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 id="2147483747" r:id="rId5"/>
  </p:sldMasterIdLst>
  <p:notesMasterIdLst>
    <p:notesMasterId r:id="rId26"/>
  </p:notesMasterIdLst>
  <p:handoutMasterIdLst>
    <p:handoutMasterId r:id="rId27"/>
  </p:handoutMasterIdLst>
  <p:sldIdLst>
    <p:sldId id="257" r:id="rId6"/>
    <p:sldId id="307" r:id="rId7"/>
    <p:sldId id="293" r:id="rId8"/>
    <p:sldId id="292" r:id="rId9"/>
    <p:sldId id="291" r:id="rId10"/>
    <p:sldId id="302" r:id="rId11"/>
    <p:sldId id="311" r:id="rId12"/>
    <p:sldId id="310" r:id="rId13"/>
    <p:sldId id="303" r:id="rId14"/>
    <p:sldId id="294" r:id="rId15"/>
    <p:sldId id="290" r:id="rId16"/>
    <p:sldId id="270" r:id="rId17"/>
    <p:sldId id="295" r:id="rId18"/>
    <p:sldId id="296" r:id="rId19"/>
    <p:sldId id="308" r:id="rId20"/>
    <p:sldId id="304" r:id="rId21"/>
    <p:sldId id="316" r:id="rId22"/>
    <p:sldId id="301" r:id="rId23"/>
    <p:sldId id="314"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CB89"/>
    <a:srgbClr val="8AC4A7"/>
    <a:srgbClr val="A1C6E0"/>
    <a:srgbClr val="F0F6FA"/>
    <a:srgbClr val="DFECF5"/>
    <a:srgbClr val="2483D2"/>
    <a:srgbClr val="EAACA0"/>
    <a:srgbClr val="65D7FF"/>
    <a:srgbClr val="B6D3E8"/>
    <a:srgbClr val="EEA2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4"/>
  </p:normalViewPr>
  <p:slideViewPr>
    <p:cSldViewPr snapToGrid="0" snapToObjects="1">
      <p:cViewPr varScale="1">
        <p:scale>
          <a:sx n="86" d="100"/>
          <a:sy n="86" d="100"/>
        </p:scale>
        <p:origin x="562" y="58"/>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alid Abu-Ismail" userId="319ae0cb-8429-4965-9a7b-b8476286b7d9" providerId="ADAL" clId="{7255A2F9-82BC-4C3D-B93C-02773C2CB001}"/>
    <pc:docChg chg="custSel modSld">
      <pc:chgData name="Khalid Abu-Ismail" userId="319ae0cb-8429-4965-9a7b-b8476286b7d9" providerId="ADAL" clId="{7255A2F9-82BC-4C3D-B93C-02773C2CB001}" dt="2023-11-26T08:30:04.319" v="75" actId="313"/>
      <pc:docMkLst>
        <pc:docMk/>
      </pc:docMkLst>
      <pc:sldChg chg="modSp mod">
        <pc:chgData name="Khalid Abu-Ismail" userId="319ae0cb-8429-4965-9a7b-b8476286b7d9" providerId="ADAL" clId="{7255A2F9-82BC-4C3D-B93C-02773C2CB001}" dt="2023-11-26T08:26:56.951" v="35" actId="20577"/>
        <pc:sldMkLst>
          <pc:docMk/>
          <pc:sldMk cId="3919974856" sldId="295"/>
        </pc:sldMkLst>
        <pc:spChg chg="mod">
          <ac:chgData name="Khalid Abu-Ismail" userId="319ae0cb-8429-4965-9a7b-b8476286b7d9" providerId="ADAL" clId="{7255A2F9-82BC-4C3D-B93C-02773C2CB001}" dt="2023-11-26T08:26:56.951" v="35" actId="20577"/>
          <ac:spMkLst>
            <pc:docMk/>
            <pc:sldMk cId="3919974856" sldId="295"/>
            <ac:spMk id="2" creationId="{56989AC2-92F4-329B-0934-410B1A3CADC8}"/>
          </ac:spMkLst>
        </pc:spChg>
        <pc:spChg chg="mod">
          <ac:chgData name="Khalid Abu-Ismail" userId="319ae0cb-8429-4965-9a7b-b8476286b7d9" providerId="ADAL" clId="{7255A2F9-82BC-4C3D-B93C-02773C2CB001}" dt="2023-11-26T08:25:40.846" v="20" actId="20577"/>
          <ac:spMkLst>
            <pc:docMk/>
            <pc:sldMk cId="3919974856" sldId="295"/>
            <ac:spMk id="11" creationId="{3BB73254-9915-87A7-CD60-F76AC75D68FA}"/>
          </ac:spMkLst>
        </pc:spChg>
        <pc:spChg chg="mod">
          <ac:chgData name="Khalid Abu-Ismail" userId="319ae0cb-8429-4965-9a7b-b8476286b7d9" providerId="ADAL" clId="{7255A2F9-82BC-4C3D-B93C-02773C2CB001}" dt="2023-11-26T08:25:26.837" v="17" actId="20577"/>
          <ac:spMkLst>
            <pc:docMk/>
            <pc:sldMk cId="3919974856" sldId="295"/>
            <ac:spMk id="12" creationId="{03AD2A7B-97C9-0430-9D28-34FCA7EAAC55}"/>
          </ac:spMkLst>
        </pc:spChg>
      </pc:sldChg>
      <pc:sldChg chg="modSp mod">
        <pc:chgData name="Khalid Abu-Ismail" userId="319ae0cb-8429-4965-9a7b-b8476286b7d9" providerId="ADAL" clId="{7255A2F9-82BC-4C3D-B93C-02773C2CB001}" dt="2023-11-26T08:30:04.319" v="75" actId="313"/>
        <pc:sldMkLst>
          <pc:docMk/>
          <pc:sldMk cId="2130459525" sldId="296"/>
        </pc:sldMkLst>
        <pc:spChg chg="mod">
          <ac:chgData name="Khalid Abu-Ismail" userId="319ae0cb-8429-4965-9a7b-b8476286b7d9" providerId="ADAL" clId="{7255A2F9-82BC-4C3D-B93C-02773C2CB001}" dt="2023-11-26T08:30:04.319" v="75" actId="313"/>
          <ac:spMkLst>
            <pc:docMk/>
            <pc:sldMk cId="2130459525" sldId="296"/>
            <ac:spMk id="2" creationId="{53AAAF05-E5EC-752C-E18A-A806D8547162}"/>
          </ac:spMkLst>
        </pc:spChg>
        <pc:spChg chg="mod">
          <ac:chgData name="Khalid Abu-Ismail" userId="319ae0cb-8429-4965-9a7b-b8476286b7d9" providerId="ADAL" clId="{7255A2F9-82BC-4C3D-B93C-02773C2CB001}" dt="2023-11-26T08:29:47.126" v="74" actId="20577"/>
          <ac:spMkLst>
            <pc:docMk/>
            <pc:sldMk cId="2130459525" sldId="296"/>
            <ac:spMk id="7" creationId="{4187A005-FBA9-6885-3AFC-07A030A740DA}"/>
          </ac:spMkLst>
        </pc:spChg>
      </pc:sldChg>
      <pc:sldChg chg="modSp mod">
        <pc:chgData name="Khalid Abu-Ismail" userId="319ae0cb-8429-4965-9a7b-b8476286b7d9" providerId="ADAL" clId="{7255A2F9-82BC-4C3D-B93C-02773C2CB001}" dt="2023-11-24T13:00:41.048" v="3" actId="20577"/>
        <pc:sldMkLst>
          <pc:docMk/>
          <pc:sldMk cId="3273423103" sldId="311"/>
        </pc:sldMkLst>
        <pc:spChg chg="mod">
          <ac:chgData name="Khalid Abu-Ismail" userId="319ae0cb-8429-4965-9a7b-b8476286b7d9" providerId="ADAL" clId="{7255A2F9-82BC-4C3D-B93C-02773C2CB001}" dt="2023-11-24T13:00:41.048" v="3" actId="20577"/>
          <ac:spMkLst>
            <pc:docMk/>
            <pc:sldMk cId="3273423103" sldId="311"/>
            <ac:spMk id="4" creationId="{48BD9C55-052B-3D24-08F8-B927650DE036}"/>
          </ac:spMkLst>
        </pc:spChg>
      </pc:sldChg>
      <pc:sldChg chg="modSp mod">
        <pc:chgData name="Khalid Abu-Ismail" userId="319ae0cb-8429-4965-9a7b-b8476286b7d9" providerId="ADAL" clId="{7255A2F9-82BC-4C3D-B93C-02773C2CB001}" dt="2023-11-24T13:01:41.319" v="10" actId="20577"/>
        <pc:sldMkLst>
          <pc:docMk/>
          <pc:sldMk cId="3063667625" sldId="314"/>
        </pc:sldMkLst>
        <pc:spChg chg="mod">
          <ac:chgData name="Khalid Abu-Ismail" userId="319ae0cb-8429-4965-9a7b-b8476286b7d9" providerId="ADAL" clId="{7255A2F9-82BC-4C3D-B93C-02773C2CB001}" dt="2023-11-24T13:01:41.319" v="10" actId="20577"/>
          <ac:spMkLst>
            <pc:docMk/>
            <pc:sldMk cId="3063667625" sldId="314"/>
            <ac:spMk id="2" creationId="{1B7465ED-B887-6A97-2C00-6752F31FF6EB}"/>
          </ac:spMkLst>
        </pc:spChg>
      </pc:sldChg>
    </pc:docChg>
  </pc:docChgLst>
  <pc:docChgLst>
    <pc:chgData name="Jinane Jouni" userId="55095dbb-a550-4554-92bd-248d62cb1e8b" providerId="ADAL" clId="{555F7F93-42CF-49EF-BB60-92D494535C64}"/>
    <pc:docChg chg="undo custSel modSld">
      <pc:chgData name="Jinane Jouni" userId="55095dbb-a550-4554-92bd-248d62cb1e8b" providerId="ADAL" clId="{555F7F93-42CF-49EF-BB60-92D494535C64}" dt="2023-11-24T08:55:52.378" v="213" actId="27636"/>
      <pc:docMkLst>
        <pc:docMk/>
      </pc:docMkLst>
      <pc:sldChg chg="modSp mod">
        <pc:chgData name="Jinane Jouni" userId="55095dbb-a550-4554-92bd-248d62cb1e8b" providerId="ADAL" clId="{555F7F93-42CF-49EF-BB60-92D494535C64}" dt="2023-11-24T08:36:18.374" v="0"/>
        <pc:sldMkLst>
          <pc:docMk/>
          <pc:sldMk cId="4209668979" sldId="257"/>
        </pc:sldMkLst>
        <pc:spChg chg="mod">
          <ac:chgData name="Jinane Jouni" userId="55095dbb-a550-4554-92bd-248d62cb1e8b" providerId="ADAL" clId="{555F7F93-42CF-49EF-BB60-92D494535C64}" dt="2023-11-24T08:36:18.374" v="0"/>
          <ac:spMkLst>
            <pc:docMk/>
            <pc:sldMk cId="4209668979" sldId="257"/>
            <ac:spMk id="2" creationId="{556B9D65-16D0-6746-BC56-1B9F5DDC1228}"/>
          </ac:spMkLst>
        </pc:spChg>
      </pc:sldChg>
      <pc:sldChg chg="modSp mod">
        <pc:chgData name="Jinane Jouni" userId="55095dbb-a550-4554-92bd-248d62cb1e8b" providerId="ADAL" clId="{555F7F93-42CF-49EF-BB60-92D494535C64}" dt="2023-11-24T08:53:01.561" v="169" actId="20577"/>
        <pc:sldMkLst>
          <pc:docMk/>
          <pc:sldMk cId="1798690122" sldId="277"/>
        </pc:sldMkLst>
        <pc:spChg chg="mod">
          <ac:chgData name="Jinane Jouni" userId="55095dbb-a550-4554-92bd-248d62cb1e8b" providerId="ADAL" clId="{555F7F93-42CF-49EF-BB60-92D494535C64}" dt="2023-11-24T08:53:01.561" v="169" actId="20577"/>
          <ac:spMkLst>
            <pc:docMk/>
            <pc:sldMk cId="1798690122" sldId="277"/>
            <ac:spMk id="2" creationId="{B6B6736F-8393-294D-BAF7-91E085D410FE}"/>
          </ac:spMkLst>
        </pc:spChg>
      </pc:sldChg>
      <pc:sldChg chg="modSp mod">
        <pc:chgData name="Jinane Jouni" userId="55095dbb-a550-4554-92bd-248d62cb1e8b" providerId="ADAL" clId="{555F7F93-42CF-49EF-BB60-92D494535C64}" dt="2023-11-24T08:49:19.515" v="96" actId="20577"/>
        <pc:sldMkLst>
          <pc:docMk/>
          <pc:sldMk cId="3421124002" sldId="283"/>
        </pc:sldMkLst>
        <pc:spChg chg="mod">
          <ac:chgData name="Jinane Jouni" userId="55095dbb-a550-4554-92bd-248d62cb1e8b" providerId="ADAL" clId="{555F7F93-42CF-49EF-BB60-92D494535C64}" dt="2023-11-24T08:49:19.515" v="96" actId="20577"/>
          <ac:spMkLst>
            <pc:docMk/>
            <pc:sldMk cId="3421124002" sldId="283"/>
            <ac:spMk id="2" creationId="{5151453B-CFD4-9386-A808-F3ADD8B40C86}"/>
          </ac:spMkLst>
        </pc:spChg>
      </pc:sldChg>
      <pc:sldChg chg="modSp mod">
        <pc:chgData name="Jinane Jouni" userId="55095dbb-a550-4554-92bd-248d62cb1e8b" providerId="ADAL" clId="{555F7F93-42CF-49EF-BB60-92D494535C64}" dt="2023-11-24T08:41:26.689" v="35" actId="27636"/>
        <pc:sldMkLst>
          <pc:docMk/>
          <pc:sldMk cId="1812060699" sldId="291"/>
        </pc:sldMkLst>
        <pc:spChg chg="mod">
          <ac:chgData name="Jinane Jouni" userId="55095dbb-a550-4554-92bd-248d62cb1e8b" providerId="ADAL" clId="{555F7F93-42CF-49EF-BB60-92D494535C64}" dt="2023-11-24T08:41:02.806" v="34"/>
          <ac:spMkLst>
            <pc:docMk/>
            <pc:sldMk cId="1812060699" sldId="291"/>
            <ac:spMk id="3" creationId="{B63C8E80-89F9-4ABC-727A-C27CA44A7A91}"/>
          </ac:spMkLst>
        </pc:spChg>
        <pc:spChg chg="mod">
          <ac:chgData name="Jinane Jouni" userId="55095dbb-a550-4554-92bd-248d62cb1e8b" providerId="ADAL" clId="{555F7F93-42CF-49EF-BB60-92D494535C64}" dt="2023-11-24T08:41:26.689" v="35" actId="27636"/>
          <ac:spMkLst>
            <pc:docMk/>
            <pc:sldMk cId="1812060699" sldId="291"/>
            <ac:spMk id="7" creationId="{C94B0B2A-FF29-72E6-0439-0CED235E59A7}"/>
          </ac:spMkLst>
        </pc:spChg>
      </pc:sldChg>
      <pc:sldChg chg="modSp mod">
        <pc:chgData name="Jinane Jouni" userId="55095dbb-a550-4554-92bd-248d62cb1e8b" providerId="ADAL" clId="{555F7F93-42CF-49EF-BB60-92D494535C64}" dt="2023-11-24T08:40:46.070" v="33" actId="20577"/>
        <pc:sldMkLst>
          <pc:docMk/>
          <pc:sldMk cId="2749588733" sldId="292"/>
        </pc:sldMkLst>
        <pc:spChg chg="mod">
          <ac:chgData name="Jinane Jouni" userId="55095dbb-a550-4554-92bd-248d62cb1e8b" providerId="ADAL" clId="{555F7F93-42CF-49EF-BB60-92D494535C64}" dt="2023-11-24T08:40:46.070" v="33" actId="20577"/>
          <ac:spMkLst>
            <pc:docMk/>
            <pc:sldMk cId="2749588733" sldId="292"/>
            <ac:spMk id="3" creationId="{B605A9AA-4CFB-EC09-0EF5-A6819E5AA601}"/>
          </ac:spMkLst>
        </pc:spChg>
      </pc:sldChg>
      <pc:sldChg chg="modSp mod">
        <pc:chgData name="Jinane Jouni" userId="55095dbb-a550-4554-92bd-248d62cb1e8b" providerId="ADAL" clId="{555F7F93-42CF-49EF-BB60-92D494535C64}" dt="2023-11-24T08:39:28.822" v="22" actId="1076"/>
        <pc:sldMkLst>
          <pc:docMk/>
          <pc:sldMk cId="250470413" sldId="293"/>
        </pc:sldMkLst>
        <pc:spChg chg="mod">
          <ac:chgData name="Jinane Jouni" userId="55095dbb-a550-4554-92bd-248d62cb1e8b" providerId="ADAL" clId="{555F7F93-42CF-49EF-BB60-92D494535C64}" dt="2023-11-24T08:38:55.438" v="16" actId="14100"/>
          <ac:spMkLst>
            <pc:docMk/>
            <pc:sldMk cId="250470413" sldId="293"/>
            <ac:spMk id="2" creationId="{B6B6736F-8393-294D-BAF7-91E085D410FE}"/>
          </ac:spMkLst>
        </pc:spChg>
        <pc:spChg chg="mod">
          <ac:chgData name="Jinane Jouni" userId="55095dbb-a550-4554-92bd-248d62cb1e8b" providerId="ADAL" clId="{555F7F93-42CF-49EF-BB60-92D494535C64}" dt="2023-11-24T08:39:28.822" v="22" actId="1076"/>
          <ac:spMkLst>
            <pc:docMk/>
            <pc:sldMk cId="250470413" sldId="293"/>
            <ac:spMk id="3" creationId="{D8F0D89F-A80D-9409-7119-BECF79092CE1}"/>
          </ac:spMkLst>
        </pc:spChg>
      </pc:sldChg>
      <pc:sldChg chg="modSp mod">
        <pc:chgData name="Jinane Jouni" userId="55095dbb-a550-4554-92bd-248d62cb1e8b" providerId="ADAL" clId="{555F7F93-42CF-49EF-BB60-92D494535C64}" dt="2023-11-24T08:47:30.893" v="91" actId="20577"/>
        <pc:sldMkLst>
          <pc:docMk/>
          <pc:sldMk cId="4119053171" sldId="294"/>
        </pc:sldMkLst>
        <pc:spChg chg="mod">
          <ac:chgData name="Jinane Jouni" userId="55095dbb-a550-4554-92bd-248d62cb1e8b" providerId="ADAL" clId="{555F7F93-42CF-49EF-BB60-92D494535C64}" dt="2023-11-24T08:47:30.893" v="91" actId="20577"/>
          <ac:spMkLst>
            <pc:docMk/>
            <pc:sldMk cId="4119053171" sldId="294"/>
            <ac:spMk id="3" creationId="{D8F0D89F-A80D-9409-7119-BECF79092CE1}"/>
          </ac:spMkLst>
        </pc:spChg>
      </pc:sldChg>
      <pc:sldChg chg="modSp mod">
        <pc:chgData name="Jinane Jouni" userId="55095dbb-a550-4554-92bd-248d62cb1e8b" providerId="ADAL" clId="{555F7F93-42CF-49EF-BB60-92D494535C64}" dt="2023-11-24T08:48:19.821" v="92" actId="27636"/>
        <pc:sldMkLst>
          <pc:docMk/>
          <pc:sldMk cId="3919974856" sldId="295"/>
        </pc:sldMkLst>
        <pc:spChg chg="mod">
          <ac:chgData name="Jinane Jouni" userId="55095dbb-a550-4554-92bd-248d62cb1e8b" providerId="ADAL" clId="{555F7F93-42CF-49EF-BB60-92D494535C64}" dt="2023-11-24T08:48:19.821" v="92" actId="27636"/>
          <ac:spMkLst>
            <pc:docMk/>
            <pc:sldMk cId="3919974856" sldId="295"/>
            <ac:spMk id="12" creationId="{03AD2A7B-97C9-0430-9D28-34FCA7EAAC55}"/>
          </ac:spMkLst>
        </pc:spChg>
      </pc:sldChg>
      <pc:sldChg chg="modSp mod">
        <pc:chgData name="Jinane Jouni" userId="55095dbb-a550-4554-92bd-248d62cb1e8b" providerId="ADAL" clId="{555F7F93-42CF-49EF-BB60-92D494535C64}" dt="2023-11-24T08:48:50.835" v="93" actId="27636"/>
        <pc:sldMkLst>
          <pc:docMk/>
          <pc:sldMk cId="2130459525" sldId="296"/>
        </pc:sldMkLst>
        <pc:spChg chg="mod">
          <ac:chgData name="Jinane Jouni" userId="55095dbb-a550-4554-92bd-248d62cb1e8b" providerId="ADAL" clId="{555F7F93-42CF-49EF-BB60-92D494535C64}" dt="2023-11-24T08:48:50.835" v="93" actId="27636"/>
          <ac:spMkLst>
            <pc:docMk/>
            <pc:sldMk cId="2130459525" sldId="296"/>
            <ac:spMk id="7" creationId="{4187A005-FBA9-6885-3AFC-07A030A740DA}"/>
          </ac:spMkLst>
        </pc:spChg>
      </pc:sldChg>
      <pc:sldChg chg="modSp mod">
        <pc:chgData name="Jinane Jouni" userId="55095dbb-a550-4554-92bd-248d62cb1e8b" providerId="ADAL" clId="{555F7F93-42CF-49EF-BB60-92D494535C64}" dt="2023-11-24T08:52:43.778" v="160" actId="27636"/>
        <pc:sldMkLst>
          <pc:docMk/>
          <pc:sldMk cId="57546319" sldId="297"/>
        </pc:sldMkLst>
        <pc:spChg chg="mod">
          <ac:chgData name="Jinane Jouni" userId="55095dbb-a550-4554-92bd-248d62cb1e8b" providerId="ADAL" clId="{555F7F93-42CF-49EF-BB60-92D494535C64}" dt="2023-11-24T08:52:43.778" v="160" actId="27636"/>
          <ac:spMkLst>
            <pc:docMk/>
            <pc:sldMk cId="57546319" sldId="297"/>
            <ac:spMk id="9" creationId="{F8512066-1A30-4356-2F03-74F781BF4D04}"/>
          </ac:spMkLst>
        </pc:spChg>
        <pc:spChg chg="mod">
          <ac:chgData name="Jinane Jouni" userId="55095dbb-a550-4554-92bd-248d62cb1e8b" providerId="ADAL" clId="{555F7F93-42CF-49EF-BB60-92D494535C64}" dt="2023-11-24T08:52:38.285" v="159" actId="1076"/>
          <ac:spMkLst>
            <pc:docMk/>
            <pc:sldMk cId="57546319" sldId="297"/>
            <ac:spMk id="11" creationId="{CDE1A181-D5C4-E45B-F3BC-426D21CA1977}"/>
          </ac:spMkLst>
        </pc:spChg>
      </pc:sldChg>
      <pc:sldChg chg="addSp delSp modSp mod">
        <pc:chgData name="Jinane Jouni" userId="55095dbb-a550-4554-92bd-248d62cb1e8b" providerId="ADAL" clId="{555F7F93-42CF-49EF-BB60-92D494535C64}" dt="2023-11-24T08:54:54.166" v="210" actId="1076"/>
        <pc:sldMkLst>
          <pc:docMk/>
          <pc:sldMk cId="3117000665" sldId="301"/>
        </pc:sldMkLst>
        <pc:spChg chg="mod">
          <ac:chgData name="Jinane Jouni" userId="55095dbb-a550-4554-92bd-248d62cb1e8b" providerId="ADAL" clId="{555F7F93-42CF-49EF-BB60-92D494535C64}" dt="2023-11-24T08:54:54.166" v="210" actId="1076"/>
          <ac:spMkLst>
            <pc:docMk/>
            <pc:sldMk cId="3117000665" sldId="301"/>
            <ac:spMk id="5" creationId="{561EECE7-F4CB-E8C0-B874-72E5114935C4}"/>
          </ac:spMkLst>
        </pc:spChg>
        <pc:picChg chg="del">
          <ac:chgData name="Jinane Jouni" userId="55095dbb-a550-4554-92bd-248d62cb1e8b" providerId="ADAL" clId="{555F7F93-42CF-49EF-BB60-92D494535C64}" dt="2023-11-24T08:54:10.017" v="173" actId="478"/>
          <ac:picMkLst>
            <pc:docMk/>
            <pc:sldMk cId="3117000665" sldId="301"/>
            <ac:picMk id="2" creationId="{5011E39B-BB85-4998-8A9D-F7EC4044A1D8}"/>
          </ac:picMkLst>
        </pc:picChg>
        <pc:picChg chg="add mod modCrop">
          <ac:chgData name="Jinane Jouni" userId="55095dbb-a550-4554-92bd-248d62cb1e8b" providerId="ADAL" clId="{555F7F93-42CF-49EF-BB60-92D494535C64}" dt="2023-11-24T08:54:50.130" v="209" actId="1037"/>
          <ac:picMkLst>
            <pc:docMk/>
            <pc:sldMk cId="3117000665" sldId="301"/>
            <ac:picMk id="3" creationId="{F163091F-8C97-851A-BFC2-E0959B307E31}"/>
          </ac:picMkLst>
        </pc:picChg>
      </pc:sldChg>
      <pc:sldChg chg="modSp mod">
        <pc:chgData name="Jinane Jouni" userId="55095dbb-a550-4554-92bd-248d62cb1e8b" providerId="ADAL" clId="{555F7F93-42CF-49EF-BB60-92D494535C64}" dt="2023-11-24T08:41:54.992" v="37" actId="27636"/>
        <pc:sldMkLst>
          <pc:docMk/>
          <pc:sldMk cId="2635530708" sldId="302"/>
        </pc:sldMkLst>
        <pc:spChg chg="mod">
          <ac:chgData name="Jinane Jouni" userId="55095dbb-a550-4554-92bd-248d62cb1e8b" providerId="ADAL" clId="{555F7F93-42CF-49EF-BB60-92D494535C64}" dt="2023-11-24T08:41:54.992" v="37" actId="27636"/>
          <ac:spMkLst>
            <pc:docMk/>
            <pc:sldMk cId="2635530708" sldId="302"/>
            <ac:spMk id="3" creationId="{FB1E6878-F6A1-9059-A7CD-DEE162ABAB9B}"/>
          </ac:spMkLst>
        </pc:spChg>
        <pc:spChg chg="mod">
          <ac:chgData name="Jinane Jouni" userId="55095dbb-a550-4554-92bd-248d62cb1e8b" providerId="ADAL" clId="{555F7F93-42CF-49EF-BB60-92D494535C64}" dt="2023-11-24T08:41:34.743" v="36"/>
          <ac:spMkLst>
            <pc:docMk/>
            <pc:sldMk cId="2635530708" sldId="302"/>
            <ac:spMk id="5" creationId="{3E138CE3-2B0C-7F19-1878-5AB86811EC9E}"/>
          </ac:spMkLst>
        </pc:spChg>
      </pc:sldChg>
      <pc:sldChg chg="modSp mod">
        <pc:chgData name="Jinane Jouni" userId="55095dbb-a550-4554-92bd-248d62cb1e8b" providerId="ADAL" clId="{555F7F93-42CF-49EF-BB60-92D494535C64}" dt="2023-11-24T08:46:27.232" v="70" actId="121"/>
        <pc:sldMkLst>
          <pc:docMk/>
          <pc:sldMk cId="766163325" sldId="303"/>
        </pc:sldMkLst>
        <pc:spChg chg="mod">
          <ac:chgData name="Jinane Jouni" userId="55095dbb-a550-4554-92bd-248d62cb1e8b" providerId="ADAL" clId="{555F7F93-42CF-49EF-BB60-92D494535C64}" dt="2023-11-24T08:46:27.232" v="70" actId="121"/>
          <ac:spMkLst>
            <pc:docMk/>
            <pc:sldMk cId="766163325" sldId="303"/>
            <ac:spMk id="2" creationId="{3E05DC04-ED29-3383-7E9F-7DC6ADEAED8B}"/>
          </ac:spMkLst>
        </pc:spChg>
      </pc:sldChg>
      <pc:sldChg chg="modSp mod">
        <pc:chgData name="Jinane Jouni" userId="55095dbb-a550-4554-92bd-248d62cb1e8b" providerId="ADAL" clId="{555F7F93-42CF-49EF-BB60-92D494535C64}" dt="2023-11-24T08:55:52.378" v="213" actId="27636"/>
        <pc:sldMkLst>
          <pc:docMk/>
          <pc:sldMk cId="3095348457" sldId="304"/>
        </pc:sldMkLst>
        <pc:spChg chg="mod">
          <ac:chgData name="Jinane Jouni" userId="55095dbb-a550-4554-92bd-248d62cb1e8b" providerId="ADAL" clId="{555F7F93-42CF-49EF-BB60-92D494535C64}" dt="2023-11-24T08:55:39.478" v="212" actId="20577"/>
          <ac:spMkLst>
            <pc:docMk/>
            <pc:sldMk cId="3095348457" sldId="304"/>
            <ac:spMk id="2" creationId="{8B0AA528-75C7-755F-6923-8C2196133068}"/>
          </ac:spMkLst>
        </pc:spChg>
        <pc:spChg chg="mod">
          <ac:chgData name="Jinane Jouni" userId="55095dbb-a550-4554-92bd-248d62cb1e8b" providerId="ADAL" clId="{555F7F93-42CF-49EF-BB60-92D494535C64}" dt="2023-11-24T08:55:52.378" v="213" actId="27636"/>
          <ac:spMkLst>
            <pc:docMk/>
            <pc:sldMk cId="3095348457" sldId="304"/>
            <ac:spMk id="7" creationId="{57B8DF12-2829-9AAE-E2D3-E5A48B0159C5}"/>
          </ac:spMkLst>
        </pc:spChg>
      </pc:sldChg>
      <pc:sldChg chg="modSp mod">
        <pc:chgData name="Jinane Jouni" userId="55095dbb-a550-4554-92bd-248d62cb1e8b" providerId="ADAL" clId="{555F7F93-42CF-49EF-BB60-92D494535C64}" dt="2023-11-24T08:38:35.654" v="13" actId="20577"/>
        <pc:sldMkLst>
          <pc:docMk/>
          <pc:sldMk cId="3393982023" sldId="307"/>
        </pc:sldMkLst>
        <pc:spChg chg="mod">
          <ac:chgData name="Jinane Jouni" userId="55095dbb-a550-4554-92bd-248d62cb1e8b" providerId="ADAL" clId="{555F7F93-42CF-49EF-BB60-92D494535C64}" dt="2023-11-24T08:37:31.182" v="4" actId="1076"/>
          <ac:spMkLst>
            <pc:docMk/>
            <pc:sldMk cId="3393982023" sldId="307"/>
            <ac:spMk id="2" creationId="{B6B6736F-8393-294D-BAF7-91E085D410FE}"/>
          </ac:spMkLst>
        </pc:spChg>
        <pc:spChg chg="mod">
          <ac:chgData name="Jinane Jouni" userId="55095dbb-a550-4554-92bd-248d62cb1e8b" providerId="ADAL" clId="{555F7F93-42CF-49EF-BB60-92D494535C64}" dt="2023-11-24T08:38:35.654" v="13" actId="20577"/>
          <ac:spMkLst>
            <pc:docMk/>
            <pc:sldMk cId="3393982023" sldId="307"/>
            <ac:spMk id="3" creationId="{D8F0D89F-A80D-9409-7119-BECF79092CE1}"/>
          </ac:spMkLst>
        </pc:spChg>
      </pc:sldChg>
      <pc:sldChg chg="modSp mod">
        <pc:chgData name="Jinane Jouni" userId="55095dbb-a550-4554-92bd-248d62cb1e8b" providerId="ADAL" clId="{555F7F93-42CF-49EF-BB60-92D494535C64}" dt="2023-11-24T08:51:57.802" v="152" actId="255"/>
        <pc:sldMkLst>
          <pc:docMk/>
          <pc:sldMk cId="1797412672" sldId="308"/>
        </pc:sldMkLst>
        <pc:spChg chg="mod">
          <ac:chgData name="Jinane Jouni" userId="55095dbb-a550-4554-92bd-248d62cb1e8b" providerId="ADAL" clId="{555F7F93-42CF-49EF-BB60-92D494535C64}" dt="2023-11-24T08:51:57.802" v="152" actId="255"/>
          <ac:spMkLst>
            <pc:docMk/>
            <pc:sldMk cId="1797412672" sldId="308"/>
            <ac:spMk id="3" creationId="{D8F0D89F-A80D-9409-7119-BECF79092CE1}"/>
          </ac:spMkLst>
        </pc:spChg>
      </pc:sldChg>
      <pc:sldChg chg="modSp mod">
        <pc:chgData name="Jinane Jouni" userId="55095dbb-a550-4554-92bd-248d62cb1e8b" providerId="ADAL" clId="{555F7F93-42CF-49EF-BB60-92D494535C64}" dt="2023-11-24T08:44:14.172" v="68" actId="20577"/>
        <pc:sldMkLst>
          <pc:docMk/>
          <pc:sldMk cId="131731756" sldId="310"/>
        </pc:sldMkLst>
        <pc:spChg chg="mod">
          <ac:chgData name="Jinane Jouni" userId="55095dbb-a550-4554-92bd-248d62cb1e8b" providerId="ADAL" clId="{555F7F93-42CF-49EF-BB60-92D494535C64}" dt="2023-11-24T08:44:14.172" v="68" actId="20577"/>
          <ac:spMkLst>
            <pc:docMk/>
            <pc:sldMk cId="131731756" sldId="310"/>
            <ac:spMk id="3" creationId="{0175C9E2-4E19-FB58-4649-AEF0337CC4B3}"/>
          </ac:spMkLst>
        </pc:spChg>
      </pc:sldChg>
      <pc:sldChg chg="modSp mod">
        <pc:chgData name="Jinane Jouni" userId="55095dbb-a550-4554-92bd-248d62cb1e8b" providerId="ADAL" clId="{555F7F93-42CF-49EF-BB60-92D494535C64}" dt="2023-11-24T08:43:21.581" v="54" actId="14100"/>
        <pc:sldMkLst>
          <pc:docMk/>
          <pc:sldMk cId="3273423103" sldId="311"/>
        </pc:sldMkLst>
        <pc:spChg chg="mod">
          <ac:chgData name="Jinane Jouni" userId="55095dbb-a550-4554-92bd-248d62cb1e8b" providerId="ADAL" clId="{555F7F93-42CF-49EF-BB60-92D494535C64}" dt="2023-11-24T08:43:21.581" v="54" actId="14100"/>
          <ac:spMkLst>
            <pc:docMk/>
            <pc:sldMk cId="3273423103" sldId="311"/>
            <ac:spMk id="4" creationId="{48BD9C55-052B-3D24-08F8-B927650DE036}"/>
          </ac:spMkLst>
        </pc:spChg>
      </pc:sldChg>
      <pc:sldChg chg="modSp mod">
        <pc:chgData name="Jinane Jouni" userId="55095dbb-a550-4554-92bd-248d62cb1e8b" providerId="ADAL" clId="{555F7F93-42CF-49EF-BB60-92D494535C64}" dt="2023-11-24T08:53:35.393" v="172" actId="20577"/>
        <pc:sldMkLst>
          <pc:docMk/>
          <pc:sldMk cId="3063667625" sldId="314"/>
        </pc:sldMkLst>
        <pc:spChg chg="mod">
          <ac:chgData name="Jinane Jouni" userId="55095dbb-a550-4554-92bd-248d62cb1e8b" providerId="ADAL" clId="{555F7F93-42CF-49EF-BB60-92D494535C64}" dt="2023-11-24T08:53:35.393" v="172" actId="20577"/>
          <ac:spMkLst>
            <pc:docMk/>
            <pc:sldMk cId="3063667625" sldId="314"/>
            <ac:spMk id="3" creationId="{233ED3DC-D001-6590-C2D9-FC4CCBE8AEA2}"/>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10101764\AppData\Local\Microsoft\Windows\INetCache\Content.Outlook\Y915R3G1\Arab%20report%20updated%20Figures%2013102023.xlsx"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oleObject" Target="https://unitednations-my.sharepoint.com/personal/rihab_baltaji_un_org/Documents/Desktop/desktop/ESCWA/+%20Poverty%20and%20Inequality%20in%20the%20Arab%20region%20paper/New%20draft/figs_2017PPP_161023.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4.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nitednations-my.sharepoint.com/personal/rihab_baltaji_un_org/Documents/Desktop/desktop/ESCWA/+%20Poverty%20and%20Inequality%20in%20the%20Arab%20region%20paper/New%20draft/figs_2017PPP_161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10101764\AppData\Local\Microsoft\Windows\INetCache\Content.Outlook\Y915R3G1\Arab%20report%20updated%20Figures%2013102023.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file:///C:\Users\10101764\AppData\Local\Microsoft\Windows\INetCache\Content.Outlook\Y915R3G1\Arab%20report%20updated%20Figures%2013102023.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https://unitednations-my.sharepoint.com/personal/rihab_baltaji_un_org/Documents/Desktop/desktop/ESCWA/+%20Poverty%20and%20Inequality%20in%20the%20Arab%20region%20paper/New%20draft/figs_2017PPP_161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unitednations-my.sharepoint.com/personal/rihab_baltaji_un_org/Documents/Desktop/desktop/ESCWA/+%20Poverty%20and%20Inequality%20in%20the%20Arab%20region%20paper/New%20draft/figs_2017PPP_16102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unitednations-my.sharepoint.com/personal/jinane_jouni_un_org/Documents/Money%20Metric%20Project%20RScripts/14%20-%20Poverty%20and%20Inequality%20Trends%20in%20the%20Arab%20Region/Figures%20and%20number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938363285205917"/>
          <c:y val="3.157924242369442E-2"/>
          <c:w val="0.8562636055298436"/>
          <c:h val="0.83184562022807584"/>
        </c:manualLayout>
      </c:layout>
      <c:scatterChart>
        <c:scatterStyle val="lineMarker"/>
        <c:varyColors val="0"/>
        <c:ser>
          <c:idx val="0"/>
          <c:order val="0"/>
          <c:tx>
            <c:strRef>
              <c:f>Sheet3!$D$1</c:f>
              <c:strCache>
                <c:ptCount val="1"/>
                <c:pt idx="0">
                  <c:v>CPL (2023)</c:v>
                </c:pt>
              </c:strCache>
            </c:strRef>
          </c:tx>
          <c:spPr>
            <a:ln w="19050" cap="rnd">
              <a:noFill/>
              <a:round/>
            </a:ln>
            <a:effectLst/>
          </c:spPr>
          <c:marker>
            <c:symbol val="circle"/>
            <c:size val="5"/>
            <c:spPr>
              <a:solidFill>
                <a:srgbClr val="1DC4FF"/>
              </a:solidFill>
              <a:ln w="12700">
                <a:solidFill>
                  <a:schemeClr val="bg1">
                    <a:lumMod val="65000"/>
                  </a:schemeClr>
                </a:solidFill>
              </a:ln>
              <a:effectLst/>
            </c:spPr>
          </c:marker>
          <c:xVal>
            <c:numRef>
              <c:f>Sheet3!$E$2:$E$157</c:f>
              <c:numCache>
                <c:formatCode>General</c:formatCode>
                <c:ptCount val="156"/>
                <c:pt idx="0">
                  <c:v>129.61349992549475</c:v>
                </c:pt>
                <c:pt idx="1">
                  <c:v>451.01061253484767</c:v>
                </c:pt>
                <c:pt idx="2">
                  <c:v>767.38204837722674</c:v>
                </c:pt>
                <c:pt idx="3">
                  <c:v>240.59709906572829</c:v>
                </c:pt>
                <c:pt idx="4">
                  <c:v>1967.8322537113709</c:v>
                </c:pt>
                <c:pt idx="5">
                  <c:v>2154.8014640463407</c:v>
                </c:pt>
                <c:pt idx="6">
                  <c:v>475.15293072225899</c:v>
                </c:pt>
                <c:pt idx="7">
                  <c:v>53.203058506849416</c:v>
                </c:pt>
                <c:pt idx="8">
                  <c:v>1949.1427504091257</c:v>
                </c:pt>
                <c:pt idx="9">
                  <c:v>133.70656684319454</c:v>
                </c:pt>
                <c:pt idx="10">
                  <c:v>158.71628451262339</c:v>
                </c:pt>
                <c:pt idx="11">
                  <c:v>156.55628062954298</c:v>
                </c:pt>
                <c:pt idx="12">
                  <c:v>1119.2297301052593</c:v>
                </c:pt>
                <c:pt idx="13">
                  <c:v>1464.5327934527998</c:v>
                </c:pt>
                <c:pt idx="14">
                  <c:v>750.81584474650322</c:v>
                </c:pt>
                <c:pt idx="15">
                  <c:v>602.54253862501412</c:v>
                </c:pt>
                <c:pt idx="16">
                  <c:v>236.92925837776667</c:v>
                </c:pt>
                <c:pt idx="17">
                  <c:v>617.01628446473285</c:v>
                </c:pt>
                <c:pt idx="18">
                  <c:v>589.57015337859866</c:v>
                </c:pt>
                <c:pt idx="19">
                  <c:v>371.92546151595815</c:v>
                </c:pt>
                <c:pt idx="20">
                  <c:v>279.01649871090694</c:v>
                </c:pt>
                <c:pt idx="21">
                  <c:v>2023.7568488534612</c:v>
                </c:pt>
                <c:pt idx="22">
                  <c:v>2357.0919485459485</c:v>
                </c:pt>
                <c:pt idx="23">
                  <c:v>878.78509560218242</c:v>
                </c:pt>
                <c:pt idx="24">
                  <c:v>447.90766269288167</c:v>
                </c:pt>
                <c:pt idx="25">
                  <c:v>177.56234174106575</c:v>
                </c:pt>
                <c:pt idx="26">
                  <c:v>172.86729484115361</c:v>
                </c:pt>
                <c:pt idx="27">
                  <c:v>60.048523130358539</c:v>
                </c:pt>
                <c:pt idx="28">
                  <c:v>78.613946720733793</c:v>
                </c:pt>
                <c:pt idx="29">
                  <c:v>460.80645229671586</c:v>
                </c:pt>
                <c:pt idx="30">
                  <c:v>194.2387717946236</c:v>
                </c:pt>
                <c:pt idx="31">
                  <c:v>280.19712705245314</c:v>
                </c:pt>
                <c:pt idx="32">
                  <c:v>804.08804203164095</c:v>
                </c:pt>
                <c:pt idx="33">
                  <c:v>1684.3330414904558</c:v>
                </c:pt>
                <c:pt idx="34">
                  <c:v>1337.6660218960824</c:v>
                </c:pt>
                <c:pt idx="35">
                  <c:v>1990.6658715543767</c:v>
                </c:pt>
                <c:pt idx="36">
                  <c:v>205.28862817174118</c:v>
                </c:pt>
                <c:pt idx="37">
                  <c:v>2077.0701915419463</c:v>
                </c:pt>
                <c:pt idx="38">
                  <c:v>456.90444768104453</c:v>
                </c:pt>
                <c:pt idx="39">
                  <c:v>281.21536168222201</c:v>
                </c:pt>
                <c:pt idx="40">
                  <c:v>467.1171578302442</c:v>
                </c:pt>
                <c:pt idx="41">
                  <c:v>163.43465106648645</c:v>
                </c:pt>
                <c:pt idx="42">
                  <c:v>1564.685154432967</c:v>
                </c:pt>
                <c:pt idx="43">
                  <c:v>1410.3357400373943</c:v>
                </c:pt>
                <c:pt idx="44">
                  <c:v>145.83634872704246</c:v>
                </c:pt>
                <c:pt idx="45">
                  <c:v>1871.0970980952766</c:v>
                </c:pt>
                <c:pt idx="46">
                  <c:v>214.93062088990135</c:v>
                </c:pt>
                <c:pt idx="47">
                  <c:v>1888.147834260534</c:v>
                </c:pt>
                <c:pt idx="48">
                  <c:v>348.70746393284395</c:v>
                </c:pt>
                <c:pt idx="49">
                  <c:v>1825.7805890768018</c:v>
                </c:pt>
                <c:pt idx="50">
                  <c:v>233.51766767731814</c:v>
                </c:pt>
                <c:pt idx="51">
                  <c:v>163.18727354603917</c:v>
                </c:pt>
                <c:pt idx="52">
                  <c:v>137.24250512846123</c:v>
                </c:pt>
                <c:pt idx="53">
                  <c:v>157.4281258896919</c:v>
                </c:pt>
                <c:pt idx="54">
                  <c:v>121.63948666526576</c:v>
                </c:pt>
                <c:pt idx="55">
                  <c:v>996.35559176134325</c:v>
                </c:pt>
                <c:pt idx="56">
                  <c:v>333.00713771101908</c:v>
                </c:pt>
                <c:pt idx="57">
                  <c:v>312.7266934439441</c:v>
                </c:pt>
                <c:pt idx="58">
                  <c:v>1120.0802395965984</c:v>
                </c:pt>
                <c:pt idx="59">
                  <c:v>1030.2590713720278</c:v>
                </c:pt>
                <c:pt idx="60">
                  <c:v>237.43171311348837</c:v>
                </c:pt>
                <c:pt idx="61">
                  <c:v>167.90229889012278</c:v>
                </c:pt>
                <c:pt idx="62">
                  <c:v>1970.8792081028323</c:v>
                </c:pt>
                <c:pt idx="63">
                  <c:v>406.52678749312673</c:v>
                </c:pt>
                <c:pt idx="64">
                  <c:v>295.90449640804155</c:v>
                </c:pt>
                <c:pt idx="65">
                  <c:v>2014.1222119195934</c:v>
                </c:pt>
                <c:pt idx="66">
                  <c:v>1258.7911737417442</c:v>
                </c:pt>
                <c:pt idx="67">
                  <c:v>1678.5361386021459</c:v>
                </c:pt>
                <c:pt idx="68">
                  <c:v>452.46414326554509</c:v>
                </c:pt>
                <c:pt idx="69">
                  <c:v>416.15875211970246</c:v>
                </c:pt>
                <c:pt idx="70">
                  <c:v>1542.3819439251915</c:v>
                </c:pt>
                <c:pt idx="71">
                  <c:v>365.4213053761498</c:v>
                </c:pt>
                <c:pt idx="72">
                  <c:v>132.31725569651988</c:v>
                </c:pt>
                <c:pt idx="73">
                  <c:v>194.81078287638823</c:v>
                </c:pt>
                <c:pt idx="74">
                  <c:v>185.94354901918098</c:v>
                </c:pt>
                <c:pt idx="75">
                  <c:v>1436.393740512274</c:v>
                </c:pt>
                <c:pt idx="76">
                  <c:v>199.5349906668927</c:v>
                </c:pt>
                <c:pt idx="77">
                  <c:v>539.51049030025524</c:v>
                </c:pt>
                <c:pt idx="78">
                  <c:v>115.63429388568873</c:v>
                </c:pt>
                <c:pt idx="79">
                  <c:v>283.47627004194385</c:v>
                </c:pt>
                <c:pt idx="80">
                  <c:v>132.44110892570143</c:v>
                </c:pt>
                <c:pt idx="81">
                  <c:v>1477.363897069735</c:v>
                </c:pt>
                <c:pt idx="82">
                  <c:v>3034.8171946894067</c:v>
                </c:pt>
                <c:pt idx="83">
                  <c:v>1209.4290544182948</c:v>
                </c:pt>
                <c:pt idx="84">
                  <c:v>330.26199541903702</c:v>
                </c:pt>
                <c:pt idx="85">
                  <c:v>388.82507434098829</c:v>
                </c:pt>
                <c:pt idx="86">
                  <c:v>45.850360237184425</c:v>
                </c:pt>
                <c:pt idx="87">
                  <c:v>455.5515382808166</c:v>
                </c:pt>
                <c:pt idx="88">
                  <c:v>425.72432671228273</c:v>
                </c:pt>
                <c:pt idx="89">
                  <c:v>417.749273238694</c:v>
                </c:pt>
                <c:pt idx="90">
                  <c:v>150.89496408806218</c:v>
                </c:pt>
                <c:pt idx="91">
                  <c:v>1971.3487874855618</c:v>
                </c:pt>
                <c:pt idx="92">
                  <c:v>187.36425624155822</c:v>
                </c:pt>
                <c:pt idx="93">
                  <c:v>647.67434452370776</c:v>
                </c:pt>
                <c:pt idx="94">
                  <c:v>336.68994785623778</c:v>
                </c:pt>
                <c:pt idx="95">
                  <c:v>78.834987046168862</c:v>
                </c:pt>
                <c:pt idx="96">
                  <c:v>194.16786524317459</c:v>
                </c:pt>
                <c:pt idx="97">
                  <c:v>420.02006058080076</c:v>
                </c:pt>
                <c:pt idx="98">
                  <c:v>63.800495395292444</c:v>
                </c:pt>
                <c:pt idx="99">
                  <c:v>1023.2162978897718</c:v>
                </c:pt>
                <c:pt idx="100">
                  <c:v>291.26292083748717</c:v>
                </c:pt>
                <c:pt idx="101">
                  <c:v>89.686759401548116</c:v>
                </c:pt>
                <c:pt idx="102">
                  <c:v>102.15478826721093</c:v>
                </c:pt>
                <c:pt idx="103">
                  <c:v>359.00576490837398</c:v>
                </c:pt>
                <c:pt idx="104">
                  <c:v>2059.9963256709439</c:v>
                </c:pt>
                <c:pt idx="105">
                  <c:v>2281.9043164240838</c:v>
                </c:pt>
                <c:pt idx="106">
                  <c:v>170.64116099438351</c:v>
                </c:pt>
                <c:pt idx="107">
                  <c:v>516.11705150966736</c:v>
                </c:pt>
                <c:pt idx="108">
                  <c:v>543.10980639548541</c:v>
                </c:pt>
                <c:pt idx="109">
                  <c:v>146.72501160862817</c:v>
                </c:pt>
                <c:pt idx="110">
                  <c:v>989.61167407918515</c:v>
                </c:pt>
                <c:pt idx="111">
                  <c:v>376.66456886503755</c:v>
                </c:pt>
                <c:pt idx="112">
                  <c:v>202.82862255689597</c:v>
                </c:pt>
                <c:pt idx="113">
                  <c:v>108.13731930144812</c:v>
                </c:pt>
                <c:pt idx="114">
                  <c:v>1209.5395834355968</c:v>
                </c:pt>
                <c:pt idx="115">
                  <c:v>1196.2697595660732</c:v>
                </c:pt>
                <c:pt idx="116">
                  <c:v>537.33248687662808</c:v>
                </c:pt>
                <c:pt idx="117">
                  <c:v>367.16459817982047</c:v>
                </c:pt>
                <c:pt idx="118">
                  <c:v>1853.8673615719813</c:v>
                </c:pt>
                <c:pt idx="119">
                  <c:v>790.38344705961913</c:v>
                </c:pt>
                <c:pt idx="120">
                  <c:v>636.85148948046685</c:v>
                </c:pt>
                <c:pt idx="121">
                  <c:v>91.261879406937894</c:v>
                </c:pt>
                <c:pt idx="122">
                  <c:v>1486.7781334370693</c:v>
                </c:pt>
                <c:pt idx="123">
                  <c:v>101.54403917524259</c:v>
                </c:pt>
                <c:pt idx="124">
                  <c:v>182.60910504244626</c:v>
                </c:pt>
                <c:pt idx="125">
                  <c:v>106.85231760324979</c:v>
                </c:pt>
                <c:pt idx="126">
                  <c:v>382.10762011123427</c:v>
                </c:pt>
                <c:pt idx="127">
                  <c:v>54.171904855488386</c:v>
                </c:pt>
                <c:pt idx="128">
                  <c:v>624.68008367149207</c:v>
                </c:pt>
                <c:pt idx="129">
                  <c:v>170.99102854762049</c:v>
                </c:pt>
                <c:pt idx="130">
                  <c:v>849.26314614659543</c:v>
                </c:pt>
                <c:pt idx="131">
                  <c:v>1626.5075022209699</c:v>
                </c:pt>
                <c:pt idx="132">
                  <c:v>1923.3393038064989</c:v>
                </c:pt>
                <c:pt idx="133">
                  <c:v>144.9719981478309</c:v>
                </c:pt>
                <c:pt idx="134">
                  <c:v>51.722395491134876</c:v>
                </c:pt>
                <c:pt idx="135">
                  <c:v>105.23676827830114</c:v>
                </c:pt>
                <c:pt idx="136">
                  <c:v>136.78089730685079</c:v>
                </c:pt>
                <c:pt idx="137">
                  <c:v>516.83221371762284</c:v>
                </c:pt>
                <c:pt idx="138">
                  <c:v>219.56368233571592</c:v>
                </c:pt>
                <c:pt idx="139">
                  <c:v>99.44405881871927</c:v>
                </c:pt>
                <c:pt idx="140">
                  <c:v>461.56706500839044</c:v>
                </c:pt>
                <c:pt idx="141">
                  <c:v>793.25028678184481</c:v>
                </c:pt>
                <c:pt idx="142">
                  <c:v>100.77143807703521</c:v>
                </c:pt>
                <c:pt idx="143">
                  <c:v>1084.145168899779</c:v>
                </c:pt>
                <c:pt idx="144">
                  <c:v>97.956047838601521</c:v>
                </c:pt>
                <c:pt idx="145">
                  <c:v>397.57675139866973</c:v>
                </c:pt>
                <c:pt idx="146">
                  <c:v>853.97219614481378</c:v>
                </c:pt>
                <c:pt idx="147">
                  <c:v>2963.6315767030505</c:v>
                </c:pt>
                <c:pt idx="148">
                  <c:v>71.632346265624307</c:v>
                </c:pt>
                <c:pt idx="149">
                  <c:v>487.32804486712826</c:v>
                </c:pt>
                <c:pt idx="150">
                  <c:v>152.73274054114484</c:v>
                </c:pt>
                <c:pt idx="151">
                  <c:v>250.43543689673535</c:v>
                </c:pt>
                <c:pt idx="152">
                  <c:v>56.346035759960429</c:v>
                </c:pt>
                <c:pt idx="153">
                  <c:v>358.7191704198176</c:v>
                </c:pt>
                <c:pt idx="154">
                  <c:v>58.66612075134173</c:v>
                </c:pt>
                <c:pt idx="155">
                  <c:v>139.30901393610276</c:v>
                </c:pt>
              </c:numCache>
            </c:numRef>
          </c:xVal>
          <c:yVal>
            <c:numRef>
              <c:f>Sheet3!$D$2:$D$157</c:f>
              <c:numCache>
                <c:formatCode>General</c:formatCode>
                <c:ptCount val="156"/>
                <c:pt idx="0">
                  <c:v>2.9946884299135377</c:v>
                </c:pt>
                <c:pt idx="1">
                  <c:v>7.0836676001585079</c:v>
                </c:pt>
                <c:pt idx="2">
                  <c:v>11.054803578802986</c:v>
                </c:pt>
                <c:pt idx="3">
                  <c:v>4.5902415871901878</c:v>
                </c:pt>
                <c:pt idx="4">
                  <c:v>21.180236449928927</c:v>
                </c:pt>
                <c:pt idx="5">
                  <c:v>22.550074134057287</c:v>
                </c:pt>
                <c:pt idx="6">
                  <c:v>7.3433573758715633</c:v>
                </c:pt>
                <c:pt idx="7">
                  <c:v>2.15</c:v>
                </c:pt>
                <c:pt idx="8">
                  <c:v>21.041139897171455</c:v>
                </c:pt>
                <c:pt idx="9">
                  <c:v>3.0596694580968138</c:v>
                </c:pt>
                <c:pt idx="10">
                  <c:v>3.4442274429117963</c:v>
                </c:pt>
                <c:pt idx="11">
                  <c:v>3.4117950169435542</c:v>
                </c:pt>
                <c:pt idx="12">
                  <c:v>14.345702908105691</c:v>
                </c:pt>
                <c:pt idx="13">
                  <c:v>15.974760622773026</c:v>
                </c:pt>
                <c:pt idx="14">
                  <c:v>10.071358569257228</c:v>
                </c:pt>
                <c:pt idx="15">
                  <c:v>8.6520307323840431</c:v>
                </c:pt>
                <c:pt idx="16">
                  <c:v>4.9107490328626762</c:v>
                </c:pt>
                <c:pt idx="17">
                  <c:v>9.5094323064107371</c:v>
                </c:pt>
                <c:pt idx="18">
                  <c:v>9.215319948774404</c:v>
                </c:pt>
                <c:pt idx="19">
                  <c:v>6.2007725359640729</c:v>
                </c:pt>
                <c:pt idx="20">
                  <c:v>5.0846265743441705</c:v>
                </c:pt>
                <c:pt idx="21">
                  <c:v>21.594035812245828</c:v>
                </c:pt>
                <c:pt idx="22">
                  <c:v>23.991339196209001</c:v>
                </c:pt>
                <c:pt idx="23">
                  <c:v>12.139444995070255</c:v>
                </c:pt>
                <c:pt idx="24">
                  <c:v>7.0499819399980694</c:v>
                </c:pt>
                <c:pt idx="25">
                  <c:v>3.7216648227144979</c:v>
                </c:pt>
                <c:pt idx="26">
                  <c:v>3.6534378545645905</c:v>
                </c:pt>
                <c:pt idx="27">
                  <c:v>2.15</c:v>
                </c:pt>
                <c:pt idx="28">
                  <c:v>2.15</c:v>
                </c:pt>
                <c:pt idx="29">
                  <c:v>7.7735617416534764</c:v>
                </c:pt>
                <c:pt idx="30">
                  <c:v>3.9596306883970569</c:v>
                </c:pt>
                <c:pt idx="31">
                  <c:v>5.0994720353813374</c:v>
                </c:pt>
                <c:pt idx="32">
                  <c:v>11.417255466015785</c:v>
                </c:pt>
                <c:pt idx="33">
                  <c:v>19.023201135080861</c:v>
                </c:pt>
                <c:pt idx="34">
                  <c:v>16.2249246400653</c:v>
                </c:pt>
                <c:pt idx="35">
                  <c:v>21.34962187467163</c:v>
                </c:pt>
                <c:pt idx="36">
                  <c:v>4.1138229849166335</c:v>
                </c:pt>
                <c:pt idx="37">
                  <c:v>21.985230069781238</c:v>
                </c:pt>
                <c:pt idx="38">
                  <c:v>7.7280529303313976</c:v>
                </c:pt>
                <c:pt idx="39">
                  <c:v>5.1122599800520971</c:v>
                </c:pt>
                <c:pt idx="40">
                  <c:v>7.8469114984339967</c:v>
                </c:pt>
                <c:pt idx="41">
                  <c:v>3.5146027112957583</c:v>
                </c:pt>
                <c:pt idx="42">
                  <c:v>18.079580495882208</c:v>
                </c:pt>
                <c:pt idx="43">
                  <c:v>16.828513749334729</c:v>
                </c:pt>
                <c:pt idx="44">
                  <c:v>3.2487303580136522</c:v>
                </c:pt>
                <c:pt idx="45">
                  <c:v>20.455756211560665</c:v>
                </c:pt>
                <c:pt idx="46">
                  <c:v>4.2462808382838357</c:v>
                </c:pt>
                <c:pt idx="47">
                  <c:v>20.584281063676382</c:v>
                </c:pt>
                <c:pt idx="48">
                  <c:v>5.930847348331076</c:v>
                </c:pt>
                <c:pt idx="49">
                  <c:v>20.112393410587572</c:v>
                </c:pt>
                <c:pt idx="50">
                  <c:v>4.4965548996919651</c:v>
                </c:pt>
                <c:pt idx="51">
                  <c:v>3.5109287935897031</c:v>
                </c:pt>
                <c:pt idx="52">
                  <c:v>3.1153112117541286</c:v>
                </c:pt>
                <c:pt idx="53">
                  <c:v>3.4249023267784491</c:v>
                </c:pt>
                <c:pt idx="54">
                  <c:v>2.8662356703455498</c:v>
                </c:pt>
                <c:pt idx="55">
                  <c:v>13.238857133735706</c:v>
                </c:pt>
                <c:pt idx="56">
                  <c:v>6.2118509980236789</c:v>
                </c:pt>
                <c:pt idx="57">
                  <c:v>5.9481168347368722</c:v>
                </c:pt>
                <c:pt idx="58">
                  <c:v>14.353228938902872</c:v>
                </c:pt>
                <c:pt idx="59">
                  <c:v>13.548282513727422</c:v>
                </c:pt>
                <c:pt idx="60">
                  <c:v>4.5484589678559963</c:v>
                </c:pt>
                <c:pt idx="61">
                  <c:v>3.5806609007434722</c:v>
                </c:pt>
                <c:pt idx="62">
                  <c:v>21.202874549197041</c:v>
                </c:pt>
                <c:pt idx="63">
                  <c:v>6.5935654433976083</c:v>
                </c:pt>
                <c:pt idx="64">
                  <c:v>5.2951788216375579</c:v>
                </c:pt>
                <c:pt idx="65">
                  <c:v>21.52300174399101</c:v>
                </c:pt>
                <c:pt idx="66">
                  <c:v>15.558180939489924</c:v>
                </c:pt>
                <c:pt idx="67">
                  <c:v>18.977971969353383</c:v>
                </c:pt>
                <c:pt idx="68">
                  <c:v>7.0994224601780376</c:v>
                </c:pt>
                <c:pt idx="69">
                  <c:v>6.701039123468111</c:v>
                </c:pt>
                <c:pt idx="70">
                  <c:v>17.901249380073349</c:v>
                </c:pt>
                <c:pt idx="71">
                  <c:v>6.1256968909976646</c:v>
                </c:pt>
                <c:pt idx="72">
                  <c:v>3.0376828799022433</c:v>
                </c:pt>
                <c:pt idx="73">
                  <c:v>3.9676781842257256</c:v>
                </c:pt>
                <c:pt idx="74">
                  <c:v>3.8420874217967689</c:v>
                </c:pt>
                <c:pt idx="75">
                  <c:v>17.042588706139259</c:v>
                </c:pt>
                <c:pt idx="76">
                  <c:v>4.0338650361233741</c:v>
                </c:pt>
                <c:pt idx="77">
                  <c:v>8.0164969175242842</c:v>
                </c:pt>
                <c:pt idx="78">
                  <c:v>2.7677714549201502</c:v>
                </c:pt>
                <c:pt idx="79">
                  <c:v>5.1406034678933121</c:v>
                </c:pt>
                <c:pt idx="80">
                  <c:v>3.0396458138382263</c:v>
                </c:pt>
                <c:pt idx="81">
                  <c:v>17.376758431081868</c:v>
                </c:pt>
                <c:pt idx="82">
                  <c:v>28.565120706103954</c:v>
                </c:pt>
                <c:pt idx="83">
                  <c:v>15.134335046666916</c:v>
                </c:pt>
                <c:pt idx="84">
                  <c:v>5.712420728543333</c:v>
                </c:pt>
                <c:pt idx="85">
                  <c:v>6.393967761266067</c:v>
                </c:pt>
                <c:pt idx="86">
                  <c:v>2.15</c:v>
                </c:pt>
                <c:pt idx="87">
                  <c:v>7.1328349478734285</c:v>
                </c:pt>
                <c:pt idx="88">
                  <c:v>7.3599565628924557</c:v>
                </c:pt>
                <c:pt idx="89">
                  <c:v>7.2644829387581336</c:v>
                </c:pt>
                <c:pt idx="90">
                  <c:v>3.3261251626339492</c:v>
                </c:pt>
                <c:pt idx="91">
                  <c:v>21.206362441280422</c:v>
                </c:pt>
                <c:pt idx="92">
                  <c:v>3.8623322381837313</c:v>
                </c:pt>
                <c:pt idx="93">
                  <c:v>9.8332168741494854</c:v>
                </c:pt>
                <c:pt idx="94">
                  <c:v>5.7889575341521082</c:v>
                </c:pt>
                <c:pt idx="95">
                  <c:v>2.15</c:v>
                </c:pt>
                <c:pt idx="96">
                  <c:v>3.9586326093022604</c:v>
                </c:pt>
                <c:pt idx="97">
                  <c:v>6.7439069350832552</c:v>
                </c:pt>
                <c:pt idx="98">
                  <c:v>2.15</c:v>
                </c:pt>
                <c:pt idx="99">
                  <c:v>13.484268149668919</c:v>
                </c:pt>
                <c:pt idx="100">
                  <c:v>5.2376891078426695</c:v>
                </c:pt>
                <c:pt idx="101">
                  <c:v>2.3223773448586265</c:v>
                </c:pt>
                <c:pt idx="102">
                  <c:v>2.5407648539112544</c:v>
                </c:pt>
                <c:pt idx="103">
                  <c:v>6.5427890432016147</c:v>
                </c:pt>
                <c:pt idx="104">
                  <c:v>21.860290163524567</c:v>
                </c:pt>
                <c:pt idx="105">
                  <c:v>23.460297310523785</c:v>
                </c:pt>
                <c:pt idx="106">
                  <c:v>3.6208882971494747</c:v>
                </c:pt>
                <c:pt idx="107">
                  <c:v>7.7748534126181887</c:v>
                </c:pt>
                <c:pt idx="108">
                  <c:v>8.0533855587043597</c:v>
                </c:pt>
                <c:pt idx="109">
                  <c:v>3.2623859812060849</c:v>
                </c:pt>
                <c:pt idx="110">
                  <c:v>13.176921617319447</c:v>
                </c:pt>
                <c:pt idx="111">
                  <c:v>6.7633398850433784</c:v>
                </c:pt>
                <c:pt idx="112">
                  <c:v>4.0797224602085391</c:v>
                </c:pt>
                <c:pt idx="113">
                  <c:v>2.6425934694488524</c:v>
                </c:pt>
                <c:pt idx="114">
                  <c:v>15.135290013765612</c:v>
                </c:pt>
                <c:pt idx="115">
                  <c:v>15.020445177375288</c:v>
                </c:pt>
                <c:pt idx="116">
                  <c:v>8.6435140186980455</c:v>
                </c:pt>
                <c:pt idx="117">
                  <c:v>6.1458595197276145</c:v>
                </c:pt>
                <c:pt idx="118">
                  <c:v>18.798483832970735</c:v>
                </c:pt>
                <c:pt idx="119">
                  <c:v>11.282541595512802</c:v>
                </c:pt>
                <c:pt idx="120">
                  <c:v>8.9892572255371235</c:v>
                </c:pt>
                <c:pt idx="121">
                  <c:v>2.3504627233298421</c:v>
                </c:pt>
                <c:pt idx="122">
                  <c:v>17.453137494015298</c:v>
                </c:pt>
                <c:pt idx="123">
                  <c:v>2.5302668530436949</c:v>
                </c:pt>
                <c:pt idx="124">
                  <c:v>3.7943830636511051</c:v>
                </c:pt>
                <c:pt idx="125">
                  <c:v>2.620871663559416</c:v>
                </c:pt>
                <c:pt idx="126">
                  <c:v>6.8306713148148077</c:v>
                </c:pt>
                <c:pt idx="127">
                  <c:v>2.15</c:v>
                </c:pt>
                <c:pt idx="128">
                  <c:v>8.8702823593735456</c:v>
                </c:pt>
                <c:pt idx="129">
                  <c:v>3.6260125739363436</c:v>
                </c:pt>
                <c:pt idx="130">
                  <c:v>11.856382514127503</c:v>
                </c:pt>
                <c:pt idx="131">
                  <c:v>18.569836899458615</c:v>
                </c:pt>
                <c:pt idx="132">
                  <c:v>20.848417258027638</c:v>
                </c:pt>
                <c:pt idx="133">
                  <c:v>3.2354235974246355</c:v>
                </c:pt>
                <c:pt idx="134">
                  <c:v>2.15</c:v>
                </c:pt>
                <c:pt idx="135">
                  <c:v>2.5934471347999346</c:v>
                </c:pt>
                <c:pt idx="136">
                  <c:v>3.1080727278886737</c:v>
                </c:pt>
                <c:pt idx="137">
                  <c:v>7.7822902924088044</c:v>
                </c:pt>
                <c:pt idx="138">
                  <c:v>4.3092714656627411</c:v>
                </c:pt>
                <c:pt idx="139">
                  <c:v>2.4940206150187931</c:v>
                </c:pt>
                <c:pt idx="140">
                  <c:v>7.1977357702458713</c:v>
                </c:pt>
                <c:pt idx="141">
                  <c:v>10.46101722405337</c:v>
                </c:pt>
                <c:pt idx="142">
                  <c:v>2.516958775153872</c:v>
                </c:pt>
                <c:pt idx="143">
                  <c:v>14.033680978137609</c:v>
                </c:pt>
                <c:pt idx="144">
                  <c:v>2.4681936208720723</c:v>
                </c:pt>
                <c:pt idx="145">
                  <c:v>6.4929920940013197</c:v>
                </c:pt>
                <c:pt idx="146">
                  <c:v>11.901735569837328</c:v>
                </c:pt>
                <c:pt idx="147">
                  <c:v>28.100796639344708</c:v>
                </c:pt>
                <c:pt idx="148">
                  <c:v>2.15</c:v>
                </c:pt>
                <c:pt idx="149">
                  <c:v>7.4727659013865519</c:v>
                </c:pt>
                <c:pt idx="150">
                  <c:v>3.3540426759658408</c:v>
                </c:pt>
                <c:pt idx="151">
                  <c:v>4.7190348359093273</c:v>
                </c:pt>
                <c:pt idx="152">
                  <c:v>2.15</c:v>
                </c:pt>
                <c:pt idx="153">
                  <c:v>6.0479019924204627</c:v>
                </c:pt>
                <c:pt idx="154">
                  <c:v>2.15</c:v>
                </c:pt>
                <c:pt idx="155">
                  <c:v>3.1476243158363211</c:v>
                </c:pt>
              </c:numCache>
            </c:numRef>
          </c:yVal>
          <c:smooth val="0"/>
          <c:extLst>
            <c:ext xmlns:c16="http://schemas.microsoft.com/office/drawing/2014/chart" uri="{C3380CC4-5D6E-409C-BE32-E72D297353CC}">
              <c16:uniqueId val="{00000001-83DA-46EB-B19F-7F3C8CACFF21}"/>
            </c:ext>
          </c:extLst>
        </c:ser>
        <c:dLbls>
          <c:showLegendKey val="0"/>
          <c:showVal val="0"/>
          <c:showCatName val="0"/>
          <c:showSerName val="0"/>
          <c:showPercent val="0"/>
          <c:showBubbleSize val="0"/>
        </c:dLbls>
        <c:axId val="1587648112"/>
        <c:axId val="1628739184"/>
      </c:scatterChart>
      <c:valAx>
        <c:axId val="1587648112"/>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Mean expenditure or income</a:t>
                </a:r>
                <a:r>
                  <a:rPr lang="en-US" sz="1100" b="1" baseline="0"/>
                  <a:t> in 2023 in 2017 PPP</a:t>
                </a:r>
                <a:endParaRPr lang="en-US" sz="1100" b="1"/>
              </a:p>
            </c:rich>
          </c:tx>
          <c:layout>
            <c:manualLayout>
              <c:xMode val="edge"/>
              <c:yMode val="edge"/>
              <c:x val="0.29412708762789347"/>
              <c:y val="0.91875522176449531"/>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28739184"/>
        <c:crosses val="autoZero"/>
        <c:crossBetween val="midCat"/>
      </c:valAx>
      <c:valAx>
        <c:axId val="1628739184"/>
        <c:scaling>
          <c:orientation val="minMax"/>
        </c:scaling>
        <c:delete val="0"/>
        <c:axPos val="l"/>
        <c:title>
          <c:tx>
            <c:rich>
              <a:bodyPr rot="-54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baseline="0"/>
                  <a:t>ESCWA poverty line in 2017 PPP</a:t>
                </a:r>
                <a:endParaRPr lang="en-US" sz="1100" b="1"/>
              </a:p>
            </c:rich>
          </c:tx>
          <c:overlay val="0"/>
          <c:spPr>
            <a:noFill/>
            <a:ln>
              <a:noFill/>
            </a:ln>
            <a:effectLst/>
          </c:spPr>
          <c:txPr>
            <a:bodyPr rot="-54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87648112"/>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'Figure 3 C-D'!$B$3</c:f>
              <c:strCache>
                <c:ptCount val="1"/>
                <c:pt idx="0">
                  <c:v>2005</c:v>
                </c:pt>
              </c:strCache>
            </c:strRef>
          </c:tx>
          <c:spPr>
            <a:solidFill>
              <a:srgbClr val="8AC4A7"/>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C-D'!$A$4:$A$8</c:f>
              <c:strCache>
                <c:ptCount val="5"/>
                <c:pt idx="0">
                  <c:v>HIC</c:v>
                </c:pt>
                <c:pt idx="1">
                  <c:v>MIC</c:v>
                </c:pt>
                <c:pt idx="2">
                  <c:v>LIC</c:v>
                </c:pt>
                <c:pt idx="3">
                  <c:v>CACs</c:v>
                </c:pt>
                <c:pt idx="4">
                  <c:v>LDCs</c:v>
                </c:pt>
              </c:strCache>
            </c:strRef>
          </c:cat>
          <c:val>
            <c:numRef>
              <c:f>'Figure 3 C-D'!$B$4:$B$8</c:f>
              <c:numCache>
                <c:formatCode>0.0%</c:formatCode>
                <c:ptCount val="5"/>
                <c:pt idx="0">
                  <c:v>0.16399699280092311</c:v>
                </c:pt>
                <c:pt idx="1">
                  <c:v>0.27287971458451754</c:v>
                </c:pt>
                <c:pt idx="2">
                  <c:v>0.40370515657404432</c:v>
                </c:pt>
                <c:pt idx="3">
                  <c:v>0.30462200006008378</c:v>
                </c:pt>
                <c:pt idx="4">
                  <c:v>0.4253688303189172</c:v>
                </c:pt>
              </c:numCache>
            </c:numRef>
          </c:val>
          <c:extLst>
            <c:ext xmlns:c16="http://schemas.microsoft.com/office/drawing/2014/chart" uri="{C3380CC4-5D6E-409C-BE32-E72D297353CC}">
              <c16:uniqueId val="{00000000-7724-48EA-86FB-63E6D95FB9A8}"/>
            </c:ext>
          </c:extLst>
        </c:ser>
        <c:ser>
          <c:idx val="1"/>
          <c:order val="1"/>
          <c:tx>
            <c:strRef>
              <c:f>'Figure 3 C-D'!$C$3</c:f>
              <c:strCache>
                <c:ptCount val="1"/>
                <c:pt idx="0">
                  <c:v>2023</c:v>
                </c:pt>
              </c:strCache>
            </c:strRef>
          </c:tx>
          <c:spPr>
            <a:solidFill>
              <a:srgbClr val="FCCB89"/>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C-D'!$A$4:$A$8</c:f>
              <c:strCache>
                <c:ptCount val="5"/>
                <c:pt idx="0">
                  <c:v>HIC</c:v>
                </c:pt>
                <c:pt idx="1">
                  <c:v>MIC</c:v>
                </c:pt>
                <c:pt idx="2">
                  <c:v>LIC</c:v>
                </c:pt>
                <c:pt idx="3">
                  <c:v>CACs</c:v>
                </c:pt>
                <c:pt idx="4">
                  <c:v>LDCs</c:v>
                </c:pt>
              </c:strCache>
            </c:strRef>
          </c:cat>
          <c:val>
            <c:numRef>
              <c:f>'Figure 3 C-D'!$C$4:$C$8</c:f>
              <c:numCache>
                <c:formatCode>0.0%</c:formatCode>
                <c:ptCount val="5"/>
                <c:pt idx="0">
                  <c:v>0.10305533456547382</c:v>
                </c:pt>
                <c:pt idx="1">
                  <c:v>0.23020306854444844</c:v>
                </c:pt>
                <c:pt idx="2">
                  <c:v>0.63529647773210596</c:v>
                </c:pt>
                <c:pt idx="3">
                  <c:v>0.43967998289251958</c:v>
                </c:pt>
                <c:pt idx="4">
                  <c:v>0.50495170123663902</c:v>
                </c:pt>
              </c:numCache>
            </c:numRef>
          </c:val>
          <c:extLst>
            <c:ext xmlns:c16="http://schemas.microsoft.com/office/drawing/2014/chart" uri="{C3380CC4-5D6E-409C-BE32-E72D297353CC}">
              <c16:uniqueId val="{00000001-7724-48EA-86FB-63E6D95FB9A8}"/>
            </c:ext>
          </c:extLst>
        </c:ser>
        <c:dLbls>
          <c:dLblPos val="outEnd"/>
          <c:showLegendKey val="0"/>
          <c:showVal val="1"/>
          <c:showCatName val="0"/>
          <c:showSerName val="0"/>
          <c:showPercent val="0"/>
          <c:showBubbleSize val="0"/>
        </c:dLbls>
        <c:gapWidth val="219"/>
        <c:overlap val="-27"/>
        <c:axId val="80394480"/>
        <c:axId val="388018304"/>
      </c:barChart>
      <c:catAx>
        <c:axId val="8039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388018304"/>
        <c:crosses val="autoZero"/>
        <c:auto val="1"/>
        <c:lblAlgn val="ctr"/>
        <c:lblOffset val="100"/>
        <c:noMultiLvlLbl val="0"/>
      </c:catAx>
      <c:valAx>
        <c:axId val="388018304"/>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r>
                  <a:rPr lang="en-US" sz="800" b="0" i="0" u="none" strike="noStrike" kern="1200" baseline="0">
                    <a:solidFill>
                      <a:sysClr val="windowText" lastClr="000000">
                        <a:lumMod val="65000"/>
                        <a:lumOff val="35000"/>
                      </a:sysClr>
                    </a:solidFill>
                    <a:latin typeface="Univers 57 Condensed" panose="020B0606020202060204" pitchFamily="34" charset="0"/>
                  </a:rPr>
                  <a:t>Poverty rate (using ESCWA poverty line)</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Text" lastClr="000000">
                        <a:lumMod val="65000"/>
                        <a:lumOff val="35000"/>
                      </a:sysClr>
                    </a:solidFill>
                  </a:defRPr>
                </a:pPr>
                <a:endParaRPr lang="en-US"/>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80394480"/>
        <c:crosses val="autoZero"/>
        <c:crossBetween val="between"/>
      </c:valAx>
      <c:spPr>
        <a:noFill/>
        <a:ln>
          <a:noFill/>
        </a:ln>
        <a:effectLst/>
      </c:spPr>
    </c:plotArea>
    <c:legend>
      <c:legendPos val="b"/>
      <c:layout>
        <c:manualLayout>
          <c:xMode val="edge"/>
          <c:yMode val="edge"/>
          <c:x val="0.26750151076476264"/>
          <c:y val="0.88162352161882074"/>
          <c:w val="0.41459570131053208"/>
          <c:h val="8.5812027906281049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legend>
    <c:plotVisOnly val="1"/>
    <c:dispBlanksAs val="gap"/>
    <c:showDLblsOverMax val="0"/>
  </c:chart>
  <c:spPr>
    <a:solidFill>
      <a:srgbClr val="DAEEF3"/>
    </a:solidFill>
    <a:ln w="9525" cap="flat" cmpd="sng" algn="ctr">
      <a:noFill/>
      <a:round/>
    </a:ln>
    <a:effectLst/>
  </c:spPr>
  <c:txPr>
    <a:bodyPr/>
    <a:lstStyle/>
    <a:p>
      <a:pPr>
        <a:defRPr sz="800">
          <a:latin typeface="Univers 57 Condensed" panose="020B060602020206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'Figure 3 C-D'!$B$15</c:f>
              <c:strCache>
                <c:ptCount val="1"/>
                <c:pt idx="0">
                  <c:v>2005</c:v>
                </c:pt>
              </c:strCache>
            </c:strRef>
          </c:tx>
          <c:spPr>
            <a:solidFill>
              <a:srgbClr val="8AC4A7"/>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C-D'!$A$16:$A$20</c:f>
              <c:strCache>
                <c:ptCount val="5"/>
                <c:pt idx="0">
                  <c:v>HIC</c:v>
                </c:pt>
                <c:pt idx="1">
                  <c:v>MIC</c:v>
                </c:pt>
                <c:pt idx="2">
                  <c:v>LIC</c:v>
                </c:pt>
                <c:pt idx="3">
                  <c:v>CACs</c:v>
                </c:pt>
                <c:pt idx="4">
                  <c:v>LDCs</c:v>
                </c:pt>
              </c:strCache>
            </c:strRef>
          </c:cat>
          <c:val>
            <c:numRef>
              <c:f>'Figure 3 C-D'!$B$16:$B$20</c:f>
              <c:numCache>
                <c:formatCode>0.0</c:formatCode>
                <c:ptCount val="5"/>
                <c:pt idx="0">
                  <c:v>2.2975572868661001</c:v>
                </c:pt>
                <c:pt idx="1">
                  <c:v>56.891754624786174</c:v>
                </c:pt>
                <c:pt idx="2">
                  <c:v>26.2140222919287</c:v>
                </c:pt>
                <c:pt idx="3">
                  <c:v>18.904995735969472</c:v>
                </c:pt>
                <c:pt idx="4">
                  <c:v>26.590487893664719</c:v>
                </c:pt>
              </c:numCache>
            </c:numRef>
          </c:val>
          <c:extLst>
            <c:ext xmlns:c16="http://schemas.microsoft.com/office/drawing/2014/chart" uri="{C3380CC4-5D6E-409C-BE32-E72D297353CC}">
              <c16:uniqueId val="{00000000-9F9F-4B35-B4FD-6F900335E4AF}"/>
            </c:ext>
          </c:extLst>
        </c:ser>
        <c:ser>
          <c:idx val="1"/>
          <c:order val="1"/>
          <c:tx>
            <c:strRef>
              <c:f>'Figure 3 C-D'!$C$15</c:f>
              <c:strCache>
                <c:ptCount val="1"/>
                <c:pt idx="0">
                  <c:v>2023</c:v>
                </c:pt>
              </c:strCache>
            </c:strRef>
          </c:tx>
          <c:spPr>
            <a:solidFill>
              <a:srgbClr val="FCCB89"/>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C-D'!$A$16:$A$20</c:f>
              <c:strCache>
                <c:ptCount val="5"/>
                <c:pt idx="0">
                  <c:v>HIC</c:v>
                </c:pt>
                <c:pt idx="1">
                  <c:v>MIC</c:v>
                </c:pt>
                <c:pt idx="2">
                  <c:v>LIC</c:v>
                </c:pt>
                <c:pt idx="3">
                  <c:v>CACs</c:v>
                </c:pt>
                <c:pt idx="4">
                  <c:v>LDCs</c:v>
                </c:pt>
              </c:strCache>
            </c:strRef>
          </c:cat>
          <c:val>
            <c:numRef>
              <c:f>'Figure 3 C-D'!$C$16:$C$20</c:f>
              <c:numCache>
                <c:formatCode>0.0</c:formatCode>
                <c:ptCount val="5"/>
                <c:pt idx="0">
                  <c:v>2.7054455822992884</c:v>
                </c:pt>
                <c:pt idx="1">
                  <c:v>62.687627984273561</c:v>
                </c:pt>
                <c:pt idx="2">
                  <c:v>78.731798859976692</c:v>
                </c:pt>
                <c:pt idx="3">
                  <c:v>36.91394018688824</c:v>
                </c:pt>
                <c:pt idx="4">
                  <c:v>59.349744344204574</c:v>
                </c:pt>
              </c:numCache>
            </c:numRef>
          </c:val>
          <c:extLst>
            <c:ext xmlns:c16="http://schemas.microsoft.com/office/drawing/2014/chart" uri="{C3380CC4-5D6E-409C-BE32-E72D297353CC}">
              <c16:uniqueId val="{00000001-9F9F-4B35-B4FD-6F900335E4AF}"/>
            </c:ext>
          </c:extLst>
        </c:ser>
        <c:dLbls>
          <c:dLblPos val="outEnd"/>
          <c:showLegendKey val="0"/>
          <c:showVal val="1"/>
          <c:showCatName val="0"/>
          <c:showSerName val="0"/>
          <c:showPercent val="0"/>
          <c:showBubbleSize val="0"/>
        </c:dLbls>
        <c:gapWidth val="219"/>
        <c:overlap val="-27"/>
        <c:axId val="62892271"/>
        <c:axId val="60536783"/>
      </c:barChart>
      <c:catAx>
        <c:axId val="62892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60536783"/>
        <c:crosses val="autoZero"/>
        <c:auto val="1"/>
        <c:lblAlgn val="ctr"/>
        <c:lblOffset val="100"/>
        <c:noMultiLvlLbl val="0"/>
      </c:catAx>
      <c:valAx>
        <c:axId val="60536783"/>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r>
                  <a:rPr lang="en-US" sz="800" b="0" i="0" u="none" strike="noStrike" kern="1200" baseline="0">
                    <a:solidFill>
                      <a:sysClr val="windowText" lastClr="000000">
                        <a:lumMod val="65000"/>
                        <a:lumOff val="35000"/>
                      </a:sysClr>
                    </a:solidFill>
                    <a:latin typeface="Univers 57 Condensed" panose="020B0606020202060204" pitchFamily="34" charset="0"/>
                  </a:rPr>
                  <a:t>Number of poor using ESCWA poverty line (millions)</a:t>
                </a: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62892271"/>
        <c:crosses val="autoZero"/>
        <c:crossBetween val="between"/>
      </c:valAx>
      <c:spPr>
        <a:noFill/>
        <a:ln>
          <a:noFill/>
        </a:ln>
        <a:effectLst/>
      </c:spPr>
    </c:plotArea>
    <c:legend>
      <c:legendPos val="b"/>
      <c:layout>
        <c:manualLayout>
          <c:xMode val="edge"/>
          <c:yMode val="edge"/>
          <c:x val="0.31790242714506045"/>
          <c:y val="0.88162352161882074"/>
          <c:w val="0.36877668641935224"/>
          <c:h val="8.5812027906281049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legend>
    <c:plotVisOnly val="1"/>
    <c:dispBlanksAs val="gap"/>
    <c:showDLblsOverMax val="0"/>
  </c:chart>
  <c:spPr>
    <a:solidFill>
      <a:srgbClr val="DAEEF3"/>
    </a:solidFill>
    <a:ln w="9525" cap="flat" cmpd="sng" algn="ctr">
      <a:noFill/>
      <a:round/>
    </a:ln>
    <a:effectLst/>
  </c:spPr>
  <c:txPr>
    <a:bodyPr/>
    <a:lstStyle/>
    <a:p>
      <a:pPr>
        <a:defRPr sz="800">
          <a:latin typeface="Univers 57 Condensed" panose="020B060602020206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84498031496063"/>
          <c:y val="0.17171296296296298"/>
          <c:w val="0.86182168635170608"/>
          <c:h val="0.56571056204181369"/>
        </c:manualLayout>
      </c:layout>
      <c:lineChart>
        <c:grouping val="standard"/>
        <c:varyColors val="0"/>
        <c:ser>
          <c:idx val="0"/>
          <c:order val="0"/>
          <c:tx>
            <c:strRef>
              <c:f>'Figure 10'!$H$2</c:f>
              <c:strCache>
                <c:ptCount val="1"/>
                <c:pt idx="0">
                  <c:v>Growth 2000-2010 - World</c:v>
                </c:pt>
              </c:strCache>
            </c:strRef>
          </c:tx>
          <c:spPr>
            <a:ln w="28575" cap="rnd">
              <a:solidFill>
                <a:schemeClr val="accent1"/>
              </a:solidFill>
              <a:round/>
            </a:ln>
            <a:effectLst/>
          </c:spPr>
          <c:marker>
            <c:symbol val="none"/>
          </c:marker>
          <c:cat>
            <c:numRef>
              <c:f>'Figure 10'!$L$3:$L$12</c:f>
              <c:numCache>
                <c:formatCode>General</c:formatCode>
                <c:ptCount val="10"/>
                <c:pt idx="0">
                  <c:v>10</c:v>
                </c:pt>
                <c:pt idx="1">
                  <c:v>20</c:v>
                </c:pt>
                <c:pt idx="2">
                  <c:v>30</c:v>
                </c:pt>
                <c:pt idx="3">
                  <c:v>40</c:v>
                </c:pt>
                <c:pt idx="4">
                  <c:v>50</c:v>
                </c:pt>
                <c:pt idx="5">
                  <c:v>60</c:v>
                </c:pt>
                <c:pt idx="6">
                  <c:v>70</c:v>
                </c:pt>
                <c:pt idx="7">
                  <c:v>80</c:v>
                </c:pt>
                <c:pt idx="8">
                  <c:v>90</c:v>
                </c:pt>
                <c:pt idx="9">
                  <c:v>100</c:v>
                </c:pt>
              </c:numCache>
            </c:numRef>
          </c:cat>
          <c:val>
            <c:numRef>
              <c:f>'Figure 10'!$H$3:$H$12</c:f>
              <c:numCache>
                <c:formatCode>General</c:formatCode>
                <c:ptCount val="10"/>
                <c:pt idx="0">
                  <c:v>0.48768484275623947</c:v>
                </c:pt>
                <c:pt idx="1">
                  <c:v>0.50903220757166534</c:v>
                </c:pt>
                <c:pt idx="2">
                  <c:v>0.71042615720769131</c:v>
                </c:pt>
                <c:pt idx="3">
                  <c:v>0.62943047896673332</c:v>
                </c:pt>
                <c:pt idx="4">
                  <c:v>0.82160480152460003</c:v>
                </c:pt>
                <c:pt idx="5">
                  <c:v>0.87823112743397047</c:v>
                </c:pt>
                <c:pt idx="6">
                  <c:v>0.96418927641453456</c:v>
                </c:pt>
                <c:pt idx="7">
                  <c:v>0.84977980450252355</c:v>
                </c:pt>
                <c:pt idx="8">
                  <c:v>0.28831797985602292</c:v>
                </c:pt>
                <c:pt idx="9">
                  <c:v>-2.0641898585973095E-2</c:v>
                </c:pt>
              </c:numCache>
            </c:numRef>
          </c:val>
          <c:smooth val="0"/>
          <c:extLst>
            <c:ext xmlns:c16="http://schemas.microsoft.com/office/drawing/2014/chart" uri="{C3380CC4-5D6E-409C-BE32-E72D297353CC}">
              <c16:uniqueId val="{00000000-2300-4916-AAAD-D1748881B74D}"/>
            </c:ext>
          </c:extLst>
        </c:ser>
        <c:ser>
          <c:idx val="1"/>
          <c:order val="1"/>
          <c:tx>
            <c:strRef>
              <c:f>'Figure 10'!$I$2</c:f>
              <c:strCache>
                <c:ptCount val="1"/>
                <c:pt idx="0">
                  <c:v>Growth 2010-2020 - World</c:v>
                </c:pt>
              </c:strCache>
            </c:strRef>
          </c:tx>
          <c:spPr>
            <a:ln w="28575" cap="rnd">
              <a:solidFill>
                <a:schemeClr val="accent2"/>
              </a:solidFill>
              <a:round/>
            </a:ln>
            <a:effectLst/>
          </c:spPr>
          <c:marker>
            <c:symbol val="none"/>
          </c:marker>
          <c:cat>
            <c:numRef>
              <c:f>'Figure 10'!$L$3:$L$12</c:f>
              <c:numCache>
                <c:formatCode>General</c:formatCode>
                <c:ptCount val="10"/>
                <c:pt idx="0">
                  <c:v>10</c:v>
                </c:pt>
                <c:pt idx="1">
                  <c:v>20</c:v>
                </c:pt>
                <c:pt idx="2">
                  <c:v>30</c:v>
                </c:pt>
                <c:pt idx="3">
                  <c:v>40</c:v>
                </c:pt>
                <c:pt idx="4">
                  <c:v>50</c:v>
                </c:pt>
                <c:pt idx="5">
                  <c:v>60</c:v>
                </c:pt>
                <c:pt idx="6">
                  <c:v>70</c:v>
                </c:pt>
                <c:pt idx="7">
                  <c:v>80</c:v>
                </c:pt>
                <c:pt idx="8">
                  <c:v>90</c:v>
                </c:pt>
                <c:pt idx="9">
                  <c:v>100</c:v>
                </c:pt>
              </c:numCache>
            </c:numRef>
          </c:cat>
          <c:val>
            <c:numRef>
              <c:f>'Figure 10'!$I$3:$I$12</c:f>
              <c:numCache>
                <c:formatCode>General</c:formatCode>
                <c:ptCount val="10"/>
                <c:pt idx="0">
                  <c:v>0.12887921803453661</c:v>
                </c:pt>
                <c:pt idx="1">
                  <c:v>0.35255608551399065</c:v>
                </c:pt>
                <c:pt idx="2">
                  <c:v>0.47399370477018676</c:v>
                </c:pt>
                <c:pt idx="3">
                  <c:v>0.61584299920888963</c:v>
                </c:pt>
                <c:pt idx="4">
                  <c:v>0.49260665727566799</c:v>
                </c:pt>
                <c:pt idx="5">
                  <c:v>0.5772697705160188</c:v>
                </c:pt>
                <c:pt idx="6">
                  <c:v>0.56666009946159379</c:v>
                </c:pt>
                <c:pt idx="7">
                  <c:v>0.36269837670076299</c:v>
                </c:pt>
                <c:pt idx="8">
                  <c:v>6.6275645992761811E-2</c:v>
                </c:pt>
                <c:pt idx="9">
                  <c:v>-1.3057233020149939E-2</c:v>
                </c:pt>
              </c:numCache>
            </c:numRef>
          </c:val>
          <c:smooth val="0"/>
          <c:extLst>
            <c:ext xmlns:c16="http://schemas.microsoft.com/office/drawing/2014/chart" uri="{C3380CC4-5D6E-409C-BE32-E72D297353CC}">
              <c16:uniqueId val="{00000001-2300-4916-AAAD-D1748881B74D}"/>
            </c:ext>
          </c:extLst>
        </c:ser>
        <c:ser>
          <c:idx val="2"/>
          <c:order val="2"/>
          <c:tx>
            <c:strRef>
              <c:f>'Figure 10'!$J$2</c:f>
              <c:strCache>
                <c:ptCount val="1"/>
                <c:pt idx="0">
                  <c:v>Growth 2000-2010 - Arab Region</c:v>
                </c:pt>
              </c:strCache>
            </c:strRef>
          </c:tx>
          <c:spPr>
            <a:ln w="28575" cap="rnd">
              <a:solidFill>
                <a:schemeClr val="accent3"/>
              </a:solidFill>
              <a:round/>
            </a:ln>
            <a:effectLst/>
          </c:spPr>
          <c:marker>
            <c:symbol val="none"/>
          </c:marker>
          <c:cat>
            <c:numRef>
              <c:f>'Figure 10'!$L$3:$L$12</c:f>
              <c:numCache>
                <c:formatCode>General</c:formatCode>
                <c:ptCount val="10"/>
                <c:pt idx="0">
                  <c:v>10</c:v>
                </c:pt>
                <c:pt idx="1">
                  <c:v>20</c:v>
                </c:pt>
                <c:pt idx="2">
                  <c:v>30</c:v>
                </c:pt>
                <c:pt idx="3">
                  <c:v>40</c:v>
                </c:pt>
                <c:pt idx="4">
                  <c:v>50</c:v>
                </c:pt>
                <c:pt idx="5">
                  <c:v>60</c:v>
                </c:pt>
                <c:pt idx="6">
                  <c:v>70</c:v>
                </c:pt>
                <c:pt idx="7">
                  <c:v>80</c:v>
                </c:pt>
                <c:pt idx="8">
                  <c:v>90</c:v>
                </c:pt>
                <c:pt idx="9">
                  <c:v>100</c:v>
                </c:pt>
              </c:numCache>
            </c:numRef>
          </c:cat>
          <c:val>
            <c:numRef>
              <c:f>'Figure 10'!$J$3:$J$12</c:f>
              <c:numCache>
                <c:formatCode>General</c:formatCode>
                <c:ptCount val="10"/>
                <c:pt idx="0">
                  <c:v>6.9892640313295784E-2</c:v>
                </c:pt>
                <c:pt idx="1">
                  <c:v>4.5386365311897769E-2</c:v>
                </c:pt>
                <c:pt idx="2">
                  <c:v>0.23201324387296673</c:v>
                </c:pt>
                <c:pt idx="3">
                  <c:v>0.17972544500417742</c:v>
                </c:pt>
                <c:pt idx="4">
                  <c:v>0.14434973607189527</c:v>
                </c:pt>
                <c:pt idx="5">
                  <c:v>0.22460856604753809</c:v>
                </c:pt>
                <c:pt idx="6">
                  <c:v>0.26703592949349053</c:v>
                </c:pt>
                <c:pt idx="7">
                  <c:v>0.23353575827623185</c:v>
                </c:pt>
                <c:pt idx="8">
                  <c:v>0.32576463040620984</c:v>
                </c:pt>
                <c:pt idx="9">
                  <c:v>0.63960481371949185</c:v>
                </c:pt>
              </c:numCache>
            </c:numRef>
          </c:val>
          <c:smooth val="0"/>
          <c:extLst>
            <c:ext xmlns:c16="http://schemas.microsoft.com/office/drawing/2014/chart" uri="{C3380CC4-5D6E-409C-BE32-E72D297353CC}">
              <c16:uniqueId val="{00000002-2300-4916-AAAD-D1748881B74D}"/>
            </c:ext>
          </c:extLst>
        </c:ser>
        <c:ser>
          <c:idx val="3"/>
          <c:order val="3"/>
          <c:tx>
            <c:strRef>
              <c:f>'Figure 10'!$K$2</c:f>
              <c:strCache>
                <c:ptCount val="1"/>
                <c:pt idx="0">
                  <c:v>Growth 2010-2020 - Arab Region</c:v>
                </c:pt>
              </c:strCache>
            </c:strRef>
          </c:tx>
          <c:spPr>
            <a:ln w="28575" cap="rnd">
              <a:solidFill>
                <a:schemeClr val="accent4"/>
              </a:solidFill>
              <a:round/>
            </a:ln>
            <a:effectLst/>
          </c:spPr>
          <c:marker>
            <c:symbol val="none"/>
          </c:marker>
          <c:cat>
            <c:numRef>
              <c:f>'Figure 10'!$L$3:$L$12</c:f>
              <c:numCache>
                <c:formatCode>General</c:formatCode>
                <c:ptCount val="10"/>
                <c:pt idx="0">
                  <c:v>10</c:v>
                </c:pt>
                <c:pt idx="1">
                  <c:v>20</c:v>
                </c:pt>
                <c:pt idx="2">
                  <c:v>30</c:v>
                </c:pt>
                <c:pt idx="3">
                  <c:v>40</c:v>
                </c:pt>
                <c:pt idx="4">
                  <c:v>50</c:v>
                </c:pt>
                <c:pt idx="5">
                  <c:v>60</c:v>
                </c:pt>
                <c:pt idx="6">
                  <c:v>70</c:v>
                </c:pt>
                <c:pt idx="7">
                  <c:v>80</c:v>
                </c:pt>
                <c:pt idx="8">
                  <c:v>90</c:v>
                </c:pt>
                <c:pt idx="9">
                  <c:v>100</c:v>
                </c:pt>
              </c:numCache>
            </c:numRef>
          </c:cat>
          <c:val>
            <c:numRef>
              <c:f>'Figure 10'!$K$3:$K$12</c:f>
              <c:numCache>
                <c:formatCode>General</c:formatCode>
                <c:ptCount val="10"/>
                <c:pt idx="0">
                  <c:v>-0.68495587127012725</c:v>
                </c:pt>
                <c:pt idx="1">
                  <c:v>-0.48079482474079205</c:v>
                </c:pt>
                <c:pt idx="2">
                  <c:v>-0.43190713052556373</c:v>
                </c:pt>
                <c:pt idx="3">
                  <c:v>-0.37726025783223505</c:v>
                </c:pt>
                <c:pt idx="4">
                  <c:v>-0.22905759134998382</c:v>
                </c:pt>
                <c:pt idx="5">
                  <c:v>-0.21820466588549947</c:v>
                </c:pt>
                <c:pt idx="6">
                  <c:v>-0.16078466458506335</c:v>
                </c:pt>
                <c:pt idx="7">
                  <c:v>-9.2783057541787173E-2</c:v>
                </c:pt>
                <c:pt idx="8">
                  <c:v>-1.4008480654092992E-4</c:v>
                </c:pt>
                <c:pt idx="9">
                  <c:v>0.50717378203561458</c:v>
                </c:pt>
              </c:numCache>
            </c:numRef>
          </c:val>
          <c:smooth val="0"/>
          <c:extLst>
            <c:ext xmlns:c16="http://schemas.microsoft.com/office/drawing/2014/chart" uri="{C3380CC4-5D6E-409C-BE32-E72D297353CC}">
              <c16:uniqueId val="{00000003-2300-4916-AAAD-D1748881B74D}"/>
            </c:ext>
          </c:extLst>
        </c:ser>
        <c:dLbls>
          <c:showLegendKey val="0"/>
          <c:showVal val="0"/>
          <c:showCatName val="0"/>
          <c:showSerName val="0"/>
          <c:showPercent val="0"/>
          <c:showBubbleSize val="0"/>
        </c:dLbls>
        <c:smooth val="0"/>
        <c:axId val="224975407"/>
        <c:axId val="224974159"/>
      </c:lineChart>
      <c:catAx>
        <c:axId val="224975407"/>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dirty="0"/>
                  <a:t>Decile of per capita household income</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974159"/>
        <c:crosses val="autoZero"/>
        <c:auto val="1"/>
        <c:lblAlgn val="ctr"/>
        <c:lblOffset val="100"/>
        <c:noMultiLvlLbl val="0"/>
      </c:catAx>
      <c:valAx>
        <c:axId val="224974159"/>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0" i="0" baseline="0">
                    <a:effectLst/>
                  </a:rPr>
                  <a:t>Decade growth rate (2017 $PPP)</a:t>
                </a:r>
                <a:endParaRPr lang="en-US" sz="1400">
                  <a:effectLst/>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4975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'[figs_2017PPP_161023.xlsx]Figure 11 (2)'!$A$1:$F$1</c:f>
              <c:strCache>
                <c:ptCount val="6"/>
                <c:pt idx="0">
                  <c:v>Arab Region</c:v>
                </c:pt>
              </c:strCache>
            </c:strRef>
          </c:tx>
          <c:spPr>
            <a:ln w="28575" cap="rnd">
              <a:solidFill>
                <a:schemeClr val="accent1"/>
              </a:solidFill>
              <a:round/>
            </a:ln>
            <a:effectLst/>
          </c:spPr>
          <c:marker>
            <c:symbol val="none"/>
          </c:marker>
          <c:cat>
            <c:numRef>
              <c:f>'[figs_2017PPP_161023.xlsx]Figure 11 (2)'!$B$14:$F$14</c:f>
              <c:numCache>
                <c:formatCode>General</c:formatCode>
                <c:ptCount val="5"/>
                <c:pt idx="0">
                  <c:v>2000</c:v>
                </c:pt>
                <c:pt idx="1">
                  <c:v>2005</c:v>
                </c:pt>
                <c:pt idx="2">
                  <c:v>2010</c:v>
                </c:pt>
                <c:pt idx="3">
                  <c:v>2015</c:v>
                </c:pt>
                <c:pt idx="4">
                  <c:v>2020</c:v>
                </c:pt>
              </c:numCache>
            </c:numRef>
          </c:cat>
          <c:val>
            <c:numRef>
              <c:f>'[figs_2017PPP_161023.xlsx]Figure 11 (2)'!$B$15:$F$15</c:f>
              <c:numCache>
                <c:formatCode>0%</c:formatCode>
                <c:ptCount val="5"/>
                <c:pt idx="0">
                  <c:v>0.35269872999999996</c:v>
                </c:pt>
                <c:pt idx="1">
                  <c:v>0.35929433</c:v>
                </c:pt>
                <c:pt idx="2">
                  <c:v>0.38105184999999997</c:v>
                </c:pt>
                <c:pt idx="3">
                  <c:v>0.43210417999999995</c:v>
                </c:pt>
                <c:pt idx="4">
                  <c:v>0.45692456999999997</c:v>
                </c:pt>
              </c:numCache>
            </c:numRef>
          </c:val>
          <c:smooth val="0"/>
          <c:extLst>
            <c:ext xmlns:c16="http://schemas.microsoft.com/office/drawing/2014/chart" uri="{C3380CC4-5D6E-409C-BE32-E72D297353CC}">
              <c16:uniqueId val="{00000000-B988-42DC-B55E-9E145A436BFB}"/>
            </c:ext>
          </c:extLst>
        </c:ser>
        <c:ser>
          <c:idx val="1"/>
          <c:order val="1"/>
          <c:tx>
            <c:strRef>
              <c:f>'[figs_2017PPP_161023.xlsx]Figure 11 (2)'!$I$1:$N$1</c:f>
              <c:strCache>
                <c:ptCount val="6"/>
                <c:pt idx="0">
                  <c:v>Arab Region excluding GCC</c:v>
                </c:pt>
              </c:strCache>
            </c:strRef>
          </c:tx>
          <c:spPr>
            <a:ln w="28575" cap="rnd">
              <a:solidFill>
                <a:schemeClr val="accent2"/>
              </a:solidFill>
              <a:round/>
            </a:ln>
            <a:effectLst/>
          </c:spPr>
          <c:marker>
            <c:symbol val="none"/>
          </c:marker>
          <c:cat>
            <c:numRef>
              <c:f>'[figs_2017PPP_161023.xlsx]Figure 11 (2)'!$B$14:$F$14</c:f>
              <c:numCache>
                <c:formatCode>General</c:formatCode>
                <c:ptCount val="5"/>
                <c:pt idx="0">
                  <c:v>2000</c:v>
                </c:pt>
                <c:pt idx="1">
                  <c:v>2005</c:v>
                </c:pt>
                <c:pt idx="2">
                  <c:v>2010</c:v>
                </c:pt>
                <c:pt idx="3">
                  <c:v>2015</c:v>
                </c:pt>
                <c:pt idx="4">
                  <c:v>2020</c:v>
                </c:pt>
              </c:numCache>
            </c:numRef>
          </c:cat>
          <c:val>
            <c:numRef>
              <c:f>'[figs_2017PPP_161023.xlsx]Figure 11 (2)'!$J$15:$N$15</c:f>
              <c:numCache>
                <c:formatCode>0%</c:formatCode>
                <c:ptCount val="5"/>
                <c:pt idx="0">
                  <c:v>0.27858570999999999</c:v>
                </c:pt>
                <c:pt idx="1">
                  <c:v>0.28673411999999998</c:v>
                </c:pt>
                <c:pt idx="2">
                  <c:v>0.28036048999999996</c:v>
                </c:pt>
                <c:pt idx="3">
                  <c:v>0.28983550000000002</c:v>
                </c:pt>
                <c:pt idx="4">
                  <c:v>0.29975695000000002</c:v>
                </c:pt>
              </c:numCache>
            </c:numRef>
          </c:val>
          <c:smooth val="0"/>
          <c:extLst>
            <c:ext xmlns:c16="http://schemas.microsoft.com/office/drawing/2014/chart" uri="{C3380CC4-5D6E-409C-BE32-E72D297353CC}">
              <c16:uniqueId val="{00000001-B988-42DC-B55E-9E145A436BFB}"/>
            </c:ext>
          </c:extLst>
        </c:ser>
        <c:dLbls>
          <c:showLegendKey val="0"/>
          <c:showVal val="0"/>
          <c:showCatName val="0"/>
          <c:showSerName val="0"/>
          <c:showPercent val="0"/>
          <c:showBubbleSize val="0"/>
        </c:dLbls>
        <c:smooth val="0"/>
        <c:axId val="1801723280"/>
        <c:axId val="1801722864"/>
      </c:lineChart>
      <c:catAx>
        <c:axId val="1801723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1722864"/>
        <c:crosses val="autoZero"/>
        <c:auto val="1"/>
        <c:lblAlgn val="ctr"/>
        <c:lblOffset val="100"/>
        <c:noMultiLvlLbl val="0"/>
      </c:catAx>
      <c:valAx>
        <c:axId val="1801722864"/>
        <c:scaling>
          <c:orientation val="minMax"/>
          <c:min val="0.2"/>
        </c:scaling>
        <c:delete val="0"/>
        <c:axPos val="l"/>
        <c:title>
          <c:tx>
            <c:rich>
              <a:bodyPr rot="-5400000" spcFirstLastPara="1" vertOverflow="ellipsis" vert="horz" wrap="square" anchor="ctr" anchorCtr="1"/>
              <a:lstStyle/>
              <a:p>
                <a:pPr algn="ctr" rtl="0">
                  <a:defRPr lang="en-US" sz="1400" b="0" i="0" u="none" strike="noStrike" kern="1200" baseline="0">
                    <a:solidFill>
                      <a:srgbClr val="000000">
                        <a:lumMod val="65000"/>
                        <a:lumOff val="35000"/>
                      </a:srgbClr>
                    </a:solidFill>
                    <a:effectLst/>
                    <a:latin typeface="+mn-lt"/>
                    <a:ea typeface="+mn-ea"/>
                    <a:cs typeface="+mn-cs"/>
                  </a:defRPr>
                </a:pPr>
                <a:r>
                  <a:rPr lang="en-US" sz="1400" b="0" i="0" u="none" strike="noStrike" kern="1200" baseline="0" dirty="0">
                    <a:solidFill>
                      <a:srgbClr val="000000">
                        <a:lumMod val="65000"/>
                        <a:lumOff val="35000"/>
                      </a:srgbClr>
                    </a:solidFill>
                    <a:effectLst/>
                    <a:latin typeface="+mn-lt"/>
                    <a:ea typeface="+mn-ea"/>
                    <a:cs typeface="+mn-cs"/>
                  </a:rPr>
                  <a:t>Expenditure share held by the highest 10 %</a:t>
                </a:r>
              </a:p>
            </c:rich>
          </c:tx>
          <c:layout>
            <c:manualLayout>
              <c:xMode val="edge"/>
              <c:yMode val="edge"/>
              <c:x val="7.4197774664454402E-3"/>
              <c:y val="7.9586999522147053E-2"/>
            </c:manualLayout>
          </c:layout>
          <c:overlay val="0"/>
          <c:spPr>
            <a:noFill/>
            <a:ln>
              <a:noFill/>
            </a:ln>
            <a:effectLst/>
          </c:spPr>
          <c:txPr>
            <a:bodyPr rot="-5400000" spcFirstLastPara="1" vertOverflow="ellipsis" vert="horz" wrap="square" anchor="ctr" anchorCtr="1"/>
            <a:lstStyle/>
            <a:p>
              <a:pPr algn="ctr" rtl="0">
                <a:defRPr lang="en-US" sz="1400" b="0" i="0" u="none" strike="noStrike" kern="1200" baseline="0">
                  <a:solidFill>
                    <a:srgbClr val="000000">
                      <a:lumMod val="65000"/>
                      <a:lumOff val="35000"/>
                    </a:srgbClr>
                  </a:solidFill>
                  <a:effectLst/>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1723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72201532240902"/>
          <c:y val="5.2986512524084775E-2"/>
          <c:w val="0.75382528197488829"/>
          <c:h val="0.70940102862864685"/>
        </c:manualLayout>
      </c:layout>
      <c:lineChart>
        <c:grouping val="standard"/>
        <c:varyColors val="0"/>
        <c:ser>
          <c:idx val="0"/>
          <c:order val="0"/>
          <c:tx>
            <c:strRef>
              <c:f>'Figure 6'!$A$21</c:f>
              <c:strCache>
                <c:ptCount val="1"/>
                <c:pt idx="0">
                  <c:v>Arab Region</c:v>
                </c:pt>
              </c:strCache>
            </c:strRef>
          </c:tx>
          <c:spPr>
            <a:ln w="28575" cap="rnd">
              <a:solidFill>
                <a:schemeClr val="accent1"/>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6'!$P$21:$AH$21</c:f>
              <c:numCache>
                <c:formatCode>General</c:formatCode>
                <c:ptCount val="19"/>
                <c:pt idx="0">
                  <c:v>283.4726039056581</c:v>
                </c:pt>
                <c:pt idx="1">
                  <c:v>290.47691276576785</c:v>
                </c:pt>
                <c:pt idx="2">
                  <c:v>299.27398150481304</c:v>
                </c:pt>
                <c:pt idx="3">
                  <c:v>299.11713691658741</c:v>
                </c:pt>
                <c:pt idx="4">
                  <c:v>314.50776100851942</c:v>
                </c:pt>
                <c:pt idx="5">
                  <c:v>313.10853476081166</c:v>
                </c:pt>
                <c:pt idx="6">
                  <c:v>310.00536890244246</c:v>
                </c:pt>
                <c:pt idx="7">
                  <c:v>308.45934655251466</c:v>
                </c:pt>
                <c:pt idx="8">
                  <c:v>304.916831482058</c:v>
                </c:pt>
                <c:pt idx="9">
                  <c:v>310.12399171033258</c:v>
                </c:pt>
                <c:pt idx="10">
                  <c:v>315.66154253029907</c:v>
                </c:pt>
                <c:pt idx="11">
                  <c:v>313.60403962115078</c:v>
                </c:pt>
                <c:pt idx="12">
                  <c:v>304.14045111704729</c:v>
                </c:pt>
                <c:pt idx="13">
                  <c:v>300.37675445789313</c:v>
                </c:pt>
                <c:pt idx="14">
                  <c:v>301.66766378452195</c:v>
                </c:pt>
                <c:pt idx="15">
                  <c:v>289.18358243323672</c:v>
                </c:pt>
                <c:pt idx="16">
                  <c:v>287.83924465130474</c:v>
                </c:pt>
                <c:pt idx="17">
                  <c:v>283.67359336388068</c:v>
                </c:pt>
                <c:pt idx="18">
                  <c:v>284.2296160799205</c:v>
                </c:pt>
              </c:numCache>
            </c:numRef>
          </c:val>
          <c:smooth val="0"/>
          <c:extLst>
            <c:ext xmlns:c16="http://schemas.microsoft.com/office/drawing/2014/chart" uri="{C3380CC4-5D6E-409C-BE32-E72D297353CC}">
              <c16:uniqueId val="{00000000-AD4F-46D8-B897-0D5BB3BDBF9B}"/>
            </c:ext>
          </c:extLst>
        </c:ser>
        <c:ser>
          <c:idx val="1"/>
          <c:order val="1"/>
          <c:tx>
            <c:strRef>
              <c:f>'Figure 6'!$A$30</c:f>
              <c:strCache>
                <c:ptCount val="1"/>
                <c:pt idx="0">
                  <c:v>World</c:v>
                </c:pt>
              </c:strCache>
            </c:strRef>
          </c:tx>
          <c:spPr>
            <a:ln w="28575" cap="rnd">
              <a:solidFill>
                <a:schemeClr val="accent3"/>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6'!$P$30:$AH$30</c:f>
              <c:numCache>
                <c:formatCode>General</c:formatCode>
                <c:ptCount val="19"/>
                <c:pt idx="0">
                  <c:v>322.17837046210735</c:v>
                </c:pt>
                <c:pt idx="1">
                  <c:v>330.99894197347851</c:v>
                </c:pt>
                <c:pt idx="2">
                  <c:v>344.34480884982435</c:v>
                </c:pt>
                <c:pt idx="3">
                  <c:v>348.38795840568366</c:v>
                </c:pt>
                <c:pt idx="4">
                  <c:v>355.6471084261139</c:v>
                </c:pt>
                <c:pt idx="5">
                  <c:v>364.70203575587067</c:v>
                </c:pt>
                <c:pt idx="6">
                  <c:v>373.31625054067928</c:v>
                </c:pt>
                <c:pt idx="7">
                  <c:v>380.45722190094665</c:v>
                </c:pt>
                <c:pt idx="8">
                  <c:v>390.52036870358455</c:v>
                </c:pt>
                <c:pt idx="9">
                  <c:v>397.64097985629013</c:v>
                </c:pt>
                <c:pt idx="10">
                  <c:v>407.24782521335726</c:v>
                </c:pt>
                <c:pt idx="11">
                  <c:v>418.06749206590536</c:v>
                </c:pt>
                <c:pt idx="12">
                  <c:v>429.20407538309155</c:v>
                </c:pt>
                <c:pt idx="13">
                  <c:v>443.7744261979023</c:v>
                </c:pt>
                <c:pt idx="14">
                  <c:v>456.68369832374776</c:v>
                </c:pt>
                <c:pt idx="15">
                  <c:v>451.18983509664685</c:v>
                </c:pt>
                <c:pt idx="16">
                  <c:v>465.09887227105901</c:v>
                </c:pt>
                <c:pt idx="17">
                  <c:v>472.16093070099242</c:v>
                </c:pt>
                <c:pt idx="18">
                  <c:v>480.3579048248464</c:v>
                </c:pt>
              </c:numCache>
            </c:numRef>
          </c:val>
          <c:smooth val="0"/>
          <c:extLst>
            <c:ext xmlns:c16="http://schemas.microsoft.com/office/drawing/2014/chart" uri="{C3380CC4-5D6E-409C-BE32-E72D297353CC}">
              <c16:uniqueId val="{00000001-AD4F-46D8-B897-0D5BB3BDBF9B}"/>
            </c:ext>
          </c:extLst>
        </c:ser>
        <c:dLbls>
          <c:showLegendKey val="0"/>
          <c:showVal val="0"/>
          <c:showCatName val="0"/>
          <c:showSerName val="0"/>
          <c:showPercent val="0"/>
          <c:showBubbleSize val="0"/>
        </c:dLbls>
        <c:smooth val="0"/>
        <c:axId val="2108629072"/>
        <c:axId val="2108626192"/>
      </c:lineChart>
      <c:catAx>
        <c:axId val="210862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8626192"/>
        <c:crosses val="autoZero"/>
        <c:auto val="1"/>
        <c:lblAlgn val="ctr"/>
        <c:lblOffset val="100"/>
        <c:noMultiLvlLbl val="0"/>
      </c:catAx>
      <c:valAx>
        <c:axId val="2108626192"/>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0" i="0" u="none" strike="noStrike" kern="1200" cap="none" baseline="0">
                    <a:solidFill>
                      <a:sysClr val="windowText" lastClr="000000">
                        <a:lumMod val="65000"/>
                        <a:lumOff val="35000"/>
                      </a:sysClr>
                    </a:solidFill>
                  </a:rPr>
                  <a:t>Mean household  income (in  2017 PPP)</a:t>
                </a:r>
                <a:endParaRPr lang="en-US" sz="120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8629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rgbClr val="F0F6FA"/>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72201532240902"/>
          <c:y val="5.2986512524084775E-2"/>
          <c:w val="0.75382528197488829"/>
          <c:h val="0.70940102862864685"/>
        </c:manualLayout>
      </c:layout>
      <c:barChart>
        <c:barDir val="col"/>
        <c:grouping val="clustered"/>
        <c:varyColors val="0"/>
        <c:ser>
          <c:idx val="1"/>
          <c:order val="0"/>
          <c:tx>
            <c:strRef>
              <c:f>'Figure 6'!$A$32</c:f>
              <c:strCache>
                <c:ptCount val="1"/>
                <c:pt idx="0">
                  <c:v>HIC</c:v>
                </c:pt>
              </c:strCache>
            </c:strRef>
          </c:tx>
          <c:spPr>
            <a:solidFill>
              <a:srgbClr val="FCCB89"/>
            </a:solidFill>
            <a:ln>
              <a:noFill/>
            </a:ln>
            <a:effectLst/>
          </c:spPr>
          <c:invertIfNegative val="0"/>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6'!$P$32:$AH$32</c:f>
              <c:numCache>
                <c:formatCode>General</c:formatCode>
                <c:ptCount val="19"/>
                <c:pt idx="0">
                  <c:v>1597.7880737857924</c:v>
                </c:pt>
                <c:pt idx="1">
                  <c:v>1713.0110847284943</c:v>
                </c:pt>
                <c:pt idx="2">
                  <c:v>1630.9826934087889</c:v>
                </c:pt>
                <c:pt idx="3">
                  <c:v>1640.7108262339907</c:v>
                </c:pt>
                <c:pt idx="4">
                  <c:v>1586.8124671585881</c:v>
                </c:pt>
                <c:pt idx="5">
                  <c:v>1555.2071256867673</c:v>
                </c:pt>
                <c:pt idx="6">
                  <c:v>1556.0317588740277</c:v>
                </c:pt>
                <c:pt idx="7">
                  <c:v>1545.3479647569254</c:v>
                </c:pt>
                <c:pt idx="8">
                  <c:v>1494.0056891640461</c:v>
                </c:pt>
                <c:pt idx="9">
                  <c:v>1538.4014739156053</c:v>
                </c:pt>
                <c:pt idx="10">
                  <c:v>1548.7135870228269</c:v>
                </c:pt>
                <c:pt idx="11">
                  <c:v>1527.5407350782307</c:v>
                </c:pt>
                <c:pt idx="12">
                  <c:v>1541.1213652546355</c:v>
                </c:pt>
                <c:pt idx="13">
                  <c:v>1575.3558011332077</c:v>
                </c:pt>
                <c:pt idx="14">
                  <c:v>1581.0965094005071</c:v>
                </c:pt>
                <c:pt idx="15">
                  <c:v>1538.0946411690763</c:v>
                </c:pt>
                <c:pt idx="16">
                  <c:v>1602.8594086954035</c:v>
                </c:pt>
                <c:pt idx="17">
                  <c:v>1595.8201654798322</c:v>
                </c:pt>
                <c:pt idx="18">
                  <c:v>1614.0600306722631</c:v>
                </c:pt>
              </c:numCache>
            </c:numRef>
          </c:val>
          <c:extLst>
            <c:ext xmlns:c16="http://schemas.microsoft.com/office/drawing/2014/chart" uri="{C3380CC4-5D6E-409C-BE32-E72D297353CC}">
              <c16:uniqueId val="{00000000-E8E1-4B7B-9F77-6BF2E176ACC2}"/>
            </c:ext>
          </c:extLst>
        </c:ser>
        <c:dLbls>
          <c:showLegendKey val="0"/>
          <c:showVal val="0"/>
          <c:showCatName val="0"/>
          <c:showSerName val="0"/>
          <c:showPercent val="0"/>
          <c:showBubbleSize val="0"/>
        </c:dLbls>
        <c:gapWidth val="150"/>
        <c:axId val="920928096"/>
        <c:axId val="1762526304"/>
      </c:barChart>
      <c:lineChart>
        <c:grouping val="standard"/>
        <c:varyColors val="0"/>
        <c:ser>
          <c:idx val="0"/>
          <c:order val="1"/>
          <c:tx>
            <c:strRef>
              <c:f>'Figure 6'!$A$35</c:f>
              <c:strCache>
                <c:ptCount val="1"/>
                <c:pt idx="0">
                  <c:v>MIC</c:v>
                </c:pt>
              </c:strCache>
            </c:strRef>
          </c:tx>
          <c:spPr>
            <a:ln w="28575" cap="rnd">
              <a:solidFill>
                <a:schemeClr val="accent1"/>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6'!$P$35:$AH$35</c:f>
              <c:numCache>
                <c:formatCode>General</c:formatCode>
                <c:ptCount val="19"/>
                <c:pt idx="0">
                  <c:v>241.43627790639229</c:v>
                </c:pt>
                <c:pt idx="1">
                  <c:v>238.20053170109719</c:v>
                </c:pt>
                <c:pt idx="2">
                  <c:v>229.3877074417278</c:v>
                </c:pt>
                <c:pt idx="3">
                  <c:v>226.66214007206079</c:v>
                </c:pt>
                <c:pt idx="4">
                  <c:v>241.96385471816964</c:v>
                </c:pt>
                <c:pt idx="5">
                  <c:v>241.38609374048596</c:v>
                </c:pt>
                <c:pt idx="6">
                  <c:v>238.32614677387178</c:v>
                </c:pt>
                <c:pt idx="7">
                  <c:v>236.05058113158486</c:v>
                </c:pt>
                <c:pt idx="8">
                  <c:v>235.09005514695883</c:v>
                </c:pt>
                <c:pt idx="9">
                  <c:v>237.2366729143377</c:v>
                </c:pt>
                <c:pt idx="10">
                  <c:v>242.22397060409006</c:v>
                </c:pt>
                <c:pt idx="11">
                  <c:v>241.19852262988806</c:v>
                </c:pt>
                <c:pt idx="12">
                  <c:v>254.59082499200767</c:v>
                </c:pt>
                <c:pt idx="13">
                  <c:v>248.8603924642243</c:v>
                </c:pt>
                <c:pt idx="14">
                  <c:v>274.75503076702654</c:v>
                </c:pt>
                <c:pt idx="15">
                  <c:v>261.32733572928953</c:v>
                </c:pt>
                <c:pt idx="16">
                  <c:v>255.49042034298463</c:v>
                </c:pt>
                <c:pt idx="17">
                  <c:v>250.9367181326746</c:v>
                </c:pt>
                <c:pt idx="18">
                  <c:v>252.29102417375236</c:v>
                </c:pt>
              </c:numCache>
            </c:numRef>
          </c:val>
          <c:smooth val="0"/>
          <c:extLst>
            <c:ext xmlns:c16="http://schemas.microsoft.com/office/drawing/2014/chart" uri="{C3380CC4-5D6E-409C-BE32-E72D297353CC}">
              <c16:uniqueId val="{00000001-E8E1-4B7B-9F77-6BF2E176ACC2}"/>
            </c:ext>
          </c:extLst>
        </c:ser>
        <c:ser>
          <c:idx val="2"/>
          <c:order val="2"/>
          <c:tx>
            <c:strRef>
              <c:f>'Figure 6'!$A$34</c:f>
              <c:strCache>
                <c:ptCount val="1"/>
                <c:pt idx="0">
                  <c:v>LIC</c:v>
                </c:pt>
              </c:strCache>
            </c:strRef>
          </c:tx>
          <c:spPr>
            <a:ln w="28575" cap="rnd">
              <a:solidFill>
                <a:schemeClr val="accent5"/>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6'!$P$34:$AH$34</c:f>
              <c:numCache>
                <c:formatCode>General</c:formatCode>
                <c:ptCount val="19"/>
                <c:pt idx="0">
                  <c:v>134.87114384076216</c:v>
                </c:pt>
                <c:pt idx="1">
                  <c:v>145.1695401061927</c:v>
                </c:pt>
                <c:pt idx="2">
                  <c:v>147.02823372247298</c:v>
                </c:pt>
                <c:pt idx="3">
                  <c:v>148.79137046559731</c:v>
                </c:pt>
                <c:pt idx="4">
                  <c:v>103.38922523073582</c:v>
                </c:pt>
                <c:pt idx="5">
                  <c:v>84.081013223515598</c:v>
                </c:pt>
                <c:pt idx="6">
                  <c:v>104.97640332896779</c:v>
                </c:pt>
                <c:pt idx="7">
                  <c:v>84.68944702252324</c:v>
                </c:pt>
                <c:pt idx="8">
                  <c:v>84.186227044962479</c:v>
                </c:pt>
                <c:pt idx="9">
                  <c:v>83.965327366259174</c:v>
                </c:pt>
                <c:pt idx="10">
                  <c:v>83.338458049812488</c:v>
                </c:pt>
                <c:pt idx="11">
                  <c:v>82.556469509496665</c:v>
                </c:pt>
                <c:pt idx="12">
                  <c:v>84.250677111402069</c:v>
                </c:pt>
                <c:pt idx="13">
                  <c:v>73.317440768893135</c:v>
                </c:pt>
                <c:pt idx="14">
                  <c:v>85.675898496799149</c:v>
                </c:pt>
                <c:pt idx="15">
                  <c:v>81.863043886977167</c:v>
                </c:pt>
                <c:pt idx="16">
                  <c:v>76.854953962647045</c:v>
                </c:pt>
                <c:pt idx="17">
                  <c:v>74.199472096350945</c:v>
                </c:pt>
                <c:pt idx="18">
                  <c:v>72.706916620295843</c:v>
                </c:pt>
              </c:numCache>
            </c:numRef>
          </c:val>
          <c:smooth val="0"/>
          <c:extLst>
            <c:ext xmlns:c16="http://schemas.microsoft.com/office/drawing/2014/chart" uri="{C3380CC4-5D6E-409C-BE32-E72D297353CC}">
              <c16:uniqueId val="{00000002-E8E1-4B7B-9F77-6BF2E176ACC2}"/>
            </c:ext>
          </c:extLst>
        </c:ser>
        <c:ser>
          <c:idx val="3"/>
          <c:order val="3"/>
          <c:tx>
            <c:strRef>
              <c:f>'Figure 6'!$A$31</c:f>
              <c:strCache>
                <c:ptCount val="1"/>
                <c:pt idx="0">
                  <c:v>CACs</c:v>
                </c:pt>
              </c:strCache>
            </c:strRef>
          </c:tx>
          <c:spPr>
            <a:ln w="28575" cap="rnd">
              <a:solidFill>
                <a:schemeClr val="accent1">
                  <a:lumMod val="60000"/>
                </a:schemeClr>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6'!$P$31:$AH$31</c:f>
              <c:numCache>
                <c:formatCode>General</c:formatCode>
                <c:ptCount val="19"/>
                <c:pt idx="0">
                  <c:v>217.82633185624229</c:v>
                </c:pt>
                <c:pt idx="1">
                  <c:v>211.09582427420943</c:v>
                </c:pt>
                <c:pt idx="2">
                  <c:v>213.05908524588526</c:v>
                </c:pt>
                <c:pt idx="3">
                  <c:v>199.07170466039813</c:v>
                </c:pt>
                <c:pt idx="4">
                  <c:v>223.17034146069088</c:v>
                </c:pt>
                <c:pt idx="5">
                  <c:v>214.92241430762556</c:v>
                </c:pt>
                <c:pt idx="6">
                  <c:v>197.10981933672824</c:v>
                </c:pt>
                <c:pt idx="7">
                  <c:v>186.95984701149393</c:v>
                </c:pt>
                <c:pt idx="8">
                  <c:v>177.36989601803305</c:v>
                </c:pt>
                <c:pt idx="9">
                  <c:v>176.12910712820556</c:v>
                </c:pt>
                <c:pt idx="10">
                  <c:v>182.45956991853777</c:v>
                </c:pt>
                <c:pt idx="11">
                  <c:v>187.53798274937756</c:v>
                </c:pt>
                <c:pt idx="12">
                  <c:v>169.18906243410981</c:v>
                </c:pt>
                <c:pt idx="13">
                  <c:v>148.91885603263844</c:v>
                </c:pt>
                <c:pt idx="14">
                  <c:v>143.89145578613983</c:v>
                </c:pt>
                <c:pt idx="15">
                  <c:v>139.19979059992252</c:v>
                </c:pt>
                <c:pt idx="16">
                  <c:v>135.34034196142542</c:v>
                </c:pt>
                <c:pt idx="17">
                  <c:v>133.9538010837928</c:v>
                </c:pt>
                <c:pt idx="18">
                  <c:v>132.65073642475619</c:v>
                </c:pt>
              </c:numCache>
            </c:numRef>
          </c:val>
          <c:smooth val="0"/>
          <c:extLst>
            <c:ext xmlns:c16="http://schemas.microsoft.com/office/drawing/2014/chart" uri="{C3380CC4-5D6E-409C-BE32-E72D297353CC}">
              <c16:uniqueId val="{00000003-E8E1-4B7B-9F77-6BF2E176ACC2}"/>
            </c:ext>
          </c:extLst>
        </c:ser>
        <c:ser>
          <c:idx val="4"/>
          <c:order val="4"/>
          <c:tx>
            <c:strRef>
              <c:f>'Figure 6'!$A$33</c:f>
              <c:strCache>
                <c:ptCount val="1"/>
                <c:pt idx="0">
                  <c:v>LDCs</c:v>
                </c:pt>
              </c:strCache>
            </c:strRef>
          </c:tx>
          <c:spPr>
            <a:ln w="28575" cap="rnd">
              <a:solidFill>
                <a:schemeClr val="accent3">
                  <a:lumMod val="60000"/>
                </a:schemeClr>
              </a:solidFill>
              <a:round/>
            </a:ln>
            <a:effectLst/>
          </c:spPr>
          <c:marker>
            <c:symbol val="none"/>
          </c:marker>
          <c:cat>
            <c:numRef>
              <c:f>'Figure 6'!$P$20:$AH$20</c:f>
              <c:numCache>
                <c:formatCode>General</c:formatCode>
                <c:ptCount val="19"/>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pt idx="18">
                  <c:v>2023</c:v>
                </c:pt>
              </c:numCache>
            </c:numRef>
          </c:cat>
          <c:val>
            <c:numRef>
              <c:f>'Figure 6'!$P$33:$AH$33</c:f>
              <c:numCache>
                <c:formatCode>General</c:formatCode>
                <c:ptCount val="19"/>
                <c:pt idx="0">
                  <c:v>135.01313328938659</c:v>
                </c:pt>
                <c:pt idx="1">
                  <c:v>145.31188075718521</c:v>
                </c:pt>
                <c:pt idx="2">
                  <c:v>149.11656821384992</c:v>
                </c:pt>
                <c:pt idx="3">
                  <c:v>144.34201615200718</c:v>
                </c:pt>
                <c:pt idx="4">
                  <c:v>145.72932459840143</c:v>
                </c:pt>
                <c:pt idx="5">
                  <c:v>149.55408518336444</c:v>
                </c:pt>
                <c:pt idx="6">
                  <c:v>132.22013804959087</c:v>
                </c:pt>
                <c:pt idx="7">
                  <c:v>130.48364009286911</c:v>
                </c:pt>
                <c:pt idx="8">
                  <c:v>129.86010884429015</c:v>
                </c:pt>
                <c:pt idx="9">
                  <c:v>129.92614027855888</c:v>
                </c:pt>
                <c:pt idx="10">
                  <c:v>122.44684989448133</c:v>
                </c:pt>
                <c:pt idx="11">
                  <c:v>116.77271731506258</c:v>
                </c:pt>
                <c:pt idx="12">
                  <c:v>110.3989453924118</c:v>
                </c:pt>
                <c:pt idx="13">
                  <c:v>101.56153533319751</c:v>
                </c:pt>
                <c:pt idx="14">
                  <c:v>94.200746324989069</c:v>
                </c:pt>
                <c:pt idx="15">
                  <c:v>89.80971558423721</c:v>
                </c:pt>
                <c:pt idx="16">
                  <c:v>87.3990740906642</c:v>
                </c:pt>
                <c:pt idx="17">
                  <c:v>85.588481137583699</c:v>
                </c:pt>
                <c:pt idx="18">
                  <c:v>85.094199324983407</c:v>
                </c:pt>
              </c:numCache>
            </c:numRef>
          </c:val>
          <c:smooth val="0"/>
          <c:extLst>
            <c:ext xmlns:c16="http://schemas.microsoft.com/office/drawing/2014/chart" uri="{C3380CC4-5D6E-409C-BE32-E72D297353CC}">
              <c16:uniqueId val="{00000004-E8E1-4B7B-9F77-6BF2E176ACC2}"/>
            </c:ext>
          </c:extLst>
        </c:ser>
        <c:dLbls>
          <c:showLegendKey val="0"/>
          <c:showVal val="0"/>
          <c:showCatName val="0"/>
          <c:showSerName val="0"/>
          <c:showPercent val="0"/>
          <c:showBubbleSize val="0"/>
        </c:dLbls>
        <c:marker val="1"/>
        <c:smooth val="0"/>
        <c:axId val="2108629072"/>
        <c:axId val="2108626192"/>
      </c:lineChart>
      <c:catAx>
        <c:axId val="210862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8626192"/>
        <c:crosses val="autoZero"/>
        <c:auto val="1"/>
        <c:lblAlgn val="ctr"/>
        <c:lblOffset val="100"/>
        <c:noMultiLvlLbl val="0"/>
      </c:catAx>
      <c:valAx>
        <c:axId val="2108626192"/>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0" i="0" u="none" strike="noStrike" kern="1200" cap="none" baseline="0">
                    <a:solidFill>
                      <a:sysClr val="windowText" lastClr="000000">
                        <a:lumMod val="65000"/>
                        <a:lumOff val="35000"/>
                      </a:sysClr>
                    </a:solidFill>
                  </a:rPr>
                  <a:t>Mean household  income (in  2017 PPP)</a:t>
                </a:r>
                <a:endParaRPr lang="en-US" sz="120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8629072"/>
        <c:crosses val="autoZero"/>
        <c:crossBetween val="between"/>
      </c:valAx>
      <c:valAx>
        <c:axId val="176252630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0928096"/>
        <c:crosses val="max"/>
        <c:crossBetween val="between"/>
      </c:valAx>
      <c:catAx>
        <c:axId val="920928096"/>
        <c:scaling>
          <c:orientation val="minMax"/>
        </c:scaling>
        <c:delete val="1"/>
        <c:axPos val="b"/>
        <c:numFmt formatCode="General" sourceLinked="1"/>
        <c:majorTickMark val="out"/>
        <c:minorTickMark val="none"/>
        <c:tickLblPos val="nextTo"/>
        <c:crossAx val="176252630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rgbClr val="F0F6FA"/>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967758208602001E-2"/>
          <c:y val="3.3138864890689186E-2"/>
          <c:w val="0.86297909361761049"/>
          <c:h val="0.83357291997284377"/>
        </c:manualLayout>
      </c:layout>
      <c:scatterChart>
        <c:scatterStyle val="lineMarker"/>
        <c:varyColors val="0"/>
        <c:ser>
          <c:idx val="0"/>
          <c:order val="0"/>
          <c:tx>
            <c:strRef>
              <c:f>Sheet3!$F$1</c:f>
              <c:strCache>
                <c:ptCount val="1"/>
                <c:pt idx="0">
                  <c:v>Poverty rate (2023)</c:v>
                </c:pt>
              </c:strCache>
            </c:strRef>
          </c:tx>
          <c:spPr>
            <a:ln w="19050" cap="rnd">
              <a:noFill/>
              <a:round/>
            </a:ln>
            <a:effectLst/>
          </c:spPr>
          <c:marker>
            <c:symbol val="circle"/>
            <c:size val="5"/>
            <c:spPr>
              <a:solidFill>
                <a:srgbClr val="C618B5"/>
              </a:solidFill>
              <a:ln w="12700">
                <a:solidFill>
                  <a:schemeClr val="bg1">
                    <a:lumMod val="65000"/>
                  </a:schemeClr>
                </a:solidFill>
              </a:ln>
              <a:effectLst/>
            </c:spPr>
          </c:marker>
          <c:xVal>
            <c:numRef>
              <c:f>Sheet3!$E$2:$E$157</c:f>
              <c:numCache>
                <c:formatCode>General</c:formatCode>
                <c:ptCount val="156"/>
                <c:pt idx="0">
                  <c:v>129.61349992549475</c:v>
                </c:pt>
                <c:pt idx="1">
                  <c:v>451.01061253484767</c:v>
                </c:pt>
                <c:pt idx="2">
                  <c:v>767.38204837722674</c:v>
                </c:pt>
                <c:pt idx="3">
                  <c:v>240.59709906572829</c:v>
                </c:pt>
                <c:pt idx="4">
                  <c:v>1967.8322537113709</c:v>
                </c:pt>
                <c:pt idx="5">
                  <c:v>2154.8014640463407</c:v>
                </c:pt>
                <c:pt idx="6">
                  <c:v>475.15293072225899</c:v>
                </c:pt>
                <c:pt idx="7">
                  <c:v>53.203058506849416</c:v>
                </c:pt>
                <c:pt idx="8">
                  <c:v>1949.1427504091257</c:v>
                </c:pt>
                <c:pt idx="9">
                  <c:v>133.70656684319454</c:v>
                </c:pt>
                <c:pt idx="10">
                  <c:v>158.71628451262339</c:v>
                </c:pt>
                <c:pt idx="11">
                  <c:v>156.55628062954298</c:v>
                </c:pt>
                <c:pt idx="12">
                  <c:v>1119.2297301052593</c:v>
                </c:pt>
                <c:pt idx="13">
                  <c:v>1464.5327934527998</c:v>
                </c:pt>
                <c:pt idx="14">
                  <c:v>750.81584474650322</c:v>
                </c:pt>
                <c:pt idx="15">
                  <c:v>602.54253862501412</c:v>
                </c:pt>
                <c:pt idx="16">
                  <c:v>236.92925837776667</c:v>
                </c:pt>
                <c:pt idx="17">
                  <c:v>617.01628446473285</c:v>
                </c:pt>
                <c:pt idx="18">
                  <c:v>589.57015337859866</c:v>
                </c:pt>
                <c:pt idx="19">
                  <c:v>371.92546151595815</c:v>
                </c:pt>
                <c:pt idx="20">
                  <c:v>279.01649871090694</c:v>
                </c:pt>
                <c:pt idx="21">
                  <c:v>2023.7568488534612</c:v>
                </c:pt>
                <c:pt idx="22">
                  <c:v>2357.0919485459485</c:v>
                </c:pt>
                <c:pt idx="23">
                  <c:v>878.78509560218242</c:v>
                </c:pt>
                <c:pt idx="24">
                  <c:v>447.90766269288167</c:v>
                </c:pt>
                <c:pt idx="25">
                  <c:v>177.56234174106575</c:v>
                </c:pt>
                <c:pt idx="26">
                  <c:v>172.86729484115361</c:v>
                </c:pt>
                <c:pt idx="27">
                  <c:v>60.048523130358539</c:v>
                </c:pt>
                <c:pt idx="28">
                  <c:v>78.613946720733793</c:v>
                </c:pt>
                <c:pt idx="29">
                  <c:v>460.80645229671586</c:v>
                </c:pt>
                <c:pt idx="30">
                  <c:v>194.2387717946236</c:v>
                </c:pt>
                <c:pt idx="31">
                  <c:v>280.19712705245314</c:v>
                </c:pt>
                <c:pt idx="32">
                  <c:v>804.08804203164095</c:v>
                </c:pt>
                <c:pt idx="33">
                  <c:v>1684.3330414904558</c:v>
                </c:pt>
                <c:pt idx="34">
                  <c:v>1337.6660218960824</c:v>
                </c:pt>
                <c:pt idx="35">
                  <c:v>1990.6658715543767</c:v>
                </c:pt>
                <c:pt idx="36">
                  <c:v>205.28862817174118</c:v>
                </c:pt>
                <c:pt idx="37">
                  <c:v>2077.0701915419463</c:v>
                </c:pt>
                <c:pt idx="38">
                  <c:v>456.90444768104453</c:v>
                </c:pt>
                <c:pt idx="39">
                  <c:v>281.21536168222201</c:v>
                </c:pt>
                <c:pt idx="40">
                  <c:v>467.1171578302442</c:v>
                </c:pt>
                <c:pt idx="41">
                  <c:v>163.43465106648645</c:v>
                </c:pt>
                <c:pt idx="42">
                  <c:v>1564.685154432967</c:v>
                </c:pt>
                <c:pt idx="43">
                  <c:v>1410.3357400373943</c:v>
                </c:pt>
                <c:pt idx="44">
                  <c:v>145.83634872704246</c:v>
                </c:pt>
                <c:pt idx="45">
                  <c:v>1871.0970980952766</c:v>
                </c:pt>
                <c:pt idx="46">
                  <c:v>214.93062088990135</c:v>
                </c:pt>
                <c:pt idx="47">
                  <c:v>1888.147834260534</c:v>
                </c:pt>
                <c:pt idx="48">
                  <c:v>348.70746393284395</c:v>
                </c:pt>
                <c:pt idx="49">
                  <c:v>1825.7805890768018</c:v>
                </c:pt>
                <c:pt idx="50">
                  <c:v>233.51766767731814</c:v>
                </c:pt>
                <c:pt idx="51">
                  <c:v>163.18727354603917</c:v>
                </c:pt>
                <c:pt idx="52">
                  <c:v>137.24250512846123</c:v>
                </c:pt>
                <c:pt idx="53">
                  <c:v>157.4281258896919</c:v>
                </c:pt>
                <c:pt idx="54">
                  <c:v>121.63948666526576</c:v>
                </c:pt>
                <c:pt idx="55">
                  <c:v>996.35559176134325</c:v>
                </c:pt>
                <c:pt idx="56">
                  <c:v>333.00713771101908</c:v>
                </c:pt>
                <c:pt idx="57">
                  <c:v>312.7266934439441</c:v>
                </c:pt>
                <c:pt idx="58">
                  <c:v>1120.0802395965984</c:v>
                </c:pt>
                <c:pt idx="59">
                  <c:v>1030.2590713720278</c:v>
                </c:pt>
                <c:pt idx="60">
                  <c:v>237.43171311348837</c:v>
                </c:pt>
                <c:pt idx="61">
                  <c:v>167.90229889012278</c:v>
                </c:pt>
                <c:pt idx="62">
                  <c:v>1970.8792081028323</c:v>
                </c:pt>
                <c:pt idx="63">
                  <c:v>406.52678749312673</c:v>
                </c:pt>
                <c:pt idx="64">
                  <c:v>295.90449640804155</c:v>
                </c:pt>
                <c:pt idx="65">
                  <c:v>2014.1222119195934</c:v>
                </c:pt>
                <c:pt idx="66">
                  <c:v>1258.7911737417442</c:v>
                </c:pt>
                <c:pt idx="67">
                  <c:v>1678.5361386021459</c:v>
                </c:pt>
                <c:pt idx="68">
                  <c:v>452.46414326554509</c:v>
                </c:pt>
                <c:pt idx="69">
                  <c:v>416.15875211970246</c:v>
                </c:pt>
                <c:pt idx="70">
                  <c:v>1542.3819439251915</c:v>
                </c:pt>
                <c:pt idx="71">
                  <c:v>365.4213053761498</c:v>
                </c:pt>
                <c:pt idx="72">
                  <c:v>132.31725569651988</c:v>
                </c:pt>
                <c:pt idx="73">
                  <c:v>194.81078287638823</c:v>
                </c:pt>
                <c:pt idx="74">
                  <c:v>185.94354901918098</c:v>
                </c:pt>
                <c:pt idx="75">
                  <c:v>1436.393740512274</c:v>
                </c:pt>
                <c:pt idx="76">
                  <c:v>199.5349906668927</c:v>
                </c:pt>
                <c:pt idx="77">
                  <c:v>539.51049030025524</c:v>
                </c:pt>
                <c:pt idx="78">
                  <c:v>115.63429388568873</c:v>
                </c:pt>
                <c:pt idx="79">
                  <c:v>283.47627004194385</c:v>
                </c:pt>
                <c:pt idx="80">
                  <c:v>132.44110892570143</c:v>
                </c:pt>
                <c:pt idx="81">
                  <c:v>1477.363897069735</c:v>
                </c:pt>
                <c:pt idx="82">
                  <c:v>3034.8171946894067</c:v>
                </c:pt>
                <c:pt idx="83">
                  <c:v>1209.4290544182948</c:v>
                </c:pt>
                <c:pt idx="84">
                  <c:v>330.26199541903702</c:v>
                </c:pt>
                <c:pt idx="85">
                  <c:v>388.82507434098829</c:v>
                </c:pt>
                <c:pt idx="86">
                  <c:v>45.850360237184425</c:v>
                </c:pt>
                <c:pt idx="87">
                  <c:v>455.5515382808166</c:v>
                </c:pt>
                <c:pt idx="88">
                  <c:v>425.72432671228273</c:v>
                </c:pt>
                <c:pt idx="89">
                  <c:v>417.749273238694</c:v>
                </c:pt>
                <c:pt idx="90">
                  <c:v>150.89496408806218</c:v>
                </c:pt>
                <c:pt idx="91">
                  <c:v>1971.3487874855618</c:v>
                </c:pt>
                <c:pt idx="92">
                  <c:v>187.36425624155822</c:v>
                </c:pt>
                <c:pt idx="93">
                  <c:v>647.67434452370776</c:v>
                </c:pt>
                <c:pt idx="94">
                  <c:v>336.68994785623778</c:v>
                </c:pt>
                <c:pt idx="95">
                  <c:v>78.834987046168862</c:v>
                </c:pt>
                <c:pt idx="96">
                  <c:v>194.16786524317459</c:v>
                </c:pt>
                <c:pt idx="97">
                  <c:v>420.02006058080076</c:v>
                </c:pt>
                <c:pt idx="98">
                  <c:v>63.800495395292444</c:v>
                </c:pt>
                <c:pt idx="99">
                  <c:v>1023.2162978897718</c:v>
                </c:pt>
                <c:pt idx="100">
                  <c:v>291.26292083748717</c:v>
                </c:pt>
                <c:pt idx="101">
                  <c:v>89.686759401548116</c:v>
                </c:pt>
                <c:pt idx="102">
                  <c:v>102.15478826721093</c:v>
                </c:pt>
                <c:pt idx="103">
                  <c:v>359.00576490837398</c:v>
                </c:pt>
                <c:pt idx="104">
                  <c:v>2059.9963256709439</c:v>
                </c:pt>
                <c:pt idx="105">
                  <c:v>2281.9043164240838</c:v>
                </c:pt>
                <c:pt idx="106">
                  <c:v>170.64116099438351</c:v>
                </c:pt>
                <c:pt idx="107">
                  <c:v>516.11705150966736</c:v>
                </c:pt>
                <c:pt idx="108">
                  <c:v>543.10980639548541</c:v>
                </c:pt>
                <c:pt idx="109">
                  <c:v>146.72501160862817</c:v>
                </c:pt>
                <c:pt idx="110">
                  <c:v>989.61167407918515</c:v>
                </c:pt>
                <c:pt idx="111">
                  <c:v>376.66456886503755</c:v>
                </c:pt>
                <c:pt idx="112">
                  <c:v>202.82862255689597</c:v>
                </c:pt>
                <c:pt idx="113">
                  <c:v>108.13731930144812</c:v>
                </c:pt>
                <c:pt idx="114">
                  <c:v>1209.5395834355968</c:v>
                </c:pt>
                <c:pt idx="115">
                  <c:v>1196.2697595660732</c:v>
                </c:pt>
                <c:pt idx="116">
                  <c:v>537.33248687662808</c:v>
                </c:pt>
                <c:pt idx="117">
                  <c:v>367.16459817982047</c:v>
                </c:pt>
                <c:pt idx="118">
                  <c:v>1853.8673615719813</c:v>
                </c:pt>
                <c:pt idx="119">
                  <c:v>790.38344705961913</c:v>
                </c:pt>
                <c:pt idx="120">
                  <c:v>636.85148948046685</c:v>
                </c:pt>
                <c:pt idx="121">
                  <c:v>91.261879406937894</c:v>
                </c:pt>
                <c:pt idx="122">
                  <c:v>1486.7781334370693</c:v>
                </c:pt>
                <c:pt idx="123">
                  <c:v>101.54403917524259</c:v>
                </c:pt>
                <c:pt idx="124">
                  <c:v>182.60910504244626</c:v>
                </c:pt>
                <c:pt idx="125">
                  <c:v>106.85231760324979</c:v>
                </c:pt>
                <c:pt idx="126">
                  <c:v>382.10762011123427</c:v>
                </c:pt>
                <c:pt idx="127">
                  <c:v>54.171904855488386</c:v>
                </c:pt>
                <c:pt idx="128">
                  <c:v>624.68008367149207</c:v>
                </c:pt>
                <c:pt idx="129">
                  <c:v>170.99102854762049</c:v>
                </c:pt>
                <c:pt idx="130">
                  <c:v>849.26314614659543</c:v>
                </c:pt>
                <c:pt idx="131">
                  <c:v>1626.5075022209699</c:v>
                </c:pt>
                <c:pt idx="132">
                  <c:v>1923.3393038064989</c:v>
                </c:pt>
                <c:pt idx="133">
                  <c:v>144.9719981478309</c:v>
                </c:pt>
                <c:pt idx="134">
                  <c:v>51.722395491134876</c:v>
                </c:pt>
                <c:pt idx="135">
                  <c:v>105.23676827830114</c:v>
                </c:pt>
                <c:pt idx="136">
                  <c:v>136.78089730685079</c:v>
                </c:pt>
                <c:pt idx="137">
                  <c:v>516.83221371762284</c:v>
                </c:pt>
                <c:pt idx="138">
                  <c:v>219.56368233571592</c:v>
                </c:pt>
                <c:pt idx="139">
                  <c:v>99.44405881871927</c:v>
                </c:pt>
                <c:pt idx="140">
                  <c:v>461.56706500839044</c:v>
                </c:pt>
                <c:pt idx="141">
                  <c:v>793.25028678184481</c:v>
                </c:pt>
                <c:pt idx="142">
                  <c:v>100.77143807703521</c:v>
                </c:pt>
                <c:pt idx="143">
                  <c:v>1084.145168899779</c:v>
                </c:pt>
                <c:pt idx="144">
                  <c:v>97.956047838601521</c:v>
                </c:pt>
                <c:pt idx="145">
                  <c:v>397.57675139866973</c:v>
                </c:pt>
                <c:pt idx="146">
                  <c:v>853.97219614481378</c:v>
                </c:pt>
                <c:pt idx="147">
                  <c:v>2963.6315767030505</c:v>
                </c:pt>
                <c:pt idx="148">
                  <c:v>71.632346265624307</c:v>
                </c:pt>
                <c:pt idx="149">
                  <c:v>487.32804486712826</c:v>
                </c:pt>
                <c:pt idx="150">
                  <c:v>152.73274054114484</c:v>
                </c:pt>
                <c:pt idx="151">
                  <c:v>250.43543689673535</c:v>
                </c:pt>
                <c:pt idx="152">
                  <c:v>56.346035759960429</c:v>
                </c:pt>
                <c:pt idx="153">
                  <c:v>358.7191704198176</c:v>
                </c:pt>
                <c:pt idx="154">
                  <c:v>58.66612075134173</c:v>
                </c:pt>
                <c:pt idx="155">
                  <c:v>139.30901393610276</c:v>
                </c:pt>
              </c:numCache>
            </c:numRef>
          </c:xVal>
          <c:yVal>
            <c:numRef>
              <c:f>Sheet3!$F$2:$F$157</c:f>
              <c:numCache>
                <c:formatCode>General</c:formatCode>
                <c:ptCount val="156"/>
                <c:pt idx="0">
                  <c:v>53.631044526957709</c:v>
                </c:pt>
                <c:pt idx="1">
                  <c:v>12.828057377128694</c:v>
                </c:pt>
                <c:pt idx="2">
                  <c:v>24.448614473262335</c:v>
                </c:pt>
                <c:pt idx="3">
                  <c:v>17.719127788886254</c:v>
                </c:pt>
                <c:pt idx="4">
                  <c:v>5.4734394730219629</c:v>
                </c:pt>
                <c:pt idx="5">
                  <c:v>4.9482085402271094</c:v>
                </c:pt>
                <c:pt idx="6">
                  <c:v>0</c:v>
                </c:pt>
                <c:pt idx="7">
                  <c:v>78.373288109990071</c:v>
                </c:pt>
                <c:pt idx="8">
                  <c:v>1.9132864680565094</c:v>
                </c:pt>
                <c:pt idx="9">
                  <c:v>42.860706757456825</c:v>
                </c:pt>
                <c:pt idx="10">
                  <c:v>52.034969738972748</c:v>
                </c:pt>
                <c:pt idx="11">
                  <c:v>32.974733882370046</c:v>
                </c:pt>
                <c:pt idx="12">
                  <c:v>15.426451776269637</c:v>
                </c:pt>
                <c:pt idx="13">
                  <c:v>4.9277325720893908</c:v>
                </c:pt>
                <c:pt idx="14">
                  <c:v>9.6589507235899141</c:v>
                </c:pt>
                <c:pt idx="15">
                  <c:v>2.790833646658768</c:v>
                </c:pt>
                <c:pt idx="16">
                  <c:v>51.552854020190907</c:v>
                </c:pt>
                <c:pt idx="17">
                  <c:v>25.295128202141566</c:v>
                </c:pt>
                <c:pt idx="18">
                  <c:v>38.602997064377547</c:v>
                </c:pt>
                <c:pt idx="19">
                  <c:v>25.055793590923837</c:v>
                </c:pt>
                <c:pt idx="20">
                  <c:v>51.804028187684118</c:v>
                </c:pt>
                <c:pt idx="21">
                  <c:v>5.2490494522512376</c:v>
                </c:pt>
                <c:pt idx="22">
                  <c:v>3.5716590231524044</c:v>
                </c:pt>
                <c:pt idx="23">
                  <c:v>24.21029744565001</c:v>
                </c:pt>
                <c:pt idx="24">
                  <c:v>22.554132648737188</c:v>
                </c:pt>
                <c:pt idx="25">
                  <c:v>36.606070447937419</c:v>
                </c:pt>
                <c:pt idx="26">
                  <c:v>44.640728210106609</c:v>
                </c:pt>
                <c:pt idx="27">
                  <c:v>70.458746000093726</c:v>
                </c:pt>
                <c:pt idx="28">
                  <c:v>59.971363601267278</c:v>
                </c:pt>
                <c:pt idx="29">
                  <c:v>40.773761333396145</c:v>
                </c:pt>
                <c:pt idx="30">
                  <c:v>45.750269650043471</c:v>
                </c:pt>
                <c:pt idx="31">
                  <c:v>36.216794950580663</c:v>
                </c:pt>
                <c:pt idx="32">
                  <c:v>31.775609352230479</c:v>
                </c:pt>
                <c:pt idx="33">
                  <c:v>2.0938464723807857</c:v>
                </c:pt>
                <c:pt idx="34">
                  <c:v>1.7542784646036715</c:v>
                </c:pt>
                <c:pt idx="35">
                  <c:v>4.1519331223963638</c:v>
                </c:pt>
                <c:pt idx="36">
                  <c:v>36.332530711147584</c:v>
                </c:pt>
                <c:pt idx="37">
                  <c:v>0.51661118556889274</c:v>
                </c:pt>
                <c:pt idx="38">
                  <c:v>26.0647324067127</c:v>
                </c:pt>
                <c:pt idx="39">
                  <c:v>14.606636342988558</c:v>
                </c:pt>
                <c:pt idx="40">
                  <c:v>34.662599798579699</c:v>
                </c:pt>
                <c:pt idx="41">
                  <c:v>29.776393235728559</c:v>
                </c:pt>
                <c:pt idx="42">
                  <c:v>11.691196516835376</c:v>
                </c:pt>
                <c:pt idx="43">
                  <c:v>5.8696768295448818</c:v>
                </c:pt>
                <c:pt idx="44">
                  <c:v>32.675845374697147</c:v>
                </c:pt>
                <c:pt idx="45">
                  <c:v>0</c:v>
                </c:pt>
                <c:pt idx="46">
                  <c:v>24.1402841469869</c:v>
                </c:pt>
                <c:pt idx="47">
                  <c:v>4.9908023259462517</c:v>
                </c:pt>
                <c:pt idx="48">
                  <c:v>25.770509996945457</c:v>
                </c:pt>
                <c:pt idx="49">
                  <c:v>5.6874001577004885</c:v>
                </c:pt>
                <c:pt idx="50">
                  <c:v>26.627552954113387</c:v>
                </c:pt>
                <c:pt idx="51">
                  <c:v>40.991118297958309</c:v>
                </c:pt>
                <c:pt idx="52">
                  <c:v>31.595754529386134</c:v>
                </c:pt>
                <c:pt idx="53">
                  <c:v>39.876112666687334</c:v>
                </c:pt>
                <c:pt idx="54">
                  <c:v>41.869090510456722</c:v>
                </c:pt>
                <c:pt idx="55">
                  <c:v>12.663353218261857</c:v>
                </c:pt>
                <c:pt idx="56">
                  <c:v>44.120390291810246</c:v>
                </c:pt>
                <c:pt idx="57">
                  <c:v>42.07227385502587</c:v>
                </c:pt>
                <c:pt idx="58">
                  <c:v>8.8053837407720241</c:v>
                </c:pt>
                <c:pt idx="59">
                  <c:v>8.551038077027588</c:v>
                </c:pt>
                <c:pt idx="60">
                  <c:v>32.598222859163343</c:v>
                </c:pt>
                <c:pt idx="61">
                  <c:v>35.456794787155047</c:v>
                </c:pt>
                <c:pt idx="62">
                  <c:v>0</c:v>
                </c:pt>
                <c:pt idx="63">
                  <c:v>26.490157526568609</c:v>
                </c:pt>
                <c:pt idx="64">
                  <c:v>14.931202195972496</c:v>
                </c:pt>
                <c:pt idx="65">
                  <c:v>0</c:v>
                </c:pt>
                <c:pt idx="66">
                  <c:v>15.670704591499844</c:v>
                </c:pt>
                <c:pt idx="67">
                  <c:v>10.580116859890479</c:v>
                </c:pt>
                <c:pt idx="68">
                  <c:v>27.254639061007779</c:v>
                </c:pt>
                <c:pt idx="69">
                  <c:v>19.900523739587417</c:v>
                </c:pt>
                <c:pt idx="70">
                  <c:v>4.9066869381104388</c:v>
                </c:pt>
                <c:pt idx="71">
                  <c:v>9.0974331727923552</c:v>
                </c:pt>
                <c:pt idx="72">
                  <c:v>47.544406071864408</c:v>
                </c:pt>
                <c:pt idx="73">
                  <c:v>23.965313648778743</c:v>
                </c:pt>
                <c:pt idx="74">
                  <c:v>23.175066748711419</c:v>
                </c:pt>
                <c:pt idx="75">
                  <c:v>6.904684754067862</c:v>
                </c:pt>
                <c:pt idx="76">
                  <c:v>36.306082602367766</c:v>
                </c:pt>
                <c:pt idx="77">
                  <c:v>12.0875035950361</c:v>
                </c:pt>
                <c:pt idx="78">
                  <c:v>41.626574764234057</c:v>
                </c:pt>
                <c:pt idx="79">
                  <c:v>27.76496850327197</c:v>
                </c:pt>
                <c:pt idx="80">
                  <c:v>47.873916405411791</c:v>
                </c:pt>
                <c:pt idx="81">
                  <c:v>8.5160335140670238</c:v>
                </c:pt>
                <c:pt idx="82">
                  <c:v>4.0699014706972125</c:v>
                </c:pt>
                <c:pt idx="83">
                  <c:v>11.545368222473614</c:v>
                </c:pt>
                <c:pt idx="84">
                  <c:v>25.618118886726037</c:v>
                </c:pt>
                <c:pt idx="85">
                  <c:v>8.2212206343504022</c:v>
                </c:pt>
                <c:pt idx="86">
                  <c:v>83.403814392624994</c:v>
                </c:pt>
                <c:pt idx="87">
                  <c:v>10.235538849495446</c:v>
                </c:pt>
                <c:pt idx="88">
                  <c:v>34.712441406917087</c:v>
                </c:pt>
                <c:pt idx="89">
                  <c:v>22.419647361668339</c:v>
                </c:pt>
                <c:pt idx="90">
                  <c:v>39.529179996629829</c:v>
                </c:pt>
                <c:pt idx="91">
                  <c:v>4.3204189084942497</c:v>
                </c:pt>
                <c:pt idx="92">
                  <c:v>25.38526358978902</c:v>
                </c:pt>
                <c:pt idx="93">
                  <c:v>20.441154029454644</c:v>
                </c:pt>
                <c:pt idx="94">
                  <c:v>19.490790143403206</c:v>
                </c:pt>
                <c:pt idx="95">
                  <c:v>66.342352159468348</c:v>
                </c:pt>
                <c:pt idx="96">
                  <c:v>32.056717815349337</c:v>
                </c:pt>
                <c:pt idx="97">
                  <c:v>18.382101415497551</c:v>
                </c:pt>
                <c:pt idx="98">
                  <c:v>68.455336163075287</c:v>
                </c:pt>
                <c:pt idx="99">
                  <c:v>18.463620482513036</c:v>
                </c:pt>
                <c:pt idx="100">
                  <c:v>53.35475466555274</c:v>
                </c:pt>
                <c:pt idx="101">
                  <c:v>51.834293081410742</c:v>
                </c:pt>
                <c:pt idx="102">
                  <c:v>44.038577691202669</c:v>
                </c:pt>
                <c:pt idx="103">
                  <c:v>38.678360006847697</c:v>
                </c:pt>
                <c:pt idx="104">
                  <c:v>2.7733524591306193</c:v>
                </c:pt>
                <c:pt idx="105">
                  <c:v>2.0035449664382048</c:v>
                </c:pt>
                <c:pt idx="106">
                  <c:v>36.187023882059719</c:v>
                </c:pt>
                <c:pt idx="107">
                  <c:v>9.3221915013460208</c:v>
                </c:pt>
                <c:pt idx="108">
                  <c:v>18.613975356285291</c:v>
                </c:pt>
                <c:pt idx="109">
                  <c:v>30.225375951548646</c:v>
                </c:pt>
                <c:pt idx="110">
                  <c:v>30.758602561923599</c:v>
                </c:pt>
                <c:pt idx="111">
                  <c:v>30.952415412967543</c:v>
                </c:pt>
                <c:pt idx="112">
                  <c:v>34.615476806421476</c:v>
                </c:pt>
                <c:pt idx="113">
                  <c:v>46.887546617564361</c:v>
                </c:pt>
                <c:pt idx="114">
                  <c:v>3.7898854460698614</c:v>
                </c:pt>
                <c:pt idx="115">
                  <c:v>10.823102110657363</c:v>
                </c:pt>
                <c:pt idx="116">
                  <c:v>29.204893012835363</c:v>
                </c:pt>
                <c:pt idx="117">
                  <c:v>19.445339749168273</c:v>
                </c:pt>
                <c:pt idx="118">
                  <c:v>0.24727199095108879</c:v>
                </c:pt>
                <c:pt idx="119">
                  <c:v>16.865631569111763</c:v>
                </c:pt>
                <c:pt idx="120">
                  <c:v>13.336296994991493</c:v>
                </c:pt>
                <c:pt idx="121">
                  <c:v>57.901308582395508</c:v>
                </c:pt>
                <c:pt idx="122">
                  <c:v>10.77581450445574</c:v>
                </c:pt>
                <c:pt idx="123">
                  <c:v>43.970017943122222</c:v>
                </c:pt>
                <c:pt idx="124">
                  <c:v>37.191168271794943</c:v>
                </c:pt>
                <c:pt idx="125">
                  <c:v>46.226680940547858</c:v>
                </c:pt>
                <c:pt idx="126">
                  <c:v>28.889417149279073</c:v>
                </c:pt>
                <c:pt idx="127">
                  <c:v>74.418696860872132</c:v>
                </c:pt>
                <c:pt idx="128">
                  <c:v>14.48689831966642</c:v>
                </c:pt>
                <c:pt idx="129">
                  <c:v>40.467644235621165</c:v>
                </c:pt>
                <c:pt idx="130">
                  <c:v>6.0398516467231431</c:v>
                </c:pt>
                <c:pt idx="131">
                  <c:v>0</c:v>
                </c:pt>
                <c:pt idx="132">
                  <c:v>4.3991204972927367</c:v>
                </c:pt>
                <c:pt idx="133">
                  <c:v>57.1766841396011</c:v>
                </c:pt>
                <c:pt idx="134">
                  <c:v>78.607533541942573</c:v>
                </c:pt>
                <c:pt idx="135">
                  <c:v>47.294854460000856</c:v>
                </c:pt>
                <c:pt idx="136">
                  <c:v>46.631662331236804</c:v>
                </c:pt>
                <c:pt idx="137">
                  <c:v>17.048797330532683</c:v>
                </c:pt>
                <c:pt idx="138">
                  <c:v>25.348101255773535</c:v>
                </c:pt>
                <c:pt idx="139">
                  <c:v>37.899404540611954</c:v>
                </c:pt>
                <c:pt idx="140">
                  <c:v>17.462541679683596</c:v>
                </c:pt>
                <c:pt idx="141">
                  <c:v>20.100954880904489</c:v>
                </c:pt>
                <c:pt idx="142">
                  <c:v>52.445916974505671</c:v>
                </c:pt>
                <c:pt idx="143">
                  <c:v>3.044721117082434</c:v>
                </c:pt>
                <c:pt idx="144">
                  <c:v>53.606813760711212</c:v>
                </c:pt>
                <c:pt idx="145">
                  <c:v>7.8723691949929853</c:v>
                </c:pt>
                <c:pt idx="146">
                  <c:v>21.225547712866028</c:v>
                </c:pt>
                <c:pt idx="147">
                  <c:v>9.4196866326158304</c:v>
                </c:pt>
                <c:pt idx="148">
                  <c:v>58.948287030901369</c:v>
                </c:pt>
                <c:pt idx="149">
                  <c:v>19.395182327177064</c:v>
                </c:pt>
                <c:pt idx="150">
                  <c:v>31.930192833450604</c:v>
                </c:pt>
                <c:pt idx="151">
                  <c:v>28.757226477999421</c:v>
                </c:pt>
                <c:pt idx="152">
                  <c:v>75.016224720754394</c:v>
                </c:pt>
                <c:pt idx="153">
                  <c:v>54.759620559544587</c:v>
                </c:pt>
                <c:pt idx="154">
                  <c:v>75.264553296563207</c:v>
                </c:pt>
                <c:pt idx="155">
                  <c:v>51.993731455186442</c:v>
                </c:pt>
              </c:numCache>
            </c:numRef>
          </c:yVal>
          <c:smooth val="0"/>
          <c:extLst>
            <c:ext xmlns:c16="http://schemas.microsoft.com/office/drawing/2014/chart" uri="{C3380CC4-5D6E-409C-BE32-E72D297353CC}">
              <c16:uniqueId val="{00000000-5813-4722-BA21-3BBBE865B990}"/>
            </c:ext>
          </c:extLst>
        </c:ser>
        <c:dLbls>
          <c:showLegendKey val="0"/>
          <c:showVal val="0"/>
          <c:showCatName val="0"/>
          <c:showSerName val="0"/>
          <c:showPercent val="0"/>
          <c:showBubbleSize val="0"/>
        </c:dLbls>
        <c:axId val="1402557280"/>
        <c:axId val="1407797968"/>
      </c:scatterChart>
      <c:valAx>
        <c:axId val="1402557280"/>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r>
                  <a:rPr lang="en-US" sz="1100" b="1"/>
                  <a:t>Mean expenditure or income in</a:t>
                </a:r>
                <a:r>
                  <a:rPr lang="en-US" sz="1100" b="1" baseline="0"/>
                  <a:t> 2023 in 2017 PPP</a:t>
                </a:r>
                <a:endParaRPr lang="en-US" sz="1100" b="1"/>
              </a:p>
            </c:rich>
          </c:tx>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797968"/>
        <c:crosses val="autoZero"/>
        <c:crossBetween val="midCat"/>
      </c:valAx>
      <c:valAx>
        <c:axId val="1407797968"/>
        <c:scaling>
          <c:orientation val="minMax"/>
          <c:min val="0"/>
        </c:scaling>
        <c:delete val="0"/>
        <c:axPos val="l"/>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Poverty rate in 2023 using ESCWA poverty line</a:t>
                </a:r>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2557280"/>
        <c:crosses val="autoZero"/>
        <c:crossBetween val="midCat"/>
      </c:valAx>
      <c:spPr>
        <a:no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66853095457603E-2"/>
          <c:y val="4.5388900350732411E-2"/>
          <c:w val="0.89805590261340018"/>
          <c:h val="0.76083729768215991"/>
        </c:manualLayout>
      </c:layout>
      <c:lineChart>
        <c:grouping val="standard"/>
        <c:varyColors val="0"/>
        <c:ser>
          <c:idx val="0"/>
          <c:order val="0"/>
          <c:tx>
            <c:strRef>
              <c:f>'[figs_2017PPP_161023.xlsx]Figure A2.1'!$B$1</c:f>
              <c:strCache>
                <c:ptCount val="1"/>
                <c:pt idx="0">
                  <c:v>NPL</c:v>
                </c:pt>
              </c:strCache>
            </c:strRef>
          </c:tx>
          <c:spPr>
            <a:ln w="28575" cap="rnd">
              <a:noFill/>
              <a:round/>
            </a:ln>
            <a:effectLst/>
          </c:spPr>
          <c:marker>
            <c:symbol val="diamond"/>
            <c:size val="10"/>
            <c:spPr>
              <a:solidFill>
                <a:schemeClr val="accent1"/>
              </a:solidFill>
              <a:ln w="9525">
                <a:solidFill>
                  <a:schemeClr val="accent1"/>
                </a:solidFill>
              </a:ln>
              <a:effectLst/>
            </c:spPr>
          </c:marker>
          <c:cat>
            <c:strRef>
              <c:f>'[figs_2017PPP_161023.xlsx]Figure A2.1'!$A$2:$A$16</c:f>
              <c:strCache>
                <c:ptCount val="15"/>
                <c:pt idx="0">
                  <c:v>Somalia 2017</c:v>
                </c:pt>
                <c:pt idx="1">
                  <c:v>Djibouti 2017</c:v>
                </c:pt>
                <c:pt idx="2">
                  <c:v>Sudan 2014</c:v>
                </c:pt>
                <c:pt idx="3">
                  <c:v>Morocco 2013</c:v>
                </c:pt>
                <c:pt idx="4">
                  <c:v>Yemen 2014</c:v>
                </c:pt>
                <c:pt idx="5">
                  <c:v>Egypt 2019</c:v>
                </c:pt>
                <c:pt idx="6">
                  <c:v>Comoros 2014</c:v>
                </c:pt>
                <c:pt idx="7">
                  <c:v>Algeria 2011</c:v>
                </c:pt>
                <c:pt idx="8">
                  <c:v>Iraq 2012</c:v>
                </c:pt>
                <c:pt idx="9">
                  <c:v>Mauritania 2014</c:v>
                </c:pt>
                <c:pt idx="10">
                  <c:v>Syrian Arab Republic 2003</c:v>
                </c:pt>
                <c:pt idx="11">
                  <c:v>Tunisia 2021</c:v>
                </c:pt>
                <c:pt idx="12">
                  <c:v>Jordan 2018</c:v>
                </c:pt>
                <c:pt idx="13">
                  <c:v>State of Palestine 2016</c:v>
                </c:pt>
                <c:pt idx="14">
                  <c:v>Lebanon 2011</c:v>
                </c:pt>
              </c:strCache>
            </c:strRef>
          </c:cat>
          <c:val>
            <c:numRef>
              <c:f>'[figs_2017PPP_161023.xlsx]Figure A2.1'!$B$2:$B$16</c:f>
              <c:numCache>
                <c:formatCode>General</c:formatCode>
                <c:ptCount val="15"/>
                <c:pt idx="0">
                  <c:v>2.7882832068838099</c:v>
                </c:pt>
                <c:pt idx="1">
                  <c:v>2.2523719672037399</c:v>
                </c:pt>
                <c:pt idx="2">
                  <c:v>3.03040437639851</c:v>
                </c:pt>
                <c:pt idx="3">
                  <c:v>3.0352898640022499</c:v>
                </c:pt>
                <c:pt idx="4">
                  <c:v>3.3849046230479098</c:v>
                </c:pt>
                <c:pt idx="5">
                  <c:v>4.2744904002543898</c:v>
                </c:pt>
                <c:pt idx="6">
                  <c:v>3.8434054046394599</c:v>
                </c:pt>
                <c:pt idx="7">
                  <c:v>3.81621709716359</c:v>
                </c:pt>
                <c:pt idx="8">
                  <c:v>6.1398225796348003</c:v>
                </c:pt>
                <c:pt idx="9">
                  <c:v>3.9919916424328301</c:v>
                </c:pt>
                <c:pt idx="10">
                  <c:v>5.1073013198026702</c:v>
                </c:pt>
                <c:pt idx="11">
                  <c:v>6.8666666666666663</c:v>
                </c:pt>
                <c:pt idx="12">
                  <c:v>6.3838728557490301</c:v>
                </c:pt>
                <c:pt idx="13">
                  <c:v>8.0060527211502102</c:v>
                </c:pt>
                <c:pt idx="14">
                  <c:v>18.678993767744199</c:v>
                </c:pt>
              </c:numCache>
            </c:numRef>
          </c:val>
          <c:smooth val="0"/>
          <c:extLst>
            <c:ext xmlns:c16="http://schemas.microsoft.com/office/drawing/2014/chart" uri="{C3380CC4-5D6E-409C-BE32-E72D297353CC}">
              <c16:uniqueId val="{00000000-4DA4-44CF-ABEE-30B778D56927}"/>
            </c:ext>
          </c:extLst>
        </c:ser>
        <c:dLbls>
          <c:showLegendKey val="0"/>
          <c:showVal val="0"/>
          <c:showCatName val="0"/>
          <c:showSerName val="0"/>
          <c:showPercent val="0"/>
          <c:showBubbleSize val="0"/>
        </c:dLbls>
        <c:marker val="1"/>
        <c:smooth val="0"/>
        <c:axId val="515120928"/>
        <c:axId val="515122848"/>
      </c:lineChart>
      <c:scatterChart>
        <c:scatterStyle val="lineMarker"/>
        <c:varyColors val="0"/>
        <c:ser>
          <c:idx val="1"/>
          <c:order val="1"/>
          <c:tx>
            <c:strRef>
              <c:f>'[figs_2017PPP_161023.xlsx]Figure A2.1'!$C$1</c:f>
              <c:strCache>
                <c:ptCount val="1"/>
                <c:pt idx="0">
                  <c:v>ESCWA PL</c:v>
                </c:pt>
              </c:strCache>
            </c:strRef>
          </c:tx>
          <c:spPr>
            <a:ln w="25400" cap="rnd">
              <a:noFill/>
              <a:round/>
            </a:ln>
            <a:effectLst/>
          </c:spPr>
          <c:marker>
            <c:symbol val="circle"/>
            <c:size val="10"/>
            <c:spPr>
              <a:solidFill>
                <a:schemeClr val="accent2"/>
              </a:solidFill>
              <a:ln w="9525">
                <a:solidFill>
                  <a:schemeClr val="accent2"/>
                </a:solidFill>
              </a:ln>
              <a:effectLst/>
            </c:spPr>
          </c:marker>
          <c:xVal>
            <c:strRef>
              <c:f>'[figs_2017PPP_161023.xlsx]Figure A2.1'!$A$2:$A$16</c:f>
              <c:strCache>
                <c:ptCount val="15"/>
                <c:pt idx="0">
                  <c:v>Somalia 2017</c:v>
                </c:pt>
                <c:pt idx="1">
                  <c:v>Djibouti 2017</c:v>
                </c:pt>
                <c:pt idx="2">
                  <c:v>Sudan 2014</c:v>
                </c:pt>
                <c:pt idx="3">
                  <c:v>Morocco 2013</c:v>
                </c:pt>
                <c:pt idx="4">
                  <c:v>Yemen 2014</c:v>
                </c:pt>
                <c:pt idx="5">
                  <c:v>Egypt 2019</c:v>
                </c:pt>
                <c:pt idx="6">
                  <c:v>Comoros 2014</c:v>
                </c:pt>
                <c:pt idx="7">
                  <c:v>Algeria 2011</c:v>
                </c:pt>
                <c:pt idx="8">
                  <c:v>Iraq 2012</c:v>
                </c:pt>
                <c:pt idx="9">
                  <c:v>Mauritania 2014</c:v>
                </c:pt>
                <c:pt idx="10">
                  <c:v>Syrian Arab Republic 2003</c:v>
                </c:pt>
                <c:pt idx="11">
                  <c:v>Tunisia 2021</c:v>
                </c:pt>
                <c:pt idx="12">
                  <c:v>Jordan 2018</c:v>
                </c:pt>
                <c:pt idx="13">
                  <c:v>State of Palestine 2016</c:v>
                </c:pt>
                <c:pt idx="14">
                  <c:v>Lebanon 2011</c:v>
                </c:pt>
              </c:strCache>
            </c:strRef>
          </c:xVal>
          <c:yVal>
            <c:numRef>
              <c:f>'[figs_2017PPP_161023.xlsx]Figure A2.1'!$C$2:$C$16</c:f>
              <c:numCache>
                <c:formatCode>General</c:formatCode>
                <c:ptCount val="15"/>
                <c:pt idx="0" formatCode="0.0">
                  <c:v>2.15</c:v>
                </c:pt>
                <c:pt idx="1">
                  <c:v>3.5128121632313936</c:v>
                </c:pt>
                <c:pt idx="2">
                  <c:v>3.1101333350327955</c:v>
                </c:pt>
                <c:pt idx="3">
                  <c:v>5.5525102760725256</c:v>
                </c:pt>
                <c:pt idx="4">
                  <c:v>3.0746593662465131</c:v>
                </c:pt>
                <c:pt idx="5">
                  <c:v>4.0786564554488534</c:v>
                </c:pt>
                <c:pt idx="6">
                  <c:v>3.9382058014730861</c:v>
                </c:pt>
                <c:pt idx="7">
                  <c:v>5.0562630230767542</c:v>
                </c:pt>
                <c:pt idx="8">
                  <c:v>5.816676050537593</c:v>
                </c:pt>
                <c:pt idx="9">
                  <c:v>3.8883451778132492</c:v>
                </c:pt>
                <c:pt idx="10">
                  <c:v>5.0855844884150985</c:v>
                </c:pt>
                <c:pt idx="11">
                  <c:v>7.1361867440958022</c:v>
                </c:pt>
                <c:pt idx="12">
                  <c:v>6.9569209606192679</c:v>
                </c:pt>
                <c:pt idx="13">
                  <c:v>6.6855866606202934</c:v>
                </c:pt>
                <c:pt idx="14">
                  <c:v>11.619543967808397</c:v>
                </c:pt>
              </c:numCache>
            </c:numRef>
          </c:yVal>
          <c:smooth val="0"/>
          <c:extLst>
            <c:ext xmlns:c16="http://schemas.microsoft.com/office/drawing/2014/chart" uri="{C3380CC4-5D6E-409C-BE32-E72D297353CC}">
              <c16:uniqueId val="{00000001-4DA4-44CF-ABEE-30B778D56927}"/>
            </c:ext>
          </c:extLst>
        </c:ser>
        <c:dLbls>
          <c:showLegendKey val="0"/>
          <c:showVal val="0"/>
          <c:showCatName val="0"/>
          <c:showSerName val="0"/>
          <c:showPercent val="0"/>
          <c:showBubbleSize val="0"/>
        </c:dLbls>
        <c:axId val="808158496"/>
        <c:axId val="808154656"/>
      </c:scatterChart>
      <c:catAx>
        <c:axId val="515120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15122848"/>
        <c:crosses val="autoZero"/>
        <c:auto val="1"/>
        <c:lblAlgn val="ctr"/>
        <c:lblOffset val="100"/>
        <c:noMultiLvlLbl val="0"/>
      </c:catAx>
      <c:valAx>
        <c:axId val="515122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National poverty lines (NPL) and ESCWA poverty</a:t>
                </a:r>
                <a:r>
                  <a:rPr lang="en-US" sz="1400" baseline="0" dirty="0"/>
                  <a:t> lines (EPL)</a:t>
                </a:r>
                <a:endParaRPr lang="en-US" sz="1400" dirty="0"/>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120928"/>
        <c:crosses val="autoZero"/>
        <c:crossBetween val="between"/>
      </c:valAx>
      <c:valAx>
        <c:axId val="808154656"/>
        <c:scaling>
          <c:orientation val="minMax"/>
          <c:max val="18"/>
        </c:scaling>
        <c:delete val="1"/>
        <c:axPos val="r"/>
        <c:numFmt formatCode="0.0" sourceLinked="1"/>
        <c:majorTickMark val="out"/>
        <c:minorTickMark val="none"/>
        <c:tickLblPos val="nextTo"/>
        <c:crossAx val="808158496"/>
        <c:crosses val="max"/>
        <c:crossBetween val="midCat"/>
      </c:valAx>
      <c:valAx>
        <c:axId val="808158496"/>
        <c:scaling>
          <c:orientation val="minMax"/>
        </c:scaling>
        <c:delete val="1"/>
        <c:axPos val="t"/>
        <c:majorTickMark val="out"/>
        <c:minorTickMark val="none"/>
        <c:tickLblPos val="nextTo"/>
        <c:crossAx val="808154656"/>
        <c:crosses val="max"/>
        <c:crossBetween val="midCat"/>
      </c:valAx>
      <c:spPr>
        <a:noFill/>
        <a:ln>
          <a:noFill/>
        </a:ln>
        <a:effectLst/>
      </c:spPr>
    </c:plotArea>
    <c:legend>
      <c:legendPos val="b"/>
      <c:layout>
        <c:manualLayout>
          <c:xMode val="edge"/>
          <c:yMode val="edge"/>
          <c:x val="0.44900094662126455"/>
          <c:y val="0.9313178266449591"/>
          <c:w val="0.15828527753062305"/>
          <c:h val="5.140381030987678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0F6FA"/>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'Figure A3.5'!$I$3</c:f>
              <c:strCache>
                <c:ptCount val="1"/>
                <c:pt idx="0">
                  <c:v>2000</c:v>
                </c:pt>
              </c:strCache>
            </c:strRef>
          </c:tx>
          <c:spPr>
            <a:ln w="28575" cap="rnd">
              <a:solidFill>
                <a:schemeClr val="accent2"/>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A3.5'!$I$4:$I$13</c:f>
              <c:numCache>
                <c:formatCode>0.00%</c:formatCode>
                <c:ptCount val="10"/>
                <c:pt idx="0">
                  <c:v>1.9663119999999999E-2</c:v>
                </c:pt>
                <c:pt idx="1">
                  <c:v>5.2010960000000002E-2</c:v>
                </c:pt>
                <c:pt idx="2" formatCode="General">
                  <c:v>9.5072519999999994E-2</c:v>
                </c:pt>
                <c:pt idx="3">
                  <c:v>0.14593175999999999</c:v>
                </c:pt>
                <c:pt idx="4">
                  <c:v>0.21069366</c:v>
                </c:pt>
                <c:pt idx="5">
                  <c:v>0.28853106000000001</c:v>
                </c:pt>
                <c:pt idx="6">
                  <c:v>0.37845550999999999</c:v>
                </c:pt>
                <c:pt idx="7">
                  <c:v>0.49282974000000002</c:v>
                </c:pt>
                <c:pt idx="8">
                  <c:v>0.64730127000000004</c:v>
                </c:pt>
                <c:pt idx="9">
                  <c:v>1</c:v>
                </c:pt>
              </c:numCache>
            </c:numRef>
          </c:val>
          <c:smooth val="0"/>
          <c:extLst>
            <c:ext xmlns:c16="http://schemas.microsoft.com/office/drawing/2014/chart" uri="{C3380CC4-5D6E-409C-BE32-E72D297353CC}">
              <c16:uniqueId val="{00000000-9707-4679-8DE2-1B188B5CA2C0}"/>
            </c:ext>
          </c:extLst>
        </c:ser>
        <c:ser>
          <c:idx val="2"/>
          <c:order val="1"/>
          <c:tx>
            <c:strRef>
              <c:f>'Figure A3.5'!$J$3</c:f>
              <c:strCache>
                <c:ptCount val="1"/>
                <c:pt idx="0">
                  <c:v>2010</c:v>
                </c:pt>
              </c:strCache>
            </c:strRef>
          </c:tx>
          <c:spPr>
            <a:ln w="28575" cap="rnd">
              <a:solidFill>
                <a:schemeClr val="accent3"/>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A3.5'!$J$4:$J$13</c:f>
              <c:numCache>
                <c:formatCode>0.00%</c:formatCode>
                <c:ptCount val="10"/>
                <c:pt idx="0">
                  <c:v>1.7385899999999999E-2</c:v>
                </c:pt>
                <c:pt idx="1">
                  <c:v>4.7386949999999997E-2</c:v>
                </c:pt>
                <c:pt idx="2">
                  <c:v>8.5819290000000006E-2</c:v>
                </c:pt>
                <c:pt idx="3">
                  <c:v>0.13594028</c:v>
                </c:pt>
                <c:pt idx="4">
                  <c:v>0.19449031</c:v>
                </c:pt>
                <c:pt idx="5">
                  <c:v>0.26716190000000001</c:v>
                </c:pt>
                <c:pt idx="6">
                  <c:v>0.35340336</c:v>
                </c:pt>
                <c:pt idx="7">
                  <c:v>0.46452346999999999</c:v>
                </c:pt>
                <c:pt idx="8">
                  <c:v>0.61894815000000003</c:v>
                </c:pt>
                <c:pt idx="9">
                  <c:v>1</c:v>
                </c:pt>
              </c:numCache>
            </c:numRef>
          </c:val>
          <c:smooth val="0"/>
          <c:extLst>
            <c:ext xmlns:c16="http://schemas.microsoft.com/office/drawing/2014/chart" uri="{C3380CC4-5D6E-409C-BE32-E72D297353CC}">
              <c16:uniqueId val="{00000001-9707-4679-8DE2-1B188B5CA2C0}"/>
            </c:ext>
          </c:extLst>
        </c:ser>
        <c:ser>
          <c:idx val="3"/>
          <c:order val="2"/>
          <c:tx>
            <c:strRef>
              <c:f>'Figure A3.5'!$K$3</c:f>
              <c:strCache>
                <c:ptCount val="1"/>
                <c:pt idx="0">
                  <c:v>2020</c:v>
                </c:pt>
              </c:strCache>
            </c:strRef>
          </c:tx>
          <c:spPr>
            <a:ln w="28575" cap="rnd">
              <a:solidFill>
                <a:schemeClr val="accent4"/>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A3.5'!$K$4:$K$13</c:f>
              <c:numCache>
                <c:formatCode>0.00%</c:formatCode>
                <c:ptCount val="10"/>
                <c:pt idx="0">
                  <c:v>1.0232659999999999E-2</c:v>
                </c:pt>
                <c:pt idx="1">
                  <c:v>2.9183899999999999E-2</c:v>
                </c:pt>
                <c:pt idx="2">
                  <c:v>5.8477139999999997E-2</c:v>
                </c:pt>
                <c:pt idx="3">
                  <c:v>9.6860489999999994E-2</c:v>
                </c:pt>
                <c:pt idx="4">
                  <c:v>0.14659193000000001</c:v>
                </c:pt>
                <c:pt idx="5">
                  <c:v>0.21097494999999999</c:v>
                </c:pt>
                <c:pt idx="6">
                  <c:v>0.28920255</c:v>
                </c:pt>
                <c:pt idx="7">
                  <c:v>0.39194631000000002</c:v>
                </c:pt>
                <c:pt idx="8">
                  <c:v>0.54307543000000003</c:v>
                </c:pt>
                <c:pt idx="9">
                  <c:v>1</c:v>
                </c:pt>
              </c:numCache>
            </c:numRef>
          </c:val>
          <c:smooth val="0"/>
          <c:extLst>
            <c:ext xmlns:c16="http://schemas.microsoft.com/office/drawing/2014/chart" uri="{C3380CC4-5D6E-409C-BE32-E72D297353CC}">
              <c16:uniqueId val="{00000002-9707-4679-8DE2-1B188B5CA2C0}"/>
            </c:ext>
          </c:extLst>
        </c:ser>
        <c:dLbls>
          <c:showLegendKey val="0"/>
          <c:showVal val="0"/>
          <c:showCatName val="0"/>
          <c:showSerName val="0"/>
          <c:showPercent val="0"/>
          <c:showBubbleSize val="0"/>
        </c:dLbls>
        <c:smooth val="0"/>
        <c:axId val="1684924864"/>
        <c:axId val="1684926944"/>
      </c:lineChart>
      <c:catAx>
        <c:axId val="1684924864"/>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b="0" i="0" baseline="0">
                    <a:effectLst/>
                  </a:rPr>
                  <a:t>Cumulative percentage of households</a:t>
                </a:r>
                <a:endParaRPr lang="en-US" sz="1100">
                  <a:effectLst/>
                </a:endParaRP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926944"/>
        <c:crosses val="autoZero"/>
        <c:auto val="1"/>
        <c:lblAlgn val="ctr"/>
        <c:lblOffset val="100"/>
        <c:noMultiLvlLbl val="0"/>
      </c:catAx>
      <c:valAx>
        <c:axId val="1684926944"/>
        <c:scaling>
          <c:orientation val="minMax"/>
          <c:max val="1"/>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b="0" i="0" baseline="0">
                    <a:effectLst/>
                  </a:rPr>
                  <a:t>Cumulative share of expenditure</a:t>
                </a:r>
                <a:endParaRPr lang="en-US" sz="1100">
                  <a:effectLst/>
                </a:endParaRP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924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07999775293601"/>
          <c:y val="3.5429004155870372E-2"/>
          <c:w val="0.85320179492111037"/>
          <c:h val="0.77208371997949832"/>
        </c:manualLayout>
      </c:layout>
      <c:lineChart>
        <c:grouping val="standard"/>
        <c:varyColors val="0"/>
        <c:ser>
          <c:idx val="1"/>
          <c:order val="0"/>
          <c:tx>
            <c:strRef>
              <c:f>'Figure A3.5'!$C$3</c:f>
              <c:strCache>
                <c:ptCount val="1"/>
                <c:pt idx="0">
                  <c:v>2000</c:v>
                </c:pt>
              </c:strCache>
            </c:strRef>
          </c:tx>
          <c:spPr>
            <a:ln w="28575" cap="rnd">
              <a:solidFill>
                <a:schemeClr val="accent2"/>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A3.5'!$C$4:$C$13</c:f>
              <c:numCache>
                <c:formatCode>0.00%</c:formatCode>
                <c:ptCount val="10"/>
                <c:pt idx="0">
                  <c:v>6.6059530000000003E-3</c:v>
                </c:pt>
                <c:pt idx="1">
                  <c:v>1.8838520000000001E-2</c:v>
                </c:pt>
                <c:pt idx="2">
                  <c:v>3.4468430000000001E-2</c:v>
                </c:pt>
                <c:pt idx="3">
                  <c:v>5.5411580000000002E-2</c:v>
                </c:pt>
                <c:pt idx="4">
                  <c:v>8.2279140000000001E-2</c:v>
                </c:pt>
                <c:pt idx="5">
                  <c:v>0.1175074</c:v>
                </c:pt>
                <c:pt idx="6">
                  <c:v>0.165938</c:v>
                </c:pt>
                <c:pt idx="7">
                  <c:v>0.24521100000000001</c:v>
                </c:pt>
                <c:pt idx="8">
                  <c:v>0.42578369999999999</c:v>
                </c:pt>
                <c:pt idx="9">
                  <c:v>1</c:v>
                </c:pt>
              </c:numCache>
            </c:numRef>
          </c:val>
          <c:smooth val="0"/>
          <c:extLst>
            <c:ext xmlns:c16="http://schemas.microsoft.com/office/drawing/2014/chart" uri="{C3380CC4-5D6E-409C-BE32-E72D297353CC}">
              <c16:uniqueId val="{00000000-44A2-4CD0-A621-2BE7D43D105A}"/>
            </c:ext>
          </c:extLst>
        </c:ser>
        <c:ser>
          <c:idx val="2"/>
          <c:order val="1"/>
          <c:tx>
            <c:strRef>
              <c:f>'Figure A3.5'!$D$3</c:f>
              <c:strCache>
                <c:ptCount val="1"/>
                <c:pt idx="0">
                  <c:v>2010</c:v>
                </c:pt>
              </c:strCache>
            </c:strRef>
          </c:tx>
          <c:spPr>
            <a:ln w="28575" cap="rnd">
              <a:solidFill>
                <a:schemeClr val="accent3"/>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A3.5'!$D$4:$D$13</c:f>
              <c:numCache>
                <c:formatCode>0.00%</c:formatCode>
                <c:ptCount val="10"/>
                <c:pt idx="0">
                  <c:v>7.3002240000000001E-3</c:v>
                </c:pt>
                <c:pt idx="1">
                  <c:v>2.0915050000000001E-2</c:v>
                </c:pt>
                <c:pt idx="2">
                  <c:v>3.9435600000000001E-2</c:v>
                </c:pt>
                <c:pt idx="3">
                  <c:v>6.3657329999999998E-2</c:v>
                </c:pt>
                <c:pt idx="4">
                  <c:v>9.6512260000000002E-2</c:v>
                </c:pt>
                <c:pt idx="5">
                  <c:v>0.14025550000000001</c:v>
                </c:pt>
                <c:pt idx="6">
                  <c:v>0.20175290000000001</c:v>
                </c:pt>
                <c:pt idx="7">
                  <c:v>0.2994385</c:v>
                </c:pt>
                <c:pt idx="8">
                  <c:v>0.48513719999999999</c:v>
                </c:pt>
                <c:pt idx="9">
                  <c:v>1</c:v>
                </c:pt>
              </c:numCache>
            </c:numRef>
          </c:val>
          <c:smooth val="0"/>
          <c:extLst>
            <c:ext xmlns:c16="http://schemas.microsoft.com/office/drawing/2014/chart" uri="{C3380CC4-5D6E-409C-BE32-E72D297353CC}">
              <c16:uniqueId val="{00000001-44A2-4CD0-A621-2BE7D43D105A}"/>
            </c:ext>
          </c:extLst>
        </c:ser>
        <c:ser>
          <c:idx val="3"/>
          <c:order val="2"/>
          <c:tx>
            <c:strRef>
              <c:f>'Figure A3.5'!$E$3</c:f>
              <c:strCache>
                <c:ptCount val="1"/>
                <c:pt idx="0">
                  <c:v>2020</c:v>
                </c:pt>
              </c:strCache>
            </c:strRef>
          </c:tx>
          <c:spPr>
            <a:ln w="28575" cap="rnd">
              <a:solidFill>
                <a:schemeClr val="accent4"/>
              </a:solidFill>
              <a:round/>
            </a:ln>
            <a:effectLst/>
          </c:spPr>
          <c:marker>
            <c:symbol val="none"/>
          </c:marker>
          <c:cat>
            <c:numRef>
              <c:f>'Figure A3.5'!$B$4:$B$13</c:f>
              <c:numCache>
                <c:formatCode>0%</c:formatCode>
                <c:ptCount val="10"/>
                <c:pt idx="0">
                  <c:v>0.1</c:v>
                </c:pt>
                <c:pt idx="1">
                  <c:v>0.2</c:v>
                </c:pt>
                <c:pt idx="2">
                  <c:v>0.3</c:v>
                </c:pt>
                <c:pt idx="3">
                  <c:v>0.4</c:v>
                </c:pt>
                <c:pt idx="4">
                  <c:v>0.5</c:v>
                </c:pt>
                <c:pt idx="5">
                  <c:v>0.6</c:v>
                </c:pt>
                <c:pt idx="6">
                  <c:v>0.7</c:v>
                </c:pt>
                <c:pt idx="7">
                  <c:v>0.8</c:v>
                </c:pt>
                <c:pt idx="8">
                  <c:v>0.9</c:v>
                </c:pt>
                <c:pt idx="9">
                  <c:v>1</c:v>
                </c:pt>
              </c:numCache>
            </c:numRef>
          </c:cat>
          <c:val>
            <c:numRef>
              <c:f>'Figure A3.5'!$E$4:$E$13</c:f>
              <c:numCache>
                <c:formatCode>0.00%</c:formatCode>
                <c:ptCount val="10"/>
                <c:pt idx="0">
                  <c:v>7.2748509999999997E-3</c:v>
                </c:pt>
                <c:pt idx="1">
                  <c:v>2.2125789999999999E-2</c:v>
                </c:pt>
                <c:pt idx="2">
                  <c:v>4.321527E-2</c:v>
                </c:pt>
                <c:pt idx="3">
                  <c:v>7.2093389999999993E-2</c:v>
                </c:pt>
                <c:pt idx="4">
                  <c:v>0.10974100000000001</c:v>
                </c:pt>
                <c:pt idx="5">
                  <c:v>0.1612672</c:v>
                </c:pt>
                <c:pt idx="6">
                  <c:v>0.23346239999999999</c:v>
                </c:pt>
                <c:pt idx="7">
                  <c:v>0.34041579999999999</c:v>
                </c:pt>
                <c:pt idx="8">
                  <c:v>0.52026470000000002</c:v>
                </c:pt>
                <c:pt idx="9">
                  <c:v>1</c:v>
                </c:pt>
              </c:numCache>
            </c:numRef>
          </c:val>
          <c:smooth val="0"/>
          <c:extLst>
            <c:ext xmlns:c16="http://schemas.microsoft.com/office/drawing/2014/chart" uri="{C3380CC4-5D6E-409C-BE32-E72D297353CC}">
              <c16:uniqueId val="{00000002-44A2-4CD0-A621-2BE7D43D105A}"/>
            </c:ext>
          </c:extLst>
        </c:ser>
        <c:dLbls>
          <c:showLegendKey val="0"/>
          <c:showVal val="0"/>
          <c:showCatName val="0"/>
          <c:showSerName val="0"/>
          <c:showPercent val="0"/>
          <c:showBubbleSize val="0"/>
        </c:dLbls>
        <c:smooth val="0"/>
        <c:axId val="1684924864"/>
        <c:axId val="1684926944"/>
      </c:lineChart>
      <c:catAx>
        <c:axId val="1684924864"/>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b="0" i="0" baseline="0">
                    <a:effectLst/>
                  </a:rPr>
                  <a:t>Cumulative percentage of households</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926944"/>
        <c:crosses val="autoZero"/>
        <c:auto val="1"/>
        <c:lblAlgn val="ctr"/>
        <c:lblOffset val="100"/>
        <c:noMultiLvlLbl val="0"/>
      </c:catAx>
      <c:valAx>
        <c:axId val="1684926944"/>
        <c:scaling>
          <c:orientation val="minMax"/>
          <c:max val="1"/>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b="0" i="0" baseline="0">
                    <a:effectLst/>
                  </a:rPr>
                  <a:t>Cumulative share of expenditure</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84924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5">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92928127774255"/>
          <c:y val="5.0705853059737085E-2"/>
          <c:w val="0.78217382845666938"/>
          <c:h val="0.80891624496480352"/>
        </c:manualLayout>
      </c:layout>
      <c:barChart>
        <c:barDir val="col"/>
        <c:grouping val="clustered"/>
        <c:varyColors val="0"/>
        <c:ser>
          <c:idx val="1"/>
          <c:order val="1"/>
          <c:tx>
            <c:strRef>
              <c:f>'Figure 1_M'!$A$4</c:f>
              <c:strCache>
                <c:ptCount val="1"/>
                <c:pt idx="0">
                  <c:v> Number of poor (in millions) </c:v>
                </c:pt>
              </c:strCache>
            </c:strRef>
          </c:tx>
          <c:spPr>
            <a:solidFill>
              <a:schemeClr val="accent2">
                <a:lumMod val="60000"/>
                <a:lumOff val="40000"/>
              </a:schemeClr>
            </a:solidFill>
            <a:ln>
              <a:noFill/>
            </a:ln>
            <a:effectLst/>
          </c:spPr>
          <c:invertIfNegative val="0"/>
          <c:dPt>
            <c:idx val="1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1BB1-472B-958E-FABB99CD18C6}"/>
              </c:ext>
            </c:extLst>
          </c:dPt>
          <c:dPt>
            <c:idx val="14"/>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3-1BB1-472B-958E-FABB99CD18C6}"/>
              </c:ext>
            </c:extLst>
          </c:dPt>
          <c:dPt>
            <c:idx val="15"/>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5-1BB1-472B-958E-FABB99CD18C6}"/>
              </c:ext>
            </c:extLst>
          </c:dPt>
          <c:dPt>
            <c:idx val="16"/>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7-1BB1-472B-958E-FABB99CD18C6}"/>
              </c:ext>
            </c:extLst>
          </c:dPt>
          <c:dPt>
            <c:idx val="17"/>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9-1BB1-472B-958E-FABB99CD18C6}"/>
              </c:ext>
            </c:extLst>
          </c:dPt>
          <c:dPt>
            <c:idx val="18"/>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B-1BB1-472B-958E-FABB99CD18C6}"/>
              </c:ext>
            </c:extLst>
          </c:dPt>
          <c:dPt>
            <c:idx val="19"/>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D-1BB1-472B-958E-FABB99CD18C6}"/>
              </c:ext>
            </c:extLst>
          </c:dPt>
          <c:dPt>
            <c:idx val="20"/>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F-1BB1-472B-958E-FABB99CD18C6}"/>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'[2]ESCWA PL, without S,L,Y'!$U$142:$AO$142</c:f>
              <c:numCache>
                <c:formatCode>General</c:formatCod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numCache>
            </c:numRef>
          </c:cat>
          <c:val>
            <c:numRef>
              <c:f>'Figure 1_M'!$B$4:$V$4</c:f>
              <c:numCache>
                <c:formatCode>0</c:formatCode>
                <c:ptCount val="21"/>
                <c:pt idx="0">
                  <c:v>15.272627187277489</c:v>
                </c:pt>
                <c:pt idx="1">
                  <c:v>18.018599423828451</c:v>
                </c:pt>
                <c:pt idx="2">
                  <c:v>22.194497566732633</c:v>
                </c:pt>
                <c:pt idx="3">
                  <c:v>26.585316425334796</c:v>
                </c:pt>
                <c:pt idx="4">
                  <c:v>31.146540794160885</c:v>
                </c:pt>
                <c:pt idx="5">
                  <c:v>33.759681017544004</c:v>
                </c:pt>
                <c:pt idx="6">
                  <c:v>34.143607817009823</c:v>
                </c:pt>
                <c:pt idx="7">
                  <c:v>39.772793441193322</c:v>
                </c:pt>
                <c:pt idx="8">
                  <c:v>47.187192032338963</c:v>
                </c:pt>
                <c:pt idx="9">
                  <c:v>54.851177565842761</c:v>
                </c:pt>
                <c:pt idx="10">
                  <c:v>58.909750325066625</c:v>
                </c:pt>
                <c:pt idx="11">
                  <c:v>65.971331755313415</c:v>
                </c:pt>
                <c:pt idx="12">
                  <c:v>72.054138171466747</c:v>
                </c:pt>
                <c:pt idx="13">
                  <c:v>74.678541564794585</c:v>
                </c:pt>
                <c:pt idx="14">
                  <c:v>76.257842765280927</c:v>
                </c:pt>
                <c:pt idx="15">
                  <c:v>77.736662515880838</c:v>
                </c:pt>
                <c:pt idx="16">
                  <c:v>79.119983014473618</c:v>
                </c:pt>
                <c:pt idx="17">
                  <c:v>80.448995956344021</c:v>
                </c:pt>
                <c:pt idx="18">
                  <c:v>82.196589527949939</c:v>
                </c:pt>
                <c:pt idx="19">
                  <c:v>84.06487188525567</c:v>
                </c:pt>
                <c:pt idx="20">
                  <c:v>85.879159399729673</c:v>
                </c:pt>
              </c:numCache>
            </c:numRef>
          </c:val>
          <c:extLst>
            <c:ext xmlns:c16="http://schemas.microsoft.com/office/drawing/2014/chart" uri="{C3380CC4-5D6E-409C-BE32-E72D297353CC}">
              <c16:uniqueId val="{00000010-1BB1-472B-958E-FABB99CD18C6}"/>
            </c:ext>
          </c:extLst>
        </c:ser>
        <c:dLbls>
          <c:dLblPos val="outEnd"/>
          <c:showLegendKey val="0"/>
          <c:showVal val="1"/>
          <c:showCatName val="0"/>
          <c:showSerName val="0"/>
          <c:showPercent val="0"/>
          <c:showBubbleSize val="0"/>
        </c:dLbls>
        <c:gapWidth val="219"/>
        <c:axId val="1110609263"/>
        <c:axId val="1100290959"/>
      </c:barChart>
      <c:lineChart>
        <c:grouping val="standard"/>
        <c:varyColors val="0"/>
        <c:ser>
          <c:idx val="0"/>
          <c:order val="0"/>
          <c:tx>
            <c:strRef>
              <c:f>'Figure 1_M'!$A$3</c:f>
              <c:strCache>
                <c:ptCount val="1"/>
                <c:pt idx="0">
                  <c:v> Headcount Poverty Rate (%) </c:v>
                </c:pt>
              </c:strCache>
            </c:strRef>
          </c:tx>
          <c:spPr>
            <a:ln w="28575" cap="rnd">
              <a:solidFill>
                <a:schemeClr val="accent6">
                  <a:lumMod val="75000"/>
                </a:schemeClr>
              </a:solidFill>
              <a:round/>
            </a:ln>
            <a:effectLst/>
          </c:spPr>
          <c:marker>
            <c:symbol val="none"/>
          </c:marker>
          <c:dPt>
            <c:idx val="13"/>
            <c:marker>
              <c:symbol val="none"/>
            </c:marker>
            <c:bubble3D val="0"/>
            <c:spPr>
              <a:ln w="28575" cap="rnd">
                <a:solidFill>
                  <a:schemeClr val="accent6">
                    <a:lumMod val="75000"/>
                  </a:schemeClr>
                </a:solidFill>
                <a:prstDash val="solid"/>
                <a:round/>
              </a:ln>
              <a:effectLst/>
            </c:spPr>
            <c:extLst>
              <c:ext xmlns:c16="http://schemas.microsoft.com/office/drawing/2014/chart" uri="{C3380CC4-5D6E-409C-BE32-E72D297353CC}">
                <c16:uniqueId val="{00000012-1BB1-472B-958E-FABB99CD18C6}"/>
              </c:ext>
            </c:extLst>
          </c:dPt>
          <c:dPt>
            <c:idx val="14"/>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4-1BB1-472B-958E-FABB99CD18C6}"/>
              </c:ext>
            </c:extLst>
          </c:dPt>
          <c:dPt>
            <c:idx val="15"/>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6-1BB1-472B-958E-FABB99CD18C6}"/>
              </c:ext>
            </c:extLst>
          </c:dPt>
          <c:dPt>
            <c:idx val="16"/>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8-1BB1-472B-958E-FABB99CD18C6}"/>
              </c:ext>
            </c:extLst>
          </c:dPt>
          <c:dPt>
            <c:idx val="17"/>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A-1BB1-472B-958E-FABB99CD18C6}"/>
              </c:ext>
            </c:extLst>
          </c:dPt>
          <c:dPt>
            <c:idx val="18"/>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C-1BB1-472B-958E-FABB99CD18C6}"/>
              </c:ext>
            </c:extLst>
          </c:dPt>
          <c:dPt>
            <c:idx val="19"/>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E-1BB1-472B-958E-FABB99CD18C6}"/>
              </c:ext>
            </c:extLst>
          </c:dPt>
          <c:dPt>
            <c:idx val="20"/>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20-1BB1-472B-958E-FABB99CD18C6}"/>
              </c:ext>
            </c:extLst>
          </c:dPt>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'[2]ESCWA PL, without S,L,Y'!$U$142:$AO$142</c:f>
              <c:numCache>
                <c:formatCode>General</c:formatCod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numCache>
            </c:numRef>
          </c:cat>
          <c:val>
            <c:numRef>
              <c:f>'Figure 1_M'!$B$3:$V$3</c:f>
              <c:numCache>
                <c:formatCode>0%</c:formatCode>
                <c:ptCount val="21"/>
                <c:pt idx="0">
                  <c:v>4.5523443243077458E-2</c:v>
                </c:pt>
                <c:pt idx="1">
                  <c:v>5.2447825259370667E-2</c:v>
                </c:pt>
                <c:pt idx="2">
                  <c:v>6.3091996387438593E-2</c:v>
                </c:pt>
                <c:pt idx="3">
                  <c:v>7.3757208263778087E-2</c:v>
                </c:pt>
                <c:pt idx="4">
                  <c:v>8.4495635731104995E-2</c:v>
                </c:pt>
                <c:pt idx="5">
                  <c:v>8.9350265216835298E-2</c:v>
                </c:pt>
                <c:pt idx="6">
                  <c:v>8.8341984787582178E-2</c:v>
                </c:pt>
                <c:pt idx="7">
                  <c:v>0.1009528506274692</c:v>
                </c:pt>
                <c:pt idx="8">
                  <c:v>0.11775566676864538</c:v>
                </c:pt>
                <c:pt idx="9">
                  <c:v>0.1342874157475826</c:v>
                </c:pt>
                <c:pt idx="10">
                  <c:v>0.14096320666573975</c:v>
                </c:pt>
                <c:pt idx="11">
                  <c:v>0.15531191860051582</c:v>
                </c:pt>
                <c:pt idx="12">
                  <c:v>0.16612950233356918</c:v>
                </c:pt>
                <c:pt idx="13">
                  <c:v>0.16904461640569357</c:v>
                </c:pt>
                <c:pt idx="14">
                  <c:v>0.16942923759861087</c:v>
                </c:pt>
                <c:pt idx="15">
                  <c:v>0.1695529506931267</c:v>
                </c:pt>
                <c:pt idx="16">
                  <c:v>0.16947282220892307</c:v>
                </c:pt>
                <c:pt idx="17">
                  <c:v>0.1693062025736834</c:v>
                </c:pt>
                <c:pt idx="18">
                  <c:v>0.17003135390557397</c:v>
                </c:pt>
                <c:pt idx="19">
                  <c:v>0.17099612969739927</c:v>
                </c:pt>
                <c:pt idx="20">
                  <c:v>0.17183607091953793</c:v>
                </c:pt>
              </c:numCache>
            </c:numRef>
          </c:val>
          <c:smooth val="0"/>
          <c:extLst>
            <c:ext xmlns:c16="http://schemas.microsoft.com/office/drawing/2014/chart" uri="{C3380CC4-5D6E-409C-BE32-E72D297353CC}">
              <c16:uniqueId val="{00000021-1BB1-472B-958E-FABB99CD18C6}"/>
            </c:ext>
          </c:extLst>
        </c:ser>
        <c:dLbls>
          <c:showLegendKey val="0"/>
          <c:showVal val="1"/>
          <c:showCatName val="0"/>
          <c:showSerName val="0"/>
          <c:showPercent val="0"/>
          <c:showBubbleSize val="0"/>
        </c:dLbls>
        <c:marker val="1"/>
        <c:smooth val="0"/>
        <c:axId val="912460943"/>
        <c:axId val="1902653231"/>
      </c:lineChart>
      <c:catAx>
        <c:axId val="11106092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0290959"/>
        <c:crosses val="autoZero"/>
        <c:auto val="1"/>
        <c:lblAlgn val="ctr"/>
        <c:lblOffset val="100"/>
        <c:noMultiLvlLbl val="0"/>
      </c:catAx>
      <c:valAx>
        <c:axId val="11002909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poor (millions)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0609263"/>
        <c:crosses val="autoZero"/>
        <c:crossBetween val="between"/>
      </c:valAx>
      <c:valAx>
        <c:axId val="1902653231"/>
        <c:scaling>
          <c:orientation val="minMax"/>
          <c:max val="0.4"/>
          <c:min val="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Headcount poverty rate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2460943"/>
        <c:crosses val="max"/>
        <c:crossBetween val="between"/>
      </c:valAx>
      <c:catAx>
        <c:axId val="912460943"/>
        <c:scaling>
          <c:orientation val="minMax"/>
        </c:scaling>
        <c:delete val="1"/>
        <c:axPos val="b"/>
        <c:numFmt formatCode="General" sourceLinked="1"/>
        <c:majorTickMark val="out"/>
        <c:minorTickMark val="none"/>
        <c:tickLblPos val="nextTo"/>
        <c:crossAx val="1902653231"/>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0F6FA"/>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'Figure 2_M'!$A$4</c:f>
              <c:strCache>
                <c:ptCount val="1"/>
                <c:pt idx="0">
                  <c:v> Number of poor (in millions) </c:v>
                </c:pt>
              </c:strCache>
            </c:strRef>
          </c:tx>
          <c:spPr>
            <a:solidFill>
              <a:schemeClr val="accent2">
                <a:lumMod val="60000"/>
                <a:lumOff val="40000"/>
              </a:schemeClr>
            </a:solidFill>
            <a:ln>
              <a:noFill/>
            </a:ln>
            <a:effectLst/>
          </c:spPr>
          <c:invertIfNegative val="0"/>
          <c:dPt>
            <c:idx val="1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1-856C-4B09-9F6D-4619B9EA3A71}"/>
              </c:ext>
            </c:extLst>
          </c:dPt>
          <c:dPt>
            <c:idx val="14"/>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3-856C-4B09-9F6D-4619B9EA3A71}"/>
              </c:ext>
            </c:extLst>
          </c:dPt>
          <c:dPt>
            <c:idx val="15"/>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5-856C-4B09-9F6D-4619B9EA3A71}"/>
              </c:ext>
            </c:extLst>
          </c:dPt>
          <c:dPt>
            <c:idx val="16"/>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7-856C-4B09-9F6D-4619B9EA3A71}"/>
              </c:ext>
            </c:extLst>
          </c:dPt>
          <c:dPt>
            <c:idx val="17"/>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9-856C-4B09-9F6D-4619B9EA3A71}"/>
              </c:ext>
            </c:extLst>
          </c:dPt>
          <c:dPt>
            <c:idx val="18"/>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B-856C-4B09-9F6D-4619B9EA3A71}"/>
              </c:ext>
            </c:extLst>
          </c:dPt>
          <c:dPt>
            <c:idx val="19"/>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D-856C-4B09-9F6D-4619B9EA3A71}"/>
              </c:ext>
            </c:extLst>
          </c:dPt>
          <c:dPt>
            <c:idx val="20"/>
            <c:invertIfNegative val="0"/>
            <c:bubble3D val="0"/>
            <c:spPr>
              <a:pattFill prst="ltDnDiag">
                <a:fgClr>
                  <a:schemeClr val="accent2">
                    <a:lumMod val="60000"/>
                    <a:lumOff val="40000"/>
                  </a:schemeClr>
                </a:fgClr>
                <a:bgClr>
                  <a:schemeClr val="bg1"/>
                </a:bgClr>
              </a:pattFill>
              <a:ln>
                <a:noFill/>
              </a:ln>
              <a:effectLst/>
            </c:spPr>
            <c:extLst>
              <c:ext xmlns:c16="http://schemas.microsoft.com/office/drawing/2014/chart" uri="{C3380CC4-5D6E-409C-BE32-E72D297353CC}">
                <c16:uniqueId val="{0000000F-856C-4B09-9F6D-4619B9EA3A71}"/>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 2_M'!$B$2:$V$2</c:f>
              <c:numCache>
                <c:formatCode>General</c:formatCod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numCache>
            </c:numRef>
          </c:cat>
          <c:val>
            <c:numRef>
              <c:f>'Figure 2_M'!$B$4:$V$4</c:f>
              <c:numCache>
                <c:formatCode>_-* #,##0_-;\-* #,##0_-;_-* "-"??_-;_-@_-</c:formatCode>
                <c:ptCount val="21"/>
                <c:pt idx="0">
                  <c:v>87.044638006000255</c:v>
                </c:pt>
                <c:pt idx="1">
                  <c:v>88.020624699364447</c:v>
                </c:pt>
                <c:pt idx="2">
                  <c:v>89.780183602497672</c:v>
                </c:pt>
                <c:pt idx="3">
                  <c:v>94.010957317206291</c:v>
                </c:pt>
                <c:pt idx="4">
                  <c:v>97.914807042000263</c:v>
                </c:pt>
                <c:pt idx="5">
                  <c:v>100.21224756158804</c:v>
                </c:pt>
                <c:pt idx="6">
                  <c:v>102.71394232730893</c:v>
                </c:pt>
                <c:pt idx="7">
                  <c:v>108.75000817299559</c:v>
                </c:pt>
                <c:pt idx="8">
                  <c:v>115.8390565121296</c:v>
                </c:pt>
                <c:pt idx="9">
                  <c:v>122.40019993999982</c:v>
                </c:pt>
                <c:pt idx="10">
                  <c:v>128.77386930602984</c:v>
                </c:pt>
                <c:pt idx="11">
                  <c:v>135.45021149458051</c:v>
                </c:pt>
                <c:pt idx="12">
                  <c:v>140.89171452655589</c:v>
                </c:pt>
                <c:pt idx="13">
                  <c:v>144.01802978706982</c:v>
                </c:pt>
                <c:pt idx="14">
                  <c:v>146.28878317372042</c:v>
                </c:pt>
                <c:pt idx="15">
                  <c:v>148.3524404209729</c:v>
                </c:pt>
                <c:pt idx="16">
                  <c:v>150.27292204479448</c:v>
                </c:pt>
                <c:pt idx="17">
                  <c:v>152.120118876557</c:v>
                </c:pt>
                <c:pt idx="18">
                  <c:v>153.85767875521313</c:v>
                </c:pt>
                <c:pt idx="19">
                  <c:v>155.50707750050677</c:v>
                </c:pt>
                <c:pt idx="20">
                  <c:v>157.0812838587054</c:v>
                </c:pt>
              </c:numCache>
            </c:numRef>
          </c:val>
          <c:extLst>
            <c:ext xmlns:c16="http://schemas.microsoft.com/office/drawing/2014/chart" uri="{C3380CC4-5D6E-409C-BE32-E72D297353CC}">
              <c16:uniqueId val="{00000010-856C-4B09-9F6D-4619B9EA3A71}"/>
            </c:ext>
          </c:extLst>
        </c:ser>
        <c:dLbls>
          <c:dLblPos val="outEnd"/>
          <c:showLegendKey val="0"/>
          <c:showVal val="1"/>
          <c:showCatName val="0"/>
          <c:showSerName val="0"/>
          <c:showPercent val="0"/>
          <c:showBubbleSize val="0"/>
        </c:dLbls>
        <c:gapWidth val="219"/>
        <c:axId val="1110609263"/>
        <c:axId val="1100290959"/>
      </c:barChart>
      <c:lineChart>
        <c:grouping val="standard"/>
        <c:varyColors val="0"/>
        <c:ser>
          <c:idx val="0"/>
          <c:order val="0"/>
          <c:tx>
            <c:strRef>
              <c:f>'Figure 2_M'!$A$3</c:f>
              <c:strCache>
                <c:ptCount val="1"/>
                <c:pt idx="0">
                  <c:v> Headcount Poverty Rate (%) </c:v>
                </c:pt>
              </c:strCache>
            </c:strRef>
          </c:tx>
          <c:spPr>
            <a:ln w="28575" cap="rnd">
              <a:solidFill>
                <a:schemeClr val="accent6">
                  <a:lumMod val="75000"/>
                </a:schemeClr>
              </a:solidFill>
              <a:round/>
            </a:ln>
            <a:effectLst/>
          </c:spPr>
          <c:marker>
            <c:symbol val="none"/>
          </c:marker>
          <c:dPt>
            <c:idx val="12"/>
            <c:marker>
              <c:symbol val="none"/>
            </c:marker>
            <c:bubble3D val="0"/>
            <c:spPr>
              <a:ln w="28575" cap="rnd">
                <a:solidFill>
                  <a:schemeClr val="accent6">
                    <a:lumMod val="75000"/>
                  </a:schemeClr>
                </a:solidFill>
                <a:round/>
              </a:ln>
              <a:effectLst/>
            </c:spPr>
            <c:extLst>
              <c:ext xmlns:c16="http://schemas.microsoft.com/office/drawing/2014/chart" uri="{C3380CC4-5D6E-409C-BE32-E72D297353CC}">
                <c16:uniqueId val="{00000012-856C-4B09-9F6D-4619B9EA3A71}"/>
              </c:ext>
            </c:extLst>
          </c:dPt>
          <c:dPt>
            <c:idx val="13"/>
            <c:marker>
              <c:symbol val="none"/>
            </c:marker>
            <c:bubble3D val="0"/>
            <c:spPr>
              <a:ln w="28575" cap="rnd">
                <a:solidFill>
                  <a:schemeClr val="accent6">
                    <a:lumMod val="75000"/>
                  </a:schemeClr>
                </a:solidFill>
                <a:prstDash val="solid"/>
                <a:round/>
              </a:ln>
              <a:effectLst/>
            </c:spPr>
            <c:extLst>
              <c:ext xmlns:c16="http://schemas.microsoft.com/office/drawing/2014/chart" uri="{C3380CC4-5D6E-409C-BE32-E72D297353CC}">
                <c16:uniqueId val="{00000014-856C-4B09-9F6D-4619B9EA3A71}"/>
              </c:ext>
            </c:extLst>
          </c:dPt>
          <c:dPt>
            <c:idx val="14"/>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6-856C-4B09-9F6D-4619B9EA3A71}"/>
              </c:ext>
            </c:extLst>
          </c:dPt>
          <c:dPt>
            <c:idx val="15"/>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8-856C-4B09-9F6D-4619B9EA3A71}"/>
              </c:ext>
            </c:extLst>
          </c:dPt>
          <c:dPt>
            <c:idx val="16"/>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A-856C-4B09-9F6D-4619B9EA3A71}"/>
              </c:ext>
            </c:extLst>
          </c:dPt>
          <c:dPt>
            <c:idx val="17"/>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C-856C-4B09-9F6D-4619B9EA3A71}"/>
              </c:ext>
            </c:extLst>
          </c:dPt>
          <c:dPt>
            <c:idx val="18"/>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1E-856C-4B09-9F6D-4619B9EA3A71}"/>
              </c:ext>
            </c:extLst>
          </c:dPt>
          <c:dPt>
            <c:idx val="19"/>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20-856C-4B09-9F6D-4619B9EA3A71}"/>
              </c:ext>
            </c:extLst>
          </c:dPt>
          <c:dPt>
            <c:idx val="20"/>
            <c:marker>
              <c:symbol val="none"/>
            </c:marker>
            <c:bubble3D val="0"/>
            <c:spPr>
              <a:ln w="28575" cap="rnd">
                <a:solidFill>
                  <a:schemeClr val="accent6">
                    <a:lumMod val="75000"/>
                  </a:schemeClr>
                </a:solidFill>
                <a:prstDash val="sysDash"/>
                <a:round/>
              </a:ln>
              <a:effectLst/>
            </c:spPr>
            <c:extLst>
              <c:ext xmlns:c16="http://schemas.microsoft.com/office/drawing/2014/chart" uri="{C3380CC4-5D6E-409C-BE32-E72D297353CC}">
                <c16:uniqueId val="{00000022-856C-4B09-9F6D-4619B9EA3A71}"/>
              </c:ext>
            </c:extLst>
          </c:dPt>
          <c:dLbls>
            <c:spPr>
              <a:noFill/>
              <a:ln>
                <a:noFill/>
              </a:ln>
              <a:effectLst/>
            </c:spPr>
            <c:txPr>
              <a:bodyPr rot="-5400000" spcFirstLastPara="1" vertOverflow="ellipsis"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'Figure 2_M'!$B$2:$V$2</c:f>
              <c:numCache>
                <c:formatCode>General</c:formatCode>
                <c:ptCount val="21"/>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pt idx="15">
                  <c:v>2025</c:v>
                </c:pt>
                <c:pt idx="16">
                  <c:v>2026</c:v>
                </c:pt>
                <c:pt idx="17">
                  <c:v>2027</c:v>
                </c:pt>
                <c:pt idx="18">
                  <c:v>2028</c:v>
                </c:pt>
                <c:pt idx="19">
                  <c:v>2029</c:v>
                </c:pt>
                <c:pt idx="20">
                  <c:v>2030</c:v>
                </c:pt>
              </c:numCache>
            </c:numRef>
          </c:cat>
          <c:val>
            <c:numRef>
              <c:f>'Figure 2_M'!$B$3:$V$3</c:f>
              <c:numCache>
                <c:formatCode>0%</c:formatCode>
                <c:ptCount val="21"/>
                <c:pt idx="0">
                  <c:v>0.26334218721032615</c:v>
                </c:pt>
                <c:pt idx="1">
                  <c:v>0.25998757604655287</c:v>
                </c:pt>
                <c:pt idx="2">
                  <c:v>0.2589303597974148</c:v>
                </c:pt>
                <c:pt idx="3">
                  <c:v>0.26462183959963975</c:v>
                </c:pt>
                <c:pt idx="4">
                  <c:v>0.26978361377430465</c:v>
                </c:pt>
                <c:pt idx="5">
                  <c:v>0.26970610125010575</c:v>
                </c:pt>
                <c:pt idx="6">
                  <c:v>0.27023256338853308</c:v>
                </c:pt>
                <c:pt idx="7">
                  <c:v>0.28048931563000562</c:v>
                </c:pt>
                <c:pt idx="8">
                  <c:v>0.2935518228826427</c:v>
                </c:pt>
                <c:pt idx="9">
                  <c:v>0.30409216828758623</c:v>
                </c:pt>
                <c:pt idx="10">
                  <c:v>0.31246177574533079</c:v>
                </c:pt>
                <c:pt idx="11">
                  <c:v>0.32319014438982713</c:v>
                </c:pt>
                <c:pt idx="12">
                  <c:v>0.32908623108851071</c:v>
                </c:pt>
                <c:pt idx="13">
                  <c:v>0.33010572745887734</c:v>
                </c:pt>
                <c:pt idx="14">
                  <c:v>0.32893638644358247</c:v>
                </c:pt>
                <c:pt idx="15">
                  <c:v>0.32730017638004455</c:v>
                </c:pt>
                <c:pt idx="16">
                  <c:v>0.32543384432418371</c:v>
                </c:pt>
                <c:pt idx="17">
                  <c:v>0.32353558779816627</c:v>
                </c:pt>
                <c:pt idx="18">
                  <c:v>0.32152656003482633</c:v>
                </c:pt>
                <c:pt idx="19">
                  <c:v>0.31945166711138379</c:v>
                </c:pt>
                <c:pt idx="20">
                  <c:v>0.31732916193218702</c:v>
                </c:pt>
              </c:numCache>
            </c:numRef>
          </c:val>
          <c:smooth val="0"/>
          <c:extLst>
            <c:ext xmlns:c16="http://schemas.microsoft.com/office/drawing/2014/chart" uri="{C3380CC4-5D6E-409C-BE32-E72D297353CC}">
              <c16:uniqueId val="{00000023-856C-4B09-9F6D-4619B9EA3A71}"/>
            </c:ext>
          </c:extLst>
        </c:ser>
        <c:dLbls>
          <c:showLegendKey val="0"/>
          <c:showVal val="1"/>
          <c:showCatName val="0"/>
          <c:showSerName val="0"/>
          <c:showPercent val="0"/>
          <c:showBubbleSize val="0"/>
        </c:dLbls>
        <c:marker val="1"/>
        <c:smooth val="0"/>
        <c:axId val="912460943"/>
        <c:axId val="1902653231"/>
      </c:lineChart>
      <c:catAx>
        <c:axId val="11106092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0290959"/>
        <c:crosses val="autoZero"/>
        <c:auto val="1"/>
        <c:lblAlgn val="ctr"/>
        <c:lblOffset val="100"/>
        <c:noMultiLvlLbl val="0"/>
      </c:catAx>
      <c:valAx>
        <c:axId val="110029095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poor (millions)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0609263"/>
        <c:crosses val="autoZero"/>
        <c:crossBetween val="between"/>
      </c:valAx>
      <c:valAx>
        <c:axId val="1902653231"/>
        <c:scaling>
          <c:orientation val="minMax"/>
          <c:max val="0.4"/>
          <c:min val="0.2"/>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Headcount poverty rate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2460943"/>
        <c:crosses val="max"/>
        <c:crossBetween val="between"/>
      </c:valAx>
      <c:catAx>
        <c:axId val="912460943"/>
        <c:scaling>
          <c:orientation val="minMax"/>
        </c:scaling>
        <c:delete val="1"/>
        <c:axPos val="b"/>
        <c:numFmt formatCode="General" sourceLinked="1"/>
        <c:majorTickMark val="out"/>
        <c:minorTickMark val="none"/>
        <c:tickLblPos val="nextTo"/>
        <c:crossAx val="1902653231"/>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0F6FA"/>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'Figure 3 A-B'!$B$3</c:f>
              <c:strCache>
                <c:ptCount val="1"/>
                <c:pt idx="0">
                  <c:v>2005</c:v>
                </c:pt>
              </c:strCache>
            </c:strRef>
          </c:tx>
          <c:spPr>
            <a:solidFill>
              <a:srgbClr val="8AC4A7"/>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A-B'!$A$4:$A$8</c:f>
              <c:strCache>
                <c:ptCount val="5"/>
                <c:pt idx="0">
                  <c:v>HIC</c:v>
                </c:pt>
                <c:pt idx="1">
                  <c:v>MIC</c:v>
                </c:pt>
                <c:pt idx="2">
                  <c:v>LIC</c:v>
                </c:pt>
                <c:pt idx="3">
                  <c:v>CACs</c:v>
                </c:pt>
                <c:pt idx="4">
                  <c:v>LDCs</c:v>
                </c:pt>
              </c:strCache>
            </c:strRef>
          </c:cat>
          <c:val>
            <c:numRef>
              <c:f>'Figure 3 A-B'!$B$4:$B$8</c:f>
              <c:numCache>
                <c:formatCode>0.0%</c:formatCode>
                <c:ptCount val="5"/>
                <c:pt idx="0">
                  <c:v>4.5188005278047573E-4</c:v>
                </c:pt>
                <c:pt idx="1">
                  <c:v>1.4912861540838913E-2</c:v>
                </c:pt>
                <c:pt idx="2">
                  <c:v>0.22731245919590168</c:v>
                </c:pt>
                <c:pt idx="3">
                  <c:v>0.13378232420437172</c:v>
                </c:pt>
                <c:pt idx="4">
                  <c:v>0.28184612862334524</c:v>
                </c:pt>
              </c:numCache>
            </c:numRef>
          </c:val>
          <c:extLst>
            <c:ext xmlns:c16="http://schemas.microsoft.com/office/drawing/2014/chart" uri="{C3380CC4-5D6E-409C-BE32-E72D297353CC}">
              <c16:uniqueId val="{00000000-AD2D-45EA-9F64-A768B01D1F49}"/>
            </c:ext>
          </c:extLst>
        </c:ser>
        <c:ser>
          <c:idx val="1"/>
          <c:order val="1"/>
          <c:tx>
            <c:strRef>
              <c:f>'Figure 3 A-B'!$C$3</c:f>
              <c:strCache>
                <c:ptCount val="1"/>
                <c:pt idx="0">
                  <c:v>2023</c:v>
                </c:pt>
              </c:strCache>
            </c:strRef>
          </c:tx>
          <c:spPr>
            <a:solidFill>
              <a:srgbClr val="FCCB89"/>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A-B'!$A$4:$A$8</c:f>
              <c:strCache>
                <c:ptCount val="5"/>
                <c:pt idx="0">
                  <c:v>HIC</c:v>
                </c:pt>
                <c:pt idx="1">
                  <c:v>MIC</c:v>
                </c:pt>
                <c:pt idx="2">
                  <c:v>LIC</c:v>
                </c:pt>
                <c:pt idx="3">
                  <c:v>CACs</c:v>
                </c:pt>
                <c:pt idx="4">
                  <c:v>LDCs</c:v>
                </c:pt>
              </c:strCache>
            </c:strRef>
          </c:cat>
          <c:val>
            <c:numRef>
              <c:f>'Figure 3 A-B'!$C$4:$C$8</c:f>
              <c:numCache>
                <c:formatCode>0.0%</c:formatCode>
                <c:ptCount val="5"/>
                <c:pt idx="0">
                  <c:v>2.8516658430581568E-5</c:v>
                </c:pt>
                <c:pt idx="1">
                  <c:v>1.1954413247735919E-2</c:v>
                </c:pt>
                <c:pt idx="2">
                  <c:v>0.5900356515353905</c:v>
                </c:pt>
                <c:pt idx="3">
                  <c:v>0.35004743782846459</c:v>
                </c:pt>
                <c:pt idx="4">
                  <c:v>0.40748152843713337</c:v>
                </c:pt>
              </c:numCache>
            </c:numRef>
          </c:val>
          <c:extLst>
            <c:ext xmlns:c16="http://schemas.microsoft.com/office/drawing/2014/chart" uri="{C3380CC4-5D6E-409C-BE32-E72D297353CC}">
              <c16:uniqueId val="{00000001-AD2D-45EA-9F64-A768B01D1F49}"/>
            </c:ext>
          </c:extLst>
        </c:ser>
        <c:dLbls>
          <c:dLblPos val="outEnd"/>
          <c:showLegendKey val="0"/>
          <c:showVal val="1"/>
          <c:showCatName val="0"/>
          <c:showSerName val="0"/>
          <c:showPercent val="0"/>
          <c:showBubbleSize val="0"/>
        </c:dLbls>
        <c:gapWidth val="219"/>
        <c:overlap val="-27"/>
        <c:axId val="80394480"/>
        <c:axId val="388018304"/>
      </c:barChart>
      <c:catAx>
        <c:axId val="8039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388018304"/>
        <c:crosses val="autoZero"/>
        <c:auto val="1"/>
        <c:lblAlgn val="ctr"/>
        <c:lblOffset val="100"/>
        <c:noMultiLvlLbl val="0"/>
      </c:catAx>
      <c:valAx>
        <c:axId val="388018304"/>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5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r>
                  <a:rPr lang="en-US" sz="1050" b="0" i="0" u="none" strike="noStrike" kern="1200" baseline="0">
                    <a:solidFill>
                      <a:sysClr val="windowText" lastClr="000000">
                        <a:lumMod val="65000"/>
                        <a:lumOff val="35000"/>
                      </a:sysClr>
                    </a:solidFill>
                    <a:latin typeface="Univers 57 Condensed" panose="020B0606020202060204" pitchFamily="34" charset="0"/>
                  </a:rPr>
                  <a:t>Poverty rate (using the $2.15 poverty line)</a:t>
                </a:r>
              </a:p>
              <a:p>
                <a:pPr marL="0" marR="0" lvl="0" indent="0" algn="ctr" defTabSz="914400" rtl="0" eaLnBrk="1" fontAlgn="auto" latinLnBrk="0" hangingPunct="1">
                  <a:lnSpc>
                    <a:spcPct val="100000"/>
                  </a:lnSpc>
                  <a:spcBef>
                    <a:spcPts val="0"/>
                  </a:spcBef>
                  <a:spcAft>
                    <a:spcPts val="0"/>
                  </a:spcAft>
                  <a:buClrTx/>
                  <a:buSzTx/>
                  <a:buFontTx/>
                  <a:buNone/>
                  <a:tabLst/>
                  <a:defRPr sz="1050">
                    <a:solidFill>
                      <a:sysClr val="windowText" lastClr="000000">
                        <a:lumMod val="65000"/>
                        <a:lumOff val="35000"/>
                      </a:sysClr>
                    </a:solidFill>
                  </a:defRPr>
                </a:pPr>
                <a:endParaRPr lang="en-US" sz="1050"/>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5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80394480"/>
        <c:crosses val="autoZero"/>
        <c:crossBetween val="between"/>
      </c:valAx>
      <c:spPr>
        <a:noFill/>
        <a:ln>
          <a:noFill/>
        </a:ln>
        <a:effectLst/>
      </c:spPr>
    </c:plotArea>
    <c:legend>
      <c:legendPos val="b"/>
      <c:layout>
        <c:manualLayout>
          <c:xMode val="edge"/>
          <c:yMode val="edge"/>
          <c:x val="0.26750151076476264"/>
          <c:y val="0.88162352161882074"/>
          <c:w val="0.41459570131053208"/>
          <c:h val="8.5812027906281049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legend>
    <c:plotVisOnly val="1"/>
    <c:dispBlanksAs val="gap"/>
    <c:showDLblsOverMax val="0"/>
  </c:chart>
  <c:spPr>
    <a:solidFill>
      <a:srgbClr val="DAEEF3"/>
    </a:solidFill>
    <a:ln w="9525" cap="flat" cmpd="sng" algn="ctr">
      <a:noFill/>
      <a:round/>
    </a:ln>
    <a:effectLst/>
  </c:spPr>
  <c:txPr>
    <a:bodyPr/>
    <a:lstStyle/>
    <a:p>
      <a:pPr>
        <a:defRPr sz="800">
          <a:latin typeface="Univers 57 Condensed" panose="020B060602020206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'Figure 3 A-B'!$B$15</c:f>
              <c:strCache>
                <c:ptCount val="1"/>
                <c:pt idx="0">
                  <c:v>2005</c:v>
                </c:pt>
              </c:strCache>
            </c:strRef>
          </c:tx>
          <c:spPr>
            <a:solidFill>
              <a:srgbClr val="8AC4A7"/>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A-B'!$A$16:$A$20</c:f>
              <c:strCache>
                <c:ptCount val="5"/>
                <c:pt idx="0">
                  <c:v>HIC</c:v>
                </c:pt>
                <c:pt idx="1">
                  <c:v>MIC</c:v>
                </c:pt>
                <c:pt idx="2">
                  <c:v>LIC</c:v>
                </c:pt>
                <c:pt idx="3">
                  <c:v>CACs</c:v>
                </c:pt>
                <c:pt idx="4">
                  <c:v>LDCs</c:v>
                </c:pt>
              </c:strCache>
            </c:strRef>
          </c:cat>
          <c:val>
            <c:numRef>
              <c:f>'Figure 3 A-B'!$B$16:$B$20</c:f>
              <c:numCache>
                <c:formatCode>0.0</c:formatCode>
                <c:ptCount val="5"/>
                <c:pt idx="0">
                  <c:v>6.3307277183766502E-3</c:v>
                </c:pt>
                <c:pt idx="1">
                  <c:v>3.1091312918829739</c:v>
                </c:pt>
                <c:pt idx="2">
                  <c:v>14.760212436131196</c:v>
                </c:pt>
                <c:pt idx="3">
                  <c:v>12.526305361464757</c:v>
                </c:pt>
                <c:pt idx="4">
                  <c:v>11.67787379585527</c:v>
                </c:pt>
              </c:numCache>
            </c:numRef>
          </c:val>
          <c:extLst>
            <c:ext xmlns:c16="http://schemas.microsoft.com/office/drawing/2014/chart" uri="{C3380CC4-5D6E-409C-BE32-E72D297353CC}">
              <c16:uniqueId val="{00000000-F697-41FC-8E22-44A0A615B6F5}"/>
            </c:ext>
          </c:extLst>
        </c:ser>
        <c:ser>
          <c:idx val="1"/>
          <c:order val="1"/>
          <c:tx>
            <c:strRef>
              <c:f>'Figure 3 A-B'!$C$15</c:f>
              <c:strCache>
                <c:ptCount val="1"/>
                <c:pt idx="0">
                  <c:v>2023</c:v>
                </c:pt>
              </c:strCache>
            </c:strRef>
          </c:tx>
          <c:spPr>
            <a:solidFill>
              <a:srgbClr val="FCCB89"/>
            </a:solidFill>
            <a:ln>
              <a:noFill/>
            </a:ln>
            <a:effectLst/>
          </c:spPr>
          <c:invertIfNegative val="0"/>
          <c:dLbls>
            <c:spPr>
              <a:noFill/>
              <a:ln>
                <a:noFill/>
              </a:ln>
              <a:effectLst/>
            </c:spPr>
            <c:txPr>
              <a:bodyPr rot="-5400000" spcFirstLastPara="1" vertOverflow="ellipsis" wrap="square" anchor="ctr" anchorCtr="1"/>
              <a:lstStyle/>
              <a:p>
                <a:pPr>
                  <a:defRPr sz="800" b="0" i="0" u="none" strike="noStrike" kern="1200" baseline="0">
                    <a:solidFill>
                      <a:schemeClr val="tx1">
                        <a:lumMod val="75000"/>
                        <a:lumOff val="25000"/>
                      </a:schemeClr>
                    </a:solidFill>
                    <a:latin typeface="Univers 57 Condensed" panose="020B060602020206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3 A-B'!$A$16:$A$20</c:f>
              <c:strCache>
                <c:ptCount val="5"/>
                <c:pt idx="0">
                  <c:v>HIC</c:v>
                </c:pt>
                <c:pt idx="1">
                  <c:v>MIC</c:v>
                </c:pt>
                <c:pt idx="2">
                  <c:v>LIC</c:v>
                </c:pt>
                <c:pt idx="3">
                  <c:v>CACs</c:v>
                </c:pt>
                <c:pt idx="4">
                  <c:v>LDCs</c:v>
                </c:pt>
              </c:strCache>
            </c:strRef>
          </c:cat>
          <c:val>
            <c:numRef>
              <c:f>'Figure 3 A-B'!$C$16:$C$20</c:f>
              <c:numCache>
                <c:formatCode>0.0</c:formatCode>
                <c:ptCount val="5"/>
                <c:pt idx="0">
                  <c:v>7.4862953866729762E-4</c:v>
                </c:pt>
                <c:pt idx="1">
                  <c:v>3.2553597794446651</c:v>
                </c:pt>
                <c:pt idx="2">
                  <c:v>73.122659837079709</c:v>
                </c:pt>
                <c:pt idx="3">
                  <c:v>29.788490129159939</c:v>
                </c:pt>
                <c:pt idx="4">
                  <c:v>47.250788645845077</c:v>
                </c:pt>
              </c:numCache>
            </c:numRef>
          </c:val>
          <c:extLst>
            <c:ext xmlns:c16="http://schemas.microsoft.com/office/drawing/2014/chart" uri="{C3380CC4-5D6E-409C-BE32-E72D297353CC}">
              <c16:uniqueId val="{00000001-F697-41FC-8E22-44A0A615B6F5}"/>
            </c:ext>
          </c:extLst>
        </c:ser>
        <c:dLbls>
          <c:dLblPos val="outEnd"/>
          <c:showLegendKey val="0"/>
          <c:showVal val="1"/>
          <c:showCatName val="0"/>
          <c:showSerName val="0"/>
          <c:showPercent val="0"/>
          <c:showBubbleSize val="0"/>
        </c:dLbls>
        <c:gapWidth val="219"/>
        <c:overlap val="-27"/>
        <c:axId val="62892271"/>
        <c:axId val="60536783"/>
      </c:barChart>
      <c:catAx>
        <c:axId val="62892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60536783"/>
        <c:crosses val="autoZero"/>
        <c:auto val="1"/>
        <c:lblAlgn val="ctr"/>
        <c:lblOffset val="100"/>
        <c:noMultiLvlLbl val="0"/>
      </c:catAx>
      <c:valAx>
        <c:axId val="60536783"/>
        <c:scaling>
          <c:orientation val="minMax"/>
        </c:scaling>
        <c:delete val="0"/>
        <c:axPos val="l"/>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r>
                  <a:rPr lang="en-US" sz="800" b="0" i="0" u="none" strike="noStrike" kern="1200" baseline="0">
                    <a:solidFill>
                      <a:sysClr val="windowText" lastClr="000000">
                        <a:lumMod val="65000"/>
                        <a:lumOff val="35000"/>
                      </a:sysClr>
                    </a:solidFill>
                    <a:latin typeface="Univers 57 Condensed" panose="020B0606020202060204" pitchFamily="34" charset="0"/>
                  </a:rPr>
                  <a:t>Number of poor using the $2.15 poverty line (millions)</a:t>
                </a: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800" b="0" i="0" u="none" strike="noStrike" kern="1200" baseline="0">
                  <a:solidFill>
                    <a:sysClr val="windowText" lastClr="000000">
                      <a:lumMod val="65000"/>
                      <a:lumOff val="35000"/>
                    </a:sysClr>
                  </a:solidFill>
                  <a:latin typeface="Univers 57 Condensed" panose="020B060602020206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crossAx val="62892271"/>
        <c:crosses val="autoZero"/>
        <c:crossBetween val="between"/>
      </c:valAx>
      <c:spPr>
        <a:noFill/>
        <a:ln>
          <a:noFill/>
        </a:ln>
        <a:effectLst/>
      </c:spPr>
    </c:plotArea>
    <c:legend>
      <c:legendPos val="b"/>
      <c:layout>
        <c:manualLayout>
          <c:xMode val="edge"/>
          <c:yMode val="edge"/>
          <c:x val="0.31790242714506045"/>
          <c:y val="0.88162352161882074"/>
          <c:w val="0.36877668641935224"/>
          <c:h val="8.5812027906281049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Univers 57 Condensed" panose="020B0606020202060204" pitchFamily="34" charset="0"/>
              <a:ea typeface="+mn-ea"/>
              <a:cs typeface="+mn-cs"/>
            </a:defRPr>
          </a:pPr>
          <a:endParaRPr lang="en-US"/>
        </a:p>
      </c:txPr>
    </c:legend>
    <c:plotVisOnly val="1"/>
    <c:dispBlanksAs val="gap"/>
    <c:showDLblsOverMax val="0"/>
  </c:chart>
  <c:spPr>
    <a:solidFill>
      <a:srgbClr val="DAEEF3"/>
    </a:solidFill>
    <a:ln w="9525" cap="flat" cmpd="sng" algn="ctr">
      <a:noFill/>
      <a:round/>
    </a:ln>
    <a:effectLst/>
  </c:spPr>
  <c:txPr>
    <a:bodyPr/>
    <a:lstStyle/>
    <a:p>
      <a:pPr>
        <a:defRPr sz="800">
          <a:latin typeface="Univers 57 Condensed" panose="020B060602020206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0.15169</cdr:x>
      <cdr:y>0.03486</cdr:y>
    </cdr:from>
    <cdr:to>
      <cdr:x>0.93441</cdr:x>
      <cdr:y>0.70794</cdr:y>
    </cdr:to>
    <cdr:cxnSp macro="">
      <cdr:nvCxnSpPr>
        <cdr:cNvPr id="2" name="Straight Connector 1">
          <a:extLst xmlns:a="http://schemas.openxmlformats.org/drawingml/2006/main">
            <a:ext uri="{FF2B5EF4-FFF2-40B4-BE49-F238E27FC236}">
              <a16:creationId xmlns:a16="http://schemas.microsoft.com/office/drawing/2014/main" id="{6C1AAE48-8943-7004-7374-00D4A60CFDB6}"/>
            </a:ext>
          </a:extLst>
        </cdr:cNvPr>
        <cdr:cNvCxnSpPr/>
      </cdr:nvCxnSpPr>
      <cdr:spPr>
        <a:xfrm xmlns:a="http://schemas.openxmlformats.org/drawingml/2006/main" flipV="1">
          <a:off x="888274" y="116104"/>
          <a:ext cx="4583603" cy="224174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0.15114</cdr:x>
      <cdr:y>0.03818</cdr:y>
    </cdr:from>
    <cdr:to>
      <cdr:x>0.93524</cdr:x>
      <cdr:y>0.71429</cdr:y>
    </cdr:to>
    <cdr:cxnSp macro="">
      <cdr:nvCxnSpPr>
        <cdr:cNvPr id="3" name="Straight Connector 2">
          <a:extLst xmlns:a="http://schemas.openxmlformats.org/drawingml/2006/main">
            <a:ext uri="{FF2B5EF4-FFF2-40B4-BE49-F238E27FC236}">
              <a16:creationId xmlns:a16="http://schemas.microsoft.com/office/drawing/2014/main" id="{8E47EECE-B6D5-417C-83B3-C6647871A826}"/>
            </a:ext>
          </a:extLst>
        </cdr:cNvPr>
        <cdr:cNvCxnSpPr/>
      </cdr:nvCxnSpPr>
      <cdr:spPr>
        <a:xfrm xmlns:a="http://schemas.openxmlformats.org/drawingml/2006/main" flipV="1">
          <a:off x="870857" y="128016"/>
          <a:ext cx="4518007" cy="2266841"/>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0.43923</cdr:x>
      <cdr:y>0</cdr:y>
    </cdr:from>
    <cdr:to>
      <cdr:x>0.53423</cdr:x>
      <cdr:y>0.08571</cdr:y>
    </cdr:to>
    <cdr:sp macro="" textlink="">
      <cdr:nvSpPr>
        <cdr:cNvPr id="2" name="TextBox 7">
          <a:extLst xmlns:a="http://schemas.openxmlformats.org/drawingml/2006/main">
            <a:ext uri="{FF2B5EF4-FFF2-40B4-BE49-F238E27FC236}">
              <a16:creationId xmlns:a16="http://schemas.microsoft.com/office/drawing/2014/main" id="{24833DD8-ED51-6542-1989-16D21F352D49}"/>
            </a:ext>
          </a:extLst>
        </cdr:cNvPr>
        <cdr:cNvSpPr txBox="1"/>
      </cdr:nvSpPr>
      <cdr:spPr>
        <a:xfrm xmlns:a="http://schemas.openxmlformats.org/drawingml/2006/main">
          <a:off x="2677524" y="0"/>
          <a:ext cx="579120" cy="369332"/>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ar-LB" dirty="0">
              <a:latin typeface="Helvetica Neue"/>
              <a:ea typeface="Times New Roman" panose="02020603050405020304" pitchFamily="18" charset="0"/>
              <a:cs typeface="Helvetica Neue"/>
            </a:rPr>
            <a:t>(أ)</a:t>
          </a:r>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0.47061</cdr:x>
      <cdr:y>0</cdr:y>
    </cdr:from>
    <cdr:to>
      <cdr:x>0.56951</cdr:x>
      <cdr:y>0.08571</cdr:y>
    </cdr:to>
    <cdr:sp macro="" textlink="">
      <cdr:nvSpPr>
        <cdr:cNvPr id="2" name="TextBox 7">
          <a:extLst xmlns:a="http://schemas.openxmlformats.org/drawingml/2006/main">
            <a:ext uri="{FF2B5EF4-FFF2-40B4-BE49-F238E27FC236}">
              <a16:creationId xmlns:a16="http://schemas.microsoft.com/office/drawing/2014/main" id="{24833DD8-ED51-6542-1989-16D21F352D49}"/>
            </a:ext>
          </a:extLst>
        </cdr:cNvPr>
        <cdr:cNvSpPr txBox="1"/>
      </cdr:nvSpPr>
      <cdr:spPr>
        <a:xfrm xmlns:a="http://schemas.openxmlformats.org/drawingml/2006/main">
          <a:off x="2755812" y="0"/>
          <a:ext cx="579120" cy="369332"/>
        </a:xfrm>
        <a:prstGeom xmlns:a="http://schemas.openxmlformats.org/drawingml/2006/main" prst="rect">
          <a:avLst/>
        </a:prstGeom>
        <a:noFill xmlns:a="http://schemas.openxmlformats.org/drawingml/2006/main"/>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ar-LB" dirty="0">
              <a:latin typeface="Helvetica Neue"/>
              <a:ea typeface="Times New Roman" panose="02020603050405020304" pitchFamily="18" charset="0"/>
              <a:cs typeface="Helvetica Neue"/>
            </a:rPr>
            <a:t>(ب)</a:t>
          </a:r>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12/6/2023</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7" name="Picture 6" descr="A picture containing drawing&#10;&#10;Description automatically generated">
            <a:extLst>
              <a:ext uri="{FF2B5EF4-FFF2-40B4-BE49-F238E27FC236}">
                <a16:creationId xmlns:a16="http://schemas.microsoft.com/office/drawing/2014/main" id="{010D66FA-8C0F-D54D-91B7-17CC665EC7B4}"/>
              </a:ext>
            </a:extLst>
          </p:cNvPr>
          <p:cNvPicPr>
            <a:picLocks noChangeAspect="1"/>
          </p:cNvPicPr>
          <p:nvPr userDrawn="1"/>
        </p:nvPicPr>
        <p:blipFill>
          <a:blip r:embed="rId3"/>
          <a:stretch>
            <a:fillRect/>
          </a:stretch>
        </p:blipFill>
        <p:spPr>
          <a:xfrm>
            <a:off x="1077733" y="4862104"/>
            <a:ext cx="4992389" cy="1616334"/>
          </a:xfrm>
          <a:prstGeom prst="rect">
            <a:avLst/>
          </a:prstGeom>
        </p:spPr>
      </p:pic>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7225EE-8608-7B41-9502-BFC60C14F400}"/>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11" name="TextBox 10">
            <a:extLst>
              <a:ext uri="{FF2B5EF4-FFF2-40B4-BE49-F238E27FC236}">
                <a16:creationId xmlns:a16="http://schemas.microsoft.com/office/drawing/2014/main" id="{0DA68568-7956-9C49-80BD-06F9D685E261}"/>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0D9A51-250E-4249-A28F-8BCB6AF9B0EA}"/>
              </a:ext>
            </a:extLst>
          </p:cNvPr>
          <p:cNvSpPr/>
          <p:nvPr userDrawn="1"/>
        </p:nvSpPr>
        <p:spPr>
          <a:xfrm>
            <a:off x="1" y="2381250"/>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3628102" y="3034907"/>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Thank you</a:t>
            </a:r>
          </a:p>
        </p:txBody>
      </p:sp>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9"/>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3" y="3756514"/>
            <a:ext cx="8936847"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pic>
        <p:nvPicPr>
          <p:cNvPr id="7" name="Picture 6" descr="A picture containing drawing&#10;&#10;Description automatically generated">
            <a:extLst>
              <a:ext uri="{FF2B5EF4-FFF2-40B4-BE49-F238E27FC236}">
                <a16:creationId xmlns:a16="http://schemas.microsoft.com/office/drawing/2014/main" id="{010D66FA-8C0F-D54D-91B7-17CC665EC7B4}"/>
              </a:ext>
            </a:extLst>
          </p:cNvPr>
          <p:cNvPicPr>
            <a:picLocks noChangeAspect="1"/>
          </p:cNvPicPr>
          <p:nvPr userDrawn="1"/>
        </p:nvPicPr>
        <p:blipFill>
          <a:blip r:embed="rId3"/>
          <a:stretch>
            <a:fillRect/>
          </a:stretch>
        </p:blipFill>
        <p:spPr>
          <a:xfrm>
            <a:off x="1077733" y="4862104"/>
            <a:ext cx="4992389" cy="1616334"/>
          </a:xfrm>
          <a:prstGeom prst="rect">
            <a:avLst/>
          </a:prstGeom>
        </p:spPr>
      </p:pic>
    </p:spTree>
    <p:extLst>
      <p:ext uri="{BB962C8B-B14F-4D97-AF65-F5344CB8AC3E}">
        <p14:creationId xmlns:p14="http://schemas.microsoft.com/office/powerpoint/2010/main" val="2772846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12192000" cy="4353419"/>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1533527" y="2218797"/>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7" y="4678002"/>
            <a:ext cx="8936847"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5" name="TextBox 4">
            <a:extLst>
              <a:ext uri="{FF2B5EF4-FFF2-40B4-BE49-F238E27FC236}">
                <a16:creationId xmlns:a16="http://schemas.microsoft.com/office/drawing/2014/main" id="{7AE833D7-E954-364B-AC62-83CB091FE16C}"/>
              </a:ext>
            </a:extLst>
          </p:cNvPr>
          <p:cNvSpPr txBox="1"/>
          <p:nvPr userDrawn="1"/>
        </p:nvSpPr>
        <p:spPr>
          <a:xfrm>
            <a:off x="2459507" y="6476169"/>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7" name="Picture 6" descr="A picture containing drawing&#10;&#10;Description automatically generated">
            <a:extLst>
              <a:ext uri="{FF2B5EF4-FFF2-40B4-BE49-F238E27FC236}">
                <a16:creationId xmlns:a16="http://schemas.microsoft.com/office/drawing/2014/main" id="{8873E871-7A5B-7042-8C3D-C461CF40675D}"/>
              </a:ext>
            </a:extLst>
          </p:cNvPr>
          <p:cNvPicPr>
            <a:picLocks noChangeAspect="1"/>
          </p:cNvPicPr>
          <p:nvPr userDrawn="1"/>
        </p:nvPicPr>
        <p:blipFill>
          <a:blip r:embed="rId2"/>
          <a:stretch>
            <a:fillRect/>
          </a:stretch>
        </p:blipFill>
        <p:spPr>
          <a:xfrm>
            <a:off x="702859" y="324610"/>
            <a:ext cx="3127271" cy="1012484"/>
          </a:xfrm>
          <a:prstGeom prst="rect">
            <a:avLst/>
          </a:prstGeom>
        </p:spPr>
      </p:pic>
    </p:spTree>
    <p:extLst>
      <p:ext uri="{BB962C8B-B14F-4D97-AF65-F5344CB8AC3E}">
        <p14:creationId xmlns:p14="http://schemas.microsoft.com/office/powerpoint/2010/main" val="3192802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3428475" y="2409691"/>
            <a:ext cx="8763527"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A40D9A51-250E-4249-A28F-8BCB6AF9B0EA}"/>
              </a:ext>
            </a:extLst>
          </p:cNvPr>
          <p:cNvSpPr/>
          <p:nvPr userDrawn="1"/>
        </p:nvSpPr>
        <p:spPr>
          <a:xfrm>
            <a:off x="1"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3628104" y="2792628"/>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628104" y="4846409"/>
            <a:ext cx="8025181" cy="457201"/>
          </a:xfrm>
          <a:prstGeom prst="rect">
            <a:avLst/>
          </a:prstGeom>
        </p:spPr>
        <p:txBody>
          <a:bodyPr>
            <a:noAutofit/>
          </a:bodyPr>
          <a:lstStyle>
            <a:lvl1pPr marL="0" indent="0" algn="l">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3628103" y="6488916"/>
            <a:ext cx="7081839" cy="192489"/>
          </a:xfrm>
          <a:prstGeom prst="rect">
            <a:avLst/>
          </a:prstGeom>
          <a:noFill/>
        </p:spPr>
        <p:txBody>
          <a:bodyPr>
            <a:spAutoFit/>
          </a:bodyPr>
          <a:lstStyle/>
          <a:p>
            <a:pP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10" name="Picture 9" descr="A picture containing drawing&#10;&#10;Description automatically generated">
            <a:extLst>
              <a:ext uri="{FF2B5EF4-FFF2-40B4-BE49-F238E27FC236}">
                <a16:creationId xmlns:a16="http://schemas.microsoft.com/office/drawing/2014/main" id="{0069C77A-49F4-CB45-9E39-CA32E2A132BD}"/>
              </a:ext>
            </a:extLst>
          </p:cNvPr>
          <p:cNvPicPr>
            <a:picLocks noChangeAspect="1"/>
          </p:cNvPicPr>
          <p:nvPr userDrawn="1"/>
        </p:nvPicPr>
        <p:blipFill>
          <a:blip r:embed="rId2"/>
          <a:stretch>
            <a:fillRect/>
          </a:stretch>
        </p:blipFill>
        <p:spPr>
          <a:xfrm>
            <a:off x="702860" y="454650"/>
            <a:ext cx="2725617" cy="882445"/>
          </a:xfrm>
          <a:prstGeom prst="rect">
            <a:avLst/>
          </a:prstGeom>
        </p:spPr>
      </p:pic>
    </p:spTree>
    <p:extLst>
      <p:ext uri="{BB962C8B-B14F-4D97-AF65-F5344CB8AC3E}">
        <p14:creationId xmlns:p14="http://schemas.microsoft.com/office/powerpoint/2010/main" val="1596600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3428475" y="2409691"/>
            <a:ext cx="8763527"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3428475" y="1719750"/>
            <a:ext cx="8267940" cy="457201"/>
          </a:xfrm>
          <a:prstGeom prst="rect">
            <a:avLst/>
          </a:prstGeom>
        </p:spPr>
        <p:txBody>
          <a:bodyPr>
            <a:noAutofit/>
          </a:bodyPr>
          <a:lstStyle>
            <a:lvl1pPr marL="0" indent="0" algn="l">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1" y="2409691"/>
            <a:ext cx="3428475" cy="3256498"/>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628103" y="2644992"/>
            <a:ext cx="8025180" cy="3021201"/>
          </a:xfrm>
          <a:prstGeom prst="rect">
            <a:avLst/>
          </a:prstGeom>
        </p:spPr>
        <p:txBody>
          <a:bodyPr/>
          <a:lstStyle>
            <a:lvl1pPr marL="0" indent="0">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37" indent="-265107">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02" indent="-182875">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9" name="TextBox 8">
            <a:extLst>
              <a:ext uri="{FF2B5EF4-FFF2-40B4-BE49-F238E27FC236}">
                <a16:creationId xmlns:a16="http://schemas.microsoft.com/office/drawing/2014/main" id="{F71DCF44-512A-5E47-A08D-1C491F205666}"/>
              </a:ext>
            </a:extLst>
          </p:cNvPr>
          <p:cNvSpPr txBox="1"/>
          <p:nvPr userDrawn="1"/>
        </p:nvSpPr>
        <p:spPr>
          <a:xfrm>
            <a:off x="3628105" y="6488916"/>
            <a:ext cx="7081839" cy="192489"/>
          </a:xfrm>
          <a:prstGeom prst="rect">
            <a:avLst/>
          </a:prstGeom>
          <a:noFill/>
        </p:spPr>
        <p:txBody>
          <a:bodyPr>
            <a:spAutoFit/>
          </a:bodyPr>
          <a:lstStyle/>
          <a:p>
            <a:pP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4" name="Picture 3" descr="A picture containing drawing&#10;&#10;Description automatically generated">
            <a:extLst>
              <a:ext uri="{FF2B5EF4-FFF2-40B4-BE49-F238E27FC236}">
                <a16:creationId xmlns:a16="http://schemas.microsoft.com/office/drawing/2014/main" id="{2A12733E-1B53-A842-B212-11139951BD91}"/>
              </a:ext>
            </a:extLst>
          </p:cNvPr>
          <p:cNvPicPr>
            <a:picLocks noChangeAspect="1"/>
          </p:cNvPicPr>
          <p:nvPr userDrawn="1"/>
        </p:nvPicPr>
        <p:blipFill>
          <a:blip r:embed="rId2"/>
          <a:stretch>
            <a:fillRect/>
          </a:stretch>
        </p:blipFill>
        <p:spPr>
          <a:xfrm>
            <a:off x="702860" y="454650"/>
            <a:ext cx="2725617" cy="882445"/>
          </a:xfrm>
          <a:prstGeom prst="rect">
            <a:avLst/>
          </a:prstGeom>
        </p:spPr>
      </p:pic>
    </p:spTree>
    <p:extLst>
      <p:ext uri="{BB962C8B-B14F-4D97-AF65-F5344CB8AC3E}">
        <p14:creationId xmlns:p14="http://schemas.microsoft.com/office/powerpoint/2010/main" val="2278973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069849" y="557787"/>
            <a:ext cx="10309115" cy="457201"/>
          </a:xfrm>
          <a:prstGeom prst="rect">
            <a:avLst/>
          </a:prstGeom>
        </p:spPr>
        <p:txBody>
          <a:bodyPr>
            <a:noAutofit/>
          </a:bodyPr>
          <a:lstStyle>
            <a:lvl1pPr marL="0" indent="0" algn="ctr">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377"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9" y="2176952"/>
            <a:ext cx="10309115" cy="3489241"/>
          </a:xfrm>
          <a:prstGeom prst="rect">
            <a:avLst/>
          </a:prstGeom>
        </p:spPr>
        <p:txBody>
          <a:bodyPr/>
          <a:lstStyle>
            <a:lvl1pPr marL="0" indent="0">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37" indent="-265107">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02" indent="-182875">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7" name="TextBox 6">
            <a:extLst>
              <a:ext uri="{FF2B5EF4-FFF2-40B4-BE49-F238E27FC236}">
                <a16:creationId xmlns:a16="http://schemas.microsoft.com/office/drawing/2014/main" id="{71D740F2-35F7-2345-83C9-E1237EDFAFE6}"/>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5130455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0"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2"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5" y="756538"/>
            <a:ext cx="11053315"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TextBox 6">
            <a:extLst>
              <a:ext uri="{FF2B5EF4-FFF2-40B4-BE49-F238E27FC236}">
                <a16:creationId xmlns:a16="http://schemas.microsoft.com/office/drawing/2014/main" id="{93EB9502-0651-374E-AE6C-8865823D87FA}"/>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914062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TextBox 4">
            <a:extLst>
              <a:ext uri="{FF2B5EF4-FFF2-40B4-BE49-F238E27FC236}">
                <a16:creationId xmlns:a16="http://schemas.microsoft.com/office/drawing/2014/main" id="{7AE833D7-E954-364B-AC62-83CB091FE16C}"/>
              </a:ext>
            </a:extLst>
          </p:cNvPr>
          <p:cNvSpPr txBox="1"/>
          <p:nvPr userDrawn="1"/>
        </p:nvSpPr>
        <p:spPr>
          <a:xfrm>
            <a:off x="2459506" y="6476168"/>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7" name="Picture 6" descr="A picture containing drawing&#10;&#10;Description automatically generated">
            <a:extLst>
              <a:ext uri="{FF2B5EF4-FFF2-40B4-BE49-F238E27FC236}">
                <a16:creationId xmlns:a16="http://schemas.microsoft.com/office/drawing/2014/main" id="{8873E871-7A5B-7042-8C3D-C461CF40675D}"/>
              </a:ext>
            </a:extLst>
          </p:cNvPr>
          <p:cNvPicPr>
            <a:picLocks noChangeAspect="1"/>
          </p:cNvPicPr>
          <p:nvPr userDrawn="1"/>
        </p:nvPicPr>
        <p:blipFill>
          <a:blip r:embed="rId2"/>
          <a:stretch>
            <a:fillRect/>
          </a:stretch>
        </p:blipFill>
        <p:spPr>
          <a:xfrm>
            <a:off x="702857" y="324610"/>
            <a:ext cx="3127271"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Picture Placeholder 2">
            <a:extLst>
              <a:ext uri="{FF2B5EF4-FFF2-40B4-BE49-F238E27FC236}">
                <a16:creationId xmlns:a16="http://schemas.microsoft.com/office/drawing/2014/main" id="{2127E1FB-DE01-1749-A883-9DE1FAA1FD6D}"/>
              </a:ext>
            </a:extLst>
          </p:cNvPr>
          <p:cNvSpPr>
            <a:spLocks noGrp="1" noChangeAspect="1"/>
          </p:cNvSpPr>
          <p:nvPr>
            <p:ph type="pic" idx="10"/>
          </p:nvPr>
        </p:nvSpPr>
        <p:spPr>
          <a:xfrm>
            <a:off x="569345" y="1667820"/>
            <a:ext cx="4740891" cy="4646716"/>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15800" y="2520177"/>
            <a:ext cx="6006859" cy="3794360"/>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37" indent="-265107">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02" indent="-182875">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15800" y="1667820"/>
            <a:ext cx="6006859" cy="523220"/>
          </a:xfrm>
          <a:prstGeom prst="rect">
            <a:avLst/>
          </a:prstGeom>
          <a:solidFill>
            <a:srgbClr val="0298CA"/>
          </a:solidFill>
        </p:spPr>
        <p:txBody>
          <a:bodyPr>
            <a:noAutofit/>
          </a:bodyPr>
          <a:lstStyle>
            <a:lvl1pPr marL="0" indent="0" algn="l">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4" y="755184"/>
            <a:ext cx="11053315" cy="457247"/>
          </a:xfrm>
          <a:prstGeom prst="rect">
            <a:avLst/>
          </a:prstGeom>
        </p:spPr>
        <p:txBody>
          <a:bodyPr/>
          <a:lstStyle>
            <a:lvl1pPr algn="ctr">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8" name="TextBox 7">
            <a:extLst>
              <a:ext uri="{FF2B5EF4-FFF2-40B4-BE49-F238E27FC236}">
                <a16:creationId xmlns:a16="http://schemas.microsoft.com/office/drawing/2014/main" id="{EB824BFB-9B54-6C4C-88F1-178D3CEDC342}"/>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98502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51" y="2176952"/>
            <a:ext cx="5926175" cy="3489241"/>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37" indent="-265107">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02" indent="-182875">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1" y="760147"/>
            <a:ext cx="11053315" cy="44521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71" y="1647645"/>
            <a:ext cx="4919932" cy="4675517"/>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8" name="TextBox 7">
            <a:extLst>
              <a:ext uri="{FF2B5EF4-FFF2-40B4-BE49-F238E27FC236}">
                <a16:creationId xmlns:a16="http://schemas.microsoft.com/office/drawing/2014/main" id="{56DC2DEF-3FD0-7646-8C5D-4BC29625845B}"/>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1894945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1" y="770086"/>
            <a:ext cx="11053315" cy="43557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1" y="1647649"/>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9"/>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9"/>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1"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7"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2"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6" name="TextBox 15">
            <a:extLst>
              <a:ext uri="{FF2B5EF4-FFF2-40B4-BE49-F238E27FC236}">
                <a16:creationId xmlns:a16="http://schemas.microsoft.com/office/drawing/2014/main" id="{4DB0F16E-0593-1844-A6B9-FB4ADD448393}"/>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3"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5" y="4390847"/>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1288019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1" y="756538"/>
            <a:ext cx="11053315"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400" y="2932985"/>
            <a:ext cx="4986069"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3" y="2932985"/>
            <a:ext cx="4986071" cy="3390181"/>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3" y="2648311"/>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3"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037225EE-8608-7B41-9502-BFC60C14F400}"/>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066151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2"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1" y="756538"/>
            <a:ext cx="11053315"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801" y="1900069"/>
            <a:ext cx="10015095" cy="4443984"/>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Click icon to add picture or chart</a:t>
            </a:r>
          </a:p>
        </p:txBody>
      </p:sp>
      <p:sp>
        <p:nvSpPr>
          <p:cNvPr id="11" name="TextBox 10">
            <a:extLst>
              <a:ext uri="{FF2B5EF4-FFF2-40B4-BE49-F238E27FC236}">
                <a16:creationId xmlns:a16="http://schemas.microsoft.com/office/drawing/2014/main" id="{0DA68568-7956-9C49-80BD-06F9D685E261}"/>
              </a:ext>
            </a:extLst>
          </p:cNvPr>
          <p:cNvSpPr txBox="1"/>
          <p:nvPr userDrawn="1"/>
        </p:nvSpPr>
        <p:spPr>
          <a:xfrm>
            <a:off x="2359551" y="6480290"/>
            <a:ext cx="7081839" cy="192489"/>
          </a:xfrm>
          <a:prstGeom prst="rect">
            <a:avLst/>
          </a:prstGeom>
          <a:noFill/>
        </p:spPr>
        <p:txBody>
          <a:bodyPr>
            <a:spAutoFit/>
          </a:bodyPr>
          <a:lstStyle/>
          <a:p>
            <a:pPr algn="ctr">
              <a:defRPr/>
            </a:pPr>
            <a:r>
              <a:rPr lang="en-US" sz="651"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898520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0D9A51-250E-4249-A28F-8BCB6AF9B0EA}"/>
              </a:ext>
            </a:extLst>
          </p:cNvPr>
          <p:cNvSpPr/>
          <p:nvPr userDrawn="1"/>
        </p:nvSpPr>
        <p:spPr>
          <a:xfrm>
            <a:off x="1" y="2381250"/>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3628104" y="3034907"/>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Thank you</a:t>
            </a:r>
          </a:p>
        </p:txBody>
      </p:sp>
    </p:spTree>
    <p:extLst>
      <p:ext uri="{BB962C8B-B14F-4D97-AF65-F5344CB8AC3E}">
        <p14:creationId xmlns:p14="http://schemas.microsoft.com/office/powerpoint/2010/main" val="11047764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062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1"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3628102" y="2792624"/>
            <a:ext cx="8025181" cy="1956585"/>
          </a:xfrm>
          <a:prstGeom prst="rect">
            <a:avLst/>
          </a:prstGeom>
        </p:spPr>
        <p:txBody>
          <a:bodyPr tIns="45720" bIns="45720" anchor="ctr">
            <a:normAutofit/>
          </a:bodyPr>
          <a:lstStyle>
            <a:lvl1pPr algn="l">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628102" y="4846405"/>
            <a:ext cx="8025181" cy="457201"/>
          </a:xfrm>
          <a:prstGeom prst="rect">
            <a:avLst/>
          </a:prstGeom>
        </p:spPr>
        <p:txBody>
          <a:bodyPr>
            <a:noAutofit/>
          </a:bodyPr>
          <a:lstStyle>
            <a:lvl1pPr marL="0" indent="0" algn="l">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3628102"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10" name="Picture 9" descr="A picture containing drawing&#10;&#10;Description automatically generated">
            <a:extLst>
              <a:ext uri="{FF2B5EF4-FFF2-40B4-BE49-F238E27FC236}">
                <a16:creationId xmlns:a16="http://schemas.microsoft.com/office/drawing/2014/main" id="{0069C77A-49F4-CB45-9E39-CA32E2A132BD}"/>
              </a:ext>
            </a:extLst>
          </p:cNvPr>
          <p:cNvPicPr>
            <a:picLocks noChangeAspect="1"/>
          </p:cNvPicPr>
          <p:nvPr userDrawn="1"/>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3428474" y="2409691"/>
            <a:ext cx="876352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428474" y="1719747"/>
            <a:ext cx="8267940" cy="457201"/>
          </a:xfrm>
          <a:prstGeom prst="rect">
            <a:avLst/>
          </a:prstGeom>
        </p:spPr>
        <p:txBody>
          <a:bodyPr>
            <a:noAutofit/>
          </a:bodyPr>
          <a:lstStyle>
            <a:lvl1pPr marL="0" indent="0" algn="l">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1" y="2409691"/>
            <a:ext cx="3428475" cy="3256498"/>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628103" y="2644988"/>
            <a:ext cx="8025180" cy="3021201"/>
          </a:xfrm>
          <a:prstGeom prst="rect">
            <a:avLst/>
          </a:prstGeom>
        </p:spPr>
        <p:txBody>
          <a:bodyPr/>
          <a:lstStyle>
            <a:lvl1pPr marL="0" indent="0">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9" name="TextBox 8">
            <a:extLst>
              <a:ext uri="{FF2B5EF4-FFF2-40B4-BE49-F238E27FC236}">
                <a16:creationId xmlns:a16="http://schemas.microsoft.com/office/drawing/2014/main" id="{F71DCF44-512A-5E47-A08D-1C491F205666}"/>
              </a:ext>
            </a:extLst>
          </p:cNvPr>
          <p:cNvSpPr txBox="1"/>
          <p:nvPr userDrawn="1"/>
        </p:nvSpPr>
        <p:spPr>
          <a:xfrm>
            <a:off x="3628103" y="648891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pic>
        <p:nvPicPr>
          <p:cNvPr id="4" name="Picture 3" descr="A picture containing drawing&#10;&#10;Description automatically generated">
            <a:extLst>
              <a:ext uri="{FF2B5EF4-FFF2-40B4-BE49-F238E27FC236}">
                <a16:creationId xmlns:a16="http://schemas.microsoft.com/office/drawing/2014/main" id="{2A12733E-1B53-A842-B212-11139951BD91}"/>
              </a:ext>
            </a:extLst>
          </p:cNvPr>
          <p:cNvPicPr>
            <a:picLocks noChangeAspect="1"/>
          </p:cNvPicPr>
          <p:nvPr userDrawn="1"/>
        </p:nvPicPr>
        <p:blipFill>
          <a:blip r:embed="rId2"/>
          <a:stretch>
            <a:fillRect/>
          </a:stretch>
        </p:blipFill>
        <p:spPr>
          <a:xfrm>
            <a:off x="702857" y="454648"/>
            <a:ext cx="2725617" cy="882445"/>
          </a:xfrm>
          <a:prstGeom prst="rect">
            <a:avLst/>
          </a:prstGeom>
        </p:spPr>
      </p:pic>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069847" y="557783"/>
            <a:ext cx="10309115" cy="457201"/>
          </a:xfrm>
          <a:prstGeom prst="rect">
            <a:avLst/>
          </a:prstGeom>
        </p:spPr>
        <p:txBody>
          <a:bodyPr>
            <a:noAutofit/>
          </a:bodyPr>
          <a:lstStyle>
            <a:lvl1pPr marL="0" indent="0" algn="ctr">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7" name="TextBox 6">
            <a:extLst>
              <a:ext uri="{FF2B5EF4-FFF2-40B4-BE49-F238E27FC236}">
                <a16:creationId xmlns:a16="http://schemas.microsoft.com/office/drawing/2014/main" id="{71D740F2-35F7-2345-83C9-E1237EDFAFE6}"/>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atin typeface="Arial" panose="020B0604020202020204" pitchFamily="34" charset="0"/>
                <a:cs typeface="Arial" panose="020B0604020202020204" pitchFamily="34" charset="0"/>
              </a:defRPr>
            </a:lvl1pPr>
            <a:lvl2pPr>
              <a:defRPr lang="en-US">
                <a:latin typeface="Arial" panose="020B0604020202020204" pitchFamily="34" charset="0"/>
                <a:cs typeface="Arial" panose="020B0604020202020204" pitchFamily="34" charset="0"/>
              </a:defRPr>
            </a:lvl2pPr>
            <a:lvl3pPr>
              <a:defRPr lang="en-US">
                <a:latin typeface="Arial" panose="020B0604020202020204" pitchFamily="34" charset="0"/>
                <a:cs typeface="Arial" panose="020B0604020202020204" pitchFamily="34" charset="0"/>
              </a:defRPr>
            </a:lvl3pPr>
            <a:lvl4pPr>
              <a:defRPr lang="en-US">
                <a:latin typeface="Arial" panose="020B0604020202020204" pitchFamily="34" charset="0"/>
                <a:cs typeface="Arial" panose="020B0604020202020204" pitchFamily="34" charset="0"/>
              </a:defRPr>
            </a:lvl4pPr>
            <a:lvl5pPr>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3EB9502-0651-374E-AE6C-8865823D87FA}"/>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a:extLst>
              <a:ext uri="{FF2B5EF4-FFF2-40B4-BE49-F238E27FC236}">
                <a16:creationId xmlns:a16="http://schemas.microsoft.com/office/drawing/2014/main" id="{2127E1FB-DE01-1749-A883-9DE1FAA1FD6D}"/>
              </a:ext>
            </a:extLst>
          </p:cNvPr>
          <p:cNvSpPr>
            <a:spLocks noGrp="1" noChangeAspect="1"/>
          </p:cNvSpPr>
          <p:nvPr>
            <p:ph type="pic" idx="10"/>
          </p:nvPr>
        </p:nvSpPr>
        <p:spPr>
          <a:xfrm>
            <a:off x="569343" y="1667820"/>
            <a:ext cx="4740891" cy="4646716"/>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15798" y="2520177"/>
            <a:ext cx="6006859" cy="3794360"/>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15798" y="1667820"/>
            <a:ext cx="6006859" cy="523220"/>
          </a:xfrm>
          <a:prstGeom prst="rect">
            <a:avLst/>
          </a:prstGeom>
          <a:solidFill>
            <a:srgbClr val="0298CA"/>
          </a:solidFill>
        </p:spPr>
        <p:txBody>
          <a:bodyPr>
            <a:noAutofit/>
          </a:bodyPr>
          <a:lstStyle>
            <a:lvl1pPr marL="0" indent="0" algn="l">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47"/>
          </a:xfrm>
          <a:prstGeom prst="rect">
            <a:avLst/>
          </a:prstGeom>
        </p:spPr>
        <p:txBody>
          <a:bodyPr/>
          <a:lstStyle>
            <a:lvl1pPr algn="ctr">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8" name="TextBox 7">
            <a:extLst>
              <a:ext uri="{FF2B5EF4-FFF2-40B4-BE49-F238E27FC236}">
                <a16:creationId xmlns:a16="http://schemas.microsoft.com/office/drawing/2014/main" id="{EB824BFB-9B54-6C4C-88F1-178D3CEDC342}"/>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60146"/>
            <a:ext cx="11053314" cy="44521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TextBox 7">
            <a:extLst>
              <a:ext uri="{FF2B5EF4-FFF2-40B4-BE49-F238E27FC236}">
                <a16:creationId xmlns:a16="http://schemas.microsoft.com/office/drawing/2014/main" id="{56DC2DEF-3FD0-7646-8C5D-4BC29625845B}"/>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70082"/>
            <a:ext cx="11053314" cy="435571"/>
          </a:xfrm>
          <a:prstGeom prst="rect">
            <a:avLst/>
          </a:prstGeom>
        </p:spPr>
        <p:txBody>
          <a:bodyPr anchor="ctr">
            <a:noAutofit/>
          </a:bodyPr>
          <a:lstStyle>
            <a:lvl1pPr marL="0" indent="0" algn="ctr">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6" name="TextBox 15">
            <a:extLst>
              <a:ext uri="{FF2B5EF4-FFF2-40B4-BE49-F238E27FC236}">
                <a16:creationId xmlns:a16="http://schemas.microsoft.com/office/drawing/2014/main" id="{4DB0F16E-0593-1844-A6B9-FB4ADD448393}"/>
              </a:ext>
            </a:extLst>
          </p:cNvPr>
          <p:cNvSpPr txBox="1"/>
          <p:nvPr userDrawn="1"/>
        </p:nvSpPr>
        <p:spPr>
          <a:xfrm>
            <a:off x="2359550" y="6480289"/>
            <a:ext cx="7081838" cy="192088"/>
          </a:xfrm>
          <a:prstGeom prst="rect">
            <a:avLst/>
          </a:prstGeom>
          <a:noFill/>
        </p:spPr>
        <p:txBody>
          <a:bodyPr>
            <a:spAutoFit/>
          </a:bodyPr>
          <a:lstStyle/>
          <a:p>
            <a:pPr algn="ct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363463"/>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hf sldNum="0" hdr="0" ftr="0" dt="0"/>
  <p:txStyles>
    <p:titleStyle>
      <a:lvl1pPr algn="l" defTabSz="914377"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75" indent="-182875" algn="l" defTabSz="914377"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9D65-16D0-6746-BC56-1B9F5DDC1228}"/>
              </a:ext>
            </a:extLst>
          </p:cNvPr>
          <p:cNvSpPr>
            <a:spLocks noGrp="1"/>
          </p:cNvSpPr>
          <p:nvPr>
            <p:ph type="ctrTitle"/>
          </p:nvPr>
        </p:nvSpPr>
        <p:spPr>
          <a:xfrm>
            <a:off x="1219047" y="1674366"/>
            <a:ext cx="10478814" cy="2367383"/>
          </a:xfrm>
        </p:spPr>
        <p:txBody>
          <a:bodyPr>
            <a:normAutofit/>
          </a:bodyPr>
          <a:lstStyle/>
          <a:p>
            <a:pPr marL="0" marR="0">
              <a:lnSpc>
                <a:spcPts val="2900"/>
              </a:lnSpc>
              <a:spcBef>
                <a:spcPts val="15000"/>
              </a:spcBef>
              <a:spcAft>
                <a:spcPts val="0"/>
              </a:spcAft>
            </a:pPr>
            <a:r>
              <a:rPr lang="ar-LB" sz="4000" b="1" dirty="0">
                <a:effectLst/>
                <a:latin typeface="Univers 57 Condensed"/>
                <a:ea typeface="Times New Roman" panose="02020603050405020304" pitchFamily="18" charset="0"/>
                <a:cs typeface="Univers 57 Condensed"/>
              </a:rPr>
              <a:t>اتجاهات وتوقعات الفقر وعدم المساواة في المنطقة العربية</a:t>
            </a:r>
            <a:br>
              <a:rPr lang="en-GB" sz="4000" b="1" dirty="0">
                <a:effectLst/>
                <a:latin typeface="Univers 57 Condensed"/>
                <a:ea typeface="Times New Roman" panose="02020603050405020304" pitchFamily="18" charset="0"/>
                <a:cs typeface="Univers 57 Condensed"/>
              </a:rPr>
            </a:br>
            <a:br>
              <a:rPr lang="en-GB" sz="4000" b="1" dirty="0">
                <a:effectLst/>
                <a:latin typeface="Univers 57 Condensed"/>
                <a:ea typeface="Times New Roman" panose="02020603050405020304" pitchFamily="18" charset="0"/>
                <a:cs typeface="Univers 57 Condensed"/>
              </a:rPr>
            </a:br>
            <a:r>
              <a:rPr lang="en-GB" sz="3200" dirty="0">
                <a:effectLst/>
                <a:latin typeface="Univers 57 Condensed"/>
                <a:ea typeface="Times New Roman" panose="02020603050405020304" pitchFamily="18" charset="0"/>
                <a:cs typeface="Univers 57 Condensed"/>
              </a:rPr>
              <a:t>2023</a:t>
            </a:r>
            <a:endParaRPr lang="en-US" sz="4000" dirty="0">
              <a:effectLst/>
              <a:latin typeface="Univers 57 Condensed"/>
              <a:ea typeface="Times New Roman" panose="02020603050405020304" pitchFamily="18" charset="0"/>
              <a:cs typeface="Univers 57 Condensed"/>
            </a:endParaRPr>
          </a:p>
        </p:txBody>
      </p:sp>
    </p:spTree>
    <p:extLst>
      <p:ext uri="{BB962C8B-B14F-4D97-AF65-F5344CB8AC3E}">
        <p14:creationId xmlns:p14="http://schemas.microsoft.com/office/powerpoint/2010/main" val="420966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736F-8393-294D-BAF7-91E085D410FE}"/>
              </a:ext>
            </a:extLst>
          </p:cNvPr>
          <p:cNvSpPr>
            <a:spLocks noGrp="1"/>
          </p:cNvSpPr>
          <p:nvPr>
            <p:ph type="ctrTitle"/>
          </p:nvPr>
        </p:nvSpPr>
        <p:spPr>
          <a:xfrm>
            <a:off x="350744" y="2930375"/>
            <a:ext cx="3207035" cy="2312185"/>
          </a:xfrm>
        </p:spPr>
        <p:txBody>
          <a:bodyPr>
            <a:normAutofit/>
          </a:bodyPr>
          <a:lstStyle/>
          <a:p>
            <a:r>
              <a:rPr lang="ar-LB" sz="3800" dirty="0">
                <a:solidFill>
                  <a:srgbClr val="2483D2"/>
                </a:solidFill>
              </a:rPr>
              <a:t>2- معدلات الفقر وعدد الفقراء</a:t>
            </a:r>
            <a:endParaRPr lang="en-US" sz="3800" dirty="0">
              <a:solidFill>
                <a:srgbClr val="2483D2"/>
              </a:solidFill>
            </a:endParaRPr>
          </a:p>
        </p:txBody>
      </p:sp>
      <p:sp>
        <p:nvSpPr>
          <p:cNvPr id="3" name="Subtitle 1">
            <a:extLst>
              <a:ext uri="{FF2B5EF4-FFF2-40B4-BE49-F238E27FC236}">
                <a16:creationId xmlns:a16="http://schemas.microsoft.com/office/drawing/2014/main" id="{D8F0D89F-A80D-9409-7119-BECF79092CE1}"/>
              </a:ext>
            </a:extLst>
          </p:cNvPr>
          <p:cNvSpPr txBox="1">
            <a:spLocks/>
          </p:cNvSpPr>
          <p:nvPr/>
        </p:nvSpPr>
        <p:spPr>
          <a:xfrm>
            <a:off x="3418114" y="2630713"/>
            <a:ext cx="7585837" cy="2448561"/>
          </a:xfrm>
          <a:prstGeom prst="rect">
            <a:avLst/>
          </a:prstGeom>
        </p:spPr>
        <p:txBody>
          <a:bodyPr/>
          <a:lstStyle>
            <a:lvl1pPr marL="182875" indent="-182875" algn="l" defTabSz="914377"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r" rtl="1">
              <a:buClr>
                <a:schemeClr val="bg1"/>
              </a:buClr>
            </a:pPr>
            <a:r>
              <a:rPr lang="ar-LB" sz="1800" dirty="0">
                <a:solidFill>
                  <a:schemeClr val="bg1"/>
                </a:solidFill>
              </a:rPr>
              <a:t>في المنطقة العربية باستخدام خط الفقر البالغ 2.15 دولار
في المنطقة العربية باستخدام خطوط الفقر في الإسكوا</a:t>
            </a:r>
          </a:p>
          <a:p>
            <a:pPr algn="r" rtl="1">
              <a:buClr>
                <a:schemeClr val="bg1"/>
              </a:buClr>
            </a:pPr>
            <a:endParaRPr lang="ar-LB" sz="1800" dirty="0">
              <a:solidFill>
                <a:schemeClr val="bg1"/>
              </a:solidFill>
            </a:endParaRPr>
          </a:p>
          <a:p>
            <a:pPr algn="r" rtl="1">
              <a:buClr>
                <a:schemeClr val="bg1"/>
              </a:buClr>
            </a:pPr>
            <a:r>
              <a:rPr lang="ar-LB" sz="1800" dirty="0">
                <a:solidFill>
                  <a:schemeClr val="bg1"/>
                </a:solidFill>
              </a:rPr>
              <a:t>في المناطق العربية الفرعية التي تستخدم خط الفقر البالغ 2.15 دولار
في المناطق العربية الفرعية باستخدام خطوط الفقر في الإسكوا</a:t>
            </a:r>
          </a:p>
          <a:p>
            <a:pPr algn="r" rtl="1">
              <a:buClr>
                <a:schemeClr val="bg1"/>
              </a:buClr>
            </a:pPr>
            <a:endParaRPr lang="ar-LB" sz="1800" dirty="0">
              <a:solidFill>
                <a:schemeClr val="bg1"/>
              </a:solidFill>
            </a:endParaRPr>
          </a:p>
          <a:p>
            <a:pPr algn="r" rtl="1">
              <a:buClr>
                <a:schemeClr val="bg1"/>
              </a:buClr>
            </a:pPr>
            <a:r>
              <a:rPr lang="ar-LB" sz="1800" dirty="0">
                <a:solidFill>
                  <a:schemeClr val="bg1"/>
                </a:solidFill>
              </a:rPr>
              <a:t>على الصعيد القطري باستخدام خطوط الفقر في الإسكوا</a:t>
            </a:r>
            <a:endParaRPr lang="en-US" sz="1800" dirty="0">
              <a:solidFill>
                <a:schemeClr val="bg1"/>
              </a:solidFill>
            </a:endParaRPr>
          </a:p>
        </p:txBody>
      </p:sp>
    </p:spTree>
    <p:extLst>
      <p:ext uri="{BB962C8B-B14F-4D97-AF65-F5344CB8AC3E}">
        <p14:creationId xmlns:p14="http://schemas.microsoft.com/office/powerpoint/2010/main" val="4119053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7ED8BF-F8CD-0D16-CF98-852F188D6FA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Subtitle 7">
            <a:extLst>
              <a:ext uri="{FF2B5EF4-FFF2-40B4-BE49-F238E27FC236}">
                <a16:creationId xmlns:a16="http://schemas.microsoft.com/office/drawing/2014/main" id="{F5AD6F52-B463-ABB5-DC15-CEE09EAA2D3E}"/>
              </a:ext>
            </a:extLst>
          </p:cNvPr>
          <p:cNvSpPr>
            <a:spLocks noGrp="1"/>
          </p:cNvSpPr>
          <p:nvPr>
            <p:ph type="subTitle" idx="1"/>
          </p:nvPr>
        </p:nvSpPr>
        <p:spPr>
          <a:xfrm>
            <a:off x="0" y="457201"/>
            <a:ext cx="12191999" cy="1047750"/>
          </a:xfrm>
        </p:spPr>
        <p:txBody>
          <a:bodyPr/>
          <a:lstStyle/>
          <a:p>
            <a:r>
              <a:rPr lang="ar-LB" sz="1800" dirty="0">
                <a:latin typeface="Helvetica Neue"/>
                <a:ea typeface="Times New Roman" panose="02020603050405020304" pitchFamily="18" charset="0"/>
                <a:cs typeface="Helvetica Neue"/>
              </a:rPr>
              <a:t>وباستخدام خط 2.15 دولار في اليوم، من المتوقع أن ترتفع معدلات الفقر من 4.6٪ في عام 2010 إلى 16.9٪ في عام 2023، أي ما يعادل 75 مليون شخص يعيشون في فقر في البلدان العشرين التي تم تحليلها في التقرير.</a:t>
            </a:r>
            <a:endParaRPr lang="en-US" sz="1800" dirty="0"/>
          </a:p>
        </p:txBody>
      </p:sp>
      <p:graphicFrame>
        <p:nvGraphicFramePr>
          <p:cNvPr id="2" name="Chart 1">
            <a:extLst>
              <a:ext uri="{FF2B5EF4-FFF2-40B4-BE49-F238E27FC236}">
                <a16:creationId xmlns:a16="http://schemas.microsoft.com/office/drawing/2014/main" id="{6257862B-14C1-419E-90C4-B7F6EBF67C2D}"/>
              </a:ext>
            </a:extLst>
          </p:cNvPr>
          <p:cNvGraphicFramePr/>
          <p:nvPr>
            <p:extLst>
              <p:ext uri="{D42A27DB-BD31-4B8C-83A1-F6EECF244321}">
                <p14:modId xmlns:p14="http://schemas.microsoft.com/office/powerpoint/2010/main" val="2324164264"/>
              </p:ext>
            </p:extLst>
          </p:nvPr>
        </p:nvGraphicFramePr>
        <p:xfrm>
          <a:off x="365759" y="1933576"/>
          <a:ext cx="11460480" cy="4366642"/>
        </p:xfrm>
        <a:graphic>
          <a:graphicData uri="http://schemas.openxmlformats.org/drawingml/2006/chart">
            <c:chart xmlns:c="http://schemas.openxmlformats.org/drawingml/2006/chart" xmlns:r="http://schemas.openxmlformats.org/officeDocument/2006/relationships" r:id="rId2"/>
          </a:graphicData>
        </a:graphic>
      </p:graphicFrame>
      <p:sp>
        <p:nvSpPr>
          <p:cNvPr id="5" name="Subtitle 1">
            <a:extLst>
              <a:ext uri="{FF2B5EF4-FFF2-40B4-BE49-F238E27FC236}">
                <a16:creationId xmlns:a16="http://schemas.microsoft.com/office/drawing/2014/main" id="{E98D4CD4-4F10-25C4-D631-080A9221409B}"/>
              </a:ext>
            </a:extLst>
          </p:cNvPr>
          <p:cNvSpPr txBox="1">
            <a:spLocks/>
          </p:cNvSpPr>
          <p:nvPr/>
        </p:nvSpPr>
        <p:spPr>
          <a:xfrm>
            <a:off x="2082800" y="1477011"/>
            <a:ext cx="8310880"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en-US" sz="1400" b="1" dirty="0"/>
              <a:t>Poverty rates and the number of poor in the Arab region using the $2.15 poverty line: 2010-2030</a:t>
            </a:r>
          </a:p>
        </p:txBody>
      </p:sp>
    </p:spTree>
    <p:extLst>
      <p:ext uri="{BB962C8B-B14F-4D97-AF65-F5344CB8AC3E}">
        <p14:creationId xmlns:p14="http://schemas.microsoft.com/office/powerpoint/2010/main" val="449947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7ED8BF-F8CD-0D16-CF98-852F188D6FA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Chart 3">
            <a:extLst>
              <a:ext uri="{FF2B5EF4-FFF2-40B4-BE49-F238E27FC236}">
                <a16:creationId xmlns:a16="http://schemas.microsoft.com/office/drawing/2014/main" id="{8F0AAB85-89D9-47E1-BFD0-234F1416899C}"/>
              </a:ext>
            </a:extLst>
          </p:cNvPr>
          <p:cNvGraphicFramePr/>
          <p:nvPr>
            <p:extLst>
              <p:ext uri="{D42A27DB-BD31-4B8C-83A1-F6EECF244321}">
                <p14:modId xmlns:p14="http://schemas.microsoft.com/office/powerpoint/2010/main" val="3979001382"/>
              </p:ext>
            </p:extLst>
          </p:nvPr>
        </p:nvGraphicFramePr>
        <p:xfrm>
          <a:off x="330319" y="1885950"/>
          <a:ext cx="11531362" cy="4410075"/>
        </p:xfrm>
        <a:graphic>
          <a:graphicData uri="http://schemas.openxmlformats.org/drawingml/2006/chart">
            <c:chart xmlns:c="http://schemas.openxmlformats.org/drawingml/2006/chart" xmlns:r="http://schemas.openxmlformats.org/officeDocument/2006/relationships" r:id="rId2"/>
          </a:graphicData>
        </a:graphic>
      </p:graphicFrame>
      <p:sp>
        <p:nvSpPr>
          <p:cNvPr id="8" name="Subtitle 7">
            <a:extLst>
              <a:ext uri="{FF2B5EF4-FFF2-40B4-BE49-F238E27FC236}">
                <a16:creationId xmlns:a16="http://schemas.microsoft.com/office/drawing/2014/main" id="{F5AD6F52-B463-ABB5-DC15-CEE09EAA2D3E}"/>
              </a:ext>
            </a:extLst>
          </p:cNvPr>
          <p:cNvSpPr>
            <a:spLocks noGrp="1"/>
          </p:cNvSpPr>
          <p:nvPr>
            <p:ph type="subTitle" idx="1"/>
          </p:nvPr>
        </p:nvSpPr>
        <p:spPr>
          <a:xfrm>
            <a:off x="0" y="445135"/>
            <a:ext cx="12192000" cy="981076"/>
          </a:xfrm>
        </p:spPr>
        <p:txBody>
          <a:bodyPr/>
          <a:lstStyle/>
          <a:p>
            <a:r>
              <a:rPr lang="ar-LB" sz="2000" dirty="0">
                <a:latin typeface="Helvetica Neue"/>
                <a:ea typeface="Times New Roman" panose="02020603050405020304" pitchFamily="18" charset="0"/>
                <a:cs typeface="Helvetica Neue"/>
              </a:rPr>
              <a:t>ومن المتوقع أن يصل معدل الفقر، باستخدام خطوط الفقر في الإسكوا، إلى 33.0٪ على الأقل في عام 2023، أي ما يعادل 144 مليون شخص يعيشون في فقر في البلدان العشرين التي شملها التقرير.</a:t>
            </a:r>
            <a:endParaRPr lang="en-US" sz="4000" dirty="0"/>
          </a:p>
        </p:txBody>
      </p:sp>
      <p:sp>
        <p:nvSpPr>
          <p:cNvPr id="9" name="Subtitle 1">
            <a:extLst>
              <a:ext uri="{FF2B5EF4-FFF2-40B4-BE49-F238E27FC236}">
                <a16:creationId xmlns:a16="http://schemas.microsoft.com/office/drawing/2014/main" id="{7182034E-6F50-95B7-07A2-18B7052BFE3B}"/>
              </a:ext>
            </a:extLst>
          </p:cNvPr>
          <p:cNvSpPr txBox="1">
            <a:spLocks/>
          </p:cNvSpPr>
          <p:nvPr/>
        </p:nvSpPr>
        <p:spPr>
          <a:xfrm>
            <a:off x="2082800" y="1477011"/>
            <a:ext cx="8940800"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en-US" sz="1400" b="1" dirty="0"/>
              <a:t>Poverty rates and the number of poor in the Arab region using ESCWA-defined poverty lines: 2010-2030</a:t>
            </a:r>
          </a:p>
        </p:txBody>
      </p:sp>
    </p:spTree>
    <p:extLst>
      <p:ext uri="{BB962C8B-B14F-4D97-AF65-F5344CB8AC3E}">
        <p14:creationId xmlns:p14="http://schemas.microsoft.com/office/powerpoint/2010/main" val="3468419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6989AC2-92F4-329B-0934-410B1A3CADC8}"/>
              </a:ext>
            </a:extLst>
          </p:cNvPr>
          <p:cNvSpPr>
            <a:spLocks noGrp="1"/>
          </p:cNvSpPr>
          <p:nvPr>
            <p:ph type="subTitle" idx="1"/>
          </p:nvPr>
        </p:nvSpPr>
        <p:spPr>
          <a:xfrm>
            <a:off x="20636" y="345440"/>
            <a:ext cx="12069763" cy="995679"/>
          </a:xfrm>
        </p:spPr>
        <p:txBody>
          <a:bodyPr/>
          <a:lstStyle/>
          <a:p>
            <a:r>
              <a:rPr lang="ar-LB" sz="1800" dirty="0">
                <a:latin typeface="Helvetica Neue"/>
                <a:ea typeface="Times New Roman" panose="02020603050405020304" pitchFamily="18" charset="0"/>
                <a:cs typeface="Helvetica Neue"/>
              </a:rPr>
              <a:t>تحدي الفقر المدقع يؤثر بشكل خاص على البلدان العربية الأقل نموا والبلدان المتأثرة بالصراعات، حيث يعيش ثلثي السكان في فقر مدقع في هذه البلدان.</a:t>
            </a:r>
            <a:endParaRPr lang="en-US" dirty="0"/>
          </a:p>
        </p:txBody>
      </p:sp>
      <p:sp>
        <p:nvSpPr>
          <p:cNvPr id="11" name="Subtitle 1">
            <a:extLst>
              <a:ext uri="{FF2B5EF4-FFF2-40B4-BE49-F238E27FC236}">
                <a16:creationId xmlns:a16="http://schemas.microsoft.com/office/drawing/2014/main" id="{3BB73254-9915-87A7-CD60-F76AC75D68FA}"/>
              </a:ext>
            </a:extLst>
          </p:cNvPr>
          <p:cNvSpPr txBox="1">
            <a:spLocks/>
          </p:cNvSpPr>
          <p:nvPr/>
        </p:nvSpPr>
        <p:spPr>
          <a:xfrm>
            <a:off x="477678" y="1477011"/>
            <a:ext cx="5161280"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400" b="1" dirty="0"/>
              <a:t>معدلات الفقر باستخدام خط الفقر البالغ 2.15 دولار: 2005 و 2023</a:t>
            </a:r>
            <a:endParaRPr lang="en-US" sz="1400" b="1" dirty="0"/>
          </a:p>
        </p:txBody>
      </p:sp>
      <p:sp>
        <p:nvSpPr>
          <p:cNvPr id="12" name="Subtitle 1">
            <a:extLst>
              <a:ext uri="{FF2B5EF4-FFF2-40B4-BE49-F238E27FC236}">
                <a16:creationId xmlns:a16="http://schemas.microsoft.com/office/drawing/2014/main" id="{03AD2A7B-97C9-0430-9D28-34FCA7EAAC55}"/>
              </a:ext>
            </a:extLst>
          </p:cNvPr>
          <p:cNvSpPr txBox="1">
            <a:spLocks/>
          </p:cNvSpPr>
          <p:nvPr/>
        </p:nvSpPr>
        <p:spPr>
          <a:xfrm>
            <a:off x="6410960" y="1490348"/>
            <a:ext cx="5435758"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400" b="1" dirty="0"/>
              <a:t>عدد الفقراء تحت خط الفقر البالغ 2.15 دولار: 2005 و 2023</a:t>
            </a:r>
            <a:endParaRPr lang="en-US" sz="1400" b="1" dirty="0"/>
          </a:p>
        </p:txBody>
      </p:sp>
      <p:graphicFrame>
        <p:nvGraphicFramePr>
          <p:cNvPr id="3" name="Chart 2">
            <a:extLst>
              <a:ext uri="{FF2B5EF4-FFF2-40B4-BE49-F238E27FC236}">
                <a16:creationId xmlns:a16="http://schemas.microsoft.com/office/drawing/2014/main" id="{00000000-0008-0000-0A00-000004000000}"/>
              </a:ext>
            </a:extLst>
          </p:cNvPr>
          <p:cNvGraphicFramePr>
            <a:graphicFrameLocks/>
          </p:cNvGraphicFramePr>
          <p:nvPr>
            <p:extLst>
              <p:ext uri="{D42A27DB-BD31-4B8C-83A1-F6EECF244321}">
                <p14:modId xmlns:p14="http://schemas.microsoft.com/office/powerpoint/2010/main" val="2356601769"/>
              </p:ext>
            </p:extLst>
          </p:nvPr>
        </p:nvGraphicFramePr>
        <p:xfrm>
          <a:off x="335596" y="2074416"/>
          <a:ext cx="5760404" cy="41021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00000000-0008-0000-0A00-000005000000}"/>
              </a:ext>
            </a:extLst>
          </p:cNvPr>
          <p:cNvGraphicFramePr>
            <a:graphicFrameLocks/>
          </p:cNvGraphicFramePr>
          <p:nvPr>
            <p:extLst>
              <p:ext uri="{D42A27DB-BD31-4B8C-83A1-F6EECF244321}">
                <p14:modId xmlns:p14="http://schemas.microsoft.com/office/powerpoint/2010/main" val="1462304053"/>
              </p:ext>
            </p:extLst>
          </p:nvPr>
        </p:nvGraphicFramePr>
        <p:xfrm>
          <a:off x="6234112" y="1963428"/>
          <a:ext cx="5760404" cy="43154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19974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3AAAF05-E5EC-752C-E18A-A806D8547162}"/>
              </a:ext>
            </a:extLst>
          </p:cNvPr>
          <p:cNvSpPr>
            <a:spLocks noGrp="1"/>
          </p:cNvSpPr>
          <p:nvPr>
            <p:ph type="subTitle" idx="1"/>
          </p:nvPr>
        </p:nvSpPr>
        <p:spPr>
          <a:xfrm>
            <a:off x="0" y="335280"/>
            <a:ext cx="12191999" cy="1015999"/>
          </a:xfrm>
        </p:spPr>
        <p:txBody>
          <a:bodyPr/>
          <a:lstStyle/>
          <a:p>
            <a:r>
              <a:rPr lang="ar-LB" sz="1800" dirty="0"/>
              <a:t>وبالمثل، وباستخدام خطوط الفقر في الإسكوا، يعزى ارتفاع معدلات الفقر في المنطقة العربية بشكل رئيسي إلى ارتفاع معدلات الفقر وعدد الفقراء في البلدان التي تتأثر بالصراعات وأقل البلدان نموا، وانخفاض ملحوظ في دول مجلس التعاون الخليجي بين عامي 2005 و2023.</a:t>
            </a:r>
            <a:endParaRPr lang="en-US" sz="1800" dirty="0"/>
          </a:p>
        </p:txBody>
      </p:sp>
      <p:sp>
        <p:nvSpPr>
          <p:cNvPr id="6" name="Subtitle 1">
            <a:extLst>
              <a:ext uri="{FF2B5EF4-FFF2-40B4-BE49-F238E27FC236}">
                <a16:creationId xmlns:a16="http://schemas.microsoft.com/office/drawing/2014/main" id="{CFF69743-6BFB-AB0E-4B4D-E383E5506390}"/>
              </a:ext>
            </a:extLst>
          </p:cNvPr>
          <p:cNvSpPr txBox="1">
            <a:spLocks/>
          </p:cNvSpPr>
          <p:nvPr/>
        </p:nvSpPr>
        <p:spPr>
          <a:xfrm>
            <a:off x="477678" y="1477011"/>
            <a:ext cx="5161280"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400" b="1"/>
              <a:t>معدلات الفقر باستخدام خطوط الفقر الإسكوا: 2005 و2030</a:t>
            </a:r>
            <a:endParaRPr lang="en-US" sz="1400" b="1" dirty="0"/>
          </a:p>
        </p:txBody>
      </p:sp>
      <p:sp>
        <p:nvSpPr>
          <p:cNvPr id="7" name="Subtitle 1">
            <a:extLst>
              <a:ext uri="{FF2B5EF4-FFF2-40B4-BE49-F238E27FC236}">
                <a16:creationId xmlns:a16="http://schemas.microsoft.com/office/drawing/2014/main" id="{4187A005-FBA9-6885-3AFC-07A030A740DA}"/>
              </a:ext>
            </a:extLst>
          </p:cNvPr>
          <p:cNvSpPr txBox="1">
            <a:spLocks/>
          </p:cNvSpPr>
          <p:nvPr/>
        </p:nvSpPr>
        <p:spPr>
          <a:xfrm>
            <a:off x="6659801" y="1477010"/>
            <a:ext cx="5435758"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400" b="1" dirty="0"/>
              <a:t>عدد الفقراء تحت خطوط الفقر : 2005 و2030</a:t>
            </a:r>
            <a:endParaRPr lang="en-US" sz="1400" b="1" dirty="0"/>
          </a:p>
        </p:txBody>
      </p:sp>
      <p:graphicFrame>
        <p:nvGraphicFramePr>
          <p:cNvPr id="3" name="Chart 2">
            <a:extLst>
              <a:ext uri="{FF2B5EF4-FFF2-40B4-BE49-F238E27FC236}">
                <a16:creationId xmlns:a16="http://schemas.microsoft.com/office/drawing/2014/main" id="{3D00D91D-AB1B-4EC7-A279-211E52DD6CFF}"/>
              </a:ext>
            </a:extLst>
          </p:cNvPr>
          <p:cNvGraphicFramePr>
            <a:graphicFrameLocks/>
          </p:cNvGraphicFramePr>
          <p:nvPr>
            <p:extLst>
              <p:ext uri="{D42A27DB-BD31-4B8C-83A1-F6EECF244321}">
                <p14:modId xmlns:p14="http://schemas.microsoft.com/office/powerpoint/2010/main" val="3072855870"/>
              </p:ext>
            </p:extLst>
          </p:nvPr>
        </p:nvGraphicFramePr>
        <p:xfrm>
          <a:off x="142240" y="2076131"/>
          <a:ext cx="6242367" cy="422408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BDF24468-B62E-4781-9AE3-8378B00F26C8}"/>
              </a:ext>
            </a:extLst>
          </p:cNvPr>
          <p:cNvGraphicFramePr>
            <a:graphicFrameLocks/>
          </p:cNvGraphicFramePr>
          <p:nvPr>
            <p:extLst>
              <p:ext uri="{D42A27DB-BD31-4B8C-83A1-F6EECF244321}">
                <p14:modId xmlns:p14="http://schemas.microsoft.com/office/powerpoint/2010/main" val="1857147247"/>
              </p:ext>
            </p:extLst>
          </p:nvPr>
        </p:nvGraphicFramePr>
        <p:xfrm>
          <a:off x="6481047" y="2076131"/>
          <a:ext cx="5710952" cy="42240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3045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736F-8393-294D-BAF7-91E085D410FE}"/>
              </a:ext>
            </a:extLst>
          </p:cNvPr>
          <p:cNvSpPr>
            <a:spLocks noGrp="1"/>
          </p:cNvSpPr>
          <p:nvPr>
            <p:ph type="ctrTitle"/>
          </p:nvPr>
        </p:nvSpPr>
        <p:spPr>
          <a:xfrm>
            <a:off x="132080" y="3535923"/>
            <a:ext cx="3694715" cy="1035836"/>
          </a:xfrm>
        </p:spPr>
        <p:txBody>
          <a:bodyPr>
            <a:noAutofit/>
          </a:bodyPr>
          <a:lstStyle/>
          <a:p>
            <a:r>
              <a:rPr lang="ar-LB" sz="3600" dirty="0">
                <a:solidFill>
                  <a:srgbClr val="2483D2"/>
                </a:solidFill>
              </a:rPr>
              <a:t>3- محددات الفقر</a:t>
            </a:r>
            <a:endParaRPr lang="en-US" sz="3600" dirty="0">
              <a:solidFill>
                <a:srgbClr val="2483D2"/>
              </a:solidFill>
            </a:endParaRPr>
          </a:p>
        </p:txBody>
      </p:sp>
      <p:sp>
        <p:nvSpPr>
          <p:cNvPr id="3" name="Subtitle 1">
            <a:extLst>
              <a:ext uri="{FF2B5EF4-FFF2-40B4-BE49-F238E27FC236}">
                <a16:creationId xmlns:a16="http://schemas.microsoft.com/office/drawing/2014/main" id="{D8F0D89F-A80D-9409-7119-BECF79092CE1}"/>
              </a:ext>
            </a:extLst>
          </p:cNvPr>
          <p:cNvSpPr txBox="1">
            <a:spLocks/>
          </p:cNvSpPr>
          <p:nvPr/>
        </p:nvSpPr>
        <p:spPr>
          <a:xfrm>
            <a:off x="1940873" y="2365831"/>
            <a:ext cx="9363997" cy="3860798"/>
          </a:xfrm>
          <a:prstGeom prst="rect">
            <a:avLst/>
          </a:prstGeom>
        </p:spPr>
        <p:txBody>
          <a:bodyPr/>
          <a:lstStyle>
            <a:lvl1pPr marL="182875" indent="-182875" algn="l" defTabSz="914377"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rtl="1">
              <a:lnSpc>
                <a:spcPct val="100000"/>
              </a:lnSpc>
              <a:buClr>
                <a:schemeClr val="bg1"/>
              </a:buClr>
              <a:buNone/>
            </a:pPr>
            <a:r>
              <a:rPr lang="ar-LB" sz="2000" dirty="0">
                <a:solidFill>
                  <a:schemeClr val="bg1"/>
                </a:solidFill>
              </a:rPr>
              <a:t>هل هي مشكلة عدم مساواة؟</a:t>
            </a:r>
            <a:r>
              <a:rPr lang="ar-LB" sz="2400" dirty="0">
                <a:solidFill>
                  <a:schemeClr val="bg1"/>
                </a:solidFill>
              </a:rPr>
              <a:t>
</a:t>
            </a:r>
            <a:r>
              <a:rPr lang="ar-LB" sz="1200" dirty="0">
                <a:solidFill>
                  <a:schemeClr val="bg1"/>
                </a:solidFill>
              </a:rPr>
              <a:t>عدم المساواة داخل البلد (على المستوى القطري والمناطق الفرعية)
عدم المساواة داخل البلدان وفيما بينها (المنطقة العربية مقارنة بالعالم)
منحنى لورينز (المنطقة العربية مقارنة بالعالم)</a:t>
            </a:r>
          </a:p>
          <a:p>
            <a:pPr marL="0" indent="0" algn="r" rtl="1">
              <a:lnSpc>
                <a:spcPct val="100000"/>
              </a:lnSpc>
              <a:buClr>
                <a:schemeClr val="bg1"/>
              </a:buClr>
              <a:buNone/>
            </a:pPr>
            <a:r>
              <a:rPr lang="ar-LB" sz="1200" dirty="0">
                <a:solidFill>
                  <a:schemeClr val="bg1"/>
                </a:solidFill>
              </a:rPr>
              <a:t>منحنى حدوث النمو وحصص الإنفاق (المنطقة العربية مقارنة بالعالم)</a:t>
            </a:r>
          </a:p>
          <a:p>
            <a:pPr marL="0" indent="0" algn="r" rtl="1">
              <a:lnSpc>
                <a:spcPct val="100000"/>
              </a:lnSpc>
              <a:buClr>
                <a:schemeClr val="bg1"/>
              </a:buClr>
              <a:buNone/>
            </a:pPr>
            <a:r>
              <a:rPr lang="ar-LB" sz="2000" dirty="0">
                <a:solidFill>
                  <a:schemeClr val="bg1"/>
                </a:solidFill>
              </a:rPr>
              <a:t>النمو 
</a:t>
            </a:r>
            <a:r>
              <a:rPr lang="ar-LB" sz="1200" dirty="0">
                <a:solidFill>
                  <a:schemeClr val="bg1"/>
                </a:solidFill>
              </a:rPr>
              <a:t>انكماش الدخل على الصعيد الوطني فضلا عن مشكلة المرور</a:t>
            </a:r>
            <a:r>
              <a:rPr lang="ar-LB" sz="2000" dirty="0">
                <a:solidFill>
                  <a:schemeClr val="bg1"/>
                </a:solidFill>
              </a:rPr>
              <a:t>
انخفاض دخل الأسرة</a:t>
            </a:r>
            <a:r>
              <a:rPr lang="ar-LB" sz="2400" dirty="0">
                <a:solidFill>
                  <a:schemeClr val="bg1"/>
                </a:solidFill>
              </a:rPr>
              <a:t>
</a:t>
            </a:r>
            <a:r>
              <a:rPr lang="ar-LB" sz="1200" dirty="0">
                <a:solidFill>
                  <a:schemeClr val="bg1"/>
                </a:solidFill>
              </a:rPr>
              <a:t>مرونة الحد من الفقر للحد من عدم المساواة ونمو الدخل</a:t>
            </a:r>
            <a:endParaRPr lang="en-US" sz="1200" dirty="0">
              <a:solidFill>
                <a:schemeClr val="bg1"/>
              </a:solidFill>
            </a:endParaRPr>
          </a:p>
        </p:txBody>
      </p:sp>
    </p:spTree>
    <p:extLst>
      <p:ext uri="{BB962C8B-B14F-4D97-AF65-F5344CB8AC3E}">
        <p14:creationId xmlns:p14="http://schemas.microsoft.com/office/powerpoint/2010/main" val="1797412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B0AA528-75C7-755F-6923-8C2196133068}"/>
              </a:ext>
            </a:extLst>
          </p:cNvPr>
          <p:cNvSpPr>
            <a:spLocks noGrp="1"/>
          </p:cNvSpPr>
          <p:nvPr>
            <p:ph type="subTitle" idx="1"/>
          </p:nvPr>
        </p:nvSpPr>
        <p:spPr>
          <a:xfrm>
            <a:off x="-36786" y="350549"/>
            <a:ext cx="12117027" cy="1008993"/>
          </a:xfrm>
        </p:spPr>
        <p:txBody>
          <a:bodyPr/>
          <a:lstStyle/>
          <a:p>
            <a:r>
              <a:rPr lang="ar-LB" sz="1600" dirty="0">
                <a:latin typeface="Helvetica Neue"/>
              </a:rPr>
              <a:t>وبالنظر إلى المنطقة العربية ككيان واحد، فإن توزيع النمو في المنطقة العربية ليس لصالح الفقراء على عكس الاتجاه العالمي (أ).  ومن المؤشرات الإضافية على تفاقم عدم المساواة في المنطقة العربية نمو حصة الإنفاق التي يحتفظ بها أغنى 10٪ (ب).</a:t>
            </a:r>
            <a:endParaRPr lang="en-US" sz="3200" dirty="0"/>
          </a:p>
        </p:txBody>
      </p:sp>
      <p:graphicFrame>
        <p:nvGraphicFramePr>
          <p:cNvPr id="4" name="Chart 3">
            <a:extLst>
              <a:ext uri="{FF2B5EF4-FFF2-40B4-BE49-F238E27FC236}">
                <a16:creationId xmlns:a16="http://schemas.microsoft.com/office/drawing/2014/main" id="{9F171582-9A8C-4F8A-90EC-2BFA07C39FE8}"/>
              </a:ext>
            </a:extLst>
          </p:cNvPr>
          <p:cNvGraphicFramePr/>
          <p:nvPr>
            <p:extLst>
              <p:ext uri="{D42A27DB-BD31-4B8C-83A1-F6EECF244321}">
                <p14:modId xmlns:p14="http://schemas.microsoft.com/office/powerpoint/2010/main" val="445198120"/>
              </p:ext>
            </p:extLst>
          </p:nvPr>
        </p:nvGraphicFramePr>
        <p:xfrm>
          <a:off x="0" y="1991360"/>
          <a:ext cx="6096000" cy="43088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1BF60E64-1E0B-4F57-9290-5CBD3A129907}"/>
              </a:ext>
            </a:extLst>
          </p:cNvPr>
          <p:cNvGraphicFramePr/>
          <p:nvPr>
            <p:extLst>
              <p:ext uri="{D42A27DB-BD31-4B8C-83A1-F6EECF244321}">
                <p14:modId xmlns:p14="http://schemas.microsoft.com/office/powerpoint/2010/main" val="3309473678"/>
              </p:ext>
            </p:extLst>
          </p:nvPr>
        </p:nvGraphicFramePr>
        <p:xfrm>
          <a:off x="6224405" y="1991360"/>
          <a:ext cx="5855836" cy="4308857"/>
        </p:xfrm>
        <a:graphic>
          <a:graphicData uri="http://schemas.openxmlformats.org/drawingml/2006/chart">
            <c:chart xmlns:c="http://schemas.openxmlformats.org/drawingml/2006/chart" xmlns:r="http://schemas.openxmlformats.org/officeDocument/2006/relationships" r:id="rId3"/>
          </a:graphicData>
        </a:graphic>
      </p:graphicFrame>
      <p:sp>
        <p:nvSpPr>
          <p:cNvPr id="7" name="Subtitle 1">
            <a:extLst>
              <a:ext uri="{FF2B5EF4-FFF2-40B4-BE49-F238E27FC236}">
                <a16:creationId xmlns:a16="http://schemas.microsoft.com/office/drawing/2014/main" id="{57B8DF12-2829-9AAE-E2D3-E5A48B0159C5}"/>
              </a:ext>
            </a:extLst>
          </p:cNvPr>
          <p:cNvSpPr txBox="1">
            <a:spLocks/>
          </p:cNvSpPr>
          <p:nvPr/>
        </p:nvSpPr>
        <p:spPr>
          <a:xfrm>
            <a:off x="-14688" y="1468943"/>
            <a:ext cx="5963544" cy="303616"/>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400" b="1"/>
              <a:t>منحنيات حدوث النمو في العالم والمنطقة العربية 2000-2010 و 2010-2020</a:t>
            </a:r>
            <a:endParaRPr lang="en-US" sz="1400" b="1" dirty="0"/>
          </a:p>
        </p:txBody>
      </p:sp>
      <p:sp>
        <p:nvSpPr>
          <p:cNvPr id="8" name="Subtitle 1">
            <a:extLst>
              <a:ext uri="{FF2B5EF4-FFF2-40B4-BE49-F238E27FC236}">
                <a16:creationId xmlns:a16="http://schemas.microsoft.com/office/drawing/2014/main" id="{BF3C8929-31F7-64E6-FCF4-1D53120E9D31}"/>
              </a:ext>
            </a:extLst>
          </p:cNvPr>
          <p:cNvSpPr txBox="1">
            <a:spLocks/>
          </p:cNvSpPr>
          <p:nvPr/>
        </p:nvSpPr>
        <p:spPr>
          <a:xfrm>
            <a:off x="6096000" y="1469237"/>
            <a:ext cx="6096001" cy="303322"/>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200" b="1"/>
              <a:t>حصة الإنفاق التي يملكها أغنى 10٪ في المنطقة العربية، 2000-2020</a:t>
            </a:r>
            <a:endParaRPr lang="en-US" sz="1200" b="1" dirty="0"/>
          </a:p>
        </p:txBody>
      </p:sp>
    </p:spTree>
    <p:extLst>
      <p:ext uri="{BB962C8B-B14F-4D97-AF65-F5344CB8AC3E}">
        <p14:creationId xmlns:p14="http://schemas.microsoft.com/office/powerpoint/2010/main" val="3095348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151453B-CFD4-9386-A808-F3ADD8B40C86}"/>
              </a:ext>
            </a:extLst>
          </p:cNvPr>
          <p:cNvSpPr>
            <a:spLocks noGrp="1"/>
          </p:cNvSpPr>
          <p:nvPr>
            <p:ph type="subTitle" idx="1"/>
          </p:nvPr>
        </p:nvSpPr>
        <p:spPr>
          <a:xfrm>
            <a:off x="-147145" y="758985"/>
            <a:ext cx="12486290" cy="1032513"/>
          </a:xfrm>
        </p:spPr>
        <p:txBody>
          <a:bodyPr/>
          <a:lstStyle/>
          <a:p>
            <a:r>
              <a:rPr lang="ar-LB" sz="1600">
                <a:latin typeface="Helvetica Neue"/>
                <a:ea typeface="Times New Roman" panose="02020603050405020304" pitchFamily="18" charset="0"/>
                <a:cs typeface="Helvetica Neue"/>
              </a:rPr>
              <a:t>يتراجع معدل نمو دخل الأسر في المنطقة منذ عام 2015، في تناقض حاد مع ارتفاع المتوسط العالمي (أ).  ويوجد الجزء الأكبر من الانخفاض في الدخل الإقليمي في البلدان المتأثرة بالصراعات (باء).</a:t>
            </a:r>
            <a:endParaRPr lang="en-US" sz="2800" dirty="0"/>
          </a:p>
        </p:txBody>
      </p:sp>
      <p:sp>
        <p:nvSpPr>
          <p:cNvPr id="6" name="Subtitle 1">
            <a:extLst>
              <a:ext uri="{FF2B5EF4-FFF2-40B4-BE49-F238E27FC236}">
                <a16:creationId xmlns:a16="http://schemas.microsoft.com/office/drawing/2014/main" id="{E2630F1D-9C52-63C1-F44B-A87F019AED2A}"/>
              </a:ext>
            </a:extLst>
          </p:cNvPr>
          <p:cNvSpPr txBox="1">
            <a:spLocks/>
          </p:cNvSpPr>
          <p:nvPr/>
        </p:nvSpPr>
        <p:spPr>
          <a:xfrm>
            <a:off x="2082800" y="1477011"/>
            <a:ext cx="8199120" cy="323851"/>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85000" lnSpcReduction="100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800" b="1">
                <a:latin typeface="Helvetica Neue"/>
                <a:ea typeface="Times New Roman" panose="02020603050405020304" pitchFamily="18" charset="0"/>
                <a:cs typeface="Helvetica Neue"/>
              </a:rPr>
              <a:t>نصيب الفرد من دخل الأسرة في البلدان العربية (أ) وحسب المنطقة الفرعية (ب)، 2005-2023</a:t>
            </a:r>
            <a:endParaRPr lang="en-US" sz="1400" b="1" dirty="0"/>
          </a:p>
        </p:txBody>
      </p:sp>
      <p:sp>
        <p:nvSpPr>
          <p:cNvPr id="9" name="Subtitle 1">
            <a:extLst>
              <a:ext uri="{FF2B5EF4-FFF2-40B4-BE49-F238E27FC236}">
                <a16:creationId xmlns:a16="http://schemas.microsoft.com/office/drawing/2014/main" id="{5627B7F5-CDD8-6655-D415-B0ED597D6E5B}"/>
              </a:ext>
            </a:extLst>
          </p:cNvPr>
          <p:cNvSpPr txBox="1">
            <a:spLocks/>
          </p:cNvSpPr>
          <p:nvPr/>
        </p:nvSpPr>
        <p:spPr>
          <a:xfrm>
            <a:off x="0" y="191780"/>
            <a:ext cx="12192000" cy="321310"/>
          </a:xfrm>
          <a:prstGeom prst="rect">
            <a:avLst/>
          </a:prstGeom>
        </p:spPr>
        <p:txBody>
          <a:bodyPr>
            <a:noAutofit/>
          </a:bodyPr>
          <a:lstStyle>
            <a:lvl1pPr marL="0" indent="0" algn="ctr" defTabSz="914400" rtl="0" eaLnBrk="1" latinLnBrk="0" hangingPunct="1">
              <a:lnSpc>
                <a:spcPct val="110000"/>
              </a:lnSpc>
              <a:spcBef>
                <a:spcPts val="0"/>
              </a:spcBef>
              <a:spcAft>
                <a:spcPts val="0"/>
              </a:spcAft>
              <a:buClr>
                <a:schemeClr val="tx1">
                  <a:lumMod val="85000"/>
                  <a:lumOff val="15000"/>
                </a:schemeClr>
              </a:buClr>
              <a:buFont typeface="Garamond" pitchFamily="18" charset="0"/>
              <a:buNone/>
              <a:defRPr sz="3600" b="0" i="0" kern="1200" spc="80" baseline="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ar-LB" spc="10" dirty="0">
                <a:latin typeface="Helvetica Neue"/>
                <a:ea typeface="Times New Roman" panose="02020603050405020304" pitchFamily="18" charset="0"/>
                <a:cs typeface="Helvetica Neue"/>
              </a:rPr>
              <a:t>قصة النمو</a:t>
            </a:r>
            <a:endParaRPr lang="en-US" sz="5400" dirty="0"/>
          </a:p>
        </p:txBody>
      </p:sp>
      <p:graphicFrame>
        <p:nvGraphicFramePr>
          <p:cNvPr id="3" name="Chart 2">
            <a:extLst>
              <a:ext uri="{FF2B5EF4-FFF2-40B4-BE49-F238E27FC236}">
                <a16:creationId xmlns:a16="http://schemas.microsoft.com/office/drawing/2014/main" id="{A6266C05-9151-4761-82C6-3B6542E6BC9B}"/>
              </a:ext>
            </a:extLst>
          </p:cNvPr>
          <p:cNvGraphicFramePr>
            <a:graphicFrameLocks/>
          </p:cNvGraphicFramePr>
          <p:nvPr>
            <p:extLst>
              <p:ext uri="{D42A27DB-BD31-4B8C-83A1-F6EECF244321}">
                <p14:modId xmlns:p14="http://schemas.microsoft.com/office/powerpoint/2010/main" val="3129391153"/>
              </p:ext>
            </p:extLst>
          </p:nvPr>
        </p:nvGraphicFramePr>
        <p:xfrm>
          <a:off x="162560" y="1940560"/>
          <a:ext cx="5770880" cy="435965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24833DD8-ED51-6542-1989-16D21F352D49}"/>
              </a:ext>
            </a:extLst>
          </p:cNvPr>
          <p:cNvSpPr txBox="1"/>
          <p:nvPr/>
        </p:nvSpPr>
        <p:spPr>
          <a:xfrm>
            <a:off x="203200" y="1964890"/>
            <a:ext cx="579120" cy="369332"/>
          </a:xfrm>
          <a:prstGeom prst="rect">
            <a:avLst/>
          </a:prstGeom>
          <a:noFill/>
        </p:spPr>
        <p:txBody>
          <a:bodyPr wrap="square">
            <a:spAutoFit/>
          </a:bodyPr>
          <a:lstStyle/>
          <a:p>
            <a:r>
              <a:rPr lang="ar-LB" dirty="0">
                <a:latin typeface="Helvetica Neue"/>
                <a:ea typeface="Times New Roman" panose="02020603050405020304" pitchFamily="18" charset="0"/>
                <a:cs typeface="Helvetica Neue"/>
              </a:rPr>
              <a:t>(أ)</a:t>
            </a:r>
            <a:endParaRPr lang="en-US" dirty="0"/>
          </a:p>
        </p:txBody>
      </p:sp>
      <p:graphicFrame>
        <p:nvGraphicFramePr>
          <p:cNvPr id="7" name="Chart 6">
            <a:extLst>
              <a:ext uri="{FF2B5EF4-FFF2-40B4-BE49-F238E27FC236}">
                <a16:creationId xmlns:a16="http://schemas.microsoft.com/office/drawing/2014/main" id="{4CAA73C5-4B45-4CEF-9755-E72C1AE7FC4B}"/>
              </a:ext>
            </a:extLst>
          </p:cNvPr>
          <p:cNvGraphicFramePr>
            <a:graphicFrameLocks/>
          </p:cNvGraphicFramePr>
          <p:nvPr>
            <p:extLst>
              <p:ext uri="{D42A27DB-BD31-4B8C-83A1-F6EECF244321}">
                <p14:modId xmlns:p14="http://schemas.microsoft.com/office/powerpoint/2010/main" val="2810176273"/>
              </p:ext>
            </p:extLst>
          </p:nvPr>
        </p:nvGraphicFramePr>
        <p:xfrm>
          <a:off x="6096000" y="1940559"/>
          <a:ext cx="5770880" cy="435965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957A8EA9-88FE-23D4-E90D-05449D280F13}"/>
              </a:ext>
            </a:extLst>
          </p:cNvPr>
          <p:cNvSpPr txBox="1"/>
          <p:nvPr/>
        </p:nvSpPr>
        <p:spPr>
          <a:xfrm>
            <a:off x="6035040" y="1926036"/>
            <a:ext cx="579120" cy="369332"/>
          </a:xfrm>
          <a:prstGeom prst="rect">
            <a:avLst/>
          </a:prstGeom>
          <a:noFill/>
        </p:spPr>
        <p:txBody>
          <a:bodyPr wrap="square">
            <a:spAutoFit/>
          </a:bodyPr>
          <a:lstStyle/>
          <a:p>
            <a:r>
              <a:rPr lang="ar-LB" dirty="0">
                <a:latin typeface="Helvetica Neue"/>
                <a:ea typeface="Times New Roman" panose="02020603050405020304" pitchFamily="18" charset="0"/>
                <a:cs typeface="Helvetica Neue"/>
              </a:rPr>
              <a:t>(ب)</a:t>
            </a:r>
            <a:endParaRPr lang="en-US" dirty="0"/>
          </a:p>
        </p:txBody>
      </p:sp>
    </p:spTree>
    <p:extLst>
      <p:ext uri="{BB962C8B-B14F-4D97-AF65-F5344CB8AC3E}">
        <p14:creationId xmlns:p14="http://schemas.microsoft.com/office/powerpoint/2010/main" val="2929633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19929DB2-F917-AD4D-B3B0-425516505145}"/>
              </a:ext>
            </a:extLst>
          </p:cNvPr>
          <p:cNvSpPr>
            <a:spLocks noGrp="1"/>
          </p:cNvSpPr>
          <p:nvPr>
            <p:ph type="subTitle" idx="12"/>
          </p:nvPr>
        </p:nvSpPr>
        <p:spPr>
          <a:xfrm>
            <a:off x="471690" y="-92927"/>
            <a:ext cx="11053314" cy="457201"/>
          </a:xfrm>
        </p:spPr>
        <p:txBody>
          <a:bodyPr/>
          <a:lstStyle/>
          <a:p>
            <a:r>
              <a:rPr lang="ar-LB" sz="1800">
                <a:latin typeface="Helvetica Neue"/>
                <a:ea typeface="Times New Roman" panose="02020603050405020304" pitchFamily="18" charset="0"/>
                <a:cs typeface="Helvetica Neue"/>
              </a:rPr>
              <a:t>مرونة الفقر في مواجهة عدم المساواة مقابل مرونة الفقر في مواجهة النمو</a:t>
            </a:r>
            <a:endParaRPr lang="en-US" sz="2000" dirty="0"/>
          </a:p>
        </p:txBody>
      </p:sp>
      <p:sp>
        <p:nvSpPr>
          <p:cNvPr id="5" name="Text Box 2">
            <a:extLst>
              <a:ext uri="{FF2B5EF4-FFF2-40B4-BE49-F238E27FC236}">
                <a16:creationId xmlns:a16="http://schemas.microsoft.com/office/drawing/2014/main" id="{561EECE7-F4CB-E8C0-B874-72E5114935C4}"/>
              </a:ext>
            </a:extLst>
          </p:cNvPr>
          <p:cNvSpPr txBox="1"/>
          <p:nvPr/>
        </p:nvSpPr>
        <p:spPr>
          <a:xfrm>
            <a:off x="4087812" y="6263640"/>
            <a:ext cx="4385628" cy="3041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GB" sz="1200">
                <a:solidFill>
                  <a:srgbClr val="575756"/>
                </a:solidFill>
                <a:effectLst/>
                <a:latin typeface="Univers 57 Condensed" panose="020B0606020202060204"/>
                <a:ea typeface="Times New Roman" panose="02020603050405020304" pitchFamily="18" charset="0"/>
                <a:cs typeface="Helvetica Neue"/>
              </a:rPr>
              <a:t>Elasticity of poverty to growth in absolute terms (percentage)</a:t>
            </a:r>
            <a:endParaRPr lang="en-US" sz="2400">
              <a:effectLst/>
              <a:latin typeface="Helvetica Neue"/>
              <a:ea typeface="Times New Roman" panose="02020603050405020304" pitchFamily="18" charset="0"/>
              <a:cs typeface="Helvetica Neue"/>
            </a:endParaRPr>
          </a:p>
        </p:txBody>
      </p:sp>
      <p:sp>
        <p:nvSpPr>
          <p:cNvPr id="6" name="Text Box 2">
            <a:extLst>
              <a:ext uri="{FF2B5EF4-FFF2-40B4-BE49-F238E27FC236}">
                <a16:creationId xmlns:a16="http://schemas.microsoft.com/office/drawing/2014/main" id="{D3AAF262-C657-6213-C9E3-F12C791D4F3A}"/>
              </a:ext>
            </a:extLst>
          </p:cNvPr>
          <p:cNvSpPr txBox="1"/>
          <p:nvPr/>
        </p:nvSpPr>
        <p:spPr>
          <a:xfrm rot="16200000">
            <a:off x="-1535991" y="2962984"/>
            <a:ext cx="3921609" cy="3041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solidFill>
                  <a:srgbClr val="575756"/>
                </a:solidFill>
                <a:effectLst/>
                <a:latin typeface="Univers 57 Condensed" panose="020B0606020202060204"/>
                <a:ea typeface="Times New Roman" panose="02020603050405020304" pitchFamily="18" charset="0"/>
                <a:cs typeface="Helvetica Neue"/>
              </a:rPr>
              <a:t>Elasticity of poverty to inequality (percentage)</a:t>
            </a:r>
            <a:endParaRPr lang="en-US" sz="2400">
              <a:effectLst/>
              <a:latin typeface="Helvetica Neue"/>
              <a:ea typeface="Times New Roman" panose="02020603050405020304" pitchFamily="18" charset="0"/>
              <a:cs typeface="Helvetica Neue"/>
            </a:endParaRPr>
          </a:p>
        </p:txBody>
      </p:sp>
      <p:sp>
        <p:nvSpPr>
          <p:cNvPr id="7" name="Rectangle 6"/>
          <p:cNvSpPr/>
          <p:nvPr/>
        </p:nvSpPr>
        <p:spPr>
          <a:xfrm>
            <a:off x="9858067" y="3968972"/>
            <a:ext cx="534121" cy="369332"/>
          </a:xfrm>
          <a:prstGeom prst="rect">
            <a:avLst/>
          </a:prstGeom>
        </p:spPr>
        <p:txBody>
          <a:bodyPr wrap="none">
            <a:spAutoFit/>
          </a:bodyPr>
          <a:lstStyle/>
          <a:p>
            <a:r>
              <a:rPr lang="en-GB" dirty="0">
                <a:latin typeface="Helvetica Neue"/>
              </a:rPr>
              <a:t>45°</a:t>
            </a:r>
            <a:endParaRPr lang="en-US" dirty="0"/>
          </a:p>
        </p:txBody>
      </p:sp>
      <p:pic>
        <p:nvPicPr>
          <p:cNvPr id="3" name="Picture 2">
            <a:extLst>
              <a:ext uri="{FF2B5EF4-FFF2-40B4-BE49-F238E27FC236}">
                <a16:creationId xmlns:a16="http://schemas.microsoft.com/office/drawing/2014/main" id="{F163091F-8C97-851A-BFC2-E0959B307E31}"/>
              </a:ext>
            </a:extLst>
          </p:cNvPr>
          <p:cNvPicPr>
            <a:picLocks noChangeAspect="1"/>
          </p:cNvPicPr>
          <p:nvPr/>
        </p:nvPicPr>
        <p:blipFill rotWithShape="1">
          <a:blip r:embed="rId2">
            <a:extLst>
              <a:ext uri="{28A0092B-C50C-407E-A947-70E740481C1C}">
                <a14:useLocalDpi xmlns:a14="http://schemas.microsoft.com/office/drawing/2010/main" val="0"/>
              </a:ext>
            </a:extLst>
          </a:blip>
          <a:srcRect l="1536" r="32667" b="35267"/>
          <a:stretch/>
        </p:blipFill>
        <p:spPr bwMode="auto">
          <a:xfrm>
            <a:off x="1045024" y="494715"/>
            <a:ext cx="9647182" cy="58521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17000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B7465ED-B887-6A97-2C00-6752F31FF6EB}"/>
              </a:ext>
            </a:extLst>
          </p:cNvPr>
          <p:cNvSpPr>
            <a:spLocks noGrp="1"/>
          </p:cNvSpPr>
          <p:nvPr>
            <p:ph type="subTitle" idx="1"/>
          </p:nvPr>
        </p:nvSpPr>
        <p:spPr/>
        <p:txBody>
          <a:bodyPr/>
          <a:lstStyle/>
          <a:p>
            <a:r>
              <a:rPr lang="ar-LB"/>
              <a:t>الخلاصة</a:t>
            </a:r>
            <a:endParaRPr lang="en-US" dirty="0"/>
          </a:p>
        </p:txBody>
      </p:sp>
      <p:sp>
        <p:nvSpPr>
          <p:cNvPr id="3" name="Content Placeholder 2">
            <a:extLst>
              <a:ext uri="{FF2B5EF4-FFF2-40B4-BE49-F238E27FC236}">
                <a16:creationId xmlns:a16="http://schemas.microsoft.com/office/drawing/2014/main" id="{233ED3DC-D001-6590-C2D9-FC4CCBE8AEA2}"/>
              </a:ext>
            </a:extLst>
          </p:cNvPr>
          <p:cNvSpPr>
            <a:spLocks noGrp="1"/>
          </p:cNvSpPr>
          <p:nvPr>
            <p:ph sz="half" idx="2"/>
          </p:nvPr>
        </p:nvSpPr>
        <p:spPr>
          <a:xfrm>
            <a:off x="254000" y="2336800"/>
            <a:ext cx="11684000" cy="4206240"/>
          </a:xfrm>
        </p:spPr>
        <p:txBody>
          <a:bodyPr/>
          <a:lstStyle/>
          <a:p>
            <a:pPr marL="342900" indent="-342900" algn="r" rtl="1">
              <a:buClr>
                <a:schemeClr val="tx1"/>
              </a:buClr>
              <a:buFont typeface="Arial" panose="020B0604020202020204" pitchFamily="34" charset="0"/>
              <a:buChar char="•"/>
            </a:pPr>
            <a:r>
              <a:rPr lang="ar-LB" sz="2400" i="1" dirty="0">
                <a:latin typeface="Times New Roman" panose="02020603050405020304" pitchFamily="18" charset="0"/>
                <a:ea typeface="Calibri" panose="020F0502020204030204" pitchFamily="34" charset="0"/>
              </a:rPr>
              <a:t>وخلاصة القول، تكشف الاتجاهات عن مسارات إنمائية متباينة، حيث يلاحظ تدهور الرفاه في البلدان المتأثرة بالصراعات وأقل البلدان نموا، في حين تظهر البلدان المتوسطة الدخل ركودا في التقدم وتكشف بلدان مجلس التعاون الخليجي عن علامات التحسن.
للمرة الأولى منذ 50 عاما، تتباين مستويات المعيشة بين المناطق الفرعية في المنطقة العربية منذ عام 2005. ولا يعزى التفاوت بين المناطق الفرعية إلى اختلاف المستوى فحسب، بل أيضا إلى الاختلاف في المسارات.</a:t>
            </a:r>
            <a:endParaRPr lang="en-US" sz="2400" i="1" dirty="0"/>
          </a:p>
        </p:txBody>
      </p:sp>
    </p:spTree>
    <p:extLst>
      <p:ext uri="{BB962C8B-B14F-4D97-AF65-F5344CB8AC3E}">
        <p14:creationId xmlns:p14="http://schemas.microsoft.com/office/powerpoint/2010/main" val="3063667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736F-8393-294D-BAF7-91E085D410FE}"/>
              </a:ext>
            </a:extLst>
          </p:cNvPr>
          <p:cNvSpPr>
            <a:spLocks noGrp="1"/>
          </p:cNvSpPr>
          <p:nvPr>
            <p:ph type="ctrTitle"/>
          </p:nvPr>
        </p:nvSpPr>
        <p:spPr>
          <a:xfrm>
            <a:off x="531844" y="2940956"/>
            <a:ext cx="8025181" cy="1956585"/>
          </a:xfrm>
        </p:spPr>
        <p:txBody>
          <a:bodyPr/>
          <a:lstStyle/>
          <a:p>
            <a:r>
              <a:rPr lang="ar-LB" dirty="0">
                <a:solidFill>
                  <a:srgbClr val="2483D2"/>
                </a:solidFill>
              </a:rPr>
              <a:t>مخطط تفصيلي</a:t>
            </a:r>
            <a:endParaRPr lang="en-US" dirty="0">
              <a:solidFill>
                <a:srgbClr val="2483D2"/>
              </a:solidFill>
            </a:endParaRPr>
          </a:p>
        </p:txBody>
      </p:sp>
      <p:sp>
        <p:nvSpPr>
          <p:cNvPr id="3" name="Subtitle 1">
            <a:extLst>
              <a:ext uri="{FF2B5EF4-FFF2-40B4-BE49-F238E27FC236}">
                <a16:creationId xmlns:a16="http://schemas.microsoft.com/office/drawing/2014/main" id="{D8F0D89F-A80D-9409-7119-BECF79092CE1}"/>
              </a:ext>
            </a:extLst>
          </p:cNvPr>
          <p:cNvSpPr txBox="1">
            <a:spLocks/>
          </p:cNvSpPr>
          <p:nvPr/>
        </p:nvSpPr>
        <p:spPr>
          <a:xfrm>
            <a:off x="4093029" y="2416630"/>
            <a:ext cx="7291922" cy="3167742"/>
          </a:xfrm>
          <a:prstGeom prst="rect">
            <a:avLst/>
          </a:prstGeom>
        </p:spPr>
        <p:txBody>
          <a:bodyPr/>
          <a:lstStyle>
            <a:lvl1pPr marL="182875" indent="-182875" algn="l" defTabSz="914377"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rtl="1">
              <a:buClr>
                <a:schemeClr val="bg1"/>
              </a:buClr>
              <a:buNone/>
            </a:pPr>
            <a:r>
              <a:rPr lang="ar-LB" sz="1800" dirty="0">
                <a:solidFill>
                  <a:schemeClr val="bg1"/>
                </a:solidFill>
              </a:rPr>
              <a:t>1- المنهجية
2- معدلات الفقر وعدد الفقراء في المنطقة العربية
3- دراسة العوامل التي تؤثر على معدلات الفقر: 
</a:t>
            </a:r>
            <a:r>
              <a:rPr lang="en-US" sz="1800" dirty="0">
                <a:solidFill>
                  <a:schemeClr val="bg1"/>
                </a:solidFill>
              </a:rPr>
              <a:t>	</a:t>
            </a:r>
            <a:r>
              <a:rPr lang="ar-LB" sz="1800" dirty="0">
                <a:solidFill>
                  <a:schemeClr val="bg1"/>
                </a:solidFill>
              </a:rPr>
              <a:t>عدم المساواة في الدخل
</a:t>
            </a:r>
            <a:r>
              <a:rPr lang="en-US" sz="1800" dirty="0">
                <a:solidFill>
                  <a:schemeClr val="bg1"/>
                </a:solidFill>
              </a:rPr>
              <a:t>	</a:t>
            </a:r>
            <a:r>
              <a:rPr lang="ar-LB" sz="1800" dirty="0">
                <a:solidFill>
                  <a:schemeClr val="bg1"/>
                </a:solidFill>
              </a:rPr>
              <a:t> النمو
</a:t>
            </a:r>
            <a:r>
              <a:rPr lang="en-US" sz="1800" dirty="0">
                <a:solidFill>
                  <a:schemeClr val="bg1"/>
                </a:solidFill>
              </a:rPr>
              <a:t>	</a:t>
            </a:r>
            <a:r>
              <a:rPr lang="ar-LB" sz="1800" dirty="0">
                <a:solidFill>
                  <a:schemeClr val="bg1"/>
                </a:solidFill>
              </a:rPr>
              <a:t>مرونة الحد من الفقر للحد من عدم المساواة ونمو الدخل
4- الخاتمة</a:t>
            </a:r>
            <a:endParaRPr lang="en-US" sz="1800" dirty="0">
              <a:solidFill>
                <a:schemeClr val="bg1"/>
              </a:solidFill>
            </a:endParaRPr>
          </a:p>
        </p:txBody>
      </p:sp>
    </p:spTree>
    <p:extLst>
      <p:ext uri="{BB962C8B-B14F-4D97-AF65-F5344CB8AC3E}">
        <p14:creationId xmlns:p14="http://schemas.microsoft.com/office/powerpoint/2010/main" val="3393982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736F-8393-294D-BAF7-91E085D410FE}"/>
              </a:ext>
            </a:extLst>
          </p:cNvPr>
          <p:cNvSpPr>
            <a:spLocks noGrp="1"/>
          </p:cNvSpPr>
          <p:nvPr>
            <p:ph type="ctrTitle"/>
          </p:nvPr>
        </p:nvSpPr>
        <p:spPr/>
        <p:txBody>
          <a:bodyPr/>
          <a:lstStyle/>
          <a:p>
            <a:r>
              <a:rPr lang="ar-LB" dirty="0"/>
              <a:t>شكراً</a:t>
            </a:r>
            <a:endParaRPr lang="en-US" dirty="0"/>
          </a:p>
        </p:txBody>
      </p:sp>
    </p:spTree>
    <p:extLst>
      <p:ext uri="{BB962C8B-B14F-4D97-AF65-F5344CB8AC3E}">
        <p14:creationId xmlns:p14="http://schemas.microsoft.com/office/powerpoint/2010/main" val="179869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736F-8393-294D-BAF7-91E085D410FE}"/>
              </a:ext>
            </a:extLst>
          </p:cNvPr>
          <p:cNvSpPr>
            <a:spLocks noGrp="1"/>
          </p:cNvSpPr>
          <p:nvPr>
            <p:ph type="ctrTitle"/>
          </p:nvPr>
        </p:nvSpPr>
        <p:spPr>
          <a:xfrm>
            <a:off x="94964" y="2946884"/>
            <a:ext cx="3083665" cy="1956585"/>
          </a:xfrm>
        </p:spPr>
        <p:txBody>
          <a:bodyPr>
            <a:normAutofit/>
          </a:bodyPr>
          <a:lstStyle/>
          <a:p>
            <a:pPr algn="ctr" rtl="1"/>
            <a:r>
              <a:rPr lang="ar-LB" sz="3600" dirty="0">
                <a:solidFill>
                  <a:srgbClr val="2483D2"/>
                </a:solidFill>
              </a:rPr>
              <a:t>1- المنهجية</a:t>
            </a:r>
            <a:endParaRPr lang="en-US" sz="3600" dirty="0">
              <a:solidFill>
                <a:srgbClr val="2483D2"/>
              </a:solidFill>
            </a:endParaRPr>
          </a:p>
        </p:txBody>
      </p:sp>
      <p:sp>
        <p:nvSpPr>
          <p:cNvPr id="3" name="Subtitle 1">
            <a:extLst>
              <a:ext uri="{FF2B5EF4-FFF2-40B4-BE49-F238E27FC236}">
                <a16:creationId xmlns:a16="http://schemas.microsoft.com/office/drawing/2014/main" id="{D8F0D89F-A80D-9409-7119-BECF79092CE1}"/>
              </a:ext>
            </a:extLst>
          </p:cNvPr>
          <p:cNvSpPr txBox="1">
            <a:spLocks/>
          </p:cNvSpPr>
          <p:nvPr/>
        </p:nvSpPr>
        <p:spPr>
          <a:xfrm>
            <a:off x="4876800" y="3121055"/>
            <a:ext cx="6281728" cy="2448561"/>
          </a:xfrm>
          <a:prstGeom prst="rect">
            <a:avLst/>
          </a:prstGeom>
        </p:spPr>
        <p:txBody>
          <a:bodyPr/>
          <a:lstStyle>
            <a:lvl1pPr marL="182875" indent="-182875" algn="l" defTabSz="914377"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189"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02"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15"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28" indent="-182875" algn="l" defTabSz="914377"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599960"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899953"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199945"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499938" indent="-228594" algn="l" defTabSz="914377"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gn="r" rtl="1">
              <a:buClr>
                <a:schemeClr val="bg1"/>
              </a:buClr>
            </a:pPr>
            <a:r>
              <a:rPr lang="ar-LB" sz="2000" dirty="0">
                <a:solidFill>
                  <a:schemeClr val="bg1"/>
                </a:solidFill>
              </a:rPr>
              <a:t>خطوط الفقر الإسكوا 
تقدير الفقر
تقدير عدم المساواة في الدخل</a:t>
            </a:r>
            <a:endParaRPr lang="en-US" sz="2000" dirty="0">
              <a:solidFill>
                <a:schemeClr val="bg1"/>
              </a:solidFill>
            </a:endParaRPr>
          </a:p>
        </p:txBody>
      </p:sp>
    </p:spTree>
    <p:extLst>
      <p:ext uri="{BB962C8B-B14F-4D97-AF65-F5344CB8AC3E}">
        <p14:creationId xmlns:p14="http://schemas.microsoft.com/office/powerpoint/2010/main" val="250470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4540068-B034-C6BE-5238-684474604C1E}"/>
              </a:ext>
            </a:extLst>
          </p:cNvPr>
          <p:cNvSpPr>
            <a:spLocks noGrp="1"/>
          </p:cNvSpPr>
          <p:nvPr>
            <p:ph type="subTitle" idx="1"/>
          </p:nvPr>
        </p:nvSpPr>
        <p:spPr>
          <a:xfrm>
            <a:off x="0" y="704193"/>
            <a:ext cx="12192000" cy="629307"/>
          </a:xfrm>
        </p:spPr>
        <p:txBody>
          <a:bodyPr/>
          <a:lstStyle/>
          <a:p>
            <a:r>
              <a:rPr lang="ar-LB" sz="1800" dirty="0"/>
              <a:t>يكمن الأساس المنطقي وراء وضع خطوط الفقر في الإسكوا في العلاقة المقعرة بين خطوط الفقر الوطنية ومتوسط الإنفاق أو الدخل</a:t>
            </a:r>
            <a:endParaRPr lang="en-US" sz="1800" dirty="0"/>
          </a:p>
        </p:txBody>
      </p:sp>
      <p:pic>
        <p:nvPicPr>
          <p:cNvPr id="10" name="Picture 9">
            <a:extLst>
              <a:ext uri="{FF2B5EF4-FFF2-40B4-BE49-F238E27FC236}">
                <a16:creationId xmlns:a16="http://schemas.microsoft.com/office/drawing/2014/main" id="{9495CD13-E0D5-22AA-3B3D-D64C69F34BE1}"/>
              </a:ext>
            </a:extLst>
          </p:cNvPr>
          <p:cNvPicPr>
            <a:picLocks noChangeAspect="1"/>
          </p:cNvPicPr>
          <p:nvPr/>
        </p:nvPicPr>
        <p:blipFill>
          <a:blip r:embed="rId2"/>
          <a:stretch>
            <a:fillRect/>
          </a:stretch>
        </p:blipFill>
        <p:spPr>
          <a:xfrm>
            <a:off x="1948814" y="1876425"/>
            <a:ext cx="8039188" cy="4616828"/>
          </a:xfrm>
          <a:prstGeom prst="rect">
            <a:avLst/>
          </a:prstGeom>
        </p:spPr>
      </p:pic>
      <p:sp>
        <p:nvSpPr>
          <p:cNvPr id="11" name="Subtitle 1">
            <a:extLst>
              <a:ext uri="{FF2B5EF4-FFF2-40B4-BE49-F238E27FC236}">
                <a16:creationId xmlns:a16="http://schemas.microsoft.com/office/drawing/2014/main" id="{9AF77A00-0ED1-F1DA-0A6D-1687EA86F9D5}"/>
              </a:ext>
            </a:extLst>
          </p:cNvPr>
          <p:cNvSpPr txBox="1">
            <a:spLocks/>
          </p:cNvSpPr>
          <p:nvPr/>
        </p:nvSpPr>
        <p:spPr>
          <a:xfrm>
            <a:off x="2998431" y="1419225"/>
            <a:ext cx="6195138" cy="269407"/>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77500" lnSpcReduction="200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en-US" sz="1600" b="1" dirty="0"/>
              <a:t>National poverty lines against mean incomes or expenditures (in 2017 PPP)</a:t>
            </a:r>
          </a:p>
        </p:txBody>
      </p:sp>
      <p:sp>
        <p:nvSpPr>
          <p:cNvPr id="3" name="Subtitle 1">
            <a:extLst>
              <a:ext uri="{FF2B5EF4-FFF2-40B4-BE49-F238E27FC236}">
                <a16:creationId xmlns:a16="http://schemas.microsoft.com/office/drawing/2014/main" id="{B605A9AA-4CFB-EC09-0EF5-A6819E5AA601}"/>
              </a:ext>
            </a:extLst>
          </p:cNvPr>
          <p:cNvSpPr txBox="1">
            <a:spLocks/>
          </p:cNvSpPr>
          <p:nvPr/>
        </p:nvSpPr>
        <p:spPr>
          <a:xfrm>
            <a:off x="0" y="176954"/>
            <a:ext cx="12192000" cy="968753"/>
          </a:xfrm>
          <a:prstGeom prst="rect">
            <a:avLst/>
          </a:prstGeom>
        </p:spPr>
        <p:txBody>
          <a:bodyPr>
            <a:noAutofit/>
          </a:bodyPr>
          <a:lstStyle>
            <a:lvl1pPr marL="0" indent="0" algn="ctr" defTabSz="914377" rtl="0" eaLnBrk="1" latinLnBrk="0" hangingPunct="1">
              <a:lnSpc>
                <a:spcPct val="110000"/>
              </a:lnSpc>
              <a:spcBef>
                <a:spcPts val="0"/>
              </a:spcBef>
              <a:spcAft>
                <a:spcPts val="0"/>
              </a:spcAft>
              <a:buClr>
                <a:schemeClr val="tx1">
                  <a:lumMod val="85000"/>
                  <a:lumOff val="15000"/>
                </a:schemeClr>
              </a:buClr>
              <a:buFont typeface="Garamond" pitchFamily="18" charset="0"/>
              <a:buNone/>
              <a:defRPr sz="3600" b="0" i="0" kern="1200" spc="80" baseline="0">
                <a:solidFill>
                  <a:schemeClr val="bg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377"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566"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754"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5943"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131"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320"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50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rtl="1"/>
            <a:r>
              <a:rPr lang="ar-LB" sz="3200" dirty="0"/>
              <a:t>خطوط الفقر</a:t>
            </a:r>
            <a:r>
              <a:rPr lang="en-US" sz="3200" dirty="0"/>
              <a:t> </a:t>
            </a:r>
            <a:r>
              <a:rPr lang="ar-LB" sz="3200" dirty="0"/>
              <a:t>للإسكوا</a:t>
            </a:r>
            <a:endParaRPr lang="en-US" sz="3200" dirty="0"/>
          </a:p>
        </p:txBody>
      </p:sp>
    </p:spTree>
    <p:extLst>
      <p:ext uri="{BB962C8B-B14F-4D97-AF65-F5344CB8AC3E}">
        <p14:creationId xmlns:p14="http://schemas.microsoft.com/office/powerpoint/2010/main" val="2749588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4540068-B034-C6BE-5238-684474604C1E}"/>
              </a:ext>
            </a:extLst>
          </p:cNvPr>
          <p:cNvSpPr>
            <a:spLocks noGrp="1"/>
          </p:cNvSpPr>
          <p:nvPr>
            <p:ph type="subTitle" idx="1"/>
          </p:nvPr>
        </p:nvSpPr>
        <p:spPr>
          <a:xfrm>
            <a:off x="192826" y="861848"/>
            <a:ext cx="11806347" cy="555905"/>
          </a:xfrm>
        </p:spPr>
        <p:txBody>
          <a:bodyPr/>
          <a:lstStyle/>
          <a:p>
            <a:r>
              <a:rPr lang="ar-LB" sz="2000" dirty="0"/>
              <a:t>هناك علاقة قوية بين خطوط الفقر في الإسكوا ومتوسط النفقات</a:t>
            </a:r>
            <a:endParaRPr lang="en-US" sz="2000" dirty="0"/>
          </a:p>
        </p:txBody>
      </p:sp>
      <p:graphicFrame>
        <p:nvGraphicFramePr>
          <p:cNvPr id="4" name="Chart 3">
            <a:extLst>
              <a:ext uri="{FF2B5EF4-FFF2-40B4-BE49-F238E27FC236}">
                <a16:creationId xmlns:a16="http://schemas.microsoft.com/office/drawing/2014/main" id="{1FD1DF61-C0F7-131C-3000-6232327E1EA5}"/>
              </a:ext>
            </a:extLst>
          </p:cNvPr>
          <p:cNvGraphicFramePr>
            <a:graphicFrameLocks/>
          </p:cNvGraphicFramePr>
          <p:nvPr>
            <p:extLst>
              <p:ext uri="{D42A27DB-BD31-4B8C-83A1-F6EECF244321}">
                <p14:modId xmlns:p14="http://schemas.microsoft.com/office/powerpoint/2010/main" val="3138357468"/>
              </p:ext>
            </p:extLst>
          </p:nvPr>
        </p:nvGraphicFramePr>
        <p:xfrm>
          <a:off x="346003" y="2109217"/>
          <a:ext cx="5426148" cy="4210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3FD274B7-D07C-F9E0-B68A-4FDE7FCE217E}"/>
              </a:ext>
            </a:extLst>
          </p:cNvPr>
          <p:cNvGraphicFramePr>
            <a:graphicFrameLocks/>
          </p:cNvGraphicFramePr>
          <p:nvPr>
            <p:extLst>
              <p:ext uri="{D42A27DB-BD31-4B8C-83A1-F6EECF244321}">
                <p14:modId xmlns:p14="http://schemas.microsoft.com/office/powerpoint/2010/main" val="1599197376"/>
              </p:ext>
            </p:extLst>
          </p:nvPr>
        </p:nvGraphicFramePr>
        <p:xfrm>
          <a:off x="6210299" y="1985390"/>
          <a:ext cx="5759523"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6" name="Subtitle 1">
            <a:extLst>
              <a:ext uri="{FF2B5EF4-FFF2-40B4-BE49-F238E27FC236}">
                <a16:creationId xmlns:a16="http://schemas.microsoft.com/office/drawing/2014/main" id="{D3452051-8CD4-B0D4-1270-A30FC02C4FA8}"/>
              </a:ext>
            </a:extLst>
          </p:cNvPr>
          <p:cNvSpPr txBox="1">
            <a:spLocks/>
          </p:cNvSpPr>
          <p:nvPr/>
        </p:nvSpPr>
        <p:spPr>
          <a:xfrm>
            <a:off x="173001" y="1492302"/>
            <a:ext cx="5772151" cy="323851"/>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600" b="1" dirty="0"/>
              <a:t>خطوط الفقر في الإسكوا مقابل متوسط الدخل أو النفقات</a:t>
            </a:r>
            <a:endParaRPr lang="en-US" sz="1600" b="1" dirty="0"/>
          </a:p>
        </p:txBody>
      </p:sp>
      <p:sp>
        <p:nvSpPr>
          <p:cNvPr id="7" name="Subtitle 1">
            <a:extLst>
              <a:ext uri="{FF2B5EF4-FFF2-40B4-BE49-F238E27FC236}">
                <a16:creationId xmlns:a16="http://schemas.microsoft.com/office/drawing/2014/main" id="{C94B0B2A-FF29-72E6-0439-0CED235E59A7}"/>
              </a:ext>
            </a:extLst>
          </p:cNvPr>
          <p:cNvSpPr txBox="1">
            <a:spLocks/>
          </p:cNvSpPr>
          <p:nvPr/>
        </p:nvSpPr>
        <p:spPr>
          <a:xfrm>
            <a:off x="6280106" y="1487166"/>
            <a:ext cx="5645223" cy="323851"/>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ar-LB" sz="1600" b="1" dirty="0"/>
              <a:t>معدلات الفقر في الإسكوا مقابل متوسط الدخل أو النفقات</a:t>
            </a:r>
            <a:endParaRPr lang="en-US" sz="1600" b="1" dirty="0"/>
          </a:p>
        </p:txBody>
      </p:sp>
      <p:sp>
        <p:nvSpPr>
          <p:cNvPr id="3" name="Subtitle 1">
            <a:extLst>
              <a:ext uri="{FF2B5EF4-FFF2-40B4-BE49-F238E27FC236}">
                <a16:creationId xmlns:a16="http://schemas.microsoft.com/office/drawing/2014/main" id="{B63C8E80-89F9-4ABC-727A-C27CA44A7A91}"/>
              </a:ext>
            </a:extLst>
          </p:cNvPr>
          <p:cNvSpPr txBox="1">
            <a:spLocks/>
          </p:cNvSpPr>
          <p:nvPr/>
        </p:nvSpPr>
        <p:spPr>
          <a:xfrm>
            <a:off x="346003" y="274627"/>
            <a:ext cx="12192000" cy="968753"/>
          </a:xfrm>
          <a:prstGeom prst="rect">
            <a:avLst/>
          </a:prstGeom>
        </p:spPr>
        <p:txBody>
          <a:bodyPr>
            <a:noAutofit/>
          </a:bodyPr>
          <a:lstStyle>
            <a:lvl1pPr marL="0" indent="0" algn="ctr" defTabSz="914377" rtl="0" eaLnBrk="1" latinLnBrk="0" hangingPunct="1">
              <a:lnSpc>
                <a:spcPct val="110000"/>
              </a:lnSpc>
              <a:spcBef>
                <a:spcPts val="0"/>
              </a:spcBef>
              <a:spcAft>
                <a:spcPts val="0"/>
              </a:spcAft>
              <a:buClr>
                <a:schemeClr val="tx1">
                  <a:lumMod val="85000"/>
                  <a:lumOff val="15000"/>
                </a:schemeClr>
              </a:buClr>
              <a:buFont typeface="Garamond" pitchFamily="18" charset="0"/>
              <a:buNone/>
              <a:defRPr sz="3600" b="0" i="0" kern="1200" spc="80" baseline="0">
                <a:solidFill>
                  <a:schemeClr val="bg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377"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566"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754"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5943"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131"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320"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50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rtl="1"/>
            <a:r>
              <a:rPr lang="ar-LB" sz="3200" dirty="0"/>
              <a:t>خطوط الفقر</a:t>
            </a:r>
            <a:r>
              <a:rPr lang="en-US" sz="3200" dirty="0"/>
              <a:t> </a:t>
            </a:r>
            <a:r>
              <a:rPr lang="ar-LB" sz="3200" dirty="0"/>
              <a:t>للإسكوا</a:t>
            </a:r>
            <a:endParaRPr lang="en-US" sz="3200" dirty="0"/>
          </a:p>
        </p:txBody>
      </p:sp>
    </p:spTree>
    <p:extLst>
      <p:ext uri="{BB962C8B-B14F-4D97-AF65-F5344CB8AC3E}">
        <p14:creationId xmlns:p14="http://schemas.microsoft.com/office/powerpoint/2010/main" val="181206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1F1D2FD-3312-D793-6739-38646BCEE1DA}"/>
              </a:ext>
            </a:extLst>
          </p:cNvPr>
          <p:cNvSpPr>
            <a:spLocks noGrp="1"/>
          </p:cNvSpPr>
          <p:nvPr>
            <p:ph type="subTitle" idx="1"/>
          </p:nvPr>
        </p:nvSpPr>
        <p:spPr>
          <a:xfrm>
            <a:off x="-116840" y="729724"/>
            <a:ext cx="12425679" cy="621556"/>
          </a:xfrm>
        </p:spPr>
        <p:txBody>
          <a:bodyPr/>
          <a:lstStyle/>
          <a:p>
            <a:r>
              <a:rPr lang="ar-LB" sz="1800" dirty="0">
                <a:latin typeface="Helvetica Neue"/>
                <a:ea typeface="Times New Roman" panose="02020603050405020304" pitchFamily="18" charset="0"/>
                <a:cs typeface="Helvetica Neue"/>
              </a:rPr>
              <a:t>وتظهر خطوط الفقر في الإسكوا ارتباطا قويا بخطوط الفقر الوطنية المرصودة. وهي تهدف إلى معالجة مسألة تجاوز خطوط الفقر الوطنية أو التقليل من شأنها.</a:t>
            </a:r>
            <a:endParaRPr lang="en-US" dirty="0"/>
          </a:p>
        </p:txBody>
      </p:sp>
      <p:graphicFrame>
        <p:nvGraphicFramePr>
          <p:cNvPr id="4" name="Chart 3">
            <a:extLst>
              <a:ext uri="{FF2B5EF4-FFF2-40B4-BE49-F238E27FC236}">
                <a16:creationId xmlns:a16="http://schemas.microsoft.com/office/drawing/2014/main" id="{94619B62-36D2-4E57-B893-50E39BA37A5C}"/>
              </a:ext>
            </a:extLst>
          </p:cNvPr>
          <p:cNvGraphicFramePr/>
          <p:nvPr>
            <p:extLst>
              <p:ext uri="{D42A27DB-BD31-4B8C-83A1-F6EECF244321}">
                <p14:modId xmlns:p14="http://schemas.microsoft.com/office/powerpoint/2010/main" val="3833759273"/>
              </p:ext>
            </p:extLst>
          </p:nvPr>
        </p:nvGraphicFramePr>
        <p:xfrm>
          <a:off x="370489" y="1972169"/>
          <a:ext cx="11451021" cy="4156107"/>
        </p:xfrm>
        <a:graphic>
          <a:graphicData uri="http://schemas.openxmlformats.org/drawingml/2006/chart">
            <c:chart xmlns:c="http://schemas.openxmlformats.org/drawingml/2006/chart" xmlns:r="http://schemas.openxmlformats.org/officeDocument/2006/relationships" r:id="rId2"/>
          </a:graphicData>
        </a:graphic>
      </p:graphicFrame>
      <p:sp>
        <p:nvSpPr>
          <p:cNvPr id="3" name="Subtitle 1">
            <a:extLst>
              <a:ext uri="{FF2B5EF4-FFF2-40B4-BE49-F238E27FC236}">
                <a16:creationId xmlns:a16="http://schemas.microsoft.com/office/drawing/2014/main" id="{FB1E6878-F6A1-9059-A7CD-DEE162ABAB9B}"/>
              </a:ext>
            </a:extLst>
          </p:cNvPr>
          <p:cNvSpPr txBox="1">
            <a:spLocks/>
          </p:cNvSpPr>
          <p:nvPr/>
        </p:nvSpPr>
        <p:spPr>
          <a:xfrm>
            <a:off x="2026920" y="1432560"/>
            <a:ext cx="8417560" cy="376237"/>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marR="0" indent="0" algn="ctr">
              <a:spcBef>
                <a:spcPts val="600"/>
              </a:spcBef>
              <a:spcAft>
                <a:spcPts val="600"/>
              </a:spcAft>
              <a:buNone/>
              <a:tabLst>
                <a:tab pos="575945" algn="l"/>
              </a:tabLst>
            </a:pPr>
            <a:r>
              <a:rPr lang="ar-LB" sz="1400" b="1" dirty="0">
                <a:ea typeface="Times New Roman" panose="02020603050405020304" pitchFamily="18" charset="0"/>
              </a:rPr>
              <a:t>خطوط الفقر الوطنية مقارنة بخطوط الفقر التي حددتها الإسكوا في سنوات المسح (في اليوم، في تعادل القوة الشرائية لعام 2017)</a:t>
            </a:r>
            <a:endParaRPr lang="en-US" sz="1400" b="1" dirty="0">
              <a:effectLst/>
              <a:ea typeface="Times New Roman" panose="02020603050405020304" pitchFamily="18" charset="0"/>
            </a:endParaRPr>
          </a:p>
        </p:txBody>
      </p:sp>
      <p:sp>
        <p:nvSpPr>
          <p:cNvPr id="5" name="Subtitle 1">
            <a:extLst>
              <a:ext uri="{FF2B5EF4-FFF2-40B4-BE49-F238E27FC236}">
                <a16:creationId xmlns:a16="http://schemas.microsoft.com/office/drawing/2014/main" id="{3E138CE3-2B0C-7F19-1878-5AB86811EC9E}"/>
              </a:ext>
            </a:extLst>
          </p:cNvPr>
          <p:cNvSpPr txBox="1">
            <a:spLocks/>
          </p:cNvSpPr>
          <p:nvPr/>
        </p:nvSpPr>
        <p:spPr>
          <a:xfrm>
            <a:off x="0" y="204708"/>
            <a:ext cx="12192000" cy="968753"/>
          </a:xfrm>
          <a:prstGeom prst="rect">
            <a:avLst/>
          </a:prstGeom>
        </p:spPr>
        <p:txBody>
          <a:bodyPr>
            <a:noAutofit/>
          </a:bodyPr>
          <a:lstStyle>
            <a:lvl1pPr marL="0" indent="0" algn="ctr" defTabSz="914377" rtl="0" eaLnBrk="1" latinLnBrk="0" hangingPunct="1">
              <a:lnSpc>
                <a:spcPct val="110000"/>
              </a:lnSpc>
              <a:spcBef>
                <a:spcPts val="0"/>
              </a:spcBef>
              <a:spcAft>
                <a:spcPts val="0"/>
              </a:spcAft>
              <a:buClr>
                <a:schemeClr val="tx1">
                  <a:lumMod val="85000"/>
                  <a:lumOff val="15000"/>
                </a:schemeClr>
              </a:buClr>
              <a:buFont typeface="Garamond" pitchFamily="18" charset="0"/>
              <a:buNone/>
              <a:defRPr sz="3600" b="0" i="0" kern="1200" spc="80" baseline="0">
                <a:solidFill>
                  <a:schemeClr val="bg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377"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566"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754"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5943"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131"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320"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50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pPr rtl="1"/>
            <a:r>
              <a:rPr lang="ar-LB" sz="3200" dirty="0"/>
              <a:t>خطوط الفقر</a:t>
            </a:r>
            <a:r>
              <a:rPr lang="en-US" sz="3200" dirty="0"/>
              <a:t> </a:t>
            </a:r>
            <a:r>
              <a:rPr lang="ar-LB" sz="3200" dirty="0"/>
              <a:t>للإسكوا</a:t>
            </a:r>
            <a:endParaRPr lang="en-US" sz="3200" dirty="0"/>
          </a:p>
        </p:txBody>
      </p:sp>
    </p:spTree>
    <p:extLst>
      <p:ext uri="{BB962C8B-B14F-4D97-AF65-F5344CB8AC3E}">
        <p14:creationId xmlns:p14="http://schemas.microsoft.com/office/powerpoint/2010/main" val="263553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8BD9C55-052B-3D24-08F8-B927650DE036}"/>
              </a:ext>
            </a:extLst>
          </p:cNvPr>
          <p:cNvSpPr txBox="1">
            <a:spLocks noGrp="1"/>
          </p:cNvSpPr>
          <p:nvPr>
            <p:ph sz="half" idx="2"/>
          </p:nvPr>
        </p:nvSpPr>
        <p:spPr>
          <a:xfrm>
            <a:off x="1371599" y="1909781"/>
            <a:ext cx="10718801" cy="2322944"/>
          </a:xfrm>
          <a:prstGeom prst="rect">
            <a:avLst/>
          </a:prstGeom>
          <a:noFill/>
        </p:spPr>
        <p:txBody>
          <a:bodyPr wrap="square">
            <a:spAutoFit/>
          </a:bodyPr>
          <a:lstStyle/>
          <a:p>
            <a:pPr marL="285750" indent="-285750" algn="r" rtl="1">
              <a:buClr>
                <a:schemeClr val="tx1"/>
              </a:buClr>
              <a:buFont typeface="Arial" panose="020B0604020202020204" pitchFamily="34" charset="0"/>
              <a:buChar char="•"/>
            </a:pPr>
            <a:r>
              <a:rPr lang="ar-LB" sz="2400" dirty="0"/>
              <a:t>تعتمد معدلات الفقر على عدم المساواة في الدخل ومتوسط دخل الأسرة. يمكن استخدام النفقات كبديل للدخل.</a:t>
            </a:r>
          </a:p>
          <a:p>
            <a:pPr marL="285750" indent="-285750" algn="r" rtl="1">
              <a:buClr>
                <a:schemeClr val="tx1"/>
              </a:buClr>
              <a:buFont typeface="Arial" panose="020B0604020202020204" pitchFamily="34" charset="0"/>
              <a:buChar char="•"/>
            </a:pPr>
            <a:r>
              <a:rPr lang="en-US" sz="2400" dirty="0"/>
              <a:t> </a:t>
            </a:r>
            <a:r>
              <a:rPr lang="ar-LB" sz="2400" dirty="0"/>
              <a:t>باستخدام بيانات المسوح الأسرية، نقدر معدلات الفقر في المنطقة العربية للأعوام 2005-2023.</a:t>
            </a:r>
          </a:p>
          <a:p>
            <a:pPr marL="285750" indent="-285750" algn="r" rtl="1">
              <a:buClr>
                <a:schemeClr val="tx1"/>
              </a:buClr>
              <a:buFont typeface="Arial" panose="020B0604020202020204" pitchFamily="34" charset="0"/>
              <a:buChar char="•"/>
            </a:pPr>
            <a:r>
              <a:rPr lang="ar-LB" sz="2400" dirty="0"/>
              <a:t> تتكون قاعدة بياناتنا من 80 ملاحظة قطرية في سنة المسح للبلدان العربية و 2,131 ملاحظة قطرية في سنة المسح لجميع دول العالم، مع ملاحظة أن هذه الملاحظات ليست موزعة بالتساوي عبر البلدان أو السنوات.</a:t>
            </a:r>
            <a:endParaRPr lang="en-US" sz="2400" dirty="0"/>
          </a:p>
        </p:txBody>
      </p:sp>
      <p:sp>
        <p:nvSpPr>
          <p:cNvPr id="5" name="Subtitle 1">
            <a:extLst>
              <a:ext uri="{FF2B5EF4-FFF2-40B4-BE49-F238E27FC236}">
                <a16:creationId xmlns:a16="http://schemas.microsoft.com/office/drawing/2014/main" id="{961B6A1B-FAB7-965B-5163-123D8DAE9050}"/>
              </a:ext>
            </a:extLst>
          </p:cNvPr>
          <p:cNvSpPr txBox="1">
            <a:spLocks/>
          </p:cNvSpPr>
          <p:nvPr/>
        </p:nvSpPr>
        <p:spPr>
          <a:xfrm>
            <a:off x="0" y="509508"/>
            <a:ext cx="12192000" cy="968753"/>
          </a:xfrm>
          <a:prstGeom prst="rect">
            <a:avLst/>
          </a:prstGeom>
        </p:spPr>
        <p:txBody>
          <a:bodyPr>
            <a:noAutofit/>
          </a:bodyPr>
          <a:lstStyle>
            <a:lvl1pPr marL="0" indent="0" algn="ctr" defTabSz="914377" rtl="0" eaLnBrk="1" latinLnBrk="0" hangingPunct="1">
              <a:lnSpc>
                <a:spcPct val="110000"/>
              </a:lnSpc>
              <a:spcBef>
                <a:spcPts val="0"/>
              </a:spcBef>
              <a:spcAft>
                <a:spcPts val="0"/>
              </a:spcAft>
              <a:buClr>
                <a:schemeClr val="tx1">
                  <a:lumMod val="85000"/>
                  <a:lumOff val="15000"/>
                </a:schemeClr>
              </a:buClr>
              <a:buFont typeface="Garamond" pitchFamily="18" charset="0"/>
              <a:buNone/>
              <a:defRPr sz="3600" b="0" i="0" kern="1200" spc="80" baseline="0">
                <a:solidFill>
                  <a:schemeClr val="bg1"/>
                </a:solidFill>
                <a:latin typeface="Arial" panose="020B0604020202020204" pitchFamily="34" charset="0"/>
                <a:ea typeface="+mn-ea"/>
                <a:cs typeface="Arial" panose="020B0604020202020204" pitchFamily="34" charset="0"/>
              </a:defRPr>
            </a:lvl1pPr>
            <a:lvl2pPr marL="45718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377"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566"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754"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5943"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131"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320"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509" indent="0" algn="ctr" defTabSz="914377"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ar-LB" sz="3200" dirty="0"/>
              <a:t>تقدير الفقر</a:t>
            </a:r>
            <a:endParaRPr lang="en-US" sz="3200" dirty="0"/>
          </a:p>
        </p:txBody>
      </p:sp>
    </p:spTree>
    <p:extLst>
      <p:ext uri="{BB962C8B-B14F-4D97-AF65-F5344CB8AC3E}">
        <p14:creationId xmlns:p14="http://schemas.microsoft.com/office/powerpoint/2010/main" val="3273423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B8492EE-E36A-EED2-5C46-C109F6216105}"/>
              </a:ext>
            </a:extLst>
          </p:cNvPr>
          <p:cNvSpPr>
            <a:spLocks noGrp="1"/>
          </p:cNvSpPr>
          <p:nvPr>
            <p:ph type="subTitle" idx="1"/>
          </p:nvPr>
        </p:nvSpPr>
        <p:spPr/>
        <p:txBody>
          <a:bodyPr/>
          <a:lstStyle/>
          <a:p>
            <a:r>
              <a:rPr lang="ar-LB" dirty="0"/>
              <a:t>تقدير عدم المساواة في الدخل</a:t>
            </a:r>
            <a:endParaRPr lang="en-US" dirty="0"/>
          </a:p>
        </p:txBody>
      </p:sp>
      <p:sp>
        <p:nvSpPr>
          <p:cNvPr id="3" name="Content Placeholder 2">
            <a:extLst>
              <a:ext uri="{FF2B5EF4-FFF2-40B4-BE49-F238E27FC236}">
                <a16:creationId xmlns:a16="http://schemas.microsoft.com/office/drawing/2014/main" id="{0175C9E2-4E19-FB58-4649-AEF0337CC4B3}"/>
              </a:ext>
            </a:extLst>
          </p:cNvPr>
          <p:cNvSpPr>
            <a:spLocks noGrp="1"/>
          </p:cNvSpPr>
          <p:nvPr>
            <p:ph sz="half" idx="2"/>
          </p:nvPr>
        </p:nvSpPr>
        <p:spPr>
          <a:xfrm>
            <a:off x="84084" y="1944414"/>
            <a:ext cx="12107916" cy="4445876"/>
          </a:xfrm>
        </p:spPr>
        <p:txBody>
          <a:bodyPr/>
          <a:lstStyle/>
          <a:p>
            <a:pPr marL="285750" indent="-285750" algn="r" rtl="1">
              <a:buClr>
                <a:schemeClr val="tx1"/>
              </a:buClr>
              <a:buFont typeface="Arial" panose="020B0604020202020204" pitchFamily="34" charset="0"/>
              <a:buChar char="•"/>
            </a:pPr>
            <a:r>
              <a:rPr lang="ar-LB" sz="2400" dirty="0">
                <a:latin typeface="Helvetica Neue"/>
              </a:rPr>
              <a:t>نحن نعتمد على المقياس الأكثر شيوعا المستخدم ، مؤشر جيني ، والذي يعتمد على منحنى لورينز. وباستخدام البيانات المجمعة الخاصة بكل سنة مراقبة قطرية (من المسوح الأسرية التي تم جمعها من البنك الدولي أو من المكاتب الإحصائية الوطنية)، فإننا نقدر وظيفة توزيع سلسة خاصة بكل بلد. </a:t>
            </a:r>
          </a:p>
          <a:p>
            <a:pPr marL="285750" indent="-285750" algn="r" rtl="1">
              <a:buClr>
                <a:schemeClr val="tx1"/>
              </a:buClr>
              <a:buFont typeface="Arial" panose="020B0604020202020204" pitchFamily="34" charset="0"/>
              <a:buChar char="•"/>
            </a:pPr>
            <a:r>
              <a:rPr lang="ar-LB" sz="2400" dirty="0">
                <a:latin typeface="Helvetica Neue"/>
              </a:rPr>
              <a:t>أما بالنسبة لعدم المساواة بعد سنوات المسح، فقد وضعت الإسكوا نهجا جديدا يسمح بالتنبؤ بمؤشر جيني. وهو يستفيد من العديد من متغيرات الاقتصاد الكلي التي تعتبر محددات مهمة لعدم المساواة، مثل فعالية الحكومة، والاستثمارات الأجنبية المباشرة، ومخزون رأس المال، ونصيب الفرد من الناتج المحلي الإجمالي، ومؤشر رأس المال البشري، والإنتاجية الكلية لعوامل الإنتاج، وغيرها.</a:t>
            </a:r>
            <a:endParaRPr lang="en-US" sz="2400" dirty="0">
              <a:latin typeface="Helvetica Neue"/>
            </a:endParaRPr>
          </a:p>
        </p:txBody>
      </p:sp>
    </p:spTree>
    <p:extLst>
      <p:ext uri="{BB962C8B-B14F-4D97-AF65-F5344CB8AC3E}">
        <p14:creationId xmlns:p14="http://schemas.microsoft.com/office/powerpoint/2010/main" val="131731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3E05DC04-ED29-3383-7E9F-7DC6ADEAED8B}"/>
              </a:ext>
            </a:extLst>
          </p:cNvPr>
          <p:cNvSpPr>
            <a:spLocks noGrp="1"/>
          </p:cNvSpPr>
          <p:nvPr>
            <p:ph type="subTitle" idx="1"/>
          </p:nvPr>
        </p:nvSpPr>
        <p:spPr>
          <a:xfrm>
            <a:off x="-141890" y="287419"/>
            <a:ext cx="12475779" cy="1144955"/>
          </a:xfrm>
        </p:spPr>
        <p:txBody>
          <a:bodyPr/>
          <a:lstStyle/>
          <a:p>
            <a:pPr algn="r" rtl="1"/>
            <a:r>
              <a:rPr lang="ar-LB" sz="2100" dirty="0">
                <a:latin typeface="Univers LT Std 55"/>
                <a:ea typeface="Times New Roman" panose="02020603050405020304" pitchFamily="18" charset="0"/>
                <a:cs typeface="Univers LT Std 55"/>
              </a:rPr>
              <a:t>يتحول منحنى لورينز في العالم إلى الداخل ويقترب من خط المساواة المثالي، بينما يتحول في المنطقة العربية إلى الخارج (بعيدا عن خط المساواة)، مما يشير إلى ارتفاع التفاوتات في الدخل (بالنظر إلى المنطقة العربية ككيان واحد).</a:t>
            </a:r>
            <a:endParaRPr lang="en-US" sz="2100" dirty="0"/>
          </a:p>
        </p:txBody>
      </p:sp>
      <p:graphicFrame>
        <p:nvGraphicFramePr>
          <p:cNvPr id="4" name="Chart 3">
            <a:extLst>
              <a:ext uri="{FF2B5EF4-FFF2-40B4-BE49-F238E27FC236}">
                <a16:creationId xmlns:a16="http://schemas.microsoft.com/office/drawing/2014/main" id="{395D4F37-0D1F-4334-B5D1-FD8AF50210B8}"/>
              </a:ext>
            </a:extLst>
          </p:cNvPr>
          <p:cNvGraphicFramePr/>
          <p:nvPr>
            <p:extLst>
              <p:ext uri="{D42A27DB-BD31-4B8C-83A1-F6EECF244321}">
                <p14:modId xmlns:p14="http://schemas.microsoft.com/office/powerpoint/2010/main" val="8743875"/>
              </p:ext>
            </p:extLst>
          </p:nvPr>
        </p:nvGraphicFramePr>
        <p:xfrm>
          <a:off x="203200" y="2357120"/>
          <a:ext cx="5714123" cy="39430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CC6D9609-3347-4E84-BD71-892761863BA7}"/>
              </a:ext>
            </a:extLst>
          </p:cNvPr>
          <p:cNvGraphicFramePr/>
          <p:nvPr>
            <p:extLst>
              <p:ext uri="{D42A27DB-BD31-4B8C-83A1-F6EECF244321}">
                <p14:modId xmlns:p14="http://schemas.microsoft.com/office/powerpoint/2010/main" val="3658040323"/>
              </p:ext>
            </p:extLst>
          </p:nvPr>
        </p:nvGraphicFramePr>
        <p:xfrm>
          <a:off x="6301483" y="2357120"/>
          <a:ext cx="5714123" cy="394309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F97982DE-7FEF-3D87-498D-EE52D40366FF}"/>
              </a:ext>
            </a:extLst>
          </p:cNvPr>
          <p:cNvSpPr txBox="1"/>
          <p:nvPr/>
        </p:nvSpPr>
        <p:spPr>
          <a:xfrm>
            <a:off x="2295366" y="1941114"/>
            <a:ext cx="1605280" cy="369332"/>
          </a:xfrm>
          <a:prstGeom prst="rect">
            <a:avLst/>
          </a:prstGeom>
          <a:noFill/>
        </p:spPr>
        <p:txBody>
          <a:bodyPr wrap="square">
            <a:spAutoFit/>
          </a:bodyPr>
          <a:lstStyle/>
          <a:p>
            <a:r>
              <a:rPr lang="en-GB" dirty="0">
                <a:latin typeface="Helvetica Neue"/>
              </a:rPr>
              <a:t>Arab Region</a:t>
            </a:r>
            <a:endParaRPr lang="en-US" dirty="0"/>
          </a:p>
        </p:txBody>
      </p:sp>
      <p:sp>
        <p:nvSpPr>
          <p:cNvPr id="6" name="TextBox 5">
            <a:extLst>
              <a:ext uri="{FF2B5EF4-FFF2-40B4-BE49-F238E27FC236}">
                <a16:creationId xmlns:a16="http://schemas.microsoft.com/office/drawing/2014/main" id="{90B998A0-B618-FBD7-162C-00F42B6F4BFE}"/>
              </a:ext>
            </a:extLst>
          </p:cNvPr>
          <p:cNvSpPr txBox="1"/>
          <p:nvPr/>
        </p:nvSpPr>
        <p:spPr>
          <a:xfrm>
            <a:off x="8810214" y="1883675"/>
            <a:ext cx="1605280" cy="369332"/>
          </a:xfrm>
          <a:prstGeom prst="rect">
            <a:avLst/>
          </a:prstGeom>
          <a:noFill/>
        </p:spPr>
        <p:txBody>
          <a:bodyPr wrap="square">
            <a:spAutoFit/>
          </a:bodyPr>
          <a:lstStyle/>
          <a:p>
            <a:r>
              <a:rPr lang="en-GB" dirty="0">
                <a:latin typeface="Helvetica Neue"/>
              </a:rPr>
              <a:t>World</a:t>
            </a:r>
            <a:endParaRPr lang="en-US" dirty="0"/>
          </a:p>
        </p:txBody>
      </p:sp>
      <p:sp>
        <p:nvSpPr>
          <p:cNvPr id="8" name="Subtitle 1">
            <a:extLst>
              <a:ext uri="{FF2B5EF4-FFF2-40B4-BE49-F238E27FC236}">
                <a16:creationId xmlns:a16="http://schemas.microsoft.com/office/drawing/2014/main" id="{EE4D9AA5-4673-4A65-DF9C-CCE2BF056AB6}"/>
              </a:ext>
            </a:extLst>
          </p:cNvPr>
          <p:cNvSpPr txBox="1">
            <a:spLocks/>
          </p:cNvSpPr>
          <p:nvPr/>
        </p:nvSpPr>
        <p:spPr>
          <a:xfrm>
            <a:off x="4562798" y="1455711"/>
            <a:ext cx="3750885" cy="369332"/>
          </a:xfrm>
          <a:prstGeom prst="rect">
            <a:avLst/>
          </a:prstGeom>
          <a:solidFill>
            <a:srgbClr val="F0F6FA"/>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lang="en-US" sz="2000" kern="1200">
                <a:solidFill>
                  <a:schemeClr val="tx1"/>
                </a:solidFill>
                <a:latin typeface="Arial" panose="020B0604020202020204" pitchFamily="34" charset="0"/>
                <a:ea typeface="+mn-ea"/>
                <a:cs typeface="Arial" panose="020B060402020202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300" kern="1200">
                <a:solidFill>
                  <a:schemeClr val="tx1"/>
                </a:solidFill>
                <a:latin typeface="Arial" panose="020B0604020202020204" pitchFamily="34" charset="0"/>
                <a:ea typeface="+mn-ea"/>
                <a:cs typeface="Arial" panose="020B060402020202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a:solidFill>
                  <a:schemeClr val="tx1"/>
                </a:solidFill>
                <a:latin typeface="Arial" panose="020B0604020202020204" pitchFamily="34" charset="0"/>
                <a:ea typeface="+mn-ea"/>
                <a:cs typeface="Arial" panose="020B060402020202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lang="en-US" sz="1100" kern="1200" dirty="0">
                <a:solidFill>
                  <a:schemeClr val="tx1"/>
                </a:solidFill>
                <a:latin typeface="Arial" panose="020B0604020202020204" pitchFamily="34" charset="0"/>
                <a:ea typeface="+mn-ea"/>
                <a:cs typeface="Arial" panose="020B060402020202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ctr">
              <a:buNone/>
            </a:pPr>
            <a:r>
              <a:rPr lang="en-US" sz="1600" b="1" dirty="0"/>
              <a:t>Income Lorenz curve 2000-2020</a:t>
            </a:r>
          </a:p>
        </p:txBody>
      </p:sp>
      <p:sp>
        <p:nvSpPr>
          <p:cNvPr id="7" name="Rectangle 6"/>
          <p:cNvSpPr/>
          <p:nvPr/>
        </p:nvSpPr>
        <p:spPr>
          <a:xfrm>
            <a:off x="3228667" y="3959336"/>
            <a:ext cx="595035" cy="369332"/>
          </a:xfrm>
          <a:prstGeom prst="rect">
            <a:avLst/>
          </a:prstGeom>
        </p:spPr>
        <p:txBody>
          <a:bodyPr wrap="none">
            <a:spAutoFit/>
          </a:bodyPr>
          <a:lstStyle/>
          <a:p>
            <a:r>
              <a:rPr lang="en-GB" dirty="0">
                <a:latin typeface="Helvetica Neue"/>
              </a:rPr>
              <a:t>Gini</a:t>
            </a:r>
            <a:endParaRPr lang="en-US" dirty="0"/>
          </a:p>
        </p:txBody>
      </p:sp>
      <p:sp>
        <p:nvSpPr>
          <p:cNvPr id="9" name="Rectangle 8"/>
          <p:cNvSpPr/>
          <p:nvPr/>
        </p:nvSpPr>
        <p:spPr>
          <a:xfrm>
            <a:off x="9820459" y="3959336"/>
            <a:ext cx="595035" cy="369332"/>
          </a:xfrm>
          <a:prstGeom prst="rect">
            <a:avLst/>
          </a:prstGeom>
        </p:spPr>
        <p:txBody>
          <a:bodyPr wrap="none">
            <a:spAutoFit/>
          </a:bodyPr>
          <a:lstStyle/>
          <a:p>
            <a:r>
              <a:rPr lang="en-GB" dirty="0">
                <a:latin typeface="Helvetica Neue"/>
              </a:rPr>
              <a:t>Gini</a:t>
            </a:r>
            <a:endParaRPr lang="en-US" dirty="0"/>
          </a:p>
        </p:txBody>
      </p:sp>
    </p:spTree>
    <p:extLst>
      <p:ext uri="{BB962C8B-B14F-4D97-AF65-F5344CB8AC3E}">
        <p14:creationId xmlns:p14="http://schemas.microsoft.com/office/powerpoint/2010/main" val="766163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En" id="{C0494A47-6240-984D-9060-4FB25B993CA0}" vid="{EAC04F47-4198-5B4C-8F78-8372780C2E35}"/>
    </a:ext>
  </a:extLst>
</a:theme>
</file>

<file path=ppt/theme/theme2.xml><?xml version="1.0" encoding="utf-8"?>
<a:theme xmlns:a="http://schemas.openxmlformats.org/drawingml/2006/main" name="1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En" id="{C0494A47-6240-984D-9060-4FB25B993CA0}" vid="{EAC04F47-4198-5B4C-8F78-8372780C2E3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F6AC0EB4CA174C87FEE6491981AEEC" ma:contentTypeVersion="14" ma:contentTypeDescription="Create a new document." ma:contentTypeScope="" ma:versionID="301bc525d3622e3d0ba6124a1cb57770">
  <xsd:schema xmlns:xsd="http://www.w3.org/2001/XMLSchema" xmlns:xs="http://www.w3.org/2001/XMLSchema" xmlns:p="http://schemas.microsoft.com/office/2006/metadata/properties" xmlns:ns2="ed3ca989-2cc8-4c26-810a-3aa28ec5dbaa" xmlns:ns3="1f22f8ad-2735-491e-83b2-b36a5a187185" xmlns:ns4="985ec44e-1bab-4c0b-9df0-6ba128686fc9" targetNamespace="http://schemas.microsoft.com/office/2006/metadata/properties" ma:root="true" ma:fieldsID="aac0d480ea258d7767e5ed835c71d57d" ns2:_="" ns3:_="" ns4:_="">
    <xsd:import namespace="ed3ca989-2cc8-4c26-810a-3aa28ec5dbaa"/>
    <xsd:import namespace="1f22f8ad-2735-491e-83b2-b36a5a187185"/>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4: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3ca989-2cc8-4c26-810a-3aa28ec5db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22f8ad-2735-491e-83b2-b36a5a18718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06f2de5-45a3-4f0c-bc88-4fc414933b47}" ma:internalName="TaxCatchAll" ma:showField="CatchAllData" ma:web="1f22f8ad-2735-491e-83b2-b36a5a18718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ed3ca989-2cc8-4c26-810a-3aa28ec5dba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7A093E-40EC-4C6A-8234-4FF8ACBF1D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3ca989-2cc8-4c26-810a-3aa28ec5dbaa"/>
    <ds:schemaRef ds:uri="1f22f8ad-2735-491e-83b2-b36a5a187185"/>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F4B3DC-5C95-42A6-9BED-3B1042995F0D}">
  <ds:schemaRefs>
    <ds:schemaRef ds:uri="http://www.w3.org/XML/1998/namespace"/>
    <ds:schemaRef ds:uri="http://schemas.microsoft.com/office/2006/metadata/properties"/>
    <ds:schemaRef ds:uri="http://purl.org/dc/terms/"/>
    <ds:schemaRef ds:uri="ed3ca989-2cc8-4c26-810a-3aa28ec5dbaa"/>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985ec44e-1bab-4c0b-9df0-6ba128686fc9"/>
    <ds:schemaRef ds:uri="1f22f8ad-2735-491e-83b2-b36a5a187185"/>
    <ds:schemaRef ds:uri="http://purl.org/dc/dcmitype/"/>
  </ds:schemaRefs>
</ds:datastoreItem>
</file>

<file path=customXml/itemProps3.xml><?xml version="1.0" encoding="utf-8"?>
<ds:datastoreItem xmlns:ds="http://schemas.openxmlformats.org/officeDocument/2006/customXml" ds:itemID="{E50672C0-5C58-4A32-8463-B024CF2621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ESCWA_Logo-Motto_PPT-En-V2 - MC EGM</Template>
  <TotalTime>1406</TotalTime>
  <Words>1201</Words>
  <Application>Microsoft Office PowerPoint</Application>
  <PresentationFormat>Widescreen</PresentationFormat>
  <Paragraphs>87</Paragraphs>
  <Slides>20</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Arial</vt:lpstr>
      <vt:lpstr>Calibri</vt:lpstr>
      <vt:lpstr>Garamond</vt:lpstr>
      <vt:lpstr>Helvetica Neue</vt:lpstr>
      <vt:lpstr>Selawik Light</vt:lpstr>
      <vt:lpstr>Times New Roman</vt:lpstr>
      <vt:lpstr>Univers 57 Condensed</vt:lpstr>
      <vt:lpstr>Univers LT Std 55</vt:lpstr>
      <vt:lpstr>Wingdings</vt:lpstr>
      <vt:lpstr>SavonVTI</vt:lpstr>
      <vt:lpstr>1_SavonVTI</vt:lpstr>
      <vt:lpstr>اتجاهات وتوقعات الفقر وعدم المساواة في المنطقة العربية  2023</vt:lpstr>
      <vt:lpstr>مخطط تفصيلي</vt:lpstr>
      <vt:lpstr>1- المنهجية</vt:lpstr>
      <vt:lpstr>PowerPoint Presentation</vt:lpstr>
      <vt:lpstr>PowerPoint Presentation</vt:lpstr>
      <vt:lpstr>PowerPoint Presentation</vt:lpstr>
      <vt:lpstr>PowerPoint Presentation</vt:lpstr>
      <vt:lpstr>PowerPoint Presentation</vt:lpstr>
      <vt:lpstr>PowerPoint Presentation</vt:lpstr>
      <vt:lpstr>2- معدلات الفقر وعدد الفقراء</vt:lpstr>
      <vt:lpstr>PowerPoint Presentation</vt:lpstr>
      <vt:lpstr>PowerPoint Presentation</vt:lpstr>
      <vt:lpstr>PowerPoint Presentation</vt:lpstr>
      <vt:lpstr>PowerPoint Presentation</vt:lpstr>
      <vt:lpstr>3- محددات الفقر</vt:lpstr>
      <vt:lpstr>PowerPoint Presentation</vt:lpstr>
      <vt:lpstr>PowerPoint Presentation</vt:lpstr>
      <vt:lpstr>PowerPoint Presentation</vt:lpstr>
      <vt:lpstr>PowerPoint Presentation</vt:lpstr>
      <vt:lpstr>شكراً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Expert Group Meeting for the Middle Class in Arab Countries Report  Beirut, 9-10 May 2023</dc:title>
  <dc:creator>Wafaa El Baba</dc:creator>
  <cp:lastModifiedBy>Hassan Hamie</cp:lastModifiedBy>
  <cp:revision>13</cp:revision>
  <dcterms:created xsi:type="dcterms:W3CDTF">2023-05-03T07:50:09Z</dcterms:created>
  <dcterms:modified xsi:type="dcterms:W3CDTF">2023-12-06T09:22:31Z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0x01010094F6AC0EB4CA174C87FEE6491981AEEC</vt:lpwstr>
  </property>
  <property fmtid="{D5CDD505-2E9C-101B-9397-08002B2CF9AE}" pid="3" name="MediaServiceImageTags">
    <vt:lpwstr/>
  </property>
</Properties>
</file>