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4"/>
    <p:sldMasterId id="2147483753" r:id="rId5"/>
    <p:sldMasterId id="2147483758" r:id="rId6"/>
    <p:sldMasterId id="2147483774" r:id="rId7"/>
  </p:sldMasterIdLst>
  <p:notesMasterIdLst>
    <p:notesMasterId r:id="rId24"/>
  </p:notesMasterIdLst>
  <p:handoutMasterIdLst>
    <p:handoutMasterId r:id="rId25"/>
  </p:handoutMasterIdLst>
  <p:sldIdLst>
    <p:sldId id="256" r:id="rId8"/>
    <p:sldId id="394" r:id="rId9"/>
    <p:sldId id="398" r:id="rId10"/>
    <p:sldId id="395" r:id="rId11"/>
    <p:sldId id="396" r:id="rId12"/>
    <p:sldId id="391" r:id="rId13"/>
    <p:sldId id="382" r:id="rId14"/>
    <p:sldId id="385" r:id="rId15"/>
    <p:sldId id="383" r:id="rId16"/>
    <p:sldId id="268" r:id="rId17"/>
    <p:sldId id="393" r:id="rId18"/>
    <p:sldId id="295" r:id="rId19"/>
    <p:sldId id="359" r:id="rId20"/>
    <p:sldId id="399" r:id="rId21"/>
    <p:sldId id="389" r:id="rId22"/>
    <p:sldId id="26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49"/>
    <a:srgbClr val="0298CA"/>
    <a:srgbClr val="134985"/>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4185" autoAdjust="0"/>
  </p:normalViewPr>
  <p:slideViewPr>
    <p:cSldViewPr snapToGrid="0" snapToObjects="1">
      <p:cViewPr varScale="1">
        <p:scale>
          <a:sx n="91" d="100"/>
          <a:sy n="91" d="100"/>
        </p:scale>
        <p:origin x="1550" y="53"/>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'Figure 7'!$B$1</c:f>
              <c:strCache>
                <c:ptCount val="1"/>
                <c:pt idx="0">
                  <c:v>Both sexes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7'!$A$2:$A$23</c:f>
              <c:strCache>
                <c:ptCount val="22"/>
                <c:pt idx="0">
                  <c:v>Egypt</c:v>
                </c:pt>
                <c:pt idx="1">
                  <c:v>Tunisia</c:v>
                </c:pt>
                <c:pt idx="2">
                  <c:v>Jordan</c:v>
                </c:pt>
                <c:pt idx="3">
                  <c:v>Morocco</c:v>
                </c:pt>
                <c:pt idx="4">
                  <c:v>Palestine</c:v>
                </c:pt>
                <c:pt idx="5">
                  <c:v>Algeria</c:v>
                </c:pt>
                <c:pt idx="6">
                  <c:v>Iraq</c:v>
                </c:pt>
                <c:pt idx="7">
                  <c:v>Lebanon</c:v>
                </c:pt>
                <c:pt idx="8">
                  <c:v>Yemen</c:v>
                </c:pt>
                <c:pt idx="9">
                  <c:v>Comoros</c:v>
                </c:pt>
                <c:pt idx="10">
                  <c:v>Kuwait</c:v>
                </c:pt>
                <c:pt idx="11">
                  <c:v>Qatar</c:v>
                </c:pt>
                <c:pt idx="12">
                  <c:v>Djibouti</c:v>
                </c:pt>
                <c:pt idx="13">
                  <c:v>Mauritania</c:v>
                </c:pt>
                <c:pt idx="14">
                  <c:v>Oman</c:v>
                </c:pt>
                <c:pt idx="15">
                  <c:v>Sudan</c:v>
                </c:pt>
                <c:pt idx="16">
                  <c:v>Syria</c:v>
                </c:pt>
                <c:pt idx="17">
                  <c:v>Bahrain</c:v>
                </c:pt>
                <c:pt idx="18">
                  <c:v>UAE</c:v>
                </c:pt>
                <c:pt idx="19">
                  <c:v>Saudi Arabia</c:v>
                </c:pt>
                <c:pt idx="20">
                  <c:v>Somalia</c:v>
                </c:pt>
                <c:pt idx="21">
                  <c:v>Libya</c:v>
                </c:pt>
              </c:strCache>
            </c:strRef>
          </c:cat>
          <c:val>
            <c:numRef>
              <c:f>'Figure 7'!$B$2:$B$23</c:f>
              <c:numCache>
                <c:formatCode>0%</c:formatCode>
                <c:ptCount val="22"/>
                <c:pt idx="0">
                  <c:v>0.60273972602739723</c:v>
                </c:pt>
                <c:pt idx="1">
                  <c:v>0.58904109589041098</c:v>
                </c:pt>
                <c:pt idx="2">
                  <c:v>0.56164383561643838</c:v>
                </c:pt>
                <c:pt idx="3">
                  <c:v>0.56164383561643838</c:v>
                </c:pt>
                <c:pt idx="4">
                  <c:v>0.53424657534246578</c:v>
                </c:pt>
                <c:pt idx="5">
                  <c:v>0.50684931506849318</c:v>
                </c:pt>
                <c:pt idx="6">
                  <c:v>0.50684931506849318</c:v>
                </c:pt>
                <c:pt idx="7">
                  <c:v>0.47945205479452052</c:v>
                </c:pt>
                <c:pt idx="8">
                  <c:v>0.47945205479452052</c:v>
                </c:pt>
                <c:pt idx="9">
                  <c:v>0.46575342465753422</c:v>
                </c:pt>
                <c:pt idx="10">
                  <c:v>0.46575342465753422</c:v>
                </c:pt>
                <c:pt idx="11">
                  <c:v>0.46575342465753422</c:v>
                </c:pt>
                <c:pt idx="12">
                  <c:v>0.45205479452054792</c:v>
                </c:pt>
                <c:pt idx="13">
                  <c:v>0.42465753424657532</c:v>
                </c:pt>
                <c:pt idx="14">
                  <c:v>0.42465753424657532</c:v>
                </c:pt>
                <c:pt idx="15">
                  <c:v>0.42465753424657532</c:v>
                </c:pt>
                <c:pt idx="16">
                  <c:v>0.42465753424657532</c:v>
                </c:pt>
                <c:pt idx="17">
                  <c:v>0.41095890410958902</c:v>
                </c:pt>
                <c:pt idx="18">
                  <c:v>0.39726027397260272</c:v>
                </c:pt>
                <c:pt idx="19">
                  <c:v>0.36986301369863012</c:v>
                </c:pt>
                <c:pt idx="20">
                  <c:v>0.30136986301369861</c:v>
                </c:pt>
                <c:pt idx="21">
                  <c:v>0.26027397260273971</c:v>
                </c:pt>
              </c:numCache>
            </c:numRef>
          </c:val>
          <c:extLst>
            <c:ext xmlns:c16="http://schemas.microsoft.com/office/drawing/2014/chart" uri="{C3380CC4-5D6E-409C-BE32-E72D297353CC}">
              <c16:uniqueId val="{00000000-675A-4C1E-B094-6F65FDB1EECF}"/>
            </c:ext>
          </c:extLst>
        </c:ser>
        <c:ser>
          <c:idx val="1"/>
          <c:order val="1"/>
          <c:tx>
            <c:strRef>
              <c:f>'Figure 7'!$C$1</c:f>
              <c:strCache>
                <c:ptCount val="1"/>
                <c:pt idx="0">
                  <c:v>Sex disaggregated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7'!$A$2:$A$23</c:f>
              <c:strCache>
                <c:ptCount val="22"/>
                <c:pt idx="0">
                  <c:v>Egypt</c:v>
                </c:pt>
                <c:pt idx="1">
                  <c:v>Tunisia</c:v>
                </c:pt>
                <c:pt idx="2">
                  <c:v>Jordan</c:v>
                </c:pt>
                <c:pt idx="3">
                  <c:v>Morocco</c:v>
                </c:pt>
                <c:pt idx="4">
                  <c:v>Palestine</c:v>
                </c:pt>
                <c:pt idx="5">
                  <c:v>Algeria</c:v>
                </c:pt>
                <c:pt idx="6">
                  <c:v>Iraq</c:v>
                </c:pt>
                <c:pt idx="7">
                  <c:v>Lebanon</c:v>
                </c:pt>
                <c:pt idx="8">
                  <c:v>Yemen</c:v>
                </c:pt>
                <c:pt idx="9">
                  <c:v>Comoros</c:v>
                </c:pt>
                <c:pt idx="10">
                  <c:v>Kuwait</c:v>
                </c:pt>
                <c:pt idx="11">
                  <c:v>Qatar</c:v>
                </c:pt>
                <c:pt idx="12">
                  <c:v>Djibouti</c:v>
                </c:pt>
                <c:pt idx="13">
                  <c:v>Mauritania</c:v>
                </c:pt>
                <c:pt idx="14">
                  <c:v>Oman</c:v>
                </c:pt>
                <c:pt idx="15">
                  <c:v>Sudan</c:v>
                </c:pt>
                <c:pt idx="16">
                  <c:v>Syria</c:v>
                </c:pt>
                <c:pt idx="17">
                  <c:v>Bahrain</c:v>
                </c:pt>
                <c:pt idx="18">
                  <c:v>UAE</c:v>
                </c:pt>
                <c:pt idx="19">
                  <c:v>Saudi Arabia</c:v>
                </c:pt>
                <c:pt idx="20">
                  <c:v>Somalia</c:v>
                </c:pt>
                <c:pt idx="21">
                  <c:v>Libya</c:v>
                </c:pt>
              </c:strCache>
            </c:strRef>
          </c:cat>
          <c:val>
            <c:numRef>
              <c:f>'Figure 7'!$C$2:$C$23</c:f>
              <c:numCache>
                <c:formatCode>0%</c:formatCode>
                <c:ptCount val="22"/>
                <c:pt idx="0">
                  <c:v>0.30136986301369861</c:v>
                </c:pt>
                <c:pt idx="1">
                  <c:v>0.23287671232876711</c:v>
                </c:pt>
                <c:pt idx="2">
                  <c:v>0.17808219178082191</c:v>
                </c:pt>
                <c:pt idx="3">
                  <c:v>0.23287671232876711</c:v>
                </c:pt>
                <c:pt idx="4">
                  <c:v>0.21917808219178081</c:v>
                </c:pt>
                <c:pt idx="5">
                  <c:v>0.24657534246575341</c:v>
                </c:pt>
                <c:pt idx="6">
                  <c:v>0.20547945205479451</c:v>
                </c:pt>
                <c:pt idx="7">
                  <c:v>0.19178082191780821</c:v>
                </c:pt>
                <c:pt idx="8">
                  <c:v>0.17808219178082191</c:v>
                </c:pt>
                <c:pt idx="9">
                  <c:v>0.19178082191780821</c:v>
                </c:pt>
                <c:pt idx="10">
                  <c:v>0.17808219178082191</c:v>
                </c:pt>
                <c:pt idx="11">
                  <c:v>0.24657534246575341</c:v>
                </c:pt>
                <c:pt idx="12">
                  <c:v>0.13698630136986301</c:v>
                </c:pt>
                <c:pt idx="13">
                  <c:v>0.17808219178082191</c:v>
                </c:pt>
                <c:pt idx="14">
                  <c:v>0.19178082191780821</c:v>
                </c:pt>
                <c:pt idx="15">
                  <c:v>0.15068493150684931</c:v>
                </c:pt>
                <c:pt idx="16">
                  <c:v>0.13698630136986301</c:v>
                </c:pt>
                <c:pt idx="17">
                  <c:v>0.19178082191780821</c:v>
                </c:pt>
                <c:pt idx="18">
                  <c:v>0.20547945205479451</c:v>
                </c:pt>
                <c:pt idx="19">
                  <c:v>0.19178082191780821</c:v>
                </c:pt>
                <c:pt idx="20">
                  <c:v>9.5890410958904104E-2</c:v>
                </c:pt>
                <c:pt idx="21">
                  <c:v>8.2191780821917804E-2</c:v>
                </c:pt>
              </c:numCache>
            </c:numRef>
          </c:val>
          <c:extLst>
            <c:ext xmlns:c16="http://schemas.microsoft.com/office/drawing/2014/chart" uri="{C3380CC4-5D6E-409C-BE32-E72D297353CC}">
              <c16:uniqueId val="{00000001-675A-4C1E-B094-6F65FDB1EECF}"/>
            </c:ext>
          </c:extLst>
        </c:ser>
        <c:dLbls>
          <c:dLblPos val="outEnd"/>
          <c:showLegendKey val="0"/>
          <c:showVal val="1"/>
          <c:showCatName val="0"/>
          <c:showSerName val="0"/>
          <c:showPercent val="0"/>
          <c:showBubbleSize val="0"/>
        </c:dLbls>
        <c:gapWidth val="182"/>
        <c:axId val="1017067248"/>
        <c:axId val="1017069328"/>
      </c:barChart>
      <c:catAx>
        <c:axId val="101706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17069328"/>
        <c:crosses val="autoZero"/>
        <c:auto val="1"/>
        <c:lblAlgn val="ctr"/>
        <c:lblOffset val="100"/>
        <c:tickLblSkip val="1"/>
        <c:noMultiLvlLbl val="0"/>
      </c:catAx>
      <c:valAx>
        <c:axId val="1017069328"/>
        <c:scaling>
          <c:orientation val="minMax"/>
          <c:max val="0.65000000000000013"/>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1706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LB"/>
              <a:t>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'Figure 7'!$O$1</c:f>
              <c:strCache>
                <c:ptCount val="1"/>
                <c:pt idx="0">
                  <c:v>Both sexes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7'!$N$2:$N$23</c:f>
              <c:strCache>
                <c:ptCount val="22"/>
                <c:pt idx="0">
                  <c:v>Tunisia</c:v>
                </c:pt>
                <c:pt idx="1">
                  <c:v>Palestine</c:v>
                </c:pt>
                <c:pt idx="2">
                  <c:v>Egypt</c:v>
                </c:pt>
                <c:pt idx="3">
                  <c:v>Iraq</c:v>
                </c:pt>
                <c:pt idx="4">
                  <c:v>Jordan</c:v>
                </c:pt>
                <c:pt idx="5">
                  <c:v>Algeria</c:v>
                </c:pt>
                <c:pt idx="6">
                  <c:v>Morocco</c:v>
                </c:pt>
                <c:pt idx="7">
                  <c:v>Sudan</c:v>
                </c:pt>
                <c:pt idx="8">
                  <c:v>Yemen</c:v>
                </c:pt>
                <c:pt idx="9">
                  <c:v>Lebanon</c:v>
                </c:pt>
                <c:pt idx="10">
                  <c:v>Qatar</c:v>
                </c:pt>
                <c:pt idx="11">
                  <c:v>Comoros</c:v>
                </c:pt>
                <c:pt idx="12">
                  <c:v>Saudi Arabia</c:v>
                </c:pt>
                <c:pt idx="13">
                  <c:v>Mauritania</c:v>
                </c:pt>
                <c:pt idx="14">
                  <c:v>Djibouti</c:v>
                </c:pt>
                <c:pt idx="15">
                  <c:v>UAE</c:v>
                </c:pt>
                <c:pt idx="16">
                  <c:v>Kuwait</c:v>
                </c:pt>
                <c:pt idx="17">
                  <c:v>Bahrain</c:v>
                </c:pt>
                <c:pt idx="18">
                  <c:v>Syria</c:v>
                </c:pt>
                <c:pt idx="19">
                  <c:v>Oman</c:v>
                </c:pt>
                <c:pt idx="20">
                  <c:v>Somalia</c:v>
                </c:pt>
                <c:pt idx="21">
                  <c:v>Libya</c:v>
                </c:pt>
              </c:strCache>
            </c:strRef>
          </c:cat>
          <c:val>
            <c:numRef>
              <c:f>'Figure 7'!$O$2:$O$23</c:f>
              <c:numCache>
                <c:formatCode>0%</c:formatCode>
                <c:ptCount val="22"/>
                <c:pt idx="0">
                  <c:v>0.79</c:v>
                </c:pt>
                <c:pt idx="1">
                  <c:v>0.73</c:v>
                </c:pt>
                <c:pt idx="2">
                  <c:v>0.73</c:v>
                </c:pt>
                <c:pt idx="3">
                  <c:v>0.7</c:v>
                </c:pt>
                <c:pt idx="4">
                  <c:v>0.68</c:v>
                </c:pt>
                <c:pt idx="5">
                  <c:v>0.68</c:v>
                </c:pt>
                <c:pt idx="6">
                  <c:v>0.64</c:v>
                </c:pt>
                <c:pt idx="7">
                  <c:v>0.62</c:v>
                </c:pt>
                <c:pt idx="8">
                  <c:v>0.6</c:v>
                </c:pt>
                <c:pt idx="9">
                  <c:v>0.6</c:v>
                </c:pt>
                <c:pt idx="10">
                  <c:v>0.57999999999999996</c:v>
                </c:pt>
                <c:pt idx="11">
                  <c:v>0.57999999999999996</c:v>
                </c:pt>
                <c:pt idx="12">
                  <c:v>0.56000000000000005</c:v>
                </c:pt>
                <c:pt idx="13">
                  <c:v>0.56000000000000005</c:v>
                </c:pt>
                <c:pt idx="14">
                  <c:v>0.56000000000000005</c:v>
                </c:pt>
                <c:pt idx="15">
                  <c:v>0.52</c:v>
                </c:pt>
                <c:pt idx="16">
                  <c:v>0.52</c:v>
                </c:pt>
                <c:pt idx="17">
                  <c:v>0.52</c:v>
                </c:pt>
                <c:pt idx="18">
                  <c:v>0.51</c:v>
                </c:pt>
                <c:pt idx="19">
                  <c:v>0.48</c:v>
                </c:pt>
                <c:pt idx="20">
                  <c:v>0.42</c:v>
                </c:pt>
                <c:pt idx="21">
                  <c:v>0.32</c:v>
                </c:pt>
              </c:numCache>
            </c:numRef>
          </c:val>
          <c:extLst>
            <c:ext xmlns:c16="http://schemas.microsoft.com/office/drawing/2014/chart" uri="{C3380CC4-5D6E-409C-BE32-E72D297353CC}">
              <c16:uniqueId val="{00000000-F4B5-4294-940E-C44834ED5FB9}"/>
            </c:ext>
          </c:extLst>
        </c:ser>
        <c:ser>
          <c:idx val="1"/>
          <c:order val="1"/>
          <c:tx>
            <c:strRef>
              <c:f>'Figure 7'!$P$1</c:f>
              <c:strCache>
                <c:ptCount val="1"/>
                <c:pt idx="0">
                  <c:v>Sex disaggregated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7'!$N$2:$N$23</c:f>
              <c:strCache>
                <c:ptCount val="22"/>
                <c:pt idx="0">
                  <c:v>Tunisia</c:v>
                </c:pt>
                <c:pt idx="1">
                  <c:v>Palestine</c:v>
                </c:pt>
                <c:pt idx="2">
                  <c:v>Egypt</c:v>
                </c:pt>
                <c:pt idx="3">
                  <c:v>Iraq</c:v>
                </c:pt>
                <c:pt idx="4">
                  <c:v>Jordan</c:v>
                </c:pt>
                <c:pt idx="5">
                  <c:v>Algeria</c:v>
                </c:pt>
                <c:pt idx="6">
                  <c:v>Morocco</c:v>
                </c:pt>
                <c:pt idx="7">
                  <c:v>Sudan</c:v>
                </c:pt>
                <c:pt idx="8">
                  <c:v>Yemen</c:v>
                </c:pt>
                <c:pt idx="9">
                  <c:v>Lebanon</c:v>
                </c:pt>
                <c:pt idx="10">
                  <c:v>Qatar</c:v>
                </c:pt>
                <c:pt idx="11">
                  <c:v>Comoros</c:v>
                </c:pt>
                <c:pt idx="12">
                  <c:v>Saudi Arabia</c:v>
                </c:pt>
                <c:pt idx="13">
                  <c:v>Mauritania</c:v>
                </c:pt>
                <c:pt idx="14">
                  <c:v>Djibouti</c:v>
                </c:pt>
                <c:pt idx="15">
                  <c:v>UAE</c:v>
                </c:pt>
                <c:pt idx="16">
                  <c:v>Kuwait</c:v>
                </c:pt>
                <c:pt idx="17">
                  <c:v>Bahrain</c:v>
                </c:pt>
                <c:pt idx="18">
                  <c:v>Syria</c:v>
                </c:pt>
                <c:pt idx="19">
                  <c:v>Oman</c:v>
                </c:pt>
                <c:pt idx="20">
                  <c:v>Somalia</c:v>
                </c:pt>
                <c:pt idx="21">
                  <c:v>Libya</c:v>
                </c:pt>
              </c:strCache>
            </c:strRef>
          </c:cat>
          <c:val>
            <c:numRef>
              <c:f>'Figure 7'!$P$2:$P$23</c:f>
              <c:numCache>
                <c:formatCode>0%</c:formatCode>
                <c:ptCount val="22"/>
                <c:pt idx="0">
                  <c:v>0.47</c:v>
                </c:pt>
                <c:pt idx="1">
                  <c:v>0.42</c:v>
                </c:pt>
                <c:pt idx="2">
                  <c:v>0.42</c:v>
                </c:pt>
                <c:pt idx="3">
                  <c:v>0.38</c:v>
                </c:pt>
                <c:pt idx="4">
                  <c:v>0.36</c:v>
                </c:pt>
                <c:pt idx="5">
                  <c:v>0.38</c:v>
                </c:pt>
                <c:pt idx="6">
                  <c:v>0.36</c:v>
                </c:pt>
                <c:pt idx="7">
                  <c:v>0.28999999999999998</c:v>
                </c:pt>
                <c:pt idx="8">
                  <c:v>0.3</c:v>
                </c:pt>
                <c:pt idx="9">
                  <c:v>0.32</c:v>
                </c:pt>
                <c:pt idx="10">
                  <c:v>0.34</c:v>
                </c:pt>
                <c:pt idx="11">
                  <c:v>0.32</c:v>
                </c:pt>
                <c:pt idx="12">
                  <c:v>0.32</c:v>
                </c:pt>
                <c:pt idx="13">
                  <c:v>0.33</c:v>
                </c:pt>
                <c:pt idx="14">
                  <c:v>0.32</c:v>
                </c:pt>
                <c:pt idx="15">
                  <c:v>0.27</c:v>
                </c:pt>
                <c:pt idx="16">
                  <c:v>0.25</c:v>
                </c:pt>
                <c:pt idx="17">
                  <c:v>0.26</c:v>
                </c:pt>
                <c:pt idx="18">
                  <c:v>0.21</c:v>
                </c:pt>
                <c:pt idx="19">
                  <c:v>0.28999999999999998</c:v>
                </c:pt>
                <c:pt idx="20">
                  <c:v>0.22</c:v>
                </c:pt>
                <c:pt idx="21">
                  <c:v>0.16</c:v>
                </c:pt>
              </c:numCache>
            </c:numRef>
          </c:val>
          <c:extLst>
            <c:ext xmlns:c16="http://schemas.microsoft.com/office/drawing/2014/chart" uri="{C3380CC4-5D6E-409C-BE32-E72D297353CC}">
              <c16:uniqueId val="{00000001-F4B5-4294-940E-C44834ED5FB9}"/>
            </c:ext>
          </c:extLst>
        </c:ser>
        <c:dLbls>
          <c:dLblPos val="outEnd"/>
          <c:showLegendKey val="0"/>
          <c:showVal val="1"/>
          <c:showCatName val="0"/>
          <c:showSerName val="0"/>
          <c:showPercent val="0"/>
          <c:showBubbleSize val="0"/>
        </c:dLbls>
        <c:gapWidth val="182"/>
        <c:axId val="1214312800"/>
        <c:axId val="1214313216"/>
      </c:barChart>
      <c:catAx>
        <c:axId val="121431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14313216"/>
        <c:crosses val="autoZero"/>
        <c:auto val="1"/>
        <c:lblAlgn val="ctr"/>
        <c:lblOffset val="100"/>
        <c:tickLblSkip val="1"/>
        <c:noMultiLvlLbl val="0"/>
      </c:catAx>
      <c:valAx>
        <c:axId val="1214313216"/>
        <c:scaling>
          <c:orientation val="minMax"/>
          <c:max val="0.8"/>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1431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1E6432A5-9D1D-E844-A4AD-82CF61F20C4A}" type="datetimeFigureOut">
              <a:rPr lang="en-US" smtClean="0"/>
              <a:t>21/06/2023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06051B7D-5F64-5949-A811-97A405C7F271}" type="datetimeFigureOut">
              <a:rPr lang="en-US" smtClean="0"/>
              <a:t>21/06/2023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182546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a:p>
        </p:txBody>
      </p:sp>
    </p:spTree>
    <p:extLst>
      <p:ext uri="{BB962C8B-B14F-4D97-AF65-F5344CB8AC3E}">
        <p14:creationId xmlns:p14="http://schemas.microsoft.com/office/powerpoint/2010/main" val="335765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a:p>
        </p:txBody>
      </p:sp>
    </p:spTree>
    <p:extLst>
      <p:ext uri="{BB962C8B-B14F-4D97-AF65-F5344CB8AC3E}">
        <p14:creationId xmlns:p14="http://schemas.microsoft.com/office/powerpoint/2010/main" val="35935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atinLnBrk="1">
              <a:spcBef>
                <a:spcPts val="0"/>
              </a:spcBef>
              <a:spcAft>
                <a:spcPts val="0"/>
              </a:spcAft>
            </a:pPr>
            <a:r>
              <a:rPr lang="en-US" sz="1800" dirty="0">
                <a:solidFill>
                  <a:srgbClr val="000000"/>
                </a:solidFill>
                <a:effectLst/>
                <a:latin typeface="var(--jp-code-font-family)"/>
                <a:ea typeface="Calibri" panose="020F0502020204030204" pitchFamily="34" charset="0"/>
              </a:rPr>
              <a:t>chap1_gender_pop_</a:t>
            </a:r>
            <a:r>
              <a:rPr lang="en-US" sz="1800" dirty="0">
                <a:effectLst/>
                <a:latin typeface="var(--jp-code-font-family)"/>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atinLnBrk="1">
              <a:spcBef>
                <a:spcPts val="0"/>
              </a:spcBef>
              <a:spcAft>
                <a:spcPts val="0"/>
              </a:spcAft>
            </a:pPr>
            <a:r>
              <a:rPr lang="en-US" sz="1800" dirty="0">
                <a:solidFill>
                  <a:srgbClr val="000000"/>
                </a:solidFill>
                <a:effectLst/>
                <a:latin typeface="var(--jp-code-font-family)"/>
                <a:ea typeface="Calibri" panose="020F0502020204030204" pitchFamily="34" charset="0"/>
              </a:rPr>
              <a:t>chap2_marriage and families_</a:t>
            </a:r>
            <a:r>
              <a:rPr lang="en-US" sz="1800" dirty="0">
                <a:effectLst/>
                <a:latin typeface="var(--jp-code-font-family)"/>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atinLnBrk="1">
              <a:spcBef>
                <a:spcPts val="0"/>
              </a:spcBef>
              <a:spcAft>
                <a:spcPts val="0"/>
              </a:spcAft>
            </a:pPr>
            <a:r>
              <a:rPr lang="en-US" sz="1800" dirty="0">
                <a:solidFill>
                  <a:srgbClr val="000000"/>
                </a:solidFill>
                <a:effectLst/>
                <a:latin typeface="var(--jp-code-font-family)"/>
                <a:ea typeface="Calibri" panose="020F0502020204030204" pitchFamily="34" charset="0"/>
              </a:rPr>
              <a:t>Chap3 4 5_health_</a:t>
            </a:r>
            <a:endParaRPr lang="en-US" sz="1800" dirty="0">
              <a:effectLst/>
              <a:latin typeface="Calibri" panose="020F0502020204030204" pitchFamily="34" charset="0"/>
              <a:ea typeface="Calibri" panose="020F0502020204030204" pitchFamily="34" charset="0"/>
            </a:endParaRPr>
          </a:p>
          <a:p>
            <a:pPr marL="0" marR="0" latinLnBrk="1">
              <a:spcBef>
                <a:spcPts val="0"/>
              </a:spcBef>
              <a:spcAft>
                <a:spcPts val="0"/>
              </a:spcAft>
            </a:pPr>
            <a:r>
              <a:rPr lang="en-US" sz="1800" dirty="0">
                <a:solidFill>
                  <a:srgbClr val="000000"/>
                </a:solidFill>
                <a:effectLst/>
                <a:latin typeface="var(--jp-code-font-family)"/>
                <a:ea typeface="Calibri" panose="020F0502020204030204" pitchFamily="34" charset="0"/>
              </a:rPr>
              <a:t>chap7_education_</a:t>
            </a:r>
            <a:r>
              <a:rPr lang="en-US" sz="1800" dirty="0">
                <a:effectLst/>
                <a:latin typeface="var(--jp-code-font-family)"/>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atinLnBrk="1">
              <a:spcBef>
                <a:spcPts val="0"/>
              </a:spcBef>
              <a:spcAft>
                <a:spcPts val="0"/>
              </a:spcAft>
            </a:pPr>
            <a:r>
              <a:rPr lang="en-US" sz="1800" dirty="0">
                <a:solidFill>
                  <a:srgbClr val="000000"/>
                </a:solidFill>
                <a:effectLst/>
                <a:latin typeface="var(--jp-code-font-family)"/>
                <a:ea typeface="Calibri" panose="020F0502020204030204" pitchFamily="34" charset="0"/>
              </a:rPr>
              <a:t>chap8_employment</a:t>
            </a:r>
            <a:r>
              <a:rPr lang="en-US" sz="1800" dirty="0">
                <a:effectLst/>
                <a:latin typeface="var(--jp-code-font-family)"/>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atinLnBrk="1">
              <a:spcBef>
                <a:spcPts val="0"/>
              </a:spcBef>
              <a:spcAft>
                <a:spcPts val="0"/>
              </a:spcAft>
            </a:pPr>
            <a:r>
              <a:rPr lang="en-US" sz="1800" dirty="0">
                <a:solidFill>
                  <a:srgbClr val="000000"/>
                </a:solidFill>
                <a:effectLst/>
                <a:latin typeface="var(--jp-code-font-family)"/>
                <a:ea typeface="Calibri" panose="020F0502020204030204" pitchFamily="34" charset="0"/>
              </a:rPr>
              <a:t>chap9_Public life and decision-making</a:t>
            </a:r>
            <a:r>
              <a:rPr lang="en-US" sz="1800" dirty="0">
                <a:effectLst/>
                <a:latin typeface="Calibri" panose="020F0502020204030204" pitchFamily="34" charset="0"/>
                <a:ea typeface="Calibri" panose="020F0502020204030204" pitchFamily="34" charset="0"/>
              </a:rPr>
              <a:t> </a:t>
            </a:r>
          </a:p>
          <a:p>
            <a:pPr marL="0" marR="0" latinLnBrk="1">
              <a:spcBef>
                <a:spcPts val="0"/>
              </a:spcBef>
              <a:spcAft>
                <a:spcPts val="0"/>
              </a:spcAft>
            </a:pPr>
            <a:r>
              <a:rPr lang="en-US" sz="1200" dirty="0">
                <a:solidFill>
                  <a:srgbClr val="000000"/>
                </a:solidFill>
                <a:effectLst/>
                <a:latin typeface="var(--jp-code-font-family)"/>
                <a:ea typeface="Calibri" panose="020F0502020204030204" pitchFamily="34" charset="0"/>
              </a:rPr>
              <a:t>chap10_human rights of women and girls</a:t>
            </a:r>
            <a:r>
              <a:rPr lang="en-US" sz="1200" dirty="0">
                <a:effectLst/>
                <a:latin typeface="var(--jp-code-font-family)"/>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latinLnBrk="1">
              <a:spcBef>
                <a:spcPts val="0"/>
              </a:spcBef>
              <a:spcAft>
                <a:spcPts val="0"/>
              </a:spcAft>
            </a:pPr>
            <a:r>
              <a:rPr lang="en-US" sz="1200" dirty="0">
                <a:solidFill>
                  <a:srgbClr val="000000"/>
                </a:solidFill>
                <a:effectLst/>
                <a:latin typeface="var(--jp-code-font-family)"/>
                <a:ea typeface="Calibri" panose="020F0502020204030204" pitchFamily="34" charset="0"/>
              </a:rPr>
              <a:t>chap11_environment</a:t>
            </a:r>
            <a:r>
              <a:rPr lang="en-US" sz="1200" dirty="0">
                <a:effectLst/>
                <a:latin typeface="var(--jp-code-font-family)"/>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FE1F99D-BBCD-496E-B8D3-0C9D069490A5}" type="slidenum">
              <a:rPr lang="en-US" smtClean="0"/>
              <a:t>12</a:t>
            </a:fld>
            <a:endParaRPr lang="en-US"/>
          </a:p>
        </p:txBody>
      </p:sp>
    </p:spTree>
    <p:extLst>
      <p:ext uri="{BB962C8B-B14F-4D97-AF65-F5344CB8AC3E}">
        <p14:creationId xmlns:p14="http://schemas.microsoft.com/office/powerpoint/2010/main" val="300960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a:effectLst/>
                <a:latin typeface="Times New Roman" panose="02020603050405020304" pitchFamily="18" charset="0"/>
                <a:ea typeface="Calibri" panose="020F0502020204030204" pitchFamily="34" charset="0"/>
                <a:cs typeface="Arial" panose="020B0604020202020204" pitchFamily="34" charset="0"/>
              </a:rPr>
              <a:t>تقدم لجنة الأمم المتحدة الاقتصادية والاجتماعية لغربي آسيا (الإسكوا) أول مجموعة أدوات متكاملة</a:t>
            </a:r>
            <a:r>
              <a:rPr lang="ar-LB" sz="1200" dirty="0">
                <a:effectLst/>
                <a:latin typeface="Times New Roman" panose="02020603050405020304" pitchFamily="18" charset="0"/>
                <a:ea typeface="Calibri" panose="020F0502020204030204" pitchFamily="34" charset="0"/>
                <a:cs typeface="Arial" panose="020B0604020202020204" pitchFamily="34" charset="0"/>
              </a:rPr>
              <a:t> باللغة العربية</a:t>
            </a:r>
            <a:r>
              <a:rPr lang="ar-SA" sz="1200" dirty="0">
                <a:effectLst/>
                <a:latin typeface="Times New Roman" panose="02020603050405020304" pitchFamily="18" charset="0"/>
                <a:ea typeface="Calibri" panose="020F0502020204030204" pitchFamily="34" charset="0"/>
                <a:cs typeface="Arial" panose="020B0604020202020204" pitchFamily="34" charset="0"/>
              </a:rPr>
              <a:t> بشأن إحصاءات النوع الاجتماعي، تم إطلاقها في حدثٍ جانبي على هامش الاجتماع التاسع والأربعين للجنة الإحصائية، الذي عُقد في نيويورك في عام 2018.</a:t>
            </a:r>
            <a:r>
              <a:rPr lang="en-US" sz="1200" dirty="0">
                <a:effectLst/>
                <a:latin typeface="Times New Roman" panose="02020603050405020304" pitchFamily="18" charset="0"/>
                <a:ea typeface="Calibri" panose="020F0502020204030204" pitchFamily="34" charset="0"/>
                <a:cs typeface="Arial" panose="020B0604020202020204" pitchFamily="34" charset="0"/>
              </a:rPr>
              <a:t>  </a:t>
            </a:r>
            <a:r>
              <a:rPr lang="ar-LB" dirty="0"/>
              <a:t>تتضمن المجموعة المتكاملة لأدوات إحصاءات النوع الاجتماعي</a:t>
            </a:r>
            <a:endParaRPr lang="en-US" dirty="0"/>
          </a:p>
          <a:p>
            <a:pPr algn="r" rtl="1"/>
            <a:r>
              <a:rPr lang="ar-LB" dirty="0"/>
              <a:t>تهدف المجموعة المتكاملة لأدوات إحصاءات النوع الاجتماعي إلى تعزيز عملية إنتاج إحصاءات النوع الاجتماعي واستخدامها من أجل رصد التقدم المحرز في تحقيق المساواة بين الجنسين وتمكين المرأة. </a:t>
            </a:r>
            <a:endParaRPr lang="en-US" dirty="0"/>
          </a:p>
          <a:p>
            <a:pPr marL="0" marR="0" algn="r" rtl="1">
              <a:spcBef>
                <a:spcPts val="0"/>
              </a:spcBef>
              <a:spcAft>
                <a:spcPts val="0"/>
              </a:spcAft>
            </a:pPr>
            <a:r>
              <a:rPr lang="ar-SA"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حزمة مجموعة الأدوات</a:t>
            </a:r>
            <a:endParaRPr lang="en-US" sz="1200" dirty="0">
              <a:effectLst/>
              <a:latin typeface="Calibri" panose="020F0502020204030204" pitchFamily="34" charset="0"/>
              <a:ea typeface="Calibri" panose="020F0502020204030204" pitchFamily="34" charset="0"/>
            </a:endParaRPr>
          </a:p>
          <a:p>
            <a:pPr marL="342900" marR="0" lvl="0" indent="-342900" algn="r" rtl="1">
              <a:spcBef>
                <a:spcPts val="600"/>
              </a:spcBef>
              <a:spcAft>
                <a:spcPts val="0"/>
              </a:spcAft>
              <a:buFont typeface="+mj-lt"/>
              <a:buAutoNum type="arabicPeriod"/>
              <a:tabLst>
                <a:tab pos="228600" algn="l"/>
              </a:tabLst>
            </a:pP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منهج إحصاءات النوع الاجتماعي.</a:t>
            </a:r>
            <a:endParaRPr lang="en-US" sz="1200" dirty="0">
              <a:effectLst/>
              <a:latin typeface="Calibri" panose="020F0502020204030204" pitchFamily="34" charset="0"/>
              <a:ea typeface="Calibri" panose="020F0502020204030204" pitchFamily="34" charset="0"/>
            </a:endParaRPr>
          </a:p>
          <a:p>
            <a:pPr marL="342900" marR="0" lvl="0" indent="-342900" algn="r" rtl="1">
              <a:spcBef>
                <a:spcPts val="0"/>
              </a:spcBef>
              <a:spcAft>
                <a:spcPts val="0"/>
              </a:spcAft>
              <a:buFont typeface="+mj-lt"/>
              <a:buAutoNum type="arabicPeriod"/>
              <a:tabLst>
                <a:tab pos="228600" algn="l"/>
              </a:tabLst>
            </a:pP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تدريب المدرِّبين.</a:t>
            </a:r>
            <a:endParaRPr lang="en-US" sz="1200" dirty="0">
              <a:effectLst/>
              <a:latin typeface="Calibri" panose="020F0502020204030204" pitchFamily="34" charset="0"/>
              <a:ea typeface="Calibri" panose="020F0502020204030204" pitchFamily="34" charset="0"/>
            </a:endParaRPr>
          </a:p>
          <a:p>
            <a:pPr marL="342900" marR="0" lvl="0" indent="-342900" algn="r" rtl="1">
              <a:spcBef>
                <a:spcPts val="0"/>
              </a:spcBef>
              <a:spcAft>
                <a:spcPts val="0"/>
              </a:spcAft>
              <a:buFont typeface="+mj-lt"/>
              <a:buAutoNum type="arabicPeriod"/>
              <a:tabLst>
                <a:tab pos="228600" algn="l"/>
              </a:tabLst>
            </a:pP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دليل المدرِّب.</a:t>
            </a:r>
            <a:endParaRPr lang="en-US" sz="1200" dirty="0">
              <a:effectLst/>
              <a:latin typeface="Calibri" panose="020F0502020204030204" pitchFamily="34" charset="0"/>
              <a:ea typeface="Calibri" panose="020F0502020204030204" pitchFamily="34" charset="0"/>
            </a:endParaRPr>
          </a:p>
          <a:p>
            <a:pPr marL="342900" marR="0" lvl="0" indent="-342900" algn="r" rtl="1">
              <a:spcBef>
                <a:spcPts val="0"/>
              </a:spcBef>
              <a:spcAft>
                <a:spcPts val="0"/>
              </a:spcAft>
              <a:buFont typeface="+mj-lt"/>
              <a:buAutoNum type="arabicPeriod"/>
              <a:tabLst>
                <a:tab pos="228600" algn="l"/>
              </a:tabLst>
            </a:pP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عروض </a:t>
            </a:r>
            <a:r>
              <a:rPr lang="ar-SA" sz="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باور</a:t>
            </a: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بوينت.</a:t>
            </a:r>
            <a:endParaRPr lang="en-US" sz="1200" dirty="0">
              <a:effectLst/>
              <a:latin typeface="Calibri" panose="020F0502020204030204" pitchFamily="34" charset="0"/>
              <a:ea typeface="Calibri" panose="020F0502020204030204" pitchFamily="34" charset="0"/>
            </a:endParaRPr>
          </a:p>
          <a:p>
            <a:pPr marL="342900" marR="0" lvl="0" indent="-342900" algn="r" rtl="1">
              <a:spcBef>
                <a:spcPts val="0"/>
              </a:spcBef>
              <a:spcAft>
                <a:spcPts val="0"/>
              </a:spcAft>
              <a:buFont typeface="+mj-lt"/>
              <a:buAutoNum type="arabicPeriod"/>
              <a:tabLst>
                <a:tab pos="228600" algn="l"/>
              </a:tabLst>
            </a:pP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التعلّم الإلكتروني حول إحصاءات النوع الاجتماعي.</a:t>
            </a:r>
            <a:endParaRPr lang="en-US" sz="1200" dirty="0">
              <a:effectLst/>
              <a:latin typeface="Calibri" panose="020F0502020204030204" pitchFamily="34" charset="0"/>
              <a:ea typeface="Calibri" panose="020F0502020204030204" pitchFamily="34" charset="0"/>
            </a:endParaRPr>
          </a:p>
          <a:p>
            <a:pPr marL="342900" marR="0" lvl="0" indent="-342900" algn="r" rtl="1">
              <a:spcBef>
                <a:spcPts val="0"/>
              </a:spcBef>
              <a:spcAft>
                <a:spcPts val="0"/>
              </a:spcAft>
              <a:buFont typeface="+mj-lt"/>
              <a:buAutoNum type="arabicPeriod"/>
              <a:tabLst>
                <a:tab pos="228600" algn="l"/>
              </a:tabLst>
            </a:pP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كتيّب المتدرّب.</a:t>
            </a:r>
            <a:endParaRPr lang="en-US" sz="1200" dirty="0">
              <a:effectLst/>
              <a:latin typeface="Calibri" panose="020F0502020204030204" pitchFamily="34" charset="0"/>
              <a:ea typeface="Calibri" panose="020F0502020204030204" pitchFamily="34" charset="0"/>
            </a:endParaRPr>
          </a:p>
          <a:p>
            <a:pPr marL="342900" marR="0" lvl="0" indent="-342900" algn="r" rtl="1">
              <a:spcBef>
                <a:spcPts val="0"/>
              </a:spcBef>
              <a:spcAft>
                <a:spcPts val="600"/>
              </a:spcAft>
              <a:buFont typeface="+mj-lt"/>
              <a:buAutoNum type="arabicPeriod"/>
              <a:tabLst>
                <a:tab pos="228600" algn="l"/>
              </a:tabLst>
            </a:pPr>
            <a:r>
              <a:rPr lang="ar-SA"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منشورات وملصقات للمناصرة.</a:t>
            </a:r>
            <a:endParaRPr lang="en-US" sz="1200" dirty="0">
              <a:effectLst/>
              <a:latin typeface="Calibri" panose="020F0502020204030204" pitchFamily="34" charset="0"/>
              <a:ea typeface="Calibri" panose="020F0502020204030204" pitchFamily="34" charset="0"/>
            </a:endParaRPr>
          </a:p>
          <a:p>
            <a:pPr algn="r" rtl="1"/>
            <a:endParaRPr lang="ar-LB" dirty="0"/>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dirty="0">
                <a:solidFill>
                  <a:srgbClr val="ED7D31"/>
                </a:solidFill>
                <a:effectLst/>
                <a:latin typeface="Times New Roman" panose="02020603050405020304" pitchFamily="18" charset="0"/>
                <a:cs typeface="Arial" panose="020B0604020202020204" pitchFamily="34" charset="0"/>
              </a:rPr>
              <a:t>التعلّم الإلكتروني</a:t>
            </a:r>
            <a:endParaRPr lang="en-US" sz="1800" b="1" dirty="0">
              <a:solidFill>
                <a:srgbClr val="ED7D31"/>
              </a:solidFill>
              <a:effectLst/>
              <a:latin typeface="Times New Roman" panose="02020603050405020304" pitchFamily="18" charset="0"/>
              <a:cs typeface="Simplified Arabic" panose="02020603050405020304" pitchFamily="18" charset="-78"/>
            </a:endParaRPr>
          </a:p>
          <a:p>
            <a:pPr algn="r" rtl="1"/>
            <a:r>
              <a:rPr lang="ar-LB" dirty="0"/>
              <a:t>تتضمن مجموعة الأدوات دورةً للتعلّم الإلكتروني بشأن إحصاءات النوع الاجتماعي، وتهدف إلى إتاحة برنامج مجاني قابل للتكيّف مع سرعة المتعلِّمين</a:t>
            </a:r>
            <a:endParaRPr lang="en-US" dirty="0"/>
          </a:p>
          <a:p>
            <a:pPr algn="r" rtl="1"/>
            <a:r>
              <a:rPr lang="ar-LB" dirty="0"/>
              <a:t>يستفيد منه جميع أنواع المستخدمين والمنتجين المهتمّين بإنتاج إحصاءات النوع الاجتماعي واستخدامها في صنع السياسات والمناصرة. </a:t>
            </a:r>
            <a:endParaRPr lang="en-US" dirty="0"/>
          </a:p>
          <a:p>
            <a:pPr algn="r" rtl="1"/>
            <a:endParaRPr lang="ar-LB" dirty="0"/>
          </a:p>
          <a:p>
            <a:pPr algn="r" rtl="1"/>
            <a:r>
              <a:rPr lang="ar-LB" dirty="0"/>
              <a:t>وتتألّف دورة التعلّم الإلكتروني من خمس وحدات استناداً إلى منهج إحصاءات النوع الاجتماعي الذي وضعته الإسكوا، وتُقدَّم من خلال حوارات بالرسوم المتحركة بين مجموعة متنوّعة من الأفراد. وللتوسُّع في المفاهيم والقضايا المتصلة بالنوع الاجتماعي والتعمُّق في فهمها، يتم استخدام أساليب مختلفة مثل مقاطع من أفلام باللغة العربية، وقصص من الفولكلور الشعبي بالرسوم المتحركة الملوّنة، وتمارين عملية في كل وحدة. </a:t>
            </a:r>
            <a:endParaRPr lang="en-US" dirty="0"/>
          </a:p>
          <a:p>
            <a:pPr algn="r" rtl="1"/>
            <a:endParaRPr lang="ar-LB" dirty="0"/>
          </a:p>
          <a:p>
            <a:pPr algn="r" rtl="1"/>
            <a:r>
              <a:rPr lang="ar-LB" dirty="0"/>
              <a:t>ويمكن أن يستخدم منصةَ التعلّم الإلكترونية أفرادٌ يعانون من صعوبات في أداء المهام اليومية. وتُعرَض تحت كل شاشة مقتطفاتٌ من النصوص تتيح للمتدرِّبين ذوي الصعوبات السمعية متابعة الحوار بسهولة. ويحصل المشاركون، فور الانتهاء بنجاح من دورة التعلّم الإلكتروني حول إحصاءات النوع الاجتماعي، على شهاداتهم الأولى ويصبحون مؤهّلين للتسجيل في حلقات عمل وطنية وإقليمية بشأن إحصاءات النوع الاجتماعي. </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مرن</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سهل الاستخدام</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تعلم ذاتي</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بدون كلفة</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5 وحدات تدريبية</a:t>
            </a:r>
          </a:p>
          <a:p>
            <a:pPr marL="742950" marR="0" lvl="1" indent="-285750" algn="r" defTabSz="914400" rtl="1" eaLnBrk="1" fontAlgn="auto" latinLnBrk="0" hangingPunct="1">
              <a:lnSpc>
                <a:spcPct val="100000"/>
              </a:lnSpc>
              <a:spcBef>
                <a:spcPts val="0"/>
              </a:spcBef>
              <a:spcAft>
                <a:spcPts val="0"/>
              </a:spcAft>
              <a:buClrTx/>
              <a:buSzTx/>
              <a:buFontTx/>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مقدمة، أهداف تعليمية، مواد منهجية</a:t>
            </a:r>
          </a:p>
          <a:p>
            <a:pPr marL="742950" marR="0" lvl="1" indent="-285750" algn="r" defTabSz="914400" rtl="1" eaLnBrk="1" fontAlgn="auto" latinLnBrk="0" hangingPunct="1">
              <a:lnSpc>
                <a:spcPct val="100000"/>
              </a:lnSpc>
              <a:spcBef>
                <a:spcPts val="0"/>
              </a:spcBef>
              <a:spcAft>
                <a:spcPts val="0"/>
              </a:spcAft>
              <a:buClrTx/>
              <a:buSzTx/>
              <a:buFontTx/>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تمارين تطبيقية متنوّعة</a:t>
            </a:r>
          </a:p>
          <a:p>
            <a:pPr marL="742950" marR="0" lvl="1" indent="-285750" algn="r" defTabSz="914400" rtl="1" eaLnBrk="1" fontAlgn="auto" latinLnBrk="0" hangingPunct="1">
              <a:lnSpc>
                <a:spcPct val="100000"/>
              </a:lnSpc>
              <a:spcBef>
                <a:spcPts val="0"/>
              </a:spcBef>
              <a:spcAft>
                <a:spcPts val="0"/>
              </a:spcAft>
              <a:buClrTx/>
              <a:buSzTx/>
              <a:buFontTx/>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أمثلة تطبيقية</a:t>
            </a:r>
          </a:p>
          <a:p>
            <a:pPr marL="742950" marR="0" lvl="1" indent="-285750" algn="r" defTabSz="914400" rtl="1" eaLnBrk="1" fontAlgn="auto" latinLnBrk="0" hangingPunct="1">
              <a:lnSpc>
                <a:spcPct val="100000"/>
              </a:lnSpc>
              <a:spcBef>
                <a:spcPts val="0"/>
              </a:spcBef>
              <a:spcAft>
                <a:spcPts val="0"/>
              </a:spcAft>
              <a:buClrTx/>
              <a:buSzTx/>
              <a:buFontTx/>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أفلام وقصص شعبية فولكلورية عربية</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42950" marR="0" lvl="1" indent="-285750" algn="r" defTabSz="914400" rtl="1" eaLnBrk="1" fontAlgn="auto" latinLnBrk="0" hangingPunct="1">
              <a:lnSpc>
                <a:spcPct val="100000"/>
              </a:lnSpc>
              <a:spcBef>
                <a:spcPts val="0"/>
              </a:spcBef>
              <a:spcAft>
                <a:spcPts val="0"/>
              </a:spcAft>
              <a:buClrTx/>
              <a:buSzTx/>
              <a:buFontTx/>
              <a:buChar char="-"/>
              <a:tabLst/>
              <a:defRPr/>
            </a:pPr>
            <a:endPar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المدة الزمنية ل</a:t>
            </a:r>
            <a:r>
              <a:rPr kumimoji="0" lang="ar-SA"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كل وحدة تدريبية بين </a:t>
            </a:r>
            <a:r>
              <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1-2 </a:t>
            </a:r>
            <a:r>
              <a:rPr kumimoji="0" lang="ar-SA"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ساعة</a:t>
            </a:r>
            <a:endParaRPr kumimoji="0" lang="ar-LB"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rtl="1"/>
            <a:endParaRPr lang="en-US" dirty="0"/>
          </a:p>
          <a:p>
            <a:pPr algn="r" rtl="1"/>
            <a:endParaRPr lang="en-US" dirty="0"/>
          </a:p>
          <a:p>
            <a:pPr marL="0" marR="3600450" algn="r" rtl="1">
              <a:spcBef>
                <a:spcPts val="2400"/>
              </a:spcBef>
              <a:spcAft>
                <a:spcPts val="1200"/>
              </a:spcAft>
            </a:pPr>
            <a:r>
              <a:rPr lang="ar-SA" sz="1800" b="1" dirty="0">
                <a:solidFill>
                  <a:srgbClr val="ED7D31"/>
                </a:solidFill>
                <a:effectLst/>
                <a:latin typeface="Times New Roman" panose="02020603050405020304" pitchFamily="18" charset="0"/>
                <a:cs typeface="Arial" panose="020B0604020202020204" pitchFamily="34" charset="0"/>
              </a:rPr>
              <a:t>الجهات المستفيدة</a:t>
            </a:r>
            <a:endParaRPr lang="en-US" sz="1800" b="1" dirty="0">
              <a:solidFill>
                <a:srgbClr val="ED7D31"/>
              </a:solidFill>
              <a:effectLst/>
              <a:latin typeface="Times New Roman" panose="02020603050405020304" pitchFamily="18" charset="0"/>
              <a:cs typeface="Simplified Arabic" panose="02020603050405020304" pitchFamily="18" charset="-78"/>
            </a:endParaRPr>
          </a:p>
          <a:p>
            <a:pPr marL="0" marR="0" algn="r" rtl="1">
              <a:spcBef>
                <a:spcPts val="1200"/>
              </a:spcBef>
              <a:spcAft>
                <a:spcPts val="1200"/>
              </a:spcAft>
            </a:pPr>
            <a:r>
              <a:rPr lang="ar-SA" sz="1800" dirty="0">
                <a:effectLst/>
                <a:latin typeface="Times New Roman" panose="02020603050405020304" pitchFamily="18" charset="0"/>
                <a:ea typeface="Calibri" panose="020F0502020204030204" pitchFamily="34" charset="0"/>
                <a:cs typeface="Arial" panose="020B0604020202020204" pitchFamily="34" charset="0"/>
              </a:rPr>
              <a:t>الأجهزة الإحصائية الوطنية، بما في ذلك النُظُم الإحصائية الوطنية، ومجموعة واسعة من مقدمي البيانات ومستخدميها مثل واضعي السياسات ووسائل الإعلام والمنظمات غير الحكومية والباحثين.</a:t>
            </a:r>
            <a:endParaRPr lang="ar-LB"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algn="r" rtl="1">
              <a:spcBef>
                <a:spcPts val="1200"/>
              </a:spcBef>
              <a:spcAft>
                <a:spcPts val="1200"/>
              </a:spcAft>
            </a:pPr>
            <a:endParaRPr lang="ar-LB" sz="1800" dirty="0">
              <a:effectLst/>
              <a:latin typeface="Times New Roman" panose="02020603050405020304" pitchFamily="18" charset="0"/>
              <a:ea typeface="Calibri" panose="020F0502020204030204" pitchFamily="34" charset="0"/>
              <a:cs typeface="Arial" panose="020B0604020202020204" pitchFamily="34" charset="0"/>
            </a:endParaRPr>
          </a:p>
          <a:p>
            <a:pPr marL="800100" marR="0" lvl="1" indent="-342900" algn="r" defTabSz="914400" rtl="1" eaLnBrk="1" fontAlgn="auto" latinLnBrk="0" hangingPunct="1">
              <a:lnSpc>
                <a:spcPct val="100000"/>
              </a:lnSpc>
              <a:spcBef>
                <a:spcPts val="0"/>
              </a:spcBef>
              <a:spcAft>
                <a:spcPts val="0"/>
              </a:spcAft>
              <a:buClrTx/>
              <a:buSzTx/>
              <a:buFontTx/>
              <a:buChar char="-"/>
              <a:tabLst/>
              <a:defRPr/>
            </a:pPr>
            <a:r>
              <a:rPr kumimoji="0" lang="ar-LB"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تنظيم دورات تدريبية وطنية للمؤهلين (25)</a:t>
            </a:r>
          </a:p>
          <a:p>
            <a:pPr marL="800100" marR="0" lvl="1" indent="-342900" algn="r" defTabSz="914400" rtl="1" eaLnBrk="1" fontAlgn="auto" latinLnBrk="0" hangingPunct="1">
              <a:lnSpc>
                <a:spcPct val="100000"/>
              </a:lnSpc>
              <a:spcBef>
                <a:spcPts val="0"/>
              </a:spcBef>
              <a:spcAft>
                <a:spcPts val="0"/>
              </a:spcAft>
              <a:buClrTx/>
              <a:buSzTx/>
              <a:buFontTx/>
              <a:buChar char="-"/>
              <a:tabLst/>
              <a:defRPr/>
            </a:pPr>
            <a:r>
              <a:rPr kumimoji="0" lang="ar-LB"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مدة الدورة ثلاثة أيام على الأقل </a:t>
            </a:r>
          </a:p>
          <a:p>
            <a:pPr marL="800100" marR="0" lvl="1" indent="-342900" algn="r" defTabSz="914400" rtl="1" eaLnBrk="1" fontAlgn="auto" latinLnBrk="0" hangingPunct="1">
              <a:lnSpc>
                <a:spcPct val="100000"/>
              </a:lnSpc>
              <a:spcBef>
                <a:spcPts val="0"/>
              </a:spcBef>
              <a:spcAft>
                <a:spcPts val="0"/>
              </a:spcAft>
              <a:buClrTx/>
              <a:buSzTx/>
              <a:buFontTx/>
              <a:buChar char="-"/>
              <a:tabLst/>
              <a:defRPr/>
            </a:pPr>
            <a:r>
              <a:rPr kumimoji="0" lang="ar-LB"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تعاون بين الأجهزة الإحصائية الوطنية والشركاء المعنيين</a:t>
            </a:r>
          </a:p>
          <a:p>
            <a:pPr marL="800100" marR="0" lvl="1" indent="-342900" algn="r" defTabSz="914400" rtl="1" eaLnBrk="1" fontAlgn="auto" latinLnBrk="0" hangingPunct="1">
              <a:lnSpc>
                <a:spcPct val="100000"/>
              </a:lnSpc>
              <a:spcBef>
                <a:spcPts val="0"/>
              </a:spcBef>
              <a:spcAft>
                <a:spcPts val="0"/>
              </a:spcAft>
              <a:buClrTx/>
              <a:buSzTx/>
              <a:buFontTx/>
              <a:buChar char="-"/>
              <a:tabLst/>
              <a:defRPr/>
            </a:pPr>
            <a:r>
              <a:rPr kumimoji="0" lang="ar-LB"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من قبل فريق وطني</a:t>
            </a:r>
          </a:p>
          <a:p>
            <a:pPr marL="800100" marR="0" lvl="1" indent="-342900" algn="r" defTabSz="914400" rtl="1" eaLnBrk="1" fontAlgn="auto" latinLnBrk="0" hangingPunct="1">
              <a:lnSpc>
                <a:spcPct val="100000"/>
              </a:lnSpc>
              <a:spcBef>
                <a:spcPts val="0"/>
              </a:spcBef>
              <a:spcAft>
                <a:spcPts val="0"/>
              </a:spcAft>
              <a:buClrTx/>
              <a:buSzTx/>
              <a:buFontTx/>
              <a:buChar char="-"/>
              <a:tabLst/>
              <a:defRPr/>
            </a:pPr>
            <a:r>
              <a:rPr kumimoji="0" lang="ar-LB"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مكثف لكل وحدة</a:t>
            </a:r>
          </a:p>
          <a:p>
            <a:pPr marL="800100" marR="0" lvl="1" indent="-342900" algn="r" defTabSz="914400" rtl="1" eaLnBrk="1" fontAlgn="auto" latinLnBrk="0" hangingPunct="1">
              <a:lnSpc>
                <a:spcPct val="100000"/>
              </a:lnSpc>
              <a:spcBef>
                <a:spcPts val="0"/>
              </a:spcBef>
              <a:spcAft>
                <a:spcPts val="0"/>
              </a:spcAft>
              <a:buClrTx/>
              <a:buSzTx/>
              <a:buFontTx/>
              <a:buChar char="-"/>
              <a:tabLst/>
              <a:defRPr/>
            </a:pPr>
            <a:r>
              <a:rPr kumimoji="0" lang="ar-LB"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شرح مفصل  - أمثلة وطنية – تمارين - مناقشات عامة – ألعاب - اختبارات</a:t>
            </a:r>
          </a:p>
          <a:p>
            <a:pPr marL="800100" marR="0" lvl="1" indent="-342900" algn="r" defTabSz="914400" rtl="1" eaLnBrk="1" fontAlgn="auto" latinLnBrk="0" hangingPunct="1">
              <a:lnSpc>
                <a:spcPct val="100000"/>
              </a:lnSpc>
              <a:spcBef>
                <a:spcPts val="0"/>
              </a:spcBef>
              <a:spcAft>
                <a:spcPts val="0"/>
              </a:spcAft>
              <a:buClrTx/>
              <a:buSzTx/>
              <a:buFontTx/>
              <a:buChar char="-"/>
              <a:tabLst/>
              <a:defRPr/>
            </a:pPr>
            <a:r>
              <a:rPr kumimoji="0" lang="ar-LB"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طرق تدريبية متنوعة  - عروض مرئية - أفلام توضيحية -مجموعات عمل  - مصادر مختلفة</a:t>
            </a:r>
          </a:p>
          <a:p>
            <a:pPr marL="0" marR="0" algn="r" rtl="1">
              <a:spcBef>
                <a:spcPts val="1200"/>
              </a:spcBef>
              <a:spcAft>
                <a:spcPts val="1200"/>
              </a:spcAft>
            </a:pPr>
            <a:endParaRPr lang="en-US" sz="1800" dirty="0">
              <a:effectLst/>
              <a:latin typeface="Times New Roman" panose="02020603050405020304" pitchFamily="18" charset="0"/>
              <a:ea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a:effectLst/>
                <a:latin typeface="Times New Roman" panose="02020603050405020304" pitchFamily="18" charset="0"/>
                <a:ea typeface="Calibri" panose="020F0502020204030204" pitchFamily="34" charset="0"/>
                <a:cs typeface="Arial" panose="020B0604020202020204" pitchFamily="34" charset="0"/>
              </a:rPr>
              <a:t>ستتعاون الإسكوا والمدرِّبون الوطنيون المعتمدون في الأجهزة الإحصائية الوطنية مع شركاء وطنيين آخرين ومع أفرقة الأمم المتحدة القُطرية لتنظيم حلقات عمل وطنية بشأن منهج إحصاءات النوع الاجتماعي تستفيد منها النُظُم الإحصائية الوطنية والمنظمات غير الحكومية ووسائل الإعلام وغيرها من المستخدمين. والهدف من حلقات العمل الوطنية هو تزويد المشاركين بمعارف مفصّلة وتمارين عملية بشأن كيفية استخدام إحصاءات النوع الاجتماعي وتحليلها. والشرط المسبق للمشاركة في حلقات العمل الوطنية هو الحصول على شهادة التعلّم الإلكتروني. وسيحصل المشاركون الناجحون في حلقات العمل الوطنية على شهادة إنجاز ثانية.</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p>
            <a:pPr marL="457200" marR="0" lvl="1" indent="0" algn="r" defTabSz="914400" rtl="1"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الدورة الأولى لتدريب المدربين (2016)</a:t>
            </a:r>
          </a:p>
          <a:p>
            <a:pPr marL="457200" marR="0" lvl="1" indent="0" algn="r" defTabSz="914400" rtl="1"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الدورة الثانية لتدريب المدربين (2017)</a:t>
            </a:r>
          </a:p>
          <a:p>
            <a:pPr marL="457200" marR="0" lvl="1" indent="0" algn="r" defTabSz="914400" rtl="1" eaLnBrk="1" fontAlgn="auto" latinLnBrk="0" hangingPunct="1">
              <a:lnSpc>
                <a:spcPct val="100000"/>
              </a:lnSpc>
              <a:spcBef>
                <a:spcPts val="0"/>
              </a:spcBef>
              <a:spcAft>
                <a:spcPts val="0"/>
              </a:spcAft>
              <a:buClrTx/>
              <a:buSzTx/>
              <a:buFontTx/>
              <a:buNone/>
              <a:tabLst/>
              <a:defRPr/>
            </a:pPr>
            <a:r>
              <a:rPr kumimoji="0" lang="ar-L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الورشة الإقليمية لإحصاءات النوع الاجتماعي (2018)</a:t>
            </a:r>
          </a:p>
          <a:p>
            <a:pPr marL="457200" marR="0" lvl="1" indent="0" algn="r" defTabSz="914400" rtl="1" eaLnBrk="1" fontAlgn="auto" latinLnBrk="0" hangingPunct="1">
              <a:lnSpc>
                <a:spcPct val="100000"/>
              </a:lnSpc>
              <a:spcBef>
                <a:spcPts val="0"/>
              </a:spcBef>
              <a:spcAft>
                <a:spcPts val="0"/>
              </a:spcAft>
              <a:buClrTx/>
              <a:buSzTx/>
              <a:buFontTx/>
              <a:buNone/>
              <a:tabLst/>
              <a:defRPr/>
            </a:pPr>
            <a:endParaRPr kumimoji="0" lang="ar-LB"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endParaRPr>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13</a:t>
            </a:fld>
            <a:endParaRPr lang="en-US"/>
          </a:p>
        </p:txBody>
      </p:sp>
    </p:spTree>
    <p:extLst>
      <p:ext uri="{BB962C8B-B14F-4D97-AF65-F5344CB8AC3E}">
        <p14:creationId xmlns:p14="http://schemas.microsoft.com/office/powerpoint/2010/main" val="90120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7F49A-4A76-8648-9A37-132247F598C3}" type="slidenum">
              <a:rPr lang="en-US" smtClean="0"/>
              <a:t>14</a:t>
            </a:fld>
            <a:endParaRPr lang="en-US"/>
          </a:p>
        </p:txBody>
      </p:sp>
    </p:spTree>
    <p:extLst>
      <p:ext uri="{BB962C8B-B14F-4D97-AF65-F5344CB8AC3E}">
        <p14:creationId xmlns:p14="http://schemas.microsoft.com/office/powerpoint/2010/main" val="296648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dirty="0"/>
              <a:t>يهدف إطار مؤشرات النوع الاجتماعي العربي، 2023 </a:t>
            </a:r>
            <a:r>
              <a:rPr lang="en-US" sz="1200" dirty="0"/>
              <a:t> </a:t>
            </a:r>
            <a:r>
              <a:rPr lang="ar-LB" sz="1200" dirty="0"/>
              <a:t>إلى أن يكون بمثابة أداة لنقل القضايا الملحة التي تؤثر على النساء والفتيات في مختلف جوانب الحياة</a:t>
            </a:r>
            <a:r>
              <a:rPr lang="en-US" sz="1200" dirty="0"/>
              <a:t> </a:t>
            </a:r>
            <a:r>
              <a:rPr lang="ar-LB" sz="1200" dirty="0"/>
              <a:t>في ضوء تحقيق الهدف الأساسي لجدول أعمال 2030 المتمثل في "عدم استثناء أحد".</a:t>
            </a:r>
            <a:endParaRPr lang="en-US" sz="1200" dirty="0"/>
          </a:p>
          <a:p>
            <a:pPr algn="r" rtl="1"/>
            <a:endParaRPr lang="ar-LB" sz="1200" dirty="0"/>
          </a:p>
          <a:p>
            <a:pPr algn="r" rtl="1"/>
            <a:r>
              <a:rPr lang="ar-LB" sz="1200" dirty="0"/>
              <a:t>يتألف إطار مؤشرات النوع الاجتماعي العربي، 2023 من</a:t>
            </a:r>
            <a:r>
              <a:rPr lang="en-US" sz="1200" dirty="0"/>
              <a:t>130 </a:t>
            </a:r>
            <a:r>
              <a:rPr lang="ar-LB" sz="1200" dirty="0"/>
              <a:t> مؤشراً موزعين على 9 مجالات: الفقر، والصحة، والتعليم، والحياة العامة واتخاذ القرار، وحقوق الإنسان للنساء والفتيات، والعمل، والنقل والإعلام وتكنولوجيا المعلومات والاتصالات، الوصول إلى استخدام الموارد</a:t>
            </a:r>
            <a:endParaRPr lang="en-US" sz="1200" dirty="0"/>
          </a:p>
          <a:p>
            <a:pPr algn="r" rtl="1"/>
            <a:endParaRPr lang="en-US" sz="1200" dirty="0"/>
          </a:p>
          <a:p>
            <a:pPr algn="r" rtl="1"/>
            <a:r>
              <a:rPr lang="ar-LB" sz="1200" dirty="0"/>
              <a:t>إشارة إلى الوكالة الراعية ورقم مؤشر أهداف التنمية المستدامة وكذلك رقم المؤشر حسب مجموعة الأمم المتحدة لمؤشرات النوع الاجتماعي. </a:t>
            </a:r>
            <a:endParaRPr lang="en-US" sz="1200" dirty="0"/>
          </a:p>
          <a:p>
            <a:pPr algn="r" rtl="1"/>
            <a:r>
              <a:rPr lang="ar-LB" sz="1200" dirty="0"/>
              <a:t>بالإضافة الى ذلك تم تحديد لكل مؤشر التعريف، وطريقة الاحتساب، والتفصيلات </a:t>
            </a:r>
            <a:r>
              <a:rPr lang="ar-LB" sz="1200" dirty="0" err="1"/>
              <a:t>الموصى</a:t>
            </a:r>
            <a:r>
              <a:rPr lang="ar-LB" sz="1200" dirty="0"/>
              <a:t> بها للمؤشر، ومصدر البيانات، ودورية جمع البيانات، والرابط للبيانات الوصفية.</a:t>
            </a:r>
            <a:endParaRPr lang="en-US" sz="1200" dirty="0"/>
          </a:p>
          <a:p>
            <a:pPr algn="r" rtl="1"/>
            <a:endParaRPr lang="ar-LB" sz="1200" dirty="0"/>
          </a:p>
          <a:p>
            <a:pPr algn="r" rtl="1"/>
            <a:r>
              <a:rPr lang="ar-LB" sz="1200" dirty="0"/>
              <a:t>تم تصنيف توافر البيانات وفقاً لقواعد البيانات الدولية، وقاعدة البيانات العالمية لأهداف التنمية المستدامة، وتلك المنشورة على الصعيد الوطني وتحديد الدول التي تتوفر لديها بيانات عن المؤشر المشار اليه.</a:t>
            </a:r>
          </a:p>
          <a:p>
            <a:pPr marL="0" marR="0" lvl="0" indent="0" algn="r" defTabSz="914400" rtl="1" eaLnBrk="1" fontAlgn="auto" latinLnBrk="0" hangingPunct="1">
              <a:lnSpc>
                <a:spcPct val="100000"/>
              </a:lnSpc>
              <a:spcBef>
                <a:spcPts val="0"/>
              </a:spcBef>
              <a:spcAft>
                <a:spcPts val="0"/>
              </a:spcAft>
              <a:buClrTx/>
              <a:buSzTx/>
              <a:buFontTx/>
              <a:buNone/>
              <a:tabLst/>
              <a:defRPr/>
            </a:pPr>
            <a:r>
              <a:rPr lang="ar-LB" sz="1200" dirty="0"/>
              <a:t>تحت عمود منهاج عمل بيجين، تم تحديد الهدف الاستراتيجي لكل مؤشر. </a:t>
            </a:r>
          </a:p>
          <a:p>
            <a:pPr algn="r" rtl="1"/>
            <a:endParaRPr lang="ar-LB" sz="1200" dirty="0"/>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15</a:t>
            </a:fld>
            <a:endParaRPr lang="en-US"/>
          </a:p>
        </p:txBody>
      </p:sp>
    </p:spTree>
    <p:extLst>
      <p:ext uri="{BB962C8B-B14F-4D97-AF65-F5344CB8AC3E}">
        <p14:creationId xmlns:p14="http://schemas.microsoft.com/office/powerpoint/2010/main" val="167995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16</a:t>
            </a:fld>
            <a:endParaRPr lang="en-US"/>
          </a:p>
        </p:txBody>
      </p:sp>
    </p:spTree>
    <p:extLst>
      <p:ext uri="{BB962C8B-B14F-4D97-AF65-F5344CB8AC3E}">
        <p14:creationId xmlns:p14="http://schemas.microsoft.com/office/powerpoint/2010/main" val="109597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تم أنشاء برنامج إحصاءات النوع الاجتماعي في الاسكوا في عام 1997 وتتعاون الإسكوا مع الدول الأعضاء على تحسين إنتاج إحصاءات النوع الاجتماعي ونشرها وتبادلها في مجالات عدة </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لتمكين واضعي السياسات من صياغة سياسات وخطط قائمة على أدلة، ورصد التغيرات التي تطرأ، وتوعية الجمهور. </a:t>
            </a:r>
          </a:p>
          <a:p>
            <a:pPr algn="r" rtl="1"/>
            <a:endParaRPr lang="ar-LB" dirty="0"/>
          </a:p>
          <a:p>
            <a:pPr algn="r" rtl="1"/>
            <a:endParaRPr lang="ar-LB" dirty="0"/>
          </a:p>
          <a:p>
            <a:pPr algn="r" rtl="1"/>
            <a:r>
              <a:rPr lang="ar-LB" dirty="0"/>
              <a:t>ولتلبية الطلب المتزايد على إحصاءات النوع الاجتماعي القابلة للمقارنة، دعمت الاسكوا تطوّير البرامج الوطنية لإحصاءات النوع الاجتماعي</a:t>
            </a:r>
          </a:p>
          <a:p>
            <a:pPr algn="r" rtl="1"/>
            <a:r>
              <a:rPr lang="ar-LB" dirty="0"/>
              <a:t>، التي تنفّذها وحدة السياسات الإحصائية والتنسيق التابعة لمجموعة الإحصاءات ومجتمع المعلومات والتكنولوجيا في الإسكوا، </a:t>
            </a:r>
          </a:p>
          <a:p>
            <a:pPr algn="r" rtl="1"/>
            <a:endParaRPr lang="ar-LB" dirty="0"/>
          </a:p>
        </p:txBody>
      </p:sp>
      <p:sp>
        <p:nvSpPr>
          <p:cNvPr id="4" name="Slide Number Placeholder 3"/>
          <p:cNvSpPr>
            <a:spLocks noGrp="1"/>
          </p:cNvSpPr>
          <p:nvPr>
            <p:ph type="sldNum" sz="quarter" idx="5"/>
          </p:nvPr>
        </p:nvSpPr>
        <p:spPr/>
        <p:txBody>
          <a:bodyPr/>
          <a:lstStyle/>
          <a:p>
            <a:fld id="{FB27F49A-4A76-8648-9A37-132247F598C3}" type="slidenum">
              <a:rPr lang="en-US" smtClean="0"/>
              <a:t>2</a:t>
            </a:fld>
            <a:endParaRPr lang="en-US"/>
          </a:p>
        </p:txBody>
      </p:sp>
    </p:spTree>
    <p:extLst>
      <p:ext uri="{BB962C8B-B14F-4D97-AF65-F5344CB8AC3E}">
        <p14:creationId xmlns:p14="http://schemas.microsoft.com/office/powerpoint/2010/main" val="416908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3</a:t>
            </a:fld>
            <a:endParaRPr lang="en-US"/>
          </a:p>
        </p:txBody>
      </p:sp>
    </p:spTree>
    <p:extLst>
      <p:ext uri="{BB962C8B-B14F-4D97-AF65-F5344CB8AC3E}">
        <p14:creationId xmlns:p14="http://schemas.microsoft.com/office/powerpoint/2010/main" val="256933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330583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a:p>
        </p:txBody>
      </p:sp>
    </p:spTree>
    <p:extLst>
      <p:ext uri="{BB962C8B-B14F-4D97-AF65-F5344CB8AC3E}">
        <p14:creationId xmlns:p14="http://schemas.microsoft.com/office/powerpoint/2010/main" val="354795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rtl="1" fontAlgn="base">
              <a:spcBef>
                <a:spcPts val="1200"/>
              </a:spcBef>
              <a:spcAft>
                <a:spcPts val="1200"/>
              </a:spcAft>
              <a:buSzPts val="1100"/>
              <a:buFontTx/>
              <a:buNone/>
              <a:tabLst>
                <a:tab pos="457200" algn="l"/>
                <a:tab pos="810260" algn="l"/>
                <a:tab pos="1080135" algn="l"/>
              </a:tabLst>
            </a:pPr>
            <a:r>
              <a:rPr lang="ar-SA" sz="1800" u="none" strike="noStrike" kern="0" spc="0" dirty="0">
                <a:effectLst/>
                <a:latin typeface="Arial" panose="020B0604020202020204" pitchFamily="34" charset="0"/>
                <a:ea typeface="Calibri" panose="020F0502020204030204" pitchFamily="34" charset="0"/>
              </a:rPr>
              <a:t>البيانات المصنّفة شديدة الأهمية للرصد الفعّال للسياسات القائمة على أدلة ولشمول الفئات المعرّضة للمخاطر. وينبغي أن تكون البلدان قادرة على معرفة مكان هذه الفئات وخصائصها الاجتماعية والاقتصادية لتحسين رفاهها. </a:t>
            </a:r>
            <a:endParaRPr lang="ar-LB"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200"/>
              </a:spcBef>
              <a:spcAft>
                <a:spcPts val="1200"/>
              </a:spcAft>
              <a:buSzPts val="1100"/>
              <a:buFontTx/>
              <a:buNone/>
              <a:tabLst>
                <a:tab pos="457200" algn="l"/>
                <a:tab pos="810260" algn="l"/>
                <a:tab pos="1080135" algn="l"/>
              </a:tabLst>
            </a:pPr>
            <a:endParaRPr lang="en-US"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200"/>
              </a:spcBef>
              <a:spcAft>
                <a:spcPts val="1200"/>
              </a:spcAft>
              <a:buSzPts val="1100"/>
              <a:buFontTx/>
              <a:buNone/>
              <a:tabLst>
                <a:tab pos="457200" algn="l"/>
                <a:tab pos="810260" algn="l"/>
                <a:tab pos="1080135" algn="l"/>
              </a:tabLst>
            </a:pPr>
            <a:r>
              <a:rPr lang="ar-SA" sz="1800" u="none" strike="noStrike" kern="0" spc="0" dirty="0">
                <a:effectLst/>
                <a:latin typeface="Arial" panose="020B0604020202020204" pitchFamily="34" charset="0"/>
                <a:ea typeface="Calibri" panose="020F0502020204030204" pitchFamily="34" charset="0"/>
              </a:rPr>
              <a:t>و</a:t>
            </a:r>
            <a:r>
              <a:rPr lang="ar-LB" sz="1800" u="none" strike="noStrike" kern="0" spc="0" dirty="0" err="1">
                <a:effectLst/>
                <a:latin typeface="Arial" panose="020B0604020202020204" pitchFamily="34" charset="0"/>
                <a:ea typeface="Calibri" panose="020F0502020204030204" pitchFamily="34" charset="0"/>
              </a:rPr>
              <a:t>يت</a:t>
            </a:r>
            <a:r>
              <a:rPr lang="ar-SA" sz="1800" u="none" strike="noStrike" kern="0" spc="0" dirty="0">
                <a:effectLst/>
                <a:latin typeface="Arial" panose="020B0604020202020204" pitchFamily="34" charset="0"/>
                <a:ea typeface="Calibri" panose="020F0502020204030204" pitchFamily="34" charset="0"/>
              </a:rPr>
              <a:t>حسَّن نشر مؤشرات النوع الاجتماعي والبيانات المصنّفة حسب الجنس في المنطقة العربية. </a:t>
            </a:r>
            <a:endParaRPr lang="ar-LB"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200"/>
              </a:spcBef>
              <a:spcAft>
                <a:spcPts val="1200"/>
              </a:spcAft>
              <a:buSzPts val="1100"/>
              <a:buFontTx/>
              <a:buNone/>
              <a:tabLst>
                <a:tab pos="457200" algn="l"/>
                <a:tab pos="810260" algn="l"/>
                <a:tab pos="1080135" algn="l"/>
              </a:tabLst>
            </a:pPr>
            <a:r>
              <a:rPr lang="ar-SA" sz="1800" u="none" strike="noStrike" kern="0" spc="0" dirty="0">
                <a:effectLst/>
                <a:latin typeface="Arial" panose="020B0604020202020204" pitchFamily="34" charset="0"/>
                <a:ea typeface="Calibri" panose="020F0502020204030204" pitchFamily="34" charset="0"/>
              </a:rPr>
              <a:t>وترصد الإسكوا </a:t>
            </a:r>
            <a:r>
              <a:rPr lang="en-GB" sz="1800" u="none" strike="noStrike" kern="0" spc="0" dirty="0">
                <a:effectLst/>
                <a:latin typeface="Arial" panose="020B0604020202020204" pitchFamily="34" charset="0"/>
                <a:ea typeface="Calibri" panose="020F0502020204030204" pitchFamily="34" charset="0"/>
              </a:rPr>
              <a:t>73</a:t>
            </a:r>
            <a:r>
              <a:rPr lang="ar-SA" sz="1800" u="none" strike="noStrike" kern="0" spc="0" dirty="0">
                <a:effectLst/>
                <a:latin typeface="Arial" panose="020B0604020202020204" pitchFamily="34" charset="0"/>
                <a:ea typeface="Calibri" panose="020F0502020204030204" pitchFamily="34" charset="0"/>
              </a:rPr>
              <a:t> مؤشراً من مؤشرات النوع الاجتماعي على المرصد العربي لأهداف التنمية المستدامة. </a:t>
            </a:r>
            <a:endParaRPr lang="ar-LB"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200"/>
              </a:spcBef>
              <a:spcAft>
                <a:spcPts val="1200"/>
              </a:spcAft>
              <a:buSzPts val="1100"/>
              <a:buFontTx/>
              <a:buNone/>
              <a:tabLst>
                <a:tab pos="457200" algn="l"/>
                <a:tab pos="810260" algn="l"/>
                <a:tab pos="1080135" algn="l"/>
              </a:tabLst>
            </a:pPr>
            <a:endParaRPr lang="ar-LB"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200"/>
              </a:spcBef>
              <a:spcAft>
                <a:spcPts val="1200"/>
              </a:spcAft>
              <a:buSzPts val="1100"/>
              <a:buFontTx/>
              <a:buNone/>
              <a:tabLst>
                <a:tab pos="457200" algn="l"/>
                <a:tab pos="810260" algn="l"/>
                <a:tab pos="1080135" algn="l"/>
              </a:tabLst>
            </a:pPr>
            <a:r>
              <a:rPr lang="ar-SA" sz="1800" u="none" strike="noStrike" kern="0" spc="0" dirty="0">
                <a:effectLst/>
                <a:latin typeface="Arial" panose="020B0604020202020204" pitchFamily="34" charset="0"/>
                <a:ea typeface="Calibri" panose="020F0502020204030204" pitchFamily="34" charset="0"/>
              </a:rPr>
              <a:t>ويبيّن آخر تقييم أجرته الإسكوا أن جميع البلدان العربية تنشر أقل من </a:t>
            </a:r>
            <a:r>
              <a:rPr lang="en-GB" sz="1800" u="none" strike="noStrike" kern="0" spc="0" dirty="0">
                <a:effectLst/>
                <a:latin typeface="Arial" panose="020B0604020202020204" pitchFamily="34" charset="0"/>
                <a:ea typeface="Calibri" panose="020F0502020204030204" pitchFamily="34" charset="0"/>
              </a:rPr>
              <a:t>80</a:t>
            </a:r>
            <a:r>
              <a:rPr lang="ar-SA" sz="1800" u="none" strike="noStrike" kern="0" spc="0" dirty="0">
                <a:effectLst/>
                <a:latin typeface="Arial" panose="020B0604020202020204" pitchFamily="34" charset="0"/>
                <a:ea typeface="Calibri" panose="020F0502020204030204" pitchFamily="34" charset="0"/>
              </a:rPr>
              <a:t> في المائة من مؤشرات النوع الاجتماعي، </a:t>
            </a:r>
            <a:endParaRPr lang="ar-LB"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200"/>
              </a:spcBef>
              <a:spcAft>
                <a:spcPts val="1200"/>
              </a:spcAft>
              <a:buSzPts val="1100"/>
              <a:buFontTx/>
              <a:buNone/>
              <a:tabLst>
                <a:tab pos="457200" algn="l"/>
                <a:tab pos="810260" algn="l"/>
                <a:tab pos="1080135" algn="l"/>
              </a:tabLst>
            </a:pPr>
            <a:r>
              <a:rPr lang="ar-SA" sz="1800" u="none" strike="noStrike" kern="0" spc="0" dirty="0">
                <a:effectLst/>
                <a:latin typeface="Arial" panose="020B0604020202020204" pitchFamily="34" charset="0"/>
                <a:ea typeface="Calibri" panose="020F0502020204030204" pitchFamily="34" charset="0"/>
              </a:rPr>
              <a:t>في حين أن نسبة المؤشرات التي تُنشر مصنّفة حسب الجنس لا تتجاوز </a:t>
            </a:r>
            <a:r>
              <a:rPr lang="en-GB" sz="1800" u="none" strike="noStrike" kern="0" spc="0" dirty="0">
                <a:effectLst/>
                <a:latin typeface="Arial" panose="020B0604020202020204" pitchFamily="34" charset="0"/>
                <a:ea typeface="Calibri" panose="020F0502020204030204" pitchFamily="34" charset="0"/>
              </a:rPr>
              <a:t>50</a:t>
            </a:r>
            <a:r>
              <a:rPr lang="ar-SA" sz="1800" u="none" strike="noStrike" kern="0" spc="0" dirty="0">
                <a:effectLst/>
                <a:latin typeface="Arial" panose="020B0604020202020204" pitchFamily="34" charset="0"/>
                <a:ea typeface="Calibri" panose="020F0502020204030204" pitchFamily="34" charset="0"/>
              </a:rPr>
              <a:t> في المائة. </a:t>
            </a:r>
            <a:endParaRPr lang="ar-LB"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200"/>
              </a:spcBef>
              <a:spcAft>
                <a:spcPts val="1200"/>
              </a:spcAft>
              <a:buSzPts val="1100"/>
              <a:buFontTx/>
              <a:buNone/>
              <a:tabLst>
                <a:tab pos="457200" algn="l"/>
                <a:tab pos="810260" algn="l"/>
                <a:tab pos="1080135" algn="l"/>
              </a:tabLst>
            </a:pPr>
            <a:endParaRPr lang="ar-LB" sz="1800" u="none" strike="noStrike" kern="0" spc="0" dirty="0">
              <a:effectLst/>
              <a:latin typeface="Arial" panose="020B0604020202020204" pitchFamily="34" charset="0"/>
              <a:ea typeface="Calibri" panose="020F0502020204030204" pitchFamily="34" charset="0"/>
            </a:endParaRPr>
          </a:p>
          <a:p>
            <a:pPr marL="0" marR="0" lvl="0" indent="0" algn="r" rtl="1" fontAlgn="base">
              <a:spcBef>
                <a:spcPts val="1600"/>
              </a:spcBef>
              <a:spcAft>
                <a:spcPts val="1600"/>
              </a:spcAft>
              <a:buSzPts val="1100"/>
              <a:buFont typeface="Arial" panose="020B0604020202020204" pitchFamily="34" charset="0"/>
              <a:buNone/>
              <a:tabLst>
                <a:tab pos="457200" algn="l"/>
                <a:tab pos="810260" algn="l"/>
                <a:tab pos="1080135" algn="l"/>
              </a:tabLst>
            </a:pPr>
            <a:endParaRPr lang="en-US" sz="1800" u="none" strike="noStrike" kern="0" spc="0" dirty="0">
              <a:effectLst/>
              <a:latin typeface="Arial" panose="020B0604020202020204" pitchFamily="34" charset="0"/>
              <a:ea typeface="Calibri" panose="020F0502020204030204" pitchFamily="34" charset="0"/>
            </a:endParaRPr>
          </a:p>
          <a:p>
            <a:pPr marL="0" marR="0" lvl="0" indent="0" algn="r" defTabSz="914400" rtl="1" eaLnBrk="1" fontAlgn="auto" latinLnBrk="1"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1F99D-BBCD-496E-B8D3-0C9D069490A5}" type="slidenum">
              <a:rPr lang="en-US" smtClean="0"/>
              <a:t>6</a:t>
            </a:fld>
            <a:endParaRPr lang="en-US"/>
          </a:p>
        </p:txBody>
      </p:sp>
    </p:spTree>
    <p:extLst>
      <p:ext uri="{BB962C8B-B14F-4D97-AF65-F5344CB8AC3E}">
        <p14:creationId xmlns:p14="http://schemas.microsoft.com/office/powerpoint/2010/main" val="64474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وتوسّعت الأنشطة على مر السنين </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لتشمل إصدار منشورات وأوراق فنية،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 وتنظيم اجتماعات خبراء وورش عمل لبناء القدرات،</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 وإعداد كتيّبات وأدوات التعلّم الإلكتروني </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ومجموعات أدوات ونشرة إخبارية إقليمية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 ومعجم لمصطلحات النوع الاجتماعي باللغتين العربية والإنكليزية</a:t>
            </a:r>
            <a:endParaRPr lang="en-US" dirty="0"/>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a:p>
        </p:txBody>
      </p:sp>
    </p:spTree>
    <p:extLst>
      <p:ext uri="{BB962C8B-B14F-4D97-AF65-F5344CB8AC3E}">
        <p14:creationId xmlns:p14="http://schemas.microsoft.com/office/powerpoint/2010/main" val="10010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a:t>يقدم التقرير </a:t>
            </a:r>
            <a:r>
              <a:rPr lang="ar-LB" sz="1200" dirty="0">
                <a:solidFill>
                  <a:schemeClr val="accent2"/>
                </a:solidFill>
              </a:rPr>
              <a:t>العربي</a:t>
            </a:r>
            <a:r>
              <a:rPr lang="ar-LB" dirty="0"/>
              <a:t> آخر الإحصاءات والتحاليل حول أوضاع النساء والرجال، والفتيات والفتيان، على مستوى البلدان والمنطقة</a:t>
            </a:r>
            <a:r>
              <a:rPr lang="en-US" dirty="0"/>
              <a:t> </a:t>
            </a:r>
            <a:r>
              <a:rPr lang="ar-LB" dirty="0"/>
              <a:t> لأكثر من  200 مؤشر ذي أولوية حول المساواة بين الجنسين ل 22 بلداً عربياً.</a:t>
            </a:r>
          </a:p>
          <a:p>
            <a:pPr algn="r" rtl="1"/>
            <a:r>
              <a:rPr lang="ar-LB" dirty="0"/>
              <a:t> يصدر التقرير العربي لفجوة النوع الاجتماعي كل خمس سنوات يقدم فيها إضاءات لمزيد من الإنصاف بين الجنسين في الثقافة، ويحدد التحديات والعوائق التي تواجهها مجتمعاتنا.</a:t>
            </a:r>
          </a:p>
          <a:p>
            <a:pPr algn="r" rtl="1"/>
            <a:endParaRPr lang="ar-LB" dirty="0"/>
          </a:p>
          <a:p>
            <a:pPr algn="r" rtl="1"/>
            <a:r>
              <a:rPr lang="ar-LB" dirty="0"/>
              <a:t>يوفر كتيب عدسة النوع الاجتماعي الوطني صورة إحصائية و مصدر للمعلومات حول قضايا النوع الاجتماعي وتمكين المرأة على المستوى دون الوطني لمساعدة صانعي القرار في صياغة السياسات والبرامج؛ ورفع مستوى الوعي بقضايا المرأة  يرصد تقدم البلدان في 40 مؤشراً موزعين على خمسة مجالات: السكان والتعليم وعدم المساواة والصحة والعمل، مفصلة حسب الجنس لمقارنة التطور خلال فترتين زمنية.</a:t>
            </a:r>
          </a:p>
          <a:p>
            <a:pPr algn="r" rtl="1"/>
            <a:r>
              <a:rPr lang="ar-LB" dirty="0"/>
              <a:t>المملكة العربية السعودية </a:t>
            </a:r>
            <a:r>
              <a:rPr lang="en-US" dirty="0"/>
              <a:t> </a:t>
            </a:r>
            <a:r>
              <a:rPr lang="ar-LB" dirty="0"/>
              <a:t> -  السودان -  دولة فلسطين  -  العراق  -   قطر  -  الأردن  -  مصر </a:t>
            </a:r>
          </a:p>
          <a:p>
            <a:pPr algn="r" rtl="1"/>
            <a:endParaRPr lang="ar-LB" dirty="0"/>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a:p>
        </p:txBody>
      </p:sp>
    </p:spTree>
    <p:extLst>
      <p:ext uri="{BB962C8B-B14F-4D97-AF65-F5344CB8AC3E}">
        <p14:creationId xmlns:p14="http://schemas.microsoft.com/office/powerpoint/2010/main" val="148765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200" dirty="0"/>
              <a:t>1. تطوير برامج إحصاءات النوع الاجتماعي  2016</a:t>
            </a:r>
          </a:p>
          <a:p>
            <a:pPr algn="r" rtl="1"/>
            <a:r>
              <a:rPr lang="ar-LB" dirty="0"/>
              <a:t>تستعرض الوثيقة العناصر الرئيسية لتطوير البرامج الوطنية لإحصاءات النوع الاجتماعي، متوفر بالغتين العربية والإنجليزية.  </a:t>
            </a:r>
          </a:p>
          <a:p>
            <a:pPr algn="r" rtl="1"/>
            <a:r>
              <a:rPr lang="ar-LB" dirty="0"/>
              <a:t>يتضمن الدليل توجيهات لتسهيل تعميم مراعاة منظور النوع الاجتماعي في النظم الإحصائية الوطنية.  مثل</a:t>
            </a:r>
          </a:p>
          <a:p>
            <a:pPr algn="r" rtl="1"/>
            <a:r>
              <a:rPr lang="ar-LB" dirty="0"/>
              <a:t>العناصر والإجراءات والخطوات والبيئة </a:t>
            </a:r>
            <a:r>
              <a:rPr lang="ar-LB" dirty="0" err="1"/>
              <a:t>التمكينية</a:t>
            </a:r>
            <a:r>
              <a:rPr lang="ar-LB" dirty="0"/>
              <a:t> اللازمة في تسهيل عملية دمج برامج إحصاءات النوع الاجتماعي في النظام الإحصائي الوطني.  </a:t>
            </a:r>
          </a:p>
          <a:p>
            <a:pPr algn="r" rtl="1"/>
            <a:r>
              <a:rPr lang="ar-LB" dirty="0"/>
              <a:t>بالإضافة الى كيفية إعداد خارطة طريق لبرنامج إحصاءات النوع الاجتماعي بالاستناد إلى الصكوك والأطر الوطنية والإقليمية والدولية وفي ظل الموارد المتاحة، وتحديد الأنشطة والمخرجات الوطنية. </a:t>
            </a:r>
          </a:p>
          <a:p>
            <a:pPr algn="r" rtl="1"/>
            <a:r>
              <a:rPr lang="ar-LB" dirty="0"/>
              <a:t>وتتضمن هذه الوثيقة عدداً من الأمثلة الوطنية الجيدة في مجال إحصاءات النوع الاجتماعي من الأردن وتونس والعراق وعُمان وفلسطين وقطر ومصر والمغرب.</a:t>
            </a:r>
            <a:endParaRPr lang="en-US" dirty="0"/>
          </a:p>
          <a:p>
            <a:pPr algn="r" rtl="1"/>
            <a:endParaRPr lang="en-US" dirty="0"/>
          </a:p>
          <a:p>
            <a:pPr algn="r" rtl="1"/>
            <a:r>
              <a:rPr lang="ar-LB" dirty="0"/>
              <a:t>2. مسح العنف ضد المرأة : يحتوي على مجموعة أدوات لتنفيذ مسح مستفل بوضع إطار عام مشترك لمنهجية قياس العنف ضد المرأة</a:t>
            </a:r>
            <a:endParaRPr lang="en-US" dirty="0"/>
          </a:p>
          <a:p>
            <a:pPr algn="r" rtl="1"/>
            <a:r>
              <a:rPr lang="ar-LB" dirty="0"/>
              <a:t>استبيان العنف ضد المرأة الوارد في (الفصل الأول).</a:t>
            </a:r>
          </a:p>
          <a:p>
            <a:pPr algn="r" rtl="1"/>
            <a:r>
              <a:rPr lang="ar-LB" dirty="0"/>
              <a:t>"دليل تعليمات استيفاء الأسئلة" (الفصل الثاني)، الذي يتضمن وصفاً لكل سؤال، </a:t>
            </a:r>
          </a:p>
          <a:p>
            <a:pPr algn="r" rtl="1"/>
            <a:r>
              <a:rPr lang="ar-LB" dirty="0"/>
              <a:t>و"دليل الباحثة لإجراء المقابلات" (الفصل الثالث)، الذي يتضمن التوصيات المتعلقة بالمسائل الأخلاقية والسلامة التي وُضعت لغرض إجراء بحوث عن العنف ضد المرأة، </a:t>
            </a:r>
          </a:p>
          <a:p>
            <a:pPr algn="r" rtl="1"/>
            <a:r>
              <a:rPr lang="ar-LB" dirty="0"/>
              <a:t>و"دليل المنسقة لتدريب الباحثات الميدانيات" (الفصل الرابع)،</a:t>
            </a:r>
          </a:p>
          <a:p>
            <a:pPr algn="r" rtl="1"/>
            <a:r>
              <a:rPr lang="ar-LB" dirty="0"/>
              <a:t>و"دليل خطة التحليل لإنتاج مؤشرات العنف ضد المرأة" (الفصل الخامس).</a:t>
            </a:r>
          </a:p>
          <a:p>
            <a:pPr algn="r" rtl="1"/>
            <a:endParaRPr lang="ar-LB" dirty="0"/>
          </a:p>
          <a:p>
            <a:pPr algn="r" rtl="1"/>
            <a:endParaRPr lang="en-US" dirty="0"/>
          </a:p>
          <a:p>
            <a:pPr algn="r" rtl="1"/>
            <a:r>
              <a:rPr lang="ar-LB" dirty="0"/>
              <a:t>3. التصنيف الدولي للأنشطة لأغراض إحصاءات استخدام الوقت لعام 2016</a:t>
            </a:r>
          </a:p>
          <a:p>
            <a:pPr algn="r" rtl="1"/>
            <a:r>
              <a:rPr lang="ar-LB" dirty="0"/>
              <a:t>أكملت الإسكوا في عام 2021 مراجعة النسخة العربية من التصنيف الدولي للأنشطة لأغراض إحصاءات استخدام الوقت لعام 2016 </a:t>
            </a:r>
            <a:endParaRPr lang="en-US" dirty="0"/>
          </a:p>
          <a:p>
            <a:pPr algn="r" rtl="1"/>
            <a:r>
              <a:rPr lang="ar-LB" dirty="0"/>
              <a:t>وهو أداة للإحصائيين لجمع بيانات حول جميع الأنشطة التي يمكن للشخص أن يخصص لها وقتاً خلال ساعات اليوم الأربع والعشرين.</a:t>
            </a:r>
            <a:endParaRPr lang="en-US" dirty="0"/>
          </a:p>
          <a:p>
            <a:pPr algn="r" rtl="1"/>
            <a:r>
              <a:rPr lang="ar-LB" dirty="0"/>
              <a:t>ويوفر التصنيف إطاراً يشمل مفاهيم وتعاريف موحدة من أجل النشر المنهجي لإحصاءات استخدام الوقت القابلة للمقارنة دولياً، </a:t>
            </a:r>
          </a:p>
          <a:p>
            <a:pPr algn="r" rtl="1"/>
            <a:endParaRPr lang="ar-LB" dirty="0"/>
          </a:p>
          <a:p>
            <a:pPr algn="r" rtl="1"/>
            <a:endParaRPr lang="ar-LB" dirty="0"/>
          </a:p>
          <a:p>
            <a:pPr algn="r" rtl="1"/>
            <a:r>
              <a:rPr lang="ar-LB" dirty="0"/>
              <a:t>4. أطر أهداف التنمية المستدامة للمجاميع الهشة من السكان لعدم </a:t>
            </a:r>
            <a:r>
              <a:rPr lang="ar-LB" dirty="0" err="1"/>
              <a:t>أهمال</a:t>
            </a:r>
            <a:r>
              <a:rPr lang="ar-LB" dirty="0"/>
              <a:t>  هي ناتج عن تقييم مفصل لمؤشرات أهداف التنمية المستدامة والبيانات الوصفية الخاصة بكل منها</a:t>
            </a:r>
          </a:p>
          <a:p>
            <a:pPr algn="r" rtl="1"/>
            <a:r>
              <a:rPr lang="ar-LB" dirty="0"/>
              <a:t>تهدف أطر أهداف التنمية المستدامة المتعلقة بالمجموعات الهشة  حول النوع الاجتماعي والإعاقة والأطفال والشباب بما في ذلك كبار السن </a:t>
            </a:r>
          </a:p>
          <a:p>
            <a:pPr algn="r" rtl="1"/>
            <a:r>
              <a:rPr lang="ar-LB" dirty="0"/>
              <a:t> إلى تشجيع البلدان على إنتاج بيانات مفصلة عن السكان المعرضين للخطر وإتاحتها لواضعي السياسات. </a:t>
            </a:r>
          </a:p>
          <a:p>
            <a:pPr algn="r" rtl="1"/>
            <a:r>
              <a:rPr lang="ar-LB" dirty="0"/>
              <a:t>وتسهيل وتحسين نشر المؤشرات المتعلقة بهذه الفئات الضعيفة، بما في ذلك الرصد والإبلاغ عن أثر السياسات لعدم </a:t>
            </a:r>
            <a:r>
              <a:rPr lang="ar-LB" dirty="0" err="1"/>
              <a:t>استثاء</a:t>
            </a:r>
            <a:r>
              <a:rPr lang="ar-LB" dirty="0"/>
              <a:t> احد.</a:t>
            </a:r>
          </a:p>
          <a:p>
            <a:pPr algn="r" rtl="1"/>
            <a:r>
              <a:rPr lang="ar-LB" dirty="0"/>
              <a:t> </a:t>
            </a:r>
          </a:p>
          <a:p>
            <a:pPr algn="r" rtl="1"/>
            <a:endParaRPr lang="en-US" dirty="0"/>
          </a:p>
          <a:p>
            <a:pPr algn="r" rtl="1"/>
            <a:endParaRPr lang="ar-LB" dirty="0"/>
          </a:p>
          <a:p>
            <a:pPr algn="r" rtl="1"/>
            <a:endParaRPr lang="ar-LB" dirty="0"/>
          </a:p>
          <a:p>
            <a:pPr algn="r" rtl="1"/>
            <a:endParaRPr lang="ar-LB" dirty="0"/>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a:p>
        </p:txBody>
      </p:sp>
    </p:spTree>
    <p:extLst>
      <p:ext uri="{BB962C8B-B14F-4D97-AF65-F5344CB8AC3E}">
        <p14:creationId xmlns:p14="http://schemas.microsoft.com/office/powerpoint/2010/main" val="361602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36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5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2" y="3043730"/>
            <a:ext cx="5472863"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21/06/2023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297" y="5357596"/>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7732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21/06/2023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77202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987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7600" y="1600202"/>
            <a:ext cx="5384800"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21/06/2023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2214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21/06/2023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74559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21/06/2023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53518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21/06/2023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75340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30F2D4-ED5A-45E4-80B0-767F223AEBB2}" type="datetime1">
              <a:rPr lang="en-US" smtClean="0"/>
              <a:t>21/06/2023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9D3E0-55DD-4BE1-8AFA-DEFBDAC3A026}" type="slidenum">
              <a:rPr lang="en-US" smtClean="0"/>
              <a:t>‹#›</a:t>
            </a:fld>
            <a:endParaRPr lang="en-US"/>
          </a:p>
        </p:txBody>
      </p:sp>
    </p:spTree>
    <p:extLst>
      <p:ext uri="{BB962C8B-B14F-4D97-AF65-F5344CB8AC3E}">
        <p14:creationId xmlns:p14="http://schemas.microsoft.com/office/powerpoint/2010/main" val="298330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10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19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64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49064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070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4208860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3.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43A0C87-C034-964D-B0B5-1D83787F0C1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1363"/>
          <a:stretch/>
        </p:blipFill>
        <p:spPr>
          <a:xfrm>
            <a:off x="0" y="0"/>
            <a:ext cx="2961934" cy="6858000"/>
          </a:xfrm>
          <a:prstGeom prst="rect">
            <a:avLst/>
          </a:prstGeom>
        </p:spPr>
      </p:pic>
    </p:spTree>
    <p:extLst>
      <p:ext uri="{BB962C8B-B14F-4D97-AF65-F5344CB8AC3E}">
        <p14:creationId xmlns:p14="http://schemas.microsoft.com/office/powerpoint/2010/main" val="2225741986"/>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93E29A-F13C-CF48-AE79-C4E409AECF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2143"/>
            <a:ext cx="12192000" cy="1065690"/>
          </a:xfrm>
          <a:prstGeom prst="rect">
            <a:avLst/>
          </a:prstGeom>
        </p:spPr>
      </p:pic>
    </p:spTree>
    <p:extLst>
      <p:ext uri="{BB962C8B-B14F-4D97-AF65-F5344CB8AC3E}">
        <p14:creationId xmlns:p14="http://schemas.microsoft.com/office/powerpoint/2010/main" val="376026595"/>
      </p:ext>
    </p:extLst>
  </p:cSld>
  <p:clrMap bg1="lt1" tx1="dk1" bg2="lt2" tx2="dk2" accent1="accent1" accent2="accent2" accent3="accent3" accent4="accent4" accent5="accent5" accent6="accent6" hlink="hlink" folHlink="folHlink"/>
  <p:sldLayoutIdLst>
    <p:sldLayoutId id="2147483754"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7F3AD-B85A-0543-AA76-592CAE1FE7EF}"/>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r="54089"/>
          <a:stretch/>
        </p:blipFill>
        <p:spPr>
          <a:xfrm>
            <a:off x="9505243" y="491997"/>
            <a:ext cx="2686757" cy="5812847"/>
          </a:xfrm>
          <a:prstGeom prst="rect">
            <a:avLst/>
          </a:prstGeom>
        </p:spPr>
      </p:pic>
    </p:spTree>
    <p:extLst>
      <p:ext uri="{BB962C8B-B14F-4D97-AF65-F5344CB8AC3E}">
        <p14:creationId xmlns:p14="http://schemas.microsoft.com/office/powerpoint/2010/main" val="2040414687"/>
      </p:ext>
    </p:extLst>
  </p:cSld>
  <p:clrMap bg1="lt1" tx1="dk1" bg2="lt2" tx2="dk2" accent1="accent1" accent2="accent2" accent3="accent3" accent4="accent4" accent5="accent5" accent6="accent6" hlink="hlink" folHlink="folHlink"/>
  <p:sldLayoutIdLst>
    <p:sldLayoutId id="2147483759" r:id="rId1"/>
    <p:sldLayoutId id="2147483767" r:id="rId2"/>
    <p:sldLayoutId id="2147483769" r:id="rId3"/>
    <p:sldLayoutId id="2147483771" r:id="rId4"/>
    <p:sldLayoutId id="2147483772" r:id="rId5"/>
    <p:sldLayoutId id="2147483773" r:id="rId6"/>
    <p:sldLayoutId id="2147483749" r:id="rId7"/>
    <p:sldLayoutId id="2147483739" r:id="rId8"/>
    <p:sldLayoutId id="2147483741" r:id="rId9"/>
    <p:sldLayoutId id="2147483733" r:id="rId10"/>
    <p:sldLayoutId id="2147483734" r:id="rId11"/>
    <p:sldLayoutId id="2147483742" r:id="rId12"/>
    <p:sldLayoutId id="2147483745" r:id="rId13"/>
    <p:sldLayoutId id="214748374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21/06/2023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71889390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publications.unescwa.org/projects/aggr/sdgs/pdf/en/AGGR_Key%20messages%20and%20Recom_Final_eng_06April2021.pdf" TargetMode="External"/><Relationship Id="rId3" Type="http://schemas.openxmlformats.org/officeDocument/2006/relationships/image" Target="../media/image20.png"/><Relationship Id="rId7" Type="http://schemas.openxmlformats.org/officeDocument/2006/relationships/hyperlink" Target="http://publications.unescwa.org/projects/aggr/sdgs/pdf/en/The%20AGGR%202020_Final_eng_08April2021.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publications.unescwa.org/projects/aggr/index.html"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s://www.youtube.com/watch?v=ap_xsFtdcs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000">
              <a:srgbClr val="282849"/>
            </a:gs>
            <a:gs pos="52000">
              <a:schemeClr val="accent1">
                <a:lumMod val="45000"/>
                <a:lumOff val="55000"/>
              </a:schemeClr>
            </a:gs>
            <a:gs pos="54000">
              <a:schemeClr val="accent1">
                <a:lumMod val="45000"/>
                <a:lumOff val="55000"/>
              </a:schemeClr>
            </a:gs>
            <a:gs pos="82000">
              <a:schemeClr val="accent1">
                <a:lumMod val="30000"/>
                <a:lumOff val="70000"/>
              </a:schemeClr>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629102" y="1173002"/>
            <a:ext cx="8933796" cy="2367383"/>
          </a:xfrm>
        </p:spPr>
        <p:txBody>
          <a:bodyPr/>
          <a:lstStyle/>
          <a:p>
            <a:r>
              <a:rPr lang="ar-LB" dirty="0"/>
              <a:t>برنامج إحصاءات النوع الاجتماعي</a:t>
            </a:r>
            <a:endParaRPr lang="en-US" dirty="0"/>
          </a:p>
        </p:txBody>
      </p:sp>
      <p:sp>
        <p:nvSpPr>
          <p:cNvPr id="6" name="Subtitle 5">
            <a:extLst>
              <a:ext uri="{FF2B5EF4-FFF2-40B4-BE49-F238E27FC236}">
                <a16:creationId xmlns:a16="http://schemas.microsoft.com/office/drawing/2014/main" id="{EE12A5FA-B97E-FB68-9697-01CABFA2FF68}"/>
              </a:ext>
            </a:extLst>
          </p:cNvPr>
          <p:cNvSpPr>
            <a:spLocks noGrp="1"/>
          </p:cNvSpPr>
          <p:nvPr>
            <p:ph type="subTitle" idx="1"/>
          </p:nvPr>
        </p:nvSpPr>
        <p:spPr>
          <a:xfrm>
            <a:off x="764887" y="5561615"/>
            <a:ext cx="2261963" cy="457201"/>
          </a:xfrm>
        </p:spPr>
        <p:txBody>
          <a:bodyPr/>
          <a:lstStyle/>
          <a:p>
            <a:r>
              <a:rPr lang="ar-LB" sz="1400" dirty="0">
                <a:solidFill>
                  <a:schemeClr val="accent2"/>
                </a:solidFill>
              </a:rPr>
              <a:t>ندى جعفر</a:t>
            </a:r>
          </a:p>
          <a:p>
            <a:r>
              <a:rPr lang="en-US" sz="1400" dirty="0">
                <a:solidFill>
                  <a:schemeClr val="accent2"/>
                </a:solidFill>
              </a:rPr>
              <a:t>jafarn@un.org</a:t>
            </a:r>
          </a:p>
        </p:txBody>
      </p:sp>
      <p:sp>
        <p:nvSpPr>
          <p:cNvPr id="5" name="TextBox 4">
            <a:extLst>
              <a:ext uri="{FF2B5EF4-FFF2-40B4-BE49-F238E27FC236}">
                <a16:creationId xmlns:a16="http://schemas.microsoft.com/office/drawing/2014/main" id="{46FCD4E6-CD35-2ECD-B70C-07584B4B460A}"/>
              </a:ext>
            </a:extLst>
          </p:cNvPr>
          <p:cNvSpPr txBox="1"/>
          <p:nvPr/>
        </p:nvSpPr>
        <p:spPr>
          <a:xfrm>
            <a:off x="1043940" y="3424322"/>
            <a:ext cx="10104120" cy="646331"/>
          </a:xfrm>
          <a:prstGeom prst="rect">
            <a:avLst/>
          </a:prstGeom>
          <a:noFill/>
        </p:spPr>
        <p:txBody>
          <a:bodyPr wrap="square">
            <a:spAutoFit/>
          </a:bodyPr>
          <a:lstStyle/>
          <a:p>
            <a:pPr algn="ctr" rtl="1"/>
            <a:r>
              <a:rPr lang="ar-LB" dirty="0">
                <a:solidFill>
                  <a:srgbClr val="FFC000"/>
                </a:solidFill>
              </a:rPr>
              <a:t>الجلسة الثالثة: عرض المنصات والأدوات الإحصائية المتوفرة لتسهيل عملية إعداد التقارير الوطنية</a:t>
            </a:r>
            <a:endParaRPr lang="en-US" dirty="0">
              <a:solidFill>
                <a:srgbClr val="FFC000"/>
              </a:solidFill>
            </a:endParaRPr>
          </a:p>
          <a:p>
            <a:pPr algn="ctr" rtl="1"/>
            <a:r>
              <a:rPr lang="ar-LB" dirty="0">
                <a:solidFill>
                  <a:srgbClr val="FFC000"/>
                </a:solidFill>
              </a:rPr>
              <a:t>الأربعاء 21 حزيران/يونيو</a:t>
            </a:r>
            <a:r>
              <a:rPr lang="en-US" dirty="0">
                <a:solidFill>
                  <a:srgbClr val="FFC000"/>
                </a:solidFill>
              </a:rPr>
              <a:t> </a:t>
            </a:r>
            <a:r>
              <a:rPr lang="ar-LB" dirty="0">
                <a:solidFill>
                  <a:srgbClr val="FFC000"/>
                </a:solidFill>
              </a:rPr>
              <a:t> 2023</a:t>
            </a:r>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BD0B8-37C2-4EA9-9CA2-E1B2EB739D35}"/>
              </a:ext>
            </a:extLst>
          </p:cNvPr>
          <p:cNvSpPr>
            <a:spLocks noGrp="1"/>
          </p:cNvSpPr>
          <p:nvPr>
            <p:ph sz="half" idx="1"/>
          </p:nvPr>
        </p:nvSpPr>
        <p:spPr>
          <a:xfrm>
            <a:off x="7118544" y="1700179"/>
            <a:ext cx="4531862" cy="4564929"/>
          </a:xfrm>
        </p:spPr>
        <p:txBody>
          <a:bodyPr>
            <a:normAutofit/>
          </a:bodyPr>
          <a:lstStyle/>
          <a:p>
            <a:r>
              <a:rPr lang="en-US" sz="2000" dirty="0">
                <a:effectLst/>
                <a:latin typeface="Calibri" panose="020F0502020204030204" pitchFamily="34" charset="0"/>
                <a:ea typeface="Calibri" panose="020F0502020204030204" pitchFamily="34" charset="0"/>
              </a:rPr>
              <a:t>July 2012</a:t>
            </a:r>
          </a:p>
          <a:p>
            <a:endParaRPr lang="en-US" dirty="0"/>
          </a:p>
          <a:p>
            <a:r>
              <a:rPr lang="ar-LB" dirty="0"/>
              <a:t>توفر نشرة الإسكوا "إنصاف" معلومات عن الأنشطة الوطنية والإقليمية لخبراء النوع الاجتماعي من منتجي ومستخدمي البيانات</a:t>
            </a:r>
            <a:endParaRPr lang="en-US" dirty="0"/>
          </a:p>
          <a:p>
            <a:endParaRPr lang="en-US" dirty="0"/>
          </a:p>
          <a:p>
            <a:r>
              <a:rPr lang="ar-LB" dirty="0"/>
              <a:t> تهدف الاستفادة من الممارسات الجيدة في تحسين إنتاج إحصاءات النوع الاجتماعي ونشرها</a:t>
            </a:r>
            <a:endParaRPr lang="en-US" dirty="0"/>
          </a:p>
          <a:p>
            <a:pPr marL="0" indent="0">
              <a:buNone/>
            </a:pPr>
            <a:endParaRPr lang="en-US" dirty="0"/>
          </a:p>
          <a:p>
            <a:r>
              <a:rPr lang="ar-LB" dirty="0"/>
              <a:t>تصدر نشرة</a:t>
            </a:r>
            <a:r>
              <a:rPr lang="en-US" dirty="0"/>
              <a:t> </a:t>
            </a:r>
            <a:r>
              <a:rPr lang="ar-LB" dirty="0"/>
              <a:t>إنصاف مرتين في السنة.</a:t>
            </a:r>
          </a:p>
          <a:p>
            <a:endParaRPr lang="ar-LB" dirty="0"/>
          </a:p>
          <a:p>
            <a:r>
              <a:rPr lang="ar-LB" dirty="0"/>
              <a:t>22 نشرة </a:t>
            </a:r>
            <a:endParaRPr lang="en-US" dirty="0"/>
          </a:p>
          <a:p>
            <a:endParaRPr lang="en-US" dirty="0"/>
          </a:p>
          <a:p>
            <a:endParaRPr lang="en-US" dirty="0"/>
          </a:p>
          <a:p>
            <a:endParaRPr lang="en-US" dirty="0"/>
          </a:p>
          <a:p>
            <a:endParaRPr lang="ar-LB" dirty="0"/>
          </a:p>
        </p:txBody>
      </p:sp>
      <p:sp>
        <p:nvSpPr>
          <p:cNvPr id="4" name="Subtitle 3">
            <a:extLst>
              <a:ext uri="{FF2B5EF4-FFF2-40B4-BE49-F238E27FC236}">
                <a16:creationId xmlns:a16="http://schemas.microsoft.com/office/drawing/2014/main" id="{6CB669A9-4B6E-4C0B-1F5C-F3EDB8BE6157}"/>
              </a:ext>
            </a:extLst>
          </p:cNvPr>
          <p:cNvSpPr>
            <a:spLocks noGrp="1"/>
          </p:cNvSpPr>
          <p:nvPr>
            <p:ph type="subTitle" idx="12"/>
          </p:nvPr>
        </p:nvSpPr>
        <p:spPr>
          <a:xfrm>
            <a:off x="1856390" y="592892"/>
            <a:ext cx="7477376" cy="861952"/>
          </a:xfrm>
        </p:spPr>
        <p:txBody>
          <a:bodyPr/>
          <a:lstStyle/>
          <a:p>
            <a:r>
              <a:rPr lang="ar-LB" sz="2800" dirty="0"/>
              <a:t>نشرة الإسكوا "إنصاف"حول أنشطة إحصاءات النوع الاجتماعي المنفذة في المنطقة العربية</a:t>
            </a:r>
          </a:p>
        </p:txBody>
      </p:sp>
      <p:pic>
        <p:nvPicPr>
          <p:cNvPr id="6" name="Picture 5">
            <a:extLst>
              <a:ext uri="{FF2B5EF4-FFF2-40B4-BE49-F238E27FC236}">
                <a16:creationId xmlns:a16="http://schemas.microsoft.com/office/drawing/2014/main" id="{DA70242F-5A39-372A-07E0-7289158B35C5}"/>
              </a:ext>
            </a:extLst>
          </p:cNvPr>
          <p:cNvPicPr>
            <a:picLocks noChangeAspect="1"/>
          </p:cNvPicPr>
          <p:nvPr/>
        </p:nvPicPr>
        <p:blipFill>
          <a:blip r:embed="rId3"/>
          <a:stretch>
            <a:fillRect/>
          </a:stretch>
        </p:blipFill>
        <p:spPr>
          <a:xfrm>
            <a:off x="541594" y="1700179"/>
            <a:ext cx="6335861" cy="4564929"/>
          </a:xfrm>
          <a:prstGeom prst="rect">
            <a:avLst/>
          </a:prstGeom>
        </p:spPr>
      </p:pic>
      <p:sp>
        <p:nvSpPr>
          <p:cNvPr id="5" name="TextBox 4">
            <a:extLst>
              <a:ext uri="{FF2B5EF4-FFF2-40B4-BE49-F238E27FC236}">
                <a16:creationId xmlns:a16="http://schemas.microsoft.com/office/drawing/2014/main" id="{78D9137A-A8D0-EA73-48CB-5D60D5B2E77A}"/>
              </a:ext>
            </a:extLst>
          </p:cNvPr>
          <p:cNvSpPr txBox="1"/>
          <p:nvPr/>
        </p:nvSpPr>
        <p:spPr>
          <a:xfrm>
            <a:off x="2073031" y="6509864"/>
            <a:ext cx="3083169" cy="307777"/>
          </a:xfrm>
          <a:prstGeom prst="rect">
            <a:avLst/>
          </a:prstGeom>
          <a:noFill/>
        </p:spPr>
        <p:txBody>
          <a:bodyPr wrap="square">
            <a:spAutoFit/>
          </a:bodyPr>
          <a:lstStyle/>
          <a:p>
            <a:r>
              <a:rPr lang="en-US" sz="1400" b="1" dirty="0">
                <a:solidFill>
                  <a:srgbClr val="0298CA"/>
                </a:solidFill>
              </a:rPr>
              <a:t>https://www.unescwa.org/portal/esip</a:t>
            </a:r>
          </a:p>
        </p:txBody>
      </p:sp>
    </p:spTree>
    <p:extLst>
      <p:ext uri="{BB962C8B-B14F-4D97-AF65-F5344CB8AC3E}">
        <p14:creationId xmlns:p14="http://schemas.microsoft.com/office/powerpoint/2010/main" val="332356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ie 28"/>
          <p:cNvSpPr/>
          <p:nvPr/>
        </p:nvSpPr>
        <p:spPr>
          <a:xfrm>
            <a:off x="3299347" y="1164752"/>
            <a:ext cx="5433356" cy="5433356"/>
          </a:xfrm>
          <a:prstGeom prst="pie">
            <a:avLst>
              <a:gd name="adj1" fmla="val 13424153"/>
              <a:gd name="adj2" fmla="val 215941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7" name="Oval 6"/>
          <p:cNvSpPr/>
          <p:nvPr/>
        </p:nvSpPr>
        <p:spPr>
          <a:xfrm>
            <a:off x="3696557" y="1561962"/>
            <a:ext cx="4656777" cy="465677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8" name="Oval 7"/>
          <p:cNvSpPr/>
          <p:nvPr/>
        </p:nvSpPr>
        <p:spPr>
          <a:xfrm>
            <a:off x="4119099" y="1984506"/>
            <a:ext cx="3811693" cy="3811691"/>
          </a:xfrm>
          <a:prstGeom prst="ellipse">
            <a:avLst/>
          </a:prstGeom>
          <a:no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9" name="Oval 8"/>
          <p:cNvSpPr/>
          <p:nvPr/>
        </p:nvSpPr>
        <p:spPr>
          <a:xfrm>
            <a:off x="4551826" y="2417233"/>
            <a:ext cx="2946239" cy="2946237"/>
          </a:xfrm>
          <a:prstGeom prst="ellipse">
            <a:avLst/>
          </a:prstGeom>
          <a:no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13" name="Pie 12"/>
          <p:cNvSpPr/>
          <p:nvPr/>
        </p:nvSpPr>
        <p:spPr>
          <a:xfrm>
            <a:off x="3678717" y="1544124"/>
            <a:ext cx="4674616" cy="4674616"/>
          </a:xfrm>
          <a:prstGeom prst="pie">
            <a:avLst>
              <a:gd name="adj1" fmla="val 13424153"/>
              <a:gd name="adj2" fmla="val 21594127"/>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10" name="Oval 9"/>
          <p:cNvSpPr/>
          <p:nvPr/>
        </p:nvSpPr>
        <p:spPr>
          <a:xfrm>
            <a:off x="4996560" y="2861965"/>
            <a:ext cx="2056773" cy="2056772"/>
          </a:xfrm>
          <a:prstGeom prst="ellipse">
            <a:avLst/>
          </a:prstGeom>
          <a:solidFill>
            <a:schemeClr val="bg1">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b" anchorCtr="1"/>
          <a:lstStyle/>
          <a:p>
            <a:pPr algn="ctr" defTabSz="1218987"/>
            <a:endParaRPr lang="en-US"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1" name="Oval 10"/>
          <p:cNvSpPr/>
          <p:nvPr/>
        </p:nvSpPr>
        <p:spPr>
          <a:xfrm flipH="1">
            <a:off x="5766235" y="3631641"/>
            <a:ext cx="517420" cy="517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grpSp>
        <p:nvGrpSpPr>
          <p:cNvPr id="19" name="Group 18"/>
          <p:cNvGrpSpPr/>
          <p:nvPr/>
        </p:nvGrpSpPr>
        <p:grpSpPr>
          <a:xfrm>
            <a:off x="3491508" y="3652443"/>
            <a:ext cx="5049037" cy="457976"/>
            <a:chOff x="3151837" y="3672062"/>
            <a:chExt cx="5514325" cy="500180"/>
          </a:xfrm>
          <a:solidFill>
            <a:schemeClr val="tx2">
              <a:lumMod val="75000"/>
            </a:schemeClr>
          </a:solidFill>
        </p:grpSpPr>
        <p:sp>
          <p:nvSpPr>
            <p:cNvPr id="16" name="Right Arrow 15"/>
            <p:cNvSpPr/>
            <p:nvPr/>
          </p:nvSpPr>
          <p:spPr>
            <a:xfrm>
              <a:off x="7037243" y="3672062"/>
              <a:ext cx="1628919" cy="500180"/>
            </a:xfrm>
            <a:prstGeom prst="rightArrow">
              <a:avLst>
                <a:gd name="adj1" fmla="val 16667"/>
                <a:gd name="adj2"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18" name="Right Arrow 17"/>
            <p:cNvSpPr/>
            <p:nvPr/>
          </p:nvSpPr>
          <p:spPr>
            <a:xfrm flipH="1">
              <a:off x="3151837" y="3672062"/>
              <a:ext cx="1628919" cy="500180"/>
            </a:xfrm>
            <a:prstGeom prst="rightArrow">
              <a:avLst>
                <a:gd name="adj1" fmla="val 16667"/>
                <a:gd name="adj2"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grpSp>
      <p:sp>
        <p:nvSpPr>
          <p:cNvPr id="21" name="Right Arrow 20"/>
          <p:cNvSpPr/>
          <p:nvPr/>
        </p:nvSpPr>
        <p:spPr>
          <a:xfrm rot="5400000">
            <a:off x="5270288" y="5431225"/>
            <a:ext cx="1491474" cy="457976"/>
          </a:xfrm>
          <a:prstGeom prst="rightArrow">
            <a:avLst>
              <a:gd name="adj1" fmla="val 16667"/>
              <a:gd name="adj2" fmla="val 4375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grpSp>
        <p:nvGrpSpPr>
          <p:cNvPr id="23" name="Group 22"/>
          <p:cNvGrpSpPr/>
          <p:nvPr/>
        </p:nvGrpSpPr>
        <p:grpSpPr>
          <a:xfrm rot="2700000">
            <a:off x="3491508" y="3652443"/>
            <a:ext cx="5049037" cy="457976"/>
            <a:chOff x="3151837" y="3672062"/>
            <a:chExt cx="5514325" cy="500180"/>
          </a:xfrm>
          <a:solidFill>
            <a:schemeClr val="tx2">
              <a:lumMod val="75000"/>
            </a:schemeClr>
          </a:solidFill>
        </p:grpSpPr>
        <p:sp>
          <p:nvSpPr>
            <p:cNvPr id="24" name="Right Arrow 23"/>
            <p:cNvSpPr/>
            <p:nvPr/>
          </p:nvSpPr>
          <p:spPr>
            <a:xfrm>
              <a:off x="7037243" y="3672062"/>
              <a:ext cx="1628919" cy="500180"/>
            </a:xfrm>
            <a:prstGeom prst="rightArrow">
              <a:avLst>
                <a:gd name="adj1" fmla="val 16667"/>
                <a:gd name="adj2"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25" name="Right Arrow 24"/>
            <p:cNvSpPr/>
            <p:nvPr/>
          </p:nvSpPr>
          <p:spPr>
            <a:xfrm flipH="1">
              <a:off x="3151837" y="3672062"/>
              <a:ext cx="1628919" cy="500180"/>
            </a:xfrm>
            <a:prstGeom prst="rightArrow">
              <a:avLst>
                <a:gd name="adj1" fmla="val 16667"/>
                <a:gd name="adj2"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grpSp>
      <p:sp>
        <p:nvSpPr>
          <p:cNvPr id="27" name="Right Arrow 26"/>
          <p:cNvSpPr/>
          <p:nvPr/>
        </p:nvSpPr>
        <p:spPr>
          <a:xfrm rot="8100000">
            <a:off x="4012500" y="4910231"/>
            <a:ext cx="1491474" cy="457976"/>
          </a:xfrm>
          <a:prstGeom prst="rightArrow">
            <a:avLst>
              <a:gd name="adj1" fmla="val 16667"/>
              <a:gd name="adj2" fmla="val 4375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grpSp>
        <p:nvGrpSpPr>
          <p:cNvPr id="2" name="Group 1"/>
          <p:cNvGrpSpPr/>
          <p:nvPr/>
        </p:nvGrpSpPr>
        <p:grpSpPr>
          <a:xfrm>
            <a:off x="2758981" y="3147539"/>
            <a:ext cx="6962058" cy="3729351"/>
            <a:chOff x="2757393" y="3147538"/>
            <a:chExt cx="6962058" cy="3729351"/>
          </a:xfrm>
        </p:grpSpPr>
        <p:grpSp>
          <p:nvGrpSpPr>
            <p:cNvPr id="43" name="Group 42"/>
            <p:cNvGrpSpPr/>
            <p:nvPr/>
          </p:nvGrpSpPr>
          <p:grpSpPr>
            <a:xfrm>
              <a:off x="7595536" y="4276550"/>
              <a:ext cx="2123915" cy="1132194"/>
              <a:chOff x="7635802" y="4411153"/>
              <a:chExt cx="2319642" cy="1236529"/>
            </a:xfrm>
          </p:grpSpPr>
          <p:sp>
            <p:nvSpPr>
              <p:cNvPr id="35" name="Oval 34"/>
              <p:cNvSpPr/>
              <p:nvPr/>
            </p:nvSpPr>
            <p:spPr>
              <a:xfrm flipH="1">
                <a:off x="7739673" y="4411153"/>
                <a:ext cx="205528" cy="2055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41" name="TextBox 40"/>
              <p:cNvSpPr txBox="1"/>
              <p:nvPr/>
            </p:nvSpPr>
            <p:spPr>
              <a:xfrm>
                <a:off x="7635802" y="4538423"/>
                <a:ext cx="2319642" cy="1109259"/>
              </a:xfrm>
              <a:prstGeom prst="rect">
                <a:avLst/>
              </a:prstGeom>
              <a:noFill/>
            </p:spPr>
            <p:txBody>
              <a:bodyPr wrap="square" rtlCol="0">
                <a:spAutoFit/>
              </a:bodyPr>
              <a:lstStyle/>
              <a:p>
                <a:pPr algn="ctr" defTabSz="1218987"/>
                <a:r>
                  <a:rPr lang="ar-LB" sz="2000" dirty="0">
                    <a:solidFill>
                      <a:srgbClr val="434343"/>
                    </a:solidFill>
                    <a:latin typeface="Roboto"/>
                    <a:ea typeface="Roboto"/>
                    <a:cs typeface="Roboto"/>
                    <a:sym typeface="Roboto"/>
                  </a:rPr>
                  <a:t>فريق العمل المشترك بين الوكالات والخبراء (5)</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grpSp>
        <p:grpSp>
          <p:nvGrpSpPr>
            <p:cNvPr id="47" name="Group 46"/>
            <p:cNvGrpSpPr/>
            <p:nvPr/>
          </p:nvGrpSpPr>
          <p:grpSpPr>
            <a:xfrm>
              <a:off x="6685030" y="5781447"/>
              <a:ext cx="1713545" cy="1095442"/>
              <a:chOff x="7739673" y="4411153"/>
              <a:chExt cx="1871455" cy="1196391"/>
            </a:xfrm>
          </p:grpSpPr>
          <p:sp>
            <p:nvSpPr>
              <p:cNvPr id="48" name="Oval 47"/>
              <p:cNvSpPr/>
              <p:nvPr/>
            </p:nvSpPr>
            <p:spPr>
              <a:xfrm flipH="1">
                <a:off x="7739673" y="4411153"/>
                <a:ext cx="205528" cy="2055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49" name="TextBox 48"/>
              <p:cNvSpPr txBox="1"/>
              <p:nvPr/>
            </p:nvSpPr>
            <p:spPr>
              <a:xfrm>
                <a:off x="8011066" y="4498284"/>
                <a:ext cx="1600062" cy="1109260"/>
              </a:xfrm>
              <a:prstGeom prst="rect">
                <a:avLst/>
              </a:prstGeom>
              <a:noFill/>
            </p:spPr>
            <p:txBody>
              <a:bodyPr wrap="square" rtlCol="0">
                <a:spAutoFit/>
              </a:bodyPr>
              <a:lstStyle/>
              <a:p>
                <a:pPr algn="ctr" defTabSz="1218987"/>
                <a:r>
                  <a:rPr lang="ar-LB" sz="2000" dirty="0">
                    <a:solidFill>
                      <a:prstClr val="black">
                        <a:lumMod val="75000"/>
                        <a:lumOff val="25000"/>
                      </a:prstClr>
                    </a:solidFill>
                    <a:latin typeface="Arial" panose="020B0604020202020204" pitchFamily="34" charset="0"/>
                    <a:cs typeface="Arial" panose="020B0604020202020204" pitchFamily="34" charset="0"/>
                  </a:rPr>
                  <a:t>قياس مؤشرات أهداف التنمية المستدامة </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grpSp>
        <p:grpSp>
          <p:nvGrpSpPr>
            <p:cNvPr id="50" name="Group 49"/>
            <p:cNvGrpSpPr/>
            <p:nvPr/>
          </p:nvGrpSpPr>
          <p:grpSpPr>
            <a:xfrm flipH="1">
              <a:off x="3528700" y="5581739"/>
              <a:ext cx="2270802" cy="932451"/>
              <a:chOff x="7652302" y="4179143"/>
              <a:chExt cx="2480065" cy="1018379"/>
            </a:xfrm>
          </p:grpSpPr>
          <p:sp>
            <p:nvSpPr>
              <p:cNvPr id="51" name="Oval 50"/>
              <p:cNvSpPr/>
              <p:nvPr/>
            </p:nvSpPr>
            <p:spPr>
              <a:xfrm flipH="1">
                <a:off x="8038506" y="4179143"/>
                <a:ext cx="205528" cy="2055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52" name="TextBox 51"/>
              <p:cNvSpPr txBox="1"/>
              <p:nvPr/>
            </p:nvSpPr>
            <p:spPr>
              <a:xfrm>
                <a:off x="7652302" y="4424402"/>
                <a:ext cx="2480065" cy="773120"/>
              </a:xfrm>
              <a:prstGeom prst="rect">
                <a:avLst/>
              </a:prstGeom>
              <a:noFill/>
            </p:spPr>
            <p:txBody>
              <a:bodyPr wrap="square" rtlCol="0">
                <a:spAutoFit/>
              </a:bodyPr>
              <a:lstStyle/>
              <a:p>
                <a:pPr algn="ctr" defTabSz="1218987"/>
                <a:r>
                  <a:rPr lang="ar-LB" sz="2000" dirty="0">
                    <a:solidFill>
                      <a:prstClr val="black">
                        <a:lumMod val="75000"/>
                        <a:lumOff val="25000"/>
                      </a:prstClr>
                    </a:solidFill>
                    <a:latin typeface="Arial" panose="020B0604020202020204" pitchFamily="34" charset="0"/>
                    <a:cs typeface="Arial" panose="020B0604020202020204" pitchFamily="34" charset="0"/>
                  </a:rPr>
                  <a:t>تحليل إحصاءات النوع الاجتماعي</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grpSp>
        <p:grpSp>
          <p:nvGrpSpPr>
            <p:cNvPr id="56" name="Group 55"/>
            <p:cNvGrpSpPr/>
            <p:nvPr/>
          </p:nvGrpSpPr>
          <p:grpSpPr>
            <a:xfrm flipH="1">
              <a:off x="2882188" y="4324460"/>
              <a:ext cx="1914883" cy="400110"/>
              <a:chOff x="7739673" y="4313862"/>
              <a:chExt cx="2091347" cy="436981"/>
            </a:xfrm>
          </p:grpSpPr>
          <p:sp>
            <p:nvSpPr>
              <p:cNvPr id="57" name="Oval 56"/>
              <p:cNvSpPr/>
              <p:nvPr/>
            </p:nvSpPr>
            <p:spPr>
              <a:xfrm flipH="1">
                <a:off x="7739673" y="4411153"/>
                <a:ext cx="205528" cy="2055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58" name="TextBox 57"/>
              <p:cNvSpPr txBox="1"/>
              <p:nvPr/>
            </p:nvSpPr>
            <p:spPr>
              <a:xfrm>
                <a:off x="7904525" y="4313862"/>
                <a:ext cx="1926495" cy="436981"/>
              </a:xfrm>
              <a:prstGeom prst="rect">
                <a:avLst/>
              </a:prstGeom>
              <a:noFill/>
            </p:spPr>
            <p:txBody>
              <a:bodyPr wrap="square" rtlCol="0">
                <a:spAutoFit/>
              </a:bodyPr>
              <a:lstStyle/>
              <a:p>
                <a:pPr algn="ctr" defTabSz="1218987"/>
                <a:r>
                  <a:rPr lang="ar-LB" sz="2000" dirty="0">
                    <a:solidFill>
                      <a:prstClr val="black">
                        <a:lumMod val="75000"/>
                        <a:lumOff val="25000"/>
                      </a:prstClr>
                    </a:solidFill>
                    <a:latin typeface="Arial" panose="020B0604020202020204" pitchFamily="34" charset="0"/>
                    <a:cs typeface="Arial" panose="020B0604020202020204" pitchFamily="34" charset="0"/>
                  </a:rPr>
                  <a:t>العنف ضد المرأة</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grpSp>
        <p:grpSp>
          <p:nvGrpSpPr>
            <p:cNvPr id="59" name="Group 58"/>
            <p:cNvGrpSpPr/>
            <p:nvPr/>
          </p:nvGrpSpPr>
          <p:grpSpPr>
            <a:xfrm flipH="1">
              <a:off x="2757393" y="3147538"/>
              <a:ext cx="1576985" cy="400110"/>
              <a:chOff x="8218282" y="4313862"/>
              <a:chExt cx="1722310" cy="436982"/>
            </a:xfrm>
          </p:grpSpPr>
          <p:sp>
            <p:nvSpPr>
              <p:cNvPr id="60" name="Oval 59"/>
              <p:cNvSpPr/>
              <p:nvPr/>
            </p:nvSpPr>
            <p:spPr>
              <a:xfrm flipH="1">
                <a:off x="8218282" y="4411153"/>
                <a:ext cx="205528" cy="2055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61" name="TextBox 60"/>
              <p:cNvSpPr txBox="1"/>
              <p:nvPr/>
            </p:nvSpPr>
            <p:spPr>
              <a:xfrm>
                <a:off x="8340530" y="4313862"/>
                <a:ext cx="1600062" cy="436982"/>
              </a:xfrm>
              <a:prstGeom prst="rect">
                <a:avLst/>
              </a:prstGeom>
              <a:noFill/>
            </p:spPr>
            <p:txBody>
              <a:bodyPr wrap="square" rtlCol="0">
                <a:spAutoFit/>
              </a:bodyPr>
              <a:lstStyle/>
              <a:p>
                <a:pPr algn="ctr" defTabSz="1218987"/>
                <a:r>
                  <a:rPr lang="ar-LB" sz="2000" dirty="0">
                    <a:solidFill>
                      <a:prstClr val="black">
                        <a:lumMod val="75000"/>
                        <a:lumOff val="25000"/>
                      </a:prstClr>
                    </a:solidFill>
                    <a:latin typeface="Arial" panose="020B0604020202020204" pitchFamily="34" charset="0"/>
                    <a:cs typeface="Arial" panose="020B0604020202020204" pitchFamily="34" charset="0"/>
                  </a:rPr>
                  <a:t>استخدام الوقت</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grpSp>
      </p:grpSp>
      <p:sp>
        <p:nvSpPr>
          <p:cNvPr id="6" name="TextBox 5"/>
          <p:cNvSpPr txBox="1"/>
          <p:nvPr/>
        </p:nvSpPr>
        <p:spPr>
          <a:xfrm>
            <a:off x="5174217" y="2063290"/>
            <a:ext cx="1654892" cy="1015663"/>
          </a:xfrm>
          <a:prstGeom prst="rect">
            <a:avLst/>
          </a:prstGeom>
          <a:noFill/>
        </p:spPr>
        <p:txBody>
          <a:bodyPr wrap="square" rtlCol="0">
            <a:spAutoFit/>
          </a:bodyPr>
          <a:lstStyle/>
          <a:p>
            <a:pPr defTabSz="1218987"/>
            <a:r>
              <a:rPr lang="ar-LB" sz="2000" dirty="0">
                <a:solidFill>
                  <a:prstClr val="black">
                    <a:lumMod val="75000"/>
                    <a:lumOff val="25000"/>
                  </a:prstClr>
                </a:solidFill>
                <a:latin typeface="Arial" panose="020B0604020202020204" pitchFamily="34" charset="0"/>
                <a:cs typeface="Arial" panose="020B0604020202020204" pitchFamily="34" charset="0"/>
              </a:rPr>
              <a:t>ورش عمل وطنية</a:t>
            </a: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defTabSz="1218987"/>
            <a:r>
              <a:rPr lang="ar-LB" sz="2000" dirty="0">
                <a:solidFill>
                  <a:prstClr val="black">
                    <a:lumMod val="75000"/>
                    <a:lumOff val="25000"/>
                  </a:prstClr>
                </a:solidFill>
                <a:latin typeface="Arial" panose="020B0604020202020204" pitchFamily="34" charset="0"/>
                <a:cs typeface="Arial" panose="020B0604020202020204" pitchFamily="34" charset="0"/>
              </a:rPr>
              <a:t>منذ 2018 </a:t>
            </a: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defTabSz="1218987"/>
            <a:r>
              <a:rPr lang="ar-LB" sz="2000" dirty="0">
                <a:solidFill>
                  <a:prstClr val="black">
                    <a:lumMod val="75000"/>
                    <a:lumOff val="25000"/>
                  </a:prstClr>
                </a:solidFill>
                <a:latin typeface="Arial" panose="020B0604020202020204" pitchFamily="34" charset="0"/>
                <a:cs typeface="Arial" panose="020B0604020202020204" pitchFamily="34" charset="0"/>
              </a:rPr>
              <a:t> </a:t>
            </a:r>
            <a:endParaRPr lang="en-US" sz="20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FE3FE1A-5683-ACE4-B39D-32312DC847CF}"/>
              </a:ext>
            </a:extLst>
          </p:cNvPr>
          <p:cNvSpPr txBox="1"/>
          <p:nvPr/>
        </p:nvSpPr>
        <p:spPr>
          <a:xfrm>
            <a:off x="3944513" y="2681102"/>
            <a:ext cx="1442353" cy="1200329"/>
          </a:xfrm>
          <a:prstGeom prst="rect">
            <a:avLst/>
          </a:prstGeom>
          <a:noFill/>
        </p:spPr>
        <p:txBody>
          <a:bodyPr wrap="square">
            <a:spAutoFit/>
          </a:bodyPr>
          <a:lstStyle/>
          <a:p>
            <a:pPr algn="ctr" rtl="1"/>
            <a:r>
              <a:rPr lang="en-US" sz="1800" dirty="0">
                <a:latin typeface="Fira Sans Extra Condensed"/>
                <a:ea typeface="Fira Sans Extra Condensed"/>
                <a:cs typeface="Fira Sans Extra Condensed"/>
                <a:sym typeface="Fira Sans Extra Condensed"/>
              </a:rPr>
              <a:t>2007</a:t>
            </a:r>
            <a:endParaRPr lang="ar-LB" sz="1800" dirty="0">
              <a:latin typeface="Fira Sans Extra Condensed"/>
              <a:ea typeface="Fira Sans Extra Condensed"/>
              <a:cs typeface="Fira Sans Extra Condensed"/>
              <a:sym typeface="Fira Sans Extra Condensed"/>
            </a:endParaRPr>
          </a:p>
          <a:p>
            <a:pPr algn="ctr" rtl="1"/>
            <a:r>
              <a:rPr lang="ar-LB" dirty="0">
                <a:latin typeface="Fira Sans Extra Condensed"/>
                <a:ea typeface="Fira Sans Extra Condensed"/>
                <a:cs typeface="Fira Sans Extra Condensed"/>
                <a:sym typeface="Fira Sans Extra Condensed"/>
              </a:rPr>
              <a:t>2011</a:t>
            </a:r>
          </a:p>
          <a:p>
            <a:pPr algn="ctr" rtl="1"/>
            <a:r>
              <a:rPr lang="ar-LB" sz="1800" dirty="0">
                <a:latin typeface="Fira Sans Extra Condensed"/>
                <a:ea typeface="Fira Sans Extra Condensed"/>
                <a:cs typeface="Fira Sans Extra Condensed"/>
                <a:sym typeface="Fira Sans Extra Condensed"/>
              </a:rPr>
              <a:t>2012</a:t>
            </a:r>
          </a:p>
          <a:p>
            <a:pPr algn="ctr" rtl="1"/>
            <a:r>
              <a:rPr lang="ar-LB" dirty="0">
                <a:latin typeface="Fira Sans Extra Condensed"/>
                <a:ea typeface="Fira Sans Extra Condensed"/>
                <a:cs typeface="Fira Sans Extra Condensed"/>
                <a:sym typeface="Fira Sans Extra Condensed"/>
              </a:rPr>
              <a:t>2018</a:t>
            </a:r>
            <a:endParaRPr lang="en-US" sz="1800" dirty="0">
              <a:latin typeface="Fira Sans Extra Condensed"/>
              <a:ea typeface="Fira Sans Extra Condensed"/>
              <a:cs typeface="Fira Sans Extra Condensed"/>
              <a:sym typeface="Fira Sans Extra Condensed"/>
            </a:endParaRPr>
          </a:p>
        </p:txBody>
      </p:sp>
      <p:sp>
        <p:nvSpPr>
          <p:cNvPr id="15" name="TextBox 14">
            <a:extLst>
              <a:ext uri="{FF2B5EF4-FFF2-40B4-BE49-F238E27FC236}">
                <a16:creationId xmlns:a16="http://schemas.microsoft.com/office/drawing/2014/main" id="{15DA3785-B978-18D9-A8D4-2CFE0C19FFCA}"/>
              </a:ext>
            </a:extLst>
          </p:cNvPr>
          <p:cNvSpPr txBox="1"/>
          <p:nvPr/>
        </p:nvSpPr>
        <p:spPr>
          <a:xfrm>
            <a:off x="3839164" y="4594552"/>
            <a:ext cx="1069750" cy="923330"/>
          </a:xfrm>
          <a:prstGeom prst="rect">
            <a:avLst/>
          </a:prstGeom>
          <a:noFill/>
        </p:spPr>
        <p:txBody>
          <a:bodyPr wrap="square">
            <a:spAutoFit/>
          </a:bodyPr>
          <a:lstStyle/>
          <a:p>
            <a:pPr algn="ctr" rtl="1"/>
            <a:r>
              <a:rPr lang="ar-LB" dirty="0">
                <a:latin typeface="Fira Sans Extra Condensed"/>
                <a:ea typeface="Fira Sans Extra Condensed"/>
                <a:cs typeface="Fira Sans Extra Condensed"/>
                <a:sym typeface="Fira Sans Extra Condensed"/>
              </a:rPr>
              <a:t>2018</a:t>
            </a:r>
          </a:p>
          <a:p>
            <a:pPr algn="ctr" rtl="1"/>
            <a:r>
              <a:rPr lang="ar-LB" dirty="0">
                <a:latin typeface="Fira Sans Extra Condensed"/>
                <a:ea typeface="Fira Sans Extra Condensed"/>
                <a:cs typeface="Fira Sans Extra Condensed"/>
                <a:sym typeface="Fira Sans Extra Condensed"/>
              </a:rPr>
              <a:t>2019</a:t>
            </a:r>
          </a:p>
          <a:p>
            <a:pPr algn="ctr" rtl="1"/>
            <a:endParaRPr lang="en-US" sz="1800" dirty="0">
              <a:latin typeface="Fira Sans Extra Condensed"/>
              <a:ea typeface="Fira Sans Extra Condensed"/>
              <a:cs typeface="Fira Sans Extra Condensed"/>
              <a:sym typeface="Fira Sans Extra Condensed"/>
            </a:endParaRPr>
          </a:p>
        </p:txBody>
      </p:sp>
      <p:sp>
        <p:nvSpPr>
          <p:cNvPr id="17" name="TextBox 16">
            <a:extLst>
              <a:ext uri="{FF2B5EF4-FFF2-40B4-BE49-F238E27FC236}">
                <a16:creationId xmlns:a16="http://schemas.microsoft.com/office/drawing/2014/main" id="{45BC3653-025A-F326-A8CC-C98FA9C1162B}"/>
              </a:ext>
            </a:extLst>
          </p:cNvPr>
          <p:cNvSpPr txBox="1"/>
          <p:nvPr/>
        </p:nvSpPr>
        <p:spPr>
          <a:xfrm>
            <a:off x="6971054" y="3964395"/>
            <a:ext cx="1442353" cy="369332"/>
          </a:xfrm>
          <a:prstGeom prst="rect">
            <a:avLst/>
          </a:prstGeom>
          <a:noFill/>
        </p:spPr>
        <p:txBody>
          <a:bodyPr wrap="square">
            <a:spAutoFit/>
          </a:bodyPr>
          <a:lstStyle/>
          <a:p>
            <a:pPr algn="ctr" rtl="1"/>
            <a:r>
              <a:rPr lang="ar-LB" dirty="0">
                <a:latin typeface="Fira Sans Extra Condensed"/>
                <a:ea typeface="Fira Sans Extra Condensed"/>
                <a:cs typeface="Fira Sans Extra Condensed"/>
                <a:sym typeface="Fira Sans Extra Condensed"/>
              </a:rPr>
              <a:t>2018-</a:t>
            </a:r>
            <a:r>
              <a:rPr lang="en-GB" dirty="0">
                <a:latin typeface="Fira Sans Extra Condensed"/>
                <a:ea typeface="Fira Sans Extra Condensed"/>
                <a:cs typeface="Fira Sans Extra Condensed"/>
                <a:sym typeface="Fira Sans Extra Condensed"/>
              </a:rPr>
              <a:t>2007</a:t>
            </a:r>
            <a:endParaRPr lang="ar-LB" dirty="0">
              <a:latin typeface="Fira Sans Extra Condensed"/>
              <a:ea typeface="Fira Sans Extra Condensed"/>
              <a:cs typeface="Fira Sans Extra Condensed"/>
              <a:sym typeface="Fira Sans Extra Condensed"/>
            </a:endParaRPr>
          </a:p>
        </p:txBody>
      </p:sp>
      <p:sp>
        <p:nvSpPr>
          <p:cNvPr id="26" name="TextBox 25">
            <a:extLst>
              <a:ext uri="{FF2B5EF4-FFF2-40B4-BE49-F238E27FC236}">
                <a16:creationId xmlns:a16="http://schemas.microsoft.com/office/drawing/2014/main" id="{3F2C1421-1198-5BD9-465E-62FA4EF201C2}"/>
              </a:ext>
            </a:extLst>
          </p:cNvPr>
          <p:cNvSpPr txBox="1"/>
          <p:nvPr/>
        </p:nvSpPr>
        <p:spPr>
          <a:xfrm>
            <a:off x="7310455" y="633253"/>
            <a:ext cx="4223727" cy="3139321"/>
          </a:xfrm>
          <a:prstGeom prst="rect">
            <a:avLst/>
          </a:prstGeom>
          <a:noFill/>
        </p:spPr>
        <p:txBody>
          <a:bodyPr wrap="square">
            <a:spAutoFit/>
          </a:bodyPr>
          <a:lstStyle/>
          <a:p>
            <a:pPr algn="ctr" rtl="1"/>
            <a:r>
              <a:rPr lang="ar-LB" sz="1800" dirty="0"/>
              <a:t>السودان (1)</a:t>
            </a:r>
          </a:p>
          <a:p>
            <a:pPr algn="ctr" rtl="1"/>
            <a:r>
              <a:rPr lang="ar-LB" sz="1800" dirty="0"/>
              <a:t>العراق (6)</a:t>
            </a:r>
          </a:p>
          <a:p>
            <a:pPr algn="ctr" rtl="1"/>
            <a:r>
              <a:rPr lang="ar-LB" sz="1800" dirty="0"/>
              <a:t>فلسطين (2)</a:t>
            </a:r>
          </a:p>
          <a:p>
            <a:pPr algn="ctr" rtl="1"/>
            <a:r>
              <a:rPr lang="ar-LB" sz="1800" dirty="0"/>
              <a:t>قطر (2)</a:t>
            </a:r>
          </a:p>
          <a:p>
            <a:pPr algn="ctr" rtl="1"/>
            <a:r>
              <a:rPr lang="ar-LB" sz="1800" dirty="0"/>
              <a:t>ليبا (2)</a:t>
            </a:r>
          </a:p>
          <a:p>
            <a:pPr algn="ctr" rtl="1"/>
            <a:r>
              <a:rPr lang="ar-LB" sz="1800" dirty="0"/>
              <a:t>مصر (6)</a:t>
            </a:r>
          </a:p>
          <a:p>
            <a:pPr algn="ctr" rtl="1"/>
            <a:r>
              <a:rPr lang="ar-LB" sz="1800" dirty="0"/>
              <a:t>المملكة العربية السعودية (2)</a:t>
            </a:r>
          </a:p>
          <a:p>
            <a:pPr algn="ctr" rtl="1"/>
            <a:r>
              <a:rPr lang="ar-LB" sz="1800" dirty="0"/>
              <a:t>اليمن (2)</a:t>
            </a:r>
          </a:p>
          <a:p>
            <a:pPr algn="ctr" rtl="1"/>
            <a:r>
              <a:rPr lang="ar-LB" sz="1800" dirty="0"/>
              <a:t>الاردن (4)</a:t>
            </a:r>
          </a:p>
          <a:p>
            <a:pPr algn="ctr" rtl="1"/>
            <a:r>
              <a:rPr lang="ar-LB" sz="1800" dirty="0"/>
              <a:t>تونس (1)</a:t>
            </a:r>
          </a:p>
          <a:p>
            <a:pPr algn="ctr" rtl="1"/>
            <a:r>
              <a:rPr lang="ar-LB" sz="1800" dirty="0"/>
              <a:t>المغرب (1)</a:t>
            </a:r>
          </a:p>
        </p:txBody>
      </p:sp>
      <p:sp>
        <p:nvSpPr>
          <p:cNvPr id="30" name="Oval 29">
            <a:extLst>
              <a:ext uri="{FF2B5EF4-FFF2-40B4-BE49-F238E27FC236}">
                <a16:creationId xmlns:a16="http://schemas.microsoft.com/office/drawing/2014/main" id="{5DB25357-9953-792D-851F-04C414EAD7FA}"/>
              </a:ext>
            </a:extLst>
          </p:cNvPr>
          <p:cNvSpPr/>
          <p:nvPr/>
        </p:nvSpPr>
        <p:spPr>
          <a:xfrm flipH="1">
            <a:off x="6826704" y="2168728"/>
            <a:ext cx="188186" cy="1881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32" name="Title 31">
            <a:extLst>
              <a:ext uri="{FF2B5EF4-FFF2-40B4-BE49-F238E27FC236}">
                <a16:creationId xmlns:a16="http://schemas.microsoft.com/office/drawing/2014/main" id="{E5F2307A-E7A0-7247-78C9-D85E53A68B93}"/>
              </a:ext>
            </a:extLst>
          </p:cNvPr>
          <p:cNvSpPr txBox="1">
            <a:spLocks noGrp="1"/>
          </p:cNvSpPr>
          <p:nvPr>
            <p:ph type="title"/>
          </p:nvPr>
        </p:nvSpPr>
        <p:spPr>
          <a:xfrm>
            <a:off x="609600" y="322472"/>
            <a:ext cx="10972800" cy="615531"/>
          </a:xfrm>
          <a:prstGeom prst="rect">
            <a:avLst/>
          </a:prstGeom>
          <a:noFill/>
        </p:spPr>
        <p:txBody>
          <a:bodyPr wrap="square">
            <a:spAutoFit/>
          </a:bodyPr>
          <a:lstStyle/>
          <a:p>
            <a:pPr algn="ctr" rtl="1"/>
            <a:r>
              <a:rPr lang="ar-LB" sz="3200" b="1" spc="80" dirty="0">
                <a:solidFill>
                  <a:schemeClr val="bg2"/>
                </a:solidFill>
                <a:latin typeface="Arial" panose="020B0604020202020204" pitchFamily="34" charset="0"/>
                <a:cs typeface="Arial" panose="020B0604020202020204" pitchFamily="34" charset="0"/>
              </a:rPr>
              <a:t>الاجتماعات والتدريب </a:t>
            </a:r>
          </a:p>
        </p:txBody>
      </p:sp>
      <p:sp>
        <p:nvSpPr>
          <p:cNvPr id="34" name="TextBox 33">
            <a:extLst>
              <a:ext uri="{FF2B5EF4-FFF2-40B4-BE49-F238E27FC236}">
                <a16:creationId xmlns:a16="http://schemas.microsoft.com/office/drawing/2014/main" id="{17B2DC4C-FE07-3C28-A324-B0F333E7049E}"/>
              </a:ext>
            </a:extLst>
          </p:cNvPr>
          <p:cNvSpPr txBox="1"/>
          <p:nvPr/>
        </p:nvSpPr>
        <p:spPr>
          <a:xfrm>
            <a:off x="5337899" y="4091884"/>
            <a:ext cx="148880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LB"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تدريب المدربين</a:t>
            </a:r>
            <a:endPar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a:t>
            </a:r>
          </a:p>
        </p:txBody>
      </p:sp>
    </p:spTree>
    <p:extLst>
      <p:ext uri="{BB962C8B-B14F-4D97-AF65-F5344CB8AC3E}">
        <p14:creationId xmlns:p14="http://schemas.microsoft.com/office/powerpoint/2010/main" val="290964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5D8E-1D80-4BC7-83AC-AC4725A76A8E}"/>
              </a:ext>
            </a:extLst>
          </p:cNvPr>
          <p:cNvSpPr>
            <a:spLocks noGrp="1"/>
          </p:cNvSpPr>
          <p:nvPr>
            <p:ph type="title"/>
          </p:nvPr>
        </p:nvSpPr>
        <p:spPr>
          <a:xfrm>
            <a:off x="1995137" y="270287"/>
            <a:ext cx="8063264" cy="530992"/>
          </a:xfrm>
        </p:spPr>
        <p:txBody>
          <a:bodyPr/>
          <a:lstStyle/>
          <a:p>
            <a:pPr algn="ctr" rtl="1"/>
            <a:r>
              <a:rPr lang="ar-LB" sz="3000" b="1" spc="80" dirty="0">
                <a:solidFill>
                  <a:schemeClr val="accent2"/>
                </a:solidFill>
                <a:latin typeface="Arial" panose="020B0604020202020204" pitchFamily="34" charset="0"/>
                <a:cs typeface="Arial" panose="020B0604020202020204" pitchFamily="34" charset="0"/>
              </a:rPr>
              <a:t>قاعدة بيانات إحصاءات النوع الاجتماعي</a:t>
            </a:r>
            <a:endParaRPr lang="en-US" sz="3000" b="1" spc="80" dirty="0">
              <a:solidFill>
                <a:schemeClr val="accent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1690882-C070-4C5C-9823-8E02018D00B6}"/>
              </a:ext>
            </a:extLst>
          </p:cNvPr>
          <p:cNvPicPr>
            <a:picLocks noChangeAspect="1"/>
          </p:cNvPicPr>
          <p:nvPr/>
        </p:nvPicPr>
        <p:blipFill>
          <a:blip r:embed="rId3"/>
          <a:stretch>
            <a:fillRect/>
          </a:stretch>
        </p:blipFill>
        <p:spPr>
          <a:xfrm>
            <a:off x="3229896" y="1982437"/>
            <a:ext cx="1419225" cy="2362200"/>
          </a:xfrm>
          <a:prstGeom prst="rect">
            <a:avLst/>
          </a:prstGeom>
        </p:spPr>
      </p:pic>
      <p:sp>
        <p:nvSpPr>
          <p:cNvPr id="17" name="Arrow: Left-Up 16">
            <a:extLst>
              <a:ext uri="{FF2B5EF4-FFF2-40B4-BE49-F238E27FC236}">
                <a16:creationId xmlns:a16="http://schemas.microsoft.com/office/drawing/2014/main" id="{37A62E0B-B197-4225-A153-A19C04E8E3BD}"/>
              </a:ext>
            </a:extLst>
          </p:cNvPr>
          <p:cNvSpPr/>
          <p:nvPr/>
        </p:nvSpPr>
        <p:spPr>
          <a:xfrm>
            <a:off x="2934281" y="3971567"/>
            <a:ext cx="1505372" cy="857928"/>
          </a:xfrm>
          <a:prstGeom prst="leftUpArrow">
            <a:avLst>
              <a:gd name="adj1" fmla="val 25000"/>
              <a:gd name="adj2" fmla="val 2733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B06175F-399E-4BEE-AB19-23DD2C4028DF}"/>
              </a:ext>
            </a:extLst>
          </p:cNvPr>
          <p:cNvSpPr/>
          <p:nvPr/>
        </p:nvSpPr>
        <p:spPr>
          <a:xfrm>
            <a:off x="649633" y="2294232"/>
            <a:ext cx="1622047" cy="369332"/>
          </a:xfrm>
          <a:prstGeom prst="rect">
            <a:avLst/>
          </a:prstGeom>
        </p:spPr>
        <p:txBody>
          <a:bodyPr wrap="none">
            <a:spAutoFit/>
          </a:bodyPr>
          <a:lstStyle/>
          <a:p>
            <a:r>
              <a:rPr lang="ar-LB" b="1" dirty="0">
                <a:solidFill>
                  <a:schemeClr val="accent1"/>
                </a:solidFill>
                <a:latin typeface="var(--jp-code-font-family)"/>
                <a:ea typeface="Calibri" panose="020F0502020204030204" pitchFamily="34" charset="0"/>
              </a:rPr>
              <a:t>113</a:t>
            </a:r>
            <a:r>
              <a:rPr lang="en-US" b="1" dirty="0">
                <a:solidFill>
                  <a:schemeClr val="accent1"/>
                </a:solidFill>
                <a:latin typeface="var(--jp-code-font-family)"/>
                <a:ea typeface="Calibri" panose="020F0502020204030204" pitchFamily="34" charset="0"/>
              </a:rPr>
              <a:t> Indicators</a:t>
            </a:r>
            <a:endParaRPr lang="en-US" dirty="0"/>
          </a:p>
        </p:txBody>
      </p:sp>
      <p:pic>
        <p:nvPicPr>
          <p:cNvPr id="11" name="Picture 10">
            <a:extLst>
              <a:ext uri="{FF2B5EF4-FFF2-40B4-BE49-F238E27FC236}">
                <a16:creationId xmlns:a16="http://schemas.microsoft.com/office/drawing/2014/main" id="{4FE0A920-F72E-41EE-B669-22D0061901E9}"/>
              </a:ext>
            </a:extLst>
          </p:cNvPr>
          <p:cNvPicPr>
            <a:picLocks noChangeAspect="1"/>
          </p:cNvPicPr>
          <p:nvPr/>
        </p:nvPicPr>
        <p:blipFill>
          <a:blip r:embed="rId4"/>
          <a:stretch>
            <a:fillRect/>
          </a:stretch>
        </p:blipFill>
        <p:spPr>
          <a:xfrm>
            <a:off x="417095" y="2663564"/>
            <a:ext cx="1878734" cy="1308003"/>
          </a:xfrm>
          <a:prstGeom prst="rect">
            <a:avLst/>
          </a:prstGeom>
        </p:spPr>
      </p:pic>
      <p:sp>
        <p:nvSpPr>
          <p:cNvPr id="6" name="Rectangle 5">
            <a:extLst>
              <a:ext uri="{FF2B5EF4-FFF2-40B4-BE49-F238E27FC236}">
                <a16:creationId xmlns:a16="http://schemas.microsoft.com/office/drawing/2014/main" id="{5CE77D94-299B-499A-9F64-BC93C8B1935F}"/>
              </a:ext>
            </a:extLst>
          </p:cNvPr>
          <p:cNvSpPr/>
          <p:nvPr/>
        </p:nvSpPr>
        <p:spPr>
          <a:xfrm>
            <a:off x="5373720" y="4553198"/>
            <a:ext cx="2114105" cy="307777"/>
          </a:xfrm>
          <a:prstGeom prst="rect">
            <a:avLst/>
          </a:prstGeom>
        </p:spPr>
        <p:txBody>
          <a:bodyPr wrap="none">
            <a:spAutoFit/>
          </a:bodyPr>
          <a:lstStyle/>
          <a:p>
            <a:r>
              <a:rPr lang="en-US" sz="1400" u="sng" dirty="0">
                <a:solidFill>
                  <a:srgbClr val="0070C0"/>
                </a:solidFill>
              </a:rPr>
              <a:t>https://data.unescwa.org/</a:t>
            </a:r>
          </a:p>
        </p:txBody>
      </p:sp>
      <p:pic>
        <p:nvPicPr>
          <p:cNvPr id="8" name="Picture 7">
            <a:extLst>
              <a:ext uri="{FF2B5EF4-FFF2-40B4-BE49-F238E27FC236}">
                <a16:creationId xmlns:a16="http://schemas.microsoft.com/office/drawing/2014/main" id="{C8410D79-53B6-74B5-B8BD-4459623D07E3}"/>
              </a:ext>
            </a:extLst>
          </p:cNvPr>
          <p:cNvPicPr>
            <a:picLocks noChangeAspect="1"/>
          </p:cNvPicPr>
          <p:nvPr/>
        </p:nvPicPr>
        <p:blipFill rotWithShape="1">
          <a:blip r:embed="rId5"/>
          <a:srcRect r="56237" b="39286"/>
          <a:stretch/>
        </p:blipFill>
        <p:spPr>
          <a:xfrm>
            <a:off x="5373720" y="1797957"/>
            <a:ext cx="6108569" cy="2782152"/>
          </a:xfrm>
          <a:prstGeom prst="rect">
            <a:avLst/>
          </a:prstGeom>
        </p:spPr>
      </p:pic>
      <p:sp>
        <p:nvSpPr>
          <p:cNvPr id="9" name="Arrow: Bent-Up 8">
            <a:extLst>
              <a:ext uri="{FF2B5EF4-FFF2-40B4-BE49-F238E27FC236}">
                <a16:creationId xmlns:a16="http://schemas.microsoft.com/office/drawing/2014/main" id="{40B1B112-DA5A-4D54-4387-1671FEB0F260}"/>
              </a:ext>
            </a:extLst>
          </p:cNvPr>
          <p:cNvSpPr/>
          <p:nvPr/>
        </p:nvSpPr>
        <p:spPr>
          <a:xfrm rot="10800000">
            <a:off x="9803656" y="2773573"/>
            <a:ext cx="642658" cy="2055922"/>
          </a:xfrm>
          <a:prstGeom prst="bentUpArrow">
            <a:avLst>
              <a:gd name="adj1" fmla="val 25000"/>
              <a:gd name="adj2" fmla="val 3130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D99EAED-0A8E-D6C1-AE1C-E683843CA754}"/>
              </a:ext>
            </a:extLst>
          </p:cNvPr>
          <p:cNvPicPr>
            <a:picLocks noChangeAspect="1"/>
          </p:cNvPicPr>
          <p:nvPr/>
        </p:nvPicPr>
        <p:blipFill>
          <a:blip r:embed="rId6"/>
          <a:stretch>
            <a:fillRect/>
          </a:stretch>
        </p:blipFill>
        <p:spPr>
          <a:xfrm>
            <a:off x="417095" y="4853253"/>
            <a:ext cx="11246821" cy="1903713"/>
          </a:xfrm>
          <a:prstGeom prst="rect">
            <a:avLst/>
          </a:prstGeom>
        </p:spPr>
      </p:pic>
    </p:spTree>
    <p:extLst>
      <p:ext uri="{BB962C8B-B14F-4D97-AF65-F5344CB8AC3E}">
        <p14:creationId xmlns:p14="http://schemas.microsoft.com/office/powerpoint/2010/main" val="246601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8" name="Elbow Connector 17">
            <a:extLst>
              <a:ext uri="{FF2B5EF4-FFF2-40B4-BE49-F238E27FC236}">
                <a16:creationId xmlns:a16="http://schemas.microsoft.com/office/drawing/2014/main" id="{F3DABC6F-1E59-4C99-B237-4A73251EB7DA}"/>
              </a:ext>
            </a:extLst>
          </p:cNvPr>
          <p:cNvCxnSpPr/>
          <p:nvPr/>
        </p:nvCxnSpPr>
        <p:spPr>
          <a:xfrm>
            <a:off x="3436183" y="3858813"/>
            <a:ext cx="1395209" cy="1857301"/>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H="1">
            <a:off x="6328026" y="3874710"/>
            <a:ext cx="1395209" cy="1857301"/>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948394" y="3566850"/>
            <a:ext cx="2334167" cy="441563"/>
          </a:xfrm>
          <a:prstGeom prst="bentConnector3">
            <a:avLst>
              <a:gd name="adj1" fmla="val -868"/>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H="1">
            <a:off x="3976533" y="3858688"/>
            <a:ext cx="2334167" cy="441563"/>
          </a:xfrm>
          <a:prstGeom prst="bentConnector3">
            <a:avLst>
              <a:gd name="adj1" fmla="val -868"/>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Group 4"/>
          <p:cNvGrpSpPr>
            <a:grpSpLocks noChangeAspect="1"/>
          </p:cNvGrpSpPr>
          <p:nvPr/>
        </p:nvGrpSpPr>
        <p:grpSpPr bwMode="auto">
          <a:xfrm>
            <a:off x="3436183" y="4257517"/>
            <a:ext cx="4384855" cy="2116883"/>
            <a:chOff x="2388" y="1995"/>
            <a:chExt cx="2912" cy="1685"/>
          </a:xfrm>
          <a:effectLst/>
        </p:grpSpPr>
        <p:sp>
          <p:nvSpPr>
            <p:cNvPr id="5" name="Rectangle 5"/>
            <p:cNvSpPr>
              <a:spLocks noChangeArrowheads="1"/>
            </p:cNvSpPr>
            <p:nvPr/>
          </p:nvSpPr>
          <p:spPr bwMode="auto">
            <a:xfrm>
              <a:off x="2684" y="2056"/>
              <a:ext cx="2311" cy="148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a:spLocks noEditPoints="1"/>
            </p:cNvSpPr>
            <p:nvPr/>
          </p:nvSpPr>
          <p:spPr bwMode="auto">
            <a:xfrm>
              <a:off x="2649" y="1995"/>
              <a:ext cx="2381" cy="1597"/>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a:spLocks/>
            </p:cNvSpPr>
            <p:nvPr/>
          </p:nvSpPr>
          <p:spPr bwMode="auto">
            <a:xfrm>
              <a:off x="2388" y="3592"/>
              <a:ext cx="2912" cy="53"/>
            </a:xfrm>
            <a:custGeom>
              <a:avLst/>
              <a:gdLst>
                <a:gd name="T0" fmla="*/ 2616 w 2912"/>
                <a:gd name="T1" fmla="*/ 0 h 53"/>
                <a:gd name="T2" fmla="*/ 288 w 2912"/>
                <a:gd name="T3" fmla="*/ 0 h 53"/>
                <a:gd name="T4" fmla="*/ 0 w 2912"/>
                <a:gd name="T5" fmla="*/ 0 h 53"/>
                <a:gd name="T6" fmla="*/ 0 w 2912"/>
                <a:gd name="T7" fmla="*/ 53 h 53"/>
                <a:gd name="T8" fmla="*/ 2912 w 2912"/>
                <a:gd name="T9" fmla="*/ 53 h 53"/>
                <a:gd name="T10" fmla="*/ 2912 w 2912"/>
                <a:gd name="T11" fmla="*/ 0 h 53"/>
                <a:gd name="T12" fmla="*/ 2616 w 291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912" h="53">
                  <a:moveTo>
                    <a:pt x="2616" y="0"/>
                  </a:moveTo>
                  <a:lnTo>
                    <a:pt x="288" y="0"/>
                  </a:lnTo>
                  <a:lnTo>
                    <a:pt x="0" y="0"/>
                  </a:lnTo>
                  <a:lnTo>
                    <a:pt x="0" y="53"/>
                  </a:lnTo>
                  <a:lnTo>
                    <a:pt x="2912" y="53"/>
                  </a:lnTo>
                  <a:lnTo>
                    <a:pt x="2912" y="0"/>
                  </a:lnTo>
                  <a:lnTo>
                    <a:pt x="2616"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val 8"/>
            <p:cNvSpPr>
              <a:spLocks noChangeArrowheads="1"/>
            </p:cNvSpPr>
            <p:nvPr/>
          </p:nvSpPr>
          <p:spPr bwMode="auto">
            <a:xfrm>
              <a:off x="3827" y="2039"/>
              <a:ext cx="26" cy="17"/>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p:cNvSpPr>
              <a:spLocks/>
            </p:cNvSpPr>
            <p:nvPr/>
          </p:nvSpPr>
          <p:spPr bwMode="auto">
            <a:xfrm>
              <a:off x="3635" y="3592"/>
              <a:ext cx="410" cy="35"/>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0"/>
            <p:cNvSpPr>
              <a:spLocks/>
            </p:cNvSpPr>
            <p:nvPr/>
          </p:nvSpPr>
          <p:spPr bwMode="auto">
            <a:xfrm>
              <a:off x="2388" y="3645"/>
              <a:ext cx="2912" cy="35"/>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FC3637D9-556F-4C82-92A2-3C77716D6095}"/>
              </a:ext>
            </a:extLst>
          </p:cNvPr>
          <p:cNvGrpSpPr/>
          <p:nvPr/>
        </p:nvGrpSpPr>
        <p:grpSpPr>
          <a:xfrm>
            <a:off x="6416337" y="2093213"/>
            <a:ext cx="999442" cy="1012522"/>
            <a:chOff x="7087553" y="1383089"/>
            <a:chExt cx="999442" cy="1012522"/>
          </a:xfrm>
        </p:grpSpPr>
        <p:sp>
          <p:nvSpPr>
            <p:cNvPr id="13" name="Rounded Rectangle 12"/>
            <p:cNvSpPr/>
            <p:nvPr/>
          </p:nvSpPr>
          <p:spPr>
            <a:xfrm>
              <a:off x="7087553" y="1383089"/>
              <a:ext cx="999442" cy="1012522"/>
            </a:xfrm>
            <a:prstGeom prst="roundRect">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4" name="Group 23">
              <a:extLst>
                <a:ext uri="{FF2B5EF4-FFF2-40B4-BE49-F238E27FC236}">
                  <a16:creationId xmlns:a16="http://schemas.microsoft.com/office/drawing/2014/main" id="{A17E703F-8DF4-4B64-A366-03B5CC518E00}"/>
                </a:ext>
              </a:extLst>
            </p:cNvPr>
            <p:cNvGrpSpPr>
              <a:grpSpLocks noChangeAspect="1"/>
            </p:cNvGrpSpPr>
            <p:nvPr/>
          </p:nvGrpSpPr>
          <p:grpSpPr bwMode="auto">
            <a:xfrm>
              <a:off x="7120713" y="1502278"/>
              <a:ext cx="914400" cy="765175"/>
              <a:chOff x="1174" y="386"/>
              <a:chExt cx="576" cy="482"/>
            </a:xfrm>
            <a:solidFill>
              <a:schemeClr val="bg1"/>
            </a:solidFill>
          </p:grpSpPr>
          <p:sp>
            <p:nvSpPr>
              <p:cNvPr id="255" name="Freeform 25">
                <a:extLst>
                  <a:ext uri="{FF2B5EF4-FFF2-40B4-BE49-F238E27FC236}">
                    <a16:creationId xmlns:a16="http://schemas.microsoft.com/office/drawing/2014/main" id="{8856CDA0-5A23-4BDB-B712-7D375DFC9895}"/>
                  </a:ext>
                </a:extLst>
              </p:cNvPr>
              <p:cNvSpPr>
                <a:spLocks/>
              </p:cNvSpPr>
              <p:nvPr/>
            </p:nvSpPr>
            <p:spPr bwMode="auto">
              <a:xfrm>
                <a:off x="1202" y="668"/>
                <a:ext cx="124" cy="54"/>
              </a:xfrm>
              <a:custGeom>
                <a:avLst/>
                <a:gdLst>
                  <a:gd name="T0" fmla="*/ 157 w 746"/>
                  <a:gd name="T1" fmla="*/ 0 h 328"/>
                  <a:gd name="T2" fmla="*/ 589 w 746"/>
                  <a:gd name="T3" fmla="*/ 0 h 328"/>
                  <a:gd name="T4" fmla="*/ 589 w 746"/>
                  <a:gd name="T5" fmla="*/ 137 h 328"/>
                  <a:gd name="T6" fmla="*/ 591 w 746"/>
                  <a:gd name="T7" fmla="*/ 163 h 328"/>
                  <a:gd name="T8" fmla="*/ 600 w 746"/>
                  <a:gd name="T9" fmla="*/ 189 h 328"/>
                  <a:gd name="T10" fmla="*/ 612 w 746"/>
                  <a:gd name="T11" fmla="*/ 213 h 328"/>
                  <a:gd name="T12" fmla="*/ 629 w 746"/>
                  <a:gd name="T13" fmla="*/ 232 h 328"/>
                  <a:gd name="T14" fmla="*/ 649 w 746"/>
                  <a:gd name="T15" fmla="*/ 249 h 328"/>
                  <a:gd name="T16" fmla="*/ 671 w 746"/>
                  <a:gd name="T17" fmla="*/ 262 h 328"/>
                  <a:gd name="T18" fmla="*/ 697 w 746"/>
                  <a:gd name="T19" fmla="*/ 270 h 328"/>
                  <a:gd name="T20" fmla="*/ 724 w 746"/>
                  <a:gd name="T21" fmla="*/ 273 h 328"/>
                  <a:gd name="T22" fmla="*/ 746 w 746"/>
                  <a:gd name="T23" fmla="*/ 273 h 328"/>
                  <a:gd name="T24" fmla="*/ 737 w 746"/>
                  <a:gd name="T25" fmla="*/ 290 h 328"/>
                  <a:gd name="T26" fmla="*/ 724 w 746"/>
                  <a:gd name="T27" fmla="*/ 305 h 328"/>
                  <a:gd name="T28" fmla="*/ 708 w 746"/>
                  <a:gd name="T29" fmla="*/ 317 h 328"/>
                  <a:gd name="T30" fmla="*/ 690 w 746"/>
                  <a:gd name="T31" fmla="*/ 325 h 328"/>
                  <a:gd name="T32" fmla="*/ 670 w 746"/>
                  <a:gd name="T33" fmla="*/ 328 h 328"/>
                  <a:gd name="T34" fmla="*/ 77 w 746"/>
                  <a:gd name="T35" fmla="*/ 328 h 328"/>
                  <a:gd name="T36" fmla="*/ 55 w 746"/>
                  <a:gd name="T37" fmla="*/ 325 h 328"/>
                  <a:gd name="T38" fmla="*/ 37 w 746"/>
                  <a:gd name="T39" fmla="*/ 317 h 328"/>
                  <a:gd name="T40" fmla="*/ 21 w 746"/>
                  <a:gd name="T41" fmla="*/ 305 h 328"/>
                  <a:gd name="T42" fmla="*/ 9 w 746"/>
                  <a:gd name="T43" fmla="*/ 290 h 328"/>
                  <a:gd name="T44" fmla="*/ 0 w 746"/>
                  <a:gd name="T45" fmla="*/ 273 h 328"/>
                  <a:gd name="T46" fmla="*/ 22 w 746"/>
                  <a:gd name="T47" fmla="*/ 273 h 328"/>
                  <a:gd name="T48" fmla="*/ 49 w 746"/>
                  <a:gd name="T49" fmla="*/ 270 h 328"/>
                  <a:gd name="T50" fmla="*/ 74 w 746"/>
                  <a:gd name="T51" fmla="*/ 262 h 328"/>
                  <a:gd name="T52" fmla="*/ 98 w 746"/>
                  <a:gd name="T53" fmla="*/ 249 h 328"/>
                  <a:gd name="T54" fmla="*/ 117 w 746"/>
                  <a:gd name="T55" fmla="*/ 232 h 328"/>
                  <a:gd name="T56" fmla="*/ 134 w 746"/>
                  <a:gd name="T57" fmla="*/ 213 h 328"/>
                  <a:gd name="T58" fmla="*/ 147 w 746"/>
                  <a:gd name="T59" fmla="*/ 189 h 328"/>
                  <a:gd name="T60" fmla="*/ 154 w 746"/>
                  <a:gd name="T61" fmla="*/ 163 h 328"/>
                  <a:gd name="T62" fmla="*/ 157 w 746"/>
                  <a:gd name="T63" fmla="*/ 137 h 328"/>
                  <a:gd name="T64" fmla="*/ 157 w 746"/>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6" h="328">
                    <a:moveTo>
                      <a:pt x="157" y="0"/>
                    </a:moveTo>
                    <a:lnTo>
                      <a:pt x="589" y="0"/>
                    </a:lnTo>
                    <a:lnTo>
                      <a:pt x="589" y="137"/>
                    </a:lnTo>
                    <a:lnTo>
                      <a:pt x="591" y="163"/>
                    </a:lnTo>
                    <a:lnTo>
                      <a:pt x="600" y="189"/>
                    </a:lnTo>
                    <a:lnTo>
                      <a:pt x="612" y="213"/>
                    </a:lnTo>
                    <a:lnTo>
                      <a:pt x="629" y="232"/>
                    </a:lnTo>
                    <a:lnTo>
                      <a:pt x="649" y="249"/>
                    </a:lnTo>
                    <a:lnTo>
                      <a:pt x="671" y="262"/>
                    </a:lnTo>
                    <a:lnTo>
                      <a:pt x="697" y="270"/>
                    </a:lnTo>
                    <a:lnTo>
                      <a:pt x="724" y="273"/>
                    </a:lnTo>
                    <a:lnTo>
                      <a:pt x="746" y="273"/>
                    </a:lnTo>
                    <a:lnTo>
                      <a:pt x="737" y="290"/>
                    </a:lnTo>
                    <a:lnTo>
                      <a:pt x="724" y="305"/>
                    </a:lnTo>
                    <a:lnTo>
                      <a:pt x="708" y="317"/>
                    </a:lnTo>
                    <a:lnTo>
                      <a:pt x="690" y="325"/>
                    </a:lnTo>
                    <a:lnTo>
                      <a:pt x="670" y="328"/>
                    </a:lnTo>
                    <a:lnTo>
                      <a:pt x="77" y="328"/>
                    </a:lnTo>
                    <a:lnTo>
                      <a:pt x="55" y="325"/>
                    </a:lnTo>
                    <a:lnTo>
                      <a:pt x="37" y="317"/>
                    </a:lnTo>
                    <a:lnTo>
                      <a:pt x="21" y="305"/>
                    </a:lnTo>
                    <a:lnTo>
                      <a:pt x="9" y="290"/>
                    </a:lnTo>
                    <a:lnTo>
                      <a:pt x="0" y="273"/>
                    </a:lnTo>
                    <a:lnTo>
                      <a:pt x="22" y="273"/>
                    </a:lnTo>
                    <a:lnTo>
                      <a:pt x="49" y="270"/>
                    </a:lnTo>
                    <a:lnTo>
                      <a:pt x="74" y="262"/>
                    </a:lnTo>
                    <a:lnTo>
                      <a:pt x="98" y="249"/>
                    </a:lnTo>
                    <a:lnTo>
                      <a:pt x="117" y="232"/>
                    </a:lnTo>
                    <a:lnTo>
                      <a:pt x="134" y="213"/>
                    </a:lnTo>
                    <a:lnTo>
                      <a:pt x="147" y="189"/>
                    </a:lnTo>
                    <a:lnTo>
                      <a:pt x="154" y="163"/>
                    </a:lnTo>
                    <a:lnTo>
                      <a:pt x="157" y="137"/>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26">
                <a:extLst>
                  <a:ext uri="{FF2B5EF4-FFF2-40B4-BE49-F238E27FC236}">
                    <a16:creationId xmlns:a16="http://schemas.microsoft.com/office/drawing/2014/main" id="{87E87381-C5CA-43AB-A342-0B70E7AAF404}"/>
                  </a:ext>
                </a:extLst>
              </p:cNvPr>
              <p:cNvSpPr>
                <a:spLocks/>
              </p:cNvSpPr>
              <p:nvPr/>
            </p:nvSpPr>
            <p:spPr bwMode="auto">
              <a:xfrm>
                <a:off x="1399" y="759"/>
                <a:ext cx="135" cy="54"/>
              </a:xfrm>
              <a:custGeom>
                <a:avLst/>
                <a:gdLst>
                  <a:gd name="T0" fmla="*/ 0 w 810"/>
                  <a:gd name="T1" fmla="*/ 0 h 327"/>
                  <a:gd name="T2" fmla="*/ 220 w 810"/>
                  <a:gd name="T3" fmla="*/ 0 h 327"/>
                  <a:gd name="T4" fmla="*/ 217 w 810"/>
                  <a:gd name="T5" fmla="*/ 13 h 327"/>
                  <a:gd name="T6" fmla="*/ 216 w 810"/>
                  <a:gd name="T7" fmla="*/ 27 h 327"/>
                  <a:gd name="T8" fmla="*/ 219 w 810"/>
                  <a:gd name="T9" fmla="*/ 47 h 327"/>
                  <a:gd name="T10" fmla="*/ 225 w 810"/>
                  <a:gd name="T11" fmla="*/ 67 h 327"/>
                  <a:gd name="T12" fmla="*/ 236 w 810"/>
                  <a:gd name="T13" fmla="*/ 83 h 327"/>
                  <a:gd name="T14" fmla="*/ 250 w 810"/>
                  <a:gd name="T15" fmla="*/ 97 h 327"/>
                  <a:gd name="T16" fmla="*/ 266 w 810"/>
                  <a:gd name="T17" fmla="*/ 105 h 327"/>
                  <a:gd name="T18" fmla="*/ 284 w 810"/>
                  <a:gd name="T19" fmla="*/ 108 h 327"/>
                  <a:gd name="T20" fmla="*/ 554 w 810"/>
                  <a:gd name="T21" fmla="*/ 108 h 327"/>
                  <a:gd name="T22" fmla="*/ 571 w 810"/>
                  <a:gd name="T23" fmla="*/ 105 h 327"/>
                  <a:gd name="T24" fmla="*/ 588 w 810"/>
                  <a:gd name="T25" fmla="*/ 97 h 327"/>
                  <a:gd name="T26" fmla="*/ 601 w 810"/>
                  <a:gd name="T27" fmla="*/ 83 h 327"/>
                  <a:gd name="T28" fmla="*/ 611 w 810"/>
                  <a:gd name="T29" fmla="*/ 67 h 327"/>
                  <a:gd name="T30" fmla="*/ 619 w 810"/>
                  <a:gd name="T31" fmla="*/ 47 h 327"/>
                  <a:gd name="T32" fmla="*/ 621 w 810"/>
                  <a:gd name="T33" fmla="*/ 27 h 327"/>
                  <a:gd name="T34" fmla="*/ 620 w 810"/>
                  <a:gd name="T35" fmla="*/ 13 h 327"/>
                  <a:gd name="T36" fmla="*/ 617 w 810"/>
                  <a:gd name="T37" fmla="*/ 0 h 327"/>
                  <a:gd name="T38" fmla="*/ 810 w 810"/>
                  <a:gd name="T39" fmla="*/ 0 h 327"/>
                  <a:gd name="T40" fmla="*/ 810 w 810"/>
                  <a:gd name="T41" fmla="*/ 327 h 327"/>
                  <a:gd name="T42" fmla="*/ 0 w 810"/>
                  <a:gd name="T43" fmla="*/ 327 h 327"/>
                  <a:gd name="T44" fmla="*/ 0 w 810"/>
                  <a:gd name="T4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0" h="327">
                    <a:moveTo>
                      <a:pt x="0" y="0"/>
                    </a:moveTo>
                    <a:lnTo>
                      <a:pt x="220" y="0"/>
                    </a:lnTo>
                    <a:lnTo>
                      <a:pt x="217" y="13"/>
                    </a:lnTo>
                    <a:lnTo>
                      <a:pt x="216" y="27"/>
                    </a:lnTo>
                    <a:lnTo>
                      <a:pt x="219" y="47"/>
                    </a:lnTo>
                    <a:lnTo>
                      <a:pt x="225" y="67"/>
                    </a:lnTo>
                    <a:lnTo>
                      <a:pt x="236" y="83"/>
                    </a:lnTo>
                    <a:lnTo>
                      <a:pt x="250" y="97"/>
                    </a:lnTo>
                    <a:lnTo>
                      <a:pt x="266" y="105"/>
                    </a:lnTo>
                    <a:lnTo>
                      <a:pt x="284" y="108"/>
                    </a:lnTo>
                    <a:lnTo>
                      <a:pt x="554" y="108"/>
                    </a:lnTo>
                    <a:lnTo>
                      <a:pt x="571" y="105"/>
                    </a:lnTo>
                    <a:lnTo>
                      <a:pt x="588" y="97"/>
                    </a:lnTo>
                    <a:lnTo>
                      <a:pt x="601" y="83"/>
                    </a:lnTo>
                    <a:lnTo>
                      <a:pt x="611" y="67"/>
                    </a:lnTo>
                    <a:lnTo>
                      <a:pt x="619" y="47"/>
                    </a:lnTo>
                    <a:lnTo>
                      <a:pt x="621" y="27"/>
                    </a:lnTo>
                    <a:lnTo>
                      <a:pt x="620" y="13"/>
                    </a:lnTo>
                    <a:lnTo>
                      <a:pt x="617" y="0"/>
                    </a:lnTo>
                    <a:lnTo>
                      <a:pt x="810" y="0"/>
                    </a:lnTo>
                    <a:lnTo>
                      <a:pt x="810" y="327"/>
                    </a:lnTo>
                    <a:lnTo>
                      <a:pt x="0" y="3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27">
                <a:extLst>
                  <a:ext uri="{FF2B5EF4-FFF2-40B4-BE49-F238E27FC236}">
                    <a16:creationId xmlns:a16="http://schemas.microsoft.com/office/drawing/2014/main" id="{4DB80B6E-A3A8-4B23-9735-5EE62CD38140}"/>
                  </a:ext>
                </a:extLst>
              </p:cNvPr>
              <p:cNvSpPr>
                <a:spLocks/>
              </p:cNvSpPr>
              <p:nvPr/>
            </p:nvSpPr>
            <p:spPr bwMode="auto">
              <a:xfrm>
                <a:off x="1399" y="659"/>
                <a:ext cx="135" cy="54"/>
              </a:xfrm>
              <a:custGeom>
                <a:avLst/>
                <a:gdLst>
                  <a:gd name="T0" fmla="*/ 0 w 810"/>
                  <a:gd name="T1" fmla="*/ 0 h 328"/>
                  <a:gd name="T2" fmla="*/ 220 w 810"/>
                  <a:gd name="T3" fmla="*/ 0 h 328"/>
                  <a:gd name="T4" fmla="*/ 217 w 810"/>
                  <a:gd name="T5" fmla="*/ 13 h 328"/>
                  <a:gd name="T6" fmla="*/ 216 w 810"/>
                  <a:gd name="T7" fmla="*/ 27 h 328"/>
                  <a:gd name="T8" fmla="*/ 219 w 810"/>
                  <a:gd name="T9" fmla="*/ 48 h 328"/>
                  <a:gd name="T10" fmla="*/ 225 w 810"/>
                  <a:gd name="T11" fmla="*/ 67 h 328"/>
                  <a:gd name="T12" fmla="*/ 236 w 810"/>
                  <a:gd name="T13" fmla="*/ 84 h 328"/>
                  <a:gd name="T14" fmla="*/ 250 w 810"/>
                  <a:gd name="T15" fmla="*/ 97 h 328"/>
                  <a:gd name="T16" fmla="*/ 266 w 810"/>
                  <a:gd name="T17" fmla="*/ 107 h 328"/>
                  <a:gd name="T18" fmla="*/ 284 w 810"/>
                  <a:gd name="T19" fmla="*/ 110 h 328"/>
                  <a:gd name="T20" fmla="*/ 554 w 810"/>
                  <a:gd name="T21" fmla="*/ 110 h 328"/>
                  <a:gd name="T22" fmla="*/ 571 w 810"/>
                  <a:gd name="T23" fmla="*/ 107 h 328"/>
                  <a:gd name="T24" fmla="*/ 588 w 810"/>
                  <a:gd name="T25" fmla="*/ 97 h 328"/>
                  <a:gd name="T26" fmla="*/ 601 w 810"/>
                  <a:gd name="T27" fmla="*/ 84 h 328"/>
                  <a:gd name="T28" fmla="*/ 611 w 810"/>
                  <a:gd name="T29" fmla="*/ 67 h 328"/>
                  <a:gd name="T30" fmla="*/ 619 w 810"/>
                  <a:gd name="T31" fmla="*/ 48 h 328"/>
                  <a:gd name="T32" fmla="*/ 621 w 810"/>
                  <a:gd name="T33" fmla="*/ 27 h 328"/>
                  <a:gd name="T34" fmla="*/ 620 w 810"/>
                  <a:gd name="T35" fmla="*/ 13 h 328"/>
                  <a:gd name="T36" fmla="*/ 617 w 810"/>
                  <a:gd name="T37" fmla="*/ 0 h 328"/>
                  <a:gd name="T38" fmla="*/ 810 w 810"/>
                  <a:gd name="T39" fmla="*/ 0 h 328"/>
                  <a:gd name="T40" fmla="*/ 810 w 810"/>
                  <a:gd name="T41" fmla="*/ 328 h 328"/>
                  <a:gd name="T42" fmla="*/ 0 w 810"/>
                  <a:gd name="T43" fmla="*/ 328 h 328"/>
                  <a:gd name="T44" fmla="*/ 0 w 810"/>
                  <a:gd name="T4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0" h="328">
                    <a:moveTo>
                      <a:pt x="0" y="0"/>
                    </a:moveTo>
                    <a:lnTo>
                      <a:pt x="220" y="0"/>
                    </a:lnTo>
                    <a:lnTo>
                      <a:pt x="217" y="13"/>
                    </a:lnTo>
                    <a:lnTo>
                      <a:pt x="216" y="27"/>
                    </a:lnTo>
                    <a:lnTo>
                      <a:pt x="219" y="48"/>
                    </a:lnTo>
                    <a:lnTo>
                      <a:pt x="225" y="67"/>
                    </a:lnTo>
                    <a:lnTo>
                      <a:pt x="236" y="84"/>
                    </a:lnTo>
                    <a:lnTo>
                      <a:pt x="250" y="97"/>
                    </a:lnTo>
                    <a:lnTo>
                      <a:pt x="266" y="107"/>
                    </a:lnTo>
                    <a:lnTo>
                      <a:pt x="284" y="110"/>
                    </a:lnTo>
                    <a:lnTo>
                      <a:pt x="554" y="110"/>
                    </a:lnTo>
                    <a:lnTo>
                      <a:pt x="571" y="107"/>
                    </a:lnTo>
                    <a:lnTo>
                      <a:pt x="588" y="97"/>
                    </a:lnTo>
                    <a:lnTo>
                      <a:pt x="601" y="84"/>
                    </a:lnTo>
                    <a:lnTo>
                      <a:pt x="611" y="67"/>
                    </a:lnTo>
                    <a:lnTo>
                      <a:pt x="619" y="48"/>
                    </a:lnTo>
                    <a:lnTo>
                      <a:pt x="621" y="27"/>
                    </a:lnTo>
                    <a:lnTo>
                      <a:pt x="620" y="13"/>
                    </a:lnTo>
                    <a:lnTo>
                      <a:pt x="617" y="0"/>
                    </a:lnTo>
                    <a:lnTo>
                      <a:pt x="810" y="0"/>
                    </a:lnTo>
                    <a:lnTo>
                      <a:pt x="810" y="328"/>
                    </a:lnTo>
                    <a:lnTo>
                      <a:pt x="0" y="32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28">
                <a:extLst>
                  <a:ext uri="{FF2B5EF4-FFF2-40B4-BE49-F238E27FC236}">
                    <a16:creationId xmlns:a16="http://schemas.microsoft.com/office/drawing/2014/main" id="{0A72FC19-C865-4BD2-8109-FD65FFD14E6E}"/>
                  </a:ext>
                </a:extLst>
              </p:cNvPr>
              <p:cNvSpPr>
                <a:spLocks noEditPoints="1"/>
              </p:cNvSpPr>
              <p:nvPr/>
            </p:nvSpPr>
            <p:spPr bwMode="auto">
              <a:xfrm>
                <a:off x="1372" y="631"/>
                <a:ext cx="378" cy="237"/>
              </a:xfrm>
              <a:custGeom>
                <a:avLst/>
                <a:gdLst>
                  <a:gd name="T0" fmla="*/ 108 w 2268"/>
                  <a:gd name="T1" fmla="*/ 709 h 1418"/>
                  <a:gd name="T2" fmla="*/ 108 w 2268"/>
                  <a:gd name="T3" fmla="*/ 1145 h 1418"/>
                  <a:gd name="T4" fmla="*/ 1026 w 2268"/>
                  <a:gd name="T5" fmla="*/ 1145 h 1418"/>
                  <a:gd name="T6" fmla="*/ 1026 w 2268"/>
                  <a:gd name="T7" fmla="*/ 709 h 1418"/>
                  <a:gd name="T8" fmla="*/ 108 w 2268"/>
                  <a:gd name="T9" fmla="*/ 709 h 1418"/>
                  <a:gd name="T10" fmla="*/ 1134 w 2268"/>
                  <a:gd name="T11" fmla="*/ 163 h 1418"/>
                  <a:gd name="T12" fmla="*/ 1134 w 2268"/>
                  <a:gd name="T13" fmla="*/ 327 h 1418"/>
                  <a:gd name="T14" fmla="*/ 2160 w 2268"/>
                  <a:gd name="T15" fmla="*/ 327 h 1418"/>
                  <a:gd name="T16" fmla="*/ 2160 w 2268"/>
                  <a:gd name="T17" fmla="*/ 163 h 1418"/>
                  <a:gd name="T18" fmla="*/ 1134 w 2268"/>
                  <a:gd name="T19" fmla="*/ 163 h 1418"/>
                  <a:gd name="T20" fmla="*/ 108 w 2268"/>
                  <a:gd name="T21" fmla="*/ 108 h 1418"/>
                  <a:gd name="T22" fmla="*/ 108 w 2268"/>
                  <a:gd name="T23" fmla="*/ 546 h 1418"/>
                  <a:gd name="T24" fmla="*/ 1026 w 2268"/>
                  <a:gd name="T25" fmla="*/ 546 h 1418"/>
                  <a:gd name="T26" fmla="*/ 1026 w 2268"/>
                  <a:gd name="T27" fmla="*/ 108 h 1418"/>
                  <a:gd name="T28" fmla="*/ 108 w 2268"/>
                  <a:gd name="T29" fmla="*/ 108 h 1418"/>
                  <a:gd name="T30" fmla="*/ 0 w 2268"/>
                  <a:gd name="T31" fmla="*/ 0 h 1418"/>
                  <a:gd name="T32" fmla="*/ 2268 w 2268"/>
                  <a:gd name="T33" fmla="*/ 0 h 1418"/>
                  <a:gd name="T34" fmla="*/ 2268 w 2268"/>
                  <a:gd name="T35" fmla="*/ 1418 h 1418"/>
                  <a:gd name="T36" fmla="*/ 2160 w 2268"/>
                  <a:gd name="T37" fmla="*/ 1418 h 1418"/>
                  <a:gd name="T38" fmla="*/ 2160 w 2268"/>
                  <a:gd name="T39" fmla="*/ 436 h 1418"/>
                  <a:gd name="T40" fmla="*/ 1134 w 2268"/>
                  <a:gd name="T41" fmla="*/ 436 h 1418"/>
                  <a:gd name="T42" fmla="*/ 1134 w 2268"/>
                  <a:gd name="T43" fmla="*/ 1418 h 1418"/>
                  <a:gd name="T44" fmla="*/ 1026 w 2268"/>
                  <a:gd name="T45" fmla="*/ 1418 h 1418"/>
                  <a:gd name="T46" fmla="*/ 1026 w 2268"/>
                  <a:gd name="T47" fmla="*/ 1254 h 1418"/>
                  <a:gd name="T48" fmla="*/ 108 w 2268"/>
                  <a:gd name="T49" fmla="*/ 1254 h 1418"/>
                  <a:gd name="T50" fmla="*/ 108 w 2268"/>
                  <a:gd name="T51" fmla="*/ 1418 h 1418"/>
                  <a:gd name="T52" fmla="*/ 0 w 2268"/>
                  <a:gd name="T53" fmla="*/ 1418 h 1418"/>
                  <a:gd name="T54" fmla="*/ 0 w 2268"/>
                  <a:gd name="T55"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68" h="1418">
                    <a:moveTo>
                      <a:pt x="108" y="709"/>
                    </a:moveTo>
                    <a:lnTo>
                      <a:pt x="108" y="1145"/>
                    </a:lnTo>
                    <a:lnTo>
                      <a:pt x="1026" y="1145"/>
                    </a:lnTo>
                    <a:lnTo>
                      <a:pt x="1026" y="709"/>
                    </a:lnTo>
                    <a:lnTo>
                      <a:pt x="108" y="709"/>
                    </a:lnTo>
                    <a:close/>
                    <a:moveTo>
                      <a:pt x="1134" y="163"/>
                    </a:moveTo>
                    <a:lnTo>
                      <a:pt x="1134" y="327"/>
                    </a:lnTo>
                    <a:lnTo>
                      <a:pt x="2160" y="327"/>
                    </a:lnTo>
                    <a:lnTo>
                      <a:pt x="2160" y="163"/>
                    </a:lnTo>
                    <a:lnTo>
                      <a:pt x="1134" y="163"/>
                    </a:lnTo>
                    <a:close/>
                    <a:moveTo>
                      <a:pt x="108" y="108"/>
                    </a:moveTo>
                    <a:lnTo>
                      <a:pt x="108" y="546"/>
                    </a:lnTo>
                    <a:lnTo>
                      <a:pt x="1026" y="546"/>
                    </a:lnTo>
                    <a:lnTo>
                      <a:pt x="1026" y="108"/>
                    </a:lnTo>
                    <a:lnTo>
                      <a:pt x="108" y="108"/>
                    </a:lnTo>
                    <a:close/>
                    <a:moveTo>
                      <a:pt x="0" y="0"/>
                    </a:moveTo>
                    <a:lnTo>
                      <a:pt x="2268" y="0"/>
                    </a:lnTo>
                    <a:lnTo>
                      <a:pt x="2268" y="1418"/>
                    </a:lnTo>
                    <a:lnTo>
                      <a:pt x="2160" y="1418"/>
                    </a:lnTo>
                    <a:lnTo>
                      <a:pt x="2160" y="436"/>
                    </a:lnTo>
                    <a:lnTo>
                      <a:pt x="1134" y="436"/>
                    </a:lnTo>
                    <a:lnTo>
                      <a:pt x="1134" y="1418"/>
                    </a:lnTo>
                    <a:lnTo>
                      <a:pt x="1026" y="1418"/>
                    </a:lnTo>
                    <a:lnTo>
                      <a:pt x="1026" y="1254"/>
                    </a:lnTo>
                    <a:lnTo>
                      <a:pt x="108" y="1254"/>
                    </a:lnTo>
                    <a:lnTo>
                      <a:pt x="108" y="1418"/>
                    </a:lnTo>
                    <a:lnTo>
                      <a:pt x="0" y="14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29">
                <a:extLst>
                  <a:ext uri="{FF2B5EF4-FFF2-40B4-BE49-F238E27FC236}">
                    <a16:creationId xmlns:a16="http://schemas.microsoft.com/office/drawing/2014/main" id="{8DEA6D1B-04C0-4610-887B-4684B228FA4C}"/>
                  </a:ext>
                </a:extLst>
              </p:cNvPr>
              <p:cNvSpPr>
                <a:spLocks/>
              </p:cNvSpPr>
              <p:nvPr/>
            </p:nvSpPr>
            <p:spPr bwMode="auto">
              <a:xfrm>
                <a:off x="1570" y="577"/>
                <a:ext cx="135" cy="36"/>
              </a:xfrm>
              <a:custGeom>
                <a:avLst/>
                <a:gdLst>
                  <a:gd name="T0" fmla="*/ 108 w 810"/>
                  <a:gd name="T1" fmla="*/ 0 h 218"/>
                  <a:gd name="T2" fmla="*/ 702 w 810"/>
                  <a:gd name="T3" fmla="*/ 0 h 218"/>
                  <a:gd name="T4" fmla="*/ 702 w 810"/>
                  <a:gd name="T5" fmla="*/ 109 h 218"/>
                  <a:gd name="T6" fmla="*/ 810 w 810"/>
                  <a:gd name="T7" fmla="*/ 109 h 218"/>
                  <a:gd name="T8" fmla="*/ 810 w 810"/>
                  <a:gd name="T9" fmla="*/ 218 h 218"/>
                  <a:gd name="T10" fmla="*/ 0 w 810"/>
                  <a:gd name="T11" fmla="*/ 218 h 218"/>
                  <a:gd name="T12" fmla="*/ 0 w 810"/>
                  <a:gd name="T13" fmla="*/ 109 h 218"/>
                  <a:gd name="T14" fmla="*/ 108 w 810"/>
                  <a:gd name="T15" fmla="*/ 109 h 218"/>
                  <a:gd name="T16" fmla="*/ 108 w 810"/>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0" h="218">
                    <a:moveTo>
                      <a:pt x="108" y="0"/>
                    </a:moveTo>
                    <a:lnTo>
                      <a:pt x="702" y="0"/>
                    </a:lnTo>
                    <a:lnTo>
                      <a:pt x="702" y="109"/>
                    </a:lnTo>
                    <a:lnTo>
                      <a:pt x="810" y="109"/>
                    </a:lnTo>
                    <a:lnTo>
                      <a:pt x="810" y="218"/>
                    </a:lnTo>
                    <a:lnTo>
                      <a:pt x="0" y="218"/>
                    </a:lnTo>
                    <a:lnTo>
                      <a:pt x="0" y="109"/>
                    </a:lnTo>
                    <a:lnTo>
                      <a:pt x="108" y="109"/>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30">
                <a:extLst>
                  <a:ext uri="{FF2B5EF4-FFF2-40B4-BE49-F238E27FC236}">
                    <a16:creationId xmlns:a16="http://schemas.microsoft.com/office/drawing/2014/main" id="{A03DAE3A-FAEF-4C5B-8919-D8C775D721F3}"/>
                  </a:ext>
                </a:extLst>
              </p:cNvPr>
              <p:cNvSpPr>
                <a:spLocks noEditPoints="1"/>
              </p:cNvSpPr>
              <p:nvPr/>
            </p:nvSpPr>
            <p:spPr bwMode="auto">
              <a:xfrm>
                <a:off x="1525" y="386"/>
                <a:ext cx="225" cy="182"/>
              </a:xfrm>
              <a:custGeom>
                <a:avLst/>
                <a:gdLst>
                  <a:gd name="T0" fmla="*/ 702 w 1350"/>
                  <a:gd name="T1" fmla="*/ 872 h 1090"/>
                  <a:gd name="T2" fmla="*/ 684 w 1350"/>
                  <a:gd name="T3" fmla="*/ 876 h 1090"/>
                  <a:gd name="T4" fmla="*/ 668 w 1350"/>
                  <a:gd name="T5" fmla="*/ 882 h 1090"/>
                  <a:gd name="T6" fmla="*/ 654 w 1350"/>
                  <a:gd name="T7" fmla="*/ 893 h 1090"/>
                  <a:gd name="T8" fmla="*/ 644 w 1350"/>
                  <a:gd name="T9" fmla="*/ 907 h 1090"/>
                  <a:gd name="T10" fmla="*/ 637 w 1350"/>
                  <a:gd name="T11" fmla="*/ 923 h 1090"/>
                  <a:gd name="T12" fmla="*/ 635 w 1350"/>
                  <a:gd name="T13" fmla="*/ 941 h 1090"/>
                  <a:gd name="T14" fmla="*/ 637 w 1350"/>
                  <a:gd name="T15" fmla="*/ 959 h 1090"/>
                  <a:gd name="T16" fmla="*/ 644 w 1350"/>
                  <a:gd name="T17" fmla="*/ 975 h 1090"/>
                  <a:gd name="T18" fmla="*/ 654 w 1350"/>
                  <a:gd name="T19" fmla="*/ 989 h 1090"/>
                  <a:gd name="T20" fmla="*/ 668 w 1350"/>
                  <a:gd name="T21" fmla="*/ 1000 h 1090"/>
                  <a:gd name="T22" fmla="*/ 684 w 1350"/>
                  <a:gd name="T23" fmla="*/ 1007 h 1090"/>
                  <a:gd name="T24" fmla="*/ 702 w 1350"/>
                  <a:gd name="T25" fmla="*/ 1009 h 1090"/>
                  <a:gd name="T26" fmla="*/ 720 w 1350"/>
                  <a:gd name="T27" fmla="*/ 1007 h 1090"/>
                  <a:gd name="T28" fmla="*/ 736 w 1350"/>
                  <a:gd name="T29" fmla="*/ 1000 h 1090"/>
                  <a:gd name="T30" fmla="*/ 750 w 1350"/>
                  <a:gd name="T31" fmla="*/ 989 h 1090"/>
                  <a:gd name="T32" fmla="*/ 761 w 1350"/>
                  <a:gd name="T33" fmla="*/ 975 h 1090"/>
                  <a:gd name="T34" fmla="*/ 767 w 1350"/>
                  <a:gd name="T35" fmla="*/ 959 h 1090"/>
                  <a:gd name="T36" fmla="*/ 770 w 1350"/>
                  <a:gd name="T37" fmla="*/ 941 h 1090"/>
                  <a:gd name="T38" fmla="*/ 767 w 1350"/>
                  <a:gd name="T39" fmla="*/ 923 h 1090"/>
                  <a:gd name="T40" fmla="*/ 761 w 1350"/>
                  <a:gd name="T41" fmla="*/ 907 h 1090"/>
                  <a:gd name="T42" fmla="*/ 750 w 1350"/>
                  <a:gd name="T43" fmla="*/ 893 h 1090"/>
                  <a:gd name="T44" fmla="*/ 736 w 1350"/>
                  <a:gd name="T45" fmla="*/ 882 h 1090"/>
                  <a:gd name="T46" fmla="*/ 720 w 1350"/>
                  <a:gd name="T47" fmla="*/ 876 h 1090"/>
                  <a:gd name="T48" fmla="*/ 702 w 1350"/>
                  <a:gd name="T49" fmla="*/ 872 h 1090"/>
                  <a:gd name="T50" fmla="*/ 108 w 1350"/>
                  <a:gd name="T51" fmla="*/ 109 h 1090"/>
                  <a:gd name="T52" fmla="*/ 108 w 1350"/>
                  <a:gd name="T53" fmla="*/ 818 h 1090"/>
                  <a:gd name="T54" fmla="*/ 1242 w 1350"/>
                  <a:gd name="T55" fmla="*/ 818 h 1090"/>
                  <a:gd name="T56" fmla="*/ 1242 w 1350"/>
                  <a:gd name="T57" fmla="*/ 109 h 1090"/>
                  <a:gd name="T58" fmla="*/ 108 w 1350"/>
                  <a:gd name="T59" fmla="*/ 109 h 1090"/>
                  <a:gd name="T60" fmla="*/ 0 w 1350"/>
                  <a:gd name="T61" fmla="*/ 0 h 1090"/>
                  <a:gd name="T62" fmla="*/ 1350 w 1350"/>
                  <a:gd name="T63" fmla="*/ 0 h 1090"/>
                  <a:gd name="T64" fmla="*/ 1350 w 1350"/>
                  <a:gd name="T65" fmla="*/ 1090 h 1090"/>
                  <a:gd name="T66" fmla="*/ 0 w 1350"/>
                  <a:gd name="T67" fmla="*/ 1090 h 1090"/>
                  <a:gd name="T68" fmla="*/ 0 w 1350"/>
                  <a:gd name="T6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0" h="1090">
                    <a:moveTo>
                      <a:pt x="702" y="872"/>
                    </a:moveTo>
                    <a:lnTo>
                      <a:pt x="684" y="876"/>
                    </a:lnTo>
                    <a:lnTo>
                      <a:pt x="668" y="882"/>
                    </a:lnTo>
                    <a:lnTo>
                      <a:pt x="654" y="893"/>
                    </a:lnTo>
                    <a:lnTo>
                      <a:pt x="644" y="907"/>
                    </a:lnTo>
                    <a:lnTo>
                      <a:pt x="637" y="923"/>
                    </a:lnTo>
                    <a:lnTo>
                      <a:pt x="635" y="941"/>
                    </a:lnTo>
                    <a:lnTo>
                      <a:pt x="637" y="959"/>
                    </a:lnTo>
                    <a:lnTo>
                      <a:pt x="644" y="975"/>
                    </a:lnTo>
                    <a:lnTo>
                      <a:pt x="654" y="989"/>
                    </a:lnTo>
                    <a:lnTo>
                      <a:pt x="668" y="1000"/>
                    </a:lnTo>
                    <a:lnTo>
                      <a:pt x="684" y="1007"/>
                    </a:lnTo>
                    <a:lnTo>
                      <a:pt x="702" y="1009"/>
                    </a:lnTo>
                    <a:lnTo>
                      <a:pt x="720" y="1007"/>
                    </a:lnTo>
                    <a:lnTo>
                      <a:pt x="736" y="1000"/>
                    </a:lnTo>
                    <a:lnTo>
                      <a:pt x="750" y="989"/>
                    </a:lnTo>
                    <a:lnTo>
                      <a:pt x="761" y="975"/>
                    </a:lnTo>
                    <a:lnTo>
                      <a:pt x="767" y="959"/>
                    </a:lnTo>
                    <a:lnTo>
                      <a:pt x="770" y="941"/>
                    </a:lnTo>
                    <a:lnTo>
                      <a:pt x="767" y="923"/>
                    </a:lnTo>
                    <a:lnTo>
                      <a:pt x="761" y="907"/>
                    </a:lnTo>
                    <a:lnTo>
                      <a:pt x="750" y="893"/>
                    </a:lnTo>
                    <a:lnTo>
                      <a:pt x="736" y="882"/>
                    </a:lnTo>
                    <a:lnTo>
                      <a:pt x="720" y="876"/>
                    </a:lnTo>
                    <a:lnTo>
                      <a:pt x="702" y="872"/>
                    </a:lnTo>
                    <a:close/>
                    <a:moveTo>
                      <a:pt x="108" y="109"/>
                    </a:moveTo>
                    <a:lnTo>
                      <a:pt x="108" y="818"/>
                    </a:lnTo>
                    <a:lnTo>
                      <a:pt x="1242" y="818"/>
                    </a:lnTo>
                    <a:lnTo>
                      <a:pt x="1242" y="109"/>
                    </a:lnTo>
                    <a:lnTo>
                      <a:pt x="108" y="109"/>
                    </a:lnTo>
                    <a:close/>
                    <a:moveTo>
                      <a:pt x="0" y="0"/>
                    </a:moveTo>
                    <a:lnTo>
                      <a:pt x="1350" y="0"/>
                    </a:lnTo>
                    <a:lnTo>
                      <a:pt x="1350" y="1090"/>
                    </a:lnTo>
                    <a:lnTo>
                      <a:pt x="0" y="10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31">
                <a:extLst>
                  <a:ext uri="{FF2B5EF4-FFF2-40B4-BE49-F238E27FC236}">
                    <a16:creationId xmlns:a16="http://schemas.microsoft.com/office/drawing/2014/main" id="{D8E70306-200F-48EF-B136-658CEEF6D24B}"/>
                  </a:ext>
                </a:extLst>
              </p:cNvPr>
              <p:cNvSpPr>
                <a:spLocks noEditPoints="1"/>
              </p:cNvSpPr>
              <p:nvPr/>
            </p:nvSpPr>
            <p:spPr bwMode="auto">
              <a:xfrm>
                <a:off x="1381" y="404"/>
                <a:ext cx="126" cy="218"/>
              </a:xfrm>
              <a:custGeom>
                <a:avLst/>
                <a:gdLst>
                  <a:gd name="T0" fmla="*/ 594 w 757"/>
                  <a:gd name="T1" fmla="*/ 995 h 1309"/>
                  <a:gd name="T2" fmla="*/ 575 w 757"/>
                  <a:gd name="T3" fmla="*/ 998 h 1309"/>
                  <a:gd name="T4" fmla="*/ 557 w 757"/>
                  <a:gd name="T5" fmla="*/ 1005 h 1309"/>
                  <a:gd name="T6" fmla="*/ 542 w 757"/>
                  <a:gd name="T7" fmla="*/ 1017 h 1309"/>
                  <a:gd name="T8" fmla="*/ 530 w 757"/>
                  <a:gd name="T9" fmla="*/ 1033 h 1309"/>
                  <a:gd name="T10" fmla="*/ 523 w 757"/>
                  <a:gd name="T11" fmla="*/ 1050 h 1309"/>
                  <a:gd name="T12" fmla="*/ 519 w 757"/>
                  <a:gd name="T13" fmla="*/ 1071 h 1309"/>
                  <a:gd name="T14" fmla="*/ 523 w 757"/>
                  <a:gd name="T15" fmla="*/ 1090 h 1309"/>
                  <a:gd name="T16" fmla="*/ 530 w 757"/>
                  <a:gd name="T17" fmla="*/ 1108 h 1309"/>
                  <a:gd name="T18" fmla="*/ 542 w 757"/>
                  <a:gd name="T19" fmla="*/ 1123 h 1309"/>
                  <a:gd name="T20" fmla="*/ 557 w 757"/>
                  <a:gd name="T21" fmla="*/ 1135 h 1309"/>
                  <a:gd name="T22" fmla="*/ 575 w 757"/>
                  <a:gd name="T23" fmla="*/ 1143 h 1309"/>
                  <a:gd name="T24" fmla="*/ 594 w 757"/>
                  <a:gd name="T25" fmla="*/ 1145 h 1309"/>
                  <a:gd name="T26" fmla="*/ 614 w 757"/>
                  <a:gd name="T27" fmla="*/ 1143 h 1309"/>
                  <a:gd name="T28" fmla="*/ 631 w 757"/>
                  <a:gd name="T29" fmla="*/ 1135 h 1309"/>
                  <a:gd name="T30" fmla="*/ 647 w 757"/>
                  <a:gd name="T31" fmla="*/ 1123 h 1309"/>
                  <a:gd name="T32" fmla="*/ 658 w 757"/>
                  <a:gd name="T33" fmla="*/ 1108 h 1309"/>
                  <a:gd name="T34" fmla="*/ 666 w 757"/>
                  <a:gd name="T35" fmla="*/ 1090 h 1309"/>
                  <a:gd name="T36" fmla="*/ 668 w 757"/>
                  <a:gd name="T37" fmla="*/ 1071 h 1309"/>
                  <a:gd name="T38" fmla="*/ 666 w 757"/>
                  <a:gd name="T39" fmla="*/ 1050 h 1309"/>
                  <a:gd name="T40" fmla="*/ 658 w 757"/>
                  <a:gd name="T41" fmla="*/ 1033 h 1309"/>
                  <a:gd name="T42" fmla="*/ 647 w 757"/>
                  <a:gd name="T43" fmla="*/ 1017 h 1309"/>
                  <a:gd name="T44" fmla="*/ 631 w 757"/>
                  <a:gd name="T45" fmla="*/ 1005 h 1309"/>
                  <a:gd name="T46" fmla="*/ 614 w 757"/>
                  <a:gd name="T47" fmla="*/ 998 h 1309"/>
                  <a:gd name="T48" fmla="*/ 594 w 757"/>
                  <a:gd name="T49" fmla="*/ 995 h 1309"/>
                  <a:gd name="T50" fmla="*/ 216 w 757"/>
                  <a:gd name="T51" fmla="*/ 437 h 1309"/>
                  <a:gd name="T52" fmla="*/ 216 w 757"/>
                  <a:gd name="T53" fmla="*/ 490 h 1309"/>
                  <a:gd name="T54" fmla="*/ 540 w 757"/>
                  <a:gd name="T55" fmla="*/ 490 h 1309"/>
                  <a:gd name="T56" fmla="*/ 540 w 757"/>
                  <a:gd name="T57" fmla="*/ 437 h 1309"/>
                  <a:gd name="T58" fmla="*/ 216 w 757"/>
                  <a:gd name="T59" fmla="*/ 437 h 1309"/>
                  <a:gd name="T60" fmla="*/ 108 w 757"/>
                  <a:gd name="T61" fmla="*/ 164 h 1309"/>
                  <a:gd name="T62" fmla="*/ 108 w 757"/>
                  <a:gd name="T63" fmla="*/ 272 h 1309"/>
                  <a:gd name="T64" fmla="*/ 648 w 757"/>
                  <a:gd name="T65" fmla="*/ 272 h 1309"/>
                  <a:gd name="T66" fmla="*/ 648 w 757"/>
                  <a:gd name="T67" fmla="*/ 164 h 1309"/>
                  <a:gd name="T68" fmla="*/ 108 w 757"/>
                  <a:gd name="T69" fmla="*/ 164 h 1309"/>
                  <a:gd name="T70" fmla="*/ 0 w 757"/>
                  <a:gd name="T71" fmla="*/ 0 h 1309"/>
                  <a:gd name="T72" fmla="*/ 757 w 757"/>
                  <a:gd name="T73" fmla="*/ 0 h 1309"/>
                  <a:gd name="T74" fmla="*/ 757 w 757"/>
                  <a:gd name="T75" fmla="*/ 1309 h 1309"/>
                  <a:gd name="T76" fmla="*/ 0 w 757"/>
                  <a:gd name="T77" fmla="*/ 1309 h 1309"/>
                  <a:gd name="T78" fmla="*/ 0 w 757"/>
                  <a:gd name="T79"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7" h="1309">
                    <a:moveTo>
                      <a:pt x="594" y="995"/>
                    </a:moveTo>
                    <a:lnTo>
                      <a:pt x="575" y="998"/>
                    </a:lnTo>
                    <a:lnTo>
                      <a:pt x="557" y="1005"/>
                    </a:lnTo>
                    <a:lnTo>
                      <a:pt x="542" y="1017"/>
                    </a:lnTo>
                    <a:lnTo>
                      <a:pt x="530" y="1033"/>
                    </a:lnTo>
                    <a:lnTo>
                      <a:pt x="523" y="1050"/>
                    </a:lnTo>
                    <a:lnTo>
                      <a:pt x="519" y="1071"/>
                    </a:lnTo>
                    <a:lnTo>
                      <a:pt x="523" y="1090"/>
                    </a:lnTo>
                    <a:lnTo>
                      <a:pt x="530" y="1108"/>
                    </a:lnTo>
                    <a:lnTo>
                      <a:pt x="542" y="1123"/>
                    </a:lnTo>
                    <a:lnTo>
                      <a:pt x="557" y="1135"/>
                    </a:lnTo>
                    <a:lnTo>
                      <a:pt x="575" y="1143"/>
                    </a:lnTo>
                    <a:lnTo>
                      <a:pt x="594" y="1145"/>
                    </a:lnTo>
                    <a:lnTo>
                      <a:pt x="614" y="1143"/>
                    </a:lnTo>
                    <a:lnTo>
                      <a:pt x="631" y="1135"/>
                    </a:lnTo>
                    <a:lnTo>
                      <a:pt x="647" y="1123"/>
                    </a:lnTo>
                    <a:lnTo>
                      <a:pt x="658" y="1108"/>
                    </a:lnTo>
                    <a:lnTo>
                      <a:pt x="666" y="1090"/>
                    </a:lnTo>
                    <a:lnTo>
                      <a:pt x="668" y="1071"/>
                    </a:lnTo>
                    <a:lnTo>
                      <a:pt x="666" y="1050"/>
                    </a:lnTo>
                    <a:lnTo>
                      <a:pt x="658" y="1033"/>
                    </a:lnTo>
                    <a:lnTo>
                      <a:pt x="647" y="1017"/>
                    </a:lnTo>
                    <a:lnTo>
                      <a:pt x="631" y="1005"/>
                    </a:lnTo>
                    <a:lnTo>
                      <a:pt x="614" y="998"/>
                    </a:lnTo>
                    <a:lnTo>
                      <a:pt x="594" y="995"/>
                    </a:lnTo>
                    <a:close/>
                    <a:moveTo>
                      <a:pt x="216" y="437"/>
                    </a:moveTo>
                    <a:lnTo>
                      <a:pt x="216" y="490"/>
                    </a:lnTo>
                    <a:lnTo>
                      <a:pt x="540" y="490"/>
                    </a:lnTo>
                    <a:lnTo>
                      <a:pt x="540" y="437"/>
                    </a:lnTo>
                    <a:lnTo>
                      <a:pt x="216" y="437"/>
                    </a:lnTo>
                    <a:close/>
                    <a:moveTo>
                      <a:pt x="108" y="164"/>
                    </a:moveTo>
                    <a:lnTo>
                      <a:pt x="108" y="272"/>
                    </a:lnTo>
                    <a:lnTo>
                      <a:pt x="648" y="272"/>
                    </a:lnTo>
                    <a:lnTo>
                      <a:pt x="648" y="164"/>
                    </a:lnTo>
                    <a:lnTo>
                      <a:pt x="108" y="164"/>
                    </a:lnTo>
                    <a:close/>
                    <a:moveTo>
                      <a:pt x="0" y="0"/>
                    </a:moveTo>
                    <a:lnTo>
                      <a:pt x="757" y="0"/>
                    </a:lnTo>
                    <a:lnTo>
                      <a:pt x="757" y="1309"/>
                    </a:lnTo>
                    <a:lnTo>
                      <a:pt x="0" y="13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Freeform 32">
                <a:extLst>
                  <a:ext uri="{FF2B5EF4-FFF2-40B4-BE49-F238E27FC236}">
                    <a16:creationId xmlns:a16="http://schemas.microsoft.com/office/drawing/2014/main" id="{59BA2FB0-DD6A-487F-9632-B90F66B7C162}"/>
                  </a:ext>
                </a:extLst>
              </p:cNvPr>
              <p:cNvSpPr>
                <a:spLocks/>
              </p:cNvSpPr>
              <p:nvPr/>
            </p:nvSpPr>
            <p:spPr bwMode="auto">
              <a:xfrm>
                <a:off x="1201" y="449"/>
                <a:ext cx="126" cy="210"/>
              </a:xfrm>
              <a:custGeom>
                <a:avLst/>
                <a:gdLst>
                  <a:gd name="T0" fmla="*/ 89 w 756"/>
                  <a:gd name="T1" fmla="*/ 0 h 1255"/>
                  <a:gd name="T2" fmla="*/ 668 w 756"/>
                  <a:gd name="T3" fmla="*/ 0 h 1255"/>
                  <a:gd name="T4" fmla="*/ 691 w 756"/>
                  <a:gd name="T5" fmla="*/ 4 h 1255"/>
                  <a:gd name="T6" fmla="*/ 712 w 756"/>
                  <a:gd name="T7" fmla="*/ 12 h 1255"/>
                  <a:gd name="T8" fmla="*/ 730 w 756"/>
                  <a:gd name="T9" fmla="*/ 25 h 1255"/>
                  <a:gd name="T10" fmla="*/ 744 w 756"/>
                  <a:gd name="T11" fmla="*/ 41 h 1255"/>
                  <a:gd name="T12" fmla="*/ 753 w 756"/>
                  <a:gd name="T13" fmla="*/ 60 h 1255"/>
                  <a:gd name="T14" fmla="*/ 756 w 756"/>
                  <a:gd name="T15" fmla="*/ 83 h 1255"/>
                  <a:gd name="T16" fmla="*/ 756 w 756"/>
                  <a:gd name="T17" fmla="*/ 1037 h 1255"/>
                  <a:gd name="T18" fmla="*/ 729 w 756"/>
                  <a:gd name="T19" fmla="*/ 1037 h 1255"/>
                  <a:gd name="T20" fmla="*/ 702 w 756"/>
                  <a:gd name="T21" fmla="*/ 1040 h 1255"/>
                  <a:gd name="T22" fmla="*/ 676 w 756"/>
                  <a:gd name="T23" fmla="*/ 1048 h 1255"/>
                  <a:gd name="T24" fmla="*/ 654 w 756"/>
                  <a:gd name="T25" fmla="*/ 1061 h 1255"/>
                  <a:gd name="T26" fmla="*/ 634 w 756"/>
                  <a:gd name="T27" fmla="*/ 1077 h 1255"/>
                  <a:gd name="T28" fmla="*/ 617 w 756"/>
                  <a:gd name="T29" fmla="*/ 1097 h 1255"/>
                  <a:gd name="T30" fmla="*/ 605 w 756"/>
                  <a:gd name="T31" fmla="*/ 1121 h 1255"/>
                  <a:gd name="T32" fmla="*/ 596 w 756"/>
                  <a:gd name="T33" fmla="*/ 1146 h 1255"/>
                  <a:gd name="T34" fmla="*/ 594 w 756"/>
                  <a:gd name="T35" fmla="*/ 1174 h 1255"/>
                  <a:gd name="T36" fmla="*/ 594 w 756"/>
                  <a:gd name="T37" fmla="*/ 1255 h 1255"/>
                  <a:gd name="T38" fmla="*/ 162 w 756"/>
                  <a:gd name="T39" fmla="*/ 1255 h 1255"/>
                  <a:gd name="T40" fmla="*/ 162 w 756"/>
                  <a:gd name="T41" fmla="*/ 1174 h 1255"/>
                  <a:gd name="T42" fmla="*/ 159 w 756"/>
                  <a:gd name="T43" fmla="*/ 1146 h 1255"/>
                  <a:gd name="T44" fmla="*/ 152 w 756"/>
                  <a:gd name="T45" fmla="*/ 1121 h 1255"/>
                  <a:gd name="T46" fmla="*/ 139 w 756"/>
                  <a:gd name="T47" fmla="*/ 1097 h 1255"/>
                  <a:gd name="T48" fmla="*/ 122 w 756"/>
                  <a:gd name="T49" fmla="*/ 1077 h 1255"/>
                  <a:gd name="T50" fmla="*/ 103 w 756"/>
                  <a:gd name="T51" fmla="*/ 1061 h 1255"/>
                  <a:gd name="T52" fmla="*/ 79 w 756"/>
                  <a:gd name="T53" fmla="*/ 1048 h 1255"/>
                  <a:gd name="T54" fmla="*/ 54 w 756"/>
                  <a:gd name="T55" fmla="*/ 1040 h 1255"/>
                  <a:gd name="T56" fmla="*/ 27 w 756"/>
                  <a:gd name="T57" fmla="*/ 1037 h 1255"/>
                  <a:gd name="T58" fmla="*/ 0 w 756"/>
                  <a:gd name="T59" fmla="*/ 1037 h 1255"/>
                  <a:gd name="T60" fmla="*/ 0 w 756"/>
                  <a:gd name="T61" fmla="*/ 83 h 1255"/>
                  <a:gd name="T62" fmla="*/ 3 w 756"/>
                  <a:gd name="T63" fmla="*/ 60 h 1255"/>
                  <a:gd name="T64" fmla="*/ 12 w 756"/>
                  <a:gd name="T65" fmla="*/ 41 h 1255"/>
                  <a:gd name="T66" fmla="*/ 26 w 756"/>
                  <a:gd name="T67" fmla="*/ 25 h 1255"/>
                  <a:gd name="T68" fmla="*/ 44 w 756"/>
                  <a:gd name="T69" fmla="*/ 12 h 1255"/>
                  <a:gd name="T70" fmla="*/ 66 w 756"/>
                  <a:gd name="T71" fmla="*/ 4 h 1255"/>
                  <a:gd name="T72" fmla="*/ 89 w 756"/>
                  <a:gd name="T73" fmla="*/ 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6" h="1255">
                    <a:moveTo>
                      <a:pt x="89" y="0"/>
                    </a:moveTo>
                    <a:lnTo>
                      <a:pt x="668" y="0"/>
                    </a:lnTo>
                    <a:lnTo>
                      <a:pt x="691" y="4"/>
                    </a:lnTo>
                    <a:lnTo>
                      <a:pt x="712" y="12"/>
                    </a:lnTo>
                    <a:lnTo>
                      <a:pt x="730" y="25"/>
                    </a:lnTo>
                    <a:lnTo>
                      <a:pt x="744" y="41"/>
                    </a:lnTo>
                    <a:lnTo>
                      <a:pt x="753" y="60"/>
                    </a:lnTo>
                    <a:lnTo>
                      <a:pt x="756" y="83"/>
                    </a:lnTo>
                    <a:lnTo>
                      <a:pt x="756" y="1037"/>
                    </a:lnTo>
                    <a:lnTo>
                      <a:pt x="729" y="1037"/>
                    </a:lnTo>
                    <a:lnTo>
                      <a:pt x="702" y="1040"/>
                    </a:lnTo>
                    <a:lnTo>
                      <a:pt x="676" y="1048"/>
                    </a:lnTo>
                    <a:lnTo>
                      <a:pt x="654" y="1061"/>
                    </a:lnTo>
                    <a:lnTo>
                      <a:pt x="634" y="1077"/>
                    </a:lnTo>
                    <a:lnTo>
                      <a:pt x="617" y="1097"/>
                    </a:lnTo>
                    <a:lnTo>
                      <a:pt x="605" y="1121"/>
                    </a:lnTo>
                    <a:lnTo>
                      <a:pt x="596" y="1146"/>
                    </a:lnTo>
                    <a:lnTo>
                      <a:pt x="594" y="1174"/>
                    </a:lnTo>
                    <a:lnTo>
                      <a:pt x="594" y="1255"/>
                    </a:lnTo>
                    <a:lnTo>
                      <a:pt x="162" y="1255"/>
                    </a:lnTo>
                    <a:lnTo>
                      <a:pt x="162" y="1174"/>
                    </a:lnTo>
                    <a:lnTo>
                      <a:pt x="159" y="1146"/>
                    </a:lnTo>
                    <a:lnTo>
                      <a:pt x="152" y="1121"/>
                    </a:lnTo>
                    <a:lnTo>
                      <a:pt x="139" y="1097"/>
                    </a:lnTo>
                    <a:lnTo>
                      <a:pt x="122" y="1077"/>
                    </a:lnTo>
                    <a:lnTo>
                      <a:pt x="103" y="1061"/>
                    </a:lnTo>
                    <a:lnTo>
                      <a:pt x="79" y="1048"/>
                    </a:lnTo>
                    <a:lnTo>
                      <a:pt x="54" y="1040"/>
                    </a:lnTo>
                    <a:lnTo>
                      <a:pt x="27" y="1037"/>
                    </a:lnTo>
                    <a:lnTo>
                      <a:pt x="0" y="1037"/>
                    </a:lnTo>
                    <a:lnTo>
                      <a:pt x="0" y="83"/>
                    </a:lnTo>
                    <a:lnTo>
                      <a:pt x="3" y="60"/>
                    </a:lnTo>
                    <a:lnTo>
                      <a:pt x="12" y="41"/>
                    </a:lnTo>
                    <a:lnTo>
                      <a:pt x="26" y="25"/>
                    </a:lnTo>
                    <a:lnTo>
                      <a:pt x="44" y="12"/>
                    </a:lnTo>
                    <a:lnTo>
                      <a:pt x="66" y="4"/>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33">
                <a:extLst>
                  <a:ext uri="{FF2B5EF4-FFF2-40B4-BE49-F238E27FC236}">
                    <a16:creationId xmlns:a16="http://schemas.microsoft.com/office/drawing/2014/main" id="{913EFE15-4E65-4F04-86E2-9F261C31AF61}"/>
                  </a:ext>
                </a:extLst>
              </p:cNvPr>
              <p:cNvSpPr>
                <a:spLocks/>
              </p:cNvSpPr>
              <p:nvPr/>
            </p:nvSpPr>
            <p:spPr bwMode="auto">
              <a:xfrm>
                <a:off x="1174" y="631"/>
                <a:ext cx="45" cy="73"/>
              </a:xfrm>
              <a:custGeom>
                <a:avLst/>
                <a:gdLst>
                  <a:gd name="T0" fmla="*/ 81 w 270"/>
                  <a:gd name="T1" fmla="*/ 0 h 436"/>
                  <a:gd name="T2" fmla="*/ 189 w 270"/>
                  <a:gd name="T3" fmla="*/ 0 h 436"/>
                  <a:gd name="T4" fmla="*/ 211 w 270"/>
                  <a:gd name="T5" fmla="*/ 3 h 436"/>
                  <a:gd name="T6" fmla="*/ 230 w 270"/>
                  <a:gd name="T7" fmla="*/ 11 h 436"/>
                  <a:gd name="T8" fmla="*/ 247 w 270"/>
                  <a:gd name="T9" fmla="*/ 24 h 436"/>
                  <a:gd name="T10" fmla="*/ 258 w 270"/>
                  <a:gd name="T11" fmla="*/ 40 h 436"/>
                  <a:gd name="T12" fmla="*/ 267 w 270"/>
                  <a:gd name="T13" fmla="*/ 60 h 436"/>
                  <a:gd name="T14" fmla="*/ 270 w 270"/>
                  <a:gd name="T15" fmla="*/ 82 h 436"/>
                  <a:gd name="T16" fmla="*/ 270 w 270"/>
                  <a:gd name="T17" fmla="*/ 355 h 436"/>
                  <a:gd name="T18" fmla="*/ 267 w 270"/>
                  <a:gd name="T19" fmla="*/ 376 h 436"/>
                  <a:gd name="T20" fmla="*/ 258 w 270"/>
                  <a:gd name="T21" fmla="*/ 395 h 436"/>
                  <a:gd name="T22" fmla="*/ 247 w 270"/>
                  <a:gd name="T23" fmla="*/ 413 h 436"/>
                  <a:gd name="T24" fmla="*/ 230 w 270"/>
                  <a:gd name="T25" fmla="*/ 424 h 436"/>
                  <a:gd name="T26" fmla="*/ 211 w 270"/>
                  <a:gd name="T27" fmla="*/ 433 h 436"/>
                  <a:gd name="T28" fmla="*/ 189 w 270"/>
                  <a:gd name="T29" fmla="*/ 436 h 436"/>
                  <a:gd name="T30" fmla="*/ 81 w 270"/>
                  <a:gd name="T31" fmla="*/ 436 h 436"/>
                  <a:gd name="T32" fmla="*/ 60 w 270"/>
                  <a:gd name="T33" fmla="*/ 433 h 436"/>
                  <a:gd name="T34" fmla="*/ 40 w 270"/>
                  <a:gd name="T35" fmla="*/ 424 h 436"/>
                  <a:gd name="T36" fmla="*/ 23 w 270"/>
                  <a:gd name="T37" fmla="*/ 413 h 436"/>
                  <a:gd name="T38" fmla="*/ 11 w 270"/>
                  <a:gd name="T39" fmla="*/ 395 h 436"/>
                  <a:gd name="T40" fmla="*/ 3 w 270"/>
                  <a:gd name="T41" fmla="*/ 376 h 436"/>
                  <a:gd name="T42" fmla="*/ 0 w 270"/>
                  <a:gd name="T43" fmla="*/ 355 h 436"/>
                  <a:gd name="T44" fmla="*/ 0 w 270"/>
                  <a:gd name="T45" fmla="*/ 82 h 436"/>
                  <a:gd name="T46" fmla="*/ 3 w 270"/>
                  <a:gd name="T47" fmla="*/ 60 h 436"/>
                  <a:gd name="T48" fmla="*/ 11 w 270"/>
                  <a:gd name="T49" fmla="*/ 40 h 436"/>
                  <a:gd name="T50" fmla="*/ 23 w 270"/>
                  <a:gd name="T51" fmla="*/ 24 h 436"/>
                  <a:gd name="T52" fmla="*/ 40 w 270"/>
                  <a:gd name="T53" fmla="*/ 11 h 436"/>
                  <a:gd name="T54" fmla="*/ 60 w 270"/>
                  <a:gd name="T55" fmla="*/ 3 h 436"/>
                  <a:gd name="T56" fmla="*/ 81 w 270"/>
                  <a:gd name="T57"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436">
                    <a:moveTo>
                      <a:pt x="81" y="0"/>
                    </a:moveTo>
                    <a:lnTo>
                      <a:pt x="189" y="0"/>
                    </a:lnTo>
                    <a:lnTo>
                      <a:pt x="211" y="3"/>
                    </a:lnTo>
                    <a:lnTo>
                      <a:pt x="230" y="11"/>
                    </a:lnTo>
                    <a:lnTo>
                      <a:pt x="247" y="24"/>
                    </a:lnTo>
                    <a:lnTo>
                      <a:pt x="258" y="40"/>
                    </a:lnTo>
                    <a:lnTo>
                      <a:pt x="267" y="60"/>
                    </a:lnTo>
                    <a:lnTo>
                      <a:pt x="270" y="82"/>
                    </a:lnTo>
                    <a:lnTo>
                      <a:pt x="270" y="355"/>
                    </a:lnTo>
                    <a:lnTo>
                      <a:pt x="267" y="376"/>
                    </a:lnTo>
                    <a:lnTo>
                      <a:pt x="258" y="395"/>
                    </a:lnTo>
                    <a:lnTo>
                      <a:pt x="247" y="413"/>
                    </a:lnTo>
                    <a:lnTo>
                      <a:pt x="230" y="424"/>
                    </a:lnTo>
                    <a:lnTo>
                      <a:pt x="211" y="433"/>
                    </a:lnTo>
                    <a:lnTo>
                      <a:pt x="189" y="436"/>
                    </a:lnTo>
                    <a:lnTo>
                      <a:pt x="81" y="436"/>
                    </a:lnTo>
                    <a:lnTo>
                      <a:pt x="60" y="433"/>
                    </a:lnTo>
                    <a:lnTo>
                      <a:pt x="40" y="424"/>
                    </a:lnTo>
                    <a:lnTo>
                      <a:pt x="23" y="413"/>
                    </a:lnTo>
                    <a:lnTo>
                      <a:pt x="11" y="395"/>
                    </a:lnTo>
                    <a:lnTo>
                      <a:pt x="3" y="376"/>
                    </a:lnTo>
                    <a:lnTo>
                      <a:pt x="0" y="355"/>
                    </a:lnTo>
                    <a:lnTo>
                      <a:pt x="0" y="82"/>
                    </a:lnTo>
                    <a:lnTo>
                      <a:pt x="3" y="60"/>
                    </a:lnTo>
                    <a:lnTo>
                      <a:pt x="11" y="40"/>
                    </a:lnTo>
                    <a:lnTo>
                      <a:pt x="23" y="24"/>
                    </a:lnTo>
                    <a:lnTo>
                      <a:pt x="40" y="11"/>
                    </a:lnTo>
                    <a:lnTo>
                      <a:pt x="60"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34">
                <a:extLst>
                  <a:ext uri="{FF2B5EF4-FFF2-40B4-BE49-F238E27FC236}">
                    <a16:creationId xmlns:a16="http://schemas.microsoft.com/office/drawing/2014/main" id="{173668A1-D1C0-43CD-8003-4BBA7FA200E1}"/>
                  </a:ext>
                </a:extLst>
              </p:cNvPr>
              <p:cNvSpPr>
                <a:spLocks/>
              </p:cNvSpPr>
              <p:nvPr/>
            </p:nvSpPr>
            <p:spPr bwMode="auto">
              <a:xfrm>
                <a:off x="1309" y="631"/>
                <a:ext cx="45" cy="73"/>
              </a:xfrm>
              <a:custGeom>
                <a:avLst/>
                <a:gdLst>
                  <a:gd name="T0" fmla="*/ 81 w 270"/>
                  <a:gd name="T1" fmla="*/ 0 h 436"/>
                  <a:gd name="T2" fmla="*/ 162 w 270"/>
                  <a:gd name="T3" fmla="*/ 0 h 436"/>
                  <a:gd name="T4" fmla="*/ 187 w 270"/>
                  <a:gd name="T5" fmla="*/ 2 h 436"/>
                  <a:gd name="T6" fmla="*/ 209 w 270"/>
                  <a:gd name="T7" fmla="*/ 11 h 436"/>
                  <a:gd name="T8" fmla="*/ 229 w 270"/>
                  <a:gd name="T9" fmla="*/ 24 h 436"/>
                  <a:gd name="T10" fmla="*/ 246 w 270"/>
                  <a:gd name="T11" fmla="*/ 41 h 436"/>
                  <a:gd name="T12" fmla="*/ 259 w 270"/>
                  <a:gd name="T13" fmla="*/ 61 h 436"/>
                  <a:gd name="T14" fmla="*/ 267 w 270"/>
                  <a:gd name="T15" fmla="*/ 84 h 436"/>
                  <a:gd name="T16" fmla="*/ 270 w 270"/>
                  <a:gd name="T17" fmla="*/ 108 h 436"/>
                  <a:gd name="T18" fmla="*/ 270 w 270"/>
                  <a:gd name="T19" fmla="*/ 355 h 436"/>
                  <a:gd name="T20" fmla="*/ 267 w 270"/>
                  <a:gd name="T21" fmla="*/ 376 h 436"/>
                  <a:gd name="T22" fmla="*/ 259 w 270"/>
                  <a:gd name="T23" fmla="*/ 395 h 436"/>
                  <a:gd name="T24" fmla="*/ 246 w 270"/>
                  <a:gd name="T25" fmla="*/ 413 h 436"/>
                  <a:gd name="T26" fmla="*/ 230 w 270"/>
                  <a:gd name="T27" fmla="*/ 424 h 436"/>
                  <a:gd name="T28" fmla="*/ 210 w 270"/>
                  <a:gd name="T29" fmla="*/ 433 h 436"/>
                  <a:gd name="T30" fmla="*/ 189 w 270"/>
                  <a:gd name="T31" fmla="*/ 436 h 436"/>
                  <a:gd name="T32" fmla="*/ 81 w 270"/>
                  <a:gd name="T33" fmla="*/ 436 h 436"/>
                  <a:gd name="T34" fmla="*/ 59 w 270"/>
                  <a:gd name="T35" fmla="*/ 433 h 436"/>
                  <a:gd name="T36" fmla="*/ 40 w 270"/>
                  <a:gd name="T37" fmla="*/ 424 h 436"/>
                  <a:gd name="T38" fmla="*/ 24 w 270"/>
                  <a:gd name="T39" fmla="*/ 413 h 436"/>
                  <a:gd name="T40" fmla="*/ 11 w 270"/>
                  <a:gd name="T41" fmla="*/ 395 h 436"/>
                  <a:gd name="T42" fmla="*/ 3 w 270"/>
                  <a:gd name="T43" fmla="*/ 376 h 436"/>
                  <a:gd name="T44" fmla="*/ 0 w 270"/>
                  <a:gd name="T45" fmla="*/ 355 h 436"/>
                  <a:gd name="T46" fmla="*/ 0 w 270"/>
                  <a:gd name="T47" fmla="*/ 82 h 436"/>
                  <a:gd name="T48" fmla="*/ 3 w 270"/>
                  <a:gd name="T49" fmla="*/ 60 h 436"/>
                  <a:gd name="T50" fmla="*/ 11 w 270"/>
                  <a:gd name="T51" fmla="*/ 40 h 436"/>
                  <a:gd name="T52" fmla="*/ 24 w 270"/>
                  <a:gd name="T53" fmla="*/ 24 h 436"/>
                  <a:gd name="T54" fmla="*/ 40 w 270"/>
                  <a:gd name="T55" fmla="*/ 11 h 436"/>
                  <a:gd name="T56" fmla="*/ 59 w 270"/>
                  <a:gd name="T57" fmla="*/ 3 h 436"/>
                  <a:gd name="T58" fmla="*/ 81 w 270"/>
                  <a:gd name="T59"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0" h="436">
                    <a:moveTo>
                      <a:pt x="81" y="0"/>
                    </a:moveTo>
                    <a:lnTo>
                      <a:pt x="162" y="0"/>
                    </a:lnTo>
                    <a:lnTo>
                      <a:pt x="187" y="2"/>
                    </a:lnTo>
                    <a:lnTo>
                      <a:pt x="209" y="11"/>
                    </a:lnTo>
                    <a:lnTo>
                      <a:pt x="229" y="24"/>
                    </a:lnTo>
                    <a:lnTo>
                      <a:pt x="246" y="41"/>
                    </a:lnTo>
                    <a:lnTo>
                      <a:pt x="259" y="61"/>
                    </a:lnTo>
                    <a:lnTo>
                      <a:pt x="267" y="84"/>
                    </a:lnTo>
                    <a:lnTo>
                      <a:pt x="270" y="108"/>
                    </a:lnTo>
                    <a:lnTo>
                      <a:pt x="270" y="355"/>
                    </a:lnTo>
                    <a:lnTo>
                      <a:pt x="267" y="376"/>
                    </a:lnTo>
                    <a:lnTo>
                      <a:pt x="259" y="395"/>
                    </a:lnTo>
                    <a:lnTo>
                      <a:pt x="246" y="413"/>
                    </a:lnTo>
                    <a:lnTo>
                      <a:pt x="230" y="424"/>
                    </a:lnTo>
                    <a:lnTo>
                      <a:pt x="210" y="433"/>
                    </a:lnTo>
                    <a:lnTo>
                      <a:pt x="189" y="436"/>
                    </a:lnTo>
                    <a:lnTo>
                      <a:pt x="81" y="436"/>
                    </a:lnTo>
                    <a:lnTo>
                      <a:pt x="59" y="433"/>
                    </a:lnTo>
                    <a:lnTo>
                      <a:pt x="40" y="424"/>
                    </a:lnTo>
                    <a:lnTo>
                      <a:pt x="24" y="413"/>
                    </a:lnTo>
                    <a:lnTo>
                      <a:pt x="11" y="395"/>
                    </a:lnTo>
                    <a:lnTo>
                      <a:pt x="3" y="376"/>
                    </a:lnTo>
                    <a:lnTo>
                      <a:pt x="0" y="355"/>
                    </a:lnTo>
                    <a:lnTo>
                      <a:pt x="0" y="82"/>
                    </a:lnTo>
                    <a:lnTo>
                      <a:pt x="3" y="60"/>
                    </a:lnTo>
                    <a:lnTo>
                      <a:pt x="11" y="40"/>
                    </a:lnTo>
                    <a:lnTo>
                      <a:pt x="24" y="24"/>
                    </a:lnTo>
                    <a:lnTo>
                      <a:pt x="40" y="11"/>
                    </a:lnTo>
                    <a:lnTo>
                      <a:pt x="59"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35">
                <a:extLst>
                  <a:ext uri="{FF2B5EF4-FFF2-40B4-BE49-F238E27FC236}">
                    <a16:creationId xmlns:a16="http://schemas.microsoft.com/office/drawing/2014/main" id="{A318A859-5383-40B6-ACB8-65704F4F9402}"/>
                  </a:ext>
                </a:extLst>
              </p:cNvPr>
              <p:cNvSpPr>
                <a:spLocks/>
              </p:cNvSpPr>
              <p:nvPr/>
            </p:nvSpPr>
            <p:spPr bwMode="auto">
              <a:xfrm>
                <a:off x="1189" y="731"/>
                <a:ext cx="155" cy="132"/>
              </a:xfrm>
              <a:custGeom>
                <a:avLst/>
                <a:gdLst>
                  <a:gd name="T0" fmla="*/ 507 w 931"/>
                  <a:gd name="T1" fmla="*/ 0 h 790"/>
                  <a:gd name="T2" fmla="*/ 560 w 931"/>
                  <a:gd name="T3" fmla="*/ 383 h 790"/>
                  <a:gd name="T4" fmla="*/ 790 w 931"/>
                  <a:gd name="T5" fmla="*/ 414 h 790"/>
                  <a:gd name="T6" fmla="*/ 824 w 931"/>
                  <a:gd name="T7" fmla="*/ 397 h 790"/>
                  <a:gd name="T8" fmla="*/ 867 w 931"/>
                  <a:gd name="T9" fmla="*/ 398 h 790"/>
                  <a:gd name="T10" fmla="*/ 905 w 931"/>
                  <a:gd name="T11" fmla="*/ 421 h 790"/>
                  <a:gd name="T12" fmla="*/ 928 w 931"/>
                  <a:gd name="T13" fmla="*/ 460 h 790"/>
                  <a:gd name="T14" fmla="*/ 928 w 931"/>
                  <a:gd name="T15" fmla="*/ 508 h 790"/>
                  <a:gd name="T16" fmla="*/ 905 w 931"/>
                  <a:gd name="T17" fmla="*/ 546 h 790"/>
                  <a:gd name="T18" fmla="*/ 867 w 931"/>
                  <a:gd name="T19" fmla="*/ 569 h 790"/>
                  <a:gd name="T20" fmla="*/ 824 w 931"/>
                  <a:gd name="T21" fmla="*/ 570 h 790"/>
                  <a:gd name="T22" fmla="*/ 790 w 931"/>
                  <a:gd name="T23" fmla="*/ 553 h 790"/>
                  <a:gd name="T24" fmla="*/ 567 w 931"/>
                  <a:gd name="T25" fmla="*/ 496 h 790"/>
                  <a:gd name="T26" fmla="*/ 679 w 931"/>
                  <a:gd name="T27" fmla="*/ 613 h 790"/>
                  <a:gd name="T28" fmla="*/ 704 w 931"/>
                  <a:gd name="T29" fmla="*/ 616 h 790"/>
                  <a:gd name="T30" fmla="*/ 744 w 931"/>
                  <a:gd name="T31" fmla="*/ 639 h 790"/>
                  <a:gd name="T32" fmla="*/ 766 w 931"/>
                  <a:gd name="T33" fmla="*/ 679 h 790"/>
                  <a:gd name="T34" fmla="*/ 766 w 931"/>
                  <a:gd name="T35" fmla="*/ 726 h 790"/>
                  <a:gd name="T36" fmla="*/ 744 w 931"/>
                  <a:gd name="T37" fmla="*/ 765 h 790"/>
                  <a:gd name="T38" fmla="*/ 704 w 931"/>
                  <a:gd name="T39" fmla="*/ 787 h 790"/>
                  <a:gd name="T40" fmla="*/ 659 w 931"/>
                  <a:gd name="T41" fmla="*/ 787 h 790"/>
                  <a:gd name="T42" fmla="*/ 619 w 931"/>
                  <a:gd name="T43" fmla="*/ 765 h 790"/>
                  <a:gd name="T44" fmla="*/ 597 w 931"/>
                  <a:gd name="T45" fmla="*/ 726 h 790"/>
                  <a:gd name="T46" fmla="*/ 594 w 931"/>
                  <a:gd name="T47" fmla="*/ 695 h 790"/>
                  <a:gd name="T48" fmla="*/ 466 w 931"/>
                  <a:gd name="T49" fmla="*/ 545 h 790"/>
                  <a:gd name="T50" fmla="*/ 336 w 931"/>
                  <a:gd name="T51" fmla="*/ 687 h 790"/>
                  <a:gd name="T52" fmla="*/ 334 w 931"/>
                  <a:gd name="T53" fmla="*/ 726 h 790"/>
                  <a:gd name="T54" fmla="*/ 312 w 931"/>
                  <a:gd name="T55" fmla="*/ 765 h 790"/>
                  <a:gd name="T56" fmla="*/ 273 w 931"/>
                  <a:gd name="T57" fmla="*/ 787 h 790"/>
                  <a:gd name="T58" fmla="*/ 226 w 931"/>
                  <a:gd name="T59" fmla="*/ 787 h 790"/>
                  <a:gd name="T60" fmla="*/ 187 w 931"/>
                  <a:gd name="T61" fmla="*/ 765 h 790"/>
                  <a:gd name="T62" fmla="*/ 165 w 931"/>
                  <a:gd name="T63" fmla="*/ 726 h 790"/>
                  <a:gd name="T64" fmla="*/ 164 w 931"/>
                  <a:gd name="T65" fmla="*/ 681 h 790"/>
                  <a:gd name="T66" fmla="*/ 183 w 931"/>
                  <a:gd name="T67" fmla="*/ 644 h 790"/>
                  <a:gd name="T68" fmla="*/ 216 w 931"/>
                  <a:gd name="T69" fmla="*/ 621 h 790"/>
                  <a:gd name="T70" fmla="*/ 344 w 931"/>
                  <a:gd name="T71" fmla="*/ 512 h 790"/>
                  <a:gd name="T72" fmla="*/ 344 w 931"/>
                  <a:gd name="T73" fmla="*/ 493 h 790"/>
                  <a:gd name="T74" fmla="*/ 172 w 931"/>
                  <a:gd name="T75" fmla="*/ 563 h 790"/>
                  <a:gd name="T76" fmla="*/ 149 w 931"/>
                  <a:gd name="T77" fmla="*/ 601 h 790"/>
                  <a:gd name="T78" fmla="*/ 111 w 931"/>
                  <a:gd name="T79" fmla="*/ 624 h 790"/>
                  <a:gd name="T80" fmla="*/ 64 w 931"/>
                  <a:gd name="T81" fmla="*/ 624 h 790"/>
                  <a:gd name="T82" fmla="*/ 26 w 931"/>
                  <a:gd name="T83" fmla="*/ 601 h 790"/>
                  <a:gd name="T84" fmla="*/ 3 w 931"/>
                  <a:gd name="T85" fmla="*/ 563 h 790"/>
                  <a:gd name="T86" fmla="*/ 2 w 931"/>
                  <a:gd name="T87" fmla="*/ 517 h 790"/>
                  <a:gd name="T88" fmla="*/ 19 w 931"/>
                  <a:gd name="T89" fmla="*/ 483 h 790"/>
                  <a:gd name="T90" fmla="*/ 33 w 931"/>
                  <a:gd name="T91" fmla="*/ 466 h 790"/>
                  <a:gd name="T92" fmla="*/ 57 w 931"/>
                  <a:gd name="T93" fmla="*/ 456 h 790"/>
                  <a:gd name="T94" fmla="*/ 88 w 931"/>
                  <a:gd name="T95" fmla="*/ 450 h 790"/>
                  <a:gd name="T96" fmla="*/ 89 w 931"/>
                  <a:gd name="T97" fmla="*/ 450 h 790"/>
                  <a:gd name="T98" fmla="*/ 398 w 931"/>
                  <a:gd name="T99" fmla="*/ 365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1" h="790">
                    <a:moveTo>
                      <a:pt x="398" y="0"/>
                    </a:moveTo>
                    <a:lnTo>
                      <a:pt x="507" y="0"/>
                    </a:lnTo>
                    <a:lnTo>
                      <a:pt x="507" y="371"/>
                    </a:lnTo>
                    <a:lnTo>
                      <a:pt x="560" y="383"/>
                    </a:lnTo>
                    <a:lnTo>
                      <a:pt x="776" y="428"/>
                    </a:lnTo>
                    <a:lnTo>
                      <a:pt x="790" y="414"/>
                    </a:lnTo>
                    <a:lnTo>
                      <a:pt x="805" y="405"/>
                    </a:lnTo>
                    <a:lnTo>
                      <a:pt x="824" y="397"/>
                    </a:lnTo>
                    <a:lnTo>
                      <a:pt x="844" y="395"/>
                    </a:lnTo>
                    <a:lnTo>
                      <a:pt x="867" y="398"/>
                    </a:lnTo>
                    <a:lnTo>
                      <a:pt x="888" y="407"/>
                    </a:lnTo>
                    <a:lnTo>
                      <a:pt x="905" y="421"/>
                    </a:lnTo>
                    <a:lnTo>
                      <a:pt x="919" y="439"/>
                    </a:lnTo>
                    <a:lnTo>
                      <a:pt x="928" y="460"/>
                    </a:lnTo>
                    <a:lnTo>
                      <a:pt x="931" y="484"/>
                    </a:lnTo>
                    <a:lnTo>
                      <a:pt x="928" y="508"/>
                    </a:lnTo>
                    <a:lnTo>
                      <a:pt x="919" y="528"/>
                    </a:lnTo>
                    <a:lnTo>
                      <a:pt x="905" y="546"/>
                    </a:lnTo>
                    <a:lnTo>
                      <a:pt x="888" y="560"/>
                    </a:lnTo>
                    <a:lnTo>
                      <a:pt x="867" y="569"/>
                    </a:lnTo>
                    <a:lnTo>
                      <a:pt x="844" y="572"/>
                    </a:lnTo>
                    <a:lnTo>
                      <a:pt x="824" y="570"/>
                    </a:lnTo>
                    <a:lnTo>
                      <a:pt x="805" y="564"/>
                    </a:lnTo>
                    <a:lnTo>
                      <a:pt x="790" y="553"/>
                    </a:lnTo>
                    <a:lnTo>
                      <a:pt x="776" y="540"/>
                    </a:lnTo>
                    <a:lnTo>
                      <a:pt x="567" y="496"/>
                    </a:lnTo>
                    <a:lnTo>
                      <a:pt x="676" y="614"/>
                    </a:lnTo>
                    <a:lnTo>
                      <a:pt x="679" y="613"/>
                    </a:lnTo>
                    <a:lnTo>
                      <a:pt x="681" y="613"/>
                    </a:lnTo>
                    <a:lnTo>
                      <a:pt x="704" y="616"/>
                    </a:lnTo>
                    <a:lnTo>
                      <a:pt x="726" y="625"/>
                    </a:lnTo>
                    <a:lnTo>
                      <a:pt x="744" y="639"/>
                    </a:lnTo>
                    <a:lnTo>
                      <a:pt x="758" y="657"/>
                    </a:lnTo>
                    <a:lnTo>
                      <a:pt x="766" y="679"/>
                    </a:lnTo>
                    <a:lnTo>
                      <a:pt x="769" y="702"/>
                    </a:lnTo>
                    <a:lnTo>
                      <a:pt x="766" y="726"/>
                    </a:lnTo>
                    <a:lnTo>
                      <a:pt x="758" y="746"/>
                    </a:lnTo>
                    <a:lnTo>
                      <a:pt x="744" y="765"/>
                    </a:lnTo>
                    <a:lnTo>
                      <a:pt x="726" y="779"/>
                    </a:lnTo>
                    <a:lnTo>
                      <a:pt x="704" y="787"/>
                    </a:lnTo>
                    <a:lnTo>
                      <a:pt x="681" y="790"/>
                    </a:lnTo>
                    <a:lnTo>
                      <a:pt x="659" y="787"/>
                    </a:lnTo>
                    <a:lnTo>
                      <a:pt x="637" y="779"/>
                    </a:lnTo>
                    <a:lnTo>
                      <a:pt x="619" y="765"/>
                    </a:lnTo>
                    <a:lnTo>
                      <a:pt x="605" y="746"/>
                    </a:lnTo>
                    <a:lnTo>
                      <a:pt x="597" y="726"/>
                    </a:lnTo>
                    <a:lnTo>
                      <a:pt x="594" y="702"/>
                    </a:lnTo>
                    <a:lnTo>
                      <a:pt x="594" y="695"/>
                    </a:lnTo>
                    <a:lnTo>
                      <a:pt x="595" y="687"/>
                    </a:lnTo>
                    <a:lnTo>
                      <a:pt x="466" y="545"/>
                    </a:lnTo>
                    <a:lnTo>
                      <a:pt x="332" y="673"/>
                    </a:lnTo>
                    <a:lnTo>
                      <a:pt x="336" y="687"/>
                    </a:lnTo>
                    <a:lnTo>
                      <a:pt x="337" y="702"/>
                    </a:lnTo>
                    <a:lnTo>
                      <a:pt x="334" y="726"/>
                    </a:lnTo>
                    <a:lnTo>
                      <a:pt x="326" y="746"/>
                    </a:lnTo>
                    <a:lnTo>
                      <a:pt x="312" y="765"/>
                    </a:lnTo>
                    <a:lnTo>
                      <a:pt x="294" y="779"/>
                    </a:lnTo>
                    <a:lnTo>
                      <a:pt x="273" y="787"/>
                    </a:lnTo>
                    <a:lnTo>
                      <a:pt x="249" y="790"/>
                    </a:lnTo>
                    <a:lnTo>
                      <a:pt x="226" y="787"/>
                    </a:lnTo>
                    <a:lnTo>
                      <a:pt x="206" y="779"/>
                    </a:lnTo>
                    <a:lnTo>
                      <a:pt x="187" y="765"/>
                    </a:lnTo>
                    <a:lnTo>
                      <a:pt x="174" y="746"/>
                    </a:lnTo>
                    <a:lnTo>
                      <a:pt x="165" y="726"/>
                    </a:lnTo>
                    <a:lnTo>
                      <a:pt x="162" y="702"/>
                    </a:lnTo>
                    <a:lnTo>
                      <a:pt x="164" y="681"/>
                    </a:lnTo>
                    <a:lnTo>
                      <a:pt x="172" y="661"/>
                    </a:lnTo>
                    <a:lnTo>
                      <a:pt x="183" y="644"/>
                    </a:lnTo>
                    <a:lnTo>
                      <a:pt x="198" y="630"/>
                    </a:lnTo>
                    <a:lnTo>
                      <a:pt x="216" y="621"/>
                    </a:lnTo>
                    <a:lnTo>
                      <a:pt x="236" y="615"/>
                    </a:lnTo>
                    <a:lnTo>
                      <a:pt x="344" y="512"/>
                    </a:lnTo>
                    <a:lnTo>
                      <a:pt x="373" y="485"/>
                    </a:lnTo>
                    <a:lnTo>
                      <a:pt x="344" y="493"/>
                    </a:lnTo>
                    <a:lnTo>
                      <a:pt x="175" y="539"/>
                    </a:lnTo>
                    <a:lnTo>
                      <a:pt x="172" y="563"/>
                    </a:lnTo>
                    <a:lnTo>
                      <a:pt x="163" y="584"/>
                    </a:lnTo>
                    <a:lnTo>
                      <a:pt x="149" y="601"/>
                    </a:lnTo>
                    <a:lnTo>
                      <a:pt x="132" y="615"/>
                    </a:lnTo>
                    <a:lnTo>
                      <a:pt x="111" y="624"/>
                    </a:lnTo>
                    <a:lnTo>
                      <a:pt x="88" y="627"/>
                    </a:lnTo>
                    <a:lnTo>
                      <a:pt x="64" y="624"/>
                    </a:lnTo>
                    <a:lnTo>
                      <a:pt x="43" y="615"/>
                    </a:lnTo>
                    <a:lnTo>
                      <a:pt x="26" y="601"/>
                    </a:lnTo>
                    <a:lnTo>
                      <a:pt x="12" y="583"/>
                    </a:lnTo>
                    <a:lnTo>
                      <a:pt x="3" y="563"/>
                    </a:lnTo>
                    <a:lnTo>
                      <a:pt x="0" y="539"/>
                    </a:lnTo>
                    <a:lnTo>
                      <a:pt x="2" y="517"/>
                    </a:lnTo>
                    <a:lnTo>
                      <a:pt x="9" y="499"/>
                    </a:lnTo>
                    <a:lnTo>
                      <a:pt x="19" y="483"/>
                    </a:lnTo>
                    <a:lnTo>
                      <a:pt x="34" y="469"/>
                    </a:lnTo>
                    <a:lnTo>
                      <a:pt x="33" y="466"/>
                    </a:lnTo>
                    <a:lnTo>
                      <a:pt x="43" y="463"/>
                    </a:lnTo>
                    <a:lnTo>
                      <a:pt x="57" y="456"/>
                    </a:lnTo>
                    <a:lnTo>
                      <a:pt x="72" y="451"/>
                    </a:lnTo>
                    <a:lnTo>
                      <a:pt x="88" y="450"/>
                    </a:lnTo>
                    <a:lnTo>
                      <a:pt x="89" y="450"/>
                    </a:lnTo>
                    <a:lnTo>
                      <a:pt x="89" y="450"/>
                    </a:lnTo>
                    <a:lnTo>
                      <a:pt x="344" y="380"/>
                    </a:lnTo>
                    <a:lnTo>
                      <a:pt x="398" y="365"/>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7" name="Group 26">
            <a:extLst>
              <a:ext uri="{FF2B5EF4-FFF2-40B4-BE49-F238E27FC236}">
                <a16:creationId xmlns:a16="http://schemas.microsoft.com/office/drawing/2014/main" id="{160A261C-9E7B-4400-ADDC-31C56E3E18EF}"/>
              </a:ext>
            </a:extLst>
          </p:cNvPr>
          <p:cNvGrpSpPr/>
          <p:nvPr/>
        </p:nvGrpSpPr>
        <p:grpSpPr>
          <a:xfrm>
            <a:off x="3900361" y="2336594"/>
            <a:ext cx="1005840" cy="1005840"/>
            <a:chOff x="4153282" y="1334632"/>
            <a:chExt cx="1005840" cy="1005840"/>
          </a:xfrm>
        </p:grpSpPr>
        <p:sp>
          <p:nvSpPr>
            <p:cNvPr id="14" name="Rounded Rectangle 13"/>
            <p:cNvSpPr/>
            <p:nvPr/>
          </p:nvSpPr>
          <p:spPr>
            <a:xfrm>
              <a:off x="4153282" y="1334632"/>
              <a:ext cx="1005840" cy="1005840"/>
            </a:xfrm>
            <a:prstGeom prst="roundRect">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6" name="Group 18">
              <a:extLst>
                <a:ext uri="{FF2B5EF4-FFF2-40B4-BE49-F238E27FC236}">
                  <a16:creationId xmlns:a16="http://schemas.microsoft.com/office/drawing/2014/main" id="{B158C432-9732-4EEF-82F7-C37101B275DE}"/>
                </a:ext>
              </a:extLst>
            </p:cNvPr>
            <p:cNvGrpSpPr>
              <a:grpSpLocks noChangeAspect="1"/>
            </p:cNvGrpSpPr>
            <p:nvPr/>
          </p:nvGrpSpPr>
          <p:grpSpPr bwMode="auto">
            <a:xfrm>
              <a:off x="4327685" y="1427634"/>
              <a:ext cx="354602" cy="847727"/>
              <a:chOff x="4361" y="855"/>
              <a:chExt cx="919" cy="2197"/>
            </a:xfrm>
          </p:grpSpPr>
          <p:sp>
            <p:nvSpPr>
              <p:cNvPr id="267" name="Freeform 19">
                <a:extLst>
                  <a:ext uri="{FF2B5EF4-FFF2-40B4-BE49-F238E27FC236}">
                    <a16:creationId xmlns:a16="http://schemas.microsoft.com/office/drawing/2014/main" id="{1111C3A1-9D24-424D-9FF9-D4AB620BE56D}"/>
                  </a:ext>
                </a:extLst>
              </p:cNvPr>
              <p:cNvSpPr>
                <a:spLocks noEditPoints="1"/>
              </p:cNvSpPr>
              <p:nvPr/>
            </p:nvSpPr>
            <p:spPr bwMode="auto">
              <a:xfrm>
                <a:off x="4361" y="855"/>
                <a:ext cx="919" cy="2197"/>
              </a:xfrm>
              <a:custGeom>
                <a:avLst/>
                <a:gdLst>
                  <a:gd name="T0" fmla="*/ 471 w 540"/>
                  <a:gd name="T1" fmla="*/ 272 h 1295"/>
                  <a:gd name="T2" fmla="*/ 525 w 540"/>
                  <a:gd name="T3" fmla="*/ 521 h 1295"/>
                  <a:gd name="T4" fmla="*/ 452 w 540"/>
                  <a:gd name="T5" fmla="*/ 623 h 1295"/>
                  <a:gd name="T6" fmla="*/ 451 w 540"/>
                  <a:gd name="T7" fmla="*/ 492 h 1295"/>
                  <a:gd name="T8" fmla="*/ 451 w 540"/>
                  <a:gd name="T9" fmla="*/ 449 h 1295"/>
                  <a:gd name="T10" fmla="*/ 330 w 540"/>
                  <a:gd name="T11" fmla="*/ 10 h 1295"/>
                  <a:gd name="T12" fmla="*/ 364 w 540"/>
                  <a:gd name="T13" fmla="*/ 38 h 1295"/>
                  <a:gd name="T14" fmla="*/ 374 w 540"/>
                  <a:gd name="T15" fmla="*/ 112 h 1295"/>
                  <a:gd name="T16" fmla="*/ 358 w 540"/>
                  <a:gd name="T17" fmla="*/ 142 h 1295"/>
                  <a:gd name="T18" fmla="*/ 355 w 540"/>
                  <a:gd name="T19" fmla="*/ 188 h 1295"/>
                  <a:gd name="T20" fmla="*/ 425 w 540"/>
                  <a:gd name="T21" fmla="*/ 230 h 1295"/>
                  <a:gd name="T22" fmla="*/ 451 w 540"/>
                  <a:gd name="T23" fmla="*/ 449 h 1295"/>
                  <a:gd name="T24" fmla="*/ 441 w 540"/>
                  <a:gd name="T25" fmla="*/ 520 h 1295"/>
                  <a:gd name="T26" fmla="*/ 451 w 540"/>
                  <a:gd name="T27" fmla="*/ 622 h 1295"/>
                  <a:gd name="T28" fmla="*/ 429 w 540"/>
                  <a:gd name="T29" fmla="*/ 642 h 1295"/>
                  <a:gd name="T30" fmla="*/ 400 w 540"/>
                  <a:gd name="T31" fmla="*/ 721 h 1295"/>
                  <a:gd name="T32" fmla="*/ 360 w 540"/>
                  <a:gd name="T33" fmla="*/ 1005 h 1295"/>
                  <a:gd name="T34" fmla="*/ 332 w 540"/>
                  <a:gd name="T35" fmla="*/ 1162 h 1295"/>
                  <a:gd name="T36" fmla="*/ 345 w 540"/>
                  <a:gd name="T37" fmla="*/ 1231 h 1295"/>
                  <a:gd name="T38" fmla="*/ 333 w 540"/>
                  <a:gd name="T39" fmla="*/ 1279 h 1295"/>
                  <a:gd name="T40" fmla="*/ 273 w 540"/>
                  <a:gd name="T41" fmla="*/ 1260 h 1295"/>
                  <a:gd name="T42" fmla="*/ 277 w 540"/>
                  <a:gd name="T43" fmla="*/ 1209 h 1295"/>
                  <a:gd name="T44" fmla="*/ 272 w 540"/>
                  <a:gd name="T45" fmla="*/ 1152 h 1295"/>
                  <a:gd name="T46" fmla="*/ 274 w 540"/>
                  <a:gd name="T47" fmla="*/ 1050 h 1295"/>
                  <a:gd name="T48" fmla="*/ 284 w 540"/>
                  <a:gd name="T49" fmla="*/ 961 h 1295"/>
                  <a:gd name="T50" fmla="*/ 278 w 540"/>
                  <a:gd name="T51" fmla="*/ 836 h 1295"/>
                  <a:gd name="T52" fmla="*/ 250 w 540"/>
                  <a:gd name="T53" fmla="*/ 789 h 1295"/>
                  <a:gd name="T54" fmla="*/ 158 w 540"/>
                  <a:gd name="T55" fmla="*/ 1136 h 1295"/>
                  <a:gd name="T56" fmla="*/ 163 w 540"/>
                  <a:gd name="T57" fmla="*/ 469 h 1295"/>
                  <a:gd name="T58" fmla="*/ 158 w 540"/>
                  <a:gd name="T59" fmla="*/ 437 h 1295"/>
                  <a:gd name="T60" fmla="*/ 190 w 540"/>
                  <a:gd name="T61" fmla="*/ 217 h 1295"/>
                  <a:gd name="T62" fmla="*/ 272 w 540"/>
                  <a:gd name="T63" fmla="*/ 185 h 1295"/>
                  <a:gd name="T64" fmla="*/ 260 w 540"/>
                  <a:gd name="T65" fmla="*/ 132 h 1295"/>
                  <a:gd name="T66" fmla="*/ 265 w 540"/>
                  <a:gd name="T67" fmla="*/ 69 h 1295"/>
                  <a:gd name="T68" fmla="*/ 290 w 540"/>
                  <a:gd name="T69" fmla="*/ 21 h 1295"/>
                  <a:gd name="T70" fmla="*/ 330 w 540"/>
                  <a:gd name="T71" fmla="*/ 10 h 1295"/>
                  <a:gd name="T72" fmla="*/ 155 w 540"/>
                  <a:gd name="T73" fmla="*/ 1151 h 1295"/>
                  <a:gd name="T74" fmla="*/ 131 w 540"/>
                  <a:gd name="T75" fmla="*/ 1241 h 1295"/>
                  <a:gd name="T76" fmla="*/ 100 w 540"/>
                  <a:gd name="T77" fmla="*/ 1255 h 1295"/>
                  <a:gd name="T78" fmla="*/ 0 w 540"/>
                  <a:gd name="T79" fmla="*/ 1285 h 1295"/>
                  <a:gd name="T80" fmla="*/ 51 w 540"/>
                  <a:gd name="T81" fmla="*/ 1218 h 1295"/>
                  <a:gd name="T82" fmla="*/ 76 w 540"/>
                  <a:gd name="T83" fmla="*/ 1101 h 1295"/>
                  <a:gd name="T84" fmla="*/ 135 w 540"/>
                  <a:gd name="T85" fmla="*/ 784 h 1295"/>
                  <a:gd name="T86" fmla="*/ 154 w 540"/>
                  <a:gd name="T87" fmla="*/ 662 h 1295"/>
                  <a:gd name="T88" fmla="*/ 132 w 540"/>
                  <a:gd name="T89" fmla="*/ 648 h 1295"/>
                  <a:gd name="T90" fmla="*/ 126 w 540"/>
                  <a:gd name="T91" fmla="*/ 610 h 1295"/>
                  <a:gd name="T92" fmla="*/ 83 w 540"/>
                  <a:gd name="T93" fmla="*/ 489 h 1295"/>
                  <a:gd name="T94" fmla="*/ 114 w 540"/>
                  <a:gd name="T95" fmla="*/ 341 h 1295"/>
                  <a:gd name="T96" fmla="*/ 147 w 540"/>
                  <a:gd name="T97" fmla="*/ 238 h 1295"/>
                  <a:gd name="T98" fmla="*/ 158 w 540"/>
                  <a:gd name="T99" fmla="*/ 437 h 1295"/>
                  <a:gd name="T100" fmla="*/ 150 w 540"/>
                  <a:gd name="T101" fmla="*/ 466 h 1295"/>
                  <a:gd name="T102" fmla="*/ 158 w 540"/>
                  <a:gd name="T103" fmla="*/ 509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1295">
                    <a:moveTo>
                      <a:pt x="451" y="240"/>
                    </a:moveTo>
                    <a:cubicBezTo>
                      <a:pt x="460" y="246"/>
                      <a:pt x="468" y="256"/>
                      <a:pt x="471" y="272"/>
                    </a:cubicBezTo>
                    <a:cubicBezTo>
                      <a:pt x="476" y="302"/>
                      <a:pt x="507" y="404"/>
                      <a:pt x="523" y="432"/>
                    </a:cubicBezTo>
                    <a:cubicBezTo>
                      <a:pt x="538" y="459"/>
                      <a:pt x="540" y="497"/>
                      <a:pt x="525" y="521"/>
                    </a:cubicBezTo>
                    <a:cubicBezTo>
                      <a:pt x="509" y="544"/>
                      <a:pt x="473" y="601"/>
                      <a:pt x="467" y="610"/>
                    </a:cubicBezTo>
                    <a:cubicBezTo>
                      <a:pt x="462" y="618"/>
                      <a:pt x="460" y="623"/>
                      <a:pt x="452" y="623"/>
                    </a:cubicBezTo>
                    <a:cubicBezTo>
                      <a:pt x="452" y="622"/>
                      <a:pt x="451" y="622"/>
                      <a:pt x="451" y="622"/>
                    </a:cubicBezTo>
                    <a:cubicBezTo>
                      <a:pt x="451" y="492"/>
                      <a:pt x="451" y="492"/>
                      <a:pt x="451" y="492"/>
                    </a:cubicBezTo>
                    <a:cubicBezTo>
                      <a:pt x="458" y="480"/>
                      <a:pt x="466" y="471"/>
                      <a:pt x="463" y="465"/>
                    </a:cubicBezTo>
                    <a:cubicBezTo>
                      <a:pt x="458" y="457"/>
                      <a:pt x="455" y="456"/>
                      <a:pt x="451" y="449"/>
                    </a:cubicBezTo>
                    <a:lnTo>
                      <a:pt x="451" y="240"/>
                    </a:lnTo>
                    <a:close/>
                    <a:moveTo>
                      <a:pt x="330" y="10"/>
                    </a:moveTo>
                    <a:cubicBezTo>
                      <a:pt x="337" y="16"/>
                      <a:pt x="345" y="27"/>
                      <a:pt x="352" y="23"/>
                    </a:cubicBezTo>
                    <a:cubicBezTo>
                      <a:pt x="358" y="20"/>
                      <a:pt x="357" y="38"/>
                      <a:pt x="364" y="38"/>
                    </a:cubicBezTo>
                    <a:cubicBezTo>
                      <a:pt x="372" y="38"/>
                      <a:pt x="380" y="64"/>
                      <a:pt x="379" y="78"/>
                    </a:cubicBezTo>
                    <a:cubicBezTo>
                      <a:pt x="378" y="92"/>
                      <a:pt x="375" y="106"/>
                      <a:pt x="374" y="112"/>
                    </a:cubicBezTo>
                    <a:cubicBezTo>
                      <a:pt x="373" y="118"/>
                      <a:pt x="370" y="141"/>
                      <a:pt x="365" y="141"/>
                    </a:cubicBezTo>
                    <a:cubicBezTo>
                      <a:pt x="360" y="141"/>
                      <a:pt x="358" y="142"/>
                      <a:pt x="358" y="142"/>
                    </a:cubicBezTo>
                    <a:cubicBezTo>
                      <a:pt x="358" y="142"/>
                      <a:pt x="353" y="160"/>
                      <a:pt x="353" y="174"/>
                    </a:cubicBezTo>
                    <a:cubicBezTo>
                      <a:pt x="353" y="188"/>
                      <a:pt x="355" y="188"/>
                      <a:pt x="355" y="188"/>
                    </a:cubicBezTo>
                    <a:cubicBezTo>
                      <a:pt x="363" y="202"/>
                      <a:pt x="363" y="202"/>
                      <a:pt x="363" y="202"/>
                    </a:cubicBezTo>
                    <a:cubicBezTo>
                      <a:pt x="363" y="202"/>
                      <a:pt x="406" y="224"/>
                      <a:pt x="425" y="230"/>
                    </a:cubicBezTo>
                    <a:cubicBezTo>
                      <a:pt x="434" y="232"/>
                      <a:pt x="443" y="235"/>
                      <a:pt x="451" y="240"/>
                    </a:cubicBezTo>
                    <a:cubicBezTo>
                      <a:pt x="451" y="449"/>
                      <a:pt x="451" y="449"/>
                      <a:pt x="451" y="449"/>
                    </a:cubicBezTo>
                    <a:cubicBezTo>
                      <a:pt x="448" y="445"/>
                      <a:pt x="446" y="439"/>
                      <a:pt x="443" y="426"/>
                    </a:cubicBezTo>
                    <a:cubicBezTo>
                      <a:pt x="443" y="453"/>
                      <a:pt x="434" y="493"/>
                      <a:pt x="441" y="520"/>
                    </a:cubicBezTo>
                    <a:cubicBezTo>
                      <a:pt x="440" y="510"/>
                      <a:pt x="445" y="500"/>
                      <a:pt x="451" y="492"/>
                    </a:cubicBezTo>
                    <a:cubicBezTo>
                      <a:pt x="451" y="622"/>
                      <a:pt x="451" y="622"/>
                      <a:pt x="451" y="622"/>
                    </a:cubicBezTo>
                    <a:cubicBezTo>
                      <a:pt x="444" y="622"/>
                      <a:pt x="439" y="623"/>
                      <a:pt x="439" y="623"/>
                    </a:cubicBezTo>
                    <a:cubicBezTo>
                      <a:pt x="439" y="623"/>
                      <a:pt x="435" y="638"/>
                      <a:pt x="429" y="642"/>
                    </a:cubicBezTo>
                    <a:cubicBezTo>
                      <a:pt x="423" y="647"/>
                      <a:pt x="415" y="662"/>
                      <a:pt x="413" y="657"/>
                    </a:cubicBezTo>
                    <a:cubicBezTo>
                      <a:pt x="411" y="651"/>
                      <a:pt x="406" y="696"/>
                      <a:pt x="400" y="721"/>
                    </a:cubicBezTo>
                    <a:cubicBezTo>
                      <a:pt x="395" y="745"/>
                      <a:pt x="369" y="914"/>
                      <a:pt x="369" y="939"/>
                    </a:cubicBezTo>
                    <a:cubicBezTo>
                      <a:pt x="369" y="963"/>
                      <a:pt x="359" y="988"/>
                      <a:pt x="360" y="1005"/>
                    </a:cubicBezTo>
                    <a:cubicBezTo>
                      <a:pt x="361" y="1022"/>
                      <a:pt x="357" y="1068"/>
                      <a:pt x="356" y="1093"/>
                    </a:cubicBezTo>
                    <a:cubicBezTo>
                      <a:pt x="355" y="1118"/>
                      <a:pt x="332" y="1144"/>
                      <a:pt x="332" y="1162"/>
                    </a:cubicBezTo>
                    <a:cubicBezTo>
                      <a:pt x="332" y="1181"/>
                      <a:pt x="338" y="1189"/>
                      <a:pt x="335" y="1200"/>
                    </a:cubicBezTo>
                    <a:cubicBezTo>
                      <a:pt x="332" y="1210"/>
                      <a:pt x="333" y="1218"/>
                      <a:pt x="345" y="1231"/>
                    </a:cubicBezTo>
                    <a:cubicBezTo>
                      <a:pt x="356" y="1243"/>
                      <a:pt x="361" y="1255"/>
                      <a:pt x="360" y="1264"/>
                    </a:cubicBezTo>
                    <a:cubicBezTo>
                      <a:pt x="359" y="1274"/>
                      <a:pt x="356" y="1278"/>
                      <a:pt x="333" y="1279"/>
                    </a:cubicBezTo>
                    <a:cubicBezTo>
                      <a:pt x="310" y="1280"/>
                      <a:pt x="288" y="1273"/>
                      <a:pt x="288" y="1267"/>
                    </a:cubicBezTo>
                    <a:cubicBezTo>
                      <a:pt x="288" y="1262"/>
                      <a:pt x="280" y="1260"/>
                      <a:pt x="273" y="1260"/>
                    </a:cubicBezTo>
                    <a:cubicBezTo>
                      <a:pt x="266" y="1260"/>
                      <a:pt x="267" y="1253"/>
                      <a:pt x="270" y="1239"/>
                    </a:cubicBezTo>
                    <a:cubicBezTo>
                      <a:pt x="273" y="1226"/>
                      <a:pt x="283" y="1208"/>
                      <a:pt x="277" y="1209"/>
                    </a:cubicBezTo>
                    <a:cubicBezTo>
                      <a:pt x="271" y="1211"/>
                      <a:pt x="266" y="1208"/>
                      <a:pt x="266" y="1188"/>
                    </a:cubicBezTo>
                    <a:cubicBezTo>
                      <a:pt x="266" y="1169"/>
                      <a:pt x="264" y="1163"/>
                      <a:pt x="272" y="1152"/>
                    </a:cubicBezTo>
                    <a:cubicBezTo>
                      <a:pt x="281" y="1140"/>
                      <a:pt x="279" y="1119"/>
                      <a:pt x="277" y="1102"/>
                    </a:cubicBezTo>
                    <a:cubicBezTo>
                      <a:pt x="275" y="1084"/>
                      <a:pt x="269" y="1072"/>
                      <a:pt x="274" y="1050"/>
                    </a:cubicBezTo>
                    <a:cubicBezTo>
                      <a:pt x="279" y="1029"/>
                      <a:pt x="280" y="1003"/>
                      <a:pt x="277" y="993"/>
                    </a:cubicBezTo>
                    <a:cubicBezTo>
                      <a:pt x="274" y="982"/>
                      <a:pt x="276" y="969"/>
                      <a:pt x="284" y="961"/>
                    </a:cubicBezTo>
                    <a:cubicBezTo>
                      <a:pt x="292" y="952"/>
                      <a:pt x="280" y="937"/>
                      <a:pt x="280" y="927"/>
                    </a:cubicBezTo>
                    <a:cubicBezTo>
                      <a:pt x="280" y="917"/>
                      <a:pt x="283" y="877"/>
                      <a:pt x="278" y="836"/>
                    </a:cubicBezTo>
                    <a:cubicBezTo>
                      <a:pt x="273" y="796"/>
                      <a:pt x="272" y="765"/>
                      <a:pt x="271" y="754"/>
                    </a:cubicBezTo>
                    <a:cubicBezTo>
                      <a:pt x="270" y="744"/>
                      <a:pt x="265" y="749"/>
                      <a:pt x="250" y="789"/>
                    </a:cubicBezTo>
                    <a:cubicBezTo>
                      <a:pt x="236" y="830"/>
                      <a:pt x="199" y="956"/>
                      <a:pt x="192" y="984"/>
                    </a:cubicBezTo>
                    <a:cubicBezTo>
                      <a:pt x="186" y="1008"/>
                      <a:pt x="166" y="1096"/>
                      <a:pt x="158" y="1136"/>
                    </a:cubicBezTo>
                    <a:cubicBezTo>
                      <a:pt x="158" y="509"/>
                      <a:pt x="158" y="509"/>
                      <a:pt x="158" y="509"/>
                    </a:cubicBezTo>
                    <a:cubicBezTo>
                      <a:pt x="160" y="506"/>
                      <a:pt x="158" y="485"/>
                      <a:pt x="163" y="469"/>
                    </a:cubicBezTo>
                    <a:cubicBezTo>
                      <a:pt x="169" y="451"/>
                      <a:pt x="171" y="426"/>
                      <a:pt x="172" y="396"/>
                    </a:cubicBezTo>
                    <a:cubicBezTo>
                      <a:pt x="172" y="396"/>
                      <a:pt x="165" y="421"/>
                      <a:pt x="158" y="437"/>
                    </a:cubicBezTo>
                    <a:cubicBezTo>
                      <a:pt x="158" y="224"/>
                      <a:pt x="158" y="224"/>
                      <a:pt x="158" y="224"/>
                    </a:cubicBezTo>
                    <a:cubicBezTo>
                      <a:pt x="164" y="221"/>
                      <a:pt x="175" y="219"/>
                      <a:pt x="190" y="217"/>
                    </a:cubicBezTo>
                    <a:cubicBezTo>
                      <a:pt x="226" y="212"/>
                      <a:pt x="252" y="202"/>
                      <a:pt x="261" y="195"/>
                    </a:cubicBezTo>
                    <a:cubicBezTo>
                      <a:pt x="266" y="191"/>
                      <a:pt x="269" y="188"/>
                      <a:pt x="272" y="185"/>
                    </a:cubicBezTo>
                    <a:cubicBezTo>
                      <a:pt x="274" y="182"/>
                      <a:pt x="279" y="177"/>
                      <a:pt x="275" y="177"/>
                    </a:cubicBezTo>
                    <a:cubicBezTo>
                      <a:pt x="266" y="176"/>
                      <a:pt x="264" y="142"/>
                      <a:pt x="260" y="132"/>
                    </a:cubicBezTo>
                    <a:cubicBezTo>
                      <a:pt x="255" y="122"/>
                      <a:pt x="257" y="115"/>
                      <a:pt x="260" y="106"/>
                    </a:cubicBezTo>
                    <a:cubicBezTo>
                      <a:pt x="263" y="97"/>
                      <a:pt x="257" y="83"/>
                      <a:pt x="265" y="69"/>
                    </a:cubicBezTo>
                    <a:cubicBezTo>
                      <a:pt x="272" y="55"/>
                      <a:pt x="262" y="37"/>
                      <a:pt x="272" y="35"/>
                    </a:cubicBezTo>
                    <a:cubicBezTo>
                      <a:pt x="283" y="33"/>
                      <a:pt x="279" y="21"/>
                      <a:pt x="290" y="21"/>
                    </a:cubicBezTo>
                    <a:cubicBezTo>
                      <a:pt x="300" y="21"/>
                      <a:pt x="301" y="6"/>
                      <a:pt x="312" y="11"/>
                    </a:cubicBezTo>
                    <a:cubicBezTo>
                      <a:pt x="322" y="16"/>
                      <a:pt x="322" y="0"/>
                      <a:pt x="330" y="10"/>
                    </a:cubicBezTo>
                    <a:close/>
                    <a:moveTo>
                      <a:pt x="158" y="1136"/>
                    </a:moveTo>
                    <a:cubicBezTo>
                      <a:pt x="156" y="1142"/>
                      <a:pt x="155" y="1147"/>
                      <a:pt x="155" y="1151"/>
                    </a:cubicBezTo>
                    <a:cubicBezTo>
                      <a:pt x="150" y="1175"/>
                      <a:pt x="144" y="1223"/>
                      <a:pt x="137" y="1223"/>
                    </a:cubicBezTo>
                    <a:cubicBezTo>
                      <a:pt x="131" y="1223"/>
                      <a:pt x="132" y="1228"/>
                      <a:pt x="131" y="1241"/>
                    </a:cubicBezTo>
                    <a:cubicBezTo>
                      <a:pt x="131" y="1255"/>
                      <a:pt x="117" y="1257"/>
                      <a:pt x="109" y="1260"/>
                    </a:cubicBezTo>
                    <a:cubicBezTo>
                      <a:pt x="102" y="1263"/>
                      <a:pt x="100" y="1255"/>
                      <a:pt x="100" y="1255"/>
                    </a:cubicBezTo>
                    <a:cubicBezTo>
                      <a:pt x="100" y="1255"/>
                      <a:pt x="87" y="1281"/>
                      <a:pt x="65" y="1284"/>
                    </a:cubicBezTo>
                    <a:cubicBezTo>
                      <a:pt x="43" y="1287"/>
                      <a:pt x="0" y="1295"/>
                      <a:pt x="0" y="1285"/>
                    </a:cubicBezTo>
                    <a:cubicBezTo>
                      <a:pt x="0" y="1274"/>
                      <a:pt x="5" y="1264"/>
                      <a:pt x="20" y="1256"/>
                    </a:cubicBezTo>
                    <a:cubicBezTo>
                      <a:pt x="34" y="1247"/>
                      <a:pt x="45" y="1224"/>
                      <a:pt x="51" y="1218"/>
                    </a:cubicBezTo>
                    <a:cubicBezTo>
                      <a:pt x="56" y="1212"/>
                      <a:pt x="49" y="1214"/>
                      <a:pt x="53" y="1203"/>
                    </a:cubicBezTo>
                    <a:cubicBezTo>
                      <a:pt x="58" y="1191"/>
                      <a:pt x="73" y="1123"/>
                      <a:pt x="76" y="1101"/>
                    </a:cubicBezTo>
                    <a:cubicBezTo>
                      <a:pt x="78" y="1078"/>
                      <a:pt x="77" y="1002"/>
                      <a:pt x="87" y="967"/>
                    </a:cubicBezTo>
                    <a:cubicBezTo>
                      <a:pt x="98" y="931"/>
                      <a:pt x="131" y="816"/>
                      <a:pt x="135" y="784"/>
                    </a:cubicBezTo>
                    <a:cubicBezTo>
                      <a:pt x="140" y="753"/>
                      <a:pt x="147" y="721"/>
                      <a:pt x="147" y="703"/>
                    </a:cubicBezTo>
                    <a:cubicBezTo>
                      <a:pt x="147" y="686"/>
                      <a:pt x="149" y="674"/>
                      <a:pt x="154" y="662"/>
                    </a:cubicBezTo>
                    <a:cubicBezTo>
                      <a:pt x="158" y="649"/>
                      <a:pt x="153" y="632"/>
                      <a:pt x="153" y="632"/>
                    </a:cubicBezTo>
                    <a:cubicBezTo>
                      <a:pt x="153" y="632"/>
                      <a:pt x="140" y="642"/>
                      <a:pt x="132" y="648"/>
                    </a:cubicBezTo>
                    <a:cubicBezTo>
                      <a:pt x="125" y="655"/>
                      <a:pt x="125" y="645"/>
                      <a:pt x="129" y="629"/>
                    </a:cubicBezTo>
                    <a:cubicBezTo>
                      <a:pt x="132" y="614"/>
                      <a:pt x="130" y="605"/>
                      <a:pt x="126" y="610"/>
                    </a:cubicBezTo>
                    <a:cubicBezTo>
                      <a:pt x="122" y="615"/>
                      <a:pt x="119" y="585"/>
                      <a:pt x="109" y="566"/>
                    </a:cubicBezTo>
                    <a:cubicBezTo>
                      <a:pt x="100" y="548"/>
                      <a:pt x="78" y="511"/>
                      <a:pt x="83" y="489"/>
                    </a:cubicBezTo>
                    <a:cubicBezTo>
                      <a:pt x="88" y="468"/>
                      <a:pt x="90" y="431"/>
                      <a:pt x="96" y="412"/>
                    </a:cubicBezTo>
                    <a:cubicBezTo>
                      <a:pt x="102" y="394"/>
                      <a:pt x="107" y="361"/>
                      <a:pt x="114" y="341"/>
                    </a:cubicBezTo>
                    <a:cubicBezTo>
                      <a:pt x="121" y="321"/>
                      <a:pt x="120" y="311"/>
                      <a:pt x="129" y="291"/>
                    </a:cubicBezTo>
                    <a:cubicBezTo>
                      <a:pt x="137" y="271"/>
                      <a:pt x="147" y="247"/>
                      <a:pt x="147" y="238"/>
                    </a:cubicBezTo>
                    <a:cubicBezTo>
                      <a:pt x="147" y="232"/>
                      <a:pt x="149" y="228"/>
                      <a:pt x="158" y="224"/>
                    </a:cubicBezTo>
                    <a:cubicBezTo>
                      <a:pt x="158" y="437"/>
                      <a:pt x="158" y="437"/>
                      <a:pt x="158" y="437"/>
                    </a:cubicBezTo>
                    <a:cubicBezTo>
                      <a:pt x="155" y="443"/>
                      <a:pt x="152" y="448"/>
                      <a:pt x="150" y="449"/>
                    </a:cubicBezTo>
                    <a:cubicBezTo>
                      <a:pt x="142" y="451"/>
                      <a:pt x="141" y="461"/>
                      <a:pt x="150" y="466"/>
                    </a:cubicBezTo>
                    <a:cubicBezTo>
                      <a:pt x="158" y="471"/>
                      <a:pt x="153" y="504"/>
                      <a:pt x="157" y="509"/>
                    </a:cubicBezTo>
                    <a:cubicBezTo>
                      <a:pt x="157" y="509"/>
                      <a:pt x="157" y="509"/>
                      <a:pt x="158" y="509"/>
                    </a:cubicBezTo>
                    <a:lnTo>
                      <a:pt x="158" y="113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20">
                <a:extLst>
                  <a:ext uri="{FF2B5EF4-FFF2-40B4-BE49-F238E27FC236}">
                    <a16:creationId xmlns:a16="http://schemas.microsoft.com/office/drawing/2014/main" id="{46420151-CC5B-4233-A23B-15B2D7E6EAB4}"/>
                  </a:ext>
                </a:extLst>
              </p:cNvPr>
              <p:cNvSpPr>
                <a:spLocks/>
              </p:cNvSpPr>
              <p:nvPr/>
            </p:nvSpPr>
            <p:spPr bwMode="auto">
              <a:xfrm>
                <a:off x="4701" y="1169"/>
                <a:ext cx="325" cy="633"/>
              </a:xfrm>
              <a:custGeom>
                <a:avLst/>
                <a:gdLst>
                  <a:gd name="T0" fmla="*/ 153 w 191"/>
                  <a:gd name="T1" fmla="*/ 0 h 373"/>
                  <a:gd name="T2" fmla="*/ 155 w 191"/>
                  <a:gd name="T3" fmla="*/ 3 h 373"/>
                  <a:gd name="T4" fmla="*/ 162 w 191"/>
                  <a:gd name="T5" fmla="*/ 15 h 373"/>
                  <a:gd name="T6" fmla="*/ 162 w 191"/>
                  <a:gd name="T7" fmla="*/ 17 h 373"/>
                  <a:gd name="T8" fmla="*/ 156 w 191"/>
                  <a:gd name="T9" fmla="*/ 149 h 373"/>
                  <a:gd name="T10" fmla="*/ 157 w 191"/>
                  <a:gd name="T11" fmla="*/ 255 h 373"/>
                  <a:gd name="T12" fmla="*/ 175 w 191"/>
                  <a:gd name="T13" fmla="*/ 334 h 373"/>
                  <a:gd name="T14" fmla="*/ 191 w 191"/>
                  <a:gd name="T15" fmla="*/ 372 h 373"/>
                  <a:gd name="T16" fmla="*/ 126 w 191"/>
                  <a:gd name="T17" fmla="*/ 368 h 373"/>
                  <a:gd name="T18" fmla="*/ 20 w 191"/>
                  <a:gd name="T19" fmla="*/ 369 h 373"/>
                  <a:gd name="T20" fmla="*/ 0 w 191"/>
                  <a:gd name="T21" fmla="*/ 361 h 373"/>
                  <a:gd name="T22" fmla="*/ 24 w 191"/>
                  <a:gd name="T23" fmla="*/ 291 h 373"/>
                  <a:gd name="T24" fmla="*/ 44 w 191"/>
                  <a:gd name="T25" fmla="*/ 155 h 373"/>
                  <a:gd name="T26" fmla="*/ 52 w 191"/>
                  <a:gd name="T27" fmla="*/ 32 h 373"/>
                  <a:gd name="T28" fmla="*/ 60 w 191"/>
                  <a:gd name="T29" fmla="*/ 11 h 373"/>
                  <a:gd name="T30" fmla="*/ 61 w 191"/>
                  <a:gd name="T31" fmla="*/ 10 h 373"/>
                  <a:gd name="T32" fmla="*/ 72 w 191"/>
                  <a:gd name="T33" fmla="*/ 0 h 373"/>
                  <a:gd name="T34" fmla="*/ 91 w 191"/>
                  <a:gd name="T35" fmla="*/ 23 h 373"/>
                  <a:gd name="T36" fmla="*/ 121 w 191"/>
                  <a:gd name="T37" fmla="*/ 33 h 373"/>
                  <a:gd name="T38" fmla="*/ 153 w 191"/>
                  <a:gd name="T3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373">
                    <a:moveTo>
                      <a:pt x="153" y="0"/>
                    </a:moveTo>
                    <a:cubicBezTo>
                      <a:pt x="154" y="3"/>
                      <a:pt x="155" y="3"/>
                      <a:pt x="155" y="3"/>
                    </a:cubicBezTo>
                    <a:cubicBezTo>
                      <a:pt x="162" y="15"/>
                      <a:pt x="162" y="15"/>
                      <a:pt x="162" y="15"/>
                    </a:cubicBezTo>
                    <a:cubicBezTo>
                      <a:pt x="162" y="16"/>
                      <a:pt x="162" y="16"/>
                      <a:pt x="162" y="17"/>
                    </a:cubicBezTo>
                    <a:cubicBezTo>
                      <a:pt x="159" y="37"/>
                      <a:pt x="156" y="104"/>
                      <a:pt x="156" y="149"/>
                    </a:cubicBezTo>
                    <a:cubicBezTo>
                      <a:pt x="156" y="194"/>
                      <a:pt x="150" y="218"/>
                      <a:pt x="157" y="255"/>
                    </a:cubicBezTo>
                    <a:cubicBezTo>
                      <a:pt x="164" y="291"/>
                      <a:pt x="165" y="312"/>
                      <a:pt x="175" y="334"/>
                    </a:cubicBezTo>
                    <a:cubicBezTo>
                      <a:pt x="185" y="356"/>
                      <a:pt x="191" y="372"/>
                      <a:pt x="191" y="372"/>
                    </a:cubicBezTo>
                    <a:cubicBezTo>
                      <a:pt x="191" y="372"/>
                      <a:pt x="159" y="368"/>
                      <a:pt x="126" y="368"/>
                    </a:cubicBezTo>
                    <a:cubicBezTo>
                      <a:pt x="93" y="368"/>
                      <a:pt x="33" y="373"/>
                      <a:pt x="20" y="369"/>
                    </a:cubicBezTo>
                    <a:cubicBezTo>
                      <a:pt x="8" y="366"/>
                      <a:pt x="0" y="361"/>
                      <a:pt x="0" y="361"/>
                    </a:cubicBezTo>
                    <a:cubicBezTo>
                      <a:pt x="0" y="361"/>
                      <a:pt x="14" y="328"/>
                      <a:pt x="24" y="291"/>
                    </a:cubicBezTo>
                    <a:cubicBezTo>
                      <a:pt x="34" y="255"/>
                      <a:pt x="44" y="205"/>
                      <a:pt x="44" y="155"/>
                    </a:cubicBezTo>
                    <a:cubicBezTo>
                      <a:pt x="44" y="105"/>
                      <a:pt x="42" y="57"/>
                      <a:pt x="52" y="32"/>
                    </a:cubicBezTo>
                    <a:cubicBezTo>
                      <a:pt x="56" y="23"/>
                      <a:pt x="58" y="16"/>
                      <a:pt x="60" y="11"/>
                    </a:cubicBezTo>
                    <a:cubicBezTo>
                      <a:pt x="60" y="11"/>
                      <a:pt x="58" y="12"/>
                      <a:pt x="61" y="10"/>
                    </a:cubicBezTo>
                    <a:cubicBezTo>
                      <a:pt x="63" y="8"/>
                      <a:pt x="69" y="3"/>
                      <a:pt x="72" y="0"/>
                    </a:cubicBezTo>
                    <a:cubicBezTo>
                      <a:pt x="77" y="6"/>
                      <a:pt x="80" y="10"/>
                      <a:pt x="91" y="23"/>
                    </a:cubicBezTo>
                    <a:cubicBezTo>
                      <a:pt x="102" y="36"/>
                      <a:pt x="103" y="45"/>
                      <a:pt x="121" y="33"/>
                    </a:cubicBezTo>
                    <a:cubicBezTo>
                      <a:pt x="135" y="24"/>
                      <a:pt x="144" y="11"/>
                      <a:pt x="1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21">
                <a:extLst>
                  <a:ext uri="{FF2B5EF4-FFF2-40B4-BE49-F238E27FC236}">
                    <a16:creationId xmlns:a16="http://schemas.microsoft.com/office/drawing/2014/main" id="{F998346A-FAFD-483B-ACB5-F66EDD257F78}"/>
                  </a:ext>
                </a:extLst>
              </p:cNvPr>
              <p:cNvSpPr>
                <a:spLocks/>
              </p:cNvSpPr>
              <p:nvPr/>
            </p:nvSpPr>
            <p:spPr bwMode="auto">
              <a:xfrm>
                <a:off x="4752" y="1242"/>
                <a:ext cx="157" cy="626"/>
              </a:xfrm>
              <a:custGeom>
                <a:avLst/>
                <a:gdLst>
                  <a:gd name="T0" fmla="*/ 77 w 92"/>
                  <a:gd name="T1" fmla="*/ 0 h 369"/>
                  <a:gd name="T2" fmla="*/ 59 w 92"/>
                  <a:gd name="T3" fmla="*/ 18 h 369"/>
                  <a:gd name="T4" fmla="*/ 65 w 92"/>
                  <a:gd name="T5" fmla="*/ 29 h 369"/>
                  <a:gd name="T6" fmla="*/ 37 w 92"/>
                  <a:gd name="T7" fmla="*/ 139 h 369"/>
                  <a:gd name="T8" fmla="*/ 4 w 92"/>
                  <a:gd name="T9" fmla="*/ 314 h 369"/>
                  <a:gd name="T10" fmla="*/ 15 w 92"/>
                  <a:gd name="T11" fmla="*/ 354 h 369"/>
                  <a:gd name="T12" fmla="*/ 35 w 92"/>
                  <a:gd name="T13" fmla="*/ 356 h 369"/>
                  <a:gd name="T14" fmla="*/ 59 w 92"/>
                  <a:gd name="T15" fmla="*/ 311 h 369"/>
                  <a:gd name="T16" fmla="*/ 80 w 92"/>
                  <a:gd name="T17" fmla="*/ 168 h 369"/>
                  <a:gd name="T18" fmla="*/ 87 w 92"/>
                  <a:gd name="T19" fmla="*/ 57 h 369"/>
                  <a:gd name="T20" fmla="*/ 81 w 92"/>
                  <a:gd name="T21" fmla="*/ 29 h 369"/>
                  <a:gd name="T22" fmla="*/ 92 w 92"/>
                  <a:gd name="T23" fmla="*/ 17 h 369"/>
                  <a:gd name="T24" fmla="*/ 77 w 92"/>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69">
                    <a:moveTo>
                      <a:pt x="77" y="0"/>
                    </a:moveTo>
                    <a:cubicBezTo>
                      <a:pt x="59" y="18"/>
                      <a:pt x="59" y="18"/>
                      <a:pt x="59" y="18"/>
                    </a:cubicBezTo>
                    <a:cubicBezTo>
                      <a:pt x="59" y="18"/>
                      <a:pt x="68" y="21"/>
                      <a:pt x="65" y="29"/>
                    </a:cubicBezTo>
                    <a:cubicBezTo>
                      <a:pt x="62" y="37"/>
                      <a:pt x="49" y="81"/>
                      <a:pt x="37" y="139"/>
                    </a:cubicBezTo>
                    <a:cubicBezTo>
                      <a:pt x="24" y="198"/>
                      <a:pt x="7" y="300"/>
                      <a:pt x="4" y="314"/>
                    </a:cubicBezTo>
                    <a:cubicBezTo>
                      <a:pt x="0" y="329"/>
                      <a:pt x="5" y="339"/>
                      <a:pt x="15" y="354"/>
                    </a:cubicBezTo>
                    <a:cubicBezTo>
                      <a:pt x="24" y="369"/>
                      <a:pt x="25" y="369"/>
                      <a:pt x="35" y="356"/>
                    </a:cubicBezTo>
                    <a:cubicBezTo>
                      <a:pt x="45" y="343"/>
                      <a:pt x="52" y="348"/>
                      <a:pt x="59" y="311"/>
                    </a:cubicBezTo>
                    <a:cubicBezTo>
                      <a:pt x="65" y="274"/>
                      <a:pt x="75" y="200"/>
                      <a:pt x="80" y="168"/>
                    </a:cubicBezTo>
                    <a:cubicBezTo>
                      <a:pt x="85" y="135"/>
                      <a:pt x="91" y="72"/>
                      <a:pt x="87" y="57"/>
                    </a:cubicBezTo>
                    <a:cubicBezTo>
                      <a:pt x="83" y="43"/>
                      <a:pt x="80" y="35"/>
                      <a:pt x="81" y="29"/>
                    </a:cubicBezTo>
                    <a:cubicBezTo>
                      <a:pt x="83" y="23"/>
                      <a:pt x="92" y="17"/>
                      <a:pt x="92" y="17"/>
                    </a:cubicBezTo>
                    <a:cubicBezTo>
                      <a:pt x="92" y="17"/>
                      <a:pt x="85" y="4"/>
                      <a:pt x="7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5" name="Group 4">
              <a:extLst>
                <a:ext uri="{FF2B5EF4-FFF2-40B4-BE49-F238E27FC236}">
                  <a16:creationId xmlns:a16="http://schemas.microsoft.com/office/drawing/2014/main" id="{2DFB8F42-260D-4472-8E17-C7F4C363864E}"/>
                </a:ext>
              </a:extLst>
            </p:cNvPr>
            <p:cNvGrpSpPr>
              <a:grpSpLocks noChangeAspect="1"/>
            </p:cNvGrpSpPr>
            <p:nvPr/>
          </p:nvGrpSpPr>
          <p:grpSpPr bwMode="auto">
            <a:xfrm>
              <a:off x="4748680" y="1448449"/>
              <a:ext cx="236906" cy="821735"/>
              <a:chOff x="766" y="620"/>
              <a:chExt cx="685" cy="2376"/>
            </a:xfrm>
          </p:grpSpPr>
          <p:sp>
            <p:nvSpPr>
              <p:cNvPr id="276" name="Freeform 5">
                <a:extLst>
                  <a:ext uri="{FF2B5EF4-FFF2-40B4-BE49-F238E27FC236}">
                    <a16:creationId xmlns:a16="http://schemas.microsoft.com/office/drawing/2014/main" id="{3CEA5843-06C6-474C-A88E-E999B6A9260E}"/>
                  </a:ext>
                </a:extLst>
              </p:cNvPr>
              <p:cNvSpPr>
                <a:spLocks/>
              </p:cNvSpPr>
              <p:nvPr/>
            </p:nvSpPr>
            <p:spPr bwMode="auto">
              <a:xfrm>
                <a:off x="1026" y="879"/>
                <a:ext cx="187" cy="281"/>
              </a:xfrm>
              <a:custGeom>
                <a:avLst/>
                <a:gdLst>
                  <a:gd name="T0" fmla="*/ 4 w 83"/>
                  <a:gd name="T1" fmla="*/ 34 h 125"/>
                  <a:gd name="T2" fmla="*/ 9 w 83"/>
                  <a:gd name="T3" fmla="*/ 70 h 125"/>
                  <a:gd name="T4" fmla="*/ 4 w 83"/>
                  <a:gd name="T5" fmla="*/ 108 h 125"/>
                  <a:gd name="T6" fmla="*/ 65 w 83"/>
                  <a:gd name="T7" fmla="*/ 122 h 125"/>
                  <a:gd name="T8" fmla="*/ 4 w 83"/>
                  <a:gd name="T9" fmla="*/ 34 h 125"/>
                </a:gdLst>
                <a:ahLst/>
                <a:cxnLst>
                  <a:cxn ang="0">
                    <a:pos x="T0" y="T1"/>
                  </a:cxn>
                  <a:cxn ang="0">
                    <a:pos x="T2" y="T3"/>
                  </a:cxn>
                  <a:cxn ang="0">
                    <a:pos x="T4" y="T5"/>
                  </a:cxn>
                  <a:cxn ang="0">
                    <a:pos x="T6" y="T7"/>
                  </a:cxn>
                  <a:cxn ang="0">
                    <a:pos x="T8" y="T9"/>
                  </a:cxn>
                </a:cxnLst>
                <a:rect l="0" t="0" r="r" b="b"/>
                <a:pathLst>
                  <a:path w="83" h="125">
                    <a:moveTo>
                      <a:pt x="4" y="34"/>
                    </a:moveTo>
                    <a:cubicBezTo>
                      <a:pt x="29" y="45"/>
                      <a:pt x="1" y="58"/>
                      <a:pt x="9" y="70"/>
                    </a:cubicBezTo>
                    <a:cubicBezTo>
                      <a:pt x="17" y="83"/>
                      <a:pt x="0" y="92"/>
                      <a:pt x="4" y="108"/>
                    </a:cubicBezTo>
                    <a:cubicBezTo>
                      <a:pt x="8" y="125"/>
                      <a:pt x="46" y="124"/>
                      <a:pt x="65" y="122"/>
                    </a:cubicBezTo>
                    <a:cubicBezTo>
                      <a:pt x="83" y="121"/>
                      <a:pt x="57" y="0"/>
                      <a:pt x="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6">
                <a:extLst>
                  <a:ext uri="{FF2B5EF4-FFF2-40B4-BE49-F238E27FC236}">
                    <a16:creationId xmlns:a16="http://schemas.microsoft.com/office/drawing/2014/main" id="{4AD1B5A1-6BD1-4C10-A5D2-00FC25D5714B}"/>
                  </a:ext>
                </a:extLst>
              </p:cNvPr>
              <p:cNvSpPr>
                <a:spLocks/>
              </p:cNvSpPr>
              <p:nvPr/>
            </p:nvSpPr>
            <p:spPr bwMode="auto">
              <a:xfrm>
                <a:off x="940" y="620"/>
                <a:ext cx="398" cy="546"/>
              </a:xfrm>
              <a:custGeom>
                <a:avLst/>
                <a:gdLst>
                  <a:gd name="T0" fmla="*/ 15 w 176"/>
                  <a:gd name="T1" fmla="*/ 42 h 243"/>
                  <a:gd name="T2" fmla="*/ 123 w 176"/>
                  <a:gd name="T3" fmla="*/ 71 h 243"/>
                  <a:gd name="T4" fmla="*/ 145 w 176"/>
                  <a:gd name="T5" fmla="*/ 118 h 243"/>
                  <a:gd name="T6" fmla="*/ 155 w 176"/>
                  <a:gd name="T7" fmla="*/ 164 h 243"/>
                  <a:gd name="T8" fmla="*/ 141 w 176"/>
                  <a:gd name="T9" fmla="*/ 217 h 243"/>
                  <a:gd name="T10" fmla="*/ 87 w 176"/>
                  <a:gd name="T11" fmla="*/ 235 h 243"/>
                  <a:gd name="T12" fmla="*/ 35 w 176"/>
                  <a:gd name="T13" fmla="*/ 101 h 243"/>
                  <a:gd name="T14" fmla="*/ 15 w 176"/>
                  <a:gd name="T15" fmla="*/ 42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43">
                    <a:moveTo>
                      <a:pt x="15" y="42"/>
                    </a:moveTo>
                    <a:cubicBezTo>
                      <a:pt x="45" y="0"/>
                      <a:pt x="124" y="17"/>
                      <a:pt x="123" y="71"/>
                    </a:cubicBezTo>
                    <a:cubicBezTo>
                      <a:pt x="123" y="125"/>
                      <a:pt x="156" y="91"/>
                      <a:pt x="145" y="118"/>
                    </a:cubicBezTo>
                    <a:cubicBezTo>
                      <a:pt x="134" y="145"/>
                      <a:pt x="169" y="142"/>
                      <a:pt x="155" y="164"/>
                    </a:cubicBezTo>
                    <a:cubicBezTo>
                      <a:pt x="140" y="187"/>
                      <a:pt x="176" y="192"/>
                      <a:pt x="141" y="217"/>
                    </a:cubicBezTo>
                    <a:cubicBezTo>
                      <a:pt x="107" y="243"/>
                      <a:pt x="87" y="235"/>
                      <a:pt x="87" y="235"/>
                    </a:cubicBezTo>
                    <a:cubicBezTo>
                      <a:pt x="87" y="235"/>
                      <a:pt x="97" y="84"/>
                      <a:pt x="35" y="101"/>
                    </a:cubicBezTo>
                    <a:cubicBezTo>
                      <a:pt x="16" y="107"/>
                      <a:pt x="0" y="62"/>
                      <a:pt x="15"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7">
                <a:extLst>
                  <a:ext uri="{FF2B5EF4-FFF2-40B4-BE49-F238E27FC236}">
                    <a16:creationId xmlns:a16="http://schemas.microsoft.com/office/drawing/2014/main" id="{369FD629-61C3-4D38-B553-622E77C07ADF}"/>
                  </a:ext>
                </a:extLst>
              </p:cNvPr>
              <p:cNvSpPr>
                <a:spLocks/>
              </p:cNvSpPr>
              <p:nvPr/>
            </p:nvSpPr>
            <p:spPr bwMode="auto">
              <a:xfrm>
                <a:off x="766" y="661"/>
                <a:ext cx="685" cy="2335"/>
              </a:xfrm>
              <a:custGeom>
                <a:avLst/>
                <a:gdLst>
                  <a:gd name="T0" fmla="*/ 187 w 303"/>
                  <a:gd name="T1" fmla="*/ 34 h 1039"/>
                  <a:gd name="T2" fmla="*/ 207 w 303"/>
                  <a:gd name="T3" fmla="*/ 153 h 1039"/>
                  <a:gd name="T4" fmla="*/ 231 w 303"/>
                  <a:gd name="T5" fmla="*/ 221 h 1039"/>
                  <a:gd name="T6" fmla="*/ 238 w 303"/>
                  <a:gd name="T7" fmla="*/ 369 h 1039"/>
                  <a:gd name="T8" fmla="*/ 223 w 303"/>
                  <a:gd name="T9" fmla="*/ 441 h 1039"/>
                  <a:gd name="T10" fmla="*/ 220 w 303"/>
                  <a:gd name="T11" fmla="*/ 518 h 1039"/>
                  <a:gd name="T12" fmla="*/ 210 w 303"/>
                  <a:gd name="T13" fmla="*/ 664 h 1039"/>
                  <a:gd name="T14" fmla="*/ 210 w 303"/>
                  <a:gd name="T15" fmla="*/ 712 h 1039"/>
                  <a:gd name="T16" fmla="*/ 275 w 303"/>
                  <a:gd name="T17" fmla="*/ 907 h 1039"/>
                  <a:gd name="T18" fmla="*/ 299 w 303"/>
                  <a:gd name="T19" fmla="*/ 988 h 1039"/>
                  <a:gd name="T20" fmla="*/ 293 w 303"/>
                  <a:gd name="T21" fmla="*/ 1012 h 1039"/>
                  <a:gd name="T22" fmla="*/ 280 w 303"/>
                  <a:gd name="T23" fmla="*/ 964 h 1039"/>
                  <a:gd name="T24" fmla="*/ 211 w 303"/>
                  <a:gd name="T25" fmla="*/ 1019 h 1039"/>
                  <a:gd name="T26" fmla="*/ 223 w 303"/>
                  <a:gd name="T27" fmla="*/ 982 h 1039"/>
                  <a:gd name="T28" fmla="*/ 195 w 303"/>
                  <a:gd name="T29" fmla="*/ 822 h 1039"/>
                  <a:gd name="T30" fmla="*/ 171 w 303"/>
                  <a:gd name="T31" fmla="*/ 824 h 1039"/>
                  <a:gd name="T32" fmla="*/ 147 w 303"/>
                  <a:gd name="T33" fmla="*/ 941 h 1039"/>
                  <a:gd name="T34" fmla="*/ 138 w 303"/>
                  <a:gd name="T35" fmla="*/ 1011 h 1039"/>
                  <a:gd name="T36" fmla="*/ 128 w 303"/>
                  <a:gd name="T37" fmla="*/ 1032 h 1039"/>
                  <a:gd name="T38" fmla="*/ 129 w 303"/>
                  <a:gd name="T39" fmla="*/ 980 h 1039"/>
                  <a:gd name="T40" fmla="*/ 60 w 303"/>
                  <a:gd name="T41" fmla="*/ 1032 h 1039"/>
                  <a:gd name="T42" fmla="*/ 50 w 303"/>
                  <a:gd name="T43" fmla="*/ 997 h 1039"/>
                  <a:gd name="T44" fmla="*/ 107 w 303"/>
                  <a:gd name="T45" fmla="*/ 827 h 1039"/>
                  <a:gd name="T46" fmla="*/ 116 w 303"/>
                  <a:gd name="T47" fmla="*/ 739 h 1039"/>
                  <a:gd name="T48" fmla="*/ 101 w 303"/>
                  <a:gd name="T49" fmla="*/ 667 h 1039"/>
                  <a:gd name="T50" fmla="*/ 89 w 303"/>
                  <a:gd name="T51" fmla="*/ 590 h 1039"/>
                  <a:gd name="T52" fmla="*/ 80 w 303"/>
                  <a:gd name="T53" fmla="*/ 591 h 1039"/>
                  <a:gd name="T54" fmla="*/ 61 w 303"/>
                  <a:gd name="T55" fmla="*/ 585 h 1039"/>
                  <a:gd name="T56" fmla="*/ 67 w 303"/>
                  <a:gd name="T57" fmla="*/ 529 h 1039"/>
                  <a:gd name="T58" fmla="*/ 9 w 303"/>
                  <a:gd name="T59" fmla="*/ 391 h 1039"/>
                  <a:gd name="T60" fmla="*/ 75 w 303"/>
                  <a:gd name="T61" fmla="*/ 328 h 1039"/>
                  <a:gd name="T62" fmla="*/ 130 w 303"/>
                  <a:gd name="T63" fmla="*/ 201 h 1039"/>
                  <a:gd name="T64" fmla="*/ 128 w 303"/>
                  <a:gd name="T65" fmla="*/ 143 h 1039"/>
                  <a:gd name="T66" fmla="*/ 94 w 303"/>
                  <a:gd name="T67" fmla="*/ 88 h 1039"/>
                  <a:gd name="T68" fmla="*/ 95 w 303"/>
                  <a:gd name="T69" fmla="*/ 38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039">
                    <a:moveTo>
                      <a:pt x="137" y="0"/>
                    </a:moveTo>
                    <a:cubicBezTo>
                      <a:pt x="158" y="0"/>
                      <a:pt x="177" y="11"/>
                      <a:pt x="187" y="34"/>
                    </a:cubicBezTo>
                    <a:cubicBezTo>
                      <a:pt x="196" y="57"/>
                      <a:pt x="198" y="83"/>
                      <a:pt x="195" y="97"/>
                    </a:cubicBezTo>
                    <a:cubicBezTo>
                      <a:pt x="192" y="108"/>
                      <a:pt x="202" y="141"/>
                      <a:pt x="207" y="153"/>
                    </a:cubicBezTo>
                    <a:cubicBezTo>
                      <a:pt x="213" y="167"/>
                      <a:pt x="222" y="187"/>
                      <a:pt x="222" y="187"/>
                    </a:cubicBezTo>
                    <a:cubicBezTo>
                      <a:pt x="222" y="187"/>
                      <a:pt x="231" y="201"/>
                      <a:pt x="231" y="221"/>
                    </a:cubicBezTo>
                    <a:cubicBezTo>
                      <a:pt x="231" y="241"/>
                      <a:pt x="231" y="270"/>
                      <a:pt x="238" y="306"/>
                    </a:cubicBezTo>
                    <a:cubicBezTo>
                      <a:pt x="245" y="343"/>
                      <a:pt x="244" y="351"/>
                      <a:pt x="238" y="369"/>
                    </a:cubicBezTo>
                    <a:cubicBezTo>
                      <a:pt x="231" y="388"/>
                      <a:pt x="211" y="423"/>
                      <a:pt x="211" y="423"/>
                    </a:cubicBezTo>
                    <a:cubicBezTo>
                      <a:pt x="211" y="423"/>
                      <a:pt x="231" y="432"/>
                      <a:pt x="223" y="441"/>
                    </a:cubicBezTo>
                    <a:cubicBezTo>
                      <a:pt x="216" y="450"/>
                      <a:pt x="210" y="453"/>
                      <a:pt x="210" y="453"/>
                    </a:cubicBezTo>
                    <a:cubicBezTo>
                      <a:pt x="210" y="453"/>
                      <a:pt x="231" y="484"/>
                      <a:pt x="220" y="518"/>
                    </a:cubicBezTo>
                    <a:cubicBezTo>
                      <a:pt x="209" y="551"/>
                      <a:pt x="207" y="576"/>
                      <a:pt x="208" y="606"/>
                    </a:cubicBezTo>
                    <a:cubicBezTo>
                      <a:pt x="210" y="637"/>
                      <a:pt x="210" y="664"/>
                      <a:pt x="210" y="664"/>
                    </a:cubicBezTo>
                    <a:cubicBezTo>
                      <a:pt x="197" y="666"/>
                      <a:pt x="197" y="666"/>
                      <a:pt x="197" y="666"/>
                    </a:cubicBezTo>
                    <a:cubicBezTo>
                      <a:pt x="197" y="666"/>
                      <a:pt x="197" y="695"/>
                      <a:pt x="210" y="712"/>
                    </a:cubicBezTo>
                    <a:cubicBezTo>
                      <a:pt x="222" y="730"/>
                      <a:pt x="243" y="760"/>
                      <a:pt x="247" y="807"/>
                    </a:cubicBezTo>
                    <a:cubicBezTo>
                      <a:pt x="250" y="854"/>
                      <a:pt x="261" y="895"/>
                      <a:pt x="275" y="907"/>
                    </a:cubicBezTo>
                    <a:cubicBezTo>
                      <a:pt x="289" y="918"/>
                      <a:pt x="303" y="917"/>
                      <a:pt x="303" y="936"/>
                    </a:cubicBezTo>
                    <a:cubicBezTo>
                      <a:pt x="303" y="956"/>
                      <a:pt x="299" y="978"/>
                      <a:pt x="299" y="988"/>
                    </a:cubicBezTo>
                    <a:cubicBezTo>
                      <a:pt x="299" y="997"/>
                      <a:pt x="299" y="1011"/>
                      <a:pt x="299" y="1011"/>
                    </a:cubicBezTo>
                    <a:cubicBezTo>
                      <a:pt x="293" y="1012"/>
                      <a:pt x="293" y="1012"/>
                      <a:pt x="293" y="1012"/>
                    </a:cubicBezTo>
                    <a:cubicBezTo>
                      <a:pt x="293" y="1012"/>
                      <a:pt x="295" y="1001"/>
                      <a:pt x="293" y="988"/>
                    </a:cubicBezTo>
                    <a:cubicBezTo>
                      <a:pt x="292" y="976"/>
                      <a:pt x="288" y="959"/>
                      <a:pt x="280" y="964"/>
                    </a:cubicBezTo>
                    <a:cubicBezTo>
                      <a:pt x="272" y="969"/>
                      <a:pt x="259" y="993"/>
                      <a:pt x="253" y="1004"/>
                    </a:cubicBezTo>
                    <a:cubicBezTo>
                      <a:pt x="247" y="1015"/>
                      <a:pt x="235" y="1026"/>
                      <a:pt x="211" y="1019"/>
                    </a:cubicBezTo>
                    <a:cubicBezTo>
                      <a:pt x="188" y="1012"/>
                      <a:pt x="179" y="997"/>
                      <a:pt x="192" y="993"/>
                    </a:cubicBezTo>
                    <a:cubicBezTo>
                      <a:pt x="205" y="989"/>
                      <a:pt x="220" y="995"/>
                      <a:pt x="223" y="982"/>
                    </a:cubicBezTo>
                    <a:cubicBezTo>
                      <a:pt x="226" y="968"/>
                      <a:pt x="232" y="934"/>
                      <a:pt x="226" y="916"/>
                    </a:cubicBezTo>
                    <a:cubicBezTo>
                      <a:pt x="221" y="898"/>
                      <a:pt x="203" y="842"/>
                      <a:pt x="195" y="822"/>
                    </a:cubicBezTo>
                    <a:cubicBezTo>
                      <a:pt x="188" y="801"/>
                      <a:pt x="177" y="776"/>
                      <a:pt x="177" y="776"/>
                    </a:cubicBezTo>
                    <a:cubicBezTo>
                      <a:pt x="177" y="776"/>
                      <a:pt x="178" y="809"/>
                      <a:pt x="171" y="824"/>
                    </a:cubicBezTo>
                    <a:cubicBezTo>
                      <a:pt x="165" y="840"/>
                      <a:pt x="141" y="900"/>
                      <a:pt x="137" y="913"/>
                    </a:cubicBezTo>
                    <a:cubicBezTo>
                      <a:pt x="133" y="926"/>
                      <a:pt x="141" y="934"/>
                      <a:pt x="147" y="941"/>
                    </a:cubicBezTo>
                    <a:cubicBezTo>
                      <a:pt x="154" y="947"/>
                      <a:pt x="150" y="964"/>
                      <a:pt x="145" y="976"/>
                    </a:cubicBezTo>
                    <a:cubicBezTo>
                      <a:pt x="140" y="989"/>
                      <a:pt x="138" y="1005"/>
                      <a:pt x="138" y="1011"/>
                    </a:cubicBezTo>
                    <a:cubicBezTo>
                      <a:pt x="138" y="1018"/>
                      <a:pt x="138" y="1032"/>
                      <a:pt x="138" y="1032"/>
                    </a:cubicBezTo>
                    <a:cubicBezTo>
                      <a:pt x="128" y="1032"/>
                      <a:pt x="128" y="1032"/>
                      <a:pt x="128" y="1032"/>
                    </a:cubicBezTo>
                    <a:cubicBezTo>
                      <a:pt x="128" y="1032"/>
                      <a:pt x="131" y="1017"/>
                      <a:pt x="131" y="1004"/>
                    </a:cubicBezTo>
                    <a:cubicBezTo>
                      <a:pt x="131" y="991"/>
                      <a:pt x="133" y="982"/>
                      <a:pt x="129" y="980"/>
                    </a:cubicBezTo>
                    <a:cubicBezTo>
                      <a:pt x="124" y="978"/>
                      <a:pt x="104" y="996"/>
                      <a:pt x="96" y="1008"/>
                    </a:cubicBezTo>
                    <a:cubicBezTo>
                      <a:pt x="88" y="1021"/>
                      <a:pt x="86" y="1039"/>
                      <a:pt x="60" y="1032"/>
                    </a:cubicBezTo>
                    <a:cubicBezTo>
                      <a:pt x="33" y="1026"/>
                      <a:pt x="15" y="1011"/>
                      <a:pt x="22" y="1003"/>
                    </a:cubicBezTo>
                    <a:cubicBezTo>
                      <a:pt x="28" y="995"/>
                      <a:pt x="42" y="1002"/>
                      <a:pt x="50" y="997"/>
                    </a:cubicBezTo>
                    <a:cubicBezTo>
                      <a:pt x="58" y="993"/>
                      <a:pt x="74" y="953"/>
                      <a:pt x="83" y="929"/>
                    </a:cubicBezTo>
                    <a:cubicBezTo>
                      <a:pt x="93" y="906"/>
                      <a:pt x="104" y="857"/>
                      <a:pt x="107" y="827"/>
                    </a:cubicBezTo>
                    <a:cubicBezTo>
                      <a:pt x="110" y="798"/>
                      <a:pt x="115" y="776"/>
                      <a:pt x="115" y="766"/>
                    </a:cubicBezTo>
                    <a:cubicBezTo>
                      <a:pt x="116" y="757"/>
                      <a:pt x="116" y="739"/>
                      <a:pt x="116" y="739"/>
                    </a:cubicBezTo>
                    <a:cubicBezTo>
                      <a:pt x="116" y="739"/>
                      <a:pt x="107" y="705"/>
                      <a:pt x="104" y="691"/>
                    </a:cubicBezTo>
                    <a:cubicBezTo>
                      <a:pt x="101" y="677"/>
                      <a:pt x="101" y="667"/>
                      <a:pt x="101" y="667"/>
                    </a:cubicBezTo>
                    <a:cubicBezTo>
                      <a:pt x="101" y="667"/>
                      <a:pt x="86" y="670"/>
                      <a:pt x="86" y="660"/>
                    </a:cubicBezTo>
                    <a:cubicBezTo>
                      <a:pt x="86" y="650"/>
                      <a:pt x="91" y="609"/>
                      <a:pt x="89" y="590"/>
                    </a:cubicBezTo>
                    <a:cubicBezTo>
                      <a:pt x="88" y="571"/>
                      <a:pt x="81" y="572"/>
                      <a:pt x="81" y="572"/>
                    </a:cubicBezTo>
                    <a:cubicBezTo>
                      <a:pt x="81" y="572"/>
                      <a:pt x="80" y="582"/>
                      <a:pt x="80" y="591"/>
                    </a:cubicBezTo>
                    <a:cubicBezTo>
                      <a:pt x="80" y="599"/>
                      <a:pt x="74" y="597"/>
                      <a:pt x="71" y="591"/>
                    </a:cubicBezTo>
                    <a:cubicBezTo>
                      <a:pt x="69" y="585"/>
                      <a:pt x="61" y="591"/>
                      <a:pt x="61" y="585"/>
                    </a:cubicBezTo>
                    <a:cubicBezTo>
                      <a:pt x="61" y="579"/>
                      <a:pt x="57" y="566"/>
                      <a:pt x="59" y="556"/>
                    </a:cubicBezTo>
                    <a:cubicBezTo>
                      <a:pt x="60" y="547"/>
                      <a:pt x="67" y="529"/>
                      <a:pt x="67" y="529"/>
                    </a:cubicBezTo>
                    <a:cubicBezTo>
                      <a:pt x="0" y="527"/>
                      <a:pt x="0" y="527"/>
                      <a:pt x="0" y="527"/>
                    </a:cubicBezTo>
                    <a:cubicBezTo>
                      <a:pt x="9" y="391"/>
                      <a:pt x="9" y="391"/>
                      <a:pt x="9" y="391"/>
                    </a:cubicBezTo>
                    <a:cubicBezTo>
                      <a:pt x="71" y="391"/>
                      <a:pt x="71" y="391"/>
                      <a:pt x="71" y="391"/>
                    </a:cubicBezTo>
                    <a:cubicBezTo>
                      <a:pt x="71" y="391"/>
                      <a:pt x="75" y="349"/>
                      <a:pt x="75" y="328"/>
                    </a:cubicBezTo>
                    <a:cubicBezTo>
                      <a:pt x="75" y="308"/>
                      <a:pt x="72" y="280"/>
                      <a:pt x="86" y="257"/>
                    </a:cubicBezTo>
                    <a:cubicBezTo>
                      <a:pt x="100" y="234"/>
                      <a:pt x="118" y="215"/>
                      <a:pt x="130" y="201"/>
                    </a:cubicBezTo>
                    <a:cubicBezTo>
                      <a:pt x="141" y="186"/>
                      <a:pt x="143" y="185"/>
                      <a:pt x="140" y="172"/>
                    </a:cubicBezTo>
                    <a:cubicBezTo>
                      <a:pt x="136" y="159"/>
                      <a:pt x="136" y="142"/>
                      <a:pt x="128" y="143"/>
                    </a:cubicBezTo>
                    <a:cubicBezTo>
                      <a:pt x="120" y="144"/>
                      <a:pt x="113" y="143"/>
                      <a:pt x="108" y="132"/>
                    </a:cubicBezTo>
                    <a:cubicBezTo>
                      <a:pt x="104" y="122"/>
                      <a:pt x="94" y="102"/>
                      <a:pt x="94" y="88"/>
                    </a:cubicBezTo>
                    <a:cubicBezTo>
                      <a:pt x="93" y="74"/>
                      <a:pt x="96" y="72"/>
                      <a:pt x="94" y="67"/>
                    </a:cubicBezTo>
                    <a:cubicBezTo>
                      <a:pt x="92" y="63"/>
                      <a:pt x="95" y="49"/>
                      <a:pt x="95" y="38"/>
                    </a:cubicBezTo>
                    <a:cubicBezTo>
                      <a:pt x="96" y="27"/>
                      <a:pt x="110" y="0"/>
                      <a:pt x="13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8">
                <a:extLst>
                  <a:ext uri="{FF2B5EF4-FFF2-40B4-BE49-F238E27FC236}">
                    <a16:creationId xmlns:a16="http://schemas.microsoft.com/office/drawing/2014/main" id="{4AA72AC4-B324-4549-A052-394E0640A259}"/>
                  </a:ext>
                </a:extLst>
              </p:cNvPr>
              <p:cNvSpPr>
                <a:spLocks/>
              </p:cNvSpPr>
              <p:nvPr/>
            </p:nvSpPr>
            <p:spPr bwMode="auto">
              <a:xfrm>
                <a:off x="1084" y="960"/>
                <a:ext cx="143" cy="117"/>
              </a:xfrm>
              <a:custGeom>
                <a:avLst/>
                <a:gdLst>
                  <a:gd name="T0" fmla="*/ 59 w 63"/>
                  <a:gd name="T1" fmla="*/ 0 h 52"/>
                  <a:gd name="T2" fmla="*/ 63 w 63"/>
                  <a:gd name="T3" fmla="*/ 11 h 52"/>
                  <a:gd name="T4" fmla="*/ 0 w 63"/>
                  <a:gd name="T5" fmla="*/ 52 h 52"/>
                  <a:gd name="T6" fmla="*/ 4 w 63"/>
                  <a:gd name="T7" fmla="*/ 25 h 52"/>
                  <a:gd name="T8" fmla="*/ 34 w 63"/>
                  <a:gd name="T9" fmla="*/ 5 h 52"/>
                  <a:gd name="T10" fmla="*/ 59 w 63"/>
                  <a:gd name="T11" fmla="*/ 0 h 52"/>
                </a:gdLst>
                <a:ahLst/>
                <a:cxnLst>
                  <a:cxn ang="0">
                    <a:pos x="T0" y="T1"/>
                  </a:cxn>
                  <a:cxn ang="0">
                    <a:pos x="T2" y="T3"/>
                  </a:cxn>
                  <a:cxn ang="0">
                    <a:pos x="T4" y="T5"/>
                  </a:cxn>
                  <a:cxn ang="0">
                    <a:pos x="T6" y="T7"/>
                  </a:cxn>
                  <a:cxn ang="0">
                    <a:pos x="T8" y="T9"/>
                  </a:cxn>
                  <a:cxn ang="0">
                    <a:pos x="T10" y="T11"/>
                  </a:cxn>
                </a:cxnLst>
                <a:rect l="0" t="0" r="r" b="b"/>
                <a:pathLst>
                  <a:path w="63" h="52">
                    <a:moveTo>
                      <a:pt x="59" y="0"/>
                    </a:moveTo>
                    <a:cubicBezTo>
                      <a:pt x="60" y="4"/>
                      <a:pt x="62" y="7"/>
                      <a:pt x="63" y="11"/>
                    </a:cubicBezTo>
                    <a:cubicBezTo>
                      <a:pt x="31" y="9"/>
                      <a:pt x="13" y="33"/>
                      <a:pt x="0" y="52"/>
                    </a:cubicBezTo>
                    <a:cubicBezTo>
                      <a:pt x="5" y="44"/>
                      <a:pt x="4" y="31"/>
                      <a:pt x="4" y="25"/>
                    </a:cubicBezTo>
                    <a:cubicBezTo>
                      <a:pt x="11" y="17"/>
                      <a:pt x="23" y="9"/>
                      <a:pt x="34" y="5"/>
                    </a:cubicBezTo>
                    <a:cubicBezTo>
                      <a:pt x="42" y="2"/>
                      <a:pt x="53"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5" name="Group 24">
            <a:extLst>
              <a:ext uri="{FF2B5EF4-FFF2-40B4-BE49-F238E27FC236}">
                <a16:creationId xmlns:a16="http://schemas.microsoft.com/office/drawing/2014/main" id="{98120F99-122F-417B-B58A-9CFDA231BEC6}"/>
              </a:ext>
            </a:extLst>
          </p:cNvPr>
          <p:cNvGrpSpPr/>
          <p:nvPr/>
        </p:nvGrpSpPr>
        <p:grpSpPr>
          <a:xfrm>
            <a:off x="7718182" y="3339014"/>
            <a:ext cx="1005840" cy="1005840"/>
            <a:chOff x="8603397" y="2589988"/>
            <a:chExt cx="1005840" cy="1005840"/>
          </a:xfrm>
        </p:grpSpPr>
        <p:sp>
          <p:nvSpPr>
            <p:cNvPr id="11" name="Rounded Rectangle 10"/>
            <p:cNvSpPr/>
            <p:nvPr/>
          </p:nvSpPr>
          <p:spPr>
            <a:xfrm>
              <a:off x="8603397" y="2589988"/>
              <a:ext cx="1005840" cy="1005840"/>
            </a:xfrm>
            <a:prstGeom prst="roundRect">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Freeform 6">
              <a:extLst>
                <a:ext uri="{FF2B5EF4-FFF2-40B4-BE49-F238E27FC236}">
                  <a16:creationId xmlns:a16="http://schemas.microsoft.com/office/drawing/2014/main" id="{6C2347F2-E67E-4509-9291-999537B66DB4}"/>
                </a:ext>
              </a:extLst>
            </p:cNvPr>
            <p:cNvSpPr>
              <a:spLocks noEditPoints="1"/>
            </p:cNvSpPr>
            <p:nvPr/>
          </p:nvSpPr>
          <p:spPr bwMode="auto">
            <a:xfrm>
              <a:off x="8815435" y="2733813"/>
              <a:ext cx="668338" cy="687387"/>
            </a:xfrm>
            <a:custGeom>
              <a:avLst/>
              <a:gdLst>
                <a:gd name="T0" fmla="*/ 1078 w 3366"/>
                <a:gd name="T1" fmla="*/ 2244 h 3464"/>
                <a:gd name="T2" fmla="*/ 1804 w 3366"/>
                <a:gd name="T3" fmla="*/ 2131 h 3464"/>
                <a:gd name="T4" fmla="*/ 1741 w 3366"/>
                <a:gd name="T5" fmla="*/ 452 h 3464"/>
                <a:gd name="T6" fmla="*/ 1878 w 3366"/>
                <a:gd name="T7" fmla="*/ 927 h 3464"/>
                <a:gd name="T8" fmla="*/ 1741 w 3366"/>
                <a:gd name="T9" fmla="*/ 452 h 3464"/>
                <a:gd name="T10" fmla="*/ 281 w 3366"/>
                <a:gd name="T11" fmla="*/ 3183 h 3464"/>
                <a:gd name="T12" fmla="*/ 2387 w 3366"/>
                <a:gd name="T13" fmla="*/ 1716 h 3464"/>
                <a:gd name="T14" fmla="*/ 2088 w 3366"/>
                <a:gd name="T15" fmla="*/ 2021 h 3464"/>
                <a:gd name="T16" fmla="*/ 1886 w 3366"/>
                <a:gd name="T17" fmla="*/ 2215 h 3464"/>
                <a:gd name="T18" fmla="*/ 2088 w 3366"/>
                <a:gd name="T19" fmla="*/ 2463 h 3464"/>
                <a:gd name="T20" fmla="*/ 580 w 3366"/>
                <a:gd name="T21" fmla="*/ 2604 h 3464"/>
                <a:gd name="T22" fmla="*/ 870 w 3366"/>
                <a:gd name="T23" fmla="*/ 2463 h 3464"/>
                <a:gd name="T24" fmla="*/ 580 w 3366"/>
                <a:gd name="T25" fmla="*/ 2021 h 3464"/>
                <a:gd name="T26" fmla="*/ 1110 w 3366"/>
                <a:gd name="T27" fmla="*/ 1880 h 3464"/>
                <a:gd name="T28" fmla="*/ 1366 w 3366"/>
                <a:gd name="T29" fmla="*/ 1438 h 3464"/>
                <a:gd name="T30" fmla="*/ 580 w 3366"/>
                <a:gd name="T31" fmla="*/ 1296 h 3464"/>
                <a:gd name="T32" fmla="*/ 1666 w 3366"/>
                <a:gd name="T33" fmla="*/ 1138 h 3464"/>
                <a:gd name="T34" fmla="*/ 1532 w 3366"/>
                <a:gd name="T35" fmla="*/ 281 h 3464"/>
                <a:gd name="T36" fmla="*/ 0 w 3366"/>
                <a:gd name="T37" fmla="*/ 0 h 3464"/>
                <a:gd name="T38" fmla="*/ 2241 w 3366"/>
                <a:gd name="T39" fmla="*/ 565 h 3464"/>
                <a:gd name="T40" fmla="*/ 2661 w 3366"/>
                <a:gd name="T41" fmla="*/ 150 h 3464"/>
                <a:gd name="T42" fmla="*/ 2712 w 3366"/>
                <a:gd name="T43" fmla="*/ 117 h 3464"/>
                <a:gd name="T44" fmla="*/ 2765 w 3366"/>
                <a:gd name="T45" fmla="*/ 97 h 3464"/>
                <a:gd name="T46" fmla="*/ 2816 w 3366"/>
                <a:gd name="T47" fmla="*/ 90 h 3464"/>
                <a:gd name="T48" fmla="*/ 2863 w 3366"/>
                <a:gd name="T49" fmla="*/ 100 h 3464"/>
                <a:gd name="T50" fmla="*/ 2900 w 3366"/>
                <a:gd name="T51" fmla="*/ 125 h 3464"/>
                <a:gd name="T52" fmla="*/ 3347 w 3366"/>
                <a:gd name="T53" fmla="*/ 578 h 3464"/>
                <a:gd name="T54" fmla="*/ 3364 w 3366"/>
                <a:gd name="T55" fmla="*/ 626 h 3464"/>
                <a:gd name="T56" fmla="*/ 3363 w 3366"/>
                <a:gd name="T57" fmla="*/ 680 h 3464"/>
                <a:gd name="T58" fmla="*/ 3344 w 3366"/>
                <a:gd name="T59" fmla="*/ 739 h 3464"/>
                <a:gd name="T60" fmla="*/ 3310 w 3366"/>
                <a:gd name="T61" fmla="*/ 796 h 3464"/>
                <a:gd name="T62" fmla="*/ 2668 w 3366"/>
                <a:gd name="T63" fmla="*/ 1437 h 3464"/>
                <a:gd name="T64" fmla="*/ 0 w 3366"/>
                <a:gd name="T65" fmla="*/ 3464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6" h="3464">
                  <a:moveTo>
                    <a:pt x="1323" y="1647"/>
                  </a:moveTo>
                  <a:lnTo>
                    <a:pt x="1078" y="2244"/>
                  </a:lnTo>
                  <a:lnTo>
                    <a:pt x="1207" y="2372"/>
                  </a:lnTo>
                  <a:lnTo>
                    <a:pt x="1804" y="2131"/>
                  </a:lnTo>
                  <a:lnTo>
                    <a:pt x="1323" y="1647"/>
                  </a:lnTo>
                  <a:close/>
                  <a:moveTo>
                    <a:pt x="1741" y="452"/>
                  </a:moveTo>
                  <a:lnTo>
                    <a:pt x="1741" y="927"/>
                  </a:lnTo>
                  <a:lnTo>
                    <a:pt x="1878" y="927"/>
                  </a:lnTo>
                  <a:lnTo>
                    <a:pt x="2041" y="763"/>
                  </a:lnTo>
                  <a:lnTo>
                    <a:pt x="1741" y="452"/>
                  </a:lnTo>
                  <a:close/>
                  <a:moveTo>
                    <a:pt x="281" y="281"/>
                  </a:moveTo>
                  <a:lnTo>
                    <a:pt x="281" y="3183"/>
                  </a:lnTo>
                  <a:lnTo>
                    <a:pt x="2387" y="3183"/>
                  </a:lnTo>
                  <a:lnTo>
                    <a:pt x="2387" y="1716"/>
                  </a:lnTo>
                  <a:lnTo>
                    <a:pt x="2088" y="2014"/>
                  </a:lnTo>
                  <a:lnTo>
                    <a:pt x="2088" y="2021"/>
                  </a:lnTo>
                  <a:lnTo>
                    <a:pt x="2082" y="2021"/>
                  </a:lnTo>
                  <a:lnTo>
                    <a:pt x="1886" y="2215"/>
                  </a:lnTo>
                  <a:lnTo>
                    <a:pt x="1275" y="2463"/>
                  </a:lnTo>
                  <a:lnTo>
                    <a:pt x="2088" y="2463"/>
                  </a:lnTo>
                  <a:lnTo>
                    <a:pt x="2088" y="2604"/>
                  </a:lnTo>
                  <a:lnTo>
                    <a:pt x="580" y="2604"/>
                  </a:lnTo>
                  <a:lnTo>
                    <a:pt x="580" y="2463"/>
                  </a:lnTo>
                  <a:lnTo>
                    <a:pt x="870" y="2463"/>
                  </a:lnTo>
                  <a:lnTo>
                    <a:pt x="1052" y="2021"/>
                  </a:lnTo>
                  <a:lnTo>
                    <a:pt x="580" y="2021"/>
                  </a:lnTo>
                  <a:lnTo>
                    <a:pt x="580" y="1880"/>
                  </a:lnTo>
                  <a:lnTo>
                    <a:pt x="1110" y="1880"/>
                  </a:lnTo>
                  <a:lnTo>
                    <a:pt x="1238" y="1564"/>
                  </a:lnTo>
                  <a:lnTo>
                    <a:pt x="1366" y="1438"/>
                  </a:lnTo>
                  <a:lnTo>
                    <a:pt x="580" y="1438"/>
                  </a:lnTo>
                  <a:lnTo>
                    <a:pt x="580" y="1296"/>
                  </a:lnTo>
                  <a:lnTo>
                    <a:pt x="1506" y="1296"/>
                  </a:lnTo>
                  <a:lnTo>
                    <a:pt x="1666" y="1138"/>
                  </a:lnTo>
                  <a:lnTo>
                    <a:pt x="1532" y="1138"/>
                  </a:lnTo>
                  <a:lnTo>
                    <a:pt x="1532" y="281"/>
                  </a:lnTo>
                  <a:lnTo>
                    <a:pt x="281" y="281"/>
                  </a:lnTo>
                  <a:close/>
                  <a:moveTo>
                    <a:pt x="0" y="0"/>
                  </a:moveTo>
                  <a:lnTo>
                    <a:pt x="1696" y="0"/>
                  </a:lnTo>
                  <a:lnTo>
                    <a:pt x="2241" y="565"/>
                  </a:lnTo>
                  <a:lnTo>
                    <a:pt x="2637" y="171"/>
                  </a:lnTo>
                  <a:lnTo>
                    <a:pt x="2661" y="150"/>
                  </a:lnTo>
                  <a:lnTo>
                    <a:pt x="2686" y="131"/>
                  </a:lnTo>
                  <a:lnTo>
                    <a:pt x="2712" y="117"/>
                  </a:lnTo>
                  <a:lnTo>
                    <a:pt x="2739" y="104"/>
                  </a:lnTo>
                  <a:lnTo>
                    <a:pt x="2765" y="97"/>
                  </a:lnTo>
                  <a:lnTo>
                    <a:pt x="2791" y="91"/>
                  </a:lnTo>
                  <a:lnTo>
                    <a:pt x="2816" y="90"/>
                  </a:lnTo>
                  <a:lnTo>
                    <a:pt x="2840" y="93"/>
                  </a:lnTo>
                  <a:lnTo>
                    <a:pt x="2863" y="100"/>
                  </a:lnTo>
                  <a:lnTo>
                    <a:pt x="2882" y="110"/>
                  </a:lnTo>
                  <a:lnTo>
                    <a:pt x="2900" y="125"/>
                  </a:lnTo>
                  <a:lnTo>
                    <a:pt x="3332" y="558"/>
                  </a:lnTo>
                  <a:lnTo>
                    <a:pt x="3347" y="578"/>
                  </a:lnTo>
                  <a:lnTo>
                    <a:pt x="3358" y="600"/>
                  </a:lnTo>
                  <a:lnTo>
                    <a:pt x="3364" y="626"/>
                  </a:lnTo>
                  <a:lnTo>
                    <a:pt x="3366" y="652"/>
                  </a:lnTo>
                  <a:lnTo>
                    <a:pt x="3363" y="680"/>
                  </a:lnTo>
                  <a:lnTo>
                    <a:pt x="3356" y="710"/>
                  </a:lnTo>
                  <a:lnTo>
                    <a:pt x="3344" y="739"/>
                  </a:lnTo>
                  <a:lnTo>
                    <a:pt x="3329" y="767"/>
                  </a:lnTo>
                  <a:lnTo>
                    <a:pt x="3310" y="796"/>
                  </a:lnTo>
                  <a:lnTo>
                    <a:pt x="3286" y="822"/>
                  </a:lnTo>
                  <a:lnTo>
                    <a:pt x="2668" y="1437"/>
                  </a:lnTo>
                  <a:lnTo>
                    <a:pt x="2668" y="3464"/>
                  </a:lnTo>
                  <a:lnTo>
                    <a:pt x="0" y="3464"/>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4983FF95-6835-4ABB-A716-6C192F7D530B}"/>
              </a:ext>
            </a:extLst>
          </p:cNvPr>
          <p:cNvSpPr/>
          <p:nvPr/>
        </p:nvSpPr>
        <p:spPr>
          <a:xfrm>
            <a:off x="2150044" y="2499641"/>
            <a:ext cx="145745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تدريب المدربين</a:t>
            </a:r>
            <a:endPar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07E1DC4A-1CC0-48E5-870C-BFE533D822AB}"/>
              </a:ext>
            </a:extLst>
          </p:cNvPr>
          <p:cNvSpPr/>
          <p:nvPr/>
        </p:nvSpPr>
        <p:spPr>
          <a:xfrm>
            <a:off x="7568508" y="2280948"/>
            <a:ext cx="216277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برنامج التعلم الإلكتروني</a:t>
            </a:r>
            <a:endPar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lumMod val="65000"/>
                    <a:lumOff val="35000"/>
                  </a:prstClr>
                </a:solidFill>
                <a:latin typeface="Arial" panose="020B0604020202020204" pitchFamily="34" charset="0"/>
                <a:cs typeface="Arial" panose="020B0604020202020204" pitchFamily="34" charset="0"/>
              </a:rPr>
              <a:t>&gt;15,000 </a:t>
            </a:r>
            <a:r>
              <a:rPr lang="ar-LB" sz="2000" b="1" dirty="0">
                <a:solidFill>
                  <a:prstClr val="black">
                    <a:lumMod val="65000"/>
                    <a:lumOff val="35000"/>
                  </a:prstClr>
                </a:solidFill>
                <a:latin typeface="Arial" panose="020B0604020202020204" pitchFamily="34" charset="0"/>
                <a:cs typeface="Arial" panose="020B0604020202020204" pitchFamily="34" charset="0"/>
              </a:rPr>
              <a:t>مشارك</a:t>
            </a:r>
            <a:endPar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23DE7B78-78D4-4E19-BD81-A5751965923E}"/>
              </a:ext>
            </a:extLst>
          </p:cNvPr>
          <p:cNvSpPr/>
          <p:nvPr/>
        </p:nvSpPr>
        <p:spPr>
          <a:xfrm>
            <a:off x="8727846" y="3493031"/>
            <a:ext cx="2028867" cy="707886"/>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منهج إحصاءات النوع الاجتماعي</a:t>
            </a:r>
            <a:endPar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pSp>
        <p:nvGrpSpPr>
          <p:cNvPr id="32" name="Group 31">
            <a:extLst>
              <a:ext uri="{FF2B5EF4-FFF2-40B4-BE49-F238E27FC236}">
                <a16:creationId xmlns:a16="http://schemas.microsoft.com/office/drawing/2014/main" id="{B7F185C9-C4E9-467E-91D0-7001CBDC4A3F}"/>
              </a:ext>
            </a:extLst>
          </p:cNvPr>
          <p:cNvGrpSpPr/>
          <p:nvPr/>
        </p:nvGrpSpPr>
        <p:grpSpPr>
          <a:xfrm>
            <a:off x="2413224" y="3385525"/>
            <a:ext cx="1005840" cy="1005840"/>
            <a:chOff x="2120464" y="2636492"/>
            <a:chExt cx="1005840" cy="1005840"/>
          </a:xfrm>
        </p:grpSpPr>
        <p:sp>
          <p:nvSpPr>
            <p:cNvPr id="59" name="Rounded Rectangle 11">
              <a:extLst>
                <a:ext uri="{FF2B5EF4-FFF2-40B4-BE49-F238E27FC236}">
                  <a16:creationId xmlns:a16="http://schemas.microsoft.com/office/drawing/2014/main" id="{EF2E81AE-1DA1-4135-BD9F-A6AE46C8942F}"/>
                </a:ext>
              </a:extLst>
            </p:cNvPr>
            <p:cNvSpPr/>
            <p:nvPr/>
          </p:nvSpPr>
          <p:spPr>
            <a:xfrm>
              <a:off x="2120464" y="2636492"/>
              <a:ext cx="1005840" cy="1005840"/>
            </a:xfrm>
            <a:prstGeom prst="roundRect">
              <a:avLst/>
            </a:prstGeom>
            <a:solidFill>
              <a:schemeClr val="accent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6">
              <a:extLst>
                <a:ext uri="{FF2B5EF4-FFF2-40B4-BE49-F238E27FC236}">
                  <a16:creationId xmlns:a16="http://schemas.microsoft.com/office/drawing/2014/main" id="{8FC3D3DA-DD13-40A1-B487-5640F86784EE}"/>
                </a:ext>
              </a:extLst>
            </p:cNvPr>
            <p:cNvSpPr>
              <a:spLocks noEditPoints="1"/>
            </p:cNvSpPr>
            <p:nvPr/>
          </p:nvSpPr>
          <p:spPr bwMode="auto">
            <a:xfrm>
              <a:off x="2345843" y="2788903"/>
              <a:ext cx="668338" cy="687387"/>
            </a:xfrm>
            <a:custGeom>
              <a:avLst/>
              <a:gdLst>
                <a:gd name="T0" fmla="*/ 1078 w 3366"/>
                <a:gd name="T1" fmla="*/ 2244 h 3464"/>
                <a:gd name="T2" fmla="*/ 1804 w 3366"/>
                <a:gd name="T3" fmla="*/ 2131 h 3464"/>
                <a:gd name="T4" fmla="*/ 1741 w 3366"/>
                <a:gd name="T5" fmla="*/ 452 h 3464"/>
                <a:gd name="T6" fmla="*/ 1878 w 3366"/>
                <a:gd name="T7" fmla="*/ 927 h 3464"/>
                <a:gd name="T8" fmla="*/ 1741 w 3366"/>
                <a:gd name="T9" fmla="*/ 452 h 3464"/>
                <a:gd name="T10" fmla="*/ 281 w 3366"/>
                <a:gd name="T11" fmla="*/ 3183 h 3464"/>
                <a:gd name="T12" fmla="*/ 2387 w 3366"/>
                <a:gd name="T13" fmla="*/ 1716 h 3464"/>
                <a:gd name="T14" fmla="*/ 2088 w 3366"/>
                <a:gd name="T15" fmla="*/ 2021 h 3464"/>
                <a:gd name="T16" fmla="*/ 1886 w 3366"/>
                <a:gd name="T17" fmla="*/ 2215 h 3464"/>
                <a:gd name="T18" fmla="*/ 2088 w 3366"/>
                <a:gd name="T19" fmla="*/ 2463 h 3464"/>
                <a:gd name="T20" fmla="*/ 580 w 3366"/>
                <a:gd name="T21" fmla="*/ 2604 h 3464"/>
                <a:gd name="T22" fmla="*/ 870 w 3366"/>
                <a:gd name="T23" fmla="*/ 2463 h 3464"/>
                <a:gd name="T24" fmla="*/ 580 w 3366"/>
                <a:gd name="T25" fmla="*/ 2021 h 3464"/>
                <a:gd name="T26" fmla="*/ 1110 w 3366"/>
                <a:gd name="T27" fmla="*/ 1880 h 3464"/>
                <a:gd name="T28" fmla="*/ 1366 w 3366"/>
                <a:gd name="T29" fmla="*/ 1438 h 3464"/>
                <a:gd name="T30" fmla="*/ 580 w 3366"/>
                <a:gd name="T31" fmla="*/ 1296 h 3464"/>
                <a:gd name="T32" fmla="*/ 1666 w 3366"/>
                <a:gd name="T33" fmla="*/ 1138 h 3464"/>
                <a:gd name="T34" fmla="*/ 1532 w 3366"/>
                <a:gd name="T35" fmla="*/ 281 h 3464"/>
                <a:gd name="T36" fmla="*/ 0 w 3366"/>
                <a:gd name="T37" fmla="*/ 0 h 3464"/>
                <a:gd name="T38" fmla="*/ 2241 w 3366"/>
                <a:gd name="T39" fmla="*/ 565 h 3464"/>
                <a:gd name="T40" fmla="*/ 2661 w 3366"/>
                <a:gd name="T41" fmla="*/ 150 h 3464"/>
                <a:gd name="T42" fmla="*/ 2712 w 3366"/>
                <a:gd name="T43" fmla="*/ 117 h 3464"/>
                <a:gd name="T44" fmla="*/ 2765 w 3366"/>
                <a:gd name="T45" fmla="*/ 97 h 3464"/>
                <a:gd name="T46" fmla="*/ 2816 w 3366"/>
                <a:gd name="T47" fmla="*/ 90 h 3464"/>
                <a:gd name="T48" fmla="*/ 2863 w 3366"/>
                <a:gd name="T49" fmla="*/ 100 h 3464"/>
                <a:gd name="T50" fmla="*/ 2900 w 3366"/>
                <a:gd name="T51" fmla="*/ 125 h 3464"/>
                <a:gd name="T52" fmla="*/ 3347 w 3366"/>
                <a:gd name="T53" fmla="*/ 578 h 3464"/>
                <a:gd name="T54" fmla="*/ 3364 w 3366"/>
                <a:gd name="T55" fmla="*/ 626 h 3464"/>
                <a:gd name="T56" fmla="*/ 3363 w 3366"/>
                <a:gd name="T57" fmla="*/ 680 h 3464"/>
                <a:gd name="T58" fmla="*/ 3344 w 3366"/>
                <a:gd name="T59" fmla="*/ 739 h 3464"/>
                <a:gd name="T60" fmla="*/ 3310 w 3366"/>
                <a:gd name="T61" fmla="*/ 796 h 3464"/>
                <a:gd name="T62" fmla="*/ 2668 w 3366"/>
                <a:gd name="T63" fmla="*/ 1437 h 3464"/>
                <a:gd name="T64" fmla="*/ 0 w 3366"/>
                <a:gd name="T65" fmla="*/ 3464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6" h="3464">
                  <a:moveTo>
                    <a:pt x="1323" y="1647"/>
                  </a:moveTo>
                  <a:lnTo>
                    <a:pt x="1078" y="2244"/>
                  </a:lnTo>
                  <a:lnTo>
                    <a:pt x="1207" y="2372"/>
                  </a:lnTo>
                  <a:lnTo>
                    <a:pt x="1804" y="2131"/>
                  </a:lnTo>
                  <a:lnTo>
                    <a:pt x="1323" y="1647"/>
                  </a:lnTo>
                  <a:close/>
                  <a:moveTo>
                    <a:pt x="1741" y="452"/>
                  </a:moveTo>
                  <a:lnTo>
                    <a:pt x="1741" y="927"/>
                  </a:lnTo>
                  <a:lnTo>
                    <a:pt x="1878" y="927"/>
                  </a:lnTo>
                  <a:lnTo>
                    <a:pt x="2041" y="763"/>
                  </a:lnTo>
                  <a:lnTo>
                    <a:pt x="1741" y="452"/>
                  </a:lnTo>
                  <a:close/>
                  <a:moveTo>
                    <a:pt x="281" y="281"/>
                  </a:moveTo>
                  <a:lnTo>
                    <a:pt x="281" y="3183"/>
                  </a:lnTo>
                  <a:lnTo>
                    <a:pt x="2387" y="3183"/>
                  </a:lnTo>
                  <a:lnTo>
                    <a:pt x="2387" y="1716"/>
                  </a:lnTo>
                  <a:lnTo>
                    <a:pt x="2088" y="2014"/>
                  </a:lnTo>
                  <a:lnTo>
                    <a:pt x="2088" y="2021"/>
                  </a:lnTo>
                  <a:lnTo>
                    <a:pt x="2082" y="2021"/>
                  </a:lnTo>
                  <a:lnTo>
                    <a:pt x="1886" y="2215"/>
                  </a:lnTo>
                  <a:lnTo>
                    <a:pt x="1275" y="2463"/>
                  </a:lnTo>
                  <a:lnTo>
                    <a:pt x="2088" y="2463"/>
                  </a:lnTo>
                  <a:lnTo>
                    <a:pt x="2088" y="2604"/>
                  </a:lnTo>
                  <a:lnTo>
                    <a:pt x="580" y="2604"/>
                  </a:lnTo>
                  <a:lnTo>
                    <a:pt x="580" y="2463"/>
                  </a:lnTo>
                  <a:lnTo>
                    <a:pt x="870" y="2463"/>
                  </a:lnTo>
                  <a:lnTo>
                    <a:pt x="1052" y="2021"/>
                  </a:lnTo>
                  <a:lnTo>
                    <a:pt x="580" y="2021"/>
                  </a:lnTo>
                  <a:lnTo>
                    <a:pt x="580" y="1880"/>
                  </a:lnTo>
                  <a:lnTo>
                    <a:pt x="1110" y="1880"/>
                  </a:lnTo>
                  <a:lnTo>
                    <a:pt x="1238" y="1564"/>
                  </a:lnTo>
                  <a:lnTo>
                    <a:pt x="1366" y="1438"/>
                  </a:lnTo>
                  <a:lnTo>
                    <a:pt x="580" y="1438"/>
                  </a:lnTo>
                  <a:lnTo>
                    <a:pt x="580" y="1296"/>
                  </a:lnTo>
                  <a:lnTo>
                    <a:pt x="1506" y="1296"/>
                  </a:lnTo>
                  <a:lnTo>
                    <a:pt x="1666" y="1138"/>
                  </a:lnTo>
                  <a:lnTo>
                    <a:pt x="1532" y="1138"/>
                  </a:lnTo>
                  <a:lnTo>
                    <a:pt x="1532" y="281"/>
                  </a:lnTo>
                  <a:lnTo>
                    <a:pt x="281" y="281"/>
                  </a:lnTo>
                  <a:close/>
                  <a:moveTo>
                    <a:pt x="0" y="0"/>
                  </a:moveTo>
                  <a:lnTo>
                    <a:pt x="1696" y="0"/>
                  </a:lnTo>
                  <a:lnTo>
                    <a:pt x="2241" y="565"/>
                  </a:lnTo>
                  <a:lnTo>
                    <a:pt x="2637" y="171"/>
                  </a:lnTo>
                  <a:lnTo>
                    <a:pt x="2661" y="150"/>
                  </a:lnTo>
                  <a:lnTo>
                    <a:pt x="2686" y="131"/>
                  </a:lnTo>
                  <a:lnTo>
                    <a:pt x="2712" y="117"/>
                  </a:lnTo>
                  <a:lnTo>
                    <a:pt x="2739" y="104"/>
                  </a:lnTo>
                  <a:lnTo>
                    <a:pt x="2765" y="97"/>
                  </a:lnTo>
                  <a:lnTo>
                    <a:pt x="2791" y="91"/>
                  </a:lnTo>
                  <a:lnTo>
                    <a:pt x="2816" y="90"/>
                  </a:lnTo>
                  <a:lnTo>
                    <a:pt x="2840" y="93"/>
                  </a:lnTo>
                  <a:lnTo>
                    <a:pt x="2863" y="100"/>
                  </a:lnTo>
                  <a:lnTo>
                    <a:pt x="2882" y="110"/>
                  </a:lnTo>
                  <a:lnTo>
                    <a:pt x="2900" y="125"/>
                  </a:lnTo>
                  <a:lnTo>
                    <a:pt x="3332" y="558"/>
                  </a:lnTo>
                  <a:lnTo>
                    <a:pt x="3347" y="578"/>
                  </a:lnTo>
                  <a:lnTo>
                    <a:pt x="3358" y="600"/>
                  </a:lnTo>
                  <a:lnTo>
                    <a:pt x="3364" y="626"/>
                  </a:lnTo>
                  <a:lnTo>
                    <a:pt x="3366" y="652"/>
                  </a:lnTo>
                  <a:lnTo>
                    <a:pt x="3363" y="680"/>
                  </a:lnTo>
                  <a:lnTo>
                    <a:pt x="3356" y="710"/>
                  </a:lnTo>
                  <a:lnTo>
                    <a:pt x="3344" y="739"/>
                  </a:lnTo>
                  <a:lnTo>
                    <a:pt x="3329" y="767"/>
                  </a:lnTo>
                  <a:lnTo>
                    <a:pt x="3310" y="796"/>
                  </a:lnTo>
                  <a:lnTo>
                    <a:pt x="3286" y="822"/>
                  </a:lnTo>
                  <a:lnTo>
                    <a:pt x="2668" y="1437"/>
                  </a:lnTo>
                  <a:lnTo>
                    <a:pt x="2668" y="3464"/>
                  </a:lnTo>
                  <a:lnTo>
                    <a:pt x="0" y="3464"/>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1" name="Rectangle 60">
            <a:extLst>
              <a:ext uri="{FF2B5EF4-FFF2-40B4-BE49-F238E27FC236}">
                <a16:creationId xmlns:a16="http://schemas.microsoft.com/office/drawing/2014/main" id="{F8E5EE1E-151F-4861-A534-E8BECE263100}"/>
              </a:ext>
            </a:extLst>
          </p:cNvPr>
          <p:cNvSpPr/>
          <p:nvPr/>
        </p:nvSpPr>
        <p:spPr>
          <a:xfrm>
            <a:off x="529148" y="3688390"/>
            <a:ext cx="19367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دورات تدريبية وطنية</a:t>
            </a:r>
            <a:endPar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8278ED20-6EEC-C421-6224-3DD1A81F40AD}"/>
              </a:ext>
            </a:extLst>
          </p:cNvPr>
          <p:cNvSpPr/>
          <p:nvPr/>
        </p:nvSpPr>
        <p:spPr>
          <a:xfrm>
            <a:off x="2422198" y="195702"/>
            <a:ext cx="6915807" cy="1077218"/>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3200" b="1" i="0" u="none" strike="noStrike" kern="1200" cap="none" spc="0" normalizeH="0" baseline="0" noProof="0" dirty="0">
                <a:ln>
                  <a:noFill/>
                </a:ln>
                <a:solidFill>
                  <a:srgbClr val="ED7D31"/>
                </a:solidFill>
                <a:effectLst/>
                <a:uLnTx/>
                <a:uFillTx/>
                <a:latin typeface="Calibri" charset="0"/>
                <a:ea typeface="+mn-ea"/>
                <a:cs typeface="Arial" panose="020B0604020202020204" pitchFamily="34" charset="0"/>
              </a:rPr>
              <a:t>المجموعة المتكاملة</a:t>
            </a:r>
            <a:endParaRPr kumimoji="0" lang="en-US" sz="3200" b="1" i="0" u="none" strike="noStrike" kern="1200" cap="none" spc="0" normalizeH="0" baseline="0" noProof="0" dirty="0">
              <a:ln>
                <a:noFill/>
              </a:ln>
              <a:solidFill>
                <a:srgbClr val="ED7D31"/>
              </a:solidFill>
              <a:effectLst/>
              <a:uLnTx/>
              <a:uFillTx/>
              <a:latin typeface="Calibri"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3200" b="1" i="0" u="none" strike="noStrike" kern="1200" cap="none" spc="0" normalizeH="0" baseline="0" noProof="0" dirty="0">
                <a:ln>
                  <a:noFill/>
                </a:ln>
                <a:solidFill>
                  <a:srgbClr val="ED7D31"/>
                </a:solidFill>
                <a:effectLst/>
                <a:uLnTx/>
                <a:uFillTx/>
                <a:latin typeface="Calibri" charset="0"/>
                <a:ea typeface="+mn-ea"/>
                <a:cs typeface="Arial" panose="020B0604020202020204" pitchFamily="34" charset="0"/>
              </a:rPr>
              <a:t>لأدوات إحصاءات النوع الاجتماعي</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632EA1-948D-6C14-4A44-B51EBCF2E8C9}"/>
              </a:ext>
            </a:extLst>
          </p:cNvPr>
          <p:cNvSpPr txBox="1"/>
          <p:nvPr/>
        </p:nvSpPr>
        <p:spPr>
          <a:xfrm>
            <a:off x="4062438" y="4517001"/>
            <a:ext cx="3440826" cy="1569660"/>
          </a:xfrm>
          <a:prstGeom prst="rect">
            <a:avLst/>
          </a:prstGeom>
          <a:noFill/>
        </p:spPr>
        <p:txBody>
          <a:bodyPr wrap="square">
            <a:spAutoFit/>
          </a:bodyPr>
          <a:lstStyle/>
          <a:p>
            <a:pPr marL="914400" marR="0" lvl="1" indent="-457200" algn="r" defTabSz="914400" rtl="1" eaLnBrk="1" fontAlgn="auto" latinLnBrk="0" hangingPunct="1">
              <a:lnSpc>
                <a:spcPct val="100000"/>
              </a:lnSpc>
              <a:spcBef>
                <a:spcPts val="0"/>
              </a:spcBef>
              <a:spcAft>
                <a:spcPts val="0"/>
              </a:spcAft>
              <a:buClrTx/>
              <a:buSzTx/>
              <a:buFont typeface="+mj-lt"/>
              <a:buAutoNum type="arabicPeriod"/>
              <a:tabLst/>
              <a:defRPr/>
            </a:pPr>
            <a:r>
              <a:rPr lang="ar-LB" sz="1600" dirty="0">
                <a:solidFill>
                  <a:prstClr val="black"/>
                </a:solidFill>
                <a:latin typeface="Calibri" panose="020F0502020204030204"/>
                <a:cs typeface="Arial" panose="020B0604020202020204" pitchFamily="34" charset="0"/>
              </a:rPr>
              <a:t>مفاهيم و</a:t>
            </a: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قضايا النوع الاجتماعي</a:t>
            </a:r>
          </a:p>
          <a:p>
            <a:pPr marL="914400" marR="0" lvl="1"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أهمية إحصاءات النوع الاجتماعي</a:t>
            </a:r>
          </a:p>
          <a:p>
            <a:pPr marL="914400" marR="0" lvl="1"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الإطار </a:t>
            </a:r>
            <a:r>
              <a:rPr kumimoji="0" lang="ar-LB" sz="16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المفاهيمي</a:t>
            </a: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لتحليل إحصاءات النوع الاجتماعي</a:t>
            </a:r>
          </a:p>
          <a:p>
            <a:pPr marL="914400" marR="0" lvl="1"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قياس إحصاءات النوع الاجتماعي</a:t>
            </a:r>
          </a:p>
          <a:p>
            <a:pPr marL="914400" marR="0" lvl="1"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عرض إحصاءات النوع الاجتماعي</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4E4E6593-2851-BCB8-2751-E7095123F4AA}"/>
              </a:ext>
            </a:extLst>
          </p:cNvPr>
          <p:cNvPicPr>
            <a:picLocks noChangeAspect="1"/>
          </p:cNvPicPr>
          <p:nvPr/>
        </p:nvPicPr>
        <p:blipFill>
          <a:blip r:embed="rId3"/>
          <a:stretch>
            <a:fillRect/>
          </a:stretch>
        </p:blipFill>
        <p:spPr>
          <a:xfrm>
            <a:off x="3825370" y="4274137"/>
            <a:ext cx="3585282" cy="1982605"/>
          </a:xfrm>
          <a:prstGeom prst="rect">
            <a:avLst/>
          </a:prstGeom>
        </p:spPr>
      </p:pic>
      <p:sp>
        <p:nvSpPr>
          <p:cNvPr id="18" name="TextBox 17">
            <a:extLst>
              <a:ext uri="{FF2B5EF4-FFF2-40B4-BE49-F238E27FC236}">
                <a16:creationId xmlns:a16="http://schemas.microsoft.com/office/drawing/2014/main" id="{C0F9A203-45F4-D23A-8BC3-211D230AF610}"/>
              </a:ext>
            </a:extLst>
          </p:cNvPr>
          <p:cNvSpPr txBox="1"/>
          <p:nvPr/>
        </p:nvSpPr>
        <p:spPr>
          <a:xfrm>
            <a:off x="2638603" y="6456744"/>
            <a:ext cx="6094378" cy="261610"/>
          </a:xfrm>
          <a:prstGeom prst="rect">
            <a:avLst/>
          </a:prstGeom>
          <a:noFill/>
        </p:spPr>
        <p:txBody>
          <a:bodyPr wrap="square">
            <a:spAutoFit/>
          </a:bodyPr>
          <a:lstStyle/>
          <a:p>
            <a:pPr algn="ctr"/>
            <a:r>
              <a:rPr lang="en-US" sz="1100" dirty="0"/>
              <a:t>https://learn.unescwa.org/course/gender-statistics-arabic </a:t>
            </a:r>
          </a:p>
        </p:txBody>
      </p:sp>
    </p:spTree>
    <p:extLst>
      <p:ext uri="{BB962C8B-B14F-4D97-AF65-F5344CB8AC3E}">
        <p14:creationId xmlns:p14="http://schemas.microsoft.com/office/powerpoint/2010/main" val="344027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1000"/>
                                        <p:tgtEl>
                                          <p:spTgt spid="58"/>
                                        </p:tgtEl>
                                      </p:cBhvr>
                                    </p:animEffect>
                                    <p:anim calcmode="lin" valueType="num">
                                      <p:cBhvr>
                                        <p:cTn id="59" dur="1000" fill="hold"/>
                                        <p:tgtEl>
                                          <p:spTgt spid="58"/>
                                        </p:tgtEl>
                                        <p:attrNameLst>
                                          <p:attrName>ppt_x</p:attrName>
                                        </p:attrNameLst>
                                      </p:cBhvr>
                                      <p:tavLst>
                                        <p:tav tm="0">
                                          <p:val>
                                            <p:strVal val="#ppt_x"/>
                                          </p:val>
                                        </p:tav>
                                        <p:tav tm="100000">
                                          <p:val>
                                            <p:strVal val="#ppt_x"/>
                                          </p:val>
                                        </p:tav>
                                      </p:tavLst>
                                    </p:anim>
                                    <p:anim calcmode="lin" valueType="num">
                                      <p:cBhvr>
                                        <p:cTn id="60" dur="1000" fill="hold"/>
                                        <p:tgtEl>
                                          <p:spTgt spid="5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1000"/>
                                        <p:tgtEl>
                                          <p:spTgt spid="61"/>
                                        </p:tgtEl>
                                      </p:cBhvr>
                                    </p:animEffect>
                                    <p:anim calcmode="lin" valueType="num">
                                      <p:cBhvr>
                                        <p:cTn id="69" dur="1000" fill="hold"/>
                                        <p:tgtEl>
                                          <p:spTgt spid="61"/>
                                        </p:tgtEl>
                                        <p:attrNameLst>
                                          <p:attrName>ppt_x</p:attrName>
                                        </p:attrNameLst>
                                      </p:cBhvr>
                                      <p:tavLst>
                                        <p:tav tm="0">
                                          <p:val>
                                            <p:strVal val="#ppt_x"/>
                                          </p:val>
                                        </p:tav>
                                        <p:tav tm="100000">
                                          <p:val>
                                            <p:strVal val="#ppt_x"/>
                                          </p:val>
                                        </p:tav>
                                      </p:tavLst>
                                    </p:anim>
                                    <p:anim calcmode="lin" valueType="num">
                                      <p:cBhvr>
                                        <p:cTn id="7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D3C3-956D-0AFF-4811-E9094808A1C3}"/>
              </a:ext>
            </a:extLst>
          </p:cNvPr>
          <p:cNvSpPr>
            <a:spLocks noGrp="1"/>
          </p:cNvSpPr>
          <p:nvPr>
            <p:ph type="ctrTitle"/>
          </p:nvPr>
        </p:nvSpPr>
        <p:spPr>
          <a:xfrm>
            <a:off x="1574801" y="1190034"/>
            <a:ext cx="7766936" cy="1646302"/>
          </a:xfrm>
        </p:spPr>
        <p:txBody>
          <a:bodyPr/>
          <a:lstStyle/>
          <a:p>
            <a:r>
              <a:rPr lang="en-GB" dirty="0"/>
              <a:t>2023 </a:t>
            </a:r>
            <a:r>
              <a:rPr lang="ar-LB" dirty="0"/>
              <a:t>الأنشطة في</a:t>
            </a:r>
            <a:endParaRPr lang="en-US" dirty="0"/>
          </a:p>
        </p:txBody>
      </p:sp>
      <p:sp>
        <p:nvSpPr>
          <p:cNvPr id="3" name="Subtitle 2">
            <a:extLst>
              <a:ext uri="{FF2B5EF4-FFF2-40B4-BE49-F238E27FC236}">
                <a16:creationId xmlns:a16="http://schemas.microsoft.com/office/drawing/2014/main" id="{2B965396-6069-B22C-9233-926E6555025C}"/>
              </a:ext>
            </a:extLst>
          </p:cNvPr>
          <p:cNvSpPr>
            <a:spLocks noGrp="1"/>
          </p:cNvSpPr>
          <p:nvPr>
            <p:ph type="subTitle" idx="1"/>
          </p:nvPr>
        </p:nvSpPr>
        <p:spPr/>
        <p:txBody>
          <a:bodyPr/>
          <a:lstStyle/>
          <a:p>
            <a:pPr marL="457200" indent="-457200" rtl="1">
              <a:buFont typeface="Arial" panose="020B0604020202020204" pitchFamily="34" charset="0"/>
              <a:buChar char="•"/>
            </a:pPr>
            <a:r>
              <a:rPr lang="ar-LB" dirty="0"/>
              <a:t>ورشة إحصاءات استخدام الوقت لعام 2016</a:t>
            </a:r>
          </a:p>
          <a:p>
            <a:pPr marL="457200" indent="-457200" rtl="1">
              <a:buFont typeface="Arial" panose="020B0604020202020204" pitchFamily="34" charset="0"/>
              <a:buChar char="•"/>
            </a:pPr>
            <a:r>
              <a:rPr lang="ar-LB" dirty="0"/>
              <a:t>إطار مؤشرات النوع الاجتماعي العربي  23</a:t>
            </a:r>
            <a:r>
              <a:rPr lang="en-US" dirty="0"/>
              <a:t>AGIF</a:t>
            </a:r>
          </a:p>
          <a:p>
            <a:pPr rtl="1"/>
            <a:endParaRPr lang="en-US" dirty="0"/>
          </a:p>
        </p:txBody>
      </p:sp>
    </p:spTree>
    <p:extLst>
      <p:ext uri="{BB962C8B-B14F-4D97-AF65-F5344CB8AC3E}">
        <p14:creationId xmlns:p14="http://schemas.microsoft.com/office/powerpoint/2010/main" val="207079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649BC15-D715-D42C-F741-5F434388671E}"/>
              </a:ext>
            </a:extLst>
          </p:cNvPr>
          <p:cNvSpPr>
            <a:spLocks noGrp="1"/>
          </p:cNvSpPr>
          <p:nvPr>
            <p:ph type="subTitle" idx="12"/>
          </p:nvPr>
        </p:nvSpPr>
        <p:spPr>
          <a:xfrm>
            <a:off x="569343" y="623809"/>
            <a:ext cx="11053314" cy="457201"/>
          </a:xfrm>
        </p:spPr>
        <p:txBody>
          <a:bodyPr/>
          <a:lstStyle/>
          <a:p>
            <a:r>
              <a:rPr lang="ar-LB" sz="3000" b="1" dirty="0">
                <a:solidFill>
                  <a:schemeClr val="accent2"/>
                </a:solidFill>
              </a:rPr>
              <a:t>إطار مؤشرات النوع الاجتماعي العربي</a:t>
            </a:r>
            <a:r>
              <a:rPr lang="en-US" sz="3000" b="1" dirty="0">
                <a:solidFill>
                  <a:schemeClr val="accent2"/>
                </a:solidFill>
              </a:rPr>
              <a:t> </a:t>
            </a:r>
            <a:r>
              <a:rPr lang="ar-LB" sz="3000" b="1" dirty="0">
                <a:solidFill>
                  <a:schemeClr val="accent2"/>
                </a:solidFill>
              </a:rPr>
              <a:t> 23</a:t>
            </a:r>
            <a:r>
              <a:rPr lang="en-US" sz="3000" b="1" dirty="0">
                <a:solidFill>
                  <a:schemeClr val="accent2"/>
                </a:solidFill>
              </a:rPr>
              <a:t>AGIF</a:t>
            </a:r>
          </a:p>
        </p:txBody>
      </p:sp>
      <p:pic>
        <p:nvPicPr>
          <p:cNvPr id="6" name="Picture 5">
            <a:extLst>
              <a:ext uri="{FF2B5EF4-FFF2-40B4-BE49-F238E27FC236}">
                <a16:creationId xmlns:a16="http://schemas.microsoft.com/office/drawing/2014/main" id="{15102E48-BB39-30FD-D34D-A47630BF3D1D}"/>
              </a:ext>
            </a:extLst>
          </p:cNvPr>
          <p:cNvPicPr>
            <a:picLocks noChangeAspect="1"/>
          </p:cNvPicPr>
          <p:nvPr/>
        </p:nvPicPr>
        <p:blipFill>
          <a:blip r:embed="rId3"/>
          <a:stretch>
            <a:fillRect/>
          </a:stretch>
        </p:blipFill>
        <p:spPr>
          <a:xfrm>
            <a:off x="733485" y="1684868"/>
            <a:ext cx="10725029" cy="4487330"/>
          </a:xfrm>
          <a:prstGeom prst="rect">
            <a:avLst/>
          </a:prstGeom>
        </p:spPr>
      </p:pic>
    </p:spTree>
    <p:extLst>
      <p:ext uri="{BB962C8B-B14F-4D97-AF65-F5344CB8AC3E}">
        <p14:creationId xmlns:p14="http://schemas.microsoft.com/office/powerpoint/2010/main" val="203395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FA63-6BC7-1D4B-AF79-A5423820F0B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06844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flipH="1">
            <a:off x="5766235" y="3631641"/>
            <a:ext cx="517420" cy="517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1600">
              <a:solidFill>
                <a:prstClr val="black">
                  <a:lumMod val="75000"/>
                  <a:lumOff val="2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B083BCD-6777-3828-9134-1E55BB49D25D}"/>
              </a:ext>
            </a:extLst>
          </p:cNvPr>
          <p:cNvSpPr>
            <a:spLocks noGrp="1"/>
          </p:cNvSpPr>
          <p:nvPr>
            <p:ph type="title"/>
          </p:nvPr>
        </p:nvSpPr>
        <p:spPr>
          <a:xfrm>
            <a:off x="609600" y="678585"/>
            <a:ext cx="10634134" cy="711081"/>
          </a:xfrm>
        </p:spPr>
        <p:txBody>
          <a:bodyPr/>
          <a:lstStyle/>
          <a:p>
            <a:pPr algn="r"/>
            <a:r>
              <a:rPr lang="ar-LB" dirty="0">
                <a:solidFill>
                  <a:schemeClr val="bg2"/>
                </a:solidFill>
              </a:rPr>
              <a:t>برنامج إحصاءات النوع الاجتماعي في الإسكوا</a:t>
            </a:r>
            <a:br>
              <a:rPr lang="ar-LB" dirty="0">
                <a:solidFill>
                  <a:schemeClr val="bg2"/>
                </a:solidFill>
              </a:rPr>
            </a:br>
            <a:endParaRPr lang="en-US" dirty="0">
              <a:solidFill>
                <a:schemeClr val="bg2"/>
              </a:solidFill>
            </a:endParaRPr>
          </a:p>
        </p:txBody>
      </p:sp>
      <p:sp>
        <p:nvSpPr>
          <p:cNvPr id="12" name="TextBox 11">
            <a:extLst>
              <a:ext uri="{FF2B5EF4-FFF2-40B4-BE49-F238E27FC236}">
                <a16:creationId xmlns:a16="http://schemas.microsoft.com/office/drawing/2014/main" id="{76C2C238-1430-0BB0-85C5-7596CC831571}"/>
              </a:ext>
            </a:extLst>
          </p:cNvPr>
          <p:cNvSpPr txBox="1"/>
          <p:nvPr/>
        </p:nvSpPr>
        <p:spPr>
          <a:xfrm>
            <a:off x="948265" y="2167429"/>
            <a:ext cx="10295468" cy="3046988"/>
          </a:xfrm>
          <a:prstGeom prst="rect">
            <a:avLst/>
          </a:prstGeom>
          <a:noFill/>
        </p:spPr>
        <p:txBody>
          <a:bodyPr wrap="square">
            <a:spAutoFit/>
          </a:bodyPr>
          <a:lstStyle/>
          <a:p>
            <a:pPr algn="r"/>
            <a:r>
              <a:rPr lang="ar-LB" sz="2400" dirty="0"/>
              <a:t>تم أنشاء البرنامج لإحصاءات النوع الاجتماعي </a:t>
            </a:r>
            <a:r>
              <a:rPr lang="ar-LB" sz="2400" dirty="0" err="1"/>
              <a:t>الأقليمي</a:t>
            </a:r>
            <a:r>
              <a:rPr lang="ar-LB" sz="2400" dirty="0"/>
              <a:t> عام 1997</a:t>
            </a:r>
          </a:p>
          <a:p>
            <a:pPr algn="r"/>
            <a:endParaRPr lang="ar-LB" sz="2400" dirty="0"/>
          </a:p>
          <a:p>
            <a:pPr algn="r"/>
            <a:r>
              <a:rPr lang="ar-LB" sz="2400" dirty="0"/>
              <a:t>اعتمدت الإسكوا في دورتها 25 في 2008، القرار 286 (د-25) بشأن أنتاج إحصاءات النوع الاجتماعي لأغراض المساواة وتمكين المرأة.</a:t>
            </a:r>
          </a:p>
          <a:p>
            <a:pPr algn="r"/>
            <a:endParaRPr lang="ar-LB" sz="2400" dirty="0"/>
          </a:p>
          <a:p>
            <a:pPr algn="r"/>
            <a:r>
              <a:rPr lang="ar-LB" sz="2400" dirty="0"/>
              <a:t>تنفّذ البرنامج وحدة السياسات الإحصائية والتنسيق التابعة لمجموعة الإحصاءات ومجتمع المعلومات والتكنولوجيا في الإسكوا</a:t>
            </a:r>
          </a:p>
          <a:p>
            <a:pPr algn="r"/>
            <a:endParaRPr lang="ar-LB" sz="2400" dirty="0"/>
          </a:p>
        </p:txBody>
      </p:sp>
    </p:spTree>
    <p:extLst>
      <p:ext uri="{BB962C8B-B14F-4D97-AF65-F5344CB8AC3E}">
        <p14:creationId xmlns:p14="http://schemas.microsoft.com/office/powerpoint/2010/main" val="350794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C07F-2344-5727-AADC-563F07F329A4}"/>
              </a:ext>
            </a:extLst>
          </p:cNvPr>
          <p:cNvSpPr>
            <a:spLocks noGrp="1"/>
          </p:cNvSpPr>
          <p:nvPr>
            <p:ph type="title"/>
          </p:nvPr>
        </p:nvSpPr>
        <p:spPr>
          <a:xfrm>
            <a:off x="609600" y="630180"/>
            <a:ext cx="10972801" cy="711081"/>
          </a:xfrm>
        </p:spPr>
        <p:txBody>
          <a:bodyPr/>
          <a:lstStyle/>
          <a:p>
            <a:pPr algn="ctr"/>
            <a:r>
              <a:rPr lang="ar-LB" dirty="0">
                <a:solidFill>
                  <a:schemeClr val="tx2"/>
                </a:solidFill>
              </a:rPr>
              <a:t>إعلان خطة التنمية لعام 2030</a:t>
            </a:r>
            <a:br>
              <a:rPr lang="ar-LB" dirty="0">
                <a:solidFill>
                  <a:schemeClr val="tx2"/>
                </a:solidFill>
              </a:rPr>
            </a:br>
            <a:endParaRPr lang="en-US" dirty="0">
              <a:solidFill>
                <a:schemeClr val="tx2"/>
              </a:solidFill>
            </a:endParaRPr>
          </a:p>
        </p:txBody>
      </p:sp>
      <p:sp>
        <p:nvSpPr>
          <p:cNvPr id="4" name="TextBox 3">
            <a:extLst>
              <a:ext uri="{FF2B5EF4-FFF2-40B4-BE49-F238E27FC236}">
                <a16:creationId xmlns:a16="http://schemas.microsoft.com/office/drawing/2014/main" id="{671452B1-ADB4-7EB9-F2F7-E7EB1388F971}"/>
              </a:ext>
            </a:extLst>
          </p:cNvPr>
          <p:cNvSpPr txBox="1"/>
          <p:nvPr/>
        </p:nvSpPr>
        <p:spPr>
          <a:xfrm>
            <a:off x="5353031" y="1469170"/>
            <a:ext cx="6229370" cy="4893647"/>
          </a:xfrm>
          <a:prstGeom prst="rect">
            <a:avLst/>
          </a:prstGeom>
          <a:noFill/>
        </p:spPr>
        <p:txBody>
          <a:bodyPr wrap="square">
            <a:spAutoFit/>
          </a:bodyPr>
          <a:lstStyle/>
          <a:p>
            <a:pPr algn="r" rtl="1"/>
            <a:r>
              <a:rPr lang="ar-LB" sz="2400" dirty="0"/>
              <a:t>الفقرة 48</a:t>
            </a:r>
            <a:endParaRPr lang="en-US" sz="2400" dirty="0"/>
          </a:p>
          <a:p>
            <a:pPr algn="r" rtl="1"/>
            <a:r>
              <a:rPr lang="ar-LB" sz="2400" dirty="0"/>
              <a:t>•	</a:t>
            </a:r>
            <a:r>
              <a:rPr lang="en-US" sz="2400" dirty="0"/>
              <a:t>..</a:t>
            </a:r>
            <a:r>
              <a:rPr lang="ar-LB" sz="2400" dirty="0"/>
              <a:t>وستكون هنالك حاجة لوجود بيانات جيدة موثوقة </a:t>
            </a:r>
            <a:r>
              <a:rPr lang="ar-LB" sz="2400" dirty="0">
                <a:solidFill>
                  <a:schemeClr val="bg2"/>
                </a:solidFill>
              </a:rPr>
              <a:t>مفصلة</a:t>
            </a:r>
            <a:r>
              <a:rPr lang="ar-LB" sz="2400" dirty="0"/>
              <a:t> يمكن الحصول عليها في الوقت المناسب تساعد في قياس التقدم المحرز وتكفل استفادة شاملة </a:t>
            </a:r>
            <a:r>
              <a:rPr lang="ar-LB" sz="2400" dirty="0">
                <a:solidFill>
                  <a:schemeClr val="bg2"/>
                </a:solidFill>
              </a:rPr>
              <a:t>لا يُستثنى منها أحد</a:t>
            </a:r>
            <a:r>
              <a:rPr lang="ar-LB" sz="2400" dirty="0"/>
              <a:t>. وهذه البيانات أساسية لعملية اتخاذ القرارات.</a:t>
            </a:r>
            <a:endParaRPr lang="en-US" sz="2400" dirty="0"/>
          </a:p>
          <a:p>
            <a:pPr algn="r" rtl="1"/>
            <a:endParaRPr lang="ar-LB" sz="2400" dirty="0"/>
          </a:p>
          <a:p>
            <a:pPr algn="r" rtl="1"/>
            <a:r>
              <a:rPr lang="ar-LB" sz="2400" dirty="0"/>
              <a:t>•	ينبغي</a:t>
            </a:r>
            <a:r>
              <a:rPr lang="ar-LB" sz="2400" dirty="0">
                <a:solidFill>
                  <a:schemeClr val="tx2"/>
                </a:solidFill>
              </a:rPr>
              <a:t> </a:t>
            </a:r>
            <a:r>
              <a:rPr lang="ar-LB" sz="2400" dirty="0">
                <a:solidFill>
                  <a:schemeClr val="bg2"/>
                </a:solidFill>
              </a:rPr>
              <a:t>تفصيل</a:t>
            </a:r>
            <a:r>
              <a:rPr lang="ar-LB" sz="2400" dirty="0">
                <a:solidFill>
                  <a:schemeClr val="tx2"/>
                </a:solidFill>
              </a:rPr>
              <a:t> </a:t>
            </a:r>
            <a:r>
              <a:rPr lang="ar-LB" sz="2400" dirty="0"/>
              <a:t>مؤشرات أهداف التنمية المستدامة، حسبما يكون مناسباً، من حيث الدخل أو</a:t>
            </a:r>
            <a:r>
              <a:rPr lang="ar-LB" sz="2400" dirty="0">
                <a:solidFill>
                  <a:schemeClr val="bg2"/>
                </a:solidFill>
              </a:rPr>
              <a:t> الجنس </a:t>
            </a:r>
            <a:r>
              <a:rPr lang="ar-LB" sz="2400" dirty="0"/>
              <a:t>أو السن أو الانتماء العرقي أو الاثني أو الوضع من حيث الهجرة أو الإعاقة أو الموقع الجغرافي أو غيرها من الخصائص، وفقاً للمبادئ الأساسية للإحصاءات الرسمية. </a:t>
            </a:r>
            <a:endParaRPr lang="en-US" sz="2400" dirty="0"/>
          </a:p>
          <a:p>
            <a:pPr algn="r" rtl="1"/>
            <a:endParaRPr lang="ar-LB" sz="2400" dirty="0"/>
          </a:p>
          <a:p>
            <a:pPr algn="r" rtl="1"/>
            <a:r>
              <a:rPr lang="ar-LB" sz="2400" dirty="0"/>
              <a:t>                                  (قرار الجمعية العامة68/261).</a:t>
            </a:r>
          </a:p>
        </p:txBody>
      </p:sp>
      <p:sp>
        <p:nvSpPr>
          <p:cNvPr id="6" name="TextBox 5">
            <a:extLst>
              <a:ext uri="{FF2B5EF4-FFF2-40B4-BE49-F238E27FC236}">
                <a16:creationId xmlns:a16="http://schemas.microsoft.com/office/drawing/2014/main" id="{7A01F530-59E0-9F88-51B4-B32574C4A70B}"/>
              </a:ext>
            </a:extLst>
          </p:cNvPr>
          <p:cNvSpPr txBox="1"/>
          <p:nvPr/>
        </p:nvSpPr>
        <p:spPr>
          <a:xfrm>
            <a:off x="813732" y="2254319"/>
            <a:ext cx="3993160" cy="2349361"/>
          </a:xfrm>
          <a:prstGeom prst="rect">
            <a:avLst/>
          </a:prstGeom>
          <a:solidFill>
            <a:schemeClr val="tx2">
              <a:lumMod val="20000"/>
              <a:lumOff val="80000"/>
            </a:schemeClr>
          </a:solidFill>
        </p:spPr>
        <p:txBody>
          <a:bodyPr wrap="square">
            <a:spAutoFit/>
          </a:bodyPr>
          <a:lstStyle/>
          <a:p>
            <a:pPr marR="0" lvl="0" algn="r" rtl="1" fontAlgn="base">
              <a:spcBef>
                <a:spcPts val="1600"/>
              </a:spcBef>
              <a:spcAft>
                <a:spcPts val="1600"/>
              </a:spcAft>
              <a:buSzPts val="1100"/>
              <a:tabLst>
                <a:tab pos="457200" algn="l"/>
                <a:tab pos="810260" algn="l"/>
                <a:tab pos="1080135" algn="l"/>
              </a:tabLst>
            </a:pPr>
            <a:r>
              <a:rPr lang="ar-SA" sz="2400" dirty="0"/>
              <a:t>المقصد </a:t>
            </a:r>
            <a:r>
              <a:rPr lang="en-GB" sz="2400" dirty="0"/>
              <a:t>17</a:t>
            </a:r>
            <a:r>
              <a:rPr lang="ar-SA" sz="2400" dirty="0"/>
              <a:t>-</a:t>
            </a:r>
            <a:r>
              <a:rPr lang="en-GB" sz="2400" dirty="0"/>
              <a:t>18</a:t>
            </a:r>
            <a:r>
              <a:rPr lang="ar-SA" sz="2400" dirty="0"/>
              <a:t> </a:t>
            </a:r>
            <a:endParaRPr lang="ar-LB" sz="2400" dirty="0"/>
          </a:p>
          <a:p>
            <a:pPr marR="0" lvl="0" algn="r" rtl="1" fontAlgn="base">
              <a:spcBef>
                <a:spcPts val="1600"/>
              </a:spcBef>
              <a:spcAft>
                <a:spcPts val="1600"/>
              </a:spcAft>
              <a:buSzPts val="1100"/>
              <a:tabLst>
                <a:tab pos="457200" algn="l"/>
                <a:tab pos="810260" algn="l"/>
                <a:tab pos="1080135" algn="l"/>
              </a:tabLst>
            </a:pPr>
            <a:r>
              <a:rPr lang="ar-SA" sz="2400" dirty="0"/>
              <a:t>زيادة توافر بيانات تصدر </a:t>
            </a:r>
            <a:r>
              <a:rPr lang="ar-LB" sz="2400" dirty="0"/>
              <a:t> </a:t>
            </a:r>
            <a:r>
              <a:rPr lang="ar-SA" sz="2400" dirty="0"/>
              <a:t>في الوقت المناسب وتتسم بأنها عالية الجودة وموثوقة ومصنّفة حسب الدخل والجنس والعمر والعرق </a:t>
            </a:r>
            <a:r>
              <a:rPr lang="ar-SA" sz="2400" dirty="0" err="1"/>
              <a:t>والإثنية</a:t>
            </a:r>
            <a:r>
              <a:rPr lang="ar-SA" sz="2400" dirty="0"/>
              <a:t> وحالة الهجرة. </a:t>
            </a:r>
            <a:endParaRPr lang="en-US" sz="2400" dirty="0"/>
          </a:p>
        </p:txBody>
      </p:sp>
    </p:spTree>
    <p:extLst>
      <p:ext uri="{BB962C8B-B14F-4D97-AF65-F5344CB8AC3E}">
        <p14:creationId xmlns:p14="http://schemas.microsoft.com/office/powerpoint/2010/main" val="418145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9F300D7-9B3E-2B9A-F008-17BFB30662F6}"/>
              </a:ext>
            </a:extLst>
          </p:cNvPr>
          <p:cNvGraphicFramePr>
            <a:graphicFrameLocks noGrp="1"/>
          </p:cNvGraphicFramePr>
          <p:nvPr>
            <p:extLst>
              <p:ext uri="{D42A27DB-BD31-4B8C-83A1-F6EECF244321}">
                <p14:modId xmlns:p14="http://schemas.microsoft.com/office/powerpoint/2010/main" val="2928508030"/>
              </p:ext>
            </p:extLst>
          </p:nvPr>
        </p:nvGraphicFramePr>
        <p:xfrm>
          <a:off x="-1" y="0"/>
          <a:ext cx="12191745" cy="7150277"/>
        </p:xfrm>
        <a:graphic>
          <a:graphicData uri="http://schemas.openxmlformats.org/drawingml/2006/table">
            <a:tbl>
              <a:tblPr firstRow="1" firstCol="1" bandRow="1">
                <a:tableStyleId>{5C22544A-7EE6-4342-B048-85BDC9FD1C3A}</a:tableStyleId>
              </a:tblPr>
              <a:tblGrid>
                <a:gridCol w="3311850">
                  <a:extLst>
                    <a:ext uri="{9D8B030D-6E8A-4147-A177-3AD203B41FA5}">
                      <a16:colId xmlns:a16="http://schemas.microsoft.com/office/drawing/2014/main" val="2358368651"/>
                    </a:ext>
                  </a:extLst>
                </a:gridCol>
                <a:gridCol w="5671542">
                  <a:extLst>
                    <a:ext uri="{9D8B030D-6E8A-4147-A177-3AD203B41FA5}">
                      <a16:colId xmlns:a16="http://schemas.microsoft.com/office/drawing/2014/main" val="2004582400"/>
                    </a:ext>
                  </a:extLst>
                </a:gridCol>
                <a:gridCol w="3208353">
                  <a:extLst>
                    <a:ext uri="{9D8B030D-6E8A-4147-A177-3AD203B41FA5}">
                      <a16:colId xmlns:a16="http://schemas.microsoft.com/office/drawing/2014/main" val="3181260"/>
                    </a:ext>
                  </a:extLst>
                </a:gridCol>
              </a:tblGrid>
              <a:tr h="716465">
                <a:tc rowSpan="4">
                  <a:txBody>
                    <a:bodyPr/>
                    <a:lstStyle/>
                    <a:p>
                      <a:pPr marL="0" marR="0" algn="ctr">
                        <a:lnSpc>
                          <a:spcPct val="107000"/>
                        </a:lnSpc>
                        <a:spcBef>
                          <a:spcPts val="0"/>
                        </a:spcBef>
                        <a:spcAft>
                          <a:spcPts val="0"/>
                        </a:spcAft>
                      </a:pPr>
                      <a:endParaRPr lang="en-US" sz="1000" kern="0">
                        <a:solidFill>
                          <a:srgbClr val="FFFFFF"/>
                        </a:solidFill>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a:txBody>
                    <a:bodyPr/>
                    <a:lstStyle/>
                    <a:p>
                      <a:pPr marL="0" marR="0" algn="ctr">
                        <a:lnSpc>
                          <a:spcPct val="107000"/>
                        </a:lnSpc>
                        <a:spcBef>
                          <a:spcPts val="0"/>
                        </a:spcBef>
                        <a:spcAft>
                          <a:spcPts val="0"/>
                        </a:spcAft>
                      </a:pPr>
                      <a:r>
                        <a:rPr lang="en-US" sz="1800" kern="0" dirty="0">
                          <a:effectLst/>
                        </a:rPr>
                        <a:t>2030 Agenda for Sustainable Development</a:t>
                      </a:r>
                      <a:endParaRPr lang="en-US" sz="1800" kern="100" dirty="0">
                        <a:effectLst/>
                      </a:endParaRPr>
                    </a:p>
                    <a:p>
                      <a:pPr marL="0" marR="0" algn="ctr">
                        <a:lnSpc>
                          <a:spcPct val="107000"/>
                        </a:lnSpc>
                        <a:spcBef>
                          <a:spcPts val="0"/>
                        </a:spcBef>
                        <a:spcAft>
                          <a:spcPts val="0"/>
                        </a:spcAft>
                      </a:pPr>
                      <a:r>
                        <a:rPr lang="en-US" sz="1800" kern="0" dirty="0">
                          <a:effectLst/>
                        </a:rPr>
                        <a:t>SDG5 Gender Equality Targets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a:txBody>
                    <a:bodyPr/>
                    <a:lstStyle/>
                    <a:p>
                      <a:pPr marL="0" marR="0" algn="ctr">
                        <a:lnSpc>
                          <a:spcPct val="107000"/>
                        </a:lnSpc>
                        <a:spcBef>
                          <a:spcPts val="0"/>
                        </a:spcBef>
                        <a:spcAft>
                          <a:spcPts val="0"/>
                        </a:spcAft>
                      </a:pPr>
                      <a:r>
                        <a:rPr lang="en-US" sz="1800" kern="0" dirty="0">
                          <a:effectLst/>
                        </a:rPr>
                        <a:t>Beijing Platform for Action</a:t>
                      </a:r>
                      <a:endParaRPr lang="en-US" sz="1800" kern="100" dirty="0">
                        <a:effectLst/>
                      </a:endParaRPr>
                    </a:p>
                    <a:p>
                      <a:pPr marL="0" marR="0" algn="ctr">
                        <a:lnSpc>
                          <a:spcPct val="107000"/>
                        </a:lnSpc>
                        <a:spcBef>
                          <a:spcPts val="0"/>
                        </a:spcBef>
                        <a:spcAft>
                          <a:spcPts val="0"/>
                        </a:spcAft>
                      </a:pPr>
                      <a:r>
                        <a:rPr lang="en-US" sz="1800" kern="0" dirty="0">
                          <a:effectLst/>
                        </a:rPr>
                        <a:t>12 Critical Areas of Concern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extLst>
                  <a:ext uri="{0D108BD9-81ED-4DB2-BD59-A6C34878D82A}">
                    <a16:rowId xmlns:a16="http://schemas.microsoft.com/office/drawing/2014/main" val="436830213"/>
                  </a:ext>
                </a:extLst>
              </a:tr>
              <a:tr h="138212">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5.1</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a:txBody>
                    <a:bodyPr/>
                    <a:lstStyle/>
                    <a:p>
                      <a:pPr marL="0" marR="0">
                        <a:lnSpc>
                          <a:spcPct val="107000"/>
                        </a:lnSpc>
                        <a:spcBef>
                          <a:spcPts val="0"/>
                        </a:spcBef>
                        <a:spcAft>
                          <a:spcPts val="0"/>
                        </a:spcAft>
                      </a:pPr>
                      <a:r>
                        <a:rPr lang="en-US" sz="1400" kern="0">
                          <a:effectLst/>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extLst>
                  <a:ext uri="{0D108BD9-81ED-4DB2-BD59-A6C34878D82A}">
                    <a16:rowId xmlns:a16="http://schemas.microsoft.com/office/drawing/2014/main" val="2552707035"/>
                  </a:ext>
                </a:extLst>
              </a:tr>
              <a:tr h="281306">
                <a:tc vMerge="1">
                  <a:txBody>
                    <a:bodyPr/>
                    <a:lstStyle/>
                    <a:p>
                      <a:endParaRPr lang="en-US"/>
                    </a:p>
                  </a:txBody>
                  <a:tcPr/>
                </a:tc>
                <a:tc>
                  <a:txBody>
                    <a:bodyPr/>
                    <a:lstStyle/>
                    <a:p>
                      <a:pPr marL="0" marR="0">
                        <a:lnSpc>
                          <a:spcPct val="107000"/>
                        </a:lnSpc>
                        <a:spcBef>
                          <a:spcPts val="0"/>
                        </a:spcBef>
                        <a:spcAft>
                          <a:spcPts val="0"/>
                        </a:spcAft>
                      </a:pPr>
                      <a:r>
                        <a:rPr lang="en-US" sz="1400" kern="0">
                          <a:effectLst/>
                        </a:rPr>
                        <a:t>End all forms of discrimination against all women and girls everywhere</a:t>
                      </a:r>
                      <a:endParaRPr lang="en-US" sz="1400" kern="100">
                        <a:effectLst/>
                      </a:endParaRPr>
                    </a:p>
                    <a:p>
                      <a:pPr marL="0" marR="0">
                        <a:lnSpc>
                          <a:spcPct val="107000"/>
                        </a:lnSpc>
                        <a:spcBef>
                          <a:spcPts val="0"/>
                        </a:spcBef>
                        <a:spcAft>
                          <a:spcPts val="0"/>
                        </a:spcAft>
                      </a:pPr>
                      <a:r>
                        <a:rPr lang="en-US" sz="1400" kern="0">
                          <a:effectLst/>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rowSpan="11">
                  <a:txBody>
                    <a:bodyPr/>
                    <a:lstStyle/>
                    <a:p>
                      <a:pPr marL="0" marR="0">
                        <a:lnSpc>
                          <a:spcPct val="107000"/>
                        </a:lnSpc>
                        <a:spcBef>
                          <a:spcPts val="0"/>
                        </a:spcBef>
                        <a:spcAft>
                          <a:spcPts val="0"/>
                        </a:spcAft>
                      </a:pPr>
                      <a:r>
                        <a:rPr lang="en-US" sz="1400" kern="0" dirty="0">
                          <a:effectLst/>
                        </a:rPr>
                        <a:t>1- Women and poverty</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2- Education and training of women</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3- Women and health</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4- Violence against women</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5- Women and armed conflict</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6- Women and the economy</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7- Women in power and decision-making</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8- Institutional mechanisms</a:t>
                      </a:r>
                      <a:endParaRPr lang="en-US" sz="1400" kern="100" dirty="0">
                        <a:effectLst/>
                      </a:endParaRPr>
                    </a:p>
                    <a:p>
                      <a:pPr marL="0" marR="0">
                        <a:lnSpc>
                          <a:spcPct val="107000"/>
                        </a:lnSpc>
                        <a:spcBef>
                          <a:spcPts val="0"/>
                        </a:spcBef>
                        <a:spcAft>
                          <a:spcPts val="0"/>
                        </a:spcAft>
                      </a:pPr>
                      <a:r>
                        <a:rPr lang="en-US" sz="1400" kern="0" dirty="0">
                          <a:effectLst/>
                        </a:rPr>
                        <a:t> for the advancement of women</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9- Human rights of women</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10- Women and the media</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11- Women and the environment</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endParaRPr>
                    </a:p>
                    <a:p>
                      <a:pPr marL="0" marR="0">
                        <a:lnSpc>
                          <a:spcPct val="107000"/>
                        </a:lnSpc>
                        <a:spcBef>
                          <a:spcPts val="0"/>
                        </a:spcBef>
                        <a:spcAft>
                          <a:spcPts val="0"/>
                        </a:spcAft>
                      </a:pPr>
                      <a:r>
                        <a:rPr lang="en-US" sz="1400" kern="0" dirty="0">
                          <a:effectLst/>
                        </a:rPr>
                        <a:t>12- The girl-child</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extLst>
                  <a:ext uri="{0D108BD9-81ED-4DB2-BD59-A6C34878D82A}">
                    <a16:rowId xmlns:a16="http://schemas.microsoft.com/office/drawing/2014/main" val="2038025610"/>
                  </a:ext>
                </a:extLst>
              </a:tr>
              <a:tr h="32161">
                <a:tc vMerge="1">
                  <a:txBody>
                    <a:bodyPr/>
                    <a:lstStyle/>
                    <a:p>
                      <a:endParaRPr lang="en-US"/>
                    </a:p>
                  </a:txBody>
                  <a:tcPr/>
                </a:tc>
                <a:tc rowSpan="2">
                  <a:txBody>
                    <a:bodyPr/>
                    <a:lstStyle/>
                    <a:p>
                      <a:pPr marL="0" marR="0">
                        <a:lnSpc>
                          <a:spcPct val="107000"/>
                        </a:lnSpc>
                        <a:spcBef>
                          <a:spcPts val="0"/>
                        </a:spcBef>
                        <a:spcAft>
                          <a:spcPts val="0"/>
                        </a:spcAft>
                      </a:pPr>
                      <a:r>
                        <a:rPr lang="en-US" sz="1400" kern="0" dirty="0">
                          <a:effectLst/>
                        </a:rPr>
                        <a:t>5.2 </a:t>
                      </a:r>
                      <a:endParaRPr lang="en-US" sz="1400" kern="100" dirty="0">
                        <a:effectLst/>
                      </a:endParaRPr>
                    </a:p>
                    <a:p>
                      <a:pPr marL="0" marR="0">
                        <a:lnSpc>
                          <a:spcPct val="107000"/>
                        </a:lnSpc>
                        <a:spcBef>
                          <a:spcPts val="0"/>
                        </a:spcBef>
                        <a:spcAft>
                          <a:spcPts val="0"/>
                        </a:spcAft>
                      </a:pPr>
                      <a:r>
                        <a:rPr lang="en-US" sz="1400" kern="0" dirty="0">
                          <a:effectLst/>
                        </a:rPr>
                        <a:t>Eliminate all forms of violence against all women and girls </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extLst>
                  <a:ext uri="{0D108BD9-81ED-4DB2-BD59-A6C34878D82A}">
                    <a16:rowId xmlns:a16="http://schemas.microsoft.com/office/drawing/2014/main" val="3118204926"/>
                  </a:ext>
                </a:extLst>
              </a:tr>
              <a:tr h="458261">
                <a:tc rowSpan="3">
                  <a:txBody>
                    <a:bodyPr/>
                    <a:lstStyle/>
                    <a:p>
                      <a:pPr marL="0" marR="0">
                        <a:lnSpc>
                          <a:spcPct val="107000"/>
                        </a:lnSpc>
                        <a:spcBef>
                          <a:spcPts val="0"/>
                        </a:spcBef>
                        <a:spcAft>
                          <a:spcPts val="0"/>
                        </a:spcAft>
                      </a:pPr>
                      <a:r>
                        <a:rPr lang="en-US" sz="3600" kern="0" dirty="0">
                          <a:effectLst/>
                        </a:rPr>
                        <a:t>SDG 5</a:t>
                      </a:r>
                      <a:endParaRPr lang="en-US" sz="3600" kern="100" dirty="0">
                        <a:effectLst/>
                      </a:endParaRPr>
                    </a:p>
                    <a:p>
                      <a:pPr marL="0" marR="0">
                        <a:lnSpc>
                          <a:spcPct val="107000"/>
                        </a:lnSpc>
                        <a:spcBef>
                          <a:spcPts val="0"/>
                        </a:spcBef>
                        <a:spcAft>
                          <a:spcPts val="0"/>
                        </a:spcAft>
                      </a:pPr>
                      <a:r>
                        <a:rPr lang="en-US" sz="1800" kern="0" dirty="0">
                          <a:effectLst/>
                        </a:rPr>
                        <a:t>Achieve gender </a:t>
                      </a:r>
                      <a:endParaRPr lang="en-US" sz="1800" kern="100" dirty="0">
                        <a:effectLst/>
                      </a:endParaRPr>
                    </a:p>
                    <a:p>
                      <a:pPr marL="0" marR="0">
                        <a:lnSpc>
                          <a:spcPct val="107000"/>
                        </a:lnSpc>
                        <a:spcBef>
                          <a:spcPts val="0"/>
                        </a:spcBef>
                        <a:spcAft>
                          <a:spcPts val="0"/>
                        </a:spcAft>
                      </a:pPr>
                      <a:r>
                        <a:rPr lang="en-US" sz="1800" kern="0" dirty="0">
                          <a:effectLst/>
                        </a:rPr>
                        <a:t>equality and empower</a:t>
                      </a:r>
                      <a:endParaRPr lang="en-US" sz="1800" kern="100" dirty="0">
                        <a:effectLst/>
                      </a:endParaRPr>
                    </a:p>
                    <a:p>
                      <a:pPr marL="0" marR="0">
                        <a:lnSpc>
                          <a:spcPct val="107000"/>
                        </a:lnSpc>
                        <a:spcBef>
                          <a:spcPts val="0"/>
                        </a:spcBef>
                        <a:spcAft>
                          <a:spcPts val="0"/>
                        </a:spcAft>
                      </a:pPr>
                      <a:r>
                        <a:rPr lang="en-US" sz="1800" kern="0" dirty="0">
                          <a:effectLst/>
                        </a:rPr>
                        <a:t>all women and girls</a:t>
                      </a:r>
                      <a:endParaRPr lang="en-US" sz="1800" kern="100" dirty="0">
                        <a:effectLst/>
                      </a:endParaRPr>
                    </a:p>
                  </a:txBody>
                  <a:tcPr marL="45277" marR="45277"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27943113"/>
                  </a:ext>
                </a:extLst>
              </a:tr>
              <a:tr h="138212">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5.3</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extLst>
                  <a:ext uri="{0D108BD9-81ED-4DB2-BD59-A6C34878D82A}">
                    <a16:rowId xmlns:a16="http://schemas.microsoft.com/office/drawing/2014/main" val="3807461057"/>
                  </a:ext>
                </a:extLst>
              </a:tr>
              <a:tr h="118470">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Eliminate all harmful practices</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extLst>
                  <a:ext uri="{0D108BD9-81ED-4DB2-BD59-A6C34878D82A}">
                    <a16:rowId xmlns:a16="http://schemas.microsoft.com/office/drawing/2014/main" val="864449224"/>
                  </a:ext>
                </a:extLst>
              </a:tr>
              <a:tr h="386896">
                <a:tc rowSpan="3">
                  <a:txBody>
                    <a:bodyPr/>
                    <a:lstStyle/>
                    <a:p>
                      <a:pPr marL="0" marR="0">
                        <a:lnSpc>
                          <a:spcPct val="107000"/>
                        </a:lnSpc>
                        <a:spcBef>
                          <a:spcPts val="0"/>
                        </a:spcBef>
                        <a:spcAft>
                          <a:spcPts val="0"/>
                        </a:spcAft>
                      </a:pPr>
                      <a:endParaRPr lang="en-US" sz="1800" kern="0" dirty="0">
                        <a:effectLst/>
                      </a:endParaRPr>
                    </a:p>
                    <a:p>
                      <a:pPr marL="0" marR="0">
                        <a:lnSpc>
                          <a:spcPct val="107000"/>
                        </a:lnSpc>
                        <a:spcBef>
                          <a:spcPts val="0"/>
                        </a:spcBef>
                        <a:spcAft>
                          <a:spcPts val="0"/>
                        </a:spcAft>
                      </a:pPr>
                      <a:r>
                        <a:rPr lang="en-US" sz="1800" kern="0" dirty="0">
                          <a:effectLst/>
                        </a:rPr>
                        <a:t>TARGETS</a:t>
                      </a:r>
                      <a:endParaRPr lang="en-US" sz="1800" kern="100" dirty="0">
                        <a:effectLst/>
                      </a:endParaRPr>
                    </a:p>
                    <a:p>
                      <a:pPr marL="0" marR="0">
                        <a:lnSpc>
                          <a:spcPct val="107000"/>
                        </a:lnSpc>
                        <a:spcBef>
                          <a:spcPts val="0"/>
                        </a:spcBef>
                        <a:spcAft>
                          <a:spcPts val="0"/>
                        </a:spcAft>
                      </a:pPr>
                      <a:r>
                        <a:rPr lang="en-US" sz="2400" kern="0" dirty="0">
                          <a:effectLst/>
                        </a:rPr>
                        <a:t>9</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a:txBody>
                    <a:bodyPr/>
                    <a:lstStyle/>
                    <a:p>
                      <a:pPr marL="0" marR="0">
                        <a:lnSpc>
                          <a:spcPct val="107000"/>
                        </a:lnSpc>
                        <a:spcBef>
                          <a:spcPts val="0"/>
                        </a:spcBef>
                        <a:spcAft>
                          <a:spcPts val="0"/>
                        </a:spcAft>
                      </a:pPr>
                      <a:r>
                        <a:rPr lang="en-US" sz="1400" kern="0" dirty="0">
                          <a:effectLst/>
                        </a:rPr>
                        <a:t>5.4</a:t>
                      </a:r>
                      <a:endParaRPr lang="en-US" sz="1400" kern="100" dirty="0">
                        <a:effectLst/>
                      </a:endParaRPr>
                    </a:p>
                    <a:p>
                      <a:pPr marL="0" marR="0">
                        <a:lnSpc>
                          <a:spcPct val="107000"/>
                        </a:lnSpc>
                        <a:spcBef>
                          <a:spcPts val="0"/>
                        </a:spcBef>
                        <a:spcAft>
                          <a:spcPts val="0"/>
                        </a:spcAft>
                      </a:pPr>
                      <a:r>
                        <a:rPr lang="en-US" sz="1400" kern="0" dirty="0">
                          <a:effectLst/>
                        </a:rPr>
                        <a:t>Recognize and value unpaid care and domestic work</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extLst>
                  <a:ext uri="{0D108BD9-81ED-4DB2-BD59-A6C34878D82A}">
                    <a16:rowId xmlns:a16="http://schemas.microsoft.com/office/drawing/2014/main" val="1407165023"/>
                  </a:ext>
                </a:extLst>
              </a:tr>
              <a:tr h="138212">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extLst>
                  <a:ext uri="{0D108BD9-81ED-4DB2-BD59-A6C34878D82A}">
                    <a16:rowId xmlns:a16="http://schemas.microsoft.com/office/drawing/2014/main" val="1472005628"/>
                  </a:ext>
                </a:extLst>
              </a:tr>
              <a:tr h="553150">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5.5</a:t>
                      </a:r>
                      <a:endParaRPr lang="en-US" sz="1400" kern="100" dirty="0">
                        <a:effectLst/>
                      </a:endParaRPr>
                    </a:p>
                    <a:p>
                      <a:pPr marL="0" marR="0">
                        <a:lnSpc>
                          <a:spcPct val="107000"/>
                        </a:lnSpc>
                        <a:spcBef>
                          <a:spcPts val="0"/>
                        </a:spcBef>
                        <a:spcAft>
                          <a:spcPts val="0"/>
                        </a:spcAft>
                      </a:pPr>
                      <a:r>
                        <a:rPr lang="en-US" sz="1400" kern="0" dirty="0">
                          <a:effectLst/>
                        </a:rPr>
                        <a:t>Ensure women’s full and effective participation and equal opportunities for leadership at all levels</a:t>
                      </a:r>
                      <a:endParaRPr lang="en-US" sz="1400" kern="100" dirty="0">
                        <a:effectLst/>
                      </a:endParaRPr>
                    </a:p>
                  </a:txBody>
                  <a:tcPr marL="45277" marR="45277" marT="0" marB="0"/>
                </a:tc>
                <a:tc vMerge="1">
                  <a:txBody>
                    <a:bodyPr/>
                    <a:lstStyle/>
                    <a:p>
                      <a:endParaRPr lang="en-US"/>
                    </a:p>
                  </a:txBody>
                  <a:tcPr/>
                </a:tc>
                <a:extLst>
                  <a:ext uri="{0D108BD9-81ED-4DB2-BD59-A6C34878D82A}">
                    <a16:rowId xmlns:a16="http://schemas.microsoft.com/office/drawing/2014/main" val="2657722813"/>
                  </a:ext>
                </a:extLst>
              </a:tr>
              <a:tr h="208153">
                <a:tc rowSpan="5">
                  <a:txBody>
                    <a:bodyPr/>
                    <a:lstStyle/>
                    <a:p>
                      <a:pPr marL="0" marR="0">
                        <a:lnSpc>
                          <a:spcPct val="107000"/>
                        </a:lnSpc>
                        <a:spcBef>
                          <a:spcPts val="0"/>
                        </a:spcBef>
                        <a:spcAft>
                          <a:spcPts val="0"/>
                        </a:spcAft>
                      </a:pPr>
                      <a:r>
                        <a:rPr lang="en-US" sz="1800" kern="0" dirty="0">
                          <a:effectLst/>
                        </a:rPr>
                        <a:t>GENDER SPECIFIC INDICATORS</a:t>
                      </a:r>
                      <a:endParaRPr lang="en-US" sz="1800" kern="100" dirty="0">
                        <a:effectLst/>
                      </a:endParaRPr>
                    </a:p>
                    <a:p>
                      <a:pPr marL="0" marR="0">
                        <a:lnSpc>
                          <a:spcPct val="107000"/>
                        </a:lnSpc>
                        <a:spcBef>
                          <a:spcPts val="0"/>
                        </a:spcBef>
                        <a:spcAft>
                          <a:spcPts val="0"/>
                        </a:spcAft>
                      </a:pPr>
                      <a:r>
                        <a:rPr lang="en-US" sz="2400" kern="0" dirty="0">
                          <a:effectLst/>
                        </a:rPr>
                        <a:t>14</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a:txBody>
                    <a:bodyPr/>
                    <a:lstStyle/>
                    <a:p>
                      <a:pPr marL="0" marR="0">
                        <a:lnSpc>
                          <a:spcPct val="107000"/>
                        </a:lnSpc>
                        <a:spcBef>
                          <a:spcPts val="0"/>
                        </a:spcBef>
                        <a:spcAft>
                          <a:spcPts val="0"/>
                        </a:spcAft>
                      </a:pPr>
                      <a:r>
                        <a:rPr lang="en-US" sz="1400" kern="0" dirty="0">
                          <a:effectLst/>
                        </a:rPr>
                        <a:t>5.6 </a:t>
                      </a:r>
                      <a:endParaRPr lang="en-US" sz="1400" kern="100" dirty="0">
                        <a:effectLst/>
                      </a:endParaRPr>
                    </a:p>
                    <a:p>
                      <a:pPr marL="0" marR="0">
                        <a:lnSpc>
                          <a:spcPct val="107000"/>
                        </a:lnSpc>
                        <a:spcBef>
                          <a:spcPts val="0"/>
                        </a:spcBef>
                        <a:spcAft>
                          <a:spcPts val="0"/>
                        </a:spcAft>
                      </a:pPr>
                      <a:r>
                        <a:rPr lang="en-US" sz="1400" kern="0" dirty="0">
                          <a:effectLst/>
                        </a:rPr>
                        <a:t>Ensure universal access to sexual and reproductive health and reproductive rights</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extLst>
                  <a:ext uri="{0D108BD9-81ED-4DB2-BD59-A6C34878D82A}">
                    <a16:rowId xmlns:a16="http://schemas.microsoft.com/office/drawing/2014/main" val="3755308907"/>
                  </a:ext>
                </a:extLst>
              </a:tr>
              <a:tr h="321181">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5.a </a:t>
                      </a:r>
                      <a:endParaRPr lang="en-US" sz="1400" kern="100" dirty="0">
                        <a:effectLst/>
                      </a:endParaRPr>
                    </a:p>
                    <a:p>
                      <a:pPr marL="0" marR="0">
                        <a:lnSpc>
                          <a:spcPct val="107000"/>
                        </a:lnSpc>
                        <a:spcBef>
                          <a:spcPts val="0"/>
                        </a:spcBef>
                        <a:spcAft>
                          <a:spcPts val="0"/>
                        </a:spcAft>
                      </a:pPr>
                      <a:r>
                        <a:rPr lang="en-US" sz="1400" kern="0" dirty="0">
                          <a:effectLst/>
                        </a:rPr>
                        <a:t>Undertake reforms to give women equal rights to economic resources.</a:t>
                      </a:r>
                      <a:endParaRPr lang="en-US" sz="1400" kern="100" dirty="0">
                        <a:effectLst/>
                      </a:endParaRPr>
                    </a:p>
                    <a:p>
                      <a:pPr marL="0" marR="0">
                        <a:lnSpc>
                          <a:spcPct val="107000"/>
                        </a:lnSpc>
                        <a:spcBef>
                          <a:spcPts val="0"/>
                        </a:spcBef>
                        <a:spcAft>
                          <a:spcPts val="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extLst>
                  <a:ext uri="{0D108BD9-81ED-4DB2-BD59-A6C34878D82A}">
                    <a16:rowId xmlns:a16="http://schemas.microsoft.com/office/drawing/2014/main" val="4294157205"/>
                  </a:ext>
                </a:extLst>
              </a:tr>
              <a:tr h="457896">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5.b</a:t>
                      </a:r>
                      <a:endParaRPr lang="en-US" sz="1400" kern="100" dirty="0">
                        <a:effectLst/>
                      </a:endParaRPr>
                    </a:p>
                    <a:p>
                      <a:pPr marL="0" marR="0">
                        <a:lnSpc>
                          <a:spcPct val="107000"/>
                        </a:lnSpc>
                        <a:spcBef>
                          <a:spcPts val="0"/>
                        </a:spcBef>
                        <a:spcAft>
                          <a:spcPts val="0"/>
                        </a:spcAft>
                      </a:pPr>
                      <a:r>
                        <a:rPr lang="en-US" sz="1400" kern="0" dirty="0">
                          <a:effectLst/>
                        </a:rPr>
                        <a:t>Enhance the use of enabling technology, in particular information and communications technology.</a:t>
                      </a:r>
                      <a:endParaRPr lang="en-US" sz="1400" kern="100" dirty="0">
                        <a:effectLst/>
                      </a:endParaRPr>
                    </a:p>
                  </a:txBody>
                  <a:tcPr marL="45277" marR="45277" marT="0" marB="0"/>
                </a:tc>
                <a:tc vMerge="1">
                  <a:txBody>
                    <a:bodyPr/>
                    <a:lstStyle/>
                    <a:p>
                      <a:endParaRPr lang="en-US"/>
                    </a:p>
                  </a:txBody>
                  <a:tcPr/>
                </a:tc>
                <a:extLst>
                  <a:ext uri="{0D108BD9-81ED-4DB2-BD59-A6C34878D82A}">
                    <a16:rowId xmlns:a16="http://schemas.microsoft.com/office/drawing/2014/main" val="2308407343"/>
                  </a:ext>
                </a:extLst>
              </a:tr>
              <a:tr h="138212">
                <a:tc vMerge="1">
                  <a:txBody>
                    <a:bodyPr/>
                    <a:lstStyle/>
                    <a:p>
                      <a:endParaRPr lang="en-US"/>
                    </a:p>
                  </a:txBody>
                  <a:tcPr/>
                </a:tc>
                <a:tc rowSpan="3">
                  <a:txBody>
                    <a:bodyPr/>
                    <a:lstStyle/>
                    <a:p>
                      <a:pPr marL="0" marR="0">
                        <a:lnSpc>
                          <a:spcPct val="107000"/>
                        </a:lnSpc>
                        <a:spcBef>
                          <a:spcPts val="0"/>
                        </a:spcBef>
                        <a:spcAft>
                          <a:spcPts val="0"/>
                        </a:spcAft>
                      </a:pPr>
                      <a:r>
                        <a:rPr lang="en-US" sz="1400" kern="0" dirty="0">
                          <a:effectLst/>
                        </a:rPr>
                        <a:t>5.c </a:t>
                      </a:r>
                      <a:endParaRPr lang="en-US" sz="1400" kern="100" dirty="0">
                        <a:effectLst/>
                      </a:endParaRPr>
                    </a:p>
                    <a:p>
                      <a:pPr marL="0" marR="0">
                        <a:lnSpc>
                          <a:spcPct val="107000"/>
                        </a:lnSpc>
                        <a:spcBef>
                          <a:spcPts val="0"/>
                        </a:spcBef>
                        <a:spcAft>
                          <a:spcPts val="0"/>
                        </a:spcAft>
                      </a:pPr>
                      <a:r>
                        <a:rPr lang="en-US" sz="1400" kern="0" dirty="0">
                          <a:effectLst/>
                        </a:rPr>
                        <a:t>Adopt and strengthen sound policies and enforceable legislation</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a:txBody>
                    <a:bodyPr/>
                    <a:lstStyle/>
                    <a:p>
                      <a:pPr marL="0" marR="0">
                        <a:lnSpc>
                          <a:spcPct val="107000"/>
                        </a:lnSpc>
                        <a:spcBef>
                          <a:spcPts val="0"/>
                        </a:spcBef>
                        <a:spcAft>
                          <a:spcPts val="0"/>
                        </a:spcAft>
                      </a:pPr>
                      <a:r>
                        <a:rPr lang="en-US" sz="1400" kern="0">
                          <a:effectLst/>
                        </a:rPr>
                        <a:t> </a:t>
                      </a:r>
                      <a:endParaRPr lang="en-US" sz="1400" kern="10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extLst>
                  <a:ext uri="{0D108BD9-81ED-4DB2-BD59-A6C34878D82A}">
                    <a16:rowId xmlns:a16="http://schemas.microsoft.com/office/drawing/2014/main" val="1316029089"/>
                  </a:ext>
                </a:extLst>
              </a:tr>
              <a:tr h="11843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400" kern="0" dirty="0">
                          <a:effectLst/>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extLst>
                  <a:ext uri="{0D108BD9-81ED-4DB2-BD59-A6C34878D82A}">
                    <a16:rowId xmlns:a16="http://schemas.microsoft.com/office/drawing/2014/main" val="1214726114"/>
                  </a:ext>
                </a:extLst>
              </a:tr>
              <a:tr h="254151">
                <a:tc>
                  <a:txBody>
                    <a:bodyPr/>
                    <a:lstStyle/>
                    <a:p>
                      <a:pPr marL="0" marR="0">
                        <a:lnSpc>
                          <a:spcPct val="107000"/>
                        </a:lnSpc>
                        <a:spcBef>
                          <a:spcPts val="0"/>
                        </a:spcBef>
                        <a:spcAft>
                          <a:spcPts val="0"/>
                        </a:spcAft>
                      </a:pPr>
                      <a:r>
                        <a:rPr lang="en-US" sz="1000" kern="0">
                          <a:effectLst/>
                        </a:rPr>
                        <a:t> </a:t>
                      </a:r>
                      <a:endParaRPr lang="en-US" sz="1000" kern="10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tc vMerge="1">
                  <a:txBody>
                    <a:bodyPr/>
                    <a:lstStyle/>
                    <a:p>
                      <a:endParaRPr lang="en-US"/>
                    </a:p>
                  </a:txBody>
                  <a:tcPr/>
                </a:tc>
                <a:tc>
                  <a:txBody>
                    <a:bodyPr/>
                    <a:lstStyle/>
                    <a:p>
                      <a:pPr marL="0" marR="0">
                        <a:lnSpc>
                          <a:spcPct val="107000"/>
                        </a:lnSpc>
                        <a:spcBef>
                          <a:spcPts val="0"/>
                        </a:spcBef>
                        <a:spcAft>
                          <a:spcPts val="0"/>
                        </a:spcAft>
                      </a:pPr>
                      <a:r>
                        <a:rPr lang="en-US" sz="1000" kern="0" dirty="0">
                          <a:effectLst/>
                        </a:rPr>
                        <a:t>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txBody>
                  <a:tcPr marL="45277" marR="45277" marT="0" marB="0"/>
                </a:tc>
                <a:extLst>
                  <a:ext uri="{0D108BD9-81ED-4DB2-BD59-A6C34878D82A}">
                    <a16:rowId xmlns:a16="http://schemas.microsoft.com/office/drawing/2014/main" val="2783295404"/>
                  </a:ext>
                </a:extLst>
              </a:tr>
            </a:tbl>
          </a:graphicData>
        </a:graphic>
      </p:graphicFrame>
      <p:pic>
        <p:nvPicPr>
          <p:cNvPr id="2049" name="Picture 1">
            <a:extLst>
              <a:ext uri="{FF2B5EF4-FFF2-40B4-BE49-F238E27FC236}">
                <a16:creationId xmlns:a16="http://schemas.microsoft.com/office/drawing/2014/main" id="{EAB17843-2BB9-BA7F-09D2-F34D257EC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 y="-126"/>
            <a:ext cx="1365703" cy="136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71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8117-4B1C-BD31-C8AB-891B55C36A10}"/>
              </a:ext>
            </a:extLst>
          </p:cNvPr>
          <p:cNvSpPr>
            <a:spLocks noGrp="1"/>
          </p:cNvSpPr>
          <p:nvPr>
            <p:ph type="title"/>
          </p:nvPr>
        </p:nvSpPr>
        <p:spPr>
          <a:xfrm>
            <a:off x="12171" y="2718906"/>
            <a:ext cx="10972801" cy="711081"/>
          </a:xfrm>
        </p:spPr>
        <p:txBody>
          <a:bodyPr/>
          <a:lstStyle/>
          <a:p>
            <a:pPr algn="r"/>
            <a:r>
              <a:rPr lang="ar-LB" dirty="0">
                <a:solidFill>
                  <a:schemeClr val="accent5"/>
                </a:solidFill>
              </a:rPr>
              <a:t>ولكن ....</a:t>
            </a:r>
            <a:endParaRPr lang="en-US" dirty="0">
              <a:solidFill>
                <a:schemeClr val="accent5"/>
              </a:solidFill>
            </a:endParaRPr>
          </a:p>
        </p:txBody>
      </p:sp>
      <p:pic>
        <p:nvPicPr>
          <p:cNvPr id="3078" name="Picture 6">
            <a:extLst>
              <a:ext uri="{FF2B5EF4-FFF2-40B4-BE49-F238E27FC236}">
                <a16:creationId xmlns:a16="http://schemas.microsoft.com/office/drawing/2014/main" id="{A8640324-1A40-8781-43FE-FEABAAE6D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9412"/>
            <a:ext cx="3025775" cy="16290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A picture containing text, font, businesscard, design&#10;&#10;Description automatically generated">
            <a:extLst>
              <a:ext uri="{FF2B5EF4-FFF2-40B4-BE49-F238E27FC236}">
                <a16:creationId xmlns:a16="http://schemas.microsoft.com/office/drawing/2014/main" id="{B99927B7-0E60-60CE-E79D-42720A344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186" y="759411"/>
            <a:ext cx="2955925" cy="1608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picture containing text, screenshot, font, diagram&#10;&#10;Description automatically generated">
            <a:extLst>
              <a:ext uri="{FF2B5EF4-FFF2-40B4-BE49-F238E27FC236}">
                <a16:creationId xmlns:a16="http://schemas.microsoft.com/office/drawing/2014/main" id="{B005372D-F5BD-24DC-ECE0-0F3185974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521" y="964144"/>
            <a:ext cx="1428845" cy="136200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 picture containing text, font, screenshot&#10;&#10;Description automatically generated">
            <a:extLst>
              <a:ext uri="{FF2B5EF4-FFF2-40B4-BE49-F238E27FC236}">
                <a16:creationId xmlns:a16="http://schemas.microsoft.com/office/drawing/2014/main" id="{30617953-BD61-6B3E-9C5C-B86A5630E7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081" y="894016"/>
            <a:ext cx="2439611" cy="14286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picture containing text, hat, clothing, font&#10;&#10;Description automatically generated">
            <a:extLst>
              <a:ext uri="{FF2B5EF4-FFF2-40B4-BE49-F238E27FC236}">
                <a16:creationId xmlns:a16="http://schemas.microsoft.com/office/drawing/2014/main" id="{8DFB1A40-E96E-5D02-8430-9031D488F9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7944" y="894016"/>
            <a:ext cx="2414056"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E7200A59-6FEE-DE9B-DDFD-2CF2421FBA3A}"/>
              </a:ext>
            </a:extLst>
          </p:cNvPr>
          <p:cNvSpPr>
            <a:spLocks noChangeArrowheads="1"/>
          </p:cNvSpPr>
          <p:nvPr/>
        </p:nvSpPr>
        <p:spPr bwMode="auto">
          <a:xfrm>
            <a:off x="5778052" y="697584"/>
            <a:ext cx="15911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Maternal mortality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1">
            <a:extLst>
              <a:ext uri="{FF2B5EF4-FFF2-40B4-BE49-F238E27FC236}">
                <a16:creationId xmlns:a16="http://schemas.microsoft.com/office/drawing/2014/main" id="{D4A9239F-EE6A-2272-93DD-2048397FBE11}"/>
              </a:ext>
            </a:extLst>
          </p:cNvPr>
          <p:cNvSpPr>
            <a:spLocks noChangeArrowheads="1"/>
          </p:cNvSpPr>
          <p:nvPr/>
        </p:nvSpPr>
        <p:spPr bwMode="auto">
          <a:xfrm>
            <a:off x="0" y="9707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descr="A white background with red text&#10;&#10;Description automatically generated with low confidence">
            <a:extLst>
              <a:ext uri="{FF2B5EF4-FFF2-40B4-BE49-F238E27FC236}">
                <a16:creationId xmlns:a16="http://schemas.microsoft.com/office/drawing/2014/main" id="{446CA007-CA68-78EE-CAFB-CF67B722DC8D}"/>
              </a:ext>
            </a:extLst>
          </p:cNvPr>
          <p:cNvPicPr>
            <a:picLocks noChangeAspect="1"/>
          </p:cNvPicPr>
          <p:nvPr/>
        </p:nvPicPr>
        <p:blipFill>
          <a:blip r:embed="rId8"/>
          <a:stretch>
            <a:fillRect/>
          </a:stretch>
        </p:blipFill>
        <p:spPr>
          <a:xfrm>
            <a:off x="2493031" y="4484275"/>
            <a:ext cx="2331203" cy="1224726"/>
          </a:xfrm>
          <a:prstGeom prst="rect">
            <a:avLst/>
          </a:prstGeom>
        </p:spPr>
      </p:pic>
      <p:pic>
        <p:nvPicPr>
          <p:cNvPr id="9" name="Picture 8">
            <a:extLst>
              <a:ext uri="{FF2B5EF4-FFF2-40B4-BE49-F238E27FC236}">
                <a16:creationId xmlns:a16="http://schemas.microsoft.com/office/drawing/2014/main" id="{85EF0060-C5DC-F498-44B8-0ED7FCA6C0F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3031" y="3332149"/>
            <a:ext cx="2331203" cy="1170092"/>
          </a:xfrm>
          <a:prstGeom prst="rect">
            <a:avLst/>
          </a:prstGeom>
          <a:noFill/>
        </p:spPr>
      </p:pic>
      <p:pic>
        <p:nvPicPr>
          <p:cNvPr id="10" name="Picture 9" descr="A picture containing text, font, white, design&#10;&#10;Description automatically generated">
            <a:extLst>
              <a:ext uri="{FF2B5EF4-FFF2-40B4-BE49-F238E27FC236}">
                <a16:creationId xmlns:a16="http://schemas.microsoft.com/office/drawing/2014/main" id="{C4EDC9AA-8C92-BCF4-4BC3-EE29C3706710}"/>
              </a:ext>
            </a:extLst>
          </p:cNvPr>
          <p:cNvPicPr>
            <a:picLocks noChangeAspect="1"/>
          </p:cNvPicPr>
          <p:nvPr/>
        </p:nvPicPr>
        <p:blipFill>
          <a:blip r:embed="rId10"/>
          <a:stretch>
            <a:fillRect/>
          </a:stretch>
        </p:blipFill>
        <p:spPr>
          <a:xfrm>
            <a:off x="0" y="4011949"/>
            <a:ext cx="2498725" cy="1678305"/>
          </a:xfrm>
          <a:prstGeom prst="rect">
            <a:avLst/>
          </a:prstGeom>
        </p:spPr>
      </p:pic>
      <p:pic>
        <p:nvPicPr>
          <p:cNvPr id="11" name="Picture 10" descr="A picture containing text, screenshot, font, design&#10;&#10;Description automatically generated">
            <a:extLst>
              <a:ext uri="{FF2B5EF4-FFF2-40B4-BE49-F238E27FC236}">
                <a16:creationId xmlns:a16="http://schemas.microsoft.com/office/drawing/2014/main" id="{336E3450-C238-69A4-38E0-CEBE57C3FF1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4184" y="3360932"/>
            <a:ext cx="2240280" cy="3464560"/>
          </a:xfrm>
          <a:prstGeom prst="rect">
            <a:avLst/>
          </a:prstGeom>
          <a:noFill/>
        </p:spPr>
      </p:pic>
      <p:pic>
        <p:nvPicPr>
          <p:cNvPr id="12" name="Picture 11" descr="A picture containing text, font, design&#10;&#10;Description automatically generated">
            <a:extLst>
              <a:ext uri="{FF2B5EF4-FFF2-40B4-BE49-F238E27FC236}">
                <a16:creationId xmlns:a16="http://schemas.microsoft.com/office/drawing/2014/main" id="{662BF19C-6AE1-5DFD-0F83-FC44791A43F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778" y="5693997"/>
            <a:ext cx="4813348" cy="1167130"/>
          </a:xfrm>
          <a:prstGeom prst="rect">
            <a:avLst/>
          </a:prstGeom>
          <a:noFill/>
        </p:spPr>
      </p:pic>
      <p:pic>
        <p:nvPicPr>
          <p:cNvPr id="13" name="Picture 12" descr="A picture containing text, font, screenshot, poster&#10;&#10;Description automatically generated">
            <a:extLst>
              <a:ext uri="{FF2B5EF4-FFF2-40B4-BE49-F238E27FC236}">
                <a16:creationId xmlns:a16="http://schemas.microsoft.com/office/drawing/2014/main" id="{9C76ED09-B014-CC64-C117-B4078872C06A}"/>
              </a:ext>
            </a:extLst>
          </p:cNvPr>
          <p:cNvPicPr>
            <a:picLocks noChangeAspect="1"/>
          </p:cNvPicPr>
          <p:nvPr/>
        </p:nvPicPr>
        <p:blipFill>
          <a:blip r:embed="rId13"/>
          <a:stretch>
            <a:fillRect/>
          </a:stretch>
        </p:blipFill>
        <p:spPr>
          <a:xfrm>
            <a:off x="9660958" y="3835987"/>
            <a:ext cx="2521257" cy="3025140"/>
          </a:xfrm>
          <a:prstGeom prst="rect">
            <a:avLst/>
          </a:prstGeom>
        </p:spPr>
      </p:pic>
      <p:pic>
        <p:nvPicPr>
          <p:cNvPr id="14" name="Picture 13" descr="A picture containing text, font, screenshot, design&#10;&#10;Description automatically generated">
            <a:extLst>
              <a:ext uri="{FF2B5EF4-FFF2-40B4-BE49-F238E27FC236}">
                <a16:creationId xmlns:a16="http://schemas.microsoft.com/office/drawing/2014/main" id="{60307EDE-62DF-391F-3CD0-4A1CC3C339EB}"/>
              </a:ext>
            </a:extLst>
          </p:cNvPr>
          <p:cNvPicPr>
            <a:picLocks noChangeAspect="1"/>
          </p:cNvPicPr>
          <p:nvPr/>
        </p:nvPicPr>
        <p:blipFill>
          <a:blip r:embed="rId14"/>
          <a:stretch>
            <a:fillRect/>
          </a:stretch>
        </p:blipFill>
        <p:spPr>
          <a:xfrm>
            <a:off x="7086668" y="4260232"/>
            <a:ext cx="2574290" cy="2298700"/>
          </a:xfrm>
          <a:prstGeom prst="rect">
            <a:avLst/>
          </a:prstGeom>
        </p:spPr>
      </p:pic>
      <p:sp>
        <p:nvSpPr>
          <p:cNvPr id="15" name="Title 1">
            <a:extLst>
              <a:ext uri="{FF2B5EF4-FFF2-40B4-BE49-F238E27FC236}">
                <a16:creationId xmlns:a16="http://schemas.microsoft.com/office/drawing/2014/main" id="{2CDDE619-7749-0B1C-2CF8-40A849C65305}"/>
              </a:ext>
            </a:extLst>
          </p:cNvPr>
          <p:cNvSpPr txBox="1">
            <a:spLocks/>
          </p:cNvSpPr>
          <p:nvPr/>
        </p:nvSpPr>
        <p:spPr>
          <a:xfrm>
            <a:off x="849824" y="104873"/>
            <a:ext cx="10972801" cy="711081"/>
          </a:xfrm>
          <a:prstGeom prst="rect">
            <a:avLst/>
          </a:prstGeom>
        </p:spPr>
        <p:txBody>
          <a:bodyPr vert="horz" lIns="0" tIns="60949" rIns="0" bIns="60949" rtlCol="0" anchor="ctr">
            <a:noAutofit/>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pPr algn="r"/>
            <a:r>
              <a:rPr lang="ar-LB" dirty="0">
                <a:solidFill>
                  <a:schemeClr val="accent6"/>
                </a:solidFill>
              </a:rPr>
              <a:t>تقدم ...</a:t>
            </a:r>
            <a:endParaRPr lang="en-US" dirty="0">
              <a:solidFill>
                <a:schemeClr val="accent6"/>
              </a:solidFill>
            </a:endParaRPr>
          </a:p>
        </p:txBody>
      </p:sp>
    </p:spTree>
    <p:extLst>
      <p:ext uri="{BB962C8B-B14F-4D97-AF65-F5344CB8AC3E}">
        <p14:creationId xmlns:p14="http://schemas.microsoft.com/office/powerpoint/2010/main" val="119249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B5895268-CFBB-4FC6-AC8D-ED788DB7742B}"/>
              </a:ext>
            </a:extLst>
          </p:cNvPr>
          <p:cNvGraphicFramePr>
            <a:graphicFrameLocks/>
          </p:cNvGraphicFramePr>
          <p:nvPr>
            <p:extLst>
              <p:ext uri="{D42A27DB-BD31-4B8C-83A1-F6EECF244321}">
                <p14:modId xmlns:p14="http://schemas.microsoft.com/office/powerpoint/2010/main" val="3690831709"/>
              </p:ext>
            </p:extLst>
          </p:nvPr>
        </p:nvGraphicFramePr>
        <p:xfrm>
          <a:off x="6351821" y="1683735"/>
          <a:ext cx="4270362" cy="4979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BAC4BFDC-D365-4454-865D-097C566F2765}"/>
              </a:ext>
            </a:extLst>
          </p:cNvPr>
          <p:cNvGraphicFramePr>
            <a:graphicFrameLocks/>
          </p:cNvGraphicFramePr>
          <p:nvPr>
            <p:extLst>
              <p:ext uri="{D42A27DB-BD31-4B8C-83A1-F6EECF244321}">
                <p14:modId xmlns:p14="http://schemas.microsoft.com/office/powerpoint/2010/main" val="705360688"/>
              </p:ext>
            </p:extLst>
          </p:nvPr>
        </p:nvGraphicFramePr>
        <p:xfrm>
          <a:off x="1318071" y="1683736"/>
          <a:ext cx="4428192" cy="51210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1596DE0-952E-6461-5452-B39E4EAFECDC}"/>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EF0DE1CA-6F33-9E0A-04AB-994DCB89004B}"/>
              </a:ext>
            </a:extLst>
          </p:cNvPr>
          <p:cNvSpPr txBox="1"/>
          <p:nvPr/>
        </p:nvSpPr>
        <p:spPr>
          <a:xfrm>
            <a:off x="4854102" y="194713"/>
            <a:ext cx="6264612" cy="707886"/>
          </a:xfrm>
          <a:prstGeom prst="rect">
            <a:avLst/>
          </a:prstGeom>
          <a:noFill/>
        </p:spPr>
        <p:txBody>
          <a:bodyPr wrap="square">
            <a:spAutoFit/>
          </a:bodyPr>
          <a:lstStyle/>
          <a:p>
            <a:pPr algn="ctr" rtl="1"/>
            <a:r>
              <a:rPr lang="ar-LB" sz="4000" b="1" dirty="0">
                <a:solidFill>
                  <a:schemeClr val="accent2"/>
                </a:solidFill>
              </a:rPr>
              <a:t>وفرة مؤشرات النوع الاجتماعي</a:t>
            </a:r>
          </a:p>
        </p:txBody>
      </p:sp>
    </p:spTree>
    <p:extLst>
      <p:ext uri="{BB962C8B-B14F-4D97-AF65-F5344CB8AC3E}">
        <p14:creationId xmlns:p14="http://schemas.microsoft.com/office/powerpoint/2010/main" val="14027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hild writing on a book&#10;&#10;Description automatically generated with low confidence">
            <a:extLst>
              <a:ext uri="{FF2B5EF4-FFF2-40B4-BE49-F238E27FC236}">
                <a16:creationId xmlns:a16="http://schemas.microsoft.com/office/drawing/2014/main" id="{E84D3078-E6FA-98B4-0DC4-9BFAB0E010AA}"/>
              </a:ext>
            </a:extLst>
          </p:cNvPr>
          <p:cNvPicPr>
            <a:picLocks noChangeAspect="1"/>
          </p:cNvPicPr>
          <p:nvPr/>
        </p:nvPicPr>
        <p:blipFill rotWithShape="1">
          <a:blip r:embed="rId3"/>
          <a:srcRect l="18804" r="7172"/>
          <a:stretch/>
        </p:blipFill>
        <p:spPr>
          <a:xfrm>
            <a:off x="1" y="10"/>
            <a:ext cx="9669642" cy="6857990"/>
          </a:xfrm>
          <a:prstGeom prst="rect">
            <a:avLst/>
          </a:prstGeom>
        </p:spPr>
      </p:pic>
      <p:sp>
        <p:nvSpPr>
          <p:cNvPr id="4" name="TextBox 3">
            <a:extLst>
              <a:ext uri="{FF2B5EF4-FFF2-40B4-BE49-F238E27FC236}">
                <a16:creationId xmlns:a16="http://schemas.microsoft.com/office/drawing/2014/main" id="{5EBD8441-4989-4748-D43E-1602E76392A4}"/>
              </a:ext>
            </a:extLst>
          </p:cNvPr>
          <p:cNvSpPr txBox="1"/>
          <p:nvPr/>
        </p:nvSpPr>
        <p:spPr>
          <a:xfrm>
            <a:off x="8180501" y="472138"/>
            <a:ext cx="2978284" cy="1016203"/>
          </a:xfrm>
          <a:prstGeom prst="rect">
            <a:avLst/>
          </a:prstGeom>
          <a:solidFill>
            <a:schemeClr val="bg1"/>
          </a:solidFill>
        </p:spPr>
        <p:txBody>
          <a:bodyPr vert="horz" lIns="91440" tIns="45720" rIns="91440" bIns="45720" rtlCol="0" anchor="ctr">
            <a:normAutofit/>
          </a:bodyPr>
          <a:lstStyle/>
          <a:p>
            <a:pPr algn="r" rtl="1">
              <a:lnSpc>
                <a:spcPct val="90000"/>
              </a:lnSpc>
              <a:spcBef>
                <a:spcPct val="0"/>
              </a:spcBef>
              <a:spcAft>
                <a:spcPts val="600"/>
              </a:spcAft>
            </a:pPr>
            <a:r>
              <a:rPr lang="en-US" sz="4000" b="0" i="0" dirty="0" err="1">
                <a:solidFill>
                  <a:schemeClr val="accent2"/>
                </a:solidFill>
                <a:effectLst/>
                <a:latin typeface="+mj-lt"/>
                <a:ea typeface="+mj-ea"/>
                <a:cs typeface="+mj-cs"/>
              </a:rPr>
              <a:t>أنشطة</a:t>
            </a:r>
            <a:r>
              <a:rPr lang="en-US" sz="4000" b="0" i="0" dirty="0">
                <a:solidFill>
                  <a:schemeClr val="accent2"/>
                </a:solidFill>
                <a:effectLst/>
                <a:latin typeface="+mj-lt"/>
                <a:ea typeface="+mj-ea"/>
                <a:cs typeface="+mj-cs"/>
              </a:rPr>
              <a:t> </a:t>
            </a:r>
            <a:r>
              <a:rPr lang="en-US" sz="4000" b="0" i="0" dirty="0" err="1">
                <a:solidFill>
                  <a:schemeClr val="accent2"/>
                </a:solidFill>
                <a:effectLst/>
                <a:latin typeface="+mj-lt"/>
                <a:ea typeface="+mj-ea"/>
                <a:cs typeface="+mj-cs"/>
              </a:rPr>
              <a:t>الإسكوا</a:t>
            </a:r>
            <a:endParaRPr lang="en-US" sz="4000" b="0" i="0" dirty="0">
              <a:solidFill>
                <a:schemeClr val="accent2"/>
              </a:solidFill>
              <a:effectLst/>
              <a:latin typeface="+mj-lt"/>
              <a:ea typeface="+mj-ea"/>
              <a:cs typeface="+mj-cs"/>
            </a:endParaRPr>
          </a:p>
        </p:txBody>
      </p:sp>
      <p:sp>
        <p:nvSpPr>
          <p:cNvPr id="3" name="TextBox 2">
            <a:extLst>
              <a:ext uri="{FF2B5EF4-FFF2-40B4-BE49-F238E27FC236}">
                <a16:creationId xmlns:a16="http://schemas.microsoft.com/office/drawing/2014/main" id="{BD1C8408-EDC5-6E07-53FA-66A98D01F35C}"/>
              </a:ext>
            </a:extLst>
          </p:cNvPr>
          <p:cNvSpPr txBox="1"/>
          <p:nvPr/>
        </p:nvSpPr>
        <p:spPr>
          <a:xfrm>
            <a:off x="5437762" y="1790756"/>
            <a:ext cx="5916037" cy="4725915"/>
          </a:xfrm>
          <a:prstGeom prst="rect">
            <a:avLst/>
          </a:prstGeom>
          <a:gradFill flip="none" rotWithShape="1">
            <a:gsLst>
              <a:gs pos="7000">
                <a:srgbClr val="282849"/>
              </a:gs>
              <a:gs pos="68000">
                <a:schemeClr val="accent1">
                  <a:lumMod val="45000"/>
                  <a:lumOff val="55000"/>
                </a:schemeClr>
              </a:gs>
              <a:gs pos="32000">
                <a:schemeClr val="accent1">
                  <a:lumMod val="45000"/>
                  <a:lumOff val="55000"/>
                </a:schemeClr>
              </a:gs>
              <a:gs pos="100000">
                <a:schemeClr val="accent1">
                  <a:lumMod val="30000"/>
                  <a:lumOff val="70000"/>
                </a:schemeClr>
              </a:gs>
            </a:gsLst>
            <a:lin ang="0" scaled="1"/>
            <a:tileRect/>
          </a:gradFill>
        </p:spPr>
        <p:txBody>
          <a:bodyPr vert="horz" lIns="91440" tIns="45720" rIns="91440" bIns="45720" rtlCol="0">
            <a:noAutofit/>
          </a:bodyPr>
          <a:lstStyle/>
          <a:p>
            <a:pPr marL="342900" indent="-228600" algn="r" rtl="1">
              <a:lnSpc>
                <a:spcPct val="90000"/>
              </a:lnSpc>
              <a:spcAft>
                <a:spcPts val="600"/>
              </a:spcAft>
              <a:buFont typeface="Arial" panose="020B0604020202020204" pitchFamily="34" charset="0"/>
              <a:buChar char="•"/>
            </a:pPr>
            <a:endParaRPr lang="ar-LB" sz="2200" b="0" i="0" dirty="0">
              <a:solidFill>
                <a:schemeClr val="tx2"/>
              </a:solidFill>
              <a:effectLst/>
            </a:endParaRPr>
          </a:p>
          <a:p>
            <a:pPr marL="342900" indent="-228600" algn="r" rtl="1">
              <a:lnSpc>
                <a:spcPct val="90000"/>
              </a:lnSpc>
              <a:spcAft>
                <a:spcPts val="600"/>
              </a:spcAft>
              <a:buFont typeface="Arial" panose="020B0604020202020204" pitchFamily="34" charset="0"/>
              <a:buChar char="•"/>
            </a:pPr>
            <a:r>
              <a:rPr lang="en-US" sz="2200" b="0" i="0" dirty="0" err="1">
                <a:solidFill>
                  <a:schemeClr val="tx2"/>
                </a:solidFill>
                <a:effectLst/>
              </a:rPr>
              <a:t>تقارير</a:t>
            </a:r>
            <a:r>
              <a:rPr lang="en-US" sz="2200" b="0" i="0" dirty="0">
                <a:solidFill>
                  <a:schemeClr val="tx2"/>
                </a:solidFill>
                <a:effectLst/>
              </a:rPr>
              <a:t> </a:t>
            </a:r>
            <a:r>
              <a:rPr lang="en-US" sz="2200" b="0" i="0" dirty="0" err="1">
                <a:solidFill>
                  <a:schemeClr val="tx2"/>
                </a:solidFill>
                <a:effectLst/>
              </a:rPr>
              <a:t>ومنشورات</a:t>
            </a:r>
            <a:r>
              <a:rPr lang="en-US" sz="2200" b="0" i="0" dirty="0">
                <a:solidFill>
                  <a:schemeClr val="tx2"/>
                </a:solidFill>
                <a:effectLst/>
              </a:rPr>
              <a:t> </a:t>
            </a:r>
            <a:r>
              <a:rPr lang="en-US" sz="2200" b="0" i="0" dirty="0" err="1">
                <a:solidFill>
                  <a:schemeClr val="tx2"/>
                </a:solidFill>
                <a:effectLst/>
              </a:rPr>
              <a:t>إحصائي</a:t>
            </a:r>
            <a:r>
              <a:rPr lang="ar-LB" sz="2200" b="0" i="0" dirty="0">
                <a:solidFill>
                  <a:schemeClr val="tx2"/>
                </a:solidFill>
                <a:effectLst/>
              </a:rPr>
              <a:t>ة</a:t>
            </a:r>
            <a:r>
              <a:rPr lang="en-US" sz="2200" b="0" i="0" dirty="0">
                <a:solidFill>
                  <a:schemeClr val="tx2"/>
                </a:solidFill>
                <a:effectLst/>
              </a:rPr>
              <a:t> </a:t>
            </a:r>
            <a:r>
              <a:rPr lang="en-US" sz="2200" b="0" i="0" dirty="0" err="1">
                <a:solidFill>
                  <a:schemeClr val="tx2"/>
                </a:solidFill>
                <a:effectLst/>
              </a:rPr>
              <a:t>وملامح</a:t>
            </a:r>
            <a:r>
              <a:rPr lang="en-US" sz="2200" b="0" i="0" dirty="0">
                <a:solidFill>
                  <a:schemeClr val="tx2"/>
                </a:solidFill>
                <a:effectLst/>
              </a:rPr>
              <a:t> </a:t>
            </a:r>
            <a:r>
              <a:rPr lang="en-US" sz="2200" b="0" i="0" dirty="0" err="1">
                <a:solidFill>
                  <a:schemeClr val="tx2"/>
                </a:solidFill>
                <a:effectLst/>
              </a:rPr>
              <a:t>قطرية</a:t>
            </a:r>
            <a:r>
              <a:rPr lang="en-US" sz="2200" b="0" i="0" dirty="0">
                <a:solidFill>
                  <a:schemeClr val="tx2"/>
                </a:solidFill>
                <a:effectLst/>
              </a:rPr>
              <a:t>   </a:t>
            </a:r>
          </a:p>
          <a:p>
            <a:pPr marL="342900" indent="-228600" algn="r" rtl="1">
              <a:lnSpc>
                <a:spcPct val="90000"/>
              </a:lnSpc>
              <a:spcAft>
                <a:spcPts val="600"/>
              </a:spcAft>
              <a:buFont typeface="Arial" panose="020B0604020202020204" pitchFamily="34" charset="0"/>
              <a:buChar char="•"/>
            </a:pPr>
            <a:r>
              <a:rPr lang="en-US" sz="2200" dirty="0" err="1">
                <a:solidFill>
                  <a:schemeClr val="tx2"/>
                </a:solidFill>
              </a:rPr>
              <a:t>مبادئ</a:t>
            </a:r>
            <a:r>
              <a:rPr lang="en-US" sz="2200" dirty="0">
                <a:solidFill>
                  <a:schemeClr val="tx2"/>
                </a:solidFill>
              </a:rPr>
              <a:t> </a:t>
            </a:r>
            <a:r>
              <a:rPr lang="en-US" sz="2200" dirty="0" err="1">
                <a:solidFill>
                  <a:schemeClr val="tx2"/>
                </a:solidFill>
              </a:rPr>
              <a:t>توجيهية</a:t>
            </a:r>
            <a:endParaRPr lang="ar-LB" sz="2200" dirty="0">
              <a:solidFill>
                <a:schemeClr val="tx2"/>
              </a:solidFill>
            </a:endParaRPr>
          </a:p>
          <a:p>
            <a:pPr marL="342900" indent="-228600" algn="r" rtl="1">
              <a:lnSpc>
                <a:spcPct val="90000"/>
              </a:lnSpc>
              <a:spcAft>
                <a:spcPts val="600"/>
              </a:spcAft>
              <a:buFont typeface="Arial" panose="020B0604020202020204" pitchFamily="34" charset="0"/>
              <a:buChar char="•"/>
            </a:pPr>
            <a:endParaRPr lang="ar-LB" sz="2200" b="0" i="0" dirty="0">
              <a:solidFill>
                <a:schemeClr val="tx2"/>
              </a:solidFill>
              <a:effectLst/>
            </a:endParaRPr>
          </a:p>
          <a:p>
            <a:pPr marL="342900" indent="-228600" algn="r" rtl="1">
              <a:lnSpc>
                <a:spcPct val="90000"/>
              </a:lnSpc>
              <a:spcAft>
                <a:spcPts val="600"/>
              </a:spcAft>
              <a:buFont typeface="Arial" panose="020B0604020202020204" pitchFamily="34" charset="0"/>
              <a:buChar char="•"/>
            </a:pPr>
            <a:r>
              <a:rPr lang="en-US" sz="2200" b="0" i="0" dirty="0" err="1">
                <a:solidFill>
                  <a:schemeClr val="tx2"/>
                </a:solidFill>
                <a:effectLst/>
              </a:rPr>
              <a:t>بناء</a:t>
            </a:r>
            <a:r>
              <a:rPr lang="en-US" sz="2200" b="0" i="0" dirty="0">
                <a:solidFill>
                  <a:schemeClr val="tx2"/>
                </a:solidFill>
                <a:effectLst/>
              </a:rPr>
              <a:t> </a:t>
            </a:r>
            <a:r>
              <a:rPr lang="en-US" sz="2200" b="0" i="0" dirty="0" err="1">
                <a:solidFill>
                  <a:schemeClr val="tx2"/>
                </a:solidFill>
                <a:effectLst/>
              </a:rPr>
              <a:t>القدرات</a:t>
            </a:r>
            <a:r>
              <a:rPr lang="en-US" sz="2200" b="0" i="0" dirty="0">
                <a:solidFill>
                  <a:schemeClr val="tx2"/>
                </a:solidFill>
                <a:effectLst/>
              </a:rPr>
              <a:t> </a:t>
            </a:r>
          </a:p>
          <a:p>
            <a:pPr marL="800100" lvl="1" indent="-228600" algn="r" rtl="1">
              <a:lnSpc>
                <a:spcPct val="90000"/>
              </a:lnSpc>
              <a:spcAft>
                <a:spcPts val="600"/>
              </a:spcAft>
              <a:buFont typeface="Arial" panose="020B0604020202020204" pitchFamily="34" charset="0"/>
              <a:buChar char="•"/>
            </a:pPr>
            <a:r>
              <a:rPr lang="en-US" sz="2200" dirty="0" err="1">
                <a:solidFill>
                  <a:schemeClr val="tx2"/>
                </a:solidFill>
              </a:rPr>
              <a:t>التعلم</a:t>
            </a:r>
            <a:r>
              <a:rPr lang="en-US" sz="2200" dirty="0">
                <a:solidFill>
                  <a:schemeClr val="tx2"/>
                </a:solidFill>
              </a:rPr>
              <a:t> </a:t>
            </a:r>
            <a:r>
              <a:rPr lang="en-US" sz="2200" dirty="0" err="1">
                <a:solidFill>
                  <a:schemeClr val="tx2"/>
                </a:solidFill>
              </a:rPr>
              <a:t>الإلكتروني</a:t>
            </a:r>
            <a:r>
              <a:rPr lang="en-US" sz="2200" dirty="0">
                <a:solidFill>
                  <a:schemeClr val="tx2"/>
                </a:solidFill>
              </a:rPr>
              <a:t> </a:t>
            </a:r>
            <a:r>
              <a:rPr lang="en-US" sz="2200" dirty="0" err="1">
                <a:solidFill>
                  <a:schemeClr val="tx2"/>
                </a:solidFill>
              </a:rPr>
              <a:t>الذاتي</a:t>
            </a:r>
            <a:r>
              <a:rPr lang="en-US" sz="2200" dirty="0">
                <a:solidFill>
                  <a:schemeClr val="tx2"/>
                </a:solidFill>
              </a:rPr>
              <a:t> </a:t>
            </a:r>
          </a:p>
          <a:p>
            <a:pPr marL="800100" lvl="1" indent="-228600" algn="r" rtl="1">
              <a:lnSpc>
                <a:spcPct val="90000"/>
              </a:lnSpc>
              <a:spcAft>
                <a:spcPts val="600"/>
              </a:spcAft>
              <a:buFont typeface="Arial" panose="020B0604020202020204" pitchFamily="34" charset="0"/>
              <a:buChar char="•"/>
            </a:pPr>
            <a:r>
              <a:rPr lang="en-US" sz="2200" b="0" i="0" dirty="0" err="1">
                <a:solidFill>
                  <a:schemeClr val="tx2"/>
                </a:solidFill>
                <a:effectLst/>
              </a:rPr>
              <a:t>الورش</a:t>
            </a:r>
            <a:r>
              <a:rPr lang="en-US" sz="2200" b="0" i="0" dirty="0">
                <a:solidFill>
                  <a:schemeClr val="tx2"/>
                </a:solidFill>
                <a:effectLst/>
              </a:rPr>
              <a:t> </a:t>
            </a:r>
            <a:r>
              <a:rPr lang="en-US" sz="2200" b="0" i="0" dirty="0" err="1">
                <a:solidFill>
                  <a:schemeClr val="tx2"/>
                </a:solidFill>
                <a:effectLst/>
              </a:rPr>
              <a:t>والتدريب</a:t>
            </a:r>
            <a:r>
              <a:rPr lang="en-US" sz="2200" b="0" i="0" dirty="0">
                <a:solidFill>
                  <a:schemeClr val="tx2"/>
                </a:solidFill>
                <a:effectLst/>
              </a:rPr>
              <a:t> </a:t>
            </a:r>
            <a:r>
              <a:rPr lang="en-US" sz="2200" b="0" i="0" dirty="0" err="1">
                <a:solidFill>
                  <a:schemeClr val="tx2"/>
                </a:solidFill>
                <a:effectLst/>
              </a:rPr>
              <a:t>الإقليمي</a:t>
            </a:r>
            <a:r>
              <a:rPr lang="en-US" sz="2200" b="0" i="0" dirty="0">
                <a:solidFill>
                  <a:schemeClr val="tx2"/>
                </a:solidFill>
                <a:effectLst/>
              </a:rPr>
              <a:t> </a:t>
            </a:r>
            <a:r>
              <a:rPr lang="en-US" sz="2200" b="0" i="0" dirty="0" err="1">
                <a:solidFill>
                  <a:schemeClr val="tx2"/>
                </a:solidFill>
                <a:effectLst/>
              </a:rPr>
              <a:t>والثنائي</a:t>
            </a:r>
            <a:r>
              <a:rPr lang="ar-LB" sz="2200" dirty="0">
                <a:solidFill>
                  <a:schemeClr val="tx2"/>
                </a:solidFill>
              </a:rPr>
              <a:t>	</a:t>
            </a:r>
            <a:endParaRPr lang="en-US" sz="2200" dirty="0">
              <a:solidFill>
                <a:schemeClr val="tx2"/>
              </a:solidFill>
            </a:endParaRPr>
          </a:p>
          <a:p>
            <a:pPr marL="800100" lvl="1" indent="-228600" algn="r" rtl="1">
              <a:lnSpc>
                <a:spcPct val="90000"/>
              </a:lnSpc>
              <a:spcAft>
                <a:spcPts val="600"/>
              </a:spcAft>
              <a:buFont typeface="Arial" panose="020B0604020202020204" pitchFamily="34" charset="0"/>
              <a:buChar char="•"/>
            </a:pPr>
            <a:r>
              <a:rPr lang="en-US" sz="2200" b="0" i="0" dirty="0" err="1">
                <a:solidFill>
                  <a:schemeClr val="tx2"/>
                </a:solidFill>
                <a:effectLst/>
              </a:rPr>
              <a:t>مشاورات</a:t>
            </a:r>
            <a:r>
              <a:rPr lang="en-US" sz="2200" b="0" i="0" dirty="0">
                <a:solidFill>
                  <a:schemeClr val="tx2"/>
                </a:solidFill>
                <a:effectLst/>
              </a:rPr>
              <a:t> </a:t>
            </a:r>
            <a:r>
              <a:rPr lang="en-US" sz="2200" b="0" i="0" dirty="0" err="1">
                <a:solidFill>
                  <a:schemeClr val="tx2"/>
                </a:solidFill>
                <a:effectLst/>
              </a:rPr>
              <a:t>فنية</a:t>
            </a:r>
            <a:endParaRPr lang="en-US" sz="2200" b="0" i="0" dirty="0">
              <a:solidFill>
                <a:schemeClr val="tx2"/>
              </a:solidFill>
              <a:effectLst/>
            </a:endParaRPr>
          </a:p>
          <a:p>
            <a:pPr marL="342900" indent="-228600" algn="r" rtl="1">
              <a:lnSpc>
                <a:spcPct val="90000"/>
              </a:lnSpc>
              <a:spcAft>
                <a:spcPts val="600"/>
              </a:spcAft>
              <a:buFont typeface="Arial" panose="020B0604020202020204" pitchFamily="34" charset="0"/>
              <a:buChar char="•"/>
            </a:pPr>
            <a:endParaRPr lang="en-US" sz="2200" b="0" i="0" dirty="0">
              <a:solidFill>
                <a:schemeClr val="tx2"/>
              </a:solidFill>
              <a:effectLst/>
            </a:endParaRPr>
          </a:p>
          <a:p>
            <a:pPr marL="342900" indent="-228600" algn="r" rtl="1">
              <a:lnSpc>
                <a:spcPct val="90000"/>
              </a:lnSpc>
              <a:spcAft>
                <a:spcPts val="600"/>
              </a:spcAft>
              <a:buFont typeface="Arial" panose="020B0604020202020204" pitchFamily="34" charset="0"/>
              <a:buChar char="•"/>
            </a:pPr>
            <a:r>
              <a:rPr lang="en-US" sz="2200" dirty="0" err="1">
                <a:solidFill>
                  <a:schemeClr val="tx2"/>
                </a:solidFill>
              </a:rPr>
              <a:t>جمع</a:t>
            </a:r>
            <a:r>
              <a:rPr lang="en-US" sz="2200" dirty="0">
                <a:solidFill>
                  <a:schemeClr val="tx2"/>
                </a:solidFill>
              </a:rPr>
              <a:t> </a:t>
            </a:r>
            <a:r>
              <a:rPr lang="ar-LB" sz="2200" dirty="0">
                <a:solidFill>
                  <a:schemeClr val="tx2"/>
                </a:solidFill>
              </a:rPr>
              <a:t>وإنشاء قواعد بيانات </a:t>
            </a:r>
          </a:p>
          <a:p>
            <a:pPr marL="342900" indent="-228600" algn="r" rtl="1">
              <a:lnSpc>
                <a:spcPct val="90000"/>
              </a:lnSpc>
              <a:spcAft>
                <a:spcPts val="600"/>
              </a:spcAft>
              <a:buFont typeface="Arial" panose="020B0604020202020204" pitchFamily="34" charset="0"/>
              <a:buChar char="•"/>
            </a:pPr>
            <a:r>
              <a:rPr lang="ar-LB" sz="2200" b="0" i="0" dirty="0">
                <a:solidFill>
                  <a:schemeClr val="tx2"/>
                </a:solidFill>
                <a:effectLst/>
              </a:rPr>
              <a:t>معجم لمصطلحات النوع الاجتماعي </a:t>
            </a:r>
            <a:endParaRPr lang="en-US" sz="2200" b="0" i="0" dirty="0">
              <a:solidFill>
                <a:schemeClr val="tx2"/>
              </a:solidFill>
              <a:effectLst/>
            </a:endParaRPr>
          </a:p>
          <a:p>
            <a:pPr marL="342900" indent="-228600" algn="r" rtl="1">
              <a:lnSpc>
                <a:spcPct val="90000"/>
              </a:lnSpc>
              <a:spcAft>
                <a:spcPts val="600"/>
              </a:spcAft>
              <a:buFont typeface="Arial" panose="020B0604020202020204" pitchFamily="34" charset="0"/>
              <a:buChar char="•"/>
            </a:pPr>
            <a:r>
              <a:rPr lang="en-US" sz="2200" b="0" i="0" dirty="0" err="1">
                <a:solidFill>
                  <a:schemeClr val="tx2"/>
                </a:solidFill>
                <a:effectLst/>
              </a:rPr>
              <a:t>نشرة</a:t>
            </a:r>
            <a:r>
              <a:rPr lang="en-US" sz="2200" b="0" i="0" dirty="0">
                <a:solidFill>
                  <a:schemeClr val="tx2"/>
                </a:solidFill>
                <a:effectLst/>
              </a:rPr>
              <a:t> </a:t>
            </a:r>
            <a:r>
              <a:rPr lang="en-US" sz="2200" b="0" i="0" dirty="0" err="1">
                <a:solidFill>
                  <a:schemeClr val="tx2"/>
                </a:solidFill>
                <a:effectLst/>
              </a:rPr>
              <a:t>إخبارية</a:t>
            </a:r>
            <a:r>
              <a:rPr lang="en-US" sz="2200" b="0" i="0" dirty="0">
                <a:solidFill>
                  <a:schemeClr val="tx2"/>
                </a:solidFill>
                <a:effectLst/>
              </a:rPr>
              <a:t> </a:t>
            </a:r>
          </a:p>
        </p:txBody>
      </p:sp>
      <p:sp>
        <p:nvSpPr>
          <p:cNvPr id="9" name="TextBox 8">
            <a:extLst>
              <a:ext uri="{FF2B5EF4-FFF2-40B4-BE49-F238E27FC236}">
                <a16:creationId xmlns:a16="http://schemas.microsoft.com/office/drawing/2014/main" id="{549E8E9A-27B2-2AF1-CC68-04ADDF7A3254}"/>
              </a:ext>
            </a:extLst>
          </p:cNvPr>
          <p:cNvSpPr txBox="1"/>
          <p:nvPr/>
        </p:nvSpPr>
        <p:spPr>
          <a:xfrm>
            <a:off x="1" y="6353941"/>
            <a:ext cx="4754880" cy="307777"/>
          </a:xfrm>
          <a:prstGeom prst="rect">
            <a:avLst/>
          </a:prstGeom>
          <a:noFill/>
          <a:ln>
            <a:solidFill>
              <a:srgbClr val="134985"/>
            </a:solidFill>
          </a:ln>
        </p:spPr>
        <p:txBody>
          <a:bodyPr wrap="square">
            <a:spAutoFit/>
          </a:bodyPr>
          <a:lstStyle/>
          <a:p>
            <a:pPr algn="ctr"/>
            <a:r>
              <a:rPr lang="en-US" sz="1400" b="1" dirty="0">
                <a:solidFill>
                  <a:schemeClr val="bg1"/>
                </a:solidFill>
              </a:rPr>
              <a:t>https://www.unescwa.org/ar/gender-statistics</a:t>
            </a:r>
          </a:p>
        </p:txBody>
      </p:sp>
    </p:spTree>
    <p:extLst>
      <p:ext uri="{BB962C8B-B14F-4D97-AF65-F5344CB8AC3E}">
        <p14:creationId xmlns:p14="http://schemas.microsoft.com/office/powerpoint/2010/main" val="364307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A5360D-9B1E-D8E1-95EA-B43AF2EB131F}"/>
              </a:ext>
            </a:extLst>
          </p:cNvPr>
          <p:cNvPicPr>
            <a:picLocks noGrp="1" noChangeAspect="1"/>
          </p:cNvPicPr>
          <p:nvPr>
            <p:ph sz="half" idx="2"/>
          </p:nvPr>
        </p:nvPicPr>
        <p:blipFill rotWithShape="1">
          <a:blip r:embed="rId3"/>
          <a:srcRect t="2706" b="1569"/>
          <a:stretch/>
        </p:blipFill>
        <p:spPr>
          <a:xfrm>
            <a:off x="9256374" y="3186128"/>
            <a:ext cx="2543907" cy="3357063"/>
          </a:xfrm>
          <a:prstGeom prst="rect">
            <a:avLst/>
          </a:prstGeom>
          <a:ln>
            <a:solidFill>
              <a:schemeClr val="tx2"/>
            </a:solidFill>
          </a:ln>
          <a:effectLst>
            <a:outerShdw blurRad="50800" dist="38100" dir="2700000" algn="tl" rotWithShape="0">
              <a:prstClr val="black">
                <a:alpha val="40000"/>
              </a:prstClr>
            </a:outerShdw>
          </a:effectLst>
        </p:spPr>
      </p:pic>
      <p:sp>
        <p:nvSpPr>
          <p:cNvPr id="4" name="Subtitle 3">
            <a:extLst>
              <a:ext uri="{FF2B5EF4-FFF2-40B4-BE49-F238E27FC236}">
                <a16:creationId xmlns:a16="http://schemas.microsoft.com/office/drawing/2014/main" id="{B036BB38-8956-5865-B575-6C0A8B179539}"/>
              </a:ext>
            </a:extLst>
          </p:cNvPr>
          <p:cNvSpPr>
            <a:spLocks noGrp="1"/>
          </p:cNvSpPr>
          <p:nvPr>
            <p:ph type="subTitle" idx="12"/>
          </p:nvPr>
        </p:nvSpPr>
        <p:spPr>
          <a:xfrm>
            <a:off x="9128991" y="1762196"/>
            <a:ext cx="2798675" cy="1277271"/>
          </a:xfrm>
          <a:solidFill>
            <a:schemeClr val="bg1"/>
          </a:solidFill>
        </p:spPr>
        <p:txBody>
          <a:bodyPr/>
          <a:lstStyle/>
          <a:p>
            <a:r>
              <a:rPr lang="ar-LB" sz="2000" dirty="0">
                <a:solidFill>
                  <a:schemeClr val="tx1"/>
                </a:solidFill>
              </a:rPr>
              <a:t>التقرير العربي </a:t>
            </a:r>
          </a:p>
          <a:p>
            <a:r>
              <a:rPr lang="ar-LB" sz="2000" dirty="0">
                <a:solidFill>
                  <a:schemeClr val="tx1"/>
                </a:solidFill>
              </a:rPr>
              <a:t>لفجوة النوع الاجتماعي 2020</a:t>
            </a:r>
          </a:p>
        </p:txBody>
      </p:sp>
      <p:pic>
        <p:nvPicPr>
          <p:cNvPr id="2" name="Content Placeholder 4">
            <a:extLst>
              <a:ext uri="{FF2B5EF4-FFF2-40B4-BE49-F238E27FC236}">
                <a16:creationId xmlns:a16="http://schemas.microsoft.com/office/drawing/2014/main" id="{4F84E864-708A-B1E0-49D5-80DEE81C5291}"/>
              </a:ext>
            </a:extLst>
          </p:cNvPr>
          <p:cNvPicPr>
            <a:picLocks noChangeAspect="1"/>
          </p:cNvPicPr>
          <p:nvPr/>
        </p:nvPicPr>
        <p:blipFill>
          <a:blip r:embed="rId4"/>
          <a:stretch>
            <a:fillRect/>
          </a:stretch>
        </p:blipFill>
        <p:spPr>
          <a:xfrm>
            <a:off x="604479" y="4002465"/>
            <a:ext cx="3514929" cy="2119443"/>
          </a:xfrm>
          <a:prstGeom prst="rect">
            <a:avLst/>
          </a:prstGeom>
          <a:solidFill>
            <a:schemeClr val="bg1">
              <a:lumMod val="95000"/>
            </a:schemeClr>
          </a:solidFill>
          <a:ln>
            <a:solidFill>
              <a:schemeClr val="tx2"/>
            </a:solidFill>
          </a:ln>
          <a:effectLst>
            <a:outerShdw blurRad="50800" dist="38100" dir="2700000" sx="103000" sy="103000" algn="tl" rotWithShape="0">
              <a:prstClr val="black">
                <a:alpha val="40000"/>
              </a:prstClr>
            </a:outerShdw>
          </a:effectLst>
        </p:spPr>
      </p:pic>
      <p:pic>
        <p:nvPicPr>
          <p:cNvPr id="3" name="Content Placeholder 4">
            <a:extLst>
              <a:ext uri="{FF2B5EF4-FFF2-40B4-BE49-F238E27FC236}">
                <a16:creationId xmlns:a16="http://schemas.microsoft.com/office/drawing/2014/main" id="{1DFFB864-396A-6A8F-CBA8-A656BECB3811}"/>
              </a:ext>
            </a:extLst>
          </p:cNvPr>
          <p:cNvPicPr>
            <a:picLocks noChangeAspect="1"/>
          </p:cNvPicPr>
          <p:nvPr/>
        </p:nvPicPr>
        <p:blipFill>
          <a:blip r:embed="rId5"/>
          <a:stretch>
            <a:fillRect/>
          </a:stretch>
        </p:blipFill>
        <p:spPr>
          <a:xfrm>
            <a:off x="3154312" y="2545766"/>
            <a:ext cx="3263354" cy="2103457"/>
          </a:xfrm>
          <a:prstGeom prst="rect">
            <a:avLst/>
          </a:prstGeom>
          <a:solidFill>
            <a:schemeClr val="bg1">
              <a:lumMod val="95000"/>
            </a:schemeClr>
          </a:solidFill>
          <a:ln>
            <a:solidFill>
              <a:schemeClr val="tx2"/>
            </a:solidFill>
          </a:ln>
          <a:effectLst>
            <a:outerShdw blurRad="50800" dist="38100" dir="2700000" sx="102000" sy="102000" algn="tl" rotWithShape="0">
              <a:prstClr val="black">
                <a:alpha val="40000"/>
              </a:prstClr>
            </a:outerShdw>
          </a:effectLst>
        </p:spPr>
      </p:pic>
      <p:sp>
        <p:nvSpPr>
          <p:cNvPr id="8" name="Subtitle 3">
            <a:extLst>
              <a:ext uri="{FF2B5EF4-FFF2-40B4-BE49-F238E27FC236}">
                <a16:creationId xmlns:a16="http://schemas.microsoft.com/office/drawing/2014/main" id="{DA3BF7E4-0313-FD86-FBBC-CCE2419E52BF}"/>
              </a:ext>
            </a:extLst>
          </p:cNvPr>
          <p:cNvSpPr txBox="1">
            <a:spLocks/>
          </p:cNvSpPr>
          <p:nvPr/>
        </p:nvSpPr>
        <p:spPr>
          <a:xfrm>
            <a:off x="604479" y="3429000"/>
            <a:ext cx="2867763" cy="457201"/>
          </a:xfrm>
          <a:prstGeom prst="rect">
            <a:avLst/>
          </a:prstGeom>
        </p:spPr>
        <p:txBody>
          <a:bodyPr anchor="ctr">
            <a:noAutofit/>
          </a:bodyPr>
          <a:lstStyle>
            <a:lvl1pPr marL="0" indent="0" algn="ctr" defTabSz="914400" rtl="1" eaLnBrk="1" latinLnBrk="0" hangingPunct="1">
              <a:lnSpc>
                <a:spcPct val="90000"/>
              </a:lnSpc>
              <a:spcBef>
                <a:spcPts val="0"/>
              </a:spcBef>
              <a:buFont typeface="Arial" panose="020B0604020202020204" pitchFamily="34" charset="0"/>
              <a:buNone/>
              <a:defRPr sz="3200" b="0" i="0" kern="1200" spc="8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LB" sz="2000" dirty="0">
                <a:solidFill>
                  <a:schemeClr val="tx1"/>
                </a:solidFill>
              </a:rPr>
              <a:t>كتيبات عدسة النوع الاجتماعي</a:t>
            </a:r>
          </a:p>
        </p:txBody>
      </p:sp>
      <p:sp>
        <p:nvSpPr>
          <p:cNvPr id="11" name="TextBox 10">
            <a:extLst>
              <a:ext uri="{FF2B5EF4-FFF2-40B4-BE49-F238E27FC236}">
                <a16:creationId xmlns:a16="http://schemas.microsoft.com/office/drawing/2014/main" id="{63F70E41-442B-DD57-C975-A27B15F71AFF}"/>
              </a:ext>
            </a:extLst>
          </p:cNvPr>
          <p:cNvSpPr txBox="1"/>
          <p:nvPr/>
        </p:nvSpPr>
        <p:spPr>
          <a:xfrm>
            <a:off x="694267" y="692720"/>
            <a:ext cx="10998200" cy="646331"/>
          </a:xfrm>
          <a:prstGeom prst="rect">
            <a:avLst/>
          </a:prstGeom>
          <a:noFill/>
        </p:spPr>
        <p:txBody>
          <a:bodyPr wrap="square">
            <a:spAutoFit/>
          </a:bodyPr>
          <a:lstStyle/>
          <a:p>
            <a:pPr marL="114300" algn="ctr" rtl="1">
              <a:lnSpc>
                <a:spcPct val="90000"/>
              </a:lnSpc>
              <a:spcAft>
                <a:spcPts val="600"/>
              </a:spcAft>
            </a:pPr>
            <a:r>
              <a:rPr lang="en-US" sz="4000" b="0" i="0" dirty="0" err="1">
                <a:solidFill>
                  <a:schemeClr val="accent2"/>
                </a:solidFill>
                <a:effectLst/>
              </a:rPr>
              <a:t>تقارير</a:t>
            </a:r>
            <a:r>
              <a:rPr lang="en-US" sz="4000" b="0" i="0" dirty="0">
                <a:solidFill>
                  <a:schemeClr val="accent2"/>
                </a:solidFill>
                <a:effectLst/>
              </a:rPr>
              <a:t> </a:t>
            </a:r>
            <a:r>
              <a:rPr lang="en-US" sz="4000" b="0" i="0" dirty="0" err="1">
                <a:solidFill>
                  <a:schemeClr val="accent2"/>
                </a:solidFill>
                <a:effectLst/>
              </a:rPr>
              <a:t>ومنشورات</a:t>
            </a:r>
            <a:r>
              <a:rPr lang="en-US" sz="4000" b="0" i="0" dirty="0">
                <a:solidFill>
                  <a:schemeClr val="accent2"/>
                </a:solidFill>
                <a:effectLst/>
              </a:rPr>
              <a:t> </a:t>
            </a:r>
            <a:r>
              <a:rPr lang="en-US" sz="4000" b="0" i="0" dirty="0" err="1">
                <a:solidFill>
                  <a:schemeClr val="accent2"/>
                </a:solidFill>
                <a:effectLst/>
              </a:rPr>
              <a:t>إحصائي</a:t>
            </a:r>
            <a:r>
              <a:rPr lang="ar-LB" sz="4000" b="0" i="0" dirty="0">
                <a:solidFill>
                  <a:schemeClr val="accent2"/>
                </a:solidFill>
                <a:effectLst/>
              </a:rPr>
              <a:t>ة</a:t>
            </a:r>
            <a:r>
              <a:rPr lang="en-US" sz="4000" b="0" i="0" dirty="0">
                <a:solidFill>
                  <a:schemeClr val="accent2"/>
                </a:solidFill>
                <a:effectLst/>
              </a:rPr>
              <a:t> </a:t>
            </a:r>
            <a:endParaRPr lang="ar-LB" sz="4000" b="0" i="0" dirty="0">
              <a:solidFill>
                <a:schemeClr val="accent2"/>
              </a:solidFill>
              <a:effectLst/>
            </a:endParaRPr>
          </a:p>
        </p:txBody>
      </p:sp>
      <p:sp>
        <p:nvSpPr>
          <p:cNvPr id="7" name="TextBox 6">
            <a:extLst>
              <a:ext uri="{FF2B5EF4-FFF2-40B4-BE49-F238E27FC236}">
                <a16:creationId xmlns:a16="http://schemas.microsoft.com/office/drawing/2014/main" id="{3474050B-6BB8-5C97-C3A7-56995A423D85}"/>
              </a:ext>
            </a:extLst>
          </p:cNvPr>
          <p:cNvSpPr txBox="1"/>
          <p:nvPr/>
        </p:nvSpPr>
        <p:spPr>
          <a:xfrm>
            <a:off x="5388661" y="5137457"/>
            <a:ext cx="4104397" cy="1546577"/>
          </a:xfrm>
          <a:prstGeom prst="rect">
            <a:avLst/>
          </a:prstGeom>
          <a:noFill/>
        </p:spPr>
        <p:txBody>
          <a:bodyPr wrap="square">
            <a:spAutoFit/>
          </a:bodyPr>
          <a:lstStyle/>
          <a:p>
            <a:pPr marL="0" marR="0" algn="justLow">
              <a:spcBef>
                <a:spcPts val="300"/>
              </a:spcBef>
              <a:spcAft>
                <a:spcPts val="600"/>
              </a:spcAft>
            </a:pPr>
            <a:r>
              <a:rPr lang="en-US" sz="1800" u="sng" dirty="0">
                <a:solidFill>
                  <a:srgbClr val="0563C1"/>
                </a:solidFill>
                <a:effectLst/>
                <a:latin typeface="Calibri Light" panose="020F0302020204030204" pitchFamily="34" charset="0"/>
                <a:ea typeface="Times New Roman" panose="02020603050405020304" pitchFamily="18" charset="0"/>
                <a:hlinkClick r:id="rId6"/>
              </a:rPr>
              <a:t>Interactive online AGGR 2020 Dashboard</a:t>
            </a:r>
            <a:r>
              <a:rPr lang="en-US" sz="1800" dirty="0">
                <a:solidFill>
                  <a:srgbClr val="333333"/>
                </a:solidFill>
                <a:effectLst/>
                <a:latin typeface="Calibri Light" panose="020F03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justLow">
              <a:spcBef>
                <a:spcPts val="300"/>
              </a:spcBef>
              <a:spcAft>
                <a:spcPts val="600"/>
              </a:spcAft>
            </a:pPr>
            <a:r>
              <a:rPr lang="en-US" sz="1800" u="sng" dirty="0">
                <a:solidFill>
                  <a:srgbClr val="0563C1"/>
                </a:solidFill>
                <a:effectLst/>
                <a:latin typeface="Calibri Light" panose="020F0302020204030204" pitchFamily="34" charset="0"/>
                <a:ea typeface="Times New Roman" panose="02020603050405020304" pitchFamily="18" charset="0"/>
                <a:hlinkClick r:id="rId7"/>
              </a:rPr>
              <a:t>Full AGGR 2020</a:t>
            </a:r>
            <a:r>
              <a:rPr lang="en-US" sz="1800" dirty="0">
                <a:solidFill>
                  <a:srgbClr val="333333"/>
                </a:solidFill>
                <a:effectLst/>
                <a:latin typeface="Calibri Light" panose="020F03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justLow">
              <a:spcBef>
                <a:spcPts val="300"/>
              </a:spcBef>
              <a:spcAft>
                <a:spcPts val="600"/>
              </a:spcAft>
            </a:pPr>
            <a:r>
              <a:rPr lang="en-US" sz="1800" u="sng" dirty="0">
                <a:solidFill>
                  <a:srgbClr val="0563C1"/>
                </a:solidFill>
                <a:effectLst/>
                <a:latin typeface="Calibri Light" panose="020F0302020204030204" pitchFamily="34" charset="0"/>
                <a:ea typeface="Times New Roman" panose="02020603050405020304" pitchFamily="18" charset="0"/>
                <a:hlinkClick r:id="rId8"/>
              </a:rPr>
              <a:t>The AGGR 2020 Key messages flyer</a:t>
            </a:r>
            <a:r>
              <a:rPr lang="en-US" sz="1800" dirty="0">
                <a:solidFill>
                  <a:srgbClr val="333333"/>
                </a:solidFill>
                <a:effectLst/>
                <a:latin typeface="Calibri Light" panose="020F03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justLow">
              <a:spcBef>
                <a:spcPts val="300"/>
              </a:spcBef>
              <a:spcAft>
                <a:spcPts val="600"/>
              </a:spcAft>
            </a:pPr>
            <a:r>
              <a:rPr lang="en-US" sz="1800" u="sng" dirty="0">
                <a:solidFill>
                  <a:srgbClr val="0563C1"/>
                </a:solidFill>
                <a:effectLst/>
                <a:latin typeface="Calibri Light" panose="020F0302020204030204" pitchFamily="34" charset="0"/>
                <a:ea typeface="Times New Roman" panose="02020603050405020304" pitchFamily="18" charset="0"/>
                <a:hlinkClick r:id="rId9"/>
              </a:rPr>
              <a:t>The AGGR 2020 video.</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721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31B6D386-F1AD-EBE7-AF02-557A9589DA74}"/>
              </a:ext>
            </a:extLst>
          </p:cNvPr>
          <p:cNvSpPr>
            <a:spLocks noGrp="1"/>
          </p:cNvSpPr>
          <p:nvPr>
            <p:ph type="subTitle" idx="12"/>
          </p:nvPr>
        </p:nvSpPr>
        <p:spPr>
          <a:xfrm>
            <a:off x="7717861" y="589523"/>
            <a:ext cx="4073994" cy="457201"/>
          </a:xfrm>
        </p:spPr>
        <p:txBody>
          <a:bodyPr/>
          <a:lstStyle/>
          <a:p>
            <a:pPr algn="r"/>
            <a:r>
              <a:rPr lang="ar-LB" b="1" dirty="0">
                <a:solidFill>
                  <a:schemeClr val="accent2"/>
                </a:solidFill>
              </a:rPr>
              <a:t>مبادئ توجيهية</a:t>
            </a:r>
          </a:p>
          <a:p>
            <a:pPr algn="r"/>
            <a:endParaRPr lang="en-US" b="1" dirty="0">
              <a:solidFill>
                <a:schemeClr val="accent2"/>
              </a:solidFill>
            </a:endParaRPr>
          </a:p>
        </p:txBody>
      </p:sp>
      <p:sp>
        <p:nvSpPr>
          <p:cNvPr id="17" name="TextBox 16">
            <a:extLst>
              <a:ext uri="{FF2B5EF4-FFF2-40B4-BE49-F238E27FC236}">
                <a16:creationId xmlns:a16="http://schemas.microsoft.com/office/drawing/2014/main" id="{CE80DB94-6EC8-7E8A-29F7-3475094F1C65}"/>
              </a:ext>
            </a:extLst>
          </p:cNvPr>
          <p:cNvSpPr txBox="1"/>
          <p:nvPr/>
        </p:nvSpPr>
        <p:spPr>
          <a:xfrm>
            <a:off x="6286003" y="6266703"/>
            <a:ext cx="2528879" cy="600164"/>
          </a:xfrm>
          <a:prstGeom prst="rect">
            <a:avLst/>
          </a:prstGeom>
          <a:noFill/>
        </p:spPr>
        <p:txBody>
          <a:bodyPr wrap="square">
            <a:spAutoFit/>
          </a:bodyPr>
          <a:lstStyle/>
          <a:p>
            <a:r>
              <a:rPr lang="en-US" sz="1100" b="1" dirty="0">
                <a:solidFill>
                  <a:srgbClr val="0298CA"/>
                </a:solidFill>
              </a:rPr>
              <a:t>https://www.unescwa.org/publications/violence-against-women-survey-implementation-toolkit</a:t>
            </a:r>
          </a:p>
        </p:txBody>
      </p:sp>
      <p:pic>
        <p:nvPicPr>
          <p:cNvPr id="18" name="Content Placeholder 4">
            <a:extLst>
              <a:ext uri="{FF2B5EF4-FFF2-40B4-BE49-F238E27FC236}">
                <a16:creationId xmlns:a16="http://schemas.microsoft.com/office/drawing/2014/main" id="{B4EB3C22-8522-62D3-A955-44BB92720EC3}"/>
              </a:ext>
            </a:extLst>
          </p:cNvPr>
          <p:cNvPicPr>
            <a:picLocks noChangeAspect="1"/>
          </p:cNvPicPr>
          <p:nvPr/>
        </p:nvPicPr>
        <p:blipFill>
          <a:blip r:embed="rId3"/>
          <a:stretch>
            <a:fillRect/>
          </a:stretch>
        </p:blipFill>
        <p:spPr>
          <a:xfrm>
            <a:off x="8696306" y="1286684"/>
            <a:ext cx="3191413" cy="4034030"/>
          </a:xfrm>
          <a:prstGeom prst="rect">
            <a:avLst/>
          </a:prstGeom>
          <a:solidFill>
            <a:schemeClr val="bg1">
              <a:lumMod val="95000"/>
            </a:schemeClr>
          </a:solidFill>
          <a:ln>
            <a:solidFill>
              <a:schemeClr val="tx2"/>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FA067BBA-3D89-7256-735E-CCFBB426EB9A}"/>
              </a:ext>
            </a:extLst>
          </p:cNvPr>
          <p:cNvSpPr txBox="1"/>
          <p:nvPr/>
        </p:nvSpPr>
        <p:spPr>
          <a:xfrm>
            <a:off x="8937152" y="6257836"/>
            <a:ext cx="3270738" cy="600164"/>
          </a:xfrm>
          <a:prstGeom prst="rect">
            <a:avLst/>
          </a:prstGeom>
          <a:noFill/>
        </p:spPr>
        <p:txBody>
          <a:bodyPr wrap="square">
            <a:spAutoFit/>
          </a:bodyPr>
          <a:lstStyle/>
          <a:p>
            <a:r>
              <a:rPr lang="en-US" sz="1100" b="1" dirty="0">
                <a:solidFill>
                  <a:srgbClr val="0298CA"/>
                </a:solidFill>
              </a:rPr>
              <a:t>https://www.unescwa.org/publications/conceptual-framework-development-national-gender-statistics-programmes</a:t>
            </a:r>
          </a:p>
        </p:txBody>
      </p:sp>
      <p:pic>
        <p:nvPicPr>
          <p:cNvPr id="16" name="Content Placeholder 4">
            <a:extLst>
              <a:ext uri="{FF2B5EF4-FFF2-40B4-BE49-F238E27FC236}">
                <a16:creationId xmlns:a16="http://schemas.microsoft.com/office/drawing/2014/main" id="{A1B6A66F-9C50-D461-D6C7-A56DB0E6C98B}"/>
              </a:ext>
            </a:extLst>
          </p:cNvPr>
          <p:cNvPicPr>
            <a:picLocks noChangeAspect="1"/>
          </p:cNvPicPr>
          <p:nvPr/>
        </p:nvPicPr>
        <p:blipFill rotWithShape="1">
          <a:blip r:embed="rId4"/>
          <a:srcRect r="4526"/>
          <a:stretch/>
        </p:blipFill>
        <p:spPr>
          <a:xfrm>
            <a:off x="5986641" y="1589519"/>
            <a:ext cx="3102936" cy="4089093"/>
          </a:xfrm>
          <a:prstGeom prst="rect">
            <a:avLst/>
          </a:prstGeom>
          <a:solidFill>
            <a:schemeClr val="bg1">
              <a:lumMod val="95000"/>
            </a:schemeClr>
          </a:solidFill>
          <a:ln>
            <a:solidFill>
              <a:schemeClr val="tx2"/>
            </a:solidFill>
          </a:ln>
          <a:effectLst>
            <a:glow>
              <a:schemeClr val="accent1">
                <a:alpha val="75000"/>
              </a:schemeClr>
            </a:glow>
            <a:outerShdw blurRad="50800" dist="38100" dir="2700000" algn="tl" rotWithShape="0">
              <a:prstClr val="black">
                <a:alpha val="40000"/>
              </a:prstClr>
            </a:outerShdw>
            <a:reflection endPos="0" dist="50800" dir="5400000" sy="-100000" algn="bl" rotWithShape="0"/>
          </a:effectLst>
        </p:spPr>
      </p:pic>
      <p:pic>
        <p:nvPicPr>
          <p:cNvPr id="3" name="Picture 2">
            <a:extLst>
              <a:ext uri="{FF2B5EF4-FFF2-40B4-BE49-F238E27FC236}">
                <a16:creationId xmlns:a16="http://schemas.microsoft.com/office/drawing/2014/main" id="{ABD23D32-776F-7901-A877-E428CCFAAF99}"/>
              </a:ext>
            </a:extLst>
          </p:cNvPr>
          <p:cNvPicPr>
            <a:picLocks noChangeAspect="1"/>
          </p:cNvPicPr>
          <p:nvPr/>
        </p:nvPicPr>
        <p:blipFill>
          <a:blip r:embed="rId5"/>
          <a:stretch>
            <a:fillRect/>
          </a:stretch>
        </p:blipFill>
        <p:spPr>
          <a:xfrm>
            <a:off x="3398879" y="1857879"/>
            <a:ext cx="3064216" cy="4178631"/>
          </a:xfrm>
          <a:prstGeom prst="rect">
            <a:avLst/>
          </a:prstGeom>
        </p:spPr>
      </p:pic>
      <p:pic>
        <p:nvPicPr>
          <p:cNvPr id="2" name="Picture 1">
            <a:extLst>
              <a:ext uri="{FF2B5EF4-FFF2-40B4-BE49-F238E27FC236}">
                <a16:creationId xmlns:a16="http://schemas.microsoft.com/office/drawing/2014/main" id="{7519DD7B-7719-3A52-D32C-67C019D0A4BB}"/>
              </a:ext>
            </a:extLst>
          </p:cNvPr>
          <p:cNvPicPr>
            <a:picLocks noChangeAspect="1"/>
          </p:cNvPicPr>
          <p:nvPr/>
        </p:nvPicPr>
        <p:blipFill>
          <a:blip r:embed="rId6"/>
          <a:stretch>
            <a:fillRect/>
          </a:stretch>
        </p:blipFill>
        <p:spPr>
          <a:xfrm>
            <a:off x="380626" y="2205037"/>
            <a:ext cx="3372804" cy="4199379"/>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6ACF1A3E-D0FB-15B0-A1A2-0D9EDB5CEA66}"/>
              </a:ext>
            </a:extLst>
          </p:cNvPr>
          <p:cNvSpPr txBox="1"/>
          <p:nvPr/>
        </p:nvSpPr>
        <p:spPr>
          <a:xfrm>
            <a:off x="3753430" y="6266703"/>
            <a:ext cx="2410303" cy="600164"/>
          </a:xfrm>
          <a:prstGeom prst="rect">
            <a:avLst/>
          </a:prstGeom>
          <a:noFill/>
        </p:spPr>
        <p:txBody>
          <a:bodyPr wrap="square">
            <a:spAutoFit/>
          </a:bodyPr>
          <a:lstStyle/>
          <a:p>
            <a:r>
              <a:rPr lang="en-US" sz="1100" b="1" dirty="0">
                <a:solidFill>
                  <a:srgbClr val="0298CA"/>
                </a:solidFill>
              </a:rPr>
              <a:t>https://unstats.un.org/unsd/demographic-social/time-use/document/2106923-Arabic.pdf</a:t>
            </a:r>
          </a:p>
        </p:txBody>
      </p:sp>
    </p:spTree>
    <p:extLst>
      <p:ext uri="{BB962C8B-B14F-4D97-AF65-F5344CB8AC3E}">
        <p14:creationId xmlns:p14="http://schemas.microsoft.com/office/powerpoint/2010/main" val="11944523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445A7F"/>
      </a:dk2>
      <a:lt2>
        <a:srgbClr val="E07D25"/>
      </a:lt2>
      <a:accent1>
        <a:srgbClr val="F7CDBD"/>
      </a:accent1>
      <a:accent2>
        <a:srgbClr val="1F91B1"/>
      </a:accent2>
      <a:accent3>
        <a:srgbClr val="F3732F"/>
      </a:accent3>
      <a:accent4>
        <a:srgbClr val="5A5762"/>
      </a:accent4>
      <a:accent5>
        <a:srgbClr val="EE4B94"/>
      </a:accent5>
      <a:accent6>
        <a:srgbClr val="7BAE41"/>
      </a:accent6>
      <a:hlink>
        <a:srgbClr val="5B6871"/>
      </a:hlink>
      <a:folHlink>
        <a:srgbClr val="3737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A8AC42923E4B4689AA3F4BC71C9076" ma:contentTypeVersion="19" ma:contentTypeDescription="Create a new document." ma:contentTypeScope="" ma:versionID="9a306260555cd622f5309e193475387e">
  <xsd:schema xmlns:xsd="http://www.w3.org/2001/XMLSchema" xmlns:xs="http://www.w3.org/2001/XMLSchema" xmlns:p="http://schemas.microsoft.com/office/2006/metadata/properties" xmlns:ns2="9e7a892e-3f44-4f43-afda-1bb9b87abd5a" xmlns:ns3="c10ce4fe-003f-40a8-a913-aa474e5a6271" xmlns:ns4="985ec44e-1bab-4c0b-9df0-6ba128686fc9" targetNamespace="http://schemas.microsoft.com/office/2006/metadata/properties" ma:root="true" ma:fieldsID="80b7603f08214051fa5807c23ef11bd8" ns2:_="" ns3:_="" ns4:_="">
    <xsd:import namespace="9e7a892e-3f44-4f43-afda-1bb9b87abd5a"/>
    <xsd:import namespace="c10ce4fe-003f-40a8-a913-aa474e5a6271"/>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a892e-3f44-4f43-afda-1bb9b87ab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0ce4fe-003f-40a8-a913-aa474e5a62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257519-539e-4f49-837e-51dfaef5dda1}" ma:internalName="TaxCatchAll" ma:showField="CatchAllData" ma:web="c10ce4fe-003f-40a8-a913-aa474e5a62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e7a892e-3f44-4f43-afda-1bb9b87abd5a">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ACD2F950-73BF-4C3B-B1CB-81DCAB715D78}">
  <ds:schemaRefs>
    <ds:schemaRef ds:uri="http://schemas.microsoft.com/sharepoint/v3/contenttype/forms"/>
  </ds:schemaRefs>
</ds:datastoreItem>
</file>

<file path=customXml/itemProps2.xml><?xml version="1.0" encoding="utf-8"?>
<ds:datastoreItem xmlns:ds="http://schemas.openxmlformats.org/officeDocument/2006/customXml" ds:itemID="{BBBFA271-33BB-4524-A3FF-8612D2982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a892e-3f44-4f43-afda-1bb9b87abd5a"/>
    <ds:schemaRef ds:uri="c10ce4fe-003f-40a8-a913-aa474e5a6271"/>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14A556-0AA4-40F4-8525-983AF8CDEF3F}">
  <ds:schemaRefs>
    <ds:schemaRef ds:uri="http://www.w3.org/XML/1998/namespace"/>
    <ds:schemaRef ds:uri="http://schemas.microsoft.com/office/2006/metadata/properties"/>
    <ds:schemaRef ds:uri="http://purl.org/dc/elements/1.1/"/>
    <ds:schemaRef ds:uri="http://schemas.microsoft.com/office/infopath/2007/PartnerControls"/>
    <ds:schemaRef ds:uri="http://purl.org/dc/terms/"/>
    <ds:schemaRef ds:uri="http://schemas.microsoft.com/office/2006/documentManagement/types"/>
    <ds:schemaRef ds:uri="985ec44e-1bab-4c0b-9df0-6ba128686fc9"/>
    <ds:schemaRef ds:uri="http://schemas.openxmlformats.org/package/2006/metadata/core-properties"/>
    <ds:schemaRef ds:uri="c10ce4fe-003f-40a8-a913-aa474e5a6271"/>
    <ds:schemaRef ds:uri="9e7a892e-3f44-4f43-afda-1bb9b87abd5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ESCWA_Logo-Motto_PPT-Ar-V2</Template>
  <TotalTime>879</TotalTime>
  <Words>2277</Words>
  <Application>Microsoft Office PowerPoint</Application>
  <PresentationFormat>Widescreen</PresentationFormat>
  <Paragraphs>316</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Arial</vt:lpstr>
      <vt:lpstr>Calibri</vt:lpstr>
      <vt:lpstr>Calibri Light</vt:lpstr>
      <vt:lpstr>Fira Sans Extra Condensed</vt:lpstr>
      <vt:lpstr>Garamond</vt:lpstr>
      <vt:lpstr>Roboto</vt:lpstr>
      <vt:lpstr>Times New Roman</vt:lpstr>
      <vt:lpstr>var(--jp-code-font-family)</vt:lpstr>
      <vt:lpstr>Wingdings</vt:lpstr>
      <vt:lpstr>1_Office Theme</vt:lpstr>
      <vt:lpstr>Custom Design</vt:lpstr>
      <vt:lpstr>2_Office Theme</vt:lpstr>
      <vt:lpstr>Office Theme</vt:lpstr>
      <vt:lpstr>برنامج إحصاءات النوع الاجتماعي</vt:lpstr>
      <vt:lpstr>برنامج إحصاءات النوع الاجتماعي في الإسكوا </vt:lpstr>
      <vt:lpstr>إعلان خطة التنمية لعام 2030 </vt:lpstr>
      <vt:lpstr>PowerPoint Presentation</vt:lpstr>
      <vt:lpstr>ولكن ....</vt:lpstr>
      <vt:lpstr>PowerPoint Presentation</vt:lpstr>
      <vt:lpstr>PowerPoint Presentation</vt:lpstr>
      <vt:lpstr>PowerPoint Presentation</vt:lpstr>
      <vt:lpstr>PowerPoint Presentation</vt:lpstr>
      <vt:lpstr>PowerPoint Presentation</vt:lpstr>
      <vt:lpstr>الاجتماعات والتدريب </vt:lpstr>
      <vt:lpstr>قاعدة بيانات إحصاءات النوع الاجتماعي</vt:lpstr>
      <vt:lpstr>PowerPoint Presentation</vt:lpstr>
      <vt:lpstr>2023 الأنشطة في</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إحصاءات النوع الاجتماعي</dc:title>
  <dc:creator>Dana El Soussi</dc:creator>
  <cp:lastModifiedBy>Neda Jafar</cp:lastModifiedBy>
  <cp:revision>61</cp:revision>
  <cp:lastPrinted>2023-06-21T08:33:19Z</cp:lastPrinted>
  <dcterms:created xsi:type="dcterms:W3CDTF">2023-06-02T07:26:20Z</dcterms:created>
  <dcterms:modified xsi:type="dcterms:W3CDTF">2023-06-21T08:33:20Z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0x01010037A8AC42923E4B4689AA3F4BC71C9076</vt:lpwstr>
  </property>
</Properties>
</file>