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101" r:id="rId2"/>
    <p:sldId id="4118" r:id="rId3"/>
    <p:sldId id="3317" r:id="rId4"/>
    <p:sldId id="4060" r:id="rId5"/>
    <p:sldId id="4122" r:id="rId6"/>
    <p:sldId id="4125" r:id="rId7"/>
    <p:sldId id="3313" r:id="rId8"/>
    <p:sldId id="4126" r:id="rId9"/>
    <p:sldId id="4127" r:id="rId10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1340"/>
    <a:srgbClr val="DBE9F0"/>
    <a:srgbClr val="FCC8D1"/>
    <a:srgbClr val="FDD7DD"/>
    <a:srgbClr val="1E4239"/>
    <a:srgbClr val="338BF5"/>
    <a:srgbClr val="FA8699"/>
    <a:srgbClr val="7F2B1D"/>
    <a:srgbClr val="E2ECF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312B1B-F511-41EE-B32E-2164C6A5B780}" v="10" dt="2022-11-28T08:20:26.746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81" autoAdjust="0"/>
    <p:restoredTop sz="91973" autoAdjust="0"/>
  </p:normalViewPr>
  <p:slideViewPr>
    <p:cSldViewPr snapToGrid="0" snapToObjects="1">
      <p:cViewPr varScale="1">
        <p:scale>
          <a:sx n="48" d="100"/>
          <a:sy n="48" d="100"/>
        </p:scale>
        <p:origin x="792" y="69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06B-43FC-A357-7940B5FB40C0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6B-43FC-A357-7940B5FB40C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06B-43FC-A357-7940B5FB40C0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06B-43FC-A357-7940B5FB40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58087856"/>
        <c:axId val="1558089504"/>
      </c:barChart>
      <c:catAx>
        <c:axId val="15580878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58089504"/>
        <c:crosses val="autoZero"/>
        <c:auto val="1"/>
        <c:lblAlgn val="ctr"/>
        <c:lblOffset val="100"/>
        <c:noMultiLvlLbl val="0"/>
      </c:catAx>
      <c:valAx>
        <c:axId val="155808950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58087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1C3-47DD-B792-60A449C71351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C3-47DD-B792-60A449C7135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1C3-47DD-B792-60A449C71351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1C3-47DD-B792-60A449C713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58087856"/>
        <c:axId val="1558089504"/>
      </c:barChart>
      <c:catAx>
        <c:axId val="15580878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58089504"/>
        <c:crosses val="autoZero"/>
        <c:auto val="1"/>
        <c:lblAlgn val="ctr"/>
        <c:lblOffset val="100"/>
        <c:noMultiLvlLbl val="0"/>
      </c:catAx>
      <c:valAx>
        <c:axId val="155808950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58087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1" i="0">
                <a:latin typeface="Poppins" panose="000005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1" i="0">
                <a:latin typeface="Poppins" panose="00000500000000000000" pitchFamily="2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1" i="0">
                <a:latin typeface="Poppins" panose="000005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 i="0">
                <a:latin typeface="Poppins" panose="00000500000000000000" pitchFamily="2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b="1" i="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1pPr>
    <a:lvl2pPr marL="914217" algn="l" defTabSz="914217" rtl="0" eaLnBrk="1" latinLnBrk="0" hangingPunct="1">
      <a:defRPr sz="2400" b="1" i="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2pPr>
    <a:lvl3pPr marL="1828434" algn="l" defTabSz="914217" rtl="0" eaLnBrk="1" latinLnBrk="0" hangingPunct="1">
      <a:defRPr sz="2400" b="1" i="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3pPr>
    <a:lvl4pPr marL="2742651" algn="l" defTabSz="914217" rtl="0" eaLnBrk="1" latinLnBrk="0" hangingPunct="1">
      <a:defRPr sz="2400" b="1" i="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4pPr>
    <a:lvl5pPr marL="3656868" algn="l" defTabSz="914217" rtl="0" eaLnBrk="1" latinLnBrk="0" hangingPunct="1">
      <a:defRPr sz="2400" b="1" i="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36048-7980-4596-B0AD-4B0D89ED1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5797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048C858-0C9E-4C03-8D0A-1D2A76B6F7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62400" y="3835686"/>
            <a:ext cx="8452850" cy="8452850"/>
          </a:xfrm>
          <a:custGeom>
            <a:avLst/>
            <a:gdLst>
              <a:gd name="connsiteX0" fmla="*/ 4226425 w 8452850"/>
              <a:gd name="connsiteY0" fmla="*/ 0 h 8452850"/>
              <a:gd name="connsiteX1" fmla="*/ 8452850 w 8452850"/>
              <a:gd name="connsiteY1" fmla="*/ 4226425 h 8452850"/>
              <a:gd name="connsiteX2" fmla="*/ 4226425 w 8452850"/>
              <a:gd name="connsiteY2" fmla="*/ 8452850 h 8452850"/>
              <a:gd name="connsiteX3" fmla="*/ 0 w 8452850"/>
              <a:gd name="connsiteY3" fmla="*/ 4226425 h 8452850"/>
              <a:gd name="connsiteX4" fmla="*/ 4226425 w 8452850"/>
              <a:gd name="connsiteY4" fmla="*/ 0 h 845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52850" h="8452850">
                <a:moveTo>
                  <a:pt x="4226425" y="0"/>
                </a:moveTo>
                <a:cubicBezTo>
                  <a:pt x="6560615" y="0"/>
                  <a:pt x="8452850" y="1892235"/>
                  <a:pt x="8452850" y="4226425"/>
                </a:cubicBezTo>
                <a:cubicBezTo>
                  <a:pt x="8452850" y="6560615"/>
                  <a:pt x="6560615" y="8452850"/>
                  <a:pt x="4226425" y="8452850"/>
                </a:cubicBezTo>
                <a:cubicBezTo>
                  <a:pt x="1892235" y="8452850"/>
                  <a:pt x="0" y="6560615"/>
                  <a:pt x="0" y="4226425"/>
                </a:cubicBezTo>
                <a:cubicBezTo>
                  <a:pt x="0" y="1892235"/>
                  <a:pt x="1892235" y="0"/>
                  <a:pt x="422642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235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BB3B48B-3457-4BDB-A77D-6FF52D6480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992816" y="396692"/>
            <a:ext cx="11384832" cy="13319308"/>
          </a:xfrm>
          <a:custGeom>
            <a:avLst/>
            <a:gdLst>
              <a:gd name="connsiteX0" fmla="*/ 9499836 w 11384832"/>
              <a:gd name="connsiteY0" fmla="*/ 0 h 13319308"/>
              <a:gd name="connsiteX1" fmla="*/ 10946568 w 11384832"/>
              <a:gd name="connsiteY1" fmla="*/ 109461 h 13319308"/>
              <a:gd name="connsiteX2" fmla="*/ 11384832 w 11384832"/>
              <a:gd name="connsiteY2" fmla="*/ 187727 h 13319308"/>
              <a:gd name="connsiteX3" fmla="*/ 11384832 w 11384832"/>
              <a:gd name="connsiteY3" fmla="*/ 13319308 h 13319308"/>
              <a:gd name="connsiteX4" fmla="*/ 801567 w 11384832"/>
              <a:gd name="connsiteY4" fmla="*/ 13319308 h 13319308"/>
              <a:gd name="connsiteX5" fmla="*/ 746544 w 11384832"/>
              <a:gd name="connsiteY5" fmla="*/ 13197602 h 13319308"/>
              <a:gd name="connsiteX6" fmla="*/ 0 w 11384832"/>
              <a:gd name="connsiteY6" fmla="*/ 9499837 h 13319308"/>
              <a:gd name="connsiteX7" fmla="*/ 9499836 w 11384832"/>
              <a:gd name="connsiteY7" fmla="*/ 0 h 13319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84832" h="13319308">
                <a:moveTo>
                  <a:pt x="9499836" y="0"/>
                </a:moveTo>
                <a:cubicBezTo>
                  <a:pt x="9991708" y="0"/>
                  <a:pt x="10474848" y="37383"/>
                  <a:pt x="10946568" y="109461"/>
                </a:cubicBezTo>
                <a:lnTo>
                  <a:pt x="11384832" y="187727"/>
                </a:lnTo>
                <a:lnTo>
                  <a:pt x="11384832" y="13319308"/>
                </a:lnTo>
                <a:lnTo>
                  <a:pt x="801567" y="13319308"/>
                </a:lnTo>
                <a:lnTo>
                  <a:pt x="746544" y="13197602"/>
                </a:lnTo>
                <a:cubicBezTo>
                  <a:pt x="265827" y="12061058"/>
                  <a:pt x="0" y="10811491"/>
                  <a:pt x="0" y="9499837"/>
                </a:cubicBezTo>
                <a:cubicBezTo>
                  <a:pt x="0" y="4253224"/>
                  <a:pt x="4253220" y="0"/>
                  <a:pt x="949983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112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5A9E7BD-F2B1-4346-B6EE-6B7E4BD2465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09885" y="4193308"/>
            <a:ext cx="12804370" cy="8760692"/>
          </a:xfrm>
          <a:custGeom>
            <a:avLst/>
            <a:gdLst>
              <a:gd name="connsiteX0" fmla="*/ 8432707 w 12804370"/>
              <a:gd name="connsiteY0" fmla="*/ 1 h 8760692"/>
              <a:gd name="connsiteX1" fmla="*/ 8432707 w 12804370"/>
              <a:gd name="connsiteY1" fmla="*/ 8760692 h 8760692"/>
              <a:gd name="connsiteX2" fmla="*/ 4371663 w 12804370"/>
              <a:gd name="connsiteY2" fmla="*/ 8760692 h 8760692"/>
              <a:gd name="connsiteX3" fmla="*/ 4371663 w 12804370"/>
              <a:gd name="connsiteY3" fmla="*/ 2 h 8760692"/>
              <a:gd name="connsiteX4" fmla="*/ 4410810 w 12804370"/>
              <a:gd name="connsiteY4" fmla="*/ 152248 h 8760692"/>
              <a:gd name="connsiteX5" fmla="*/ 6402185 w 12804370"/>
              <a:gd name="connsiteY5" fmla="*/ 1617315 h 8760692"/>
              <a:gd name="connsiteX6" fmla="*/ 8393560 w 12804370"/>
              <a:gd name="connsiteY6" fmla="*/ 152248 h 8760692"/>
              <a:gd name="connsiteX7" fmla="*/ 0 w 12804370"/>
              <a:gd name="connsiteY7" fmla="*/ 1 h 8760692"/>
              <a:gd name="connsiteX8" fmla="*/ 39147 w 12804370"/>
              <a:gd name="connsiteY8" fmla="*/ 152248 h 8760692"/>
              <a:gd name="connsiteX9" fmla="*/ 2030522 w 12804370"/>
              <a:gd name="connsiteY9" fmla="*/ 1617315 h 8760692"/>
              <a:gd name="connsiteX10" fmla="*/ 4021898 w 12804370"/>
              <a:gd name="connsiteY10" fmla="*/ 152248 h 8760692"/>
              <a:gd name="connsiteX11" fmla="*/ 4061044 w 12804370"/>
              <a:gd name="connsiteY11" fmla="*/ 2 h 8760692"/>
              <a:gd name="connsiteX12" fmla="*/ 4061044 w 12804370"/>
              <a:gd name="connsiteY12" fmla="*/ 8760692 h 8760692"/>
              <a:gd name="connsiteX13" fmla="*/ 0 w 12804370"/>
              <a:gd name="connsiteY13" fmla="*/ 8760692 h 8760692"/>
              <a:gd name="connsiteX14" fmla="*/ 12804370 w 12804370"/>
              <a:gd name="connsiteY14" fmla="*/ 0 h 8760692"/>
              <a:gd name="connsiteX15" fmla="*/ 12804370 w 12804370"/>
              <a:gd name="connsiteY15" fmla="*/ 8760692 h 8760692"/>
              <a:gd name="connsiteX16" fmla="*/ 8743326 w 12804370"/>
              <a:gd name="connsiteY16" fmla="*/ 8760692 h 8760692"/>
              <a:gd name="connsiteX17" fmla="*/ 8743326 w 12804370"/>
              <a:gd name="connsiteY17" fmla="*/ 1 h 8760692"/>
              <a:gd name="connsiteX18" fmla="*/ 8782473 w 12804370"/>
              <a:gd name="connsiteY18" fmla="*/ 152248 h 8760692"/>
              <a:gd name="connsiteX19" fmla="*/ 10773848 w 12804370"/>
              <a:gd name="connsiteY19" fmla="*/ 1617315 h 8760692"/>
              <a:gd name="connsiteX20" fmla="*/ 12765223 w 12804370"/>
              <a:gd name="connsiteY20" fmla="*/ 152248 h 8760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804370" h="8760692">
                <a:moveTo>
                  <a:pt x="8432707" y="1"/>
                </a:moveTo>
                <a:lnTo>
                  <a:pt x="8432707" y="8760692"/>
                </a:lnTo>
                <a:lnTo>
                  <a:pt x="4371663" y="8760692"/>
                </a:lnTo>
                <a:lnTo>
                  <a:pt x="4371663" y="2"/>
                </a:lnTo>
                <a:lnTo>
                  <a:pt x="4410810" y="152248"/>
                </a:lnTo>
                <a:cubicBezTo>
                  <a:pt x="4674810" y="1001034"/>
                  <a:pt x="5466528" y="1617315"/>
                  <a:pt x="6402185" y="1617315"/>
                </a:cubicBezTo>
                <a:cubicBezTo>
                  <a:pt x="7337843" y="1617315"/>
                  <a:pt x="8129560" y="1001034"/>
                  <a:pt x="8393560" y="152248"/>
                </a:cubicBezTo>
                <a:close/>
                <a:moveTo>
                  <a:pt x="0" y="1"/>
                </a:moveTo>
                <a:lnTo>
                  <a:pt x="39147" y="152248"/>
                </a:lnTo>
                <a:cubicBezTo>
                  <a:pt x="303148" y="1001034"/>
                  <a:pt x="1094864" y="1617315"/>
                  <a:pt x="2030522" y="1617315"/>
                </a:cubicBezTo>
                <a:cubicBezTo>
                  <a:pt x="2966181" y="1617315"/>
                  <a:pt x="3757898" y="1001034"/>
                  <a:pt x="4021898" y="152248"/>
                </a:cubicBezTo>
                <a:lnTo>
                  <a:pt x="4061044" y="2"/>
                </a:lnTo>
                <a:lnTo>
                  <a:pt x="4061044" y="8760692"/>
                </a:lnTo>
                <a:lnTo>
                  <a:pt x="0" y="8760692"/>
                </a:lnTo>
                <a:close/>
                <a:moveTo>
                  <a:pt x="12804370" y="0"/>
                </a:moveTo>
                <a:lnTo>
                  <a:pt x="12804370" y="8760692"/>
                </a:lnTo>
                <a:lnTo>
                  <a:pt x="8743326" y="8760692"/>
                </a:lnTo>
                <a:lnTo>
                  <a:pt x="8743326" y="1"/>
                </a:lnTo>
                <a:lnTo>
                  <a:pt x="8782473" y="152248"/>
                </a:lnTo>
                <a:cubicBezTo>
                  <a:pt x="9046473" y="1001034"/>
                  <a:pt x="9838190" y="1617315"/>
                  <a:pt x="10773848" y="1617315"/>
                </a:cubicBezTo>
                <a:cubicBezTo>
                  <a:pt x="11709506" y="1617315"/>
                  <a:pt x="12501223" y="1001034"/>
                  <a:pt x="12765223" y="15224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342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84B957E-8A72-4D1A-BB0B-3794BF854F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77652" cy="13716000"/>
          </a:xfrm>
          <a:custGeom>
            <a:avLst/>
            <a:gdLst>
              <a:gd name="connsiteX0" fmla="*/ 0 w 24377652"/>
              <a:gd name="connsiteY0" fmla="*/ 0 h 13716000"/>
              <a:gd name="connsiteX1" fmla="*/ 24377652 w 24377652"/>
              <a:gd name="connsiteY1" fmla="*/ 0 h 13716000"/>
              <a:gd name="connsiteX2" fmla="*/ 24377652 w 24377652"/>
              <a:gd name="connsiteY2" fmla="*/ 13716000 h 13716000"/>
              <a:gd name="connsiteX3" fmla="*/ 0 w 24377652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7652" h="13716000">
                <a:moveTo>
                  <a:pt x="0" y="0"/>
                </a:moveTo>
                <a:lnTo>
                  <a:pt x="24377652" y="0"/>
                </a:lnTo>
                <a:lnTo>
                  <a:pt x="24377652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73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2C77AA8-2809-4C68-A853-B0FF97558F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17669" y="0"/>
            <a:ext cx="20342319" cy="6400800"/>
          </a:xfrm>
          <a:custGeom>
            <a:avLst/>
            <a:gdLst>
              <a:gd name="connsiteX0" fmla="*/ 0 w 20342319"/>
              <a:gd name="connsiteY0" fmla="*/ 0 h 6400800"/>
              <a:gd name="connsiteX1" fmla="*/ 20342319 w 20342319"/>
              <a:gd name="connsiteY1" fmla="*/ 0 h 6400800"/>
              <a:gd name="connsiteX2" fmla="*/ 20336667 w 20342319"/>
              <a:gd name="connsiteY2" fmla="*/ 12506 h 6400800"/>
              <a:gd name="connsiteX3" fmla="*/ 10171160 w 20342319"/>
              <a:gd name="connsiteY3" fmla="*/ 6400800 h 6400800"/>
              <a:gd name="connsiteX4" fmla="*/ 5652 w 20342319"/>
              <a:gd name="connsiteY4" fmla="*/ 12506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42319" h="6400800">
                <a:moveTo>
                  <a:pt x="0" y="0"/>
                </a:moveTo>
                <a:lnTo>
                  <a:pt x="20342319" y="0"/>
                </a:lnTo>
                <a:lnTo>
                  <a:pt x="20336667" y="12506"/>
                </a:lnTo>
                <a:cubicBezTo>
                  <a:pt x="18515327" y="3792399"/>
                  <a:pt x="14647856" y="6400800"/>
                  <a:pt x="10171160" y="6400800"/>
                </a:cubicBezTo>
                <a:cubicBezTo>
                  <a:pt x="5694465" y="6400800"/>
                  <a:pt x="1826992" y="3792399"/>
                  <a:pt x="5652" y="1250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360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3217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</p:sldLayoutIdLst>
  <p:hf hdr="0" ftr="0" dt="0"/>
  <p:txStyles>
    <p:titleStyle>
      <a:lvl1pPr algn="ctr" defTabSz="1828434" rtl="0" eaLnBrk="1" latinLnBrk="0" hangingPunct="1">
        <a:lnSpc>
          <a:spcPct val="90000"/>
        </a:lnSpc>
        <a:spcBef>
          <a:spcPct val="0"/>
        </a:spcBef>
        <a:buNone/>
        <a:defRPr lang="en-US" sz="7400" b="1" i="0" kern="1200" spc="-290" baseline="0">
          <a:solidFill>
            <a:schemeClr val="tx2"/>
          </a:solidFill>
          <a:latin typeface="Poppins" pitchFamily="2" charset="77"/>
          <a:ea typeface="Open Sans Light" panose="020B0306030504020204" pitchFamily="34" charset="0"/>
          <a:cs typeface="Poppins" pitchFamily="2" charset="77"/>
        </a:defRPr>
      </a:lvl1pPr>
    </p:titleStyle>
    <p:bodyStyle>
      <a:lvl1pPr marL="457109" indent="-457109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lang="en-US" sz="4000" b="0" i="0" kern="1200" spc="-30" baseline="0" dirty="0" smtClean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Poppins" pitchFamily="2" charset="77"/>
        </a:defRPr>
      </a:lvl1pPr>
      <a:lvl2pPr marL="137132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b="0" i="0" kern="1200" spc="-30" baseline="0" dirty="0" smtClean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Poppins" pitchFamily="2" charset="77"/>
        </a:defRPr>
      </a:lvl2pPr>
      <a:lvl3pPr marL="2285543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800" b="0" i="0" kern="1200" spc="-30" baseline="0" dirty="0" smtClean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Poppins" pitchFamily="2" charset="77"/>
        </a:defRPr>
      </a:lvl3pPr>
      <a:lvl4pPr marL="3199760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b="0" i="0" kern="1200" spc="-30" baseline="0" dirty="0" smtClean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Poppins" pitchFamily="2" charset="77"/>
        </a:defRPr>
      </a:lvl4pPr>
      <a:lvl5pPr marL="4113977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b="0" i="0" kern="1200" spc="-30" baseline="0" dirty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Poppins" pitchFamily="2" charset="77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2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DE7B0438-2E6D-4EB4-BE4A-02FCFA9AFC97}"/>
              </a:ext>
            </a:extLst>
          </p:cNvPr>
          <p:cNvSpPr/>
          <p:nvPr/>
        </p:nvSpPr>
        <p:spPr>
          <a:xfrm>
            <a:off x="12992816" y="396692"/>
            <a:ext cx="11384832" cy="13319308"/>
          </a:xfrm>
          <a:custGeom>
            <a:avLst/>
            <a:gdLst>
              <a:gd name="connsiteX0" fmla="*/ 9499836 w 11384832"/>
              <a:gd name="connsiteY0" fmla="*/ 0 h 13319308"/>
              <a:gd name="connsiteX1" fmla="*/ 10946568 w 11384832"/>
              <a:gd name="connsiteY1" fmla="*/ 109461 h 13319308"/>
              <a:gd name="connsiteX2" fmla="*/ 11384832 w 11384832"/>
              <a:gd name="connsiteY2" fmla="*/ 187727 h 13319308"/>
              <a:gd name="connsiteX3" fmla="*/ 11384832 w 11384832"/>
              <a:gd name="connsiteY3" fmla="*/ 13319308 h 13319308"/>
              <a:gd name="connsiteX4" fmla="*/ 801567 w 11384832"/>
              <a:gd name="connsiteY4" fmla="*/ 13319308 h 13319308"/>
              <a:gd name="connsiteX5" fmla="*/ 746544 w 11384832"/>
              <a:gd name="connsiteY5" fmla="*/ 13197602 h 13319308"/>
              <a:gd name="connsiteX6" fmla="*/ 0 w 11384832"/>
              <a:gd name="connsiteY6" fmla="*/ 9499837 h 13319308"/>
              <a:gd name="connsiteX7" fmla="*/ 9499836 w 11384832"/>
              <a:gd name="connsiteY7" fmla="*/ 0 h 13319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84832" h="13319308">
                <a:moveTo>
                  <a:pt x="9499836" y="0"/>
                </a:moveTo>
                <a:cubicBezTo>
                  <a:pt x="9991708" y="0"/>
                  <a:pt x="10474848" y="37383"/>
                  <a:pt x="10946568" y="109461"/>
                </a:cubicBezTo>
                <a:lnTo>
                  <a:pt x="11384832" y="187727"/>
                </a:lnTo>
                <a:lnTo>
                  <a:pt x="11384832" y="13319308"/>
                </a:lnTo>
                <a:lnTo>
                  <a:pt x="801567" y="13319308"/>
                </a:lnTo>
                <a:lnTo>
                  <a:pt x="746544" y="13197602"/>
                </a:lnTo>
                <a:cubicBezTo>
                  <a:pt x="265827" y="12061058"/>
                  <a:pt x="0" y="10811491"/>
                  <a:pt x="0" y="9499837"/>
                </a:cubicBezTo>
                <a:cubicBezTo>
                  <a:pt x="0" y="4253224"/>
                  <a:pt x="4253220" y="0"/>
                  <a:pt x="9499836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Poppins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57B129-8D58-425F-9A52-F75D74A26E83}"/>
              </a:ext>
            </a:extLst>
          </p:cNvPr>
          <p:cNvSpPr txBox="1"/>
          <p:nvPr/>
        </p:nvSpPr>
        <p:spPr>
          <a:xfrm>
            <a:off x="757919" y="5825240"/>
            <a:ext cx="12081948" cy="123110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7400" b="1" spc="-290" dirty="0">
                <a:solidFill>
                  <a:srgbClr val="FFC000"/>
                </a:solidFill>
                <a:latin typeface="Poppins" pitchFamily="2" charset="77"/>
                <a:cs typeface="Poppins" pitchFamily="2" charset="77"/>
              </a:rPr>
              <a:t>Nigeria</a:t>
            </a:r>
            <a:r>
              <a:rPr lang="en-US" sz="7400" b="1" spc="-29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7400" b="1" spc="-290" dirty="0">
                <a:solidFill>
                  <a:srgbClr val="DBE9F0"/>
                </a:solidFill>
                <a:latin typeface="Poppins" pitchFamily="2" charset="77"/>
                <a:cs typeface="Poppins" pitchFamily="2" charset="77"/>
              </a:rPr>
              <a:t>National MPI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034216-F09D-40CF-BF04-F664CB825786}"/>
              </a:ext>
            </a:extLst>
          </p:cNvPr>
          <p:cNvSpPr txBox="1"/>
          <p:nvPr/>
        </p:nvSpPr>
        <p:spPr>
          <a:xfrm>
            <a:off x="757919" y="9502981"/>
            <a:ext cx="9380380" cy="375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b="1" spc="-20" dirty="0">
                <a:solidFill>
                  <a:srgbClr val="DBE9F0"/>
                </a:solidFill>
                <a:latin typeface="Poppins" pitchFamily="2" charset="77"/>
                <a:cs typeface="Poppins" pitchFamily="2" charset="77"/>
              </a:rPr>
              <a:t>Sola Afolayan</a:t>
            </a:r>
          </a:p>
          <a:p>
            <a:pPr>
              <a:lnSpc>
                <a:spcPts val="3600"/>
              </a:lnSpc>
            </a:pPr>
            <a:r>
              <a:rPr lang="en-US" sz="2400" spc="-20" dirty="0">
                <a:latin typeface="Poppins" pitchFamily="2" charset="77"/>
                <a:cs typeface="Poppins" pitchFamily="2" charset="77"/>
              </a:rPr>
              <a:t>National Coordinator, MPI</a:t>
            </a:r>
          </a:p>
          <a:p>
            <a:pPr>
              <a:lnSpc>
                <a:spcPts val="3600"/>
              </a:lnSpc>
            </a:pPr>
            <a:r>
              <a:rPr lang="en-US" sz="2400" spc="-20" dirty="0">
                <a:latin typeface="Poppins" pitchFamily="2" charset="77"/>
                <a:cs typeface="Poppins" pitchFamily="2" charset="77"/>
              </a:rPr>
              <a:t>The Presidency</a:t>
            </a:r>
          </a:p>
          <a:p>
            <a:pPr>
              <a:lnSpc>
                <a:spcPts val="3600"/>
              </a:lnSpc>
            </a:pPr>
            <a:r>
              <a:rPr lang="en-US" sz="2400" spc="-20" dirty="0">
                <a:latin typeface="Poppins" pitchFamily="2" charset="77"/>
                <a:cs typeface="Poppins" pitchFamily="2" charset="77"/>
              </a:rPr>
              <a:t>Nigeria</a:t>
            </a:r>
          </a:p>
          <a:p>
            <a:pPr>
              <a:lnSpc>
                <a:spcPts val="3600"/>
              </a:lnSpc>
            </a:pPr>
            <a:r>
              <a:rPr lang="en-US" sz="2400" spc="-20" dirty="0">
                <a:latin typeface="Poppins" pitchFamily="2" charset="77"/>
                <a:cs typeface="Poppins" pitchFamily="2" charset="77"/>
              </a:rPr>
              <a:t>solaafolayan@outlook.com </a:t>
            </a:r>
          </a:p>
          <a:p>
            <a:pPr>
              <a:lnSpc>
                <a:spcPts val="3600"/>
              </a:lnSpc>
            </a:pPr>
            <a:r>
              <a:rPr lang="en-US" sz="2400" spc="-20" dirty="0">
                <a:latin typeface="Poppins" pitchFamily="2" charset="77"/>
                <a:cs typeface="Poppins" pitchFamily="2" charset="77"/>
              </a:rPr>
              <a:t>sola@nigeriapovertymap.com</a:t>
            </a:r>
          </a:p>
          <a:p>
            <a:pPr>
              <a:lnSpc>
                <a:spcPts val="3600"/>
              </a:lnSpc>
            </a:pPr>
            <a:endParaRPr lang="en-US" sz="2400" spc="-20" dirty="0"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r>
              <a:rPr lang="en-US" sz="2400" spc="-20" dirty="0">
                <a:solidFill>
                  <a:srgbClr val="FFC000"/>
                </a:solidFill>
                <a:latin typeface="Poppins" pitchFamily="2" charset="77"/>
                <a:cs typeface="Poppins" pitchFamily="2" charset="77"/>
              </a:rPr>
              <a:t>MPI for poverty reduction strategies. UN, Beirut- Nov 2022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F1BC414-8DE8-4832-BF99-2F4E76B32132}"/>
              </a:ext>
            </a:extLst>
          </p:cNvPr>
          <p:cNvGrpSpPr/>
          <p:nvPr/>
        </p:nvGrpSpPr>
        <p:grpSpPr>
          <a:xfrm>
            <a:off x="11247794" y="-3"/>
            <a:ext cx="12188825" cy="13716003"/>
            <a:chOff x="12188827" y="-1"/>
            <a:chExt cx="12188825" cy="13716003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88A36E6-48EC-4E63-A034-1991F5A65867}"/>
                </a:ext>
              </a:extLst>
            </p:cNvPr>
            <p:cNvSpPr/>
            <p:nvPr/>
          </p:nvSpPr>
          <p:spPr>
            <a:xfrm>
              <a:off x="12188827" y="138741"/>
              <a:ext cx="12188825" cy="13577261"/>
            </a:xfrm>
            <a:custGeom>
              <a:avLst/>
              <a:gdLst>
                <a:gd name="connsiteX0" fmla="*/ 9595929 w 12188825"/>
                <a:gd name="connsiteY0" fmla="*/ 0 h 13577261"/>
                <a:gd name="connsiteX1" fmla="*/ 11994105 w 12188825"/>
                <a:gd name="connsiteY1" fmla="*/ 302106 h 13577261"/>
                <a:gd name="connsiteX2" fmla="*/ 12188825 w 12188825"/>
                <a:gd name="connsiteY2" fmla="*/ 357400 h 13577261"/>
                <a:gd name="connsiteX3" fmla="*/ 12188825 w 12188825"/>
                <a:gd name="connsiteY3" fmla="*/ 497247 h 13577261"/>
                <a:gd name="connsiteX4" fmla="*/ 11960481 w 12188825"/>
                <a:gd name="connsiteY4" fmla="*/ 432405 h 13577261"/>
                <a:gd name="connsiteX5" fmla="*/ 9595929 w 12188825"/>
                <a:gd name="connsiteY5" fmla="*/ 134535 h 13577261"/>
                <a:gd name="connsiteX6" fmla="*/ 134534 w 12188825"/>
                <a:gd name="connsiteY6" fmla="*/ 9595930 h 13577261"/>
                <a:gd name="connsiteX7" fmla="*/ 878058 w 12188825"/>
                <a:gd name="connsiteY7" fmla="*/ 13278731 h 13577261"/>
                <a:gd name="connsiteX8" fmla="*/ 1013020 w 12188825"/>
                <a:gd name="connsiteY8" fmla="*/ 13577261 h 13577261"/>
                <a:gd name="connsiteX9" fmla="*/ 865383 w 12188825"/>
                <a:gd name="connsiteY9" fmla="*/ 13577261 h 13577261"/>
                <a:gd name="connsiteX10" fmla="*/ 754095 w 12188825"/>
                <a:gd name="connsiteY10" fmla="*/ 13331099 h 13577261"/>
                <a:gd name="connsiteX11" fmla="*/ 0 w 12188825"/>
                <a:gd name="connsiteY11" fmla="*/ 9595930 h 13577261"/>
                <a:gd name="connsiteX12" fmla="*/ 9595929 w 12188825"/>
                <a:gd name="connsiteY12" fmla="*/ 0 h 13577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188825" h="13577261">
                  <a:moveTo>
                    <a:pt x="9595929" y="0"/>
                  </a:moveTo>
                  <a:cubicBezTo>
                    <a:pt x="10424005" y="0"/>
                    <a:pt x="11227585" y="104889"/>
                    <a:pt x="11994105" y="302106"/>
                  </a:cubicBezTo>
                  <a:lnTo>
                    <a:pt x="12188825" y="357400"/>
                  </a:lnTo>
                  <a:lnTo>
                    <a:pt x="12188825" y="497247"/>
                  </a:lnTo>
                  <a:lnTo>
                    <a:pt x="11960481" y="432405"/>
                  </a:lnTo>
                  <a:cubicBezTo>
                    <a:pt x="11204709" y="237954"/>
                    <a:pt x="10412397" y="134535"/>
                    <a:pt x="9595929" y="134535"/>
                  </a:cubicBezTo>
                  <a:cubicBezTo>
                    <a:pt x="4370546" y="134535"/>
                    <a:pt x="134534" y="4370547"/>
                    <a:pt x="134534" y="9595930"/>
                  </a:cubicBezTo>
                  <a:cubicBezTo>
                    <a:pt x="134534" y="10902276"/>
                    <a:pt x="399285" y="12146786"/>
                    <a:pt x="878058" y="13278731"/>
                  </a:cubicBezTo>
                  <a:lnTo>
                    <a:pt x="1013020" y="13577261"/>
                  </a:lnTo>
                  <a:lnTo>
                    <a:pt x="865383" y="13577261"/>
                  </a:lnTo>
                  <a:lnTo>
                    <a:pt x="754095" y="13331099"/>
                  </a:lnTo>
                  <a:cubicBezTo>
                    <a:pt x="268515" y="12183057"/>
                    <a:pt x="0" y="10920851"/>
                    <a:pt x="0" y="9595930"/>
                  </a:cubicBezTo>
                  <a:cubicBezTo>
                    <a:pt x="0" y="4296245"/>
                    <a:pt x="4296244" y="0"/>
                    <a:pt x="95959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  <a:latin typeface="Poppins" panose="00000500000000000000" pitchFamily="2" charset="0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7400BBD-4B65-4216-8940-E1F604825D83}"/>
                </a:ext>
              </a:extLst>
            </p:cNvPr>
            <p:cNvSpPr/>
            <p:nvPr/>
          </p:nvSpPr>
          <p:spPr>
            <a:xfrm>
              <a:off x="13049670" y="601198"/>
              <a:ext cx="11327980" cy="13114802"/>
            </a:xfrm>
            <a:custGeom>
              <a:avLst/>
              <a:gdLst>
                <a:gd name="connsiteX0" fmla="*/ 9595932 w 11327980"/>
                <a:gd name="connsiteY0" fmla="*/ 0 h 13114802"/>
                <a:gd name="connsiteX1" fmla="*/ 11057298 w 11327980"/>
                <a:gd name="connsiteY1" fmla="*/ 110567 h 13114802"/>
                <a:gd name="connsiteX2" fmla="*/ 11327980 w 11327980"/>
                <a:gd name="connsiteY2" fmla="*/ 158906 h 13114802"/>
                <a:gd name="connsiteX3" fmla="*/ 11327980 w 11327980"/>
                <a:gd name="connsiteY3" fmla="*/ 295549 h 13114802"/>
                <a:gd name="connsiteX4" fmla="*/ 11036810 w 11327980"/>
                <a:gd name="connsiteY4" fmla="*/ 243552 h 13114802"/>
                <a:gd name="connsiteX5" fmla="*/ 9595932 w 11327980"/>
                <a:gd name="connsiteY5" fmla="*/ 134535 h 13114802"/>
                <a:gd name="connsiteX6" fmla="*/ 134535 w 11327980"/>
                <a:gd name="connsiteY6" fmla="*/ 9595929 h 13114802"/>
                <a:gd name="connsiteX7" fmla="*/ 708650 w 11327980"/>
                <a:gd name="connsiteY7" fmla="*/ 12849074 h 13114802"/>
                <a:gd name="connsiteX8" fmla="*/ 813424 w 11327980"/>
                <a:gd name="connsiteY8" fmla="*/ 13114802 h 13114802"/>
                <a:gd name="connsiteX9" fmla="*/ 668814 w 11327980"/>
                <a:gd name="connsiteY9" fmla="*/ 13114802 h 13114802"/>
                <a:gd name="connsiteX10" fmla="*/ 582279 w 11327980"/>
                <a:gd name="connsiteY10" fmla="*/ 12895332 h 13114802"/>
                <a:gd name="connsiteX11" fmla="*/ 0 w 11327980"/>
                <a:gd name="connsiteY11" fmla="*/ 9595929 h 13114802"/>
                <a:gd name="connsiteX12" fmla="*/ 9595932 w 11327980"/>
                <a:gd name="connsiteY12" fmla="*/ 0 h 1311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27980" h="13114802">
                  <a:moveTo>
                    <a:pt x="9595932" y="0"/>
                  </a:moveTo>
                  <a:cubicBezTo>
                    <a:pt x="10092778" y="0"/>
                    <a:pt x="10580804" y="37759"/>
                    <a:pt x="11057298" y="110567"/>
                  </a:cubicBezTo>
                  <a:lnTo>
                    <a:pt x="11327980" y="158906"/>
                  </a:lnTo>
                  <a:lnTo>
                    <a:pt x="11327980" y="295549"/>
                  </a:lnTo>
                  <a:lnTo>
                    <a:pt x="11036810" y="243552"/>
                  </a:lnTo>
                  <a:cubicBezTo>
                    <a:pt x="10566996" y="171765"/>
                    <a:pt x="10085812" y="134535"/>
                    <a:pt x="9595932" y="134535"/>
                  </a:cubicBezTo>
                  <a:cubicBezTo>
                    <a:pt x="4370546" y="134535"/>
                    <a:pt x="134535" y="4370547"/>
                    <a:pt x="134535" y="9595929"/>
                  </a:cubicBezTo>
                  <a:cubicBezTo>
                    <a:pt x="134535" y="10738982"/>
                    <a:pt x="337235" y="11834692"/>
                    <a:pt x="708650" y="12849074"/>
                  </a:cubicBezTo>
                  <a:lnTo>
                    <a:pt x="813424" y="13114802"/>
                  </a:lnTo>
                  <a:lnTo>
                    <a:pt x="668814" y="13114802"/>
                  </a:lnTo>
                  <a:lnTo>
                    <a:pt x="582279" y="12895332"/>
                  </a:lnTo>
                  <a:cubicBezTo>
                    <a:pt x="205583" y="11866526"/>
                    <a:pt x="0" y="10755236"/>
                    <a:pt x="0" y="9595929"/>
                  </a:cubicBezTo>
                  <a:cubicBezTo>
                    <a:pt x="0" y="4296245"/>
                    <a:pt x="4296246" y="0"/>
                    <a:pt x="95959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  <a:latin typeface="Poppins" panose="00000500000000000000" pitchFamily="2" charset="0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45725A4-AEDD-496E-974E-A0EBC0635876}"/>
                </a:ext>
              </a:extLst>
            </p:cNvPr>
            <p:cNvSpPr/>
            <p:nvPr/>
          </p:nvSpPr>
          <p:spPr>
            <a:xfrm>
              <a:off x="13604616" y="138741"/>
              <a:ext cx="10773032" cy="13577261"/>
            </a:xfrm>
            <a:custGeom>
              <a:avLst/>
              <a:gdLst>
                <a:gd name="connsiteX0" fmla="*/ 9595932 w 10773032"/>
                <a:gd name="connsiteY0" fmla="*/ 0 h 13577261"/>
                <a:gd name="connsiteX1" fmla="*/ 10577060 w 10773032"/>
                <a:gd name="connsiteY1" fmla="*/ 49542 h 13577261"/>
                <a:gd name="connsiteX2" fmla="*/ 10773032 w 10773032"/>
                <a:gd name="connsiteY2" fmla="*/ 74445 h 13577261"/>
                <a:gd name="connsiteX3" fmla="*/ 10773032 w 10773032"/>
                <a:gd name="connsiteY3" fmla="*/ 210034 h 13577261"/>
                <a:gd name="connsiteX4" fmla="*/ 10563304 w 10773032"/>
                <a:gd name="connsiteY4" fmla="*/ 183382 h 13577261"/>
                <a:gd name="connsiteX5" fmla="*/ 9595932 w 10773032"/>
                <a:gd name="connsiteY5" fmla="*/ 134535 h 13577261"/>
                <a:gd name="connsiteX6" fmla="*/ 134536 w 10773032"/>
                <a:gd name="connsiteY6" fmla="*/ 9595930 h 13577261"/>
                <a:gd name="connsiteX7" fmla="*/ 878059 w 10773032"/>
                <a:gd name="connsiteY7" fmla="*/ 13278731 h 13577261"/>
                <a:gd name="connsiteX8" fmla="*/ 1013021 w 10773032"/>
                <a:gd name="connsiteY8" fmla="*/ 13577261 h 13577261"/>
                <a:gd name="connsiteX9" fmla="*/ 865383 w 10773032"/>
                <a:gd name="connsiteY9" fmla="*/ 13577261 h 13577261"/>
                <a:gd name="connsiteX10" fmla="*/ 754096 w 10773032"/>
                <a:gd name="connsiteY10" fmla="*/ 13331099 h 13577261"/>
                <a:gd name="connsiteX11" fmla="*/ 0 w 10773032"/>
                <a:gd name="connsiteY11" fmla="*/ 9595930 h 13577261"/>
                <a:gd name="connsiteX12" fmla="*/ 9595932 w 10773032"/>
                <a:gd name="connsiteY12" fmla="*/ 0 h 13577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73032" h="13577261">
                  <a:moveTo>
                    <a:pt x="9595932" y="0"/>
                  </a:moveTo>
                  <a:cubicBezTo>
                    <a:pt x="9927162" y="0"/>
                    <a:pt x="10254474" y="16782"/>
                    <a:pt x="10577060" y="49542"/>
                  </a:cubicBezTo>
                  <a:lnTo>
                    <a:pt x="10773032" y="74445"/>
                  </a:lnTo>
                  <a:lnTo>
                    <a:pt x="10773032" y="210034"/>
                  </a:lnTo>
                  <a:lnTo>
                    <a:pt x="10563304" y="183382"/>
                  </a:lnTo>
                  <a:cubicBezTo>
                    <a:pt x="10245240" y="151082"/>
                    <a:pt x="9922518" y="134535"/>
                    <a:pt x="9595932" y="134535"/>
                  </a:cubicBezTo>
                  <a:cubicBezTo>
                    <a:pt x="4370548" y="134535"/>
                    <a:pt x="134536" y="4370547"/>
                    <a:pt x="134536" y="9595930"/>
                  </a:cubicBezTo>
                  <a:cubicBezTo>
                    <a:pt x="134536" y="10902276"/>
                    <a:pt x="399286" y="12146786"/>
                    <a:pt x="878059" y="13278731"/>
                  </a:cubicBezTo>
                  <a:lnTo>
                    <a:pt x="1013021" y="13577261"/>
                  </a:lnTo>
                  <a:lnTo>
                    <a:pt x="865383" y="13577261"/>
                  </a:lnTo>
                  <a:lnTo>
                    <a:pt x="754096" y="13331099"/>
                  </a:lnTo>
                  <a:cubicBezTo>
                    <a:pt x="268515" y="12183057"/>
                    <a:pt x="0" y="10920851"/>
                    <a:pt x="0" y="9595930"/>
                  </a:cubicBezTo>
                  <a:cubicBezTo>
                    <a:pt x="0" y="4296245"/>
                    <a:pt x="4296244" y="0"/>
                    <a:pt x="95959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  <a:latin typeface="Poppins" panose="00000500000000000000" pitchFamily="2" charset="0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2558F67-1BC5-4F3A-A217-1FABFEA4270C}"/>
                </a:ext>
              </a:extLst>
            </p:cNvPr>
            <p:cNvSpPr/>
            <p:nvPr/>
          </p:nvSpPr>
          <p:spPr>
            <a:xfrm>
              <a:off x="12494726" y="-1"/>
              <a:ext cx="11882922" cy="13716002"/>
            </a:xfrm>
            <a:custGeom>
              <a:avLst/>
              <a:gdLst>
                <a:gd name="connsiteX0" fmla="*/ 9595930 w 11882922"/>
                <a:gd name="connsiteY0" fmla="*/ 0 h 13716002"/>
                <a:gd name="connsiteX1" fmla="*/ 11529846 w 11882922"/>
                <a:gd name="connsiteY1" fmla="*/ 194957 h 13716002"/>
                <a:gd name="connsiteX2" fmla="*/ 11882922 w 11882922"/>
                <a:gd name="connsiteY2" fmla="*/ 276446 h 13716002"/>
                <a:gd name="connsiteX3" fmla="*/ 11882922 w 11882922"/>
                <a:gd name="connsiteY3" fmla="*/ 414506 h 13716002"/>
                <a:gd name="connsiteX4" fmla="*/ 11502732 w 11882922"/>
                <a:gd name="connsiteY4" fmla="*/ 326758 h 13716002"/>
                <a:gd name="connsiteX5" fmla="*/ 9595930 w 11882922"/>
                <a:gd name="connsiteY5" fmla="*/ 134536 h 13716002"/>
                <a:gd name="connsiteX6" fmla="*/ 134535 w 11882922"/>
                <a:gd name="connsiteY6" fmla="*/ 9595932 h 13716002"/>
                <a:gd name="connsiteX7" fmla="*/ 1067531 w 11882922"/>
                <a:gd name="connsiteY7" fmla="*/ 13697837 h 13716002"/>
                <a:gd name="connsiteX8" fmla="*/ 1076834 w 11882922"/>
                <a:gd name="connsiteY8" fmla="*/ 13716002 h 13716002"/>
                <a:gd name="connsiteX9" fmla="*/ 928106 w 11882922"/>
                <a:gd name="connsiteY9" fmla="*/ 13716002 h 13716002"/>
                <a:gd name="connsiteX10" fmla="*/ 754096 w 11882922"/>
                <a:gd name="connsiteY10" fmla="*/ 13331100 h 13716002"/>
                <a:gd name="connsiteX11" fmla="*/ 0 w 11882922"/>
                <a:gd name="connsiteY11" fmla="*/ 9595932 h 13716002"/>
                <a:gd name="connsiteX12" fmla="*/ 9595930 w 11882922"/>
                <a:gd name="connsiteY12" fmla="*/ 0 h 1371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882922" h="13716002">
                  <a:moveTo>
                    <a:pt x="9595930" y="0"/>
                  </a:moveTo>
                  <a:cubicBezTo>
                    <a:pt x="10258392" y="0"/>
                    <a:pt x="10905174" y="67130"/>
                    <a:pt x="11529846" y="194957"/>
                  </a:cubicBezTo>
                  <a:lnTo>
                    <a:pt x="11882922" y="276446"/>
                  </a:lnTo>
                  <a:lnTo>
                    <a:pt x="11882922" y="414506"/>
                  </a:lnTo>
                  <a:lnTo>
                    <a:pt x="11502732" y="326758"/>
                  </a:lnTo>
                  <a:cubicBezTo>
                    <a:pt x="10886818" y="200724"/>
                    <a:pt x="10249104" y="134536"/>
                    <a:pt x="9595930" y="134536"/>
                  </a:cubicBezTo>
                  <a:cubicBezTo>
                    <a:pt x="4370546" y="134536"/>
                    <a:pt x="134535" y="4370548"/>
                    <a:pt x="134535" y="9595932"/>
                  </a:cubicBezTo>
                  <a:cubicBezTo>
                    <a:pt x="134535" y="11065571"/>
                    <a:pt x="469610" y="12456949"/>
                    <a:pt x="1067531" y="13697837"/>
                  </a:cubicBezTo>
                  <a:lnTo>
                    <a:pt x="1076834" y="13716002"/>
                  </a:lnTo>
                  <a:lnTo>
                    <a:pt x="928106" y="13716002"/>
                  </a:lnTo>
                  <a:lnTo>
                    <a:pt x="754096" y="13331100"/>
                  </a:lnTo>
                  <a:cubicBezTo>
                    <a:pt x="268516" y="12183059"/>
                    <a:pt x="0" y="10920853"/>
                    <a:pt x="0" y="9595932"/>
                  </a:cubicBezTo>
                  <a:cubicBezTo>
                    <a:pt x="0" y="4296246"/>
                    <a:pt x="4296244" y="0"/>
                    <a:pt x="95959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  <a:latin typeface="Poppins" panose="00000500000000000000" pitchFamily="2" charset="0"/>
              </a:endParaRPr>
            </a:p>
          </p:txBody>
        </p:sp>
      </p:grp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F6B556D-CD7F-FCED-C7ED-C71858742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940" y="1716383"/>
            <a:ext cx="2648953" cy="2256516"/>
          </a:xfrm>
          <a:prstGeom prst="rect">
            <a:avLst/>
          </a:prstGeom>
        </p:spPr>
      </p:pic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391082B5-DBE5-A75F-4A10-4043CC2BB93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4" r="7944"/>
          <a:stretch>
            <a:fillRect/>
          </a:stretch>
        </p:blipFill>
        <p:spPr>
          <a:solidFill>
            <a:schemeClr val="accent3">
              <a:lumMod val="5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387785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2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457B129-8D58-425F-9A52-F75D74A26E83}"/>
              </a:ext>
            </a:extLst>
          </p:cNvPr>
          <p:cNvSpPr txBox="1"/>
          <p:nvPr/>
        </p:nvSpPr>
        <p:spPr>
          <a:xfrm>
            <a:off x="7451682" y="764967"/>
            <a:ext cx="12081948" cy="123110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7400" b="1" spc="-290" dirty="0">
                <a:solidFill>
                  <a:srgbClr val="FFC000"/>
                </a:solidFill>
                <a:latin typeface="Poppins" pitchFamily="2" charset="77"/>
                <a:cs typeface="Poppins" pitchFamily="2" charset="77"/>
              </a:rPr>
              <a:t>Nigeria’s</a:t>
            </a:r>
            <a:r>
              <a:rPr lang="en-US" sz="7400" b="1" spc="-29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7400" b="1" spc="-290" dirty="0">
                <a:solidFill>
                  <a:srgbClr val="DBE9F0"/>
                </a:solidFill>
                <a:latin typeface="Poppins" pitchFamily="2" charset="77"/>
                <a:cs typeface="Poppins" pitchFamily="2" charset="77"/>
              </a:rPr>
              <a:t>Poverty Status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254DE42-0631-C7C0-504E-80A1D59BF6B1}"/>
              </a:ext>
            </a:extLst>
          </p:cNvPr>
          <p:cNvGrpSpPr/>
          <p:nvPr/>
        </p:nvGrpSpPr>
        <p:grpSpPr>
          <a:xfrm>
            <a:off x="1680897" y="3255310"/>
            <a:ext cx="7223936" cy="3795140"/>
            <a:chOff x="3366410" y="3809364"/>
            <a:chExt cx="7223936" cy="379514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0A1722F-14E8-95D7-70F1-B1A925FAEE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163" y="5830798"/>
              <a:ext cx="696364" cy="1773011"/>
            </a:xfrm>
            <a:custGeom>
              <a:avLst/>
              <a:gdLst>
                <a:gd name="connsiteX0" fmla="*/ 61260 w 696364"/>
                <a:gd name="connsiteY0" fmla="*/ 368035 h 1773011"/>
                <a:gd name="connsiteX1" fmla="*/ 93766 w 696364"/>
                <a:gd name="connsiteY1" fmla="*/ 368035 h 1773011"/>
                <a:gd name="connsiteX2" fmla="*/ 121270 w 696364"/>
                <a:gd name="connsiteY2" fmla="*/ 368035 h 1773011"/>
                <a:gd name="connsiteX3" fmla="*/ 171278 w 696364"/>
                <a:gd name="connsiteY3" fmla="*/ 368035 h 1773011"/>
                <a:gd name="connsiteX4" fmla="*/ 242540 w 696364"/>
                <a:gd name="connsiteY4" fmla="*/ 368035 h 1773011"/>
                <a:gd name="connsiteX5" fmla="*/ 477578 w 696364"/>
                <a:gd name="connsiteY5" fmla="*/ 368035 h 1773011"/>
                <a:gd name="connsiteX6" fmla="*/ 522585 w 696364"/>
                <a:gd name="connsiteY6" fmla="*/ 368035 h 1773011"/>
                <a:gd name="connsiteX7" fmla="*/ 575094 w 696364"/>
                <a:gd name="connsiteY7" fmla="*/ 368035 h 1773011"/>
                <a:gd name="connsiteX8" fmla="*/ 626352 w 696364"/>
                <a:gd name="connsiteY8" fmla="*/ 368035 h 1773011"/>
                <a:gd name="connsiteX9" fmla="*/ 636354 w 696364"/>
                <a:gd name="connsiteY9" fmla="*/ 368035 h 1773011"/>
                <a:gd name="connsiteX10" fmla="*/ 696364 w 696364"/>
                <a:gd name="connsiteY10" fmla="*/ 438905 h 1773011"/>
                <a:gd name="connsiteX11" fmla="*/ 696364 w 696364"/>
                <a:gd name="connsiteY11" fmla="*/ 442635 h 1773011"/>
                <a:gd name="connsiteX12" fmla="*/ 696364 w 696364"/>
                <a:gd name="connsiteY12" fmla="*/ 886508 h 1773011"/>
                <a:gd name="connsiteX13" fmla="*/ 696364 w 696364"/>
                <a:gd name="connsiteY13" fmla="*/ 1077983 h 1773011"/>
                <a:gd name="connsiteX14" fmla="*/ 636354 w 696364"/>
                <a:gd name="connsiteY14" fmla="*/ 1150097 h 1773011"/>
                <a:gd name="connsiteX15" fmla="*/ 575094 w 696364"/>
                <a:gd name="connsiteY15" fmla="*/ 1077983 h 1773011"/>
                <a:gd name="connsiteX16" fmla="*/ 575094 w 696364"/>
                <a:gd name="connsiteY16" fmla="*/ 886508 h 1773011"/>
                <a:gd name="connsiteX17" fmla="*/ 575094 w 696364"/>
                <a:gd name="connsiteY17" fmla="*/ 666437 h 1773011"/>
                <a:gd name="connsiteX18" fmla="*/ 552590 w 696364"/>
                <a:gd name="connsiteY18" fmla="*/ 637840 h 1773011"/>
                <a:gd name="connsiteX19" fmla="*/ 552590 w 696364"/>
                <a:gd name="connsiteY19" fmla="*/ 886508 h 1773011"/>
                <a:gd name="connsiteX20" fmla="*/ 552590 w 696364"/>
                <a:gd name="connsiteY20" fmla="*/ 1076740 h 1773011"/>
                <a:gd name="connsiteX21" fmla="*/ 552590 w 696364"/>
                <a:gd name="connsiteY21" fmla="*/ 1079226 h 1773011"/>
                <a:gd name="connsiteX22" fmla="*/ 552590 w 696364"/>
                <a:gd name="connsiteY22" fmla="*/ 1082956 h 1773011"/>
                <a:gd name="connsiteX23" fmla="*/ 552590 w 696364"/>
                <a:gd name="connsiteY23" fmla="*/ 1329138 h 1773011"/>
                <a:gd name="connsiteX24" fmla="*/ 552590 w 696364"/>
                <a:gd name="connsiteY24" fmla="*/ 1500719 h 1773011"/>
                <a:gd name="connsiteX25" fmla="*/ 552590 w 696364"/>
                <a:gd name="connsiteY25" fmla="*/ 1681003 h 1773011"/>
                <a:gd name="connsiteX26" fmla="*/ 475078 w 696364"/>
                <a:gd name="connsiteY26" fmla="*/ 1773011 h 1773011"/>
                <a:gd name="connsiteX27" fmla="*/ 397565 w 696364"/>
                <a:gd name="connsiteY27" fmla="*/ 1681003 h 1773011"/>
                <a:gd name="connsiteX28" fmla="*/ 397565 w 696364"/>
                <a:gd name="connsiteY28" fmla="*/ 1500719 h 1773011"/>
                <a:gd name="connsiteX29" fmla="*/ 397565 w 696364"/>
                <a:gd name="connsiteY29" fmla="*/ 1329138 h 1773011"/>
                <a:gd name="connsiteX30" fmla="*/ 397565 w 696364"/>
                <a:gd name="connsiteY30" fmla="*/ 1110310 h 1773011"/>
                <a:gd name="connsiteX31" fmla="*/ 297549 w 696364"/>
                <a:gd name="connsiteY31" fmla="*/ 1110310 h 1773011"/>
                <a:gd name="connsiteX32" fmla="*/ 297549 w 696364"/>
                <a:gd name="connsiteY32" fmla="*/ 1329138 h 1773011"/>
                <a:gd name="connsiteX33" fmla="*/ 297549 w 696364"/>
                <a:gd name="connsiteY33" fmla="*/ 1500719 h 1773011"/>
                <a:gd name="connsiteX34" fmla="*/ 297549 w 696364"/>
                <a:gd name="connsiteY34" fmla="*/ 1681003 h 1773011"/>
                <a:gd name="connsiteX35" fmla="*/ 220036 w 696364"/>
                <a:gd name="connsiteY35" fmla="*/ 1773011 h 1773011"/>
                <a:gd name="connsiteX36" fmla="*/ 142524 w 696364"/>
                <a:gd name="connsiteY36" fmla="*/ 1681003 h 1773011"/>
                <a:gd name="connsiteX37" fmla="*/ 142524 w 696364"/>
                <a:gd name="connsiteY37" fmla="*/ 1500719 h 1773011"/>
                <a:gd name="connsiteX38" fmla="*/ 142524 w 696364"/>
                <a:gd name="connsiteY38" fmla="*/ 1329138 h 1773011"/>
                <a:gd name="connsiteX39" fmla="*/ 142524 w 696364"/>
                <a:gd name="connsiteY39" fmla="*/ 1082956 h 1773011"/>
                <a:gd name="connsiteX40" fmla="*/ 142524 w 696364"/>
                <a:gd name="connsiteY40" fmla="*/ 1079226 h 1773011"/>
                <a:gd name="connsiteX41" fmla="*/ 142524 w 696364"/>
                <a:gd name="connsiteY41" fmla="*/ 1076740 h 1773011"/>
                <a:gd name="connsiteX42" fmla="*/ 142524 w 696364"/>
                <a:gd name="connsiteY42" fmla="*/ 886508 h 1773011"/>
                <a:gd name="connsiteX43" fmla="*/ 142524 w 696364"/>
                <a:gd name="connsiteY43" fmla="*/ 637840 h 1773011"/>
                <a:gd name="connsiteX44" fmla="*/ 121270 w 696364"/>
                <a:gd name="connsiteY44" fmla="*/ 663950 h 1773011"/>
                <a:gd name="connsiteX45" fmla="*/ 121270 w 696364"/>
                <a:gd name="connsiteY45" fmla="*/ 886508 h 1773011"/>
                <a:gd name="connsiteX46" fmla="*/ 121270 w 696364"/>
                <a:gd name="connsiteY46" fmla="*/ 1077983 h 1773011"/>
                <a:gd name="connsiteX47" fmla="*/ 61260 w 696364"/>
                <a:gd name="connsiteY47" fmla="*/ 1150097 h 1773011"/>
                <a:gd name="connsiteX48" fmla="*/ 0 w 696364"/>
                <a:gd name="connsiteY48" fmla="*/ 1077983 h 1773011"/>
                <a:gd name="connsiteX49" fmla="*/ 0 w 696364"/>
                <a:gd name="connsiteY49" fmla="*/ 886508 h 1773011"/>
                <a:gd name="connsiteX50" fmla="*/ 0 w 696364"/>
                <a:gd name="connsiteY50" fmla="*/ 442635 h 1773011"/>
                <a:gd name="connsiteX51" fmla="*/ 0 w 696364"/>
                <a:gd name="connsiteY51" fmla="*/ 438905 h 1773011"/>
                <a:gd name="connsiteX52" fmla="*/ 61260 w 696364"/>
                <a:gd name="connsiteY52" fmla="*/ 368035 h 1773011"/>
                <a:gd name="connsiteX53" fmla="*/ 351555 w 696364"/>
                <a:gd name="connsiteY53" fmla="*/ 0 h 1773011"/>
                <a:gd name="connsiteX54" fmla="*/ 515098 w 696364"/>
                <a:gd name="connsiteY54" fmla="*/ 164169 h 1773011"/>
                <a:gd name="connsiteX55" fmla="*/ 351555 w 696364"/>
                <a:gd name="connsiteY55" fmla="*/ 328338 h 1773011"/>
                <a:gd name="connsiteX56" fmla="*/ 186763 w 696364"/>
                <a:gd name="connsiteY56" fmla="*/ 164169 h 1773011"/>
                <a:gd name="connsiteX57" fmla="*/ 351555 w 696364"/>
                <a:gd name="connsiteY57" fmla="*/ 0 h 177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96364" h="1773011">
                  <a:moveTo>
                    <a:pt x="61260" y="368035"/>
                  </a:moveTo>
                  <a:lnTo>
                    <a:pt x="93766" y="368035"/>
                  </a:lnTo>
                  <a:lnTo>
                    <a:pt x="121270" y="368035"/>
                  </a:lnTo>
                  <a:lnTo>
                    <a:pt x="171278" y="368035"/>
                  </a:lnTo>
                  <a:lnTo>
                    <a:pt x="242540" y="368035"/>
                  </a:lnTo>
                  <a:lnTo>
                    <a:pt x="477578" y="368035"/>
                  </a:lnTo>
                  <a:lnTo>
                    <a:pt x="522585" y="368035"/>
                  </a:lnTo>
                  <a:lnTo>
                    <a:pt x="575094" y="368035"/>
                  </a:lnTo>
                  <a:lnTo>
                    <a:pt x="626352" y="368035"/>
                  </a:lnTo>
                  <a:lnTo>
                    <a:pt x="636354" y="368035"/>
                  </a:lnTo>
                  <a:cubicBezTo>
                    <a:pt x="668859" y="368035"/>
                    <a:pt x="696364" y="400362"/>
                    <a:pt x="696364" y="438905"/>
                  </a:cubicBezTo>
                  <a:lnTo>
                    <a:pt x="696364" y="442635"/>
                  </a:lnTo>
                  <a:lnTo>
                    <a:pt x="696364" y="886508"/>
                  </a:lnTo>
                  <a:lnTo>
                    <a:pt x="696364" y="1077983"/>
                  </a:lnTo>
                  <a:cubicBezTo>
                    <a:pt x="696364" y="1117770"/>
                    <a:pt x="668859" y="1150097"/>
                    <a:pt x="636354" y="1150097"/>
                  </a:cubicBezTo>
                  <a:cubicBezTo>
                    <a:pt x="602599" y="1150097"/>
                    <a:pt x="575094" y="1117770"/>
                    <a:pt x="575094" y="1077983"/>
                  </a:cubicBezTo>
                  <a:lnTo>
                    <a:pt x="575094" y="886508"/>
                  </a:lnTo>
                  <a:lnTo>
                    <a:pt x="575094" y="666437"/>
                  </a:lnTo>
                  <a:cubicBezTo>
                    <a:pt x="575094" y="651517"/>
                    <a:pt x="566343" y="637840"/>
                    <a:pt x="552590" y="637840"/>
                  </a:cubicBezTo>
                  <a:lnTo>
                    <a:pt x="552590" y="886508"/>
                  </a:lnTo>
                  <a:lnTo>
                    <a:pt x="552590" y="1076740"/>
                  </a:lnTo>
                  <a:cubicBezTo>
                    <a:pt x="552590" y="1077983"/>
                    <a:pt x="552590" y="1077983"/>
                    <a:pt x="552590" y="1079226"/>
                  </a:cubicBezTo>
                  <a:cubicBezTo>
                    <a:pt x="552590" y="1080470"/>
                    <a:pt x="552590" y="1081713"/>
                    <a:pt x="552590" y="1082956"/>
                  </a:cubicBezTo>
                  <a:lnTo>
                    <a:pt x="552590" y="1329138"/>
                  </a:lnTo>
                  <a:lnTo>
                    <a:pt x="552590" y="1500719"/>
                  </a:lnTo>
                  <a:lnTo>
                    <a:pt x="552590" y="1681003"/>
                  </a:lnTo>
                  <a:cubicBezTo>
                    <a:pt x="552590" y="1731980"/>
                    <a:pt x="517585" y="1773011"/>
                    <a:pt x="475078" y="1773011"/>
                  </a:cubicBezTo>
                  <a:cubicBezTo>
                    <a:pt x="431320" y="1773011"/>
                    <a:pt x="397565" y="1731980"/>
                    <a:pt x="397565" y="1681003"/>
                  </a:cubicBezTo>
                  <a:lnTo>
                    <a:pt x="397565" y="1500719"/>
                  </a:lnTo>
                  <a:lnTo>
                    <a:pt x="397565" y="1329138"/>
                  </a:lnTo>
                  <a:lnTo>
                    <a:pt x="397565" y="1110310"/>
                  </a:lnTo>
                  <a:lnTo>
                    <a:pt x="297549" y="1110310"/>
                  </a:lnTo>
                  <a:lnTo>
                    <a:pt x="297549" y="1329138"/>
                  </a:lnTo>
                  <a:lnTo>
                    <a:pt x="297549" y="1500719"/>
                  </a:lnTo>
                  <a:lnTo>
                    <a:pt x="297549" y="1681003"/>
                  </a:lnTo>
                  <a:cubicBezTo>
                    <a:pt x="297549" y="1731980"/>
                    <a:pt x="262543" y="1773011"/>
                    <a:pt x="220036" y="1773011"/>
                  </a:cubicBezTo>
                  <a:cubicBezTo>
                    <a:pt x="177529" y="1773011"/>
                    <a:pt x="142524" y="1731980"/>
                    <a:pt x="142524" y="1681003"/>
                  </a:cubicBezTo>
                  <a:lnTo>
                    <a:pt x="142524" y="1500719"/>
                  </a:lnTo>
                  <a:lnTo>
                    <a:pt x="142524" y="1329138"/>
                  </a:lnTo>
                  <a:lnTo>
                    <a:pt x="142524" y="1082956"/>
                  </a:lnTo>
                  <a:cubicBezTo>
                    <a:pt x="142524" y="1081713"/>
                    <a:pt x="142524" y="1080470"/>
                    <a:pt x="142524" y="1079226"/>
                  </a:cubicBezTo>
                  <a:cubicBezTo>
                    <a:pt x="142524" y="1077983"/>
                    <a:pt x="142524" y="1077983"/>
                    <a:pt x="142524" y="1076740"/>
                  </a:cubicBezTo>
                  <a:lnTo>
                    <a:pt x="142524" y="886508"/>
                  </a:lnTo>
                  <a:lnTo>
                    <a:pt x="142524" y="637840"/>
                  </a:lnTo>
                  <a:cubicBezTo>
                    <a:pt x="130021" y="637840"/>
                    <a:pt x="121270" y="650273"/>
                    <a:pt x="121270" y="663950"/>
                  </a:cubicBezTo>
                  <a:lnTo>
                    <a:pt x="121270" y="886508"/>
                  </a:lnTo>
                  <a:lnTo>
                    <a:pt x="121270" y="1077983"/>
                  </a:lnTo>
                  <a:cubicBezTo>
                    <a:pt x="121270" y="1117770"/>
                    <a:pt x="93766" y="1150097"/>
                    <a:pt x="61260" y="1150097"/>
                  </a:cubicBezTo>
                  <a:cubicBezTo>
                    <a:pt x="28755" y="1150097"/>
                    <a:pt x="0" y="1117770"/>
                    <a:pt x="0" y="1077983"/>
                  </a:cubicBezTo>
                  <a:lnTo>
                    <a:pt x="0" y="886508"/>
                  </a:lnTo>
                  <a:lnTo>
                    <a:pt x="0" y="442635"/>
                  </a:lnTo>
                  <a:lnTo>
                    <a:pt x="0" y="438905"/>
                  </a:lnTo>
                  <a:cubicBezTo>
                    <a:pt x="0" y="400362"/>
                    <a:pt x="28755" y="368035"/>
                    <a:pt x="61260" y="368035"/>
                  </a:cubicBezTo>
                  <a:close/>
                  <a:moveTo>
                    <a:pt x="351555" y="0"/>
                  </a:moveTo>
                  <a:cubicBezTo>
                    <a:pt x="441441" y="0"/>
                    <a:pt x="515098" y="74622"/>
                    <a:pt x="515098" y="164169"/>
                  </a:cubicBezTo>
                  <a:cubicBezTo>
                    <a:pt x="515098" y="254960"/>
                    <a:pt x="441441" y="328338"/>
                    <a:pt x="351555" y="328338"/>
                  </a:cubicBezTo>
                  <a:cubicBezTo>
                    <a:pt x="260420" y="328338"/>
                    <a:pt x="186763" y="254960"/>
                    <a:pt x="186763" y="164169"/>
                  </a:cubicBezTo>
                  <a:cubicBezTo>
                    <a:pt x="186763" y="74622"/>
                    <a:pt x="260420" y="0"/>
                    <a:pt x="351555" y="0"/>
                  </a:cubicBezTo>
                  <a:close/>
                </a:path>
              </a:pathLst>
            </a:custGeom>
            <a:solidFill>
              <a:srgbClr val="DBE9F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solidFill>
                  <a:schemeClr val="accent2"/>
                </a:solidFill>
                <a:latin typeface="Poppins" panose="00000500000000000000" pitchFamily="2" charset="0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671430D-35B4-7D3F-CF1A-A3B302B647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18906" y="6193343"/>
              <a:ext cx="548061" cy="1410466"/>
            </a:xfrm>
            <a:custGeom>
              <a:avLst/>
              <a:gdLst>
                <a:gd name="connsiteX0" fmla="*/ 47225 w 548061"/>
                <a:gd name="connsiteY0" fmla="*/ 296624 h 1410466"/>
                <a:gd name="connsiteX1" fmla="*/ 73323 w 548061"/>
                <a:gd name="connsiteY1" fmla="*/ 296624 h 1410466"/>
                <a:gd name="connsiteX2" fmla="*/ 95693 w 548061"/>
                <a:gd name="connsiteY2" fmla="*/ 296624 h 1410466"/>
                <a:gd name="connsiteX3" fmla="*/ 135462 w 548061"/>
                <a:gd name="connsiteY3" fmla="*/ 296624 h 1410466"/>
                <a:gd name="connsiteX4" fmla="*/ 191386 w 548061"/>
                <a:gd name="connsiteY4" fmla="*/ 296624 h 1410466"/>
                <a:gd name="connsiteX5" fmla="*/ 376559 w 548061"/>
                <a:gd name="connsiteY5" fmla="*/ 296624 h 1410466"/>
                <a:gd name="connsiteX6" fmla="*/ 411357 w 548061"/>
                <a:gd name="connsiteY6" fmla="*/ 296624 h 1410466"/>
                <a:gd name="connsiteX7" fmla="*/ 453611 w 548061"/>
                <a:gd name="connsiteY7" fmla="*/ 296624 h 1410466"/>
                <a:gd name="connsiteX8" fmla="*/ 493379 w 548061"/>
                <a:gd name="connsiteY8" fmla="*/ 296624 h 1410466"/>
                <a:gd name="connsiteX9" fmla="*/ 500836 w 548061"/>
                <a:gd name="connsiteY9" fmla="*/ 296624 h 1410466"/>
                <a:gd name="connsiteX10" fmla="*/ 548061 w 548061"/>
                <a:gd name="connsiteY10" fmla="*/ 352627 h 1410466"/>
                <a:gd name="connsiteX11" fmla="*/ 548061 w 548061"/>
                <a:gd name="connsiteY11" fmla="*/ 356361 h 1410466"/>
                <a:gd name="connsiteX12" fmla="*/ 548061 w 548061"/>
                <a:gd name="connsiteY12" fmla="*/ 708559 h 1410466"/>
                <a:gd name="connsiteX13" fmla="*/ 548061 w 548061"/>
                <a:gd name="connsiteY13" fmla="*/ 860390 h 1410466"/>
                <a:gd name="connsiteX14" fmla="*/ 500836 w 548061"/>
                <a:gd name="connsiteY14" fmla="*/ 916393 h 1410466"/>
                <a:gd name="connsiteX15" fmla="*/ 453611 w 548061"/>
                <a:gd name="connsiteY15" fmla="*/ 860390 h 1410466"/>
                <a:gd name="connsiteX16" fmla="*/ 453611 w 548061"/>
                <a:gd name="connsiteY16" fmla="*/ 708559 h 1410466"/>
                <a:gd name="connsiteX17" fmla="*/ 453611 w 548061"/>
                <a:gd name="connsiteY17" fmla="*/ 533082 h 1410466"/>
                <a:gd name="connsiteX18" fmla="*/ 434969 w 548061"/>
                <a:gd name="connsiteY18" fmla="*/ 511925 h 1410466"/>
                <a:gd name="connsiteX19" fmla="*/ 434969 w 548061"/>
                <a:gd name="connsiteY19" fmla="*/ 708559 h 1410466"/>
                <a:gd name="connsiteX20" fmla="*/ 434969 w 548061"/>
                <a:gd name="connsiteY20" fmla="*/ 859145 h 1410466"/>
                <a:gd name="connsiteX21" fmla="*/ 434969 w 548061"/>
                <a:gd name="connsiteY21" fmla="*/ 860390 h 1410466"/>
                <a:gd name="connsiteX22" fmla="*/ 434969 w 548061"/>
                <a:gd name="connsiteY22" fmla="*/ 864123 h 1410466"/>
                <a:gd name="connsiteX23" fmla="*/ 434969 w 548061"/>
                <a:gd name="connsiteY23" fmla="*/ 1059512 h 1410466"/>
                <a:gd name="connsiteX24" fmla="*/ 434969 w 548061"/>
                <a:gd name="connsiteY24" fmla="*/ 1193920 h 1410466"/>
                <a:gd name="connsiteX25" fmla="*/ 434969 w 548061"/>
                <a:gd name="connsiteY25" fmla="*/ 1338284 h 1410466"/>
                <a:gd name="connsiteX26" fmla="*/ 372831 w 548061"/>
                <a:gd name="connsiteY26" fmla="*/ 1410466 h 1410466"/>
                <a:gd name="connsiteX27" fmla="*/ 311935 w 548061"/>
                <a:gd name="connsiteY27" fmla="*/ 1338284 h 1410466"/>
                <a:gd name="connsiteX28" fmla="*/ 311935 w 548061"/>
                <a:gd name="connsiteY28" fmla="*/ 1193920 h 1410466"/>
                <a:gd name="connsiteX29" fmla="*/ 311935 w 548061"/>
                <a:gd name="connsiteY29" fmla="*/ 1059512 h 1410466"/>
                <a:gd name="connsiteX30" fmla="*/ 311935 w 548061"/>
                <a:gd name="connsiteY30" fmla="*/ 886524 h 1410466"/>
                <a:gd name="connsiteX31" fmla="*/ 233641 w 548061"/>
                <a:gd name="connsiteY31" fmla="*/ 886524 h 1410466"/>
                <a:gd name="connsiteX32" fmla="*/ 233641 w 548061"/>
                <a:gd name="connsiteY32" fmla="*/ 1059512 h 1410466"/>
                <a:gd name="connsiteX33" fmla="*/ 233641 w 548061"/>
                <a:gd name="connsiteY33" fmla="*/ 1193920 h 1410466"/>
                <a:gd name="connsiteX34" fmla="*/ 233641 w 548061"/>
                <a:gd name="connsiteY34" fmla="*/ 1338284 h 1410466"/>
                <a:gd name="connsiteX35" fmla="*/ 173988 w 548061"/>
                <a:gd name="connsiteY35" fmla="*/ 1410466 h 1410466"/>
                <a:gd name="connsiteX36" fmla="*/ 111849 w 548061"/>
                <a:gd name="connsiteY36" fmla="*/ 1338284 h 1410466"/>
                <a:gd name="connsiteX37" fmla="*/ 111849 w 548061"/>
                <a:gd name="connsiteY37" fmla="*/ 1193920 h 1410466"/>
                <a:gd name="connsiteX38" fmla="*/ 111849 w 548061"/>
                <a:gd name="connsiteY38" fmla="*/ 1059512 h 1410466"/>
                <a:gd name="connsiteX39" fmla="*/ 111849 w 548061"/>
                <a:gd name="connsiteY39" fmla="*/ 864123 h 1410466"/>
                <a:gd name="connsiteX40" fmla="*/ 111849 w 548061"/>
                <a:gd name="connsiteY40" fmla="*/ 860390 h 1410466"/>
                <a:gd name="connsiteX41" fmla="*/ 111849 w 548061"/>
                <a:gd name="connsiteY41" fmla="*/ 859145 h 1410466"/>
                <a:gd name="connsiteX42" fmla="*/ 111849 w 548061"/>
                <a:gd name="connsiteY42" fmla="*/ 708559 h 1410466"/>
                <a:gd name="connsiteX43" fmla="*/ 111849 w 548061"/>
                <a:gd name="connsiteY43" fmla="*/ 511925 h 1410466"/>
                <a:gd name="connsiteX44" fmla="*/ 95693 w 548061"/>
                <a:gd name="connsiteY44" fmla="*/ 531837 h 1410466"/>
                <a:gd name="connsiteX45" fmla="*/ 95693 w 548061"/>
                <a:gd name="connsiteY45" fmla="*/ 708559 h 1410466"/>
                <a:gd name="connsiteX46" fmla="*/ 95693 w 548061"/>
                <a:gd name="connsiteY46" fmla="*/ 860390 h 1410466"/>
                <a:gd name="connsiteX47" fmla="*/ 47225 w 548061"/>
                <a:gd name="connsiteY47" fmla="*/ 916393 h 1410466"/>
                <a:gd name="connsiteX48" fmla="*/ 0 w 548061"/>
                <a:gd name="connsiteY48" fmla="*/ 860390 h 1410466"/>
                <a:gd name="connsiteX49" fmla="*/ 0 w 548061"/>
                <a:gd name="connsiteY49" fmla="*/ 708559 h 1410466"/>
                <a:gd name="connsiteX50" fmla="*/ 0 w 548061"/>
                <a:gd name="connsiteY50" fmla="*/ 356361 h 1410466"/>
                <a:gd name="connsiteX51" fmla="*/ 0 w 548061"/>
                <a:gd name="connsiteY51" fmla="*/ 352627 h 1410466"/>
                <a:gd name="connsiteX52" fmla="*/ 47225 w 548061"/>
                <a:gd name="connsiteY52" fmla="*/ 296624 h 1410466"/>
                <a:gd name="connsiteX53" fmla="*/ 273396 w 548061"/>
                <a:gd name="connsiteY53" fmla="*/ 0 h 1410466"/>
                <a:gd name="connsiteX54" fmla="*/ 405229 w 548061"/>
                <a:gd name="connsiteY54" fmla="*/ 130578 h 1410466"/>
                <a:gd name="connsiteX55" fmla="*/ 273396 w 548061"/>
                <a:gd name="connsiteY55" fmla="*/ 262411 h 1410466"/>
                <a:gd name="connsiteX56" fmla="*/ 142818 w 548061"/>
                <a:gd name="connsiteY56" fmla="*/ 130578 h 1410466"/>
                <a:gd name="connsiteX57" fmla="*/ 273396 w 548061"/>
                <a:gd name="connsiteY57" fmla="*/ 0 h 1410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48061" h="1410466">
                  <a:moveTo>
                    <a:pt x="47225" y="296624"/>
                  </a:moveTo>
                  <a:lnTo>
                    <a:pt x="73323" y="296624"/>
                  </a:lnTo>
                  <a:lnTo>
                    <a:pt x="95693" y="296624"/>
                  </a:lnTo>
                  <a:lnTo>
                    <a:pt x="135462" y="296624"/>
                  </a:lnTo>
                  <a:lnTo>
                    <a:pt x="191386" y="296624"/>
                  </a:lnTo>
                  <a:lnTo>
                    <a:pt x="376559" y="296624"/>
                  </a:lnTo>
                  <a:lnTo>
                    <a:pt x="411357" y="296624"/>
                  </a:lnTo>
                  <a:lnTo>
                    <a:pt x="453611" y="296624"/>
                  </a:lnTo>
                  <a:lnTo>
                    <a:pt x="493379" y="296624"/>
                  </a:lnTo>
                  <a:lnTo>
                    <a:pt x="500836" y="296624"/>
                  </a:lnTo>
                  <a:cubicBezTo>
                    <a:pt x="526934" y="296624"/>
                    <a:pt x="548061" y="322759"/>
                    <a:pt x="548061" y="352627"/>
                  </a:cubicBezTo>
                  <a:lnTo>
                    <a:pt x="548061" y="356361"/>
                  </a:lnTo>
                  <a:lnTo>
                    <a:pt x="548061" y="708559"/>
                  </a:lnTo>
                  <a:lnTo>
                    <a:pt x="548061" y="860390"/>
                  </a:lnTo>
                  <a:cubicBezTo>
                    <a:pt x="548061" y="890258"/>
                    <a:pt x="526934" y="916393"/>
                    <a:pt x="500836" y="916393"/>
                  </a:cubicBezTo>
                  <a:cubicBezTo>
                    <a:pt x="474738" y="916393"/>
                    <a:pt x="453611" y="890258"/>
                    <a:pt x="453611" y="860390"/>
                  </a:cubicBezTo>
                  <a:lnTo>
                    <a:pt x="453611" y="708559"/>
                  </a:lnTo>
                  <a:lnTo>
                    <a:pt x="453611" y="533082"/>
                  </a:lnTo>
                  <a:cubicBezTo>
                    <a:pt x="453611" y="521881"/>
                    <a:pt x="444911" y="511925"/>
                    <a:pt x="434969" y="511925"/>
                  </a:cubicBezTo>
                  <a:lnTo>
                    <a:pt x="434969" y="708559"/>
                  </a:lnTo>
                  <a:lnTo>
                    <a:pt x="434969" y="859145"/>
                  </a:lnTo>
                  <a:cubicBezTo>
                    <a:pt x="434969" y="859145"/>
                    <a:pt x="434969" y="859145"/>
                    <a:pt x="434969" y="860390"/>
                  </a:cubicBezTo>
                  <a:cubicBezTo>
                    <a:pt x="434969" y="861634"/>
                    <a:pt x="434969" y="862879"/>
                    <a:pt x="434969" y="864123"/>
                  </a:cubicBezTo>
                  <a:lnTo>
                    <a:pt x="434969" y="1059512"/>
                  </a:lnTo>
                  <a:lnTo>
                    <a:pt x="434969" y="1193920"/>
                  </a:lnTo>
                  <a:lnTo>
                    <a:pt x="434969" y="1338284"/>
                  </a:lnTo>
                  <a:cubicBezTo>
                    <a:pt x="434969" y="1378108"/>
                    <a:pt x="407628" y="1410466"/>
                    <a:pt x="372831" y="1410466"/>
                  </a:cubicBezTo>
                  <a:cubicBezTo>
                    <a:pt x="339276" y="1410466"/>
                    <a:pt x="311935" y="1378108"/>
                    <a:pt x="311935" y="1338284"/>
                  </a:cubicBezTo>
                  <a:lnTo>
                    <a:pt x="311935" y="1193920"/>
                  </a:lnTo>
                  <a:lnTo>
                    <a:pt x="311935" y="1059512"/>
                  </a:lnTo>
                  <a:lnTo>
                    <a:pt x="311935" y="886524"/>
                  </a:lnTo>
                  <a:lnTo>
                    <a:pt x="233641" y="886524"/>
                  </a:lnTo>
                  <a:lnTo>
                    <a:pt x="233641" y="1059512"/>
                  </a:lnTo>
                  <a:lnTo>
                    <a:pt x="233641" y="1193920"/>
                  </a:lnTo>
                  <a:lnTo>
                    <a:pt x="233641" y="1338284"/>
                  </a:lnTo>
                  <a:cubicBezTo>
                    <a:pt x="233641" y="1378108"/>
                    <a:pt x="206300" y="1410466"/>
                    <a:pt x="173988" y="1410466"/>
                  </a:cubicBezTo>
                  <a:cubicBezTo>
                    <a:pt x="140433" y="1410466"/>
                    <a:pt x="111849" y="1378108"/>
                    <a:pt x="111849" y="1338284"/>
                  </a:cubicBezTo>
                  <a:lnTo>
                    <a:pt x="111849" y="1193920"/>
                  </a:lnTo>
                  <a:lnTo>
                    <a:pt x="111849" y="1059512"/>
                  </a:lnTo>
                  <a:lnTo>
                    <a:pt x="111849" y="864123"/>
                  </a:lnTo>
                  <a:cubicBezTo>
                    <a:pt x="111849" y="862879"/>
                    <a:pt x="111849" y="861634"/>
                    <a:pt x="111849" y="860390"/>
                  </a:cubicBezTo>
                  <a:cubicBezTo>
                    <a:pt x="111849" y="859145"/>
                    <a:pt x="111849" y="859145"/>
                    <a:pt x="111849" y="859145"/>
                  </a:cubicBezTo>
                  <a:lnTo>
                    <a:pt x="111849" y="708559"/>
                  </a:lnTo>
                  <a:lnTo>
                    <a:pt x="111849" y="511925"/>
                  </a:lnTo>
                  <a:cubicBezTo>
                    <a:pt x="103150" y="511925"/>
                    <a:pt x="95693" y="520637"/>
                    <a:pt x="95693" y="531837"/>
                  </a:cubicBezTo>
                  <a:lnTo>
                    <a:pt x="95693" y="708559"/>
                  </a:lnTo>
                  <a:lnTo>
                    <a:pt x="95693" y="860390"/>
                  </a:lnTo>
                  <a:cubicBezTo>
                    <a:pt x="95693" y="890258"/>
                    <a:pt x="73323" y="916393"/>
                    <a:pt x="47225" y="916393"/>
                  </a:cubicBezTo>
                  <a:cubicBezTo>
                    <a:pt x="21127" y="916393"/>
                    <a:pt x="0" y="890258"/>
                    <a:pt x="0" y="860390"/>
                  </a:cubicBezTo>
                  <a:lnTo>
                    <a:pt x="0" y="708559"/>
                  </a:lnTo>
                  <a:lnTo>
                    <a:pt x="0" y="356361"/>
                  </a:lnTo>
                  <a:lnTo>
                    <a:pt x="0" y="352627"/>
                  </a:lnTo>
                  <a:cubicBezTo>
                    <a:pt x="0" y="322759"/>
                    <a:pt x="21127" y="296624"/>
                    <a:pt x="47225" y="296624"/>
                  </a:cubicBezTo>
                  <a:close/>
                  <a:moveTo>
                    <a:pt x="273396" y="0"/>
                  </a:moveTo>
                  <a:cubicBezTo>
                    <a:pt x="346218" y="0"/>
                    <a:pt x="405229" y="59011"/>
                    <a:pt x="405229" y="130578"/>
                  </a:cubicBezTo>
                  <a:cubicBezTo>
                    <a:pt x="405229" y="204656"/>
                    <a:pt x="346218" y="262411"/>
                    <a:pt x="273396" y="262411"/>
                  </a:cubicBezTo>
                  <a:cubicBezTo>
                    <a:pt x="201829" y="262411"/>
                    <a:pt x="142818" y="204656"/>
                    <a:pt x="142818" y="130578"/>
                  </a:cubicBezTo>
                  <a:cubicBezTo>
                    <a:pt x="142818" y="59011"/>
                    <a:pt x="201829" y="0"/>
                    <a:pt x="273396" y="0"/>
                  </a:cubicBezTo>
                  <a:close/>
                </a:path>
              </a:pathLst>
            </a:custGeom>
            <a:solidFill>
              <a:srgbClr val="DBE9F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solidFill>
                  <a:schemeClr val="accent2"/>
                </a:solidFill>
                <a:latin typeface="Poppins" panose="00000500000000000000" pitchFamily="2" charset="0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0D53CFE-D1A8-7A7C-1E9A-89063F153D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8795" y="4820085"/>
              <a:ext cx="1587946" cy="2783724"/>
            </a:xfrm>
            <a:custGeom>
              <a:avLst/>
              <a:gdLst>
                <a:gd name="connsiteX0" fmla="*/ 522355 w 1587946"/>
                <a:gd name="connsiteY0" fmla="*/ 634187 h 2783724"/>
                <a:gd name="connsiteX1" fmla="*/ 764362 w 1587946"/>
                <a:gd name="connsiteY1" fmla="*/ 634187 h 2783724"/>
                <a:gd name="connsiteX2" fmla="*/ 824239 w 1587946"/>
                <a:gd name="connsiteY2" fmla="*/ 634187 h 2783724"/>
                <a:gd name="connsiteX3" fmla="*/ 1073731 w 1587946"/>
                <a:gd name="connsiteY3" fmla="*/ 634187 h 2783724"/>
                <a:gd name="connsiteX4" fmla="*/ 1076226 w 1587946"/>
                <a:gd name="connsiteY4" fmla="*/ 634187 h 2783724"/>
                <a:gd name="connsiteX5" fmla="*/ 1176022 w 1587946"/>
                <a:gd name="connsiteY5" fmla="*/ 690262 h 2783724"/>
                <a:gd name="connsiteX6" fmla="*/ 1573961 w 1587946"/>
                <a:gd name="connsiteY6" fmla="*/ 1396806 h 2783724"/>
                <a:gd name="connsiteX7" fmla="*/ 1531547 w 1587946"/>
                <a:gd name="connsiteY7" fmla="*/ 1547585 h 2783724"/>
                <a:gd name="connsiteX8" fmla="*/ 1380605 w 1587946"/>
                <a:gd name="connsiteY8" fmla="*/ 1505217 h 2783724"/>
                <a:gd name="connsiteX9" fmla="*/ 1215941 w 1587946"/>
                <a:gd name="connsiteY9" fmla="*/ 1214874 h 2783724"/>
                <a:gd name="connsiteX10" fmla="*/ 1333202 w 1587946"/>
                <a:gd name="connsiteY10" fmla="*/ 1967523 h 2783724"/>
                <a:gd name="connsiteX11" fmla="*/ 1084958 w 1587946"/>
                <a:gd name="connsiteY11" fmla="*/ 1967523 h 2783724"/>
                <a:gd name="connsiteX12" fmla="*/ 1084958 w 1587946"/>
                <a:gd name="connsiteY12" fmla="*/ 2352571 h 2783724"/>
                <a:gd name="connsiteX13" fmla="*/ 1084958 w 1587946"/>
                <a:gd name="connsiteY13" fmla="*/ 2684035 h 2783724"/>
                <a:gd name="connsiteX14" fmla="*/ 985161 w 1587946"/>
                <a:gd name="connsiteY14" fmla="*/ 2783724 h 2783724"/>
                <a:gd name="connsiteX15" fmla="*/ 961460 w 1587946"/>
                <a:gd name="connsiteY15" fmla="*/ 2783724 h 2783724"/>
                <a:gd name="connsiteX16" fmla="*/ 861663 w 1587946"/>
                <a:gd name="connsiteY16" fmla="*/ 2684035 h 2783724"/>
                <a:gd name="connsiteX17" fmla="*/ 861663 w 1587946"/>
                <a:gd name="connsiteY17" fmla="*/ 2352571 h 2783724"/>
                <a:gd name="connsiteX18" fmla="*/ 861663 w 1587946"/>
                <a:gd name="connsiteY18" fmla="*/ 1967523 h 2783724"/>
                <a:gd name="connsiteX19" fmla="*/ 824239 w 1587946"/>
                <a:gd name="connsiteY19" fmla="*/ 1967523 h 2783724"/>
                <a:gd name="connsiteX20" fmla="*/ 764362 w 1587946"/>
                <a:gd name="connsiteY20" fmla="*/ 1967523 h 2783724"/>
                <a:gd name="connsiteX21" fmla="*/ 725690 w 1587946"/>
                <a:gd name="connsiteY21" fmla="*/ 1967523 h 2783724"/>
                <a:gd name="connsiteX22" fmla="*/ 725690 w 1587946"/>
                <a:gd name="connsiteY22" fmla="*/ 2352571 h 2783724"/>
                <a:gd name="connsiteX23" fmla="*/ 725690 w 1587946"/>
                <a:gd name="connsiteY23" fmla="*/ 2684035 h 2783724"/>
                <a:gd name="connsiteX24" fmla="*/ 625894 w 1587946"/>
                <a:gd name="connsiteY24" fmla="*/ 2783724 h 2783724"/>
                <a:gd name="connsiteX25" fmla="*/ 602192 w 1587946"/>
                <a:gd name="connsiteY25" fmla="*/ 2783724 h 2783724"/>
                <a:gd name="connsiteX26" fmla="*/ 502396 w 1587946"/>
                <a:gd name="connsiteY26" fmla="*/ 2684035 h 2783724"/>
                <a:gd name="connsiteX27" fmla="*/ 502396 w 1587946"/>
                <a:gd name="connsiteY27" fmla="*/ 2352571 h 2783724"/>
                <a:gd name="connsiteX28" fmla="*/ 502396 w 1587946"/>
                <a:gd name="connsiteY28" fmla="*/ 1967523 h 2783724"/>
                <a:gd name="connsiteX29" fmla="*/ 255399 w 1587946"/>
                <a:gd name="connsiteY29" fmla="*/ 1967523 h 2783724"/>
                <a:gd name="connsiteX30" fmla="*/ 371413 w 1587946"/>
                <a:gd name="connsiteY30" fmla="*/ 1214874 h 2783724"/>
                <a:gd name="connsiteX31" fmla="*/ 207996 w 1587946"/>
                <a:gd name="connsiteY31" fmla="*/ 1505217 h 2783724"/>
                <a:gd name="connsiteX32" fmla="*/ 57054 w 1587946"/>
                <a:gd name="connsiteY32" fmla="*/ 1547585 h 2783724"/>
                <a:gd name="connsiteX33" fmla="*/ 13393 w 1587946"/>
                <a:gd name="connsiteY33" fmla="*/ 1396806 h 2783724"/>
                <a:gd name="connsiteX34" fmla="*/ 412579 w 1587946"/>
                <a:gd name="connsiteY34" fmla="*/ 690262 h 2783724"/>
                <a:gd name="connsiteX35" fmla="*/ 516118 w 1587946"/>
                <a:gd name="connsiteY35" fmla="*/ 635434 h 2783724"/>
                <a:gd name="connsiteX36" fmla="*/ 522355 w 1587946"/>
                <a:gd name="connsiteY36" fmla="*/ 634187 h 2783724"/>
                <a:gd name="connsiteX37" fmla="*/ 792180 w 1587946"/>
                <a:gd name="connsiteY37" fmla="*/ 0 h 2783724"/>
                <a:gd name="connsiteX38" fmla="*/ 1060087 w 1587946"/>
                <a:gd name="connsiteY38" fmla="*/ 265790 h 2783724"/>
                <a:gd name="connsiteX39" fmla="*/ 792180 w 1587946"/>
                <a:gd name="connsiteY39" fmla="*/ 531581 h 2783724"/>
                <a:gd name="connsiteX40" fmla="*/ 523020 w 1587946"/>
                <a:gd name="connsiteY40" fmla="*/ 265790 h 2783724"/>
                <a:gd name="connsiteX41" fmla="*/ 792180 w 1587946"/>
                <a:gd name="connsiteY41" fmla="*/ 0 h 2783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587946" h="2783724">
                  <a:moveTo>
                    <a:pt x="522355" y="634187"/>
                  </a:moveTo>
                  <a:lnTo>
                    <a:pt x="764362" y="634187"/>
                  </a:lnTo>
                  <a:lnTo>
                    <a:pt x="824239" y="634187"/>
                  </a:lnTo>
                  <a:lnTo>
                    <a:pt x="1073731" y="634187"/>
                  </a:lnTo>
                  <a:cubicBezTo>
                    <a:pt x="1073731" y="634187"/>
                    <a:pt x="1074978" y="634187"/>
                    <a:pt x="1076226" y="634187"/>
                  </a:cubicBezTo>
                  <a:cubicBezTo>
                    <a:pt x="1116144" y="634187"/>
                    <a:pt x="1154815" y="654125"/>
                    <a:pt x="1176022" y="690262"/>
                  </a:cubicBezTo>
                  <a:lnTo>
                    <a:pt x="1573961" y="1396806"/>
                  </a:lnTo>
                  <a:cubicBezTo>
                    <a:pt x="1603900" y="1449142"/>
                    <a:pt x="1583940" y="1517678"/>
                    <a:pt x="1531547" y="1547585"/>
                  </a:cubicBezTo>
                  <a:cubicBezTo>
                    <a:pt x="1479154" y="1577491"/>
                    <a:pt x="1410544" y="1558800"/>
                    <a:pt x="1380605" y="1505217"/>
                  </a:cubicBezTo>
                  <a:lnTo>
                    <a:pt x="1215941" y="1214874"/>
                  </a:lnTo>
                  <a:lnTo>
                    <a:pt x="1333202" y="1967523"/>
                  </a:lnTo>
                  <a:lnTo>
                    <a:pt x="1084958" y="1967523"/>
                  </a:lnTo>
                  <a:lnTo>
                    <a:pt x="1084958" y="2352571"/>
                  </a:lnTo>
                  <a:lnTo>
                    <a:pt x="1084958" y="2684035"/>
                  </a:lnTo>
                  <a:cubicBezTo>
                    <a:pt x="1084958" y="2738864"/>
                    <a:pt x="1040049" y="2783724"/>
                    <a:pt x="985161" y="2783724"/>
                  </a:cubicBezTo>
                  <a:lnTo>
                    <a:pt x="961460" y="2783724"/>
                  </a:lnTo>
                  <a:cubicBezTo>
                    <a:pt x="907819" y="2783724"/>
                    <a:pt x="861663" y="2738864"/>
                    <a:pt x="861663" y="2684035"/>
                  </a:cubicBezTo>
                  <a:lnTo>
                    <a:pt x="861663" y="2352571"/>
                  </a:lnTo>
                  <a:lnTo>
                    <a:pt x="861663" y="1967523"/>
                  </a:lnTo>
                  <a:lnTo>
                    <a:pt x="824239" y="1967523"/>
                  </a:lnTo>
                  <a:lnTo>
                    <a:pt x="764362" y="1967523"/>
                  </a:lnTo>
                  <a:lnTo>
                    <a:pt x="725690" y="1967523"/>
                  </a:lnTo>
                  <a:lnTo>
                    <a:pt x="725690" y="2352571"/>
                  </a:lnTo>
                  <a:lnTo>
                    <a:pt x="725690" y="2684035"/>
                  </a:lnTo>
                  <a:cubicBezTo>
                    <a:pt x="725690" y="2738864"/>
                    <a:pt x="680782" y="2783724"/>
                    <a:pt x="625894" y="2783724"/>
                  </a:cubicBezTo>
                  <a:lnTo>
                    <a:pt x="602192" y="2783724"/>
                  </a:lnTo>
                  <a:cubicBezTo>
                    <a:pt x="547304" y="2783724"/>
                    <a:pt x="502396" y="2738864"/>
                    <a:pt x="502396" y="2684035"/>
                  </a:cubicBezTo>
                  <a:lnTo>
                    <a:pt x="502396" y="2352571"/>
                  </a:lnTo>
                  <a:lnTo>
                    <a:pt x="502396" y="1967523"/>
                  </a:lnTo>
                  <a:lnTo>
                    <a:pt x="255399" y="1967523"/>
                  </a:lnTo>
                  <a:lnTo>
                    <a:pt x="371413" y="1214874"/>
                  </a:lnTo>
                  <a:lnTo>
                    <a:pt x="207996" y="1505217"/>
                  </a:lnTo>
                  <a:cubicBezTo>
                    <a:pt x="178057" y="1558800"/>
                    <a:pt x="109447" y="1577491"/>
                    <a:pt x="57054" y="1547585"/>
                  </a:cubicBezTo>
                  <a:cubicBezTo>
                    <a:pt x="3413" y="1517678"/>
                    <a:pt x="-15299" y="1449142"/>
                    <a:pt x="13393" y="1396806"/>
                  </a:cubicBezTo>
                  <a:lnTo>
                    <a:pt x="412579" y="690262"/>
                  </a:lnTo>
                  <a:cubicBezTo>
                    <a:pt x="433786" y="652879"/>
                    <a:pt x="474952" y="631695"/>
                    <a:pt x="516118" y="635434"/>
                  </a:cubicBezTo>
                  <a:cubicBezTo>
                    <a:pt x="517365" y="634187"/>
                    <a:pt x="521108" y="634187"/>
                    <a:pt x="522355" y="634187"/>
                  </a:cubicBezTo>
                  <a:close/>
                  <a:moveTo>
                    <a:pt x="792180" y="0"/>
                  </a:moveTo>
                  <a:cubicBezTo>
                    <a:pt x="939904" y="0"/>
                    <a:pt x="1060087" y="119233"/>
                    <a:pt x="1060087" y="265790"/>
                  </a:cubicBezTo>
                  <a:cubicBezTo>
                    <a:pt x="1060087" y="412348"/>
                    <a:pt x="939904" y="531581"/>
                    <a:pt x="792180" y="531581"/>
                  </a:cubicBezTo>
                  <a:cubicBezTo>
                    <a:pt x="643203" y="531581"/>
                    <a:pt x="523020" y="412348"/>
                    <a:pt x="523020" y="265790"/>
                  </a:cubicBezTo>
                  <a:cubicBezTo>
                    <a:pt x="523020" y="119233"/>
                    <a:pt x="643203" y="0"/>
                    <a:pt x="792180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solidFill>
                  <a:schemeClr val="accent4"/>
                </a:solidFill>
                <a:latin typeface="Poppins" panose="00000500000000000000" pitchFamily="2" charset="0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4F3B92-6636-4FDA-8931-F86DEE6BDE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2595" y="5359095"/>
              <a:ext cx="1280509" cy="2245409"/>
            </a:xfrm>
            <a:custGeom>
              <a:avLst/>
              <a:gdLst>
                <a:gd name="connsiteX0" fmla="*/ 421257 w 1280509"/>
                <a:gd name="connsiteY0" fmla="*/ 512096 h 2245409"/>
                <a:gd name="connsiteX1" fmla="*/ 615676 w 1280509"/>
                <a:gd name="connsiteY1" fmla="*/ 512096 h 2245409"/>
                <a:gd name="connsiteX2" fmla="*/ 664281 w 1280509"/>
                <a:gd name="connsiteY2" fmla="*/ 512096 h 2245409"/>
                <a:gd name="connsiteX3" fmla="*/ 864932 w 1280509"/>
                <a:gd name="connsiteY3" fmla="*/ 512096 h 2245409"/>
                <a:gd name="connsiteX4" fmla="*/ 866178 w 1280509"/>
                <a:gd name="connsiteY4" fmla="*/ 512096 h 2245409"/>
                <a:gd name="connsiteX5" fmla="*/ 948432 w 1280509"/>
                <a:gd name="connsiteY5" fmla="*/ 558169 h 2245409"/>
                <a:gd name="connsiteX6" fmla="*/ 1268725 w 1280509"/>
                <a:gd name="connsiteY6" fmla="*/ 1127223 h 2245409"/>
                <a:gd name="connsiteX7" fmla="*/ 1235076 w 1280509"/>
                <a:gd name="connsiteY7" fmla="*/ 1248007 h 2245409"/>
                <a:gd name="connsiteX8" fmla="*/ 1112941 w 1280509"/>
                <a:gd name="connsiteY8" fmla="*/ 1214387 h 2245409"/>
                <a:gd name="connsiteX9" fmla="*/ 980835 w 1280509"/>
                <a:gd name="connsiteY9" fmla="*/ 980290 h 2245409"/>
                <a:gd name="connsiteX10" fmla="*/ 1074306 w 1280509"/>
                <a:gd name="connsiteY10" fmla="*/ 1587946 h 2245409"/>
                <a:gd name="connsiteX11" fmla="*/ 874902 w 1280509"/>
                <a:gd name="connsiteY11" fmla="*/ 1587946 h 2245409"/>
                <a:gd name="connsiteX12" fmla="*/ 874902 w 1280509"/>
                <a:gd name="connsiteY12" fmla="*/ 1896754 h 2245409"/>
                <a:gd name="connsiteX13" fmla="*/ 874902 w 1280509"/>
                <a:gd name="connsiteY13" fmla="*/ 2165716 h 2245409"/>
                <a:gd name="connsiteX14" fmla="*/ 793894 w 1280509"/>
                <a:gd name="connsiteY14" fmla="*/ 2245409 h 2245409"/>
                <a:gd name="connsiteX15" fmla="*/ 776446 w 1280509"/>
                <a:gd name="connsiteY15" fmla="*/ 2245409 h 2245409"/>
                <a:gd name="connsiteX16" fmla="*/ 695438 w 1280509"/>
                <a:gd name="connsiteY16" fmla="*/ 2165716 h 2245409"/>
                <a:gd name="connsiteX17" fmla="*/ 695438 w 1280509"/>
                <a:gd name="connsiteY17" fmla="*/ 1896754 h 2245409"/>
                <a:gd name="connsiteX18" fmla="*/ 695438 w 1280509"/>
                <a:gd name="connsiteY18" fmla="*/ 1587946 h 2245409"/>
                <a:gd name="connsiteX19" fmla="*/ 664281 w 1280509"/>
                <a:gd name="connsiteY19" fmla="*/ 1587946 h 2245409"/>
                <a:gd name="connsiteX20" fmla="*/ 615676 w 1280509"/>
                <a:gd name="connsiteY20" fmla="*/ 1587946 h 2245409"/>
                <a:gd name="connsiteX21" fmla="*/ 584519 w 1280509"/>
                <a:gd name="connsiteY21" fmla="*/ 1587946 h 2245409"/>
                <a:gd name="connsiteX22" fmla="*/ 584519 w 1280509"/>
                <a:gd name="connsiteY22" fmla="*/ 1896754 h 2245409"/>
                <a:gd name="connsiteX23" fmla="*/ 584519 w 1280509"/>
                <a:gd name="connsiteY23" fmla="*/ 2165716 h 2245409"/>
                <a:gd name="connsiteX24" fmla="*/ 504757 w 1280509"/>
                <a:gd name="connsiteY24" fmla="*/ 2245409 h 2245409"/>
                <a:gd name="connsiteX25" fmla="*/ 486063 w 1280509"/>
                <a:gd name="connsiteY25" fmla="*/ 2245409 h 2245409"/>
                <a:gd name="connsiteX26" fmla="*/ 406301 w 1280509"/>
                <a:gd name="connsiteY26" fmla="*/ 2165716 h 2245409"/>
                <a:gd name="connsiteX27" fmla="*/ 406301 w 1280509"/>
                <a:gd name="connsiteY27" fmla="*/ 1896754 h 2245409"/>
                <a:gd name="connsiteX28" fmla="*/ 406301 w 1280509"/>
                <a:gd name="connsiteY28" fmla="*/ 1587946 h 2245409"/>
                <a:gd name="connsiteX29" fmla="*/ 205651 w 1280509"/>
                <a:gd name="connsiteY29" fmla="*/ 1587946 h 2245409"/>
                <a:gd name="connsiteX30" fmla="*/ 300368 w 1280509"/>
                <a:gd name="connsiteY30" fmla="*/ 980290 h 2245409"/>
                <a:gd name="connsiteX31" fmla="*/ 167016 w 1280509"/>
                <a:gd name="connsiteY31" fmla="*/ 1214387 h 2245409"/>
                <a:gd name="connsiteX32" fmla="*/ 44881 w 1280509"/>
                <a:gd name="connsiteY32" fmla="*/ 1248007 h 2245409"/>
                <a:gd name="connsiteX33" fmla="*/ 11232 w 1280509"/>
                <a:gd name="connsiteY33" fmla="*/ 1127223 h 2245409"/>
                <a:gd name="connsiteX34" fmla="*/ 332771 w 1280509"/>
                <a:gd name="connsiteY34" fmla="*/ 558169 h 2245409"/>
                <a:gd name="connsiteX35" fmla="*/ 415025 w 1280509"/>
                <a:gd name="connsiteY35" fmla="*/ 513342 h 2245409"/>
                <a:gd name="connsiteX36" fmla="*/ 421257 w 1280509"/>
                <a:gd name="connsiteY36" fmla="*/ 512096 h 2245409"/>
                <a:gd name="connsiteX37" fmla="*/ 642092 w 1280509"/>
                <a:gd name="connsiteY37" fmla="*/ 0 h 2245409"/>
                <a:gd name="connsiteX38" fmla="*/ 859692 w 1280509"/>
                <a:gd name="connsiteY38" fmla="*/ 216349 h 2245409"/>
                <a:gd name="connsiteX39" fmla="*/ 642092 w 1280509"/>
                <a:gd name="connsiteY39" fmla="*/ 432698 h 2245409"/>
                <a:gd name="connsiteX40" fmla="*/ 426993 w 1280509"/>
                <a:gd name="connsiteY40" fmla="*/ 216349 h 2245409"/>
                <a:gd name="connsiteX41" fmla="*/ 642092 w 1280509"/>
                <a:gd name="connsiteY41" fmla="*/ 0 h 224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280509" h="2245409">
                  <a:moveTo>
                    <a:pt x="421257" y="512096"/>
                  </a:moveTo>
                  <a:lnTo>
                    <a:pt x="615676" y="512096"/>
                  </a:lnTo>
                  <a:lnTo>
                    <a:pt x="664281" y="512096"/>
                  </a:lnTo>
                  <a:lnTo>
                    <a:pt x="864932" y="512096"/>
                  </a:lnTo>
                  <a:cubicBezTo>
                    <a:pt x="866178" y="512096"/>
                    <a:pt x="866178" y="512096"/>
                    <a:pt x="866178" y="512096"/>
                  </a:cubicBezTo>
                  <a:cubicBezTo>
                    <a:pt x="898581" y="510851"/>
                    <a:pt x="930984" y="528284"/>
                    <a:pt x="948432" y="558169"/>
                  </a:cubicBezTo>
                  <a:lnTo>
                    <a:pt x="1268725" y="1127223"/>
                  </a:lnTo>
                  <a:cubicBezTo>
                    <a:pt x="1293651" y="1169560"/>
                    <a:pt x="1277449" y="1224348"/>
                    <a:pt x="1235076" y="1248007"/>
                  </a:cubicBezTo>
                  <a:cubicBezTo>
                    <a:pt x="1191456" y="1272911"/>
                    <a:pt x="1136620" y="1257969"/>
                    <a:pt x="1112941" y="1214387"/>
                  </a:cubicBezTo>
                  <a:lnTo>
                    <a:pt x="980835" y="980290"/>
                  </a:lnTo>
                  <a:lnTo>
                    <a:pt x="1074306" y="1587946"/>
                  </a:lnTo>
                  <a:lnTo>
                    <a:pt x="874902" y="1587946"/>
                  </a:lnTo>
                  <a:lnTo>
                    <a:pt x="874902" y="1896754"/>
                  </a:lnTo>
                  <a:lnTo>
                    <a:pt x="874902" y="2165716"/>
                  </a:lnTo>
                  <a:cubicBezTo>
                    <a:pt x="874902" y="2210544"/>
                    <a:pt x="838760" y="2245409"/>
                    <a:pt x="793894" y="2245409"/>
                  </a:cubicBezTo>
                  <a:lnTo>
                    <a:pt x="776446" y="2245409"/>
                  </a:lnTo>
                  <a:cubicBezTo>
                    <a:pt x="731580" y="2245409"/>
                    <a:pt x="695438" y="2210544"/>
                    <a:pt x="695438" y="2165716"/>
                  </a:cubicBezTo>
                  <a:lnTo>
                    <a:pt x="695438" y="1896754"/>
                  </a:lnTo>
                  <a:lnTo>
                    <a:pt x="695438" y="1587946"/>
                  </a:lnTo>
                  <a:lnTo>
                    <a:pt x="664281" y="1587946"/>
                  </a:lnTo>
                  <a:lnTo>
                    <a:pt x="615676" y="1587946"/>
                  </a:lnTo>
                  <a:lnTo>
                    <a:pt x="584519" y="1587946"/>
                  </a:lnTo>
                  <a:lnTo>
                    <a:pt x="584519" y="1896754"/>
                  </a:lnTo>
                  <a:lnTo>
                    <a:pt x="584519" y="2165716"/>
                  </a:lnTo>
                  <a:cubicBezTo>
                    <a:pt x="584519" y="2210544"/>
                    <a:pt x="548377" y="2245409"/>
                    <a:pt x="504757" y="2245409"/>
                  </a:cubicBezTo>
                  <a:lnTo>
                    <a:pt x="486063" y="2245409"/>
                  </a:lnTo>
                  <a:cubicBezTo>
                    <a:pt x="441197" y="2245409"/>
                    <a:pt x="406301" y="2210544"/>
                    <a:pt x="406301" y="2165716"/>
                  </a:cubicBezTo>
                  <a:lnTo>
                    <a:pt x="406301" y="1896754"/>
                  </a:lnTo>
                  <a:lnTo>
                    <a:pt x="406301" y="1587946"/>
                  </a:lnTo>
                  <a:lnTo>
                    <a:pt x="205651" y="1587946"/>
                  </a:lnTo>
                  <a:lnTo>
                    <a:pt x="300368" y="980290"/>
                  </a:lnTo>
                  <a:lnTo>
                    <a:pt x="167016" y="1214387"/>
                  </a:lnTo>
                  <a:cubicBezTo>
                    <a:pt x="143337" y="1257969"/>
                    <a:pt x="88501" y="1272911"/>
                    <a:pt x="44881" y="1248007"/>
                  </a:cubicBezTo>
                  <a:cubicBezTo>
                    <a:pt x="2508" y="1224348"/>
                    <a:pt x="-12448" y="1169560"/>
                    <a:pt x="11232" y="1127223"/>
                  </a:cubicBezTo>
                  <a:lnTo>
                    <a:pt x="332771" y="558169"/>
                  </a:lnTo>
                  <a:cubicBezTo>
                    <a:pt x="350219" y="527039"/>
                    <a:pt x="382622" y="510851"/>
                    <a:pt x="415025" y="513342"/>
                  </a:cubicBezTo>
                  <a:cubicBezTo>
                    <a:pt x="417518" y="512096"/>
                    <a:pt x="420010" y="512096"/>
                    <a:pt x="421257" y="512096"/>
                  </a:cubicBezTo>
                  <a:close/>
                  <a:moveTo>
                    <a:pt x="642092" y="0"/>
                  </a:moveTo>
                  <a:cubicBezTo>
                    <a:pt x="762147" y="0"/>
                    <a:pt x="859692" y="96294"/>
                    <a:pt x="859692" y="216349"/>
                  </a:cubicBezTo>
                  <a:cubicBezTo>
                    <a:pt x="859692" y="335153"/>
                    <a:pt x="762147" y="432698"/>
                    <a:pt x="642092" y="432698"/>
                  </a:cubicBezTo>
                  <a:cubicBezTo>
                    <a:pt x="523287" y="432698"/>
                    <a:pt x="426993" y="335153"/>
                    <a:pt x="426993" y="216349"/>
                  </a:cubicBezTo>
                  <a:cubicBezTo>
                    <a:pt x="426993" y="96294"/>
                    <a:pt x="523287" y="0"/>
                    <a:pt x="642092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solidFill>
                  <a:schemeClr val="accent4"/>
                </a:solidFill>
                <a:latin typeface="Poppins" panose="00000500000000000000" pitchFamily="2" charset="0"/>
              </a:endParaRPr>
            </a:p>
          </p:txBody>
        </p:sp>
        <p:sp>
          <p:nvSpPr>
            <p:cNvPr id="20" name="Freeform 93">
              <a:extLst>
                <a:ext uri="{FF2B5EF4-FFF2-40B4-BE49-F238E27FC236}">
                  <a16:creationId xmlns:a16="http://schemas.microsoft.com/office/drawing/2014/main" id="{0A0E7B9E-A73B-80EF-2BCD-86F0C7B79A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7974" y="3809364"/>
              <a:ext cx="7212372" cy="2026933"/>
            </a:xfrm>
            <a:custGeom>
              <a:avLst/>
              <a:gdLst>
                <a:gd name="T0" fmla="*/ 5778 w 5790"/>
                <a:gd name="T1" fmla="*/ 1364 h 1628"/>
                <a:gd name="T2" fmla="*/ 5778 w 5790"/>
                <a:gd name="T3" fmla="*/ 1364 h 1628"/>
                <a:gd name="T4" fmla="*/ 5622 w 5790"/>
                <a:gd name="T5" fmla="*/ 1036 h 1628"/>
                <a:gd name="T6" fmla="*/ 5622 w 5790"/>
                <a:gd name="T7" fmla="*/ 1036 h 1628"/>
                <a:gd name="T8" fmla="*/ 5534 w 5790"/>
                <a:gd name="T9" fmla="*/ 1087 h 1628"/>
                <a:gd name="T10" fmla="*/ 5534 w 5790"/>
                <a:gd name="T11" fmla="*/ 1087 h 1628"/>
                <a:gd name="T12" fmla="*/ 5628 w 5790"/>
                <a:gd name="T13" fmla="*/ 1285 h 1628"/>
                <a:gd name="T14" fmla="*/ 5099 w 5790"/>
                <a:gd name="T15" fmla="*/ 1164 h 1628"/>
                <a:gd name="T16" fmla="*/ 5099 w 5790"/>
                <a:gd name="T17" fmla="*/ 1164 h 1628"/>
                <a:gd name="T18" fmla="*/ 3772 w 5790"/>
                <a:gd name="T19" fmla="*/ 860 h 1628"/>
                <a:gd name="T20" fmla="*/ 3772 w 5790"/>
                <a:gd name="T21" fmla="*/ 860 h 1628"/>
                <a:gd name="T22" fmla="*/ 2161 w 5790"/>
                <a:gd name="T23" fmla="*/ 490 h 1628"/>
                <a:gd name="T24" fmla="*/ 773 w 5790"/>
                <a:gd name="T25" fmla="*/ 172 h 1628"/>
                <a:gd name="T26" fmla="*/ 773 w 5790"/>
                <a:gd name="T27" fmla="*/ 172 h 1628"/>
                <a:gd name="T28" fmla="*/ 100 w 5790"/>
                <a:gd name="T29" fmla="*/ 17 h 1628"/>
                <a:gd name="T30" fmla="*/ 100 w 5790"/>
                <a:gd name="T31" fmla="*/ 17 h 1628"/>
                <a:gd name="T32" fmla="*/ 91 w 5790"/>
                <a:gd name="T33" fmla="*/ 15 h 1628"/>
                <a:gd name="T34" fmla="*/ 91 w 5790"/>
                <a:gd name="T35" fmla="*/ 15 h 1628"/>
                <a:gd name="T36" fmla="*/ 64 w 5790"/>
                <a:gd name="T37" fmla="*/ 113 h 1628"/>
                <a:gd name="T38" fmla="*/ 64 w 5790"/>
                <a:gd name="T39" fmla="*/ 113 h 1628"/>
                <a:gd name="T40" fmla="*/ 619 w 5790"/>
                <a:gd name="T41" fmla="*/ 241 h 1628"/>
                <a:gd name="T42" fmla="*/ 619 w 5790"/>
                <a:gd name="T43" fmla="*/ 241 h 1628"/>
                <a:gd name="T44" fmla="*/ 1947 w 5790"/>
                <a:gd name="T45" fmla="*/ 545 h 1628"/>
                <a:gd name="T46" fmla="*/ 1947 w 5790"/>
                <a:gd name="T47" fmla="*/ 545 h 1628"/>
                <a:gd name="T48" fmla="*/ 3559 w 5790"/>
                <a:gd name="T49" fmla="*/ 916 h 1628"/>
                <a:gd name="T50" fmla="*/ 4945 w 5790"/>
                <a:gd name="T51" fmla="*/ 1233 h 1628"/>
                <a:gd name="T52" fmla="*/ 4945 w 5790"/>
                <a:gd name="T53" fmla="*/ 1233 h 1628"/>
                <a:gd name="T54" fmla="*/ 5618 w 5790"/>
                <a:gd name="T55" fmla="*/ 1388 h 1628"/>
                <a:gd name="T56" fmla="*/ 5618 w 5790"/>
                <a:gd name="T57" fmla="*/ 1388 h 1628"/>
                <a:gd name="T58" fmla="*/ 5360 w 5790"/>
                <a:gd name="T59" fmla="*/ 1511 h 1628"/>
                <a:gd name="T60" fmla="*/ 5360 w 5790"/>
                <a:gd name="T61" fmla="*/ 1511 h 1628"/>
                <a:gd name="T62" fmla="*/ 5411 w 5790"/>
                <a:gd name="T63" fmla="*/ 1599 h 1628"/>
                <a:gd name="T64" fmla="*/ 5411 w 5790"/>
                <a:gd name="T65" fmla="*/ 1599 h 1628"/>
                <a:gd name="T66" fmla="*/ 5759 w 5790"/>
                <a:gd name="T67" fmla="*/ 1434 h 1628"/>
                <a:gd name="T68" fmla="*/ 5759 w 5790"/>
                <a:gd name="T69" fmla="*/ 1434 h 1628"/>
                <a:gd name="T70" fmla="*/ 5778 w 5790"/>
                <a:gd name="T71" fmla="*/ 1364 h 1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790" h="1628">
                  <a:moveTo>
                    <a:pt x="5778" y="1364"/>
                  </a:moveTo>
                  <a:lnTo>
                    <a:pt x="5778" y="1364"/>
                  </a:lnTo>
                  <a:cubicBezTo>
                    <a:pt x="5726" y="1254"/>
                    <a:pt x="5674" y="1145"/>
                    <a:pt x="5622" y="1036"/>
                  </a:cubicBezTo>
                  <a:lnTo>
                    <a:pt x="5622" y="1036"/>
                  </a:lnTo>
                  <a:cubicBezTo>
                    <a:pt x="5594" y="977"/>
                    <a:pt x="5506" y="1028"/>
                    <a:pt x="5534" y="1087"/>
                  </a:cubicBezTo>
                  <a:lnTo>
                    <a:pt x="5534" y="1087"/>
                  </a:lnTo>
                  <a:cubicBezTo>
                    <a:pt x="5565" y="1153"/>
                    <a:pt x="5597" y="1219"/>
                    <a:pt x="5628" y="1285"/>
                  </a:cubicBezTo>
                  <a:lnTo>
                    <a:pt x="5099" y="1164"/>
                  </a:lnTo>
                  <a:lnTo>
                    <a:pt x="5099" y="1164"/>
                  </a:lnTo>
                  <a:cubicBezTo>
                    <a:pt x="4657" y="1063"/>
                    <a:pt x="4214" y="961"/>
                    <a:pt x="3772" y="860"/>
                  </a:cubicBezTo>
                  <a:lnTo>
                    <a:pt x="3772" y="860"/>
                  </a:lnTo>
                  <a:cubicBezTo>
                    <a:pt x="3235" y="736"/>
                    <a:pt x="2698" y="613"/>
                    <a:pt x="2161" y="490"/>
                  </a:cubicBezTo>
                  <a:lnTo>
                    <a:pt x="773" y="172"/>
                  </a:lnTo>
                  <a:lnTo>
                    <a:pt x="773" y="172"/>
                  </a:lnTo>
                  <a:cubicBezTo>
                    <a:pt x="550" y="120"/>
                    <a:pt x="326" y="63"/>
                    <a:pt x="100" y="17"/>
                  </a:cubicBezTo>
                  <a:lnTo>
                    <a:pt x="100" y="17"/>
                  </a:lnTo>
                  <a:cubicBezTo>
                    <a:pt x="97" y="16"/>
                    <a:pt x="94" y="16"/>
                    <a:pt x="91" y="15"/>
                  </a:cubicBezTo>
                  <a:lnTo>
                    <a:pt x="91" y="15"/>
                  </a:lnTo>
                  <a:cubicBezTo>
                    <a:pt x="27" y="0"/>
                    <a:pt x="0" y="98"/>
                    <a:pt x="64" y="113"/>
                  </a:cubicBezTo>
                  <a:lnTo>
                    <a:pt x="64" y="113"/>
                  </a:lnTo>
                  <a:cubicBezTo>
                    <a:pt x="249" y="156"/>
                    <a:pt x="434" y="198"/>
                    <a:pt x="619" y="241"/>
                  </a:cubicBezTo>
                  <a:lnTo>
                    <a:pt x="619" y="241"/>
                  </a:lnTo>
                  <a:cubicBezTo>
                    <a:pt x="1062" y="342"/>
                    <a:pt x="1505" y="444"/>
                    <a:pt x="1947" y="545"/>
                  </a:cubicBezTo>
                  <a:lnTo>
                    <a:pt x="1947" y="545"/>
                  </a:lnTo>
                  <a:cubicBezTo>
                    <a:pt x="2485" y="669"/>
                    <a:pt x="3021" y="792"/>
                    <a:pt x="3559" y="916"/>
                  </a:cubicBezTo>
                  <a:lnTo>
                    <a:pt x="4945" y="1233"/>
                  </a:lnTo>
                  <a:lnTo>
                    <a:pt x="4945" y="1233"/>
                  </a:lnTo>
                  <a:cubicBezTo>
                    <a:pt x="5169" y="1285"/>
                    <a:pt x="5393" y="1342"/>
                    <a:pt x="5618" y="1388"/>
                  </a:cubicBezTo>
                  <a:lnTo>
                    <a:pt x="5618" y="1388"/>
                  </a:lnTo>
                  <a:cubicBezTo>
                    <a:pt x="5532" y="1429"/>
                    <a:pt x="5446" y="1470"/>
                    <a:pt x="5360" y="1511"/>
                  </a:cubicBezTo>
                  <a:lnTo>
                    <a:pt x="5360" y="1511"/>
                  </a:lnTo>
                  <a:cubicBezTo>
                    <a:pt x="5301" y="1539"/>
                    <a:pt x="5353" y="1627"/>
                    <a:pt x="5411" y="1599"/>
                  </a:cubicBezTo>
                  <a:lnTo>
                    <a:pt x="5411" y="1599"/>
                  </a:lnTo>
                  <a:cubicBezTo>
                    <a:pt x="5528" y="1544"/>
                    <a:pt x="5644" y="1488"/>
                    <a:pt x="5759" y="1434"/>
                  </a:cubicBezTo>
                  <a:lnTo>
                    <a:pt x="5759" y="1434"/>
                  </a:lnTo>
                  <a:cubicBezTo>
                    <a:pt x="5786" y="1421"/>
                    <a:pt x="5789" y="1386"/>
                    <a:pt x="5778" y="1364"/>
                  </a:cubicBezTo>
                </a:path>
              </a:pathLst>
            </a:custGeom>
            <a:solidFill>
              <a:srgbClr val="DBE9F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solidFill>
                  <a:srgbClr val="DBE9F0"/>
                </a:solidFill>
                <a:latin typeface="Poppins" panose="00000500000000000000" pitchFamily="2" charset="0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0B1FBBD-F500-4238-DD08-73FFD36CF0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6410" y="4474021"/>
              <a:ext cx="1223702" cy="3129788"/>
            </a:xfrm>
            <a:custGeom>
              <a:avLst/>
              <a:gdLst>
                <a:gd name="connsiteX0" fmla="*/ 106029 w 1223702"/>
                <a:gd name="connsiteY0" fmla="*/ 648176 h 3129788"/>
                <a:gd name="connsiteX1" fmla="*/ 164657 w 1223702"/>
                <a:gd name="connsiteY1" fmla="*/ 648176 h 3129788"/>
                <a:gd name="connsiteX2" fmla="*/ 212059 w 1223702"/>
                <a:gd name="connsiteY2" fmla="*/ 648176 h 3129788"/>
                <a:gd name="connsiteX3" fmla="*/ 301871 w 1223702"/>
                <a:gd name="connsiteY3" fmla="*/ 648176 h 3129788"/>
                <a:gd name="connsiteX4" fmla="*/ 427859 w 1223702"/>
                <a:gd name="connsiteY4" fmla="*/ 648176 h 3129788"/>
                <a:gd name="connsiteX5" fmla="*/ 840749 w 1223702"/>
                <a:gd name="connsiteY5" fmla="*/ 648176 h 3129788"/>
                <a:gd name="connsiteX6" fmla="*/ 919336 w 1223702"/>
                <a:gd name="connsiteY6" fmla="*/ 648176 h 3129788"/>
                <a:gd name="connsiteX7" fmla="*/ 1012891 w 1223702"/>
                <a:gd name="connsiteY7" fmla="*/ 648176 h 3129788"/>
                <a:gd name="connsiteX8" fmla="*/ 1102704 w 1223702"/>
                <a:gd name="connsiteY8" fmla="*/ 648176 h 3129788"/>
                <a:gd name="connsiteX9" fmla="*/ 1118920 w 1223702"/>
                <a:gd name="connsiteY9" fmla="*/ 648176 h 3129788"/>
                <a:gd name="connsiteX10" fmla="*/ 1223702 w 1223702"/>
                <a:gd name="connsiteY10" fmla="*/ 773875 h 3129788"/>
                <a:gd name="connsiteX11" fmla="*/ 1223702 w 1223702"/>
                <a:gd name="connsiteY11" fmla="*/ 781342 h 3129788"/>
                <a:gd name="connsiteX12" fmla="*/ 1223702 w 1223702"/>
                <a:gd name="connsiteY12" fmla="*/ 1564157 h 3129788"/>
                <a:gd name="connsiteX13" fmla="*/ 1223702 w 1223702"/>
                <a:gd name="connsiteY13" fmla="*/ 1903917 h 3129788"/>
                <a:gd name="connsiteX14" fmla="*/ 1118920 w 1223702"/>
                <a:gd name="connsiteY14" fmla="*/ 2028371 h 3129788"/>
                <a:gd name="connsiteX15" fmla="*/ 1012891 w 1223702"/>
                <a:gd name="connsiteY15" fmla="*/ 1903917 h 3129788"/>
                <a:gd name="connsiteX16" fmla="*/ 1012891 w 1223702"/>
                <a:gd name="connsiteY16" fmla="*/ 1564157 h 3129788"/>
                <a:gd name="connsiteX17" fmla="*/ 1012891 w 1223702"/>
                <a:gd name="connsiteY17" fmla="*/ 1175861 h 3129788"/>
                <a:gd name="connsiteX18" fmla="*/ 971727 w 1223702"/>
                <a:gd name="connsiteY18" fmla="*/ 1127324 h 3129788"/>
                <a:gd name="connsiteX19" fmla="*/ 971727 w 1223702"/>
                <a:gd name="connsiteY19" fmla="*/ 1564157 h 3129788"/>
                <a:gd name="connsiteX20" fmla="*/ 971727 w 1223702"/>
                <a:gd name="connsiteY20" fmla="*/ 1900183 h 3129788"/>
                <a:gd name="connsiteX21" fmla="*/ 971727 w 1223702"/>
                <a:gd name="connsiteY21" fmla="*/ 1903917 h 3129788"/>
                <a:gd name="connsiteX22" fmla="*/ 971727 w 1223702"/>
                <a:gd name="connsiteY22" fmla="*/ 1912628 h 3129788"/>
                <a:gd name="connsiteX23" fmla="*/ 971727 w 1223702"/>
                <a:gd name="connsiteY23" fmla="*/ 2346973 h 3129788"/>
                <a:gd name="connsiteX24" fmla="*/ 971727 w 1223702"/>
                <a:gd name="connsiteY24" fmla="*/ 2648152 h 3129788"/>
                <a:gd name="connsiteX25" fmla="*/ 971727 w 1223702"/>
                <a:gd name="connsiteY25" fmla="*/ 2969243 h 3129788"/>
                <a:gd name="connsiteX26" fmla="*/ 834512 w 1223702"/>
                <a:gd name="connsiteY26" fmla="*/ 3129788 h 3129788"/>
                <a:gd name="connsiteX27" fmla="*/ 698545 w 1223702"/>
                <a:gd name="connsiteY27" fmla="*/ 2969243 h 3129788"/>
                <a:gd name="connsiteX28" fmla="*/ 698545 w 1223702"/>
                <a:gd name="connsiteY28" fmla="*/ 2648152 h 3129788"/>
                <a:gd name="connsiteX29" fmla="*/ 698545 w 1223702"/>
                <a:gd name="connsiteY29" fmla="*/ 2346973 h 3129788"/>
                <a:gd name="connsiteX30" fmla="*/ 698545 w 1223702"/>
                <a:gd name="connsiteY30" fmla="*/ 1961166 h 3129788"/>
                <a:gd name="connsiteX31" fmla="*/ 523909 w 1223702"/>
                <a:gd name="connsiteY31" fmla="*/ 1961166 h 3129788"/>
                <a:gd name="connsiteX32" fmla="*/ 523909 w 1223702"/>
                <a:gd name="connsiteY32" fmla="*/ 2346973 h 3129788"/>
                <a:gd name="connsiteX33" fmla="*/ 523909 w 1223702"/>
                <a:gd name="connsiteY33" fmla="*/ 2648152 h 3129788"/>
                <a:gd name="connsiteX34" fmla="*/ 523909 w 1223702"/>
                <a:gd name="connsiteY34" fmla="*/ 2969243 h 3129788"/>
                <a:gd name="connsiteX35" fmla="*/ 386695 w 1223702"/>
                <a:gd name="connsiteY35" fmla="*/ 3129788 h 3129788"/>
                <a:gd name="connsiteX36" fmla="*/ 250728 w 1223702"/>
                <a:gd name="connsiteY36" fmla="*/ 2969243 h 3129788"/>
                <a:gd name="connsiteX37" fmla="*/ 250728 w 1223702"/>
                <a:gd name="connsiteY37" fmla="*/ 2648152 h 3129788"/>
                <a:gd name="connsiteX38" fmla="*/ 250728 w 1223702"/>
                <a:gd name="connsiteY38" fmla="*/ 2346973 h 3129788"/>
                <a:gd name="connsiteX39" fmla="*/ 250728 w 1223702"/>
                <a:gd name="connsiteY39" fmla="*/ 1912628 h 3129788"/>
                <a:gd name="connsiteX40" fmla="*/ 250728 w 1223702"/>
                <a:gd name="connsiteY40" fmla="*/ 1903917 h 3129788"/>
                <a:gd name="connsiteX41" fmla="*/ 250728 w 1223702"/>
                <a:gd name="connsiteY41" fmla="*/ 1900183 h 3129788"/>
                <a:gd name="connsiteX42" fmla="*/ 250728 w 1223702"/>
                <a:gd name="connsiteY42" fmla="*/ 1564157 h 3129788"/>
                <a:gd name="connsiteX43" fmla="*/ 250728 w 1223702"/>
                <a:gd name="connsiteY43" fmla="*/ 1127324 h 3129788"/>
                <a:gd name="connsiteX44" fmla="*/ 212059 w 1223702"/>
                <a:gd name="connsiteY44" fmla="*/ 1173372 h 3129788"/>
                <a:gd name="connsiteX45" fmla="*/ 212059 w 1223702"/>
                <a:gd name="connsiteY45" fmla="*/ 1564157 h 3129788"/>
                <a:gd name="connsiteX46" fmla="*/ 212059 w 1223702"/>
                <a:gd name="connsiteY46" fmla="*/ 1903917 h 3129788"/>
                <a:gd name="connsiteX47" fmla="*/ 106029 w 1223702"/>
                <a:gd name="connsiteY47" fmla="*/ 2028371 h 3129788"/>
                <a:gd name="connsiteX48" fmla="*/ 0 w 1223702"/>
                <a:gd name="connsiteY48" fmla="*/ 1903917 h 3129788"/>
                <a:gd name="connsiteX49" fmla="*/ 0 w 1223702"/>
                <a:gd name="connsiteY49" fmla="*/ 1564157 h 3129788"/>
                <a:gd name="connsiteX50" fmla="*/ 0 w 1223702"/>
                <a:gd name="connsiteY50" fmla="*/ 781342 h 3129788"/>
                <a:gd name="connsiteX51" fmla="*/ 0 w 1223702"/>
                <a:gd name="connsiteY51" fmla="*/ 773875 h 3129788"/>
                <a:gd name="connsiteX52" fmla="*/ 106029 w 1223702"/>
                <a:gd name="connsiteY52" fmla="*/ 648176 h 3129788"/>
                <a:gd name="connsiteX53" fmla="*/ 611854 w 1223702"/>
                <a:gd name="connsiteY53" fmla="*/ 0 h 3129788"/>
                <a:gd name="connsiteX54" fmla="*/ 899620 w 1223702"/>
                <a:gd name="connsiteY54" fmla="*/ 287764 h 3129788"/>
                <a:gd name="connsiteX55" fmla="*/ 611854 w 1223702"/>
                <a:gd name="connsiteY55" fmla="*/ 575528 h 3129788"/>
                <a:gd name="connsiteX56" fmla="*/ 324088 w 1223702"/>
                <a:gd name="connsiteY56" fmla="*/ 287764 h 3129788"/>
                <a:gd name="connsiteX57" fmla="*/ 611854 w 1223702"/>
                <a:gd name="connsiteY57" fmla="*/ 0 h 312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223702" h="3129788">
                  <a:moveTo>
                    <a:pt x="106029" y="648176"/>
                  </a:moveTo>
                  <a:lnTo>
                    <a:pt x="164657" y="648176"/>
                  </a:lnTo>
                  <a:lnTo>
                    <a:pt x="212059" y="648176"/>
                  </a:lnTo>
                  <a:lnTo>
                    <a:pt x="301871" y="648176"/>
                  </a:lnTo>
                  <a:lnTo>
                    <a:pt x="427859" y="648176"/>
                  </a:lnTo>
                  <a:lnTo>
                    <a:pt x="840749" y="648176"/>
                  </a:lnTo>
                  <a:lnTo>
                    <a:pt x="919336" y="648176"/>
                  </a:lnTo>
                  <a:lnTo>
                    <a:pt x="1012891" y="648176"/>
                  </a:lnTo>
                  <a:lnTo>
                    <a:pt x="1102704" y="648176"/>
                  </a:lnTo>
                  <a:lnTo>
                    <a:pt x="1118920" y="648176"/>
                  </a:lnTo>
                  <a:cubicBezTo>
                    <a:pt x="1176301" y="648176"/>
                    <a:pt x="1223702" y="705425"/>
                    <a:pt x="1223702" y="773875"/>
                  </a:cubicBezTo>
                  <a:lnTo>
                    <a:pt x="1223702" y="781342"/>
                  </a:lnTo>
                  <a:lnTo>
                    <a:pt x="1223702" y="1564157"/>
                  </a:lnTo>
                  <a:lnTo>
                    <a:pt x="1223702" y="1903917"/>
                  </a:lnTo>
                  <a:cubicBezTo>
                    <a:pt x="1223702" y="1972366"/>
                    <a:pt x="1176301" y="2028371"/>
                    <a:pt x="1118920" y="2028371"/>
                  </a:cubicBezTo>
                  <a:cubicBezTo>
                    <a:pt x="1060292" y="2028371"/>
                    <a:pt x="1012891" y="1972366"/>
                    <a:pt x="1012891" y="1903917"/>
                  </a:cubicBezTo>
                  <a:lnTo>
                    <a:pt x="1012891" y="1564157"/>
                  </a:lnTo>
                  <a:lnTo>
                    <a:pt x="1012891" y="1175861"/>
                  </a:lnTo>
                  <a:cubicBezTo>
                    <a:pt x="1012891" y="1149726"/>
                    <a:pt x="994180" y="1127324"/>
                    <a:pt x="971727" y="1127324"/>
                  </a:cubicBezTo>
                  <a:lnTo>
                    <a:pt x="971727" y="1564157"/>
                  </a:lnTo>
                  <a:lnTo>
                    <a:pt x="971727" y="1900183"/>
                  </a:lnTo>
                  <a:cubicBezTo>
                    <a:pt x="971727" y="1901428"/>
                    <a:pt x="971727" y="1902672"/>
                    <a:pt x="971727" y="1903917"/>
                  </a:cubicBezTo>
                  <a:cubicBezTo>
                    <a:pt x="971727" y="1906406"/>
                    <a:pt x="971727" y="1908895"/>
                    <a:pt x="971727" y="1912628"/>
                  </a:cubicBezTo>
                  <a:lnTo>
                    <a:pt x="971727" y="2346973"/>
                  </a:lnTo>
                  <a:lnTo>
                    <a:pt x="971727" y="2648152"/>
                  </a:lnTo>
                  <a:lnTo>
                    <a:pt x="971727" y="2969243"/>
                  </a:lnTo>
                  <a:cubicBezTo>
                    <a:pt x="971727" y="3057605"/>
                    <a:pt x="909356" y="3129788"/>
                    <a:pt x="834512" y="3129788"/>
                  </a:cubicBezTo>
                  <a:cubicBezTo>
                    <a:pt x="759668" y="3129788"/>
                    <a:pt x="698545" y="3057605"/>
                    <a:pt x="698545" y="2969243"/>
                  </a:cubicBezTo>
                  <a:lnTo>
                    <a:pt x="698545" y="2648152"/>
                  </a:lnTo>
                  <a:lnTo>
                    <a:pt x="698545" y="2346973"/>
                  </a:lnTo>
                  <a:lnTo>
                    <a:pt x="698545" y="1961166"/>
                  </a:lnTo>
                  <a:lnTo>
                    <a:pt x="523909" y="1961166"/>
                  </a:lnTo>
                  <a:lnTo>
                    <a:pt x="523909" y="2346973"/>
                  </a:lnTo>
                  <a:lnTo>
                    <a:pt x="523909" y="2648152"/>
                  </a:lnTo>
                  <a:lnTo>
                    <a:pt x="523909" y="2969243"/>
                  </a:lnTo>
                  <a:cubicBezTo>
                    <a:pt x="523909" y="3057605"/>
                    <a:pt x="461539" y="3129788"/>
                    <a:pt x="386695" y="3129788"/>
                  </a:cubicBezTo>
                  <a:cubicBezTo>
                    <a:pt x="311851" y="3129788"/>
                    <a:pt x="250728" y="3057605"/>
                    <a:pt x="250728" y="2969243"/>
                  </a:cubicBezTo>
                  <a:lnTo>
                    <a:pt x="250728" y="2648152"/>
                  </a:lnTo>
                  <a:lnTo>
                    <a:pt x="250728" y="2346973"/>
                  </a:lnTo>
                  <a:lnTo>
                    <a:pt x="250728" y="1912628"/>
                  </a:lnTo>
                  <a:cubicBezTo>
                    <a:pt x="250728" y="1908895"/>
                    <a:pt x="250728" y="1906406"/>
                    <a:pt x="250728" y="1903917"/>
                  </a:cubicBezTo>
                  <a:cubicBezTo>
                    <a:pt x="250728" y="1902672"/>
                    <a:pt x="250728" y="1901428"/>
                    <a:pt x="250728" y="1900183"/>
                  </a:cubicBezTo>
                  <a:lnTo>
                    <a:pt x="250728" y="1564157"/>
                  </a:lnTo>
                  <a:lnTo>
                    <a:pt x="250728" y="1127324"/>
                  </a:lnTo>
                  <a:cubicBezTo>
                    <a:pt x="229522" y="1127324"/>
                    <a:pt x="212059" y="1148481"/>
                    <a:pt x="212059" y="1173372"/>
                  </a:cubicBezTo>
                  <a:lnTo>
                    <a:pt x="212059" y="1564157"/>
                  </a:lnTo>
                  <a:lnTo>
                    <a:pt x="212059" y="1903917"/>
                  </a:lnTo>
                  <a:cubicBezTo>
                    <a:pt x="212059" y="1972366"/>
                    <a:pt x="164657" y="2028371"/>
                    <a:pt x="106029" y="2028371"/>
                  </a:cubicBezTo>
                  <a:cubicBezTo>
                    <a:pt x="48649" y="2028371"/>
                    <a:pt x="0" y="1972366"/>
                    <a:pt x="0" y="1903917"/>
                  </a:cubicBezTo>
                  <a:lnTo>
                    <a:pt x="0" y="1564157"/>
                  </a:lnTo>
                  <a:lnTo>
                    <a:pt x="0" y="781342"/>
                  </a:lnTo>
                  <a:lnTo>
                    <a:pt x="0" y="773875"/>
                  </a:lnTo>
                  <a:cubicBezTo>
                    <a:pt x="0" y="705425"/>
                    <a:pt x="48649" y="648176"/>
                    <a:pt x="106029" y="648176"/>
                  </a:cubicBezTo>
                  <a:close/>
                  <a:moveTo>
                    <a:pt x="611854" y="0"/>
                  </a:moveTo>
                  <a:cubicBezTo>
                    <a:pt x="770621" y="0"/>
                    <a:pt x="899620" y="128998"/>
                    <a:pt x="899620" y="287764"/>
                  </a:cubicBezTo>
                  <a:cubicBezTo>
                    <a:pt x="899620" y="446530"/>
                    <a:pt x="770621" y="575528"/>
                    <a:pt x="611854" y="575528"/>
                  </a:cubicBezTo>
                  <a:cubicBezTo>
                    <a:pt x="453087" y="575528"/>
                    <a:pt x="324088" y="446530"/>
                    <a:pt x="324088" y="287764"/>
                  </a:cubicBezTo>
                  <a:cubicBezTo>
                    <a:pt x="324088" y="128998"/>
                    <a:pt x="453087" y="0"/>
                    <a:pt x="611854" y="0"/>
                  </a:cubicBezTo>
                  <a:close/>
                </a:path>
              </a:pathLst>
            </a:custGeom>
            <a:solidFill>
              <a:srgbClr val="DBE9F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solidFill>
                  <a:schemeClr val="accent2"/>
                </a:solidFill>
                <a:latin typeface="Poppins" panose="00000500000000000000" pitchFamily="2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B4EFFB1-8C44-6FC1-B699-02DE9DC4932D}"/>
              </a:ext>
            </a:extLst>
          </p:cNvPr>
          <p:cNvGrpSpPr/>
          <p:nvPr/>
        </p:nvGrpSpPr>
        <p:grpSpPr>
          <a:xfrm>
            <a:off x="1667514" y="8433758"/>
            <a:ext cx="7223936" cy="3795140"/>
            <a:chOff x="3366410" y="3809364"/>
            <a:chExt cx="7223936" cy="3795140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1800BB2-5288-2B9F-F833-7CB3895D09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163" y="5830798"/>
              <a:ext cx="696364" cy="1773011"/>
            </a:xfrm>
            <a:custGeom>
              <a:avLst/>
              <a:gdLst>
                <a:gd name="connsiteX0" fmla="*/ 61260 w 696364"/>
                <a:gd name="connsiteY0" fmla="*/ 368035 h 1773011"/>
                <a:gd name="connsiteX1" fmla="*/ 93766 w 696364"/>
                <a:gd name="connsiteY1" fmla="*/ 368035 h 1773011"/>
                <a:gd name="connsiteX2" fmla="*/ 121270 w 696364"/>
                <a:gd name="connsiteY2" fmla="*/ 368035 h 1773011"/>
                <a:gd name="connsiteX3" fmla="*/ 171278 w 696364"/>
                <a:gd name="connsiteY3" fmla="*/ 368035 h 1773011"/>
                <a:gd name="connsiteX4" fmla="*/ 242540 w 696364"/>
                <a:gd name="connsiteY4" fmla="*/ 368035 h 1773011"/>
                <a:gd name="connsiteX5" fmla="*/ 477578 w 696364"/>
                <a:gd name="connsiteY5" fmla="*/ 368035 h 1773011"/>
                <a:gd name="connsiteX6" fmla="*/ 522585 w 696364"/>
                <a:gd name="connsiteY6" fmla="*/ 368035 h 1773011"/>
                <a:gd name="connsiteX7" fmla="*/ 575094 w 696364"/>
                <a:gd name="connsiteY7" fmla="*/ 368035 h 1773011"/>
                <a:gd name="connsiteX8" fmla="*/ 626352 w 696364"/>
                <a:gd name="connsiteY8" fmla="*/ 368035 h 1773011"/>
                <a:gd name="connsiteX9" fmla="*/ 636354 w 696364"/>
                <a:gd name="connsiteY9" fmla="*/ 368035 h 1773011"/>
                <a:gd name="connsiteX10" fmla="*/ 696364 w 696364"/>
                <a:gd name="connsiteY10" fmla="*/ 438905 h 1773011"/>
                <a:gd name="connsiteX11" fmla="*/ 696364 w 696364"/>
                <a:gd name="connsiteY11" fmla="*/ 442635 h 1773011"/>
                <a:gd name="connsiteX12" fmla="*/ 696364 w 696364"/>
                <a:gd name="connsiteY12" fmla="*/ 886508 h 1773011"/>
                <a:gd name="connsiteX13" fmla="*/ 696364 w 696364"/>
                <a:gd name="connsiteY13" fmla="*/ 1077983 h 1773011"/>
                <a:gd name="connsiteX14" fmla="*/ 636354 w 696364"/>
                <a:gd name="connsiteY14" fmla="*/ 1150097 h 1773011"/>
                <a:gd name="connsiteX15" fmla="*/ 575094 w 696364"/>
                <a:gd name="connsiteY15" fmla="*/ 1077983 h 1773011"/>
                <a:gd name="connsiteX16" fmla="*/ 575094 w 696364"/>
                <a:gd name="connsiteY16" fmla="*/ 886508 h 1773011"/>
                <a:gd name="connsiteX17" fmla="*/ 575094 w 696364"/>
                <a:gd name="connsiteY17" fmla="*/ 666437 h 1773011"/>
                <a:gd name="connsiteX18" fmla="*/ 552590 w 696364"/>
                <a:gd name="connsiteY18" fmla="*/ 637840 h 1773011"/>
                <a:gd name="connsiteX19" fmla="*/ 552590 w 696364"/>
                <a:gd name="connsiteY19" fmla="*/ 886508 h 1773011"/>
                <a:gd name="connsiteX20" fmla="*/ 552590 w 696364"/>
                <a:gd name="connsiteY20" fmla="*/ 1076740 h 1773011"/>
                <a:gd name="connsiteX21" fmla="*/ 552590 w 696364"/>
                <a:gd name="connsiteY21" fmla="*/ 1079226 h 1773011"/>
                <a:gd name="connsiteX22" fmla="*/ 552590 w 696364"/>
                <a:gd name="connsiteY22" fmla="*/ 1082956 h 1773011"/>
                <a:gd name="connsiteX23" fmla="*/ 552590 w 696364"/>
                <a:gd name="connsiteY23" fmla="*/ 1329138 h 1773011"/>
                <a:gd name="connsiteX24" fmla="*/ 552590 w 696364"/>
                <a:gd name="connsiteY24" fmla="*/ 1500719 h 1773011"/>
                <a:gd name="connsiteX25" fmla="*/ 552590 w 696364"/>
                <a:gd name="connsiteY25" fmla="*/ 1681003 h 1773011"/>
                <a:gd name="connsiteX26" fmla="*/ 475078 w 696364"/>
                <a:gd name="connsiteY26" fmla="*/ 1773011 h 1773011"/>
                <a:gd name="connsiteX27" fmla="*/ 397565 w 696364"/>
                <a:gd name="connsiteY27" fmla="*/ 1681003 h 1773011"/>
                <a:gd name="connsiteX28" fmla="*/ 397565 w 696364"/>
                <a:gd name="connsiteY28" fmla="*/ 1500719 h 1773011"/>
                <a:gd name="connsiteX29" fmla="*/ 397565 w 696364"/>
                <a:gd name="connsiteY29" fmla="*/ 1329138 h 1773011"/>
                <a:gd name="connsiteX30" fmla="*/ 397565 w 696364"/>
                <a:gd name="connsiteY30" fmla="*/ 1110310 h 1773011"/>
                <a:gd name="connsiteX31" fmla="*/ 297549 w 696364"/>
                <a:gd name="connsiteY31" fmla="*/ 1110310 h 1773011"/>
                <a:gd name="connsiteX32" fmla="*/ 297549 w 696364"/>
                <a:gd name="connsiteY32" fmla="*/ 1329138 h 1773011"/>
                <a:gd name="connsiteX33" fmla="*/ 297549 w 696364"/>
                <a:gd name="connsiteY33" fmla="*/ 1500719 h 1773011"/>
                <a:gd name="connsiteX34" fmla="*/ 297549 w 696364"/>
                <a:gd name="connsiteY34" fmla="*/ 1681003 h 1773011"/>
                <a:gd name="connsiteX35" fmla="*/ 220036 w 696364"/>
                <a:gd name="connsiteY35" fmla="*/ 1773011 h 1773011"/>
                <a:gd name="connsiteX36" fmla="*/ 142524 w 696364"/>
                <a:gd name="connsiteY36" fmla="*/ 1681003 h 1773011"/>
                <a:gd name="connsiteX37" fmla="*/ 142524 w 696364"/>
                <a:gd name="connsiteY37" fmla="*/ 1500719 h 1773011"/>
                <a:gd name="connsiteX38" fmla="*/ 142524 w 696364"/>
                <a:gd name="connsiteY38" fmla="*/ 1329138 h 1773011"/>
                <a:gd name="connsiteX39" fmla="*/ 142524 w 696364"/>
                <a:gd name="connsiteY39" fmla="*/ 1082956 h 1773011"/>
                <a:gd name="connsiteX40" fmla="*/ 142524 w 696364"/>
                <a:gd name="connsiteY40" fmla="*/ 1079226 h 1773011"/>
                <a:gd name="connsiteX41" fmla="*/ 142524 w 696364"/>
                <a:gd name="connsiteY41" fmla="*/ 1076740 h 1773011"/>
                <a:gd name="connsiteX42" fmla="*/ 142524 w 696364"/>
                <a:gd name="connsiteY42" fmla="*/ 886508 h 1773011"/>
                <a:gd name="connsiteX43" fmla="*/ 142524 w 696364"/>
                <a:gd name="connsiteY43" fmla="*/ 637840 h 1773011"/>
                <a:gd name="connsiteX44" fmla="*/ 121270 w 696364"/>
                <a:gd name="connsiteY44" fmla="*/ 663950 h 1773011"/>
                <a:gd name="connsiteX45" fmla="*/ 121270 w 696364"/>
                <a:gd name="connsiteY45" fmla="*/ 886508 h 1773011"/>
                <a:gd name="connsiteX46" fmla="*/ 121270 w 696364"/>
                <a:gd name="connsiteY46" fmla="*/ 1077983 h 1773011"/>
                <a:gd name="connsiteX47" fmla="*/ 61260 w 696364"/>
                <a:gd name="connsiteY47" fmla="*/ 1150097 h 1773011"/>
                <a:gd name="connsiteX48" fmla="*/ 0 w 696364"/>
                <a:gd name="connsiteY48" fmla="*/ 1077983 h 1773011"/>
                <a:gd name="connsiteX49" fmla="*/ 0 w 696364"/>
                <a:gd name="connsiteY49" fmla="*/ 886508 h 1773011"/>
                <a:gd name="connsiteX50" fmla="*/ 0 w 696364"/>
                <a:gd name="connsiteY50" fmla="*/ 442635 h 1773011"/>
                <a:gd name="connsiteX51" fmla="*/ 0 w 696364"/>
                <a:gd name="connsiteY51" fmla="*/ 438905 h 1773011"/>
                <a:gd name="connsiteX52" fmla="*/ 61260 w 696364"/>
                <a:gd name="connsiteY52" fmla="*/ 368035 h 1773011"/>
                <a:gd name="connsiteX53" fmla="*/ 351555 w 696364"/>
                <a:gd name="connsiteY53" fmla="*/ 0 h 1773011"/>
                <a:gd name="connsiteX54" fmla="*/ 515098 w 696364"/>
                <a:gd name="connsiteY54" fmla="*/ 164169 h 1773011"/>
                <a:gd name="connsiteX55" fmla="*/ 351555 w 696364"/>
                <a:gd name="connsiteY55" fmla="*/ 328338 h 1773011"/>
                <a:gd name="connsiteX56" fmla="*/ 186763 w 696364"/>
                <a:gd name="connsiteY56" fmla="*/ 164169 h 1773011"/>
                <a:gd name="connsiteX57" fmla="*/ 351555 w 696364"/>
                <a:gd name="connsiteY57" fmla="*/ 0 h 177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96364" h="1773011">
                  <a:moveTo>
                    <a:pt x="61260" y="368035"/>
                  </a:moveTo>
                  <a:lnTo>
                    <a:pt x="93766" y="368035"/>
                  </a:lnTo>
                  <a:lnTo>
                    <a:pt x="121270" y="368035"/>
                  </a:lnTo>
                  <a:lnTo>
                    <a:pt x="171278" y="368035"/>
                  </a:lnTo>
                  <a:lnTo>
                    <a:pt x="242540" y="368035"/>
                  </a:lnTo>
                  <a:lnTo>
                    <a:pt x="477578" y="368035"/>
                  </a:lnTo>
                  <a:lnTo>
                    <a:pt x="522585" y="368035"/>
                  </a:lnTo>
                  <a:lnTo>
                    <a:pt x="575094" y="368035"/>
                  </a:lnTo>
                  <a:lnTo>
                    <a:pt x="626352" y="368035"/>
                  </a:lnTo>
                  <a:lnTo>
                    <a:pt x="636354" y="368035"/>
                  </a:lnTo>
                  <a:cubicBezTo>
                    <a:pt x="668859" y="368035"/>
                    <a:pt x="696364" y="400362"/>
                    <a:pt x="696364" y="438905"/>
                  </a:cubicBezTo>
                  <a:lnTo>
                    <a:pt x="696364" y="442635"/>
                  </a:lnTo>
                  <a:lnTo>
                    <a:pt x="696364" y="886508"/>
                  </a:lnTo>
                  <a:lnTo>
                    <a:pt x="696364" y="1077983"/>
                  </a:lnTo>
                  <a:cubicBezTo>
                    <a:pt x="696364" y="1117770"/>
                    <a:pt x="668859" y="1150097"/>
                    <a:pt x="636354" y="1150097"/>
                  </a:cubicBezTo>
                  <a:cubicBezTo>
                    <a:pt x="602599" y="1150097"/>
                    <a:pt x="575094" y="1117770"/>
                    <a:pt x="575094" y="1077983"/>
                  </a:cubicBezTo>
                  <a:lnTo>
                    <a:pt x="575094" y="886508"/>
                  </a:lnTo>
                  <a:lnTo>
                    <a:pt x="575094" y="666437"/>
                  </a:lnTo>
                  <a:cubicBezTo>
                    <a:pt x="575094" y="651517"/>
                    <a:pt x="566343" y="637840"/>
                    <a:pt x="552590" y="637840"/>
                  </a:cubicBezTo>
                  <a:lnTo>
                    <a:pt x="552590" y="886508"/>
                  </a:lnTo>
                  <a:lnTo>
                    <a:pt x="552590" y="1076740"/>
                  </a:lnTo>
                  <a:cubicBezTo>
                    <a:pt x="552590" y="1077983"/>
                    <a:pt x="552590" y="1077983"/>
                    <a:pt x="552590" y="1079226"/>
                  </a:cubicBezTo>
                  <a:cubicBezTo>
                    <a:pt x="552590" y="1080470"/>
                    <a:pt x="552590" y="1081713"/>
                    <a:pt x="552590" y="1082956"/>
                  </a:cubicBezTo>
                  <a:lnTo>
                    <a:pt x="552590" y="1329138"/>
                  </a:lnTo>
                  <a:lnTo>
                    <a:pt x="552590" y="1500719"/>
                  </a:lnTo>
                  <a:lnTo>
                    <a:pt x="552590" y="1681003"/>
                  </a:lnTo>
                  <a:cubicBezTo>
                    <a:pt x="552590" y="1731980"/>
                    <a:pt x="517585" y="1773011"/>
                    <a:pt x="475078" y="1773011"/>
                  </a:cubicBezTo>
                  <a:cubicBezTo>
                    <a:pt x="431320" y="1773011"/>
                    <a:pt x="397565" y="1731980"/>
                    <a:pt x="397565" y="1681003"/>
                  </a:cubicBezTo>
                  <a:lnTo>
                    <a:pt x="397565" y="1500719"/>
                  </a:lnTo>
                  <a:lnTo>
                    <a:pt x="397565" y="1329138"/>
                  </a:lnTo>
                  <a:lnTo>
                    <a:pt x="397565" y="1110310"/>
                  </a:lnTo>
                  <a:lnTo>
                    <a:pt x="297549" y="1110310"/>
                  </a:lnTo>
                  <a:lnTo>
                    <a:pt x="297549" y="1329138"/>
                  </a:lnTo>
                  <a:lnTo>
                    <a:pt x="297549" y="1500719"/>
                  </a:lnTo>
                  <a:lnTo>
                    <a:pt x="297549" y="1681003"/>
                  </a:lnTo>
                  <a:cubicBezTo>
                    <a:pt x="297549" y="1731980"/>
                    <a:pt x="262543" y="1773011"/>
                    <a:pt x="220036" y="1773011"/>
                  </a:cubicBezTo>
                  <a:cubicBezTo>
                    <a:pt x="177529" y="1773011"/>
                    <a:pt x="142524" y="1731980"/>
                    <a:pt x="142524" y="1681003"/>
                  </a:cubicBezTo>
                  <a:lnTo>
                    <a:pt x="142524" y="1500719"/>
                  </a:lnTo>
                  <a:lnTo>
                    <a:pt x="142524" y="1329138"/>
                  </a:lnTo>
                  <a:lnTo>
                    <a:pt x="142524" y="1082956"/>
                  </a:lnTo>
                  <a:cubicBezTo>
                    <a:pt x="142524" y="1081713"/>
                    <a:pt x="142524" y="1080470"/>
                    <a:pt x="142524" y="1079226"/>
                  </a:cubicBezTo>
                  <a:cubicBezTo>
                    <a:pt x="142524" y="1077983"/>
                    <a:pt x="142524" y="1077983"/>
                    <a:pt x="142524" y="1076740"/>
                  </a:cubicBezTo>
                  <a:lnTo>
                    <a:pt x="142524" y="886508"/>
                  </a:lnTo>
                  <a:lnTo>
                    <a:pt x="142524" y="637840"/>
                  </a:lnTo>
                  <a:cubicBezTo>
                    <a:pt x="130021" y="637840"/>
                    <a:pt x="121270" y="650273"/>
                    <a:pt x="121270" y="663950"/>
                  </a:cubicBezTo>
                  <a:lnTo>
                    <a:pt x="121270" y="886508"/>
                  </a:lnTo>
                  <a:lnTo>
                    <a:pt x="121270" y="1077983"/>
                  </a:lnTo>
                  <a:cubicBezTo>
                    <a:pt x="121270" y="1117770"/>
                    <a:pt x="93766" y="1150097"/>
                    <a:pt x="61260" y="1150097"/>
                  </a:cubicBezTo>
                  <a:cubicBezTo>
                    <a:pt x="28755" y="1150097"/>
                    <a:pt x="0" y="1117770"/>
                    <a:pt x="0" y="1077983"/>
                  </a:cubicBezTo>
                  <a:lnTo>
                    <a:pt x="0" y="886508"/>
                  </a:lnTo>
                  <a:lnTo>
                    <a:pt x="0" y="442635"/>
                  </a:lnTo>
                  <a:lnTo>
                    <a:pt x="0" y="438905"/>
                  </a:lnTo>
                  <a:cubicBezTo>
                    <a:pt x="0" y="400362"/>
                    <a:pt x="28755" y="368035"/>
                    <a:pt x="61260" y="368035"/>
                  </a:cubicBezTo>
                  <a:close/>
                  <a:moveTo>
                    <a:pt x="351555" y="0"/>
                  </a:moveTo>
                  <a:cubicBezTo>
                    <a:pt x="441441" y="0"/>
                    <a:pt x="515098" y="74622"/>
                    <a:pt x="515098" y="164169"/>
                  </a:cubicBezTo>
                  <a:cubicBezTo>
                    <a:pt x="515098" y="254960"/>
                    <a:pt x="441441" y="328338"/>
                    <a:pt x="351555" y="328338"/>
                  </a:cubicBezTo>
                  <a:cubicBezTo>
                    <a:pt x="260420" y="328338"/>
                    <a:pt x="186763" y="254960"/>
                    <a:pt x="186763" y="164169"/>
                  </a:cubicBezTo>
                  <a:cubicBezTo>
                    <a:pt x="186763" y="74622"/>
                    <a:pt x="260420" y="0"/>
                    <a:pt x="351555" y="0"/>
                  </a:cubicBezTo>
                  <a:close/>
                </a:path>
              </a:pathLst>
            </a:custGeom>
            <a:solidFill>
              <a:srgbClr val="DBE9F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solidFill>
                  <a:schemeClr val="accent2"/>
                </a:solidFill>
                <a:latin typeface="Poppins" panose="00000500000000000000" pitchFamily="2" charset="0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E769FED-9686-4ECB-C7C5-0B8F5C0B7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18906" y="6193343"/>
              <a:ext cx="548061" cy="1410466"/>
            </a:xfrm>
            <a:custGeom>
              <a:avLst/>
              <a:gdLst>
                <a:gd name="connsiteX0" fmla="*/ 47225 w 548061"/>
                <a:gd name="connsiteY0" fmla="*/ 296624 h 1410466"/>
                <a:gd name="connsiteX1" fmla="*/ 73323 w 548061"/>
                <a:gd name="connsiteY1" fmla="*/ 296624 h 1410466"/>
                <a:gd name="connsiteX2" fmla="*/ 95693 w 548061"/>
                <a:gd name="connsiteY2" fmla="*/ 296624 h 1410466"/>
                <a:gd name="connsiteX3" fmla="*/ 135462 w 548061"/>
                <a:gd name="connsiteY3" fmla="*/ 296624 h 1410466"/>
                <a:gd name="connsiteX4" fmla="*/ 191386 w 548061"/>
                <a:gd name="connsiteY4" fmla="*/ 296624 h 1410466"/>
                <a:gd name="connsiteX5" fmla="*/ 376559 w 548061"/>
                <a:gd name="connsiteY5" fmla="*/ 296624 h 1410466"/>
                <a:gd name="connsiteX6" fmla="*/ 411357 w 548061"/>
                <a:gd name="connsiteY6" fmla="*/ 296624 h 1410466"/>
                <a:gd name="connsiteX7" fmla="*/ 453611 w 548061"/>
                <a:gd name="connsiteY7" fmla="*/ 296624 h 1410466"/>
                <a:gd name="connsiteX8" fmla="*/ 493379 w 548061"/>
                <a:gd name="connsiteY8" fmla="*/ 296624 h 1410466"/>
                <a:gd name="connsiteX9" fmla="*/ 500836 w 548061"/>
                <a:gd name="connsiteY9" fmla="*/ 296624 h 1410466"/>
                <a:gd name="connsiteX10" fmla="*/ 548061 w 548061"/>
                <a:gd name="connsiteY10" fmla="*/ 352627 h 1410466"/>
                <a:gd name="connsiteX11" fmla="*/ 548061 w 548061"/>
                <a:gd name="connsiteY11" fmla="*/ 356361 h 1410466"/>
                <a:gd name="connsiteX12" fmla="*/ 548061 w 548061"/>
                <a:gd name="connsiteY12" fmla="*/ 708559 h 1410466"/>
                <a:gd name="connsiteX13" fmla="*/ 548061 w 548061"/>
                <a:gd name="connsiteY13" fmla="*/ 860390 h 1410466"/>
                <a:gd name="connsiteX14" fmla="*/ 500836 w 548061"/>
                <a:gd name="connsiteY14" fmla="*/ 916393 h 1410466"/>
                <a:gd name="connsiteX15" fmla="*/ 453611 w 548061"/>
                <a:gd name="connsiteY15" fmla="*/ 860390 h 1410466"/>
                <a:gd name="connsiteX16" fmla="*/ 453611 w 548061"/>
                <a:gd name="connsiteY16" fmla="*/ 708559 h 1410466"/>
                <a:gd name="connsiteX17" fmla="*/ 453611 w 548061"/>
                <a:gd name="connsiteY17" fmla="*/ 533082 h 1410466"/>
                <a:gd name="connsiteX18" fmla="*/ 434969 w 548061"/>
                <a:gd name="connsiteY18" fmla="*/ 511925 h 1410466"/>
                <a:gd name="connsiteX19" fmla="*/ 434969 w 548061"/>
                <a:gd name="connsiteY19" fmla="*/ 708559 h 1410466"/>
                <a:gd name="connsiteX20" fmla="*/ 434969 w 548061"/>
                <a:gd name="connsiteY20" fmla="*/ 859145 h 1410466"/>
                <a:gd name="connsiteX21" fmla="*/ 434969 w 548061"/>
                <a:gd name="connsiteY21" fmla="*/ 860390 h 1410466"/>
                <a:gd name="connsiteX22" fmla="*/ 434969 w 548061"/>
                <a:gd name="connsiteY22" fmla="*/ 864123 h 1410466"/>
                <a:gd name="connsiteX23" fmla="*/ 434969 w 548061"/>
                <a:gd name="connsiteY23" fmla="*/ 1059512 h 1410466"/>
                <a:gd name="connsiteX24" fmla="*/ 434969 w 548061"/>
                <a:gd name="connsiteY24" fmla="*/ 1193920 h 1410466"/>
                <a:gd name="connsiteX25" fmla="*/ 434969 w 548061"/>
                <a:gd name="connsiteY25" fmla="*/ 1338284 h 1410466"/>
                <a:gd name="connsiteX26" fmla="*/ 372831 w 548061"/>
                <a:gd name="connsiteY26" fmla="*/ 1410466 h 1410466"/>
                <a:gd name="connsiteX27" fmla="*/ 311935 w 548061"/>
                <a:gd name="connsiteY27" fmla="*/ 1338284 h 1410466"/>
                <a:gd name="connsiteX28" fmla="*/ 311935 w 548061"/>
                <a:gd name="connsiteY28" fmla="*/ 1193920 h 1410466"/>
                <a:gd name="connsiteX29" fmla="*/ 311935 w 548061"/>
                <a:gd name="connsiteY29" fmla="*/ 1059512 h 1410466"/>
                <a:gd name="connsiteX30" fmla="*/ 311935 w 548061"/>
                <a:gd name="connsiteY30" fmla="*/ 886524 h 1410466"/>
                <a:gd name="connsiteX31" fmla="*/ 233641 w 548061"/>
                <a:gd name="connsiteY31" fmla="*/ 886524 h 1410466"/>
                <a:gd name="connsiteX32" fmla="*/ 233641 w 548061"/>
                <a:gd name="connsiteY32" fmla="*/ 1059512 h 1410466"/>
                <a:gd name="connsiteX33" fmla="*/ 233641 w 548061"/>
                <a:gd name="connsiteY33" fmla="*/ 1193920 h 1410466"/>
                <a:gd name="connsiteX34" fmla="*/ 233641 w 548061"/>
                <a:gd name="connsiteY34" fmla="*/ 1338284 h 1410466"/>
                <a:gd name="connsiteX35" fmla="*/ 173988 w 548061"/>
                <a:gd name="connsiteY35" fmla="*/ 1410466 h 1410466"/>
                <a:gd name="connsiteX36" fmla="*/ 111849 w 548061"/>
                <a:gd name="connsiteY36" fmla="*/ 1338284 h 1410466"/>
                <a:gd name="connsiteX37" fmla="*/ 111849 w 548061"/>
                <a:gd name="connsiteY37" fmla="*/ 1193920 h 1410466"/>
                <a:gd name="connsiteX38" fmla="*/ 111849 w 548061"/>
                <a:gd name="connsiteY38" fmla="*/ 1059512 h 1410466"/>
                <a:gd name="connsiteX39" fmla="*/ 111849 w 548061"/>
                <a:gd name="connsiteY39" fmla="*/ 864123 h 1410466"/>
                <a:gd name="connsiteX40" fmla="*/ 111849 w 548061"/>
                <a:gd name="connsiteY40" fmla="*/ 860390 h 1410466"/>
                <a:gd name="connsiteX41" fmla="*/ 111849 w 548061"/>
                <a:gd name="connsiteY41" fmla="*/ 859145 h 1410466"/>
                <a:gd name="connsiteX42" fmla="*/ 111849 w 548061"/>
                <a:gd name="connsiteY42" fmla="*/ 708559 h 1410466"/>
                <a:gd name="connsiteX43" fmla="*/ 111849 w 548061"/>
                <a:gd name="connsiteY43" fmla="*/ 511925 h 1410466"/>
                <a:gd name="connsiteX44" fmla="*/ 95693 w 548061"/>
                <a:gd name="connsiteY44" fmla="*/ 531837 h 1410466"/>
                <a:gd name="connsiteX45" fmla="*/ 95693 w 548061"/>
                <a:gd name="connsiteY45" fmla="*/ 708559 h 1410466"/>
                <a:gd name="connsiteX46" fmla="*/ 95693 w 548061"/>
                <a:gd name="connsiteY46" fmla="*/ 860390 h 1410466"/>
                <a:gd name="connsiteX47" fmla="*/ 47225 w 548061"/>
                <a:gd name="connsiteY47" fmla="*/ 916393 h 1410466"/>
                <a:gd name="connsiteX48" fmla="*/ 0 w 548061"/>
                <a:gd name="connsiteY48" fmla="*/ 860390 h 1410466"/>
                <a:gd name="connsiteX49" fmla="*/ 0 w 548061"/>
                <a:gd name="connsiteY49" fmla="*/ 708559 h 1410466"/>
                <a:gd name="connsiteX50" fmla="*/ 0 w 548061"/>
                <a:gd name="connsiteY50" fmla="*/ 356361 h 1410466"/>
                <a:gd name="connsiteX51" fmla="*/ 0 w 548061"/>
                <a:gd name="connsiteY51" fmla="*/ 352627 h 1410466"/>
                <a:gd name="connsiteX52" fmla="*/ 47225 w 548061"/>
                <a:gd name="connsiteY52" fmla="*/ 296624 h 1410466"/>
                <a:gd name="connsiteX53" fmla="*/ 273396 w 548061"/>
                <a:gd name="connsiteY53" fmla="*/ 0 h 1410466"/>
                <a:gd name="connsiteX54" fmla="*/ 405229 w 548061"/>
                <a:gd name="connsiteY54" fmla="*/ 130578 h 1410466"/>
                <a:gd name="connsiteX55" fmla="*/ 273396 w 548061"/>
                <a:gd name="connsiteY55" fmla="*/ 262411 h 1410466"/>
                <a:gd name="connsiteX56" fmla="*/ 142818 w 548061"/>
                <a:gd name="connsiteY56" fmla="*/ 130578 h 1410466"/>
                <a:gd name="connsiteX57" fmla="*/ 273396 w 548061"/>
                <a:gd name="connsiteY57" fmla="*/ 0 h 1410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48061" h="1410466">
                  <a:moveTo>
                    <a:pt x="47225" y="296624"/>
                  </a:moveTo>
                  <a:lnTo>
                    <a:pt x="73323" y="296624"/>
                  </a:lnTo>
                  <a:lnTo>
                    <a:pt x="95693" y="296624"/>
                  </a:lnTo>
                  <a:lnTo>
                    <a:pt x="135462" y="296624"/>
                  </a:lnTo>
                  <a:lnTo>
                    <a:pt x="191386" y="296624"/>
                  </a:lnTo>
                  <a:lnTo>
                    <a:pt x="376559" y="296624"/>
                  </a:lnTo>
                  <a:lnTo>
                    <a:pt x="411357" y="296624"/>
                  </a:lnTo>
                  <a:lnTo>
                    <a:pt x="453611" y="296624"/>
                  </a:lnTo>
                  <a:lnTo>
                    <a:pt x="493379" y="296624"/>
                  </a:lnTo>
                  <a:lnTo>
                    <a:pt x="500836" y="296624"/>
                  </a:lnTo>
                  <a:cubicBezTo>
                    <a:pt x="526934" y="296624"/>
                    <a:pt x="548061" y="322759"/>
                    <a:pt x="548061" y="352627"/>
                  </a:cubicBezTo>
                  <a:lnTo>
                    <a:pt x="548061" y="356361"/>
                  </a:lnTo>
                  <a:lnTo>
                    <a:pt x="548061" y="708559"/>
                  </a:lnTo>
                  <a:lnTo>
                    <a:pt x="548061" y="860390"/>
                  </a:lnTo>
                  <a:cubicBezTo>
                    <a:pt x="548061" y="890258"/>
                    <a:pt x="526934" y="916393"/>
                    <a:pt x="500836" y="916393"/>
                  </a:cubicBezTo>
                  <a:cubicBezTo>
                    <a:pt x="474738" y="916393"/>
                    <a:pt x="453611" y="890258"/>
                    <a:pt x="453611" y="860390"/>
                  </a:cubicBezTo>
                  <a:lnTo>
                    <a:pt x="453611" y="708559"/>
                  </a:lnTo>
                  <a:lnTo>
                    <a:pt x="453611" y="533082"/>
                  </a:lnTo>
                  <a:cubicBezTo>
                    <a:pt x="453611" y="521881"/>
                    <a:pt x="444911" y="511925"/>
                    <a:pt x="434969" y="511925"/>
                  </a:cubicBezTo>
                  <a:lnTo>
                    <a:pt x="434969" y="708559"/>
                  </a:lnTo>
                  <a:lnTo>
                    <a:pt x="434969" y="859145"/>
                  </a:lnTo>
                  <a:cubicBezTo>
                    <a:pt x="434969" y="859145"/>
                    <a:pt x="434969" y="859145"/>
                    <a:pt x="434969" y="860390"/>
                  </a:cubicBezTo>
                  <a:cubicBezTo>
                    <a:pt x="434969" y="861634"/>
                    <a:pt x="434969" y="862879"/>
                    <a:pt x="434969" y="864123"/>
                  </a:cubicBezTo>
                  <a:lnTo>
                    <a:pt x="434969" y="1059512"/>
                  </a:lnTo>
                  <a:lnTo>
                    <a:pt x="434969" y="1193920"/>
                  </a:lnTo>
                  <a:lnTo>
                    <a:pt x="434969" y="1338284"/>
                  </a:lnTo>
                  <a:cubicBezTo>
                    <a:pt x="434969" y="1378108"/>
                    <a:pt x="407628" y="1410466"/>
                    <a:pt x="372831" y="1410466"/>
                  </a:cubicBezTo>
                  <a:cubicBezTo>
                    <a:pt x="339276" y="1410466"/>
                    <a:pt x="311935" y="1378108"/>
                    <a:pt x="311935" y="1338284"/>
                  </a:cubicBezTo>
                  <a:lnTo>
                    <a:pt x="311935" y="1193920"/>
                  </a:lnTo>
                  <a:lnTo>
                    <a:pt x="311935" y="1059512"/>
                  </a:lnTo>
                  <a:lnTo>
                    <a:pt x="311935" y="886524"/>
                  </a:lnTo>
                  <a:lnTo>
                    <a:pt x="233641" y="886524"/>
                  </a:lnTo>
                  <a:lnTo>
                    <a:pt x="233641" y="1059512"/>
                  </a:lnTo>
                  <a:lnTo>
                    <a:pt x="233641" y="1193920"/>
                  </a:lnTo>
                  <a:lnTo>
                    <a:pt x="233641" y="1338284"/>
                  </a:lnTo>
                  <a:cubicBezTo>
                    <a:pt x="233641" y="1378108"/>
                    <a:pt x="206300" y="1410466"/>
                    <a:pt x="173988" y="1410466"/>
                  </a:cubicBezTo>
                  <a:cubicBezTo>
                    <a:pt x="140433" y="1410466"/>
                    <a:pt x="111849" y="1378108"/>
                    <a:pt x="111849" y="1338284"/>
                  </a:cubicBezTo>
                  <a:lnTo>
                    <a:pt x="111849" y="1193920"/>
                  </a:lnTo>
                  <a:lnTo>
                    <a:pt x="111849" y="1059512"/>
                  </a:lnTo>
                  <a:lnTo>
                    <a:pt x="111849" y="864123"/>
                  </a:lnTo>
                  <a:cubicBezTo>
                    <a:pt x="111849" y="862879"/>
                    <a:pt x="111849" y="861634"/>
                    <a:pt x="111849" y="860390"/>
                  </a:cubicBezTo>
                  <a:cubicBezTo>
                    <a:pt x="111849" y="859145"/>
                    <a:pt x="111849" y="859145"/>
                    <a:pt x="111849" y="859145"/>
                  </a:cubicBezTo>
                  <a:lnTo>
                    <a:pt x="111849" y="708559"/>
                  </a:lnTo>
                  <a:lnTo>
                    <a:pt x="111849" y="511925"/>
                  </a:lnTo>
                  <a:cubicBezTo>
                    <a:pt x="103150" y="511925"/>
                    <a:pt x="95693" y="520637"/>
                    <a:pt x="95693" y="531837"/>
                  </a:cubicBezTo>
                  <a:lnTo>
                    <a:pt x="95693" y="708559"/>
                  </a:lnTo>
                  <a:lnTo>
                    <a:pt x="95693" y="860390"/>
                  </a:lnTo>
                  <a:cubicBezTo>
                    <a:pt x="95693" y="890258"/>
                    <a:pt x="73323" y="916393"/>
                    <a:pt x="47225" y="916393"/>
                  </a:cubicBezTo>
                  <a:cubicBezTo>
                    <a:pt x="21127" y="916393"/>
                    <a:pt x="0" y="890258"/>
                    <a:pt x="0" y="860390"/>
                  </a:cubicBezTo>
                  <a:lnTo>
                    <a:pt x="0" y="708559"/>
                  </a:lnTo>
                  <a:lnTo>
                    <a:pt x="0" y="356361"/>
                  </a:lnTo>
                  <a:lnTo>
                    <a:pt x="0" y="352627"/>
                  </a:lnTo>
                  <a:cubicBezTo>
                    <a:pt x="0" y="322759"/>
                    <a:pt x="21127" y="296624"/>
                    <a:pt x="47225" y="296624"/>
                  </a:cubicBezTo>
                  <a:close/>
                  <a:moveTo>
                    <a:pt x="273396" y="0"/>
                  </a:moveTo>
                  <a:cubicBezTo>
                    <a:pt x="346218" y="0"/>
                    <a:pt x="405229" y="59011"/>
                    <a:pt x="405229" y="130578"/>
                  </a:cubicBezTo>
                  <a:cubicBezTo>
                    <a:pt x="405229" y="204656"/>
                    <a:pt x="346218" y="262411"/>
                    <a:pt x="273396" y="262411"/>
                  </a:cubicBezTo>
                  <a:cubicBezTo>
                    <a:pt x="201829" y="262411"/>
                    <a:pt x="142818" y="204656"/>
                    <a:pt x="142818" y="130578"/>
                  </a:cubicBezTo>
                  <a:cubicBezTo>
                    <a:pt x="142818" y="59011"/>
                    <a:pt x="201829" y="0"/>
                    <a:pt x="273396" y="0"/>
                  </a:cubicBezTo>
                  <a:close/>
                </a:path>
              </a:pathLst>
            </a:custGeom>
            <a:solidFill>
              <a:srgbClr val="DBE9F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solidFill>
                  <a:schemeClr val="accent2"/>
                </a:solidFill>
                <a:latin typeface="Poppins" panose="00000500000000000000" pitchFamily="2" charset="0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2F7502A-5207-D2A6-1A17-2FCE534D64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8795" y="4820085"/>
              <a:ext cx="1587946" cy="2783724"/>
            </a:xfrm>
            <a:custGeom>
              <a:avLst/>
              <a:gdLst>
                <a:gd name="connsiteX0" fmla="*/ 522355 w 1587946"/>
                <a:gd name="connsiteY0" fmla="*/ 634187 h 2783724"/>
                <a:gd name="connsiteX1" fmla="*/ 764362 w 1587946"/>
                <a:gd name="connsiteY1" fmla="*/ 634187 h 2783724"/>
                <a:gd name="connsiteX2" fmla="*/ 824239 w 1587946"/>
                <a:gd name="connsiteY2" fmla="*/ 634187 h 2783724"/>
                <a:gd name="connsiteX3" fmla="*/ 1073731 w 1587946"/>
                <a:gd name="connsiteY3" fmla="*/ 634187 h 2783724"/>
                <a:gd name="connsiteX4" fmla="*/ 1076226 w 1587946"/>
                <a:gd name="connsiteY4" fmla="*/ 634187 h 2783724"/>
                <a:gd name="connsiteX5" fmla="*/ 1176022 w 1587946"/>
                <a:gd name="connsiteY5" fmla="*/ 690262 h 2783724"/>
                <a:gd name="connsiteX6" fmla="*/ 1573961 w 1587946"/>
                <a:gd name="connsiteY6" fmla="*/ 1396806 h 2783724"/>
                <a:gd name="connsiteX7" fmla="*/ 1531547 w 1587946"/>
                <a:gd name="connsiteY7" fmla="*/ 1547585 h 2783724"/>
                <a:gd name="connsiteX8" fmla="*/ 1380605 w 1587946"/>
                <a:gd name="connsiteY8" fmla="*/ 1505217 h 2783724"/>
                <a:gd name="connsiteX9" fmla="*/ 1215941 w 1587946"/>
                <a:gd name="connsiteY9" fmla="*/ 1214874 h 2783724"/>
                <a:gd name="connsiteX10" fmla="*/ 1333202 w 1587946"/>
                <a:gd name="connsiteY10" fmla="*/ 1967523 h 2783724"/>
                <a:gd name="connsiteX11" fmla="*/ 1084958 w 1587946"/>
                <a:gd name="connsiteY11" fmla="*/ 1967523 h 2783724"/>
                <a:gd name="connsiteX12" fmla="*/ 1084958 w 1587946"/>
                <a:gd name="connsiteY12" fmla="*/ 2352571 h 2783724"/>
                <a:gd name="connsiteX13" fmla="*/ 1084958 w 1587946"/>
                <a:gd name="connsiteY13" fmla="*/ 2684035 h 2783724"/>
                <a:gd name="connsiteX14" fmla="*/ 985161 w 1587946"/>
                <a:gd name="connsiteY14" fmla="*/ 2783724 h 2783724"/>
                <a:gd name="connsiteX15" fmla="*/ 961460 w 1587946"/>
                <a:gd name="connsiteY15" fmla="*/ 2783724 h 2783724"/>
                <a:gd name="connsiteX16" fmla="*/ 861663 w 1587946"/>
                <a:gd name="connsiteY16" fmla="*/ 2684035 h 2783724"/>
                <a:gd name="connsiteX17" fmla="*/ 861663 w 1587946"/>
                <a:gd name="connsiteY17" fmla="*/ 2352571 h 2783724"/>
                <a:gd name="connsiteX18" fmla="*/ 861663 w 1587946"/>
                <a:gd name="connsiteY18" fmla="*/ 1967523 h 2783724"/>
                <a:gd name="connsiteX19" fmla="*/ 824239 w 1587946"/>
                <a:gd name="connsiteY19" fmla="*/ 1967523 h 2783724"/>
                <a:gd name="connsiteX20" fmla="*/ 764362 w 1587946"/>
                <a:gd name="connsiteY20" fmla="*/ 1967523 h 2783724"/>
                <a:gd name="connsiteX21" fmla="*/ 725690 w 1587946"/>
                <a:gd name="connsiteY21" fmla="*/ 1967523 h 2783724"/>
                <a:gd name="connsiteX22" fmla="*/ 725690 w 1587946"/>
                <a:gd name="connsiteY22" fmla="*/ 2352571 h 2783724"/>
                <a:gd name="connsiteX23" fmla="*/ 725690 w 1587946"/>
                <a:gd name="connsiteY23" fmla="*/ 2684035 h 2783724"/>
                <a:gd name="connsiteX24" fmla="*/ 625894 w 1587946"/>
                <a:gd name="connsiteY24" fmla="*/ 2783724 h 2783724"/>
                <a:gd name="connsiteX25" fmla="*/ 602192 w 1587946"/>
                <a:gd name="connsiteY25" fmla="*/ 2783724 h 2783724"/>
                <a:gd name="connsiteX26" fmla="*/ 502396 w 1587946"/>
                <a:gd name="connsiteY26" fmla="*/ 2684035 h 2783724"/>
                <a:gd name="connsiteX27" fmla="*/ 502396 w 1587946"/>
                <a:gd name="connsiteY27" fmla="*/ 2352571 h 2783724"/>
                <a:gd name="connsiteX28" fmla="*/ 502396 w 1587946"/>
                <a:gd name="connsiteY28" fmla="*/ 1967523 h 2783724"/>
                <a:gd name="connsiteX29" fmla="*/ 255399 w 1587946"/>
                <a:gd name="connsiteY29" fmla="*/ 1967523 h 2783724"/>
                <a:gd name="connsiteX30" fmla="*/ 371413 w 1587946"/>
                <a:gd name="connsiteY30" fmla="*/ 1214874 h 2783724"/>
                <a:gd name="connsiteX31" fmla="*/ 207996 w 1587946"/>
                <a:gd name="connsiteY31" fmla="*/ 1505217 h 2783724"/>
                <a:gd name="connsiteX32" fmla="*/ 57054 w 1587946"/>
                <a:gd name="connsiteY32" fmla="*/ 1547585 h 2783724"/>
                <a:gd name="connsiteX33" fmla="*/ 13393 w 1587946"/>
                <a:gd name="connsiteY33" fmla="*/ 1396806 h 2783724"/>
                <a:gd name="connsiteX34" fmla="*/ 412579 w 1587946"/>
                <a:gd name="connsiteY34" fmla="*/ 690262 h 2783724"/>
                <a:gd name="connsiteX35" fmla="*/ 516118 w 1587946"/>
                <a:gd name="connsiteY35" fmla="*/ 635434 h 2783724"/>
                <a:gd name="connsiteX36" fmla="*/ 522355 w 1587946"/>
                <a:gd name="connsiteY36" fmla="*/ 634187 h 2783724"/>
                <a:gd name="connsiteX37" fmla="*/ 792180 w 1587946"/>
                <a:gd name="connsiteY37" fmla="*/ 0 h 2783724"/>
                <a:gd name="connsiteX38" fmla="*/ 1060087 w 1587946"/>
                <a:gd name="connsiteY38" fmla="*/ 265790 h 2783724"/>
                <a:gd name="connsiteX39" fmla="*/ 792180 w 1587946"/>
                <a:gd name="connsiteY39" fmla="*/ 531581 h 2783724"/>
                <a:gd name="connsiteX40" fmla="*/ 523020 w 1587946"/>
                <a:gd name="connsiteY40" fmla="*/ 265790 h 2783724"/>
                <a:gd name="connsiteX41" fmla="*/ 792180 w 1587946"/>
                <a:gd name="connsiteY41" fmla="*/ 0 h 2783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587946" h="2783724">
                  <a:moveTo>
                    <a:pt x="522355" y="634187"/>
                  </a:moveTo>
                  <a:lnTo>
                    <a:pt x="764362" y="634187"/>
                  </a:lnTo>
                  <a:lnTo>
                    <a:pt x="824239" y="634187"/>
                  </a:lnTo>
                  <a:lnTo>
                    <a:pt x="1073731" y="634187"/>
                  </a:lnTo>
                  <a:cubicBezTo>
                    <a:pt x="1073731" y="634187"/>
                    <a:pt x="1074978" y="634187"/>
                    <a:pt x="1076226" y="634187"/>
                  </a:cubicBezTo>
                  <a:cubicBezTo>
                    <a:pt x="1116144" y="634187"/>
                    <a:pt x="1154815" y="654125"/>
                    <a:pt x="1176022" y="690262"/>
                  </a:cubicBezTo>
                  <a:lnTo>
                    <a:pt x="1573961" y="1396806"/>
                  </a:lnTo>
                  <a:cubicBezTo>
                    <a:pt x="1603900" y="1449142"/>
                    <a:pt x="1583940" y="1517678"/>
                    <a:pt x="1531547" y="1547585"/>
                  </a:cubicBezTo>
                  <a:cubicBezTo>
                    <a:pt x="1479154" y="1577491"/>
                    <a:pt x="1410544" y="1558800"/>
                    <a:pt x="1380605" y="1505217"/>
                  </a:cubicBezTo>
                  <a:lnTo>
                    <a:pt x="1215941" y="1214874"/>
                  </a:lnTo>
                  <a:lnTo>
                    <a:pt x="1333202" y="1967523"/>
                  </a:lnTo>
                  <a:lnTo>
                    <a:pt x="1084958" y="1967523"/>
                  </a:lnTo>
                  <a:lnTo>
                    <a:pt x="1084958" y="2352571"/>
                  </a:lnTo>
                  <a:lnTo>
                    <a:pt x="1084958" y="2684035"/>
                  </a:lnTo>
                  <a:cubicBezTo>
                    <a:pt x="1084958" y="2738864"/>
                    <a:pt x="1040049" y="2783724"/>
                    <a:pt x="985161" y="2783724"/>
                  </a:cubicBezTo>
                  <a:lnTo>
                    <a:pt x="961460" y="2783724"/>
                  </a:lnTo>
                  <a:cubicBezTo>
                    <a:pt x="907819" y="2783724"/>
                    <a:pt x="861663" y="2738864"/>
                    <a:pt x="861663" y="2684035"/>
                  </a:cubicBezTo>
                  <a:lnTo>
                    <a:pt x="861663" y="2352571"/>
                  </a:lnTo>
                  <a:lnTo>
                    <a:pt x="861663" y="1967523"/>
                  </a:lnTo>
                  <a:lnTo>
                    <a:pt x="824239" y="1967523"/>
                  </a:lnTo>
                  <a:lnTo>
                    <a:pt x="764362" y="1967523"/>
                  </a:lnTo>
                  <a:lnTo>
                    <a:pt x="725690" y="1967523"/>
                  </a:lnTo>
                  <a:lnTo>
                    <a:pt x="725690" y="2352571"/>
                  </a:lnTo>
                  <a:lnTo>
                    <a:pt x="725690" y="2684035"/>
                  </a:lnTo>
                  <a:cubicBezTo>
                    <a:pt x="725690" y="2738864"/>
                    <a:pt x="680782" y="2783724"/>
                    <a:pt x="625894" y="2783724"/>
                  </a:cubicBezTo>
                  <a:lnTo>
                    <a:pt x="602192" y="2783724"/>
                  </a:lnTo>
                  <a:cubicBezTo>
                    <a:pt x="547304" y="2783724"/>
                    <a:pt x="502396" y="2738864"/>
                    <a:pt x="502396" y="2684035"/>
                  </a:cubicBezTo>
                  <a:lnTo>
                    <a:pt x="502396" y="2352571"/>
                  </a:lnTo>
                  <a:lnTo>
                    <a:pt x="502396" y="1967523"/>
                  </a:lnTo>
                  <a:lnTo>
                    <a:pt x="255399" y="1967523"/>
                  </a:lnTo>
                  <a:lnTo>
                    <a:pt x="371413" y="1214874"/>
                  </a:lnTo>
                  <a:lnTo>
                    <a:pt x="207996" y="1505217"/>
                  </a:lnTo>
                  <a:cubicBezTo>
                    <a:pt x="178057" y="1558800"/>
                    <a:pt x="109447" y="1577491"/>
                    <a:pt x="57054" y="1547585"/>
                  </a:cubicBezTo>
                  <a:cubicBezTo>
                    <a:pt x="3413" y="1517678"/>
                    <a:pt x="-15299" y="1449142"/>
                    <a:pt x="13393" y="1396806"/>
                  </a:cubicBezTo>
                  <a:lnTo>
                    <a:pt x="412579" y="690262"/>
                  </a:lnTo>
                  <a:cubicBezTo>
                    <a:pt x="433786" y="652879"/>
                    <a:pt x="474952" y="631695"/>
                    <a:pt x="516118" y="635434"/>
                  </a:cubicBezTo>
                  <a:cubicBezTo>
                    <a:pt x="517365" y="634187"/>
                    <a:pt x="521108" y="634187"/>
                    <a:pt x="522355" y="634187"/>
                  </a:cubicBezTo>
                  <a:close/>
                  <a:moveTo>
                    <a:pt x="792180" y="0"/>
                  </a:moveTo>
                  <a:cubicBezTo>
                    <a:pt x="939904" y="0"/>
                    <a:pt x="1060087" y="119233"/>
                    <a:pt x="1060087" y="265790"/>
                  </a:cubicBezTo>
                  <a:cubicBezTo>
                    <a:pt x="1060087" y="412348"/>
                    <a:pt x="939904" y="531581"/>
                    <a:pt x="792180" y="531581"/>
                  </a:cubicBezTo>
                  <a:cubicBezTo>
                    <a:pt x="643203" y="531581"/>
                    <a:pt x="523020" y="412348"/>
                    <a:pt x="523020" y="265790"/>
                  </a:cubicBezTo>
                  <a:cubicBezTo>
                    <a:pt x="523020" y="119233"/>
                    <a:pt x="643203" y="0"/>
                    <a:pt x="792180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solidFill>
                  <a:schemeClr val="accent4"/>
                </a:solidFill>
                <a:latin typeface="Poppins" panose="00000500000000000000" pitchFamily="2" charset="0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81B1FFB-3598-90D2-3F7B-4A619DB7B4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2595" y="5359095"/>
              <a:ext cx="1280509" cy="2245409"/>
            </a:xfrm>
            <a:custGeom>
              <a:avLst/>
              <a:gdLst>
                <a:gd name="connsiteX0" fmla="*/ 421257 w 1280509"/>
                <a:gd name="connsiteY0" fmla="*/ 512096 h 2245409"/>
                <a:gd name="connsiteX1" fmla="*/ 615676 w 1280509"/>
                <a:gd name="connsiteY1" fmla="*/ 512096 h 2245409"/>
                <a:gd name="connsiteX2" fmla="*/ 664281 w 1280509"/>
                <a:gd name="connsiteY2" fmla="*/ 512096 h 2245409"/>
                <a:gd name="connsiteX3" fmla="*/ 864932 w 1280509"/>
                <a:gd name="connsiteY3" fmla="*/ 512096 h 2245409"/>
                <a:gd name="connsiteX4" fmla="*/ 866178 w 1280509"/>
                <a:gd name="connsiteY4" fmla="*/ 512096 h 2245409"/>
                <a:gd name="connsiteX5" fmla="*/ 948432 w 1280509"/>
                <a:gd name="connsiteY5" fmla="*/ 558169 h 2245409"/>
                <a:gd name="connsiteX6" fmla="*/ 1268725 w 1280509"/>
                <a:gd name="connsiteY6" fmla="*/ 1127223 h 2245409"/>
                <a:gd name="connsiteX7" fmla="*/ 1235076 w 1280509"/>
                <a:gd name="connsiteY7" fmla="*/ 1248007 h 2245409"/>
                <a:gd name="connsiteX8" fmla="*/ 1112941 w 1280509"/>
                <a:gd name="connsiteY8" fmla="*/ 1214387 h 2245409"/>
                <a:gd name="connsiteX9" fmla="*/ 980835 w 1280509"/>
                <a:gd name="connsiteY9" fmla="*/ 980290 h 2245409"/>
                <a:gd name="connsiteX10" fmla="*/ 1074306 w 1280509"/>
                <a:gd name="connsiteY10" fmla="*/ 1587946 h 2245409"/>
                <a:gd name="connsiteX11" fmla="*/ 874902 w 1280509"/>
                <a:gd name="connsiteY11" fmla="*/ 1587946 h 2245409"/>
                <a:gd name="connsiteX12" fmla="*/ 874902 w 1280509"/>
                <a:gd name="connsiteY12" fmla="*/ 1896754 h 2245409"/>
                <a:gd name="connsiteX13" fmla="*/ 874902 w 1280509"/>
                <a:gd name="connsiteY13" fmla="*/ 2165716 h 2245409"/>
                <a:gd name="connsiteX14" fmla="*/ 793894 w 1280509"/>
                <a:gd name="connsiteY14" fmla="*/ 2245409 h 2245409"/>
                <a:gd name="connsiteX15" fmla="*/ 776446 w 1280509"/>
                <a:gd name="connsiteY15" fmla="*/ 2245409 h 2245409"/>
                <a:gd name="connsiteX16" fmla="*/ 695438 w 1280509"/>
                <a:gd name="connsiteY16" fmla="*/ 2165716 h 2245409"/>
                <a:gd name="connsiteX17" fmla="*/ 695438 w 1280509"/>
                <a:gd name="connsiteY17" fmla="*/ 1896754 h 2245409"/>
                <a:gd name="connsiteX18" fmla="*/ 695438 w 1280509"/>
                <a:gd name="connsiteY18" fmla="*/ 1587946 h 2245409"/>
                <a:gd name="connsiteX19" fmla="*/ 664281 w 1280509"/>
                <a:gd name="connsiteY19" fmla="*/ 1587946 h 2245409"/>
                <a:gd name="connsiteX20" fmla="*/ 615676 w 1280509"/>
                <a:gd name="connsiteY20" fmla="*/ 1587946 h 2245409"/>
                <a:gd name="connsiteX21" fmla="*/ 584519 w 1280509"/>
                <a:gd name="connsiteY21" fmla="*/ 1587946 h 2245409"/>
                <a:gd name="connsiteX22" fmla="*/ 584519 w 1280509"/>
                <a:gd name="connsiteY22" fmla="*/ 1896754 h 2245409"/>
                <a:gd name="connsiteX23" fmla="*/ 584519 w 1280509"/>
                <a:gd name="connsiteY23" fmla="*/ 2165716 h 2245409"/>
                <a:gd name="connsiteX24" fmla="*/ 504757 w 1280509"/>
                <a:gd name="connsiteY24" fmla="*/ 2245409 h 2245409"/>
                <a:gd name="connsiteX25" fmla="*/ 486063 w 1280509"/>
                <a:gd name="connsiteY25" fmla="*/ 2245409 h 2245409"/>
                <a:gd name="connsiteX26" fmla="*/ 406301 w 1280509"/>
                <a:gd name="connsiteY26" fmla="*/ 2165716 h 2245409"/>
                <a:gd name="connsiteX27" fmla="*/ 406301 w 1280509"/>
                <a:gd name="connsiteY27" fmla="*/ 1896754 h 2245409"/>
                <a:gd name="connsiteX28" fmla="*/ 406301 w 1280509"/>
                <a:gd name="connsiteY28" fmla="*/ 1587946 h 2245409"/>
                <a:gd name="connsiteX29" fmla="*/ 205651 w 1280509"/>
                <a:gd name="connsiteY29" fmla="*/ 1587946 h 2245409"/>
                <a:gd name="connsiteX30" fmla="*/ 300368 w 1280509"/>
                <a:gd name="connsiteY30" fmla="*/ 980290 h 2245409"/>
                <a:gd name="connsiteX31" fmla="*/ 167016 w 1280509"/>
                <a:gd name="connsiteY31" fmla="*/ 1214387 h 2245409"/>
                <a:gd name="connsiteX32" fmla="*/ 44881 w 1280509"/>
                <a:gd name="connsiteY32" fmla="*/ 1248007 h 2245409"/>
                <a:gd name="connsiteX33" fmla="*/ 11232 w 1280509"/>
                <a:gd name="connsiteY33" fmla="*/ 1127223 h 2245409"/>
                <a:gd name="connsiteX34" fmla="*/ 332771 w 1280509"/>
                <a:gd name="connsiteY34" fmla="*/ 558169 h 2245409"/>
                <a:gd name="connsiteX35" fmla="*/ 415025 w 1280509"/>
                <a:gd name="connsiteY35" fmla="*/ 513342 h 2245409"/>
                <a:gd name="connsiteX36" fmla="*/ 421257 w 1280509"/>
                <a:gd name="connsiteY36" fmla="*/ 512096 h 2245409"/>
                <a:gd name="connsiteX37" fmla="*/ 642092 w 1280509"/>
                <a:gd name="connsiteY37" fmla="*/ 0 h 2245409"/>
                <a:gd name="connsiteX38" fmla="*/ 859692 w 1280509"/>
                <a:gd name="connsiteY38" fmla="*/ 216349 h 2245409"/>
                <a:gd name="connsiteX39" fmla="*/ 642092 w 1280509"/>
                <a:gd name="connsiteY39" fmla="*/ 432698 h 2245409"/>
                <a:gd name="connsiteX40" fmla="*/ 426993 w 1280509"/>
                <a:gd name="connsiteY40" fmla="*/ 216349 h 2245409"/>
                <a:gd name="connsiteX41" fmla="*/ 642092 w 1280509"/>
                <a:gd name="connsiteY41" fmla="*/ 0 h 224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280509" h="2245409">
                  <a:moveTo>
                    <a:pt x="421257" y="512096"/>
                  </a:moveTo>
                  <a:lnTo>
                    <a:pt x="615676" y="512096"/>
                  </a:lnTo>
                  <a:lnTo>
                    <a:pt x="664281" y="512096"/>
                  </a:lnTo>
                  <a:lnTo>
                    <a:pt x="864932" y="512096"/>
                  </a:lnTo>
                  <a:cubicBezTo>
                    <a:pt x="866178" y="512096"/>
                    <a:pt x="866178" y="512096"/>
                    <a:pt x="866178" y="512096"/>
                  </a:cubicBezTo>
                  <a:cubicBezTo>
                    <a:pt x="898581" y="510851"/>
                    <a:pt x="930984" y="528284"/>
                    <a:pt x="948432" y="558169"/>
                  </a:cubicBezTo>
                  <a:lnTo>
                    <a:pt x="1268725" y="1127223"/>
                  </a:lnTo>
                  <a:cubicBezTo>
                    <a:pt x="1293651" y="1169560"/>
                    <a:pt x="1277449" y="1224348"/>
                    <a:pt x="1235076" y="1248007"/>
                  </a:cubicBezTo>
                  <a:cubicBezTo>
                    <a:pt x="1191456" y="1272911"/>
                    <a:pt x="1136620" y="1257969"/>
                    <a:pt x="1112941" y="1214387"/>
                  </a:cubicBezTo>
                  <a:lnTo>
                    <a:pt x="980835" y="980290"/>
                  </a:lnTo>
                  <a:lnTo>
                    <a:pt x="1074306" y="1587946"/>
                  </a:lnTo>
                  <a:lnTo>
                    <a:pt x="874902" y="1587946"/>
                  </a:lnTo>
                  <a:lnTo>
                    <a:pt x="874902" y="1896754"/>
                  </a:lnTo>
                  <a:lnTo>
                    <a:pt x="874902" y="2165716"/>
                  </a:lnTo>
                  <a:cubicBezTo>
                    <a:pt x="874902" y="2210544"/>
                    <a:pt x="838760" y="2245409"/>
                    <a:pt x="793894" y="2245409"/>
                  </a:cubicBezTo>
                  <a:lnTo>
                    <a:pt x="776446" y="2245409"/>
                  </a:lnTo>
                  <a:cubicBezTo>
                    <a:pt x="731580" y="2245409"/>
                    <a:pt x="695438" y="2210544"/>
                    <a:pt x="695438" y="2165716"/>
                  </a:cubicBezTo>
                  <a:lnTo>
                    <a:pt x="695438" y="1896754"/>
                  </a:lnTo>
                  <a:lnTo>
                    <a:pt x="695438" y="1587946"/>
                  </a:lnTo>
                  <a:lnTo>
                    <a:pt x="664281" y="1587946"/>
                  </a:lnTo>
                  <a:lnTo>
                    <a:pt x="615676" y="1587946"/>
                  </a:lnTo>
                  <a:lnTo>
                    <a:pt x="584519" y="1587946"/>
                  </a:lnTo>
                  <a:lnTo>
                    <a:pt x="584519" y="1896754"/>
                  </a:lnTo>
                  <a:lnTo>
                    <a:pt x="584519" y="2165716"/>
                  </a:lnTo>
                  <a:cubicBezTo>
                    <a:pt x="584519" y="2210544"/>
                    <a:pt x="548377" y="2245409"/>
                    <a:pt x="504757" y="2245409"/>
                  </a:cubicBezTo>
                  <a:lnTo>
                    <a:pt x="486063" y="2245409"/>
                  </a:lnTo>
                  <a:cubicBezTo>
                    <a:pt x="441197" y="2245409"/>
                    <a:pt x="406301" y="2210544"/>
                    <a:pt x="406301" y="2165716"/>
                  </a:cubicBezTo>
                  <a:lnTo>
                    <a:pt x="406301" y="1896754"/>
                  </a:lnTo>
                  <a:lnTo>
                    <a:pt x="406301" y="1587946"/>
                  </a:lnTo>
                  <a:lnTo>
                    <a:pt x="205651" y="1587946"/>
                  </a:lnTo>
                  <a:lnTo>
                    <a:pt x="300368" y="980290"/>
                  </a:lnTo>
                  <a:lnTo>
                    <a:pt x="167016" y="1214387"/>
                  </a:lnTo>
                  <a:cubicBezTo>
                    <a:pt x="143337" y="1257969"/>
                    <a:pt x="88501" y="1272911"/>
                    <a:pt x="44881" y="1248007"/>
                  </a:cubicBezTo>
                  <a:cubicBezTo>
                    <a:pt x="2508" y="1224348"/>
                    <a:pt x="-12448" y="1169560"/>
                    <a:pt x="11232" y="1127223"/>
                  </a:cubicBezTo>
                  <a:lnTo>
                    <a:pt x="332771" y="558169"/>
                  </a:lnTo>
                  <a:cubicBezTo>
                    <a:pt x="350219" y="527039"/>
                    <a:pt x="382622" y="510851"/>
                    <a:pt x="415025" y="513342"/>
                  </a:cubicBezTo>
                  <a:cubicBezTo>
                    <a:pt x="417518" y="512096"/>
                    <a:pt x="420010" y="512096"/>
                    <a:pt x="421257" y="512096"/>
                  </a:cubicBezTo>
                  <a:close/>
                  <a:moveTo>
                    <a:pt x="642092" y="0"/>
                  </a:moveTo>
                  <a:cubicBezTo>
                    <a:pt x="762147" y="0"/>
                    <a:pt x="859692" y="96294"/>
                    <a:pt x="859692" y="216349"/>
                  </a:cubicBezTo>
                  <a:cubicBezTo>
                    <a:pt x="859692" y="335153"/>
                    <a:pt x="762147" y="432698"/>
                    <a:pt x="642092" y="432698"/>
                  </a:cubicBezTo>
                  <a:cubicBezTo>
                    <a:pt x="523287" y="432698"/>
                    <a:pt x="426993" y="335153"/>
                    <a:pt x="426993" y="216349"/>
                  </a:cubicBezTo>
                  <a:cubicBezTo>
                    <a:pt x="426993" y="96294"/>
                    <a:pt x="523287" y="0"/>
                    <a:pt x="642092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solidFill>
                  <a:schemeClr val="accent4"/>
                </a:solidFill>
                <a:latin typeface="Poppins" panose="00000500000000000000" pitchFamily="2" charset="0"/>
              </a:endParaRPr>
            </a:p>
          </p:txBody>
        </p:sp>
        <p:sp>
          <p:nvSpPr>
            <p:cNvPr id="27" name="Freeform 93">
              <a:extLst>
                <a:ext uri="{FF2B5EF4-FFF2-40B4-BE49-F238E27FC236}">
                  <a16:creationId xmlns:a16="http://schemas.microsoft.com/office/drawing/2014/main" id="{9C68F144-A3D7-EA90-68B0-4ED12EA0F2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7974" y="3809364"/>
              <a:ext cx="7212372" cy="2026933"/>
            </a:xfrm>
            <a:custGeom>
              <a:avLst/>
              <a:gdLst>
                <a:gd name="T0" fmla="*/ 5778 w 5790"/>
                <a:gd name="T1" fmla="*/ 1364 h 1628"/>
                <a:gd name="T2" fmla="*/ 5778 w 5790"/>
                <a:gd name="T3" fmla="*/ 1364 h 1628"/>
                <a:gd name="T4" fmla="*/ 5622 w 5790"/>
                <a:gd name="T5" fmla="*/ 1036 h 1628"/>
                <a:gd name="T6" fmla="*/ 5622 w 5790"/>
                <a:gd name="T7" fmla="*/ 1036 h 1628"/>
                <a:gd name="T8" fmla="*/ 5534 w 5790"/>
                <a:gd name="T9" fmla="*/ 1087 h 1628"/>
                <a:gd name="T10" fmla="*/ 5534 w 5790"/>
                <a:gd name="T11" fmla="*/ 1087 h 1628"/>
                <a:gd name="T12" fmla="*/ 5628 w 5790"/>
                <a:gd name="T13" fmla="*/ 1285 h 1628"/>
                <a:gd name="T14" fmla="*/ 5099 w 5790"/>
                <a:gd name="T15" fmla="*/ 1164 h 1628"/>
                <a:gd name="T16" fmla="*/ 5099 w 5790"/>
                <a:gd name="T17" fmla="*/ 1164 h 1628"/>
                <a:gd name="T18" fmla="*/ 3772 w 5790"/>
                <a:gd name="T19" fmla="*/ 860 h 1628"/>
                <a:gd name="T20" fmla="*/ 3772 w 5790"/>
                <a:gd name="T21" fmla="*/ 860 h 1628"/>
                <a:gd name="T22" fmla="*/ 2161 w 5790"/>
                <a:gd name="T23" fmla="*/ 490 h 1628"/>
                <a:gd name="T24" fmla="*/ 773 w 5790"/>
                <a:gd name="T25" fmla="*/ 172 h 1628"/>
                <a:gd name="T26" fmla="*/ 773 w 5790"/>
                <a:gd name="T27" fmla="*/ 172 h 1628"/>
                <a:gd name="T28" fmla="*/ 100 w 5790"/>
                <a:gd name="T29" fmla="*/ 17 h 1628"/>
                <a:gd name="T30" fmla="*/ 100 w 5790"/>
                <a:gd name="T31" fmla="*/ 17 h 1628"/>
                <a:gd name="T32" fmla="*/ 91 w 5790"/>
                <a:gd name="T33" fmla="*/ 15 h 1628"/>
                <a:gd name="T34" fmla="*/ 91 w 5790"/>
                <a:gd name="T35" fmla="*/ 15 h 1628"/>
                <a:gd name="T36" fmla="*/ 64 w 5790"/>
                <a:gd name="T37" fmla="*/ 113 h 1628"/>
                <a:gd name="T38" fmla="*/ 64 w 5790"/>
                <a:gd name="T39" fmla="*/ 113 h 1628"/>
                <a:gd name="T40" fmla="*/ 619 w 5790"/>
                <a:gd name="T41" fmla="*/ 241 h 1628"/>
                <a:gd name="T42" fmla="*/ 619 w 5790"/>
                <a:gd name="T43" fmla="*/ 241 h 1628"/>
                <a:gd name="T44" fmla="*/ 1947 w 5790"/>
                <a:gd name="T45" fmla="*/ 545 h 1628"/>
                <a:gd name="T46" fmla="*/ 1947 w 5790"/>
                <a:gd name="T47" fmla="*/ 545 h 1628"/>
                <a:gd name="T48" fmla="*/ 3559 w 5790"/>
                <a:gd name="T49" fmla="*/ 916 h 1628"/>
                <a:gd name="T50" fmla="*/ 4945 w 5790"/>
                <a:gd name="T51" fmla="*/ 1233 h 1628"/>
                <a:gd name="T52" fmla="*/ 4945 w 5790"/>
                <a:gd name="T53" fmla="*/ 1233 h 1628"/>
                <a:gd name="T54" fmla="*/ 5618 w 5790"/>
                <a:gd name="T55" fmla="*/ 1388 h 1628"/>
                <a:gd name="T56" fmla="*/ 5618 w 5790"/>
                <a:gd name="T57" fmla="*/ 1388 h 1628"/>
                <a:gd name="T58" fmla="*/ 5360 w 5790"/>
                <a:gd name="T59" fmla="*/ 1511 h 1628"/>
                <a:gd name="T60" fmla="*/ 5360 w 5790"/>
                <a:gd name="T61" fmla="*/ 1511 h 1628"/>
                <a:gd name="T62" fmla="*/ 5411 w 5790"/>
                <a:gd name="T63" fmla="*/ 1599 h 1628"/>
                <a:gd name="T64" fmla="*/ 5411 w 5790"/>
                <a:gd name="T65" fmla="*/ 1599 h 1628"/>
                <a:gd name="T66" fmla="*/ 5759 w 5790"/>
                <a:gd name="T67" fmla="*/ 1434 h 1628"/>
                <a:gd name="T68" fmla="*/ 5759 w 5790"/>
                <a:gd name="T69" fmla="*/ 1434 h 1628"/>
                <a:gd name="T70" fmla="*/ 5778 w 5790"/>
                <a:gd name="T71" fmla="*/ 1364 h 1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790" h="1628">
                  <a:moveTo>
                    <a:pt x="5778" y="1364"/>
                  </a:moveTo>
                  <a:lnTo>
                    <a:pt x="5778" y="1364"/>
                  </a:lnTo>
                  <a:cubicBezTo>
                    <a:pt x="5726" y="1254"/>
                    <a:pt x="5674" y="1145"/>
                    <a:pt x="5622" y="1036"/>
                  </a:cubicBezTo>
                  <a:lnTo>
                    <a:pt x="5622" y="1036"/>
                  </a:lnTo>
                  <a:cubicBezTo>
                    <a:pt x="5594" y="977"/>
                    <a:pt x="5506" y="1028"/>
                    <a:pt x="5534" y="1087"/>
                  </a:cubicBezTo>
                  <a:lnTo>
                    <a:pt x="5534" y="1087"/>
                  </a:lnTo>
                  <a:cubicBezTo>
                    <a:pt x="5565" y="1153"/>
                    <a:pt x="5597" y="1219"/>
                    <a:pt x="5628" y="1285"/>
                  </a:cubicBezTo>
                  <a:lnTo>
                    <a:pt x="5099" y="1164"/>
                  </a:lnTo>
                  <a:lnTo>
                    <a:pt x="5099" y="1164"/>
                  </a:lnTo>
                  <a:cubicBezTo>
                    <a:pt x="4657" y="1063"/>
                    <a:pt x="4214" y="961"/>
                    <a:pt x="3772" y="860"/>
                  </a:cubicBezTo>
                  <a:lnTo>
                    <a:pt x="3772" y="860"/>
                  </a:lnTo>
                  <a:cubicBezTo>
                    <a:pt x="3235" y="736"/>
                    <a:pt x="2698" y="613"/>
                    <a:pt x="2161" y="490"/>
                  </a:cubicBezTo>
                  <a:lnTo>
                    <a:pt x="773" y="172"/>
                  </a:lnTo>
                  <a:lnTo>
                    <a:pt x="773" y="172"/>
                  </a:lnTo>
                  <a:cubicBezTo>
                    <a:pt x="550" y="120"/>
                    <a:pt x="326" y="63"/>
                    <a:pt x="100" y="17"/>
                  </a:cubicBezTo>
                  <a:lnTo>
                    <a:pt x="100" y="17"/>
                  </a:lnTo>
                  <a:cubicBezTo>
                    <a:pt x="97" y="16"/>
                    <a:pt x="94" y="16"/>
                    <a:pt x="91" y="15"/>
                  </a:cubicBezTo>
                  <a:lnTo>
                    <a:pt x="91" y="15"/>
                  </a:lnTo>
                  <a:cubicBezTo>
                    <a:pt x="27" y="0"/>
                    <a:pt x="0" y="98"/>
                    <a:pt x="64" y="113"/>
                  </a:cubicBezTo>
                  <a:lnTo>
                    <a:pt x="64" y="113"/>
                  </a:lnTo>
                  <a:cubicBezTo>
                    <a:pt x="249" y="156"/>
                    <a:pt x="434" y="198"/>
                    <a:pt x="619" y="241"/>
                  </a:cubicBezTo>
                  <a:lnTo>
                    <a:pt x="619" y="241"/>
                  </a:lnTo>
                  <a:cubicBezTo>
                    <a:pt x="1062" y="342"/>
                    <a:pt x="1505" y="444"/>
                    <a:pt x="1947" y="545"/>
                  </a:cubicBezTo>
                  <a:lnTo>
                    <a:pt x="1947" y="545"/>
                  </a:lnTo>
                  <a:cubicBezTo>
                    <a:pt x="2485" y="669"/>
                    <a:pt x="3021" y="792"/>
                    <a:pt x="3559" y="916"/>
                  </a:cubicBezTo>
                  <a:lnTo>
                    <a:pt x="4945" y="1233"/>
                  </a:lnTo>
                  <a:lnTo>
                    <a:pt x="4945" y="1233"/>
                  </a:lnTo>
                  <a:cubicBezTo>
                    <a:pt x="5169" y="1285"/>
                    <a:pt x="5393" y="1342"/>
                    <a:pt x="5618" y="1388"/>
                  </a:cubicBezTo>
                  <a:lnTo>
                    <a:pt x="5618" y="1388"/>
                  </a:lnTo>
                  <a:cubicBezTo>
                    <a:pt x="5532" y="1429"/>
                    <a:pt x="5446" y="1470"/>
                    <a:pt x="5360" y="1511"/>
                  </a:cubicBezTo>
                  <a:lnTo>
                    <a:pt x="5360" y="1511"/>
                  </a:lnTo>
                  <a:cubicBezTo>
                    <a:pt x="5301" y="1539"/>
                    <a:pt x="5353" y="1627"/>
                    <a:pt x="5411" y="1599"/>
                  </a:cubicBezTo>
                  <a:lnTo>
                    <a:pt x="5411" y="1599"/>
                  </a:lnTo>
                  <a:cubicBezTo>
                    <a:pt x="5528" y="1544"/>
                    <a:pt x="5644" y="1488"/>
                    <a:pt x="5759" y="1434"/>
                  </a:cubicBezTo>
                  <a:lnTo>
                    <a:pt x="5759" y="1434"/>
                  </a:lnTo>
                  <a:cubicBezTo>
                    <a:pt x="5786" y="1421"/>
                    <a:pt x="5789" y="1386"/>
                    <a:pt x="5778" y="1364"/>
                  </a:cubicBezTo>
                </a:path>
              </a:pathLst>
            </a:custGeom>
            <a:solidFill>
              <a:srgbClr val="DBE9F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solidFill>
                  <a:srgbClr val="DBE9F0"/>
                </a:solidFill>
                <a:latin typeface="Poppins" panose="00000500000000000000" pitchFamily="2" charset="0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C23F26F-6ACD-EAA5-659B-1B94AF889D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6410" y="4474021"/>
              <a:ext cx="1223702" cy="3129788"/>
            </a:xfrm>
            <a:custGeom>
              <a:avLst/>
              <a:gdLst>
                <a:gd name="connsiteX0" fmla="*/ 106029 w 1223702"/>
                <a:gd name="connsiteY0" fmla="*/ 648176 h 3129788"/>
                <a:gd name="connsiteX1" fmla="*/ 164657 w 1223702"/>
                <a:gd name="connsiteY1" fmla="*/ 648176 h 3129788"/>
                <a:gd name="connsiteX2" fmla="*/ 212059 w 1223702"/>
                <a:gd name="connsiteY2" fmla="*/ 648176 h 3129788"/>
                <a:gd name="connsiteX3" fmla="*/ 301871 w 1223702"/>
                <a:gd name="connsiteY3" fmla="*/ 648176 h 3129788"/>
                <a:gd name="connsiteX4" fmla="*/ 427859 w 1223702"/>
                <a:gd name="connsiteY4" fmla="*/ 648176 h 3129788"/>
                <a:gd name="connsiteX5" fmla="*/ 840749 w 1223702"/>
                <a:gd name="connsiteY5" fmla="*/ 648176 h 3129788"/>
                <a:gd name="connsiteX6" fmla="*/ 919336 w 1223702"/>
                <a:gd name="connsiteY6" fmla="*/ 648176 h 3129788"/>
                <a:gd name="connsiteX7" fmla="*/ 1012891 w 1223702"/>
                <a:gd name="connsiteY7" fmla="*/ 648176 h 3129788"/>
                <a:gd name="connsiteX8" fmla="*/ 1102704 w 1223702"/>
                <a:gd name="connsiteY8" fmla="*/ 648176 h 3129788"/>
                <a:gd name="connsiteX9" fmla="*/ 1118920 w 1223702"/>
                <a:gd name="connsiteY9" fmla="*/ 648176 h 3129788"/>
                <a:gd name="connsiteX10" fmla="*/ 1223702 w 1223702"/>
                <a:gd name="connsiteY10" fmla="*/ 773875 h 3129788"/>
                <a:gd name="connsiteX11" fmla="*/ 1223702 w 1223702"/>
                <a:gd name="connsiteY11" fmla="*/ 781342 h 3129788"/>
                <a:gd name="connsiteX12" fmla="*/ 1223702 w 1223702"/>
                <a:gd name="connsiteY12" fmla="*/ 1564157 h 3129788"/>
                <a:gd name="connsiteX13" fmla="*/ 1223702 w 1223702"/>
                <a:gd name="connsiteY13" fmla="*/ 1903917 h 3129788"/>
                <a:gd name="connsiteX14" fmla="*/ 1118920 w 1223702"/>
                <a:gd name="connsiteY14" fmla="*/ 2028371 h 3129788"/>
                <a:gd name="connsiteX15" fmla="*/ 1012891 w 1223702"/>
                <a:gd name="connsiteY15" fmla="*/ 1903917 h 3129788"/>
                <a:gd name="connsiteX16" fmla="*/ 1012891 w 1223702"/>
                <a:gd name="connsiteY16" fmla="*/ 1564157 h 3129788"/>
                <a:gd name="connsiteX17" fmla="*/ 1012891 w 1223702"/>
                <a:gd name="connsiteY17" fmla="*/ 1175861 h 3129788"/>
                <a:gd name="connsiteX18" fmla="*/ 971727 w 1223702"/>
                <a:gd name="connsiteY18" fmla="*/ 1127324 h 3129788"/>
                <a:gd name="connsiteX19" fmla="*/ 971727 w 1223702"/>
                <a:gd name="connsiteY19" fmla="*/ 1564157 h 3129788"/>
                <a:gd name="connsiteX20" fmla="*/ 971727 w 1223702"/>
                <a:gd name="connsiteY20" fmla="*/ 1900183 h 3129788"/>
                <a:gd name="connsiteX21" fmla="*/ 971727 w 1223702"/>
                <a:gd name="connsiteY21" fmla="*/ 1903917 h 3129788"/>
                <a:gd name="connsiteX22" fmla="*/ 971727 w 1223702"/>
                <a:gd name="connsiteY22" fmla="*/ 1912628 h 3129788"/>
                <a:gd name="connsiteX23" fmla="*/ 971727 w 1223702"/>
                <a:gd name="connsiteY23" fmla="*/ 2346973 h 3129788"/>
                <a:gd name="connsiteX24" fmla="*/ 971727 w 1223702"/>
                <a:gd name="connsiteY24" fmla="*/ 2648152 h 3129788"/>
                <a:gd name="connsiteX25" fmla="*/ 971727 w 1223702"/>
                <a:gd name="connsiteY25" fmla="*/ 2969243 h 3129788"/>
                <a:gd name="connsiteX26" fmla="*/ 834512 w 1223702"/>
                <a:gd name="connsiteY26" fmla="*/ 3129788 h 3129788"/>
                <a:gd name="connsiteX27" fmla="*/ 698545 w 1223702"/>
                <a:gd name="connsiteY27" fmla="*/ 2969243 h 3129788"/>
                <a:gd name="connsiteX28" fmla="*/ 698545 w 1223702"/>
                <a:gd name="connsiteY28" fmla="*/ 2648152 h 3129788"/>
                <a:gd name="connsiteX29" fmla="*/ 698545 w 1223702"/>
                <a:gd name="connsiteY29" fmla="*/ 2346973 h 3129788"/>
                <a:gd name="connsiteX30" fmla="*/ 698545 w 1223702"/>
                <a:gd name="connsiteY30" fmla="*/ 1961166 h 3129788"/>
                <a:gd name="connsiteX31" fmla="*/ 523909 w 1223702"/>
                <a:gd name="connsiteY31" fmla="*/ 1961166 h 3129788"/>
                <a:gd name="connsiteX32" fmla="*/ 523909 w 1223702"/>
                <a:gd name="connsiteY32" fmla="*/ 2346973 h 3129788"/>
                <a:gd name="connsiteX33" fmla="*/ 523909 w 1223702"/>
                <a:gd name="connsiteY33" fmla="*/ 2648152 h 3129788"/>
                <a:gd name="connsiteX34" fmla="*/ 523909 w 1223702"/>
                <a:gd name="connsiteY34" fmla="*/ 2969243 h 3129788"/>
                <a:gd name="connsiteX35" fmla="*/ 386695 w 1223702"/>
                <a:gd name="connsiteY35" fmla="*/ 3129788 h 3129788"/>
                <a:gd name="connsiteX36" fmla="*/ 250728 w 1223702"/>
                <a:gd name="connsiteY36" fmla="*/ 2969243 h 3129788"/>
                <a:gd name="connsiteX37" fmla="*/ 250728 w 1223702"/>
                <a:gd name="connsiteY37" fmla="*/ 2648152 h 3129788"/>
                <a:gd name="connsiteX38" fmla="*/ 250728 w 1223702"/>
                <a:gd name="connsiteY38" fmla="*/ 2346973 h 3129788"/>
                <a:gd name="connsiteX39" fmla="*/ 250728 w 1223702"/>
                <a:gd name="connsiteY39" fmla="*/ 1912628 h 3129788"/>
                <a:gd name="connsiteX40" fmla="*/ 250728 w 1223702"/>
                <a:gd name="connsiteY40" fmla="*/ 1903917 h 3129788"/>
                <a:gd name="connsiteX41" fmla="*/ 250728 w 1223702"/>
                <a:gd name="connsiteY41" fmla="*/ 1900183 h 3129788"/>
                <a:gd name="connsiteX42" fmla="*/ 250728 w 1223702"/>
                <a:gd name="connsiteY42" fmla="*/ 1564157 h 3129788"/>
                <a:gd name="connsiteX43" fmla="*/ 250728 w 1223702"/>
                <a:gd name="connsiteY43" fmla="*/ 1127324 h 3129788"/>
                <a:gd name="connsiteX44" fmla="*/ 212059 w 1223702"/>
                <a:gd name="connsiteY44" fmla="*/ 1173372 h 3129788"/>
                <a:gd name="connsiteX45" fmla="*/ 212059 w 1223702"/>
                <a:gd name="connsiteY45" fmla="*/ 1564157 h 3129788"/>
                <a:gd name="connsiteX46" fmla="*/ 212059 w 1223702"/>
                <a:gd name="connsiteY46" fmla="*/ 1903917 h 3129788"/>
                <a:gd name="connsiteX47" fmla="*/ 106029 w 1223702"/>
                <a:gd name="connsiteY47" fmla="*/ 2028371 h 3129788"/>
                <a:gd name="connsiteX48" fmla="*/ 0 w 1223702"/>
                <a:gd name="connsiteY48" fmla="*/ 1903917 h 3129788"/>
                <a:gd name="connsiteX49" fmla="*/ 0 w 1223702"/>
                <a:gd name="connsiteY49" fmla="*/ 1564157 h 3129788"/>
                <a:gd name="connsiteX50" fmla="*/ 0 w 1223702"/>
                <a:gd name="connsiteY50" fmla="*/ 781342 h 3129788"/>
                <a:gd name="connsiteX51" fmla="*/ 0 w 1223702"/>
                <a:gd name="connsiteY51" fmla="*/ 773875 h 3129788"/>
                <a:gd name="connsiteX52" fmla="*/ 106029 w 1223702"/>
                <a:gd name="connsiteY52" fmla="*/ 648176 h 3129788"/>
                <a:gd name="connsiteX53" fmla="*/ 611854 w 1223702"/>
                <a:gd name="connsiteY53" fmla="*/ 0 h 3129788"/>
                <a:gd name="connsiteX54" fmla="*/ 899620 w 1223702"/>
                <a:gd name="connsiteY54" fmla="*/ 287764 h 3129788"/>
                <a:gd name="connsiteX55" fmla="*/ 611854 w 1223702"/>
                <a:gd name="connsiteY55" fmla="*/ 575528 h 3129788"/>
                <a:gd name="connsiteX56" fmla="*/ 324088 w 1223702"/>
                <a:gd name="connsiteY56" fmla="*/ 287764 h 3129788"/>
                <a:gd name="connsiteX57" fmla="*/ 611854 w 1223702"/>
                <a:gd name="connsiteY57" fmla="*/ 0 h 312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223702" h="3129788">
                  <a:moveTo>
                    <a:pt x="106029" y="648176"/>
                  </a:moveTo>
                  <a:lnTo>
                    <a:pt x="164657" y="648176"/>
                  </a:lnTo>
                  <a:lnTo>
                    <a:pt x="212059" y="648176"/>
                  </a:lnTo>
                  <a:lnTo>
                    <a:pt x="301871" y="648176"/>
                  </a:lnTo>
                  <a:lnTo>
                    <a:pt x="427859" y="648176"/>
                  </a:lnTo>
                  <a:lnTo>
                    <a:pt x="840749" y="648176"/>
                  </a:lnTo>
                  <a:lnTo>
                    <a:pt x="919336" y="648176"/>
                  </a:lnTo>
                  <a:lnTo>
                    <a:pt x="1012891" y="648176"/>
                  </a:lnTo>
                  <a:lnTo>
                    <a:pt x="1102704" y="648176"/>
                  </a:lnTo>
                  <a:lnTo>
                    <a:pt x="1118920" y="648176"/>
                  </a:lnTo>
                  <a:cubicBezTo>
                    <a:pt x="1176301" y="648176"/>
                    <a:pt x="1223702" y="705425"/>
                    <a:pt x="1223702" y="773875"/>
                  </a:cubicBezTo>
                  <a:lnTo>
                    <a:pt x="1223702" y="781342"/>
                  </a:lnTo>
                  <a:lnTo>
                    <a:pt x="1223702" y="1564157"/>
                  </a:lnTo>
                  <a:lnTo>
                    <a:pt x="1223702" y="1903917"/>
                  </a:lnTo>
                  <a:cubicBezTo>
                    <a:pt x="1223702" y="1972366"/>
                    <a:pt x="1176301" y="2028371"/>
                    <a:pt x="1118920" y="2028371"/>
                  </a:cubicBezTo>
                  <a:cubicBezTo>
                    <a:pt x="1060292" y="2028371"/>
                    <a:pt x="1012891" y="1972366"/>
                    <a:pt x="1012891" y="1903917"/>
                  </a:cubicBezTo>
                  <a:lnTo>
                    <a:pt x="1012891" y="1564157"/>
                  </a:lnTo>
                  <a:lnTo>
                    <a:pt x="1012891" y="1175861"/>
                  </a:lnTo>
                  <a:cubicBezTo>
                    <a:pt x="1012891" y="1149726"/>
                    <a:pt x="994180" y="1127324"/>
                    <a:pt x="971727" y="1127324"/>
                  </a:cubicBezTo>
                  <a:lnTo>
                    <a:pt x="971727" y="1564157"/>
                  </a:lnTo>
                  <a:lnTo>
                    <a:pt x="971727" y="1900183"/>
                  </a:lnTo>
                  <a:cubicBezTo>
                    <a:pt x="971727" y="1901428"/>
                    <a:pt x="971727" y="1902672"/>
                    <a:pt x="971727" y="1903917"/>
                  </a:cubicBezTo>
                  <a:cubicBezTo>
                    <a:pt x="971727" y="1906406"/>
                    <a:pt x="971727" y="1908895"/>
                    <a:pt x="971727" y="1912628"/>
                  </a:cubicBezTo>
                  <a:lnTo>
                    <a:pt x="971727" y="2346973"/>
                  </a:lnTo>
                  <a:lnTo>
                    <a:pt x="971727" y="2648152"/>
                  </a:lnTo>
                  <a:lnTo>
                    <a:pt x="971727" y="2969243"/>
                  </a:lnTo>
                  <a:cubicBezTo>
                    <a:pt x="971727" y="3057605"/>
                    <a:pt x="909356" y="3129788"/>
                    <a:pt x="834512" y="3129788"/>
                  </a:cubicBezTo>
                  <a:cubicBezTo>
                    <a:pt x="759668" y="3129788"/>
                    <a:pt x="698545" y="3057605"/>
                    <a:pt x="698545" y="2969243"/>
                  </a:cubicBezTo>
                  <a:lnTo>
                    <a:pt x="698545" y="2648152"/>
                  </a:lnTo>
                  <a:lnTo>
                    <a:pt x="698545" y="2346973"/>
                  </a:lnTo>
                  <a:lnTo>
                    <a:pt x="698545" y="1961166"/>
                  </a:lnTo>
                  <a:lnTo>
                    <a:pt x="523909" y="1961166"/>
                  </a:lnTo>
                  <a:lnTo>
                    <a:pt x="523909" y="2346973"/>
                  </a:lnTo>
                  <a:lnTo>
                    <a:pt x="523909" y="2648152"/>
                  </a:lnTo>
                  <a:lnTo>
                    <a:pt x="523909" y="2969243"/>
                  </a:lnTo>
                  <a:cubicBezTo>
                    <a:pt x="523909" y="3057605"/>
                    <a:pt x="461539" y="3129788"/>
                    <a:pt x="386695" y="3129788"/>
                  </a:cubicBezTo>
                  <a:cubicBezTo>
                    <a:pt x="311851" y="3129788"/>
                    <a:pt x="250728" y="3057605"/>
                    <a:pt x="250728" y="2969243"/>
                  </a:cubicBezTo>
                  <a:lnTo>
                    <a:pt x="250728" y="2648152"/>
                  </a:lnTo>
                  <a:lnTo>
                    <a:pt x="250728" y="2346973"/>
                  </a:lnTo>
                  <a:lnTo>
                    <a:pt x="250728" y="1912628"/>
                  </a:lnTo>
                  <a:cubicBezTo>
                    <a:pt x="250728" y="1908895"/>
                    <a:pt x="250728" y="1906406"/>
                    <a:pt x="250728" y="1903917"/>
                  </a:cubicBezTo>
                  <a:cubicBezTo>
                    <a:pt x="250728" y="1902672"/>
                    <a:pt x="250728" y="1901428"/>
                    <a:pt x="250728" y="1900183"/>
                  </a:cubicBezTo>
                  <a:lnTo>
                    <a:pt x="250728" y="1564157"/>
                  </a:lnTo>
                  <a:lnTo>
                    <a:pt x="250728" y="1127324"/>
                  </a:lnTo>
                  <a:cubicBezTo>
                    <a:pt x="229522" y="1127324"/>
                    <a:pt x="212059" y="1148481"/>
                    <a:pt x="212059" y="1173372"/>
                  </a:cubicBezTo>
                  <a:lnTo>
                    <a:pt x="212059" y="1564157"/>
                  </a:lnTo>
                  <a:lnTo>
                    <a:pt x="212059" y="1903917"/>
                  </a:lnTo>
                  <a:cubicBezTo>
                    <a:pt x="212059" y="1972366"/>
                    <a:pt x="164657" y="2028371"/>
                    <a:pt x="106029" y="2028371"/>
                  </a:cubicBezTo>
                  <a:cubicBezTo>
                    <a:pt x="48649" y="2028371"/>
                    <a:pt x="0" y="1972366"/>
                    <a:pt x="0" y="1903917"/>
                  </a:cubicBezTo>
                  <a:lnTo>
                    <a:pt x="0" y="1564157"/>
                  </a:lnTo>
                  <a:lnTo>
                    <a:pt x="0" y="781342"/>
                  </a:lnTo>
                  <a:lnTo>
                    <a:pt x="0" y="773875"/>
                  </a:lnTo>
                  <a:cubicBezTo>
                    <a:pt x="0" y="705425"/>
                    <a:pt x="48649" y="648176"/>
                    <a:pt x="106029" y="648176"/>
                  </a:cubicBezTo>
                  <a:close/>
                  <a:moveTo>
                    <a:pt x="611854" y="0"/>
                  </a:moveTo>
                  <a:cubicBezTo>
                    <a:pt x="770621" y="0"/>
                    <a:pt x="899620" y="128998"/>
                    <a:pt x="899620" y="287764"/>
                  </a:cubicBezTo>
                  <a:cubicBezTo>
                    <a:pt x="899620" y="446530"/>
                    <a:pt x="770621" y="575528"/>
                    <a:pt x="611854" y="575528"/>
                  </a:cubicBezTo>
                  <a:cubicBezTo>
                    <a:pt x="453087" y="575528"/>
                    <a:pt x="324088" y="446530"/>
                    <a:pt x="324088" y="287764"/>
                  </a:cubicBezTo>
                  <a:cubicBezTo>
                    <a:pt x="324088" y="128998"/>
                    <a:pt x="453087" y="0"/>
                    <a:pt x="611854" y="0"/>
                  </a:cubicBezTo>
                  <a:close/>
                </a:path>
              </a:pathLst>
            </a:custGeom>
            <a:solidFill>
              <a:srgbClr val="DBE9F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solidFill>
                  <a:schemeClr val="accent2"/>
                </a:solidFill>
                <a:latin typeface="Poppins" panose="00000500000000000000" pitchFamily="2" charset="0"/>
              </a:endParaRPr>
            </a:p>
          </p:txBody>
        </p:sp>
      </p:grpSp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931668A9-A228-9578-7248-CD73913183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9339332"/>
              </p:ext>
            </p:extLst>
          </p:nvPr>
        </p:nvGraphicFramePr>
        <p:xfrm>
          <a:off x="13821027" y="6820958"/>
          <a:ext cx="7335981" cy="564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" name="Freeform 22">
            <a:extLst>
              <a:ext uri="{FF2B5EF4-FFF2-40B4-BE49-F238E27FC236}">
                <a16:creationId xmlns:a16="http://schemas.microsoft.com/office/drawing/2014/main" id="{C8CE0BDD-6AEF-B267-4D91-FA49650B1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3928" y="6511943"/>
            <a:ext cx="7881279" cy="1190751"/>
          </a:xfrm>
          <a:custGeom>
            <a:avLst/>
            <a:gdLst>
              <a:gd name="connsiteX0" fmla="*/ 541396 w 7881279"/>
              <a:gd name="connsiteY0" fmla="*/ 384515 h 1190751"/>
              <a:gd name="connsiteX1" fmla="*/ 329582 w 7881279"/>
              <a:gd name="connsiteY1" fmla="*/ 595378 h 1190751"/>
              <a:gd name="connsiteX2" fmla="*/ 541396 w 7881279"/>
              <a:gd name="connsiteY2" fmla="*/ 806241 h 1190751"/>
              <a:gd name="connsiteX3" fmla="*/ 7334385 w 7881279"/>
              <a:gd name="connsiteY3" fmla="*/ 806241 h 1190751"/>
              <a:gd name="connsiteX4" fmla="*/ 7546199 w 7881279"/>
              <a:gd name="connsiteY4" fmla="*/ 595378 h 1190751"/>
              <a:gd name="connsiteX5" fmla="*/ 7334385 w 7881279"/>
              <a:gd name="connsiteY5" fmla="*/ 384515 h 1190751"/>
              <a:gd name="connsiteX6" fmla="*/ 303893 w 7881279"/>
              <a:gd name="connsiteY6" fmla="*/ 0 h 1190751"/>
              <a:gd name="connsiteX7" fmla="*/ 7576141 w 7881279"/>
              <a:gd name="connsiteY7" fmla="*/ 0 h 1190751"/>
              <a:gd name="connsiteX8" fmla="*/ 7881279 w 7881279"/>
              <a:gd name="connsiteY8" fmla="*/ 304524 h 1190751"/>
              <a:gd name="connsiteX9" fmla="*/ 7881279 w 7881279"/>
              <a:gd name="connsiteY9" fmla="*/ 887470 h 1190751"/>
              <a:gd name="connsiteX10" fmla="*/ 7576141 w 7881279"/>
              <a:gd name="connsiteY10" fmla="*/ 1190751 h 1190751"/>
              <a:gd name="connsiteX11" fmla="*/ 303893 w 7881279"/>
              <a:gd name="connsiteY11" fmla="*/ 1190751 h 1190751"/>
              <a:gd name="connsiteX12" fmla="*/ 0 w 7881279"/>
              <a:gd name="connsiteY12" fmla="*/ 887470 h 1190751"/>
              <a:gd name="connsiteX13" fmla="*/ 0 w 7881279"/>
              <a:gd name="connsiteY13" fmla="*/ 304524 h 1190751"/>
              <a:gd name="connsiteX14" fmla="*/ 303893 w 7881279"/>
              <a:gd name="connsiteY14" fmla="*/ 0 h 1190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881279" h="1190751">
                <a:moveTo>
                  <a:pt x="541396" y="384515"/>
                </a:moveTo>
                <a:cubicBezTo>
                  <a:pt x="424275" y="384515"/>
                  <a:pt x="329582" y="478783"/>
                  <a:pt x="329582" y="595378"/>
                </a:cubicBezTo>
                <a:cubicBezTo>
                  <a:pt x="329582" y="711973"/>
                  <a:pt x="424275" y="806241"/>
                  <a:pt x="541396" y="806241"/>
                </a:cubicBezTo>
                <a:lnTo>
                  <a:pt x="7334385" y="806241"/>
                </a:lnTo>
                <a:cubicBezTo>
                  <a:pt x="7450260" y="806241"/>
                  <a:pt x="7546199" y="711973"/>
                  <a:pt x="7546199" y="595378"/>
                </a:cubicBezTo>
                <a:cubicBezTo>
                  <a:pt x="7546199" y="478783"/>
                  <a:pt x="7450260" y="384515"/>
                  <a:pt x="7334385" y="384515"/>
                </a:cubicBezTo>
                <a:close/>
                <a:moveTo>
                  <a:pt x="303893" y="0"/>
                </a:moveTo>
                <a:lnTo>
                  <a:pt x="7576141" y="0"/>
                </a:lnTo>
                <a:cubicBezTo>
                  <a:pt x="7744278" y="0"/>
                  <a:pt x="7881279" y="136725"/>
                  <a:pt x="7881279" y="304524"/>
                </a:cubicBezTo>
                <a:lnTo>
                  <a:pt x="7881279" y="887470"/>
                </a:lnTo>
                <a:cubicBezTo>
                  <a:pt x="7881279" y="1054026"/>
                  <a:pt x="7744278" y="1190751"/>
                  <a:pt x="7576141" y="1190751"/>
                </a:cubicBezTo>
                <a:lnTo>
                  <a:pt x="303893" y="1190751"/>
                </a:lnTo>
                <a:cubicBezTo>
                  <a:pt x="137001" y="1190751"/>
                  <a:pt x="0" y="1054026"/>
                  <a:pt x="0" y="887470"/>
                </a:cubicBezTo>
                <a:lnTo>
                  <a:pt x="0" y="304524"/>
                </a:lnTo>
                <a:cubicBezTo>
                  <a:pt x="0" y="136725"/>
                  <a:pt x="137001" y="0"/>
                  <a:pt x="303893" y="0"/>
                </a:cubicBezTo>
                <a:close/>
              </a:path>
            </a:pathLst>
          </a:custGeom>
          <a:solidFill>
            <a:srgbClr val="E1EB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anose="00000500000000000000" pitchFamily="2" charset="0"/>
            </a:endParaRPr>
          </a:p>
        </p:txBody>
      </p:sp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id="{901FC556-313F-A4B4-79AC-1B66BE9E12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5628924"/>
              </p:ext>
            </p:extLst>
          </p:nvPr>
        </p:nvGraphicFramePr>
        <p:xfrm>
          <a:off x="13821027" y="11692902"/>
          <a:ext cx="7335981" cy="564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Freeform 23">
            <a:extLst>
              <a:ext uri="{FF2B5EF4-FFF2-40B4-BE49-F238E27FC236}">
                <a16:creationId xmlns:a16="http://schemas.microsoft.com/office/drawing/2014/main" id="{153629CF-0FF5-FCA1-6D44-E8826CE63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3928" y="11394406"/>
            <a:ext cx="7881279" cy="1190751"/>
          </a:xfrm>
          <a:custGeom>
            <a:avLst/>
            <a:gdLst>
              <a:gd name="connsiteX0" fmla="*/ 541396 w 7881279"/>
              <a:gd name="connsiteY0" fmla="*/ 379024 h 1190751"/>
              <a:gd name="connsiteX1" fmla="*/ 329582 w 7881279"/>
              <a:gd name="connsiteY1" fmla="*/ 593253 h 1190751"/>
              <a:gd name="connsiteX2" fmla="*/ 541396 w 7881279"/>
              <a:gd name="connsiteY2" fmla="*/ 806229 h 1190751"/>
              <a:gd name="connsiteX3" fmla="*/ 7334385 w 7881279"/>
              <a:gd name="connsiteY3" fmla="*/ 806229 h 1190751"/>
              <a:gd name="connsiteX4" fmla="*/ 7546199 w 7881279"/>
              <a:gd name="connsiteY4" fmla="*/ 593253 h 1190751"/>
              <a:gd name="connsiteX5" fmla="*/ 7334385 w 7881279"/>
              <a:gd name="connsiteY5" fmla="*/ 379024 h 1190751"/>
              <a:gd name="connsiteX6" fmla="*/ 303893 w 7881279"/>
              <a:gd name="connsiteY6" fmla="*/ 0 h 1190751"/>
              <a:gd name="connsiteX7" fmla="*/ 7577386 w 7881279"/>
              <a:gd name="connsiteY7" fmla="*/ 0 h 1190751"/>
              <a:gd name="connsiteX8" fmla="*/ 7881279 w 7881279"/>
              <a:gd name="connsiteY8" fmla="*/ 302038 h 1190751"/>
              <a:gd name="connsiteX9" fmla="*/ 7881279 w 7881279"/>
              <a:gd name="connsiteY9" fmla="*/ 887470 h 1190751"/>
              <a:gd name="connsiteX10" fmla="*/ 7577386 w 7881279"/>
              <a:gd name="connsiteY10" fmla="*/ 1190751 h 1190751"/>
              <a:gd name="connsiteX11" fmla="*/ 303893 w 7881279"/>
              <a:gd name="connsiteY11" fmla="*/ 1190751 h 1190751"/>
              <a:gd name="connsiteX12" fmla="*/ 0 w 7881279"/>
              <a:gd name="connsiteY12" fmla="*/ 887470 h 1190751"/>
              <a:gd name="connsiteX13" fmla="*/ 0 w 7881279"/>
              <a:gd name="connsiteY13" fmla="*/ 302038 h 1190751"/>
              <a:gd name="connsiteX14" fmla="*/ 303893 w 7881279"/>
              <a:gd name="connsiteY14" fmla="*/ 0 h 1190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881279" h="1190751">
                <a:moveTo>
                  <a:pt x="541396" y="379024"/>
                </a:moveTo>
                <a:cubicBezTo>
                  <a:pt x="424275" y="379024"/>
                  <a:pt x="329582" y="475490"/>
                  <a:pt x="329582" y="593253"/>
                </a:cubicBezTo>
                <a:cubicBezTo>
                  <a:pt x="329582" y="711016"/>
                  <a:pt x="424275" y="806229"/>
                  <a:pt x="541396" y="806229"/>
                </a:cubicBezTo>
                <a:lnTo>
                  <a:pt x="7334385" y="806229"/>
                </a:lnTo>
                <a:cubicBezTo>
                  <a:pt x="7450260" y="806229"/>
                  <a:pt x="7546199" y="711016"/>
                  <a:pt x="7546199" y="593253"/>
                </a:cubicBezTo>
                <a:cubicBezTo>
                  <a:pt x="7546199" y="475490"/>
                  <a:pt x="7450260" y="379024"/>
                  <a:pt x="7334385" y="379024"/>
                </a:cubicBezTo>
                <a:close/>
                <a:moveTo>
                  <a:pt x="303893" y="0"/>
                </a:moveTo>
                <a:lnTo>
                  <a:pt x="7577386" y="0"/>
                </a:lnTo>
                <a:cubicBezTo>
                  <a:pt x="7744278" y="0"/>
                  <a:pt x="7881279" y="136725"/>
                  <a:pt x="7881279" y="302038"/>
                </a:cubicBezTo>
                <a:lnTo>
                  <a:pt x="7881279" y="887470"/>
                </a:lnTo>
                <a:cubicBezTo>
                  <a:pt x="7881279" y="1054026"/>
                  <a:pt x="7744278" y="1190751"/>
                  <a:pt x="7577386" y="1190751"/>
                </a:cubicBezTo>
                <a:lnTo>
                  <a:pt x="303893" y="1190751"/>
                </a:lnTo>
                <a:cubicBezTo>
                  <a:pt x="137001" y="1190751"/>
                  <a:pt x="0" y="1054026"/>
                  <a:pt x="0" y="887470"/>
                </a:cubicBezTo>
                <a:lnTo>
                  <a:pt x="0" y="302038"/>
                </a:lnTo>
                <a:cubicBezTo>
                  <a:pt x="0" y="136725"/>
                  <a:pt x="137001" y="0"/>
                  <a:pt x="303893" y="0"/>
                </a:cubicBezTo>
                <a:close/>
              </a:path>
            </a:pathLst>
          </a:custGeom>
          <a:solidFill>
            <a:srgbClr val="E1EB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anose="000005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ED96CB7-6313-B87E-FF31-C83C1957DB7B}"/>
              </a:ext>
            </a:extLst>
          </p:cNvPr>
          <p:cNvSpPr txBox="1"/>
          <p:nvPr/>
        </p:nvSpPr>
        <p:spPr>
          <a:xfrm>
            <a:off x="13629177" y="3326810"/>
            <a:ext cx="7797096" cy="193899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2000" b="1" spc="-500" dirty="0">
                <a:solidFill>
                  <a:schemeClr val="accent5"/>
                </a:solidFill>
                <a:latin typeface="Poppins" pitchFamily="2" charset="77"/>
                <a:cs typeface="Poppins" pitchFamily="2" charset="77"/>
              </a:rPr>
              <a:t>40%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F9220F3-BCA2-5988-61C3-DD7B2DD8C8C2}"/>
              </a:ext>
            </a:extLst>
          </p:cNvPr>
          <p:cNvSpPr txBox="1"/>
          <p:nvPr/>
        </p:nvSpPr>
        <p:spPr>
          <a:xfrm>
            <a:off x="13626638" y="5108585"/>
            <a:ext cx="8656313" cy="9864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20" dirty="0">
                <a:solidFill>
                  <a:srgbClr val="DBE9F0"/>
                </a:solidFill>
                <a:latin typeface="Poppins" pitchFamily="2" charset="77"/>
                <a:cs typeface="Poppins" pitchFamily="2" charset="77"/>
              </a:rPr>
              <a:t>82.9 million are </a:t>
            </a:r>
            <a:r>
              <a:rPr lang="en-US" sz="2400" spc="-20" dirty="0">
                <a:solidFill>
                  <a:srgbClr val="FFC000"/>
                </a:solidFill>
                <a:latin typeface="Poppins" pitchFamily="2" charset="77"/>
                <a:cs typeface="Poppins" pitchFamily="2" charset="77"/>
              </a:rPr>
              <a:t>monetary</a:t>
            </a:r>
            <a:r>
              <a:rPr lang="en-US" sz="2400" spc="-20" dirty="0">
                <a:solidFill>
                  <a:srgbClr val="DBE9F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spc="-20" dirty="0">
                <a:solidFill>
                  <a:srgbClr val="FFC000"/>
                </a:solidFill>
                <a:latin typeface="Poppins" pitchFamily="2" charset="77"/>
                <a:cs typeface="Poppins" pitchFamily="2" charset="77"/>
              </a:rPr>
              <a:t>poor</a:t>
            </a:r>
            <a:r>
              <a:rPr lang="en-US" sz="2400" spc="-20" dirty="0">
                <a:solidFill>
                  <a:srgbClr val="DBE9F0"/>
                </a:solidFill>
                <a:latin typeface="Poppins" pitchFamily="2" charset="77"/>
                <a:cs typeface="Poppins" pitchFamily="2" charset="77"/>
              </a:rPr>
              <a:t>- live in households with less than $700 per capital annual expenditure (2018/19)</a:t>
            </a:r>
            <a:endParaRPr lang="en-US" sz="2400" spc="-2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060293F-6A83-B084-C652-5CED8A4EF1DA}"/>
              </a:ext>
            </a:extLst>
          </p:cNvPr>
          <p:cNvSpPr txBox="1"/>
          <p:nvPr/>
        </p:nvSpPr>
        <p:spPr>
          <a:xfrm>
            <a:off x="13603777" y="8200445"/>
            <a:ext cx="7797096" cy="193899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2000" b="1" spc="-500" dirty="0">
                <a:solidFill>
                  <a:schemeClr val="accent1"/>
                </a:solidFill>
                <a:latin typeface="Poppins" pitchFamily="2" charset="77"/>
                <a:cs typeface="Poppins" pitchFamily="2" charset="77"/>
              </a:rPr>
              <a:t>63%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A52CC8D-67A6-FE27-1F9B-D76A896559B4}"/>
              </a:ext>
            </a:extLst>
          </p:cNvPr>
          <p:cNvSpPr txBox="1"/>
          <p:nvPr/>
        </p:nvSpPr>
        <p:spPr>
          <a:xfrm>
            <a:off x="13603778" y="9976359"/>
            <a:ext cx="8457232" cy="9864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20" dirty="0">
                <a:solidFill>
                  <a:srgbClr val="DBE9F0"/>
                </a:solidFill>
                <a:latin typeface="Poppins" pitchFamily="2" charset="77"/>
                <a:cs typeface="Poppins" pitchFamily="2" charset="77"/>
              </a:rPr>
              <a:t>133 million of 211 million population are </a:t>
            </a:r>
            <a:r>
              <a:rPr lang="en-US" sz="2400" spc="-20" dirty="0">
                <a:solidFill>
                  <a:srgbClr val="FFC000"/>
                </a:solidFill>
                <a:latin typeface="Poppins" pitchFamily="2" charset="77"/>
                <a:cs typeface="Poppins" pitchFamily="2" charset="77"/>
              </a:rPr>
              <a:t>multidimensionally</a:t>
            </a:r>
            <a:r>
              <a:rPr lang="en-US" sz="2400" spc="-20" dirty="0">
                <a:solidFill>
                  <a:srgbClr val="DBE9F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spc="-20" dirty="0">
                <a:solidFill>
                  <a:srgbClr val="FFC000"/>
                </a:solidFill>
                <a:latin typeface="Poppins" pitchFamily="2" charset="77"/>
                <a:cs typeface="Poppins" pitchFamily="2" charset="77"/>
              </a:rPr>
              <a:t>poor</a:t>
            </a:r>
            <a:r>
              <a:rPr lang="en-US" sz="2400" spc="-20" dirty="0">
                <a:solidFill>
                  <a:srgbClr val="DBE9F0"/>
                </a:solidFill>
                <a:latin typeface="Poppins" pitchFamily="2" charset="77"/>
                <a:cs typeface="Poppins" pitchFamily="2" charset="77"/>
              </a:rPr>
              <a:t> (2022)</a:t>
            </a:r>
          </a:p>
        </p:txBody>
      </p:sp>
    </p:spTree>
    <p:extLst>
      <p:ext uri="{BB962C8B-B14F-4D97-AF65-F5344CB8AC3E}">
        <p14:creationId xmlns:p14="http://schemas.microsoft.com/office/powerpoint/2010/main" val="2742540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97">
            <a:extLst>
              <a:ext uri="{FF2B5EF4-FFF2-40B4-BE49-F238E27FC236}">
                <a16:creationId xmlns:a16="http://schemas.microsoft.com/office/drawing/2014/main" id="{A4D88A23-01C0-9341-AC39-A9B198778EAE}"/>
              </a:ext>
            </a:extLst>
          </p:cNvPr>
          <p:cNvGrpSpPr/>
          <p:nvPr/>
        </p:nvGrpSpPr>
        <p:grpSpPr>
          <a:xfrm>
            <a:off x="426495" y="1774958"/>
            <a:ext cx="11549484" cy="12043503"/>
            <a:chOff x="16224471" y="2774569"/>
            <a:chExt cx="6632346" cy="10568787"/>
          </a:xfrm>
        </p:grpSpPr>
        <p:sp>
          <p:nvSpPr>
            <p:cNvPr id="69" name="Shape 40736">
              <a:extLst>
                <a:ext uri="{FF2B5EF4-FFF2-40B4-BE49-F238E27FC236}">
                  <a16:creationId xmlns:a16="http://schemas.microsoft.com/office/drawing/2014/main" id="{B7F1AE02-DADC-3448-94F9-BE7D965CA4B4}"/>
                </a:ext>
              </a:extLst>
            </p:cNvPr>
            <p:cNvSpPr/>
            <p:nvPr/>
          </p:nvSpPr>
          <p:spPr>
            <a:xfrm>
              <a:off x="16295634" y="2774569"/>
              <a:ext cx="6561183" cy="169664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74" name="Shape 40738">
              <a:extLst>
                <a:ext uri="{FF2B5EF4-FFF2-40B4-BE49-F238E27FC236}">
                  <a16:creationId xmlns:a16="http://schemas.microsoft.com/office/drawing/2014/main" id="{F011B01F-E798-8A48-AEE6-2E6F7A4072DF}"/>
                </a:ext>
              </a:extLst>
            </p:cNvPr>
            <p:cNvSpPr/>
            <p:nvPr/>
          </p:nvSpPr>
          <p:spPr>
            <a:xfrm>
              <a:off x="16483279" y="3223096"/>
              <a:ext cx="892972" cy="892972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endParaRPr lang="es-ES" sz="2109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63" name="Shape 40743">
              <a:extLst>
                <a:ext uri="{FF2B5EF4-FFF2-40B4-BE49-F238E27FC236}">
                  <a16:creationId xmlns:a16="http://schemas.microsoft.com/office/drawing/2014/main" id="{A6E23689-D83B-EB45-B212-A7CE80DDF61F}"/>
                </a:ext>
              </a:extLst>
            </p:cNvPr>
            <p:cNvSpPr/>
            <p:nvPr/>
          </p:nvSpPr>
          <p:spPr>
            <a:xfrm>
              <a:off x="16295634" y="4463914"/>
              <a:ext cx="6561183" cy="1696643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graphicFrame>
          <p:nvGraphicFramePr>
            <p:cNvPr id="67" name="Chart 40744">
              <a:extLst>
                <a:ext uri="{FF2B5EF4-FFF2-40B4-BE49-F238E27FC236}">
                  <a16:creationId xmlns:a16="http://schemas.microsoft.com/office/drawing/2014/main" id="{04B0B2F6-B4A7-0849-9FE5-59DC7D2C2DD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965666923"/>
                </p:ext>
              </p:extLst>
            </p:nvPr>
          </p:nvGraphicFramePr>
          <p:xfrm>
            <a:off x="16224471" y="4611923"/>
            <a:ext cx="1255204" cy="125520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8" name="Shape 40745">
              <a:extLst>
                <a:ext uri="{FF2B5EF4-FFF2-40B4-BE49-F238E27FC236}">
                  <a16:creationId xmlns:a16="http://schemas.microsoft.com/office/drawing/2014/main" id="{F389C7BE-69FA-C044-B90B-1D69B1BE3403}"/>
                </a:ext>
              </a:extLst>
            </p:cNvPr>
            <p:cNvSpPr/>
            <p:nvPr/>
          </p:nvSpPr>
          <p:spPr>
            <a:xfrm>
              <a:off x="16400552" y="4873044"/>
              <a:ext cx="892972" cy="892974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endParaRPr sz="2109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57" name="Shape 40750">
              <a:extLst>
                <a:ext uri="{FF2B5EF4-FFF2-40B4-BE49-F238E27FC236}">
                  <a16:creationId xmlns:a16="http://schemas.microsoft.com/office/drawing/2014/main" id="{2426BBC0-5822-E545-A350-28653F485637}"/>
                </a:ext>
              </a:extLst>
            </p:cNvPr>
            <p:cNvSpPr/>
            <p:nvPr/>
          </p:nvSpPr>
          <p:spPr>
            <a:xfrm>
              <a:off x="16295634" y="6164949"/>
              <a:ext cx="6561183" cy="1696643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51" name="Shape 40757">
              <a:extLst>
                <a:ext uri="{FF2B5EF4-FFF2-40B4-BE49-F238E27FC236}">
                  <a16:creationId xmlns:a16="http://schemas.microsoft.com/office/drawing/2014/main" id="{FE6DA685-95FD-3841-9299-BCCC77FD0965}"/>
                </a:ext>
              </a:extLst>
            </p:cNvPr>
            <p:cNvSpPr/>
            <p:nvPr/>
          </p:nvSpPr>
          <p:spPr>
            <a:xfrm>
              <a:off x="16295634" y="7863404"/>
              <a:ext cx="6561183" cy="169664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56" name="Shape 40759">
              <a:extLst>
                <a:ext uri="{FF2B5EF4-FFF2-40B4-BE49-F238E27FC236}">
                  <a16:creationId xmlns:a16="http://schemas.microsoft.com/office/drawing/2014/main" id="{3E888F23-DD7F-944D-885A-A3C857B03315}"/>
                </a:ext>
              </a:extLst>
            </p:cNvPr>
            <p:cNvSpPr/>
            <p:nvPr/>
          </p:nvSpPr>
          <p:spPr>
            <a:xfrm>
              <a:off x="16731926" y="8265239"/>
              <a:ext cx="892972" cy="892974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endParaRPr sz="2109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45" name="Shape 40764">
              <a:extLst>
                <a:ext uri="{FF2B5EF4-FFF2-40B4-BE49-F238E27FC236}">
                  <a16:creationId xmlns:a16="http://schemas.microsoft.com/office/drawing/2014/main" id="{23E966FB-E914-7143-83CE-60CE84CC7557}"/>
                </a:ext>
              </a:extLst>
            </p:cNvPr>
            <p:cNvSpPr/>
            <p:nvPr/>
          </p:nvSpPr>
          <p:spPr>
            <a:xfrm>
              <a:off x="16295634" y="9558231"/>
              <a:ext cx="6561183" cy="1696643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39" name="Shape 40771">
              <a:extLst>
                <a:ext uri="{FF2B5EF4-FFF2-40B4-BE49-F238E27FC236}">
                  <a16:creationId xmlns:a16="http://schemas.microsoft.com/office/drawing/2014/main" id="{9C3B7D77-C65D-EB44-AA09-22879CCBA4D6}"/>
                </a:ext>
              </a:extLst>
            </p:cNvPr>
            <p:cNvSpPr/>
            <p:nvPr/>
          </p:nvSpPr>
          <p:spPr>
            <a:xfrm>
              <a:off x="16295634" y="11254873"/>
              <a:ext cx="6561183" cy="2088483"/>
            </a:xfrm>
            <a:prstGeom prst="rect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44" name="Shape 40773">
              <a:extLst>
                <a:ext uri="{FF2B5EF4-FFF2-40B4-BE49-F238E27FC236}">
                  <a16:creationId xmlns:a16="http://schemas.microsoft.com/office/drawing/2014/main" id="{675C85A7-B3ED-7B49-B96D-4CBDB94E9C86}"/>
                </a:ext>
              </a:extLst>
            </p:cNvPr>
            <p:cNvSpPr/>
            <p:nvPr/>
          </p:nvSpPr>
          <p:spPr>
            <a:xfrm>
              <a:off x="16731926" y="11656709"/>
              <a:ext cx="892972" cy="892974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endParaRPr sz="2109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C1B401A-B5D8-E744-B029-9F36ACDF6744}"/>
                </a:ext>
              </a:extLst>
            </p:cNvPr>
            <p:cNvSpPr txBox="1"/>
            <p:nvPr/>
          </p:nvSpPr>
          <p:spPr>
            <a:xfrm>
              <a:off x="16477304" y="3406822"/>
              <a:ext cx="565823" cy="42106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63%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14757550-0BA9-1A46-8547-30CB713026FE}"/>
                </a:ext>
              </a:extLst>
            </p:cNvPr>
            <p:cNvSpPr txBox="1"/>
            <p:nvPr/>
          </p:nvSpPr>
          <p:spPr>
            <a:xfrm>
              <a:off x="16476463" y="5065302"/>
              <a:ext cx="538630" cy="42106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72%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D3BC5819-DFCB-CF4B-BC09-63B1645F6617}"/>
                </a:ext>
              </a:extLst>
            </p:cNvPr>
            <p:cNvSpPr txBox="1"/>
            <p:nvPr/>
          </p:nvSpPr>
          <p:spPr>
            <a:xfrm>
              <a:off x="16483279" y="6757530"/>
              <a:ext cx="575612" cy="42106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65%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4080903F-F53D-C04A-8ADF-0DE245B08F9D}"/>
                </a:ext>
              </a:extLst>
            </p:cNvPr>
            <p:cNvSpPr txBox="1"/>
            <p:nvPr/>
          </p:nvSpPr>
          <p:spPr>
            <a:xfrm>
              <a:off x="16497129" y="8538854"/>
              <a:ext cx="497297" cy="42106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71%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6F1BA757-81FF-D748-944F-FDF1D4317131}"/>
                </a:ext>
              </a:extLst>
            </p:cNvPr>
            <p:cNvSpPr txBox="1"/>
            <p:nvPr/>
          </p:nvSpPr>
          <p:spPr>
            <a:xfrm>
              <a:off x="16442914" y="10229217"/>
              <a:ext cx="645477" cy="40513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83.5%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CBE5097D-D6B5-C845-928A-C50800398666}"/>
                </a:ext>
              </a:extLst>
            </p:cNvPr>
            <p:cNvSpPr txBox="1"/>
            <p:nvPr/>
          </p:nvSpPr>
          <p:spPr>
            <a:xfrm>
              <a:off x="16497129" y="11855763"/>
              <a:ext cx="577788" cy="42106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80%</a:t>
              </a:r>
            </a:p>
          </p:txBody>
        </p:sp>
        <p:sp>
          <p:nvSpPr>
            <p:cNvPr id="91" name="Subtitle 2">
              <a:extLst>
                <a:ext uri="{FF2B5EF4-FFF2-40B4-BE49-F238E27FC236}">
                  <a16:creationId xmlns:a16="http://schemas.microsoft.com/office/drawing/2014/main" id="{7650E333-FCC8-2349-A65E-A76D073F5658}"/>
                </a:ext>
              </a:extLst>
            </p:cNvPr>
            <p:cNvSpPr txBox="1">
              <a:spLocks/>
            </p:cNvSpPr>
            <p:nvPr/>
          </p:nvSpPr>
          <p:spPr>
            <a:xfrm>
              <a:off x="17467307" y="3295818"/>
              <a:ext cx="5200881" cy="845943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3500"/>
                </a:lnSpc>
              </a:pPr>
              <a:r>
                <a:rPr lang="en-US" dirty="0">
                  <a:solidFill>
                    <a:schemeClr val="bg1"/>
                  </a:solidFill>
                  <a:latin typeface="Poppins" panose="00000500000000000000" pitchFamily="2" charset="0"/>
                  <a:ea typeface="Open Sans Light" panose="020B0306030504020204" pitchFamily="34" charset="0"/>
                  <a:cs typeface="Poppins" panose="00000500000000000000" pitchFamily="2" charset="0"/>
                </a:rPr>
                <a:t>Sixty-three percent of people- 133 million- are multidimensionally poor. </a:t>
              </a:r>
            </a:p>
          </p:txBody>
        </p:sp>
        <p:sp>
          <p:nvSpPr>
            <p:cNvPr id="92" name="Subtitle 2">
              <a:extLst>
                <a:ext uri="{FF2B5EF4-FFF2-40B4-BE49-F238E27FC236}">
                  <a16:creationId xmlns:a16="http://schemas.microsoft.com/office/drawing/2014/main" id="{DCD3390D-3A65-5545-8973-F4D5719F22BF}"/>
                </a:ext>
              </a:extLst>
            </p:cNvPr>
            <p:cNvSpPr txBox="1">
              <a:spLocks/>
            </p:cNvSpPr>
            <p:nvPr/>
          </p:nvSpPr>
          <p:spPr>
            <a:xfrm>
              <a:off x="17467307" y="4551330"/>
              <a:ext cx="5092942" cy="163370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3500"/>
                </a:lnSpc>
              </a:pPr>
              <a:r>
                <a:rPr lang="en-US" dirty="0">
                  <a:solidFill>
                    <a:schemeClr val="bg1"/>
                  </a:solidFill>
                  <a:latin typeface="Poppins" panose="00000500000000000000" pitchFamily="2" charset="0"/>
                  <a:ea typeface="Open Sans Light" panose="020B0306030504020204" pitchFamily="34" charset="0"/>
                  <a:cs typeface="Poppins" panose="00000500000000000000" pitchFamily="2" charset="0"/>
                </a:rPr>
                <a:t>Multidimensional poverty is higher in rural areas where 72% of people are poor compared to 42% of people in urban. Approximately 70% of population live in rural areas.</a:t>
              </a:r>
            </a:p>
          </p:txBody>
        </p:sp>
        <p:sp>
          <p:nvSpPr>
            <p:cNvPr id="93" name="Subtitle 2">
              <a:extLst>
                <a:ext uri="{FF2B5EF4-FFF2-40B4-BE49-F238E27FC236}">
                  <a16:creationId xmlns:a16="http://schemas.microsoft.com/office/drawing/2014/main" id="{9DD7CDA7-3FF5-A84D-BF5E-D10BBA8A97ED}"/>
                </a:ext>
              </a:extLst>
            </p:cNvPr>
            <p:cNvSpPr txBox="1">
              <a:spLocks/>
            </p:cNvSpPr>
            <p:nvPr/>
          </p:nvSpPr>
          <p:spPr>
            <a:xfrm>
              <a:off x="17455887" y="6556531"/>
              <a:ext cx="5111697" cy="845943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3500"/>
                </a:lnSpc>
              </a:pPr>
              <a:r>
                <a:rPr lang="en-US" dirty="0">
                  <a:solidFill>
                    <a:schemeClr val="bg1"/>
                  </a:solidFill>
                  <a:latin typeface="Poppins" panose="00000500000000000000" pitchFamily="2" charset="0"/>
                  <a:ea typeface="Open Sans Light" panose="020B0306030504020204" pitchFamily="34" charset="0"/>
                  <a:cs typeface="Poppins" panose="00000500000000000000" pitchFamily="2" charset="0"/>
                </a:rPr>
                <a:t>Sixty-five percent of poor people- 86 million- live in the North, while 35%- nearly 47 million- live in the South.</a:t>
              </a:r>
            </a:p>
          </p:txBody>
        </p:sp>
        <p:sp>
          <p:nvSpPr>
            <p:cNvPr id="94" name="Subtitle 2">
              <a:extLst>
                <a:ext uri="{FF2B5EF4-FFF2-40B4-BE49-F238E27FC236}">
                  <a16:creationId xmlns:a16="http://schemas.microsoft.com/office/drawing/2014/main" id="{A8DF8288-6122-534F-960B-8C100721AB76}"/>
                </a:ext>
              </a:extLst>
            </p:cNvPr>
            <p:cNvSpPr txBox="1">
              <a:spLocks/>
            </p:cNvSpPr>
            <p:nvPr/>
          </p:nvSpPr>
          <p:spPr>
            <a:xfrm>
              <a:off x="17467308" y="8012917"/>
              <a:ext cx="5100277" cy="1269745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3500"/>
                </a:lnSpc>
              </a:pPr>
              <a:r>
                <a:rPr lang="en-US" dirty="0">
                  <a:solidFill>
                    <a:schemeClr val="bg1"/>
                  </a:solidFill>
                  <a:latin typeface="Poppins" panose="00000500000000000000" pitchFamily="2" charset="0"/>
                  <a:ea typeface="Open Sans Light" panose="020B0306030504020204" pitchFamily="34" charset="0"/>
                  <a:cs typeface="Poppins" panose="00000500000000000000" pitchFamily="2" charset="0"/>
                </a:rPr>
                <a:t>71% of people living in households with at least one person living with a disability (PLWD), are poor compared to 62% of HHs without PLWD.</a:t>
              </a:r>
            </a:p>
          </p:txBody>
        </p:sp>
        <p:sp>
          <p:nvSpPr>
            <p:cNvPr id="95" name="Subtitle 2">
              <a:extLst>
                <a:ext uri="{FF2B5EF4-FFF2-40B4-BE49-F238E27FC236}">
                  <a16:creationId xmlns:a16="http://schemas.microsoft.com/office/drawing/2014/main" id="{C083B175-9C6A-7543-A71E-62A4959E97DA}"/>
                </a:ext>
              </a:extLst>
            </p:cNvPr>
            <p:cNvSpPr txBox="1">
              <a:spLocks/>
            </p:cNvSpPr>
            <p:nvPr/>
          </p:nvSpPr>
          <p:spPr>
            <a:xfrm>
              <a:off x="17479675" y="9584524"/>
              <a:ext cx="5321062" cy="163370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3500"/>
                </a:lnSpc>
              </a:pPr>
              <a:r>
                <a:rPr lang="en-US" dirty="0">
                  <a:solidFill>
                    <a:schemeClr val="bg1"/>
                  </a:solidFill>
                  <a:latin typeface="Poppins" panose="00000500000000000000" pitchFamily="2" charset="0"/>
                  <a:ea typeface="Open Sans Light" panose="020B0306030504020204" pitchFamily="34" charset="0"/>
                  <a:cs typeface="Poppins" panose="00000500000000000000" pitchFamily="2" charset="0"/>
                </a:rPr>
                <a:t>Child MPI- 83.5% of children under 5 are poor (22.9 million). 29% of all school-aged children are not attending school. 94% of all out-of-school children are poor. Thus, 27% of all school-aged children are both poor &amp; out-of-school.</a:t>
              </a:r>
            </a:p>
          </p:txBody>
        </p:sp>
        <p:sp>
          <p:nvSpPr>
            <p:cNvPr id="96" name="Subtitle 2">
              <a:extLst>
                <a:ext uri="{FF2B5EF4-FFF2-40B4-BE49-F238E27FC236}">
                  <a16:creationId xmlns:a16="http://schemas.microsoft.com/office/drawing/2014/main" id="{F830E18E-4998-3445-8E79-67AF771627B7}"/>
                </a:ext>
              </a:extLst>
            </p:cNvPr>
            <p:cNvSpPr txBox="1">
              <a:spLocks/>
            </p:cNvSpPr>
            <p:nvPr/>
          </p:nvSpPr>
          <p:spPr>
            <a:xfrm>
              <a:off x="17455887" y="11486271"/>
              <a:ext cx="5111697" cy="163370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3500"/>
                </a:lnSpc>
              </a:pPr>
              <a:r>
                <a:rPr lang="en-US" dirty="0">
                  <a:solidFill>
                    <a:schemeClr val="bg1"/>
                  </a:solidFill>
                  <a:latin typeface="Poppins" panose="00000500000000000000" pitchFamily="2" charset="0"/>
                  <a:ea typeface="Open Sans Light" panose="020B0306030504020204" pitchFamily="34" charset="0"/>
                  <a:cs typeface="Poppins" panose="00000500000000000000" pitchFamily="2" charset="0"/>
                </a:rPr>
                <a:t>6 out of 10 girls aged 12-17 are poor; among those in child marriages, 80% (8 out of 10) are poor. Gender disparities: 19.1 million live in HHs where a man has completed pry school, but no woman has. 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BAB6BED-F872-EF28-D1DF-4CD041398896}"/>
              </a:ext>
            </a:extLst>
          </p:cNvPr>
          <p:cNvSpPr txBox="1"/>
          <p:nvPr/>
        </p:nvSpPr>
        <p:spPr>
          <a:xfrm>
            <a:off x="6131689" y="152459"/>
            <a:ext cx="12771651" cy="123110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7400" b="1" spc="-290" dirty="0">
                <a:solidFill>
                  <a:srgbClr val="FFC000"/>
                </a:solidFill>
                <a:latin typeface="Poppins" pitchFamily="2" charset="77"/>
                <a:cs typeface="Poppins" pitchFamily="2" charset="77"/>
              </a:rPr>
              <a:t>Nigeria </a:t>
            </a:r>
            <a:r>
              <a:rPr lang="en-US" sz="7400" b="1" spc="-29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MPI results (2022)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6BF63F-01BF-2AF2-62E1-92A8BF97C6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8637" y="1762539"/>
            <a:ext cx="11430000" cy="5981700"/>
          </a:xfrm>
          <a:prstGeom prst="rect">
            <a:avLst/>
          </a:prstGeom>
        </p:spPr>
      </p:pic>
      <p:pic>
        <p:nvPicPr>
          <p:cNvPr id="12" name="Picture 11" descr="Chart&#10;&#10;Description automatically generated with medium confidence">
            <a:extLst>
              <a:ext uri="{FF2B5EF4-FFF2-40B4-BE49-F238E27FC236}">
                <a16:creationId xmlns:a16="http://schemas.microsoft.com/office/drawing/2014/main" id="{84D267C3-F571-3809-043A-09A4343A03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8637" y="8031769"/>
            <a:ext cx="1143000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957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3">
            <a:extLst>
              <a:ext uri="{FF2B5EF4-FFF2-40B4-BE49-F238E27FC236}">
                <a16:creationId xmlns:a16="http://schemas.microsoft.com/office/drawing/2014/main" id="{D4FB6A1E-DFA4-3A48-8D4D-FBEC763B6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9989" y="5085871"/>
            <a:ext cx="2922242" cy="2922242"/>
          </a:xfrm>
          <a:custGeom>
            <a:avLst/>
            <a:gdLst>
              <a:gd name="T0" fmla="*/ 1173 w 2346"/>
              <a:gd name="T1" fmla="*/ 0 h 2346"/>
              <a:gd name="T2" fmla="*/ 1173 w 2346"/>
              <a:gd name="T3" fmla="*/ 0 h 2346"/>
              <a:gd name="T4" fmla="*/ 2345 w 2346"/>
              <a:gd name="T5" fmla="*/ 1173 h 2346"/>
              <a:gd name="T6" fmla="*/ 2345 w 2346"/>
              <a:gd name="T7" fmla="*/ 1173 h 2346"/>
              <a:gd name="T8" fmla="*/ 1173 w 2346"/>
              <a:gd name="T9" fmla="*/ 2345 h 2346"/>
              <a:gd name="T10" fmla="*/ 1173 w 2346"/>
              <a:gd name="T11" fmla="*/ 2345 h 2346"/>
              <a:gd name="T12" fmla="*/ 0 w 2346"/>
              <a:gd name="T13" fmla="*/ 1173 h 2346"/>
              <a:gd name="T14" fmla="*/ 0 w 2346"/>
              <a:gd name="T15" fmla="*/ 1173 h 2346"/>
              <a:gd name="T16" fmla="*/ 1173 w 2346"/>
              <a:gd name="T17" fmla="*/ 0 h 2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46" h="2346">
                <a:moveTo>
                  <a:pt x="1173" y="0"/>
                </a:moveTo>
                <a:lnTo>
                  <a:pt x="1173" y="0"/>
                </a:lnTo>
                <a:cubicBezTo>
                  <a:pt x="1820" y="0"/>
                  <a:pt x="2345" y="525"/>
                  <a:pt x="2345" y="1173"/>
                </a:cubicBezTo>
                <a:lnTo>
                  <a:pt x="2345" y="1173"/>
                </a:lnTo>
                <a:cubicBezTo>
                  <a:pt x="2345" y="1820"/>
                  <a:pt x="1820" y="2345"/>
                  <a:pt x="1173" y="2345"/>
                </a:cubicBezTo>
                <a:lnTo>
                  <a:pt x="1173" y="2345"/>
                </a:lnTo>
                <a:cubicBezTo>
                  <a:pt x="525" y="2345"/>
                  <a:pt x="0" y="1820"/>
                  <a:pt x="0" y="1173"/>
                </a:cubicBezTo>
                <a:lnTo>
                  <a:pt x="0" y="1173"/>
                </a:lnTo>
                <a:cubicBezTo>
                  <a:pt x="0" y="525"/>
                  <a:pt x="525" y="0"/>
                  <a:pt x="1173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75B90E37-CC96-6D4F-842D-874D16918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0114" y="8530588"/>
            <a:ext cx="2158722" cy="2158726"/>
          </a:xfrm>
          <a:custGeom>
            <a:avLst/>
            <a:gdLst>
              <a:gd name="T0" fmla="*/ 866 w 1734"/>
              <a:gd name="T1" fmla="*/ 0 h 1733"/>
              <a:gd name="T2" fmla="*/ 866 w 1734"/>
              <a:gd name="T3" fmla="*/ 0 h 1733"/>
              <a:gd name="T4" fmla="*/ 1733 w 1734"/>
              <a:gd name="T5" fmla="*/ 866 h 1733"/>
              <a:gd name="T6" fmla="*/ 1733 w 1734"/>
              <a:gd name="T7" fmla="*/ 866 h 1733"/>
              <a:gd name="T8" fmla="*/ 866 w 1734"/>
              <a:gd name="T9" fmla="*/ 1732 h 1733"/>
              <a:gd name="T10" fmla="*/ 866 w 1734"/>
              <a:gd name="T11" fmla="*/ 1732 h 1733"/>
              <a:gd name="T12" fmla="*/ 0 w 1734"/>
              <a:gd name="T13" fmla="*/ 866 h 1733"/>
              <a:gd name="T14" fmla="*/ 0 w 1734"/>
              <a:gd name="T15" fmla="*/ 866 h 1733"/>
              <a:gd name="T16" fmla="*/ 866 w 1734"/>
              <a:gd name="T17" fmla="*/ 0 h 1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34" h="1733">
                <a:moveTo>
                  <a:pt x="866" y="0"/>
                </a:moveTo>
                <a:lnTo>
                  <a:pt x="866" y="0"/>
                </a:lnTo>
                <a:cubicBezTo>
                  <a:pt x="1345" y="0"/>
                  <a:pt x="1733" y="387"/>
                  <a:pt x="1733" y="866"/>
                </a:cubicBezTo>
                <a:lnTo>
                  <a:pt x="1733" y="866"/>
                </a:lnTo>
                <a:cubicBezTo>
                  <a:pt x="1733" y="1344"/>
                  <a:pt x="1345" y="1732"/>
                  <a:pt x="866" y="1732"/>
                </a:cubicBezTo>
                <a:lnTo>
                  <a:pt x="866" y="1732"/>
                </a:lnTo>
                <a:cubicBezTo>
                  <a:pt x="388" y="1732"/>
                  <a:pt x="0" y="1344"/>
                  <a:pt x="0" y="866"/>
                </a:cubicBezTo>
                <a:lnTo>
                  <a:pt x="0" y="866"/>
                </a:lnTo>
                <a:cubicBezTo>
                  <a:pt x="0" y="387"/>
                  <a:pt x="388" y="0"/>
                  <a:pt x="866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8" name="Freeform 9">
            <a:extLst>
              <a:ext uri="{FF2B5EF4-FFF2-40B4-BE49-F238E27FC236}">
                <a16:creationId xmlns:a16="http://schemas.microsoft.com/office/drawing/2014/main" id="{F637560F-8AFA-E04A-87CB-8448F63CE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2212" y="6121834"/>
            <a:ext cx="2158722" cy="2158726"/>
          </a:xfrm>
          <a:custGeom>
            <a:avLst/>
            <a:gdLst>
              <a:gd name="T0" fmla="*/ 866 w 1733"/>
              <a:gd name="T1" fmla="*/ 0 h 1733"/>
              <a:gd name="T2" fmla="*/ 866 w 1733"/>
              <a:gd name="T3" fmla="*/ 0 h 1733"/>
              <a:gd name="T4" fmla="*/ 1732 w 1733"/>
              <a:gd name="T5" fmla="*/ 865 h 1733"/>
              <a:gd name="T6" fmla="*/ 1732 w 1733"/>
              <a:gd name="T7" fmla="*/ 865 h 1733"/>
              <a:gd name="T8" fmla="*/ 866 w 1733"/>
              <a:gd name="T9" fmla="*/ 1732 h 1733"/>
              <a:gd name="T10" fmla="*/ 866 w 1733"/>
              <a:gd name="T11" fmla="*/ 1732 h 1733"/>
              <a:gd name="T12" fmla="*/ 0 w 1733"/>
              <a:gd name="T13" fmla="*/ 865 h 1733"/>
              <a:gd name="T14" fmla="*/ 0 w 1733"/>
              <a:gd name="T15" fmla="*/ 865 h 1733"/>
              <a:gd name="T16" fmla="*/ 866 w 1733"/>
              <a:gd name="T17" fmla="*/ 0 h 1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33" h="1733">
                <a:moveTo>
                  <a:pt x="866" y="0"/>
                </a:moveTo>
                <a:lnTo>
                  <a:pt x="866" y="0"/>
                </a:lnTo>
                <a:cubicBezTo>
                  <a:pt x="1343" y="0"/>
                  <a:pt x="1732" y="387"/>
                  <a:pt x="1732" y="865"/>
                </a:cubicBezTo>
                <a:lnTo>
                  <a:pt x="1732" y="865"/>
                </a:lnTo>
                <a:cubicBezTo>
                  <a:pt x="1732" y="1344"/>
                  <a:pt x="1343" y="1732"/>
                  <a:pt x="866" y="1732"/>
                </a:cubicBezTo>
                <a:lnTo>
                  <a:pt x="866" y="1732"/>
                </a:lnTo>
                <a:cubicBezTo>
                  <a:pt x="388" y="1732"/>
                  <a:pt x="0" y="1344"/>
                  <a:pt x="0" y="865"/>
                </a:cubicBezTo>
                <a:lnTo>
                  <a:pt x="0" y="865"/>
                </a:lnTo>
                <a:cubicBezTo>
                  <a:pt x="0" y="387"/>
                  <a:pt x="388" y="0"/>
                  <a:pt x="866" y="0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>
              <a:latin typeface="DM Sans" pitchFamily="2" charset="77"/>
            </a:endParaRPr>
          </a:p>
        </p:txBody>
      </p:sp>
      <p:sp>
        <p:nvSpPr>
          <p:cNvPr id="29" name="Freeform 12">
            <a:extLst>
              <a:ext uri="{FF2B5EF4-FFF2-40B4-BE49-F238E27FC236}">
                <a16:creationId xmlns:a16="http://schemas.microsoft.com/office/drawing/2014/main" id="{AC992806-1EB1-7F44-B17C-40A8ACD69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18814" y="8305380"/>
            <a:ext cx="2158726" cy="2158722"/>
          </a:xfrm>
          <a:custGeom>
            <a:avLst/>
            <a:gdLst>
              <a:gd name="T0" fmla="*/ 867 w 1735"/>
              <a:gd name="T1" fmla="*/ 0 h 1734"/>
              <a:gd name="T2" fmla="*/ 867 w 1735"/>
              <a:gd name="T3" fmla="*/ 0 h 1734"/>
              <a:gd name="T4" fmla="*/ 1734 w 1735"/>
              <a:gd name="T5" fmla="*/ 866 h 1734"/>
              <a:gd name="T6" fmla="*/ 1734 w 1735"/>
              <a:gd name="T7" fmla="*/ 866 h 1734"/>
              <a:gd name="T8" fmla="*/ 867 w 1735"/>
              <a:gd name="T9" fmla="*/ 1733 h 1734"/>
              <a:gd name="T10" fmla="*/ 867 w 1735"/>
              <a:gd name="T11" fmla="*/ 1733 h 1734"/>
              <a:gd name="T12" fmla="*/ 0 w 1735"/>
              <a:gd name="T13" fmla="*/ 866 h 1734"/>
              <a:gd name="T14" fmla="*/ 0 w 1735"/>
              <a:gd name="T15" fmla="*/ 866 h 1734"/>
              <a:gd name="T16" fmla="*/ 867 w 1735"/>
              <a:gd name="T17" fmla="*/ 0 h 1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35" h="1734">
                <a:moveTo>
                  <a:pt x="867" y="0"/>
                </a:moveTo>
                <a:lnTo>
                  <a:pt x="867" y="0"/>
                </a:lnTo>
                <a:cubicBezTo>
                  <a:pt x="1345" y="0"/>
                  <a:pt x="1734" y="388"/>
                  <a:pt x="1734" y="866"/>
                </a:cubicBezTo>
                <a:lnTo>
                  <a:pt x="1734" y="866"/>
                </a:lnTo>
                <a:cubicBezTo>
                  <a:pt x="1734" y="1345"/>
                  <a:pt x="1345" y="1733"/>
                  <a:pt x="867" y="1733"/>
                </a:cubicBezTo>
                <a:lnTo>
                  <a:pt x="867" y="1733"/>
                </a:lnTo>
                <a:cubicBezTo>
                  <a:pt x="389" y="1733"/>
                  <a:pt x="0" y="1345"/>
                  <a:pt x="0" y="866"/>
                </a:cubicBezTo>
                <a:lnTo>
                  <a:pt x="0" y="866"/>
                </a:lnTo>
                <a:cubicBezTo>
                  <a:pt x="0" y="388"/>
                  <a:pt x="389" y="0"/>
                  <a:pt x="867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0" name="Freeform 15">
            <a:extLst>
              <a:ext uri="{FF2B5EF4-FFF2-40B4-BE49-F238E27FC236}">
                <a16:creationId xmlns:a16="http://schemas.microsoft.com/office/drawing/2014/main" id="{BE21D349-D0BB-A543-AF3A-A122A39FD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25420" y="5085871"/>
            <a:ext cx="2922242" cy="2922242"/>
          </a:xfrm>
          <a:custGeom>
            <a:avLst/>
            <a:gdLst>
              <a:gd name="T0" fmla="*/ 1173 w 2346"/>
              <a:gd name="T1" fmla="*/ 0 h 2346"/>
              <a:gd name="T2" fmla="*/ 1173 w 2346"/>
              <a:gd name="T3" fmla="*/ 0 h 2346"/>
              <a:gd name="T4" fmla="*/ 2345 w 2346"/>
              <a:gd name="T5" fmla="*/ 1173 h 2346"/>
              <a:gd name="T6" fmla="*/ 2345 w 2346"/>
              <a:gd name="T7" fmla="*/ 1173 h 2346"/>
              <a:gd name="T8" fmla="*/ 1173 w 2346"/>
              <a:gd name="T9" fmla="*/ 2345 h 2346"/>
              <a:gd name="T10" fmla="*/ 1173 w 2346"/>
              <a:gd name="T11" fmla="*/ 2345 h 2346"/>
              <a:gd name="T12" fmla="*/ 0 w 2346"/>
              <a:gd name="T13" fmla="*/ 1173 h 2346"/>
              <a:gd name="T14" fmla="*/ 0 w 2346"/>
              <a:gd name="T15" fmla="*/ 1173 h 2346"/>
              <a:gd name="T16" fmla="*/ 1173 w 2346"/>
              <a:gd name="T17" fmla="*/ 0 h 2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46" h="2346">
                <a:moveTo>
                  <a:pt x="1173" y="0"/>
                </a:moveTo>
                <a:lnTo>
                  <a:pt x="1173" y="0"/>
                </a:lnTo>
                <a:cubicBezTo>
                  <a:pt x="1820" y="0"/>
                  <a:pt x="2345" y="525"/>
                  <a:pt x="2345" y="1173"/>
                </a:cubicBezTo>
                <a:lnTo>
                  <a:pt x="2345" y="1173"/>
                </a:lnTo>
                <a:cubicBezTo>
                  <a:pt x="2345" y="1820"/>
                  <a:pt x="1820" y="2345"/>
                  <a:pt x="1173" y="2345"/>
                </a:cubicBezTo>
                <a:lnTo>
                  <a:pt x="1173" y="2345"/>
                </a:lnTo>
                <a:cubicBezTo>
                  <a:pt x="525" y="2345"/>
                  <a:pt x="0" y="1820"/>
                  <a:pt x="0" y="1173"/>
                </a:cubicBezTo>
                <a:lnTo>
                  <a:pt x="0" y="1173"/>
                </a:lnTo>
                <a:cubicBezTo>
                  <a:pt x="0" y="525"/>
                  <a:pt x="525" y="0"/>
                  <a:pt x="1173" y="0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75A4828-E3E4-B14D-8C95-26BF3320AFD3}"/>
              </a:ext>
            </a:extLst>
          </p:cNvPr>
          <p:cNvCxnSpPr>
            <a:cxnSpLocks/>
          </p:cNvCxnSpPr>
          <p:nvPr/>
        </p:nvCxnSpPr>
        <p:spPr>
          <a:xfrm flipV="1">
            <a:off x="16992358" y="7429501"/>
            <a:ext cx="1873419" cy="1263925"/>
          </a:xfrm>
          <a:prstGeom prst="line">
            <a:avLst/>
          </a:prstGeom>
          <a:ln w="101600" cap="rnd">
            <a:solidFill>
              <a:schemeClr val="accent6">
                <a:lumMod val="20000"/>
                <a:lumOff val="8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8BB104E-2250-D54A-B7C4-5F259120C6C0}"/>
              </a:ext>
            </a:extLst>
          </p:cNvPr>
          <p:cNvCxnSpPr>
            <a:cxnSpLocks/>
          </p:cNvCxnSpPr>
          <p:nvPr/>
        </p:nvCxnSpPr>
        <p:spPr>
          <a:xfrm>
            <a:off x="13253003" y="7825524"/>
            <a:ext cx="1917474" cy="727266"/>
          </a:xfrm>
          <a:prstGeom prst="line">
            <a:avLst/>
          </a:prstGeom>
          <a:ln w="101600" cap="rnd">
            <a:solidFill>
              <a:schemeClr val="accent6">
                <a:lumMod val="20000"/>
                <a:lumOff val="8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52AA56D-DFAD-7F48-9CFE-75A07B6FBC69}"/>
              </a:ext>
            </a:extLst>
          </p:cNvPr>
          <p:cNvCxnSpPr>
            <a:cxnSpLocks/>
          </p:cNvCxnSpPr>
          <p:nvPr/>
        </p:nvCxnSpPr>
        <p:spPr>
          <a:xfrm flipV="1">
            <a:off x="9297847" y="7825524"/>
            <a:ext cx="1899543" cy="1051385"/>
          </a:xfrm>
          <a:prstGeom prst="line">
            <a:avLst/>
          </a:prstGeom>
          <a:ln w="101600" cap="rnd">
            <a:solidFill>
              <a:schemeClr val="accent6">
                <a:lumMod val="20000"/>
                <a:lumOff val="8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80D61CE-B34E-9343-B8DE-26D36B6B77A3}"/>
              </a:ext>
            </a:extLst>
          </p:cNvPr>
          <p:cNvCxnSpPr>
            <a:cxnSpLocks/>
          </p:cNvCxnSpPr>
          <p:nvPr/>
        </p:nvCxnSpPr>
        <p:spPr>
          <a:xfrm>
            <a:off x="5332978" y="7613500"/>
            <a:ext cx="2120299" cy="1263409"/>
          </a:xfrm>
          <a:prstGeom prst="line">
            <a:avLst/>
          </a:prstGeom>
          <a:ln w="101600" cap="rnd">
            <a:solidFill>
              <a:schemeClr val="accent6">
                <a:lumMod val="20000"/>
                <a:lumOff val="8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5A14F3F4-0486-8147-8DF1-4190336555DF}"/>
              </a:ext>
            </a:extLst>
          </p:cNvPr>
          <p:cNvSpPr txBox="1"/>
          <p:nvPr/>
        </p:nvSpPr>
        <p:spPr>
          <a:xfrm>
            <a:off x="9538930" y="612372"/>
            <a:ext cx="52998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MPI </a:t>
            </a:r>
            <a:r>
              <a:rPr lang="en-US" sz="6000" b="1" dirty="0">
                <a:solidFill>
                  <a:srgbClr val="FFC000"/>
                </a:solidFill>
                <a:latin typeface="Poppins" pitchFamily="2" charset="77"/>
                <a:cs typeface="Poppins" pitchFamily="2" charset="77"/>
              </a:rPr>
              <a:t>PROCESS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213A137-3717-904C-8B91-08A4BBC8FFA1}"/>
              </a:ext>
            </a:extLst>
          </p:cNvPr>
          <p:cNvSpPr txBox="1"/>
          <p:nvPr/>
        </p:nvSpPr>
        <p:spPr>
          <a:xfrm>
            <a:off x="3505665" y="5808328"/>
            <a:ext cx="1370889" cy="147732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9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01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6DAC879-EA52-E641-9A5B-529493D03791}"/>
              </a:ext>
            </a:extLst>
          </p:cNvPr>
          <p:cNvSpPr txBox="1"/>
          <p:nvPr/>
        </p:nvSpPr>
        <p:spPr>
          <a:xfrm>
            <a:off x="7816660" y="9102119"/>
            <a:ext cx="1125629" cy="101566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02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C15B181-E8A8-2144-9BBC-6A942C8493A1}"/>
              </a:ext>
            </a:extLst>
          </p:cNvPr>
          <p:cNvSpPr txBox="1"/>
          <p:nvPr/>
        </p:nvSpPr>
        <p:spPr>
          <a:xfrm>
            <a:off x="15394485" y="8876909"/>
            <a:ext cx="1207382" cy="101566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04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5F12810-2A9C-D546-9EDF-094A04632A27}"/>
              </a:ext>
            </a:extLst>
          </p:cNvPr>
          <p:cNvSpPr txBox="1"/>
          <p:nvPr/>
        </p:nvSpPr>
        <p:spPr>
          <a:xfrm>
            <a:off x="11613186" y="6693365"/>
            <a:ext cx="1151277" cy="101566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03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D0F8051-66DC-AE41-9B71-EBD29F6AB92E}"/>
              </a:ext>
            </a:extLst>
          </p:cNvPr>
          <p:cNvSpPr txBox="1"/>
          <p:nvPr/>
        </p:nvSpPr>
        <p:spPr>
          <a:xfrm>
            <a:off x="19343201" y="5808327"/>
            <a:ext cx="1686680" cy="147732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9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05</a:t>
            </a:r>
          </a:p>
        </p:txBody>
      </p:sp>
      <p:sp>
        <p:nvSpPr>
          <p:cNvPr id="66" name="Subtitle 2">
            <a:extLst>
              <a:ext uri="{FF2B5EF4-FFF2-40B4-BE49-F238E27FC236}">
                <a16:creationId xmlns:a16="http://schemas.microsoft.com/office/drawing/2014/main" id="{D4ECB24A-01B6-5142-AB1A-E96B70C7FF68}"/>
              </a:ext>
            </a:extLst>
          </p:cNvPr>
          <p:cNvSpPr txBox="1">
            <a:spLocks/>
          </p:cNvSpPr>
          <p:nvPr/>
        </p:nvSpPr>
        <p:spPr>
          <a:xfrm>
            <a:off x="2040255" y="2571554"/>
            <a:ext cx="7257592" cy="241925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Government leadership: UNGA; 100 Million by 2030 Presidential Mandate</a:t>
            </a:r>
          </a:p>
          <a:p>
            <a:pPr marL="342900" indent="-342900" algn="l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Leadership at Federal: Vice President; HMS MBNP</a:t>
            </a:r>
          </a:p>
          <a:p>
            <a:pPr marL="342900" indent="-342900" algn="l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Sub-national buy-in: Nigeria Governors’ Forum; Individual State Governors.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72D143D-3D6C-3143-B91D-685B7B96DD18}"/>
              </a:ext>
            </a:extLst>
          </p:cNvPr>
          <p:cNvSpPr txBox="1"/>
          <p:nvPr/>
        </p:nvSpPr>
        <p:spPr>
          <a:xfrm>
            <a:off x="2040255" y="1989623"/>
            <a:ext cx="5259859" cy="584775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Consultations &amp; Buy-in</a:t>
            </a:r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id="{8123B358-D3FF-444E-8B3F-47CF32C52BB7}"/>
              </a:ext>
            </a:extLst>
          </p:cNvPr>
          <p:cNvSpPr txBox="1">
            <a:spLocks/>
          </p:cNvSpPr>
          <p:nvPr/>
        </p:nvSpPr>
        <p:spPr>
          <a:xfrm>
            <a:off x="6228620" y="11525889"/>
            <a:ext cx="5871644" cy="248080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Skin in the game both Govt &amp; Partners; sustainability strategy</a:t>
            </a:r>
          </a:p>
          <a:p>
            <a:pPr marL="342900" indent="-342900" algn="l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National Budget</a:t>
            </a:r>
          </a:p>
          <a:p>
            <a:pPr marL="342900" indent="-342900" algn="l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State Budgeting (ongoing)</a:t>
            </a:r>
          </a:p>
          <a:p>
            <a:pPr marL="342900" indent="-342900" algn="l">
              <a:lnSpc>
                <a:spcPts val="3500"/>
              </a:lnSpc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/>
              </a:solidFill>
              <a:latin typeface="Poppins" panose="00000500000000000000" pitchFamily="2" charset="0"/>
              <a:ea typeface="Lato Light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A91AE41-1ECB-7043-A8F3-0EC597FD907A}"/>
              </a:ext>
            </a:extLst>
          </p:cNvPr>
          <p:cNvSpPr txBox="1"/>
          <p:nvPr/>
        </p:nvSpPr>
        <p:spPr>
          <a:xfrm>
            <a:off x="7419115" y="10943958"/>
            <a:ext cx="1920719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Funding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174C8E51-F8F0-1146-961A-B500D1E8979E}"/>
              </a:ext>
            </a:extLst>
          </p:cNvPr>
          <p:cNvSpPr txBox="1">
            <a:spLocks/>
          </p:cNvSpPr>
          <p:nvPr/>
        </p:nvSpPr>
        <p:spPr>
          <a:xfrm>
            <a:off x="10037970" y="3521546"/>
            <a:ext cx="5299848" cy="247260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Technical: OPHI</a:t>
            </a:r>
          </a:p>
          <a:p>
            <a:pPr marL="342900" indent="-342900" algn="l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Multilateral/Donors: UNICEF (MODA); World Bank (monetary); UNDP, Canada (GAC)</a:t>
            </a:r>
            <a:endParaRPr lang="en-US" sz="2800" b="1" dirty="0">
              <a:solidFill>
                <a:schemeClr val="tx1"/>
              </a:solidFill>
              <a:latin typeface="Poppins" panose="00000500000000000000" pitchFamily="2" charset="0"/>
              <a:ea typeface="Lato Light" panose="020F0502020204030203" pitchFamily="34" charset="0"/>
              <a:cs typeface="Poppins" panose="00000500000000000000" pitchFamily="2" charset="0"/>
            </a:endParaRPr>
          </a:p>
          <a:p>
            <a:pPr marL="342900" indent="-342900" algn="l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Media training &amp; support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E8F0151-0B4D-5342-A99E-D1E64F6792E8}"/>
              </a:ext>
            </a:extLst>
          </p:cNvPr>
          <p:cNvSpPr txBox="1"/>
          <p:nvPr/>
        </p:nvSpPr>
        <p:spPr>
          <a:xfrm>
            <a:off x="10037970" y="2939615"/>
            <a:ext cx="3604139" cy="584775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Partnerships</a:t>
            </a:r>
          </a:p>
        </p:txBody>
      </p:sp>
      <p:sp>
        <p:nvSpPr>
          <p:cNvPr id="76" name="Subtitle 2">
            <a:extLst>
              <a:ext uri="{FF2B5EF4-FFF2-40B4-BE49-F238E27FC236}">
                <a16:creationId xmlns:a16="http://schemas.microsoft.com/office/drawing/2014/main" id="{A0C1765C-35A1-684B-B38C-17C4C0313331}"/>
              </a:ext>
            </a:extLst>
          </p:cNvPr>
          <p:cNvSpPr txBox="1">
            <a:spLocks/>
          </p:cNvSpPr>
          <p:nvPr/>
        </p:nvSpPr>
        <p:spPr>
          <a:xfrm>
            <a:off x="13847321" y="11525889"/>
            <a:ext cx="9838302" cy="152157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Training: State Statistician Generals &amp; Commissioners of Finance </a:t>
            </a:r>
          </a:p>
          <a:p>
            <a:pPr marL="342900" indent="-342900" algn="l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Validation of survey results pre- formal launch</a:t>
            </a:r>
          </a:p>
          <a:p>
            <a:pPr marL="342900" indent="-342900" algn="l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Technical support for MPI Data Demand and Use (DDU) strategy 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E564A7F-064C-1440-B29E-0AD6B160D42B}"/>
              </a:ext>
            </a:extLst>
          </p:cNvPr>
          <p:cNvSpPr txBox="1"/>
          <p:nvPr/>
        </p:nvSpPr>
        <p:spPr>
          <a:xfrm>
            <a:off x="13847321" y="10943958"/>
            <a:ext cx="4769254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Sub-national support</a:t>
            </a:r>
          </a:p>
        </p:txBody>
      </p:sp>
      <p:sp>
        <p:nvSpPr>
          <p:cNvPr id="79" name="Subtitle 2">
            <a:extLst>
              <a:ext uri="{FF2B5EF4-FFF2-40B4-BE49-F238E27FC236}">
                <a16:creationId xmlns:a16="http://schemas.microsoft.com/office/drawing/2014/main" id="{BC48E684-D14A-BE45-B333-C3904A435D2B}"/>
              </a:ext>
            </a:extLst>
          </p:cNvPr>
          <p:cNvSpPr txBox="1">
            <a:spLocks/>
          </p:cNvSpPr>
          <p:nvPr/>
        </p:nvSpPr>
        <p:spPr>
          <a:xfrm>
            <a:off x="18035685" y="2589313"/>
            <a:ext cx="6005045" cy="241925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Post survey use: MTNDPs; NPRGS, NSR (sustainability)</a:t>
            </a:r>
          </a:p>
          <a:p>
            <a:pPr marL="342900" indent="-342900" algn="l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Policy Exchange: OPHI, India, Mexico, Columbia</a:t>
            </a:r>
          </a:p>
          <a:p>
            <a:pPr marL="342900" indent="-342900" algn="l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Resource allocation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18723BE-A32B-8D4B-9D6F-8DDBBB0380BF}"/>
              </a:ext>
            </a:extLst>
          </p:cNvPr>
          <p:cNvSpPr txBox="1"/>
          <p:nvPr/>
        </p:nvSpPr>
        <p:spPr>
          <a:xfrm>
            <a:off x="18337722" y="2007382"/>
            <a:ext cx="2419253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Alignment</a:t>
            </a:r>
          </a:p>
        </p:txBody>
      </p:sp>
    </p:spTree>
    <p:extLst>
      <p:ext uri="{BB962C8B-B14F-4D97-AF65-F5344CB8AC3E}">
        <p14:creationId xmlns:p14="http://schemas.microsoft.com/office/powerpoint/2010/main" val="1559504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63">
            <a:extLst>
              <a:ext uri="{FF2B5EF4-FFF2-40B4-BE49-F238E27FC236}">
                <a16:creationId xmlns:a16="http://schemas.microsoft.com/office/drawing/2014/main" id="{21D3E369-1837-C24B-B3D1-42FA590F9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0007" y="1599325"/>
            <a:ext cx="3773722" cy="1499600"/>
          </a:xfrm>
          <a:custGeom>
            <a:avLst/>
            <a:gdLst>
              <a:gd name="T0" fmla="*/ 3030 w 3031"/>
              <a:gd name="T1" fmla="*/ 1203 h 1204"/>
              <a:gd name="T2" fmla="*/ 0 w 3031"/>
              <a:gd name="T3" fmla="*/ 1203 h 1204"/>
              <a:gd name="T4" fmla="*/ 0 w 3031"/>
              <a:gd name="T5" fmla="*/ 0 h 1204"/>
              <a:gd name="T6" fmla="*/ 3030 w 3031"/>
              <a:gd name="T7" fmla="*/ 0 h 1204"/>
              <a:gd name="T8" fmla="*/ 3030 w 3031"/>
              <a:gd name="T9" fmla="*/ 1203 h 1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31" h="1204">
                <a:moveTo>
                  <a:pt x="3030" y="1203"/>
                </a:moveTo>
                <a:lnTo>
                  <a:pt x="0" y="1203"/>
                </a:lnTo>
                <a:lnTo>
                  <a:pt x="0" y="0"/>
                </a:lnTo>
                <a:lnTo>
                  <a:pt x="3030" y="0"/>
                </a:lnTo>
                <a:lnTo>
                  <a:pt x="3030" y="1203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8" name="Freeform 64">
            <a:extLst>
              <a:ext uri="{FF2B5EF4-FFF2-40B4-BE49-F238E27FC236}">
                <a16:creationId xmlns:a16="http://schemas.microsoft.com/office/drawing/2014/main" id="{0E286D03-C65F-F149-86E1-862017238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3857" y="2115672"/>
            <a:ext cx="3773725" cy="1499600"/>
          </a:xfrm>
          <a:custGeom>
            <a:avLst/>
            <a:gdLst>
              <a:gd name="T0" fmla="*/ 3030 w 3031"/>
              <a:gd name="T1" fmla="*/ 1203 h 1204"/>
              <a:gd name="T2" fmla="*/ 0 w 3031"/>
              <a:gd name="T3" fmla="*/ 1203 h 1204"/>
              <a:gd name="T4" fmla="*/ 0 w 3031"/>
              <a:gd name="T5" fmla="*/ 0 h 1204"/>
              <a:gd name="T6" fmla="*/ 3030 w 3031"/>
              <a:gd name="T7" fmla="*/ 0 h 1204"/>
              <a:gd name="T8" fmla="*/ 3030 w 3031"/>
              <a:gd name="T9" fmla="*/ 1203 h 1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31" h="1204">
                <a:moveTo>
                  <a:pt x="3030" y="1203"/>
                </a:moveTo>
                <a:lnTo>
                  <a:pt x="0" y="1203"/>
                </a:lnTo>
                <a:lnTo>
                  <a:pt x="0" y="0"/>
                </a:lnTo>
                <a:lnTo>
                  <a:pt x="3030" y="0"/>
                </a:lnTo>
                <a:lnTo>
                  <a:pt x="3030" y="1203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9" name="Freeform 65">
            <a:extLst>
              <a:ext uri="{FF2B5EF4-FFF2-40B4-BE49-F238E27FC236}">
                <a16:creationId xmlns:a16="http://schemas.microsoft.com/office/drawing/2014/main" id="{BC177A54-A1BA-0540-A6EF-3A729EB45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7707" y="2655249"/>
            <a:ext cx="3773722" cy="1499602"/>
          </a:xfrm>
          <a:custGeom>
            <a:avLst/>
            <a:gdLst>
              <a:gd name="T0" fmla="*/ 3030 w 3031"/>
              <a:gd name="T1" fmla="*/ 1202 h 1203"/>
              <a:gd name="T2" fmla="*/ 0 w 3031"/>
              <a:gd name="T3" fmla="*/ 1202 h 1203"/>
              <a:gd name="T4" fmla="*/ 0 w 3031"/>
              <a:gd name="T5" fmla="*/ 0 h 1203"/>
              <a:gd name="T6" fmla="*/ 3030 w 3031"/>
              <a:gd name="T7" fmla="*/ 0 h 1203"/>
              <a:gd name="T8" fmla="*/ 3030 w 3031"/>
              <a:gd name="T9" fmla="*/ 1202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31" h="1203">
                <a:moveTo>
                  <a:pt x="3030" y="1202"/>
                </a:moveTo>
                <a:lnTo>
                  <a:pt x="0" y="1202"/>
                </a:lnTo>
                <a:lnTo>
                  <a:pt x="0" y="0"/>
                </a:lnTo>
                <a:lnTo>
                  <a:pt x="3030" y="0"/>
                </a:lnTo>
                <a:lnTo>
                  <a:pt x="3030" y="1202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0" name="Freeform 66">
            <a:extLst>
              <a:ext uri="{FF2B5EF4-FFF2-40B4-BE49-F238E27FC236}">
                <a16:creationId xmlns:a16="http://schemas.microsoft.com/office/drawing/2014/main" id="{3A36EDF9-44C1-7442-BB26-2F02E831F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1555" y="3624369"/>
            <a:ext cx="3773725" cy="1499602"/>
          </a:xfrm>
          <a:custGeom>
            <a:avLst/>
            <a:gdLst>
              <a:gd name="T0" fmla="*/ 3030 w 3031"/>
              <a:gd name="T1" fmla="*/ 1202 h 1203"/>
              <a:gd name="T2" fmla="*/ 0 w 3031"/>
              <a:gd name="T3" fmla="*/ 1202 h 1203"/>
              <a:gd name="T4" fmla="*/ 0 w 3031"/>
              <a:gd name="T5" fmla="*/ 0 h 1203"/>
              <a:gd name="T6" fmla="*/ 3030 w 3031"/>
              <a:gd name="T7" fmla="*/ 0 h 1203"/>
              <a:gd name="T8" fmla="*/ 3030 w 3031"/>
              <a:gd name="T9" fmla="*/ 1202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31" h="1203">
                <a:moveTo>
                  <a:pt x="3030" y="1202"/>
                </a:moveTo>
                <a:lnTo>
                  <a:pt x="0" y="1202"/>
                </a:lnTo>
                <a:lnTo>
                  <a:pt x="0" y="0"/>
                </a:lnTo>
                <a:lnTo>
                  <a:pt x="3030" y="0"/>
                </a:lnTo>
                <a:lnTo>
                  <a:pt x="3030" y="1202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1" name="Freeform 67">
            <a:extLst>
              <a:ext uri="{FF2B5EF4-FFF2-40B4-BE49-F238E27FC236}">
                <a16:creationId xmlns:a16="http://schemas.microsoft.com/office/drawing/2014/main" id="{016023A3-C0BF-D241-AF73-6B62AEAD2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5405" y="4131838"/>
            <a:ext cx="3773722" cy="1499602"/>
          </a:xfrm>
          <a:custGeom>
            <a:avLst/>
            <a:gdLst>
              <a:gd name="T0" fmla="*/ 3030 w 3031"/>
              <a:gd name="T1" fmla="*/ 1201 h 1202"/>
              <a:gd name="T2" fmla="*/ 0 w 3031"/>
              <a:gd name="T3" fmla="*/ 1201 h 1202"/>
              <a:gd name="T4" fmla="*/ 0 w 3031"/>
              <a:gd name="T5" fmla="*/ 0 h 1202"/>
              <a:gd name="T6" fmla="*/ 3030 w 3031"/>
              <a:gd name="T7" fmla="*/ 0 h 1202"/>
              <a:gd name="T8" fmla="*/ 3030 w 3031"/>
              <a:gd name="T9" fmla="*/ 1201 h 1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31" h="1202">
                <a:moveTo>
                  <a:pt x="3030" y="1201"/>
                </a:moveTo>
                <a:lnTo>
                  <a:pt x="0" y="1201"/>
                </a:lnTo>
                <a:lnTo>
                  <a:pt x="0" y="0"/>
                </a:lnTo>
                <a:lnTo>
                  <a:pt x="3030" y="0"/>
                </a:lnTo>
                <a:lnTo>
                  <a:pt x="3030" y="1201"/>
                </a:ln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2" name="Freeform 68">
            <a:extLst>
              <a:ext uri="{FF2B5EF4-FFF2-40B4-BE49-F238E27FC236}">
                <a16:creationId xmlns:a16="http://schemas.microsoft.com/office/drawing/2014/main" id="{59FA09AC-488A-B247-AB29-1B73DABB8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9255" y="4653680"/>
            <a:ext cx="3773725" cy="1499600"/>
          </a:xfrm>
          <a:custGeom>
            <a:avLst/>
            <a:gdLst>
              <a:gd name="T0" fmla="*/ 3030 w 3031"/>
              <a:gd name="T1" fmla="*/ 1201 h 1202"/>
              <a:gd name="T2" fmla="*/ 0 w 3031"/>
              <a:gd name="T3" fmla="*/ 1201 h 1202"/>
              <a:gd name="T4" fmla="*/ 0 w 3031"/>
              <a:gd name="T5" fmla="*/ 0 h 1202"/>
              <a:gd name="T6" fmla="*/ 3030 w 3031"/>
              <a:gd name="T7" fmla="*/ 0 h 1202"/>
              <a:gd name="T8" fmla="*/ 3030 w 3031"/>
              <a:gd name="T9" fmla="*/ 1201 h 1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31" h="1202">
                <a:moveTo>
                  <a:pt x="3030" y="1201"/>
                </a:moveTo>
                <a:lnTo>
                  <a:pt x="0" y="1201"/>
                </a:lnTo>
                <a:lnTo>
                  <a:pt x="0" y="0"/>
                </a:lnTo>
                <a:lnTo>
                  <a:pt x="3030" y="0"/>
                </a:lnTo>
                <a:lnTo>
                  <a:pt x="3030" y="1201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3" name="Freeform 69">
            <a:extLst>
              <a:ext uri="{FF2B5EF4-FFF2-40B4-BE49-F238E27FC236}">
                <a16:creationId xmlns:a16="http://schemas.microsoft.com/office/drawing/2014/main" id="{50145F8D-CC19-E54F-85F4-CAC530062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3104" y="5170026"/>
            <a:ext cx="3773722" cy="1499600"/>
          </a:xfrm>
          <a:custGeom>
            <a:avLst/>
            <a:gdLst>
              <a:gd name="T0" fmla="*/ 3030 w 3031"/>
              <a:gd name="T1" fmla="*/ 1201 h 1202"/>
              <a:gd name="T2" fmla="*/ 0 w 3031"/>
              <a:gd name="T3" fmla="*/ 1201 h 1202"/>
              <a:gd name="T4" fmla="*/ 0 w 3031"/>
              <a:gd name="T5" fmla="*/ 0 h 1202"/>
              <a:gd name="T6" fmla="*/ 3030 w 3031"/>
              <a:gd name="T7" fmla="*/ 0 h 1202"/>
              <a:gd name="T8" fmla="*/ 3030 w 3031"/>
              <a:gd name="T9" fmla="*/ 1201 h 1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31" h="1202">
                <a:moveTo>
                  <a:pt x="3030" y="1201"/>
                </a:moveTo>
                <a:lnTo>
                  <a:pt x="0" y="1201"/>
                </a:lnTo>
                <a:lnTo>
                  <a:pt x="0" y="0"/>
                </a:lnTo>
                <a:lnTo>
                  <a:pt x="3030" y="0"/>
                </a:lnTo>
                <a:lnTo>
                  <a:pt x="3030" y="1201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4" name="Freeform 70">
            <a:extLst>
              <a:ext uri="{FF2B5EF4-FFF2-40B4-BE49-F238E27FC236}">
                <a16:creationId xmlns:a16="http://schemas.microsoft.com/office/drawing/2014/main" id="{89433A00-9F65-0247-9618-2107338EA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3857" y="1599325"/>
            <a:ext cx="889874" cy="521838"/>
          </a:xfrm>
          <a:custGeom>
            <a:avLst/>
            <a:gdLst>
              <a:gd name="T0" fmla="*/ 715 w 716"/>
              <a:gd name="T1" fmla="*/ 0 h 417"/>
              <a:gd name="T2" fmla="*/ 0 w 716"/>
              <a:gd name="T3" fmla="*/ 416 h 417"/>
              <a:gd name="T4" fmla="*/ 715 w 716"/>
              <a:gd name="T5" fmla="*/ 416 h 417"/>
              <a:gd name="T6" fmla="*/ 715 w 716"/>
              <a:gd name="T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16" h="417">
                <a:moveTo>
                  <a:pt x="715" y="0"/>
                </a:moveTo>
                <a:lnTo>
                  <a:pt x="0" y="416"/>
                </a:lnTo>
                <a:lnTo>
                  <a:pt x="715" y="416"/>
                </a:lnTo>
                <a:lnTo>
                  <a:pt x="715" y="0"/>
                </a:lnTo>
              </a:path>
            </a:pathLst>
          </a:custGeom>
          <a:solidFill>
            <a:srgbClr val="FFFFFF">
              <a:alpha val="3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5" name="Freeform 71">
            <a:extLst>
              <a:ext uri="{FF2B5EF4-FFF2-40B4-BE49-F238E27FC236}">
                <a16:creationId xmlns:a16="http://schemas.microsoft.com/office/drawing/2014/main" id="{D119644D-F63F-1C4E-851A-F53C20A99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7707" y="2115670"/>
            <a:ext cx="889874" cy="521838"/>
          </a:xfrm>
          <a:custGeom>
            <a:avLst/>
            <a:gdLst>
              <a:gd name="T0" fmla="*/ 715 w 716"/>
              <a:gd name="T1" fmla="*/ 0 h 417"/>
              <a:gd name="T2" fmla="*/ 0 w 716"/>
              <a:gd name="T3" fmla="*/ 416 h 417"/>
              <a:gd name="T4" fmla="*/ 715 w 716"/>
              <a:gd name="T5" fmla="*/ 416 h 417"/>
              <a:gd name="T6" fmla="*/ 715 w 716"/>
              <a:gd name="T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16" h="417">
                <a:moveTo>
                  <a:pt x="715" y="0"/>
                </a:moveTo>
                <a:lnTo>
                  <a:pt x="0" y="416"/>
                </a:lnTo>
                <a:lnTo>
                  <a:pt x="715" y="416"/>
                </a:lnTo>
                <a:lnTo>
                  <a:pt x="715" y="0"/>
                </a:lnTo>
              </a:path>
            </a:pathLst>
          </a:custGeom>
          <a:solidFill>
            <a:srgbClr val="FFFFFF">
              <a:alpha val="3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6" name="Freeform 72">
            <a:extLst>
              <a:ext uri="{FF2B5EF4-FFF2-40B4-BE49-F238E27FC236}">
                <a16:creationId xmlns:a16="http://schemas.microsoft.com/office/drawing/2014/main" id="{D326A39A-ACC9-1543-812A-674485D7D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1555" y="3099147"/>
            <a:ext cx="889874" cy="521842"/>
          </a:xfrm>
          <a:custGeom>
            <a:avLst/>
            <a:gdLst>
              <a:gd name="T0" fmla="*/ 715 w 716"/>
              <a:gd name="T1" fmla="*/ 0 h 417"/>
              <a:gd name="T2" fmla="*/ 0 w 716"/>
              <a:gd name="T3" fmla="*/ 416 h 417"/>
              <a:gd name="T4" fmla="*/ 715 w 716"/>
              <a:gd name="T5" fmla="*/ 416 h 417"/>
              <a:gd name="T6" fmla="*/ 715 w 716"/>
              <a:gd name="T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16" h="417">
                <a:moveTo>
                  <a:pt x="715" y="0"/>
                </a:moveTo>
                <a:lnTo>
                  <a:pt x="0" y="416"/>
                </a:lnTo>
                <a:lnTo>
                  <a:pt x="715" y="416"/>
                </a:lnTo>
                <a:lnTo>
                  <a:pt x="715" y="0"/>
                </a:lnTo>
              </a:path>
            </a:pathLst>
          </a:custGeom>
          <a:solidFill>
            <a:srgbClr val="FFFFFF">
              <a:alpha val="3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7" name="Freeform 73">
            <a:extLst>
              <a:ext uri="{FF2B5EF4-FFF2-40B4-BE49-F238E27FC236}">
                <a16:creationId xmlns:a16="http://schemas.microsoft.com/office/drawing/2014/main" id="{F117891B-5758-8348-BD45-A21F2C68F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5405" y="3615493"/>
            <a:ext cx="895364" cy="521842"/>
          </a:xfrm>
          <a:custGeom>
            <a:avLst/>
            <a:gdLst>
              <a:gd name="T0" fmla="*/ 716 w 717"/>
              <a:gd name="T1" fmla="*/ 0 h 417"/>
              <a:gd name="T2" fmla="*/ 0 w 717"/>
              <a:gd name="T3" fmla="*/ 416 h 417"/>
              <a:gd name="T4" fmla="*/ 716 w 717"/>
              <a:gd name="T5" fmla="*/ 416 h 417"/>
              <a:gd name="T6" fmla="*/ 716 w 717"/>
              <a:gd name="T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17" h="417">
                <a:moveTo>
                  <a:pt x="716" y="0"/>
                </a:moveTo>
                <a:lnTo>
                  <a:pt x="0" y="416"/>
                </a:lnTo>
                <a:lnTo>
                  <a:pt x="716" y="416"/>
                </a:lnTo>
                <a:lnTo>
                  <a:pt x="716" y="0"/>
                </a:lnTo>
              </a:path>
            </a:pathLst>
          </a:custGeom>
          <a:solidFill>
            <a:srgbClr val="FFFFFF">
              <a:alpha val="3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8" name="Freeform 74">
            <a:extLst>
              <a:ext uri="{FF2B5EF4-FFF2-40B4-BE49-F238E27FC236}">
                <a16:creationId xmlns:a16="http://schemas.microsoft.com/office/drawing/2014/main" id="{6EB62598-293C-644B-A97E-8D96E9FE6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9255" y="4131838"/>
            <a:ext cx="889874" cy="521842"/>
          </a:xfrm>
          <a:custGeom>
            <a:avLst/>
            <a:gdLst>
              <a:gd name="T0" fmla="*/ 715 w 716"/>
              <a:gd name="T1" fmla="*/ 0 h 417"/>
              <a:gd name="T2" fmla="*/ 0 w 716"/>
              <a:gd name="T3" fmla="*/ 416 h 417"/>
              <a:gd name="T4" fmla="*/ 715 w 716"/>
              <a:gd name="T5" fmla="*/ 416 h 417"/>
              <a:gd name="T6" fmla="*/ 715 w 716"/>
              <a:gd name="T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16" h="417">
                <a:moveTo>
                  <a:pt x="715" y="0"/>
                </a:moveTo>
                <a:lnTo>
                  <a:pt x="0" y="416"/>
                </a:lnTo>
                <a:lnTo>
                  <a:pt x="715" y="416"/>
                </a:lnTo>
                <a:lnTo>
                  <a:pt x="715" y="0"/>
                </a:lnTo>
              </a:path>
            </a:pathLst>
          </a:custGeom>
          <a:solidFill>
            <a:srgbClr val="FFFFFF">
              <a:alpha val="3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9" name="Freeform 75">
            <a:extLst>
              <a:ext uri="{FF2B5EF4-FFF2-40B4-BE49-F238E27FC236}">
                <a16:creationId xmlns:a16="http://schemas.microsoft.com/office/drawing/2014/main" id="{039C4610-4A74-E14D-8879-F84DFA87F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3106" y="4653678"/>
            <a:ext cx="889874" cy="521838"/>
          </a:xfrm>
          <a:custGeom>
            <a:avLst/>
            <a:gdLst>
              <a:gd name="T0" fmla="*/ 715 w 716"/>
              <a:gd name="T1" fmla="*/ 0 h 417"/>
              <a:gd name="T2" fmla="*/ 0 w 716"/>
              <a:gd name="T3" fmla="*/ 416 h 417"/>
              <a:gd name="T4" fmla="*/ 715 w 716"/>
              <a:gd name="T5" fmla="*/ 416 h 417"/>
              <a:gd name="T6" fmla="*/ 715 w 716"/>
              <a:gd name="T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16" h="417">
                <a:moveTo>
                  <a:pt x="715" y="0"/>
                </a:moveTo>
                <a:lnTo>
                  <a:pt x="0" y="416"/>
                </a:lnTo>
                <a:lnTo>
                  <a:pt x="715" y="416"/>
                </a:lnTo>
                <a:lnTo>
                  <a:pt x="715" y="0"/>
                </a:lnTo>
              </a:path>
            </a:pathLst>
          </a:custGeom>
          <a:solidFill>
            <a:srgbClr val="FFFFFF">
              <a:alpha val="3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262841-6EF8-0942-AA95-746AEF65CBBF}"/>
              </a:ext>
            </a:extLst>
          </p:cNvPr>
          <p:cNvSpPr txBox="1"/>
          <p:nvPr/>
        </p:nvSpPr>
        <p:spPr>
          <a:xfrm>
            <a:off x="1520826" y="307597"/>
            <a:ext cx="21336000" cy="123110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7400" b="1" spc="-29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Ongoing strategy to </a:t>
            </a:r>
            <a:r>
              <a:rPr lang="en-US" sz="7400" b="1" spc="-290" dirty="0">
                <a:solidFill>
                  <a:srgbClr val="FFC000"/>
                </a:solidFill>
                <a:latin typeface="Poppins" pitchFamily="2" charset="77"/>
                <a:cs typeface="Poppins" pitchFamily="2" charset="77"/>
              </a:rPr>
              <a:t>reduce poverty with MPI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0D7833-FDF5-5246-B73C-424EEDEDE279}"/>
              </a:ext>
            </a:extLst>
          </p:cNvPr>
          <p:cNvSpPr txBox="1"/>
          <p:nvPr/>
        </p:nvSpPr>
        <p:spPr>
          <a:xfrm>
            <a:off x="1520824" y="4559488"/>
            <a:ext cx="5919560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400" b="1" spc="-30" dirty="0">
                <a:solidFill>
                  <a:schemeClr val="accent1"/>
                </a:solidFill>
                <a:latin typeface="Poppins" pitchFamily="2" charset="77"/>
                <a:cs typeface="Poppins" pitchFamily="2" charset="77"/>
              </a:rPr>
              <a:t>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8CB572-A22F-AD48-A85C-39E73C6A2286}"/>
              </a:ext>
            </a:extLst>
          </p:cNvPr>
          <p:cNvSpPr txBox="1"/>
          <p:nvPr/>
        </p:nvSpPr>
        <p:spPr>
          <a:xfrm>
            <a:off x="1160135" y="5175041"/>
            <a:ext cx="6387572" cy="190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2400" spc="-20" dirty="0">
                <a:latin typeface="Poppins" pitchFamily="2" charset="77"/>
                <a:cs typeface="Poppins" pitchFamily="2" charset="77"/>
              </a:rPr>
              <a:t>Conduct sub-national MPI survey</a:t>
            </a:r>
          </a:p>
          <a:p>
            <a:pPr marL="342900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2400" spc="-20" dirty="0">
                <a:latin typeface="Poppins" pitchFamily="2" charset="77"/>
                <a:cs typeface="Poppins" pitchFamily="2" charset="77"/>
              </a:rPr>
              <a:t>Establish Poverty Dashboard &amp; Situation Room (PDSR)</a:t>
            </a:r>
          </a:p>
          <a:p>
            <a:pPr marL="342900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2400" spc="-20" dirty="0">
                <a:latin typeface="Poppins" pitchFamily="2" charset="77"/>
                <a:cs typeface="Poppins" pitchFamily="2" charset="77"/>
              </a:rPr>
              <a:t>National Poverty Map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9F32B2-9B22-6E4C-A032-99232128AB32}"/>
              </a:ext>
            </a:extLst>
          </p:cNvPr>
          <p:cNvSpPr txBox="1"/>
          <p:nvPr/>
        </p:nvSpPr>
        <p:spPr>
          <a:xfrm>
            <a:off x="1520824" y="7285476"/>
            <a:ext cx="5919560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400" b="1" spc="-30" dirty="0">
                <a:solidFill>
                  <a:schemeClr val="accent2"/>
                </a:solidFill>
                <a:latin typeface="Poppins" pitchFamily="2" charset="77"/>
                <a:cs typeface="Poppins" pitchFamily="2" charset="77"/>
              </a:rPr>
              <a:t>Dialogue &amp; Partnership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906564-3360-9749-9F3E-013920CA2F52}"/>
              </a:ext>
            </a:extLst>
          </p:cNvPr>
          <p:cNvSpPr txBox="1"/>
          <p:nvPr/>
        </p:nvSpPr>
        <p:spPr>
          <a:xfrm>
            <a:off x="1160135" y="7901029"/>
            <a:ext cx="6387572" cy="2833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2400" spc="-20" dirty="0">
                <a:latin typeface="Poppins" pitchFamily="2" charset="77"/>
                <a:cs typeface="Poppins" pitchFamily="2" charset="77"/>
              </a:rPr>
              <a:t>Buy-in of Multilaterals/Devpt. partners</a:t>
            </a:r>
          </a:p>
          <a:p>
            <a:pPr marL="342900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2400" spc="-20" dirty="0">
                <a:latin typeface="Poppins" pitchFamily="2" charset="77"/>
                <a:cs typeface="Poppins" pitchFamily="2" charset="77"/>
              </a:rPr>
              <a:t>Co-ownership of process with sub-nationals and MDAs</a:t>
            </a:r>
          </a:p>
          <a:p>
            <a:pPr marL="342900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2400" spc="-20" dirty="0">
                <a:latin typeface="Poppins" pitchFamily="2" charset="77"/>
                <a:cs typeface="Poppins" pitchFamily="2" charset="77"/>
              </a:rPr>
              <a:t>Technical partner: OPHI</a:t>
            </a:r>
          </a:p>
          <a:p>
            <a:pPr marL="342900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2400" spc="-20" dirty="0">
                <a:latin typeface="Poppins" pitchFamily="2" charset="77"/>
                <a:cs typeface="Poppins" pitchFamily="2" charset="77"/>
              </a:rPr>
              <a:t>National Poverty Roundtable</a:t>
            </a:r>
          </a:p>
          <a:p>
            <a:pPr marL="342900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GB" sz="2400" spc="-20" dirty="0">
                <a:latin typeface="Poppins" pitchFamily="2" charset="77"/>
                <a:cs typeface="Poppins" pitchFamily="2" charset="77"/>
              </a:rPr>
              <a:t>SDG Private Sector Advisory Group</a:t>
            </a:r>
            <a:endParaRPr lang="en-US" sz="2400" spc="-2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268B06-BAA2-C644-8038-F0A763CEAD95}"/>
              </a:ext>
            </a:extLst>
          </p:cNvPr>
          <p:cNvSpPr txBox="1"/>
          <p:nvPr/>
        </p:nvSpPr>
        <p:spPr>
          <a:xfrm>
            <a:off x="1520824" y="10955132"/>
            <a:ext cx="5919560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400" b="1" spc="-30" dirty="0">
                <a:solidFill>
                  <a:schemeClr val="accent3"/>
                </a:solidFill>
                <a:latin typeface="Poppins" pitchFamily="2" charset="77"/>
                <a:cs typeface="Poppins" pitchFamily="2" charset="77"/>
              </a:rPr>
              <a:t>Capacity Building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AF66C9-7C1B-F847-A219-4B7B673032F7}"/>
              </a:ext>
            </a:extLst>
          </p:cNvPr>
          <p:cNvSpPr txBox="1"/>
          <p:nvPr/>
        </p:nvSpPr>
        <p:spPr>
          <a:xfrm>
            <a:off x="1160134" y="11498649"/>
            <a:ext cx="7122731" cy="190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2400" spc="-20" dirty="0">
                <a:latin typeface="Poppins" pitchFamily="2" charset="77"/>
                <a:cs typeface="Poppins" pitchFamily="2" charset="77"/>
              </a:rPr>
              <a:t>MPI as a poverty measurement tool</a:t>
            </a:r>
          </a:p>
          <a:p>
            <a:pPr marL="342900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2400" spc="-20" dirty="0">
                <a:latin typeface="Poppins" pitchFamily="2" charset="77"/>
                <a:cs typeface="Poppins" pitchFamily="2" charset="77"/>
              </a:rPr>
              <a:t>MPI as a policy action tool</a:t>
            </a:r>
          </a:p>
          <a:p>
            <a:pPr marL="342900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2400" spc="-20" dirty="0">
                <a:latin typeface="Poppins" pitchFamily="2" charset="77"/>
                <a:cs typeface="Poppins" pitchFamily="2" charset="77"/>
              </a:rPr>
              <a:t>Training of Federal &amp; Sub-national</a:t>
            </a:r>
          </a:p>
          <a:p>
            <a:pPr marL="342900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2400" spc="-20" dirty="0">
                <a:latin typeface="Poppins" pitchFamily="2" charset="77"/>
                <a:cs typeface="Poppins" pitchFamily="2" charset="77"/>
              </a:rPr>
              <a:t>Validation exercise by Statistician Generals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EB2B08-44CD-304D-A676-5BE7D20015CA}"/>
              </a:ext>
            </a:extLst>
          </p:cNvPr>
          <p:cNvSpPr txBox="1"/>
          <p:nvPr/>
        </p:nvSpPr>
        <p:spPr>
          <a:xfrm>
            <a:off x="9229045" y="5661393"/>
            <a:ext cx="5919560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400" b="1" spc="-30" dirty="0">
                <a:solidFill>
                  <a:schemeClr val="accent4"/>
                </a:solidFill>
                <a:latin typeface="Poppins" pitchFamily="2" charset="77"/>
                <a:cs typeface="Poppins" pitchFamily="2" charset="77"/>
              </a:rPr>
              <a:t>Project Design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24DAAD-08C4-D046-805D-53E884F007FA}"/>
              </a:ext>
            </a:extLst>
          </p:cNvPr>
          <p:cNvSpPr txBox="1"/>
          <p:nvPr/>
        </p:nvSpPr>
        <p:spPr>
          <a:xfrm>
            <a:off x="9229045" y="6437500"/>
            <a:ext cx="7052602" cy="2371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2400" spc="-20" dirty="0">
                <a:latin typeface="Poppins" pitchFamily="2" charset="77"/>
                <a:cs typeface="Poppins" pitchFamily="2" charset="77"/>
              </a:rPr>
              <a:t>Alignment with the National Social Register</a:t>
            </a:r>
          </a:p>
          <a:p>
            <a:pPr marL="342900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2400" spc="-20" dirty="0">
                <a:latin typeface="Poppins" pitchFamily="2" charset="77"/>
                <a:cs typeface="Poppins" pitchFamily="2" charset="77"/>
              </a:rPr>
              <a:t>Beneficiary targeting</a:t>
            </a:r>
          </a:p>
          <a:p>
            <a:pPr marL="342900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2400" spc="-20" dirty="0">
                <a:latin typeface="Poppins" pitchFamily="2" charset="77"/>
                <a:cs typeface="Poppins" pitchFamily="2" charset="77"/>
              </a:rPr>
              <a:t>Ministerial performance tracking</a:t>
            </a:r>
          </a:p>
          <a:p>
            <a:pPr marL="342900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2400" spc="-20" dirty="0">
                <a:latin typeface="Poppins" pitchFamily="2" charset="77"/>
                <a:cs typeface="Poppins" pitchFamily="2" charset="77"/>
              </a:rPr>
              <a:t>Deploy the Data Demand &amp; Use (DDU) strategy at sub-national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E32999-9CD9-5047-8954-FF31C458E4FB}"/>
              </a:ext>
            </a:extLst>
          </p:cNvPr>
          <p:cNvSpPr txBox="1"/>
          <p:nvPr/>
        </p:nvSpPr>
        <p:spPr>
          <a:xfrm>
            <a:off x="9229045" y="9018445"/>
            <a:ext cx="5919560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400" b="1" spc="-30" dirty="0">
                <a:solidFill>
                  <a:schemeClr val="accent1"/>
                </a:solidFill>
                <a:latin typeface="Poppins" pitchFamily="2" charset="77"/>
                <a:cs typeface="Poppins" pitchFamily="2" charset="77"/>
              </a:rPr>
              <a:t>Resource Allocation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9923EA-70F7-EA48-AB42-6F511974B1DF}"/>
              </a:ext>
            </a:extLst>
          </p:cNvPr>
          <p:cNvSpPr txBox="1"/>
          <p:nvPr/>
        </p:nvSpPr>
        <p:spPr>
          <a:xfrm>
            <a:off x="9229045" y="9684388"/>
            <a:ext cx="7230155" cy="329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2400" spc="-20" dirty="0">
                <a:latin typeface="Poppins" pitchFamily="2" charset="77"/>
                <a:cs typeface="Poppins" pitchFamily="2" charset="77"/>
              </a:rPr>
              <a:t>Data driven; evidence-based; aligned with MPI</a:t>
            </a:r>
          </a:p>
          <a:p>
            <a:pPr marL="342900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2400" spc="-20" dirty="0">
                <a:latin typeface="Poppins" pitchFamily="2" charset="77"/>
                <a:cs typeface="Poppins" pitchFamily="2" charset="77"/>
              </a:rPr>
              <a:t>Top 5 sectors in 2023 Federal budget accounts for N8.074trillion of the total N20.5 trillion national budget</a:t>
            </a:r>
          </a:p>
          <a:p>
            <a:pPr marL="342900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2400" spc="-20" dirty="0">
                <a:latin typeface="Poppins" pitchFamily="2" charset="77"/>
                <a:cs typeface="Poppins" pitchFamily="2" charset="77"/>
              </a:rPr>
              <a:t>Support to 6 pilot States</a:t>
            </a:r>
          </a:p>
          <a:p>
            <a:pPr marL="342900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2400" spc="-20" dirty="0">
                <a:latin typeface="Poppins" pitchFamily="2" charset="77"/>
                <a:cs typeface="Poppins" pitchFamily="2" charset="77"/>
              </a:rPr>
              <a:t>Child linked MPI budget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F7326B-883D-4541-B191-A3CF6FDEA8B8}"/>
              </a:ext>
            </a:extLst>
          </p:cNvPr>
          <p:cNvSpPr txBox="1"/>
          <p:nvPr/>
        </p:nvSpPr>
        <p:spPr>
          <a:xfrm>
            <a:off x="17089129" y="6891016"/>
            <a:ext cx="6235812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400" b="1" spc="-30" dirty="0">
                <a:solidFill>
                  <a:schemeClr val="accent2"/>
                </a:solidFill>
                <a:latin typeface="Poppins" pitchFamily="2" charset="77"/>
                <a:cs typeface="Poppins" pitchFamily="2" charset="77"/>
              </a:rPr>
              <a:t>Policy Action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B54BE9-6E39-514E-A69E-5AC755D39328}"/>
              </a:ext>
            </a:extLst>
          </p:cNvPr>
          <p:cNvSpPr txBox="1"/>
          <p:nvPr/>
        </p:nvSpPr>
        <p:spPr>
          <a:xfrm>
            <a:off x="16829943" y="7628147"/>
            <a:ext cx="7388338" cy="6988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2400" b="1" spc="-20" dirty="0">
                <a:latin typeface="Poppins" pitchFamily="2" charset="77"/>
                <a:cs typeface="Poppins" pitchFamily="2" charset="77"/>
              </a:rPr>
              <a:t>Governance: </a:t>
            </a:r>
            <a:r>
              <a:rPr lang="en-US" sz="2400" spc="-20" dirty="0">
                <a:latin typeface="Poppins" pitchFamily="2" charset="77"/>
                <a:cs typeface="Poppins" pitchFamily="2" charset="77"/>
              </a:rPr>
              <a:t>Steering committee; Advisory Group; Technical Working Group; MPI Multisectoral Action Committee</a:t>
            </a:r>
          </a:p>
          <a:p>
            <a:pPr marL="342900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2400" spc="-20" dirty="0">
                <a:latin typeface="Poppins" pitchFamily="2" charset="77"/>
                <a:cs typeface="Poppins" pitchFamily="2" charset="77"/>
              </a:rPr>
              <a:t>Establish the Poverty Policy Action Lab (P-PAL)</a:t>
            </a:r>
          </a:p>
          <a:p>
            <a:pPr marL="342900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2400" spc="-20" dirty="0">
                <a:latin typeface="Poppins" pitchFamily="2" charset="77"/>
                <a:cs typeface="Poppins" pitchFamily="2" charset="77"/>
              </a:rPr>
              <a:t>SDG tracking tool: SDG 1, 2, 3, 4, 5, 6, 7, 8, 10, 11</a:t>
            </a:r>
          </a:p>
          <a:p>
            <a:pPr marL="342900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2400" spc="-20" dirty="0">
                <a:latin typeface="Poppins" pitchFamily="2" charset="77"/>
                <a:cs typeface="Poppins" pitchFamily="2" charset="77"/>
              </a:rPr>
              <a:t>Finance Bill: Use of MPI for resource allocation</a:t>
            </a:r>
          </a:p>
          <a:p>
            <a:pPr marL="342900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2400" spc="-20" dirty="0">
                <a:latin typeface="Poppins" pitchFamily="2" charset="77"/>
                <a:cs typeface="Poppins" pitchFamily="2" charset="77"/>
              </a:rPr>
              <a:t>Align/embed MPI within National/Sub-national plans: MTNDP (2021-25 &amp; 2025-30); Food &amp; Nutrition (NMPAFN 2021-25); National Action Plan for revitalization of WASH; National Social Investments Programme (NSIP)   </a:t>
            </a:r>
          </a:p>
          <a:p>
            <a:pPr marL="342900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2400" spc="-20" dirty="0">
                <a:latin typeface="Poppins" pitchFamily="2" charset="77"/>
                <a:cs typeface="Poppins" pitchFamily="2" charset="77"/>
              </a:rPr>
              <a:t> Launch the 90-day Poverty Action Plan                                               </a:t>
            </a:r>
          </a:p>
          <a:p>
            <a:pPr>
              <a:lnSpc>
                <a:spcPts val="3600"/>
              </a:lnSpc>
            </a:pPr>
            <a:endParaRPr lang="en-US" sz="2400" spc="-20" dirty="0"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r>
              <a:rPr lang="en-US" sz="2400" spc="-20" dirty="0">
                <a:latin typeface="Poppins" pitchFamily="2" charset="77"/>
                <a:cs typeface="Poppins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8822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29">
            <a:extLst>
              <a:ext uri="{FF2B5EF4-FFF2-40B4-BE49-F238E27FC236}">
                <a16:creationId xmlns:a16="http://schemas.microsoft.com/office/drawing/2014/main" id="{6EB1164B-16CA-6143-838D-DF7BF2E19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1065" y="4821700"/>
            <a:ext cx="1580202" cy="1502742"/>
          </a:xfrm>
          <a:custGeom>
            <a:avLst/>
            <a:gdLst>
              <a:gd name="T0" fmla="*/ 1755 w 1756"/>
              <a:gd name="T1" fmla="*/ 877 h 1754"/>
              <a:gd name="T2" fmla="*/ 1755 w 1756"/>
              <a:gd name="T3" fmla="*/ 877 h 1754"/>
              <a:gd name="T4" fmla="*/ 878 w 1756"/>
              <a:gd name="T5" fmla="*/ 1753 h 1754"/>
              <a:gd name="T6" fmla="*/ 878 w 1756"/>
              <a:gd name="T7" fmla="*/ 1753 h 1754"/>
              <a:gd name="T8" fmla="*/ 0 w 1756"/>
              <a:gd name="T9" fmla="*/ 877 h 1754"/>
              <a:gd name="T10" fmla="*/ 0 w 1756"/>
              <a:gd name="T11" fmla="*/ 877 h 1754"/>
              <a:gd name="T12" fmla="*/ 878 w 1756"/>
              <a:gd name="T13" fmla="*/ 0 h 1754"/>
              <a:gd name="T14" fmla="*/ 878 w 1756"/>
              <a:gd name="T15" fmla="*/ 0 h 1754"/>
              <a:gd name="T16" fmla="*/ 1755 w 1756"/>
              <a:gd name="T17" fmla="*/ 877 h 17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56" h="1754">
                <a:moveTo>
                  <a:pt x="1755" y="877"/>
                </a:moveTo>
                <a:lnTo>
                  <a:pt x="1755" y="877"/>
                </a:lnTo>
                <a:cubicBezTo>
                  <a:pt x="1755" y="1362"/>
                  <a:pt x="1363" y="1753"/>
                  <a:pt x="878" y="1753"/>
                </a:cubicBezTo>
                <a:lnTo>
                  <a:pt x="878" y="1753"/>
                </a:lnTo>
                <a:cubicBezTo>
                  <a:pt x="393" y="1753"/>
                  <a:pt x="0" y="1362"/>
                  <a:pt x="0" y="877"/>
                </a:cubicBezTo>
                <a:lnTo>
                  <a:pt x="0" y="877"/>
                </a:lnTo>
                <a:cubicBezTo>
                  <a:pt x="0" y="392"/>
                  <a:pt x="393" y="0"/>
                  <a:pt x="878" y="0"/>
                </a:cubicBezTo>
                <a:lnTo>
                  <a:pt x="878" y="0"/>
                </a:lnTo>
                <a:cubicBezTo>
                  <a:pt x="1363" y="0"/>
                  <a:pt x="1755" y="392"/>
                  <a:pt x="1755" y="877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8" name="Freeform 4">
            <a:extLst>
              <a:ext uri="{FF2B5EF4-FFF2-40B4-BE49-F238E27FC236}">
                <a16:creationId xmlns:a16="http://schemas.microsoft.com/office/drawing/2014/main" id="{1B7B6CE1-454A-1F45-AB9D-4DC974C70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8297" y="1523881"/>
            <a:ext cx="20981505" cy="261848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0" name="Freeform 130">
            <a:extLst>
              <a:ext uri="{FF2B5EF4-FFF2-40B4-BE49-F238E27FC236}">
                <a16:creationId xmlns:a16="http://schemas.microsoft.com/office/drawing/2014/main" id="{BD195551-C3EC-D04B-A4B3-00CDA7C3F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5434" y="4937057"/>
            <a:ext cx="1383750" cy="1285236"/>
          </a:xfrm>
          <a:custGeom>
            <a:avLst/>
            <a:gdLst>
              <a:gd name="T0" fmla="*/ 1566 w 1567"/>
              <a:gd name="T1" fmla="*/ 782 h 1565"/>
              <a:gd name="T2" fmla="*/ 1566 w 1567"/>
              <a:gd name="T3" fmla="*/ 782 h 1565"/>
              <a:gd name="T4" fmla="*/ 783 w 1567"/>
              <a:gd name="T5" fmla="*/ 1564 h 1565"/>
              <a:gd name="T6" fmla="*/ 783 w 1567"/>
              <a:gd name="T7" fmla="*/ 1564 h 1565"/>
              <a:gd name="T8" fmla="*/ 0 w 1567"/>
              <a:gd name="T9" fmla="*/ 782 h 1565"/>
              <a:gd name="T10" fmla="*/ 0 w 1567"/>
              <a:gd name="T11" fmla="*/ 782 h 1565"/>
              <a:gd name="T12" fmla="*/ 783 w 1567"/>
              <a:gd name="T13" fmla="*/ 0 h 1565"/>
              <a:gd name="T14" fmla="*/ 783 w 1567"/>
              <a:gd name="T15" fmla="*/ 0 h 1565"/>
              <a:gd name="T16" fmla="*/ 1566 w 1567"/>
              <a:gd name="T17" fmla="*/ 782 h 1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67" h="1565">
                <a:moveTo>
                  <a:pt x="1566" y="782"/>
                </a:moveTo>
                <a:lnTo>
                  <a:pt x="1566" y="782"/>
                </a:lnTo>
                <a:cubicBezTo>
                  <a:pt x="1566" y="1215"/>
                  <a:pt x="1216" y="1564"/>
                  <a:pt x="783" y="1564"/>
                </a:cubicBezTo>
                <a:lnTo>
                  <a:pt x="783" y="1564"/>
                </a:lnTo>
                <a:cubicBezTo>
                  <a:pt x="351" y="1564"/>
                  <a:pt x="0" y="1215"/>
                  <a:pt x="0" y="782"/>
                </a:cubicBezTo>
                <a:lnTo>
                  <a:pt x="0" y="782"/>
                </a:lnTo>
                <a:cubicBezTo>
                  <a:pt x="0" y="350"/>
                  <a:pt x="351" y="0"/>
                  <a:pt x="783" y="0"/>
                </a:cubicBezTo>
                <a:lnTo>
                  <a:pt x="783" y="0"/>
                </a:lnTo>
                <a:cubicBezTo>
                  <a:pt x="1216" y="0"/>
                  <a:pt x="1566" y="350"/>
                  <a:pt x="1566" y="782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3" name="Freeform 191">
            <a:extLst>
              <a:ext uri="{FF2B5EF4-FFF2-40B4-BE49-F238E27FC236}">
                <a16:creationId xmlns:a16="http://schemas.microsoft.com/office/drawing/2014/main" id="{0CCF0B85-8212-FA4D-A689-FCD7B6291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34550" y="4812260"/>
            <a:ext cx="1555771" cy="1487359"/>
          </a:xfrm>
          <a:custGeom>
            <a:avLst/>
            <a:gdLst>
              <a:gd name="T0" fmla="*/ 1755 w 1756"/>
              <a:gd name="T1" fmla="*/ 877 h 1754"/>
              <a:gd name="T2" fmla="*/ 1755 w 1756"/>
              <a:gd name="T3" fmla="*/ 877 h 1754"/>
              <a:gd name="T4" fmla="*/ 877 w 1756"/>
              <a:gd name="T5" fmla="*/ 1753 h 1754"/>
              <a:gd name="T6" fmla="*/ 877 w 1756"/>
              <a:gd name="T7" fmla="*/ 1753 h 1754"/>
              <a:gd name="T8" fmla="*/ 0 w 1756"/>
              <a:gd name="T9" fmla="*/ 877 h 1754"/>
              <a:gd name="T10" fmla="*/ 0 w 1756"/>
              <a:gd name="T11" fmla="*/ 877 h 1754"/>
              <a:gd name="T12" fmla="*/ 877 w 1756"/>
              <a:gd name="T13" fmla="*/ 0 h 1754"/>
              <a:gd name="T14" fmla="*/ 877 w 1756"/>
              <a:gd name="T15" fmla="*/ 0 h 1754"/>
              <a:gd name="T16" fmla="*/ 1755 w 1756"/>
              <a:gd name="T17" fmla="*/ 877 h 17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56" h="1754">
                <a:moveTo>
                  <a:pt x="1755" y="877"/>
                </a:moveTo>
                <a:lnTo>
                  <a:pt x="1755" y="877"/>
                </a:lnTo>
                <a:cubicBezTo>
                  <a:pt x="1755" y="1362"/>
                  <a:pt x="1362" y="1753"/>
                  <a:pt x="877" y="1753"/>
                </a:cubicBezTo>
                <a:lnTo>
                  <a:pt x="877" y="1753"/>
                </a:lnTo>
                <a:cubicBezTo>
                  <a:pt x="393" y="1753"/>
                  <a:pt x="0" y="1362"/>
                  <a:pt x="0" y="877"/>
                </a:cubicBezTo>
                <a:lnTo>
                  <a:pt x="0" y="877"/>
                </a:lnTo>
                <a:cubicBezTo>
                  <a:pt x="0" y="392"/>
                  <a:pt x="393" y="0"/>
                  <a:pt x="877" y="0"/>
                </a:cubicBezTo>
                <a:lnTo>
                  <a:pt x="877" y="0"/>
                </a:lnTo>
                <a:cubicBezTo>
                  <a:pt x="1362" y="0"/>
                  <a:pt x="1755" y="392"/>
                  <a:pt x="1755" y="877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4" name="Freeform 192">
            <a:extLst>
              <a:ext uri="{FF2B5EF4-FFF2-40B4-BE49-F238E27FC236}">
                <a16:creationId xmlns:a16="http://schemas.microsoft.com/office/drawing/2014/main" id="{9A4A416D-4E27-9E43-A343-259D06708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98865" y="4900653"/>
            <a:ext cx="1414946" cy="1315247"/>
          </a:xfrm>
          <a:custGeom>
            <a:avLst/>
            <a:gdLst>
              <a:gd name="T0" fmla="*/ 1565 w 1566"/>
              <a:gd name="T1" fmla="*/ 782 h 1565"/>
              <a:gd name="T2" fmla="*/ 1565 w 1566"/>
              <a:gd name="T3" fmla="*/ 782 h 1565"/>
              <a:gd name="T4" fmla="*/ 782 w 1566"/>
              <a:gd name="T5" fmla="*/ 1564 h 1565"/>
              <a:gd name="T6" fmla="*/ 782 w 1566"/>
              <a:gd name="T7" fmla="*/ 1564 h 1565"/>
              <a:gd name="T8" fmla="*/ 0 w 1566"/>
              <a:gd name="T9" fmla="*/ 782 h 1565"/>
              <a:gd name="T10" fmla="*/ 0 w 1566"/>
              <a:gd name="T11" fmla="*/ 782 h 1565"/>
              <a:gd name="T12" fmla="*/ 782 w 1566"/>
              <a:gd name="T13" fmla="*/ 0 h 1565"/>
              <a:gd name="T14" fmla="*/ 782 w 1566"/>
              <a:gd name="T15" fmla="*/ 0 h 1565"/>
              <a:gd name="T16" fmla="*/ 1565 w 1566"/>
              <a:gd name="T17" fmla="*/ 782 h 1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66" h="1565">
                <a:moveTo>
                  <a:pt x="1565" y="782"/>
                </a:moveTo>
                <a:lnTo>
                  <a:pt x="1565" y="782"/>
                </a:lnTo>
                <a:cubicBezTo>
                  <a:pt x="1565" y="1215"/>
                  <a:pt x="1215" y="1564"/>
                  <a:pt x="782" y="1564"/>
                </a:cubicBezTo>
                <a:lnTo>
                  <a:pt x="782" y="1564"/>
                </a:lnTo>
                <a:cubicBezTo>
                  <a:pt x="350" y="1564"/>
                  <a:pt x="0" y="1215"/>
                  <a:pt x="0" y="782"/>
                </a:cubicBezTo>
                <a:lnTo>
                  <a:pt x="0" y="782"/>
                </a:lnTo>
                <a:cubicBezTo>
                  <a:pt x="0" y="350"/>
                  <a:pt x="350" y="0"/>
                  <a:pt x="782" y="0"/>
                </a:cubicBezTo>
                <a:lnTo>
                  <a:pt x="782" y="0"/>
                </a:lnTo>
                <a:cubicBezTo>
                  <a:pt x="1215" y="0"/>
                  <a:pt x="1565" y="350"/>
                  <a:pt x="1565" y="782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7" name="Line 198">
            <a:extLst>
              <a:ext uri="{FF2B5EF4-FFF2-40B4-BE49-F238E27FC236}">
                <a16:creationId xmlns:a16="http://schemas.microsoft.com/office/drawing/2014/main" id="{9B73088E-7185-144B-9351-922FF24882B4}"/>
              </a:ext>
            </a:extLst>
          </p:cNvPr>
          <p:cNvSpPr>
            <a:spLocks noChangeShapeType="1"/>
          </p:cNvSpPr>
          <p:nvPr/>
        </p:nvSpPr>
        <p:spPr bwMode="auto">
          <a:xfrm>
            <a:off x="12446278" y="3651682"/>
            <a:ext cx="0" cy="565782"/>
          </a:xfrm>
          <a:prstGeom prst="line">
            <a:avLst/>
          </a:prstGeom>
          <a:noFill/>
          <a:ln w="12700" cap="flat">
            <a:solidFill>
              <a:schemeClr val="tx2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8" name="Freeform 199">
            <a:extLst>
              <a:ext uri="{FF2B5EF4-FFF2-40B4-BE49-F238E27FC236}">
                <a16:creationId xmlns:a16="http://schemas.microsoft.com/office/drawing/2014/main" id="{ADEA561F-A9F4-7144-9948-CCFDBE36F0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3194" y="4222958"/>
            <a:ext cx="7140960" cy="439443"/>
          </a:xfrm>
          <a:custGeom>
            <a:avLst/>
            <a:gdLst>
              <a:gd name="T0" fmla="*/ 11 w 5733"/>
              <a:gd name="T1" fmla="*/ 353 h 354"/>
              <a:gd name="T2" fmla="*/ 0 w 5733"/>
              <a:gd name="T3" fmla="*/ 0 h 354"/>
              <a:gd name="T4" fmla="*/ 5732 w 5733"/>
              <a:gd name="T5" fmla="*/ 0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33" h="354">
                <a:moveTo>
                  <a:pt x="11" y="353"/>
                </a:moveTo>
                <a:lnTo>
                  <a:pt x="0" y="0"/>
                </a:lnTo>
                <a:lnTo>
                  <a:pt x="5732" y="0"/>
                </a:lnTo>
              </a:path>
            </a:pathLst>
          </a:custGeom>
          <a:noFill/>
          <a:ln w="12700" cap="flat">
            <a:solidFill>
              <a:schemeClr val="tx2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9" name="Freeform 200">
            <a:extLst>
              <a:ext uri="{FF2B5EF4-FFF2-40B4-BE49-F238E27FC236}">
                <a16:creationId xmlns:a16="http://schemas.microsoft.com/office/drawing/2014/main" id="{A231A787-50D7-E24A-B9B0-9D9BAE7FC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30780" y="4222958"/>
            <a:ext cx="12111970" cy="499868"/>
          </a:xfrm>
          <a:custGeom>
            <a:avLst/>
            <a:gdLst>
              <a:gd name="T0" fmla="*/ 5721 w 5733"/>
              <a:gd name="T1" fmla="*/ 353 h 354"/>
              <a:gd name="T2" fmla="*/ 5732 w 5733"/>
              <a:gd name="T3" fmla="*/ 0 h 354"/>
              <a:gd name="T4" fmla="*/ 0 w 5733"/>
              <a:gd name="T5" fmla="*/ 0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33" h="354">
                <a:moveTo>
                  <a:pt x="5721" y="353"/>
                </a:moveTo>
                <a:lnTo>
                  <a:pt x="5732" y="0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chemeClr val="tx2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0" name="Line 201">
            <a:extLst>
              <a:ext uri="{FF2B5EF4-FFF2-40B4-BE49-F238E27FC236}">
                <a16:creationId xmlns:a16="http://schemas.microsoft.com/office/drawing/2014/main" id="{23FF473B-8FE4-4F4D-8D18-5AF0D3016D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507765" y="8102943"/>
            <a:ext cx="0" cy="0"/>
          </a:xfrm>
          <a:prstGeom prst="line">
            <a:avLst/>
          </a:prstGeom>
          <a:noFill/>
          <a:ln w="12700" cap="flat">
            <a:solidFill>
              <a:schemeClr val="tx2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1" name="Freeform 202">
            <a:extLst>
              <a:ext uri="{FF2B5EF4-FFF2-40B4-BE49-F238E27FC236}">
                <a16:creationId xmlns:a16="http://schemas.microsoft.com/office/drawing/2014/main" id="{D0B5EFEC-0501-1044-89DA-75FAB22A9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88822" y="7372782"/>
            <a:ext cx="10253927" cy="528889"/>
          </a:xfrm>
          <a:custGeom>
            <a:avLst/>
            <a:gdLst>
              <a:gd name="T0" fmla="*/ 5721 w 5733"/>
              <a:gd name="T1" fmla="*/ 0 h 354"/>
              <a:gd name="T2" fmla="*/ 5732 w 5733"/>
              <a:gd name="T3" fmla="*/ 353 h 354"/>
              <a:gd name="T4" fmla="*/ 0 w 5733"/>
              <a:gd name="T5" fmla="*/ 353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33" h="354">
                <a:moveTo>
                  <a:pt x="5721" y="0"/>
                </a:moveTo>
                <a:lnTo>
                  <a:pt x="5732" y="353"/>
                </a:lnTo>
                <a:lnTo>
                  <a:pt x="0" y="353"/>
                </a:lnTo>
              </a:path>
            </a:pathLst>
          </a:custGeom>
          <a:noFill/>
          <a:ln w="12700" cap="flat">
            <a:solidFill>
              <a:schemeClr val="tx2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2" name="Freeform 203">
            <a:extLst>
              <a:ext uri="{FF2B5EF4-FFF2-40B4-BE49-F238E27FC236}">
                <a16:creationId xmlns:a16="http://schemas.microsoft.com/office/drawing/2014/main" id="{39EB9468-97C5-A947-8230-F9BB13193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3194" y="7353018"/>
            <a:ext cx="9295629" cy="528889"/>
          </a:xfrm>
          <a:custGeom>
            <a:avLst/>
            <a:gdLst>
              <a:gd name="T0" fmla="*/ 11 w 5733"/>
              <a:gd name="T1" fmla="*/ 0 h 354"/>
              <a:gd name="T2" fmla="*/ 0 w 5733"/>
              <a:gd name="T3" fmla="*/ 353 h 354"/>
              <a:gd name="T4" fmla="*/ 5732 w 5733"/>
              <a:gd name="T5" fmla="*/ 353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33" h="354">
                <a:moveTo>
                  <a:pt x="11" y="0"/>
                </a:moveTo>
                <a:lnTo>
                  <a:pt x="0" y="353"/>
                </a:lnTo>
                <a:lnTo>
                  <a:pt x="5732" y="353"/>
                </a:lnTo>
              </a:path>
            </a:pathLst>
          </a:custGeom>
          <a:noFill/>
          <a:ln w="12700" cap="flat">
            <a:solidFill>
              <a:schemeClr val="tx2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CE8CE7-F69C-7F4F-9AC5-B629FF42C94A}"/>
              </a:ext>
            </a:extLst>
          </p:cNvPr>
          <p:cNvSpPr txBox="1"/>
          <p:nvPr/>
        </p:nvSpPr>
        <p:spPr>
          <a:xfrm>
            <a:off x="12911291" y="1667443"/>
            <a:ext cx="1025107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spc="-120" dirty="0">
                <a:latin typeface="Poppins" pitchFamily="2" charset="77"/>
                <a:cs typeface="Poppins" pitchFamily="2" charset="77"/>
              </a:rPr>
              <a:t>Chair: </a:t>
            </a:r>
            <a:r>
              <a:rPr lang="en-GB" sz="2200" spc="-120" dirty="0">
                <a:latin typeface="Poppins" pitchFamily="2" charset="77"/>
                <a:cs typeface="Poppins" pitchFamily="2" charset="77"/>
              </a:rPr>
              <a:t>H.E Vice President, Federal Republic of Nigeria</a:t>
            </a:r>
            <a:br>
              <a:rPr lang="en-GB" sz="2200" spc="-120" dirty="0">
                <a:latin typeface="Poppins" pitchFamily="2" charset="77"/>
                <a:cs typeface="Poppins" pitchFamily="2" charset="77"/>
              </a:rPr>
            </a:br>
            <a:r>
              <a:rPr lang="en-GB" sz="2200" b="1" spc="-120" dirty="0">
                <a:latin typeface="Poppins" pitchFamily="2" charset="77"/>
                <a:cs typeface="Poppins" pitchFamily="2" charset="77"/>
              </a:rPr>
              <a:t>Champion: </a:t>
            </a:r>
            <a:r>
              <a:rPr lang="en-GB" sz="2200" spc="-120" dirty="0">
                <a:latin typeface="Poppins" pitchFamily="2" charset="77"/>
                <a:cs typeface="Poppins" pitchFamily="2" charset="77"/>
              </a:rPr>
              <a:t>HMS Budget and National Planning</a:t>
            </a:r>
            <a:br>
              <a:rPr lang="en-GB" sz="2200" spc="-120" dirty="0">
                <a:latin typeface="Poppins" pitchFamily="2" charset="77"/>
                <a:cs typeface="Poppins" pitchFamily="2" charset="77"/>
              </a:rPr>
            </a:br>
            <a:r>
              <a:rPr lang="en-GB" sz="2200" spc="-120" dirty="0">
                <a:latin typeface="Poppins" pitchFamily="2" charset="77"/>
                <a:cs typeface="Poppins" pitchFamily="2" charset="77"/>
              </a:rPr>
              <a:t>Members: NBS; Ministers: Education, Health, Labour, Water Resources, Humanitarian, Women Affairs, Power, Works and Housing, OSSAP-SDG</a:t>
            </a:r>
            <a:br>
              <a:rPr lang="en-GB" sz="2200" spc="-120" dirty="0">
                <a:latin typeface="Poppins" pitchFamily="2" charset="77"/>
                <a:cs typeface="Poppins" pitchFamily="2" charset="77"/>
              </a:rPr>
            </a:br>
            <a:br>
              <a:rPr lang="en-GB" sz="2200" spc="-120" dirty="0">
                <a:latin typeface="Poppins" pitchFamily="2" charset="77"/>
                <a:cs typeface="Poppins" pitchFamily="2" charset="77"/>
              </a:rPr>
            </a:br>
            <a:r>
              <a:rPr lang="en-GB" sz="2200" b="1" spc="-120" dirty="0">
                <a:latin typeface="Poppins" pitchFamily="2" charset="77"/>
                <a:cs typeface="Poppins" pitchFamily="2" charset="77"/>
              </a:rPr>
              <a:t>Secretary: </a:t>
            </a:r>
            <a:r>
              <a:rPr lang="en-GB" sz="2200" spc="-120" dirty="0">
                <a:latin typeface="Poppins" pitchFamily="2" charset="77"/>
                <a:cs typeface="Poppins" pitchFamily="2" charset="77"/>
              </a:rPr>
              <a:t>National Coordinator, MPI - Presidency/support from NASSCO &amp; National Poverty Reduction with Growth Strategy (NPRGS) secretariat </a:t>
            </a:r>
            <a:endParaRPr lang="en-US" sz="2200" spc="-12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6CDBF6-5AB8-FD4B-A793-5470EED7F5CC}"/>
              </a:ext>
            </a:extLst>
          </p:cNvPr>
          <p:cNvSpPr txBox="1"/>
          <p:nvPr/>
        </p:nvSpPr>
        <p:spPr>
          <a:xfrm>
            <a:off x="4391551" y="4409388"/>
            <a:ext cx="4769948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400" b="1" spc="-3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Advisory Group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EED5B1-6FE1-3B4A-9C22-D2BEABCA001B}"/>
              </a:ext>
            </a:extLst>
          </p:cNvPr>
          <p:cNvSpPr txBox="1"/>
          <p:nvPr/>
        </p:nvSpPr>
        <p:spPr>
          <a:xfrm>
            <a:off x="3495636" y="4998456"/>
            <a:ext cx="9957029" cy="2825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200" b="1" spc="-20" dirty="0">
                <a:latin typeface="Poppins" pitchFamily="2" charset="77"/>
                <a:cs typeface="Poppins" pitchFamily="2" charset="77"/>
              </a:rPr>
              <a:t>Lead: </a:t>
            </a:r>
            <a:r>
              <a:rPr lang="en-US" sz="2200" spc="-20" dirty="0">
                <a:latin typeface="Poppins" pitchFamily="2" charset="77"/>
                <a:cs typeface="Poppins" pitchFamily="2" charset="77"/>
              </a:rPr>
              <a:t>UNDP </a:t>
            </a:r>
          </a:p>
          <a:p>
            <a:pPr>
              <a:lnSpc>
                <a:spcPts val="3600"/>
              </a:lnSpc>
            </a:pPr>
            <a:r>
              <a:rPr lang="en-US" sz="2200" b="1" spc="-20" dirty="0">
                <a:latin typeface="Poppins" pitchFamily="2" charset="77"/>
                <a:cs typeface="Poppins" pitchFamily="2" charset="77"/>
              </a:rPr>
              <a:t>Co-Lead: </a:t>
            </a:r>
            <a:r>
              <a:rPr lang="en-US" sz="2200" spc="-20" dirty="0">
                <a:latin typeface="Poppins" pitchFamily="2" charset="77"/>
                <a:cs typeface="Poppins" pitchFamily="2" charset="77"/>
              </a:rPr>
              <a:t>SDG Private Sector Advisory Group</a:t>
            </a:r>
          </a:p>
          <a:p>
            <a:pPr>
              <a:lnSpc>
                <a:spcPts val="3600"/>
              </a:lnSpc>
            </a:pPr>
            <a:r>
              <a:rPr lang="en-US" sz="2200" b="1" spc="-20" dirty="0">
                <a:latin typeface="Poppins" pitchFamily="2" charset="77"/>
                <a:cs typeface="Poppins" pitchFamily="2" charset="77"/>
              </a:rPr>
              <a:t>Members: </a:t>
            </a:r>
            <a:r>
              <a:rPr lang="en-US" sz="2200" spc="-20" dirty="0">
                <a:latin typeface="Poppins" pitchFamily="2" charset="77"/>
                <a:cs typeface="Poppins" pitchFamily="2" charset="77"/>
              </a:rPr>
              <a:t>Global Affairs Canada, EU, Global Affairs Canada, UNDP, UNICEF, FCDO, RPA, WFP, </a:t>
            </a:r>
            <a:r>
              <a:rPr lang="en-US" sz="2200" spc="-20" dirty="0" err="1">
                <a:latin typeface="Poppins" pitchFamily="2" charset="77"/>
                <a:cs typeface="Poppins" pitchFamily="2" charset="77"/>
              </a:rPr>
              <a:t>Agence</a:t>
            </a:r>
            <a:r>
              <a:rPr lang="en-US" sz="2200" spc="-2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200" spc="-20" dirty="0" err="1">
                <a:latin typeface="Poppins" pitchFamily="2" charset="77"/>
                <a:cs typeface="Poppins" pitchFamily="2" charset="77"/>
              </a:rPr>
              <a:t>Francaise</a:t>
            </a:r>
            <a:r>
              <a:rPr lang="en-US" sz="2200" spc="-20" dirty="0">
                <a:latin typeface="Poppins" pitchFamily="2" charset="77"/>
                <a:cs typeface="Poppins" pitchFamily="2" charset="77"/>
              </a:rPr>
              <a:t> De Development (AFD), Tony Blair Institute, Innovations for Poverty Action, USAID, Save The Children, MacArthur Foundation, Ford Foundation and Gates Foundation.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597F32-8416-FF4D-BB21-3C4275CDE85E}"/>
              </a:ext>
            </a:extLst>
          </p:cNvPr>
          <p:cNvSpPr txBox="1"/>
          <p:nvPr/>
        </p:nvSpPr>
        <p:spPr>
          <a:xfrm>
            <a:off x="14234038" y="4515801"/>
            <a:ext cx="6837837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400" b="1" spc="-3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Technical Working Group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FD1461-C2F3-F74B-AA45-E39225323FE1}"/>
              </a:ext>
            </a:extLst>
          </p:cNvPr>
          <p:cNvSpPr txBox="1"/>
          <p:nvPr/>
        </p:nvSpPr>
        <p:spPr>
          <a:xfrm>
            <a:off x="14234037" y="5572864"/>
            <a:ext cx="8208712" cy="1902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200" spc="-20" dirty="0">
                <a:latin typeface="Poppins" pitchFamily="2" charset="77"/>
                <a:cs typeface="Poppins" pitchFamily="2" charset="77"/>
              </a:rPr>
              <a:t>Presidency (NSIO); Oxford Poverty Human Development Initiative (OPHI) ; National Bureau of Statistics (NBS); National Social Safety Nets Coordinating Office (NASSCO); UNDP, UNICEF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5C568E-40B9-724D-9ACB-58A7AA4CA90C}"/>
              </a:ext>
            </a:extLst>
          </p:cNvPr>
          <p:cNvSpPr txBox="1"/>
          <p:nvPr/>
        </p:nvSpPr>
        <p:spPr>
          <a:xfrm>
            <a:off x="2893194" y="9563367"/>
            <a:ext cx="4769948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400" b="1" spc="-3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Data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A306A4-358A-1540-9BC5-CC9B98FF66C0}"/>
              </a:ext>
            </a:extLst>
          </p:cNvPr>
          <p:cNvSpPr txBox="1"/>
          <p:nvPr/>
        </p:nvSpPr>
        <p:spPr>
          <a:xfrm>
            <a:off x="2893194" y="10203166"/>
            <a:ext cx="5454299" cy="329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b="1" spc="-20" dirty="0">
                <a:latin typeface="Poppins" pitchFamily="2" charset="77"/>
                <a:cs typeface="Poppins" pitchFamily="2" charset="77"/>
              </a:rPr>
              <a:t>Lead: </a:t>
            </a:r>
            <a:r>
              <a:rPr lang="en-US" sz="2400" spc="-20" dirty="0">
                <a:latin typeface="Poppins" pitchFamily="2" charset="77"/>
                <a:cs typeface="Poppins" pitchFamily="2" charset="77"/>
              </a:rPr>
              <a:t>NBS</a:t>
            </a:r>
          </a:p>
          <a:p>
            <a:pPr>
              <a:lnSpc>
                <a:spcPts val="3600"/>
              </a:lnSpc>
            </a:pPr>
            <a:r>
              <a:rPr lang="en-US" sz="2400" b="1" spc="-20" dirty="0">
                <a:latin typeface="Poppins" pitchFamily="2" charset="77"/>
                <a:cs typeface="Poppins" pitchFamily="2" charset="77"/>
              </a:rPr>
              <a:t>Support: </a:t>
            </a:r>
            <a:r>
              <a:rPr lang="en-US" sz="2400" spc="-20" dirty="0">
                <a:latin typeface="Poppins" pitchFamily="2" charset="77"/>
                <a:cs typeface="Poppins" pitchFamily="2" charset="77"/>
              </a:rPr>
              <a:t>OPHI, NASSCO</a:t>
            </a:r>
          </a:p>
          <a:p>
            <a:pPr>
              <a:lnSpc>
                <a:spcPts val="3600"/>
              </a:lnSpc>
            </a:pPr>
            <a:r>
              <a:rPr lang="en-US" sz="2400" b="1" spc="-20" dirty="0">
                <a:latin typeface="Poppins" pitchFamily="2" charset="77"/>
                <a:cs typeface="Poppins" pitchFamily="2" charset="77"/>
              </a:rPr>
              <a:t>Activities: </a:t>
            </a:r>
            <a:r>
              <a:rPr lang="en-US" sz="2400" spc="-20" dirty="0">
                <a:latin typeface="Poppins" pitchFamily="2" charset="77"/>
                <a:cs typeface="Poppins" pitchFamily="2" charset="77"/>
              </a:rPr>
              <a:t>MPI survey; Poverty Dashboard Situation Room (PDRS); National Poverty Map (NPM); Dissemination; Accessibility; Tracking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B9587B-F5C3-7A4F-B98F-26905364B1E9}"/>
              </a:ext>
            </a:extLst>
          </p:cNvPr>
          <p:cNvSpPr txBox="1"/>
          <p:nvPr/>
        </p:nvSpPr>
        <p:spPr>
          <a:xfrm>
            <a:off x="9277165" y="9537579"/>
            <a:ext cx="5296633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400" b="1" spc="-3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Policy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F489E8-6174-0D40-9894-D1BF5C5634B3}"/>
              </a:ext>
            </a:extLst>
          </p:cNvPr>
          <p:cNvSpPr txBox="1"/>
          <p:nvPr/>
        </p:nvSpPr>
        <p:spPr>
          <a:xfrm>
            <a:off x="8762261" y="10203166"/>
            <a:ext cx="6986726" cy="329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b="1" spc="-20" dirty="0">
                <a:latin typeface="Poppins" pitchFamily="2" charset="77"/>
                <a:cs typeface="Poppins" pitchFamily="2" charset="77"/>
              </a:rPr>
              <a:t>Lead: </a:t>
            </a:r>
            <a:r>
              <a:rPr lang="en-US" sz="2400" spc="-20" dirty="0">
                <a:latin typeface="Poppins" pitchFamily="2" charset="77"/>
                <a:cs typeface="Poppins" pitchFamily="2" charset="77"/>
              </a:rPr>
              <a:t>MBNP; Presidency</a:t>
            </a:r>
          </a:p>
          <a:p>
            <a:pPr>
              <a:lnSpc>
                <a:spcPts val="3600"/>
              </a:lnSpc>
            </a:pPr>
            <a:r>
              <a:rPr lang="en-US" sz="2400" b="1" spc="-20" dirty="0">
                <a:latin typeface="Poppins" pitchFamily="2" charset="77"/>
                <a:cs typeface="Poppins" pitchFamily="2" charset="77"/>
              </a:rPr>
              <a:t>Support: </a:t>
            </a:r>
            <a:r>
              <a:rPr lang="en-US" sz="2400" spc="-20" dirty="0">
                <a:latin typeface="Poppins" pitchFamily="2" charset="77"/>
                <a:cs typeface="Poppins" pitchFamily="2" charset="77"/>
              </a:rPr>
              <a:t>Nigeria Economic Summit Group (NESG)</a:t>
            </a:r>
          </a:p>
          <a:p>
            <a:pPr>
              <a:lnSpc>
                <a:spcPts val="3600"/>
              </a:lnSpc>
            </a:pPr>
            <a:r>
              <a:rPr lang="en-US" sz="2400" b="1" spc="-20" dirty="0">
                <a:latin typeface="Poppins" pitchFamily="2" charset="77"/>
                <a:cs typeface="Poppins" pitchFamily="2" charset="77"/>
              </a:rPr>
              <a:t>Activities: </a:t>
            </a:r>
            <a:r>
              <a:rPr lang="en-US" sz="2400" spc="-20" dirty="0">
                <a:latin typeface="Poppins" pitchFamily="2" charset="77"/>
                <a:cs typeface="Poppins" pitchFamily="2" charset="77"/>
              </a:rPr>
              <a:t>Poverty Policy Action Lab (P-PAL)</a:t>
            </a:r>
          </a:p>
          <a:p>
            <a:pPr marL="342900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2400" spc="-20" dirty="0">
                <a:latin typeface="Poppins" pitchFamily="2" charset="77"/>
                <a:cs typeface="Poppins" pitchFamily="2" charset="77"/>
              </a:rPr>
              <a:t>Researches; Behavioural Insights</a:t>
            </a:r>
          </a:p>
          <a:p>
            <a:pPr marL="342900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2400" spc="-20" dirty="0">
                <a:latin typeface="Poppins" pitchFamily="2" charset="77"/>
                <a:cs typeface="Poppins" pitchFamily="2" charset="77"/>
              </a:rPr>
              <a:t>Policy Dialogues</a:t>
            </a:r>
          </a:p>
          <a:p>
            <a:pPr marL="342900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2400" spc="-20" dirty="0">
                <a:latin typeface="Poppins" pitchFamily="2" charset="77"/>
                <a:cs typeface="Poppins" pitchFamily="2" charset="77"/>
              </a:rPr>
              <a:t>Energy Transition Plan; others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7ADCEB-8F25-6948-AEBE-744D544DC7F4}"/>
              </a:ext>
            </a:extLst>
          </p:cNvPr>
          <p:cNvSpPr txBox="1"/>
          <p:nvPr/>
        </p:nvSpPr>
        <p:spPr>
          <a:xfrm>
            <a:off x="16030157" y="9444176"/>
            <a:ext cx="6676182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400" b="1" spc="-3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Partnerships &amp; Support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2F2746-8C85-6C4D-A936-5BF0A520D266}"/>
              </a:ext>
            </a:extLst>
          </p:cNvPr>
          <p:cNvSpPr txBox="1"/>
          <p:nvPr/>
        </p:nvSpPr>
        <p:spPr>
          <a:xfrm>
            <a:off x="16030155" y="10203166"/>
            <a:ext cx="7895165" cy="375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b="1" spc="-20" dirty="0">
                <a:latin typeface="Poppins" pitchFamily="2" charset="77"/>
                <a:cs typeface="Poppins" pitchFamily="2" charset="77"/>
              </a:rPr>
              <a:t>Lead: </a:t>
            </a:r>
            <a:r>
              <a:rPr lang="en-US" sz="2400" spc="-20" dirty="0">
                <a:latin typeface="Poppins" pitchFamily="2" charset="77"/>
                <a:cs typeface="Poppins" pitchFamily="2" charset="77"/>
              </a:rPr>
              <a:t>Presidency</a:t>
            </a:r>
          </a:p>
          <a:p>
            <a:pPr>
              <a:lnSpc>
                <a:spcPts val="3600"/>
              </a:lnSpc>
            </a:pPr>
            <a:r>
              <a:rPr lang="en-US" sz="2400" b="1" spc="-20" dirty="0">
                <a:latin typeface="Poppins" pitchFamily="2" charset="77"/>
                <a:cs typeface="Poppins" pitchFamily="2" charset="77"/>
              </a:rPr>
              <a:t>Support: </a:t>
            </a:r>
            <a:r>
              <a:rPr lang="en-US" sz="2400" spc="-20" dirty="0">
                <a:latin typeface="Poppins" pitchFamily="2" charset="77"/>
                <a:cs typeface="Poppins" pitchFamily="2" charset="77"/>
              </a:rPr>
              <a:t>MBNP-NPRGS; SDG; Nig. Governors’ Forum (NGF)</a:t>
            </a:r>
          </a:p>
          <a:p>
            <a:pPr>
              <a:lnSpc>
                <a:spcPts val="3600"/>
              </a:lnSpc>
            </a:pPr>
            <a:r>
              <a:rPr lang="en-US" sz="2400" b="1" spc="-20" dirty="0">
                <a:latin typeface="Poppins" pitchFamily="2" charset="77"/>
                <a:cs typeface="Poppins" pitchFamily="2" charset="77"/>
              </a:rPr>
              <a:t>Activities: </a:t>
            </a:r>
            <a:r>
              <a:rPr lang="en-US" sz="2400" spc="-20" dirty="0">
                <a:latin typeface="Poppins" pitchFamily="2" charset="77"/>
                <a:cs typeface="Poppins" pitchFamily="2" charset="77"/>
              </a:rPr>
              <a:t>Support to sub-national</a:t>
            </a:r>
          </a:p>
          <a:p>
            <a:pPr marL="342900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2400" spc="-20" dirty="0">
                <a:latin typeface="Poppins" pitchFamily="2" charset="77"/>
                <a:cs typeface="Poppins" pitchFamily="2" charset="77"/>
              </a:rPr>
              <a:t>Capacity Building</a:t>
            </a:r>
          </a:p>
          <a:p>
            <a:pPr marL="342900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2400" spc="-20" dirty="0">
                <a:latin typeface="Poppins" pitchFamily="2" charset="77"/>
                <a:cs typeface="Poppins" pitchFamily="2" charset="77"/>
              </a:rPr>
              <a:t>Incentives: Ranking; Financial</a:t>
            </a:r>
          </a:p>
          <a:p>
            <a:pPr marL="342900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endParaRPr lang="en-US" sz="2400" spc="-20" dirty="0">
              <a:latin typeface="Poppins" pitchFamily="2" charset="77"/>
              <a:cs typeface="Poppins" pitchFamily="2" charset="77"/>
            </a:endParaRPr>
          </a:p>
          <a:p>
            <a:pPr marL="342900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endParaRPr lang="en-US" sz="2400" spc="-2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315441-1FB4-FEDA-6F3B-C91D5DB56D84}"/>
              </a:ext>
            </a:extLst>
          </p:cNvPr>
          <p:cNvSpPr txBox="1"/>
          <p:nvPr/>
        </p:nvSpPr>
        <p:spPr>
          <a:xfrm>
            <a:off x="437750" y="144461"/>
            <a:ext cx="21336000" cy="123110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7400" b="1" spc="-29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MPI</a:t>
            </a:r>
            <a:r>
              <a:rPr lang="en-US" sz="7400" b="1" spc="-290" dirty="0">
                <a:solidFill>
                  <a:srgbClr val="FFC000"/>
                </a:solidFill>
                <a:latin typeface="Poppins" pitchFamily="2" charset="77"/>
                <a:cs typeface="Poppins" pitchFamily="2" charset="77"/>
              </a:rPr>
              <a:t> Governance</a:t>
            </a:r>
            <a:r>
              <a:rPr lang="en-US" sz="7400" b="1" spc="-29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structure</a:t>
            </a:r>
          </a:p>
        </p:txBody>
      </p:sp>
      <p:sp>
        <p:nvSpPr>
          <p:cNvPr id="16" name="Freeform 2">
            <a:extLst>
              <a:ext uri="{FF2B5EF4-FFF2-40B4-BE49-F238E27FC236}">
                <a16:creationId xmlns:a16="http://schemas.microsoft.com/office/drawing/2014/main" id="{0D0F4EF2-EE70-9140-9744-0B5203728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8975" y="1703722"/>
            <a:ext cx="10030400" cy="22407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835D85-D60F-A54D-9EDC-497474DAC26A}"/>
              </a:ext>
            </a:extLst>
          </p:cNvPr>
          <p:cNvSpPr txBox="1"/>
          <p:nvPr/>
        </p:nvSpPr>
        <p:spPr>
          <a:xfrm>
            <a:off x="2648926" y="2467662"/>
            <a:ext cx="9250498" cy="86177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5000" b="1" spc="-29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Steering Committee</a:t>
            </a:r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6DF31F3B-5541-DC4A-8EA3-9CF87BEAE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8636" y="1604489"/>
            <a:ext cx="10251078" cy="2447280"/>
          </a:xfrm>
          <a:prstGeom prst="roundRect">
            <a:avLst>
              <a:gd name="adj" fmla="val 50000"/>
            </a:avLst>
          </a:prstGeom>
          <a:noFill/>
          <a:ln w="12700" cap="flat">
            <a:solidFill>
              <a:schemeClr val="tx2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18057981-C465-5959-B011-C36167BD3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9008" y="8057874"/>
            <a:ext cx="8948841" cy="124286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B5AC488-49AB-7B97-9457-3C951704F5B6}"/>
              </a:ext>
            </a:extLst>
          </p:cNvPr>
          <p:cNvSpPr txBox="1"/>
          <p:nvPr/>
        </p:nvSpPr>
        <p:spPr>
          <a:xfrm>
            <a:off x="2598179" y="8368694"/>
            <a:ext cx="9250498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4000" b="1" spc="-29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Multisectoral Action Committee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7A277E0-E3E5-0E44-B802-0DB8CD60A474}"/>
              </a:ext>
            </a:extLst>
          </p:cNvPr>
          <p:cNvSpPr txBox="1"/>
          <p:nvPr/>
        </p:nvSpPr>
        <p:spPr>
          <a:xfrm>
            <a:off x="11622434" y="8505907"/>
            <a:ext cx="8045993" cy="986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b="1" spc="-20" dirty="0">
                <a:latin typeface="Poppins" pitchFamily="2" charset="77"/>
                <a:cs typeface="Poppins" pitchFamily="2" charset="77"/>
              </a:rPr>
              <a:t> -- Implement Data Demand &amp; Use (DDU) strategy</a:t>
            </a:r>
            <a:endParaRPr lang="en-US" sz="2400" spc="-20" dirty="0">
              <a:latin typeface="Poppins" pitchFamily="2" charset="77"/>
              <a:cs typeface="Poppins" pitchFamily="2" charset="77"/>
            </a:endParaRPr>
          </a:p>
          <a:p>
            <a:pPr marL="342900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endParaRPr lang="en-US" sz="2400" spc="-20" dirty="0"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92256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3882">
            <a:extLst>
              <a:ext uri="{FF2B5EF4-FFF2-40B4-BE49-F238E27FC236}">
                <a16:creationId xmlns:a16="http://schemas.microsoft.com/office/drawing/2014/main" id="{60CEE2DB-AF3F-874F-96F9-CD7803A2CC22}"/>
              </a:ext>
            </a:extLst>
          </p:cNvPr>
          <p:cNvSpPr/>
          <p:nvPr/>
        </p:nvSpPr>
        <p:spPr>
          <a:xfrm flipV="1">
            <a:off x="12555731" y="3119249"/>
            <a:ext cx="2" cy="4691040"/>
          </a:xfrm>
          <a:prstGeom prst="line">
            <a:avLst/>
          </a:prstGeom>
          <a:noFill/>
          <a:ln w="38100" cap="flat">
            <a:solidFill>
              <a:schemeClr val="accent1"/>
            </a:solidFill>
            <a:prstDash val="solid"/>
            <a:miter lim="400000"/>
          </a:ln>
          <a:effectLst/>
        </p:spPr>
        <p:txBody>
          <a:bodyPr wrap="square" lIns="71438" tIns="71438" rIns="71438" bIns="71438" numCol="1" anchor="ctr">
            <a:noAutofit/>
          </a:bodyPr>
          <a:lstStyle/>
          <a:p>
            <a:endParaRPr sz="5063" dirty="0">
              <a:latin typeface="Lato Light" panose="020F0502020204030203" pitchFamily="34" charset="0"/>
            </a:endParaRPr>
          </a:p>
        </p:txBody>
      </p:sp>
      <p:sp>
        <p:nvSpPr>
          <p:cNvPr id="23" name="Shape 3883">
            <a:extLst>
              <a:ext uri="{FF2B5EF4-FFF2-40B4-BE49-F238E27FC236}">
                <a16:creationId xmlns:a16="http://schemas.microsoft.com/office/drawing/2014/main" id="{11D156BE-59D7-974E-B317-4CFED6871D82}"/>
              </a:ext>
            </a:extLst>
          </p:cNvPr>
          <p:cNvSpPr/>
          <p:nvPr/>
        </p:nvSpPr>
        <p:spPr>
          <a:xfrm flipV="1">
            <a:off x="3073214" y="3119249"/>
            <a:ext cx="2" cy="4691040"/>
          </a:xfrm>
          <a:prstGeom prst="line">
            <a:avLst/>
          </a:prstGeom>
          <a:noFill/>
          <a:ln w="38100" cap="flat">
            <a:solidFill>
              <a:schemeClr val="accent5"/>
            </a:solidFill>
            <a:prstDash val="solid"/>
            <a:miter lim="400000"/>
          </a:ln>
          <a:effectLst/>
        </p:spPr>
        <p:txBody>
          <a:bodyPr wrap="square" lIns="71438" tIns="71438" rIns="71438" bIns="71438" numCol="1" anchor="ctr">
            <a:noAutofit/>
          </a:bodyPr>
          <a:lstStyle/>
          <a:p>
            <a:endParaRPr sz="5063" dirty="0">
              <a:latin typeface="Lato Light" panose="020F0502020204030203" pitchFamily="34" charset="0"/>
            </a:endParaRPr>
          </a:p>
        </p:txBody>
      </p:sp>
      <p:sp>
        <p:nvSpPr>
          <p:cNvPr id="24" name="Shape 3884">
            <a:extLst>
              <a:ext uri="{FF2B5EF4-FFF2-40B4-BE49-F238E27FC236}">
                <a16:creationId xmlns:a16="http://schemas.microsoft.com/office/drawing/2014/main" id="{983039C6-9E55-4648-B8BE-AF00FD9E44F9}"/>
              </a:ext>
            </a:extLst>
          </p:cNvPr>
          <p:cNvSpPr/>
          <p:nvPr/>
        </p:nvSpPr>
        <p:spPr>
          <a:xfrm>
            <a:off x="12567437" y="7818303"/>
            <a:ext cx="9488731" cy="0"/>
          </a:xfrm>
          <a:prstGeom prst="line">
            <a:avLst/>
          </a:pr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71438" tIns="71438" rIns="71438" bIns="71438" numCol="1" anchor="ctr">
            <a:noAutofit/>
          </a:bodyPr>
          <a:lstStyle/>
          <a:p>
            <a:endParaRPr sz="5063" dirty="0">
              <a:latin typeface="Lato Light" panose="020F0502020204030203" pitchFamily="34" charset="0"/>
            </a:endParaRPr>
          </a:p>
        </p:txBody>
      </p:sp>
      <p:sp>
        <p:nvSpPr>
          <p:cNvPr id="25" name="Shape 3885">
            <a:extLst>
              <a:ext uri="{FF2B5EF4-FFF2-40B4-BE49-F238E27FC236}">
                <a16:creationId xmlns:a16="http://schemas.microsoft.com/office/drawing/2014/main" id="{2D0EA67F-F237-A94C-8B4C-5156BAD44A82}"/>
              </a:ext>
            </a:extLst>
          </p:cNvPr>
          <p:cNvSpPr/>
          <p:nvPr/>
        </p:nvSpPr>
        <p:spPr>
          <a:xfrm>
            <a:off x="3061510" y="7818301"/>
            <a:ext cx="9505928" cy="2"/>
          </a:xfrm>
          <a:prstGeom prst="line">
            <a:avLst/>
          </a:prstGeom>
          <a:noFill/>
          <a:ln w="38100" cap="flat">
            <a:solidFill>
              <a:schemeClr val="accent1"/>
            </a:solidFill>
            <a:prstDash val="solid"/>
            <a:miter lim="400000"/>
          </a:ln>
          <a:effectLst/>
        </p:spPr>
        <p:txBody>
          <a:bodyPr wrap="square" lIns="71438" tIns="71438" rIns="71438" bIns="71438" numCol="1" anchor="ctr">
            <a:noAutofit/>
          </a:bodyPr>
          <a:lstStyle/>
          <a:p>
            <a:endParaRPr sz="5063" dirty="0">
              <a:latin typeface="Lato Light" panose="020F0502020204030203" pitchFamily="34" charset="0"/>
            </a:endParaRPr>
          </a:p>
        </p:txBody>
      </p:sp>
      <p:sp>
        <p:nvSpPr>
          <p:cNvPr id="26" name="Shape 3886">
            <a:extLst>
              <a:ext uri="{FF2B5EF4-FFF2-40B4-BE49-F238E27FC236}">
                <a16:creationId xmlns:a16="http://schemas.microsoft.com/office/drawing/2014/main" id="{70F4D373-80E8-4641-9FA3-91D527749565}"/>
              </a:ext>
            </a:extLst>
          </p:cNvPr>
          <p:cNvSpPr/>
          <p:nvPr/>
        </p:nvSpPr>
        <p:spPr>
          <a:xfrm>
            <a:off x="21865741" y="7636471"/>
            <a:ext cx="363662" cy="363662"/>
          </a:xfrm>
          <a:prstGeom prst="ellipse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71438" tIns="71438" rIns="71438" bIns="71438" numCol="1" anchor="ctr">
            <a:noAutofit/>
          </a:bodyPr>
          <a:lstStyle/>
          <a:p>
            <a:endParaRPr sz="5063" dirty="0">
              <a:latin typeface="Lato Light" panose="020F0502020204030203" pitchFamily="34" charset="0"/>
            </a:endParaRPr>
          </a:p>
        </p:txBody>
      </p:sp>
      <p:sp>
        <p:nvSpPr>
          <p:cNvPr id="27" name="Shape 3887">
            <a:extLst>
              <a:ext uri="{FF2B5EF4-FFF2-40B4-BE49-F238E27FC236}">
                <a16:creationId xmlns:a16="http://schemas.microsoft.com/office/drawing/2014/main" id="{D3A1FCF4-5482-3249-B304-949F35770D34}"/>
              </a:ext>
            </a:extLst>
          </p:cNvPr>
          <p:cNvSpPr/>
          <p:nvPr/>
        </p:nvSpPr>
        <p:spPr>
          <a:xfrm>
            <a:off x="7632643" y="7636471"/>
            <a:ext cx="363662" cy="363662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71438" tIns="71438" rIns="71438" bIns="71438" numCol="1" anchor="ctr">
            <a:noAutofit/>
          </a:bodyPr>
          <a:lstStyle/>
          <a:p>
            <a:endParaRPr sz="5063" dirty="0">
              <a:latin typeface="Lato Light" panose="020F0502020204030203" pitchFamily="34" charset="0"/>
            </a:endParaRPr>
          </a:p>
        </p:txBody>
      </p:sp>
      <p:sp>
        <p:nvSpPr>
          <p:cNvPr id="28" name="Shape 3888">
            <a:extLst>
              <a:ext uri="{FF2B5EF4-FFF2-40B4-BE49-F238E27FC236}">
                <a16:creationId xmlns:a16="http://schemas.microsoft.com/office/drawing/2014/main" id="{75A0A9E7-1FBE-834A-9828-79D0F627459E}"/>
              </a:ext>
            </a:extLst>
          </p:cNvPr>
          <p:cNvSpPr/>
          <p:nvPr/>
        </p:nvSpPr>
        <p:spPr>
          <a:xfrm>
            <a:off x="12377008" y="7636471"/>
            <a:ext cx="363662" cy="363662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71438" tIns="71438" rIns="71438" bIns="71438" numCol="1" anchor="ctr">
            <a:noAutofit/>
          </a:bodyPr>
          <a:lstStyle/>
          <a:p>
            <a:endParaRPr sz="5063" dirty="0">
              <a:latin typeface="Lato Light" panose="020F0502020204030203" pitchFamily="34" charset="0"/>
            </a:endParaRPr>
          </a:p>
        </p:txBody>
      </p:sp>
      <p:sp>
        <p:nvSpPr>
          <p:cNvPr id="29" name="Shape 3889">
            <a:extLst>
              <a:ext uri="{FF2B5EF4-FFF2-40B4-BE49-F238E27FC236}">
                <a16:creationId xmlns:a16="http://schemas.microsoft.com/office/drawing/2014/main" id="{4911D6A8-AF24-DE42-A847-6D62D05AC37E}"/>
              </a:ext>
            </a:extLst>
          </p:cNvPr>
          <p:cNvSpPr/>
          <p:nvPr/>
        </p:nvSpPr>
        <p:spPr>
          <a:xfrm>
            <a:off x="16572282" y="7628458"/>
            <a:ext cx="363662" cy="363662"/>
          </a:xfrm>
          <a:prstGeom prst="ellipse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71438" tIns="71438" rIns="71438" bIns="71438" numCol="1" anchor="ctr">
            <a:noAutofit/>
          </a:bodyPr>
          <a:lstStyle/>
          <a:p>
            <a:endParaRPr sz="5063" dirty="0">
              <a:latin typeface="Lato Light" panose="020F0502020204030203" pitchFamily="34" charset="0"/>
            </a:endParaRPr>
          </a:p>
        </p:txBody>
      </p:sp>
      <p:sp>
        <p:nvSpPr>
          <p:cNvPr id="30" name="Shape 3890">
            <a:extLst>
              <a:ext uri="{FF2B5EF4-FFF2-40B4-BE49-F238E27FC236}">
                <a16:creationId xmlns:a16="http://schemas.microsoft.com/office/drawing/2014/main" id="{6CD42065-2A6A-3347-B3E4-37067D3C2521}"/>
              </a:ext>
            </a:extLst>
          </p:cNvPr>
          <p:cNvSpPr/>
          <p:nvPr/>
        </p:nvSpPr>
        <p:spPr>
          <a:xfrm flipV="1">
            <a:off x="16759822" y="7972641"/>
            <a:ext cx="2" cy="4691042"/>
          </a:xfrm>
          <a:prstGeom prst="line">
            <a:avLst/>
          </a:prstGeom>
          <a:noFill/>
          <a:ln w="38100" cap="flat">
            <a:solidFill>
              <a:schemeClr val="accent2"/>
            </a:solidFill>
            <a:prstDash val="solid"/>
            <a:miter lim="400000"/>
          </a:ln>
          <a:effectLst/>
        </p:spPr>
        <p:txBody>
          <a:bodyPr wrap="square" lIns="71438" tIns="71438" rIns="71438" bIns="71438" numCol="1" anchor="ctr">
            <a:noAutofit/>
          </a:bodyPr>
          <a:lstStyle/>
          <a:p>
            <a:endParaRPr sz="5063" dirty="0">
              <a:latin typeface="Lato Light" panose="020F0502020204030203" pitchFamily="34" charset="0"/>
            </a:endParaRPr>
          </a:p>
        </p:txBody>
      </p:sp>
      <p:sp>
        <p:nvSpPr>
          <p:cNvPr id="31" name="Shape 3891">
            <a:extLst>
              <a:ext uri="{FF2B5EF4-FFF2-40B4-BE49-F238E27FC236}">
                <a16:creationId xmlns:a16="http://schemas.microsoft.com/office/drawing/2014/main" id="{91214B32-7FE0-B346-BE18-1533269A0E08}"/>
              </a:ext>
            </a:extLst>
          </p:cNvPr>
          <p:cNvSpPr/>
          <p:nvPr/>
        </p:nvSpPr>
        <p:spPr>
          <a:xfrm flipV="1">
            <a:off x="7799398" y="7822586"/>
            <a:ext cx="2" cy="4691042"/>
          </a:xfrm>
          <a:prstGeom prst="line">
            <a:avLst/>
          </a:prstGeom>
          <a:noFill/>
          <a:ln w="38100" cap="flat">
            <a:solidFill>
              <a:schemeClr val="accent1"/>
            </a:solidFill>
            <a:prstDash val="solid"/>
            <a:miter lim="400000"/>
          </a:ln>
          <a:effectLst/>
        </p:spPr>
        <p:txBody>
          <a:bodyPr wrap="square" lIns="71438" tIns="71438" rIns="71438" bIns="71438" numCol="1" anchor="ctr">
            <a:noAutofit/>
          </a:bodyPr>
          <a:lstStyle/>
          <a:p>
            <a:endParaRPr sz="5063" dirty="0">
              <a:latin typeface="Lato Light" panose="020F0502020204030203" pitchFamily="34" charset="0"/>
            </a:endParaRPr>
          </a:p>
        </p:txBody>
      </p:sp>
      <p:sp>
        <p:nvSpPr>
          <p:cNvPr id="7" name="Shape 3904">
            <a:extLst>
              <a:ext uri="{FF2B5EF4-FFF2-40B4-BE49-F238E27FC236}">
                <a16:creationId xmlns:a16="http://schemas.microsoft.com/office/drawing/2014/main" id="{007798FD-5A3A-0844-8D6A-32057D408264}"/>
              </a:ext>
            </a:extLst>
          </p:cNvPr>
          <p:cNvSpPr/>
          <p:nvPr/>
        </p:nvSpPr>
        <p:spPr>
          <a:xfrm>
            <a:off x="1857908" y="6632484"/>
            <a:ext cx="2424401" cy="2424403"/>
          </a:xfrm>
          <a:prstGeom prst="ellipse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2500" cap="all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endParaRPr sz="3516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812D753-983D-EE49-AF21-84B6E4E66245}"/>
              </a:ext>
            </a:extLst>
          </p:cNvPr>
          <p:cNvSpPr txBox="1"/>
          <p:nvPr/>
        </p:nvSpPr>
        <p:spPr>
          <a:xfrm>
            <a:off x="3235391" y="3601796"/>
            <a:ext cx="2954655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MILESTONE 01</a:t>
            </a: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D87CB73D-8EA5-824E-B622-749147805478}"/>
              </a:ext>
            </a:extLst>
          </p:cNvPr>
          <p:cNvSpPr txBox="1">
            <a:spLocks/>
          </p:cNvSpPr>
          <p:nvPr/>
        </p:nvSpPr>
        <p:spPr>
          <a:xfrm>
            <a:off x="3235391" y="4287295"/>
            <a:ext cx="9135398" cy="238437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en-US" b="1" dirty="0">
                <a:solidFill>
                  <a:schemeClr val="tx1"/>
                </a:solidFill>
                <a:latin typeface="Poppins" panose="00000500000000000000" pitchFamily="2" charset="0"/>
                <a:ea typeface="Open Sans Light" panose="020B0306030504020204" pitchFamily="34" charset="0"/>
                <a:cs typeface="Poppins" panose="00000500000000000000" pitchFamily="2" charset="0"/>
              </a:rPr>
              <a:t>2018: </a:t>
            </a:r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ea typeface="Open Sans Light" panose="020B0306030504020204" pitchFamily="34" charset="0"/>
                <a:cs typeface="Poppins" panose="00000500000000000000" pitchFamily="2" charset="0"/>
              </a:rPr>
              <a:t>Nigeria published first national MPI constructed within the Human Development Report (UNDP, 2018)</a:t>
            </a:r>
          </a:p>
          <a:p>
            <a:pPr algn="l">
              <a:lnSpc>
                <a:spcPts val="3500"/>
              </a:lnSpc>
            </a:pPr>
            <a:r>
              <a:rPr lang="en-US" b="1" dirty="0">
                <a:solidFill>
                  <a:schemeClr val="tx1"/>
                </a:solidFill>
                <a:latin typeface="Poppins" panose="00000500000000000000" pitchFamily="2" charset="0"/>
                <a:ea typeface="Open Sans Light" panose="020B0306030504020204" pitchFamily="34" charset="0"/>
                <a:cs typeface="Poppins" panose="00000500000000000000" pitchFamily="2" charset="0"/>
              </a:rPr>
              <a:t>2019: </a:t>
            </a:r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ea typeface="Open Sans Light" panose="020B0306030504020204" pitchFamily="34" charset="0"/>
                <a:cs typeface="Poppins" panose="00000500000000000000" pitchFamily="2" charset="0"/>
              </a:rPr>
              <a:t>At UNGA, Nigeria committed to implementing the MPI; OPHI visited Nigeria- consultations- The Presidency, SDG, State Government; MBNP; NASSCO, UNDP, UNICEF.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135B8C2-740E-5C41-83C8-53CDD4BB6AE9}"/>
              </a:ext>
            </a:extLst>
          </p:cNvPr>
          <p:cNvSpPr txBox="1"/>
          <p:nvPr/>
        </p:nvSpPr>
        <p:spPr>
          <a:xfrm>
            <a:off x="12734456" y="3601796"/>
            <a:ext cx="3049233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MILESTONE 03</a:t>
            </a:r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9B7DB251-83A3-5C4D-9820-EC51BCBF8336}"/>
              </a:ext>
            </a:extLst>
          </p:cNvPr>
          <p:cNvSpPr txBox="1">
            <a:spLocks/>
          </p:cNvSpPr>
          <p:nvPr/>
        </p:nvSpPr>
        <p:spPr>
          <a:xfrm>
            <a:off x="12734455" y="4287295"/>
            <a:ext cx="10631572" cy="193097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ea typeface="Open Sans Light" panose="020B0306030504020204" pitchFamily="34" charset="0"/>
                <a:cs typeface="Poppins" panose="00000500000000000000" pitchFamily="2" charset="0"/>
              </a:rPr>
              <a:t>MPI adopted as poverty measurement &amp; policy tool in National plans (MTNDPs 2021-25 &amp; 2025-30)</a:t>
            </a:r>
          </a:p>
          <a:p>
            <a:pPr marL="342900" indent="-342900" algn="l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ea typeface="Open Sans Light" panose="020B0306030504020204" pitchFamily="34" charset="0"/>
                <a:cs typeface="Poppins" panose="00000500000000000000" pitchFamily="2" charset="0"/>
              </a:rPr>
              <a:t>MPI survey launched. Conducted in 109 senatorial districts; 56, 000 Households.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87F4DBA-83F0-CF45-9324-E2DC456F24C0}"/>
              </a:ext>
            </a:extLst>
          </p:cNvPr>
          <p:cNvSpPr txBox="1"/>
          <p:nvPr/>
        </p:nvSpPr>
        <p:spPr>
          <a:xfrm>
            <a:off x="7996305" y="9434186"/>
            <a:ext cx="3034805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MILESTONE 02</a:t>
            </a: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036F3870-C287-0740-A44D-D728736F95E0}"/>
              </a:ext>
            </a:extLst>
          </p:cNvPr>
          <p:cNvSpPr txBox="1">
            <a:spLocks/>
          </p:cNvSpPr>
          <p:nvPr/>
        </p:nvSpPr>
        <p:spPr>
          <a:xfrm>
            <a:off x="7996305" y="10119685"/>
            <a:ext cx="8763514" cy="148668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ea typeface="Open Sans Light" panose="020B0306030504020204" pitchFamily="34" charset="0"/>
                <a:cs typeface="Poppins" panose="00000500000000000000" pitchFamily="2" charset="0"/>
              </a:rPr>
              <a:t>Consultation on selection of Dimensions/Indicators commenced </a:t>
            </a:r>
          </a:p>
          <a:p>
            <a:pPr marL="342900" indent="-342900" algn="l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ea typeface="Open Sans Light" panose="020B0306030504020204" pitchFamily="34" charset="0"/>
                <a:cs typeface="Poppins" panose="00000500000000000000" pitchFamily="2" charset="0"/>
              </a:rPr>
              <a:t>Funding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A2ACD05-ACA0-2B49-A991-0B64B2BEC562}"/>
              </a:ext>
            </a:extLst>
          </p:cNvPr>
          <p:cNvSpPr txBox="1"/>
          <p:nvPr/>
        </p:nvSpPr>
        <p:spPr>
          <a:xfrm>
            <a:off x="17210391" y="8944252"/>
            <a:ext cx="3078087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MILESTONE 04</a:t>
            </a:r>
          </a:p>
        </p:txBody>
      </p:sp>
      <p:sp>
        <p:nvSpPr>
          <p:cNvPr id="39" name="Subtitle 2">
            <a:extLst>
              <a:ext uri="{FF2B5EF4-FFF2-40B4-BE49-F238E27FC236}">
                <a16:creationId xmlns:a16="http://schemas.microsoft.com/office/drawing/2014/main" id="{C09EB1A6-FDF2-BE4E-977A-D1ED220D363B}"/>
              </a:ext>
            </a:extLst>
          </p:cNvPr>
          <p:cNvSpPr txBox="1">
            <a:spLocks/>
          </p:cNvSpPr>
          <p:nvPr/>
        </p:nvSpPr>
        <p:spPr>
          <a:xfrm>
            <a:off x="16867579" y="9604780"/>
            <a:ext cx="7430601" cy="350365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ea typeface="Open Sans Light" panose="020B0306030504020204" pitchFamily="34" charset="0"/>
                <a:cs typeface="Poppins" panose="00000500000000000000" pitchFamily="2" charset="0"/>
              </a:rPr>
              <a:t>Survey completed; Co-hosted UNGA MPPN</a:t>
            </a:r>
          </a:p>
          <a:p>
            <a:pPr marL="342900" indent="-342900" algn="l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ea typeface="Open Sans Light" panose="020B0306030504020204" pitchFamily="34" charset="0"/>
                <a:cs typeface="Poppins" panose="00000500000000000000" pitchFamily="2" charset="0"/>
              </a:rPr>
              <a:t>Federal Executive Council approves MPI as one of flagship projects in NPRGS</a:t>
            </a:r>
          </a:p>
          <a:p>
            <a:pPr marL="342900" indent="-342900" algn="l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ea typeface="Open Sans Light" panose="020B0306030504020204" pitchFamily="34" charset="0"/>
                <a:cs typeface="Poppins" panose="00000500000000000000" pitchFamily="2" charset="0"/>
              </a:rPr>
              <a:t>1st sub-national Nigeria MPI report launched</a:t>
            </a:r>
          </a:p>
          <a:p>
            <a:pPr marL="342900" indent="-342900" algn="l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ea typeface="Open Sans Light" panose="020B0306030504020204" pitchFamily="34" charset="0"/>
                <a:cs typeface="Poppins" panose="00000500000000000000" pitchFamily="2" charset="0"/>
              </a:rPr>
              <a:t>MPI used for budget allocation</a:t>
            </a:r>
          </a:p>
          <a:p>
            <a:pPr marL="342900" indent="-342900" algn="l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ea typeface="Open Sans Light" panose="020B0306030504020204" pitchFamily="34" charset="0"/>
                <a:cs typeface="Poppins" panose="00000500000000000000" pitchFamily="2" charset="0"/>
              </a:rPr>
              <a:t>Established: Poverty Dashboard Situation Room (PDSR); National Poverty Map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067F4AB-C7D6-154F-8FB6-982B3FBC4950}"/>
              </a:ext>
            </a:extLst>
          </p:cNvPr>
          <p:cNvSpPr txBox="1"/>
          <p:nvPr/>
        </p:nvSpPr>
        <p:spPr>
          <a:xfrm>
            <a:off x="7167256" y="413595"/>
            <a:ext cx="10043135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4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MPI success </a:t>
            </a:r>
            <a:r>
              <a:rPr lang="en-US" sz="7400" b="1" dirty="0">
                <a:solidFill>
                  <a:srgbClr val="FFC000"/>
                </a:solidFill>
                <a:latin typeface="Poppins" pitchFamily="2" charset="77"/>
                <a:cs typeface="Poppins" pitchFamily="2" charset="77"/>
              </a:rPr>
              <a:t>journey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6FFE654-0CBD-D04D-9EA0-5D6E33098542}"/>
              </a:ext>
            </a:extLst>
          </p:cNvPr>
          <p:cNvSpPr txBox="1"/>
          <p:nvPr/>
        </p:nvSpPr>
        <p:spPr>
          <a:xfrm>
            <a:off x="7268491" y="6830209"/>
            <a:ext cx="1091966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2019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D56085D-4558-164C-8D08-1BABCA44337D}"/>
              </a:ext>
            </a:extLst>
          </p:cNvPr>
          <p:cNvSpPr txBox="1"/>
          <p:nvPr/>
        </p:nvSpPr>
        <p:spPr>
          <a:xfrm>
            <a:off x="16213840" y="6864896"/>
            <a:ext cx="1074333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2021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ADAE55E-7927-884D-8AED-C8FFFB005179}"/>
              </a:ext>
            </a:extLst>
          </p:cNvPr>
          <p:cNvSpPr txBox="1"/>
          <p:nvPr/>
        </p:nvSpPr>
        <p:spPr>
          <a:xfrm>
            <a:off x="11973364" y="8182746"/>
            <a:ext cx="1188146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2020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9E752B6-8EF1-EE4F-B33A-AECD888BA93A}"/>
              </a:ext>
            </a:extLst>
          </p:cNvPr>
          <p:cNvSpPr txBox="1"/>
          <p:nvPr/>
        </p:nvSpPr>
        <p:spPr>
          <a:xfrm>
            <a:off x="21472710" y="8182746"/>
            <a:ext cx="1154483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2022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C5E674A-64F0-0B4C-B68D-75796AC53E7B}"/>
              </a:ext>
            </a:extLst>
          </p:cNvPr>
          <p:cNvSpPr txBox="1"/>
          <p:nvPr/>
        </p:nvSpPr>
        <p:spPr>
          <a:xfrm>
            <a:off x="2321482" y="7549244"/>
            <a:ext cx="1491114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445550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315441-1FB4-FEDA-6F3B-C91D5DB56D84}"/>
              </a:ext>
            </a:extLst>
          </p:cNvPr>
          <p:cNvSpPr txBox="1"/>
          <p:nvPr/>
        </p:nvSpPr>
        <p:spPr>
          <a:xfrm>
            <a:off x="437750" y="144461"/>
            <a:ext cx="21336000" cy="123110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7400" b="1" spc="-29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MPI</a:t>
            </a:r>
            <a:r>
              <a:rPr lang="en-US" sz="7400" b="1" spc="-290" dirty="0">
                <a:solidFill>
                  <a:srgbClr val="FFC000"/>
                </a:solidFill>
                <a:latin typeface="Poppins" pitchFamily="2" charset="77"/>
                <a:cs typeface="Poppins" pitchFamily="2" charset="77"/>
              </a:rPr>
              <a:t> in the News</a:t>
            </a:r>
            <a:endParaRPr lang="en-US" sz="7400" b="1" spc="-290" dirty="0">
              <a:solidFill>
                <a:schemeClr val="tx2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D79C36F-7A26-9314-D632-37F9450D1D93}"/>
              </a:ext>
            </a:extLst>
          </p:cNvPr>
          <p:cNvSpPr/>
          <p:nvPr/>
        </p:nvSpPr>
        <p:spPr>
          <a:xfrm>
            <a:off x="13991208" y="2768310"/>
            <a:ext cx="9641149" cy="1015757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E2D13F7-5489-BE85-926D-0630905ED7DC}"/>
              </a:ext>
            </a:extLst>
          </p:cNvPr>
          <p:cNvSpPr/>
          <p:nvPr/>
        </p:nvSpPr>
        <p:spPr>
          <a:xfrm>
            <a:off x="1359763" y="2768309"/>
            <a:ext cx="9641149" cy="1015757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6" name="Picture 25" descr="A group of people holding awards&#10;&#10;Description automatically generated with medium confidence">
            <a:extLst>
              <a:ext uri="{FF2B5EF4-FFF2-40B4-BE49-F238E27FC236}">
                <a16:creationId xmlns:a16="http://schemas.microsoft.com/office/drawing/2014/main" id="{DAC3A134-B3AD-FBB4-4F2A-9FD56A35CE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2" y="2768309"/>
            <a:ext cx="10609247" cy="10255233"/>
          </a:xfrm>
          <a:prstGeom prst="rect">
            <a:avLst/>
          </a:prstGeom>
        </p:spPr>
      </p:pic>
      <p:pic>
        <p:nvPicPr>
          <p:cNvPr id="34" name="Picture 33" descr="Graphical user interface&#10;&#10;Description automatically generated">
            <a:extLst>
              <a:ext uri="{FF2B5EF4-FFF2-40B4-BE49-F238E27FC236}">
                <a16:creationId xmlns:a16="http://schemas.microsoft.com/office/drawing/2014/main" id="{F4558F2B-5BB2-A77F-AD08-DC321D10A9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1207" y="1482571"/>
            <a:ext cx="9703294" cy="1154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426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315441-1FB4-FEDA-6F3B-C91D5DB56D84}"/>
              </a:ext>
            </a:extLst>
          </p:cNvPr>
          <p:cNvSpPr txBox="1"/>
          <p:nvPr/>
        </p:nvSpPr>
        <p:spPr>
          <a:xfrm>
            <a:off x="437750" y="144461"/>
            <a:ext cx="21336000" cy="123110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7400" b="1" spc="-29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MPI</a:t>
            </a:r>
            <a:r>
              <a:rPr lang="en-US" sz="7400" b="1" spc="-290" dirty="0">
                <a:solidFill>
                  <a:srgbClr val="FFC000"/>
                </a:solidFill>
                <a:latin typeface="Poppins" pitchFamily="2" charset="77"/>
                <a:cs typeface="Poppins" pitchFamily="2" charset="77"/>
              </a:rPr>
              <a:t> assets</a:t>
            </a:r>
            <a:endParaRPr lang="en-US" sz="7400" b="1" spc="-290" dirty="0">
              <a:solidFill>
                <a:schemeClr val="tx2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6" name="Picture 5" descr="Qr code&#10;&#10;Description automatically generated">
            <a:extLst>
              <a:ext uri="{FF2B5EF4-FFF2-40B4-BE49-F238E27FC236}">
                <a16:creationId xmlns:a16="http://schemas.microsoft.com/office/drawing/2014/main" id="{1F02B9DC-7174-F176-C4D1-20692B103EC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80" y="1375567"/>
            <a:ext cx="5593404" cy="4980844"/>
          </a:xfrm>
          <a:prstGeom prst="rect">
            <a:avLst/>
          </a:prstGeom>
        </p:spPr>
      </p:pic>
      <p:pic>
        <p:nvPicPr>
          <p:cNvPr id="12" name="Picture 11" descr="Qr code&#10;&#10;Description automatically generated">
            <a:extLst>
              <a:ext uri="{FF2B5EF4-FFF2-40B4-BE49-F238E27FC236}">
                <a16:creationId xmlns:a16="http://schemas.microsoft.com/office/drawing/2014/main" id="{D6809BA6-5FBA-63D7-8028-0DE2522A25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80" y="8504808"/>
            <a:ext cx="5593404" cy="4660777"/>
          </a:xfrm>
          <a:prstGeom prst="rect">
            <a:avLst/>
          </a:prstGeom>
        </p:spPr>
      </p:pic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398E8FE7-49BD-65E2-15C0-7B8F66DCBC0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459" y="2005881"/>
            <a:ext cx="13449670" cy="920661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5B8D13B-BFC2-A85A-37E6-13A5A505B3AE}"/>
              </a:ext>
            </a:extLst>
          </p:cNvPr>
          <p:cNvSpPr txBox="1"/>
          <p:nvPr/>
        </p:nvSpPr>
        <p:spPr>
          <a:xfrm>
            <a:off x="99219" y="6712618"/>
            <a:ext cx="8956004" cy="986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b="1" spc="-20" dirty="0">
                <a:latin typeface="Poppins" pitchFamily="2" charset="77"/>
                <a:cs typeface="Poppins" pitchFamily="2" charset="77"/>
              </a:rPr>
              <a:t>Top: </a:t>
            </a:r>
            <a:r>
              <a:rPr lang="en-US" sz="2400" spc="-20" dirty="0">
                <a:latin typeface="Poppins" pitchFamily="2" charset="77"/>
                <a:cs typeface="Poppins" pitchFamily="2" charset="77"/>
              </a:rPr>
              <a:t>QR code to download the Nigeria MPI (2022)</a:t>
            </a:r>
          </a:p>
          <a:p>
            <a:pPr>
              <a:lnSpc>
                <a:spcPts val="3600"/>
              </a:lnSpc>
            </a:pPr>
            <a:r>
              <a:rPr lang="en-US" sz="2400" b="1" spc="-20" dirty="0">
                <a:latin typeface="Poppins" pitchFamily="2" charset="77"/>
                <a:cs typeface="Poppins" pitchFamily="2" charset="77"/>
              </a:rPr>
              <a:t>Below: </a:t>
            </a:r>
            <a:r>
              <a:rPr lang="en-US" sz="2400" spc="-20" dirty="0">
                <a:latin typeface="Poppins" pitchFamily="2" charset="77"/>
                <a:cs typeface="Poppins" pitchFamily="2" charset="77"/>
              </a:rPr>
              <a:t>QR code to access National Poverty Map website </a:t>
            </a:r>
          </a:p>
        </p:txBody>
      </p:sp>
    </p:spTree>
    <p:extLst>
      <p:ext uri="{BB962C8B-B14F-4D97-AF65-F5344CB8AC3E}">
        <p14:creationId xmlns:p14="http://schemas.microsoft.com/office/powerpoint/2010/main" val="47500317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IGPIA - Theme 11 - Light">
      <a:dk1>
        <a:srgbClr val="737572"/>
      </a:dk1>
      <a:lt1>
        <a:srgbClr val="FFFFFF"/>
      </a:lt1>
      <a:dk2>
        <a:srgbClr val="171717"/>
      </a:dk2>
      <a:lt2>
        <a:srgbClr val="FFFFFF"/>
      </a:lt2>
      <a:accent1>
        <a:srgbClr val="53B09C"/>
      </a:accent1>
      <a:accent2>
        <a:srgbClr val="4B5050"/>
      </a:accent2>
      <a:accent3>
        <a:srgbClr val="53AF9C"/>
      </a:accent3>
      <a:accent4>
        <a:srgbClr val="4B5050"/>
      </a:accent4>
      <a:accent5>
        <a:srgbClr val="53AF9C"/>
      </a:accent5>
      <a:accent6>
        <a:srgbClr val="4B5050"/>
      </a:accent6>
      <a:hlink>
        <a:srgbClr val="216BA9"/>
      </a:hlink>
      <a:folHlink>
        <a:srgbClr val="1FB18A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rgbClr val="6FBFFF"/>
            </a:gs>
            <a:gs pos="98000">
              <a:srgbClr val="3C8BFF"/>
            </a:gs>
          </a:gsLst>
          <a:lin ang="5400000" scaled="1"/>
          <a:tileRect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88092</TotalTime>
  <Words>1136</Words>
  <Application>Microsoft Office PowerPoint</Application>
  <PresentationFormat>Custom</PresentationFormat>
  <Paragraphs>141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DM Sans</vt:lpstr>
      <vt:lpstr>Lato Light</vt:lpstr>
      <vt:lpstr>Poppins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</dc:title>
  <dc:subject>Templates</dc:subject>
  <dc:creator>Abii Battle</dc:creator>
  <cp:keywords/>
  <dc:description/>
  <cp:lastModifiedBy>Sola Afolayan</cp:lastModifiedBy>
  <cp:revision>9778</cp:revision>
  <cp:lastPrinted>2019-09-18T23:04:43Z</cp:lastPrinted>
  <dcterms:created xsi:type="dcterms:W3CDTF">2014-11-12T21:47:38Z</dcterms:created>
  <dcterms:modified xsi:type="dcterms:W3CDTF">2022-11-28T08:23:44Z</dcterms:modified>
  <cp:category/>
</cp:coreProperties>
</file>