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7"/>
  </p:notesMasterIdLst>
  <p:sldIdLst>
    <p:sldId id="2662" r:id="rId2"/>
    <p:sldId id="256" r:id="rId3"/>
    <p:sldId id="2731" r:id="rId4"/>
    <p:sldId id="2727" r:id="rId5"/>
    <p:sldId id="2730" r:id="rId6"/>
    <p:sldId id="2736" r:id="rId7"/>
    <p:sldId id="2734" r:id="rId8"/>
    <p:sldId id="2737" r:id="rId9"/>
    <p:sldId id="2735" r:id="rId10"/>
    <p:sldId id="2742" r:id="rId11"/>
    <p:sldId id="263" r:id="rId12"/>
    <p:sldId id="264" r:id="rId13"/>
    <p:sldId id="265" r:id="rId14"/>
    <p:sldId id="261" r:id="rId15"/>
    <p:sldId id="27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c\Dropbox\Consultoria%20PNUD%20Continua\Cambodia\MVI\Copia%20de%20Results%20MVI%200998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c\Dropbox\Consultoria%20PNUD%20Continua\Cambodia\MVI\Copia%20de%20Results%20MVI%200998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c\Dropbox\Consultoria%20PNUD%20Continua\Cambodia\MVI\Copia%20de%20Results%20MVI%2009982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Hoja2!$C$19:$C$31</c:f>
                <c:numCache>
                  <c:formatCode>General</c:formatCode>
                  <c:ptCount val="13"/>
                  <c:pt idx="0">
                    <c:v>5.4990000000000004E-3</c:v>
                  </c:pt>
                  <c:pt idx="1">
                    <c:v>3.4305E-3</c:v>
                  </c:pt>
                  <c:pt idx="2">
                    <c:v>2.9627E-3</c:v>
                  </c:pt>
                  <c:pt idx="3">
                    <c:v>3.3186999999999999E-3</c:v>
                  </c:pt>
                  <c:pt idx="4">
                    <c:v>1.06601E-2</c:v>
                  </c:pt>
                  <c:pt idx="5">
                    <c:v>7.1570000000000002E-3</c:v>
                  </c:pt>
                  <c:pt idx="6">
                    <c:v>8.0534999999999999E-3</c:v>
                  </c:pt>
                  <c:pt idx="7">
                    <c:v>6.7539999999999996E-3</c:v>
                  </c:pt>
                  <c:pt idx="8">
                    <c:v>9.2286E-3</c:v>
                  </c:pt>
                  <c:pt idx="9">
                    <c:v>8.8863999999999992E-3</c:v>
                  </c:pt>
                  <c:pt idx="10">
                    <c:v>3.5079E-3</c:v>
                  </c:pt>
                  <c:pt idx="11">
                    <c:v>7.1570000000000002E-3</c:v>
                  </c:pt>
                  <c:pt idx="12">
                    <c:v>6.4243E-3</c:v>
                  </c:pt>
                </c:numCache>
              </c:numRef>
            </c:plus>
            <c:minus>
              <c:numRef>
                <c:f>Hoja2!$C$19:$C$31</c:f>
                <c:numCache>
                  <c:formatCode>General</c:formatCode>
                  <c:ptCount val="13"/>
                  <c:pt idx="0">
                    <c:v>5.4990000000000004E-3</c:v>
                  </c:pt>
                  <c:pt idx="1">
                    <c:v>3.4305E-3</c:v>
                  </c:pt>
                  <c:pt idx="2">
                    <c:v>2.9627E-3</c:v>
                  </c:pt>
                  <c:pt idx="3">
                    <c:v>3.3186999999999999E-3</c:v>
                  </c:pt>
                  <c:pt idx="4">
                    <c:v>1.06601E-2</c:v>
                  </c:pt>
                  <c:pt idx="5">
                    <c:v>7.1570000000000002E-3</c:v>
                  </c:pt>
                  <c:pt idx="6">
                    <c:v>8.0534999999999999E-3</c:v>
                  </c:pt>
                  <c:pt idx="7">
                    <c:v>6.7539999999999996E-3</c:v>
                  </c:pt>
                  <c:pt idx="8">
                    <c:v>9.2286E-3</c:v>
                  </c:pt>
                  <c:pt idx="9">
                    <c:v>8.8863999999999992E-3</c:v>
                  </c:pt>
                  <c:pt idx="10">
                    <c:v>3.5079E-3</c:v>
                  </c:pt>
                  <c:pt idx="11">
                    <c:v>7.1570000000000002E-3</c:v>
                  </c:pt>
                  <c:pt idx="12">
                    <c:v>6.4243E-3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'Measure 3.1'!$C$13:$C$25</c:f>
              <c:strCache>
                <c:ptCount val="13"/>
                <c:pt idx="0">
                  <c:v>Years of schooling</c:v>
                </c:pt>
                <c:pt idx="1">
                  <c:v>School attendance</c:v>
                </c:pt>
                <c:pt idx="2">
                  <c:v>Access to health care services </c:v>
                </c:pt>
                <c:pt idx="3">
                  <c:v>Livelihood based coping strategies </c:v>
                </c:pt>
                <c:pt idx="4">
                  <c:v>Access to clean water</c:v>
                </c:pt>
                <c:pt idx="5">
                  <c:v>Access to sanitation </c:v>
                </c:pt>
                <c:pt idx="6">
                  <c:v>Hand washing </c:v>
                </c:pt>
                <c:pt idx="7">
                  <c:v>Overcrowding</c:v>
                </c:pt>
                <c:pt idx="8">
                  <c:v>Housing materials</c:v>
                </c:pt>
                <c:pt idx="9">
                  <c:v>Cooking fuel</c:v>
                </c:pt>
                <c:pt idx="10">
                  <c:v>Electricity</c:v>
                </c:pt>
                <c:pt idx="11">
                  <c:v>Asset ownership</c:v>
                </c:pt>
                <c:pt idx="12">
                  <c:v>Consumption and 
expenditure poverty </c:v>
                </c:pt>
              </c:strCache>
            </c:strRef>
          </c:cat>
          <c:val>
            <c:numRef>
              <c:f>'Measure 3.1'!$D$13:$D$25</c:f>
              <c:numCache>
                <c:formatCode>0.0%</c:formatCode>
                <c:ptCount val="13"/>
                <c:pt idx="0">
                  <c:v>0.16965269999999999</c:v>
                </c:pt>
                <c:pt idx="1">
                  <c:v>6.2724000000000002E-2</c:v>
                </c:pt>
                <c:pt idx="2">
                  <c:v>4.4078699999999998E-2</c:v>
                </c:pt>
                <c:pt idx="3">
                  <c:v>3.6896100000000001E-2</c:v>
                </c:pt>
                <c:pt idx="4">
                  <c:v>0.21678810000000001</c:v>
                </c:pt>
                <c:pt idx="5">
                  <c:v>0.24729090000000001</c:v>
                </c:pt>
                <c:pt idx="6">
                  <c:v>0.24501300000000001</c:v>
                </c:pt>
                <c:pt idx="7">
                  <c:v>0.30314950000000002</c:v>
                </c:pt>
                <c:pt idx="8">
                  <c:v>0.57496840000000005</c:v>
                </c:pt>
                <c:pt idx="9">
                  <c:v>0.58524860000000001</c:v>
                </c:pt>
                <c:pt idx="10">
                  <c:v>4.8233699999999997E-2</c:v>
                </c:pt>
                <c:pt idx="11">
                  <c:v>0.52048850000000002</c:v>
                </c:pt>
                <c:pt idx="12">
                  <c:v>0.17843590000000001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1-4A0F-A1BA-CDD3147ACD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12299552"/>
        <c:axId val="612304544"/>
      </c:barChart>
      <c:catAx>
        <c:axId val="6122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2304544"/>
        <c:crosses val="autoZero"/>
        <c:auto val="1"/>
        <c:lblAlgn val="ctr"/>
        <c:lblOffset val="100"/>
        <c:noMultiLvlLbl val="0"/>
      </c:catAx>
      <c:valAx>
        <c:axId val="6123045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229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'Measure 3.1'!$E$12</c:f>
              <c:strCache>
                <c:ptCount val="1"/>
                <c:pt idx="0">
                  <c:v>Censored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Hoja2!$C$35:$C$47</c:f>
                <c:numCache>
                  <c:formatCode>General</c:formatCode>
                  <c:ptCount val="13"/>
                  <c:pt idx="0">
                    <c:v>3.9325000000000002E-3</c:v>
                  </c:pt>
                  <c:pt idx="1">
                    <c:v>2.7347000000000001E-3</c:v>
                  </c:pt>
                  <c:pt idx="2">
                    <c:v>1.5397E-3</c:v>
                  </c:pt>
                  <c:pt idx="3">
                    <c:v>1.8925000000000001E-3</c:v>
                  </c:pt>
                  <c:pt idx="4">
                    <c:v>4.9556000000000001E-3</c:v>
                  </c:pt>
                  <c:pt idx="5">
                    <c:v>4.8967999999999998E-3</c:v>
                  </c:pt>
                  <c:pt idx="6">
                    <c:v>4.7238999999999996E-3</c:v>
                  </c:pt>
                  <c:pt idx="7">
                    <c:v>5.4574999999999997E-3</c:v>
                  </c:pt>
                  <c:pt idx="8">
                    <c:v>6.0499999999999998E-3</c:v>
                  </c:pt>
                  <c:pt idx="9">
                    <c:v>6.5941000000000003E-3</c:v>
                  </c:pt>
                  <c:pt idx="10">
                    <c:v>2.6855E-3</c:v>
                  </c:pt>
                  <c:pt idx="11">
                    <c:v>5.5691999999999998E-3</c:v>
                  </c:pt>
                  <c:pt idx="12">
                    <c:v>6.3325999999999999E-3</c:v>
                  </c:pt>
                </c:numCache>
              </c:numRef>
            </c:plus>
            <c:minus>
              <c:numRef>
                <c:f>Hoja2!$C$35:$C$47</c:f>
                <c:numCache>
                  <c:formatCode>General</c:formatCode>
                  <c:ptCount val="13"/>
                  <c:pt idx="0">
                    <c:v>3.9325000000000002E-3</c:v>
                  </c:pt>
                  <c:pt idx="1">
                    <c:v>2.7347000000000001E-3</c:v>
                  </c:pt>
                  <c:pt idx="2">
                    <c:v>1.5397E-3</c:v>
                  </c:pt>
                  <c:pt idx="3">
                    <c:v>1.8925000000000001E-3</c:v>
                  </c:pt>
                  <c:pt idx="4">
                    <c:v>4.9556000000000001E-3</c:v>
                  </c:pt>
                  <c:pt idx="5">
                    <c:v>4.8967999999999998E-3</c:v>
                  </c:pt>
                  <c:pt idx="6">
                    <c:v>4.7238999999999996E-3</c:v>
                  </c:pt>
                  <c:pt idx="7">
                    <c:v>5.4574999999999997E-3</c:v>
                  </c:pt>
                  <c:pt idx="8">
                    <c:v>6.0499999999999998E-3</c:v>
                  </c:pt>
                  <c:pt idx="9">
                    <c:v>6.5941000000000003E-3</c:v>
                  </c:pt>
                  <c:pt idx="10">
                    <c:v>2.6855E-3</c:v>
                  </c:pt>
                  <c:pt idx="11">
                    <c:v>5.5691999999999998E-3</c:v>
                  </c:pt>
                  <c:pt idx="12">
                    <c:v>6.3325999999999999E-3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'Measure 3.1'!$C$13:$C$25</c:f>
              <c:strCache>
                <c:ptCount val="13"/>
                <c:pt idx="0">
                  <c:v>Years of schooling</c:v>
                </c:pt>
                <c:pt idx="1">
                  <c:v>School attendance</c:v>
                </c:pt>
                <c:pt idx="2">
                  <c:v>Access to health care services </c:v>
                </c:pt>
                <c:pt idx="3">
                  <c:v>Livelihood based coping strategies </c:v>
                </c:pt>
                <c:pt idx="4">
                  <c:v>Access to clean water</c:v>
                </c:pt>
                <c:pt idx="5">
                  <c:v>Access to sanitation </c:v>
                </c:pt>
                <c:pt idx="6">
                  <c:v>Hand washing </c:v>
                </c:pt>
                <c:pt idx="7">
                  <c:v>Overcrowding</c:v>
                </c:pt>
                <c:pt idx="8">
                  <c:v>Housing materials</c:v>
                </c:pt>
                <c:pt idx="9">
                  <c:v>Cooking fuel</c:v>
                </c:pt>
                <c:pt idx="10">
                  <c:v>Electricity</c:v>
                </c:pt>
                <c:pt idx="11">
                  <c:v>Asset ownership</c:v>
                </c:pt>
                <c:pt idx="12">
                  <c:v>Consumption and 
expenditure poverty </c:v>
                </c:pt>
              </c:strCache>
            </c:strRef>
          </c:cat>
          <c:val>
            <c:numRef>
              <c:f>'Measure 3.1'!$E$13:$E$25</c:f>
              <c:numCache>
                <c:formatCode>0.0%</c:formatCode>
                <c:ptCount val="13"/>
                <c:pt idx="0">
                  <c:v>8.57464E-2</c:v>
                </c:pt>
                <c:pt idx="1">
                  <c:v>4.0849000000000003E-2</c:v>
                </c:pt>
                <c:pt idx="2">
                  <c:v>1.34267E-2</c:v>
                </c:pt>
                <c:pt idx="3">
                  <c:v>1.7997800000000001E-2</c:v>
                </c:pt>
                <c:pt idx="4">
                  <c:v>8.2692699999999994E-2</c:v>
                </c:pt>
                <c:pt idx="5">
                  <c:v>0.1104903</c:v>
                </c:pt>
                <c:pt idx="6">
                  <c:v>9.2751600000000003E-2</c:v>
                </c:pt>
                <c:pt idx="7">
                  <c:v>0.13105359999999999</c:v>
                </c:pt>
                <c:pt idx="8">
                  <c:v>0.15799050000000001</c:v>
                </c:pt>
                <c:pt idx="9">
                  <c:v>0.19411970000000001</c:v>
                </c:pt>
                <c:pt idx="10">
                  <c:v>3.2452799999999997E-2</c:v>
                </c:pt>
                <c:pt idx="11">
                  <c:v>0.14747070000000001</c:v>
                </c:pt>
                <c:pt idx="12">
                  <c:v>0.1738614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2-4B67-8A9D-153AF01A93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443424"/>
        <c:axId val="718442112"/>
      </c:barChart>
      <c:catAx>
        <c:axId val="7184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18442112"/>
        <c:crosses val="autoZero"/>
        <c:auto val="1"/>
        <c:lblAlgn val="ctr"/>
        <c:lblOffset val="100"/>
        <c:noMultiLvlLbl val="0"/>
      </c:catAx>
      <c:valAx>
        <c:axId val="7184421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1844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'Measure 3.1'!$C$13</c:f>
              <c:strCache>
                <c:ptCount val="1"/>
                <c:pt idx="0">
                  <c:v>Years of schooling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3.1'!$F$13</c:f>
              <c:numCache>
                <c:formatCode>0.0%</c:formatCode>
                <c:ptCount val="1"/>
                <c:pt idx="0">
                  <c:v>9.8957600000000007E-2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8-427B-91D1-695AD414924C}"/>
            </c:ext>
          </c:extLst>
        </c:ser>
        <c:ser>
          <c:idx val="1"/>
          <c:order val="1"/>
          <c:tx>
            <c:strRef>
              <c:f>'Measure 3.1'!$C$14</c:f>
              <c:strCache>
                <c:ptCount val="1"/>
                <c:pt idx="0">
                  <c:v>School attendance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3.1'!$F$14</c:f>
              <c:numCache>
                <c:formatCode>0.0%</c:formatCode>
                <c:ptCount val="1"/>
                <c:pt idx="0">
                  <c:v>4.7142700000000003E-2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8-427B-91D1-695AD414924C}"/>
            </c:ext>
          </c:extLst>
        </c:ser>
        <c:ser>
          <c:idx val="2"/>
          <c:order val="2"/>
          <c:tx>
            <c:strRef>
              <c:f>'Measure 3.1'!$C$15</c:f>
              <c:strCache>
                <c:ptCount val="1"/>
                <c:pt idx="0">
                  <c:v>Access to health care services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3.1'!$F$15</c:f>
              <c:numCache>
                <c:formatCode>0.0%</c:formatCode>
                <c:ptCount val="1"/>
                <c:pt idx="0">
                  <c:v>6.1980999999999998E-3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8-427B-91D1-695AD414924C}"/>
            </c:ext>
          </c:extLst>
        </c:ser>
        <c:ser>
          <c:idx val="3"/>
          <c:order val="3"/>
          <c:tx>
            <c:strRef>
              <c:f>'Measure 3.1'!$C$16</c:f>
              <c:strCache>
                <c:ptCount val="1"/>
                <c:pt idx="0">
                  <c:v>Livelihood based coping strategies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3.1'!$F$16</c:f>
              <c:numCache>
                <c:formatCode>0.0%</c:formatCode>
                <c:ptCount val="1"/>
                <c:pt idx="0">
                  <c:v>8.3082999999999994E-3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68-427B-91D1-695AD414924C}"/>
            </c:ext>
          </c:extLst>
        </c:ser>
        <c:ser>
          <c:idx val="4"/>
          <c:order val="4"/>
          <c:tx>
            <c:strRef>
              <c:f>'Measure 3.1'!$C$17</c:f>
              <c:strCache>
                <c:ptCount val="1"/>
                <c:pt idx="0">
                  <c:v>Access to clean water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3.1'!$F$17</c:f>
              <c:numCache>
                <c:formatCode>0.0%</c:formatCode>
                <c:ptCount val="1"/>
                <c:pt idx="0">
                  <c:v>3.81733E-2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68-427B-91D1-695AD414924C}"/>
            </c:ext>
          </c:extLst>
        </c:ser>
        <c:ser>
          <c:idx val="5"/>
          <c:order val="5"/>
          <c:tx>
            <c:strRef>
              <c:f>'Measure 3.1'!$C$18</c:f>
              <c:strCache>
                <c:ptCount val="1"/>
                <c:pt idx="0">
                  <c:v>Access to sanitation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3.1'!$F$18</c:f>
              <c:numCache>
                <c:formatCode>0.0%</c:formatCode>
                <c:ptCount val="1"/>
                <c:pt idx="0">
                  <c:v>5.1005500000000002E-2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68-427B-91D1-695AD414924C}"/>
            </c:ext>
          </c:extLst>
        </c:ser>
        <c:ser>
          <c:idx val="6"/>
          <c:order val="6"/>
          <c:tx>
            <c:strRef>
              <c:f>'Measure 3.1'!$C$19</c:f>
              <c:strCache>
                <c:ptCount val="1"/>
                <c:pt idx="0">
                  <c:v>Hand washing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3.1'!$F$19</c:f>
              <c:numCache>
                <c:formatCode>0.0%</c:formatCode>
                <c:ptCount val="1"/>
                <c:pt idx="0">
                  <c:v>4.2816800000000002E-2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68-427B-91D1-695AD414924C}"/>
            </c:ext>
          </c:extLst>
        </c:ser>
        <c:ser>
          <c:idx val="7"/>
          <c:order val="7"/>
          <c:tx>
            <c:strRef>
              <c:f>'Measure 3.1'!$C$20</c:f>
              <c:strCache>
                <c:ptCount val="1"/>
                <c:pt idx="0">
                  <c:v>Overcrowding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3.1'!$F$20</c:f>
              <c:numCache>
                <c:formatCode>0.0%</c:formatCode>
                <c:ptCount val="1"/>
                <c:pt idx="0">
                  <c:v>6.0498099999999999E-2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68-427B-91D1-695AD414924C}"/>
            </c:ext>
          </c:extLst>
        </c:ser>
        <c:ser>
          <c:idx val="8"/>
          <c:order val="8"/>
          <c:tx>
            <c:strRef>
              <c:f>'Measure 3.1'!$C$21</c:f>
              <c:strCache>
                <c:ptCount val="1"/>
                <c:pt idx="0">
                  <c:v>Housing materials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3.1'!$F$21</c:f>
              <c:numCache>
                <c:formatCode>0.0%</c:formatCode>
                <c:ptCount val="1"/>
                <c:pt idx="0">
                  <c:v>7.2932999999999998E-2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68-427B-91D1-695AD414924C}"/>
            </c:ext>
          </c:extLst>
        </c:ser>
        <c:ser>
          <c:idx val="9"/>
          <c:order val="9"/>
          <c:tx>
            <c:strRef>
              <c:f>'Measure 3.1'!$C$22</c:f>
              <c:strCache>
                <c:ptCount val="1"/>
                <c:pt idx="0">
                  <c:v>Cooking fuel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3.1'!$F$22</c:f>
              <c:numCache>
                <c:formatCode>0.0%</c:formatCode>
                <c:ptCount val="1"/>
                <c:pt idx="0">
                  <c:v>8.9611300000000005E-2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68-427B-91D1-695AD414924C}"/>
            </c:ext>
          </c:extLst>
        </c:ser>
        <c:ser>
          <c:idx val="10"/>
          <c:order val="10"/>
          <c:tx>
            <c:strRef>
              <c:f>'Measure 3.1'!$C$23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3.1'!$F$23</c:f>
              <c:numCache>
                <c:formatCode>0.0%</c:formatCode>
                <c:ptCount val="1"/>
                <c:pt idx="0">
                  <c:v>1.4981100000000001E-2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68-427B-91D1-695AD414924C}"/>
            </c:ext>
          </c:extLst>
        </c:ser>
        <c:ser>
          <c:idx val="11"/>
          <c:order val="11"/>
          <c:tx>
            <c:strRef>
              <c:f>'Measure 3.1'!$C$24</c:f>
              <c:strCache>
                <c:ptCount val="1"/>
                <c:pt idx="0">
                  <c:v>Asset ownership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3.1'!$F$24</c:f>
              <c:numCache>
                <c:formatCode>0.0%</c:formatCode>
                <c:ptCount val="1"/>
                <c:pt idx="0">
                  <c:v>6.8076700000000004E-2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D68-427B-91D1-695AD414924C}"/>
            </c:ext>
          </c:extLst>
        </c:ser>
        <c:ser>
          <c:idx val="12"/>
          <c:order val="12"/>
          <c:tx>
            <c:strRef>
              <c:f>'Measure 3.1'!$C$25</c:f>
              <c:strCache>
                <c:ptCount val="1"/>
                <c:pt idx="0">
                  <c:v>Consumption and 
expenditure poverty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'Measure 3.1'!$F$25</c:f>
              <c:numCache>
                <c:formatCode>0.0%</c:formatCode>
                <c:ptCount val="1"/>
                <c:pt idx="0">
                  <c:v>0.40129730000000002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68-427B-91D1-695AD41492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3233824"/>
        <c:axId val="553232160"/>
      </c:barChart>
      <c:catAx>
        <c:axId val="553233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232160"/>
        <c:crosses val="autoZero"/>
        <c:auto val="1"/>
        <c:lblAlgn val="ctr"/>
        <c:lblOffset val="100"/>
        <c:noMultiLvlLbl val="0"/>
      </c:catAx>
      <c:valAx>
        <c:axId val="5532321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323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B77F3-BA1C-476B-B869-78AF8B55FBD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37E75B-9CE4-42FC-A7F7-61E4CAB88EC5}">
      <dgm:prSet phldrT="[Text]" custT="1"/>
      <dgm:spPr/>
      <dgm:t>
        <a:bodyPr/>
        <a:lstStyle/>
        <a:p>
          <a:r>
            <a:rPr lang="en-US" sz="1600" dirty="0"/>
            <a:t>Existing Poverty Measures</a:t>
          </a:r>
        </a:p>
      </dgm:t>
    </dgm:pt>
    <dgm:pt modelId="{3185CCE1-2F40-4EDB-A35F-E6C82299432B}" type="parTrans" cxnId="{A1039022-18F8-4A6D-B1CF-6F7675E076BB}">
      <dgm:prSet/>
      <dgm:spPr/>
      <dgm:t>
        <a:bodyPr/>
        <a:lstStyle/>
        <a:p>
          <a:endParaRPr lang="en-US" sz="2400"/>
        </a:p>
      </dgm:t>
    </dgm:pt>
    <dgm:pt modelId="{028C6EC7-8D1E-4328-8F18-10C300F2FD8D}" type="sibTrans" cxnId="{A1039022-18F8-4A6D-B1CF-6F7675E076BB}">
      <dgm:prSet/>
      <dgm:spPr/>
      <dgm:t>
        <a:bodyPr/>
        <a:lstStyle/>
        <a:p>
          <a:endParaRPr lang="en-US" sz="2400"/>
        </a:p>
      </dgm:t>
    </dgm:pt>
    <dgm:pt modelId="{1B83F303-EA4B-485A-AB81-3318B31DBBBC}">
      <dgm:prSet phldrT="[Text]" custT="1"/>
      <dgm:spPr/>
      <dgm:t>
        <a:bodyPr/>
        <a:lstStyle/>
        <a:p>
          <a:r>
            <a:rPr lang="en-US" sz="1400" dirty="0"/>
            <a:t>Child</a:t>
          </a:r>
        </a:p>
        <a:p>
          <a:r>
            <a:rPr lang="en-US" sz="1400" dirty="0"/>
            <a:t>(Individual)</a:t>
          </a:r>
        </a:p>
      </dgm:t>
    </dgm:pt>
    <dgm:pt modelId="{A7637003-9EBB-4F3D-9CFA-E656B09AE61F}" type="parTrans" cxnId="{793B921A-A62A-4FDC-B8E1-F64D76A7E224}">
      <dgm:prSet custT="1"/>
      <dgm:spPr/>
      <dgm:t>
        <a:bodyPr/>
        <a:lstStyle/>
        <a:p>
          <a:endParaRPr lang="en-US" sz="800"/>
        </a:p>
      </dgm:t>
    </dgm:pt>
    <dgm:pt modelId="{D7CC402B-A7ED-4B99-A4EB-36C872FD59E0}" type="sibTrans" cxnId="{793B921A-A62A-4FDC-B8E1-F64D76A7E224}">
      <dgm:prSet/>
      <dgm:spPr/>
      <dgm:t>
        <a:bodyPr/>
        <a:lstStyle/>
        <a:p>
          <a:endParaRPr lang="en-US" sz="2400"/>
        </a:p>
      </dgm:t>
    </dgm:pt>
    <dgm:pt modelId="{6E2FCFEC-4CBE-4456-93B7-C9FD0B7CF27C}">
      <dgm:prSet phldrT="[Text]" custT="1"/>
      <dgm:spPr/>
      <dgm:t>
        <a:bodyPr/>
        <a:lstStyle/>
        <a:p>
          <a:pPr algn="l"/>
          <a:r>
            <a:rPr lang="en-US" sz="1200" dirty="0">
              <a:solidFill>
                <a:schemeClr val="bg1"/>
              </a:solidFill>
            </a:rPr>
            <a:t>1. Nutrition</a:t>
          </a:r>
        </a:p>
        <a:p>
          <a:pPr algn="l"/>
          <a:r>
            <a:rPr lang="en-US" sz="1200" dirty="0">
              <a:solidFill>
                <a:schemeClr val="bg1"/>
              </a:solidFill>
            </a:rPr>
            <a:t>2. Health </a:t>
          </a:r>
        </a:p>
        <a:p>
          <a:pPr algn="l"/>
          <a:r>
            <a:rPr lang="en-US" sz="1200" dirty="0">
              <a:solidFill>
                <a:schemeClr val="bg1"/>
              </a:solidFill>
            </a:rPr>
            <a:t>3. Early childhood development</a:t>
          </a:r>
        </a:p>
        <a:p>
          <a:pPr algn="l"/>
          <a:r>
            <a:rPr lang="en-US" sz="1200" dirty="0">
              <a:solidFill>
                <a:schemeClr val="bg1"/>
              </a:solidFill>
            </a:rPr>
            <a:t>4. Education</a:t>
          </a:r>
        </a:p>
        <a:p>
          <a:pPr algn="l"/>
          <a:r>
            <a:rPr lang="en-US" sz="1200" dirty="0">
              <a:solidFill>
                <a:schemeClr val="bg1"/>
              </a:solidFill>
            </a:rPr>
            <a:t>5. Water</a:t>
          </a:r>
        </a:p>
        <a:p>
          <a:pPr algn="l"/>
          <a:r>
            <a:rPr lang="en-US" sz="1200" dirty="0">
              <a:solidFill>
                <a:schemeClr val="bg1"/>
              </a:solidFill>
            </a:rPr>
            <a:t>6. Sanitation </a:t>
          </a:r>
        </a:p>
        <a:p>
          <a:pPr algn="l"/>
          <a:r>
            <a:rPr lang="en-US" sz="1200" dirty="0">
              <a:solidFill>
                <a:schemeClr val="bg1"/>
              </a:solidFill>
            </a:rPr>
            <a:t>7. Housing</a:t>
          </a:r>
        </a:p>
        <a:p>
          <a:pPr algn="l"/>
          <a:r>
            <a:rPr lang="en-US" sz="1200" dirty="0">
              <a:solidFill>
                <a:schemeClr val="bg1"/>
              </a:solidFill>
            </a:rPr>
            <a:t>8. Information</a:t>
          </a:r>
        </a:p>
      </dgm:t>
    </dgm:pt>
    <dgm:pt modelId="{4D064C6A-0A62-49D4-B95F-E60DC58568EB}" type="parTrans" cxnId="{9F84DE4D-2151-4FAC-AFB2-AD90BA53B3D2}">
      <dgm:prSet custT="1"/>
      <dgm:spPr/>
      <dgm:t>
        <a:bodyPr/>
        <a:lstStyle/>
        <a:p>
          <a:endParaRPr lang="en-US" sz="800"/>
        </a:p>
      </dgm:t>
    </dgm:pt>
    <dgm:pt modelId="{178735C3-FFD2-47D3-BB25-2D7FA0D15ABF}" type="sibTrans" cxnId="{9F84DE4D-2151-4FAC-AFB2-AD90BA53B3D2}">
      <dgm:prSet/>
      <dgm:spPr/>
      <dgm:t>
        <a:bodyPr/>
        <a:lstStyle/>
        <a:p>
          <a:endParaRPr lang="en-US" sz="2400"/>
        </a:p>
      </dgm:t>
    </dgm:pt>
    <dgm:pt modelId="{59AD4C02-9257-40D2-BB9E-C371FC2199C4}">
      <dgm:prSet phldrT="[Text]" custT="1"/>
      <dgm:spPr/>
      <dgm:t>
        <a:bodyPr/>
        <a:lstStyle/>
        <a:p>
          <a:r>
            <a:rPr lang="en-US" sz="1400" dirty="0"/>
            <a:t>National</a:t>
          </a:r>
        </a:p>
        <a:p>
          <a:r>
            <a:rPr lang="en-US" sz="1400" dirty="0"/>
            <a:t>(Household)</a:t>
          </a:r>
        </a:p>
      </dgm:t>
    </dgm:pt>
    <dgm:pt modelId="{0C4740AB-94A5-446A-84BD-AE0144F2686D}" type="parTrans" cxnId="{CB13599C-7BCC-4EDC-A80A-53AC88C2EA13}">
      <dgm:prSet custT="1"/>
      <dgm:spPr/>
      <dgm:t>
        <a:bodyPr/>
        <a:lstStyle/>
        <a:p>
          <a:endParaRPr lang="en-US" sz="800"/>
        </a:p>
      </dgm:t>
    </dgm:pt>
    <dgm:pt modelId="{B7AF6DE0-0FAC-4924-AD44-06824413F3CE}" type="sibTrans" cxnId="{CB13599C-7BCC-4EDC-A80A-53AC88C2EA13}">
      <dgm:prSet/>
      <dgm:spPr/>
      <dgm:t>
        <a:bodyPr/>
        <a:lstStyle/>
        <a:p>
          <a:endParaRPr lang="en-US" sz="2400"/>
        </a:p>
      </dgm:t>
    </dgm:pt>
    <dgm:pt modelId="{4D1D701E-ED85-498D-9B54-9726812318CF}">
      <dgm:prSet custT="1"/>
      <dgm:spPr/>
      <dgm:t>
        <a:bodyPr/>
        <a:lstStyle/>
        <a:p>
          <a:pPr algn="l"/>
          <a:r>
            <a:rPr lang="en-US" sz="1400" dirty="0"/>
            <a:t>1. Food and non-food consumption</a:t>
          </a:r>
        </a:p>
      </dgm:t>
    </dgm:pt>
    <dgm:pt modelId="{C0EE4716-5C6F-4637-9C57-B714EEB197E1}" type="parTrans" cxnId="{82DA543F-8972-41A4-958E-172BEFC0468F}">
      <dgm:prSet custT="1"/>
      <dgm:spPr/>
      <dgm:t>
        <a:bodyPr/>
        <a:lstStyle/>
        <a:p>
          <a:endParaRPr lang="en-US" sz="800"/>
        </a:p>
      </dgm:t>
    </dgm:pt>
    <dgm:pt modelId="{47A7745F-B1BA-41B5-9F89-D325FB061967}" type="sibTrans" cxnId="{82DA543F-8972-41A4-958E-172BEFC0468F}">
      <dgm:prSet/>
      <dgm:spPr/>
      <dgm:t>
        <a:bodyPr/>
        <a:lstStyle/>
        <a:p>
          <a:endParaRPr lang="en-US" sz="2400"/>
        </a:p>
      </dgm:t>
    </dgm:pt>
    <dgm:pt modelId="{7A84AD53-17F6-4206-BA35-EBEF67E1BC5A}">
      <dgm:prSet custT="1"/>
      <dgm:spPr/>
      <dgm:t>
        <a:bodyPr/>
        <a:lstStyle/>
        <a:p>
          <a:r>
            <a:rPr lang="en-GB" sz="1400" dirty="0">
              <a:solidFill>
                <a:schemeClr val="bg1"/>
              </a:solidFill>
            </a:rPr>
            <a:t>Multiple Overlapping Deprivation Analysis (MODA)</a:t>
          </a:r>
          <a:endParaRPr lang="en-US" sz="1400" dirty="0"/>
        </a:p>
      </dgm:t>
    </dgm:pt>
    <dgm:pt modelId="{37295998-7599-4D0A-B0A5-3EA2CF919B28}" type="parTrans" cxnId="{C9A45E1B-390C-4E86-80FC-D5BCF22309F9}">
      <dgm:prSet custT="1"/>
      <dgm:spPr/>
      <dgm:t>
        <a:bodyPr/>
        <a:lstStyle/>
        <a:p>
          <a:endParaRPr lang="en-US" sz="800"/>
        </a:p>
      </dgm:t>
    </dgm:pt>
    <dgm:pt modelId="{020854A6-304D-4ADB-BA0F-D8EC99F2C3D4}" type="sibTrans" cxnId="{C9A45E1B-390C-4E86-80FC-D5BCF22309F9}">
      <dgm:prSet/>
      <dgm:spPr/>
      <dgm:t>
        <a:bodyPr/>
        <a:lstStyle/>
        <a:p>
          <a:endParaRPr lang="en-US" sz="2400"/>
        </a:p>
      </dgm:t>
    </dgm:pt>
    <dgm:pt modelId="{DED12AEB-8428-49E5-8F62-FC5C7CE31A00}">
      <dgm:prSet custT="1"/>
      <dgm:spPr/>
      <dgm:t>
        <a:bodyPr/>
        <a:lstStyle/>
        <a:p>
          <a:r>
            <a:rPr lang="en-US" sz="1400" dirty="0"/>
            <a:t>Monetary-based Poverty</a:t>
          </a:r>
        </a:p>
      </dgm:t>
    </dgm:pt>
    <dgm:pt modelId="{1F63506F-6E44-4809-9DE4-AF3C6DD12391}" type="parTrans" cxnId="{8E1186F3-57C2-4B9B-9FF0-ACCFB58083A0}">
      <dgm:prSet custT="1"/>
      <dgm:spPr/>
      <dgm:t>
        <a:bodyPr/>
        <a:lstStyle/>
        <a:p>
          <a:endParaRPr lang="en-US" sz="800"/>
        </a:p>
      </dgm:t>
    </dgm:pt>
    <dgm:pt modelId="{FFAE800A-A0BC-4886-AAD7-2740748DC016}" type="sibTrans" cxnId="{8E1186F3-57C2-4B9B-9FF0-ACCFB58083A0}">
      <dgm:prSet/>
      <dgm:spPr/>
      <dgm:t>
        <a:bodyPr/>
        <a:lstStyle/>
        <a:p>
          <a:endParaRPr lang="en-US" sz="2400"/>
        </a:p>
      </dgm:t>
    </dgm:pt>
    <dgm:pt modelId="{8669A26B-9265-46BF-A667-BFDFD64192D0}">
      <dgm:prSet custT="1"/>
      <dgm:spPr/>
      <dgm:t>
        <a:bodyPr/>
        <a:lstStyle/>
        <a:p>
          <a:r>
            <a:rPr lang="en-US" sz="1400" dirty="0"/>
            <a:t>CDHS </a:t>
          </a:r>
        </a:p>
        <a:p>
          <a:r>
            <a:rPr lang="en-US" sz="1400" dirty="0"/>
            <a:t>(Available every 5 years</a:t>
          </a:r>
        </a:p>
      </dgm:t>
    </dgm:pt>
    <dgm:pt modelId="{C11FD9C4-93AA-4A6A-B008-230B822719A9}" type="parTrans" cxnId="{E2FE880E-662B-4056-97C7-A6451379B3C8}">
      <dgm:prSet custT="1"/>
      <dgm:spPr/>
      <dgm:t>
        <a:bodyPr/>
        <a:lstStyle/>
        <a:p>
          <a:endParaRPr lang="en-US" sz="800"/>
        </a:p>
      </dgm:t>
    </dgm:pt>
    <dgm:pt modelId="{3179E06F-F1E7-4423-A006-E565012F3A54}" type="sibTrans" cxnId="{E2FE880E-662B-4056-97C7-A6451379B3C8}">
      <dgm:prSet/>
      <dgm:spPr/>
      <dgm:t>
        <a:bodyPr/>
        <a:lstStyle/>
        <a:p>
          <a:endParaRPr lang="en-US" sz="2400"/>
        </a:p>
      </dgm:t>
    </dgm:pt>
    <dgm:pt modelId="{F133B413-1B81-48B8-BE62-D78537EE4A34}">
      <dgm:prSet custT="1"/>
      <dgm:spPr/>
      <dgm:t>
        <a:bodyPr/>
        <a:lstStyle/>
        <a:p>
          <a:r>
            <a:rPr lang="en-US" sz="1400" dirty="0"/>
            <a:t>CSES </a:t>
          </a:r>
        </a:p>
        <a:p>
          <a:r>
            <a:rPr lang="en-US" sz="1400" dirty="0"/>
            <a:t>(Available every 2 years)</a:t>
          </a:r>
        </a:p>
      </dgm:t>
    </dgm:pt>
    <dgm:pt modelId="{24F256D2-162B-4B0F-8234-0EAA7E67096F}" type="parTrans" cxnId="{F6463425-C056-4ABE-A0D5-DE6A0A86904F}">
      <dgm:prSet custT="1"/>
      <dgm:spPr/>
      <dgm:t>
        <a:bodyPr/>
        <a:lstStyle/>
        <a:p>
          <a:endParaRPr lang="en-US" sz="800"/>
        </a:p>
      </dgm:t>
    </dgm:pt>
    <dgm:pt modelId="{6AF66DFF-DEC6-4C28-AEA0-D9246F6CE3FD}" type="sibTrans" cxnId="{F6463425-C056-4ABE-A0D5-DE6A0A86904F}">
      <dgm:prSet/>
      <dgm:spPr/>
      <dgm:t>
        <a:bodyPr/>
        <a:lstStyle/>
        <a:p>
          <a:endParaRPr lang="en-US" sz="2400"/>
        </a:p>
      </dgm:t>
    </dgm:pt>
    <dgm:pt modelId="{70ACB649-0E2B-4A10-A329-4E98483EE6E2}" type="pres">
      <dgm:prSet presAssocID="{89BB77F3-BA1C-476B-B869-78AF8B55FB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CEC531-5DF9-4BD7-B134-4EBC993D05E8}" type="pres">
      <dgm:prSet presAssocID="{AC37E75B-9CE4-42FC-A7F7-61E4CAB88EC5}" presName="root1" presStyleCnt="0"/>
      <dgm:spPr/>
    </dgm:pt>
    <dgm:pt modelId="{86ACA336-8088-4FAD-BCAA-5F69792ED7F9}" type="pres">
      <dgm:prSet presAssocID="{AC37E75B-9CE4-42FC-A7F7-61E4CAB88EC5}" presName="LevelOneTextNode" presStyleLbl="node0" presStyleIdx="0" presStyleCnt="1" custScaleX="210318" custScaleY="217499" custLinFactY="26853" custLinFactNeighborX="-3458" custLinFactNeighborY="100000">
        <dgm:presLayoutVars>
          <dgm:chPref val="3"/>
        </dgm:presLayoutVars>
      </dgm:prSet>
      <dgm:spPr/>
    </dgm:pt>
    <dgm:pt modelId="{6879BAEA-E620-46B5-97E2-0A46A0D3E855}" type="pres">
      <dgm:prSet presAssocID="{AC37E75B-9CE4-42FC-A7F7-61E4CAB88EC5}" presName="level2hierChild" presStyleCnt="0"/>
      <dgm:spPr/>
    </dgm:pt>
    <dgm:pt modelId="{E181A9F8-3FA3-4D01-A88D-931CA4410DCE}" type="pres">
      <dgm:prSet presAssocID="{A7637003-9EBB-4F3D-9CFA-E656B09AE61F}" presName="conn2-1" presStyleLbl="parChTrans1D2" presStyleIdx="0" presStyleCnt="2"/>
      <dgm:spPr/>
    </dgm:pt>
    <dgm:pt modelId="{51D694F2-82AF-400F-82C4-35AC1AEA0EE6}" type="pres">
      <dgm:prSet presAssocID="{A7637003-9EBB-4F3D-9CFA-E656B09AE61F}" presName="connTx" presStyleLbl="parChTrans1D2" presStyleIdx="0" presStyleCnt="2"/>
      <dgm:spPr/>
    </dgm:pt>
    <dgm:pt modelId="{D4FB3626-4876-4E47-ADE5-069733A40CDE}" type="pres">
      <dgm:prSet presAssocID="{1B83F303-EA4B-485A-AB81-3318B31DBBBC}" presName="root2" presStyleCnt="0"/>
      <dgm:spPr/>
    </dgm:pt>
    <dgm:pt modelId="{DF3A1652-76F9-4C34-8EAF-B11537E28C87}" type="pres">
      <dgm:prSet presAssocID="{1B83F303-EA4B-485A-AB81-3318B31DBBBC}" presName="LevelTwoTextNode" presStyleLbl="node2" presStyleIdx="0" presStyleCnt="2" custLinFactY="26853" custLinFactNeighborY="100000">
        <dgm:presLayoutVars>
          <dgm:chPref val="3"/>
        </dgm:presLayoutVars>
      </dgm:prSet>
      <dgm:spPr/>
    </dgm:pt>
    <dgm:pt modelId="{4F7D10FB-FAB4-42CE-BD2C-61F8D8C6DAE1}" type="pres">
      <dgm:prSet presAssocID="{1B83F303-EA4B-485A-AB81-3318B31DBBBC}" presName="level3hierChild" presStyleCnt="0"/>
      <dgm:spPr/>
    </dgm:pt>
    <dgm:pt modelId="{CAEF5A9F-7F68-49B3-ACE6-36D0818EA3C0}" type="pres">
      <dgm:prSet presAssocID="{37295998-7599-4D0A-B0A5-3EA2CF919B28}" presName="conn2-1" presStyleLbl="parChTrans1D3" presStyleIdx="0" presStyleCnt="2"/>
      <dgm:spPr/>
    </dgm:pt>
    <dgm:pt modelId="{7B2B1E6D-6596-47B6-A3C7-1554604611AA}" type="pres">
      <dgm:prSet presAssocID="{37295998-7599-4D0A-B0A5-3EA2CF919B28}" presName="connTx" presStyleLbl="parChTrans1D3" presStyleIdx="0" presStyleCnt="2"/>
      <dgm:spPr/>
    </dgm:pt>
    <dgm:pt modelId="{C2F7D44F-6781-4BA7-8298-B8F68AB1CFF8}" type="pres">
      <dgm:prSet presAssocID="{7A84AD53-17F6-4206-BA35-EBEF67E1BC5A}" presName="root2" presStyleCnt="0"/>
      <dgm:spPr/>
    </dgm:pt>
    <dgm:pt modelId="{AF6F587D-1365-4D5F-B012-48FF63B9A9B4}" type="pres">
      <dgm:prSet presAssocID="{7A84AD53-17F6-4206-BA35-EBEF67E1BC5A}" presName="LevelTwoTextNode" presStyleLbl="node3" presStyleIdx="0" presStyleCnt="2" custScaleX="116781" custScaleY="201020" custLinFactY="26853" custLinFactNeighborY="100000">
        <dgm:presLayoutVars>
          <dgm:chPref val="3"/>
        </dgm:presLayoutVars>
      </dgm:prSet>
      <dgm:spPr/>
    </dgm:pt>
    <dgm:pt modelId="{5ACEDA0E-CC3E-4498-B4CC-AB87DD7D509B}" type="pres">
      <dgm:prSet presAssocID="{7A84AD53-17F6-4206-BA35-EBEF67E1BC5A}" presName="level3hierChild" presStyleCnt="0"/>
      <dgm:spPr/>
    </dgm:pt>
    <dgm:pt modelId="{FC81BF87-C608-4F21-9E84-775ACB755ADA}" type="pres">
      <dgm:prSet presAssocID="{C11FD9C4-93AA-4A6A-B008-230B822719A9}" presName="conn2-1" presStyleLbl="parChTrans1D4" presStyleIdx="0" presStyleCnt="4"/>
      <dgm:spPr/>
    </dgm:pt>
    <dgm:pt modelId="{539984C4-3CDE-4235-9B9D-435F0C1ACCCF}" type="pres">
      <dgm:prSet presAssocID="{C11FD9C4-93AA-4A6A-B008-230B822719A9}" presName="connTx" presStyleLbl="parChTrans1D4" presStyleIdx="0" presStyleCnt="4"/>
      <dgm:spPr/>
    </dgm:pt>
    <dgm:pt modelId="{D5F1597A-A6D9-4018-9297-2E091D2B9032}" type="pres">
      <dgm:prSet presAssocID="{8669A26B-9265-46BF-A667-BFDFD64192D0}" presName="root2" presStyleCnt="0"/>
      <dgm:spPr/>
    </dgm:pt>
    <dgm:pt modelId="{DA268E0E-05C9-4EA1-A52B-F82622FE4947}" type="pres">
      <dgm:prSet presAssocID="{8669A26B-9265-46BF-A667-BFDFD64192D0}" presName="LevelTwoTextNode" presStyleLbl="node4" presStyleIdx="0" presStyleCnt="4" custScaleX="110882" custScaleY="151052" custLinFactY="26853" custLinFactNeighborY="100000">
        <dgm:presLayoutVars>
          <dgm:chPref val="3"/>
        </dgm:presLayoutVars>
      </dgm:prSet>
      <dgm:spPr/>
    </dgm:pt>
    <dgm:pt modelId="{80639045-5A21-4B0A-BEAB-7F7522F5B3A2}" type="pres">
      <dgm:prSet presAssocID="{8669A26B-9265-46BF-A667-BFDFD64192D0}" presName="level3hierChild" presStyleCnt="0"/>
      <dgm:spPr/>
    </dgm:pt>
    <dgm:pt modelId="{E0D7EFE1-5700-4AA0-88DB-73B37E5C59EE}" type="pres">
      <dgm:prSet presAssocID="{4D064C6A-0A62-49D4-B95F-E60DC58568EB}" presName="conn2-1" presStyleLbl="parChTrans1D4" presStyleIdx="1" presStyleCnt="4"/>
      <dgm:spPr/>
    </dgm:pt>
    <dgm:pt modelId="{72D34E5E-D078-403D-8B23-283C7B61B8F3}" type="pres">
      <dgm:prSet presAssocID="{4D064C6A-0A62-49D4-B95F-E60DC58568EB}" presName="connTx" presStyleLbl="parChTrans1D4" presStyleIdx="1" presStyleCnt="4"/>
      <dgm:spPr/>
    </dgm:pt>
    <dgm:pt modelId="{A9868925-8D49-4E76-B3F7-EF61DD56226B}" type="pres">
      <dgm:prSet presAssocID="{6E2FCFEC-4CBE-4456-93B7-C9FD0B7CF27C}" presName="root2" presStyleCnt="0"/>
      <dgm:spPr/>
    </dgm:pt>
    <dgm:pt modelId="{8DC2AD07-76E4-4DBD-AF0B-B3F7CC695578}" type="pres">
      <dgm:prSet presAssocID="{6E2FCFEC-4CBE-4456-93B7-C9FD0B7CF27C}" presName="LevelTwoTextNode" presStyleLbl="node4" presStyleIdx="1" presStyleCnt="4" custScaleX="156046" custScaleY="446858" custLinFactY="7824" custLinFactNeighborX="4440" custLinFactNeighborY="100000">
        <dgm:presLayoutVars>
          <dgm:chPref val="3"/>
        </dgm:presLayoutVars>
      </dgm:prSet>
      <dgm:spPr/>
    </dgm:pt>
    <dgm:pt modelId="{FA84A2E6-4C5D-44CF-A9B6-716AFBBBCC79}" type="pres">
      <dgm:prSet presAssocID="{6E2FCFEC-4CBE-4456-93B7-C9FD0B7CF27C}" presName="level3hierChild" presStyleCnt="0"/>
      <dgm:spPr/>
    </dgm:pt>
    <dgm:pt modelId="{61564769-CC01-4475-8F44-B04CFC2BB4AD}" type="pres">
      <dgm:prSet presAssocID="{0C4740AB-94A5-446A-84BD-AE0144F2686D}" presName="conn2-1" presStyleLbl="parChTrans1D2" presStyleIdx="1" presStyleCnt="2"/>
      <dgm:spPr/>
    </dgm:pt>
    <dgm:pt modelId="{2603B714-3EDA-449F-820C-B1504DC1C8CE}" type="pres">
      <dgm:prSet presAssocID="{0C4740AB-94A5-446A-84BD-AE0144F2686D}" presName="connTx" presStyleLbl="parChTrans1D2" presStyleIdx="1" presStyleCnt="2"/>
      <dgm:spPr/>
    </dgm:pt>
    <dgm:pt modelId="{8E6A3CFB-4554-451C-A612-92C27B2E825A}" type="pres">
      <dgm:prSet presAssocID="{59AD4C02-9257-40D2-BB9E-C371FC2199C4}" presName="root2" presStyleCnt="0"/>
      <dgm:spPr/>
    </dgm:pt>
    <dgm:pt modelId="{72AD4F03-EA5B-4DEC-B0F9-7D4198A071F8}" type="pres">
      <dgm:prSet presAssocID="{59AD4C02-9257-40D2-BB9E-C371FC2199C4}" presName="LevelTwoTextNode" presStyleLbl="node2" presStyleIdx="1" presStyleCnt="2" custLinFactY="26853" custLinFactNeighborY="100000">
        <dgm:presLayoutVars>
          <dgm:chPref val="3"/>
        </dgm:presLayoutVars>
      </dgm:prSet>
      <dgm:spPr/>
    </dgm:pt>
    <dgm:pt modelId="{F4F3181F-107F-4047-AEE4-074161F14617}" type="pres">
      <dgm:prSet presAssocID="{59AD4C02-9257-40D2-BB9E-C371FC2199C4}" presName="level3hierChild" presStyleCnt="0"/>
      <dgm:spPr/>
    </dgm:pt>
    <dgm:pt modelId="{A9ABFBD4-23F4-4346-B8DE-FF04B3062DF7}" type="pres">
      <dgm:prSet presAssocID="{1F63506F-6E44-4809-9DE4-AF3C6DD12391}" presName="conn2-1" presStyleLbl="parChTrans1D3" presStyleIdx="1" presStyleCnt="2"/>
      <dgm:spPr/>
    </dgm:pt>
    <dgm:pt modelId="{AB494966-4487-4460-BE29-79482A2D1FF7}" type="pres">
      <dgm:prSet presAssocID="{1F63506F-6E44-4809-9DE4-AF3C6DD12391}" presName="connTx" presStyleLbl="parChTrans1D3" presStyleIdx="1" presStyleCnt="2"/>
      <dgm:spPr/>
    </dgm:pt>
    <dgm:pt modelId="{EC272AF0-74F6-4312-9FE0-7A483624A89D}" type="pres">
      <dgm:prSet presAssocID="{DED12AEB-8428-49E5-8F62-FC5C7CE31A00}" presName="root2" presStyleCnt="0"/>
      <dgm:spPr/>
    </dgm:pt>
    <dgm:pt modelId="{3F4BB2BF-3BB1-40DC-B0AA-1541914EF24E}" type="pres">
      <dgm:prSet presAssocID="{DED12AEB-8428-49E5-8F62-FC5C7CE31A00}" presName="LevelTwoTextNode" presStyleLbl="node3" presStyleIdx="1" presStyleCnt="2" custScaleX="126849" custScaleY="150123" custLinFactY="26853" custLinFactNeighborY="100000">
        <dgm:presLayoutVars>
          <dgm:chPref val="3"/>
        </dgm:presLayoutVars>
      </dgm:prSet>
      <dgm:spPr/>
    </dgm:pt>
    <dgm:pt modelId="{5F808AEB-51C2-47C8-80BF-277B905D18C2}" type="pres">
      <dgm:prSet presAssocID="{DED12AEB-8428-49E5-8F62-FC5C7CE31A00}" presName="level3hierChild" presStyleCnt="0"/>
      <dgm:spPr/>
    </dgm:pt>
    <dgm:pt modelId="{94D23059-802D-44E7-A0A8-39B67BD29839}" type="pres">
      <dgm:prSet presAssocID="{24F256D2-162B-4B0F-8234-0EAA7E67096F}" presName="conn2-1" presStyleLbl="parChTrans1D4" presStyleIdx="2" presStyleCnt="4"/>
      <dgm:spPr/>
    </dgm:pt>
    <dgm:pt modelId="{5131F872-FA92-45AB-AA48-AD23E43F8D66}" type="pres">
      <dgm:prSet presAssocID="{24F256D2-162B-4B0F-8234-0EAA7E67096F}" presName="connTx" presStyleLbl="parChTrans1D4" presStyleIdx="2" presStyleCnt="4"/>
      <dgm:spPr/>
    </dgm:pt>
    <dgm:pt modelId="{2690C376-A749-40D5-8152-4C188B8BCB96}" type="pres">
      <dgm:prSet presAssocID="{F133B413-1B81-48B8-BE62-D78537EE4A34}" presName="root2" presStyleCnt="0"/>
      <dgm:spPr/>
    </dgm:pt>
    <dgm:pt modelId="{A29B109E-5C8C-4EE1-B159-47BDBCD3F3C0}" type="pres">
      <dgm:prSet presAssocID="{F133B413-1B81-48B8-BE62-D78537EE4A34}" presName="LevelTwoTextNode" presStyleLbl="node4" presStyleIdx="2" presStyleCnt="4" custScaleX="116459" custScaleY="148027" custLinFactY="26853" custLinFactNeighborY="100000">
        <dgm:presLayoutVars>
          <dgm:chPref val="3"/>
        </dgm:presLayoutVars>
      </dgm:prSet>
      <dgm:spPr/>
    </dgm:pt>
    <dgm:pt modelId="{B1682358-3DA6-40FA-A1A4-079AFD7BC2C4}" type="pres">
      <dgm:prSet presAssocID="{F133B413-1B81-48B8-BE62-D78537EE4A34}" presName="level3hierChild" presStyleCnt="0"/>
      <dgm:spPr/>
    </dgm:pt>
    <dgm:pt modelId="{CDC29236-DCD4-4553-803E-4AEEDE703823}" type="pres">
      <dgm:prSet presAssocID="{C0EE4716-5C6F-4637-9C57-B714EEB197E1}" presName="conn2-1" presStyleLbl="parChTrans1D4" presStyleIdx="3" presStyleCnt="4"/>
      <dgm:spPr/>
    </dgm:pt>
    <dgm:pt modelId="{F95BD66E-8847-4DA8-A5C6-7209BD1FF2E6}" type="pres">
      <dgm:prSet presAssocID="{C0EE4716-5C6F-4637-9C57-B714EEB197E1}" presName="connTx" presStyleLbl="parChTrans1D4" presStyleIdx="3" presStyleCnt="4"/>
      <dgm:spPr/>
    </dgm:pt>
    <dgm:pt modelId="{36C40263-3EE3-450C-BE74-6C5456CC136D}" type="pres">
      <dgm:prSet presAssocID="{4D1D701E-ED85-498D-9B54-9726812318CF}" presName="root2" presStyleCnt="0"/>
      <dgm:spPr/>
    </dgm:pt>
    <dgm:pt modelId="{B29F961C-1FA0-4EE0-BC91-9D7F818E07C3}" type="pres">
      <dgm:prSet presAssocID="{4D1D701E-ED85-498D-9B54-9726812318CF}" presName="LevelTwoTextNode" presStyleLbl="node4" presStyleIdx="3" presStyleCnt="4" custScaleX="152898" custScaleY="161914" custLinFactY="19335" custLinFactNeighborX="-11907" custLinFactNeighborY="100000">
        <dgm:presLayoutVars>
          <dgm:chPref val="3"/>
        </dgm:presLayoutVars>
      </dgm:prSet>
      <dgm:spPr/>
    </dgm:pt>
    <dgm:pt modelId="{D0AFB5FA-AC37-4AB4-87E3-DA13144C6BAE}" type="pres">
      <dgm:prSet presAssocID="{4D1D701E-ED85-498D-9B54-9726812318CF}" presName="level3hierChild" presStyleCnt="0"/>
      <dgm:spPr/>
    </dgm:pt>
  </dgm:ptLst>
  <dgm:cxnLst>
    <dgm:cxn modelId="{E02EF302-95B3-4CCF-8923-E9B30C8C0A71}" type="presOf" srcId="{1B83F303-EA4B-485A-AB81-3318B31DBBBC}" destId="{DF3A1652-76F9-4C34-8EAF-B11537E28C87}" srcOrd="0" destOrd="0" presId="urn:microsoft.com/office/officeart/2005/8/layout/hierarchy2"/>
    <dgm:cxn modelId="{F056D103-12FC-40FB-9403-084747EAA8C6}" type="presOf" srcId="{4D064C6A-0A62-49D4-B95F-E60DC58568EB}" destId="{72D34E5E-D078-403D-8B23-283C7B61B8F3}" srcOrd="1" destOrd="0" presId="urn:microsoft.com/office/officeart/2005/8/layout/hierarchy2"/>
    <dgm:cxn modelId="{E2FE880E-662B-4056-97C7-A6451379B3C8}" srcId="{7A84AD53-17F6-4206-BA35-EBEF67E1BC5A}" destId="{8669A26B-9265-46BF-A667-BFDFD64192D0}" srcOrd="0" destOrd="0" parTransId="{C11FD9C4-93AA-4A6A-B008-230B822719A9}" sibTransId="{3179E06F-F1E7-4423-A006-E565012F3A54}"/>
    <dgm:cxn modelId="{C061F710-2A20-47BC-9314-367CB7EF270C}" type="presOf" srcId="{AC37E75B-9CE4-42FC-A7F7-61E4CAB88EC5}" destId="{86ACA336-8088-4FAD-BCAA-5F69792ED7F9}" srcOrd="0" destOrd="0" presId="urn:microsoft.com/office/officeart/2005/8/layout/hierarchy2"/>
    <dgm:cxn modelId="{793B921A-A62A-4FDC-B8E1-F64D76A7E224}" srcId="{AC37E75B-9CE4-42FC-A7F7-61E4CAB88EC5}" destId="{1B83F303-EA4B-485A-AB81-3318B31DBBBC}" srcOrd="0" destOrd="0" parTransId="{A7637003-9EBB-4F3D-9CFA-E656B09AE61F}" sibTransId="{D7CC402B-A7ED-4B99-A4EB-36C872FD59E0}"/>
    <dgm:cxn modelId="{C9A45E1B-390C-4E86-80FC-D5BCF22309F9}" srcId="{1B83F303-EA4B-485A-AB81-3318B31DBBBC}" destId="{7A84AD53-17F6-4206-BA35-EBEF67E1BC5A}" srcOrd="0" destOrd="0" parTransId="{37295998-7599-4D0A-B0A5-3EA2CF919B28}" sibTransId="{020854A6-304D-4ADB-BA0F-D8EC99F2C3D4}"/>
    <dgm:cxn modelId="{A1039022-18F8-4A6D-B1CF-6F7675E076BB}" srcId="{89BB77F3-BA1C-476B-B869-78AF8B55FBD2}" destId="{AC37E75B-9CE4-42FC-A7F7-61E4CAB88EC5}" srcOrd="0" destOrd="0" parTransId="{3185CCE1-2F40-4EDB-A35F-E6C82299432B}" sibTransId="{028C6EC7-8D1E-4328-8F18-10C300F2FD8D}"/>
    <dgm:cxn modelId="{F6463425-C056-4ABE-A0D5-DE6A0A86904F}" srcId="{DED12AEB-8428-49E5-8F62-FC5C7CE31A00}" destId="{F133B413-1B81-48B8-BE62-D78537EE4A34}" srcOrd="0" destOrd="0" parTransId="{24F256D2-162B-4B0F-8234-0EAA7E67096F}" sibTransId="{6AF66DFF-DEC6-4C28-AEA0-D9246F6CE3FD}"/>
    <dgm:cxn modelId="{4B617C36-14D7-4FF9-B1DC-DA6EE2432435}" type="presOf" srcId="{0C4740AB-94A5-446A-84BD-AE0144F2686D}" destId="{2603B714-3EDA-449F-820C-B1504DC1C8CE}" srcOrd="1" destOrd="0" presId="urn:microsoft.com/office/officeart/2005/8/layout/hierarchy2"/>
    <dgm:cxn modelId="{82DA543F-8972-41A4-958E-172BEFC0468F}" srcId="{F133B413-1B81-48B8-BE62-D78537EE4A34}" destId="{4D1D701E-ED85-498D-9B54-9726812318CF}" srcOrd="0" destOrd="0" parTransId="{C0EE4716-5C6F-4637-9C57-B714EEB197E1}" sibTransId="{47A7745F-B1BA-41B5-9F89-D325FB061967}"/>
    <dgm:cxn modelId="{3B6FD461-5C86-466B-81B6-4EE62837E860}" type="presOf" srcId="{37295998-7599-4D0A-B0A5-3EA2CF919B28}" destId="{7B2B1E6D-6596-47B6-A3C7-1554604611AA}" srcOrd="1" destOrd="0" presId="urn:microsoft.com/office/officeart/2005/8/layout/hierarchy2"/>
    <dgm:cxn modelId="{6FA55965-D9B2-43D2-8421-D47B4E989D3C}" type="presOf" srcId="{6E2FCFEC-4CBE-4456-93B7-C9FD0B7CF27C}" destId="{8DC2AD07-76E4-4DBD-AF0B-B3F7CC695578}" srcOrd="0" destOrd="0" presId="urn:microsoft.com/office/officeart/2005/8/layout/hierarchy2"/>
    <dgm:cxn modelId="{4467CA4C-BA35-4867-8477-A679E53BC4AB}" type="presOf" srcId="{59AD4C02-9257-40D2-BB9E-C371FC2199C4}" destId="{72AD4F03-EA5B-4DEC-B0F9-7D4198A071F8}" srcOrd="0" destOrd="0" presId="urn:microsoft.com/office/officeart/2005/8/layout/hierarchy2"/>
    <dgm:cxn modelId="{9F84DE4D-2151-4FAC-AFB2-AD90BA53B3D2}" srcId="{8669A26B-9265-46BF-A667-BFDFD64192D0}" destId="{6E2FCFEC-4CBE-4456-93B7-C9FD0B7CF27C}" srcOrd="0" destOrd="0" parTransId="{4D064C6A-0A62-49D4-B95F-E60DC58568EB}" sibTransId="{178735C3-FFD2-47D3-BB25-2D7FA0D15ABF}"/>
    <dgm:cxn modelId="{D78D8D50-76B0-43DF-83DF-44DA4AC85A19}" type="presOf" srcId="{C11FD9C4-93AA-4A6A-B008-230B822719A9}" destId="{FC81BF87-C608-4F21-9E84-775ACB755ADA}" srcOrd="0" destOrd="0" presId="urn:microsoft.com/office/officeart/2005/8/layout/hierarchy2"/>
    <dgm:cxn modelId="{9C2FDD73-90D3-46D8-9E2C-871E132CD7F1}" type="presOf" srcId="{0C4740AB-94A5-446A-84BD-AE0144F2686D}" destId="{61564769-CC01-4475-8F44-B04CFC2BB4AD}" srcOrd="0" destOrd="0" presId="urn:microsoft.com/office/officeart/2005/8/layout/hierarchy2"/>
    <dgm:cxn modelId="{0059EE76-BA8D-4020-A469-239FE27357B8}" type="presOf" srcId="{4D064C6A-0A62-49D4-B95F-E60DC58568EB}" destId="{E0D7EFE1-5700-4AA0-88DB-73B37E5C59EE}" srcOrd="0" destOrd="0" presId="urn:microsoft.com/office/officeart/2005/8/layout/hierarchy2"/>
    <dgm:cxn modelId="{E21C1058-4EB7-4940-9F09-C04102585BD9}" type="presOf" srcId="{DED12AEB-8428-49E5-8F62-FC5C7CE31A00}" destId="{3F4BB2BF-3BB1-40DC-B0AA-1541914EF24E}" srcOrd="0" destOrd="0" presId="urn:microsoft.com/office/officeart/2005/8/layout/hierarchy2"/>
    <dgm:cxn modelId="{590C4A8B-7E3D-4296-867D-3806CA49A2E7}" type="presOf" srcId="{A7637003-9EBB-4F3D-9CFA-E656B09AE61F}" destId="{51D694F2-82AF-400F-82C4-35AC1AEA0EE6}" srcOrd="1" destOrd="0" presId="urn:microsoft.com/office/officeart/2005/8/layout/hierarchy2"/>
    <dgm:cxn modelId="{2090778E-8313-4504-9192-1636A7977AA2}" type="presOf" srcId="{C0EE4716-5C6F-4637-9C57-B714EEB197E1}" destId="{F95BD66E-8847-4DA8-A5C6-7209BD1FF2E6}" srcOrd="1" destOrd="0" presId="urn:microsoft.com/office/officeart/2005/8/layout/hierarchy2"/>
    <dgm:cxn modelId="{CB13599C-7BCC-4EDC-A80A-53AC88C2EA13}" srcId="{AC37E75B-9CE4-42FC-A7F7-61E4CAB88EC5}" destId="{59AD4C02-9257-40D2-BB9E-C371FC2199C4}" srcOrd="1" destOrd="0" parTransId="{0C4740AB-94A5-446A-84BD-AE0144F2686D}" sibTransId="{B7AF6DE0-0FAC-4924-AD44-06824413F3CE}"/>
    <dgm:cxn modelId="{9B4FB3A0-37F5-4A65-BD0E-EE3A43735D21}" type="presOf" srcId="{1F63506F-6E44-4809-9DE4-AF3C6DD12391}" destId="{A9ABFBD4-23F4-4346-B8DE-FF04B3062DF7}" srcOrd="0" destOrd="0" presId="urn:microsoft.com/office/officeart/2005/8/layout/hierarchy2"/>
    <dgm:cxn modelId="{B47DE0B1-A0A7-4CD7-A1B6-82B4C5709F71}" type="presOf" srcId="{24F256D2-162B-4B0F-8234-0EAA7E67096F}" destId="{5131F872-FA92-45AB-AA48-AD23E43F8D66}" srcOrd="1" destOrd="0" presId="urn:microsoft.com/office/officeart/2005/8/layout/hierarchy2"/>
    <dgm:cxn modelId="{09E580B9-CD1C-4D95-AE7F-830ED9616AA6}" type="presOf" srcId="{8669A26B-9265-46BF-A667-BFDFD64192D0}" destId="{DA268E0E-05C9-4EA1-A52B-F82622FE4947}" srcOrd="0" destOrd="0" presId="urn:microsoft.com/office/officeart/2005/8/layout/hierarchy2"/>
    <dgm:cxn modelId="{ED50F8B9-ED90-4107-80CF-E94C751820B0}" type="presOf" srcId="{37295998-7599-4D0A-B0A5-3EA2CF919B28}" destId="{CAEF5A9F-7F68-49B3-ACE6-36D0818EA3C0}" srcOrd="0" destOrd="0" presId="urn:microsoft.com/office/officeart/2005/8/layout/hierarchy2"/>
    <dgm:cxn modelId="{88D349CD-61F3-4E5D-B68F-37BA7313FEC1}" type="presOf" srcId="{A7637003-9EBB-4F3D-9CFA-E656B09AE61F}" destId="{E181A9F8-3FA3-4D01-A88D-931CA4410DCE}" srcOrd="0" destOrd="0" presId="urn:microsoft.com/office/officeart/2005/8/layout/hierarchy2"/>
    <dgm:cxn modelId="{32D706CE-698F-42D7-9BC4-2610647714D8}" type="presOf" srcId="{4D1D701E-ED85-498D-9B54-9726812318CF}" destId="{B29F961C-1FA0-4EE0-BC91-9D7F818E07C3}" srcOrd="0" destOrd="0" presId="urn:microsoft.com/office/officeart/2005/8/layout/hierarchy2"/>
    <dgm:cxn modelId="{AC41E4D5-8BED-4257-9EB7-9833DDA22767}" type="presOf" srcId="{89BB77F3-BA1C-476B-B869-78AF8B55FBD2}" destId="{70ACB649-0E2B-4A10-A329-4E98483EE6E2}" srcOrd="0" destOrd="0" presId="urn:microsoft.com/office/officeart/2005/8/layout/hierarchy2"/>
    <dgm:cxn modelId="{975F98D9-00BD-43FD-93FE-49BCF20EA1B1}" type="presOf" srcId="{F133B413-1B81-48B8-BE62-D78537EE4A34}" destId="{A29B109E-5C8C-4EE1-B159-47BDBCD3F3C0}" srcOrd="0" destOrd="0" presId="urn:microsoft.com/office/officeart/2005/8/layout/hierarchy2"/>
    <dgm:cxn modelId="{EF0E99E2-8687-4BD2-91E9-84BD212AB173}" type="presOf" srcId="{C11FD9C4-93AA-4A6A-B008-230B822719A9}" destId="{539984C4-3CDE-4235-9B9D-435F0C1ACCCF}" srcOrd="1" destOrd="0" presId="urn:microsoft.com/office/officeart/2005/8/layout/hierarchy2"/>
    <dgm:cxn modelId="{34EC79EE-4BD6-4021-AC74-D4E17F8D1C52}" type="presOf" srcId="{24F256D2-162B-4B0F-8234-0EAA7E67096F}" destId="{94D23059-802D-44E7-A0A8-39B67BD29839}" srcOrd="0" destOrd="0" presId="urn:microsoft.com/office/officeart/2005/8/layout/hierarchy2"/>
    <dgm:cxn modelId="{13037DF0-7365-47BA-B720-AF966744200B}" type="presOf" srcId="{7A84AD53-17F6-4206-BA35-EBEF67E1BC5A}" destId="{AF6F587D-1365-4D5F-B012-48FF63B9A9B4}" srcOrd="0" destOrd="0" presId="urn:microsoft.com/office/officeart/2005/8/layout/hierarchy2"/>
    <dgm:cxn modelId="{8E1186F3-57C2-4B9B-9FF0-ACCFB58083A0}" srcId="{59AD4C02-9257-40D2-BB9E-C371FC2199C4}" destId="{DED12AEB-8428-49E5-8F62-FC5C7CE31A00}" srcOrd="0" destOrd="0" parTransId="{1F63506F-6E44-4809-9DE4-AF3C6DD12391}" sibTransId="{FFAE800A-A0BC-4886-AAD7-2740748DC016}"/>
    <dgm:cxn modelId="{3AB689F5-39FB-4AFC-B324-189DED49AA49}" type="presOf" srcId="{C0EE4716-5C6F-4637-9C57-B714EEB197E1}" destId="{CDC29236-DCD4-4553-803E-4AEEDE703823}" srcOrd="0" destOrd="0" presId="urn:microsoft.com/office/officeart/2005/8/layout/hierarchy2"/>
    <dgm:cxn modelId="{7D1622FD-CB3C-457E-9079-FB1DA924B0B7}" type="presOf" srcId="{1F63506F-6E44-4809-9DE4-AF3C6DD12391}" destId="{AB494966-4487-4460-BE29-79482A2D1FF7}" srcOrd="1" destOrd="0" presId="urn:microsoft.com/office/officeart/2005/8/layout/hierarchy2"/>
    <dgm:cxn modelId="{08D129C7-2F91-4FCC-8A59-01B68F0AF1BB}" type="presParOf" srcId="{70ACB649-0E2B-4A10-A329-4E98483EE6E2}" destId="{30CEC531-5DF9-4BD7-B134-4EBC993D05E8}" srcOrd="0" destOrd="0" presId="urn:microsoft.com/office/officeart/2005/8/layout/hierarchy2"/>
    <dgm:cxn modelId="{4E6AD938-4DEB-48EF-A233-4491114339E4}" type="presParOf" srcId="{30CEC531-5DF9-4BD7-B134-4EBC993D05E8}" destId="{86ACA336-8088-4FAD-BCAA-5F69792ED7F9}" srcOrd="0" destOrd="0" presId="urn:microsoft.com/office/officeart/2005/8/layout/hierarchy2"/>
    <dgm:cxn modelId="{A6ACDF26-1F16-465D-889E-54B86DD3C8BA}" type="presParOf" srcId="{30CEC531-5DF9-4BD7-B134-4EBC993D05E8}" destId="{6879BAEA-E620-46B5-97E2-0A46A0D3E855}" srcOrd="1" destOrd="0" presId="urn:microsoft.com/office/officeart/2005/8/layout/hierarchy2"/>
    <dgm:cxn modelId="{452FF06E-63A1-4B50-9357-72B0991D08A5}" type="presParOf" srcId="{6879BAEA-E620-46B5-97E2-0A46A0D3E855}" destId="{E181A9F8-3FA3-4D01-A88D-931CA4410DCE}" srcOrd="0" destOrd="0" presId="urn:microsoft.com/office/officeart/2005/8/layout/hierarchy2"/>
    <dgm:cxn modelId="{66442004-C227-4EEC-93D8-353FF1262496}" type="presParOf" srcId="{E181A9F8-3FA3-4D01-A88D-931CA4410DCE}" destId="{51D694F2-82AF-400F-82C4-35AC1AEA0EE6}" srcOrd="0" destOrd="0" presId="urn:microsoft.com/office/officeart/2005/8/layout/hierarchy2"/>
    <dgm:cxn modelId="{262AE3A2-6E29-49F5-A255-239BEB78046A}" type="presParOf" srcId="{6879BAEA-E620-46B5-97E2-0A46A0D3E855}" destId="{D4FB3626-4876-4E47-ADE5-069733A40CDE}" srcOrd="1" destOrd="0" presId="urn:microsoft.com/office/officeart/2005/8/layout/hierarchy2"/>
    <dgm:cxn modelId="{CD9189C7-2C27-49EB-84AB-D42C08DD0963}" type="presParOf" srcId="{D4FB3626-4876-4E47-ADE5-069733A40CDE}" destId="{DF3A1652-76F9-4C34-8EAF-B11537E28C87}" srcOrd="0" destOrd="0" presId="urn:microsoft.com/office/officeart/2005/8/layout/hierarchy2"/>
    <dgm:cxn modelId="{B533A2FD-9008-4BBE-AB3C-F4D3D957EC73}" type="presParOf" srcId="{D4FB3626-4876-4E47-ADE5-069733A40CDE}" destId="{4F7D10FB-FAB4-42CE-BD2C-61F8D8C6DAE1}" srcOrd="1" destOrd="0" presId="urn:microsoft.com/office/officeart/2005/8/layout/hierarchy2"/>
    <dgm:cxn modelId="{4F5B8D13-3A24-4F4E-B35B-1EB99D6CFF6A}" type="presParOf" srcId="{4F7D10FB-FAB4-42CE-BD2C-61F8D8C6DAE1}" destId="{CAEF5A9F-7F68-49B3-ACE6-36D0818EA3C0}" srcOrd="0" destOrd="0" presId="urn:microsoft.com/office/officeart/2005/8/layout/hierarchy2"/>
    <dgm:cxn modelId="{8FE58BCD-0D8C-4ED6-8EC7-37D2432BB9C8}" type="presParOf" srcId="{CAEF5A9F-7F68-49B3-ACE6-36D0818EA3C0}" destId="{7B2B1E6D-6596-47B6-A3C7-1554604611AA}" srcOrd="0" destOrd="0" presId="urn:microsoft.com/office/officeart/2005/8/layout/hierarchy2"/>
    <dgm:cxn modelId="{11F4B84F-03AE-4701-A562-67046CD421A9}" type="presParOf" srcId="{4F7D10FB-FAB4-42CE-BD2C-61F8D8C6DAE1}" destId="{C2F7D44F-6781-4BA7-8298-B8F68AB1CFF8}" srcOrd="1" destOrd="0" presId="urn:microsoft.com/office/officeart/2005/8/layout/hierarchy2"/>
    <dgm:cxn modelId="{FF239F6F-CB7E-4D4A-8BA6-E486062A5FA8}" type="presParOf" srcId="{C2F7D44F-6781-4BA7-8298-B8F68AB1CFF8}" destId="{AF6F587D-1365-4D5F-B012-48FF63B9A9B4}" srcOrd="0" destOrd="0" presId="urn:microsoft.com/office/officeart/2005/8/layout/hierarchy2"/>
    <dgm:cxn modelId="{6DE36685-0553-4567-9FB9-235014F27EEB}" type="presParOf" srcId="{C2F7D44F-6781-4BA7-8298-B8F68AB1CFF8}" destId="{5ACEDA0E-CC3E-4498-B4CC-AB87DD7D509B}" srcOrd="1" destOrd="0" presId="urn:microsoft.com/office/officeart/2005/8/layout/hierarchy2"/>
    <dgm:cxn modelId="{6BA784BF-F663-4C1E-9843-8B056A8BE1E7}" type="presParOf" srcId="{5ACEDA0E-CC3E-4498-B4CC-AB87DD7D509B}" destId="{FC81BF87-C608-4F21-9E84-775ACB755ADA}" srcOrd="0" destOrd="0" presId="urn:microsoft.com/office/officeart/2005/8/layout/hierarchy2"/>
    <dgm:cxn modelId="{65E11BA6-1C70-4F28-B192-6C3989977E99}" type="presParOf" srcId="{FC81BF87-C608-4F21-9E84-775ACB755ADA}" destId="{539984C4-3CDE-4235-9B9D-435F0C1ACCCF}" srcOrd="0" destOrd="0" presId="urn:microsoft.com/office/officeart/2005/8/layout/hierarchy2"/>
    <dgm:cxn modelId="{0D5B7ABE-6002-4634-B024-2AF8C5FD8E29}" type="presParOf" srcId="{5ACEDA0E-CC3E-4498-B4CC-AB87DD7D509B}" destId="{D5F1597A-A6D9-4018-9297-2E091D2B9032}" srcOrd="1" destOrd="0" presId="urn:microsoft.com/office/officeart/2005/8/layout/hierarchy2"/>
    <dgm:cxn modelId="{21D74425-8B55-4542-AB10-A9499BAB73C7}" type="presParOf" srcId="{D5F1597A-A6D9-4018-9297-2E091D2B9032}" destId="{DA268E0E-05C9-4EA1-A52B-F82622FE4947}" srcOrd="0" destOrd="0" presId="urn:microsoft.com/office/officeart/2005/8/layout/hierarchy2"/>
    <dgm:cxn modelId="{E8B80914-D9D9-42E4-B7FA-7E3B30903DC8}" type="presParOf" srcId="{D5F1597A-A6D9-4018-9297-2E091D2B9032}" destId="{80639045-5A21-4B0A-BEAB-7F7522F5B3A2}" srcOrd="1" destOrd="0" presId="urn:microsoft.com/office/officeart/2005/8/layout/hierarchy2"/>
    <dgm:cxn modelId="{7FC6A1DC-D612-4966-8F42-99D834803DDC}" type="presParOf" srcId="{80639045-5A21-4B0A-BEAB-7F7522F5B3A2}" destId="{E0D7EFE1-5700-4AA0-88DB-73B37E5C59EE}" srcOrd="0" destOrd="0" presId="urn:microsoft.com/office/officeart/2005/8/layout/hierarchy2"/>
    <dgm:cxn modelId="{F181311F-1D7D-4397-9BD6-205CF15426E5}" type="presParOf" srcId="{E0D7EFE1-5700-4AA0-88DB-73B37E5C59EE}" destId="{72D34E5E-D078-403D-8B23-283C7B61B8F3}" srcOrd="0" destOrd="0" presId="urn:microsoft.com/office/officeart/2005/8/layout/hierarchy2"/>
    <dgm:cxn modelId="{D43D3DDB-2160-43AF-B986-8F1B5091B4A6}" type="presParOf" srcId="{80639045-5A21-4B0A-BEAB-7F7522F5B3A2}" destId="{A9868925-8D49-4E76-B3F7-EF61DD56226B}" srcOrd="1" destOrd="0" presId="urn:microsoft.com/office/officeart/2005/8/layout/hierarchy2"/>
    <dgm:cxn modelId="{CAB63690-FE42-43D3-BAD1-5CF13D48BD1B}" type="presParOf" srcId="{A9868925-8D49-4E76-B3F7-EF61DD56226B}" destId="{8DC2AD07-76E4-4DBD-AF0B-B3F7CC695578}" srcOrd="0" destOrd="0" presId="urn:microsoft.com/office/officeart/2005/8/layout/hierarchy2"/>
    <dgm:cxn modelId="{78A9933C-C13C-4117-846E-DDC3323A1B2E}" type="presParOf" srcId="{A9868925-8D49-4E76-B3F7-EF61DD56226B}" destId="{FA84A2E6-4C5D-44CF-A9B6-716AFBBBCC79}" srcOrd="1" destOrd="0" presId="urn:microsoft.com/office/officeart/2005/8/layout/hierarchy2"/>
    <dgm:cxn modelId="{02EEAF49-2A45-4CBD-885B-A1BBC9A25D73}" type="presParOf" srcId="{6879BAEA-E620-46B5-97E2-0A46A0D3E855}" destId="{61564769-CC01-4475-8F44-B04CFC2BB4AD}" srcOrd="2" destOrd="0" presId="urn:microsoft.com/office/officeart/2005/8/layout/hierarchy2"/>
    <dgm:cxn modelId="{CFDA948B-C80A-41B4-9569-A1F50D2B550F}" type="presParOf" srcId="{61564769-CC01-4475-8F44-B04CFC2BB4AD}" destId="{2603B714-3EDA-449F-820C-B1504DC1C8CE}" srcOrd="0" destOrd="0" presId="urn:microsoft.com/office/officeart/2005/8/layout/hierarchy2"/>
    <dgm:cxn modelId="{C52479C3-6979-47B0-880D-6B2C5C97839D}" type="presParOf" srcId="{6879BAEA-E620-46B5-97E2-0A46A0D3E855}" destId="{8E6A3CFB-4554-451C-A612-92C27B2E825A}" srcOrd="3" destOrd="0" presId="urn:microsoft.com/office/officeart/2005/8/layout/hierarchy2"/>
    <dgm:cxn modelId="{699C7D85-17BF-4EC5-943A-941E18F7E1A4}" type="presParOf" srcId="{8E6A3CFB-4554-451C-A612-92C27B2E825A}" destId="{72AD4F03-EA5B-4DEC-B0F9-7D4198A071F8}" srcOrd="0" destOrd="0" presId="urn:microsoft.com/office/officeart/2005/8/layout/hierarchy2"/>
    <dgm:cxn modelId="{1012CC8C-3DC1-4A96-B8EC-71E51B0E67DD}" type="presParOf" srcId="{8E6A3CFB-4554-451C-A612-92C27B2E825A}" destId="{F4F3181F-107F-4047-AEE4-074161F14617}" srcOrd="1" destOrd="0" presId="urn:microsoft.com/office/officeart/2005/8/layout/hierarchy2"/>
    <dgm:cxn modelId="{6BF8C4D0-8E4C-4FAC-8D70-7F26AA83C173}" type="presParOf" srcId="{F4F3181F-107F-4047-AEE4-074161F14617}" destId="{A9ABFBD4-23F4-4346-B8DE-FF04B3062DF7}" srcOrd="0" destOrd="0" presId="urn:microsoft.com/office/officeart/2005/8/layout/hierarchy2"/>
    <dgm:cxn modelId="{5AB28528-E3E9-455F-B0DD-9C05F0284983}" type="presParOf" srcId="{A9ABFBD4-23F4-4346-B8DE-FF04B3062DF7}" destId="{AB494966-4487-4460-BE29-79482A2D1FF7}" srcOrd="0" destOrd="0" presId="urn:microsoft.com/office/officeart/2005/8/layout/hierarchy2"/>
    <dgm:cxn modelId="{A6444E2D-A215-4AFB-B31A-4004F1F6DC3B}" type="presParOf" srcId="{F4F3181F-107F-4047-AEE4-074161F14617}" destId="{EC272AF0-74F6-4312-9FE0-7A483624A89D}" srcOrd="1" destOrd="0" presId="urn:microsoft.com/office/officeart/2005/8/layout/hierarchy2"/>
    <dgm:cxn modelId="{7E53E505-6435-4D00-A337-C79432158E74}" type="presParOf" srcId="{EC272AF0-74F6-4312-9FE0-7A483624A89D}" destId="{3F4BB2BF-3BB1-40DC-B0AA-1541914EF24E}" srcOrd="0" destOrd="0" presId="urn:microsoft.com/office/officeart/2005/8/layout/hierarchy2"/>
    <dgm:cxn modelId="{78538BDF-E517-4EB1-88CA-1DADA8B997D4}" type="presParOf" srcId="{EC272AF0-74F6-4312-9FE0-7A483624A89D}" destId="{5F808AEB-51C2-47C8-80BF-277B905D18C2}" srcOrd="1" destOrd="0" presId="urn:microsoft.com/office/officeart/2005/8/layout/hierarchy2"/>
    <dgm:cxn modelId="{F49FA8F5-F521-4A30-B1C5-C22457FEAE55}" type="presParOf" srcId="{5F808AEB-51C2-47C8-80BF-277B905D18C2}" destId="{94D23059-802D-44E7-A0A8-39B67BD29839}" srcOrd="0" destOrd="0" presId="urn:microsoft.com/office/officeart/2005/8/layout/hierarchy2"/>
    <dgm:cxn modelId="{53E13818-1EC8-4963-A422-9B4DCC43CAD9}" type="presParOf" srcId="{94D23059-802D-44E7-A0A8-39B67BD29839}" destId="{5131F872-FA92-45AB-AA48-AD23E43F8D66}" srcOrd="0" destOrd="0" presId="urn:microsoft.com/office/officeart/2005/8/layout/hierarchy2"/>
    <dgm:cxn modelId="{C09C44D2-50AB-4040-B8AB-65142D705239}" type="presParOf" srcId="{5F808AEB-51C2-47C8-80BF-277B905D18C2}" destId="{2690C376-A749-40D5-8152-4C188B8BCB96}" srcOrd="1" destOrd="0" presId="urn:microsoft.com/office/officeart/2005/8/layout/hierarchy2"/>
    <dgm:cxn modelId="{910C2735-C21B-4799-B9DC-026BBF7892A5}" type="presParOf" srcId="{2690C376-A749-40D5-8152-4C188B8BCB96}" destId="{A29B109E-5C8C-4EE1-B159-47BDBCD3F3C0}" srcOrd="0" destOrd="0" presId="urn:microsoft.com/office/officeart/2005/8/layout/hierarchy2"/>
    <dgm:cxn modelId="{D6B616C4-E86C-44CE-8C04-73516516AA11}" type="presParOf" srcId="{2690C376-A749-40D5-8152-4C188B8BCB96}" destId="{B1682358-3DA6-40FA-A1A4-079AFD7BC2C4}" srcOrd="1" destOrd="0" presId="urn:microsoft.com/office/officeart/2005/8/layout/hierarchy2"/>
    <dgm:cxn modelId="{50020243-DED4-4F78-A4A2-B47183897343}" type="presParOf" srcId="{B1682358-3DA6-40FA-A1A4-079AFD7BC2C4}" destId="{CDC29236-DCD4-4553-803E-4AEEDE703823}" srcOrd="0" destOrd="0" presId="urn:microsoft.com/office/officeart/2005/8/layout/hierarchy2"/>
    <dgm:cxn modelId="{5F857492-61F1-4304-A50A-33FCA741A010}" type="presParOf" srcId="{CDC29236-DCD4-4553-803E-4AEEDE703823}" destId="{F95BD66E-8847-4DA8-A5C6-7209BD1FF2E6}" srcOrd="0" destOrd="0" presId="urn:microsoft.com/office/officeart/2005/8/layout/hierarchy2"/>
    <dgm:cxn modelId="{A6BBD7F5-0AFA-4160-90E2-C778E42CFD21}" type="presParOf" srcId="{B1682358-3DA6-40FA-A1A4-079AFD7BC2C4}" destId="{36C40263-3EE3-450C-BE74-6C5456CC136D}" srcOrd="1" destOrd="0" presId="urn:microsoft.com/office/officeart/2005/8/layout/hierarchy2"/>
    <dgm:cxn modelId="{0166E37A-E755-4112-8226-FA88C8B8CBC0}" type="presParOf" srcId="{36C40263-3EE3-450C-BE74-6C5456CC136D}" destId="{B29F961C-1FA0-4EE0-BC91-9D7F818E07C3}" srcOrd="0" destOrd="0" presId="urn:microsoft.com/office/officeart/2005/8/layout/hierarchy2"/>
    <dgm:cxn modelId="{50E47987-A42F-4EFB-9506-FA72EA8D79B9}" type="presParOf" srcId="{36C40263-3EE3-450C-BE74-6C5456CC136D}" destId="{D0AFB5FA-AC37-4AB4-87E3-DA13144C6B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44A64-E36D-4823-8F6F-2371C5D37399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5C2A18D-7EB1-48BA-B525-34D1C971529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CSDG framework: commitment to measure multidimensional poverty </a:t>
          </a:r>
          <a:endParaRPr lang="en-GB" dirty="0"/>
        </a:p>
      </dgm:t>
    </dgm:pt>
    <dgm:pt modelId="{C2FB287E-E6F6-40DC-AFFA-93D57214D69F}" type="parTrans" cxnId="{E81C9F4C-C00A-4180-8D65-B8322B82514D}">
      <dgm:prSet/>
      <dgm:spPr/>
      <dgm:t>
        <a:bodyPr/>
        <a:lstStyle/>
        <a:p>
          <a:endParaRPr lang="en-GB"/>
        </a:p>
      </dgm:t>
    </dgm:pt>
    <dgm:pt modelId="{BD15F63D-47CF-4C26-B199-2684EF781EB9}" type="sibTrans" cxnId="{E81C9F4C-C00A-4180-8D65-B8322B82514D}">
      <dgm:prSet/>
      <dgm:spPr/>
      <dgm:t>
        <a:bodyPr/>
        <a:lstStyle/>
        <a:p>
          <a:endParaRPr lang="en-GB"/>
        </a:p>
      </dgm:t>
    </dgm:pt>
    <dgm:pt modelId="{E359A2F2-4461-4830-8C21-6281139BD3D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Monetary poverty</a:t>
          </a:r>
          <a:endParaRPr lang="en-GB" sz="1400" dirty="0"/>
        </a:p>
      </dgm:t>
    </dgm:pt>
    <dgm:pt modelId="{FDCCDA26-542E-411C-92AF-E00C4C982751}" type="parTrans" cxnId="{7E22DB70-EFC4-4B02-B674-775446B781E6}">
      <dgm:prSet/>
      <dgm:spPr/>
      <dgm:t>
        <a:bodyPr/>
        <a:lstStyle/>
        <a:p>
          <a:endParaRPr lang="en-GB"/>
        </a:p>
      </dgm:t>
    </dgm:pt>
    <dgm:pt modelId="{6C72C17B-93F3-4B3F-BC9F-0742F12B87AD}" type="sibTrans" cxnId="{7E22DB70-EFC4-4B02-B674-775446B781E6}">
      <dgm:prSet/>
      <dgm:spPr/>
      <dgm:t>
        <a:bodyPr/>
        <a:lstStyle/>
        <a:p>
          <a:endParaRPr lang="en-GB"/>
        </a:p>
      </dgm:t>
    </dgm:pt>
    <dgm:pt modelId="{B019142A-7F57-45DA-9B79-B42771A9245B}">
      <dgm:prSet phldrT="[Text]"/>
      <dgm:spPr/>
      <dgm:t>
        <a:bodyPr/>
        <a:lstStyle/>
        <a:p>
          <a:r>
            <a:rPr lang="en-US" dirty="0"/>
            <a:t>Child multidimensional poverty (2018)</a:t>
          </a:r>
          <a:endParaRPr lang="en-GB" dirty="0"/>
        </a:p>
      </dgm:t>
    </dgm:pt>
    <dgm:pt modelId="{BCFBBF21-4522-4C5C-A9CB-CC05E2BF3DF1}" type="parTrans" cxnId="{B0B44AEB-FEFE-4737-93BB-1291EF0F786F}">
      <dgm:prSet/>
      <dgm:spPr/>
      <dgm:t>
        <a:bodyPr/>
        <a:lstStyle/>
        <a:p>
          <a:endParaRPr lang="en-GB"/>
        </a:p>
      </dgm:t>
    </dgm:pt>
    <dgm:pt modelId="{B14E93CF-7BEF-4FBB-AB0F-3783BFC21698}" type="sibTrans" cxnId="{B0B44AEB-FEFE-4737-93BB-1291EF0F786F}">
      <dgm:prSet/>
      <dgm:spPr/>
      <dgm:t>
        <a:bodyPr/>
        <a:lstStyle/>
        <a:p>
          <a:endParaRPr lang="en-GB"/>
        </a:p>
      </dgm:t>
    </dgm:pt>
    <dgm:pt modelId="{C0A707DF-DE06-4AAC-A5C3-CCE27578F1FF}">
      <dgm:prSet phldrT="[Text]"/>
      <dgm:spPr/>
      <dgm:t>
        <a:bodyPr/>
        <a:lstStyle/>
        <a:p>
          <a:r>
            <a:rPr lang="en-US" dirty="0"/>
            <a:t>National multidimensional vulnerability Index (in the pipeline) </a:t>
          </a:r>
          <a:endParaRPr lang="en-GB" dirty="0"/>
        </a:p>
      </dgm:t>
    </dgm:pt>
    <dgm:pt modelId="{B557E45A-D76A-4F48-95D1-A3004BC3846F}" type="parTrans" cxnId="{083DC51A-EA2A-46AF-9322-C75A313E8F48}">
      <dgm:prSet/>
      <dgm:spPr/>
      <dgm:t>
        <a:bodyPr/>
        <a:lstStyle/>
        <a:p>
          <a:endParaRPr lang="en-GB"/>
        </a:p>
      </dgm:t>
    </dgm:pt>
    <dgm:pt modelId="{3AAD2641-9C60-4987-B78C-A6F0C8E62098}" type="sibTrans" cxnId="{083DC51A-EA2A-46AF-9322-C75A313E8F48}">
      <dgm:prSet/>
      <dgm:spPr/>
      <dgm:t>
        <a:bodyPr/>
        <a:lstStyle/>
        <a:p>
          <a:endParaRPr lang="en-GB"/>
        </a:p>
      </dgm:t>
    </dgm:pt>
    <dgm:pt modelId="{50BEE45C-0E74-4971-A53F-90EB981DE7A0}">
      <dgm:prSet phldrT="[Text]"/>
      <dgm:spPr/>
      <dgm:t>
        <a:bodyPr/>
        <a:lstStyle/>
        <a:p>
          <a:endParaRPr lang="en-GB" dirty="0"/>
        </a:p>
      </dgm:t>
    </dgm:pt>
    <dgm:pt modelId="{0802085E-55D2-404C-B932-7A73CB7B1400}" type="parTrans" cxnId="{81063F10-E425-4D96-8A7F-B63EF40AAD58}">
      <dgm:prSet/>
      <dgm:spPr/>
      <dgm:t>
        <a:bodyPr/>
        <a:lstStyle/>
        <a:p>
          <a:endParaRPr lang="en-GB"/>
        </a:p>
      </dgm:t>
    </dgm:pt>
    <dgm:pt modelId="{8EA89CEF-0466-432F-BB49-B1F34BE2BA80}" type="sibTrans" cxnId="{81063F10-E425-4D96-8A7F-B63EF40AAD58}">
      <dgm:prSet/>
      <dgm:spPr/>
      <dgm:t>
        <a:bodyPr/>
        <a:lstStyle/>
        <a:p>
          <a:endParaRPr lang="en-GB"/>
        </a:p>
      </dgm:t>
    </dgm:pt>
    <dgm:pt modelId="{36A5B727-A012-4885-904F-A740D55205C2}" type="pres">
      <dgm:prSet presAssocID="{F6744A64-E36D-4823-8F6F-2371C5D3739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264948-8E3B-40B5-B62D-9376382FB245}" type="pres">
      <dgm:prSet presAssocID="{65C2A18D-7EB1-48BA-B525-34D1C9715290}" presName="centerShape" presStyleLbl="node0" presStyleIdx="0" presStyleCnt="1"/>
      <dgm:spPr/>
    </dgm:pt>
    <dgm:pt modelId="{1792022B-3CAE-4793-9D9F-03E4880DC4D3}" type="pres">
      <dgm:prSet presAssocID="{E359A2F2-4461-4830-8C21-6281139BD3DA}" presName="node" presStyleLbl="node1" presStyleIdx="0" presStyleCnt="3">
        <dgm:presLayoutVars>
          <dgm:bulletEnabled val="1"/>
        </dgm:presLayoutVars>
      </dgm:prSet>
      <dgm:spPr/>
    </dgm:pt>
    <dgm:pt modelId="{DDE65C20-CC30-466E-8781-F0E63A9CAB05}" type="pres">
      <dgm:prSet presAssocID="{E359A2F2-4461-4830-8C21-6281139BD3DA}" presName="dummy" presStyleCnt="0"/>
      <dgm:spPr/>
    </dgm:pt>
    <dgm:pt modelId="{D3E51146-43BE-4B7F-8C01-E370E59C0E71}" type="pres">
      <dgm:prSet presAssocID="{6C72C17B-93F3-4B3F-BC9F-0742F12B87AD}" presName="sibTrans" presStyleLbl="sibTrans2D1" presStyleIdx="0" presStyleCnt="3"/>
      <dgm:spPr/>
    </dgm:pt>
    <dgm:pt modelId="{49D123BE-8286-4677-9AF1-21DC82D9ED74}" type="pres">
      <dgm:prSet presAssocID="{C0A707DF-DE06-4AAC-A5C3-CCE27578F1FF}" presName="node" presStyleLbl="node1" presStyleIdx="1" presStyleCnt="3">
        <dgm:presLayoutVars>
          <dgm:bulletEnabled val="1"/>
        </dgm:presLayoutVars>
      </dgm:prSet>
      <dgm:spPr/>
    </dgm:pt>
    <dgm:pt modelId="{EF23A464-2D62-4263-AF0A-0D34FE504BAE}" type="pres">
      <dgm:prSet presAssocID="{C0A707DF-DE06-4AAC-A5C3-CCE27578F1FF}" presName="dummy" presStyleCnt="0"/>
      <dgm:spPr/>
    </dgm:pt>
    <dgm:pt modelId="{A8DDCC3A-1AD5-4A75-8F9B-75576761BA45}" type="pres">
      <dgm:prSet presAssocID="{3AAD2641-9C60-4987-B78C-A6F0C8E62098}" presName="sibTrans" presStyleLbl="sibTrans2D1" presStyleIdx="1" presStyleCnt="3"/>
      <dgm:spPr/>
    </dgm:pt>
    <dgm:pt modelId="{8BE59789-2856-4FF0-A911-39E34C2A8E2E}" type="pres">
      <dgm:prSet presAssocID="{B019142A-7F57-45DA-9B79-B42771A9245B}" presName="node" presStyleLbl="node1" presStyleIdx="2" presStyleCnt="3">
        <dgm:presLayoutVars>
          <dgm:bulletEnabled val="1"/>
        </dgm:presLayoutVars>
      </dgm:prSet>
      <dgm:spPr/>
    </dgm:pt>
    <dgm:pt modelId="{724BF6D6-BF2A-4440-9F30-D81BB6C95F7D}" type="pres">
      <dgm:prSet presAssocID="{B019142A-7F57-45DA-9B79-B42771A9245B}" presName="dummy" presStyleCnt="0"/>
      <dgm:spPr/>
    </dgm:pt>
    <dgm:pt modelId="{1CD868C2-D440-413C-B49D-632666D86D03}" type="pres">
      <dgm:prSet presAssocID="{B14E93CF-7BEF-4FBB-AB0F-3783BFC21698}" presName="sibTrans" presStyleLbl="sibTrans2D1" presStyleIdx="2" presStyleCnt="3"/>
      <dgm:spPr/>
    </dgm:pt>
  </dgm:ptLst>
  <dgm:cxnLst>
    <dgm:cxn modelId="{81063F10-E425-4D96-8A7F-B63EF40AAD58}" srcId="{F6744A64-E36D-4823-8F6F-2371C5D37399}" destId="{50BEE45C-0E74-4971-A53F-90EB981DE7A0}" srcOrd="1" destOrd="0" parTransId="{0802085E-55D2-404C-B932-7A73CB7B1400}" sibTransId="{8EA89CEF-0466-432F-BB49-B1F34BE2BA80}"/>
    <dgm:cxn modelId="{BAF0F410-2D13-4E40-9FD2-C4140F2E5004}" type="presOf" srcId="{65C2A18D-7EB1-48BA-B525-34D1C9715290}" destId="{DC264948-8E3B-40B5-B62D-9376382FB245}" srcOrd="0" destOrd="0" presId="urn:microsoft.com/office/officeart/2005/8/layout/radial6"/>
    <dgm:cxn modelId="{083DC51A-EA2A-46AF-9322-C75A313E8F48}" srcId="{65C2A18D-7EB1-48BA-B525-34D1C9715290}" destId="{C0A707DF-DE06-4AAC-A5C3-CCE27578F1FF}" srcOrd="1" destOrd="0" parTransId="{B557E45A-D76A-4F48-95D1-A3004BC3846F}" sibTransId="{3AAD2641-9C60-4987-B78C-A6F0C8E62098}"/>
    <dgm:cxn modelId="{9DA1E521-628B-43BA-A1EF-4BF127CCBCF2}" type="presOf" srcId="{B14E93CF-7BEF-4FBB-AB0F-3783BFC21698}" destId="{1CD868C2-D440-413C-B49D-632666D86D03}" srcOrd="0" destOrd="0" presId="urn:microsoft.com/office/officeart/2005/8/layout/radial6"/>
    <dgm:cxn modelId="{DE4D9649-AB8D-4160-8F8F-DADD519E2738}" type="presOf" srcId="{C0A707DF-DE06-4AAC-A5C3-CCE27578F1FF}" destId="{49D123BE-8286-4677-9AF1-21DC82D9ED74}" srcOrd="0" destOrd="0" presId="urn:microsoft.com/office/officeart/2005/8/layout/radial6"/>
    <dgm:cxn modelId="{E81C9F4C-C00A-4180-8D65-B8322B82514D}" srcId="{F6744A64-E36D-4823-8F6F-2371C5D37399}" destId="{65C2A18D-7EB1-48BA-B525-34D1C9715290}" srcOrd="0" destOrd="0" parTransId="{C2FB287E-E6F6-40DC-AFFA-93D57214D69F}" sibTransId="{BD15F63D-47CF-4C26-B199-2684EF781EB9}"/>
    <dgm:cxn modelId="{A0A2CA6F-ECE6-4E26-A2A4-A02DAEB4C181}" type="presOf" srcId="{E359A2F2-4461-4830-8C21-6281139BD3DA}" destId="{1792022B-3CAE-4793-9D9F-03E4880DC4D3}" srcOrd="0" destOrd="0" presId="urn:microsoft.com/office/officeart/2005/8/layout/radial6"/>
    <dgm:cxn modelId="{7E22DB70-EFC4-4B02-B674-775446B781E6}" srcId="{65C2A18D-7EB1-48BA-B525-34D1C9715290}" destId="{E359A2F2-4461-4830-8C21-6281139BD3DA}" srcOrd="0" destOrd="0" parTransId="{FDCCDA26-542E-411C-92AF-E00C4C982751}" sibTransId="{6C72C17B-93F3-4B3F-BC9F-0742F12B87AD}"/>
    <dgm:cxn modelId="{47B67B74-E63E-4A36-8984-9F57355B281D}" type="presOf" srcId="{F6744A64-E36D-4823-8F6F-2371C5D37399}" destId="{36A5B727-A012-4885-904F-A740D55205C2}" srcOrd="0" destOrd="0" presId="urn:microsoft.com/office/officeart/2005/8/layout/radial6"/>
    <dgm:cxn modelId="{B2A3047D-BF37-4F64-AE30-9769B6FA2730}" type="presOf" srcId="{B019142A-7F57-45DA-9B79-B42771A9245B}" destId="{8BE59789-2856-4FF0-A911-39E34C2A8E2E}" srcOrd="0" destOrd="0" presId="urn:microsoft.com/office/officeart/2005/8/layout/radial6"/>
    <dgm:cxn modelId="{022FECE4-5907-4734-8B76-144E72FE0006}" type="presOf" srcId="{3AAD2641-9C60-4987-B78C-A6F0C8E62098}" destId="{A8DDCC3A-1AD5-4A75-8F9B-75576761BA45}" srcOrd="0" destOrd="0" presId="urn:microsoft.com/office/officeart/2005/8/layout/radial6"/>
    <dgm:cxn modelId="{B0B44AEB-FEFE-4737-93BB-1291EF0F786F}" srcId="{65C2A18D-7EB1-48BA-B525-34D1C9715290}" destId="{B019142A-7F57-45DA-9B79-B42771A9245B}" srcOrd="2" destOrd="0" parTransId="{BCFBBF21-4522-4C5C-A9CB-CC05E2BF3DF1}" sibTransId="{B14E93CF-7BEF-4FBB-AB0F-3783BFC21698}"/>
    <dgm:cxn modelId="{594606F0-DB36-4781-B827-754B46FDF3EA}" type="presOf" srcId="{6C72C17B-93F3-4B3F-BC9F-0742F12B87AD}" destId="{D3E51146-43BE-4B7F-8C01-E370E59C0E71}" srcOrd="0" destOrd="0" presId="urn:microsoft.com/office/officeart/2005/8/layout/radial6"/>
    <dgm:cxn modelId="{BCC92238-CEEA-4927-AC81-0E511489F3B0}" type="presParOf" srcId="{36A5B727-A012-4885-904F-A740D55205C2}" destId="{DC264948-8E3B-40B5-B62D-9376382FB245}" srcOrd="0" destOrd="0" presId="urn:microsoft.com/office/officeart/2005/8/layout/radial6"/>
    <dgm:cxn modelId="{22FAAC5E-0118-46A5-B8E1-1C9A94F72F5E}" type="presParOf" srcId="{36A5B727-A012-4885-904F-A740D55205C2}" destId="{1792022B-3CAE-4793-9D9F-03E4880DC4D3}" srcOrd="1" destOrd="0" presId="urn:microsoft.com/office/officeart/2005/8/layout/radial6"/>
    <dgm:cxn modelId="{55D2749E-5F92-42EF-9174-1823747A89EF}" type="presParOf" srcId="{36A5B727-A012-4885-904F-A740D55205C2}" destId="{DDE65C20-CC30-466E-8781-F0E63A9CAB05}" srcOrd="2" destOrd="0" presId="urn:microsoft.com/office/officeart/2005/8/layout/radial6"/>
    <dgm:cxn modelId="{0CE87EB9-B346-41EB-802E-1905B310FD77}" type="presParOf" srcId="{36A5B727-A012-4885-904F-A740D55205C2}" destId="{D3E51146-43BE-4B7F-8C01-E370E59C0E71}" srcOrd="3" destOrd="0" presId="urn:microsoft.com/office/officeart/2005/8/layout/radial6"/>
    <dgm:cxn modelId="{DB5D9E1C-D69A-4610-B9B8-28CB0D259BC1}" type="presParOf" srcId="{36A5B727-A012-4885-904F-A740D55205C2}" destId="{49D123BE-8286-4677-9AF1-21DC82D9ED74}" srcOrd="4" destOrd="0" presId="urn:microsoft.com/office/officeart/2005/8/layout/radial6"/>
    <dgm:cxn modelId="{9D8616AF-63A7-4801-95F3-33E5460A8DE4}" type="presParOf" srcId="{36A5B727-A012-4885-904F-A740D55205C2}" destId="{EF23A464-2D62-4263-AF0A-0D34FE504BAE}" srcOrd="5" destOrd="0" presId="urn:microsoft.com/office/officeart/2005/8/layout/radial6"/>
    <dgm:cxn modelId="{BF345A06-6677-4D4A-886F-FC2268588D2D}" type="presParOf" srcId="{36A5B727-A012-4885-904F-A740D55205C2}" destId="{A8DDCC3A-1AD5-4A75-8F9B-75576761BA45}" srcOrd="6" destOrd="0" presId="urn:microsoft.com/office/officeart/2005/8/layout/radial6"/>
    <dgm:cxn modelId="{1A7D3E18-3A3E-4594-8895-35E9D80F6964}" type="presParOf" srcId="{36A5B727-A012-4885-904F-A740D55205C2}" destId="{8BE59789-2856-4FF0-A911-39E34C2A8E2E}" srcOrd="7" destOrd="0" presId="urn:microsoft.com/office/officeart/2005/8/layout/radial6"/>
    <dgm:cxn modelId="{B55D2352-709C-4795-A41D-A78E6F5437FC}" type="presParOf" srcId="{36A5B727-A012-4885-904F-A740D55205C2}" destId="{724BF6D6-BF2A-4440-9F30-D81BB6C95F7D}" srcOrd="8" destOrd="0" presId="urn:microsoft.com/office/officeart/2005/8/layout/radial6"/>
    <dgm:cxn modelId="{9A67B4B2-A625-4D7F-9E17-A052C0B8AED6}" type="presParOf" srcId="{36A5B727-A012-4885-904F-A740D55205C2}" destId="{1CD868C2-D440-413C-B49D-632666D86D0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00DD8-A556-4816-A0E3-C91F9EEFC14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D769C58-FB43-421C-AD02-E4EC83B7BC44}">
      <dgm:prSet phldrT="[Text]" custT="1"/>
      <dgm:spPr/>
      <dgm:t>
        <a:bodyPr/>
        <a:lstStyle/>
        <a:p>
          <a:r>
            <a:rPr lang="en-US" sz="1600" dirty="0"/>
            <a:t>Select the unit of identification and analysis</a:t>
          </a:r>
        </a:p>
      </dgm:t>
    </dgm:pt>
    <dgm:pt modelId="{A48D6D6F-C3AD-49B3-A93C-BF4DD6628B57}" type="parTrans" cxnId="{B69B0C93-5DE0-41AE-B34E-22C866E5250C}">
      <dgm:prSet/>
      <dgm:spPr/>
      <dgm:t>
        <a:bodyPr/>
        <a:lstStyle/>
        <a:p>
          <a:endParaRPr lang="en-US"/>
        </a:p>
      </dgm:t>
    </dgm:pt>
    <dgm:pt modelId="{7B126E7B-1FBA-4304-91A9-A56ADA8350F7}" type="sibTrans" cxnId="{B69B0C93-5DE0-41AE-B34E-22C866E5250C}">
      <dgm:prSet/>
      <dgm:spPr/>
      <dgm:t>
        <a:bodyPr/>
        <a:lstStyle/>
        <a:p>
          <a:endParaRPr lang="en-US"/>
        </a:p>
      </dgm:t>
    </dgm:pt>
    <dgm:pt modelId="{14CDB15C-2FE8-4F2F-A6A3-6E8169D5D6F2}">
      <dgm:prSet phldrT="[Text]" custT="1"/>
      <dgm:spPr/>
      <dgm:t>
        <a:bodyPr/>
        <a:lstStyle/>
        <a:p>
          <a:r>
            <a:rPr lang="en-US" sz="1600" dirty="0"/>
            <a:t>Select the dimensions and indicators</a:t>
          </a:r>
        </a:p>
      </dgm:t>
    </dgm:pt>
    <dgm:pt modelId="{0DA82EF9-253D-4DFE-A84A-3AEF5D69AE9D}" type="parTrans" cxnId="{160F04E5-D027-42F8-A100-BB8D39977E68}">
      <dgm:prSet/>
      <dgm:spPr/>
      <dgm:t>
        <a:bodyPr/>
        <a:lstStyle/>
        <a:p>
          <a:endParaRPr lang="en-US"/>
        </a:p>
      </dgm:t>
    </dgm:pt>
    <dgm:pt modelId="{C09F1466-5490-42EF-9C8F-6F5E095A8E4A}" type="sibTrans" cxnId="{160F04E5-D027-42F8-A100-BB8D39977E68}">
      <dgm:prSet/>
      <dgm:spPr/>
      <dgm:t>
        <a:bodyPr/>
        <a:lstStyle/>
        <a:p>
          <a:endParaRPr lang="en-US"/>
        </a:p>
      </dgm:t>
    </dgm:pt>
    <dgm:pt modelId="{2AD9BD8E-331D-472B-8D19-4460EA19FD94}">
      <dgm:prSet phldrT="[Text]" custT="1"/>
      <dgm:spPr/>
      <dgm:t>
        <a:bodyPr/>
        <a:lstStyle/>
        <a:p>
          <a:r>
            <a:rPr lang="en-US" sz="1600" dirty="0"/>
            <a:t>Set the vulnerability cut-off for each indicator</a:t>
          </a:r>
        </a:p>
      </dgm:t>
    </dgm:pt>
    <dgm:pt modelId="{66D9D86F-E8CD-44B1-B061-8D33E89FB8EC}" type="parTrans" cxnId="{DCC6AE79-79EF-49D7-BECB-30F1319C2C20}">
      <dgm:prSet/>
      <dgm:spPr/>
      <dgm:t>
        <a:bodyPr/>
        <a:lstStyle/>
        <a:p>
          <a:endParaRPr lang="en-US"/>
        </a:p>
      </dgm:t>
    </dgm:pt>
    <dgm:pt modelId="{F715A1C6-167D-48DE-9D2A-02D8C9D84A38}" type="sibTrans" cxnId="{DCC6AE79-79EF-49D7-BECB-30F1319C2C20}">
      <dgm:prSet/>
      <dgm:spPr/>
      <dgm:t>
        <a:bodyPr/>
        <a:lstStyle/>
        <a:p>
          <a:endParaRPr lang="en-US"/>
        </a:p>
      </dgm:t>
    </dgm:pt>
    <dgm:pt modelId="{6D7EE7AD-609D-49DC-9C1A-F1824BB5BDA0}">
      <dgm:prSet phldrT="[Text]" custT="1"/>
      <dgm:spPr/>
      <dgm:t>
        <a:bodyPr/>
        <a:lstStyle/>
        <a:p>
          <a:r>
            <a:rPr lang="en-US" sz="1600" dirty="0"/>
            <a:t>Set the weights for each dimension/indicator</a:t>
          </a:r>
        </a:p>
      </dgm:t>
    </dgm:pt>
    <dgm:pt modelId="{8D32AC3B-8F43-4B88-A5B2-A2810EEECD83}" type="parTrans" cxnId="{D710DCD6-5BCF-408F-8215-9B43AFF83C39}">
      <dgm:prSet/>
      <dgm:spPr/>
      <dgm:t>
        <a:bodyPr/>
        <a:lstStyle/>
        <a:p>
          <a:endParaRPr lang="en-US"/>
        </a:p>
      </dgm:t>
    </dgm:pt>
    <dgm:pt modelId="{34DC10DC-F679-4583-A200-01496ABCB82E}" type="sibTrans" cxnId="{D710DCD6-5BCF-408F-8215-9B43AFF83C39}">
      <dgm:prSet/>
      <dgm:spPr/>
      <dgm:t>
        <a:bodyPr/>
        <a:lstStyle/>
        <a:p>
          <a:endParaRPr lang="en-US"/>
        </a:p>
      </dgm:t>
    </dgm:pt>
    <dgm:pt modelId="{F0FB74CA-E212-447C-9D50-D1B303DE20E7}">
      <dgm:prSet phldrT="[Text]" custT="1"/>
      <dgm:spPr/>
      <dgm:t>
        <a:bodyPr/>
        <a:lstStyle/>
        <a:p>
          <a:r>
            <a:rPr lang="en-US" sz="1600" dirty="0"/>
            <a:t>Set the vulnerability cut-off</a:t>
          </a:r>
        </a:p>
      </dgm:t>
    </dgm:pt>
    <dgm:pt modelId="{71342449-1EEF-4A51-BAA4-D9955F27153E}" type="parTrans" cxnId="{2C97639A-1908-4E73-BF8B-2C40EFB5760B}">
      <dgm:prSet/>
      <dgm:spPr/>
      <dgm:t>
        <a:bodyPr/>
        <a:lstStyle/>
        <a:p>
          <a:endParaRPr lang="en-US"/>
        </a:p>
      </dgm:t>
    </dgm:pt>
    <dgm:pt modelId="{86F7C3A5-CA33-43F8-BB89-BC843EEB5D78}" type="sibTrans" cxnId="{2C97639A-1908-4E73-BF8B-2C40EFB5760B}">
      <dgm:prSet/>
      <dgm:spPr/>
      <dgm:t>
        <a:bodyPr/>
        <a:lstStyle/>
        <a:p>
          <a:endParaRPr lang="en-US"/>
        </a:p>
      </dgm:t>
    </dgm:pt>
    <dgm:pt modelId="{6A0AE954-E2FF-403E-967B-504281BA5507}">
      <dgm:prSet phldrT="[Text]" custT="1"/>
      <dgm:spPr/>
      <dgm:t>
        <a:bodyPr/>
        <a:lstStyle/>
        <a:p>
          <a:r>
            <a:rPr lang="en-US" sz="1600" dirty="0"/>
            <a:t>Compute the AF measure</a:t>
          </a:r>
        </a:p>
      </dgm:t>
    </dgm:pt>
    <dgm:pt modelId="{CE974116-82CA-4093-BC33-D212F33573C7}" type="parTrans" cxnId="{83F45B78-C4CC-4447-B79A-9CD44131E79F}">
      <dgm:prSet/>
      <dgm:spPr/>
      <dgm:t>
        <a:bodyPr/>
        <a:lstStyle/>
        <a:p>
          <a:endParaRPr lang="en-US"/>
        </a:p>
      </dgm:t>
    </dgm:pt>
    <dgm:pt modelId="{CFA5E375-6E20-48F9-9DA4-3D2A7F50ABF8}" type="sibTrans" cxnId="{83F45B78-C4CC-4447-B79A-9CD44131E79F}">
      <dgm:prSet/>
      <dgm:spPr/>
      <dgm:t>
        <a:bodyPr/>
        <a:lstStyle/>
        <a:p>
          <a:endParaRPr lang="en-US"/>
        </a:p>
      </dgm:t>
    </dgm:pt>
    <dgm:pt modelId="{57B3B265-4D93-4DB4-85C0-6C40A757B2C0}" type="pres">
      <dgm:prSet presAssocID="{25100DD8-A556-4816-A0E3-C91F9EEFC14A}" presName="CompostProcess" presStyleCnt="0">
        <dgm:presLayoutVars>
          <dgm:dir/>
          <dgm:resizeHandles val="exact"/>
        </dgm:presLayoutVars>
      </dgm:prSet>
      <dgm:spPr/>
    </dgm:pt>
    <dgm:pt modelId="{06446404-6261-445A-933A-B0679D1E7AC9}" type="pres">
      <dgm:prSet presAssocID="{25100DD8-A556-4816-A0E3-C91F9EEFC14A}" presName="arrow" presStyleLbl="bgShp" presStyleIdx="0" presStyleCnt="1" custLinFactNeighborX="4413" custLinFactNeighborY="11182"/>
      <dgm:spPr/>
    </dgm:pt>
    <dgm:pt modelId="{71F30008-CBF9-4F05-9123-8BE8F0A2493B}" type="pres">
      <dgm:prSet presAssocID="{25100DD8-A556-4816-A0E3-C91F9EEFC14A}" presName="linearProcess" presStyleCnt="0"/>
      <dgm:spPr/>
    </dgm:pt>
    <dgm:pt modelId="{3A7CBED7-F124-4662-8D42-EC0BCE458D73}" type="pres">
      <dgm:prSet presAssocID="{CD769C58-FB43-421C-AD02-E4EC83B7BC44}" presName="textNode" presStyleLbl="node1" presStyleIdx="0" presStyleCnt="6">
        <dgm:presLayoutVars>
          <dgm:bulletEnabled val="1"/>
        </dgm:presLayoutVars>
      </dgm:prSet>
      <dgm:spPr/>
    </dgm:pt>
    <dgm:pt modelId="{2FEA22F3-741D-4689-8703-5B3FFC282BC8}" type="pres">
      <dgm:prSet presAssocID="{7B126E7B-1FBA-4304-91A9-A56ADA8350F7}" presName="sibTrans" presStyleCnt="0"/>
      <dgm:spPr/>
    </dgm:pt>
    <dgm:pt modelId="{E2E8643B-4F2E-45CB-BD5D-27CDDC4DB1BF}" type="pres">
      <dgm:prSet presAssocID="{14CDB15C-2FE8-4F2F-A6A3-6E8169D5D6F2}" presName="textNode" presStyleLbl="node1" presStyleIdx="1" presStyleCnt="6">
        <dgm:presLayoutVars>
          <dgm:bulletEnabled val="1"/>
        </dgm:presLayoutVars>
      </dgm:prSet>
      <dgm:spPr/>
    </dgm:pt>
    <dgm:pt modelId="{F3B73F79-1E6C-4D74-9766-A3FFB417DD11}" type="pres">
      <dgm:prSet presAssocID="{C09F1466-5490-42EF-9C8F-6F5E095A8E4A}" presName="sibTrans" presStyleCnt="0"/>
      <dgm:spPr/>
    </dgm:pt>
    <dgm:pt modelId="{1AF94B2B-84FF-4187-B1D0-E4C5C7666175}" type="pres">
      <dgm:prSet presAssocID="{2AD9BD8E-331D-472B-8D19-4460EA19FD94}" presName="textNode" presStyleLbl="node1" presStyleIdx="2" presStyleCnt="6">
        <dgm:presLayoutVars>
          <dgm:bulletEnabled val="1"/>
        </dgm:presLayoutVars>
      </dgm:prSet>
      <dgm:spPr/>
    </dgm:pt>
    <dgm:pt modelId="{30881109-D285-46AE-8CB3-50A5A23C7428}" type="pres">
      <dgm:prSet presAssocID="{F715A1C6-167D-48DE-9D2A-02D8C9D84A38}" presName="sibTrans" presStyleCnt="0"/>
      <dgm:spPr/>
    </dgm:pt>
    <dgm:pt modelId="{30168614-9EAD-401A-B022-ED131FBB281F}" type="pres">
      <dgm:prSet presAssocID="{6D7EE7AD-609D-49DC-9C1A-F1824BB5BDA0}" presName="textNode" presStyleLbl="node1" presStyleIdx="3" presStyleCnt="6">
        <dgm:presLayoutVars>
          <dgm:bulletEnabled val="1"/>
        </dgm:presLayoutVars>
      </dgm:prSet>
      <dgm:spPr/>
    </dgm:pt>
    <dgm:pt modelId="{CF826B8E-D0EB-498F-9D5D-B9A0AFDB8BAB}" type="pres">
      <dgm:prSet presAssocID="{34DC10DC-F679-4583-A200-01496ABCB82E}" presName="sibTrans" presStyleCnt="0"/>
      <dgm:spPr/>
    </dgm:pt>
    <dgm:pt modelId="{7876049C-4A55-49BE-BEC2-3A6F3B7048CF}" type="pres">
      <dgm:prSet presAssocID="{F0FB74CA-E212-447C-9D50-D1B303DE20E7}" presName="textNode" presStyleLbl="node1" presStyleIdx="4" presStyleCnt="6">
        <dgm:presLayoutVars>
          <dgm:bulletEnabled val="1"/>
        </dgm:presLayoutVars>
      </dgm:prSet>
      <dgm:spPr/>
    </dgm:pt>
    <dgm:pt modelId="{351A834F-E508-4E3A-AD35-CDB0D17DB71E}" type="pres">
      <dgm:prSet presAssocID="{86F7C3A5-CA33-43F8-BB89-BC843EEB5D78}" presName="sibTrans" presStyleCnt="0"/>
      <dgm:spPr/>
    </dgm:pt>
    <dgm:pt modelId="{B2A88EFE-95B0-4893-B462-E7F697838807}" type="pres">
      <dgm:prSet presAssocID="{6A0AE954-E2FF-403E-967B-504281BA5507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760F731-F38E-4BEA-9F27-D1FC9AE607B6}" type="presOf" srcId="{6D7EE7AD-609D-49DC-9C1A-F1824BB5BDA0}" destId="{30168614-9EAD-401A-B022-ED131FBB281F}" srcOrd="0" destOrd="0" presId="urn:microsoft.com/office/officeart/2005/8/layout/hProcess9"/>
    <dgm:cxn modelId="{EA0F3072-6112-4108-B0A6-8F34B59574BD}" type="presOf" srcId="{2AD9BD8E-331D-472B-8D19-4460EA19FD94}" destId="{1AF94B2B-84FF-4187-B1D0-E4C5C7666175}" srcOrd="0" destOrd="0" presId="urn:microsoft.com/office/officeart/2005/8/layout/hProcess9"/>
    <dgm:cxn modelId="{2EBF4972-F630-4507-8F16-6B6ED9CAE90D}" type="presOf" srcId="{CD769C58-FB43-421C-AD02-E4EC83B7BC44}" destId="{3A7CBED7-F124-4662-8D42-EC0BCE458D73}" srcOrd="0" destOrd="0" presId="urn:microsoft.com/office/officeart/2005/8/layout/hProcess9"/>
    <dgm:cxn modelId="{0B9F6F52-FAF7-4F69-86FA-0F75012B6394}" type="presOf" srcId="{14CDB15C-2FE8-4F2F-A6A3-6E8169D5D6F2}" destId="{E2E8643B-4F2E-45CB-BD5D-27CDDC4DB1BF}" srcOrd="0" destOrd="0" presId="urn:microsoft.com/office/officeart/2005/8/layout/hProcess9"/>
    <dgm:cxn modelId="{E2A1D072-EBC8-47CA-81B7-A4C525CD0406}" type="presOf" srcId="{6A0AE954-E2FF-403E-967B-504281BA5507}" destId="{B2A88EFE-95B0-4893-B462-E7F697838807}" srcOrd="0" destOrd="0" presId="urn:microsoft.com/office/officeart/2005/8/layout/hProcess9"/>
    <dgm:cxn modelId="{83F45B78-C4CC-4447-B79A-9CD44131E79F}" srcId="{25100DD8-A556-4816-A0E3-C91F9EEFC14A}" destId="{6A0AE954-E2FF-403E-967B-504281BA5507}" srcOrd="5" destOrd="0" parTransId="{CE974116-82CA-4093-BC33-D212F33573C7}" sibTransId="{CFA5E375-6E20-48F9-9DA4-3D2A7F50ABF8}"/>
    <dgm:cxn modelId="{DCC6AE79-79EF-49D7-BECB-30F1319C2C20}" srcId="{25100DD8-A556-4816-A0E3-C91F9EEFC14A}" destId="{2AD9BD8E-331D-472B-8D19-4460EA19FD94}" srcOrd="2" destOrd="0" parTransId="{66D9D86F-E8CD-44B1-B061-8D33E89FB8EC}" sibTransId="{F715A1C6-167D-48DE-9D2A-02D8C9D84A38}"/>
    <dgm:cxn modelId="{B69B0C93-5DE0-41AE-B34E-22C866E5250C}" srcId="{25100DD8-A556-4816-A0E3-C91F9EEFC14A}" destId="{CD769C58-FB43-421C-AD02-E4EC83B7BC44}" srcOrd="0" destOrd="0" parTransId="{A48D6D6F-C3AD-49B3-A93C-BF4DD6628B57}" sibTransId="{7B126E7B-1FBA-4304-91A9-A56ADA8350F7}"/>
    <dgm:cxn modelId="{425DEA99-8CED-4E79-AB98-9E060A82F951}" type="presOf" srcId="{F0FB74CA-E212-447C-9D50-D1B303DE20E7}" destId="{7876049C-4A55-49BE-BEC2-3A6F3B7048CF}" srcOrd="0" destOrd="0" presId="urn:microsoft.com/office/officeart/2005/8/layout/hProcess9"/>
    <dgm:cxn modelId="{2C97639A-1908-4E73-BF8B-2C40EFB5760B}" srcId="{25100DD8-A556-4816-A0E3-C91F9EEFC14A}" destId="{F0FB74CA-E212-447C-9D50-D1B303DE20E7}" srcOrd="4" destOrd="0" parTransId="{71342449-1EEF-4A51-BAA4-D9955F27153E}" sibTransId="{86F7C3A5-CA33-43F8-BB89-BC843EEB5D78}"/>
    <dgm:cxn modelId="{EB0C7CBA-9C68-47F1-8222-C1B7624E4175}" type="presOf" srcId="{25100DD8-A556-4816-A0E3-C91F9EEFC14A}" destId="{57B3B265-4D93-4DB4-85C0-6C40A757B2C0}" srcOrd="0" destOrd="0" presId="urn:microsoft.com/office/officeart/2005/8/layout/hProcess9"/>
    <dgm:cxn modelId="{D710DCD6-5BCF-408F-8215-9B43AFF83C39}" srcId="{25100DD8-A556-4816-A0E3-C91F9EEFC14A}" destId="{6D7EE7AD-609D-49DC-9C1A-F1824BB5BDA0}" srcOrd="3" destOrd="0" parTransId="{8D32AC3B-8F43-4B88-A5B2-A2810EEECD83}" sibTransId="{34DC10DC-F679-4583-A200-01496ABCB82E}"/>
    <dgm:cxn modelId="{160F04E5-D027-42F8-A100-BB8D39977E68}" srcId="{25100DD8-A556-4816-A0E3-C91F9EEFC14A}" destId="{14CDB15C-2FE8-4F2F-A6A3-6E8169D5D6F2}" srcOrd="1" destOrd="0" parTransId="{0DA82EF9-253D-4DFE-A84A-3AEF5D69AE9D}" sibTransId="{C09F1466-5490-42EF-9C8F-6F5E095A8E4A}"/>
    <dgm:cxn modelId="{758B7BEC-ADE6-4AAC-AB12-B224E24AB568}" type="presParOf" srcId="{57B3B265-4D93-4DB4-85C0-6C40A757B2C0}" destId="{06446404-6261-445A-933A-B0679D1E7AC9}" srcOrd="0" destOrd="0" presId="urn:microsoft.com/office/officeart/2005/8/layout/hProcess9"/>
    <dgm:cxn modelId="{1A004657-A300-4F69-B73E-B566A787908F}" type="presParOf" srcId="{57B3B265-4D93-4DB4-85C0-6C40A757B2C0}" destId="{71F30008-CBF9-4F05-9123-8BE8F0A2493B}" srcOrd="1" destOrd="0" presId="urn:microsoft.com/office/officeart/2005/8/layout/hProcess9"/>
    <dgm:cxn modelId="{B1721197-B62A-4CC3-BF6F-643C66CC7BD2}" type="presParOf" srcId="{71F30008-CBF9-4F05-9123-8BE8F0A2493B}" destId="{3A7CBED7-F124-4662-8D42-EC0BCE458D73}" srcOrd="0" destOrd="0" presId="urn:microsoft.com/office/officeart/2005/8/layout/hProcess9"/>
    <dgm:cxn modelId="{5005CFB4-7546-45F8-B7A0-68AC118115AA}" type="presParOf" srcId="{71F30008-CBF9-4F05-9123-8BE8F0A2493B}" destId="{2FEA22F3-741D-4689-8703-5B3FFC282BC8}" srcOrd="1" destOrd="0" presId="urn:microsoft.com/office/officeart/2005/8/layout/hProcess9"/>
    <dgm:cxn modelId="{D5B18C9A-33EC-4AF6-BF7C-DCC6C20D2F17}" type="presParOf" srcId="{71F30008-CBF9-4F05-9123-8BE8F0A2493B}" destId="{E2E8643B-4F2E-45CB-BD5D-27CDDC4DB1BF}" srcOrd="2" destOrd="0" presId="urn:microsoft.com/office/officeart/2005/8/layout/hProcess9"/>
    <dgm:cxn modelId="{D871576B-CBAD-4DAA-B080-A8081F65D394}" type="presParOf" srcId="{71F30008-CBF9-4F05-9123-8BE8F0A2493B}" destId="{F3B73F79-1E6C-4D74-9766-A3FFB417DD11}" srcOrd="3" destOrd="0" presId="urn:microsoft.com/office/officeart/2005/8/layout/hProcess9"/>
    <dgm:cxn modelId="{07D483E3-1434-4A5F-AF5C-D2F204F373EC}" type="presParOf" srcId="{71F30008-CBF9-4F05-9123-8BE8F0A2493B}" destId="{1AF94B2B-84FF-4187-B1D0-E4C5C7666175}" srcOrd="4" destOrd="0" presId="urn:microsoft.com/office/officeart/2005/8/layout/hProcess9"/>
    <dgm:cxn modelId="{FD72D0F1-C657-46F0-A309-D95C1B22F548}" type="presParOf" srcId="{71F30008-CBF9-4F05-9123-8BE8F0A2493B}" destId="{30881109-D285-46AE-8CB3-50A5A23C7428}" srcOrd="5" destOrd="0" presId="urn:microsoft.com/office/officeart/2005/8/layout/hProcess9"/>
    <dgm:cxn modelId="{4A21CC72-C5D7-46AC-B70B-68B8FC0115DB}" type="presParOf" srcId="{71F30008-CBF9-4F05-9123-8BE8F0A2493B}" destId="{30168614-9EAD-401A-B022-ED131FBB281F}" srcOrd="6" destOrd="0" presId="urn:microsoft.com/office/officeart/2005/8/layout/hProcess9"/>
    <dgm:cxn modelId="{DD0F4E3A-4578-4F28-9892-39E4B08787EA}" type="presParOf" srcId="{71F30008-CBF9-4F05-9123-8BE8F0A2493B}" destId="{CF826B8E-D0EB-498F-9D5D-B9A0AFDB8BAB}" srcOrd="7" destOrd="0" presId="urn:microsoft.com/office/officeart/2005/8/layout/hProcess9"/>
    <dgm:cxn modelId="{EC8E89BB-83DC-4A38-B4F9-533C60C6B32F}" type="presParOf" srcId="{71F30008-CBF9-4F05-9123-8BE8F0A2493B}" destId="{7876049C-4A55-49BE-BEC2-3A6F3B7048CF}" srcOrd="8" destOrd="0" presId="urn:microsoft.com/office/officeart/2005/8/layout/hProcess9"/>
    <dgm:cxn modelId="{8D4147F7-9424-430B-84D7-F5FB81DDEF8D}" type="presParOf" srcId="{71F30008-CBF9-4F05-9123-8BE8F0A2493B}" destId="{351A834F-E508-4E3A-AD35-CDB0D17DB71E}" srcOrd="9" destOrd="0" presId="urn:microsoft.com/office/officeart/2005/8/layout/hProcess9"/>
    <dgm:cxn modelId="{016DE9ED-4DF8-4580-AD19-63ED195981E6}" type="presParOf" srcId="{71F30008-CBF9-4F05-9123-8BE8F0A2493B}" destId="{B2A88EFE-95B0-4893-B462-E7F69783880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CA336-8088-4FAD-BCAA-5F69792ED7F9}">
      <dsp:nvSpPr>
        <dsp:cNvPr id="0" name=""/>
        <dsp:cNvSpPr/>
      </dsp:nvSpPr>
      <dsp:spPr>
        <a:xfrm>
          <a:off x="0" y="3332390"/>
          <a:ext cx="2271798" cy="117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Existing Poverty Measures</a:t>
          </a:r>
        </a:p>
      </dsp:txBody>
      <dsp:txXfrm>
        <a:off x="34405" y="3366795"/>
        <a:ext cx="2202988" cy="1105872"/>
      </dsp:txXfrm>
    </dsp:sp>
    <dsp:sp modelId="{E181A9F8-3FA3-4D01-A88D-931CA4410DCE}">
      <dsp:nvSpPr>
        <dsp:cNvPr id="0" name=""/>
        <dsp:cNvSpPr/>
      </dsp:nvSpPr>
      <dsp:spPr>
        <a:xfrm rot="17816626">
          <a:off x="2007242" y="3479963"/>
          <a:ext cx="967500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967500" y="8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466805" y="3464304"/>
        <a:ext cx="48375" cy="48375"/>
      </dsp:txXfrm>
    </dsp:sp>
    <dsp:sp modelId="{DF3A1652-76F9-4C34-8EAF-B11537E28C87}">
      <dsp:nvSpPr>
        <dsp:cNvPr id="0" name=""/>
        <dsp:cNvSpPr/>
      </dsp:nvSpPr>
      <dsp:spPr>
        <a:xfrm>
          <a:off x="2710188" y="2787208"/>
          <a:ext cx="1080172" cy="540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Child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(Individual)</a:t>
          </a:r>
        </a:p>
      </dsp:txBody>
      <dsp:txXfrm>
        <a:off x="2726007" y="2803027"/>
        <a:ext cx="1048534" cy="508448"/>
      </dsp:txXfrm>
    </dsp:sp>
    <dsp:sp modelId="{CAEF5A9F-7F68-49B3-ACE6-36D0818EA3C0}">
      <dsp:nvSpPr>
        <dsp:cNvPr id="0" name=""/>
        <dsp:cNvSpPr/>
      </dsp:nvSpPr>
      <dsp:spPr>
        <a:xfrm>
          <a:off x="3790361" y="3048723"/>
          <a:ext cx="43206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432069" y="85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995594" y="3046449"/>
        <a:ext cx="21603" cy="21603"/>
      </dsp:txXfrm>
    </dsp:sp>
    <dsp:sp modelId="{AF6F587D-1365-4D5F-B012-48FF63B9A9B4}">
      <dsp:nvSpPr>
        <dsp:cNvPr id="0" name=""/>
        <dsp:cNvSpPr/>
      </dsp:nvSpPr>
      <dsp:spPr>
        <a:xfrm>
          <a:off x="4222430" y="2514410"/>
          <a:ext cx="1261436" cy="108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Multiple Overlapping Deprivation Analysis (MODA)</a:t>
          </a:r>
          <a:endParaRPr lang="en-US" sz="1400" kern="1200" dirty="0"/>
        </a:p>
      </dsp:txBody>
      <dsp:txXfrm>
        <a:off x="4254229" y="2546209"/>
        <a:ext cx="1197838" cy="1022083"/>
      </dsp:txXfrm>
    </dsp:sp>
    <dsp:sp modelId="{FC81BF87-C608-4F21-9E84-775ACB755ADA}">
      <dsp:nvSpPr>
        <dsp:cNvPr id="0" name=""/>
        <dsp:cNvSpPr/>
      </dsp:nvSpPr>
      <dsp:spPr>
        <a:xfrm>
          <a:off x="5483867" y="3048723"/>
          <a:ext cx="43206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432069" y="85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689100" y="3046449"/>
        <a:ext cx="21603" cy="21603"/>
      </dsp:txXfrm>
    </dsp:sp>
    <dsp:sp modelId="{DA268E0E-05C9-4EA1-A52B-F82622FE4947}">
      <dsp:nvSpPr>
        <dsp:cNvPr id="0" name=""/>
        <dsp:cNvSpPr/>
      </dsp:nvSpPr>
      <dsp:spPr>
        <a:xfrm>
          <a:off x="5915936" y="2649345"/>
          <a:ext cx="1197717" cy="815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CDHS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(Available every 5 years</a:t>
          </a:r>
        </a:p>
      </dsp:txBody>
      <dsp:txXfrm>
        <a:off x="5939830" y="2673239"/>
        <a:ext cx="1149929" cy="768023"/>
      </dsp:txXfrm>
    </dsp:sp>
    <dsp:sp modelId="{E0D7EFE1-5700-4AA0-88DB-73B37E5C59EE}">
      <dsp:nvSpPr>
        <dsp:cNvPr id="0" name=""/>
        <dsp:cNvSpPr/>
      </dsp:nvSpPr>
      <dsp:spPr>
        <a:xfrm rot="20874933">
          <a:off x="7108214" y="2997337"/>
          <a:ext cx="490907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490907" y="85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341395" y="2993592"/>
        <a:ext cx="24545" cy="24545"/>
      </dsp:txXfrm>
    </dsp:sp>
    <dsp:sp modelId="{8DC2AD07-76E4-4DBD-AF0B-B3F7CC695578}">
      <dsp:nvSpPr>
        <dsp:cNvPr id="0" name=""/>
        <dsp:cNvSpPr/>
      </dsp:nvSpPr>
      <dsp:spPr>
        <a:xfrm>
          <a:off x="7593682" y="1747768"/>
          <a:ext cx="1685566" cy="2413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1. Nutrition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2. Health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3. Early childhood development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4. Education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5. Water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6. Sanitation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7. Housing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8. Information</a:t>
          </a:r>
        </a:p>
      </dsp:txBody>
      <dsp:txXfrm>
        <a:off x="7643051" y="1797137"/>
        <a:ext cx="1586828" cy="2314681"/>
      </dsp:txXfrm>
    </dsp:sp>
    <dsp:sp modelId="{61564769-CC01-4475-8F44-B04CFC2BB4AD}">
      <dsp:nvSpPr>
        <dsp:cNvPr id="0" name=""/>
        <dsp:cNvSpPr/>
      </dsp:nvSpPr>
      <dsp:spPr>
        <a:xfrm rot="3783374">
          <a:off x="2007242" y="4342444"/>
          <a:ext cx="967500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967500" y="8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466805" y="4326784"/>
        <a:ext cx="48375" cy="48375"/>
      </dsp:txXfrm>
    </dsp:sp>
    <dsp:sp modelId="{72AD4F03-EA5B-4DEC-B0F9-7D4198A071F8}">
      <dsp:nvSpPr>
        <dsp:cNvPr id="0" name=""/>
        <dsp:cNvSpPr/>
      </dsp:nvSpPr>
      <dsp:spPr>
        <a:xfrm>
          <a:off x="2710188" y="4512169"/>
          <a:ext cx="1080172" cy="540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National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(Household)</a:t>
          </a:r>
        </a:p>
      </dsp:txBody>
      <dsp:txXfrm>
        <a:off x="2726007" y="4527988"/>
        <a:ext cx="1048534" cy="508448"/>
      </dsp:txXfrm>
    </dsp:sp>
    <dsp:sp modelId="{A9ABFBD4-23F4-4346-B8DE-FF04B3062DF7}">
      <dsp:nvSpPr>
        <dsp:cNvPr id="0" name=""/>
        <dsp:cNvSpPr/>
      </dsp:nvSpPr>
      <dsp:spPr>
        <a:xfrm>
          <a:off x="3790361" y="4773684"/>
          <a:ext cx="43206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432069" y="85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995594" y="4771410"/>
        <a:ext cx="21603" cy="21603"/>
      </dsp:txXfrm>
    </dsp:sp>
    <dsp:sp modelId="{3F4BB2BF-3BB1-40DC-B0AA-1541914EF24E}">
      <dsp:nvSpPr>
        <dsp:cNvPr id="0" name=""/>
        <dsp:cNvSpPr/>
      </dsp:nvSpPr>
      <dsp:spPr>
        <a:xfrm>
          <a:off x="4222430" y="4376815"/>
          <a:ext cx="1370188" cy="810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Monetary-based Poverty</a:t>
          </a:r>
        </a:p>
      </dsp:txBody>
      <dsp:txXfrm>
        <a:off x="4246177" y="4400562"/>
        <a:ext cx="1322694" cy="763300"/>
      </dsp:txXfrm>
    </dsp:sp>
    <dsp:sp modelId="{94D23059-802D-44E7-A0A8-39B67BD29839}">
      <dsp:nvSpPr>
        <dsp:cNvPr id="0" name=""/>
        <dsp:cNvSpPr/>
      </dsp:nvSpPr>
      <dsp:spPr>
        <a:xfrm>
          <a:off x="5592619" y="4773684"/>
          <a:ext cx="43206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432069" y="85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797852" y="4771410"/>
        <a:ext cx="21603" cy="21603"/>
      </dsp:txXfrm>
    </dsp:sp>
    <dsp:sp modelId="{A29B109E-5C8C-4EE1-B159-47BDBCD3F3C0}">
      <dsp:nvSpPr>
        <dsp:cNvPr id="0" name=""/>
        <dsp:cNvSpPr/>
      </dsp:nvSpPr>
      <dsp:spPr>
        <a:xfrm>
          <a:off x="6024688" y="4382475"/>
          <a:ext cx="1257958" cy="799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CSES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(Available every 2 years)</a:t>
          </a:r>
        </a:p>
      </dsp:txBody>
      <dsp:txXfrm>
        <a:off x="6048104" y="4405891"/>
        <a:ext cx="1211126" cy="752641"/>
      </dsp:txXfrm>
    </dsp:sp>
    <dsp:sp modelId="{CDC29236-DCD4-4553-803E-4AEEDE703823}">
      <dsp:nvSpPr>
        <dsp:cNvPr id="0" name=""/>
        <dsp:cNvSpPr/>
      </dsp:nvSpPr>
      <dsp:spPr>
        <a:xfrm rot="21142726">
          <a:off x="7281294" y="4753382"/>
          <a:ext cx="306157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306157" y="85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426719" y="4754256"/>
        <a:ext cx="15307" cy="15307"/>
      </dsp:txXfrm>
    </dsp:sp>
    <dsp:sp modelId="{B29F961C-1FA0-4EE0-BC91-9D7F818E07C3}">
      <dsp:nvSpPr>
        <dsp:cNvPr id="0" name=""/>
        <dsp:cNvSpPr/>
      </dsp:nvSpPr>
      <dsp:spPr>
        <a:xfrm>
          <a:off x="7586100" y="4304370"/>
          <a:ext cx="1651562" cy="874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Food and non-food consumption</a:t>
          </a:r>
        </a:p>
      </dsp:txBody>
      <dsp:txXfrm>
        <a:off x="7611712" y="4329982"/>
        <a:ext cx="1600338" cy="823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868C2-D440-413C-B49D-632666D86D03}">
      <dsp:nvSpPr>
        <dsp:cNvPr id="0" name=""/>
        <dsp:cNvSpPr/>
      </dsp:nvSpPr>
      <dsp:spPr>
        <a:xfrm>
          <a:off x="1252682" y="639401"/>
          <a:ext cx="4273208" cy="4273208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DCC3A-1AD5-4A75-8F9B-75576761BA45}">
      <dsp:nvSpPr>
        <dsp:cNvPr id="0" name=""/>
        <dsp:cNvSpPr/>
      </dsp:nvSpPr>
      <dsp:spPr>
        <a:xfrm>
          <a:off x="1252682" y="639401"/>
          <a:ext cx="4273208" cy="4273208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51146-43BE-4B7F-8C01-E370E59C0E71}">
      <dsp:nvSpPr>
        <dsp:cNvPr id="0" name=""/>
        <dsp:cNvSpPr/>
      </dsp:nvSpPr>
      <dsp:spPr>
        <a:xfrm>
          <a:off x="1252682" y="639401"/>
          <a:ext cx="4273208" cy="4273208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64948-8E3B-40B5-B62D-9376382FB245}">
      <dsp:nvSpPr>
        <dsp:cNvPr id="0" name=""/>
        <dsp:cNvSpPr/>
      </dsp:nvSpPr>
      <dsp:spPr>
        <a:xfrm>
          <a:off x="2406261" y="1792980"/>
          <a:ext cx="1966050" cy="19660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CSDG framework: commitment to measure multidimensional poverty </a:t>
          </a:r>
          <a:endParaRPr lang="en-GB" sz="1500" kern="1200" dirty="0"/>
        </a:p>
      </dsp:txBody>
      <dsp:txXfrm>
        <a:off x="2694182" y="2080901"/>
        <a:ext cx="1390208" cy="1390208"/>
      </dsp:txXfrm>
    </dsp:sp>
    <dsp:sp modelId="{1792022B-3CAE-4793-9D9F-03E4880DC4D3}">
      <dsp:nvSpPr>
        <dsp:cNvPr id="0" name=""/>
        <dsp:cNvSpPr/>
      </dsp:nvSpPr>
      <dsp:spPr>
        <a:xfrm>
          <a:off x="2701168" y="828"/>
          <a:ext cx="1376235" cy="13762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Monetary poverty</a:t>
          </a:r>
          <a:endParaRPr lang="en-GB" sz="1400" kern="1200" dirty="0"/>
        </a:p>
      </dsp:txBody>
      <dsp:txXfrm>
        <a:off x="2902713" y="202373"/>
        <a:ext cx="973145" cy="973145"/>
      </dsp:txXfrm>
    </dsp:sp>
    <dsp:sp modelId="{49D123BE-8286-4677-9AF1-21DC82D9ED74}">
      <dsp:nvSpPr>
        <dsp:cNvPr id="0" name=""/>
        <dsp:cNvSpPr/>
      </dsp:nvSpPr>
      <dsp:spPr>
        <a:xfrm>
          <a:off x="4508615" y="3131417"/>
          <a:ext cx="1376235" cy="1376235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National multidimensional vulnerability Index (in the pipeline) </a:t>
          </a:r>
          <a:endParaRPr lang="en-GB" sz="1000" kern="1200" dirty="0"/>
        </a:p>
      </dsp:txBody>
      <dsp:txXfrm>
        <a:off x="4710160" y="3332962"/>
        <a:ext cx="973145" cy="973145"/>
      </dsp:txXfrm>
    </dsp:sp>
    <dsp:sp modelId="{8BE59789-2856-4FF0-A911-39E34C2A8E2E}">
      <dsp:nvSpPr>
        <dsp:cNvPr id="0" name=""/>
        <dsp:cNvSpPr/>
      </dsp:nvSpPr>
      <dsp:spPr>
        <a:xfrm>
          <a:off x="893722" y="3131417"/>
          <a:ext cx="1376235" cy="137623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Child multidimensional poverty (2018)</a:t>
          </a:r>
          <a:endParaRPr lang="en-GB" sz="1000" kern="1200" dirty="0"/>
        </a:p>
      </dsp:txBody>
      <dsp:txXfrm>
        <a:off x="1095267" y="3332962"/>
        <a:ext cx="973145" cy="973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46404-6261-445A-933A-B0679D1E7AC9}">
      <dsp:nvSpPr>
        <dsp:cNvPr id="0" name=""/>
        <dsp:cNvSpPr/>
      </dsp:nvSpPr>
      <dsp:spPr>
        <a:xfrm>
          <a:off x="1065197" y="0"/>
          <a:ext cx="8047410" cy="56366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CBED7-F124-4662-8D42-EC0BCE458D73}">
      <dsp:nvSpPr>
        <dsp:cNvPr id="0" name=""/>
        <dsp:cNvSpPr/>
      </dsp:nvSpPr>
      <dsp:spPr>
        <a:xfrm>
          <a:off x="115" y="1691005"/>
          <a:ext cx="1385460" cy="2254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 the unit of identification and analysis</a:t>
          </a:r>
        </a:p>
      </dsp:txBody>
      <dsp:txXfrm>
        <a:off x="67748" y="1758638"/>
        <a:ext cx="1250194" cy="2119407"/>
      </dsp:txXfrm>
    </dsp:sp>
    <dsp:sp modelId="{E2E8643B-4F2E-45CB-BD5D-27CDDC4DB1BF}">
      <dsp:nvSpPr>
        <dsp:cNvPr id="0" name=""/>
        <dsp:cNvSpPr/>
      </dsp:nvSpPr>
      <dsp:spPr>
        <a:xfrm>
          <a:off x="1616485" y="1691005"/>
          <a:ext cx="1385460" cy="2254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 the dimensions and indicators</a:t>
          </a:r>
        </a:p>
      </dsp:txBody>
      <dsp:txXfrm>
        <a:off x="1684118" y="1758638"/>
        <a:ext cx="1250194" cy="2119407"/>
      </dsp:txXfrm>
    </dsp:sp>
    <dsp:sp modelId="{1AF94B2B-84FF-4187-B1D0-E4C5C7666175}">
      <dsp:nvSpPr>
        <dsp:cNvPr id="0" name=""/>
        <dsp:cNvSpPr/>
      </dsp:nvSpPr>
      <dsp:spPr>
        <a:xfrm>
          <a:off x="3232855" y="1691005"/>
          <a:ext cx="1385460" cy="2254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 the vulnerability cut-off for each indicator</a:t>
          </a:r>
        </a:p>
      </dsp:txBody>
      <dsp:txXfrm>
        <a:off x="3300488" y="1758638"/>
        <a:ext cx="1250194" cy="2119407"/>
      </dsp:txXfrm>
    </dsp:sp>
    <dsp:sp modelId="{30168614-9EAD-401A-B022-ED131FBB281F}">
      <dsp:nvSpPr>
        <dsp:cNvPr id="0" name=""/>
        <dsp:cNvSpPr/>
      </dsp:nvSpPr>
      <dsp:spPr>
        <a:xfrm>
          <a:off x="4849226" y="1691005"/>
          <a:ext cx="1385460" cy="2254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 the weights for each dimension/indicator</a:t>
          </a:r>
        </a:p>
      </dsp:txBody>
      <dsp:txXfrm>
        <a:off x="4916859" y="1758638"/>
        <a:ext cx="1250194" cy="2119407"/>
      </dsp:txXfrm>
    </dsp:sp>
    <dsp:sp modelId="{7876049C-4A55-49BE-BEC2-3A6F3B7048CF}">
      <dsp:nvSpPr>
        <dsp:cNvPr id="0" name=""/>
        <dsp:cNvSpPr/>
      </dsp:nvSpPr>
      <dsp:spPr>
        <a:xfrm>
          <a:off x="6465596" y="1691005"/>
          <a:ext cx="1385460" cy="2254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 the vulnerability cut-off</a:t>
          </a:r>
        </a:p>
      </dsp:txBody>
      <dsp:txXfrm>
        <a:off x="6533229" y="1758638"/>
        <a:ext cx="1250194" cy="2119407"/>
      </dsp:txXfrm>
    </dsp:sp>
    <dsp:sp modelId="{B2A88EFE-95B0-4893-B462-E7F697838807}">
      <dsp:nvSpPr>
        <dsp:cNvPr id="0" name=""/>
        <dsp:cNvSpPr/>
      </dsp:nvSpPr>
      <dsp:spPr>
        <a:xfrm>
          <a:off x="8081966" y="1691005"/>
          <a:ext cx="1385460" cy="2254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the AF measure</a:t>
          </a:r>
        </a:p>
      </dsp:txBody>
      <dsp:txXfrm>
        <a:off x="8149599" y="1758638"/>
        <a:ext cx="1250194" cy="2119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0.19992</cdr:x>
      <cdr:y>0.02965</cdr:y>
    </cdr:from>
    <cdr:to>
      <cdr:x>0.24853</cdr:x>
      <cdr:y>0.41076</cdr:y>
    </cdr:to>
    <cdr:sp macro="" textlink="">
      <cdr:nvSpPr>
        <cdr:cNvPr id="2" name="Abrir llave 1"/>
        <cdr:cNvSpPr/>
      </cdr:nvSpPr>
      <cdr:spPr>
        <a:xfrm xmlns:a="http://schemas.openxmlformats.org/drawingml/2006/main">
          <a:off x="933071" y="139888"/>
          <a:ext cx="226894" cy="1798093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84E8D-F8BA-4CD2-86D9-E4A96CA46CD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8D574-B2B5-42D5-90CC-B0E13B41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2863F-2181-40AA-9D10-26C0A01C7A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73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50$ per month. Mostly spent on food, debt repayment, child education. But there’re some HHs spent on investment. Not forever; should consider post-cash transfer. </a:t>
            </a:r>
          </a:p>
          <a:p>
            <a:r>
              <a:rPr lang="en-US" dirty="0"/>
              <a:t>Positive impacts cross human development and socio-economic indicators - food security, nutrition, child education, saving, debt repayment, productivity, health utilization, gender empowerment and perception of local/national governments.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3B292-7246-402D-9F85-290E6F4F4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5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D428-8009-504E-BF5C-357E3B3CB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526C-1411-FE4A-A947-8317BE853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CCD0D-0677-5D4C-A80A-5AF4955F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3D441-A6EF-9543-A063-940298FD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1D1FC-7356-1F4F-A0C8-1668F77D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4616-4D3F-A54B-AF2D-84BD2CD3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405F4-5AF4-B14D-B57B-AA34F5D99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C3318-CD57-1441-812A-97AAB02B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E962-FA89-C74C-91F6-9C803C78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8ACF8-7ED2-654B-B4A4-78CBAFCB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75010-9FA2-1342-97F8-B52042818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75F3D-0281-7045-BAA8-8C8462389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B6AEC-094E-9E4C-B3F1-C67AB723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6ED06-FF31-2340-8E20-DE7FD530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3B7E1-B716-0945-9B34-ECCB3783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0527F5D-504E-4B40-9372-B7A70F0903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6409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CCD0D-0677-5D4C-A80A-5AF4955F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3D441-A6EF-9543-A063-940298FD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1D1FC-7356-1F4F-A0C8-1668F77D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24CED-EDB3-144C-8CAF-0F4FFE67C545}"/>
              </a:ext>
            </a:extLst>
          </p:cNvPr>
          <p:cNvSpPr/>
          <p:nvPr userDrawn="1"/>
        </p:nvSpPr>
        <p:spPr>
          <a:xfrm>
            <a:off x="0" y="5264098"/>
            <a:ext cx="12192000" cy="15939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H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8A2DE5-3822-7049-B252-0C5EA8F45DD1}"/>
              </a:ext>
            </a:extLst>
          </p:cNvPr>
          <p:cNvCxnSpPr>
            <a:cxnSpLocks/>
          </p:cNvCxnSpPr>
          <p:nvPr userDrawn="1"/>
        </p:nvCxnSpPr>
        <p:spPr>
          <a:xfrm>
            <a:off x="8239554" y="6013398"/>
            <a:ext cx="0" cy="84460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559F17D-D210-4446-8271-C31B22444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5372100"/>
            <a:ext cx="7658100" cy="1331862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5C52D1C-5FB7-8944-B445-9F9B797A6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0100" y="6013399"/>
            <a:ext cx="3771899" cy="844602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44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0611AA-2B17-AE43-AA46-862B1A2B2098}"/>
              </a:ext>
            </a:extLst>
          </p:cNvPr>
          <p:cNvSpPr/>
          <p:nvPr userDrawn="1"/>
        </p:nvSpPr>
        <p:spPr>
          <a:xfrm>
            <a:off x="0" y="0"/>
            <a:ext cx="12191999" cy="29083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H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474214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948428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7422642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896856" y="3091408"/>
            <a:ext cx="2295144" cy="172821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" y="6357040"/>
            <a:ext cx="12191998" cy="500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4268"/>
            <a:ext cx="2743200" cy="365125"/>
          </a:xfrm>
        </p:spPr>
        <p:txBody>
          <a:bodyPr/>
          <a:lstStyle>
            <a:lvl1pPr>
              <a:defRPr>
                <a:solidFill>
                  <a:srgbClr val="8C9CA6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4819624"/>
            <a:ext cx="12192000" cy="91440"/>
            <a:chOff x="0" y="4617581"/>
            <a:chExt cx="12192000" cy="9144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17581"/>
              <a:ext cx="229514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474214" y="4617581"/>
              <a:ext cx="229514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948428" y="4617581"/>
              <a:ext cx="229514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422642" y="4617581"/>
              <a:ext cx="229514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896856" y="4617581"/>
              <a:ext cx="229514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 userDrawn="1"/>
        </p:nvSpPr>
        <p:spPr>
          <a:xfrm>
            <a:off x="0" y="3091409"/>
            <a:ext cx="2295144" cy="1728216"/>
          </a:xfrm>
          <a:prstGeom prst="rect">
            <a:avLst/>
          </a:prstGeom>
          <a:solidFill>
            <a:srgbClr val="75BEE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474214" y="3091409"/>
            <a:ext cx="2295144" cy="1728216"/>
          </a:xfrm>
          <a:prstGeom prst="rect">
            <a:avLst/>
          </a:prstGeom>
          <a:solidFill>
            <a:srgbClr val="1E708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4948428" y="3091409"/>
            <a:ext cx="2295144" cy="1728216"/>
          </a:xfrm>
          <a:prstGeom prst="rect">
            <a:avLst/>
          </a:prstGeom>
          <a:solidFill>
            <a:srgbClr val="F99D1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7422642" y="3091409"/>
            <a:ext cx="2295144" cy="1728216"/>
          </a:xfrm>
          <a:prstGeom prst="rect">
            <a:avLst/>
          </a:prstGeom>
          <a:solidFill>
            <a:srgbClr val="8AC7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9896856" y="3091409"/>
            <a:ext cx="2295144" cy="1728216"/>
          </a:xfrm>
          <a:prstGeom prst="rect">
            <a:avLst/>
          </a:prstGeom>
          <a:solidFill>
            <a:srgbClr val="8B4E9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5064"/>
            <a:ext cx="9144000" cy="1561058"/>
          </a:xfr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647163"/>
            <a:ext cx="9144000" cy="117406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DA5A6E1-A7CB-6C48-8C75-378BF36CF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98" y="65006"/>
            <a:ext cx="1325902" cy="22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_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965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11200" y="623687"/>
            <a:ext cx="9753600" cy="520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3000">
                <a:latin typeface="Myriad Pro"/>
              </a:defRPr>
            </a:lvl2pPr>
            <a:lvl3pPr>
              <a:defRPr sz="3000">
                <a:latin typeface="Myriad Pro"/>
              </a:defRPr>
            </a:lvl3pPr>
            <a:lvl4pPr>
              <a:defRPr sz="3000">
                <a:latin typeface="Myriad Pro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7199"/>
            <a:ext cx="3749040" cy="81200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FFE05-4DBD-2E42-9094-C850BC725B84}"/>
              </a:ext>
            </a:extLst>
          </p:cNvPr>
          <p:cNvSpPr/>
          <p:nvPr userDrawn="1"/>
        </p:nvSpPr>
        <p:spPr>
          <a:xfrm>
            <a:off x="11682210" y="6459661"/>
            <a:ext cx="373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A82E661-5427-E54F-A677-3EDB2EA1234C}" type="slidenum">
              <a:rPr lang="en-US" sz="1200" smtClean="0">
                <a:solidFill>
                  <a:schemeClr val="bg2">
                    <a:lumMod val="25000"/>
                  </a:schemeClr>
                </a:solidFill>
              </a:rPr>
              <a:pPr/>
              <a:t>‹#›</a:t>
            </a:fld>
            <a:endParaRPr lang="en-KH" sz="1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3CD4BC-0566-174F-9676-57CCE9DEE7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420" y="0"/>
            <a:ext cx="1019580" cy="1600201"/>
          </a:xfrm>
          <a:prstGeom prst="rect">
            <a:avLst/>
          </a:prstGeom>
        </p:spPr>
      </p:pic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A892663-4C9A-E840-8930-8984BCE796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200" y="1381868"/>
            <a:ext cx="9753600" cy="5029200"/>
          </a:xfrm>
          <a:prstGeom prst="rect">
            <a:avLst/>
          </a:prstGeom>
        </p:spPr>
        <p:txBody>
          <a:bodyPr vert="horz"/>
          <a:lstStyle>
            <a:lvl1pPr marL="257168" indent="-257168">
              <a:buFont typeface="Arial"/>
              <a:buChar char="•"/>
              <a:defRPr sz="1351" b="0" i="0">
                <a:solidFill>
                  <a:srgbClr val="003399"/>
                </a:solidFill>
                <a:latin typeface="Myriad Pro"/>
              </a:defRPr>
            </a:lvl1pPr>
            <a:lvl2pPr marL="557199" indent="-214308">
              <a:buFont typeface="Courier New" pitchFamily="49" charset="0"/>
              <a:buChar char="o"/>
              <a:defRPr sz="1351">
                <a:solidFill>
                  <a:srgbClr val="003399"/>
                </a:solidFill>
                <a:latin typeface="Myriad Pro"/>
              </a:defRPr>
            </a:lvl2pPr>
            <a:lvl3pPr marL="857229" indent="-171446">
              <a:buFont typeface="Courier New" pitchFamily="49" charset="0"/>
              <a:buChar char="o"/>
              <a:defRPr lang="en-US" sz="1351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3pPr>
            <a:lvl4pPr marL="1200121" indent="-171446">
              <a:buFont typeface="Courier New" pitchFamily="49" charset="0"/>
              <a:buChar char="o"/>
              <a:defRPr lang="en-US" sz="1351" baseline="0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Third level</a:t>
            </a:r>
          </a:p>
          <a:p>
            <a:pPr lvl="3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Fourth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_ 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965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11200" y="623687"/>
            <a:ext cx="9753600" cy="520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3000">
                <a:latin typeface="Myriad Pro"/>
              </a:defRPr>
            </a:lvl2pPr>
            <a:lvl3pPr>
              <a:defRPr sz="3000">
                <a:latin typeface="Myriad Pro"/>
              </a:defRPr>
            </a:lvl3pPr>
            <a:lvl4pPr>
              <a:defRPr sz="3000">
                <a:latin typeface="Myriad Pro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7199"/>
            <a:ext cx="3749040" cy="81200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FFE05-4DBD-2E42-9094-C850BC725B84}"/>
              </a:ext>
            </a:extLst>
          </p:cNvPr>
          <p:cNvSpPr/>
          <p:nvPr userDrawn="1"/>
        </p:nvSpPr>
        <p:spPr>
          <a:xfrm>
            <a:off x="11682210" y="6459661"/>
            <a:ext cx="373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A82E661-5427-E54F-A677-3EDB2EA1234C}" type="slidenum">
              <a:rPr lang="en-US" sz="1200" smtClean="0">
                <a:solidFill>
                  <a:schemeClr val="bg2">
                    <a:lumMod val="25000"/>
                  </a:schemeClr>
                </a:solidFill>
              </a:rPr>
              <a:pPr/>
              <a:t>‹#›</a:t>
            </a:fld>
            <a:endParaRPr lang="en-KH" sz="1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3CD4BC-0566-174F-9676-57CCE9DEE7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420" y="0"/>
            <a:ext cx="1019580" cy="16002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A6E46A-20B7-C144-A4E9-6341C1C5F5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005247"/>
            <a:ext cx="8333316" cy="305555"/>
          </a:xfrm>
          <a:prstGeom prst="rect">
            <a:avLst/>
          </a:prstGeom>
        </p:spPr>
      </p:pic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72A404D-6730-5E4A-BE13-B10AB5828A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200" y="1381868"/>
            <a:ext cx="4775200" cy="5029200"/>
          </a:xfrm>
          <a:prstGeom prst="rect">
            <a:avLst/>
          </a:prstGeom>
        </p:spPr>
        <p:txBody>
          <a:bodyPr vert="horz"/>
          <a:lstStyle>
            <a:lvl1pPr marL="257168" indent="-257168">
              <a:buFont typeface="Arial"/>
              <a:buChar char="•"/>
              <a:defRPr sz="1351" b="0" i="0">
                <a:solidFill>
                  <a:srgbClr val="003399"/>
                </a:solidFill>
                <a:latin typeface="Myriad Pro"/>
              </a:defRPr>
            </a:lvl1pPr>
            <a:lvl2pPr marL="557199" indent="-214308">
              <a:buFont typeface="Courier New" pitchFamily="49" charset="0"/>
              <a:buChar char="o"/>
              <a:defRPr sz="1351">
                <a:solidFill>
                  <a:srgbClr val="003399"/>
                </a:solidFill>
                <a:latin typeface="Myriad Pro"/>
              </a:defRPr>
            </a:lvl2pPr>
            <a:lvl3pPr marL="857229" indent="-171446">
              <a:buFont typeface="Courier New" pitchFamily="49" charset="0"/>
              <a:buChar char="o"/>
              <a:defRPr lang="en-US" sz="1351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3pPr>
            <a:lvl4pPr marL="1200121" indent="-171446">
              <a:buFont typeface="Courier New" pitchFamily="49" charset="0"/>
              <a:buChar char="o"/>
              <a:defRPr lang="en-US" sz="1351" baseline="0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Third level</a:t>
            </a:r>
          </a:p>
          <a:p>
            <a:pPr lvl="3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Fourth level</a:t>
            </a:r>
            <a:endParaRPr lang="en-US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18D474B0-C7BC-FC49-B620-0CAEE8AA0D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1200" y="1381868"/>
            <a:ext cx="4673600" cy="5029200"/>
          </a:xfrm>
          <a:prstGeom prst="rect">
            <a:avLst/>
          </a:prstGeom>
        </p:spPr>
        <p:txBody>
          <a:bodyPr vert="horz"/>
          <a:lstStyle>
            <a:lvl1pPr marL="257168" indent="-257168">
              <a:buFont typeface="Arial"/>
              <a:buChar char="•"/>
              <a:defRPr sz="1351" b="0" i="0">
                <a:solidFill>
                  <a:srgbClr val="003399"/>
                </a:solidFill>
                <a:latin typeface="Myriad Pro"/>
              </a:defRPr>
            </a:lvl1pPr>
            <a:lvl2pPr marL="557199" indent="-214308">
              <a:buFont typeface="Courier New" pitchFamily="49" charset="0"/>
              <a:buChar char="o"/>
              <a:defRPr sz="1351">
                <a:solidFill>
                  <a:srgbClr val="003399"/>
                </a:solidFill>
                <a:latin typeface="Myriad Pro"/>
              </a:defRPr>
            </a:lvl2pPr>
            <a:lvl3pPr marL="857229" indent="-171446">
              <a:buFont typeface="Courier New" pitchFamily="49" charset="0"/>
              <a:buChar char="o"/>
              <a:defRPr lang="en-US" sz="1351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3pPr>
            <a:lvl4pPr marL="1200121" indent="-171446">
              <a:buFont typeface="Courier New" pitchFamily="49" charset="0"/>
              <a:buChar char="o"/>
              <a:defRPr lang="en-US" sz="1351" baseline="0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Third level</a:t>
            </a:r>
          </a:p>
          <a:p>
            <a:pPr lvl="3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Fourth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4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G line at bottom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965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812800" y="1143000"/>
            <a:ext cx="8333317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11200" y="622544"/>
            <a:ext cx="9753600" cy="520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3000">
                <a:latin typeface="Myriad Pro"/>
              </a:defRPr>
            </a:lvl2pPr>
            <a:lvl3pPr>
              <a:defRPr sz="3000">
                <a:latin typeface="Myriad Pro"/>
              </a:defRPr>
            </a:lvl3pPr>
            <a:lvl4pPr>
              <a:defRPr sz="3000">
                <a:latin typeface="Myriad Pro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711200" y="1381868"/>
            <a:ext cx="9753600" cy="5029200"/>
          </a:xfrm>
          <a:prstGeom prst="rect">
            <a:avLst/>
          </a:prstGeom>
        </p:spPr>
        <p:txBody>
          <a:bodyPr vert="horz"/>
          <a:lstStyle>
            <a:lvl1pPr marL="257168" indent="-257168">
              <a:buFont typeface="Arial"/>
              <a:buChar char="•"/>
              <a:defRPr sz="1351" b="0" i="0">
                <a:solidFill>
                  <a:srgbClr val="003399"/>
                </a:solidFill>
                <a:latin typeface="Myriad Pro"/>
              </a:defRPr>
            </a:lvl1pPr>
            <a:lvl2pPr marL="557199" indent="-214308">
              <a:buFont typeface="Courier New" pitchFamily="49" charset="0"/>
              <a:buChar char="o"/>
              <a:defRPr sz="1351">
                <a:solidFill>
                  <a:srgbClr val="003399"/>
                </a:solidFill>
                <a:latin typeface="Myriad Pro"/>
              </a:defRPr>
            </a:lvl2pPr>
            <a:lvl3pPr marL="857229" indent="-171446">
              <a:buFont typeface="Courier New" pitchFamily="49" charset="0"/>
              <a:buChar char="o"/>
              <a:defRPr lang="en-US" sz="1351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3pPr>
            <a:lvl4pPr marL="1200121" indent="-171446">
              <a:buFont typeface="Courier New" pitchFamily="49" charset="0"/>
              <a:buChar char="o"/>
              <a:defRPr lang="en-US" sz="1351" baseline="0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Third level</a:t>
            </a:r>
          </a:p>
          <a:p>
            <a:pPr lvl="3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Fourth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FFE05-4DBD-2E42-9094-C850BC725B84}"/>
              </a:ext>
            </a:extLst>
          </p:cNvPr>
          <p:cNvSpPr/>
          <p:nvPr userDrawn="1"/>
        </p:nvSpPr>
        <p:spPr>
          <a:xfrm>
            <a:off x="11682210" y="6459661"/>
            <a:ext cx="373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A82E661-5427-E54F-A677-3EDB2EA1234C}" type="slidenum">
              <a:rPr lang="en-US" sz="1200" smtClean="0">
                <a:solidFill>
                  <a:schemeClr val="bg2">
                    <a:lumMod val="25000"/>
                  </a:schemeClr>
                </a:solidFill>
              </a:rPr>
              <a:pPr/>
              <a:t>‹#›</a:t>
            </a:fld>
            <a:endParaRPr lang="en-KH" sz="1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3CD4BC-0566-174F-9676-57CCE9DEE7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420" y="0"/>
            <a:ext cx="1019580" cy="1600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CC39B0-5105-E44D-8EE6-30D3C18A76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2989"/>
            <a:ext cx="12192000" cy="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2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G line at bottom-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965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812800" y="1143000"/>
            <a:ext cx="8333317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11200" y="622544"/>
            <a:ext cx="9753600" cy="520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3000">
                <a:latin typeface="Myriad Pro"/>
              </a:defRPr>
            </a:lvl2pPr>
            <a:lvl3pPr>
              <a:defRPr sz="3000">
                <a:latin typeface="Myriad Pro"/>
              </a:defRPr>
            </a:lvl3pPr>
            <a:lvl4pPr>
              <a:defRPr sz="3000">
                <a:latin typeface="Myriad Pro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FFE05-4DBD-2E42-9094-C850BC725B84}"/>
              </a:ext>
            </a:extLst>
          </p:cNvPr>
          <p:cNvSpPr/>
          <p:nvPr userDrawn="1"/>
        </p:nvSpPr>
        <p:spPr>
          <a:xfrm>
            <a:off x="11682210" y="6459661"/>
            <a:ext cx="373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A82E661-5427-E54F-A677-3EDB2EA1234C}" type="slidenum">
              <a:rPr lang="en-US" sz="1200" smtClean="0">
                <a:solidFill>
                  <a:schemeClr val="bg2">
                    <a:lumMod val="25000"/>
                  </a:schemeClr>
                </a:solidFill>
              </a:rPr>
              <a:pPr/>
              <a:t>‹#›</a:t>
            </a:fld>
            <a:endParaRPr lang="en-KH" sz="1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3CD4BC-0566-174F-9676-57CCE9DEE7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420" y="0"/>
            <a:ext cx="1019580" cy="1600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CC39B0-5105-E44D-8EE6-30D3C18A76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82989"/>
            <a:ext cx="12192000" cy="447040"/>
          </a:xfrm>
          <a:prstGeom prst="rect">
            <a:avLst/>
          </a:prstGeom>
        </p:spPr>
      </p:pic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1F0FE807-3813-0D48-BDD7-144E98E8BB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200" y="1381868"/>
            <a:ext cx="4775200" cy="5029200"/>
          </a:xfrm>
          <a:prstGeom prst="rect">
            <a:avLst/>
          </a:prstGeom>
        </p:spPr>
        <p:txBody>
          <a:bodyPr vert="horz"/>
          <a:lstStyle>
            <a:lvl1pPr marL="257168" indent="-257168">
              <a:buFont typeface="Arial"/>
              <a:buChar char="•"/>
              <a:defRPr sz="1351" b="0" i="0">
                <a:solidFill>
                  <a:srgbClr val="003399"/>
                </a:solidFill>
                <a:latin typeface="Myriad Pro"/>
              </a:defRPr>
            </a:lvl1pPr>
            <a:lvl2pPr marL="557199" indent="-214308">
              <a:buFont typeface="Courier New" pitchFamily="49" charset="0"/>
              <a:buChar char="o"/>
              <a:defRPr sz="1351">
                <a:solidFill>
                  <a:srgbClr val="003399"/>
                </a:solidFill>
                <a:latin typeface="Myriad Pro"/>
              </a:defRPr>
            </a:lvl2pPr>
            <a:lvl3pPr marL="857229" indent="-171446">
              <a:buFont typeface="Courier New" pitchFamily="49" charset="0"/>
              <a:buChar char="o"/>
              <a:defRPr lang="en-US" sz="1351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3pPr>
            <a:lvl4pPr marL="1200121" indent="-171446">
              <a:buFont typeface="Courier New" pitchFamily="49" charset="0"/>
              <a:buChar char="o"/>
              <a:defRPr lang="en-US" sz="1351" baseline="0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Third level</a:t>
            </a:r>
          </a:p>
          <a:p>
            <a:pPr lvl="3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Fourth level</a:t>
            </a:r>
            <a:endParaRPr lang="en-US"/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712A9BC4-2D00-DB4A-9FE1-3D784C8F3C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1200" y="1381868"/>
            <a:ext cx="4673600" cy="5029200"/>
          </a:xfrm>
          <a:prstGeom prst="rect">
            <a:avLst/>
          </a:prstGeom>
        </p:spPr>
        <p:txBody>
          <a:bodyPr vert="horz"/>
          <a:lstStyle>
            <a:lvl1pPr marL="257168" indent="-257168">
              <a:buFont typeface="Arial"/>
              <a:buChar char="•"/>
              <a:defRPr sz="1351" b="0" i="0">
                <a:solidFill>
                  <a:srgbClr val="003399"/>
                </a:solidFill>
                <a:latin typeface="Myriad Pro"/>
              </a:defRPr>
            </a:lvl1pPr>
            <a:lvl2pPr marL="557199" indent="-214308">
              <a:buFont typeface="Courier New" pitchFamily="49" charset="0"/>
              <a:buChar char="o"/>
              <a:defRPr sz="1351">
                <a:solidFill>
                  <a:srgbClr val="003399"/>
                </a:solidFill>
                <a:latin typeface="Myriad Pro"/>
              </a:defRPr>
            </a:lvl2pPr>
            <a:lvl3pPr marL="857229" indent="-171446">
              <a:buFont typeface="Courier New" pitchFamily="49" charset="0"/>
              <a:buChar char="o"/>
              <a:defRPr lang="en-US" sz="1351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3pPr>
            <a:lvl4pPr marL="1200121" indent="-171446">
              <a:buFont typeface="Courier New" pitchFamily="49" charset="0"/>
              <a:buChar char="o"/>
              <a:defRPr lang="en-US" sz="1351" baseline="0" dirty="0" smtClean="0">
                <a:solidFill>
                  <a:srgbClr val="003399"/>
                </a:solidFill>
                <a:latin typeface="Myriad Pro"/>
                <a:ea typeface="ＭＳ Ｐゴシック" charset="-128"/>
              </a:defRPr>
            </a:lvl4pPr>
            <a:lvl5pPr>
              <a:defRPr sz="3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Third level</a:t>
            </a:r>
          </a:p>
          <a:p>
            <a:pPr lvl="3"/>
            <a:r>
              <a:rPr lang="en-US" sz="1351">
                <a:solidFill>
                  <a:srgbClr val="003399"/>
                </a:solidFill>
                <a:latin typeface="Myriad Pro"/>
                <a:ea typeface="ＭＳ Ｐゴシック" charset="-128"/>
              </a:rPr>
              <a:t>Fourth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7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72263-ADDF-5832-1C7B-B7BF118A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86244-B10C-9C9A-F277-65FDFCA19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555F2E-4D88-9A81-4517-2449DBFC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9D39-8BC1-4868-BDFD-6A61E3950F6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5ABEEA-2EFD-E292-8B6F-75869501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3570B8-B0B5-4B85-8539-EAC49A2A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958-9690-4E89-B4C7-D26EA2DC7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0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D5C0-3586-8C4A-BBD8-DD90DB68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63A94-2DEE-6F4F-81E5-51B70EF2B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F720C-FCF5-B749-9EC5-D8811CF6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5E157-DB72-6046-B717-BBEA615D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95723-2E4A-B44C-9AB8-A1D2C24B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5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A42F-37D4-A840-B4D2-6281C650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543E7-38A0-1D49-8ADB-1BB2AAC34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A1305-A3A2-FC45-B7F9-783B38AD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34597-7EEE-5147-AC18-4327450E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5645-44AA-1043-91AD-00B01B1A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EA3A-19A1-9D49-A2EA-0571A139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F715-BFA6-7449-8484-47FC92B82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C6A20-71F2-B140-B114-C65651748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CBBB0-F27D-C145-9FF5-1C8B3AED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ABC79-EC9D-9040-BA32-D7BF2B46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4148A-B41D-C948-A909-EB76B684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9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19BB-E072-FE43-9BDF-88C0165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DAEA0-CE36-6742-BF55-471EC2DFD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6B282-FBF5-524D-976D-0DCB64CB9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ED857-E8BB-1948-B6BA-3A0C7C505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9EBA9-0E64-E142-ACFC-44F6AAF9E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0C20E-9F51-B34E-BD3E-675C6B17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027B3-B6C7-D34E-B580-661A57B1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AD749-DB18-5F47-BCC5-162074B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9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37BA-276C-024B-B84D-60CEE2D8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B219B-78E7-2744-9798-76C0129F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AC27F-9A9B-D144-83E8-F21A5221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5CE5C-D01B-DA4B-BBE6-D79413CB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71C72-FE8B-4A4B-9E87-20E7869F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866A3-841E-6240-9E67-E064CA37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2BCDE-0711-B545-9D17-D48513D0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8AA9-964E-3247-9A09-A5DF35C2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D9AF-A809-4D4E-9C38-47CBA3C4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7D35C-6A1B-6248-B671-8E85BF13A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CC241-7C71-694A-86C0-A3EEC873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9F53B-A38E-E746-B6B5-5C16598D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1285C-D6A2-D543-ACBB-A43EA5DC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D22F-97C0-E940-B8E0-F2CA3889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C8C9E-BE2E-9246-B728-67CF60D54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69ABD-B8D6-DC42-9EEA-1708BD59D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F3704-4BA8-7742-8AD8-C9F2CE80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60AB7-D22B-6A47-BB1F-D563D8FF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6EF7-1B2A-BA4B-B5E7-CE77C69E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636C5-5F77-B448-87E6-1FD98549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5B14F-50D4-8941-AA96-249B95308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16A-557C-7040-9580-0E9C30276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7E1F7-E5CC-0D42-BA2B-490C7556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53BA-3714-5C4D-8670-A174E3B26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2E661-5427-E54F-A677-3EDB2EA123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160DE6-A5CC-AE49-86B0-30E6F69CACE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420" y="0"/>
            <a:ext cx="1019580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4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ADBD0C-4718-4C0F-B5FE-638FB9DA0060}"/>
              </a:ext>
            </a:extLst>
          </p:cNvPr>
          <p:cNvSpPr/>
          <p:nvPr/>
        </p:nvSpPr>
        <p:spPr>
          <a:xfrm>
            <a:off x="0" y="10510"/>
            <a:ext cx="12286593" cy="693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467B68DB-D770-47CE-A87D-4DA9B882DB9D}"/>
              </a:ext>
            </a:extLst>
          </p:cNvPr>
          <p:cNvSpPr txBox="1">
            <a:spLocks/>
          </p:cNvSpPr>
          <p:nvPr/>
        </p:nvSpPr>
        <p:spPr>
          <a:xfrm>
            <a:off x="1300353" y="5026054"/>
            <a:ext cx="10053447" cy="776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solidFill>
                  <a:srgbClr val="FFC000"/>
                </a:solidFill>
                <a:latin typeface="Calibri" panose="020F0502020204030204"/>
              </a:rPr>
              <a:t>MVI for multidimensional poverty reduction strategy and social protection in Cambodia</a:t>
            </a:r>
            <a:r>
              <a:rPr lang="en-GB" sz="4400" b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1E4F813-8E79-468E-A958-9140A7DAA8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742" y="3090863"/>
            <a:ext cx="2295525" cy="172878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456ED-20D0-4086-97A0-2C78BDAB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8DBF4-37B7-4C4F-9728-A1C100B17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C9C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C9C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465D5-D246-4244-B0C5-2C8741EA2E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CBFE78-3978-400A-932E-C3FA1AE9DE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B5D2F-0E52-44BC-A7C6-A1877E978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6" r="6971"/>
          <a:stretch/>
        </p:blipFill>
        <p:spPr>
          <a:xfrm>
            <a:off x="2474214" y="3090863"/>
            <a:ext cx="2291969" cy="1728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320BF-26D5-4412-B2F8-4AB5B5B07D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38"/>
          <a:stretch/>
        </p:blipFill>
        <p:spPr>
          <a:xfrm>
            <a:off x="7417689" y="3090863"/>
            <a:ext cx="2291969" cy="1734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A8F015-C9F4-4982-BA67-988598133C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23" r="13018" b="18702"/>
          <a:stretch/>
        </p:blipFill>
        <p:spPr>
          <a:xfrm>
            <a:off x="3611" y="3090864"/>
            <a:ext cx="2303182" cy="1728216"/>
          </a:xfrm>
          <a:prstGeom prst="rect">
            <a:avLst/>
          </a:prstGeom>
        </p:spPr>
      </p:pic>
      <p:pic>
        <p:nvPicPr>
          <p:cNvPr id="15" name="Picture 1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9934698-A1A0-4903-843B-D025085B53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465" t="15271" r="35012" b="35303"/>
          <a:stretch/>
        </p:blipFill>
        <p:spPr>
          <a:xfrm>
            <a:off x="9909865" y="3090863"/>
            <a:ext cx="2278524" cy="1725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E1648E-D79C-4E35-8A74-695A239394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40" t="9001" r="8655" b="13439"/>
          <a:stretch/>
        </p:blipFill>
        <p:spPr>
          <a:xfrm>
            <a:off x="412594" y="619598"/>
            <a:ext cx="1793990" cy="16309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FF9911-E8F4-E059-B936-2BD7A6D38FBE}"/>
              </a:ext>
            </a:extLst>
          </p:cNvPr>
          <p:cNvSpPr txBox="1"/>
          <p:nvPr/>
        </p:nvSpPr>
        <p:spPr>
          <a:xfrm>
            <a:off x="402084" y="6048143"/>
            <a:ext cx="1219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HE Samheng Boros, Minister attached to Prime Minister and Secretary of State, Ministry of Social Affairs </a:t>
            </a:r>
          </a:p>
        </p:txBody>
      </p:sp>
    </p:spTree>
    <p:extLst>
      <p:ext uri="{BB962C8B-B14F-4D97-AF65-F5344CB8AC3E}">
        <p14:creationId xmlns:p14="http://schemas.microsoft.com/office/powerpoint/2010/main" val="9231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81464-74DF-4ED2-B3EB-185D3521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A82E661-5427-E54F-A677-3EDB2EA1234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B15B1-3898-4A1D-A3FA-0945FD56A7A9}"/>
              </a:ext>
            </a:extLst>
          </p:cNvPr>
          <p:cNvSpPr txBox="1"/>
          <p:nvPr/>
        </p:nvSpPr>
        <p:spPr>
          <a:xfrm>
            <a:off x="537663" y="400335"/>
            <a:ext cx="9676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99"/>
                </a:solidFill>
                <a:latin typeface="Calibri" panose="020F0502020204030204"/>
                <a:ea typeface="Univers 65" charset="0"/>
                <a:cs typeface="Univers 65" charset="0"/>
              </a:rPr>
              <a:t>MVI Structure, dimensions, indicators, vulnerability cutoff and weights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7AA253-3455-4130-8D2E-9E03E2577F87}"/>
              </a:ext>
            </a:extLst>
          </p:cNvPr>
          <p:cNvSpPr txBox="1"/>
          <p:nvPr/>
        </p:nvSpPr>
        <p:spPr>
          <a:xfrm>
            <a:off x="6243320" y="840418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DaunPenh" panose="01010101010101010101" pitchFamily="2" charset="0"/>
              </a:rPr>
              <a:t>For this measure, the vulnerability line was set at 35%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F58652-B7DA-44DC-8808-A573E215D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95504"/>
              </p:ext>
            </p:extLst>
          </p:nvPr>
        </p:nvGraphicFramePr>
        <p:xfrm>
          <a:off x="492761" y="1233805"/>
          <a:ext cx="11501118" cy="5566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267">
                  <a:extLst>
                    <a:ext uri="{9D8B030D-6E8A-4147-A177-3AD203B41FA5}">
                      <a16:colId xmlns:a16="http://schemas.microsoft.com/office/drawing/2014/main" val="1460043843"/>
                    </a:ext>
                  </a:extLst>
                </a:gridCol>
                <a:gridCol w="2490559">
                  <a:extLst>
                    <a:ext uri="{9D8B030D-6E8A-4147-A177-3AD203B41FA5}">
                      <a16:colId xmlns:a16="http://schemas.microsoft.com/office/drawing/2014/main" val="4168538173"/>
                    </a:ext>
                  </a:extLst>
                </a:gridCol>
                <a:gridCol w="6249720">
                  <a:extLst>
                    <a:ext uri="{9D8B030D-6E8A-4147-A177-3AD203B41FA5}">
                      <a16:colId xmlns:a16="http://schemas.microsoft.com/office/drawing/2014/main" val="4264052402"/>
                    </a:ext>
                  </a:extLst>
                </a:gridCol>
                <a:gridCol w="1353572">
                  <a:extLst>
                    <a:ext uri="{9D8B030D-6E8A-4147-A177-3AD203B41FA5}">
                      <a16:colId xmlns:a16="http://schemas.microsoft.com/office/drawing/2014/main" val="833722129"/>
                    </a:ext>
                  </a:extLst>
                </a:gridCol>
              </a:tblGrid>
              <a:tr h="39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Dimension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Indicator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Vulnerability cutoff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 household is vulnerable…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Weight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extLst>
                  <a:ext uri="{0D108BD9-81ED-4DB2-BD59-A6C34878D82A}">
                    <a16:rowId xmlns:a16="http://schemas.microsoft.com/office/drawing/2014/main" val="3986224886"/>
                  </a:ext>
                </a:extLst>
              </a:tr>
              <a:tr h="4716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Education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Years of schooling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there is no member of the household aged 12 years old and older who has completed at least six years of schooling.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extLst>
                  <a:ext uri="{0D108BD9-81ED-4DB2-BD59-A6C34878D82A}">
                    <a16:rowId xmlns:a16="http://schemas.microsoft.com/office/drawing/2014/main" val="914499377"/>
                  </a:ext>
                </a:extLst>
              </a:tr>
              <a:tr h="39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School attendance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at least one child aged 6-14 years old as a household member is not currently attending to school</a:t>
                      </a:r>
                      <a:r>
                        <a:rPr lang="en-GB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extLst>
                  <a:ext uri="{0D108BD9-81ED-4DB2-BD59-A6C34878D82A}">
                    <a16:rowId xmlns:a16="http://schemas.microsoft.com/office/drawing/2014/main" val="286971527"/>
                  </a:ext>
                </a:extLst>
              </a:tr>
              <a:tr h="380082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Health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Access to health care services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at least one household member was sick/ill and had not access health care services in the last 30 days.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extLst>
                  <a:ext uri="{0D108BD9-81ED-4DB2-BD59-A6C34878D82A}">
                    <a16:rowId xmlns:a16="http://schemas.microsoft.com/office/drawing/2014/main" val="2277193607"/>
                  </a:ext>
                </a:extLst>
              </a:tr>
              <a:tr h="575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Livelihood based coping strategies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if, during the past 30 days any household's member has to engage in any of the following activities because there was not enough food or lack off money to buy food.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extLst>
                  <a:ext uri="{0D108BD9-81ED-4DB2-BD59-A6C34878D82A}">
                    <a16:rowId xmlns:a16="http://schemas.microsoft.com/office/drawing/2014/main" val="1052615830"/>
                  </a:ext>
                </a:extLst>
              </a:tr>
              <a:tr h="380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Access to clean water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the main source of drinking water is not safe or 30-minute or longer walk from home (roundtrip).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extLst>
                  <a:ext uri="{0D108BD9-81ED-4DB2-BD59-A6C34878D82A}">
                    <a16:rowId xmlns:a16="http://schemas.microsoft.com/office/drawing/2014/main" val="2475117186"/>
                  </a:ext>
                </a:extLst>
              </a:tr>
              <a:tr h="471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Access to Sanitation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the household has unimproved or no sanitation facility or it shares the improved sanitation facility with other households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extLst>
                  <a:ext uri="{0D108BD9-81ED-4DB2-BD59-A6C34878D82A}">
                    <a16:rowId xmlns:a16="http://schemas.microsoft.com/office/drawing/2014/main" val="1590051303"/>
                  </a:ext>
                </a:extLst>
              </a:tr>
              <a:tr h="471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Hand Washing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there is no observed place of handwashing</a:t>
                      </a:r>
                      <a:r>
                        <a:rPr lang="ar-SA" sz="1100">
                          <a:effectLst/>
                        </a:rPr>
                        <a:t>​</a:t>
                      </a:r>
                      <a:r>
                        <a:rPr lang="en-GB" sz="1100">
                          <a:effectLst/>
                        </a:rPr>
                        <a:t> or soap and water are not observed at an observed place of handwashing.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extLst>
                  <a:ext uri="{0D108BD9-81ED-4DB2-BD59-A6C34878D82A}">
                    <a16:rowId xmlns:a16="http://schemas.microsoft.com/office/drawing/2014/main" val="3887672573"/>
                  </a:ext>
                </a:extLst>
              </a:tr>
              <a:tr h="222503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Living Standards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Overcrowding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a room is shared with more than 4 people.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extLst>
                  <a:ext uri="{0D108BD9-81ED-4DB2-BD59-A6C34878D82A}">
                    <a16:rowId xmlns:a16="http://schemas.microsoft.com/office/drawing/2014/main" val="3471890281"/>
                  </a:ext>
                </a:extLst>
              </a:tr>
              <a:tr h="282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Housing Materials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the materials of the roof, walls or floors are non-improved (natural or rustic materials).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extLst>
                  <a:ext uri="{0D108BD9-81ED-4DB2-BD59-A6C34878D82A}">
                    <a16:rowId xmlns:a16="http://schemas.microsoft.com/office/drawing/2014/main" val="678918259"/>
                  </a:ext>
                </a:extLst>
              </a:tr>
              <a:tr h="282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Cooking Fuel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the main source of cooking fuel is a natural product (charcoal or wood).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extLst>
                  <a:ext uri="{0D108BD9-81ED-4DB2-BD59-A6C34878D82A}">
                    <a16:rowId xmlns:a16="http://schemas.microsoft.com/office/drawing/2014/main" val="2559078858"/>
                  </a:ext>
                </a:extLst>
              </a:tr>
              <a:tr h="282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Electricity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the household has no access to electricity</a:t>
                      </a:r>
                      <a:r>
                        <a:rPr lang="ar-SA" sz="1100">
                          <a:effectLst/>
                        </a:rPr>
                        <a:t>​</a:t>
                      </a:r>
                      <a:r>
                        <a:rPr lang="en-GB" sz="1100">
                          <a:effectLst/>
                        </a:rPr>
                        <a:t> (sources from public electrical grid).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extLst>
                  <a:ext uri="{0D108BD9-81ED-4DB2-BD59-A6C34878D82A}">
                    <a16:rowId xmlns:a16="http://schemas.microsoft.com/office/drawing/2014/main" val="2709460738"/>
                  </a:ext>
                </a:extLst>
              </a:tr>
              <a:tr h="575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Assets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if the household does not own more than two of these assets: radio, TV, telephone, computer, refrigerator animal cart, bicycle, motorbike, or</a:t>
                      </a:r>
                      <a:r>
                        <a:rPr lang="ar-SA" sz="1100">
                          <a:effectLst/>
                        </a:rPr>
                        <a:t>​ </a:t>
                      </a:r>
                      <a:r>
                        <a:rPr lang="en-GB" sz="1100">
                          <a:effectLst/>
                        </a:rPr>
                        <a:t>machine boat, and does not own a car or truck.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extLst>
                  <a:ext uri="{0D108BD9-81ED-4DB2-BD59-A6C34878D82A}">
                    <a16:rowId xmlns:a16="http://schemas.microsoft.com/office/drawing/2014/main" val="4067092953"/>
                  </a:ext>
                </a:extLst>
              </a:tr>
              <a:tr h="282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Monetary Poverty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Consumption and expenditure poverty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if</a:t>
                      </a:r>
                      <a:r>
                        <a:rPr lang="ar-SA" sz="1100" dirty="0">
                          <a:effectLst/>
                        </a:rPr>
                        <a:t>​ </a:t>
                      </a:r>
                      <a:r>
                        <a:rPr lang="en-GB" sz="1100" dirty="0">
                          <a:effectLst/>
                        </a:rPr>
                        <a:t>consumption and expenditure are lower than national poverty line.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¼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16754" marR="16754" marT="0" marB="0"/>
                </a:tc>
                <a:extLst>
                  <a:ext uri="{0D108BD9-81ED-4DB2-BD59-A6C34878D82A}">
                    <a16:rowId xmlns:a16="http://schemas.microsoft.com/office/drawing/2014/main" val="13432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59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6A97F-A8DB-482D-AA4F-677259B5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55" y="0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kern="1200" dirty="0">
                <a:latin typeface="Garamond" panose="02020404030301010803" pitchFamily="18" charset="0"/>
              </a:rPr>
              <a:t>Uncensored headcount ratios </a:t>
            </a:r>
          </a:p>
        </p:txBody>
      </p:sp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B4C0819D-1EA4-4EDA-9697-BC8114FE3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838271"/>
              </p:ext>
            </p:extLst>
          </p:nvPr>
        </p:nvGraphicFramePr>
        <p:xfrm>
          <a:off x="568960" y="1159200"/>
          <a:ext cx="10962639" cy="5231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55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65D84-40F0-4FAD-1389-29F133E9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3" y="278040"/>
            <a:ext cx="10515600" cy="1325563"/>
          </a:xfrm>
        </p:spPr>
        <p:txBody>
          <a:bodyPr/>
          <a:lstStyle/>
          <a:p>
            <a:r>
              <a:rPr lang="es-CO" b="1" dirty="0" err="1">
                <a:latin typeface="Garamond" panose="02020404030301010803" pitchFamily="18" charset="0"/>
              </a:rPr>
              <a:t>Incidence</a:t>
            </a:r>
            <a:r>
              <a:rPr lang="es-CO" b="1" dirty="0">
                <a:latin typeface="Garamond" panose="02020404030301010803" pitchFamily="18" charset="0"/>
              </a:rPr>
              <a:t>, </a:t>
            </a:r>
            <a:r>
              <a:rPr lang="es-CO" b="1" dirty="0" err="1">
                <a:latin typeface="Garamond" panose="02020404030301010803" pitchFamily="18" charset="0"/>
              </a:rPr>
              <a:t>intensity</a:t>
            </a:r>
            <a:r>
              <a:rPr lang="es-CO" b="1" dirty="0">
                <a:latin typeface="Garamond" panose="02020404030301010803" pitchFamily="18" charset="0"/>
              </a:rPr>
              <a:t> and MVI</a:t>
            </a:r>
            <a:endParaRPr lang="en-GB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785792-C9B1-4C6C-A724-F89C75BAA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233451"/>
              </p:ext>
            </p:extLst>
          </p:nvPr>
        </p:nvGraphicFramePr>
        <p:xfrm>
          <a:off x="670560" y="2540000"/>
          <a:ext cx="10180320" cy="2123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5184">
                  <a:extLst>
                    <a:ext uri="{9D8B030D-6E8A-4147-A177-3AD203B41FA5}">
                      <a16:colId xmlns:a16="http://schemas.microsoft.com/office/drawing/2014/main" val="2009597478"/>
                    </a:ext>
                  </a:extLst>
                </a:gridCol>
                <a:gridCol w="2578948">
                  <a:extLst>
                    <a:ext uri="{9D8B030D-6E8A-4147-A177-3AD203B41FA5}">
                      <a16:colId xmlns:a16="http://schemas.microsoft.com/office/drawing/2014/main" val="2959687343"/>
                    </a:ext>
                  </a:extLst>
                </a:gridCol>
                <a:gridCol w="1555396">
                  <a:extLst>
                    <a:ext uri="{9D8B030D-6E8A-4147-A177-3AD203B41FA5}">
                      <a16:colId xmlns:a16="http://schemas.microsoft.com/office/drawing/2014/main" val="3687895057"/>
                    </a:ext>
                  </a:extLst>
                </a:gridCol>
                <a:gridCol w="1555396">
                  <a:extLst>
                    <a:ext uri="{9D8B030D-6E8A-4147-A177-3AD203B41FA5}">
                      <a16:colId xmlns:a16="http://schemas.microsoft.com/office/drawing/2014/main" val="2699710756"/>
                    </a:ext>
                  </a:extLst>
                </a:gridCol>
                <a:gridCol w="1555396">
                  <a:extLst>
                    <a:ext uri="{9D8B030D-6E8A-4147-A177-3AD203B41FA5}">
                      <a16:colId xmlns:a16="http://schemas.microsoft.com/office/drawing/2014/main" val="2902014237"/>
                    </a:ext>
                  </a:extLst>
                </a:gridCol>
              </a:tblGrid>
              <a:tr h="41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Vulnerability Cutoff (k)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Index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Value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Confidence Interval (95%)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034326"/>
                  </a:ext>
                </a:extLst>
              </a:tr>
              <a:tr h="41475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k value=35%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MVI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0.108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0.101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0.115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4500693"/>
                  </a:ext>
                </a:extLst>
              </a:tr>
              <a:tr h="879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Headcount </a:t>
                      </a:r>
                      <a:endParaRPr lang="en-US" sz="32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Ratio (H, %)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22.0%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20.6%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23.3%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1495546"/>
                  </a:ext>
                </a:extLst>
              </a:tr>
              <a:tr h="414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Intensity (A, %)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49.3%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48.6%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50.0%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aunPenh" panose="01010101010101010101" pitchFamily="2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8492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19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D4D57-3442-70FD-9F28-6CD20A20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27025"/>
            <a:ext cx="10515600" cy="1325563"/>
          </a:xfrm>
        </p:spPr>
        <p:txBody>
          <a:bodyPr>
            <a:normAutofit/>
          </a:bodyPr>
          <a:lstStyle/>
          <a:p>
            <a:r>
              <a:rPr lang="es-CO" sz="4800" b="1" dirty="0" err="1">
                <a:latin typeface="Garamond" panose="02020404030301010803" pitchFamily="18" charset="0"/>
              </a:rPr>
              <a:t>Censored</a:t>
            </a:r>
            <a:r>
              <a:rPr lang="es-CO" sz="4800" b="1" dirty="0">
                <a:latin typeface="Garamond" panose="02020404030301010803" pitchFamily="18" charset="0"/>
              </a:rPr>
              <a:t> </a:t>
            </a:r>
            <a:r>
              <a:rPr lang="es-CO" sz="4800" b="1" dirty="0" err="1">
                <a:latin typeface="Garamond" panose="02020404030301010803" pitchFamily="18" charset="0"/>
              </a:rPr>
              <a:t>headcount</a:t>
            </a:r>
            <a:r>
              <a:rPr lang="es-CO" sz="4800" b="1" dirty="0">
                <a:latin typeface="Garamond" panose="02020404030301010803" pitchFamily="18" charset="0"/>
              </a:rPr>
              <a:t> ratios </a:t>
            </a:r>
            <a:endParaRPr lang="en-GB" sz="48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Gráfico 2">
            <a:extLst>
              <a:ext uri="{FF2B5EF4-FFF2-40B4-BE49-F238E27FC236}">
                <a16:creationId xmlns:a16="http://schemas.microsoft.com/office/drawing/2014/main" id="{1965A281-3669-4072-5AD8-103986937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88600"/>
              </p:ext>
            </p:extLst>
          </p:nvPr>
        </p:nvGraphicFramePr>
        <p:xfrm>
          <a:off x="731520" y="1365250"/>
          <a:ext cx="10883537" cy="499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78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3">
            <a:extLst>
              <a:ext uri="{FF2B5EF4-FFF2-40B4-BE49-F238E27FC236}">
                <a16:creationId xmlns:a16="http://schemas.microsoft.com/office/drawing/2014/main" id="{8948D61E-C352-1969-F436-B80EC13CC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952681"/>
              </p:ext>
            </p:extLst>
          </p:nvPr>
        </p:nvGraphicFramePr>
        <p:xfrm>
          <a:off x="2472054" y="328294"/>
          <a:ext cx="6773546" cy="643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286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F30C-EDC8-44C1-B413-2CBC45644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80" y="2821305"/>
            <a:ext cx="10515600" cy="2157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Q&amp;As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BDF35-46B0-4700-A30D-550E6E11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F8C2-B523-4D02-86AC-8D933C4BF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1833" y="95250"/>
            <a:ext cx="5391151" cy="1666875"/>
          </a:xfrm>
        </p:spPr>
        <p:txBody>
          <a:bodyPr>
            <a:normAutofit/>
          </a:bodyPr>
          <a:lstStyle/>
          <a:p>
            <a:r>
              <a:rPr lang="en-US" sz="4000" b="1" dirty="0"/>
              <a:t>Cambodia’s Socio-Economic Profiles</a:t>
            </a:r>
          </a:p>
        </p:txBody>
      </p:sp>
      <p:pic>
        <p:nvPicPr>
          <p:cNvPr id="5" name="Picture 4" descr="Calendar, map&#10;&#10;Description automatically generated">
            <a:extLst>
              <a:ext uri="{FF2B5EF4-FFF2-40B4-BE49-F238E27FC236}">
                <a16:creationId xmlns:a16="http://schemas.microsoft.com/office/drawing/2014/main" id="{5C645D8A-4736-4C69-923A-D334C10C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13629" r="760" b="33185"/>
          <a:stretch/>
        </p:blipFill>
        <p:spPr>
          <a:xfrm>
            <a:off x="252730" y="68443"/>
            <a:ext cx="2683878" cy="6644913"/>
          </a:xfrm>
          <a:prstGeom prst="rect">
            <a:avLst/>
          </a:prstGeom>
        </p:spPr>
      </p:pic>
      <p:pic>
        <p:nvPicPr>
          <p:cNvPr id="8" name="Picture 7" descr="Calendar, map&#10;&#10;Description automatically generated">
            <a:extLst>
              <a:ext uri="{FF2B5EF4-FFF2-40B4-BE49-F238E27FC236}">
                <a16:creationId xmlns:a16="http://schemas.microsoft.com/office/drawing/2014/main" id="{E9E8B9CA-A686-45D6-8A1F-62D113A11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80000" r="4741" b="4149"/>
          <a:stretch/>
        </p:blipFill>
        <p:spPr>
          <a:xfrm>
            <a:off x="2831833" y="4319543"/>
            <a:ext cx="9244464" cy="23384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8C1CD1-526B-4C2D-9157-FF7233E2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38175"/>
            <a:ext cx="3581584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B2280153-F258-43DF-AA30-BFC97DD5D29F}"/>
              </a:ext>
            </a:extLst>
          </p:cNvPr>
          <p:cNvGrpSpPr/>
          <p:nvPr/>
        </p:nvGrpSpPr>
        <p:grpSpPr>
          <a:xfrm>
            <a:off x="3981450" y="2322332"/>
            <a:ext cx="5548313" cy="1679657"/>
            <a:chOff x="8696325" y="771525"/>
            <a:chExt cx="5548313" cy="167965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4970E92-DD09-4403-B378-2D8EF12F1AAA}"/>
                </a:ext>
              </a:extLst>
            </p:cNvPr>
            <p:cNvGrpSpPr/>
            <p:nvPr/>
          </p:nvGrpSpPr>
          <p:grpSpPr>
            <a:xfrm>
              <a:off x="8696325" y="771525"/>
              <a:ext cx="4310063" cy="1679657"/>
              <a:chOff x="8220075" y="771525"/>
              <a:chExt cx="4310063" cy="16796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663DC79-BB32-4D5F-B69F-04D28DE8D863}"/>
                  </a:ext>
                </a:extLst>
              </p:cNvPr>
              <p:cNvSpPr/>
              <p:nvPr/>
            </p:nvSpPr>
            <p:spPr>
              <a:xfrm>
                <a:off x="8220075" y="771525"/>
                <a:ext cx="3457576" cy="1679657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DFDF9A8-D25B-4220-8407-FCB06EB492B1}"/>
                  </a:ext>
                </a:extLst>
              </p:cNvPr>
              <p:cNvSpPr txBox="1"/>
              <p:nvPr/>
            </p:nvSpPr>
            <p:spPr>
              <a:xfrm>
                <a:off x="9043670" y="866775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376288"/>
                    </a:solidFill>
                  </a:rPr>
                  <a:t>Poverty Rate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ACA0BA3-CBB5-4882-94E7-7B34D4D51113}"/>
                  </a:ext>
                </a:extLst>
              </p:cNvPr>
              <p:cNvGrpSpPr/>
              <p:nvPr/>
            </p:nvGrpSpPr>
            <p:grpSpPr>
              <a:xfrm>
                <a:off x="8478705" y="1361077"/>
                <a:ext cx="2984633" cy="754041"/>
                <a:chOff x="8478705" y="1361077"/>
                <a:chExt cx="2984633" cy="754041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8409B05-C725-4226-A526-CEFF078BE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1075" y="1751663"/>
                  <a:ext cx="59055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DA575D76-EA4D-4BD9-8FAB-145E743B9EA3}"/>
                    </a:ext>
                  </a:extLst>
                </p:cNvPr>
                <p:cNvGrpSpPr/>
                <p:nvPr/>
              </p:nvGrpSpPr>
              <p:grpSpPr>
                <a:xfrm>
                  <a:off x="8478705" y="1361077"/>
                  <a:ext cx="2984633" cy="754041"/>
                  <a:chOff x="8450130" y="1342026"/>
                  <a:chExt cx="2984633" cy="1443246"/>
                </a:xfrm>
              </p:grpSpPr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2A6F7363-B4D4-4B59-B89F-10D3CBDB3A6C}"/>
                      </a:ext>
                    </a:extLst>
                  </p:cNvPr>
                  <p:cNvSpPr txBox="1"/>
                  <p:nvPr/>
                </p:nvSpPr>
                <p:spPr>
                  <a:xfrm>
                    <a:off x="8539163" y="1342026"/>
                    <a:ext cx="2895600" cy="765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</a:rPr>
                      <a:t>2007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442959CD-B946-4D58-9B82-B2FB62B5C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450130" y="2019455"/>
                    <a:ext cx="2895600" cy="765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FF0000"/>
                        </a:solidFill>
                      </a:rPr>
                      <a:t>47.8%</a:t>
                    </a:r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EDF23194-6796-423C-B7CB-6A66ECE89824}"/>
                  </a:ext>
                </a:extLst>
              </p:cNvPr>
              <p:cNvGrpSpPr/>
              <p:nvPr/>
            </p:nvGrpSpPr>
            <p:grpSpPr>
              <a:xfrm>
                <a:off x="9545505" y="1361077"/>
                <a:ext cx="2984633" cy="754041"/>
                <a:chOff x="8478705" y="1361077"/>
                <a:chExt cx="2984633" cy="754041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CC379D77-7870-4273-AF9C-8A58AB08B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1075" y="1751663"/>
                  <a:ext cx="59055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380DE28A-93B4-4640-AD4E-EC1CC1C5710E}"/>
                    </a:ext>
                  </a:extLst>
                </p:cNvPr>
                <p:cNvGrpSpPr/>
                <p:nvPr/>
              </p:nvGrpSpPr>
              <p:grpSpPr>
                <a:xfrm>
                  <a:off x="8478705" y="1361077"/>
                  <a:ext cx="2984633" cy="754041"/>
                  <a:chOff x="8450130" y="1342026"/>
                  <a:chExt cx="2984633" cy="1443246"/>
                </a:xfrm>
              </p:grpSpPr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7188B270-F33F-430B-ACB7-96FDAE339BD1}"/>
                      </a:ext>
                    </a:extLst>
                  </p:cNvPr>
                  <p:cNvSpPr txBox="1"/>
                  <p:nvPr/>
                </p:nvSpPr>
                <p:spPr>
                  <a:xfrm>
                    <a:off x="8539163" y="1342026"/>
                    <a:ext cx="2895600" cy="765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00B0F0"/>
                        </a:solidFill>
                      </a:rPr>
                      <a:t>2014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0E4278D1-2BEC-46F8-B258-87CCD776D48C}"/>
                      </a:ext>
                    </a:extLst>
                  </p:cNvPr>
                  <p:cNvSpPr txBox="1"/>
                  <p:nvPr/>
                </p:nvSpPr>
                <p:spPr>
                  <a:xfrm>
                    <a:off x="8450130" y="2019455"/>
                    <a:ext cx="2895600" cy="765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00B0F0"/>
                        </a:solidFill>
                      </a:rPr>
                      <a:t>  26.3%</a:t>
                    </a:r>
                  </a:p>
                </p:txBody>
              </p:sp>
            </p:grp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3C538E1-955D-4480-88E7-2265D874454C}"/>
                </a:ext>
              </a:extLst>
            </p:cNvPr>
            <p:cNvGrpSpPr/>
            <p:nvPr/>
          </p:nvGrpSpPr>
          <p:grpSpPr>
            <a:xfrm>
              <a:off x="11290485" y="1361077"/>
              <a:ext cx="2954153" cy="754041"/>
              <a:chOff x="8509185" y="1361077"/>
              <a:chExt cx="2954153" cy="754041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0676261-D653-4BB6-944B-5B8D36B071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1075" y="1751663"/>
                <a:ext cx="59055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827ACAD-4BB3-41E3-8EF3-613B8B5FF5B9}"/>
                  </a:ext>
                </a:extLst>
              </p:cNvPr>
              <p:cNvGrpSpPr/>
              <p:nvPr/>
            </p:nvGrpSpPr>
            <p:grpSpPr>
              <a:xfrm>
                <a:off x="8509185" y="1361077"/>
                <a:ext cx="2954153" cy="754041"/>
                <a:chOff x="8480610" y="1342026"/>
                <a:chExt cx="2954153" cy="1443246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30437FE-D2C0-46F4-955B-5497D5966A90}"/>
                    </a:ext>
                  </a:extLst>
                </p:cNvPr>
                <p:cNvSpPr txBox="1"/>
                <p:nvPr/>
              </p:nvSpPr>
              <p:spPr>
                <a:xfrm>
                  <a:off x="8539163" y="1342026"/>
                  <a:ext cx="2895600" cy="765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376288"/>
                      </a:solidFill>
                    </a:rPr>
                    <a:t>2019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6DDE11-8D59-445A-9E85-2274B97266F8}"/>
                    </a:ext>
                  </a:extLst>
                </p:cNvPr>
                <p:cNvSpPr txBox="1"/>
                <p:nvPr/>
              </p:nvSpPr>
              <p:spPr>
                <a:xfrm>
                  <a:off x="8480610" y="2019455"/>
                  <a:ext cx="2895600" cy="765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376288"/>
                      </a:solidFill>
                    </a:rPr>
                    <a:t>14.7%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4051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E83C-43C0-46AE-A20F-72F6CBAD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7" y="-174422"/>
            <a:ext cx="10557387" cy="1325563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IDPoor</a:t>
            </a:r>
            <a:r>
              <a:rPr lang="en-US" sz="2800" b="1" dirty="0"/>
              <a:t> Identification Procedures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B6CFDA-7B4D-4AAA-964B-1CEBDBC1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3" y="992777"/>
            <a:ext cx="10432026" cy="55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1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E988-5171-48C1-BCDD-BF8DC852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>
                <a:latin typeface="+mn-lt"/>
              </a:rPr>
              <a:t>Cash transfer program for the poor as part of COVID-19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5E72-AD88-420B-8A33-8CD3F5E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96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First time in history, about 700,000 households (2.7 million people) received cash transfer in Cambodia</a:t>
            </a:r>
          </a:p>
          <a:p>
            <a:r>
              <a:rPr lang="en-US" sz="2000" dirty="0"/>
              <a:t>With On Demand-</a:t>
            </a:r>
            <a:r>
              <a:rPr lang="en-US" sz="2000" dirty="0" err="1"/>
              <a:t>IDPoor</a:t>
            </a:r>
            <a:r>
              <a:rPr lang="en-US" sz="2000" dirty="0"/>
              <a:t>, the program was rapidly scaled up to cover those recently falling into poverty due to Covid-19</a:t>
            </a:r>
          </a:p>
          <a:p>
            <a:r>
              <a:rPr lang="en-US" sz="2000" dirty="0"/>
              <a:t>Eligibility and payouts by four weighted factors – level of poverty, location, size of household and a vulnerability criteria</a:t>
            </a:r>
          </a:p>
          <a:p>
            <a:r>
              <a:rPr lang="en-US" sz="2000" dirty="0"/>
              <a:t>The Government has spent over $800 million since June 2020</a:t>
            </a:r>
          </a:p>
          <a:p>
            <a:r>
              <a:rPr lang="en-US" sz="2000" dirty="0"/>
              <a:t>Studies found to be an effective coping mechanism</a:t>
            </a:r>
          </a:p>
        </p:txBody>
      </p:sp>
      <p:pic>
        <p:nvPicPr>
          <p:cNvPr id="8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AF87355-CAC7-41DB-A1DE-6F031B12C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6" r="15985"/>
          <a:stretch/>
        </p:blipFill>
        <p:spPr>
          <a:xfrm>
            <a:off x="5313225" y="-15239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459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1088C9-6BC1-4E17-8D48-E2811940FB5D}"/>
              </a:ext>
            </a:extLst>
          </p:cNvPr>
          <p:cNvGraphicFramePr/>
          <p:nvPr/>
        </p:nvGraphicFramePr>
        <p:xfrm>
          <a:off x="857250" y="375957"/>
          <a:ext cx="9372600" cy="569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C90D0E9-0225-4647-B0BF-1AE7278B759F}"/>
              </a:ext>
            </a:extLst>
          </p:cNvPr>
          <p:cNvSpPr/>
          <p:nvPr/>
        </p:nvSpPr>
        <p:spPr>
          <a:xfrm>
            <a:off x="3348328" y="1396923"/>
            <a:ext cx="1471226" cy="572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of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3A440-D73C-489A-A39B-07812390FAA6}"/>
              </a:ext>
            </a:extLst>
          </p:cNvPr>
          <p:cNvSpPr/>
          <p:nvPr/>
        </p:nvSpPr>
        <p:spPr>
          <a:xfrm>
            <a:off x="4953000" y="1387613"/>
            <a:ext cx="1471226" cy="572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0F7C4-CD89-4DC4-B6D2-CBD0EE0CF699}"/>
              </a:ext>
            </a:extLst>
          </p:cNvPr>
          <p:cNvSpPr/>
          <p:nvPr/>
        </p:nvSpPr>
        <p:spPr>
          <a:xfrm>
            <a:off x="6647868" y="1387613"/>
            <a:ext cx="1471226" cy="572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FA364F-E60C-4812-B48E-BB2947B855A8}"/>
              </a:ext>
            </a:extLst>
          </p:cNvPr>
          <p:cNvSpPr/>
          <p:nvPr/>
        </p:nvSpPr>
        <p:spPr>
          <a:xfrm>
            <a:off x="8486195" y="1379419"/>
            <a:ext cx="1471226" cy="572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09896-B7D0-4246-9481-898829927DE7}"/>
              </a:ext>
            </a:extLst>
          </p:cNvPr>
          <p:cNvSpPr txBox="1"/>
          <p:nvPr/>
        </p:nvSpPr>
        <p:spPr>
          <a:xfrm>
            <a:off x="1885665" y="475813"/>
            <a:ext cx="799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99"/>
                </a:solidFill>
                <a:latin typeface="Calibri" panose="020F0502020204030204"/>
                <a:ea typeface="Univers 65" charset="0"/>
                <a:cs typeface="Univers 65" charset="0"/>
              </a:rPr>
              <a:t>Existing Poverty Measures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/>
              <a:ea typeface="Univers 65" charset="0"/>
              <a:cs typeface="Univers 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6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88DA9-CF26-413B-5488-7AA2C65A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0DA4A9-89BE-6C95-FF0F-AF08DB07D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52759"/>
              </p:ext>
            </p:extLst>
          </p:nvPr>
        </p:nvGraphicFramePr>
        <p:xfrm>
          <a:off x="2153554" y="1349942"/>
          <a:ext cx="6778573" cy="518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553E57-2F28-A91F-9474-E357F15D6548}"/>
              </a:ext>
            </a:extLst>
          </p:cNvPr>
          <p:cNvSpPr txBox="1"/>
          <p:nvPr/>
        </p:nvSpPr>
        <p:spPr>
          <a:xfrm>
            <a:off x="681333" y="277993"/>
            <a:ext cx="10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ea typeface="Univers 65" charset="0"/>
                <a:cs typeface="Univers 65" charset="0"/>
              </a:rPr>
              <a:t>Monetary Poverty </a:t>
            </a:r>
            <a:r>
              <a:rPr lang="en-US" sz="2400" b="1" dirty="0">
                <a:solidFill>
                  <a:srgbClr val="333399"/>
                </a:solidFill>
                <a:latin typeface="Calibri" panose="020F0502020204030204"/>
                <a:ea typeface="Univers 65" charset="0"/>
                <a:cs typeface="Univers 65" charset="0"/>
              </a:rPr>
              <a:t>M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ea typeface="Univers 65" charset="0"/>
                <a:cs typeface="Univers 65" charset="0"/>
              </a:rPr>
              <a:t>ea</a:t>
            </a:r>
            <a:r>
              <a:rPr lang="en-US" sz="2400" b="1" dirty="0" err="1">
                <a:solidFill>
                  <a:srgbClr val="333399"/>
                </a:solidFill>
                <a:latin typeface="Calibri" panose="020F0502020204030204"/>
                <a:ea typeface="Univers 65" charset="0"/>
                <a:cs typeface="Univers 65" charset="0"/>
              </a:rPr>
              <a:t>surement</a:t>
            </a:r>
            <a:r>
              <a:rPr lang="en-US" sz="2400" b="1" dirty="0">
                <a:solidFill>
                  <a:srgbClr val="333399"/>
                </a:solidFill>
                <a:latin typeface="Calibri" panose="020F0502020204030204"/>
                <a:ea typeface="Univers 65" charset="0"/>
                <a:cs typeface="Univers 65" charset="0"/>
              </a:rPr>
              <a:t>, MODA, and MVI make up the commitment to measure multidimensional poverty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/>
              <a:ea typeface="Univers 65" charset="0"/>
              <a:cs typeface="Univers 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8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1A5A-6C0A-DFE1-30F1-F8C2CA19B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27" y="146540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verlapping deprivations facing each local community can be viewed at the granular level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Understanding which households are deprived of accessing to clean water, to electricity, to employment, to food security, to education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the key intensity of the deprivation.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MVI makes a more collaborative, systematic approach whereby government ministries from national and sub-national level can sit down together to discuss priorities, collaboration, and budget alignment to address these deprivations to improve targeting and efficiency.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CE10F-8196-986E-F371-ECB2A169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A2276-9814-866B-48D2-B7DADFBADB48}"/>
              </a:ext>
            </a:extLst>
          </p:cNvPr>
          <p:cNvSpPr txBox="1"/>
          <p:nvPr/>
        </p:nvSpPr>
        <p:spPr>
          <a:xfrm>
            <a:off x="-196050" y="388649"/>
            <a:ext cx="799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99"/>
                </a:solidFill>
                <a:latin typeface="Calibri" panose="020F0502020204030204"/>
                <a:ea typeface="Univers 65" charset="0"/>
                <a:cs typeface="Univers 65" charset="0"/>
              </a:rPr>
              <a:t>Why Cambodia moves towards MVI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/>
              <a:ea typeface="Univers 65" charset="0"/>
              <a:cs typeface="Univers 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F060-1FC9-C1F8-854C-B4B86905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20" y="140407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Executive decision to use vulnerability: MPI =&gt; MVI</a:t>
            </a:r>
          </a:p>
          <a:p>
            <a:r>
              <a:rPr lang="en-US" sz="2800" dirty="0"/>
              <a:t>Led by the National Working Group on Poverty Measurement (NWGPM) of </a:t>
            </a:r>
            <a:r>
              <a:rPr lang="en-US" sz="2800" dirty="0" err="1"/>
              <a:t>MoP</a:t>
            </a:r>
            <a:r>
              <a:rPr lang="en-US" sz="2800" dirty="0"/>
              <a:t> and with formal written request of </a:t>
            </a:r>
            <a:r>
              <a:rPr lang="en-US" sz="2800" dirty="0" err="1"/>
              <a:t>MoSVY</a:t>
            </a:r>
            <a:r>
              <a:rPr lang="en-US" sz="2800" dirty="0"/>
              <a:t>, several technical consultation workshops have been organized (throughout 2021 and 2022)</a:t>
            </a:r>
          </a:p>
          <a:p>
            <a:r>
              <a:rPr lang="en-US" sz="2800" dirty="0"/>
              <a:t>Key dimensions and indicators of the national MVI has been finalized at technical level</a:t>
            </a:r>
          </a:p>
          <a:p>
            <a:r>
              <a:rPr lang="en-US" sz="2800" b="1" dirty="0"/>
              <a:t>As of 2022, a draft national MVI framework with initial decision on weights, threshold and deprivation cut-off has been drafted</a:t>
            </a:r>
          </a:p>
          <a:p>
            <a:r>
              <a:rPr lang="en-US" sz="2800" dirty="0"/>
              <a:t>Will be scrutinized by a series of three-level consultations – government, experts/CSOs, and local communities</a:t>
            </a:r>
          </a:p>
          <a:p>
            <a:r>
              <a:rPr lang="en-US" sz="2800" dirty="0"/>
              <a:t>Expect to be adopted after the next national elections in July 2023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C9839-64B2-359F-1502-2B878BB6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8D7F2-8162-53D1-0C98-6321FA640332}"/>
              </a:ext>
            </a:extLst>
          </p:cNvPr>
          <p:cNvSpPr txBox="1"/>
          <p:nvPr/>
        </p:nvSpPr>
        <p:spPr>
          <a:xfrm>
            <a:off x="-703408" y="297180"/>
            <a:ext cx="1033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99"/>
                </a:solidFill>
                <a:latin typeface="Calibri" panose="020F0502020204030204"/>
                <a:ea typeface="Univers 65" charset="0"/>
                <a:cs typeface="Univers 65" charset="0"/>
              </a:rPr>
              <a:t>Progress of the development of MVI in Cambodia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/>
              <a:ea typeface="Univers 65" charset="0"/>
              <a:cs typeface="Univers 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6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A68D8-2A74-33A6-A5C2-A714434B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E661-5427-E54F-A677-3EDB2EA1234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050D5CA-7182-DE3C-FE15-AFB5388B5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821451"/>
              </p:ext>
            </p:extLst>
          </p:nvPr>
        </p:nvGraphicFramePr>
        <p:xfrm>
          <a:off x="838200" y="1084791"/>
          <a:ext cx="9467542" cy="563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CFF904F-25BD-AF62-5590-F5A4DA2A10E3}"/>
              </a:ext>
            </a:extLst>
          </p:cNvPr>
          <p:cNvSpPr txBox="1"/>
          <p:nvPr/>
        </p:nvSpPr>
        <p:spPr>
          <a:xfrm>
            <a:off x="-2482148" y="209483"/>
            <a:ext cx="1033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99"/>
                </a:solidFill>
                <a:latin typeface="Calibri" panose="020F0502020204030204"/>
                <a:ea typeface="Univers 65" charset="0"/>
                <a:cs typeface="Univers 65" charset="0"/>
              </a:rPr>
              <a:t>Steps for Developing MVI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/>
              <a:ea typeface="Univers 65" charset="0"/>
              <a:cs typeface="Univers 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320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999</Words>
  <Application>Microsoft Office PowerPoint</Application>
  <PresentationFormat>Widescreen</PresentationFormat>
  <Paragraphs>148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Garamond</vt:lpstr>
      <vt:lpstr>Myriad Pro</vt:lpstr>
      <vt:lpstr>Proxima Nova Extrabold</vt:lpstr>
      <vt:lpstr>Proxima Nova Semibold</vt:lpstr>
      <vt:lpstr>Times New Roman</vt:lpstr>
      <vt:lpstr>1_Office Theme</vt:lpstr>
      <vt:lpstr>PowerPoint Presentation</vt:lpstr>
      <vt:lpstr>Cambodia’s Socio-Economic Profiles</vt:lpstr>
      <vt:lpstr>IDPoor Identification Procedures</vt:lpstr>
      <vt:lpstr>Cash transfer program for the poor as part of COVID-19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Uncensored headcount ratios </vt:lpstr>
      <vt:lpstr>Incidence, intensity and MVI</vt:lpstr>
      <vt:lpstr>Censored headcount ratios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TJANDRA</dc:creator>
  <cp:lastModifiedBy>Theara Khoun</cp:lastModifiedBy>
  <cp:revision>9</cp:revision>
  <dcterms:created xsi:type="dcterms:W3CDTF">2022-11-23T23:38:12Z</dcterms:created>
  <dcterms:modified xsi:type="dcterms:W3CDTF">2022-11-30T01:57:00Z</dcterms:modified>
</cp:coreProperties>
</file>