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2" r:id="rId1"/>
    <p:sldMasterId id="2147483683" r:id="rId2"/>
    <p:sldMasterId id="2147483706" r:id="rId3"/>
    <p:sldMasterId id="2147483718" r:id="rId4"/>
  </p:sldMasterIdLst>
  <p:notesMasterIdLst>
    <p:notesMasterId r:id="rId21"/>
  </p:notesMasterIdLst>
  <p:handoutMasterIdLst>
    <p:handoutMasterId r:id="rId22"/>
  </p:handoutMasterIdLst>
  <p:sldIdLst>
    <p:sldId id="1206" r:id="rId5"/>
    <p:sldId id="779" r:id="rId6"/>
    <p:sldId id="819" r:id="rId7"/>
    <p:sldId id="817" r:id="rId8"/>
    <p:sldId id="1261" r:id="rId9"/>
    <p:sldId id="786" r:id="rId10"/>
    <p:sldId id="787" r:id="rId11"/>
    <p:sldId id="783" r:id="rId12"/>
    <p:sldId id="829" r:id="rId13"/>
    <p:sldId id="443" r:id="rId14"/>
    <p:sldId id="571" r:id="rId15"/>
    <p:sldId id="1264" r:id="rId16"/>
    <p:sldId id="1263" r:id="rId17"/>
    <p:sldId id="1262" r:id="rId18"/>
    <p:sldId id="1260" r:id="rId19"/>
    <p:sldId id="1257" r:id="rId20"/>
  </p:sldIdLst>
  <p:sldSz cx="13004800" cy="9753600"/>
  <p:notesSz cx="6797675" cy="9928225"/>
  <p:defaultTextStyle>
    <a:defPPr>
      <a:defRPr lang="es-MX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457200" indent="-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914400" indent="-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371600" indent="-6858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828800" indent="-9144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Rodrigo Carbajal Nogués" initials="LRCN" lastIdx="3" clrIdx="0">
    <p:extLst>
      <p:ext uri="{19B8F6BF-5375-455C-9EA6-DF929625EA0E}">
        <p15:presenceInfo xmlns:p15="http://schemas.microsoft.com/office/powerpoint/2012/main" userId="e90cdf204c9d5e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8B6"/>
    <a:srgbClr val="00843C"/>
    <a:srgbClr val="7F7F7F"/>
    <a:srgbClr val="3D7AC2"/>
    <a:srgbClr val="DCA140"/>
    <a:srgbClr val="39639D"/>
    <a:srgbClr val="A7C8B7"/>
    <a:srgbClr val="D37503"/>
    <a:srgbClr val="1C314E"/>
    <a:srgbClr val="66B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8" autoAdjust="0"/>
    <p:restoredTop sz="89826" autoAdjust="0"/>
  </p:normalViewPr>
  <p:slideViewPr>
    <p:cSldViewPr showGuides="1">
      <p:cViewPr varScale="1">
        <p:scale>
          <a:sx n="45" d="100"/>
          <a:sy n="45" d="100"/>
        </p:scale>
        <p:origin x="1504" y="6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Hoja1!$B$10</c:f>
              <c:strCache>
                <c:ptCount val="1"/>
                <c:pt idx="0">
                  <c:v>Serie 2008 - 2018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Hoja1!$C$5:$I$5</c:f>
              <c:numCache>
                <c:formatCode>General</c:formatCode>
                <c:ptCount val="7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Hoja1!$C$10:$I$10</c:f>
              <c:numCache>
                <c:formatCode>#,##0.0</c:formatCode>
                <c:ptCount val="7"/>
                <c:pt idx="0">
                  <c:v>11.049905871885271</c:v>
                </c:pt>
                <c:pt idx="1">
                  <c:v>11.318990997961023</c:v>
                </c:pt>
                <c:pt idx="2">
                  <c:v>9.8280865084389308</c:v>
                </c:pt>
                <c:pt idx="3">
                  <c:v>9.5455025401734925</c:v>
                </c:pt>
                <c:pt idx="4">
                  <c:v>7.6450046835085104</c:v>
                </c:pt>
                <c:pt idx="5">
                  <c:v>7.4432148800195854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36-41A5-AC41-4D31D4E55BEC}"/>
            </c:ext>
          </c:extLst>
        </c:ser>
        <c:ser>
          <c:idx val="1"/>
          <c:order val="1"/>
          <c:tx>
            <c:strRef>
              <c:f>Hoja1!$B$11</c:f>
              <c:strCache>
                <c:ptCount val="1"/>
                <c:pt idx="0">
                  <c:v>Serie 2016 - 2020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Hoja1!$C$5:$I$5</c:f>
              <c:numCache>
                <c:formatCode>General</c:formatCode>
                <c:ptCount val="7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</c:numCache>
            </c:numRef>
          </c:cat>
          <c:val>
            <c:numRef>
              <c:f>Hoja1!$C$11:$I$11</c:f>
              <c:numCache>
                <c:formatCode>General</c:formatCode>
                <c:ptCount val="7"/>
                <c:pt idx="4" formatCode="#,##0.0">
                  <c:v>7.2398009999999999</c:v>
                </c:pt>
                <c:pt idx="5" formatCode="#,##0.0">
                  <c:v>7.0230239999999995</c:v>
                </c:pt>
                <c:pt idx="6" formatCode="#,##0.0">
                  <c:v>8.5156999999999989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36-41A5-AC41-4D31D4E55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125615"/>
        <c:axId val="276126863"/>
      </c:lineChart>
      <c:catAx>
        <c:axId val="276125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6126863"/>
        <c:crosses val="autoZero"/>
        <c:auto val="1"/>
        <c:lblAlgn val="ctr"/>
        <c:lblOffset val="100"/>
        <c:noMultiLvlLbl val="0"/>
      </c:catAx>
      <c:valAx>
        <c:axId val="276126863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61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36413" y="249237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 dirty="0">
                <a:solidFill>
                  <a:schemeClr val="bg1">
                    <a:lumMod val="85000"/>
                  </a:schemeClr>
                </a:solidFill>
              </a:rPr>
              <a:t>Colaboración con entidades federativas - Zacatecas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326829" y="249237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MX" dirty="0">
                <a:solidFill>
                  <a:schemeClr val="bg1">
                    <a:lumMod val="85000"/>
                  </a:schemeClr>
                </a:solidFill>
              </a:rPr>
              <a:t>25/01/2017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806549" y="9068569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401FC-0E7A-4AC9-B7DF-E23FA4BD071A}" type="slidenum">
              <a:rPr lang="es-MX" smtClean="0">
                <a:solidFill>
                  <a:schemeClr val="bg1">
                    <a:lumMod val="85000"/>
                  </a:schemeClr>
                </a:solidFill>
              </a:rPr>
              <a:t>‹Nº›</a:t>
            </a:fld>
            <a:endParaRPr lang="es-MX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0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s-MX" altLang="es-MX" noProof="0">
                <a:sym typeface="Helvetica Neue" charset="0"/>
              </a:rPr>
              <a:t>Second level</a:t>
            </a:r>
          </a:p>
          <a:p>
            <a:pPr lvl="2"/>
            <a:r>
              <a:rPr lang="es-MX" altLang="es-MX" noProof="0">
                <a:sym typeface="Helvetica Neue" charset="0"/>
              </a:rPr>
              <a:t>Third level</a:t>
            </a:r>
          </a:p>
          <a:p>
            <a:pPr lvl="3"/>
            <a:r>
              <a:rPr lang="es-MX" altLang="es-MX" noProof="0">
                <a:sym typeface="Helvetica Neue" charset="0"/>
              </a:rPr>
              <a:t>Fourth level</a:t>
            </a:r>
          </a:p>
          <a:p>
            <a:pPr lvl="4"/>
            <a:r>
              <a:rPr lang="es-MX" altLang="es-MX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5530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863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989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2BCBB1-1492-4F33-9131-74D9E6603E7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8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A3B89-504D-4B28-B999-67EB2D9A3E29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615604-B568-457B-AD14-28904ECF134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94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23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02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23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0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23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1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23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41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24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720" y="2356520"/>
            <a:ext cx="8280920" cy="4896544"/>
          </a:xfrm>
        </p:spPr>
        <p:txBody>
          <a:bodyPr anchor="ctr"/>
          <a:lstStyle>
            <a:lvl1pPr algn="ctr">
              <a:defRPr sz="5400" b="1">
                <a:solidFill>
                  <a:srgbClr val="38627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719" y="7253064"/>
            <a:ext cx="7560841" cy="576064"/>
          </a:xfrm>
        </p:spPr>
        <p:txBody>
          <a:bodyPr/>
          <a:lstStyle>
            <a:lvl1pPr marL="0" indent="0" algn="r">
              <a:buNone/>
              <a:defRPr sz="2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353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1760" y="1492424"/>
            <a:ext cx="11521280" cy="504000"/>
          </a:xfrm>
        </p:spPr>
        <p:txBody>
          <a:bodyPr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1760" y="2828240"/>
            <a:ext cx="11521280" cy="606176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2pPr>
            <a:lvl3pPr>
              <a:defRPr sz="260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0FBFCC1-6D05-4B05-BC13-6503990E3B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1939996"/>
            <a:ext cx="11521280" cy="360000"/>
          </a:xfrm>
        </p:spPr>
        <p:txBody>
          <a:bodyPr/>
          <a:lstStyle>
            <a:lvl1pPr marL="0" indent="0">
              <a:buNone/>
              <a:defRPr sz="2800" b="1">
                <a:solidFill>
                  <a:srgbClr val="66B5C4"/>
                </a:solidFill>
                <a:latin typeface="Helvetica Light"/>
              </a:defRPr>
            </a:lvl1pPr>
            <a:lvl2pPr marL="444500" indent="0">
              <a:buNone/>
              <a:defRPr/>
            </a:lvl2pPr>
            <a:lvl4pPr marL="1333500" indent="0">
              <a:buNone/>
              <a:defRPr/>
            </a:lvl4pPr>
          </a:lstStyle>
          <a:p>
            <a:pPr lvl="0"/>
            <a:r>
              <a:rPr lang="es-ES" dirty="0"/>
              <a:t>Título 2</a:t>
            </a:r>
            <a:endParaRPr lang="es-MX" dirty="0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0989450F-E762-4EE9-805F-2E11F9E563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760" y="2304992"/>
            <a:ext cx="11521280" cy="3245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858585"/>
                </a:solidFill>
                <a:latin typeface="+mj-lt"/>
              </a:defRPr>
            </a:lvl1pPr>
            <a:lvl2pPr marL="444500" indent="0">
              <a:buNone/>
              <a:defRPr/>
            </a:lvl2pPr>
            <a:lvl4pPr marL="1333500" indent="0">
              <a:buNone/>
              <a:defRPr/>
            </a:lvl4pPr>
          </a:lstStyle>
          <a:p>
            <a:pPr lvl="0"/>
            <a:r>
              <a:rPr lang="es-ES" dirty="0"/>
              <a:t>Título 3</a:t>
            </a:r>
            <a:endParaRPr lang="es-MX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C532D84-992D-4753-B13F-56C589D725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9712" y="9027864"/>
            <a:ext cx="8856983" cy="70033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Helvetica Light"/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8607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9EAB24-EA65-47FF-A3E7-BA054E82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60" y="1492424"/>
            <a:ext cx="11521280" cy="504056"/>
          </a:xfrm>
        </p:spPr>
        <p:txBody>
          <a:bodyPr/>
          <a:lstStyle>
            <a:lvl1pPr algn="l">
              <a:defRPr sz="3200" b="1">
                <a:latin typeface="Helvetica Ligh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2EF72C5E-9F1D-400B-9191-650C1B4D59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760" y="1941806"/>
            <a:ext cx="11521280" cy="360000"/>
          </a:xfrm>
        </p:spPr>
        <p:txBody>
          <a:bodyPr/>
          <a:lstStyle>
            <a:lvl1pPr marL="0" indent="0">
              <a:buNone/>
              <a:defRPr sz="2800" b="1">
                <a:solidFill>
                  <a:srgbClr val="66B5C4"/>
                </a:solidFill>
                <a:latin typeface="Helvetica Light"/>
              </a:defRPr>
            </a:lvl1pPr>
            <a:lvl2pPr marL="444500" indent="0">
              <a:buNone/>
              <a:defRPr/>
            </a:lvl2pPr>
            <a:lvl4pPr marL="1333500" indent="0">
              <a:buNone/>
              <a:defRPr/>
            </a:lvl4pPr>
          </a:lstStyle>
          <a:p>
            <a:pPr lvl="0"/>
            <a:r>
              <a:rPr lang="es-ES" dirty="0"/>
              <a:t>Título 2</a:t>
            </a:r>
            <a:endParaRPr lang="es-MX" dirty="0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6782E99D-3356-4998-A4FC-E567C9A296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759" y="2304240"/>
            <a:ext cx="11521280" cy="3240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858585"/>
                </a:solidFill>
                <a:latin typeface="Helvetica Light"/>
              </a:defRPr>
            </a:lvl1pPr>
            <a:lvl2pPr marL="444500" indent="0">
              <a:buNone/>
              <a:defRPr/>
            </a:lvl2pPr>
            <a:lvl4pPr marL="1333500" indent="0">
              <a:buNone/>
              <a:defRPr/>
            </a:lvl4pPr>
          </a:lstStyle>
          <a:p>
            <a:pPr lvl="0"/>
            <a:r>
              <a:rPr lang="es-ES" dirty="0"/>
              <a:t>Título 3</a:t>
            </a:r>
            <a:endParaRPr lang="es-MX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15B5844-45A6-483B-9B44-9C88E87831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720" y="9053264"/>
            <a:ext cx="8856983" cy="70033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Helvetica Light"/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952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en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9EAB24-EA65-47FF-A3E7-BA054E82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12" y="1492424"/>
            <a:ext cx="10818688" cy="449378"/>
          </a:xfrm>
        </p:spPr>
        <p:txBody>
          <a:bodyPr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2EF72C5E-9F1D-400B-9191-650C1B4D59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6112" y="1941802"/>
            <a:ext cx="10076928" cy="360000"/>
          </a:xfrm>
        </p:spPr>
        <p:txBody>
          <a:bodyPr/>
          <a:lstStyle>
            <a:lvl1pPr marL="0" indent="0">
              <a:buNone/>
              <a:defRPr sz="2800" b="1">
                <a:solidFill>
                  <a:srgbClr val="00A94F"/>
                </a:solidFill>
                <a:latin typeface="+mj-lt"/>
              </a:defRPr>
            </a:lvl1pPr>
            <a:lvl2pPr marL="444500" indent="0">
              <a:buNone/>
              <a:defRPr/>
            </a:lvl2pPr>
            <a:lvl4pPr marL="1333500" indent="0">
              <a:buNone/>
              <a:defRPr/>
            </a:lvl4pPr>
          </a:lstStyle>
          <a:p>
            <a:pPr lvl="0"/>
            <a:r>
              <a:rPr lang="es-ES" dirty="0"/>
              <a:t>Título 2</a:t>
            </a:r>
            <a:endParaRPr lang="es-MX" dirty="0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6782E99D-3356-4998-A4FC-E567C9A296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86112" y="2305788"/>
            <a:ext cx="10818688" cy="28885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44500" indent="0">
              <a:buNone/>
              <a:defRPr/>
            </a:lvl2pPr>
            <a:lvl4pPr marL="1333500" indent="0">
              <a:buNone/>
              <a:defRPr/>
            </a:lvl4pPr>
          </a:lstStyle>
          <a:p>
            <a:pPr lvl="0"/>
            <a:r>
              <a:rPr lang="es-ES" dirty="0"/>
              <a:t>Título 3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3E1E94-7288-4DEF-83A7-7E9DCA664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720" y="9006656"/>
            <a:ext cx="8568952" cy="74694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Helvetica Neue"/>
              </a:defRPr>
            </a:lvl1pPr>
            <a:lvl2pPr marL="444500" indent="0">
              <a:buNone/>
              <a:defRPr/>
            </a:lvl2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7006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7673515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35750975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  <a:prstGeom prst="rect">
            <a:avLst/>
          </a:prstGeo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55040561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  <a:prstGeom prst="rect">
            <a:avLst/>
          </a:prstGeo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  <a:prstGeom prst="rect">
            <a:avLst/>
          </a:prstGeo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99868663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  <a:prstGeom prst="rect">
            <a:avLst/>
          </a:prstGeo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59008727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82433518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95165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4048" y="2716561"/>
            <a:ext cx="9433048" cy="4248472"/>
          </a:xfrm>
        </p:spPr>
        <p:txBody>
          <a:bodyPr anchor="ctr"/>
          <a:lstStyle>
            <a:lvl1pPr algn="r">
              <a:defRPr sz="5800">
                <a:solidFill>
                  <a:srgbClr val="38627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3716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  <a:prstGeom prst="rect">
            <a:avLst/>
          </a:prstGeo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  <a:prstGeom prst="rect">
            <a:avLst/>
          </a:prstGeo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0111161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96172813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82225958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74019342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419986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243669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  <a:prstGeom prst="rect">
            <a:avLst/>
          </a:prstGeo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8925994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  <a:prstGeom prst="rect">
            <a:avLst/>
          </a:prstGeo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  <a:prstGeom prst="rect">
            <a:avLst/>
          </a:prstGeo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49888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  <a:prstGeom prst="rect">
            <a:avLst/>
          </a:prstGeo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1384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62682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1760" y="1492424"/>
            <a:ext cx="11521280" cy="504000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1760" y="2828240"/>
            <a:ext cx="11521280" cy="606176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2pPr>
            <a:lvl3pPr>
              <a:defRPr sz="26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0FBFCC1-6D05-4B05-BC13-6503990E3B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1939996"/>
            <a:ext cx="11521280" cy="360000"/>
          </a:xfrm>
        </p:spPr>
        <p:txBody>
          <a:bodyPr/>
          <a:lstStyle>
            <a:lvl1pPr marL="0" indent="0">
              <a:buNone/>
              <a:defRPr sz="2800" b="1">
                <a:solidFill>
                  <a:srgbClr val="66B5C4"/>
                </a:solidFill>
              </a:defRPr>
            </a:lvl1pPr>
            <a:lvl2pPr marL="444500" indent="0">
              <a:buNone/>
              <a:defRPr/>
            </a:lvl2pPr>
            <a:lvl4pPr marL="1333500" indent="0">
              <a:buNone/>
              <a:defRPr/>
            </a:lvl4pPr>
          </a:lstStyle>
          <a:p>
            <a:pPr lvl="0"/>
            <a:r>
              <a:rPr lang="es-ES" dirty="0"/>
              <a:t>Título 2</a:t>
            </a:r>
            <a:endParaRPr lang="es-MX" dirty="0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0989450F-E762-4EE9-805F-2E11F9E563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760" y="2304992"/>
            <a:ext cx="11521280" cy="3245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858585"/>
                </a:solidFill>
              </a:defRPr>
            </a:lvl1pPr>
            <a:lvl2pPr marL="444500" indent="0">
              <a:buNone/>
              <a:defRPr/>
            </a:lvl2pPr>
            <a:lvl4pPr marL="1333500" indent="0">
              <a:buNone/>
              <a:defRPr/>
            </a:lvl4pPr>
          </a:lstStyle>
          <a:p>
            <a:pPr lvl="0"/>
            <a:r>
              <a:rPr lang="es-ES" dirty="0"/>
              <a:t>Título 3</a:t>
            </a:r>
            <a:endParaRPr lang="es-MX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C532D84-992D-4753-B13F-56C589D725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9712" y="9027864"/>
            <a:ext cx="8856983" cy="70033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07593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10409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  <a:prstGeom prst="rect">
            <a:avLst/>
          </a:prstGeo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  <a:prstGeom prst="rect">
            <a:avLst/>
          </a:prstGeo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057047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0465405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11125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777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9EAB24-EA65-47FF-A3E7-BA054E82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60" y="1492424"/>
            <a:ext cx="11521280" cy="504056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2EF72C5E-9F1D-400B-9191-650C1B4D59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760" y="1941806"/>
            <a:ext cx="11521280" cy="360000"/>
          </a:xfrm>
        </p:spPr>
        <p:txBody>
          <a:bodyPr/>
          <a:lstStyle>
            <a:lvl1pPr marL="0" indent="0">
              <a:buNone/>
              <a:defRPr sz="2800" b="1">
                <a:solidFill>
                  <a:srgbClr val="66B5C4"/>
                </a:solidFill>
              </a:defRPr>
            </a:lvl1pPr>
            <a:lvl2pPr marL="444500" indent="0">
              <a:buNone/>
              <a:defRPr/>
            </a:lvl2pPr>
            <a:lvl4pPr marL="1333500" indent="0">
              <a:buNone/>
              <a:defRPr/>
            </a:lvl4pPr>
          </a:lstStyle>
          <a:p>
            <a:pPr lvl="0"/>
            <a:r>
              <a:rPr lang="es-ES" dirty="0"/>
              <a:t>Título 2</a:t>
            </a:r>
            <a:endParaRPr lang="es-MX" dirty="0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6782E99D-3356-4998-A4FC-E567C9A296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759" y="2304240"/>
            <a:ext cx="11521280" cy="3240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858585"/>
                </a:solidFill>
              </a:defRPr>
            </a:lvl1pPr>
            <a:lvl2pPr marL="444500" indent="0">
              <a:buNone/>
              <a:defRPr/>
            </a:lvl2pPr>
            <a:lvl4pPr marL="1333500" indent="0">
              <a:buNone/>
              <a:defRPr/>
            </a:lvl4pPr>
          </a:lstStyle>
          <a:p>
            <a:pPr lvl="0"/>
            <a:r>
              <a:rPr lang="es-ES" dirty="0"/>
              <a:t>Título 3</a:t>
            </a:r>
            <a:endParaRPr lang="es-MX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15B5844-45A6-483B-9B44-9C88E87831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712" y="9027864"/>
            <a:ext cx="8856983" cy="70033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8098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en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9EAB24-EA65-47FF-A3E7-BA054E82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12" y="1492424"/>
            <a:ext cx="10818688" cy="449378"/>
          </a:xfrm>
        </p:spPr>
        <p:txBody>
          <a:bodyPr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2EF72C5E-9F1D-400B-9191-650C1B4D59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6112" y="1941802"/>
            <a:ext cx="10076928" cy="360000"/>
          </a:xfrm>
        </p:spPr>
        <p:txBody>
          <a:bodyPr/>
          <a:lstStyle>
            <a:lvl1pPr marL="0" indent="0">
              <a:buNone/>
              <a:defRPr sz="2800" b="1">
                <a:solidFill>
                  <a:srgbClr val="00A94F"/>
                </a:solidFill>
                <a:latin typeface="+mj-lt"/>
              </a:defRPr>
            </a:lvl1pPr>
            <a:lvl2pPr marL="444500" indent="0">
              <a:buNone/>
              <a:defRPr/>
            </a:lvl2pPr>
            <a:lvl4pPr marL="1333500" indent="0">
              <a:buNone/>
              <a:defRPr/>
            </a:lvl4pPr>
          </a:lstStyle>
          <a:p>
            <a:pPr lvl="0"/>
            <a:r>
              <a:rPr lang="es-ES" dirty="0"/>
              <a:t>Título 2</a:t>
            </a:r>
            <a:endParaRPr lang="es-MX" dirty="0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6782E99D-3356-4998-A4FC-E567C9A296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86112" y="2305788"/>
            <a:ext cx="10818688" cy="28885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44500" indent="0">
              <a:buNone/>
              <a:defRPr/>
            </a:lvl2pPr>
            <a:lvl4pPr marL="1333500" indent="0">
              <a:buNone/>
              <a:defRPr/>
            </a:lvl4pPr>
          </a:lstStyle>
          <a:p>
            <a:pPr lvl="0"/>
            <a:r>
              <a:rPr lang="es-ES" dirty="0"/>
              <a:t>Título 3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3E1E94-7288-4DEF-83A7-7E9DCA664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720" y="9006656"/>
            <a:ext cx="8568952" cy="74694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Helvetica Neue"/>
              </a:defRPr>
            </a:lvl1pPr>
            <a:lvl2pPr marL="444500" indent="0">
              <a:buNone/>
              <a:defRPr/>
            </a:lvl2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5073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ECF9-CD2F-42E0-B826-D5154F6FA14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4724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7138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720" y="2356520"/>
            <a:ext cx="8280920" cy="4896544"/>
          </a:xfrm>
        </p:spPr>
        <p:txBody>
          <a:bodyPr anchor="ctr"/>
          <a:lstStyle>
            <a:lvl1pPr algn="ctr">
              <a:defRPr sz="5400" b="1">
                <a:solidFill>
                  <a:srgbClr val="38627F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719" y="7253064"/>
            <a:ext cx="7560841" cy="576064"/>
          </a:xfrm>
        </p:spPr>
        <p:txBody>
          <a:bodyPr/>
          <a:lstStyle>
            <a:lvl1pPr marL="0" indent="0" algn="r">
              <a:buNone/>
              <a:defRPr sz="2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336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4048" y="2716561"/>
            <a:ext cx="9433048" cy="4248472"/>
          </a:xfrm>
        </p:spPr>
        <p:txBody>
          <a:bodyPr anchor="ctr"/>
          <a:lstStyle>
            <a:lvl1pPr algn="r">
              <a:defRPr sz="5800">
                <a:solidFill>
                  <a:srgbClr val="38627F"/>
                </a:solidFill>
                <a:latin typeface="Helvetica Ligh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076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453728" y="1161653"/>
            <a:ext cx="11598572" cy="96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>
                <a:sym typeface="Helvetica Light" charset="0"/>
              </a:rPr>
              <a:t>Haga clic para modificar el estilo de título del patrón</a:t>
            </a:r>
            <a:endParaRPr lang="es-MX" altLang="es-MX" dirty="0">
              <a:sym typeface="Helvetica Light" charset="0"/>
            </a:endParaRP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dirty="0">
                <a:sym typeface="Helvetica Light" charset="0"/>
              </a:rPr>
              <a:t>Editar los estilos de texto del patrón</a:t>
            </a:r>
          </a:p>
          <a:p>
            <a:pPr lvl="1"/>
            <a:r>
              <a:rPr lang="es-ES" altLang="es-MX" dirty="0">
                <a:sym typeface="Helvetica Light" charset="0"/>
              </a:rPr>
              <a:t>Segundo nivel</a:t>
            </a:r>
          </a:p>
          <a:p>
            <a:pPr lvl="2"/>
            <a:r>
              <a:rPr lang="es-ES" altLang="es-MX" dirty="0">
                <a:sym typeface="Helvetica Light" charset="0"/>
              </a:rPr>
              <a:t>Tercer nivel</a:t>
            </a:r>
          </a:p>
          <a:p>
            <a:pPr lvl="3"/>
            <a:r>
              <a:rPr lang="es-ES" altLang="es-MX" dirty="0">
                <a:sym typeface="Helvetica Light" charset="0"/>
              </a:rPr>
              <a:t>Cuarto nivel</a:t>
            </a:r>
          </a:p>
          <a:p>
            <a:pPr lvl="4"/>
            <a:r>
              <a:rPr lang="es-ES" altLang="es-MX" dirty="0">
                <a:sym typeface="Helvetica Light" charset="0"/>
              </a:rPr>
              <a:t>Quinto nivel</a:t>
            </a:r>
            <a:endParaRPr lang="es-MX" altLang="es-MX" dirty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5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6" r:id="rId4"/>
    <p:sldLayoutId id="2147483690" r:id="rId5"/>
    <p:sldLayoutId id="2147483704" r:id="rId6"/>
    <p:sldLayoutId id="2147483730" r:id="rId7"/>
  </p:sldLayoutIdLst>
  <p:txStyles>
    <p:titleStyle>
      <a:lvl1pPr algn="l" defTabSz="584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444500" indent="-444500" algn="l" defTabSz="584200" rtl="0" eaLnBrk="1" fontAlgn="base" hangingPunct="1">
        <a:spcBef>
          <a:spcPts val="1200"/>
        </a:spcBef>
        <a:spcAft>
          <a:spcPct val="0"/>
        </a:spcAft>
        <a:buSzPct val="7500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889000" indent="-444500" algn="l" defTabSz="584200" rtl="0" eaLnBrk="1" fontAlgn="base" hangingPunct="1">
        <a:spcBef>
          <a:spcPts val="1200"/>
        </a:spcBef>
        <a:spcAft>
          <a:spcPct val="0"/>
        </a:spcAft>
        <a:buSzPct val="7500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333500" indent="-444500" algn="l" defTabSz="584200" rtl="0" eaLnBrk="1" fontAlgn="base" hangingPunct="1">
        <a:spcBef>
          <a:spcPts val="1200"/>
        </a:spcBef>
        <a:spcAft>
          <a:spcPct val="0"/>
        </a:spcAft>
        <a:buSzPct val="7500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778000" indent="-444500" algn="l" defTabSz="584200" rtl="0" eaLnBrk="1" fontAlgn="base" hangingPunct="1">
        <a:spcBef>
          <a:spcPts val="1200"/>
        </a:spcBef>
        <a:spcAft>
          <a:spcPct val="0"/>
        </a:spcAft>
        <a:buSzPct val="7500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2222500" indent="-444500" algn="l" defTabSz="584200" rtl="0" eaLnBrk="1" fontAlgn="base" hangingPunct="1">
        <a:spcBef>
          <a:spcPts val="1200"/>
        </a:spcBef>
        <a:spcAft>
          <a:spcPct val="0"/>
        </a:spcAft>
        <a:buSzPct val="7500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453728" y="1161653"/>
            <a:ext cx="11598572" cy="96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>
                <a:sym typeface="Helvetica Light" charset="0"/>
              </a:rPr>
              <a:t>Haga clic para modificar el estilo de título del patrón</a:t>
            </a:r>
            <a:endParaRPr lang="es-MX" altLang="es-MX" dirty="0">
              <a:sym typeface="Helvetica Light" charset="0"/>
            </a:endParaRP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dirty="0">
                <a:sym typeface="Helvetica Light" charset="0"/>
              </a:rPr>
              <a:t>Editar los estilos de texto del patrón</a:t>
            </a:r>
          </a:p>
          <a:p>
            <a:pPr lvl="1"/>
            <a:r>
              <a:rPr lang="es-ES" altLang="es-MX" dirty="0">
                <a:sym typeface="Helvetica Light" charset="0"/>
              </a:rPr>
              <a:t>Segundo nivel</a:t>
            </a:r>
          </a:p>
          <a:p>
            <a:pPr lvl="2"/>
            <a:r>
              <a:rPr lang="es-ES" altLang="es-MX" dirty="0">
                <a:sym typeface="Helvetica Light" charset="0"/>
              </a:rPr>
              <a:t>Tercer nivel</a:t>
            </a:r>
          </a:p>
          <a:p>
            <a:pPr lvl="3"/>
            <a:r>
              <a:rPr lang="es-ES" altLang="es-MX" dirty="0">
                <a:sym typeface="Helvetica Light" charset="0"/>
              </a:rPr>
              <a:t>Cuarto nivel</a:t>
            </a:r>
          </a:p>
          <a:p>
            <a:pPr lvl="4"/>
            <a:r>
              <a:rPr lang="es-ES" altLang="es-MX" dirty="0">
                <a:sym typeface="Helvetica Light" charset="0"/>
              </a:rPr>
              <a:t>Quinto nivel</a:t>
            </a:r>
            <a:endParaRPr lang="es-MX" altLang="es-MX" dirty="0">
              <a:sym typeface="Helvetica Light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D7155A-4061-42F1-A3C2-804CFCF1E4AD}"/>
              </a:ext>
            </a:extLst>
          </p:cNvPr>
          <p:cNvSpPr/>
          <p:nvPr userDrawn="1"/>
        </p:nvSpPr>
        <p:spPr bwMode="auto">
          <a:xfrm>
            <a:off x="10074302" y="9215562"/>
            <a:ext cx="1216549" cy="458525"/>
          </a:xfrm>
          <a:prstGeom prst="rect">
            <a:avLst/>
          </a:prstGeom>
          <a:solidFill>
            <a:srgbClr val="66B5C4"/>
          </a:solidFill>
          <a:ln w="25400" cap="flat" cmpd="sng" algn="ctr">
            <a:solidFill>
              <a:srgbClr val="66B5C4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id="{E18FB96A-737E-4FE4-B36E-4D43020F61C6}"/>
              </a:ext>
            </a:extLst>
          </p:cNvPr>
          <p:cNvSpPr/>
          <p:nvPr userDrawn="1"/>
        </p:nvSpPr>
        <p:spPr bwMode="auto">
          <a:xfrm rot="10800000">
            <a:off x="9685220" y="8987740"/>
            <a:ext cx="2577819" cy="752351"/>
          </a:xfrm>
          <a:prstGeom prst="flowChartManualOperation">
            <a:avLst/>
          </a:prstGeom>
          <a:solidFill>
            <a:srgbClr val="38627F"/>
          </a:solidFill>
          <a:ln w="25400" cap="flat" cmpd="sng" algn="ctr">
            <a:solidFill>
              <a:srgbClr val="38627F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" name="Flowchart: Manual Operation 8">
            <a:extLst>
              <a:ext uri="{FF2B5EF4-FFF2-40B4-BE49-F238E27FC236}">
                <a16:creationId xmlns:a16="http://schemas.microsoft.com/office/drawing/2014/main" id="{0C56E96E-E5CB-410A-8539-5115ECF7D62F}"/>
              </a:ext>
            </a:extLst>
          </p:cNvPr>
          <p:cNvSpPr/>
          <p:nvPr userDrawn="1"/>
        </p:nvSpPr>
        <p:spPr bwMode="auto">
          <a:xfrm rot="10800000">
            <a:off x="10390833" y="8987740"/>
            <a:ext cx="2577819" cy="752351"/>
          </a:xfrm>
          <a:prstGeom prst="flowChartManualOperation">
            <a:avLst/>
          </a:prstGeom>
          <a:solidFill>
            <a:srgbClr val="38627F"/>
          </a:solidFill>
          <a:ln w="25400" cap="flat" cmpd="sng" algn="ctr">
            <a:solidFill>
              <a:srgbClr val="38627F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C263D-71BE-4024-826F-BAE16CFA42CF}"/>
              </a:ext>
            </a:extLst>
          </p:cNvPr>
          <p:cNvSpPr txBox="1"/>
          <p:nvPr userDrawn="1"/>
        </p:nvSpPr>
        <p:spPr>
          <a:xfrm>
            <a:off x="10173091" y="9053248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@GHLicona</a:t>
            </a:r>
          </a:p>
        </p:txBody>
      </p:sp>
    </p:spTree>
    <p:extLst>
      <p:ext uri="{BB962C8B-B14F-4D97-AF65-F5344CB8AC3E}">
        <p14:creationId xmlns:p14="http://schemas.microsoft.com/office/powerpoint/2010/main" val="28079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 algn="l" defTabSz="584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eaLnBrk="1" fontAlgn="base" hangingPunct="1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444500" indent="-444500" algn="l" defTabSz="584200" rtl="0" eaLnBrk="1" fontAlgn="base" hangingPunct="1">
        <a:spcBef>
          <a:spcPts val="1200"/>
        </a:spcBef>
        <a:spcAft>
          <a:spcPct val="0"/>
        </a:spcAft>
        <a:buSzPct val="75000"/>
        <a:buChar char="•"/>
        <a:defRPr sz="2800" kern="1200">
          <a:solidFill>
            <a:srgbClr val="000000"/>
          </a:solidFill>
          <a:latin typeface="+mj-lt"/>
          <a:ea typeface="+mn-ea"/>
          <a:cs typeface="+mn-cs"/>
          <a:sym typeface="Helvetica Light" charset="0"/>
        </a:defRPr>
      </a:lvl1pPr>
      <a:lvl2pPr marL="889000" indent="-444500" algn="l" defTabSz="584200" rtl="0" eaLnBrk="1" fontAlgn="base" hangingPunct="1">
        <a:spcBef>
          <a:spcPts val="1200"/>
        </a:spcBef>
        <a:spcAft>
          <a:spcPct val="0"/>
        </a:spcAft>
        <a:buSzPct val="75000"/>
        <a:buChar char="•"/>
        <a:defRPr sz="2800" kern="1200">
          <a:solidFill>
            <a:srgbClr val="000000"/>
          </a:solidFill>
          <a:latin typeface="+mj-lt"/>
          <a:ea typeface="+mn-ea"/>
          <a:cs typeface="+mn-cs"/>
          <a:sym typeface="Helvetica Light" charset="0"/>
        </a:defRPr>
      </a:lvl2pPr>
      <a:lvl3pPr marL="1333500" indent="-444500" algn="l" defTabSz="584200" rtl="0" eaLnBrk="1" fontAlgn="base" hangingPunct="1">
        <a:spcBef>
          <a:spcPts val="1200"/>
        </a:spcBef>
        <a:spcAft>
          <a:spcPct val="0"/>
        </a:spcAft>
        <a:buSzPct val="75000"/>
        <a:buChar char="•"/>
        <a:defRPr sz="2800" kern="1200">
          <a:solidFill>
            <a:srgbClr val="000000"/>
          </a:solidFill>
          <a:latin typeface="+mj-lt"/>
          <a:ea typeface="+mn-ea"/>
          <a:cs typeface="+mn-cs"/>
          <a:sym typeface="Helvetica Light" charset="0"/>
        </a:defRPr>
      </a:lvl3pPr>
      <a:lvl4pPr marL="1778000" indent="-444500" algn="l" defTabSz="584200" rtl="0" eaLnBrk="1" fontAlgn="base" hangingPunct="1">
        <a:spcBef>
          <a:spcPts val="1200"/>
        </a:spcBef>
        <a:spcAft>
          <a:spcPct val="0"/>
        </a:spcAft>
        <a:buSzPct val="75000"/>
        <a:buChar char="•"/>
        <a:defRPr sz="2800" kern="1200">
          <a:solidFill>
            <a:srgbClr val="000000"/>
          </a:solidFill>
          <a:latin typeface="+mj-lt"/>
          <a:ea typeface="+mn-ea"/>
          <a:cs typeface="+mn-cs"/>
          <a:sym typeface="Helvetica Light" charset="0"/>
        </a:defRPr>
      </a:lvl4pPr>
      <a:lvl5pPr marL="2222500" indent="-444500" algn="l" defTabSz="584200" rtl="0" eaLnBrk="1" fontAlgn="base" hangingPunct="1">
        <a:spcBef>
          <a:spcPts val="1200"/>
        </a:spcBef>
        <a:spcAft>
          <a:spcPct val="0"/>
        </a:spcAft>
        <a:buSzPct val="75000"/>
        <a:buChar char="•"/>
        <a:defRPr sz="2800" kern="1200">
          <a:solidFill>
            <a:srgbClr val="000000"/>
          </a:solidFill>
          <a:latin typeface="+mj-lt"/>
          <a:ea typeface="+mn-ea"/>
          <a:cs typeface="+mn-cs"/>
          <a:sym typeface="Helvetica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007058" cy="97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61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/>
        </a:defRPr>
      </a:lvl5pPr>
      <a:lvl6pPr marL="650230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/>
        </a:defRPr>
      </a:lvl6pPr>
      <a:lvl7pPr marL="1300460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/>
        </a:defRPr>
      </a:lvl7pPr>
      <a:lvl8pPr marL="1950690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/>
        </a:defRPr>
      </a:lvl8pPr>
      <a:lvl9pPr marL="2600919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har char="•"/>
        <a:defRPr sz="4551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har char="–"/>
        <a:defRPr sz="3982">
          <a:solidFill>
            <a:schemeClr val="tx1"/>
          </a:solidFill>
          <a:latin typeface="+mn-lt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har char="•"/>
        <a:defRPr sz="3413">
          <a:solidFill>
            <a:schemeClr val="tx1"/>
          </a:solidFill>
          <a:latin typeface="+mn-lt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44">
          <a:solidFill>
            <a:schemeClr val="tx1"/>
          </a:solidFill>
          <a:latin typeface="+mn-lt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007058" cy="97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687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Times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har char="•"/>
        <a:defRPr sz="4551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har char="–"/>
        <a:defRPr sz="3982">
          <a:solidFill>
            <a:schemeClr val="tx1"/>
          </a:solidFill>
          <a:latin typeface="+mn-lt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har char="•"/>
        <a:defRPr sz="3413">
          <a:solidFill>
            <a:schemeClr val="tx1"/>
          </a:solidFill>
          <a:latin typeface="+mn-lt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44">
          <a:solidFill>
            <a:schemeClr val="tx1"/>
          </a:solidFill>
          <a:latin typeface="+mn-lt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.sldx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Slide1.sl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BB3F5-B1A7-4777-88AC-D50DAD134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719" y="2140496"/>
            <a:ext cx="9309365" cy="4896544"/>
          </a:xfrm>
        </p:spPr>
        <p:txBody>
          <a:bodyPr/>
          <a:lstStyle/>
          <a:p>
            <a:pPr algn="l"/>
            <a:r>
              <a:rPr lang="en-US" sz="5800" dirty="0">
                <a:latin typeface="Helvetica Light"/>
                <a:sym typeface="Arial Black" panose="020B0A04020102020204" pitchFamily="34" charset="0"/>
              </a:rPr>
              <a:t>The Multidimensional Poverty Indicator (in Mexico and other countries)</a:t>
            </a:r>
            <a:br>
              <a:rPr lang="en-US" sz="5800" dirty="0">
                <a:latin typeface="Helvetica Light"/>
                <a:sym typeface="Arial Black" panose="020B0A04020102020204" pitchFamily="34" charset="0"/>
              </a:rPr>
            </a:br>
            <a:br>
              <a:rPr lang="en-US" sz="5800" dirty="0">
                <a:latin typeface="Helvetica Light"/>
                <a:sym typeface="Arial Black" panose="020B0A04020102020204" pitchFamily="34" charset="0"/>
              </a:rPr>
            </a:br>
            <a:r>
              <a:rPr lang="en-US" sz="4000" dirty="0">
                <a:latin typeface="Helvetica Light"/>
                <a:sym typeface="Arial Black" panose="020B0A04020102020204" pitchFamily="34" charset="0"/>
              </a:rPr>
              <a:t>Gonzalo Hernández Licona </a:t>
            </a:r>
            <a:endParaRPr lang="en-US" sz="4000" dirty="0">
              <a:solidFill>
                <a:schemeClr val="tx1"/>
              </a:solidFill>
              <a:latin typeface="Helvetica Ligh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A7EA68-25CE-4229-AAF8-C6175A8637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2878623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3006396" y="362218"/>
            <a:ext cx="9868487" cy="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300460"/>
            <a:r>
              <a:rPr lang="en-US" sz="3413" b="1" dirty="0">
                <a:solidFill>
                  <a:srgbClr val="333399"/>
                </a:solidFill>
                <a:latin typeface="Tahoma" pitchFamily="34" charset="0"/>
                <a:ea typeface="+mn-ea"/>
                <a:cs typeface="Tahoma" pitchFamily="34" charset="0"/>
              </a:rPr>
              <a:t>MPI in Mexico: From a </a:t>
            </a:r>
            <a:r>
              <a:rPr lang="en-US" sz="3413" b="1" dirty="0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  <a:ea typeface="+mn-ea"/>
                <a:cs typeface="Tahoma" pitchFamily="34" charset="0"/>
              </a:rPr>
              <a:t>legal mandate </a:t>
            </a:r>
            <a:r>
              <a:rPr lang="en-US" sz="3413" b="1" dirty="0">
                <a:solidFill>
                  <a:srgbClr val="333399"/>
                </a:solidFill>
                <a:latin typeface="Tahoma" pitchFamily="34" charset="0"/>
                <a:ea typeface="+mn-ea"/>
                <a:cs typeface="Tahoma" pitchFamily="34" charset="0"/>
              </a:rPr>
              <a:t>to </a:t>
            </a:r>
            <a:r>
              <a:rPr lang="en-US" sz="3413" b="1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use</a:t>
            </a:r>
            <a:endParaRPr lang="es-ES_tradnl" sz="2276" b="1" dirty="0">
              <a:solidFill>
                <a:srgbClr val="FF0000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4" name="13 Proceso alternativo"/>
          <p:cNvSpPr/>
          <p:nvPr/>
        </p:nvSpPr>
        <p:spPr bwMode="auto">
          <a:xfrm>
            <a:off x="1326123" y="1557786"/>
            <a:ext cx="3744754" cy="2461989"/>
          </a:xfrm>
          <a:prstGeom prst="flowChartAlternateProcess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defTabSz="1300460">
              <a:defRPr/>
            </a:pPr>
            <a:r>
              <a:rPr lang="en-US" sz="3413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Constitutional </a:t>
            </a:r>
          </a:p>
          <a:p>
            <a:pPr algn="ctr" defTabSz="1300460">
              <a:defRPr/>
            </a:pPr>
            <a:r>
              <a:rPr lang="en-US" sz="3413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mandate:</a:t>
            </a:r>
          </a:p>
          <a:p>
            <a:pPr algn="ctr" defTabSz="1300460">
              <a:defRPr/>
            </a:pPr>
            <a:r>
              <a:rPr lang="en-US" sz="3413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Importance of</a:t>
            </a:r>
          </a:p>
          <a:p>
            <a:pPr algn="ctr" defTabSz="1300460">
              <a:defRPr/>
            </a:pPr>
            <a:r>
              <a:rPr lang="en-US" sz="3413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Social Rights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739187" y="6130814"/>
            <a:ext cx="4092161" cy="1857828"/>
          </a:xfrm>
          <a:prstGeom prst="roundRect">
            <a:avLst>
              <a:gd name="adj" fmla="val 16667"/>
            </a:avLst>
          </a:prstGeom>
          <a:solidFill>
            <a:srgbClr val="0E06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defTabSz="1300460">
              <a:defRPr/>
            </a:pPr>
            <a:r>
              <a:rPr lang="es-MX" sz="3413" b="1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National</a:t>
            </a:r>
            <a:r>
              <a:rPr lang="es-MX" sz="3413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, </a:t>
            </a:r>
            <a:r>
              <a:rPr lang="es-MX" sz="3413" b="1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State</a:t>
            </a:r>
            <a:r>
              <a:rPr lang="es-MX" sz="3413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and </a:t>
            </a:r>
            <a:r>
              <a:rPr lang="es-MX" sz="3413" b="1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Municipality</a:t>
            </a:r>
            <a:r>
              <a:rPr lang="es-MX" sz="3413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s-MX" sz="3413" b="1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level</a:t>
            </a:r>
            <a:endParaRPr lang="es-MX" sz="3413" b="1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8 Proceso alternativo"/>
          <p:cNvSpPr/>
          <p:nvPr/>
        </p:nvSpPr>
        <p:spPr bwMode="auto">
          <a:xfrm>
            <a:off x="1965896" y="7338414"/>
            <a:ext cx="6454994" cy="1826871"/>
          </a:xfrm>
          <a:prstGeom prst="flowChartAlternateProcess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defTabSz="1300460">
              <a:defRPr/>
            </a:pPr>
            <a:r>
              <a:rPr lang="en-US" sz="3413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Public policy is visible with this approach. Various dimensions in one indicator </a:t>
            </a:r>
          </a:p>
        </p:txBody>
      </p:sp>
      <p:sp>
        <p:nvSpPr>
          <p:cNvPr id="10" name="9 Proceso alternativo"/>
          <p:cNvSpPr/>
          <p:nvPr/>
        </p:nvSpPr>
        <p:spPr bwMode="auto">
          <a:xfrm>
            <a:off x="7226153" y="3772068"/>
            <a:ext cx="5710656" cy="2482621"/>
          </a:xfrm>
          <a:prstGeom prst="flowChartAlternateProcess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defTabSz="1300460">
              <a:defRPr/>
            </a:pPr>
            <a:r>
              <a:rPr lang="en-US" sz="3413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Multidimensional poverty measurement: </a:t>
            </a:r>
            <a:r>
              <a:rPr lang="en-US" sz="3413" b="1" dirty="0">
                <a:solidFill>
                  <a:srgbClr val="FFFF00"/>
                </a:solidFill>
                <a:latin typeface="Tahoma" pitchFamily="34" charset="0"/>
                <a:ea typeface="+mn-ea"/>
                <a:cs typeface="Tahoma" pitchFamily="34" charset="0"/>
              </a:rPr>
              <a:t>Basic access to social rights;</a:t>
            </a:r>
            <a:r>
              <a:rPr lang="en-US" sz="3413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n-US" sz="3413" b="1" dirty="0">
                <a:solidFill>
                  <a:srgbClr val="FFFF00"/>
                </a:solidFill>
                <a:latin typeface="Tahoma" pitchFamily="34" charset="0"/>
                <a:ea typeface="+mn-ea"/>
                <a:cs typeface="Tahoma" pitchFamily="34" charset="0"/>
              </a:rPr>
              <a:t>income </a:t>
            </a:r>
          </a:p>
        </p:txBody>
      </p:sp>
      <p:sp>
        <p:nvSpPr>
          <p:cNvPr id="12" name="11 Proceso alternativo"/>
          <p:cNvSpPr/>
          <p:nvPr/>
        </p:nvSpPr>
        <p:spPr bwMode="auto">
          <a:xfrm>
            <a:off x="129976" y="4019776"/>
            <a:ext cx="6454994" cy="3411518"/>
          </a:xfrm>
          <a:prstGeom prst="flowChartAlternateProces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defTabSz="1300460">
              <a:defRPr/>
            </a:pPr>
            <a:r>
              <a:rPr lang="en-US" sz="3413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Monitor poverty in the country and regions; </a:t>
            </a:r>
            <a:r>
              <a:rPr lang="en-US" sz="3413" b="1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Accountabilty</a:t>
            </a:r>
            <a:r>
              <a:rPr lang="en-US" sz="3413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; Coordination of poverty strategies; Targeting; Budget allocations</a:t>
            </a:r>
          </a:p>
        </p:txBody>
      </p:sp>
      <p:sp>
        <p:nvSpPr>
          <p:cNvPr id="16" name="15 Proceso alternativo"/>
          <p:cNvSpPr/>
          <p:nvPr/>
        </p:nvSpPr>
        <p:spPr bwMode="auto">
          <a:xfrm>
            <a:off x="4973139" y="1928528"/>
            <a:ext cx="6649830" cy="1972144"/>
          </a:xfrm>
          <a:prstGeom prst="flowChartAlternateProcess">
            <a:avLst/>
          </a:prstGeom>
          <a:solidFill>
            <a:schemeClr val="tx2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defTabSz="1300460">
              <a:defRPr/>
            </a:pPr>
            <a:r>
              <a:rPr lang="en-US" sz="3413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National Law: Independent Institution to measure poverty: </a:t>
            </a:r>
            <a:r>
              <a:rPr lang="en-US" sz="3413" b="1" dirty="0">
                <a:solidFill>
                  <a:srgbClr val="FFFF00"/>
                </a:solidFill>
                <a:latin typeface="Tahoma" pitchFamily="34" charset="0"/>
                <a:ea typeface="+mn-ea"/>
                <a:cs typeface="Tahoma" pitchFamily="34" charset="0"/>
              </a:rPr>
              <a:t>CONEVAL</a:t>
            </a:r>
          </a:p>
        </p:txBody>
      </p:sp>
    </p:spTree>
    <p:extLst>
      <p:ext uri="{BB962C8B-B14F-4D97-AF65-F5344CB8AC3E}">
        <p14:creationId xmlns:p14="http://schemas.microsoft.com/office/powerpoint/2010/main" val="4329650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9692" y="2082843"/>
            <a:ext cx="1274541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eaLnBrk="1" hangingPunct="1"/>
            <a:r>
              <a:rPr lang="es-MX" sz="32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Mexico</a:t>
            </a:r>
            <a:r>
              <a:rPr lang="es-MX" sz="32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. </a:t>
            </a:r>
          </a:p>
          <a:p>
            <a:pPr defTabSz="1300460" eaLnBrk="1" hangingPunct="1"/>
            <a:r>
              <a:rPr lang="es-MX" sz="32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8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Monitoring</a:t>
            </a:r>
            <a:r>
              <a:rPr lang="es-MX" sz="28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8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Poverty</a:t>
            </a:r>
            <a:r>
              <a:rPr lang="es-MX" sz="28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8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without</a:t>
            </a:r>
            <a:r>
              <a:rPr lang="es-MX" sz="28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8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political</a:t>
            </a:r>
            <a:r>
              <a:rPr lang="es-MX" sz="28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8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bias</a:t>
            </a:r>
            <a:endParaRPr lang="es-MX" sz="2800" b="1" dirty="0">
              <a:solidFill>
                <a:prstClr val="black"/>
              </a:solidFill>
              <a:latin typeface="+mj-lt"/>
              <a:ea typeface="+mn-ea"/>
              <a:cs typeface="Arial" charset="0"/>
            </a:endParaRP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The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political</a:t>
            </a:r>
            <a:r>
              <a:rPr lang="es-MX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agreement</a:t>
            </a:r>
            <a:r>
              <a:rPr lang="es-MX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about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how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to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measure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poverty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led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to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the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acceptance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of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poverty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figures.</a:t>
            </a: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All</a:t>
            </a:r>
            <a:r>
              <a:rPr lang="es-MX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political</a:t>
            </a:r>
            <a:r>
              <a:rPr lang="es-MX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parties</a:t>
            </a:r>
            <a:r>
              <a:rPr lang="es-MX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used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these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figures.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Even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in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political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processes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.</a:t>
            </a:r>
          </a:p>
          <a:p>
            <a:pPr defTabSz="1300460" eaLnBrk="1" hangingPunct="1"/>
            <a:endParaRPr lang="es-MX" sz="2400" dirty="0">
              <a:solidFill>
                <a:prstClr val="black"/>
              </a:solidFill>
              <a:latin typeface="+mj-lt"/>
              <a:ea typeface="+mn-ea"/>
              <a:cs typeface="Arial" charset="0"/>
            </a:endParaRPr>
          </a:p>
          <a:p>
            <a:pPr defTabSz="1300460" eaLnBrk="1" hangingPunct="1"/>
            <a:endParaRPr lang="es-MX" sz="2400" dirty="0">
              <a:solidFill>
                <a:prstClr val="black"/>
              </a:solidFill>
              <a:latin typeface="+mj-lt"/>
              <a:ea typeface="+mn-ea"/>
              <a:cs typeface="Arial" charset="0"/>
            </a:endParaRPr>
          </a:p>
          <a:p>
            <a:pPr defTabSz="1300460" eaLnBrk="1" hangingPunct="1"/>
            <a:r>
              <a:rPr lang="es-MX" sz="28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Poverty</a:t>
            </a:r>
            <a:r>
              <a:rPr lang="es-MX" sz="28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8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reduction</a:t>
            </a:r>
            <a:r>
              <a:rPr lang="es-MX" sz="28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: </a:t>
            </a:r>
            <a:r>
              <a:rPr lang="es-MX" sz="28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Inclusion</a:t>
            </a:r>
            <a:r>
              <a:rPr lang="es-MX" sz="28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8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Strategy</a:t>
            </a:r>
            <a:endParaRPr lang="es-MX" sz="2800" dirty="0">
              <a:solidFill>
                <a:prstClr val="black"/>
              </a:solidFill>
              <a:latin typeface="+mj-lt"/>
              <a:ea typeface="+mn-ea"/>
              <a:cs typeface="Arial" charset="0"/>
            </a:endParaRP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black"/>
              </a:solidFill>
              <a:latin typeface="+mj-lt"/>
              <a:ea typeface="+mn-ea"/>
              <a:cs typeface="Arial" charset="0"/>
            </a:endParaRP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National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strategy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to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reduce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poverty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in a multidimensional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way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.</a:t>
            </a: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Objectives</a:t>
            </a:r>
            <a:r>
              <a:rPr lang="es-MX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by</a:t>
            </a:r>
            <a:r>
              <a:rPr lang="es-MX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ministry</a:t>
            </a:r>
            <a:endParaRPr lang="es-MX" sz="2400" b="1" dirty="0">
              <a:solidFill>
                <a:prstClr val="black"/>
              </a:solidFill>
              <a:latin typeface="+mj-lt"/>
              <a:ea typeface="+mn-ea"/>
              <a:cs typeface="Arial" charset="0"/>
            </a:endParaRP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Agreement</a:t>
            </a:r>
            <a:r>
              <a:rPr lang="es-MX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with</a:t>
            </a:r>
            <a:r>
              <a:rPr lang="es-MX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states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.</a:t>
            </a: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The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National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budget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process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included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this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strategy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.</a:t>
            </a: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2014-2018</a:t>
            </a: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endParaRPr lang="es-MX" sz="3200" dirty="0">
              <a:solidFill>
                <a:prstClr val="black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EDF16E3-A93E-69D7-5AC2-6902B0C8666A}"/>
              </a:ext>
            </a:extLst>
          </p:cNvPr>
          <p:cNvSpPr txBox="1">
            <a:spLocks/>
          </p:cNvSpPr>
          <p:nvPr/>
        </p:nvSpPr>
        <p:spPr>
          <a:xfrm>
            <a:off x="129692" y="1060376"/>
            <a:ext cx="12745416" cy="105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MPI Uses</a:t>
            </a:r>
          </a:p>
        </p:txBody>
      </p:sp>
    </p:spTree>
    <p:extLst>
      <p:ext uri="{BB962C8B-B14F-4D97-AF65-F5344CB8AC3E}">
        <p14:creationId xmlns:p14="http://schemas.microsoft.com/office/powerpoint/2010/main" val="245618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88CFE501-24CE-6491-692F-ED0FCC5B1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45" y="419270"/>
            <a:ext cx="11449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Multidimensional extreme poverty in Mexico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4468502-0CBF-43E1-ABAB-EC2EABE2A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055515"/>
              </p:ext>
            </p:extLst>
          </p:nvPr>
        </p:nvGraphicFramePr>
        <p:xfrm>
          <a:off x="381720" y="1204392"/>
          <a:ext cx="12623080" cy="770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659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9692" y="1644023"/>
            <a:ext cx="1274541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eaLnBrk="1" hangingPunct="1"/>
            <a:r>
              <a:rPr lang="es-MX" sz="32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Mexico</a:t>
            </a:r>
            <a:r>
              <a:rPr lang="es-MX" sz="32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. </a:t>
            </a:r>
          </a:p>
          <a:p>
            <a:pPr defTabSz="1300460" eaLnBrk="1" hangingPunct="1"/>
            <a:endParaRPr lang="es-MX" sz="3200" dirty="0">
              <a:solidFill>
                <a:prstClr val="black"/>
              </a:solidFill>
              <a:latin typeface="+mj-lt"/>
              <a:ea typeface="+mn-ea"/>
              <a:cs typeface="Arial" charset="0"/>
            </a:endParaRPr>
          </a:p>
          <a:p>
            <a:pPr defTabSz="1300460" eaLnBrk="1" hangingPunct="1"/>
            <a:endParaRPr lang="es-MX" sz="3200" dirty="0">
              <a:solidFill>
                <a:prstClr val="black"/>
              </a:solidFill>
              <a:latin typeface="+mj-lt"/>
              <a:ea typeface="+mn-ea"/>
              <a:cs typeface="Arial" charset="0"/>
            </a:endParaRPr>
          </a:p>
          <a:p>
            <a:pPr defTabSz="1300460" eaLnBrk="1" hangingPunct="1"/>
            <a:r>
              <a:rPr lang="es-MX" sz="32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Oaxaca </a:t>
            </a:r>
            <a:r>
              <a:rPr lang="es-MX" sz="32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State</a:t>
            </a:r>
            <a:r>
              <a:rPr lang="es-MX" sz="32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. Puebla </a:t>
            </a:r>
            <a:r>
              <a:rPr lang="es-MX" sz="32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State</a:t>
            </a:r>
            <a:r>
              <a:rPr lang="es-MX" sz="32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.</a:t>
            </a: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MPI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monitoring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at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state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level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.</a:t>
            </a: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Targeting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: 20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municipalities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highest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MPI% and 20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municipalities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with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higher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number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of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people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in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poverty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.</a:t>
            </a: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Through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geographical</a:t>
            </a:r>
            <a:r>
              <a:rPr lang="es-MX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maps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;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coordination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between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federal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government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,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state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government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,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municipalities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and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ministries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;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better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budget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process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.</a:t>
            </a: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Poverty</a:t>
            </a:r>
            <a:r>
              <a:rPr lang="es-MX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68%-60% in 6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years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. </a:t>
            </a: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The </a:t>
            </a:r>
            <a:r>
              <a:rPr lang="es-MX" sz="2400" b="1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poorest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municipality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in the country: Santos Reyes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Yucuná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: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From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1 </a:t>
            </a:r>
            <a:r>
              <a:rPr lang="es-MX" sz="24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to</a:t>
            </a:r>
            <a:r>
              <a:rPr lang="es-MX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231</a:t>
            </a: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endParaRPr lang="es-MX" sz="3200" dirty="0">
              <a:solidFill>
                <a:prstClr val="black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EDF16E3-A93E-69D7-5AC2-6902B0C8666A}"/>
              </a:ext>
            </a:extLst>
          </p:cNvPr>
          <p:cNvSpPr txBox="1">
            <a:spLocks/>
          </p:cNvSpPr>
          <p:nvPr/>
        </p:nvSpPr>
        <p:spPr>
          <a:xfrm>
            <a:off x="129692" y="1060376"/>
            <a:ext cx="12745416" cy="105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MPI Uses</a:t>
            </a:r>
          </a:p>
        </p:txBody>
      </p:sp>
    </p:spTree>
    <p:extLst>
      <p:ext uri="{BB962C8B-B14F-4D97-AF65-F5344CB8AC3E}">
        <p14:creationId xmlns:p14="http://schemas.microsoft.com/office/powerpoint/2010/main" val="219323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9692" y="2500536"/>
            <a:ext cx="12745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eaLnBrk="1" hangingPunct="1"/>
            <a:r>
              <a:rPr lang="es-MX" sz="3200" dirty="0" err="1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Bhutan</a:t>
            </a:r>
            <a:endParaRPr lang="es-MX" sz="3200" dirty="0">
              <a:solidFill>
                <a:prstClr val="black"/>
              </a:solidFill>
              <a:latin typeface="+mj-lt"/>
              <a:ea typeface="+mn-ea"/>
              <a:cs typeface="Arial" charset="0"/>
            </a:endParaRPr>
          </a:p>
          <a:p>
            <a:pPr marL="342900" indent="-342900" defTabSz="1300460" eaLnBrk="1" hangingPunct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From 2013, MPI was used in Bhutan as one of the </a:t>
            </a:r>
            <a:r>
              <a:rPr lang="en-GB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five criteria for budget allocation</a:t>
            </a:r>
            <a:r>
              <a:rPr lang="en-GB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.</a:t>
            </a:r>
          </a:p>
          <a:p>
            <a:pPr marL="342900" indent="-342900" defTabSz="1300460" eaLnBrk="1" hangingPunct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It is one of the main considerations to allocate annual capital grants across </a:t>
            </a:r>
            <a:r>
              <a:rPr lang="en-GB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districts</a:t>
            </a:r>
            <a:r>
              <a:rPr lang="en-GB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.</a:t>
            </a:r>
          </a:p>
          <a:p>
            <a:pPr marL="342900" indent="-342900" defTabSz="130046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Resource Allocation Formula</a:t>
            </a:r>
            <a:r>
              <a:rPr lang="en-GB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: Population, 35%; Geographical Area, 10%; </a:t>
            </a:r>
            <a:r>
              <a:rPr lang="en-GB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MPI, 45%</a:t>
            </a:r>
            <a:r>
              <a:rPr lang="en-GB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and 10% for the Transport Cost Index.</a:t>
            </a:r>
          </a:p>
          <a:p>
            <a:pPr marL="342900" indent="-342900" defTabSz="1300460" eaLnBrk="1" hangingPunct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Poverty was reduced from 12.7% to 5.8% between 2012 and 2017.</a:t>
            </a:r>
          </a:p>
          <a:p>
            <a:pPr marL="342900" indent="-342900" defTabSz="1300460" eaLnBrk="1" hangingPunct="1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+mj-lt"/>
              <a:ea typeface="+mn-ea"/>
              <a:cs typeface="Arial" charset="0"/>
            </a:endParaRPr>
          </a:p>
          <a:p>
            <a:pPr defTabSz="1300460" eaLnBrk="1" hangingPunct="1"/>
            <a:endParaRPr lang="es-MX" sz="2400" dirty="0">
              <a:solidFill>
                <a:prstClr val="black"/>
              </a:solidFill>
              <a:latin typeface="+mj-lt"/>
              <a:ea typeface="+mn-ea"/>
              <a:cs typeface="Arial" charset="0"/>
            </a:endParaRPr>
          </a:p>
          <a:p>
            <a:pPr defTabSz="1300460" eaLnBrk="1" hangingPunct="1"/>
            <a:r>
              <a:rPr lang="es-MX" sz="32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Costa Rica</a:t>
            </a:r>
          </a:p>
          <a:p>
            <a:pPr marL="342900" indent="-342900" defTabSz="1300460" eaLnBrk="1" hangingPunct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In 2016 a </a:t>
            </a:r>
            <a:r>
              <a:rPr lang="en-GB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Social Management Dashboard </a:t>
            </a:r>
            <a:r>
              <a:rPr lang="en-GB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was developed to justify </a:t>
            </a:r>
            <a:r>
              <a:rPr lang="en-GB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public spending to taxpayers</a:t>
            </a:r>
            <a:r>
              <a:rPr lang="en-GB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using empirical evidence. It connected </a:t>
            </a:r>
            <a:r>
              <a:rPr lang="en-GB" sz="2400" b="1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each indicator with its related responsible institution</a:t>
            </a:r>
            <a:r>
              <a:rPr lang="en-GB" sz="2400" dirty="0">
                <a:solidFill>
                  <a:prstClr val="black"/>
                </a:solidFill>
                <a:latin typeface="+mj-lt"/>
                <a:ea typeface="+mn-ea"/>
                <a:cs typeface="Arial" charset="0"/>
              </a:rPr>
              <a:t> and included a traffic light system to monitor the correct use of resources.</a:t>
            </a:r>
            <a:endParaRPr lang="es-MX" sz="2400" dirty="0">
              <a:solidFill>
                <a:prstClr val="black"/>
              </a:solidFill>
              <a:latin typeface="+mj-lt"/>
              <a:ea typeface="+mn-ea"/>
              <a:cs typeface="Arial" charset="0"/>
            </a:endParaRPr>
          </a:p>
          <a:p>
            <a:pPr marL="685800" indent="-685800" defTabSz="1300460" eaLnBrk="1" hangingPunct="1">
              <a:buFont typeface="Arial" panose="020B0604020202020204" pitchFamily="34" charset="0"/>
              <a:buChar char="•"/>
            </a:pPr>
            <a:endParaRPr lang="es-MX" sz="3200" dirty="0">
              <a:solidFill>
                <a:prstClr val="black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EDF16E3-A93E-69D7-5AC2-6902B0C8666A}"/>
              </a:ext>
            </a:extLst>
          </p:cNvPr>
          <p:cNvSpPr txBox="1">
            <a:spLocks/>
          </p:cNvSpPr>
          <p:nvPr/>
        </p:nvSpPr>
        <p:spPr>
          <a:xfrm>
            <a:off x="129692" y="1060376"/>
            <a:ext cx="12745416" cy="105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MPI Uses</a:t>
            </a:r>
          </a:p>
        </p:txBody>
      </p:sp>
    </p:spTree>
    <p:extLst>
      <p:ext uri="{BB962C8B-B14F-4D97-AF65-F5344CB8AC3E}">
        <p14:creationId xmlns:p14="http://schemas.microsoft.com/office/powerpoint/2010/main" val="14689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0ADA41D-7E74-4D3A-967D-DFAEA5E0D289}"/>
              </a:ext>
            </a:extLst>
          </p:cNvPr>
          <p:cNvSpPr/>
          <p:nvPr/>
        </p:nvSpPr>
        <p:spPr bwMode="auto">
          <a:xfrm>
            <a:off x="165696" y="1968395"/>
            <a:ext cx="12673408" cy="6940853"/>
          </a:xfrm>
          <a:prstGeom prst="rect">
            <a:avLst/>
          </a:prstGeom>
          <a:solidFill>
            <a:srgbClr val="D3DAD8"/>
          </a:solidFill>
          <a:ln w="25400" cap="flat" cmpd="sng" algn="ctr">
            <a:solidFill>
              <a:srgbClr val="D3DAD8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56" name="Título 1">
            <a:extLst>
              <a:ext uri="{FF2B5EF4-FFF2-40B4-BE49-F238E27FC236}">
                <a16:creationId xmlns:a16="http://schemas.microsoft.com/office/drawing/2014/main" id="{530F42CB-EC94-44A5-A3A1-EA24C1243FFB}"/>
              </a:ext>
            </a:extLst>
          </p:cNvPr>
          <p:cNvSpPr txBox="1">
            <a:spLocks/>
          </p:cNvSpPr>
          <p:nvPr/>
        </p:nvSpPr>
        <p:spPr>
          <a:xfrm>
            <a:off x="345716" y="1124242"/>
            <a:ext cx="11793339" cy="105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MPI </a:t>
            </a:r>
            <a:r>
              <a:rPr kumimoji="0" lang="es-MX" sz="40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today</a:t>
            </a:r>
            <a:r>
              <a:rPr kumimoji="0" lang="es-MX" sz="40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 and </a:t>
            </a:r>
            <a:r>
              <a:rPr kumimoji="0" lang="es-MX" sz="40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tomorrow</a:t>
            </a:r>
            <a:endParaRPr kumimoji="0" lang="es-MX" sz="40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95FB0F-13FF-4DB2-A9B2-69F507229C72}"/>
              </a:ext>
            </a:extLst>
          </p:cNvPr>
          <p:cNvSpPr txBox="1"/>
          <p:nvPr/>
        </p:nvSpPr>
        <p:spPr>
          <a:xfrm>
            <a:off x="165696" y="2073717"/>
            <a:ext cx="124933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1300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Multidimensional poverty is </a:t>
            </a:r>
            <a:r>
              <a:rPr lang="en-US" sz="3000" b="1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part of the SDGs</a:t>
            </a:r>
            <a:r>
              <a:rPr lang="en-US" sz="3000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. 1.2.</a:t>
            </a:r>
          </a:p>
          <a:p>
            <a:pPr marL="457200" marR="0" lvl="0" indent="-457200" algn="l" defTabSz="1300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Important to have </a:t>
            </a:r>
            <a:r>
              <a:rPr lang="en-US" sz="3000" b="1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more countries with their own MPIs</a:t>
            </a:r>
            <a:r>
              <a:rPr lang="en-US" sz="3000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.</a:t>
            </a:r>
          </a:p>
          <a:p>
            <a:pPr marL="457200" marR="0" lvl="0" indent="-457200" algn="l" defTabSz="1300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Technical</a:t>
            </a:r>
            <a:r>
              <a:rPr lang="en-US" sz="3000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 skills and </a:t>
            </a:r>
            <a:r>
              <a:rPr lang="en-US" sz="3000" b="1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political engagement </a:t>
            </a:r>
            <a:r>
              <a:rPr lang="en-US" sz="3000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are needed to develop and use a </a:t>
            </a:r>
            <a:r>
              <a:rPr lang="en-US" sz="3000" b="1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national MPI.</a:t>
            </a:r>
          </a:p>
          <a:p>
            <a:pPr marL="914400" lvl="1" indent="-457200" defTabSz="130046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Handbook for Policy Entrepreneurs: From metrics to Policy</a:t>
            </a:r>
          </a:p>
          <a:p>
            <a:pPr lvl="1" indent="0" defTabSz="1300460" eaLnBrk="1" hangingPunct="1">
              <a:defRPr/>
            </a:pPr>
            <a:endParaRPr lang="en-US" sz="3000" b="1" dirty="0">
              <a:solidFill>
                <a:prstClr val="black"/>
              </a:solidFill>
              <a:latin typeface="Helvetica Light"/>
              <a:ea typeface="+mn-ea"/>
              <a:cs typeface="Arial" charset="0"/>
            </a:endParaRPr>
          </a:p>
          <a:p>
            <a:pPr marL="457200" marR="0" lvl="0" indent="-457200" algn="l" defTabSz="1300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COVID</a:t>
            </a:r>
            <a:r>
              <a:rPr lang="en-US" sz="3000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 showed the importance of multidimensional approaches: with MPI and Multidimensional </a:t>
            </a:r>
            <a:r>
              <a:rPr lang="en-US" sz="3000" b="1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Vulnerability</a:t>
            </a:r>
            <a:r>
              <a:rPr lang="en-US" sz="3000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 Indices, possible to see </a:t>
            </a:r>
            <a:r>
              <a:rPr lang="en-US" sz="3000" b="1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vulnerable</a:t>
            </a:r>
            <a:r>
              <a:rPr lang="en-US" sz="3000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 social groups: Those having </a:t>
            </a:r>
            <a:r>
              <a:rPr lang="en-US" sz="3000" b="1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multiple deprivations </a:t>
            </a:r>
            <a:r>
              <a:rPr lang="en-US" sz="3000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on water, sanitation, access to health services, cooking with wood.. were the most vulnerable against COVID.</a:t>
            </a:r>
          </a:p>
          <a:p>
            <a:pPr marR="0" lvl="0" algn="l" defTabSz="1300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000" dirty="0">
              <a:solidFill>
                <a:prstClr val="black"/>
              </a:solidFill>
              <a:latin typeface="Helvetica Light"/>
              <a:ea typeface="+mn-ea"/>
              <a:cs typeface="Arial" charset="0"/>
            </a:endParaRPr>
          </a:p>
          <a:p>
            <a:pPr marL="457200" marR="0" lvl="0" indent="-457200" algn="l" defTabSz="1300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Helvetica Light"/>
                <a:ea typeface="+mn-ea"/>
                <a:cs typeface="Arial" charset="0"/>
              </a:rPr>
              <a:t>South-South exchange. Multidimensional Poverty Network (MPPN).</a:t>
            </a:r>
          </a:p>
        </p:txBody>
      </p:sp>
    </p:spTree>
    <p:extLst>
      <p:ext uri="{BB962C8B-B14F-4D97-AF65-F5344CB8AC3E}">
        <p14:creationId xmlns:p14="http://schemas.microsoft.com/office/powerpoint/2010/main" val="2359125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0ADA41D-7E74-4D3A-967D-DFAEA5E0D289}"/>
              </a:ext>
            </a:extLst>
          </p:cNvPr>
          <p:cNvSpPr/>
          <p:nvPr/>
        </p:nvSpPr>
        <p:spPr bwMode="auto">
          <a:xfrm>
            <a:off x="345716" y="1968395"/>
            <a:ext cx="12313368" cy="6473849"/>
          </a:xfrm>
          <a:prstGeom prst="rect">
            <a:avLst/>
          </a:prstGeom>
          <a:solidFill>
            <a:srgbClr val="D3DAD8"/>
          </a:solidFill>
          <a:ln w="25400" cap="flat" cmpd="sng" algn="ctr">
            <a:solidFill>
              <a:srgbClr val="D3DAD8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56" name="Título 1">
            <a:extLst>
              <a:ext uri="{FF2B5EF4-FFF2-40B4-BE49-F238E27FC236}">
                <a16:creationId xmlns:a16="http://schemas.microsoft.com/office/drawing/2014/main" id="{530F42CB-EC94-44A5-A3A1-EA24C1243FFB}"/>
              </a:ext>
            </a:extLst>
          </p:cNvPr>
          <p:cNvSpPr txBox="1">
            <a:spLocks/>
          </p:cNvSpPr>
          <p:nvPr/>
        </p:nvSpPr>
        <p:spPr>
          <a:xfrm>
            <a:off x="165696" y="1124242"/>
            <a:ext cx="12745416" cy="105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MPI in </a:t>
            </a:r>
            <a:r>
              <a:rPr kumimoji="0" lang="es-MX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many</a:t>
            </a: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 </a:t>
            </a:r>
            <a:r>
              <a:rPr kumimoji="0" lang="es-MX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countries</a:t>
            </a: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, </a:t>
            </a:r>
            <a:r>
              <a:rPr kumimoji="0" lang="es-MX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according</a:t>
            </a: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 </a:t>
            </a:r>
            <a:r>
              <a:rPr kumimoji="0" lang="es-MX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to</a:t>
            </a: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 </a:t>
            </a:r>
            <a:r>
              <a:rPr kumimoji="0" lang="es-MX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their</a:t>
            </a: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 </a:t>
            </a:r>
            <a:r>
              <a:rPr kumimoji="0" lang="es-MX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needs</a:t>
            </a: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95FB0F-13FF-4DB2-A9B2-69F507229C72}"/>
              </a:ext>
            </a:extLst>
          </p:cNvPr>
          <p:cNvSpPr txBox="1"/>
          <p:nvPr/>
        </p:nvSpPr>
        <p:spPr>
          <a:xfrm>
            <a:off x="3046015" y="2141178"/>
            <a:ext cx="948231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b="1" dirty="0"/>
              <a:t>Colombia</a:t>
            </a: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charset="0"/>
                <a:sym typeface="Helvetica Light" charset="0"/>
              </a:rPr>
              <a:t>Bhutan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b="1" dirty="0"/>
              <a:t>Chile</a:t>
            </a: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charset="0"/>
                <a:sym typeface="Helvetica Light" charset="0"/>
              </a:rPr>
              <a:t>Seychelles</a:t>
            </a: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b="1" dirty="0"/>
              <a:t>Maldives</a:t>
            </a: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charset="0"/>
                <a:sym typeface="Helvetica Light" charset="0"/>
              </a:rPr>
              <a:t>India</a:t>
            </a: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b="1" dirty="0" err="1"/>
              <a:t>Panama</a:t>
            </a:r>
            <a:endParaRPr lang="es-MX" b="1" dirty="0"/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charset="0"/>
                <a:sym typeface="Helvetica Light" charset="0"/>
              </a:rPr>
              <a:t>Costa Rica</a:t>
            </a: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b="1" dirty="0"/>
              <a:t>Sierra Leone</a:t>
            </a: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charset="0"/>
                <a:sym typeface="Helvetica Light" charset="0"/>
              </a:rPr>
              <a:t>Rwanda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b="1" dirty="0"/>
              <a:t>Namibia…..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D5DB2ED-9132-740E-76F8-6FA259709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15" y="2788569"/>
            <a:ext cx="5252349" cy="2232248"/>
          </a:xfrm>
          <a:prstGeom prst="rect">
            <a:avLst/>
          </a:prstGeom>
        </p:spPr>
      </p:pic>
      <p:pic>
        <p:nvPicPr>
          <p:cNvPr id="7" name="Imagen 6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9908CAF4-7008-2CE7-4E8B-FF4FFFDFD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92" y="5409623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0ADA41D-7E74-4D3A-967D-DFAEA5E0D289}"/>
              </a:ext>
            </a:extLst>
          </p:cNvPr>
          <p:cNvSpPr/>
          <p:nvPr/>
        </p:nvSpPr>
        <p:spPr bwMode="auto">
          <a:xfrm>
            <a:off x="345716" y="1968395"/>
            <a:ext cx="12313368" cy="6473849"/>
          </a:xfrm>
          <a:prstGeom prst="rect">
            <a:avLst/>
          </a:prstGeom>
          <a:solidFill>
            <a:srgbClr val="D3DAD8"/>
          </a:solidFill>
          <a:ln w="25400" cap="flat" cmpd="sng" algn="ctr">
            <a:solidFill>
              <a:srgbClr val="D3DAD8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56" name="Título 1">
            <a:extLst>
              <a:ext uri="{FF2B5EF4-FFF2-40B4-BE49-F238E27FC236}">
                <a16:creationId xmlns:a16="http://schemas.microsoft.com/office/drawing/2014/main" id="{530F42CB-EC94-44A5-A3A1-EA24C1243FFB}"/>
              </a:ext>
            </a:extLst>
          </p:cNvPr>
          <p:cNvSpPr txBox="1">
            <a:spLocks/>
          </p:cNvSpPr>
          <p:nvPr/>
        </p:nvSpPr>
        <p:spPr>
          <a:xfrm>
            <a:off x="345716" y="1124242"/>
            <a:ext cx="11793339" cy="105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Measuring</a:t>
            </a:r>
            <a:r>
              <a:rPr kumimoji="0" lang="es-MX" sz="40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 </a:t>
            </a:r>
            <a:r>
              <a:rPr kumimoji="0" lang="es-MX" sz="40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poverty</a:t>
            </a:r>
            <a:r>
              <a:rPr kumimoji="0" lang="es-MX" sz="40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 in </a:t>
            </a:r>
            <a:r>
              <a:rPr kumimoji="0" lang="es-MX" sz="40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Mexico</a:t>
            </a:r>
            <a:endParaRPr kumimoji="0" lang="es-MX" sz="40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95FB0F-13FF-4DB2-A9B2-69F507229C72}"/>
              </a:ext>
            </a:extLst>
          </p:cNvPr>
          <p:cNvSpPr txBox="1"/>
          <p:nvPr/>
        </p:nvSpPr>
        <p:spPr>
          <a:xfrm>
            <a:off x="476473" y="2141178"/>
            <a:ext cx="1205185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 err="1"/>
              <a:t>Before</a:t>
            </a:r>
            <a:r>
              <a:rPr lang="es-MX" dirty="0"/>
              <a:t> 2000, </a:t>
            </a:r>
            <a:r>
              <a:rPr lang="es-MX" b="1" dirty="0"/>
              <a:t>no oficial </a:t>
            </a:r>
            <a:r>
              <a:rPr lang="es-MX" b="1" dirty="0" err="1"/>
              <a:t>poverty</a:t>
            </a:r>
            <a:r>
              <a:rPr lang="es-MX" b="1" dirty="0"/>
              <a:t> </a:t>
            </a:r>
            <a:r>
              <a:rPr lang="es-MX" b="1" dirty="0" err="1"/>
              <a:t>measurement</a:t>
            </a:r>
            <a:r>
              <a:rPr lang="es-MX" b="1" dirty="0"/>
              <a:t> </a:t>
            </a:r>
            <a:r>
              <a:rPr lang="es-MX" dirty="0"/>
              <a:t>in </a:t>
            </a:r>
            <a:r>
              <a:rPr lang="es-MX" dirty="0" err="1"/>
              <a:t>Mexico</a:t>
            </a:r>
            <a:r>
              <a:rPr lang="es-MX" dirty="0"/>
              <a:t>.</a:t>
            </a: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b="1" dirty="0"/>
              <a:t>New </a:t>
            </a:r>
            <a:r>
              <a:rPr lang="es-MX" b="1" dirty="0" err="1"/>
              <a:t>government</a:t>
            </a:r>
            <a:r>
              <a:rPr lang="es-MX" b="1" dirty="0"/>
              <a:t> </a:t>
            </a:r>
            <a:r>
              <a:rPr lang="es-MX" dirty="0"/>
              <a:t>in 2000 </a:t>
            </a:r>
            <a:r>
              <a:rPr lang="es-MX" dirty="0" err="1"/>
              <a:t>willing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measure</a:t>
            </a:r>
            <a:r>
              <a:rPr lang="es-MX" dirty="0"/>
              <a:t>. </a:t>
            </a: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/>
              <a:t>(More </a:t>
            </a:r>
            <a:r>
              <a:rPr lang="es-MX" b="1" dirty="0" err="1"/>
              <a:t>transparency</a:t>
            </a:r>
            <a:r>
              <a:rPr lang="es-MX" dirty="0"/>
              <a:t> in </a:t>
            </a:r>
            <a:r>
              <a:rPr lang="es-MX" dirty="0" err="1"/>
              <a:t>Mexico</a:t>
            </a:r>
            <a:r>
              <a:rPr lang="es-MX" dirty="0"/>
              <a:t> </a:t>
            </a:r>
            <a:r>
              <a:rPr lang="es-MX" dirty="0" err="1"/>
              <a:t>due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free </a:t>
            </a:r>
            <a:r>
              <a:rPr lang="es-MX" dirty="0" err="1"/>
              <a:t>elections</a:t>
            </a:r>
            <a:r>
              <a:rPr lang="es-MX" dirty="0"/>
              <a:t> and </a:t>
            </a:r>
            <a:r>
              <a:rPr lang="es-MX" dirty="0" err="1"/>
              <a:t>democracy</a:t>
            </a:r>
            <a:r>
              <a:rPr lang="es-MX" dirty="0"/>
              <a:t>).</a:t>
            </a: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 err="1"/>
              <a:t>First</a:t>
            </a:r>
            <a:r>
              <a:rPr lang="es-MX" dirty="0"/>
              <a:t> </a:t>
            </a:r>
            <a:r>
              <a:rPr lang="es-MX" dirty="0" err="1"/>
              <a:t>attempt</a:t>
            </a:r>
            <a:r>
              <a:rPr lang="es-MX" dirty="0"/>
              <a:t>: </a:t>
            </a:r>
            <a:r>
              <a:rPr lang="es-MX" dirty="0" err="1"/>
              <a:t>Income</a:t>
            </a:r>
            <a:r>
              <a:rPr lang="es-MX" dirty="0"/>
              <a:t> </a:t>
            </a:r>
            <a:r>
              <a:rPr lang="es-MX" dirty="0" err="1"/>
              <a:t>poverty</a:t>
            </a:r>
            <a:r>
              <a:rPr lang="es-MX" dirty="0"/>
              <a:t> (2002)</a:t>
            </a: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dirty="0"/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 err="1"/>
              <a:t>Political</a:t>
            </a:r>
            <a:r>
              <a:rPr lang="es-MX" dirty="0"/>
              <a:t> </a:t>
            </a:r>
            <a:r>
              <a:rPr lang="es-MX" dirty="0" err="1"/>
              <a:t>parties</a:t>
            </a:r>
            <a:r>
              <a:rPr lang="es-MX" dirty="0"/>
              <a:t> </a:t>
            </a:r>
            <a:r>
              <a:rPr lang="es-MX" dirty="0" err="1"/>
              <a:t>were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happy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the </a:t>
            </a:r>
            <a:r>
              <a:rPr lang="es-MX" dirty="0" err="1"/>
              <a:t>way</a:t>
            </a:r>
            <a:r>
              <a:rPr lang="es-MX" dirty="0"/>
              <a:t> </a:t>
            </a:r>
            <a:r>
              <a:rPr lang="es-MX" dirty="0" err="1"/>
              <a:t>poverty</a:t>
            </a:r>
            <a:r>
              <a:rPr lang="es-MX" dirty="0"/>
              <a:t> </a:t>
            </a:r>
            <a:r>
              <a:rPr lang="es-MX" dirty="0" err="1"/>
              <a:t>was</a:t>
            </a:r>
            <a:r>
              <a:rPr lang="es-MX" dirty="0"/>
              <a:t> </a:t>
            </a:r>
            <a:r>
              <a:rPr lang="es-MX" dirty="0" err="1"/>
              <a:t>measured</a:t>
            </a:r>
            <a:r>
              <a:rPr lang="es-MX" dirty="0"/>
              <a:t>: </a:t>
            </a:r>
            <a:r>
              <a:rPr lang="es-MX" b="1" dirty="0" err="1"/>
              <a:t>Only</a:t>
            </a:r>
            <a:r>
              <a:rPr lang="es-MX" b="1" dirty="0"/>
              <a:t> </a:t>
            </a:r>
            <a:r>
              <a:rPr lang="es-MX" b="1" dirty="0" err="1"/>
              <a:t>income</a:t>
            </a:r>
            <a:r>
              <a:rPr lang="es-MX" b="1" dirty="0"/>
              <a:t> and done </a:t>
            </a:r>
            <a:r>
              <a:rPr lang="es-MX" b="1" dirty="0" err="1"/>
              <a:t>by</a:t>
            </a:r>
            <a:r>
              <a:rPr lang="es-MX" b="1" dirty="0"/>
              <a:t> </a:t>
            </a:r>
            <a:r>
              <a:rPr lang="es-MX" b="1" dirty="0" err="1"/>
              <a:t>government</a:t>
            </a:r>
            <a:r>
              <a:rPr lang="es-MX" dirty="0"/>
              <a:t>.</a:t>
            </a: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 err="1"/>
              <a:t>All</a:t>
            </a:r>
            <a:r>
              <a:rPr lang="es-MX" dirty="0"/>
              <a:t> </a:t>
            </a:r>
            <a:r>
              <a:rPr lang="es-MX" dirty="0" err="1"/>
              <a:t>political</a:t>
            </a:r>
            <a:r>
              <a:rPr lang="es-MX" dirty="0"/>
              <a:t> </a:t>
            </a:r>
            <a:r>
              <a:rPr lang="es-MX" dirty="0" err="1"/>
              <a:t>parties</a:t>
            </a:r>
            <a:r>
              <a:rPr lang="es-MX" dirty="0"/>
              <a:t> </a:t>
            </a:r>
            <a:r>
              <a:rPr lang="es-MX" dirty="0" err="1"/>
              <a:t>agreed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b="1" dirty="0" err="1"/>
              <a:t>independent</a:t>
            </a:r>
            <a:r>
              <a:rPr lang="es-MX" dirty="0"/>
              <a:t> </a:t>
            </a:r>
            <a:r>
              <a:rPr lang="es-MX" dirty="0" err="1"/>
              <a:t>poverty</a:t>
            </a:r>
            <a:r>
              <a:rPr lang="es-MX" dirty="0"/>
              <a:t> </a:t>
            </a:r>
            <a:r>
              <a:rPr lang="es-MX" dirty="0" err="1"/>
              <a:t>measurement</a:t>
            </a:r>
            <a:r>
              <a:rPr lang="es-MX" dirty="0"/>
              <a:t>, </a:t>
            </a:r>
            <a:r>
              <a:rPr lang="es-MX" dirty="0" err="1"/>
              <a:t>including</a:t>
            </a:r>
            <a:r>
              <a:rPr lang="es-MX" dirty="0"/>
              <a:t> Access </a:t>
            </a:r>
            <a:r>
              <a:rPr lang="es-MX" dirty="0" err="1"/>
              <a:t>to</a:t>
            </a:r>
            <a:r>
              <a:rPr lang="es-MX" dirty="0"/>
              <a:t> social </a:t>
            </a:r>
            <a:r>
              <a:rPr lang="es-MX" dirty="0" err="1"/>
              <a:t>rights</a:t>
            </a:r>
            <a:r>
              <a:rPr lang="es-MX" dirty="0"/>
              <a:t>: </a:t>
            </a:r>
            <a:r>
              <a:rPr lang="es-MX" b="1" dirty="0"/>
              <a:t>Multidimensional </a:t>
            </a:r>
            <a:r>
              <a:rPr lang="es-MX" b="1" dirty="0" err="1"/>
              <a:t>poverty</a:t>
            </a:r>
            <a:r>
              <a:rPr lang="es-MX" b="1" dirty="0"/>
              <a:t> </a:t>
            </a:r>
            <a:r>
              <a:rPr lang="es-MX" b="1" dirty="0" err="1"/>
              <a:t>measurement</a:t>
            </a:r>
            <a:r>
              <a:rPr lang="es-MX" b="1" dirty="0"/>
              <a:t>!! </a:t>
            </a:r>
            <a:r>
              <a:rPr lang="es-MX" dirty="0"/>
              <a:t>(2006)</a:t>
            </a: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  <a:p>
            <a:pPr marL="457200" marR="0" lvl="0" indent="-457200" algn="just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9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49 Flecha circular"/>
          <p:cNvSpPr/>
          <p:nvPr/>
        </p:nvSpPr>
        <p:spPr bwMode="auto">
          <a:xfrm rot="8033617">
            <a:off x="4982389" y="6289628"/>
            <a:ext cx="1812312" cy="1608905"/>
          </a:xfrm>
          <a:prstGeom prst="circularArrow">
            <a:avLst>
              <a:gd name="adj1" fmla="val 12500"/>
              <a:gd name="adj2" fmla="val 617116"/>
              <a:gd name="adj3" fmla="val 20457681"/>
              <a:gd name="adj4" fmla="val 10275321"/>
              <a:gd name="adj5" fmla="val 12500"/>
            </a:avLst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defTabSz="1300460">
              <a:defRPr/>
            </a:pPr>
            <a:endParaRPr lang="es-ES" sz="3413">
              <a:latin typeface="Times" charset="0"/>
              <a:ea typeface="+mn-ea"/>
              <a:cs typeface="+mn-cs"/>
            </a:endParaRPr>
          </a:p>
        </p:txBody>
      </p:sp>
      <p:sp>
        <p:nvSpPr>
          <p:cNvPr id="9" name="8 Elipse"/>
          <p:cNvSpPr>
            <a:spLocks noChangeAspect="1"/>
          </p:cNvSpPr>
          <p:nvPr/>
        </p:nvSpPr>
        <p:spPr bwMode="auto">
          <a:xfrm>
            <a:off x="1153652" y="5811533"/>
            <a:ext cx="2275130" cy="1961330"/>
          </a:xfrm>
          <a:prstGeom prst="ellipse">
            <a:avLst/>
          </a:prstGeom>
          <a:solidFill>
            <a:srgbClr val="00A9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defTabSz="1300460">
              <a:defRPr/>
            </a:pPr>
            <a:endParaRPr lang="es-MX" sz="1991" b="1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4" name="13 Flecha circular"/>
          <p:cNvSpPr/>
          <p:nvPr/>
        </p:nvSpPr>
        <p:spPr bwMode="auto">
          <a:xfrm rot="3439950" flipV="1">
            <a:off x="3185862" y="4344823"/>
            <a:ext cx="1806697" cy="1718477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defTabSz="1300460">
              <a:defRPr/>
            </a:pPr>
            <a:endParaRPr lang="es-ES" sz="3413">
              <a:latin typeface="Times" charset="0"/>
              <a:ea typeface="+mn-ea"/>
              <a:cs typeface="+mn-cs"/>
            </a:endParaRPr>
          </a:p>
        </p:txBody>
      </p:sp>
      <p:sp>
        <p:nvSpPr>
          <p:cNvPr id="21" name="20 Flecha derecha"/>
          <p:cNvSpPr/>
          <p:nvPr/>
        </p:nvSpPr>
        <p:spPr bwMode="auto">
          <a:xfrm>
            <a:off x="530496" y="7836788"/>
            <a:ext cx="12047667" cy="968612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defTabSz="1300460">
              <a:defRPr/>
            </a:pPr>
            <a:endParaRPr lang="es-ES" sz="3413">
              <a:latin typeface="Times" charset="0"/>
              <a:ea typeface="+mn-ea"/>
              <a:cs typeface="+mn-cs"/>
            </a:endParaRPr>
          </a:p>
        </p:txBody>
      </p:sp>
      <p:grpSp>
        <p:nvGrpSpPr>
          <p:cNvPr id="8206" name="36 Grupo"/>
          <p:cNvGrpSpPr>
            <a:grpSpLocks/>
          </p:cNvGrpSpPr>
          <p:nvPr/>
        </p:nvGrpSpPr>
        <p:grpSpPr bwMode="auto">
          <a:xfrm>
            <a:off x="171802" y="2085386"/>
            <a:ext cx="1934916" cy="6283395"/>
            <a:chOff x="1512151" y="2025825"/>
            <a:chExt cx="1093745" cy="3162740"/>
          </a:xfrm>
        </p:grpSpPr>
        <p:cxnSp>
          <p:nvCxnSpPr>
            <p:cNvPr id="8294" name="10 Conector recto"/>
            <p:cNvCxnSpPr>
              <a:cxnSpLocks noChangeShapeType="1"/>
            </p:cNvCxnSpPr>
            <p:nvPr/>
          </p:nvCxnSpPr>
          <p:spPr bwMode="auto">
            <a:xfrm rot="16200000" flipH="1">
              <a:off x="644532" y="3770806"/>
              <a:ext cx="2832251" cy="326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24 CuadroTexto"/>
            <p:cNvSpPr txBox="1"/>
            <p:nvPr/>
          </p:nvSpPr>
          <p:spPr bwMode="auto">
            <a:xfrm>
              <a:off x="1512151" y="2025825"/>
              <a:ext cx="1093745" cy="310839"/>
            </a:xfrm>
            <a:prstGeom prst="rect">
              <a:avLst/>
            </a:prstGeom>
            <a:solidFill>
              <a:srgbClr val="1C3F9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300460">
                <a:defRPr/>
              </a:pPr>
              <a:r>
                <a:rPr lang="es-MX" sz="3413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2007</a:t>
              </a:r>
            </a:p>
          </p:txBody>
        </p:sp>
      </p:grpSp>
      <p:grpSp>
        <p:nvGrpSpPr>
          <p:cNvPr id="8208" name="34 Grupo"/>
          <p:cNvGrpSpPr>
            <a:grpSpLocks/>
          </p:cNvGrpSpPr>
          <p:nvPr/>
        </p:nvGrpSpPr>
        <p:grpSpPr bwMode="auto">
          <a:xfrm>
            <a:off x="4470417" y="2091340"/>
            <a:ext cx="1934916" cy="6305973"/>
            <a:chOff x="3854514" y="2117231"/>
            <a:chExt cx="1093745" cy="3144411"/>
          </a:xfrm>
        </p:grpSpPr>
        <p:cxnSp>
          <p:nvCxnSpPr>
            <p:cNvPr id="8286" name="15 Conector recto"/>
            <p:cNvCxnSpPr>
              <a:cxnSpLocks noChangeShapeType="1"/>
            </p:cNvCxnSpPr>
            <p:nvPr/>
          </p:nvCxnSpPr>
          <p:spPr bwMode="auto">
            <a:xfrm rot="5400000">
              <a:off x="2935683" y="3814186"/>
              <a:ext cx="2885471" cy="944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30 CuadroTexto"/>
            <p:cNvSpPr txBox="1"/>
            <p:nvPr/>
          </p:nvSpPr>
          <p:spPr bwMode="auto">
            <a:xfrm>
              <a:off x="3854514" y="2117231"/>
              <a:ext cx="1093745" cy="307931"/>
            </a:xfrm>
            <a:prstGeom prst="rect">
              <a:avLst/>
            </a:prstGeom>
            <a:solidFill>
              <a:srgbClr val="1C3F9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300460">
                <a:defRPr/>
              </a:pPr>
              <a:r>
                <a:rPr lang="es-MX" sz="3413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2008</a:t>
              </a:r>
              <a:endParaRPr lang="es-MX" sz="2276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09" name="34 Grupo"/>
          <p:cNvGrpSpPr>
            <a:grpSpLocks/>
          </p:cNvGrpSpPr>
          <p:nvPr/>
        </p:nvGrpSpPr>
        <p:grpSpPr bwMode="auto">
          <a:xfrm>
            <a:off x="9605079" y="2158782"/>
            <a:ext cx="1934916" cy="6305973"/>
            <a:chOff x="3854514" y="829046"/>
            <a:chExt cx="1093745" cy="4432595"/>
          </a:xfrm>
        </p:grpSpPr>
        <p:cxnSp>
          <p:nvCxnSpPr>
            <p:cNvPr id="8282" name="15 Conector recto"/>
            <p:cNvCxnSpPr>
              <a:cxnSpLocks noChangeShapeType="1"/>
            </p:cNvCxnSpPr>
            <p:nvPr/>
          </p:nvCxnSpPr>
          <p:spPr bwMode="auto">
            <a:xfrm rot="5400000">
              <a:off x="2319987" y="3227855"/>
              <a:ext cx="4067571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33 CuadroTexto"/>
            <p:cNvSpPr txBox="1"/>
            <p:nvPr/>
          </p:nvSpPr>
          <p:spPr bwMode="auto">
            <a:xfrm>
              <a:off x="3854514" y="829046"/>
              <a:ext cx="1093745" cy="434082"/>
            </a:xfrm>
            <a:prstGeom prst="rect">
              <a:avLst/>
            </a:prstGeom>
            <a:solidFill>
              <a:srgbClr val="1C3F9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300460">
                <a:defRPr/>
              </a:pPr>
              <a:r>
                <a:rPr lang="es-MX" sz="3413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2009</a:t>
              </a:r>
              <a:endParaRPr lang="es-MX" sz="2276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8" name="37 Elipse"/>
          <p:cNvSpPr>
            <a:spLocks noChangeAspect="1"/>
          </p:cNvSpPr>
          <p:nvPr/>
        </p:nvSpPr>
        <p:spPr bwMode="auto">
          <a:xfrm>
            <a:off x="3323843" y="2840132"/>
            <a:ext cx="2251779" cy="1748605"/>
          </a:xfrm>
          <a:prstGeom prst="ellipse">
            <a:avLst/>
          </a:prstGeom>
          <a:solidFill>
            <a:srgbClr val="00A9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defTabSz="1300460">
              <a:defRPr/>
            </a:pPr>
            <a:endParaRPr lang="es-MX" sz="1849" b="1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9" name="38 Elipse"/>
          <p:cNvSpPr>
            <a:spLocks noChangeAspect="1"/>
          </p:cNvSpPr>
          <p:nvPr/>
        </p:nvSpPr>
        <p:spPr bwMode="auto">
          <a:xfrm>
            <a:off x="7956429" y="4357504"/>
            <a:ext cx="2213881" cy="1908531"/>
          </a:xfrm>
          <a:prstGeom prst="ellipse">
            <a:avLst/>
          </a:prstGeom>
          <a:solidFill>
            <a:srgbClr val="00A9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defTabSz="1300460">
              <a:defRPr/>
            </a:pPr>
            <a:endParaRPr lang="es-MX" sz="853" b="1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0" name="39 Elipse"/>
          <p:cNvSpPr>
            <a:spLocks noChangeAspect="1"/>
          </p:cNvSpPr>
          <p:nvPr/>
        </p:nvSpPr>
        <p:spPr bwMode="auto">
          <a:xfrm>
            <a:off x="4421634" y="4439479"/>
            <a:ext cx="2563261" cy="2209717"/>
          </a:xfrm>
          <a:prstGeom prst="ellipse">
            <a:avLst/>
          </a:prstGeom>
          <a:solidFill>
            <a:srgbClr val="00A9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defTabSz="1300460">
              <a:defRPr/>
            </a:pPr>
            <a:endParaRPr lang="es-ES" sz="1991" b="1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1" name="40 Elipse"/>
          <p:cNvSpPr>
            <a:spLocks noChangeAspect="1"/>
          </p:cNvSpPr>
          <p:nvPr/>
        </p:nvSpPr>
        <p:spPr bwMode="auto">
          <a:xfrm>
            <a:off x="6969767" y="2799617"/>
            <a:ext cx="2088569" cy="1800501"/>
          </a:xfrm>
          <a:prstGeom prst="ellipse">
            <a:avLst/>
          </a:prstGeom>
          <a:solidFill>
            <a:srgbClr val="00A9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defTabSz="1300460">
              <a:defRPr/>
            </a:pPr>
            <a:r>
              <a:rPr lang="es-MX" sz="1707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lang="es-ES" sz="1707" b="1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2" name="41 Elipse"/>
          <p:cNvSpPr>
            <a:spLocks noChangeAspect="1"/>
          </p:cNvSpPr>
          <p:nvPr/>
        </p:nvSpPr>
        <p:spPr bwMode="auto">
          <a:xfrm>
            <a:off x="10552909" y="3422772"/>
            <a:ext cx="2181043" cy="1800501"/>
          </a:xfrm>
          <a:prstGeom prst="ellipse">
            <a:avLst/>
          </a:prstGeom>
          <a:solidFill>
            <a:srgbClr val="00A9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defTabSz="1300460">
              <a:defRPr/>
            </a:pPr>
            <a:endParaRPr lang="es-ES" sz="1707" b="1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3" name="42 Flecha circular"/>
          <p:cNvSpPr/>
          <p:nvPr/>
        </p:nvSpPr>
        <p:spPr bwMode="auto">
          <a:xfrm rot="3493979">
            <a:off x="8574783" y="3085233"/>
            <a:ext cx="1812312" cy="1608905"/>
          </a:xfrm>
          <a:prstGeom prst="circularArrow">
            <a:avLst>
              <a:gd name="adj1" fmla="val 12500"/>
              <a:gd name="adj2" fmla="val 617116"/>
              <a:gd name="adj3" fmla="val 20457681"/>
              <a:gd name="adj4" fmla="val 10275321"/>
              <a:gd name="adj5" fmla="val 12500"/>
            </a:avLst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defTabSz="1300460">
              <a:defRPr/>
            </a:pPr>
            <a:endParaRPr lang="es-ES" sz="3413">
              <a:latin typeface="Times" charset="0"/>
              <a:ea typeface="+mn-ea"/>
              <a:cs typeface="+mn-cs"/>
            </a:endParaRPr>
          </a:p>
        </p:txBody>
      </p:sp>
      <p:sp>
        <p:nvSpPr>
          <p:cNvPr id="44" name="43 Elipse"/>
          <p:cNvSpPr>
            <a:spLocks noChangeAspect="1"/>
          </p:cNvSpPr>
          <p:nvPr/>
        </p:nvSpPr>
        <p:spPr bwMode="auto">
          <a:xfrm>
            <a:off x="10657280" y="5502212"/>
            <a:ext cx="2130773" cy="1203388"/>
          </a:xfrm>
          <a:prstGeom prst="ellipse">
            <a:avLst/>
          </a:prstGeom>
          <a:solidFill>
            <a:srgbClr val="00A9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defTabSz="1300460">
              <a:defRPr/>
            </a:pPr>
            <a:r>
              <a:rPr lang="es-MX" sz="1991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Data</a:t>
            </a:r>
          </a:p>
          <a:p>
            <a:pPr algn="ctr" defTabSz="1300460">
              <a:defRPr/>
            </a:pPr>
            <a:r>
              <a:rPr lang="es-MX" sz="1991" b="1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delivery</a:t>
            </a:r>
            <a:endParaRPr lang="es-ES" sz="1991" b="1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9" name="48 Elipse"/>
          <p:cNvSpPr>
            <a:spLocks noChangeAspect="1"/>
          </p:cNvSpPr>
          <p:nvPr/>
        </p:nvSpPr>
        <p:spPr bwMode="auto">
          <a:xfrm>
            <a:off x="3695477" y="6446665"/>
            <a:ext cx="1784098" cy="1538021"/>
          </a:xfrm>
          <a:prstGeom prst="ellipse">
            <a:avLst/>
          </a:prstGeom>
          <a:solidFill>
            <a:srgbClr val="00A9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defTabSz="1300460">
              <a:defRPr/>
            </a:pPr>
            <a:endParaRPr lang="es-MX" sz="853" b="1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defTabSz="1300460">
              <a:defRPr/>
            </a:pPr>
            <a:endParaRPr lang="es-ES" sz="1991" b="1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" name="50 Elipse"/>
          <p:cNvSpPr>
            <a:spLocks noChangeAspect="1"/>
          </p:cNvSpPr>
          <p:nvPr/>
        </p:nvSpPr>
        <p:spPr bwMode="auto">
          <a:xfrm>
            <a:off x="7021696" y="6278900"/>
            <a:ext cx="2088567" cy="1800501"/>
          </a:xfrm>
          <a:prstGeom prst="ellipse">
            <a:avLst/>
          </a:prstGeom>
          <a:solidFill>
            <a:srgbClr val="00A9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defTabSz="1300460">
              <a:defRPr/>
            </a:pPr>
            <a:endParaRPr lang="es-ES" sz="1707" b="1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2" name="51 Flecha circular"/>
          <p:cNvSpPr/>
          <p:nvPr/>
        </p:nvSpPr>
        <p:spPr bwMode="auto">
          <a:xfrm rot="7306021">
            <a:off x="8486536" y="5861159"/>
            <a:ext cx="1745556" cy="1608452"/>
          </a:xfrm>
          <a:prstGeom prst="circularArrow">
            <a:avLst>
              <a:gd name="adj1" fmla="val 12500"/>
              <a:gd name="adj2" fmla="val 617116"/>
              <a:gd name="adj3" fmla="val 20457681"/>
              <a:gd name="adj4" fmla="val 11271683"/>
              <a:gd name="adj5" fmla="val 12500"/>
            </a:avLst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defTabSz="1300460">
              <a:defRPr/>
            </a:pPr>
            <a:endParaRPr lang="es-ES" sz="3413">
              <a:latin typeface="Times" charset="0"/>
              <a:ea typeface="+mn-ea"/>
              <a:cs typeface="+mn-cs"/>
            </a:endParaRPr>
          </a:p>
        </p:txBody>
      </p:sp>
      <p:sp>
        <p:nvSpPr>
          <p:cNvPr id="53" name="52 Elipse"/>
          <p:cNvSpPr>
            <a:spLocks noChangeAspect="1"/>
          </p:cNvSpPr>
          <p:nvPr/>
        </p:nvSpPr>
        <p:spPr bwMode="auto">
          <a:xfrm>
            <a:off x="10604839" y="6902054"/>
            <a:ext cx="2399962" cy="93473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defTabSz="1300460">
              <a:defRPr/>
            </a:pPr>
            <a:endParaRPr lang="es-ES" sz="1849" b="1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627701" y="-59829"/>
            <a:ext cx="9895841" cy="1370472"/>
          </a:xfrm>
          <a:prstGeom prst="rect">
            <a:avLst/>
          </a:prstGeom>
        </p:spPr>
        <p:txBody>
          <a:bodyPr/>
          <a:lstStyle/>
          <a:p>
            <a:pPr defTabSz="1300460">
              <a:defRPr/>
            </a:pPr>
            <a:r>
              <a:rPr lang="en-US" sz="4267" b="1" kern="0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Process</a:t>
            </a:r>
          </a:p>
          <a:p>
            <a:pPr defTabSz="1300460">
              <a:defRPr/>
            </a:pPr>
            <a:r>
              <a:rPr lang="es-ES" sz="3129" kern="0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Exchange ideas, </a:t>
            </a:r>
            <a:r>
              <a:rPr lang="es-ES" sz="3129" kern="0" dirty="0" err="1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criteria</a:t>
            </a:r>
            <a:r>
              <a:rPr lang="es-ES" sz="3129" kern="0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 &amp; </a:t>
            </a:r>
            <a:r>
              <a:rPr lang="es-ES" sz="3129" kern="0" dirty="0" err="1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design</a:t>
            </a:r>
            <a:r>
              <a:rPr lang="es-ES" sz="3129" kern="0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 of data </a:t>
            </a:r>
            <a:r>
              <a:rPr lang="es-ES" sz="3129" kern="0" dirty="0" err="1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sources</a:t>
            </a:r>
            <a:endParaRPr lang="en-US" sz="3129" kern="0" dirty="0">
              <a:solidFill>
                <a:srgbClr val="FF0000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5" name="8 CuadroTexto"/>
          <p:cNvSpPr txBox="1">
            <a:spLocks noChangeArrowheads="1"/>
          </p:cNvSpPr>
          <p:nvPr/>
        </p:nvSpPr>
        <p:spPr bwMode="auto">
          <a:xfrm>
            <a:off x="3307242" y="2982055"/>
            <a:ext cx="2305537" cy="114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defTabSz="1300460">
              <a:defRPr/>
            </a:pPr>
            <a:r>
              <a:rPr lang="en-US" sz="2276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Five </a:t>
            </a:r>
          </a:p>
          <a:p>
            <a:pPr algn="ctr" defTabSz="1300460">
              <a:defRPr/>
            </a:pPr>
            <a:r>
              <a:rPr lang="en-US" sz="2276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Specific consultations</a:t>
            </a:r>
          </a:p>
        </p:txBody>
      </p:sp>
      <p:sp>
        <p:nvSpPr>
          <p:cNvPr id="36" name="8 CuadroTexto"/>
          <p:cNvSpPr txBox="1">
            <a:spLocks noChangeArrowheads="1"/>
          </p:cNvSpPr>
          <p:nvPr/>
        </p:nvSpPr>
        <p:spPr bwMode="auto">
          <a:xfrm>
            <a:off x="1095145" y="6165350"/>
            <a:ext cx="2305537" cy="114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defTabSz="1300460">
              <a:defRPr/>
            </a:pPr>
            <a:r>
              <a:rPr lang="es-ES" sz="2276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Consultation</a:t>
            </a:r>
            <a:endParaRPr lang="es-ES" sz="2276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algn="ctr" defTabSz="1300460">
              <a:defRPr/>
            </a:pPr>
            <a:r>
              <a:rPr lang="es-ES" sz="2276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with</a:t>
            </a:r>
            <a:r>
              <a:rPr lang="es-ES" sz="2276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</a:p>
          <a:p>
            <a:pPr algn="ctr" defTabSz="1300460">
              <a:defRPr/>
            </a:pPr>
            <a:r>
              <a:rPr lang="es-ES" sz="2276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experts</a:t>
            </a:r>
            <a:endParaRPr lang="en-US" sz="2276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7" name="8 CuadroTexto"/>
          <p:cNvSpPr txBox="1">
            <a:spLocks noChangeArrowheads="1"/>
          </p:cNvSpPr>
          <p:nvPr/>
        </p:nvSpPr>
        <p:spPr bwMode="auto">
          <a:xfrm>
            <a:off x="4592776" y="4609331"/>
            <a:ext cx="2305537" cy="17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defTabSz="1300460">
              <a:defRPr/>
            </a:pPr>
            <a:r>
              <a:rPr lang="es-ES" sz="2133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Consultation</a:t>
            </a:r>
            <a:endParaRPr lang="es-ES" sz="2133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algn="ctr" defTabSz="1300460">
              <a:defRPr/>
            </a:pPr>
            <a:r>
              <a:rPr lang="es-ES" sz="2133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about</a:t>
            </a:r>
            <a:r>
              <a:rPr lang="es-ES" sz="2133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s-ES" sz="2133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indicators</a:t>
            </a:r>
            <a:r>
              <a:rPr lang="es-ES" sz="2133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, </a:t>
            </a:r>
            <a:r>
              <a:rPr lang="es-ES" sz="2133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thresholds</a:t>
            </a:r>
            <a:r>
              <a:rPr lang="es-ES" sz="2133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, </a:t>
            </a:r>
            <a:r>
              <a:rPr lang="es-ES" sz="2133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questions</a:t>
            </a:r>
            <a:r>
              <a:rPr lang="es-ES" sz="2133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s-ES" sz="2133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with</a:t>
            </a:r>
            <a:r>
              <a:rPr lang="es-ES" sz="2133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s-ES" sz="2133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public</a:t>
            </a:r>
            <a:r>
              <a:rPr lang="es-ES" sz="2133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s-ES" sz="2133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inst</a:t>
            </a:r>
            <a:r>
              <a:rPr lang="es-ES" sz="2133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. </a:t>
            </a:r>
            <a:endParaRPr lang="en-US" sz="2133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5" name="8 CuadroTexto"/>
          <p:cNvSpPr txBox="1">
            <a:spLocks noChangeArrowheads="1"/>
          </p:cNvSpPr>
          <p:nvPr/>
        </p:nvSpPr>
        <p:spPr bwMode="auto">
          <a:xfrm>
            <a:off x="3494307" y="6782062"/>
            <a:ext cx="2305537" cy="79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defTabSz="1300460">
              <a:defRPr/>
            </a:pPr>
            <a:r>
              <a:rPr lang="es-MX" sz="2276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Survey</a:t>
            </a:r>
            <a:endParaRPr lang="es-ES" sz="2276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algn="ctr" defTabSz="1300460">
              <a:defRPr/>
            </a:pPr>
            <a:r>
              <a:rPr lang="es-MX" sz="2276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Design</a:t>
            </a:r>
            <a:endParaRPr lang="en-US" sz="2276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60" name="8 CuadroTexto"/>
          <p:cNvSpPr txBox="1">
            <a:spLocks noChangeArrowheads="1"/>
          </p:cNvSpPr>
          <p:nvPr/>
        </p:nvSpPr>
        <p:spPr bwMode="auto">
          <a:xfrm>
            <a:off x="6898231" y="6402406"/>
            <a:ext cx="2305537" cy="149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defTabSz="1300460">
              <a:defRPr/>
            </a:pPr>
            <a:r>
              <a:rPr lang="es-ES" sz="2276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National</a:t>
            </a:r>
            <a:r>
              <a:rPr lang="es-ES" sz="2276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</a:p>
          <a:p>
            <a:pPr algn="ctr" defTabSz="1300460">
              <a:defRPr/>
            </a:pPr>
            <a:r>
              <a:rPr lang="es-ES" sz="2276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and </a:t>
            </a:r>
            <a:r>
              <a:rPr lang="es-ES" sz="2276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international</a:t>
            </a:r>
            <a:r>
              <a:rPr lang="es-ES" sz="2276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s-ES" sz="2276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seminars</a:t>
            </a:r>
            <a:endParaRPr lang="en-US" sz="2276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259" name="27 CuadroTexto"/>
          <p:cNvSpPr txBox="1">
            <a:spLocks noChangeArrowheads="1"/>
          </p:cNvSpPr>
          <p:nvPr/>
        </p:nvSpPr>
        <p:spPr bwMode="auto">
          <a:xfrm flipH="1">
            <a:off x="4662312" y="8010596"/>
            <a:ext cx="6728178" cy="5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defTabSz="1300460" eaLnBrk="1" hangingPunct="1"/>
            <a:r>
              <a:rPr lang="es-MX" sz="3129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Building the methodology</a:t>
            </a:r>
            <a:endParaRPr lang="es-ES" sz="3129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62" name="8 CuadroTexto"/>
          <p:cNvSpPr txBox="1">
            <a:spLocks noChangeArrowheads="1"/>
          </p:cNvSpPr>
          <p:nvPr/>
        </p:nvSpPr>
        <p:spPr bwMode="auto">
          <a:xfrm>
            <a:off x="7863506" y="4842310"/>
            <a:ext cx="2305537" cy="83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defTabSz="1300460">
              <a:defRPr/>
            </a:pPr>
            <a:r>
              <a:rPr lang="es-ES" sz="2418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Data</a:t>
            </a:r>
          </a:p>
          <a:p>
            <a:pPr algn="ctr" defTabSz="1300460">
              <a:defRPr/>
            </a:pPr>
            <a:r>
              <a:rPr lang="es-ES" sz="2418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Collection</a:t>
            </a:r>
            <a:r>
              <a:rPr lang="es-ES" sz="2418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</a:p>
        </p:txBody>
      </p:sp>
      <p:sp>
        <p:nvSpPr>
          <p:cNvPr id="63" name="8 CuadroTexto"/>
          <p:cNvSpPr txBox="1">
            <a:spLocks noChangeArrowheads="1"/>
          </p:cNvSpPr>
          <p:nvPr/>
        </p:nvSpPr>
        <p:spPr bwMode="auto">
          <a:xfrm>
            <a:off x="10699264" y="6897806"/>
            <a:ext cx="2305537" cy="77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defTabSz="1300460">
              <a:defRPr/>
            </a:pPr>
            <a:r>
              <a:rPr lang="es-ES" sz="2418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Presentation</a:t>
            </a:r>
            <a:endParaRPr lang="es-ES" sz="2418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algn="ctr" defTabSz="1300460">
              <a:defRPr/>
            </a:pPr>
            <a:r>
              <a:rPr lang="es-ES" sz="199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(</a:t>
            </a:r>
            <a:r>
              <a:rPr lang="es-ES" sz="1991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December</a:t>
            </a:r>
            <a:r>
              <a:rPr lang="es-ES" sz="199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)</a:t>
            </a:r>
            <a:endParaRPr lang="en-US" sz="1991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64" name="8 CuadroTexto"/>
          <p:cNvSpPr txBox="1">
            <a:spLocks noChangeArrowheads="1"/>
          </p:cNvSpPr>
          <p:nvPr/>
        </p:nvSpPr>
        <p:spPr bwMode="auto">
          <a:xfrm>
            <a:off x="6916943" y="3185086"/>
            <a:ext cx="2305537" cy="114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defTabSz="1300460">
              <a:defRPr/>
            </a:pPr>
            <a:r>
              <a:rPr lang="es-ES" sz="2276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Discussions</a:t>
            </a:r>
            <a:r>
              <a:rPr lang="es-ES" sz="2276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</a:p>
          <a:p>
            <a:pPr algn="ctr" defTabSz="1300460">
              <a:defRPr/>
            </a:pPr>
            <a:r>
              <a:rPr lang="es-ES" sz="2276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of</a:t>
            </a:r>
          </a:p>
          <a:p>
            <a:pPr algn="ctr" defTabSz="1300460">
              <a:defRPr/>
            </a:pPr>
            <a:r>
              <a:rPr lang="es-ES" sz="2276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proposals</a:t>
            </a:r>
            <a:endParaRPr lang="en-US" sz="2276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65" name="8 CuadroTexto"/>
          <p:cNvSpPr txBox="1">
            <a:spLocks noChangeArrowheads="1"/>
          </p:cNvSpPr>
          <p:nvPr/>
        </p:nvSpPr>
        <p:spPr bwMode="auto">
          <a:xfrm>
            <a:off x="10475040" y="3595278"/>
            <a:ext cx="2305537" cy="114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defTabSz="1300460">
              <a:defRPr/>
            </a:pPr>
            <a:r>
              <a:rPr lang="es-ES" sz="2276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Final </a:t>
            </a:r>
            <a:r>
              <a:rPr lang="es-ES" sz="2276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discussions</a:t>
            </a:r>
            <a:r>
              <a:rPr lang="es-ES" sz="2276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 </a:t>
            </a:r>
          </a:p>
          <a:p>
            <a:pPr algn="ctr" defTabSz="1300460">
              <a:defRPr/>
            </a:pPr>
            <a:r>
              <a:rPr lang="es-ES" sz="2276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&amp; </a:t>
            </a:r>
            <a:r>
              <a:rPr lang="es-ES" sz="2276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results</a:t>
            </a:r>
            <a:r>
              <a:rPr lang="es-ES" sz="2276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of </a:t>
            </a:r>
            <a:r>
              <a:rPr lang="es-ES" sz="2276" dirty="0" err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studies</a:t>
            </a:r>
            <a:endParaRPr lang="en-US" sz="2276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6" name="35 Grupo"/>
          <p:cNvGrpSpPr>
            <a:grpSpLocks/>
          </p:cNvGrpSpPr>
          <p:nvPr/>
        </p:nvGrpSpPr>
        <p:grpSpPr bwMode="auto">
          <a:xfrm>
            <a:off x="4958080" y="3454400"/>
            <a:ext cx="4687147" cy="3104546"/>
            <a:chOff x="3874663" y="1229169"/>
            <a:chExt cx="4006103" cy="3243603"/>
          </a:xfrm>
        </p:grpSpPr>
        <p:sp>
          <p:nvSpPr>
            <p:cNvPr id="55" name="54 Llamada con línea 1"/>
            <p:cNvSpPr/>
            <p:nvPr/>
          </p:nvSpPr>
          <p:spPr bwMode="auto">
            <a:xfrm>
              <a:off x="3874663" y="1229169"/>
              <a:ext cx="4006103" cy="2876985"/>
            </a:xfrm>
            <a:prstGeom prst="borderCallout1">
              <a:avLst>
                <a:gd name="adj1" fmla="val 59370"/>
                <a:gd name="adj2" fmla="val -337"/>
                <a:gd name="adj3" fmla="val 98439"/>
                <a:gd name="adj4" fmla="val -38333"/>
              </a:avLst>
            </a:prstGeom>
            <a:solidFill>
              <a:srgbClr val="D6BD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/>
            <a:lstStyle/>
            <a:p>
              <a:pPr defTabSz="1300460">
                <a:defRPr/>
              </a:pPr>
              <a:endParaRPr lang="es-ES" sz="3413" dirty="0">
                <a:solidFill>
                  <a:srgbClr val="2D2D8A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56" name="58 CuadroTexto"/>
            <p:cNvSpPr txBox="1">
              <a:spLocks noChangeArrowheads="1"/>
            </p:cNvSpPr>
            <p:nvPr/>
          </p:nvSpPr>
          <p:spPr bwMode="auto">
            <a:xfrm>
              <a:off x="3967290" y="1403728"/>
              <a:ext cx="3828569" cy="3069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300460" eaLnBrk="1" hangingPunct="1">
                <a:buFont typeface="Arial" charset="0"/>
                <a:buChar char="•"/>
                <a:defRPr/>
              </a:pPr>
              <a:r>
                <a:rPr lang="es-MX" sz="2560" b="1" dirty="0" err="1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Bourguignon,Thorbecke</a:t>
              </a:r>
              <a:r>
                <a:rPr lang="es-MX" sz="2560" b="1" dirty="0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, </a:t>
              </a:r>
              <a:r>
                <a:rPr lang="es-MX" sz="2560" b="1" dirty="0" err="1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Kakwani</a:t>
              </a:r>
              <a:r>
                <a:rPr lang="es-MX" sz="2560" b="1" dirty="0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, </a:t>
              </a:r>
              <a:r>
                <a:rPr lang="es-MX" sz="2560" b="1" dirty="0" err="1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Lustig,Skoufias</a:t>
              </a:r>
              <a:r>
                <a:rPr lang="es-MX" sz="2560" b="1" dirty="0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, </a:t>
              </a:r>
              <a:r>
                <a:rPr lang="es-MX" sz="2560" b="1" dirty="0" err="1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Walton</a:t>
              </a:r>
              <a:r>
                <a:rPr lang="es-MX" sz="2560" b="1" dirty="0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, </a:t>
              </a:r>
              <a:r>
                <a:rPr lang="es-MX" sz="2560" b="1" dirty="0" err="1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Khander</a:t>
              </a:r>
              <a:r>
                <a:rPr lang="es-MX" sz="2560" b="1" dirty="0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, </a:t>
              </a:r>
              <a:r>
                <a:rPr lang="es-MX" sz="2560" b="1" dirty="0" err="1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Reddy</a:t>
              </a:r>
              <a:r>
                <a:rPr lang="es-MX" sz="2560" b="1" dirty="0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, </a:t>
              </a:r>
              <a:r>
                <a:rPr lang="es-MX" sz="2560" b="1" dirty="0" err="1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Feres</a:t>
              </a:r>
              <a:r>
                <a:rPr lang="es-MX" sz="2560" b="1" dirty="0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, López-Calva, … </a:t>
              </a:r>
              <a:r>
                <a:rPr lang="es-MX" sz="2560" b="1" dirty="0" err="1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among</a:t>
              </a:r>
              <a:r>
                <a:rPr lang="es-MX" sz="2560" b="1" dirty="0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lang="es-MX" sz="2560" b="1" dirty="0" err="1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others</a:t>
              </a:r>
              <a:r>
                <a:rPr lang="es-MX" sz="2560" b="1" dirty="0">
                  <a:solidFill>
                    <a:srgbClr val="2D2D8A"/>
                  </a:solidFill>
                  <a:latin typeface="Tahoma" pitchFamily="34" charset="0"/>
                  <a:ea typeface="+mn-ea"/>
                  <a:cs typeface="Tahoma" pitchFamily="34" charset="0"/>
                </a:rPr>
                <a:t>.</a:t>
              </a:r>
              <a:endParaRPr lang="es-ES" sz="3413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endParaRPr>
            </a:p>
            <a:p>
              <a:pPr defTabSz="1300460" eaLnBrk="1" hangingPunct="1">
                <a:buFont typeface="Arial" charset="0"/>
                <a:buChar char="•"/>
                <a:defRPr/>
              </a:pPr>
              <a:endParaRPr lang="es-ES" sz="2844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endParaRPr>
            </a:p>
            <a:p>
              <a:pPr defTabSz="1300460" eaLnBrk="1" hangingPunct="1">
                <a:buFont typeface="Arial" charset="0"/>
                <a:buChar char="•"/>
                <a:defRPr/>
              </a:pPr>
              <a:endParaRPr lang="es-MX" sz="2844" b="1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</p:grpSp>
      <p:grpSp>
        <p:nvGrpSpPr>
          <p:cNvPr id="7" name="35 Grupo"/>
          <p:cNvGrpSpPr>
            <a:grpSpLocks/>
          </p:cNvGrpSpPr>
          <p:nvPr/>
        </p:nvGrpSpPr>
        <p:grpSpPr bwMode="auto">
          <a:xfrm>
            <a:off x="6832036" y="3418276"/>
            <a:ext cx="5120640" cy="4063661"/>
            <a:chOff x="3874663" y="1229170"/>
            <a:chExt cx="3687315" cy="3418204"/>
          </a:xfrm>
        </p:grpSpPr>
        <p:sp>
          <p:nvSpPr>
            <p:cNvPr id="58" name="57 Llamada con línea 1"/>
            <p:cNvSpPr/>
            <p:nvPr/>
          </p:nvSpPr>
          <p:spPr bwMode="auto">
            <a:xfrm>
              <a:off x="3874663" y="1229170"/>
              <a:ext cx="3666063" cy="2489815"/>
            </a:xfrm>
            <a:prstGeom prst="borderCallout1">
              <a:avLst>
                <a:gd name="adj1" fmla="val 59370"/>
                <a:gd name="adj2" fmla="val -337"/>
                <a:gd name="adj3" fmla="val 14334"/>
                <a:gd name="adj4" fmla="val -28115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defTabSz="1300460">
                <a:defRPr/>
              </a:pPr>
              <a:endParaRPr lang="es-ES" sz="3413"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8277" name="58 CuadroTexto"/>
            <p:cNvSpPr txBox="1">
              <a:spLocks noChangeArrowheads="1"/>
            </p:cNvSpPr>
            <p:nvPr/>
          </p:nvSpPr>
          <p:spPr bwMode="auto">
            <a:xfrm>
              <a:off x="3967191" y="1403315"/>
              <a:ext cx="3594787" cy="3244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9pPr>
            </a:lstStyle>
            <a:p>
              <a:pPr defTabSz="1300460" eaLnBrk="1" hangingPunct="1">
                <a:buFont typeface="Arial" charset="0"/>
                <a:buChar char="•"/>
              </a:pPr>
              <a:r>
                <a:rPr lang="es-MX" sz="2560" b="1">
                  <a:solidFill>
                    <a:srgbClr val="FFFFFF"/>
                  </a:solidFill>
                  <a:latin typeface="Tahoma" pitchFamily="34" charset="0"/>
                  <a:ea typeface="+mn-ea"/>
                  <a:cs typeface="Tahoma" pitchFamily="34" charset="0"/>
                </a:rPr>
                <a:t> Julio Boltvinik</a:t>
              </a:r>
            </a:p>
            <a:p>
              <a:pPr defTabSz="1300460" eaLnBrk="1" hangingPunct="1">
                <a:buFont typeface="Arial" charset="0"/>
                <a:buChar char="•"/>
              </a:pPr>
              <a:r>
                <a:rPr lang="es-MX" sz="2560">
                  <a:solidFill>
                    <a:srgbClr val="FFFFFF"/>
                  </a:solidFill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lang="es-MX" sz="2560" b="1">
                  <a:solidFill>
                    <a:srgbClr val="FFFFFF"/>
                  </a:solidFill>
                  <a:latin typeface="Tahoma" pitchFamily="34" charset="0"/>
                  <a:ea typeface="+mn-ea"/>
                  <a:cs typeface="Tahoma" pitchFamily="34" charset="0"/>
                </a:rPr>
                <a:t>Satya Chakravarty</a:t>
              </a:r>
            </a:p>
            <a:p>
              <a:pPr defTabSz="1300460" eaLnBrk="1" hangingPunct="1">
                <a:buFont typeface="Arial" charset="0"/>
                <a:buChar char="•"/>
              </a:pPr>
              <a:r>
                <a:rPr lang="es-MX" sz="2560" b="1">
                  <a:solidFill>
                    <a:srgbClr val="FFFFFF"/>
                  </a:solidFill>
                  <a:latin typeface="Tahoma" pitchFamily="34" charset="0"/>
                  <a:ea typeface="+mn-ea"/>
                  <a:cs typeface="Tahoma" pitchFamily="34" charset="0"/>
                </a:rPr>
                <a:t> James Foster, Sabine Alkire</a:t>
              </a:r>
            </a:p>
            <a:p>
              <a:pPr defTabSz="1300460" eaLnBrk="1" hangingPunct="1">
                <a:buFont typeface="Arial" charset="0"/>
                <a:buChar char="•"/>
              </a:pPr>
              <a:r>
                <a:rPr lang="es-MX" sz="2560" b="1">
                  <a:solidFill>
                    <a:srgbClr val="FFFFFF"/>
                  </a:solidFill>
                  <a:latin typeface="Tahoma" pitchFamily="34" charset="0"/>
                  <a:ea typeface="+mn-ea"/>
                  <a:cs typeface="Tahoma" pitchFamily="34" charset="0"/>
                </a:rPr>
                <a:t> David Gordon</a:t>
              </a:r>
            </a:p>
            <a:p>
              <a:pPr defTabSz="1300460" eaLnBrk="1" hangingPunct="1">
                <a:buFont typeface="Arial" charset="0"/>
                <a:buChar char="•"/>
              </a:pPr>
              <a:r>
                <a:rPr lang="es-MX" sz="2560" b="1">
                  <a:solidFill>
                    <a:srgbClr val="FFFFFF"/>
                  </a:solidFill>
                  <a:latin typeface="Tahoma" pitchFamily="34" charset="0"/>
                  <a:ea typeface="+mn-ea"/>
                  <a:cs typeface="Tahoma" pitchFamily="34" charset="0"/>
                </a:rPr>
                <a:t> Rubén Hernández and  Humberto Soto</a:t>
              </a:r>
              <a:endParaRPr lang="es-ES" sz="2560" b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endParaRPr>
            </a:p>
            <a:p>
              <a:pPr defTabSz="1300460" eaLnBrk="1" hangingPunct="1">
                <a:buFont typeface="Arial" charset="0"/>
                <a:buChar char="•"/>
              </a:pPr>
              <a:endParaRPr lang="es-ES" sz="3413" b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endParaRPr>
            </a:p>
            <a:p>
              <a:pPr defTabSz="1300460" eaLnBrk="1" hangingPunct="1">
                <a:buFont typeface="Arial" charset="0"/>
                <a:buChar char="•"/>
              </a:pPr>
              <a:endParaRPr lang="es-ES" sz="2844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endParaRPr>
            </a:p>
            <a:p>
              <a:pPr defTabSz="1300460" eaLnBrk="1" hangingPunct="1">
                <a:buFont typeface="Arial" charset="0"/>
                <a:buChar char="•"/>
              </a:pPr>
              <a:endParaRPr lang="es-MX" sz="2844" b="1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66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0943" y="387269"/>
            <a:ext cx="10126133" cy="70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300460"/>
            <a:r>
              <a:rPr lang="it-IT" sz="3982" b="1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Multidimensional Poverty in Mexico</a:t>
            </a:r>
            <a:endParaRPr lang="en-US" sz="3982" b="1" dirty="0">
              <a:solidFill>
                <a:srgbClr val="FF0000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3" name="9 Grupo"/>
          <p:cNvGrpSpPr>
            <a:grpSpLocks/>
          </p:cNvGrpSpPr>
          <p:nvPr/>
        </p:nvGrpSpPr>
        <p:grpSpPr bwMode="auto">
          <a:xfrm>
            <a:off x="1084117" y="2143137"/>
            <a:ext cx="3004787" cy="2733663"/>
            <a:chOff x="914400" y="2264229"/>
            <a:chExt cx="1930626" cy="1799771"/>
          </a:xfrm>
          <a:solidFill>
            <a:srgbClr val="007E39"/>
          </a:solidFill>
          <a:effectLst/>
          <a:scene3d>
            <a:camera prst="orthographicFront">
              <a:rot lat="0" lon="0" rev="0"/>
            </a:camera>
            <a:lightRig rig="brightRoom" dir="t"/>
          </a:scene3d>
        </p:grpSpPr>
        <p:sp>
          <p:nvSpPr>
            <p:cNvPr id="4" name="3 Conector"/>
            <p:cNvSpPr/>
            <p:nvPr/>
          </p:nvSpPr>
          <p:spPr bwMode="auto">
            <a:xfrm>
              <a:off x="914400" y="2264229"/>
              <a:ext cx="1901371" cy="1799771"/>
            </a:xfrm>
            <a:prstGeom prst="flowChartConnector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metal">
              <a:bevelT/>
            </a:sp3d>
          </p:spPr>
          <p:txBody>
            <a:bodyPr/>
            <a:lstStyle/>
            <a:p>
              <a:pPr defTabSz="1300460">
                <a:defRPr/>
              </a:pPr>
              <a:endParaRPr lang="es-ES" sz="2276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8 CuadroTexto"/>
            <p:cNvSpPr txBox="1">
              <a:spLocks noChangeArrowheads="1"/>
            </p:cNvSpPr>
            <p:nvPr/>
          </p:nvSpPr>
          <p:spPr bwMode="auto">
            <a:xfrm>
              <a:off x="935173" y="2727966"/>
              <a:ext cx="1909853" cy="838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 prstMaterial="metal">
              <a:bevelT/>
            </a:sp3d>
          </p:spPr>
          <p:txBody>
            <a:bodyPr>
              <a:spAutoFit/>
            </a:bodyPr>
            <a:lstStyle/>
            <a:p>
              <a:pPr algn="ctr" defTabSz="1137902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44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Social Development Law</a:t>
              </a: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430628" y="2536474"/>
            <a:ext cx="6834192" cy="4327619"/>
            <a:chOff x="4458043" y="1080790"/>
            <a:chExt cx="3605328" cy="4575021"/>
          </a:xfrm>
          <a:effectLst/>
        </p:grpSpPr>
        <p:sp>
          <p:nvSpPr>
            <p:cNvPr id="7" name="6 Rectángulo redondeado"/>
            <p:cNvSpPr/>
            <p:nvPr/>
          </p:nvSpPr>
          <p:spPr bwMode="auto">
            <a:xfrm>
              <a:off x="4458043" y="1080790"/>
              <a:ext cx="3605328" cy="4575021"/>
            </a:xfrm>
            <a:prstGeom prst="roundRect">
              <a:avLst/>
            </a:prstGeom>
            <a:solidFill>
              <a:srgbClr val="3A3A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/>
            </a:sp3d>
          </p:spPr>
          <p:txBody>
            <a:bodyPr/>
            <a:lstStyle/>
            <a:p>
              <a:pPr defTabSz="1300460">
                <a:defRPr/>
              </a:pPr>
              <a:endParaRPr lang="es-ES" sz="3413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627563" y="1376379"/>
              <a:ext cx="3435808" cy="3845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>
              <a:spAutoFit/>
            </a:bodyPr>
            <a:lstStyle/>
            <a:p>
              <a:pPr defTabSz="1300460" eaLnBrk="1" hangingPunct="1">
                <a:defRPr/>
              </a:pPr>
              <a:r>
                <a:rPr lang="es-ES" sz="256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	</a:t>
              </a:r>
              <a:r>
                <a:rPr lang="en-US" sz="256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Dimensions</a:t>
              </a:r>
            </a:p>
            <a:p>
              <a:pPr indent="259641" defTabSz="1300460" eaLnBrk="1" hangingPunct="1">
                <a:buFont typeface="Arial" pitchFamily="34" charset="0"/>
                <a:buChar char="•"/>
                <a:defRPr/>
              </a:pPr>
              <a:r>
                <a:rPr lang="en-US" sz="256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Income</a:t>
              </a:r>
            </a:p>
            <a:p>
              <a:pPr marL="257383" indent="-257383" defTabSz="1300460" eaLnBrk="1" hangingPunct="1">
                <a:buFont typeface="Arial" pitchFamily="34" charset="0"/>
                <a:buChar char="•"/>
                <a:defRPr/>
              </a:pPr>
              <a:r>
                <a:rPr lang="en-US" sz="256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Educational gap</a:t>
              </a:r>
            </a:p>
            <a:p>
              <a:pPr marL="257383" indent="-257383" defTabSz="1300460" eaLnBrk="1" hangingPunct="1">
                <a:buFont typeface="Arial" pitchFamily="34" charset="0"/>
                <a:buChar char="•"/>
                <a:defRPr/>
              </a:pPr>
              <a:r>
                <a:rPr lang="en-US" sz="256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Access to health services</a:t>
              </a:r>
            </a:p>
            <a:p>
              <a:pPr indent="259641" defTabSz="1300460" eaLnBrk="1" hangingPunct="1">
                <a:buFont typeface="Arial" pitchFamily="34" charset="0"/>
                <a:buChar char="•"/>
                <a:defRPr/>
              </a:pPr>
              <a:r>
                <a:rPr lang="en-US" sz="256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Access to social security</a:t>
              </a:r>
            </a:p>
            <a:p>
              <a:pPr indent="259641" defTabSz="1300460" eaLnBrk="1" hangingPunct="1">
                <a:buFont typeface="Arial" pitchFamily="34" charset="0"/>
                <a:buChar char="•"/>
                <a:defRPr/>
              </a:pPr>
              <a:r>
                <a:rPr lang="en-US" sz="256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Housing quality and spaces</a:t>
              </a:r>
            </a:p>
            <a:p>
              <a:pPr marL="257383" indent="-257383" defTabSz="1300460" eaLnBrk="1" hangingPunct="1">
                <a:buFont typeface="Arial" pitchFamily="34" charset="0"/>
                <a:buChar char="•"/>
                <a:defRPr/>
              </a:pPr>
              <a:r>
                <a:rPr lang="en-US" sz="256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Access to basic services of housing</a:t>
              </a:r>
            </a:p>
            <a:p>
              <a:pPr marL="257383" indent="-257383" defTabSz="1300460" eaLnBrk="1" hangingPunct="1">
                <a:buFont typeface="Arial" pitchFamily="34" charset="0"/>
                <a:buChar char="•"/>
                <a:defRPr/>
              </a:pPr>
              <a:r>
                <a:rPr lang="en-US" sz="256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Access to food</a:t>
              </a:r>
            </a:p>
            <a:p>
              <a:pPr indent="259641" defTabSz="1300460" eaLnBrk="1" hangingPunct="1">
                <a:buFont typeface="Arial" pitchFamily="34" charset="0"/>
                <a:buChar char="•"/>
                <a:defRPr/>
              </a:pPr>
              <a:r>
                <a:rPr lang="en-US" sz="256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Social cohesion grade</a:t>
              </a: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361634" y="7003264"/>
            <a:ext cx="6834193" cy="956309"/>
          </a:xfrm>
          <a:prstGeom prst="roundRect">
            <a:avLst>
              <a:gd name="adj" fmla="val 16667"/>
            </a:avLst>
          </a:prstGeom>
          <a:solidFill>
            <a:srgbClr val="007E3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/>
          </a:sp3d>
        </p:spPr>
        <p:txBody>
          <a:bodyPr/>
          <a:lstStyle/>
          <a:p>
            <a:pPr defTabSz="1300460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States:	      	2 years</a:t>
            </a:r>
          </a:p>
          <a:p>
            <a:pPr defTabSz="1300460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Municipality:	5 years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463346" y="1372003"/>
            <a:ext cx="6630771" cy="921600"/>
          </a:xfrm>
          <a:prstGeom prst="roundRect">
            <a:avLst/>
          </a:prstGeom>
          <a:solidFill>
            <a:srgbClr val="3A3AA4"/>
          </a:solidFill>
          <a:ln>
            <a:solidFill>
              <a:srgbClr val="33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r>
              <a:rPr lang="en-US" sz="2702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Information from the National  Statistical Office</a:t>
            </a:r>
          </a:p>
        </p:txBody>
      </p:sp>
      <p:sp>
        <p:nvSpPr>
          <p:cNvPr id="14" name="9 Rectángulo redondeado">
            <a:extLst>
              <a:ext uri="{FF2B5EF4-FFF2-40B4-BE49-F238E27FC236}">
                <a16:creationId xmlns:a16="http://schemas.microsoft.com/office/drawing/2014/main" id="{9087608D-3526-2E2F-3657-E9F684ECA986}"/>
              </a:ext>
            </a:extLst>
          </p:cNvPr>
          <p:cNvSpPr/>
          <p:nvPr/>
        </p:nvSpPr>
        <p:spPr>
          <a:xfrm>
            <a:off x="5463346" y="8067900"/>
            <a:ext cx="6630771" cy="921600"/>
          </a:xfrm>
          <a:prstGeom prst="roundRect">
            <a:avLst/>
          </a:prstGeom>
          <a:solidFill>
            <a:srgbClr val="3A3AA4"/>
          </a:solidFill>
          <a:ln>
            <a:solidFill>
              <a:srgbClr val="33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r>
              <a:rPr lang="en-US" sz="2702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National Council for Poverty Measurement (CONEVAL)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93A2878-BF10-B152-014B-9A70F33A3AEC}"/>
              </a:ext>
            </a:extLst>
          </p:cNvPr>
          <p:cNvSpPr txBox="1"/>
          <p:nvPr/>
        </p:nvSpPr>
        <p:spPr>
          <a:xfrm>
            <a:off x="739980" y="5549186"/>
            <a:ext cx="3816424" cy="2554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3200" dirty="0" err="1">
                <a:latin typeface="Gill Sans Nova Cond XBd" panose="020B0A06020104020203" pitchFamily="34" charset="0"/>
              </a:rPr>
              <a:t>Measuring</a:t>
            </a:r>
            <a:r>
              <a:rPr lang="es-MX" sz="3200" dirty="0">
                <a:latin typeface="Gill Sans Nova Cond XBd" panose="020B0A06020104020203" pitchFamily="34" charset="0"/>
              </a:rPr>
              <a:t> </a:t>
            </a:r>
            <a:r>
              <a:rPr lang="es-MX" sz="3200" dirty="0" err="1">
                <a:latin typeface="Gill Sans Nova Cond XBd" panose="020B0A06020104020203" pitchFamily="34" charset="0"/>
              </a:rPr>
              <a:t>Poverty</a:t>
            </a:r>
            <a:r>
              <a:rPr lang="es-MX" sz="3200" dirty="0">
                <a:latin typeface="Gill Sans Nova Cond XBd" panose="020B0A06020104020203" pitchFamily="34" charset="0"/>
              </a:rPr>
              <a:t> </a:t>
            </a:r>
            <a:r>
              <a:rPr lang="es-MX" sz="3200" dirty="0" err="1">
                <a:latin typeface="Gill Sans Nova Cond XBd" panose="020B0A06020104020203" pitchFamily="34" charset="0"/>
              </a:rPr>
              <a:t>is</a:t>
            </a:r>
            <a:r>
              <a:rPr lang="es-MX" sz="3200" dirty="0">
                <a:latin typeface="Gill Sans Nova Cond XBd" panose="020B0A06020104020203" pitchFamily="34" charset="0"/>
              </a:rPr>
              <a:t> a </a:t>
            </a:r>
            <a:r>
              <a:rPr lang="es-MX" sz="3200" dirty="0" err="1">
                <a:latin typeface="Gill Sans Nova Cond XBd" panose="020B0A06020104020203" pitchFamily="34" charset="0"/>
              </a:rPr>
              <a:t>technical</a:t>
            </a:r>
            <a:r>
              <a:rPr lang="es-MX" sz="3200" dirty="0">
                <a:latin typeface="Gill Sans Nova Cond XBd" panose="020B0A06020104020203" pitchFamily="34" charset="0"/>
              </a:rPr>
              <a:t> </a:t>
            </a:r>
            <a:r>
              <a:rPr lang="es-MX" sz="3200" dirty="0" err="1">
                <a:latin typeface="Gill Sans Nova Cond XBd" panose="020B0A06020104020203" pitchFamily="34" charset="0"/>
              </a:rPr>
              <a:t>process</a:t>
            </a:r>
            <a:r>
              <a:rPr lang="es-MX" sz="3200" dirty="0">
                <a:latin typeface="Gill Sans Nova Cond XBd" panose="020B0A06020104020203" pitchFamily="34" charset="0"/>
              </a:rPr>
              <a:t>, </a:t>
            </a:r>
            <a:r>
              <a:rPr lang="es-MX" sz="3200" dirty="0" err="1">
                <a:latin typeface="Gill Sans Nova Cond XBd" panose="020B0A06020104020203" pitchFamily="34" charset="0"/>
              </a:rPr>
              <a:t>which</a:t>
            </a:r>
            <a:r>
              <a:rPr lang="es-MX" sz="3200" dirty="0">
                <a:latin typeface="Gill Sans Nova Cond XBd" panose="020B0A06020104020203" pitchFamily="34" charset="0"/>
              </a:rPr>
              <a:t> </a:t>
            </a:r>
            <a:r>
              <a:rPr lang="es-MX" sz="3200" dirty="0" err="1">
                <a:latin typeface="Gill Sans Nova Cond XBd" panose="020B0A06020104020203" pitchFamily="34" charset="0"/>
              </a:rPr>
              <a:t>needs</a:t>
            </a:r>
            <a:r>
              <a:rPr lang="es-MX" sz="3200" dirty="0">
                <a:latin typeface="Gill Sans Nova Cond XBd" panose="020B0A06020104020203" pitchFamily="34" charset="0"/>
              </a:rPr>
              <a:t> </a:t>
            </a:r>
            <a:r>
              <a:rPr lang="es-MX" sz="3200" dirty="0" err="1">
                <a:latin typeface="Gill Sans Nova Cond XBd" panose="020B0A06020104020203" pitchFamily="34" charset="0"/>
              </a:rPr>
              <a:t>political</a:t>
            </a:r>
            <a:r>
              <a:rPr lang="es-MX" sz="3200" dirty="0">
                <a:latin typeface="Gill Sans Nova Cond XBd" panose="020B0A06020104020203" pitchFamily="34" charset="0"/>
              </a:rPr>
              <a:t> </a:t>
            </a:r>
            <a:r>
              <a:rPr lang="es-MX" sz="3200" dirty="0" err="1">
                <a:latin typeface="Gill Sans Nova Cond XBd" panose="020B0A06020104020203" pitchFamily="34" charset="0"/>
              </a:rPr>
              <a:t>engagement</a:t>
            </a:r>
            <a:r>
              <a:rPr lang="es-MX" sz="3200" dirty="0">
                <a:latin typeface="Gill Sans Nova Cond XBd" panose="020B0A06020104020203" pitchFamily="34" charset="0"/>
              </a:rPr>
              <a:t>…. </a:t>
            </a:r>
            <a:r>
              <a:rPr lang="es-MX" sz="3200" dirty="0" err="1">
                <a:latin typeface="Gill Sans Nova Cond XBd" panose="020B0A06020104020203" pitchFamily="34" charset="0"/>
              </a:rPr>
              <a:t>all</a:t>
            </a:r>
            <a:r>
              <a:rPr lang="es-MX" sz="3200" dirty="0">
                <a:latin typeface="Gill Sans Nova Cond XBd" panose="020B0A06020104020203" pitchFamily="34" charset="0"/>
              </a:rPr>
              <a:t> the time</a:t>
            </a:r>
          </a:p>
        </p:txBody>
      </p:sp>
    </p:spTree>
    <p:extLst>
      <p:ext uri="{BB962C8B-B14F-4D97-AF65-F5344CB8AC3E}">
        <p14:creationId xmlns:p14="http://schemas.microsoft.com/office/powerpoint/2010/main" val="20907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8626" y="471679"/>
            <a:ext cx="9889067" cy="5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3129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Meaning of overcoming poverty on people’s life</a:t>
            </a:r>
          </a:p>
        </p:txBody>
      </p:sp>
      <p:grpSp>
        <p:nvGrpSpPr>
          <p:cNvPr id="62" name="61 Grupo"/>
          <p:cNvGrpSpPr/>
          <p:nvPr/>
        </p:nvGrpSpPr>
        <p:grpSpPr>
          <a:xfrm>
            <a:off x="2655471" y="2556950"/>
            <a:ext cx="2969600" cy="2304001"/>
            <a:chOff x="3897552" y="927890"/>
            <a:chExt cx="1561030" cy="1210748"/>
          </a:xfrm>
        </p:grpSpPr>
        <p:sp>
          <p:nvSpPr>
            <p:cNvPr id="63" name="62 Elipse"/>
            <p:cNvSpPr/>
            <p:nvPr/>
          </p:nvSpPr>
          <p:spPr bwMode="auto">
            <a:xfrm>
              <a:off x="4058842" y="927890"/>
              <a:ext cx="1211144" cy="121074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n-US" sz="256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3897552" y="1274517"/>
              <a:ext cx="1561030" cy="439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18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Educational </a:t>
              </a:r>
            </a:p>
            <a:p>
              <a:pPr algn="ctr"/>
              <a:r>
                <a:rPr lang="en-US" sz="2418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gap</a:t>
              </a: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048714" y="1464162"/>
            <a:ext cx="2974848" cy="2304001"/>
            <a:chOff x="3873500" y="927890"/>
            <a:chExt cx="1666875" cy="1210748"/>
          </a:xfrm>
        </p:grpSpPr>
        <p:sp>
          <p:nvSpPr>
            <p:cNvPr id="3" name="2 Elipse"/>
            <p:cNvSpPr/>
            <p:nvPr/>
          </p:nvSpPr>
          <p:spPr bwMode="auto">
            <a:xfrm>
              <a:off x="4038600" y="927890"/>
              <a:ext cx="1290984" cy="121074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n-US" sz="3413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873500" y="1399808"/>
              <a:ext cx="1666875" cy="267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2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Income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6498934" y="2556950"/>
            <a:ext cx="4600961" cy="2304001"/>
            <a:chOff x="3409049" y="927890"/>
            <a:chExt cx="2578023" cy="1210748"/>
          </a:xfrm>
        </p:grpSpPr>
        <p:sp>
          <p:nvSpPr>
            <p:cNvPr id="21" name="20 Elipse"/>
            <p:cNvSpPr/>
            <p:nvPr/>
          </p:nvSpPr>
          <p:spPr bwMode="auto">
            <a:xfrm>
              <a:off x="4038600" y="927890"/>
              <a:ext cx="1290983" cy="121074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n-US" sz="256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409049" y="1302993"/>
              <a:ext cx="2578023" cy="439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18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Access to </a:t>
              </a:r>
            </a:p>
            <a:p>
              <a:pPr algn="ctr"/>
              <a:r>
                <a:rPr lang="en-US" sz="2418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food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8125046" y="5062963"/>
            <a:ext cx="2974848" cy="2304001"/>
            <a:chOff x="3859331" y="927890"/>
            <a:chExt cx="1666875" cy="1210748"/>
          </a:xfrm>
        </p:grpSpPr>
        <p:sp>
          <p:nvSpPr>
            <p:cNvPr id="24" name="23 Elipse"/>
            <p:cNvSpPr/>
            <p:nvPr/>
          </p:nvSpPr>
          <p:spPr bwMode="auto">
            <a:xfrm>
              <a:off x="4038600" y="927890"/>
              <a:ext cx="1290984" cy="121074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n-US" sz="256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3859331" y="1246042"/>
              <a:ext cx="1666875" cy="6006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276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Access to </a:t>
              </a:r>
            </a:p>
            <a:p>
              <a:pPr algn="ctr"/>
              <a:r>
                <a:rPr lang="en-US" sz="2276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basic services </a:t>
              </a:r>
            </a:p>
            <a:p>
              <a:pPr algn="ctr"/>
              <a:r>
                <a:rPr lang="en-US" sz="2276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of housing</a:t>
              </a: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6435476" y="6836551"/>
            <a:ext cx="2974848" cy="2304001"/>
            <a:chOff x="3853258" y="927890"/>
            <a:chExt cx="1666875" cy="1210748"/>
          </a:xfrm>
        </p:grpSpPr>
        <p:sp>
          <p:nvSpPr>
            <p:cNvPr id="27" name="26 Elipse"/>
            <p:cNvSpPr/>
            <p:nvPr/>
          </p:nvSpPr>
          <p:spPr bwMode="auto">
            <a:xfrm>
              <a:off x="4038600" y="927890"/>
              <a:ext cx="1290984" cy="121074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n-US" sz="256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3853258" y="1153024"/>
              <a:ext cx="1666875" cy="600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76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Housing </a:t>
              </a:r>
            </a:p>
            <a:p>
              <a:pPr algn="ctr"/>
              <a:r>
                <a:rPr lang="en-US" sz="2276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quality and </a:t>
              </a:r>
            </a:p>
            <a:p>
              <a:pPr algn="ctr"/>
              <a:r>
                <a:rPr lang="en-US" sz="2276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spaces</a:t>
              </a: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2267132" y="5081025"/>
            <a:ext cx="2974848" cy="2304001"/>
            <a:chOff x="3853258" y="927890"/>
            <a:chExt cx="1666875" cy="1210748"/>
          </a:xfrm>
        </p:grpSpPr>
        <p:sp>
          <p:nvSpPr>
            <p:cNvPr id="30" name="29 Elipse"/>
            <p:cNvSpPr/>
            <p:nvPr/>
          </p:nvSpPr>
          <p:spPr bwMode="auto">
            <a:xfrm>
              <a:off x="4038600" y="927890"/>
              <a:ext cx="1290984" cy="121074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n-US" sz="256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853258" y="1153024"/>
              <a:ext cx="1666875" cy="63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18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Access </a:t>
              </a:r>
            </a:p>
            <a:p>
              <a:pPr algn="ctr"/>
              <a:r>
                <a:rPr lang="en-US" sz="2418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  health services</a:t>
              </a: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3921527" y="6904574"/>
            <a:ext cx="2974848" cy="2304001"/>
            <a:chOff x="3863379" y="927890"/>
            <a:chExt cx="1666875" cy="1210748"/>
          </a:xfrm>
        </p:grpSpPr>
        <p:sp>
          <p:nvSpPr>
            <p:cNvPr id="33" name="32 Elipse"/>
            <p:cNvSpPr/>
            <p:nvPr/>
          </p:nvSpPr>
          <p:spPr bwMode="auto">
            <a:xfrm>
              <a:off x="4038600" y="927890"/>
              <a:ext cx="1290984" cy="121074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n-US" sz="256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3863379" y="1195204"/>
              <a:ext cx="1666875" cy="6695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56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Access to </a:t>
              </a:r>
            </a:p>
            <a:p>
              <a:pPr algn="ctr"/>
              <a:r>
                <a:rPr lang="en-US" sz="256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social </a:t>
              </a:r>
            </a:p>
            <a:p>
              <a:pPr algn="ctr"/>
              <a:r>
                <a:rPr lang="en-US" sz="256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security</a:t>
              </a:r>
            </a:p>
          </p:txBody>
        </p:sp>
      </p:grpSp>
      <p:grpSp>
        <p:nvGrpSpPr>
          <p:cNvPr id="92" name="91 Grupo"/>
          <p:cNvGrpSpPr/>
          <p:nvPr/>
        </p:nvGrpSpPr>
        <p:grpSpPr>
          <a:xfrm>
            <a:off x="4817230" y="1479446"/>
            <a:ext cx="2974848" cy="2304001"/>
            <a:chOff x="3741173" y="927890"/>
            <a:chExt cx="1666875" cy="1210743"/>
          </a:xfrm>
          <a:solidFill>
            <a:srgbClr val="FF6600"/>
          </a:solidFill>
        </p:grpSpPr>
        <p:sp>
          <p:nvSpPr>
            <p:cNvPr id="93" name="92 Elipse"/>
            <p:cNvSpPr/>
            <p:nvPr/>
          </p:nvSpPr>
          <p:spPr bwMode="auto">
            <a:xfrm>
              <a:off x="4038600" y="927890"/>
              <a:ext cx="1290984" cy="121074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n-US" sz="256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94" name="93 CuadroTexto"/>
            <p:cNvSpPr txBox="1"/>
            <p:nvPr/>
          </p:nvSpPr>
          <p:spPr>
            <a:xfrm>
              <a:off x="3741173" y="1338049"/>
              <a:ext cx="1666875" cy="53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87672" algn="ctr"/>
              <a:r>
                <a:rPr lang="en-US" sz="1991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Well-paid jobs with social  benefits</a:t>
              </a:r>
            </a:p>
          </p:txBody>
        </p:sp>
      </p:grpSp>
      <p:grpSp>
        <p:nvGrpSpPr>
          <p:cNvPr id="95" name="94 Grupo"/>
          <p:cNvGrpSpPr/>
          <p:nvPr/>
        </p:nvGrpSpPr>
        <p:grpSpPr>
          <a:xfrm>
            <a:off x="7112845" y="2563768"/>
            <a:ext cx="2974848" cy="2304001"/>
            <a:chOff x="3751293" y="927890"/>
            <a:chExt cx="1666875" cy="1210748"/>
          </a:xfrm>
          <a:solidFill>
            <a:srgbClr val="FF6600"/>
          </a:solidFill>
        </p:grpSpPr>
        <p:sp>
          <p:nvSpPr>
            <p:cNvPr id="96" name="95 Elipse"/>
            <p:cNvSpPr/>
            <p:nvPr/>
          </p:nvSpPr>
          <p:spPr bwMode="auto">
            <a:xfrm>
              <a:off x="4038600" y="927890"/>
              <a:ext cx="1290984" cy="121074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n-US" sz="256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97" name="96 CuadroTexto"/>
            <p:cNvSpPr txBox="1"/>
            <p:nvPr/>
          </p:nvSpPr>
          <p:spPr>
            <a:xfrm>
              <a:off x="3751293" y="1200201"/>
              <a:ext cx="1666875" cy="646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79301" algn="ctr"/>
              <a:r>
                <a:rPr lang="en-US" sz="1991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Enough food </a:t>
              </a:r>
            </a:p>
            <a:p>
              <a:pPr marL="379301" algn="ctr"/>
              <a:r>
                <a:rPr lang="en-US" sz="1991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for everybody </a:t>
              </a:r>
              <a:r>
                <a:rPr lang="en-US" sz="1707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(quantity, quality</a:t>
              </a:r>
            </a:p>
            <a:p>
              <a:pPr marL="379301" algn="ctr"/>
              <a:r>
                <a:rPr lang="en-US" sz="1707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and variety)</a:t>
              </a:r>
            </a:p>
          </p:txBody>
        </p:sp>
      </p:grpSp>
      <p:grpSp>
        <p:nvGrpSpPr>
          <p:cNvPr id="107" name="106 Grupo"/>
          <p:cNvGrpSpPr/>
          <p:nvPr/>
        </p:nvGrpSpPr>
        <p:grpSpPr>
          <a:xfrm>
            <a:off x="7923574" y="5056485"/>
            <a:ext cx="2974848" cy="2304001"/>
            <a:chOff x="3739662" y="927890"/>
            <a:chExt cx="1666875" cy="1210748"/>
          </a:xfrm>
          <a:solidFill>
            <a:srgbClr val="FF6600"/>
          </a:solidFill>
        </p:grpSpPr>
        <p:sp>
          <p:nvSpPr>
            <p:cNvPr id="108" name="107 Elipse"/>
            <p:cNvSpPr/>
            <p:nvPr/>
          </p:nvSpPr>
          <p:spPr bwMode="auto">
            <a:xfrm>
              <a:off x="4038600" y="927890"/>
              <a:ext cx="1290984" cy="121074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n-US" sz="256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09" name="108 CuadroTexto"/>
            <p:cNvSpPr txBox="1"/>
            <p:nvPr/>
          </p:nvSpPr>
          <p:spPr>
            <a:xfrm>
              <a:off x="3739662" y="1214934"/>
              <a:ext cx="1666875" cy="646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79301" algn="ctr"/>
              <a:r>
                <a:rPr lang="en-US" sz="1849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Water, drainage, electricity and </a:t>
              </a:r>
            </a:p>
            <a:p>
              <a:pPr marL="379301" algn="ctr"/>
              <a:r>
                <a:rPr lang="en-US" sz="1849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right conditions </a:t>
              </a:r>
            </a:p>
            <a:p>
              <a:pPr marL="379301" algn="ctr"/>
              <a:r>
                <a:rPr lang="en-US" sz="1849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for cooking</a:t>
              </a: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6274706" y="6836550"/>
            <a:ext cx="2974848" cy="2304000"/>
            <a:chOff x="4454866" y="4700155"/>
            <a:chExt cx="2091690" cy="1620000"/>
          </a:xfrm>
          <a:solidFill>
            <a:srgbClr val="FF6600"/>
          </a:solidFill>
        </p:grpSpPr>
        <p:sp>
          <p:nvSpPr>
            <p:cNvPr id="114" name="113 Elipse"/>
            <p:cNvSpPr/>
            <p:nvPr/>
          </p:nvSpPr>
          <p:spPr bwMode="auto">
            <a:xfrm>
              <a:off x="4796818" y="4700155"/>
              <a:ext cx="1620000" cy="1620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n-US" sz="256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15" name="114 CuadroTexto"/>
            <p:cNvSpPr txBox="1"/>
            <p:nvPr/>
          </p:nvSpPr>
          <p:spPr>
            <a:xfrm>
              <a:off x="4454866" y="5014581"/>
              <a:ext cx="2091690" cy="1034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79301" algn="ctr"/>
              <a:r>
                <a:rPr lang="en-US" sz="1493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Enough space for household members and suitable materials for habitability </a:t>
              </a:r>
            </a:p>
            <a:p>
              <a:pPr marL="379301" algn="ctr"/>
              <a:r>
                <a:rPr lang="en-US" sz="1493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(ceilings, walls,</a:t>
              </a:r>
            </a:p>
            <a:p>
              <a:pPr marL="379301" algn="ctr"/>
              <a:r>
                <a:rPr lang="en-US" sz="1493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floors)</a:t>
              </a:r>
              <a:endParaRPr lang="en-US" sz="1422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3774805" y="6910874"/>
            <a:ext cx="2974848" cy="2304000"/>
            <a:chOff x="4467566" y="4700155"/>
            <a:chExt cx="2091690" cy="1620000"/>
          </a:xfrm>
          <a:solidFill>
            <a:srgbClr val="FF6600"/>
          </a:solidFill>
        </p:grpSpPr>
        <p:sp>
          <p:nvSpPr>
            <p:cNvPr id="117" name="116 Elipse"/>
            <p:cNvSpPr/>
            <p:nvPr/>
          </p:nvSpPr>
          <p:spPr bwMode="auto">
            <a:xfrm>
              <a:off x="4796818" y="4700155"/>
              <a:ext cx="1620000" cy="1620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n-US" sz="256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18" name="117 CuadroTexto"/>
            <p:cNvSpPr txBox="1"/>
            <p:nvPr/>
          </p:nvSpPr>
          <p:spPr>
            <a:xfrm>
              <a:off x="4467566" y="4906832"/>
              <a:ext cx="2091690" cy="124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79301" algn="ctr"/>
              <a:r>
                <a:rPr lang="en-US" sz="1564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Formal </a:t>
              </a:r>
            </a:p>
            <a:p>
              <a:pPr marL="379301" algn="ctr"/>
              <a:r>
                <a:rPr lang="en-US" sz="1564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employment and protection from accidents, diseases </a:t>
              </a:r>
            </a:p>
            <a:p>
              <a:pPr marL="379301" algn="ctr"/>
              <a:r>
                <a:rPr lang="en-US" sz="1564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According to the life cycle (pregnancy, </a:t>
              </a:r>
            </a:p>
            <a:p>
              <a:pPr marL="379301" algn="ctr"/>
              <a:r>
                <a:rPr lang="en-US" sz="1564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old age, etc.)</a:t>
              </a: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2112687" y="5072397"/>
            <a:ext cx="2974848" cy="2304000"/>
            <a:chOff x="4442166" y="4700155"/>
            <a:chExt cx="2091690" cy="1620000"/>
          </a:xfrm>
        </p:grpSpPr>
        <p:sp>
          <p:nvSpPr>
            <p:cNvPr id="120" name="119 Elipse"/>
            <p:cNvSpPr/>
            <p:nvPr/>
          </p:nvSpPr>
          <p:spPr bwMode="auto">
            <a:xfrm>
              <a:off x="4796818" y="4700155"/>
              <a:ext cx="1620000" cy="162000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n-US" sz="256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21" name="120 CuadroTexto"/>
            <p:cNvSpPr txBox="1"/>
            <p:nvPr/>
          </p:nvSpPr>
          <p:spPr>
            <a:xfrm>
              <a:off x="4442166" y="5203813"/>
              <a:ext cx="2091690" cy="7572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79301" algn="ctr"/>
              <a:r>
                <a:rPr lang="en-US" sz="2133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Formal rights to be granted </a:t>
              </a:r>
            </a:p>
            <a:p>
              <a:pPr marL="379301" algn="ctr"/>
              <a:r>
                <a:rPr lang="en-US" sz="2133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health care</a:t>
              </a: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2299573" y="2560523"/>
            <a:ext cx="3243908" cy="2304000"/>
            <a:chOff x="3702998" y="927890"/>
            <a:chExt cx="1659600" cy="1142366"/>
          </a:xfrm>
          <a:solidFill>
            <a:srgbClr val="FF6600"/>
          </a:solidFill>
        </p:grpSpPr>
        <p:sp>
          <p:nvSpPr>
            <p:cNvPr id="123" name="122 Elipse"/>
            <p:cNvSpPr/>
            <p:nvPr/>
          </p:nvSpPr>
          <p:spPr bwMode="auto">
            <a:xfrm>
              <a:off x="4038600" y="927890"/>
              <a:ext cx="1178738" cy="114236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n-US" sz="256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24" name="123 CuadroTexto"/>
            <p:cNvSpPr txBox="1"/>
            <p:nvPr/>
          </p:nvSpPr>
          <p:spPr>
            <a:xfrm>
              <a:off x="3702998" y="1163428"/>
              <a:ext cx="1659600" cy="566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79301" algn="ctr"/>
              <a:r>
                <a:rPr lang="en-US" sz="1707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School</a:t>
              </a:r>
            </a:p>
            <a:p>
              <a:pPr marL="379301" algn="ctr"/>
              <a:r>
                <a:rPr lang="en-US" sz="1707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attendance and </a:t>
              </a:r>
            </a:p>
            <a:p>
              <a:pPr marL="379301" algn="ctr"/>
              <a:r>
                <a:rPr lang="en-US" sz="1707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basic education universal coverage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50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8"/>
          <a:stretch/>
        </p:blipFill>
        <p:spPr>
          <a:xfrm>
            <a:off x="2059093" y="4126888"/>
            <a:ext cx="4748107" cy="2754560"/>
          </a:xfrm>
          <a:prstGeom prst="rect">
            <a:avLst/>
          </a:prstGeom>
        </p:spPr>
      </p:pic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7274561" y="5323840"/>
            <a:ext cx="5730240" cy="435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s-MX" sz="3982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Territorial</a:t>
            </a:r>
            <a:endParaRPr lang="es-ES" sz="3129" b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42 Cerrar llave"/>
          <p:cNvSpPr>
            <a:spLocks/>
          </p:cNvSpPr>
          <p:nvPr/>
        </p:nvSpPr>
        <p:spPr bwMode="auto">
          <a:xfrm>
            <a:off x="6915574" y="3093156"/>
            <a:ext cx="776676" cy="4946792"/>
          </a:xfrm>
          <a:prstGeom prst="rightBrace">
            <a:avLst>
              <a:gd name="adj1" fmla="val 8345"/>
              <a:gd name="adj2" fmla="val 50000"/>
            </a:avLst>
          </a:prstGeom>
          <a:solidFill>
            <a:schemeClr val="bg1"/>
          </a:solidFill>
          <a:ln w="38100" algn="ctr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 sz="512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23845" y="419270"/>
            <a:ext cx="9889067" cy="79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551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Methodology</a:t>
            </a: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729458" y="8168640"/>
            <a:ext cx="5730240" cy="435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3982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Social Rights</a:t>
            </a:r>
            <a:endParaRPr lang="en-US" sz="3129" b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 rot="-5400000">
            <a:off x="4030161" y="4735583"/>
            <a:ext cx="787908" cy="62045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 lIns="0" rIns="0">
            <a:spAutoFit/>
          </a:bodyPr>
          <a:lstStyle/>
          <a:p>
            <a:pPr algn="ctr"/>
            <a:r>
              <a:rPr lang="en-US" sz="512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Social  deprivation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598507" y="2838027"/>
            <a:ext cx="5730240" cy="8556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3982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Population</a:t>
            </a:r>
          </a:p>
          <a:p>
            <a:pPr algn="ctr"/>
            <a:r>
              <a:rPr lang="en-US" sz="3982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Mexico</a:t>
            </a:r>
            <a:endParaRPr lang="en-US" sz="3129" b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9" name="Rectangle 11"/>
          <p:cNvSpPr>
            <a:spLocks noChangeArrowheads="1"/>
          </p:cNvSpPr>
          <p:nvPr/>
        </p:nvSpPr>
        <p:spPr bwMode="auto">
          <a:xfrm rot="-5400000">
            <a:off x="-1649305" y="4004169"/>
            <a:ext cx="4301067" cy="690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r>
              <a:rPr lang="en-US" sz="3982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Well-being</a:t>
            </a:r>
          </a:p>
        </p:txBody>
      </p:sp>
      <p:sp>
        <p:nvSpPr>
          <p:cNvPr id="100" name="Rectangle 24"/>
          <p:cNvSpPr>
            <a:spLocks noChangeArrowheads="1"/>
          </p:cNvSpPr>
          <p:nvPr/>
        </p:nvSpPr>
        <p:spPr bwMode="auto">
          <a:xfrm rot="-5400000">
            <a:off x="-110630" y="4987432"/>
            <a:ext cx="2670950" cy="4673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512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Income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7837683" y="1977483"/>
            <a:ext cx="4958080" cy="812800"/>
          </a:xfrm>
          <a:prstGeom prst="roundRect">
            <a:avLst>
              <a:gd name="adj" fmla="val 26995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rIns="0" anchor="ctr"/>
          <a:lstStyle/>
          <a:p>
            <a:pPr algn="ctr" eaLnBrk="0" hangingPunct="0">
              <a:buFont typeface="Wingdings" pitchFamily="2" charset="2"/>
              <a:buNone/>
              <a:defRPr/>
            </a:pPr>
            <a:r>
              <a:rPr lang="en-US" sz="256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Per capita current income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7754149" y="5872782"/>
            <a:ext cx="4958080" cy="812800"/>
          </a:xfrm>
          <a:prstGeom prst="roundRect">
            <a:avLst>
              <a:gd name="adj" fmla="val 26995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rIns="0" anchor="ctr"/>
          <a:lstStyle/>
          <a:p>
            <a:pPr algn="ctr" eaLnBrk="0" hangingPunct="0">
              <a:buFont typeface="Wingdings" pitchFamily="2" charset="2"/>
              <a:buNone/>
              <a:defRPr/>
            </a:pPr>
            <a:r>
              <a:rPr lang="en-US" sz="256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Social cohesion grade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8601823" y="3270368"/>
            <a:ext cx="3615969" cy="5075045"/>
          </a:xfrm>
          <a:prstGeom prst="roundRect">
            <a:avLst>
              <a:gd name="adj" fmla="val 26995"/>
            </a:avLst>
          </a:prstGeom>
          <a:solidFill>
            <a:srgbClr val="00A94F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rIns="0" anchor="ctr"/>
          <a:lstStyle/>
          <a:p>
            <a:pPr marL="257383" indent="-257383" algn="just">
              <a:buFont typeface="Arial" pitchFamily="34" charset="0"/>
              <a:buChar char="•"/>
              <a:defRPr/>
            </a:pPr>
            <a:r>
              <a:rPr lang="en-US" sz="256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Education</a:t>
            </a:r>
            <a:endParaRPr lang="en-US" sz="256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257383" indent="-257383" algn="just">
              <a:buFont typeface="Arial" pitchFamily="34" charset="0"/>
              <a:buChar char="•"/>
              <a:defRPr/>
            </a:pPr>
            <a:endParaRPr lang="en-US" sz="1138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indent="259641" algn="just">
              <a:buFont typeface="Arial" pitchFamily="34" charset="0"/>
              <a:buChar char="•"/>
              <a:defRPr/>
            </a:pPr>
            <a:r>
              <a:rPr lang="en-US" sz="256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Health</a:t>
            </a:r>
          </a:p>
          <a:p>
            <a:pPr indent="259641" algn="just">
              <a:buFont typeface="Arial" pitchFamily="34" charset="0"/>
              <a:buChar char="•"/>
              <a:defRPr/>
            </a:pPr>
            <a:endParaRPr lang="en-US" sz="1138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indent="259641" algn="just">
              <a:buFont typeface="Arial" pitchFamily="34" charset="0"/>
              <a:buChar char="•"/>
              <a:defRPr/>
            </a:pPr>
            <a:r>
              <a:rPr lang="en-US" sz="256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Social security</a:t>
            </a:r>
          </a:p>
          <a:p>
            <a:pPr indent="259641" algn="just">
              <a:buFont typeface="Arial" pitchFamily="34" charset="0"/>
              <a:buChar char="•"/>
              <a:defRPr/>
            </a:pPr>
            <a:endParaRPr lang="en-US" sz="1138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indent="259641" algn="just">
              <a:buFont typeface="Arial" pitchFamily="34" charset="0"/>
              <a:buChar char="•"/>
              <a:defRPr/>
            </a:pPr>
            <a:r>
              <a:rPr lang="en-US" sz="256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Housing</a:t>
            </a:r>
          </a:p>
          <a:p>
            <a:pPr indent="259641" algn="just">
              <a:buFont typeface="Arial" pitchFamily="34" charset="0"/>
              <a:buChar char="•"/>
              <a:defRPr/>
            </a:pPr>
            <a:endParaRPr lang="en-US" sz="1138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257383" indent="-257383" algn="just">
              <a:buFont typeface="Arial" pitchFamily="34" charset="0"/>
              <a:buChar char="•"/>
              <a:defRPr/>
            </a:pPr>
            <a:r>
              <a:rPr lang="en-US" sz="256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Basic services</a:t>
            </a:r>
          </a:p>
          <a:p>
            <a:pPr indent="259641" algn="just">
              <a:buFont typeface="Arial" pitchFamily="34" charset="0"/>
              <a:buChar char="•"/>
              <a:defRPr/>
            </a:pPr>
            <a:endParaRPr lang="en-US" sz="1138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indent="259641" algn="just">
              <a:buFont typeface="Arial" pitchFamily="34" charset="0"/>
              <a:buChar char="•"/>
              <a:defRPr/>
            </a:pPr>
            <a:r>
              <a:rPr lang="en-US" sz="256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Food</a:t>
            </a:r>
          </a:p>
        </p:txBody>
      </p:sp>
      <p:grpSp>
        <p:nvGrpSpPr>
          <p:cNvPr id="2" name="33 Grupo"/>
          <p:cNvGrpSpPr>
            <a:grpSpLocks/>
          </p:cNvGrpSpPr>
          <p:nvPr/>
        </p:nvGrpSpPr>
        <p:grpSpPr bwMode="auto">
          <a:xfrm>
            <a:off x="1291449" y="3443112"/>
            <a:ext cx="5520267" cy="4029607"/>
            <a:chOff x="1454260" y="2532024"/>
            <a:chExt cx="3881443" cy="2833182"/>
          </a:xfrm>
        </p:grpSpPr>
        <p:sp>
          <p:nvSpPr>
            <p:cNvPr id="4119" name="9 Rectángulo"/>
            <p:cNvSpPr>
              <a:spLocks noChangeArrowheads="1"/>
            </p:cNvSpPr>
            <p:nvPr/>
          </p:nvSpPr>
          <p:spPr bwMode="auto">
            <a:xfrm>
              <a:off x="1960200" y="2988028"/>
              <a:ext cx="3371603" cy="1988018"/>
            </a:xfrm>
            <a:prstGeom prst="rect">
              <a:avLst/>
            </a:prstGeom>
            <a:noFill/>
            <a:ln w="825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s-ES" sz="5120"/>
            </a:p>
          </p:txBody>
        </p:sp>
        <p:cxnSp>
          <p:nvCxnSpPr>
            <p:cNvPr id="4120" name="122 Conector recto de flecha"/>
            <p:cNvCxnSpPr>
              <a:cxnSpLocks noChangeShapeType="1"/>
            </p:cNvCxnSpPr>
            <p:nvPr/>
          </p:nvCxnSpPr>
          <p:spPr bwMode="auto">
            <a:xfrm rot="10800000">
              <a:off x="1454260" y="4983046"/>
              <a:ext cx="3877544" cy="1000"/>
            </a:xfrm>
            <a:prstGeom prst="straightConnector1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121" name="122 Conector recto de flecha"/>
            <p:cNvCxnSpPr>
              <a:cxnSpLocks noChangeShapeType="1"/>
            </p:cNvCxnSpPr>
            <p:nvPr/>
          </p:nvCxnSpPr>
          <p:spPr bwMode="auto">
            <a:xfrm rot="16200000" flipV="1">
              <a:off x="548188" y="3937037"/>
              <a:ext cx="2817025" cy="6999"/>
            </a:xfrm>
            <a:prstGeom prst="straightConnector1">
              <a:avLst/>
            </a:prstGeom>
            <a:noFill/>
            <a:ln w="6794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3" name="102 Grupo"/>
            <p:cNvGrpSpPr>
              <a:grpSpLocks/>
            </p:cNvGrpSpPr>
            <p:nvPr/>
          </p:nvGrpSpPr>
          <p:grpSpPr bwMode="auto">
            <a:xfrm>
              <a:off x="1920104" y="5035048"/>
              <a:ext cx="3415599" cy="330158"/>
              <a:chOff x="1931828" y="5032375"/>
              <a:chExt cx="5422901" cy="524121"/>
            </a:xfrm>
          </p:grpSpPr>
          <p:sp>
            <p:nvSpPr>
              <p:cNvPr id="4123" name="22 CuadroTexto"/>
              <p:cNvSpPr txBox="1">
                <a:spLocks noChangeArrowheads="1"/>
              </p:cNvSpPr>
              <p:nvPr/>
            </p:nvSpPr>
            <p:spPr bwMode="auto">
              <a:xfrm>
                <a:off x="6551454" y="5062537"/>
                <a:ext cx="803275" cy="493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MX" sz="2276">
                    <a:latin typeface="Tahoma" pitchFamily="34" charset="0"/>
                    <a:cs typeface="Tahoma" pitchFamily="34" charset="0"/>
                  </a:rPr>
                  <a:t>0</a:t>
                </a:r>
                <a:endParaRPr lang="es-ES" sz="2276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24" name="23 CuadroTexto"/>
              <p:cNvSpPr txBox="1">
                <a:spLocks noChangeArrowheads="1"/>
              </p:cNvSpPr>
              <p:nvPr/>
            </p:nvSpPr>
            <p:spPr bwMode="auto">
              <a:xfrm>
                <a:off x="4254342" y="5048251"/>
                <a:ext cx="776288" cy="493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MX" sz="2276">
                    <a:latin typeface="Tahoma" pitchFamily="34" charset="0"/>
                    <a:cs typeface="Tahoma" pitchFamily="34" charset="0"/>
                  </a:rPr>
                  <a:t>3</a:t>
                </a:r>
                <a:endParaRPr lang="es-ES" sz="2276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25" name="24 CuadroTexto"/>
              <p:cNvSpPr txBox="1">
                <a:spLocks noChangeArrowheads="1"/>
              </p:cNvSpPr>
              <p:nvPr/>
            </p:nvSpPr>
            <p:spPr bwMode="auto">
              <a:xfrm>
                <a:off x="5035392" y="5054600"/>
                <a:ext cx="784224" cy="493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MX" sz="2276">
                    <a:latin typeface="Tahoma" pitchFamily="34" charset="0"/>
                    <a:cs typeface="Tahoma" pitchFamily="34" charset="0"/>
                  </a:rPr>
                  <a:t>2</a:t>
                </a:r>
                <a:endParaRPr lang="es-ES" sz="2276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26" name="25 CuadroTexto"/>
              <p:cNvSpPr txBox="1">
                <a:spLocks noChangeArrowheads="1"/>
              </p:cNvSpPr>
              <p:nvPr/>
            </p:nvSpPr>
            <p:spPr bwMode="auto">
              <a:xfrm>
                <a:off x="5792628" y="5062537"/>
                <a:ext cx="758825" cy="493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MX" sz="2276">
                    <a:latin typeface="Tahoma" pitchFamily="34" charset="0"/>
                    <a:cs typeface="Tahoma" pitchFamily="34" charset="0"/>
                  </a:rPr>
                  <a:t>1</a:t>
                </a:r>
                <a:endParaRPr lang="es-ES" sz="2276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27" name="26 CuadroTexto"/>
              <p:cNvSpPr txBox="1">
                <a:spLocks noChangeArrowheads="1"/>
              </p:cNvSpPr>
              <p:nvPr/>
            </p:nvSpPr>
            <p:spPr bwMode="auto">
              <a:xfrm>
                <a:off x="3484403" y="5032375"/>
                <a:ext cx="819150" cy="493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MX" sz="2276">
                    <a:latin typeface="Tahoma" pitchFamily="34" charset="0"/>
                    <a:cs typeface="Tahoma" pitchFamily="34" charset="0"/>
                  </a:rPr>
                  <a:t>4</a:t>
                </a:r>
                <a:endParaRPr lang="es-ES" sz="2276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28" name="27 CuadroTexto"/>
              <p:cNvSpPr txBox="1">
                <a:spLocks noChangeArrowheads="1"/>
              </p:cNvSpPr>
              <p:nvPr/>
            </p:nvSpPr>
            <p:spPr bwMode="auto">
              <a:xfrm>
                <a:off x="2716054" y="5054600"/>
                <a:ext cx="806451" cy="493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MX" sz="2276">
                    <a:latin typeface="Tahoma" pitchFamily="34" charset="0"/>
                    <a:cs typeface="Tahoma" pitchFamily="34" charset="0"/>
                  </a:rPr>
                  <a:t>5</a:t>
                </a:r>
                <a:endParaRPr lang="es-ES" sz="2276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29" name="31 CuadroTexto"/>
              <p:cNvSpPr txBox="1">
                <a:spLocks noChangeArrowheads="1"/>
              </p:cNvSpPr>
              <p:nvPr/>
            </p:nvSpPr>
            <p:spPr bwMode="auto">
              <a:xfrm>
                <a:off x="1931828" y="5051427"/>
                <a:ext cx="806451" cy="493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MX" sz="2276">
                    <a:latin typeface="Tahoma" pitchFamily="34" charset="0"/>
                    <a:cs typeface="Tahoma" pitchFamily="34" charset="0"/>
                  </a:rPr>
                  <a:t>6</a:t>
                </a:r>
                <a:endParaRPr lang="es-ES" sz="2276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cxnSp>
        <p:nvCxnSpPr>
          <p:cNvPr id="36" name="35 Conector recto de flecha"/>
          <p:cNvCxnSpPr>
            <a:cxnSpLocks noChangeShapeType="1"/>
            <a:endCxn id="100" idx="2"/>
          </p:cNvCxnSpPr>
          <p:nvPr/>
        </p:nvCxnSpPr>
        <p:spPr bwMode="auto">
          <a:xfrm rot="10800000" flipV="1">
            <a:off x="1458524" y="2384213"/>
            <a:ext cx="6378223" cy="2835769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8" name="37 Conector recto de flecha"/>
          <p:cNvCxnSpPr>
            <a:cxnSpLocks noChangeShapeType="1"/>
            <a:endCxn id="13" idx="3"/>
          </p:cNvCxnSpPr>
          <p:nvPr/>
        </p:nvCxnSpPr>
        <p:spPr bwMode="auto">
          <a:xfrm flipH="1">
            <a:off x="4424115" y="5486401"/>
            <a:ext cx="4092228" cy="195752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11" name="10 Grupo"/>
          <p:cNvGrpSpPr/>
          <p:nvPr/>
        </p:nvGrpSpPr>
        <p:grpSpPr>
          <a:xfrm>
            <a:off x="1461755" y="4024860"/>
            <a:ext cx="11202478" cy="3419061"/>
            <a:chOff x="1027797" y="2829979"/>
            <a:chExt cx="7876742" cy="2404027"/>
          </a:xfrm>
        </p:grpSpPr>
        <p:grpSp>
          <p:nvGrpSpPr>
            <p:cNvPr id="9" name="8 Grupo"/>
            <p:cNvGrpSpPr/>
            <p:nvPr/>
          </p:nvGrpSpPr>
          <p:grpSpPr>
            <a:xfrm>
              <a:off x="1027797" y="3058318"/>
              <a:ext cx="4772509" cy="2175688"/>
              <a:chOff x="1027797" y="3058318"/>
              <a:chExt cx="4772509" cy="2175688"/>
            </a:xfrm>
          </p:grpSpPr>
          <p:cxnSp>
            <p:nvCxnSpPr>
              <p:cNvPr id="30" name="29 Conector recto de flecha"/>
              <p:cNvCxnSpPr>
                <a:cxnSpLocks noChangeShapeType="1"/>
              </p:cNvCxnSpPr>
              <p:nvPr/>
            </p:nvCxnSpPr>
            <p:spPr bwMode="auto">
              <a:xfrm flipH="1">
                <a:off x="1027797" y="3058318"/>
                <a:ext cx="4772502" cy="614254"/>
              </a:xfrm>
              <a:prstGeom prst="straightConnector1">
                <a:avLst/>
              </a:prstGeom>
              <a:ln>
                <a:headEnd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 de flecha"/>
              <p:cNvCxnSpPr>
                <a:cxnSpLocks noChangeShapeType="1"/>
                <a:endCxn id="13" idx="3"/>
              </p:cNvCxnSpPr>
              <p:nvPr/>
            </p:nvCxnSpPr>
            <p:spPr bwMode="auto">
              <a:xfrm flipH="1">
                <a:off x="3110706" y="3058318"/>
                <a:ext cx="2689600" cy="2175688"/>
              </a:xfrm>
              <a:prstGeom prst="straightConnector1">
                <a:avLst/>
              </a:prstGeom>
              <a:ln>
                <a:headEnd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0" name="9 Rectángulo redondeado"/>
            <p:cNvSpPr/>
            <p:nvPr/>
          </p:nvSpPr>
          <p:spPr bwMode="auto">
            <a:xfrm>
              <a:off x="5852071" y="2829979"/>
              <a:ext cx="3052468" cy="498475"/>
            </a:xfrm>
            <a:prstGeom prst="roundRect">
              <a:avLst/>
            </a:prstGeom>
            <a:solidFill>
              <a:srgbClr val="007E39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30048" tIns="65024" rIns="130048" bIns="6502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300460"/>
              <a:r>
                <a:rPr lang="en-US" sz="2844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Bidimensional</a:t>
              </a:r>
              <a:r>
                <a:rPr lang="en-US" sz="2844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907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3" grpId="0" animBg="1"/>
      <p:bldP spid="5125" grpId="0"/>
      <p:bldP spid="13" grpId="0"/>
      <p:bldP spid="99" grpId="0"/>
      <p:bldP spid="100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51" name="134 Conector recto de flecha"/>
          <p:cNvCxnSpPr>
            <a:cxnSpLocks noChangeShapeType="1"/>
          </p:cNvCxnSpPr>
          <p:nvPr/>
        </p:nvCxnSpPr>
        <p:spPr bwMode="auto">
          <a:xfrm rot="10800000">
            <a:off x="1490134" y="6692054"/>
            <a:ext cx="8755662" cy="2258"/>
          </a:xfrm>
          <a:prstGeom prst="straightConnector1">
            <a:avLst/>
          </a:prstGeom>
          <a:noFill/>
          <a:ln w="793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52" name="9 Rectángulo"/>
          <p:cNvSpPr>
            <a:spLocks noChangeArrowheads="1"/>
          </p:cNvSpPr>
          <p:nvPr/>
        </p:nvSpPr>
        <p:spPr bwMode="auto">
          <a:xfrm>
            <a:off x="2585156" y="2219396"/>
            <a:ext cx="7613227" cy="4488462"/>
          </a:xfrm>
          <a:prstGeom prst="rect">
            <a:avLst/>
          </a:prstGeom>
          <a:noFill/>
          <a:ln w="825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 sz="5120"/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3838223" y="8514082"/>
            <a:ext cx="5730240" cy="43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3982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Social rights</a:t>
            </a:r>
            <a:endParaRPr lang="en-US" sz="3129" b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4" name="Rectangle 25"/>
          <p:cNvSpPr>
            <a:spLocks noChangeArrowheads="1"/>
          </p:cNvSpPr>
          <p:nvPr/>
        </p:nvSpPr>
        <p:spPr bwMode="auto">
          <a:xfrm rot="-5400000">
            <a:off x="6154729" y="5065220"/>
            <a:ext cx="787908" cy="62045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 lIns="0" rIns="0">
            <a:spAutoFit/>
          </a:bodyPr>
          <a:lstStyle/>
          <a:p>
            <a:pPr algn="ctr"/>
            <a:r>
              <a:rPr lang="en-US" sz="512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Social  deprivation</a:t>
            </a:r>
          </a:p>
        </p:txBody>
      </p:sp>
      <p:cxnSp>
        <p:nvCxnSpPr>
          <p:cNvPr id="9234" name="30 Conector recto"/>
          <p:cNvCxnSpPr>
            <a:cxnSpLocks noChangeShapeType="1"/>
          </p:cNvCxnSpPr>
          <p:nvPr/>
        </p:nvCxnSpPr>
        <p:spPr bwMode="auto">
          <a:xfrm rot="5400000">
            <a:off x="6862515" y="4467014"/>
            <a:ext cx="4472658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7" name="122 Conector recto de flecha"/>
          <p:cNvCxnSpPr>
            <a:cxnSpLocks noChangeShapeType="1"/>
          </p:cNvCxnSpPr>
          <p:nvPr/>
        </p:nvCxnSpPr>
        <p:spPr bwMode="auto">
          <a:xfrm rot="16200000" flipV="1">
            <a:off x="-587022" y="4535876"/>
            <a:ext cx="6360161" cy="15804"/>
          </a:xfrm>
          <a:prstGeom prst="straightConnector1">
            <a:avLst/>
          </a:prstGeom>
          <a:noFill/>
          <a:ln w="6794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5" name="4 Grupo"/>
          <p:cNvGrpSpPr/>
          <p:nvPr/>
        </p:nvGrpSpPr>
        <p:grpSpPr>
          <a:xfrm>
            <a:off x="2600961" y="2235200"/>
            <a:ext cx="6470791" cy="4409441"/>
            <a:chOff x="1828800" y="1571625"/>
            <a:chExt cx="4549775" cy="3100388"/>
          </a:xfrm>
        </p:grpSpPr>
        <p:sp>
          <p:nvSpPr>
            <p:cNvPr id="48" name="46 Rectángulo"/>
            <p:cNvSpPr>
              <a:spLocks noChangeArrowheads="1"/>
            </p:cNvSpPr>
            <p:nvPr/>
          </p:nvSpPr>
          <p:spPr bwMode="auto">
            <a:xfrm>
              <a:off x="1828800" y="1571625"/>
              <a:ext cx="4549775" cy="3100388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s-ES" sz="5120"/>
            </a:p>
          </p:txBody>
        </p:sp>
        <p:sp>
          <p:nvSpPr>
            <p:cNvPr id="49" name="47 CuadroTexto"/>
            <p:cNvSpPr txBox="1">
              <a:spLocks noChangeArrowheads="1"/>
            </p:cNvSpPr>
            <p:nvPr/>
          </p:nvSpPr>
          <p:spPr bwMode="auto">
            <a:xfrm>
              <a:off x="1929211" y="2659590"/>
              <a:ext cx="4212000" cy="172691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120" b="1" dirty="0">
                  <a:latin typeface="Tahoma" pitchFamily="34" charset="0"/>
                  <a:cs typeface="Tahoma" pitchFamily="34" charset="0"/>
                </a:rPr>
                <a:t>One or more social  deprivation</a:t>
              </a:r>
            </a:p>
          </p:txBody>
        </p:sp>
      </p:grpSp>
      <p:sp>
        <p:nvSpPr>
          <p:cNvPr id="6181" name="132 CuadroTexto"/>
          <p:cNvSpPr txBox="1">
            <a:spLocks noChangeArrowheads="1"/>
          </p:cNvSpPr>
          <p:nvPr/>
        </p:nvSpPr>
        <p:spPr bwMode="auto">
          <a:xfrm>
            <a:off x="9413983" y="2238207"/>
            <a:ext cx="481573" cy="300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51" b="1" dirty="0">
                <a:latin typeface="Tahoma" pitchFamily="34" charset="0"/>
                <a:cs typeface="Tahoma" pitchFamily="34" charset="0"/>
              </a:rPr>
              <a:t>NO</a:t>
            </a:r>
          </a:p>
          <a:p>
            <a:pPr algn="ctr"/>
            <a:endParaRPr lang="es-MX" sz="1351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s-MX" sz="1351" b="1" dirty="0">
                <a:latin typeface="Tahoma" pitchFamily="34" charset="0"/>
                <a:cs typeface="Tahoma" pitchFamily="34" charset="0"/>
              </a:rPr>
              <a:t>SO C</a:t>
            </a:r>
          </a:p>
          <a:p>
            <a:pPr algn="ctr"/>
            <a:r>
              <a:rPr lang="es-MX" sz="1351" b="1" dirty="0">
                <a:latin typeface="Tahoma" pitchFamily="34" charset="0"/>
                <a:cs typeface="Tahoma" pitchFamily="34" charset="0"/>
              </a:rPr>
              <a:t>I</a:t>
            </a:r>
          </a:p>
          <a:p>
            <a:pPr algn="ctr"/>
            <a:r>
              <a:rPr lang="es-MX" sz="1351" b="1" dirty="0">
                <a:latin typeface="Tahoma" pitchFamily="34" charset="0"/>
                <a:cs typeface="Tahoma" pitchFamily="34" charset="0"/>
              </a:rPr>
              <a:t>A</a:t>
            </a:r>
          </a:p>
          <a:p>
            <a:pPr algn="ctr"/>
            <a:r>
              <a:rPr lang="es-MX" sz="1351" b="1" dirty="0">
                <a:latin typeface="Tahoma" pitchFamily="34" charset="0"/>
                <a:cs typeface="Tahoma" pitchFamily="34" charset="0"/>
              </a:rPr>
              <a:t>L  </a:t>
            </a:r>
          </a:p>
          <a:p>
            <a:pPr algn="ctr"/>
            <a:endParaRPr lang="es-MX" sz="1351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s-MX" sz="1351" b="1" dirty="0">
                <a:latin typeface="Tahoma" pitchFamily="34" charset="0"/>
                <a:cs typeface="Tahoma" pitchFamily="34" charset="0"/>
              </a:rPr>
              <a:t>DE</a:t>
            </a:r>
          </a:p>
          <a:p>
            <a:pPr algn="ctr"/>
            <a:r>
              <a:rPr lang="es-MX" sz="1351" b="1" dirty="0">
                <a:latin typeface="Tahoma" pitchFamily="34" charset="0"/>
                <a:cs typeface="Tahoma" pitchFamily="34" charset="0"/>
              </a:rPr>
              <a:t>P R  I VA T  I ON</a:t>
            </a:r>
          </a:p>
        </p:txBody>
      </p:sp>
      <p:grpSp>
        <p:nvGrpSpPr>
          <p:cNvPr id="3" name="102 Grupo"/>
          <p:cNvGrpSpPr>
            <a:grpSpLocks/>
          </p:cNvGrpSpPr>
          <p:nvPr/>
        </p:nvGrpSpPr>
        <p:grpSpPr bwMode="auto">
          <a:xfrm>
            <a:off x="6200939" y="6743979"/>
            <a:ext cx="4279666" cy="923143"/>
            <a:chOff x="5126924" y="5032372"/>
            <a:chExt cx="2203250" cy="649085"/>
          </a:xfrm>
        </p:grpSpPr>
        <p:sp>
          <p:nvSpPr>
            <p:cNvPr id="6178" name="22 CuadroTexto"/>
            <p:cNvSpPr txBox="1">
              <a:spLocks noChangeArrowheads="1"/>
            </p:cNvSpPr>
            <p:nvPr/>
          </p:nvSpPr>
          <p:spPr bwMode="auto">
            <a:xfrm>
              <a:off x="6526899" y="5062538"/>
              <a:ext cx="803275" cy="618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5120" dirty="0">
                  <a:latin typeface="Tahoma" pitchFamily="34" charset="0"/>
                  <a:cs typeface="Tahoma" pitchFamily="34" charset="0"/>
                </a:rPr>
                <a:t>0</a:t>
              </a:r>
              <a:endParaRPr lang="es-ES" sz="512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79" name="26 CuadroTexto"/>
            <p:cNvSpPr txBox="1">
              <a:spLocks noChangeArrowheads="1"/>
            </p:cNvSpPr>
            <p:nvPr/>
          </p:nvSpPr>
          <p:spPr bwMode="auto">
            <a:xfrm>
              <a:off x="5126924" y="5032372"/>
              <a:ext cx="255126" cy="61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5120" dirty="0">
                  <a:latin typeface="Tahoma" pitchFamily="34" charset="0"/>
                  <a:cs typeface="Tahoma" pitchFamily="34" charset="0"/>
                </a:rPr>
                <a:t>3</a:t>
              </a:r>
              <a:endParaRPr lang="es-ES" sz="512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3" name="22 CuadroTexto"/>
          <p:cNvSpPr txBox="1">
            <a:spLocks noChangeArrowheads="1"/>
          </p:cNvSpPr>
          <p:nvPr/>
        </p:nvSpPr>
        <p:spPr bwMode="auto">
          <a:xfrm>
            <a:off x="3707339" y="6770706"/>
            <a:ext cx="582306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5120" dirty="0">
                <a:latin typeface="Tahoma" pitchFamily="34" charset="0"/>
                <a:cs typeface="Tahoma" pitchFamily="34" charset="0"/>
              </a:rPr>
              <a:t>5</a:t>
            </a:r>
            <a:endParaRPr lang="es-ES" sz="512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22 CuadroTexto"/>
          <p:cNvSpPr txBox="1">
            <a:spLocks noChangeArrowheads="1"/>
          </p:cNvSpPr>
          <p:nvPr/>
        </p:nvSpPr>
        <p:spPr bwMode="auto">
          <a:xfrm>
            <a:off x="7437321" y="6793355"/>
            <a:ext cx="582306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5120" dirty="0">
                <a:latin typeface="Tahoma" pitchFamily="34" charset="0"/>
                <a:cs typeface="Tahoma" pitchFamily="34" charset="0"/>
              </a:rPr>
              <a:t>2</a:t>
            </a:r>
            <a:endParaRPr lang="es-ES" sz="512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22 CuadroTexto"/>
          <p:cNvSpPr txBox="1">
            <a:spLocks noChangeArrowheads="1"/>
          </p:cNvSpPr>
          <p:nvPr/>
        </p:nvSpPr>
        <p:spPr bwMode="auto">
          <a:xfrm>
            <a:off x="4894574" y="6773941"/>
            <a:ext cx="582306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5120" dirty="0">
                <a:latin typeface="Tahoma" pitchFamily="34" charset="0"/>
                <a:cs typeface="Tahoma" pitchFamily="34" charset="0"/>
              </a:rPr>
              <a:t>4</a:t>
            </a:r>
            <a:endParaRPr lang="es-ES" sz="512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22 CuadroTexto"/>
          <p:cNvSpPr txBox="1">
            <a:spLocks noChangeArrowheads="1"/>
          </p:cNvSpPr>
          <p:nvPr/>
        </p:nvSpPr>
        <p:spPr bwMode="auto">
          <a:xfrm>
            <a:off x="8559875" y="6790116"/>
            <a:ext cx="582306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5120" dirty="0">
                <a:latin typeface="Tahoma" pitchFamily="34" charset="0"/>
                <a:cs typeface="Tahoma" pitchFamily="34" charset="0"/>
              </a:rPr>
              <a:t>1</a:t>
            </a:r>
            <a:endParaRPr lang="es-ES" sz="512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22 CuadroTexto"/>
          <p:cNvSpPr txBox="1">
            <a:spLocks noChangeArrowheads="1"/>
          </p:cNvSpPr>
          <p:nvPr/>
        </p:nvSpPr>
        <p:spPr bwMode="auto">
          <a:xfrm>
            <a:off x="2681835" y="6773943"/>
            <a:ext cx="582306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5120" dirty="0">
                <a:latin typeface="Tahoma" pitchFamily="34" charset="0"/>
                <a:cs typeface="Tahoma" pitchFamily="34" charset="0"/>
              </a:rPr>
              <a:t>6</a:t>
            </a:r>
            <a:endParaRPr lang="es-ES" sz="512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 rot="-5400000">
            <a:off x="29065" y="4357193"/>
            <a:ext cx="2670950" cy="4673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512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Income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1494583" y="4362027"/>
            <a:ext cx="1185401" cy="53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844" b="1" i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EPL</a:t>
            </a:r>
            <a:endParaRPr lang="es-ES" sz="2844" b="1" i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2600960" y="3899089"/>
            <a:ext cx="7613227" cy="722581"/>
            <a:chOff x="1828800" y="2741548"/>
            <a:chExt cx="5353050" cy="508065"/>
          </a:xfrm>
        </p:grpSpPr>
        <p:sp>
          <p:nvSpPr>
            <p:cNvPr id="27" name="26 CuadroTexto"/>
            <p:cNvSpPr txBox="1">
              <a:spLocks noChangeArrowheads="1"/>
            </p:cNvSpPr>
            <p:nvPr/>
          </p:nvSpPr>
          <p:spPr bwMode="auto">
            <a:xfrm>
              <a:off x="2199052" y="2741548"/>
              <a:ext cx="4175234" cy="372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44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Economic poverty Line</a:t>
              </a:r>
            </a:p>
          </p:txBody>
        </p:sp>
        <p:cxnSp>
          <p:nvCxnSpPr>
            <p:cNvPr id="30" name="29 Conector recto"/>
            <p:cNvCxnSpPr>
              <a:cxnSpLocks noChangeShapeType="1"/>
            </p:cNvCxnSpPr>
            <p:nvPr/>
          </p:nvCxnSpPr>
          <p:spPr bwMode="auto">
            <a:xfrm rot="10800000" flipH="1">
              <a:off x="1828800" y="3249613"/>
              <a:ext cx="535305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3243531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1" grpId="0"/>
      <p:bldP spid="618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111018" y="1568837"/>
          <a:ext cx="6606258" cy="4953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" r:id="rId2" imgW="3726224" imgH="2793633" progId="PowerPoint.Slide.12">
                  <p:embed/>
                </p:oleObj>
              </mc:Choice>
              <mc:Fallback>
                <p:oleObj name="Diapositiva" r:id="rId2" imgW="3726224" imgH="2793633" progId="PowerPoint.Slide.12">
                  <p:embed/>
                  <p:pic>
                    <p:nvPicPr>
                      <p:cNvPr id="4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18" y="1568837"/>
                        <a:ext cx="6606258" cy="4953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6827691" y="1733973"/>
          <a:ext cx="6177109" cy="4974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" r:id="rId4" imgW="4404441" imgH="3302547" progId="PowerPoint.Slide.12">
                  <p:embed/>
                </p:oleObj>
              </mc:Choice>
              <mc:Fallback>
                <p:oleObj name="Diapositiva" r:id="rId4" imgW="4404441" imgH="3302547" progId="PowerPoint.Slide.12">
                  <p:embed/>
                  <p:pic>
                    <p:nvPicPr>
                      <p:cNvPr id="5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691" y="1733973"/>
                        <a:ext cx="6177109" cy="4974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5 Conector recto de flecha"/>
          <p:cNvCxnSpPr/>
          <p:nvPr/>
        </p:nvCxnSpPr>
        <p:spPr bwMode="auto">
          <a:xfrm>
            <a:off x="3075739" y="4623929"/>
            <a:ext cx="2665404" cy="187847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6 Rectángulo redondeado"/>
          <p:cNvSpPr/>
          <p:nvPr/>
        </p:nvSpPr>
        <p:spPr bwMode="auto">
          <a:xfrm>
            <a:off x="1332200" y="6626760"/>
            <a:ext cx="11291972" cy="139815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MX" sz="2560" b="1" dirty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es-MX" sz="2560" b="1" dirty="0" err="1">
                <a:solidFill>
                  <a:schemeClr val="bg1"/>
                </a:solidFill>
                <a:latin typeface="Candara" pitchFamily="34" charset="0"/>
              </a:rPr>
              <a:t>person</a:t>
            </a:r>
            <a:r>
              <a:rPr lang="es-MX" sz="256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s-MX" sz="2560" b="1" dirty="0" err="1">
                <a:solidFill>
                  <a:schemeClr val="bg1"/>
                </a:solidFill>
                <a:latin typeface="Candara" pitchFamily="34" charset="0"/>
              </a:rPr>
              <a:t>is</a:t>
            </a:r>
            <a:r>
              <a:rPr lang="es-MX" sz="256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s-MX" sz="2560" b="1" dirty="0" err="1">
                <a:solidFill>
                  <a:schemeClr val="bg1"/>
                </a:solidFill>
                <a:latin typeface="Candara" pitchFamily="34" charset="0"/>
              </a:rPr>
              <a:t>considered</a:t>
            </a:r>
            <a:r>
              <a:rPr lang="es-MX" sz="256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s-MX" sz="2560" b="1" dirty="0" err="1">
                <a:solidFill>
                  <a:schemeClr val="bg1"/>
                </a:solidFill>
                <a:latin typeface="Candara" pitchFamily="34" charset="0"/>
              </a:rPr>
              <a:t>poor</a:t>
            </a:r>
            <a:r>
              <a:rPr lang="es-MX" sz="256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s-MX" sz="2560" b="1" dirty="0" err="1">
                <a:solidFill>
                  <a:schemeClr val="bg1"/>
                </a:solidFill>
                <a:latin typeface="Candara" pitchFamily="34" charset="0"/>
              </a:rPr>
              <a:t>if</a:t>
            </a:r>
            <a:r>
              <a:rPr lang="es-MX" sz="2560" b="1" dirty="0">
                <a:solidFill>
                  <a:schemeClr val="bg1"/>
                </a:solidFill>
                <a:latin typeface="Candara" pitchFamily="34" charset="0"/>
              </a:rPr>
              <a:t> has </a:t>
            </a:r>
            <a:r>
              <a:rPr lang="es-MX" sz="2560" b="1" dirty="0" err="1">
                <a:solidFill>
                  <a:srgbClr val="FFFF00"/>
                </a:solidFill>
                <a:latin typeface="Candara" pitchFamily="34" charset="0"/>
              </a:rPr>
              <a:t>insufficient</a:t>
            </a:r>
            <a:r>
              <a:rPr lang="es-MX" sz="2560" b="1" dirty="0">
                <a:solidFill>
                  <a:srgbClr val="FFFF00"/>
                </a:solidFill>
                <a:latin typeface="Candara" pitchFamily="34" charset="0"/>
              </a:rPr>
              <a:t> </a:t>
            </a:r>
            <a:r>
              <a:rPr lang="es-MX" sz="2560" b="1" dirty="0" err="1">
                <a:solidFill>
                  <a:srgbClr val="FFFF00"/>
                </a:solidFill>
                <a:latin typeface="Candara" pitchFamily="34" charset="0"/>
              </a:rPr>
              <a:t>income</a:t>
            </a:r>
            <a:r>
              <a:rPr lang="es-MX" sz="256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560" b="1" dirty="0">
                <a:solidFill>
                  <a:schemeClr val="bg1"/>
                </a:solidFill>
                <a:latin typeface="Candara" pitchFamily="34" charset="0"/>
              </a:rPr>
              <a:t>for the satisfaction of food and non-food needs and has at least </a:t>
            </a:r>
            <a:r>
              <a:rPr lang="en-US" sz="2560" b="1" dirty="0">
                <a:solidFill>
                  <a:srgbClr val="FFFF00"/>
                </a:solidFill>
                <a:latin typeface="Candara" pitchFamily="34" charset="0"/>
              </a:rPr>
              <a:t>one social deprivation</a:t>
            </a:r>
            <a:endParaRPr lang="es-MX" sz="256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 bwMode="auto">
          <a:xfrm flipH="1">
            <a:off x="6502401" y="4840676"/>
            <a:ext cx="1919760" cy="208435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8 Rectángulo redondeado"/>
          <p:cNvSpPr/>
          <p:nvPr/>
        </p:nvSpPr>
        <p:spPr bwMode="auto">
          <a:xfrm>
            <a:off x="1332202" y="7271465"/>
            <a:ext cx="11291971" cy="1386072"/>
          </a:xfrm>
          <a:prstGeom prst="roundRect">
            <a:avLst/>
          </a:prstGeom>
          <a:solidFill>
            <a:srgbClr val="33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560" b="1" dirty="0">
                <a:solidFill>
                  <a:schemeClr val="bg1"/>
                </a:solidFill>
                <a:latin typeface="Candara" pitchFamily="34" charset="0"/>
              </a:rPr>
              <a:t>A person is considered extreme poor if has </a:t>
            </a:r>
            <a:r>
              <a:rPr lang="en-US" sz="2560" b="1" dirty="0">
                <a:solidFill>
                  <a:srgbClr val="FFFF00"/>
                </a:solidFill>
                <a:latin typeface="Candara" pitchFamily="34" charset="0"/>
              </a:rPr>
              <a:t>insufficient income</a:t>
            </a:r>
            <a:r>
              <a:rPr lang="en-US" sz="2560" b="1" dirty="0">
                <a:solidFill>
                  <a:schemeClr val="bg1"/>
                </a:solidFill>
                <a:latin typeface="Candara" pitchFamily="34" charset="0"/>
              </a:rPr>
              <a:t> for the satisfaction of food needs and has at least </a:t>
            </a:r>
            <a:r>
              <a:rPr lang="en-US" sz="2560" b="1" dirty="0">
                <a:solidFill>
                  <a:srgbClr val="FFFF00"/>
                </a:solidFill>
                <a:latin typeface="Candara" pitchFamily="34" charset="0"/>
              </a:rPr>
              <a:t>three social deprivation</a:t>
            </a:r>
            <a:endParaRPr lang="es-MX" sz="2844" b="1" u="sng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68321" y="589282"/>
            <a:ext cx="10126133" cy="70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3982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Multidimensional Poverty in Mexico</a:t>
            </a:r>
            <a:endParaRPr lang="en-US" sz="3982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68321" y="472819"/>
            <a:ext cx="10126133" cy="114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300460"/>
            <a:r>
              <a:rPr lang="it-IT" sz="3413" b="1" dirty="0">
                <a:solidFill>
                  <a:srgbClr val="333399"/>
                </a:solidFill>
                <a:latin typeface="Tahoma" pitchFamily="34" charset="0"/>
                <a:ea typeface="+mn-ea"/>
                <a:cs typeface="Tahoma" pitchFamily="34" charset="0"/>
              </a:rPr>
              <a:t>State Level Multidimensional Poverty in Mexico, 2020</a:t>
            </a:r>
            <a:endParaRPr lang="en-US" sz="3413" b="1" dirty="0">
              <a:solidFill>
                <a:srgbClr val="333399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8" y="1518808"/>
            <a:ext cx="11164806" cy="7123251"/>
          </a:xfrm>
          <a:prstGeom prst="rect">
            <a:avLst/>
          </a:prstGeom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728925" y="9377717"/>
            <a:ext cx="7410027" cy="31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defTabSz="1300460"/>
            <a:r>
              <a:rPr lang="en-US" sz="1422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Source: CONEVAL estimations based on the MCS-2012 </a:t>
            </a:r>
            <a:r>
              <a:rPr lang="en-US" sz="1422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ENlGH</a:t>
            </a:r>
            <a:endParaRPr lang="es-ES" sz="1422" u="sng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5 Imagen" descr="chiapas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976" y="7282000"/>
            <a:ext cx="1354667" cy="128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384450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ONEVAL 19">
  <a:themeElements>
    <a:clrScheme name="Personalizado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8627F"/>
      </a:accent1>
      <a:accent2>
        <a:srgbClr val="00823E"/>
      </a:accent2>
      <a:accent3>
        <a:srgbClr val="DCA140"/>
      </a:accent3>
      <a:accent4>
        <a:srgbClr val="A31D1D"/>
      </a:accent4>
      <a:accent5>
        <a:srgbClr val="3A867F"/>
      </a:accent5>
      <a:accent6>
        <a:srgbClr val="E07E07"/>
      </a:accent6>
      <a:hlink>
        <a:srgbClr val="21409A"/>
      </a:hlink>
      <a:folHlink>
        <a:srgbClr val="7D193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altLang="es-MX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altLang="es-MX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ción Pobreza 2018 (plantilla) V2" id="{4DF4C1DD-7424-412B-AC9F-00489D194FF1}" vid="{4A86C414-69C4-40EB-B1E5-3140E3FE65F4}"/>
    </a:ext>
  </a:extLst>
</a:theme>
</file>

<file path=ppt/theme/theme2.xml><?xml version="1.0" encoding="utf-8"?>
<a:theme xmlns:a="http://schemas.openxmlformats.org/drawingml/2006/main" name="1_CONEVAL 19">
  <a:themeElements>
    <a:clrScheme name="Personalizado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8627F"/>
      </a:accent1>
      <a:accent2>
        <a:srgbClr val="00823E"/>
      </a:accent2>
      <a:accent3>
        <a:srgbClr val="DCA140"/>
      </a:accent3>
      <a:accent4>
        <a:srgbClr val="A31D1D"/>
      </a:accent4>
      <a:accent5>
        <a:srgbClr val="3A867F"/>
      </a:accent5>
      <a:accent6>
        <a:srgbClr val="E07E07"/>
      </a:accent6>
      <a:hlink>
        <a:srgbClr val="21409A"/>
      </a:hlink>
      <a:folHlink>
        <a:srgbClr val="7D193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altLang="es-MX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altLang="es-MX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ción Pobreza 2018 (plantilla) V2" id="{4DF4C1DD-7424-412B-AC9F-00489D194FF1}" vid="{4A86C414-69C4-40EB-B1E5-3140E3FE65F4}"/>
    </a:ext>
  </a:extLst>
</a:theme>
</file>

<file path=ppt/theme/theme3.xml><?xml version="1.0" encoding="utf-8"?>
<a:theme xmlns:a="http://schemas.openxmlformats.org/drawingml/2006/main" name="Presentación en blanco">
  <a:themeElements>
    <a:clrScheme name="Personalizado 3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BFBFBF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20512</TotalTime>
  <Words>1007</Words>
  <Application>Microsoft Office PowerPoint</Application>
  <PresentationFormat>Personalizado</PresentationFormat>
  <Paragraphs>224</Paragraphs>
  <Slides>16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30" baseType="lpstr">
      <vt:lpstr>Arial</vt:lpstr>
      <vt:lpstr>Calibri</vt:lpstr>
      <vt:lpstr>Candara</vt:lpstr>
      <vt:lpstr>Gill Sans Nova Cond XBd</vt:lpstr>
      <vt:lpstr>Helvetica Light</vt:lpstr>
      <vt:lpstr>Helvetica Neue</vt:lpstr>
      <vt:lpstr>Tahoma</vt:lpstr>
      <vt:lpstr>Times</vt:lpstr>
      <vt:lpstr>Wingdings</vt:lpstr>
      <vt:lpstr>CONEVAL 19</vt:lpstr>
      <vt:lpstr>1_CONEVAL 19</vt:lpstr>
      <vt:lpstr>Presentación en blanco</vt:lpstr>
      <vt:lpstr>1_Presentación en blanco</vt:lpstr>
      <vt:lpstr>Diapositiva</vt:lpstr>
      <vt:lpstr>The Multidimensional Poverty Indicator (in Mexico and other countries)  Gonzalo Hernández Licona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</dc:title>
  <dc:creator>Julieta  Castro Toral</dc:creator>
  <cp:lastModifiedBy>Gonzalo Hernández Licona</cp:lastModifiedBy>
  <cp:revision>1798</cp:revision>
  <cp:lastPrinted>2019-02-26T23:17:12Z</cp:lastPrinted>
  <dcterms:modified xsi:type="dcterms:W3CDTF">2022-11-30T03:28:05Z</dcterms:modified>
</cp:coreProperties>
</file>