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92" r:id="rId5"/>
    <p:sldId id="259" r:id="rId6"/>
    <p:sldId id="281" r:id="rId7"/>
    <p:sldId id="260" r:id="rId8"/>
    <p:sldId id="261" r:id="rId9"/>
    <p:sldId id="295" r:id="rId10"/>
    <p:sldId id="282" r:id="rId11"/>
    <p:sldId id="262" r:id="rId12"/>
    <p:sldId id="288" r:id="rId13"/>
    <p:sldId id="299" r:id="rId14"/>
    <p:sldId id="289" r:id="rId15"/>
    <p:sldId id="263" r:id="rId16"/>
    <p:sldId id="290" r:id="rId17"/>
    <p:sldId id="264" r:id="rId18"/>
    <p:sldId id="265" r:id="rId19"/>
    <p:sldId id="300" r:id="rId20"/>
    <p:sldId id="293" r:id="rId21"/>
    <p:sldId id="287" r:id="rId22"/>
    <p:sldId id="266" r:id="rId23"/>
    <p:sldId id="267" r:id="rId24"/>
    <p:sldId id="280" r:id="rId25"/>
    <p:sldId id="268" r:id="rId26"/>
    <p:sldId id="269" r:id="rId27"/>
    <p:sldId id="298" r:id="rId28"/>
    <p:sldId id="270" r:id="rId29"/>
    <p:sldId id="271" r:id="rId30"/>
    <p:sldId id="291" r:id="rId31"/>
    <p:sldId id="272" r:id="rId32"/>
    <p:sldId id="273" r:id="rId33"/>
    <p:sldId id="283" r:id="rId34"/>
    <p:sldId id="284" r:id="rId35"/>
    <p:sldId id="285" r:id="rId36"/>
    <p:sldId id="286" r:id="rId37"/>
    <p:sldId id="296" r:id="rId38"/>
    <p:sldId id="297" r:id="rId39"/>
    <p:sldId id="274" r:id="rId40"/>
    <p:sldId id="275" r:id="rId41"/>
    <p:sldId id="276" r:id="rId42"/>
    <p:sldId id="279" r:id="rId43"/>
    <p:sldId id="294" r:id="rId44"/>
    <p:sldId id="277" r:id="rId45"/>
    <p:sldId id="278"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0"/>
    <a:srgbClr val="002147"/>
    <a:srgbClr val="04183B"/>
    <a:srgbClr val="D4D1BB"/>
    <a:srgbClr val="46525F"/>
    <a:srgbClr val="4E596B"/>
    <a:srgbClr val="5F16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2"/>
    <p:restoredTop sz="94788"/>
  </p:normalViewPr>
  <p:slideViewPr>
    <p:cSldViewPr snapToGrid="0" snapToObjects="1">
      <p:cViewPr varScale="1">
        <p:scale>
          <a:sx n="83" d="100"/>
          <a:sy n="83" d="100"/>
        </p:scale>
        <p:origin x="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corinne\Documents\Jobs\OPHI\Communications\Policy%20Briefs\2021%20UNDP\VNRs\VNR%20list_updated%202021_new.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Garamond" panose="02020404030301010803" pitchFamily="18" charset="0"/>
                <a:ea typeface="+mn-ea"/>
                <a:cs typeface="+mn-cs"/>
              </a:defRPr>
            </a:pPr>
            <a:r>
              <a:rPr lang="en-US" sz="1600" b="0" i="0" baseline="0">
                <a:effectLst/>
                <a:latin typeface="Garamond" panose="02020404030301010803" pitchFamily="18" charset="0"/>
              </a:rPr>
              <a:t>Multidimensional Poverty in VNRs 2016-2021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barChart>
        <c:barDir val="col"/>
        <c:grouping val="stacked"/>
        <c:varyColors val="0"/>
        <c:ser>
          <c:idx val="0"/>
          <c:order val="0"/>
          <c:tx>
            <c:strRef>
              <c:f>'Figure 1 2016-21 incl total'!$B$3</c:f>
              <c:strCache>
                <c:ptCount val="1"/>
                <c:pt idx="0">
                  <c:v>VNRs with Multidimensional Poverty</c:v>
                </c:pt>
              </c:strCache>
            </c:strRef>
          </c:tx>
          <c:spPr>
            <a:solidFill>
              <a:schemeClr val="accent1">
                <a:shade val="76000"/>
              </a:schemeClr>
            </a:solidFill>
            <a:ln>
              <a:noFill/>
            </a:ln>
            <a:effectLst/>
          </c:spPr>
          <c:invertIfNegative val="0"/>
          <c:dLbls>
            <c:dLbl>
              <c:idx val="0"/>
              <c:layout>
                <c:manualLayout>
                  <c:x val="0"/>
                  <c:y val="1.6438286123313589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FC-9E4D-82E5-D18BDEAB51E4}"/>
                </c:ext>
              </c:extLst>
            </c:dLbl>
            <c:dLbl>
              <c:idx val="3"/>
              <c:layout>
                <c:manualLayout>
                  <c:x val="0"/>
                  <c:y val="4.43971289303122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FC-9E4D-82E5-D18BDEAB51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1 2016-21 incl total'!$A$4:$A$9</c:f>
              <c:numCache>
                <c:formatCode>General</c:formatCode>
                <c:ptCount val="6"/>
                <c:pt idx="0">
                  <c:v>2016</c:v>
                </c:pt>
                <c:pt idx="1">
                  <c:v>2017</c:v>
                </c:pt>
                <c:pt idx="2">
                  <c:v>2018</c:v>
                </c:pt>
                <c:pt idx="3">
                  <c:v>2019</c:v>
                </c:pt>
                <c:pt idx="4">
                  <c:v>2020</c:v>
                </c:pt>
                <c:pt idx="5">
                  <c:v>2021</c:v>
                </c:pt>
              </c:numCache>
            </c:numRef>
          </c:cat>
          <c:val>
            <c:numRef>
              <c:f>'Figure 1 2016-21 incl total'!$B$4:$B$9</c:f>
              <c:numCache>
                <c:formatCode>General</c:formatCode>
                <c:ptCount val="6"/>
                <c:pt idx="0">
                  <c:v>3</c:v>
                </c:pt>
                <c:pt idx="1">
                  <c:v>9</c:v>
                </c:pt>
                <c:pt idx="2">
                  <c:v>7</c:v>
                </c:pt>
                <c:pt idx="3">
                  <c:v>3</c:v>
                </c:pt>
                <c:pt idx="4">
                  <c:v>18</c:v>
                </c:pt>
                <c:pt idx="5">
                  <c:v>13</c:v>
                </c:pt>
              </c:numCache>
            </c:numRef>
          </c:val>
          <c:extLst>
            <c:ext xmlns:c16="http://schemas.microsoft.com/office/drawing/2014/chart" uri="{C3380CC4-5D6E-409C-BE32-E72D297353CC}">
              <c16:uniqueId val="{00000002-F3FC-9E4D-82E5-D18BDEAB51E4}"/>
            </c:ext>
          </c:extLst>
        </c:ser>
        <c:ser>
          <c:idx val="1"/>
          <c:order val="1"/>
          <c:tx>
            <c:strRef>
              <c:f>'Figure 1 2016-21 incl total'!$C$3</c:f>
              <c:strCache>
                <c:ptCount val="1"/>
                <c:pt idx="0">
                  <c:v>All VNRs</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1 2016-21 incl total'!$A$4:$A$9</c:f>
              <c:numCache>
                <c:formatCode>General</c:formatCode>
                <c:ptCount val="6"/>
                <c:pt idx="0">
                  <c:v>2016</c:v>
                </c:pt>
                <c:pt idx="1">
                  <c:v>2017</c:v>
                </c:pt>
                <c:pt idx="2">
                  <c:v>2018</c:v>
                </c:pt>
                <c:pt idx="3">
                  <c:v>2019</c:v>
                </c:pt>
                <c:pt idx="4">
                  <c:v>2020</c:v>
                </c:pt>
                <c:pt idx="5">
                  <c:v>2021</c:v>
                </c:pt>
              </c:numCache>
            </c:numRef>
          </c:cat>
          <c:val>
            <c:numRef>
              <c:f>'Figure 1 2016-21 incl total'!$C$4:$C$9</c:f>
              <c:numCache>
                <c:formatCode>General</c:formatCode>
                <c:ptCount val="6"/>
                <c:pt idx="0">
                  <c:v>21</c:v>
                </c:pt>
                <c:pt idx="1">
                  <c:v>43</c:v>
                </c:pt>
                <c:pt idx="2">
                  <c:v>45</c:v>
                </c:pt>
                <c:pt idx="3">
                  <c:v>47</c:v>
                </c:pt>
                <c:pt idx="4">
                  <c:v>45</c:v>
                </c:pt>
                <c:pt idx="5">
                  <c:v>40</c:v>
                </c:pt>
              </c:numCache>
            </c:numRef>
          </c:val>
          <c:extLst>
            <c:ext xmlns:c16="http://schemas.microsoft.com/office/drawing/2014/chart" uri="{C3380CC4-5D6E-409C-BE32-E72D297353CC}">
              <c16:uniqueId val="{00000003-F3FC-9E4D-82E5-D18BDEAB51E4}"/>
            </c:ext>
          </c:extLst>
        </c:ser>
        <c:dLbls>
          <c:showLegendKey val="0"/>
          <c:showVal val="0"/>
          <c:showCatName val="0"/>
          <c:showSerName val="0"/>
          <c:showPercent val="0"/>
          <c:showBubbleSize val="0"/>
        </c:dLbls>
        <c:gapWidth val="78"/>
        <c:overlap val="100"/>
        <c:axId val="1061339279"/>
        <c:axId val="1061340959"/>
      </c:barChart>
      <c:catAx>
        <c:axId val="106133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1340959"/>
        <c:crosses val="autoZero"/>
        <c:auto val="1"/>
        <c:lblAlgn val="ctr"/>
        <c:lblOffset val="100"/>
        <c:noMultiLvlLbl val="0"/>
      </c:catAx>
      <c:valAx>
        <c:axId val="1061340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133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05D8B-ABB0-7142-992E-AEE54A26E239}"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74A6C-02CF-BE42-9552-5CFA6639E966}" type="slidenum">
              <a:rPr lang="en-US" smtClean="0"/>
              <a:t>‹#›</a:t>
            </a:fld>
            <a:endParaRPr lang="en-US"/>
          </a:p>
        </p:txBody>
      </p:sp>
    </p:spTree>
    <p:extLst>
      <p:ext uri="{BB962C8B-B14F-4D97-AF65-F5344CB8AC3E}">
        <p14:creationId xmlns:p14="http://schemas.microsoft.com/office/powerpoint/2010/main" val="347427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74A6C-02CF-BE42-9552-5CFA6639E966}" type="slidenum">
              <a:rPr lang="en-US" smtClean="0"/>
              <a:t>1</a:t>
            </a:fld>
            <a:endParaRPr lang="en-US"/>
          </a:p>
        </p:txBody>
      </p:sp>
    </p:spTree>
    <p:extLst>
      <p:ext uri="{BB962C8B-B14F-4D97-AF65-F5344CB8AC3E}">
        <p14:creationId xmlns:p14="http://schemas.microsoft.com/office/powerpoint/2010/main" val="219437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74A6C-02CF-BE42-9552-5CFA6639E966}" type="slidenum">
              <a:rPr lang="en-US" smtClean="0"/>
              <a:t>24</a:t>
            </a:fld>
            <a:endParaRPr lang="en-US"/>
          </a:p>
        </p:txBody>
      </p:sp>
    </p:spTree>
    <p:extLst>
      <p:ext uri="{BB962C8B-B14F-4D97-AF65-F5344CB8AC3E}">
        <p14:creationId xmlns:p14="http://schemas.microsoft.com/office/powerpoint/2010/main" val="3476534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74A6C-02CF-BE42-9552-5CFA6639E966}" type="slidenum">
              <a:rPr lang="en-US" smtClean="0"/>
              <a:t>46</a:t>
            </a:fld>
            <a:endParaRPr lang="en-US"/>
          </a:p>
        </p:txBody>
      </p:sp>
    </p:spTree>
    <p:extLst>
      <p:ext uri="{BB962C8B-B14F-4D97-AF65-F5344CB8AC3E}">
        <p14:creationId xmlns:p14="http://schemas.microsoft.com/office/powerpoint/2010/main" val="2469878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08E183F-A608-473D-7B75-8714F24A40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D7FDA6-0C1F-C844-852E-AD862998D79F}"/>
              </a:ext>
            </a:extLst>
          </p:cNvPr>
          <p:cNvSpPr>
            <a:spLocks noGrp="1"/>
          </p:cNvSpPr>
          <p:nvPr>
            <p:ph type="title" hasCustomPrompt="1"/>
          </p:nvPr>
        </p:nvSpPr>
        <p:spPr>
          <a:xfrm>
            <a:off x="831850" y="1709738"/>
            <a:ext cx="10515600" cy="2429125"/>
          </a:xfrm>
        </p:spPr>
        <p:txBody>
          <a:bodyPr anchor="b"/>
          <a:lstStyle>
            <a:lvl1pPr>
              <a:defRPr sz="6000">
                <a:solidFill>
                  <a:srgbClr val="660000"/>
                </a:solidFill>
              </a:defRPr>
            </a:lvl1pPr>
          </a:lstStyle>
          <a:p>
            <a:r>
              <a:rPr lang="en-GB" dirty="0"/>
              <a:t>Title</a:t>
            </a:r>
            <a:endParaRPr lang="en-US" dirty="0"/>
          </a:p>
        </p:txBody>
      </p:sp>
      <p:sp>
        <p:nvSpPr>
          <p:cNvPr id="3" name="Text Placeholder 2">
            <a:extLst>
              <a:ext uri="{FF2B5EF4-FFF2-40B4-BE49-F238E27FC236}">
                <a16:creationId xmlns:a16="http://schemas.microsoft.com/office/drawing/2014/main" id="{21C662F1-6B02-5743-96FD-381509479EC4}"/>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Name</a:t>
            </a:r>
          </a:p>
        </p:txBody>
      </p:sp>
      <p:sp>
        <p:nvSpPr>
          <p:cNvPr id="4" name="Date Placeholder 3">
            <a:extLst>
              <a:ext uri="{FF2B5EF4-FFF2-40B4-BE49-F238E27FC236}">
                <a16:creationId xmlns:a16="http://schemas.microsoft.com/office/drawing/2014/main" id="{C569A83B-8BE3-814A-8B8C-8B54A2F8BE3F}"/>
              </a:ext>
            </a:extLst>
          </p:cNvPr>
          <p:cNvSpPr>
            <a:spLocks noGrp="1"/>
          </p:cNvSpPr>
          <p:nvPr>
            <p:ph type="dt" sz="half" idx="10"/>
          </p:nvPr>
        </p:nvSpPr>
        <p:spPr>
          <a:xfrm>
            <a:off x="831850" y="6357687"/>
            <a:ext cx="2743200" cy="365125"/>
          </a:xfrm>
        </p:spPr>
        <p:txBody>
          <a:bodyPr/>
          <a:lstStyle/>
          <a:p>
            <a:fld id="{5CF94D5C-96F6-1246-8CB8-8F5A5C2D5A39}" type="datetimeFigureOut">
              <a:rPr lang="en-US" smtClean="0"/>
              <a:t>11/28/23</a:t>
            </a:fld>
            <a:endParaRPr lang="en-US"/>
          </a:p>
        </p:txBody>
      </p:sp>
      <p:sp>
        <p:nvSpPr>
          <p:cNvPr id="5" name="Footer Placeholder 4">
            <a:extLst>
              <a:ext uri="{FF2B5EF4-FFF2-40B4-BE49-F238E27FC236}">
                <a16:creationId xmlns:a16="http://schemas.microsoft.com/office/drawing/2014/main" id="{C509D931-6AC3-8544-8535-FF1847DCBC50}"/>
              </a:ext>
            </a:extLst>
          </p:cNvPr>
          <p:cNvSpPr>
            <a:spLocks noGrp="1"/>
          </p:cNvSpPr>
          <p:nvPr>
            <p:ph type="ftr" sz="quarter" idx="11"/>
          </p:nvPr>
        </p:nvSpPr>
        <p:spPr>
          <a:xfrm>
            <a:off x="4032250" y="6357687"/>
            <a:ext cx="4114800" cy="365125"/>
          </a:xfrm>
        </p:spPr>
        <p:txBody>
          <a:bodyPr/>
          <a:lstStyle/>
          <a:p>
            <a:endParaRPr lang="en-US"/>
          </a:p>
        </p:txBody>
      </p:sp>
      <p:sp>
        <p:nvSpPr>
          <p:cNvPr id="6" name="Slide Number Placeholder 5">
            <a:extLst>
              <a:ext uri="{FF2B5EF4-FFF2-40B4-BE49-F238E27FC236}">
                <a16:creationId xmlns:a16="http://schemas.microsoft.com/office/drawing/2014/main" id="{A54E1688-C493-BB44-A00F-2925AE610316}"/>
              </a:ext>
            </a:extLst>
          </p:cNvPr>
          <p:cNvSpPr>
            <a:spLocks noGrp="1"/>
          </p:cNvSpPr>
          <p:nvPr>
            <p:ph type="sldNum" sz="quarter" idx="12"/>
          </p:nvPr>
        </p:nvSpPr>
        <p:spPr>
          <a:xfrm>
            <a:off x="8604250" y="6357687"/>
            <a:ext cx="2743200" cy="365125"/>
          </a:xfrm>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378714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_with_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05C0-5522-0B49-AC23-EFBB81B83296}"/>
              </a:ext>
            </a:extLst>
          </p:cNvPr>
          <p:cNvSpPr>
            <a:spLocks noGrp="1"/>
          </p:cNvSpPr>
          <p:nvPr>
            <p:ph type="title"/>
          </p:nvPr>
        </p:nvSpPr>
        <p:spPr>
          <a:xfrm>
            <a:off x="1499377" y="339365"/>
            <a:ext cx="10515599" cy="135132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5DAD6B3-E4DA-4245-9849-39C90F314BB9}"/>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4" name="Footer Placeholder 3">
            <a:extLst>
              <a:ext uri="{FF2B5EF4-FFF2-40B4-BE49-F238E27FC236}">
                <a16:creationId xmlns:a16="http://schemas.microsoft.com/office/drawing/2014/main" id="{42B3088A-F799-A145-8A0F-FC9865A22EC5}"/>
              </a:ext>
            </a:extLst>
          </p:cNvPr>
          <p:cNvSpPr>
            <a:spLocks noGrp="1"/>
          </p:cNvSpPr>
          <p:nvPr>
            <p:ph type="ftr" sz="quarter" idx="11"/>
          </p:nvPr>
        </p:nvSpPr>
        <p:spPr/>
        <p:txBody>
          <a:bodyPr/>
          <a:lstStyle/>
          <a:p>
            <a:r>
              <a:rPr lang="en-US" dirty="0"/>
              <a:t>OPHI Summer School</a:t>
            </a:r>
          </a:p>
        </p:txBody>
      </p:sp>
      <p:sp>
        <p:nvSpPr>
          <p:cNvPr id="5" name="Slide Number Placeholder 4">
            <a:extLst>
              <a:ext uri="{FF2B5EF4-FFF2-40B4-BE49-F238E27FC236}">
                <a16:creationId xmlns:a16="http://schemas.microsoft.com/office/drawing/2014/main" id="{797A3120-D7E2-3944-B85D-AE62F5B0BEE7}"/>
              </a:ext>
            </a:extLst>
          </p:cNvPr>
          <p:cNvSpPr>
            <a:spLocks noGrp="1"/>
          </p:cNvSpPr>
          <p:nvPr>
            <p:ph type="sldNum" sz="quarter" idx="12"/>
          </p:nvPr>
        </p:nvSpPr>
        <p:spPr/>
        <p:txBody>
          <a:bodyPr/>
          <a:lstStyle/>
          <a:p>
            <a:fld id="{6C74D95A-4BCC-4742-AA31-6255D2952031}" type="slidenum">
              <a:rPr lang="en-US" smtClean="0"/>
              <a:t>‹#›</a:t>
            </a:fld>
            <a:endParaRPr lang="en-US"/>
          </a:p>
        </p:txBody>
      </p:sp>
      <p:sp>
        <p:nvSpPr>
          <p:cNvPr id="7" name="Vertical Text Placeholder 2">
            <a:extLst>
              <a:ext uri="{FF2B5EF4-FFF2-40B4-BE49-F238E27FC236}">
                <a16:creationId xmlns:a16="http://schemas.microsoft.com/office/drawing/2014/main" id="{BC570AF4-487D-B76D-4A2C-C5D0C45C2DFA}"/>
              </a:ext>
            </a:extLst>
          </p:cNvPr>
          <p:cNvSpPr>
            <a:spLocks noGrp="1"/>
          </p:cNvSpPr>
          <p:nvPr>
            <p:ph type="body" orient="vert" idx="1"/>
          </p:nvPr>
        </p:nvSpPr>
        <p:spPr>
          <a:xfrm>
            <a:off x="1499378" y="1825625"/>
            <a:ext cx="10515600" cy="4351338"/>
          </a:xfr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7208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ide_no_watermark">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C4F143F7-4B74-5D4D-969C-F764C74A91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0205C0-5522-0B49-AC23-EFBB81B83296}"/>
              </a:ext>
            </a:extLst>
          </p:cNvPr>
          <p:cNvSpPr>
            <a:spLocks noGrp="1"/>
          </p:cNvSpPr>
          <p:nvPr>
            <p:ph type="title"/>
          </p:nvPr>
        </p:nvSpPr>
        <p:spPr>
          <a:xfrm>
            <a:off x="1499378" y="339365"/>
            <a:ext cx="10515600" cy="135132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5DAD6B3-E4DA-4245-9849-39C90F314BB9}"/>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4" name="Footer Placeholder 3">
            <a:extLst>
              <a:ext uri="{FF2B5EF4-FFF2-40B4-BE49-F238E27FC236}">
                <a16:creationId xmlns:a16="http://schemas.microsoft.com/office/drawing/2014/main" id="{42B3088A-F799-A145-8A0F-FC9865A22EC5}"/>
              </a:ext>
            </a:extLst>
          </p:cNvPr>
          <p:cNvSpPr>
            <a:spLocks noGrp="1"/>
          </p:cNvSpPr>
          <p:nvPr>
            <p:ph type="ftr" sz="quarter" idx="11"/>
          </p:nvPr>
        </p:nvSpPr>
        <p:spPr/>
        <p:txBody>
          <a:bodyPr/>
          <a:lstStyle/>
          <a:p>
            <a:r>
              <a:rPr lang="en-US" dirty="0"/>
              <a:t>OPHI Summer School</a:t>
            </a:r>
          </a:p>
        </p:txBody>
      </p:sp>
      <p:sp>
        <p:nvSpPr>
          <p:cNvPr id="5" name="Slide Number Placeholder 4">
            <a:extLst>
              <a:ext uri="{FF2B5EF4-FFF2-40B4-BE49-F238E27FC236}">
                <a16:creationId xmlns:a16="http://schemas.microsoft.com/office/drawing/2014/main" id="{797A3120-D7E2-3944-B85D-AE62F5B0BEE7}"/>
              </a:ext>
            </a:extLst>
          </p:cNvPr>
          <p:cNvSpPr>
            <a:spLocks noGrp="1"/>
          </p:cNvSpPr>
          <p:nvPr>
            <p:ph type="sldNum" sz="quarter" idx="12"/>
          </p:nvPr>
        </p:nvSpPr>
        <p:spPr/>
        <p:txBody>
          <a:bodyPr/>
          <a:lstStyle/>
          <a:p>
            <a:fld id="{6C74D95A-4BCC-4742-AA31-6255D2952031}" type="slidenum">
              <a:rPr lang="en-US" smtClean="0"/>
              <a:t>‹#›</a:t>
            </a:fld>
            <a:endParaRPr lang="en-US"/>
          </a:p>
        </p:txBody>
      </p:sp>
      <p:sp>
        <p:nvSpPr>
          <p:cNvPr id="6" name="Vertical Text Placeholder 2">
            <a:extLst>
              <a:ext uri="{FF2B5EF4-FFF2-40B4-BE49-F238E27FC236}">
                <a16:creationId xmlns:a16="http://schemas.microsoft.com/office/drawing/2014/main" id="{2B8F277B-AB1F-13E5-E95B-1EA25FF06A94}"/>
              </a:ext>
            </a:extLst>
          </p:cNvPr>
          <p:cNvSpPr>
            <a:spLocks noGrp="1"/>
          </p:cNvSpPr>
          <p:nvPr>
            <p:ph type="body" orient="vert" idx="1"/>
          </p:nvPr>
        </p:nvSpPr>
        <p:spPr>
          <a:xfrm>
            <a:off x="1499378" y="1825625"/>
            <a:ext cx="10515600" cy="4351338"/>
          </a:xfr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7315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8940-F335-BF46-8D50-AC82647ED9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5060D0-849E-A64E-811C-3E1B1B2BB7FA}"/>
              </a:ext>
            </a:extLst>
          </p:cNvPr>
          <p:cNvSpPr>
            <a:spLocks noGrp="1"/>
          </p:cNvSpPr>
          <p:nvPr>
            <p:ph sz="half" idx="1"/>
          </p:nvPr>
        </p:nvSpPr>
        <p:spPr>
          <a:xfrm>
            <a:off x="1499378" y="184785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02B8F2-327E-C641-BEAF-0E093684F653}"/>
              </a:ext>
            </a:extLst>
          </p:cNvPr>
          <p:cNvSpPr>
            <a:spLocks noGrp="1"/>
          </p:cNvSpPr>
          <p:nvPr>
            <p:ph sz="half" idx="2"/>
          </p:nvPr>
        </p:nvSpPr>
        <p:spPr>
          <a:xfrm>
            <a:off x="6833378" y="184785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37308B6-792C-314C-81C8-3C6A44410C8A}"/>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6" name="Footer Placeholder 5">
            <a:extLst>
              <a:ext uri="{FF2B5EF4-FFF2-40B4-BE49-F238E27FC236}">
                <a16:creationId xmlns:a16="http://schemas.microsoft.com/office/drawing/2014/main" id="{EA82BB77-E00B-4F43-9247-0DAC6A89897C}"/>
              </a:ext>
            </a:extLst>
          </p:cNvPr>
          <p:cNvSpPr>
            <a:spLocks noGrp="1"/>
          </p:cNvSpPr>
          <p:nvPr>
            <p:ph type="ftr" sz="quarter" idx="11"/>
          </p:nvPr>
        </p:nvSpPr>
        <p:spPr/>
        <p:txBody>
          <a:bodyPr/>
          <a:lstStyle/>
          <a:p>
            <a:r>
              <a:rPr lang="en-US" dirty="0"/>
              <a:t>OPHI Summer School</a:t>
            </a:r>
          </a:p>
        </p:txBody>
      </p:sp>
      <p:sp>
        <p:nvSpPr>
          <p:cNvPr id="7" name="Slide Number Placeholder 6">
            <a:extLst>
              <a:ext uri="{FF2B5EF4-FFF2-40B4-BE49-F238E27FC236}">
                <a16:creationId xmlns:a16="http://schemas.microsoft.com/office/drawing/2014/main" id="{4D7447C8-F8EF-9342-9765-90D9B1CDF448}"/>
              </a:ext>
            </a:extLst>
          </p:cNvPr>
          <p:cNvSpPr>
            <a:spLocks noGrp="1"/>
          </p:cNvSpPr>
          <p:nvPr>
            <p:ph type="sldNum" sz="quarter" idx="12"/>
          </p:nvPr>
        </p:nvSpPr>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408453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text, electronics, screenshot&#10;&#10;Description automatically generated">
            <a:extLst>
              <a:ext uri="{FF2B5EF4-FFF2-40B4-BE49-F238E27FC236}">
                <a16:creationId xmlns:a16="http://schemas.microsoft.com/office/drawing/2014/main" id="{61517AC5-77A9-BC2B-B2A7-D0FD81EA3C5A}"/>
              </a:ext>
            </a:extLst>
          </p:cNvPr>
          <p:cNvPicPr>
            <a:picLocks noChangeAspect="1"/>
          </p:cNvPicPr>
          <p:nvPr userDrawn="1"/>
        </p:nvPicPr>
        <p:blipFill>
          <a:blip r:embed="rId2"/>
          <a:stretch>
            <a:fillRect/>
          </a:stretch>
        </p:blipFill>
        <p:spPr>
          <a:xfrm>
            <a:off x="-6350" y="867"/>
            <a:ext cx="12192000" cy="6858000"/>
          </a:xfrm>
          <a:prstGeom prst="rect">
            <a:avLst/>
          </a:prstGeom>
        </p:spPr>
      </p:pic>
      <p:sp>
        <p:nvSpPr>
          <p:cNvPr id="2" name="Title 1">
            <a:extLst>
              <a:ext uri="{FF2B5EF4-FFF2-40B4-BE49-F238E27FC236}">
                <a16:creationId xmlns:a16="http://schemas.microsoft.com/office/drawing/2014/main" id="{68148940-F335-BF46-8D50-AC82647ED9D0}"/>
              </a:ext>
            </a:extLst>
          </p:cNvPr>
          <p:cNvSpPr>
            <a:spLocks noGrp="1"/>
          </p:cNvSpPr>
          <p:nvPr>
            <p:ph type="title"/>
          </p:nvPr>
        </p:nvSpPr>
        <p:spPr>
          <a:xfrm>
            <a:off x="4699778" y="365126"/>
            <a:ext cx="5836924" cy="1126050"/>
          </a:xfrm>
        </p:spPr>
        <p:txBody>
          <a:bodyPr/>
          <a:lstStyle>
            <a:lvl1pPr>
              <a:defRPr>
                <a:solidFill>
                  <a:srgbClr val="66000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75060D0-849E-A64E-811C-3E1B1B2BB7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02B8F2-327E-C641-BEAF-0E093684F6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37308B6-792C-314C-81C8-3C6A44410C8A}"/>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6" name="Footer Placeholder 5">
            <a:extLst>
              <a:ext uri="{FF2B5EF4-FFF2-40B4-BE49-F238E27FC236}">
                <a16:creationId xmlns:a16="http://schemas.microsoft.com/office/drawing/2014/main" id="{EA82BB77-E00B-4F43-9247-0DAC6A89897C}"/>
              </a:ext>
            </a:extLst>
          </p:cNvPr>
          <p:cNvSpPr>
            <a:spLocks noGrp="1"/>
          </p:cNvSpPr>
          <p:nvPr>
            <p:ph type="ftr" sz="quarter" idx="11"/>
          </p:nvPr>
        </p:nvSpPr>
        <p:spPr/>
        <p:txBody>
          <a:bodyPr/>
          <a:lstStyle/>
          <a:p>
            <a:r>
              <a:rPr lang="en-US" dirty="0"/>
              <a:t>OPHI Summer School</a:t>
            </a:r>
          </a:p>
        </p:txBody>
      </p:sp>
      <p:sp>
        <p:nvSpPr>
          <p:cNvPr id="7" name="Slide Number Placeholder 6">
            <a:extLst>
              <a:ext uri="{FF2B5EF4-FFF2-40B4-BE49-F238E27FC236}">
                <a16:creationId xmlns:a16="http://schemas.microsoft.com/office/drawing/2014/main" id="{4D7447C8-F8EF-9342-9765-90D9B1CDF448}"/>
              </a:ext>
            </a:extLst>
          </p:cNvPr>
          <p:cNvSpPr>
            <a:spLocks noGrp="1"/>
          </p:cNvSpPr>
          <p:nvPr>
            <p:ph type="sldNum" sz="quarter" idx="12"/>
          </p:nvPr>
        </p:nvSpPr>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128170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AA74-D7F3-DD48-AE01-A8493F20386B}"/>
              </a:ext>
            </a:extLst>
          </p:cNvPr>
          <p:cNvSpPr>
            <a:spLocks noGrp="1"/>
          </p:cNvSpPr>
          <p:nvPr>
            <p:ph type="title"/>
          </p:nvPr>
        </p:nvSpPr>
        <p:spPr>
          <a:xfrm>
            <a:off x="1499378" y="35105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C303C7-A22C-CA46-BB82-F63EA6FCF91E}"/>
              </a:ext>
            </a:extLst>
          </p:cNvPr>
          <p:cNvSpPr>
            <a:spLocks noGrp="1"/>
          </p:cNvSpPr>
          <p:nvPr>
            <p:ph type="body" idx="1"/>
          </p:nvPr>
        </p:nvSpPr>
        <p:spPr>
          <a:xfrm>
            <a:off x="1499378" y="166709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9EA7B-6321-2A47-8B6C-C69FEF93BA7B}"/>
              </a:ext>
            </a:extLst>
          </p:cNvPr>
          <p:cNvSpPr>
            <a:spLocks noGrp="1"/>
          </p:cNvSpPr>
          <p:nvPr>
            <p:ph sz="half" idx="2"/>
          </p:nvPr>
        </p:nvSpPr>
        <p:spPr>
          <a:xfrm>
            <a:off x="1499378" y="249100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D62AB64-747E-E441-BD34-7F9A55DBF84A}"/>
              </a:ext>
            </a:extLst>
          </p:cNvPr>
          <p:cNvSpPr>
            <a:spLocks noGrp="1"/>
          </p:cNvSpPr>
          <p:nvPr>
            <p:ph type="body" sz="quarter" idx="3"/>
          </p:nvPr>
        </p:nvSpPr>
        <p:spPr>
          <a:xfrm>
            <a:off x="6831790" y="166709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373E9F-0433-F148-9710-FD928274EBF9}"/>
              </a:ext>
            </a:extLst>
          </p:cNvPr>
          <p:cNvSpPr>
            <a:spLocks noGrp="1"/>
          </p:cNvSpPr>
          <p:nvPr>
            <p:ph sz="quarter" idx="4"/>
          </p:nvPr>
        </p:nvSpPr>
        <p:spPr>
          <a:xfrm>
            <a:off x="6831790" y="249100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04A1F3-DFBD-B342-B39E-8EFD1AC4C522}"/>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8" name="Footer Placeholder 7">
            <a:extLst>
              <a:ext uri="{FF2B5EF4-FFF2-40B4-BE49-F238E27FC236}">
                <a16:creationId xmlns:a16="http://schemas.microsoft.com/office/drawing/2014/main" id="{73197CFE-45D7-2D4B-98E7-825B3E9D9BF1}"/>
              </a:ext>
            </a:extLst>
          </p:cNvPr>
          <p:cNvSpPr>
            <a:spLocks noGrp="1"/>
          </p:cNvSpPr>
          <p:nvPr>
            <p:ph type="ftr" sz="quarter" idx="11"/>
          </p:nvPr>
        </p:nvSpPr>
        <p:spPr/>
        <p:txBody>
          <a:bodyPr/>
          <a:lstStyle/>
          <a:p>
            <a:r>
              <a:rPr lang="en-US" dirty="0"/>
              <a:t>OPHI Summer School</a:t>
            </a:r>
          </a:p>
        </p:txBody>
      </p:sp>
      <p:sp>
        <p:nvSpPr>
          <p:cNvPr id="9" name="Slide Number Placeholder 8">
            <a:extLst>
              <a:ext uri="{FF2B5EF4-FFF2-40B4-BE49-F238E27FC236}">
                <a16:creationId xmlns:a16="http://schemas.microsoft.com/office/drawing/2014/main" id="{6238556A-D6DD-8546-B89D-2D497E6F866D}"/>
              </a:ext>
            </a:extLst>
          </p:cNvPr>
          <p:cNvSpPr>
            <a:spLocks noGrp="1"/>
          </p:cNvSpPr>
          <p:nvPr>
            <p:ph type="sldNum" sz="quarter" idx="12"/>
          </p:nvPr>
        </p:nvSpPr>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249023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CABC-3EB1-E84E-9303-F0429B72E084}"/>
              </a:ext>
            </a:extLst>
          </p:cNvPr>
          <p:cNvSpPr>
            <a:spLocks noGrp="1"/>
          </p:cNvSpPr>
          <p:nvPr>
            <p:ph type="title"/>
          </p:nvPr>
        </p:nvSpPr>
        <p:spPr>
          <a:xfrm>
            <a:off x="1499378" y="461962"/>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FA83B7-E955-D143-BD01-F32E56E7AE89}"/>
              </a:ext>
            </a:extLst>
          </p:cNvPr>
          <p:cNvSpPr>
            <a:spLocks noGrp="1"/>
          </p:cNvSpPr>
          <p:nvPr>
            <p:ph idx="1"/>
          </p:nvPr>
        </p:nvSpPr>
        <p:spPr>
          <a:xfrm>
            <a:off x="5842778" y="9921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83BF42-1FAE-FF49-9758-4A8CD94EF0D1}"/>
              </a:ext>
            </a:extLst>
          </p:cNvPr>
          <p:cNvSpPr>
            <a:spLocks noGrp="1"/>
          </p:cNvSpPr>
          <p:nvPr>
            <p:ph type="body" sz="half" idx="2"/>
          </p:nvPr>
        </p:nvSpPr>
        <p:spPr>
          <a:xfrm>
            <a:off x="1499378"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283BDF-3CB8-1D4E-9967-B8ED73A518BD}"/>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6" name="Footer Placeholder 5">
            <a:extLst>
              <a:ext uri="{FF2B5EF4-FFF2-40B4-BE49-F238E27FC236}">
                <a16:creationId xmlns:a16="http://schemas.microsoft.com/office/drawing/2014/main" id="{DCE97BC4-B281-E94A-8EC3-50FDEBFE323D}"/>
              </a:ext>
            </a:extLst>
          </p:cNvPr>
          <p:cNvSpPr>
            <a:spLocks noGrp="1"/>
          </p:cNvSpPr>
          <p:nvPr>
            <p:ph type="ftr" sz="quarter" idx="11"/>
          </p:nvPr>
        </p:nvSpPr>
        <p:spPr/>
        <p:txBody>
          <a:bodyPr/>
          <a:lstStyle/>
          <a:p>
            <a:r>
              <a:rPr lang="en-US" dirty="0"/>
              <a:t>OPHI Summer School</a:t>
            </a:r>
          </a:p>
        </p:txBody>
      </p:sp>
      <p:sp>
        <p:nvSpPr>
          <p:cNvPr id="7" name="Slide Number Placeholder 6">
            <a:extLst>
              <a:ext uri="{FF2B5EF4-FFF2-40B4-BE49-F238E27FC236}">
                <a16:creationId xmlns:a16="http://schemas.microsoft.com/office/drawing/2014/main" id="{1DE5796A-3742-7F46-8398-C25759E736E9}"/>
              </a:ext>
            </a:extLst>
          </p:cNvPr>
          <p:cNvSpPr>
            <a:spLocks noGrp="1"/>
          </p:cNvSpPr>
          <p:nvPr>
            <p:ph type="sldNum" sz="quarter" idx="12"/>
          </p:nvPr>
        </p:nvSpPr>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156141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EC9A-07D8-F84E-92E7-0F8E62CC7E3D}"/>
              </a:ext>
            </a:extLst>
          </p:cNvPr>
          <p:cNvSpPr>
            <a:spLocks noGrp="1"/>
          </p:cNvSpPr>
          <p:nvPr>
            <p:ph type="title"/>
          </p:nvPr>
        </p:nvSpPr>
        <p:spPr>
          <a:xfrm>
            <a:off x="1499378" y="461962"/>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68FD8DD-4E54-6B49-951D-F60DF27944C3}"/>
              </a:ext>
            </a:extLst>
          </p:cNvPr>
          <p:cNvSpPr>
            <a:spLocks noGrp="1"/>
          </p:cNvSpPr>
          <p:nvPr>
            <p:ph type="pic" idx="1"/>
          </p:nvPr>
        </p:nvSpPr>
        <p:spPr>
          <a:xfrm>
            <a:off x="5842778" y="9921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65DBD-C542-2B4D-8CC8-D52CA303FB7B}"/>
              </a:ext>
            </a:extLst>
          </p:cNvPr>
          <p:cNvSpPr>
            <a:spLocks noGrp="1"/>
          </p:cNvSpPr>
          <p:nvPr>
            <p:ph type="body" sz="half" idx="2"/>
          </p:nvPr>
        </p:nvSpPr>
        <p:spPr>
          <a:xfrm>
            <a:off x="1499378"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AFC8D1-981A-5341-93F1-97A5899B8DE0}"/>
              </a:ext>
            </a:extLst>
          </p:cNvPr>
          <p:cNvSpPr>
            <a:spLocks noGrp="1"/>
          </p:cNvSpPr>
          <p:nvPr>
            <p:ph type="dt" sz="half" idx="10"/>
          </p:nvPr>
        </p:nvSpPr>
        <p:spPr/>
        <p:txBody>
          <a:bodyPr/>
          <a:lstStyle/>
          <a:p>
            <a:fld id="{5CF94D5C-96F6-1246-8CB8-8F5A5C2D5A39}" type="datetimeFigureOut">
              <a:rPr lang="en-US" smtClean="0"/>
              <a:t>11/28/23</a:t>
            </a:fld>
            <a:endParaRPr lang="en-US"/>
          </a:p>
        </p:txBody>
      </p:sp>
      <p:sp>
        <p:nvSpPr>
          <p:cNvPr id="6" name="Footer Placeholder 5">
            <a:extLst>
              <a:ext uri="{FF2B5EF4-FFF2-40B4-BE49-F238E27FC236}">
                <a16:creationId xmlns:a16="http://schemas.microsoft.com/office/drawing/2014/main" id="{A1E31ACC-5066-2846-BA20-976C7059FC82}"/>
              </a:ext>
            </a:extLst>
          </p:cNvPr>
          <p:cNvSpPr>
            <a:spLocks noGrp="1"/>
          </p:cNvSpPr>
          <p:nvPr>
            <p:ph type="ftr" sz="quarter" idx="11"/>
          </p:nvPr>
        </p:nvSpPr>
        <p:spPr/>
        <p:txBody>
          <a:bodyPr/>
          <a:lstStyle/>
          <a:p>
            <a:r>
              <a:rPr lang="en-US"/>
              <a:t>OPHI Summer School</a:t>
            </a:r>
          </a:p>
        </p:txBody>
      </p:sp>
      <p:sp>
        <p:nvSpPr>
          <p:cNvPr id="7" name="Slide Number Placeholder 6">
            <a:extLst>
              <a:ext uri="{FF2B5EF4-FFF2-40B4-BE49-F238E27FC236}">
                <a16:creationId xmlns:a16="http://schemas.microsoft.com/office/drawing/2014/main" id="{67696824-628F-8B4F-8A64-4021B115FDE9}"/>
              </a:ext>
            </a:extLst>
          </p:cNvPr>
          <p:cNvSpPr>
            <a:spLocks noGrp="1"/>
          </p:cNvSpPr>
          <p:nvPr>
            <p:ph type="sldNum" sz="quarter" idx="12"/>
          </p:nvPr>
        </p:nvSpPr>
        <p:spPr/>
        <p:txBody>
          <a:bodyPr/>
          <a:lstStyle/>
          <a:p>
            <a:fld id="{6C74D95A-4BCC-4742-AA31-6255D2952031}" type="slidenum">
              <a:rPr lang="en-US" smtClean="0"/>
              <a:t>‹#›</a:t>
            </a:fld>
            <a:endParaRPr lang="en-US"/>
          </a:p>
        </p:txBody>
      </p:sp>
    </p:spTree>
    <p:extLst>
      <p:ext uri="{BB962C8B-B14F-4D97-AF65-F5344CB8AC3E}">
        <p14:creationId xmlns:p14="http://schemas.microsoft.com/office/powerpoint/2010/main" val="615824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text, white, screenshot&#10;&#10;Description automatically generated">
            <a:extLst>
              <a:ext uri="{FF2B5EF4-FFF2-40B4-BE49-F238E27FC236}">
                <a16:creationId xmlns:a16="http://schemas.microsoft.com/office/drawing/2014/main" id="{2D566CD1-791F-AC38-A016-F8760766908A}"/>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053EE63-DE62-8543-A7AD-74D849D4EC02}"/>
              </a:ext>
            </a:extLst>
          </p:cNvPr>
          <p:cNvSpPr>
            <a:spLocks noGrp="1"/>
          </p:cNvSpPr>
          <p:nvPr>
            <p:ph type="title"/>
          </p:nvPr>
        </p:nvSpPr>
        <p:spPr>
          <a:xfrm>
            <a:off x="1499378"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A99A5A8-916F-AE45-B563-5529D4917D72}"/>
              </a:ext>
            </a:extLst>
          </p:cNvPr>
          <p:cNvSpPr>
            <a:spLocks noGrp="1"/>
          </p:cNvSpPr>
          <p:nvPr>
            <p:ph type="body" idx="1"/>
          </p:nvPr>
        </p:nvSpPr>
        <p:spPr>
          <a:xfrm>
            <a:off x="1499378"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555A12-1637-4443-AAC2-94E1EE6FAAAC}"/>
              </a:ext>
            </a:extLst>
          </p:cNvPr>
          <p:cNvSpPr>
            <a:spLocks noGrp="1"/>
          </p:cNvSpPr>
          <p:nvPr>
            <p:ph type="dt" sz="half" idx="2"/>
          </p:nvPr>
        </p:nvSpPr>
        <p:spPr>
          <a:xfrm>
            <a:off x="1499378"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aramond" panose="02020404030301010803" pitchFamily="18" charset="0"/>
              </a:defRPr>
            </a:lvl1pPr>
          </a:lstStyle>
          <a:p>
            <a:fld id="{5CF94D5C-96F6-1246-8CB8-8F5A5C2D5A39}" type="datetimeFigureOut">
              <a:rPr lang="en-US" smtClean="0"/>
              <a:pPr/>
              <a:t>11/28/23</a:t>
            </a:fld>
            <a:endParaRPr lang="en-US"/>
          </a:p>
        </p:txBody>
      </p:sp>
      <p:sp>
        <p:nvSpPr>
          <p:cNvPr id="5" name="Footer Placeholder 4">
            <a:extLst>
              <a:ext uri="{FF2B5EF4-FFF2-40B4-BE49-F238E27FC236}">
                <a16:creationId xmlns:a16="http://schemas.microsoft.com/office/drawing/2014/main" id="{79AC92F9-A1BE-E547-87D7-F35A985C3BFD}"/>
              </a:ext>
            </a:extLst>
          </p:cNvPr>
          <p:cNvSpPr>
            <a:spLocks noGrp="1"/>
          </p:cNvSpPr>
          <p:nvPr>
            <p:ph type="ftr" sz="quarter" idx="3"/>
          </p:nvPr>
        </p:nvSpPr>
        <p:spPr>
          <a:xfrm>
            <a:off x="4699778"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aramond" panose="02020404030301010803" pitchFamily="18" charset="0"/>
              </a:defRPr>
            </a:lvl1pPr>
          </a:lstStyle>
          <a:p>
            <a:r>
              <a:rPr lang="en-US" dirty="0"/>
              <a:t>OPHI Summer School</a:t>
            </a:r>
          </a:p>
        </p:txBody>
      </p:sp>
      <p:sp>
        <p:nvSpPr>
          <p:cNvPr id="6" name="Slide Number Placeholder 5">
            <a:extLst>
              <a:ext uri="{FF2B5EF4-FFF2-40B4-BE49-F238E27FC236}">
                <a16:creationId xmlns:a16="http://schemas.microsoft.com/office/drawing/2014/main" id="{35B627FE-21FC-C943-AC56-D75A1B3B2348}"/>
              </a:ext>
            </a:extLst>
          </p:cNvPr>
          <p:cNvSpPr>
            <a:spLocks noGrp="1"/>
          </p:cNvSpPr>
          <p:nvPr>
            <p:ph type="sldNum" sz="quarter" idx="4"/>
          </p:nvPr>
        </p:nvSpPr>
        <p:spPr>
          <a:xfrm>
            <a:off x="9271778"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aramond" panose="02020404030301010803" pitchFamily="18" charset="0"/>
              </a:defRPr>
            </a:lvl1pPr>
          </a:lstStyle>
          <a:p>
            <a:fld id="{6C74D95A-4BCC-4742-AA31-6255D2952031}" type="slidenum">
              <a:rPr lang="en-US" smtClean="0"/>
              <a:pPr/>
              <a:t>‹#›</a:t>
            </a:fld>
            <a:endParaRPr lang="en-US"/>
          </a:p>
        </p:txBody>
      </p:sp>
    </p:spTree>
    <p:extLst>
      <p:ext uri="{BB962C8B-B14F-4D97-AF65-F5344CB8AC3E}">
        <p14:creationId xmlns:p14="http://schemas.microsoft.com/office/powerpoint/2010/main" val="1071587565"/>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722" r:id="rId3"/>
    <p:sldLayoutId id="2147483723" r:id="rId4"/>
    <p:sldLayoutId id="2147483652" r:id="rId5"/>
    <p:sldLayoutId id="2147483653" r:id="rId6"/>
    <p:sldLayoutId id="2147483656" r:id="rId7"/>
    <p:sldLayoutId id="2147483657" r:id="rId8"/>
  </p:sldLayoutIdLst>
  <p:txStyles>
    <p:titleStyle>
      <a:lvl1pPr algn="l" defTabSz="914400" rtl="0" eaLnBrk="1" latinLnBrk="0" hangingPunct="1">
        <a:lnSpc>
          <a:spcPct val="90000"/>
        </a:lnSpc>
        <a:spcBef>
          <a:spcPct val="0"/>
        </a:spcBef>
        <a:buNone/>
        <a:defRPr sz="4400" b="1" kern="1200">
          <a:solidFill>
            <a:srgbClr val="660000"/>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slideLayout" Target="../slideLayouts/slideLayout2.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4" Type="http://schemas.openxmlformats.org/officeDocument/2006/relationships/tags" Target="../tags/tag4.xml"/><Relationship Id="rId9"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A5AD-D3CD-5908-BD8F-D201E4CE6838}"/>
              </a:ext>
            </a:extLst>
          </p:cNvPr>
          <p:cNvSpPr>
            <a:spLocks noGrp="1"/>
          </p:cNvSpPr>
          <p:nvPr>
            <p:ph type="title"/>
          </p:nvPr>
        </p:nvSpPr>
        <p:spPr/>
        <p:txBody>
          <a:bodyPr/>
          <a:lstStyle/>
          <a:p>
            <a:r>
              <a:rPr lang="en-US" dirty="0"/>
              <a:t>Policy Uses of MPIs</a:t>
            </a:r>
          </a:p>
        </p:txBody>
      </p:sp>
      <p:sp>
        <p:nvSpPr>
          <p:cNvPr id="3" name="Text Placeholder 2">
            <a:extLst>
              <a:ext uri="{FF2B5EF4-FFF2-40B4-BE49-F238E27FC236}">
                <a16:creationId xmlns:a16="http://schemas.microsoft.com/office/drawing/2014/main" id="{77B274E9-5268-B44A-B5A4-5FE1F2B7DFF2}"/>
              </a:ext>
            </a:extLst>
          </p:cNvPr>
          <p:cNvSpPr>
            <a:spLocks noGrp="1"/>
          </p:cNvSpPr>
          <p:nvPr>
            <p:ph type="body" idx="1"/>
          </p:nvPr>
        </p:nvSpPr>
        <p:spPr>
          <a:xfrm>
            <a:off x="831850" y="4589463"/>
            <a:ext cx="10515600" cy="1950822"/>
          </a:xfrm>
        </p:spPr>
        <p:txBody>
          <a:bodyPr>
            <a:normAutofit fontScale="92500" lnSpcReduction="20000"/>
          </a:bodyPr>
          <a:lstStyle/>
          <a:p>
            <a:r>
              <a:rPr lang="en-US" dirty="0"/>
              <a:t>Corinne Mitchell</a:t>
            </a:r>
          </a:p>
          <a:p>
            <a:endParaRPr lang="en-US" dirty="0"/>
          </a:p>
          <a:p>
            <a:r>
              <a:rPr lang="en-US" dirty="0"/>
              <a:t>ESCWA Regional Workshop</a:t>
            </a:r>
          </a:p>
          <a:p>
            <a:r>
              <a:rPr lang="en-US" dirty="0"/>
              <a:t>29 November 2023</a:t>
            </a:r>
          </a:p>
          <a:p>
            <a:r>
              <a:rPr lang="en-US" dirty="0"/>
              <a:t>Amman, Jordan</a:t>
            </a:r>
          </a:p>
        </p:txBody>
      </p:sp>
    </p:spTree>
    <p:extLst>
      <p:ext uri="{BB962C8B-B14F-4D97-AF65-F5344CB8AC3E}">
        <p14:creationId xmlns:p14="http://schemas.microsoft.com/office/powerpoint/2010/main" val="4053277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36B7-6A1A-374C-8488-D64AE6DFA75F}"/>
              </a:ext>
            </a:extLst>
          </p:cNvPr>
          <p:cNvSpPr>
            <a:spLocks noGrp="1"/>
          </p:cNvSpPr>
          <p:nvPr>
            <p:ph type="title"/>
          </p:nvPr>
        </p:nvSpPr>
        <p:spPr/>
        <p:txBody>
          <a:bodyPr/>
          <a:lstStyle/>
          <a:p>
            <a:r>
              <a:rPr lang="en-US" dirty="0"/>
              <a:t>Track Poverty Over Time</a:t>
            </a:r>
          </a:p>
        </p:txBody>
      </p:sp>
      <p:sp>
        <p:nvSpPr>
          <p:cNvPr id="3" name="Vertical Text Placeholder 2">
            <a:extLst>
              <a:ext uri="{FF2B5EF4-FFF2-40B4-BE49-F238E27FC236}">
                <a16:creationId xmlns:a16="http://schemas.microsoft.com/office/drawing/2014/main" id="{04AA551A-3E3A-EE4C-B61F-FB4D9DA809C6}"/>
              </a:ext>
            </a:extLst>
          </p:cNvPr>
          <p:cNvSpPr>
            <a:spLocks noGrp="1"/>
          </p:cNvSpPr>
          <p:nvPr>
            <p:ph type="body" orient="vert" idx="1"/>
          </p:nvPr>
        </p:nvSpPr>
        <p:spPr>
          <a:xfrm>
            <a:off x="1499376" y="1690689"/>
            <a:ext cx="10515599" cy="1508074"/>
          </a:xfrm>
        </p:spPr>
        <p:txBody>
          <a:bodyPr/>
          <a:lstStyle/>
          <a:p>
            <a:pPr marL="0" indent="0" defTabSz="514350">
              <a:buNone/>
              <a:defRPr/>
            </a:pPr>
            <a:r>
              <a:rPr lang="en-US" b="1" kern="0" dirty="0">
                <a:solidFill>
                  <a:srgbClr val="000000"/>
                </a:solidFill>
              </a:rPr>
              <a:t>Mozambique</a:t>
            </a:r>
            <a:r>
              <a:rPr lang="en-US" kern="0" dirty="0">
                <a:solidFill>
                  <a:srgbClr val="000000"/>
                </a:solidFill>
              </a:rPr>
              <a:t> used historical data to analyze trends in poverty backwards in time, at the provincial level</a:t>
            </a:r>
            <a:endParaRPr lang="en-US" dirty="0"/>
          </a:p>
        </p:txBody>
      </p:sp>
      <p:pic>
        <p:nvPicPr>
          <p:cNvPr id="9" name="Picture 8">
            <a:extLst>
              <a:ext uri="{FF2B5EF4-FFF2-40B4-BE49-F238E27FC236}">
                <a16:creationId xmlns:a16="http://schemas.microsoft.com/office/drawing/2014/main" id="{69CC13E2-49FE-7E49-B2BC-0189DFFF85CE}"/>
              </a:ext>
            </a:extLst>
          </p:cNvPr>
          <p:cNvPicPr>
            <a:picLocks noChangeAspect="1"/>
          </p:cNvPicPr>
          <p:nvPr/>
        </p:nvPicPr>
        <p:blipFill>
          <a:blip r:embed="rId2"/>
          <a:stretch>
            <a:fillRect/>
          </a:stretch>
        </p:blipFill>
        <p:spPr>
          <a:xfrm>
            <a:off x="2185176" y="3198762"/>
            <a:ext cx="9144000" cy="3388016"/>
          </a:xfrm>
          <a:prstGeom prst="rect">
            <a:avLst/>
          </a:prstGeom>
        </p:spPr>
      </p:pic>
    </p:spTree>
    <p:extLst>
      <p:ext uri="{BB962C8B-B14F-4D97-AF65-F5344CB8AC3E}">
        <p14:creationId xmlns:p14="http://schemas.microsoft.com/office/powerpoint/2010/main" val="89267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u="sng" dirty="0"/>
              <a:t>Allocate resources </a:t>
            </a:r>
            <a:r>
              <a:rPr lang="en-US" u="sng"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1817196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54F7-F379-4E43-8603-200B9A0CE67D}"/>
              </a:ext>
            </a:extLst>
          </p:cNvPr>
          <p:cNvSpPr>
            <a:spLocks noGrp="1"/>
          </p:cNvSpPr>
          <p:nvPr>
            <p:ph type="title"/>
          </p:nvPr>
        </p:nvSpPr>
        <p:spPr/>
        <p:txBody>
          <a:bodyPr/>
          <a:lstStyle/>
          <a:p>
            <a:r>
              <a:rPr lang="en-US" dirty="0"/>
              <a:t>Allocate Resources by Sector/Region</a:t>
            </a:r>
          </a:p>
        </p:txBody>
      </p:sp>
      <p:sp>
        <p:nvSpPr>
          <p:cNvPr id="3" name="Vertical Text Placeholder 2">
            <a:extLst>
              <a:ext uri="{FF2B5EF4-FFF2-40B4-BE49-F238E27FC236}">
                <a16:creationId xmlns:a16="http://schemas.microsoft.com/office/drawing/2014/main" id="{F910FED3-13EF-D843-925B-DAD328FFFDE9}"/>
              </a:ext>
            </a:extLst>
          </p:cNvPr>
          <p:cNvSpPr>
            <a:spLocks noGrp="1"/>
          </p:cNvSpPr>
          <p:nvPr>
            <p:ph type="body" orient="vert" idx="1"/>
          </p:nvPr>
        </p:nvSpPr>
        <p:spPr>
          <a:xfrm>
            <a:off x="8714509" y="1825625"/>
            <a:ext cx="3034146" cy="4796848"/>
          </a:xfrm>
        </p:spPr>
        <p:txBody>
          <a:bodyPr>
            <a:normAutofit/>
          </a:bodyPr>
          <a:lstStyle/>
          <a:p>
            <a:pPr marL="0" indent="0">
              <a:buNone/>
            </a:pPr>
            <a:r>
              <a:rPr lang="en-US" b="1" dirty="0">
                <a:solidFill>
                  <a:srgbClr val="000000"/>
                </a:solidFill>
                <a:ea typeface="ＭＳ Ｐゴシック" panose="020B0600070205080204" pitchFamily="34" charset="-128"/>
                <a:sym typeface="Gill Sans" charset="0"/>
              </a:rPr>
              <a:t>Costa Rica</a:t>
            </a:r>
            <a:r>
              <a:rPr lang="en-US" dirty="0">
                <a:solidFill>
                  <a:srgbClr val="000000"/>
                </a:solidFill>
                <a:ea typeface="ＭＳ Ｐゴシック" panose="020B0600070205080204" pitchFamily="34" charset="-128"/>
                <a:sym typeface="Gill Sans" charset="0"/>
              </a:rPr>
              <a:t> </a:t>
            </a:r>
            <a:r>
              <a:rPr lang="en-US" dirty="0" err="1">
                <a:solidFill>
                  <a:srgbClr val="000000"/>
                </a:solidFill>
                <a:ea typeface="ＭＳ Ｐゴシック" panose="020B0600070205080204" pitchFamily="34" charset="-128"/>
                <a:sym typeface="Gill Sans" charset="0"/>
              </a:rPr>
              <a:t>analysed</a:t>
            </a:r>
            <a:r>
              <a:rPr lang="en-US" dirty="0">
                <a:solidFill>
                  <a:srgbClr val="000000"/>
                </a:solidFill>
                <a:ea typeface="ＭＳ Ｐゴシック" panose="020B0600070205080204" pitchFamily="34" charset="-128"/>
                <a:sym typeface="Gill Sans" charset="0"/>
              </a:rPr>
              <a:t> its regional MPI disaggregation figures vs the existing budget allocation and found large mismatches</a:t>
            </a:r>
            <a:endParaRPr lang="en-US" b="1" dirty="0"/>
          </a:p>
        </p:txBody>
      </p:sp>
      <p:pic>
        <p:nvPicPr>
          <p:cNvPr id="6" name="Picture 5">
            <a:extLst>
              <a:ext uri="{FF2B5EF4-FFF2-40B4-BE49-F238E27FC236}">
                <a16:creationId xmlns:a16="http://schemas.microsoft.com/office/drawing/2014/main" id="{CE8250CC-531C-7C48-915E-1B66BE35AFF4}"/>
              </a:ext>
            </a:extLst>
          </p:cNvPr>
          <p:cNvPicPr>
            <a:picLocks noChangeAspect="1"/>
          </p:cNvPicPr>
          <p:nvPr/>
        </p:nvPicPr>
        <p:blipFill>
          <a:blip r:embed="rId2"/>
          <a:stretch>
            <a:fillRect/>
          </a:stretch>
        </p:blipFill>
        <p:spPr>
          <a:xfrm>
            <a:off x="1499378" y="1690688"/>
            <a:ext cx="7077046" cy="3629457"/>
          </a:xfrm>
          <a:prstGeom prst="rect">
            <a:avLst/>
          </a:prstGeom>
        </p:spPr>
      </p:pic>
      <p:sp>
        <p:nvSpPr>
          <p:cNvPr id="7" name="Rectangle 6">
            <a:extLst>
              <a:ext uri="{FF2B5EF4-FFF2-40B4-BE49-F238E27FC236}">
                <a16:creationId xmlns:a16="http://schemas.microsoft.com/office/drawing/2014/main" id="{612CF04D-5783-0B41-BFA3-EA843A9397A9}"/>
              </a:ext>
            </a:extLst>
          </p:cNvPr>
          <p:cNvSpPr/>
          <p:nvPr/>
        </p:nvSpPr>
        <p:spPr>
          <a:xfrm>
            <a:off x="1499377" y="2286000"/>
            <a:ext cx="6924187" cy="429491"/>
          </a:xfrm>
          <a:prstGeom prst="rect">
            <a:avLst/>
          </a:prstGeom>
          <a:noFill/>
          <a:ln w="3810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07EF38-F854-C341-A729-F2DC53CA9914}"/>
              </a:ext>
            </a:extLst>
          </p:cNvPr>
          <p:cNvSpPr/>
          <p:nvPr/>
        </p:nvSpPr>
        <p:spPr>
          <a:xfrm>
            <a:off x="1499376" y="3637323"/>
            <a:ext cx="6924187" cy="1281041"/>
          </a:xfrm>
          <a:prstGeom prst="rect">
            <a:avLst/>
          </a:prstGeom>
          <a:noFill/>
          <a:ln w="3810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61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54F7-F379-4E43-8603-200B9A0CE67D}"/>
              </a:ext>
            </a:extLst>
          </p:cNvPr>
          <p:cNvSpPr>
            <a:spLocks noGrp="1"/>
          </p:cNvSpPr>
          <p:nvPr>
            <p:ph type="title"/>
          </p:nvPr>
        </p:nvSpPr>
        <p:spPr/>
        <p:txBody>
          <a:bodyPr/>
          <a:lstStyle/>
          <a:p>
            <a:r>
              <a:rPr lang="en-US" dirty="0"/>
              <a:t>Allocate Resources by Sector/Region</a:t>
            </a:r>
          </a:p>
        </p:txBody>
      </p:sp>
      <p:sp>
        <p:nvSpPr>
          <p:cNvPr id="3" name="Vertical Text Placeholder 2">
            <a:extLst>
              <a:ext uri="{FF2B5EF4-FFF2-40B4-BE49-F238E27FC236}">
                <a16:creationId xmlns:a16="http://schemas.microsoft.com/office/drawing/2014/main" id="{F910FED3-13EF-D843-925B-DAD328FFFDE9}"/>
              </a:ext>
            </a:extLst>
          </p:cNvPr>
          <p:cNvSpPr>
            <a:spLocks noGrp="1"/>
          </p:cNvSpPr>
          <p:nvPr>
            <p:ph type="body" orient="vert" idx="1"/>
          </p:nvPr>
        </p:nvSpPr>
        <p:spPr>
          <a:xfrm>
            <a:off x="1499377" y="2465795"/>
            <a:ext cx="10122780" cy="1178553"/>
          </a:xfrm>
        </p:spPr>
        <p:txBody>
          <a:bodyPr/>
          <a:lstStyle/>
          <a:p>
            <a:pPr marL="0" indent="0">
              <a:buNone/>
            </a:pPr>
            <a:r>
              <a:rPr lang="en-US" dirty="0">
                <a:solidFill>
                  <a:srgbClr val="000000"/>
                </a:solidFill>
                <a:ea typeface="ＭＳ Ｐゴシック" panose="020B0600070205080204" pitchFamily="34" charset="-128"/>
                <a:sym typeface="Gill Sans" charset="0"/>
              </a:rPr>
              <a:t>Costa Rica also found mismatches by sector.</a:t>
            </a:r>
            <a:endParaRPr lang="en-US" dirty="0"/>
          </a:p>
        </p:txBody>
      </p:sp>
      <p:pic>
        <p:nvPicPr>
          <p:cNvPr id="6" name="Picture 5">
            <a:extLst>
              <a:ext uri="{FF2B5EF4-FFF2-40B4-BE49-F238E27FC236}">
                <a16:creationId xmlns:a16="http://schemas.microsoft.com/office/drawing/2014/main" id="{A9EF08D9-F68D-D84A-9CD3-435C04BE4D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45587" y="3882122"/>
            <a:ext cx="8594361" cy="2589376"/>
          </a:xfrm>
          <a:prstGeom prst="rect">
            <a:avLst/>
          </a:prstGeom>
        </p:spPr>
      </p:pic>
      <p:sp>
        <p:nvSpPr>
          <p:cNvPr id="7" name="Rectangle 6">
            <a:extLst>
              <a:ext uri="{FF2B5EF4-FFF2-40B4-BE49-F238E27FC236}">
                <a16:creationId xmlns:a16="http://schemas.microsoft.com/office/drawing/2014/main" id="{9AE3D26E-7EE0-364C-8113-2608B74A7BE2}"/>
              </a:ext>
            </a:extLst>
          </p:cNvPr>
          <p:cNvSpPr/>
          <p:nvPr/>
        </p:nvSpPr>
        <p:spPr>
          <a:xfrm>
            <a:off x="3295082" y="5293369"/>
            <a:ext cx="8444866" cy="815883"/>
          </a:xfrm>
          <a:prstGeom prst="rect">
            <a:avLst/>
          </a:prstGeom>
          <a:noFill/>
          <a:ln w="3810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06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54F7-F379-4E43-8603-200B9A0CE67D}"/>
              </a:ext>
            </a:extLst>
          </p:cNvPr>
          <p:cNvSpPr>
            <a:spLocks noGrp="1"/>
          </p:cNvSpPr>
          <p:nvPr>
            <p:ph type="title"/>
          </p:nvPr>
        </p:nvSpPr>
        <p:spPr/>
        <p:txBody>
          <a:bodyPr/>
          <a:lstStyle/>
          <a:p>
            <a:r>
              <a:rPr lang="en-US" dirty="0"/>
              <a:t>Allocate Resources by Sector/Region</a:t>
            </a:r>
          </a:p>
        </p:txBody>
      </p:sp>
      <p:sp>
        <p:nvSpPr>
          <p:cNvPr id="3" name="Vertical Text Placeholder 2">
            <a:extLst>
              <a:ext uri="{FF2B5EF4-FFF2-40B4-BE49-F238E27FC236}">
                <a16:creationId xmlns:a16="http://schemas.microsoft.com/office/drawing/2014/main" id="{F910FED3-13EF-D843-925B-DAD328FFFDE9}"/>
              </a:ext>
            </a:extLst>
          </p:cNvPr>
          <p:cNvSpPr>
            <a:spLocks noGrp="1"/>
          </p:cNvSpPr>
          <p:nvPr>
            <p:ph type="body" orient="vert" idx="1"/>
          </p:nvPr>
        </p:nvSpPr>
        <p:spPr>
          <a:xfrm>
            <a:off x="1499376" y="2383512"/>
            <a:ext cx="4158473" cy="4104023"/>
          </a:xfrm>
        </p:spPr>
        <p:txBody>
          <a:bodyPr>
            <a:normAutofit/>
          </a:bodyPr>
          <a:lstStyle/>
          <a:p>
            <a:pPr marL="0" indent="0">
              <a:buNone/>
            </a:pPr>
            <a:r>
              <a:rPr lang="en-US" dirty="0">
                <a:solidFill>
                  <a:srgbClr val="000000"/>
                </a:solidFill>
                <a:ea typeface="ＭＳ Ｐゴシック" panose="020B0600070205080204" pitchFamily="34" charset="-128"/>
                <a:sym typeface="Gill Sans" charset="0"/>
              </a:rPr>
              <a:t>Then-President Solis issued a decree that the MPI must be part of future budget allocation</a:t>
            </a:r>
            <a:endParaRPr lang="en-US" dirty="0"/>
          </a:p>
        </p:txBody>
      </p:sp>
      <p:pic>
        <p:nvPicPr>
          <p:cNvPr id="9" name="Picture 8">
            <a:extLst>
              <a:ext uri="{FF2B5EF4-FFF2-40B4-BE49-F238E27FC236}">
                <a16:creationId xmlns:a16="http://schemas.microsoft.com/office/drawing/2014/main" id="{86AE74B3-A428-5D42-A9A1-4E3EBFA8E3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1370" y="2383513"/>
            <a:ext cx="5322966" cy="3411197"/>
          </a:xfrm>
          <a:prstGeom prst="rect">
            <a:avLst/>
          </a:prstGeom>
        </p:spPr>
      </p:pic>
      <p:sp>
        <p:nvSpPr>
          <p:cNvPr id="10" name="Rectangle 9">
            <a:extLst>
              <a:ext uri="{FF2B5EF4-FFF2-40B4-BE49-F238E27FC236}">
                <a16:creationId xmlns:a16="http://schemas.microsoft.com/office/drawing/2014/main" id="{E67E9E89-5EBA-9949-BD67-7D14F9576907}"/>
              </a:ext>
            </a:extLst>
          </p:cNvPr>
          <p:cNvSpPr/>
          <p:nvPr/>
        </p:nvSpPr>
        <p:spPr>
          <a:xfrm>
            <a:off x="5997723" y="5209309"/>
            <a:ext cx="5490260" cy="585401"/>
          </a:xfrm>
          <a:prstGeom prst="rect">
            <a:avLst/>
          </a:prstGeom>
          <a:noFill/>
          <a:ln w="3810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50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54F7-F379-4E43-8603-200B9A0CE67D}"/>
              </a:ext>
            </a:extLst>
          </p:cNvPr>
          <p:cNvSpPr>
            <a:spLocks noGrp="1"/>
          </p:cNvSpPr>
          <p:nvPr>
            <p:ph type="title"/>
          </p:nvPr>
        </p:nvSpPr>
        <p:spPr/>
        <p:txBody>
          <a:bodyPr/>
          <a:lstStyle/>
          <a:p>
            <a:r>
              <a:rPr lang="en-US" dirty="0"/>
              <a:t>Allocate Resources by Sector/Region</a:t>
            </a:r>
          </a:p>
        </p:txBody>
      </p:sp>
      <p:sp>
        <p:nvSpPr>
          <p:cNvPr id="3" name="Vertical Text Placeholder 2">
            <a:extLst>
              <a:ext uri="{FF2B5EF4-FFF2-40B4-BE49-F238E27FC236}">
                <a16:creationId xmlns:a16="http://schemas.microsoft.com/office/drawing/2014/main" id="{F910FED3-13EF-D843-925B-DAD328FFFDE9}"/>
              </a:ext>
            </a:extLst>
          </p:cNvPr>
          <p:cNvSpPr>
            <a:spLocks noGrp="1"/>
          </p:cNvSpPr>
          <p:nvPr>
            <p:ph type="body" orient="vert" idx="1"/>
          </p:nvPr>
        </p:nvSpPr>
        <p:spPr>
          <a:xfrm>
            <a:off x="1499377" y="2465795"/>
            <a:ext cx="5071903" cy="4351338"/>
          </a:xfrm>
        </p:spPr>
        <p:txBody>
          <a:bodyPr/>
          <a:lstStyle/>
          <a:p>
            <a:pPr marL="0" indent="0">
              <a:buNone/>
            </a:pPr>
            <a:r>
              <a:rPr lang="en-US" dirty="0">
                <a:solidFill>
                  <a:srgbClr val="000000"/>
                </a:solidFill>
                <a:ea typeface="ＭＳ Ｐゴシック" panose="020B0600070205080204" pitchFamily="34" charset="-128"/>
                <a:sym typeface="Gill Sans" charset="0"/>
              </a:rPr>
              <a:t>After the decree, the MPI reduction accelerated while on a fixed budget (though this doesn’t identify a causal mechanism). </a:t>
            </a:r>
          </a:p>
          <a:p>
            <a:pPr marL="0" indent="0">
              <a:buNone/>
            </a:pPr>
            <a:endParaRPr lang="en-US" dirty="0"/>
          </a:p>
        </p:txBody>
      </p:sp>
      <p:pic>
        <p:nvPicPr>
          <p:cNvPr id="4" name="Picture 3">
            <a:extLst>
              <a:ext uri="{FF2B5EF4-FFF2-40B4-BE49-F238E27FC236}">
                <a16:creationId xmlns:a16="http://schemas.microsoft.com/office/drawing/2014/main" id="{451BC47E-8C82-0F4E-8FDB-DEE77594DAE6}"/>
              </a:ext>
            </a:extLst>
          </p:cNvPr>
          <p:cNvPicPr>
            <a:picLocks noChangeAspect="1"/>
          </p:cNvPicPr>
          <p:nvPr/>
        </p:nvPicPr>
        <p:blipFill>
          <a:blip r:embed="rId2"/>
          <a:stretch>
            <a:fillRect/>
          </a:stretch>
        </p:blipFill>
        <p:spPr>
          <a:xfrm>
            <a:off x="6757176" y="2465795"/>
            <a:ext cx="5262661" cy="3070997"/>
          </a:xfrm>
          <a:prstGeom prst="rect">
            <a:avLst/>
          </a:prstGeom>
        </p:spPr>
      </p:pic>
      <p:sp>
        <p:nvSpPr>
          <p:cNvPr id="5" name="Arrow: Down 9">
            <a:extLst>
              <a:ext uri="{FF2B5EF4-FFF2-40B4-BE49-F238E27FC236}">
                <a16:creationId xmlns:a16="http://schemas.microsoft.com/office/drawing/2014/main" id="{2924D960-1279-EC4F-B553-9BE30EA8115B}"/>
              </a:ext>
            </a:extLst>
          </p:cNvPr>
          <p:cNvSpPr/>
          <p:nvPr/>
        </p:nvSpPr>
        <p:spPr>
          <a:xfrm>
            <a:off x="8968157" y="2896632"/>
            <a:ext cx="375527" cy="538622"/>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endParaRPr lang="en-US" sz="825">
              <a:solidFill>
                <a:srgbClr val="FFFFFF"/>
              </a:solidFill>
              <a:latin typeface="Garamond" panose="02020404030301010803"/>
            </a:endParaRPr>
          </a:p>
        </p:txBody>
      </p:sp>
    </p:spTree>
    <p:extLst>
      <p:ext uri="{BB962C8B-B14F-4D97-AF65-F5344CB8AC3E}">
        <p14:creationId xmlns:p14="http://schemas.microsoft.com/office/powerpoint/2010/main" val="97170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54F7-F379-4E43-8603-200B9A0CE67D}"/>
              </a:ext>
            </a:extLst>
          </p:cNvPr>
          <p:cNvSpPr>
            <a:spLocks noGrp="1"/>
          </p:cNvSpPr>
          <p:nvPr>
            <p:ph type="title"/>
          </p:nvPr>
        </p:nvSpPr>
        <p:spPr/>
        <p:txBody>
          <a:bodyPr/>
          <a:lstStyle/>
          <a:p>
            <a:r>
              <a:rPr lang="en-US" dirty="0"/>
              <a:t>Allocate Resources by Sector/Region</a:t>
            </a:r>
          </a:p>
        </p:txBody>
      </p:sp>
      <p:sp>
        <p:nvSpPr>
          <p:cNvPr id="3" name="Vertical Text Placeholder 2">
            <a:extLst>
              <a:ext uri="{FF2B5EF4-FFF2-40B4-BE49-F238E27FC236}">
                <a16:creationId xmlns:a16="http://schemas.microsoft.com/office/drawing/2014/main" id="{F910FED3-13EF-D843-925B-DAD328FFFDE9}"/>
              </a:ext>
            </a:extLst>
          </p:cNvPr>
          <p:cNvSpPr>
            <a:spLocks noGrp="1"/>
          </p:cNvSpPr>
          <p:nvPr>
            <p:ph type="body" orient="vert" idx="1"/>
          </p:nvPr>
        </p:nvSpPr>
        <p:spPr>
          <a:xfrm>
            <a:off x="1499377" y="1690687"/>
            <a:ext cx="10515599" cy="4867275"/>
          </a:xfrm>
        </p:spPr>
        <p:txBody>
          <a:bodyPr/>
          <a:lstStyle/>
          <a:p>
            <a:pPr marL="0" indent="0">
              <a:buNone/>
            </a:pPr>
            <a:r>
              <a:rPr lang="en-US" dirty="0">
                <a:solidFill>
                  <a:srgbClr val="000000"/>
                </a:solidFill>
                <a:ea typeface="ＭＳ Ｐゴシック" panose="020B0600070205080204" pitchFamily="34" charset="-128"/>
                <a:sym typeface="Gill Sans" charset="0"/>
              </a:rPr>
              <a:t>Some countries mention their budget allocation formulae in their Voluntary National Reviews</a:t>
            </a:r>
            <a:endParaRPr lang="en-US" dirty="0"/>
          </a:p>
        </p:txBody>
      </p:sp>
      <p:pic>
        <p:nvPicPr>
          <p:cNvPr id="6" name="Picture 5">
            <a:extLst>
              <a:ext uri="{FF2B5EF4-FFF2-40B4-BE49-F238E27FC236}">
                <a16:creationId xmlns:a16="http://schemas.microsoft.com/office/drawing/2014/main" id="{C68C934E-1BBC-F647-B4DE-71C35F2221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377" y="4629462"/>
            <a:ext cx="6589634" cy="1928500"/>
          </a:xfrm>
          <a:prstGeom prst="rect">
            <a:avLst/>
          </a:prstGeom>
        </p:spPr>
      </p:pic>
      <p:pic>
        <p:nvPicPr>
          <p:cNvPr id="7" name="Picture 6">
            <a:extLst>
              <a:ext uri="{FF2B5EF4-FFF2-40B4-BE49-F238E27FC236}">
                <a16:creationId xmlns:a16="http://schemas.microsoft.com/office/drawing/2014/main" id="{B0743485-9179-2948-8877-379C21E7C735}"/>
              </a:ext>
            </a:extLst>
          </p:cNvPr>
          <p:cNvPicPr>
            <a:picLocks noChangeAspect="1"/>
          </p:cNvPicPr>
          <p:nvPr/>
        </p:nvPicPr>
        <p:blipFill>
          <a:blip r:embed="rId3"/>
          <a:stretch>
            <a:fillRect/>
          </a:stretch>
        </p:blipFill>
        <p:spPr>
          <a:xfrm>
            <a:off x="1499377" y="2960525"/>
            <a:ext cx="5803900" cy="1054100"/>
          </a:xfrm>
          <a:prstGeom prst="rect">
            <a:avLst/>
          </a:prstGeom>
        </p:spPr>
      </p:pic>
      <p:sp>
        <p:nvSpPr>
          <p:cNvPr id="8" name="TextBox 7">
            <a:extLst>
              <a:ext uri="{FF2B5EF4-FFF2-40B4-BE49-F238E27FC236}">
                <a16:creationId xmlns:a16="http://schemas.microsoft.com/office/drawing/2014/main" id="{87576CFB-2398-4840-912C-BCE3C4B546FB}"/>
              </a:ext>
            </a:extLst>
          </p:cNvPr>
          <p:cNvSpPr txBox="1"/>
          <p:nvPr/>
        </p:nvSpPr>
        <p:spPr>
          <a:xfrm>
            <a:off x="7660334" y="2960525"/>
            <a:ext cx="3257862" cy="769441"/>
          </a:xfrm>
          <a:prstGeom prst="rect">
            <a:avLst/>
          </a:prstGeom>
          <a:noFill/>
        </p:spPr>
        <p:txBody>
          <a:bodyPr wrap="square" rtlCol="0">
            <a:spAutoFit/>
          </a:bodyPr>
          <a:lstStyle/>
          <a:p>
            <a:r>
              <a:rPr lang="en-US" sz="2200" dirty="0">
                <a:latin typeface="Garamond" panose="02020404030301010803" pitchFamily="18" charset="0"/>
              </a:rPr>
              <a:t>Mozambique Voluntary National Review 2020</a:t>
            </a:r>
          </a:p>
        </p:txBody>
      </p:sp>
      <p:sp>
        <p:nvSpPr>
          <p:cNvPr id="9" name="TextBox 8">
            <a:extLst>
              <a:ext uri="{FF2B5EF4-FFF2-40B4-BE49-F238E27FC236}">
                <a16:creationId xmlns:a16="http://schemas.microsoft.com/office/drawing/2014/main" id="{F6A03666-4C02-5140-ACF3-3943A51F72C5}"/>
              </a:ext>
            </a:extLst>
          </p:cNvPr>
          <p:cNvSpPr txBox="1"/>
          <p:nvPr/>
        </p:nvSpPr>
        <p:spPr>
          <a:xfrm>
            <a:off x="8757114" y="5121607"/>
            <a:ext cx="3257862" cy="769441"/>
          </a:xfrm>
          <a:prstGeom prst="rect">
            <a:avLst/>
          </a:prstGeom>
          <a:noFill/>
        </p:spPr>
        <p:txBody>
          <a:bodyPr wrap="square" rtlCol="0">
            <a:spAutoFit/>
          </a:bodyPr>
          <a:lstStyle/>
          <a:p>
            <a:r>
              <a:rPr lang="en-US" sz="2200" dirty="0">
                <a:latin typeface="Garamond" panose="02020404030301010803" pitchFamily="18" charset="0"/>
              </a:rPr>
              <a:t>Bhutan Voluntary National Review 2018</a:t>
            </a:r>
          </a:p>
        </p:txBody>
      </p:sp>
    </p:spTree>
    <p:extLst>
      <p:ext uri="{BB962C8B-B14F-4D97-AF65-F5344CB8AC3E}">
        <p14:creationId xmlns:p14="http://schemas.microsoft.com/office/powerpoint/2010/main" val="2676955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u="sng" dirty="0"/>
              <a:t>Target</a:t>
            </a:r>
            <a:r>
              <a:rPr lang="en-US" u="sng"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358201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9687-2555-A640-BCE3-51F6B1049F40}"/>
              </a:ext>
            </a:extLst>
          </p:cNvPr>
          <p:cNvSpPr>
            <a:spLocks noGrp="1"/>
          </p:cNvSpPr>
          <p:nvPr>
            <p:ph type="title"/>
          </p:nvPr>
        </p:nvSpPr>
        <p:spPr/>
        <p:txBody>
          <a:bodyPr/>
          <a:lstStyle/>
          <a:p>
            <a:r>
              <a:rPr lang="en-US" dirty="0"/>
              <a:t>Target Regions/Groups/Households</a:t>
            </a:r>
          </a:p>
        </p:txBody>
      </p:sp>
      <p:sp>
        <p:nvSpPr>
          <p:cNvPr id="7" name="Text Placeholder 6">
            <a:extLst>
              <a:ext uri="{FF2B5EF4-FFF2-40B4-BE49-F238E27FC236}">
                <a16:creationId xmlns:a16="http://schemas.microsoft.com/office/drawing/2014/main" id="{1B56CBE4-3298-0948-85F5-ADB91AA7A242}"/>
              </a:ext>
            </a:extLst>
          </p:cNvPr>
          <p:cNvSpPr>
            <a:spLocks noGrp="1"/>
          </p:cNvSpPr>
          <p:nvPr>
            <p:ph type="body" idx="1"/>
          </p:nvPr>
        </p:nvSpPr>
        <p:spPr/>
        <p:txBody>
          <a:bodyPr/>
          <a:lstStyle/>
          <a:p>
            <a:pPr marL="0" indent="0">
              <a:buNone/>
            </a:pPr>
            <a:r>
              <a:rPr lang="en-US" b="1" dirty="0"/>
              <a:t>Colombia</a:t>
            </a:r>
            <a:r>
              <a:rPr lang="en-US" dirty="0"/>
              <a:t> used its National MPI to target coverage of its ‘</a:t>
            </a:r>
            <a:r>
              <a:rPr lang="en-US" dirty="0" err="1"/>
              <a:t>Familias</a:t>
            </a:r>
            <a:r>
              <a:rPr lang="en-US" dirty="0"/>
              <a:t> </a:t>
            </a:r>
            <a:r>
              <a:rPr lang="en-US" dirty="0" err="1"/>
              <a:t>en</a:t>
            </a:r>
            <a:r>
              <a:rPr lang="en-US" dirty="0"/>
              <a:t> </a:t>
            </a:r>
            <a:r>
              <a:rPr lang="en-US" dirty="0" err="1"/>
              <a:t>Acción</a:t>
            </a:r>
            <a:r>
              <a:rPr lang="en-US" dirty="0"/>
              <a:t>’ </a:t>
            </a:r>
            <a:r>
              <a:rPr lang="en-US" dirty="0" err="1"/>
              <a:t>programme</a:t>
            </a:r>
            <a:endParaRPr lang="en-US" b="1" dirty="0"/>
          </a:p>
        </p:txBody>
      </p:sp>
      <p:pic>
        <p:nvPicPr>
          <p:cNvPr id="8" name="Imagen 12">
            <a:extLst>
              <a:ext uri="{FF2B5EF4-FFF2-40B4-BE49-F238E27FC236}">
                <a16:creationId xmlns:a16="http://schemas.microsoft.com/office/drawing/2014/main" id="{7A50B5A4-1ACD-2540-B464-F7D8F88355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3411" y="3329906"/>
            <a:ext cx="7708480" cy="352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a:extLst>
              <a:ext uri="{FF2B5EF4-FFF2-40B4-BE49-F238E27FC236}">
                <a16:creationId xmlns:a16="http://schemas.microsoft.com/office/drawing/2014/main" id="{CBBD12AA-4A03-9246-8379-107A76317F78}"/>
              </a:ext>
            </a:extLst>
          </p:cNvPr>
          <p:cNvSpPr txBox="1">
            <a:spLocks noChangeArrowheads="1"/>
          </p:cNvSpPr>
          <p:nvPr/>
        </p:nvSpPr>
        <p:spPr bwMode="auto">
          <a:xfrm>
            <a:off x="3897475" y="2959875"/>
            <a:ext cx="19104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68561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350" b="1"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sym typeface="Gill Sans" charset="0"/>
              </a:rPr>
              <a:t>MPI Poverty</a:t>
            </a:r>
          </a:p>
        </p:txBody>
      </p:sp>
      <p:sp>
        <p:nvSpPr>
          <p:cNvPr id="10" name="TextBox 13">
            <a:extLst>
              <a:ext uri="{FF2B5EF4-FFF2-40B4-BE49-F238E27FC236}">
                <a16:creationId xmlns:a16="http://schemas.microsoft.com/office/drawing/2014/main" id="{5D7797D2-2C38-BE46-9D86-5113EB2F679C}"/>
              </a:ext>
            </a:extLst>
          </p:cNvPr>
          <p:cNvSpPr txBox="1">
            <a:spLocks noChangeArrowheads="1"/>
          </p:cNvSpPr>
          <p:nvPr/>
        </p:nvSpPr>
        <p:spPr bwMode="auto">
          <a:xfrm>
            <a:off x="6331670" y="3009868"/>
            <a:ext cx="20408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68561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350" b="1"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sym typeface="Gill Sans" charset="0"/>
              </a:rPr>
              <a:t>Previous Coverage</a:t>
            </a:r>
          </a:p>
        </p:txBody>
      </p:sp>
      <p:sp>
        <p:nvSpPr>
          <p:cNvPr id="11" name="TextBox 14">
            <a:extLst>
              <a:ext uri="{FF2B5EF4-FFF2-40B4-BE49-F238E27FC236}">
                <a16:creationId xmlns:a16="http://schemas.microsoft.com/office/drawing/2014/main" id="{2E70EBA5-C82F-D045-B5C8-5BA09A3D9DB5}"/>
              </a:ext>
            </a:extLst>
          </p:cNvPr>
          <p:cNvSpPr txBox="1">
            <a:spLocks noChangeArrowheads="1"/>
          </p:cNvSpPr>
          <p:nvPr/>
        </p:nvSpPr>
        <p:spPr bwMode="auto">
          <a:xfrm>
            <a:off x="8796812" y="3009868"/>
            <a:ext cx="19104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68561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35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sym typeface="Gill Sans" charset="0"/>
              </a:rPr>
              <a:t>New Coverage</a:t>
            </a:r>
          </a:p>
        </p:txBody>
      </p:sp>
    </p:spTree>
    <p:extLst>
      <p:ext uri="{BB962C8B-B14F-4D97-AF65-F5344CB8AC3E}">
        <p14:creationId xmlns:p14="http://schemas.microsoft.com/office/powerpoint/2010/main" val="805363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9687-2555-A640-BCE3-51F6B1049F40}"/>
              </a:ext>
            </a:extLst>
          </p:cNvPr>
          <p:cNvSpPr>
            <a:spLocks noGrp="1"/>
          </p:cNvSpPr>
          <p:nvPr>
            <p:ph type="title"/>
          </p:nvPr>
        </p:nvSpPr>
        <p:spPr/>
        <p:txBody>
          <a:bodyPr/>
          <a:lstStyle/>
          <a:p>
            <a:r>
              <a:rPr lang="en-US" dirty="0"/>
              <a:t>Target Regions/Groups/Households</a:t>
            </a:r>
          </a:p>
        </p:txBody>
      </p:sp>
      <p:sp>
        <p:nvSpPr>
          <p:cNvPr id="3" name="Vertical Text Placeholder 2">
            <a:extLst>
              <a:ext uri="{FF2B5EF4-FFF2-40B4-BE49-F238E27FC236}">
                <a16:creationId xmlns:a16="http://schemas.microsoft.com/office/drawing/2014/main" id="{47577E7E-37C3-0D48-82A7-130281E0739A}"/>
              </a:ext>
            </a:extLst>
          </p:cNvPr>
          <p:cNvSpPr>
            <a:spLocks noGrp="1"/>
          </p:cNvSpPr>
          <p:nvPr>
            <p:ph type="body" orient="vert" idx="1"/>
          </p:nvPr>
        </p:nvSpPr>
        <p:spPr>
          <a:xfrm>
            <a:off x="1499377" y="1690688"/>
            <a:ext cx="5563574" cy="4773174"/>
          </a:xfrm>
        </p:spPr>
        <p:txBody>
          <a:bodyPr>
            <a:normAutofit/>
          </a:bodyPr>
          <a:lstStyle/>
          <a:p>
            <a:pPr marL="0" indent="0">
              <a:spcAft>
                <a:spcPts val="600"/>
              </a:spcAft>
              <a:buNone/>
            </a:pPr>
            <a:r>
              <a:rPr lang="en-GB" dirty="0">
                <a:solidFill>
                  <a:prstClr val="black"/>
                </a:solidFill>
                <a:ea typeface="MS PGothic" pitchFamily="34" charset="-128"/>
              </a:rPr>
              <a:t>The World Bank in </a:t>
            </a:r>
            <a:r>
              <a:rPr lang="en-GB" b="1" dirty="0">
                <a:solidFill>
                  <a:prstClr val="black"/>
                </a:solidFill>
                <a:ea typeface="MS PGothic" pitchFamily="34" charset="-128"/>
              </a:rPr>
              <a:t>Pakistan</a:t>
            </a:r>
            <a:r>
              <a:rPr lang="en-GB" dirty="0">
                <a:solidFill>
                  <a:prstClr val="black"/>
                </a:solidFill>
                <a:ea typeface="MS PGothic" pitchFamily="34" charset="-128"/>
              </a:rPr>
              <a:t> used its MPI to identify districts that would be eligible for cash transfers as part of flood relief efforts</a:t>
            </a:r>
          </a:p>
        </p:txBody>
      </p:sp>
      <p:pic>
        <p:nvPicPr>
          <p:cNvPr id="5" name="Picture 4">
            <a:extLst>
              <a:ext uri="{FF2B5EF4-FFF2-40B4-BE49-F238E27FC236}">
                <a16:creationId xmlns:a16="http://schemas.microsoft.com/office/drawing/2014/main" id="{B5626F49-180B-5442-9C7C-3C2891F283B6}"/>
              </a:ext>
            </a:extLst>
          </p:cNvPr>
          <p:cNvPicPr>
            <a:picLocks noChangeAspect="1"/>
          </p:cNvPicPr>
          <p:nvPr/>
        </p:nvPicPr>
        <p:blipFill>
          <a:blip r:embed="rId2"/>
          <a:stretch>
            <a:fillRect/>
          </a:stretch>
        </p:blipFill>
        <p:spPr>
          <a:xfrm>
            <a:off x="5102087" y="3129988"/>
            <a:ext cx="7092834" cy="3728011"/>
          </a:xfrm>
          <a:prstGeom prst="rect">
            <a:avLst/>
          </a:prstGeom>
        </p:spPr>
      </p:pic>
      <p:sp>
        <p:nvSpPr>
          <p:cNvPr id="7" name="Rectangle 6">
            <a:extLst>
              <a:ext uri="{FF2B5EF4-FFF2-40B4-BE49-F238E27FC236}">
                <a16:creationId xmlns:a16="http://schemas.microsoft.com/office/drawing/2014/main" id="{8509C783-77EE-224E-A86A-00389B6D5F0B}"/>
              </a:ext>
            </a:extLst>
          </p:cNvPr>
          <p:cNvSpPr/>
          <p:nvPr/>
        </p:nvSpPr>
        <p:spPr>
          <a:xfrm>
            <a:off x="5735589" y="5639029"/>
            <a:ext cx="5926324" cy="284694"/>
          </a:xfrm>
          <a:prstGeom prst="rect">
            <a:avLst/>
          </a:prstGeom>
          <a:noFill/>
          <a:ln w="28575">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5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218815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9687-2555-A640-BCE3-51F6B1049F40}"/>
              </a:ext>
            </a:extLst>
          </p:cNvPr>
          <p:cNvSpPr>
            <a:spLocks noGrp="1"/>
          </p:cNvSpPr>
          <p:nvPr>
            <p:ph type="title"/>
          </p:nvPr>
        </p:nvSpPr>
        <p:spPr/>
        <p:txBody>
          <a:bodyPr/>
          <a:lstStyle/>
          <a:p>
            <a:r>
              <a:rPr lang="en-US" dirty="0"/>
              <a:t>Target Regions/Groups/Households</a:t>
            </a:r>
          </a:p>
        </p:txBody>
      </p:sp>
      <p:sp>
        <p:nvSpPr>
          <p:cNvPr id="3" name="Vertical Text Placeholder 2">
            <a:extLst>
              <a:ext uri="{FF2B5EF4-FFF2-40B4-BE49-F238E27FC236}">
                <a16:creationId xmlns:a16="http://schemas.microsoft.com/office/drawing/2014/main" id="{47577E7E-37C3-0D48-82A7-130281E0739A}"/>
              </a:ext>
            </a:extLst>
          </p:cNvPr>
          <p:cNvSpPr>
            <a:spLocks noGrp="1"/>
          </p:cNvSpPr>
          <p:nvPr>
            <p:ph type="body" orient="vert" idx="1"/>
          </p:nvPr>
        </p:nvSpPr>
        <p:spPr>
          <a:xfrm>
            <a:off x="1499378" y="2895325"/>
            <a:ext cx="4792934" cy="3815441"/>
          </a:xfrm>
        </p:spPr>
        <p:txBody>
          <a:bodyPr>
            <a:normAutofit/>
          </a:bodyPr>
          <a:lstStyle/>
          <a:p>
            <a:pPr marL="0" indent="0">
              <a:buNone/>
            </a:pPr>
            <a:r>
              <a:rPr lang="en-GB" sz="2400" dirty="0">
                <a:solidFill>
                  <a:prstClr val="black"/>
                </a:solidFill>
                <a:ea typeface="MS PGothic" pitchFamily="34" charset="-128"/>
              </a:rPr>
              <a:t>During the COVID pandemic, </a:t>
            </a:r>
            <a:r>
              <a:rPr lang="en-GB" sz="2400" b="1" dirty="0">
                <a:solidFill>
                  <a:prstClr val="black"/>
                </a:solidFill>
                <a:ea typeface="MS PGothic" pitchFamily="34" charset="-128"/>
              </a:rPr>
              <a:t>Honduras</a:t>
            </a:r>
            <a:r>
              <a:rPr lang="en-GB" sz="2400" dirty="0">
                <a:solidFill>
                  <a:prstClr val="black"/>
                </a:solidFill>
                <a:ea typeface="MS PGothic" pitchFamily="34" charset="-128"/>
              </a:rPr>
              <a:t> developed an MVI using registry data, with additional questionnaires online and through community groups. This measure was then used to identify beneficiaries for a voucher that could be redeemed for food, medicine, and biosafety equipment.</a:t>
            </a:r>
          </a:p>
          <a:p>
            <a:pPr marL="0" indent="0">
              <a:buNone/>
            </a:pPr>
            <a:endParaRPr lang="en-US" sz="2400" dirty="0"/>
          </a:p>
        </p:txBody>
      </p:sp>
      <p:pic>
        <p:nvPicPr>
          <p:cNvPr id="4" name="Picture 3">
            <a:extLst>
              <a:ext uri="{FF2B5EF4-FFF2-40B4-BE49-F238E27FC236}">
                <a16:creationId xmlns:a16="http://schemas.microsoft.com/office/drawing/2014/main" id="{441980AF-C58C-4F42-96B4-F8497D398C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0623" y="2895326"/>
            <a:ext cx="5521377" cy="3962674"/>
          </a:xfrm>
          <a:prstGeom prst="rect">
            <a:avLst/>
          </a:prstGeom>
        </p:spPr>
      </p:pic>
      <p:sp>
        <p:nvSpPr>
          <p:cNvPr id="5" name="Vertical Text Placeholder 2">
            <a:extLst>
              <a:ext uri="{FF2B5EF4-FFF2-40B4-BE49-F238E27FC236}">
                <a16:creationId xmlns:a16="http://schemas.microsoft.com/office/drawing/2014/main" id="{B4D6DC22-2280-0949-98F0-5322B947010C}"/>
              </a:ext>
            </a:extLst>
          </p:cNvPr>
          <p:cNvSpPr txBox="1">
            <a:spLocks/>
          </p:cNvSpPr>
          <p:nvPr/>
        </p:nvSpPr>
        <p:spPr>
          <a:xfrm>
            <a:off x="1499377" y="1690689"/>
            <a:ext cx="10232840" cy="9440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GB" dirty="0">
                <a:solidFill>
                  <a:prstClr val="black"/>
                </a:solidFill>
                <a:ea typeface="MS PGothic" pitchFamily="34" charset="-128"/>
              </a:rPr>
              <a:t>If an MPI is computed from census, administrative, or other data that is collected on all relevant individuals/households, it can be used for targeting at the individual or household level</a:t>
            </a:r>
          </a:p>
        </p:txBody>
      </p:sp>
    </p:spTree>
    <p:extLst>
      <p:ext uri="{BB962C8B-B14F-4D97-AF65-F5344CB8AC3E}">
        <p14:creationId xmlns:p14="http://schemas.microsoft.com/office/powerpoint/2010/main" val="1383079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9687-2555-A640-BCE3-51F6B1049F40}"/>
              </a:ext>
            </a:extLst>
          </p:cNvPr>
          <p:cNvSpPr>
            <a:spLocks noGrp="1"/>
          </p:cNvSpPr>
          <p:nvPr>
            <p:ph type="title"/>
          </p:nvPr>
        </p:nvSpPr>
        <p:spPr/>
        <p:txBody>
          <a:bodyPr/>
          <a:lstStyle/>
          <a:p>
            <a:r>
              <a:rPr lang="en-US" dirty="0"/>
              <a:t>Target Regions/Groups/Households</a:t>
            </a:r>
          </a:p>
        </p:txBody>
      </p:sp>
      <p:sp>
        <p:nvSpPr>
          <p:cNvPr id="3" name="Vertical Text Placeholder 2">
            <a:extLst>
              <a:ext uri="{FF2B5EF4-FFF2-40B4-BE49-F238E27FC236}">
                <a16:creationId xmlns:a16="http://schemas.microsoft.com/office/drawing/2014/main" id="{47577E7E-37C3-0D48-82A7-130281E0739A}"/>
              </a:ext>
            </a:extLst>
          </p:cNvPr>
          <p:cNvSpPr>
            <a:spLocks noGrp="1"/>
          </p:cNvSpPr>
          <p:nvPr>
            <p:ph type="body" orient="vert" idx="1"/>
          </p:nvPr>
        </p:nvSpPr>
        <p:spPr>
          <a:xfrm>
            <a:off x="1499377" y="1690688"/>
            <a:ext cx="5563574" cy="4773174"/>
          </a:xfrm>
        </p:spPr>
        <p:txBody>
          <a:bodyPr>
            <a:normAutofit/>
          </a:bodyPr>
          <a:lstStyle/>
          <a:p>
            <a:pPr marL="0" indent="0">
              <a:spcAft>
                <a:spcPts val="600"/>
              </a:spcAft>
              <a:buNone/>
            </a:pPr>
            <a:r>
              <a:rPr lang="en-GB" b="1" dirty="0">
                <a:solidFill>
                  <a:prstClr val="black"/>
                </a:solidFill>
                <a:ea typeface="MS PGothic" pitchFamily="34" charset="-128"/>
              </a:rPr>
              <a:t>Vietnam</a:t>
            </a:r>
            <a:r>
              <a:rPr lang="en-GB" dirty="0">
                <a:solidFill>
                  <a:prstClr val="black"/>
                </a:solidFill>
                <a:ea typeface="MS PGothic" pitchFamily="34" charset="-128"/>
              </a:rPr>
              <a:t> uses a Poverty Census to identify people living in multidimensional poverty. This is updated annually at the local level using information from registers, survey questionnaires, and community monitoring. This is used (along with monetary poverty) to identify priority groups of eligible beneficiaries for poverty reduction programs.</a:t>
            </a:r>
          </a:p>
        </p:txBody>
      </p:sp>
      <p:pic>
        <p:nvPicPr>
          <p:cNvPr id="6" name="Picture 5">
            <a:extLst>
              <a:ext uri="{FF2B5EF4-FFF2-40B4-BE49-F238E27FC236}">
                <a16:creationId xmlns:a16="http://schemas.microsoft.com/office/drawing/2014/main" id="{9B3F4771-1726-DA41-868B-1CF81103B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3091" y="1690688"/>
            <a:ext cx="4928909" cy="4253717"/>
          </a:xfrm>
          <a:prstGeom prst="rect">
            <a:avLst/>
          </a:prstGeom>
        </p:spPr>
      </p:pic>
    </p:spTree>
    <p:extLst>
      <p:ext uri="{BB962C8B-B14F-4D97-AF65-F5344CB8AC3E}">
        <p14:creationId xmlns:p14="http://schemas.microsoft.com/office/powerpoint/2010/main" val="370334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u="sng" dirty="0"/>
              <a:t>Coordinate</a:t>
            </a:r>
            <a:r>
              <a:rPr lang="en-US" u="sng"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4166629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8DBA-5125-8140-B03B-D0F1911C8A21}"/>
              </a:ext>
            </a:extLst>
          </p:cNvPr>
          <p:cNvSpPr>
            <a:spLocks noGrp="1"/>
          </p:cNvSpPr>
          <p:nvPr>
            <p:ph type="title"/>
          </p:nvPr>
        </p:nvSpPr>
        <p:spPr/>
        <p:txBody>
          <a:bodyPr/>
          <a:lstStyle/>
          <a:p>
            <a:r>
              <a:rPr lang="en-US" dirty="0"/>
              <a:t>Coordinate Policy Across Sectors/Levels</a:t>
            </a:r>
          </a:p>
        </p:txBody>
      </p:sp>
      <p:sp>
        <p:nvSpPr>
          <p:cNvPr id="3" name="Vertical Text Placeholder 2">
            <a:extLst>
              <a:ext uri="{FF2B5EF4-FFF2-40B4-BE49-F238E27FC236}">
                <a16:creationId xmlns:a16="http://schemas.microsoft.com/office/drawing/2014/main" id="{64AB2E90-2F46-774D-ADE3-76661573E324}"/>
              </a:ext>
            </a:extLst>
          </p:cNvPr>
          <p:cNvSpPr>
            <a:spLocks noGrp="1"/>
          </p:cNvSpPr>
          <p:nvPr>
            <p:ph type="body" orient="vert" idx="1"/>
          </p:nvPr>
        </p:nvSpPr>
        <p:spPr>
          <a:xfrm>
            <a:off x="1499378" y="2616199"/>
            <a:ext cx="4092111" cy="3925807"/>
          </a:xfrm>
        </p:spPr>
        <p:txBody>
          <a:bodyPr/>
          <a:lstStyle/>
          <a:p>
            <a:pPr marL="0" indent="0">
              <a:buNone/>
            </a:pPr>
            <a:r>
              <a:rPr lang="en-GB" dirty="0">
                <a:solidFill>
                  <a:prstClr val="black"/>
                </a:solidFill>
                <a:ea typeface="MS PGothic" pitchFamily="34" charset="-128"/>
              </a:rPr>
              <a:t>Colombia formed a roundtable of Ministers and the President to meet and assess progress towards the MPI targets.</a:t>
            </a:r>
          </a:p>
          <a:p>
            <a:pPr marL="0" indent="0">
              <a:buNone/>
            </a:pPr>
            <a:endParaRPr lang="en-US" dirty="0"/>
          </a:p>
        </p:txBody>
      </p:sp>
      <p:grpSp>
        <p:nvGrpSpPr>
          <p:cNvPr id="4" name="Group 3">
            <a:extLst>
              <a:ext uri="{FF2B5EF4-FFF2-40B4-BE49-F238E27FC236}">
                <a16:creationId xmlns:a16="http://schemas.microsoft.com/office/drawing/2014/main" id="{6127D2E4-7BCC-194A-BA72-DE8B95A6CE15}"/>
              </a:ext>
            </a:extLst>
          </p:cNvPr>
          <p:cNvGrpSpPr/>
          <p:nvPr/>
        </p:nvGrpSpPr>
        <p:grpSpPr>
          <a:xfrm>
            <a:off x="5858743" y="1825625"/>
            <a:ext cx="6156233" cy="4218467"/>
            <a:chOff x="4043898" y="1641743"/>
            <a:chExt cx="5483781" cy="4336317"/>
          </a:xfrm>
        </p:grpSpPr>
        <p:pic>
          <p:nvPicPr>
            <p:cNvPr id="5" name="Picture 3">
              <a:extLst>
                <a:ext uri="{FF2B5EF4-FFF2-40B4-BE49-F238E27FC236}">
                  <a16:creationId xmlns:a16="http://schemas.microsoft.com/office/drawing/2014/main" id="{6DA4F5FD-0323-9B42-99C3-9198F3FFDA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5983" y="1641743"/>
              <a:ext cx="4333937" cy="419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a:extLst>
                <a:ext uri="{FF2B5EF4-FFF2-40B4-BE49-F238E27FC236}">
                  <a16:creationId xmlns:a16="http://schemas.microsoft.com/office/drawing/2014/main" id="{64504156-2967-974B-ADBA-9D5FF897A9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0790" y="1656026"/>
              <a:ext cx="1485513" cy="3797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2" descr="Resultado de imagen para DANE">
              <a:extLst>
                <a:ext uri="{FF2B5EF4-FFF2-40B4-BE49-F238E27FC236}">
                  <a16:creationId xmlns:a16="http://schemas.microsoft.com/office/drawing/2014/main" id="{12EF5504-E3FD-FB4C-87F2-C4C807B6CF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2216" y="2172624"/>
              <a:ext cx="1587880" cy="44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a:extLst>
                <a:ext uri="{FF2B5EF4-FFF2-40B4-BE49-F238E27FC236}">
                  <a16:creationId xmlns:a16="http://schemas.microsoft.com/office/drawing/2014/main" id="{976CC59E-63B1-2948-A822-696D0386923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05755" y="2884431"/>
              <a:ext cx="896307" cy="8522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C909F7C7-A604-9B48-9D45-41A190AE25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3898" y="3975949"/>
              <a:ext cx="1404572" cy="452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4" descr="Ministerio de Hacienda y CrÃ©dito PÃºblico">
              <a:extLst>
                <a:ext uri="{FF2B5EF4-FFF2-40B4-BE49-F238E27FC236}">
                  <a16:creationId xmlns:a16="http://schemas.microsoft.com/office/drawing/2014/main" id="{D6AF41F8-9712-F94C-B0DB-AF22318BA35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t="-8658" b="-2"/>
            <a:stretch>
              <a:fillRect/>
            </a:stretch>
          </p:blipFill>
          <p:spPr bwMode="auto">
            <a:xfrm>
              <a:off x="4633105" y="4675856"/>
              <a:ext cx="1516461" cy="7510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5" descr="Ministerio del Trabajo">
              <a:extLst>
                <a:ext uri="{FF2B5EF4-FFF2-40B4-BE49-F238E27FC236}">
                  <a16:creationId xmlns:a16="http://schemas.microsoft.com/office/drawing/2014/main" id="{AEB50DD8-8104-C746-A7B0-ECB15CE0ED7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t="25809" r="2029" b="15935"/>
            <a:stretch>
              <a:fillRect/>
            </a:stretch>
          </p:blipFill>
          <p:spPr bwMode="auto">
            <a:xfrm>
              <a:off x="5900790" y="5313864"/>
              <a:ext cx="1539077" cy="6641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Imagen 24">
              <a:extLst>
                <a:ext uri="{FF2B5EF4-FFF2-40B4-BE49-F238E27FC236}">
                  <a16:creationId xmlns:a16="http://schemas.microsoft.com/office/drawing/2014/main" id="{259C3496-5DFC-9D47-A4CA-C7689EC59FB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23188" y="4775841"/>
              <a:ext cx="1548600" cy="54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1">
              <a:extLst>
                <a:ext uri="{FF2B5EF4-FFF2-40B4-BE49-F238E27FC236}">
                  <a16:creationId xmlns:a16="http://schemas.microsoft.com/office/drawing/2014/main" id="{00856FDE-6C26-174D-BF7F-3CB8E0F9FD5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945752" y="3968808"/>
              <a:ext cx="1464087" cy="5130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Imagen 6">
              <a:extLst>
                <a:ext uri="{FF2B5EF4-FFF2-40B4-BE49-F238E27FC236}">
                  <a16:creationId xmlns:a16="http://schemas.microsoft.com/office/drawing/2014/main" id="{AC5D78B9-E0AC-B341-AD60-F37F6ED3DA6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45751" y="2985608"/>
              <a:ext cx="1581928" cy="55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32">
              <a:extLst>
                <a:ext uri="{FF2B5EF4-FFF2-40B4-BE49-F238E27FC236}">
                  <a16:creationId xmlns:a16="http://schemas.microsoft.com/office/drawing/2014/main" id="{280D674B-D33C-E04D-BC79-471BCE466C4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23189" y="2147626"/>
              <a:ext cx="1680725" cy="54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64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DD7D-C2B1-EF4A-B1C4-9E7F16E96828}"/>
              </a:ext>
            </a:extLst>
          </p:cNvPr>
          <p:cNvSpPr>
            <a:spLocks noGrp="1"/>
          </p:cNvSpPr>
          <p:nvPr>
            <p:ph type="title"/>
          </p:nvPr>
        </p:nvSpPr>
        <p:spPr/>
        <p:txBody>
          <a:bodyPr/>
          <a:lstStyle/>
          <a:p>
            <a:r>
              <a:rPr lang="en-US" dirty="0"/>
              <a:t>Coordinate Policy Across Sectors/Levels</a:t>
            </a:r>
          </a:p>
        </p:txBody>
      </p:sp>
      <p:sp>
        <p:nvSpPr>
          <p:cNvPr id="3" name="Vertical Text Placeholder 2">
            <a:extLst>
              <a:ext uri="{FF2B5EF4-FFF2-40B4-BE49-F238E27FC236}">
                <a16:creationId xmlns:a16="http://schemas.microsoft.com/office/drawing/2014/main" id="{19C4631F-BCAB-244C-8F95-D5CEFEFF4C52}"/>
              </a:ext>
            </a:extLst>
          </p:cNvPr>
          <p:cNvSpPr>
            <a:spLocks noGrp="1"/>
          </p:cNvSpPr>
          <p:nvPr>
            <p:ph type="body" orient="vert" idx="1"/>
          </p:nvPr>
        </p:nvSpPr>
        <p:spPr>
          <a:xfrm>
            <a:off x="1499378" y="1825624"/>
            <a:ext cx="6497747" cy="5032375"/>
          </a:xfrm>
        </p:spPr>
        <p:txBody>
          <a:bodyPr/>
          <a:lstStyle/>
          <a:p>
            <a:pPr marL="0" indent="0">
              <a:buNone/>
            </a:pPr>
            <a:r>
              <a:rPr lang="en-US" dirty="0"/>
              <a:t>India held workshops on the MPI in the capitals of more than 20 states and union territories.</a:t>
            </a:r>
          </a:p>
          <a:p>
            <a:pPr marL="0" indent="0">
              <a:buNone/>
            </a:pPr>
            <a:endParaRPr lang="en-US" dirty="0"/>
          </a:p>
          <a:p>
            <a:pPr marL="0" indent="0">
              <a:buNone/>
            </a:pPr>
            <a:r>
              <a:rPr lang="en-US" dirty="0"/>
              <a:t>In these workshops, a draft State Reform Action Plan with a set of reform areas and actions for each indicator was presented to the Chief Secretaries and Department Heads.</a:t>
            </a:r>
          </a:p>
        </p:txBody>
      </p:sp>
      <p:pic>
        <p:nvPicPr>
          <p:cNvPr id="5" name="Picture 4">
            <a:extLst>
              <a:ext uri="{FF2B5EF4-FFF2-40B4-BE49-F238E27FC236}">
                <a16:creationId xmlns:a16="http://schemas.microsoft.com/office/drawing/2014/main" id="{B514B243-2025-5D45-8DD3-8E967C487E72}"/>
              </a:ext>
            </a:extLst>
          </p:cNvPr>
          <p:cNvPicPr>
            <a:picLocks noChangeAspect="1"/>
          </p:cNvPicPr>
          <p:nvPr/>
        </p:nvPicPr>
        <p:blipFill>
          <a:blip r:embed="rId3"/>
          <a:stretch>
            <a:fillRect/>
          </a:stretch>
        </p:blipFill>
        <p:spPr>
          <a:xfrm>
            <a:off x="8431315" y="1825625"/>
            <a:ext cx="3583661" cy="5032375"/>
          </a:xfrm>
          <a:prstGeom prst="rect">
            <a:avLst/>
          </a:prstGeom>
        </p:spPr>
      </p:pic>
    </p:spTree>
    <p:extLst>
      <p:ext uri="{BB962C8B-B14F-4D97-AF65-F5344CB8AC3E}">
        <p14:creationId xmlns:p14="http://schemas.microsoft.com/office/powerpoint/2010/main" val="254499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u="sng" dirty="0"/>
              <a:t>Evaluate</a:t>
            </a:r>
            <a:r>
              <a:rPr lang="en-US" u="sng" dirty="0"/>
              <a:t> policies and adjust</a:t>
            </a:r>
            <a:endParaRPr lang="en-US" b="1" u="sng"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53205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8DBA-5125-8140-B03B-D0F1911C8A21}"/>
              </a:ext>
            </a:extLst>
          </p:cNvPr>
          <p:cNvSpPr>
            <a:spLocks noGrp="1"/>
          </p:cNvSpPr>
          <p:nvPr>
            <p:ph type="title"/>
          </p:nvPr>
        </p:nvSpPr>
        <p:spPr/>
        <p:txBody>
          <a:bodyPr/>
          <a:lstStyle/>
          <a:p>
            <a:r>
              <a:rPr lang="en-US" dirty="0"/>
              <a:t>Evaluate Policies and Adjust</a:t>
            </a:r>
          </a:p>
        </p:txBody>
      </p:sp>
      <p:sp>
        <p:nvSpPr>
          <p:cNvPr id="3" name="Vertical Text Placeholder 2">
            <a:extLst>
              <a:ext uri="{FF2B5EF4-FFF2-40B4-BE49-F238E27FC236}">
                <a16:creationId xmlns:a16="http://schemas.microsoft.com/office/drawing/2014/main" id="{64AB2E90-2F46-774D-ADE3-76661573E324}"/>
              </a:ext>
            </a:extLst>
          </p:cNvPr>
          <p:cNvSpPr>
            <a:spLocks noGrp="1"/>
          </p:cNvSpPr>
          <p:nvPr>
            <p:ph type="body" orient="vert" idx="1"/>
          </p:nvPr>
        </p:nvSpPr>
        <p:spPr>
          <a:xfrm>
            <a:off x="9920254" y="2940411"/>
            <a:ext cx="2094722" cy="3607715"/>
          </a:xfrm>
        </p:spPr>
        <p:txBody>
          <a:bodyPr>
            <a:normAutofit/>
          </a:bodyPr>
          <a:lstStyle/>
          <a:p>
            <a:pPr marL="0" indent="0">
              <a:buNone/>
            </a:pPr>
            <a:r>
              <a:rPr lang="en-GB" sz="2400" dirty="0">
                <a:solidFill>
                  <a:srgbClr val="000000"/>
                </a:solidFill>
                <a:cs typeface="Arial" charset="0"/>
              </a:rPr>
              <a:t>The Colombia roundtable identified warnings from MPI and developed policy responses</a:t>
            </a:r>
            <a:endParaRPr lang="en-GB" sz="2400" b="1" dirty="0">
              <a:solidFill>
                <a:srgbClr val="000000"/>
              </a:solidFill>
              <a:cs typeface="Arial" charset="0"/>
            </a:endParaRPr>
          </a:p>
        </p:txBody>
      </p:sp>
      <p:pic>
        <p:nvPicPr>
          <p:cNvPr id="4" name="Picture 3">
            <a:extLst>
              <a:ext uri="{FF2B5EF4-FFF2-40B4-BE49-F238E27FC236}">
                <a16:creationId xmlns:a16="http://schemas.microsoft.com/office/drawing/2014/main" id="{18487D0D-D70D-474E-9CE0-01D42B0CC5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377" y="1589088"/>
            <a:ext cx="8455077" cy="4669148"/>
          </a:xfrm>
          <a:prstGeom prst="rect">
            <a:avLst/>
          </a:prstGeom>
        </p:spPr>
      </p:pic>
    </p:spTree>
    <p:extLst>
      <p:ext uri="{BB962C8B-B14F-4D97-AF65-F5344CB8AC3E}">
        <p14:creationId xmlns:p14="http://schemas.microsoft.com/office/powerpoint/2010/main" val="3168134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8DBA-5125-8140-B03B-D0F1911C8A21}"/>
              </a:ext>
            </a:extLst>
          </p:cNvPr>
          <p:cNvSpPr>
            <a:spLocks noGrp="1"/>
          </p:cNvSpPr>
          <p:nvPr>
            <p:ph type="title"/>
          </p:nvPr>
        </p:nvSpPr>
        <p:spPr/>
        <p:txBody>
          <a:bodyPr/>
          <a:lstStyle/>
          <a:p>
            <a:r>
              <a:rPr lang="en-US" dirty="0"/>
              <a:t>Evaluate Policies and Adjust</a:t>
            </a:r>
          </a:p>
        </p:txBody>
      </p:sp>
      <p:sp>
        <p:nvSpPr>
          <p:cNvPr id="3" name="Vertical Text Placeholder 2">
            <a:extLst>
              <a:ext uri="{FF2B5EF4-FFF2-40B4-BE49-F238E27FC236}">
                <a16:creationId xmlns:a16="http://schemas.microsoft.com/office/drawing/2014/main" id="{64AB2E90-2F46-774D-ADE3-76661573E324}"/>
              </a:ext>
            </a:extLst>
          </p:cNvPr>
          <p:cNvSpPr>
            <a:spLocks noGrp="1"/>
          </p:cNvSpPr>
          <p:nvPr>
            <p:ph type="body" orient="vert" idx="1"/>
          </p:nvPr>
        </p:nvSpPr>
        <p:spPr>
          <a:xfrm>
            <a:off x="9553632" y="2963309"/>
            <a:ext cx="2094722" cy="3607715"/>
          </a:xfrm>
        </p:spPr>
        <p:txBody>
          <a:bodyPr>
            <a:normAutofit/>
          </a:bodyPr>
          <a:lstStyle/>
          <a:p>
            <a:pPr marL="0" indent="0">
              <a:buNone/>
            </a:pPr>
            <a:r>
              <a:rPr lang="en-GB" sz="2400" dirty="0">
                <a:solidFill>
                  <a:srgbClr val="000000"/>
                </a:solidFill>
                <a:cs typeface="Arial" charset="0"/>
              </a:rPr>
              <a:t>The Colombia roundtable also tracked progress towards targets by indicator</a:t>
            </a:r>
            <a:endParaRPr lang="en-GB" sz="2400" b="1" dirty="0">
              <a:solidFill>
                <a:srgbClr val="000000"/>
              </a:solidFill>
              <a:cs typeface="Arial" charset="0"/>
            </a:endParaRPr>
          </a:p>
        </p:txBody>
      </p:sp>
      <p:sp>
        <p:nvSpPr>
          <p:cNvPr id="5" name="Footer Placeholder 3">
            <a:extLst>
              <a:ext uri="{FF2B5EF4-FFF2-40B4-BE49-F238E27FC236}">
                <a16:creationId xmlns:a16="http://schemas.microsoft.com/office/drawing/2014/main" id="{D856BAE7-A238-994B-B76E-7DC278334439}"/>
              </a:ext>
            </a:extLst>
          </p:cNvPr>
          <p:cNvSpPr txBox="1">
            <a:spLocks/>
          </p:cNvSpPr>
          <p:nvPr/>
        </p:nvSpPr>
        <p:spPr>
          <a:xfrm>
            <a:off x="2083576" y="602763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Garamond" panose="020204040303010108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OPHI Summer School 2022</a:t>
            </a:r>
            <a:endParaRPr lang="en-US" dirty="0"/>
          </a:p>
        </p:txBody>
      </p:sp>
      <p:sp>
        <p:nvSpPr>
          <p:cNvPr id="6" name="Slide Number Placeholder 4">
            <a:extLst>
              <a:ext uri="{FF2B5EF4-FFF2-40B4-BE49-F238E27FC236}">
                <a16:creationId xmlns:a16="http://schemas.microsoft.com/office/drawing/2014/main" id="{0DFC7901-D4D7-1E48-94B4-B6233C924FFA}"/>
              </a:ext>
            </a:extLst>
          </p:cNvPr>
          <p:cNvSpPr txBox="1">
            <a:spLocks/>
          </p:cNvSpPr>
          <p:nvPr/>
        </p:nvSpPr>
        <p:spPr>
          <a:xfrm>
            <a:off x="6655576" y="60276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Garamond" panose="020204040303010108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74D95A-4BCC-4742-AA31-6255D2952031}" type="slidenum">
              <a:rPr lang="en-US" smtClean="0"/>
              <a:pPr/>
              <a:t>27</a:t>
            </a:fld>
            <a:endParaRPr lang="en-US" dirty="0"/>
          </a:p>
        </p:txBody>
      </p:sp>
      <p:sp>
        <p:nvSpPr>
          <p:cNvPr id="7" name="AutoShape 3">
            <a:extLst>
              <a:ext uri="{FF2B5EF4-FFF2-40B4-BE49-F238E27FC236}">
                <a16:creationId xmlns:a16="http://schemas.microsoft.com/office/drawing/2014/main" id="{5D6E7236-C66D-E04D-8C82-67328829B8AC}"/>
              </a:ext>
            </a:extLst>
          </p:cNvPr>
          <p:cNvSpPr>
            <a:spLocks noChangeArrowheads="1"/>
          </p:cNvSpPr>
          <p:nvPr>
            <p:custDataLst>
              <p:tags r:id="rId1"/>
            </p:custDataLst>
          </p:nvPr>
        </p:nvSpPr>
        <p:spPr bwMode="gray">
          <a:xfrm>
            <a:off x="4191776" y="4608399"/>
            <a:ext cx="5073650" cy="1857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8" name="AutoShape 4">
            <a:extLst>
              <a:ext uri="{FF2B5EF4-FFF2-40B4-BE49-F238E27FC236}">
                <a16:creationId xmlns:a16="http://schemas.microsoft.com/office/drawing/2014/main" id="{BA9B1B78-2C1C-2446-9C96-29D35BAAEEF4}"/>
              </a:ext>
            </a:extLst>
          </p:cNvPr>
          <p:cNvSpPr>
            <a:spLocks noChangeArrowheads="1"/>
          </p:cNvSpPr>
          <p:nvPr>
            <p:custDataLst>
              <p:tags r:id="rId2"/>
            </p:custDataLst>
          </p:nvPr>
        </p:nvSpPr>
        <p:spPr bwMode="gray">
          <a:xfrm>
            <a:off x="4191776" y="4382974"/>
            <a:ext cx="5073650" cy="1857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9" name="AutoShape 5">
            <a:extLst>
              <a:ext uri="{FF2B5EF4-FFF2-40B4-BE49-F238E27FC236}">
                <a16:creationId xmlns:a16="http://schemas.microsoft.com/office/drawing/2014/main" id="{1DC8FB31-2E33-6345-B743-23F37986D6E8}"/>
              </a:ext>
            </a:extLst>
          </p:cNvPr>
          <p:cNvSpPr>
            <a:spLocks noChangeArrowheads="1"/>
          </p:cNvSpPr>
          <p:nvPr>
            <p:custDataLst>
              <p:tags r:id="rId3"/>
            </p:custDataLst>
          </p:nvPr>
        </p:nvSpPr>
        <p:spPr bwMode="gray">
          <a:xfrm>
            <a:off x="4191776" y="412421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0" name="AutoShape 6">
            <a:extLst>
              <a:ext uri="{FF2B5EF4-FFF2-40B4-BE49-F238E27FC236}">
                <a16:creationId xmlns:a16="http://schemas.microsoft.com/office/drawing/2014/main" id="{B89DFFA5-9A77-2D47-B3A3-EAC1CEF0F4B2}"/>
              </a:ext>
            </a:extLst>
          </p:cNvPr>
          <p:cNvSpPr>
            <a:spLocks noChangeArrowheads="1"/>
          </p:cNvSpPr>
          <p:nvPr>
            <p:custDataLst>
              <p:tags r:id="rId4"/>
            </p:custDataLst>
          </p:nvPr>
        </p:nvSpPr>
        <p:spPr bwMode="gray">
          <a:xfrm>
            <a:off x="1499377" y="4362335"/>
            <a:ext cx="2592387" cy="419100"/>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1" name="AutoShape 7">
            <a:extLst>
              <a:ext uri="{FF2B5EF4-FFF2-40B4-BE49-F238E27FC236}">
                <a16:creationId xmlns:a16="http://schemas.microsoft.com/office/drawing/2014/main" id="{A0C4E022-A628-ED4B-8621-57E849C8B455}"/>
              </a:ext>
            </a:extLst>
          </p:cNvPr>
          <p:cNvSpPr>
            <a:spLocks noChangeArrowheads="1"/>
          </p:cNvSpPr>
          <p:nvPr>
            <p:custDataLst>
              <p:tags r:id="rId5"/>
            </p:custDataLst>
          </p:nvPr>
        </p:nvSpPr>
        <p:spPr bwMode="gray">
          <a:xfrm>
            <a:off x="1499377" y="4835410"/>
            <a:ext cx="2592387" cy="42068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2" name="AutoShape 8">
            <a:extLst>
              <a:ext uri="{FF2B5EF4-FFF2-40B4-BE49-F238E27FC236}">
                <a16:creationId xmlns:a16="http://schemas.microsoft.com/office/drawing/2014/main" id="{1424AFAA-98A2-2C49-81B6-456E2FA6CF2D}"/>
              </a:ext>
            </a:extLst>
          </p:cNvPr>
          <p:cNvSpPr>
            <a:spLocks noChangeArrowheads="1"/>
          </p:cNvSpPr>
          <p:nvPr>
            <p:custDataLst>
              <p:tags r:id="rId6"/>
            </p:custDataLst>
          </p:nvPr>
        </p:nvSpPr>
        <p:spPr bwMode="gray">
          <a:xfrm>
            <a:off x="1499377" y="5354524"/>
            <a:ext cx="2592387" cy="1158875"/>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3" name="AutoShape 9">
            <a:extLst>
              <a:ext uri="{FF2B5EF4-FFF2-40B4-BE49-F238E27FC236}">
                <a16:creationId xmlns:a16="http://schemas.microsoft.com/office/drawing/2014/main" id="{375A0CAE-BEE7-C84D-A27F-3FBF33E2E70D}"/>
              </a:ext>
            </a:extLst>
          </p:cNvPr>
          <p:cNvSpPr>
            <a:spLocks noChangeArrowheads="1"/>
          </p:cNvSpPr>
          <p:nvPr>
            <p:custDataLst>
              <p:tags r:id="rId7"/>
            </p:custDataLst>
          </p:nvPr>
        </p:nvSpPr>
        <p:spPr bwMode="gray">
          <a:xfrm>
            <a:off x="4191776" y="4857635"/>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4" name="AutoShape 10">
            <a:extLst>
              <a:ext uri="{FF2B5EF4-FFF2-40B4-BE49-F238E27FC236}">
                <a16:creationId xmlns:a16="http://schemas.microsoft.com/office/drawing/2014/main" id="{37BBA14E-11BC-2046-9465-C59F9C69EB4E}"/>
              </a:ext>
            </a:extLst>
          </p:cNvPr>
          <p:cNvSpPr>
            <a:spLocks noChangeArrowheads="1"/>
          </p:cNvSpPr>
          <p:nvPr>
            <p:custDataLst>
              <p:tags r:id="rId8"/>
            </p:custDataLst>
          </p:nvPr>
        </p:nvSpPr>
        <p:spPr bwMode="gray">
          <a:xfrm>
            <a:off x="4191776" y="5360874"/>
            <a:ext cx="5073650" cy="187325"/>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5" name="AutoShape 11">
            <a:extLst>
              <a:ext uri="{FF2B5EF4-FFF2-40B4-BE49-F238E27FC236}">
                <a16:creationId xmlns:a16="http://schemas.microsoft.com/office/drawing/2014/main" id="{E42AAFF4-3E4A-1749-9ED0-BDF9D7A2A9D3}"/>
              </a:ext>
            </a:extLst>
          </p:cNvPr>
          <p:cNvSpPr>
            <a:spLocks noChangeArrowheads="1"/>
          </p:cNvSpPr>
          <p:nvPr>
            <p:custDataLst>
              <p:tags r:id="rId9"/>
            </p:custDataLst>
          </p:nvPr>
        </p:nvSpPr>
        <p:spPr bwMode="gray">
          <a:xfrm>
            <a:off x="4191776" y="5102111"/>
            <a:ext cx="5073650" cy="187325"/>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6" name="AutoShape 12">
            <a:extLst>
              <a:ext uri="{FF2B5EF4-FFF2-40B4-BE49-F238E27FC236}">
                <a16:creationId xmlns:a16="http://schemas.microsoft.com/office/drawing/2014/main" id="{10342C83-0A2F-0443-96D3-42AFB7FD936C}"/>
              </a:ext>
            </a:extLst>
          </p:cNvPr>
          <p:cNvSpPr>
            <a:spLocks noChangeArrowheads="1"/>
          </p:cNvSpPr>
          <p:nvPr>
            <p:custDataLst>
              <p:tags r:id="rId10"/>
            </p:custDataLst>
          </p:nvPr>
        </p:nvSpPr>
        <p:spPr bwMode="gray">
          <a:xfrm>
            <a:off x="4191776" y="5606935"/>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7" name="AutoShape 13">
            <a:extLst>
              <a:ext uri="{FF2B5EF4-FFF2-40B4-BE49-F238E27FC236}">
                <a16:creationId xmlns:a16="http://schemas.microsoft.com/office/drawing/2014/main" id="{DDA180A6-35FA-914F-BF0D-AC577A0D97FD}"/>
              </a:ext>
            </a:extLst>
          </p:cNvPr>
          <p:cNvSpPr>
            <a:spLocks noChangeArrowheads="1"/>
          </p:cNvSpPr>
          <p:nvPr>
            <p:custDataLst>
              <p:tags r:id="rId11"/>
            </p:custDataLst>
          </p:nvPr>
        </p:nvSpPr>
        <p:spPr bwMode="gray">
          <a:xfrm>
            <a:off x="4191776" y="5865699"/>
            <a:ext cx="5073650" cy="1857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8" name="AutoShape 14">
            <a:extLst>
              <a:ext uri="{FF2B5EF4-FFF2-40B4-BE49-F238E27FC236}">
                <a16:creationId xmlns:a16="http://schemas.microsoft.com/office/drawing/2014/main" id="{F4BC9411-FE99-EB42-850F-B6C7FEFAE73D}"/>
              </a:ext>
            </a:extLst>
          </p:cNvPr>
          <p:cNvSpPr>
            <a:spLocks noChangeArrowheads="1"/>
          </p:cNvSpPr>
          <p:nvPr>
            <p:custDataLst>
              <p:tags r:id="rId12"/>
            </p:custDataLst>
          </p:nvPr>
        </p:nvSpPr>
        <p:spPr bwMode="gray">
          <a:xfrm>
            <a:off x="4191776" y="611176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9" name="AutoShape 15">
            <a:extLst>
              <a:ext uri="{FF2B5EF4-FFF2-40B4-BE49-F238E27FC236}">
                <a16:creationId xmlns:a16="http://schemas.microsoft.com/office/drawing/2014/main" id="{5A531391-257E-5443-A2DC-D51D45B82228}"/>
              </a:ext>
            </a:extLst>
          </p:cNvPr>
          <p:cNvSpPr>
            <a:spLocks noChangeArrowheads="1"/>
          </p:cNvSpPr>
          <p:nvPr>
            <p:custDataLst>
              <p:tags r:id="rId13"/>
            </p:custDataLst>
          </p:nvPr>
        </p:nvSpPr>
        <p:spPr bwMode="gray">
          <a:xfrm>
            <a:off x="4191776" y="632766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0" name="AutoShape 16">
            <a:extLst>
              <a:ext uri="{FF2B5EF4-FFF2-40B4-BE49-F238E27FC236}">
                <a16:creationId xmlns:a16="http://schemas.microsoft.com/office/drawing/2014/main" id="{C753FCD5-570D-F44B-BC5C-B521AFB47DDA}"/>
              </a:ext>
            </a:extLst>
          </p:cNvPr>
          <p:cNvSpPr>
            <a:spLocks noChangeArrowheads="1"/>
          </p:cNvSpPr>
          <p:nvPr>
            <p:custDataLst>
              <p:tags r:id="rId14"/>
            </p:custDataLst>
          </p:nvPr>
        </p:nvSpPr>
        <p:spPr bwMode="gray">
          <a:xfrm>
            <a:off x="1520014" y="2408123"/>
            <a:ext cx="7064375" cy="285750"/>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1" name="AutoShape 17">
            <a:extLst>
              <a:ext uri="{FF2B5EF4-FFF2-40B4-BE49-F238E27FC236}">
                <a16:creationId xmlns:a16="http://schemas.microsoft.com/office/drawing/2014/main" id="{2219ECFD-4089-A842-B5DB-BE820CBEFD7C}"/>
              </a:ext>
            </a:extLst>
          </p:cNvPr>
          <p:cNvSpPr>
            <a:spLocks noChangeArrowheads="1"/>
          </p:cNvSpPr>
          <p:nvPr>
            <p:custDataLst>
              <p:tags r:id="rId15"/>
            </p:custDataLst>
          </p:nvPr>
        </p:nvSpPr>
        <p:spPr bwMode="gray">
          <a:xfrm>
            <a:off x="1520014" y="2697049"/>
            <a:ext cx="7064375" cy="2365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2" name="AutoShape 18">
            <a:extLst>
              <a:ext uri="{FF2B5EF4-FFF2-40B4-BE49-F238E27FC236}">
                <a16:creationId xmlns:a16="http://schemas.microsoft.com/office/drawing/2014/main" id="{2A11E006-3665-8E45-85D0-1B1BACE91FBC}"/>
              </a:ext>
            </a:extLst>
          </p:cNvPr>
          <p:cNvSpPr>
            <a:spLocks noChangeArrowheads="1"/>
          </p:cNvSpPr>
          <p:nvPr>
            <p:custDataLst>
              <p:tags r:id="rId16"/>
            </p:custDataLst>
          </p:nvPr>
        </p:nvSpPr>
        <p:spPr bwMode="gray">
          <a:xfrm>
            <a:off x="1499377" y="2979624"/>
            <a:ext cx="2592387" cy="4016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3" name="AutoShape 19">
            <a:extLst>
              <a:ext uri="{FF2B5EF4-FFF2-40B4-BE49-F238E27FC236}">
                <a16:creationId xmlns:a16="http://schemas.microsoft.com/office/drawing/2014/main" id="{D4F28411-034B-6B4A-9611-DD0C59694174}"/>
              </a:ext>
            </a:extLst>
          </p:cNvPr>
          <p:cNvSpPr>
            <a:spLocks noChangeArrowheads="1"/>
          </p:cNvSpPr>
          <p:nvPr>
            <p:custDataLst>
              <p:tags r:id="rId17"/>
            </p:custDataLst>
          </p:nvPr>
        </p:nvSpPr>
        <p:spPr bwMode="gray">
          <a:xfrm>
            <a:off x="1499377" y="3446349"/>
            <a:ext cx="2592387" cy="8588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4" name="AutoShape 20">
            <a:extLst>
              <a:ext uri="{FF2B5EF4-FFF2-40B4-BE49-F238E27FC236}">
                <a16:creationId xmlns:a16="http://schemas.microsoft.com/office/drawing/2014/main" id="{783E912E-DB7E-5642-8679-764211B3C747}"/>
              </a:ext>
            </a:extLst>
          </p:cNvPr>
          <p:cNvSpPr>
            <a:spLocks noChangeArrowheads="1"/>
          </p:cNvSpPr>
          <p:nvPr>
            <p:custDataLst>
              <p:tags r:id="rId18"/>
            </p:custDataLst>
          </p:nvPr>
        </p:nvSpPr>
        <p:spPr bwMode="gray">
          <a:xfrm>
            <a:off x="4191776" y="2979624"/>
            <a:ext cx="5073650" cy="198437"/>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5" name="AutoShape 21">
            <a:extLst>
              <a:ext uri="{FF2B5EF4-FFF2-40B4-BE49-F238E27FC236}">
                <a16:creationId xmlns:a16="http://schemas.microsoft.com/office/drawing/2014/main" id="{35944676-373A-7940-99EF-124F442F2A53}"/>
              </a:ext>
            </a:extLst>
          </p:cNvPr>
          <p:cNvSpPr>
            <a:spLocks noChangeArrowheads="1"/>
          </p:cNvSpPr>
          <p:nvPr>
            <p:custDataLst>
              <p:tags r:id="rId19"/>
            </p:custDataLst>
          </p:nvPr>
        </p:nvSpPr>
        <p:spPr bwMode="gray">
          <a:xfrm>
            <a:off x="4191776" y="348921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6" name="AutoShape 22">
            <a:extLst>
              <a:ext uri="{FF2B5EF4-FFF2-40B4-BE49-F238E27FC236}">
                <a16:creationId xmlns:a16="http://schemas.microsoft.com/office/drawing/2014/main" id="{600B6AE7-F542-F447-845D-CE09F1CB0985}"/>
              </a:ext>
            </a:extLst>
          </p:cNvPr>
          <p:cNvSpPr>
            <a:spLocks noChangeArrowheads="1"/>
          </p:cNvSpPr>
          <p:nvPr>
            <p:custDataLst>
              <p:tags r:id="rId20"/>
            </p:custDataLst>
          </p:nvPr>
        </p:nvSpPr>
        <p:spPr bwMode="gray">
          <a:xfrm>
            <a:off x="4191776" y="3203460"/>
            <a:ext cx="5073650" cy="196850"/>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7" name="AutoShape 23">
            <a:extLst>
              <a:ext uri="{FF2B5EF4-FFF2-40B4-BE49-F238E27FC236}">
                <a16:creationId xmlns:a16="http://schemas.microsoft.com/office/drawing/2014/main" id="{C3B8F901-97AD-7A42-BE00-D19CA70B4236}"/>
              </a:ext>
            </a:extLst>
          </p:cNvPr>
          <p:cNvSpPr>
            <a:spLocks noChangeArrowheads="1"/>
          </p:cNvSpPr>
          <p:nvPr>
            <p:custDataLst>
              <p:tags r:id="rId21"/>
            </p:custDataLst>
          </p:nvPr>
        </p:nvSpPr>
        <p:spPr bwMode="gray">
          <a:xfrm>
            <a:off x="4191776" y="370511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8" name="AutoShape 24">
            <a:extLst>
              <a:ext uri="{FF2B5EF4-FFF2-40B4-BE49-F238E27FC236}">
                <a16:creationId xmlns:a16="http://schemas.microsoft.com/office/drawing/2014/main" id="{4D013ECD-773A-BB40-B030-E4081FF4C84C}"/>
              </a:ext>
            </a:extLst>
          </p:cNvPr>
          <p:cNvSpPr>
            <a:spLocks noChangeArrowheads="1"/>
          </p:cNvSpPr>
          <p:nvPr>
            <p:custDataLst>
              <p:tags r:id="rId22"/>
            </p:custDataLst>
          </p:nvPr>
        </p:nvSpPr>
        <p:spPr bwMode="gray">
          <a:xfrm>
            <a:off x="4191776" y="3921010"/>
            <a:ext cx="5073650" cy="185738"/>
          </a:xfrm>
          <a:prstGeom prst="roundRect">
            <a:avLst>
              <a:gd name="adj" fmla="val 15366"/>
            </a:avLst>
          </a:prstGeom>
          <a:gradFill rotWithShape="1">
            <a:gsLst>
              <a:gs pos="0">
                <a:srgbClr val="F0F3F4"/>
              </a:gs>
              <a:gs pos="100000">
                <a:srgbClr val="F8F9FA"/>
              </a:gs>
            </a:gsLst>
            <a:lin ang="5400000" scaled="1"/>
          </a:gradFill>
          <a:ln w="12700" algn="ctr">
            <a:solidFill>
              <a:srgbClr val="A8BAD4"/>
            </a:solidFill>
            <a:prstDash val="dash"/>
            <a:round/>
            <a:headEnd/>
            <a:tailEnd/>
          </a:ln>
        </p:spPr>
        <p:txBody>
          <a:bodyPr lIns="18365" tIns="46648" rIns="18365"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29" name="AutoShape 25">
            <a:extLst>
              <a:ext uri="{FF2B5EF4-FFF2-40B4-BE49-F238E27FC236}">
                <a16:creationId xmlns:a16="http://schemas.microsoft.com/office/drawing/2014/main" id="{7E834DDE-7A3E-8A4D-835F-DC13E87BE4E9}"/>
              </a:ext>
            </a:extLst>
          </p:cNvPr>
          <p:cNvSpPr>
            <a:spLocks noChangeArrowheads="1"/>
          </p:cNvSpPr>
          <p:nvPr>
            <p:custDataLst>
              <p:tags r:id="rId23"/>
            </p:custDataLst>
          </p:nvPr>
        </p:nvSpPr>
        <p:spPr bwMode="gray">
          <a:xfrm>
            <a:off x="1520014" y="1877898"/>
            <a:ext cx="7064375" cy="538162"/>
          </a:xfrm>
          <a:prstGeom prst="roundRect">
            <a:avLst>
              <a:gd name="adj" fmla="val 15366"/>
            </a:avLst>
          </a:prstGeom>
          <a:gradFill flip="none" rotWithShape="1">
            <a:gsLst>
              <a:gs pos="0">
                <a:srgbClr val="99CCFF"/>
              </a:gs>
              <a:gs pos="100000">
                <a:srgbClr val="333399"/>
              </a:gs>
            </a:gsLst>
            <a:lin ang="16200000" scaled="1"/>
            <a:tileRect/>
          </a:gradFill>
          <a:ln w="12700" algn="ctr">
            <a:noFill/>
            <a:round/>
            <a:headEnd/>
            <a:tailEnd/>
          </a:ln>
        </p:spPr>
        <p:txBody>
          <a:bodyPr lIns="93296" tIns="46648" rIns="93296" bIns="46648"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aphicFrame>
        <p:nvGraphicFramePr>
          <p:cNvPr id="30" name="Group 26">
            <a:extLst>
              <a:ext uri="{FF2B5EF4-FFF2-40B4-BE49-F238E27FC236}">
                <a16:creationId xmlns:a16="http://schemas.microsoft.com/office/drawing/2014/main" id="{FF7132D6-B7E5-9E42-A834-9DD2ED035C0E}"/>
              </a:ext>
            </a:extLst>
          </p:cNvPr>
          <p:cNvGraphicFramePr>
            <a:graphicFrameLocks noGrp="1"/>
          </p:cNvGraphicFramePr>
          <p:nvPr>
            <p:custDataLst>
              <p:tags r:id="rId24"/>
            </p:custDataLst>
            <p:extLst>
              <p:ext uri="{D42A27DB-BD31-4B8C-83A1-F6EECF244321}">
                <p14:modId xmlns:p14="http://schemas.microsoft.com/office/powerpoint/2010/main" val="280898834"/>
              </p:ext>
            </p:extLst>
          </p:nvPr>
        </p:nvGraphicFramePr>
        <p:xfrm>
          <a:off x="1626376" y="1833448"/>
          <a:ext cx="6913562" cy="4695836"/>
        </p:xfrm>
        <a:graphic>
          <a:graphicData uri="http://schemas.openxmlformats.org/drawingml/2006/table">
            <a:tbl>
              <a:tblPr/>
              <a:tblGrid>
                <a:gridCol w="2643268">
                  <a:extLst>
                    <a:ext uri="{9D8B030D-6E8A-4147-A177-3AD203B41FA5}">
                      <a16:colId xmlns:a16="http://schemas.microsoft.com/office/drawing/2014/main" val="20000"/>
                    </a:ext>
                  </a:extLst>
                </a:gridCol>
                <a:gridCol w="1028478">
                  <a:extLst>
                    <a:ext uri="{9D8B030D-6E8A-4147-A177-3AD203B41FA5}">
                      <a16:colId xmlns:a16="http://schemas.microsoft.com/office/drawing/2014/main" val="20001"/>
                    </a:ext>
                  </a:extLst>
                </a:gridCol>
                <a:gridCol w="752461">
                  <a:extLst>
                    <a:ext uri="{9D8B030D-6E8A-4147-A177-3AD203B41FA5}">
                      <a16:colId xmlns:a16="http://schemas.microsoft.com/office/drawing/2014/main" val="20002"/>
                    </a:ext>
                  </a:extLst>
                </a:gridCol>
                <a:gridCol w="649817">
                  <a:extLst>
                    <a:ext uri="{9D8B030D-6E8A-4147-A177-3AD203B41FA5}">
                      <a16:colId xmlns:a16="http://schemas.microsoft.com/office/drawing/2014/main" val="20003"/>
                    </a:ext>
                  </a:extLst>
                </a:gridCol>
                <a:gridCol w="790173">
                  <a:extLst>
                    <a:ext uri="{9D8B030D-6E8A-4147-A177-3AD203B41FA5}">
                      <a16:colId xmlns:a16="http://schemas.microsoft.com/office/drawing/2014/main" val="20004"/>
                    </a:ext>
                  </a:extLst>
                </a:gridCol>
                <a:gridCol w="1049365">
                  <a:extLst>
                    <a:ext uri="{9D8B030D-6E8A-4147-A177-3AD203B41FA5}">
                      <a16:colId xmlns:a16="http://schemas.microsoft.com/office/drawing/2014/main" val="20005"/>
                    </a:ext>
                  </a:extLst>
                </a:gridCol>
              </a:tblGrid>
              <a:tr h="536100">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000" b="1" i="0" u="none" strike="noStrike" cap="none" normalizeH="0" baseline="0" dirty="0">
                          <a:ln>
                            <a:noFill/>
                          </a:ln>
                          <a:solidFill>
                            <a:schemeClr val="bg1"/>
                          </a:solidFill>
                          <a:effectLst/>
                          <a:latin typeface="Arial" charset="0"/>
                        </a:rPr>
                        <a:t>Pobreza</a:t>
                      </a:r>
                    </a:p>
                  </a:txBody>
                  <a:tcPr marL="93268" marR="93268" marT="46631" marB="46631" anchor="ctr" horzOverflow="overflow">
                    <a:lnL cap="flat">
                      <a:noFill/>
                    </a:lnL>
                    <a:lnR>
                      <a:noFill/>
                    </a:lnR>
                    <a:lnT cap="fla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200" b="1" i="0" u="none" strike="noStrike" cap="none" normalizeH="0" baseline="0" dirty="0">
                          <a:ln>
                            <a:noFill/>
                          </a:ln>
                          <a:solidFill>
                            <a:schemeClr val="bg1"/>
                          </a:solidFill>
                          <a:effectLst/>
                          <a:latin typeface="Arial" charset="0"/>
                        </a:rPr>
                        <a:t>Línea Base</a:t>
                      </a:r>
                    </a:p>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200" b="1" i="0" u="none" strike="noStrike" cap="none" normalizeH="0" baseline="0" dirty="0">
                          <a:ln>
                            <a:noFill/>
                          </a:ln>
                          <a:solidFill>
                            <a:schemeClr val="bg1"/>
                          </a:solidFill>
                          <a:effectLst/>
                          <a:latin typeface="Arial" charset="0"/>
                        </a:rPr>
                        <a:t>PND 2008</a:t>
                      </a:r>
                    </a:p>
                  </a:txBody>
                  <a:tcPr marL="93268" marR="93268" marT="46631" marB="46631" anchor="ctr" horzOverflow="overflow">
                    <a:lnL>
                      <a:noFill/>
                    </a:lnL>
                    <a:lnR>
                      <a:noFill/>
                    </a:lnR>
                    <a:lnT cap="fla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200" b="1" i="0" u="none" strike="noStrike" cap="none" normalizeH="0" baseline="0" dirty="0">
                          <a:ln>
                            <a:noFill/>
                          </a:ln>
                          <a:solidFill>
                            <a:schemeClr val="bg1"/>
                          </a:solidFill>
                          <a:effectLst/>
                          <a:latin typeface="Arial" charset="0"/>
                        </a:rPr>
                        <a:t>Dato 2011</a:t>
                      </a:r>
                      <a:endParaRPr kumimoji="0" lang="es-CO" sz="1200" b="0" i="0" u="none" strike="noStrike" cap="none" normalizeH="0" baseline="0" dirty="0">
                        <a:ln>
                          <a:noFill/>
                        </a:ln>
                        <a:solidFill>
                          <a:schemeClr val="bg1"/>
                        </a:solidFill>
                        <a:effectLst/>
                        <a:latin typeface="Arial" charset="0"/>
                      </a:endParaRPr>
                    </a:p>
                  </a:txBody>
                  <a:tcPr marL="93268" marR="93268" marT="46631" marB="46631" anchor="ctr" horzOverflow="overflow">
                    <a:lnL>
                      <a:noFill/>
                    </a:lnL>
                    <a:lnR>
                      <a:noFill/>
                    </a:lnR>
                    <a:lnT cap="fla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200" b="1" i="0" u="none" strike="noStrike" cap="none" normalizeH="0" baseline="0" dirty="0">
                          <a:ln>
                            <a:noFill/>
                          </a:ln>
                          <a:solidFill>
                            <a:schemeClr val="bg1"/>
                          </a:solidFill>
                          <a:effectLst/>
                          <a:latin typeface="Arial" charset="0"/>
                        </a:rPr>
                        <a:t>Dato 2012</a:t>
                      </a:r>
                      <a:endParaRPr kumimoji="0" lang="es-CO" sz="1200" b="0" i="0" u="none" strike="noStrike" cap="none" normalizeH="0" baseline="0" dirty="0">
                        <a:ln>
                          <a:noFill/>
                        </a:ln>
                        <a:solidFill>
                          <a:schemeClr val="bg1"/>
                        </a:solidFill>
                        <a:effectLst/>
                        <a:latin typeface="Arial" charset="0"/>
                      </a:endParaRPr>
                    </a:p>
                  </a:txBody>
                  <a:tcPr marL="93268" marR="93268" marT="46631" marB="46631" anchor="ctr" horzOverflow="overflow">
                    <a:lnL>
                      <a:noFill/>
                    </a:lnL>
                    <a:lnR>
                      <a:noFill/>
                    </a:lnR>
                    <a:lnT cap="fla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defRPr/>
                      </a:pPr>
                      <a:r>
                        <a:rPr kumimoji="0" lang="es-CO" sz="1200" b="1" i="0" u="none" strike="noStrike" cap="none" normalizeH="0" baseline="0" dirty="0">
                          <a:ln>
                            <a:noFill/>
                          </a:ln>
                          <a:solidFill>
                            <a:schemeClr val="bg1"/>
                          </a:solidFill>
                          <a:effectLst/>
                          <a:latin typeface="Arial" charset="0"/>
                        </a:rPr>
                        <a:t>Análisis</a:t>
                      </a:r>
                      <a:endParaRPr kumimoji="0" lang="es-CO" sz="1200" b="0" i="0" u="none" strike="noStrike" cap="none" normalizeH="0" baseline="0" dirty="0">
                        <a:ln>
                          <a:noFill/>
                        </a:ln>
                        <a:solidFill>
                          <a:schemeClr val="bg1"/>
                        </a:solidFill>
                        <a:effectLst/>
                        <a:latin typeface="Arial" charset="0"/>
                      </a:endParaRPr>
                    </a:p>
                  </a:txBody>
                  <a:tcPr marL="93268" marR="93268" marT="46631" marB="46631" anchor="ctr" horzOverflow="overflow">
                    <a:lnL>
                      <a:noFill/>
                    </a:lnL>
                    <a:lnR>
                      <a:noFill/>
                    </a:lnR>
                    <a:lnT cap="fla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0"/>
                        </a:spcAft>
                        <a:buClr>
                          <a:schemeClr val="tx2"/>
                        </a:buClr>
                        <a:buSzTx/>
                        <a:buFontTx/>
                        <a:buNone/>
                        <a:tabLst/>
                      </a:pPr>
                      <a:r>
                        <a:rPr kumimoji="0" lang="es-CO" sz="1200" b="1" i="0" u="none" strike="noStrike" cap="none" normalizeH="0" baseline="0" dirty="0" err="1">
                          <a:ln>
                            <a:noFill/>
                          </a:ln>
                          <a:solidFill>
                            <a:schemeClr val="bg1"/>
                          </a:solidFill>
                          <a:effectLst/>
                          <a:latin typeface="Arial" charset="0"/>
                        </a:rPr>
                        <a:t>Goal</a:t>
                      </a:r>
                      <a:endParaRPr kumimoji="0" lang="es-CO" sz="1200" b="0" i="0" u="none" strike="noStrike" cap="none" normalizeH="0" baseline="0" dirty="0">
                        <a:ln>
                          <a:noFill/>
                        </a:ln>
                        <a:solidFill>
                          <a:schemeClr val="bg1"/>
                        </a:solidFill>
                        <a:effectLst/>
                        <a:latin typeface="Arial" charset="0"/>
                      </a:endParaRPr>
                    </a:p>
                  </a:txBody>
                  <a:tcPr marL="93268" marR="93268" marT="46631" marB="46631"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8577">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195263" marR="0" lvl="2" indent="-192088" algn="l" defTabSz="895350" rtl="0" eaLnBrk="1" fontAlgn="base" latinLnBrk="0" hangingPunct="1">
                        <a:lnSpc>
                          <a:spcPct val="100000"/>
                        </a:lnSpc>
                        <a:spcBef>
                          <a:spcPct val="0"/>
                        </a:spcBef>
                        <a:spcAft>
                          <a:spcPts val="200"/>
                        </a:spcAft>
                        <a:buClr>
                          <a:schemeClr val="tx2"/>
                        </a:buClr>
                        <a:buSzPct val="120000"/>
                        <a:buFont typeface="Wingdings" pitchFamily="2" charset="2"/>
                        <a:buNone/>
                        <a:tabLst/>
                      </a:pPr>
                      <a:endParaRPr kumimoji="0" lang="es-CO" sz="1000" b="1" i="0" u="none" strike="noStrike" cap="none" normalizeH="0" baseline="0" dirty="0">
                        <a:ln>
                          <a:noFill/>
                        </a:ln>
                        <a:solidFill>
                          <a:srgbClr val="000000"/>
                        </a:solidFill>
                        <a:effectLst/>
                        <a:latin typeface="Arial" charset="0"/>
                      </a:endParaRPr>
                    </a:p>
                  </a:txBody>
                  <a:tcPr marL="93268" marR="93268" marT="46631" marB="46631"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25000"/>
                        </a:spcAft>
                        <a:buClr>
                          <a:schemeClr val="tx2"/>
                        </a:buClr>
                        <a:buSzTx/>
                        <a:buFontTx/>
                        <a:buNone/>
                        <a:tabLst/>
                      </a:pPr>
                      <a:endParaRPr kumimoji="0" lang="es-CO" sz="1000" b="0" i="0" u="none" strike="noStrike" cap="none" normalizeH="0" baseline="0" dirty="0">
                        <a:ln>
                          <a:noFill/>
                        </a:ln>
                        <a:solidFill>
                          <a:srgbClr val="000000"/>
                        </a:solidFill>
                        <a:effectLst/>
                        <a:latin typeface="Arial" charset="0"/>
                      </a:endParaRPr>
                    </a:p>
                  </a:txBody>
                  <a:tcPr marL="93268" marR="93268" marT="46631" marB="46631"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25000"/>
                        </a:spcAft>
                        <a:buClr>
                          <a:schemeClr val="tx2"/>
                        </a:buClr>
                        <a:buSzTx/>
                        <a:buFontTx/>
                        <a:buNone/>
                        <a:tabLst/>
                      </a:pPr>
                      <a:endParaRPr kumimoji="0" lang="es-ES_tradnl" sz="1000" b="0" i="0" u="none" strike="noStrike" cap="none" normalizeH="0" baseline="0" dirty="0">
                        <a:ln>
                          <a:noFill/>
                        </a:ln>
                        <a:solidFill>
                          <a:schemeClr val="tx1"/>
                        </a:solidFill>
                        <a:effectLst/>
                        <a:latin typeface="Arial" charset="0"/>
                      </a:endParaRPr>
                    </a:p>
                  </a:txBody>
                  <a:tcPr marL="93268" marR="93268" marT="46631" marB="46631" anchor="ctr" horzOverflow="overflow">
                    <a:lnL>
                      <a:noFill/>
                    </a:lnL>
                    <a:lnR>
                      <a:noFill/>
                    </a:lnR>
                    <a:lnT>
                      <a:noFill/>
                    </a:lnT>
                    <a:lnB>
                      <a:noFill/>
                    </a:lnB>
                    <a:lnTlToBr>
                      <a:noFill/>
                    </a:lnTlToBr>
                    <a:lnBlToTr>
                      <a:noFill/>
                    </a:lnBlToTr>
                    <a:noFill/>
                  </a:tcPr>
                </a:tc>
                <a:tc gridSpan="2">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25000"/>
                        </a:spcAft>
                        <a:buClr>
                          <a:schemeClr val="tx2"/>
                        </a:buClr>
                        <a:buSzTx/>
                        <a:buFontTx/>
                        <a:buNone/>
                        <a:tabLst/>
                      </a:pPr>
                      <a:endParaRPr kumimoji="0" lang="es-CO" sz="1000" b="0" i="0" u="none" strike="noStrike" cap="none" normalizeH="0" baseline="0" dirty="0">
                        <a:ln>
                          <a:noFill/>
                        </a:ln>
                        <a:solidFill>
                          <a:srgbClr val="000000"/>
                        </a:solidFill>
                        <a:effectLst/>
                        <a:latin typeface="Arial" charset="0"/>
                      </a:endParaRPr>
                    </a:p>
                  </a:txBody>
                  <a:tcPr marL="93268" marR="93268" marT="46631" marB="46631" anchor="ctr" horzOverflow="overflow">
                    <a:lnL>
                      <a:noFill/>
                    </a:lnL>
                    <a:lnR>
                      <a:noFill/>
                    </a:lnR>
                    <a:lnT>
                      <a:noFill/>
                    </a:lnT>
                    <a:lnB>
                      <a:noFill/>
                    </a:lnB>
                    <a:lnTlToBr>
                      <a:noFill/>
                    </a:lnTlToBr>
                    <a:lnBlToTr>
                      <a:noFill/>
                    </a:lnBlToTr>
                    <a:noFill/>
                  </a:tcPr>
                </a:tc>
                <a:tc hMerge="1">
                  <a:txBody>
                    <a:bodyPr/>
                    <a:lstStyle/>
                    <a:p>
                      <a:endParaRPr lang="es-CO"/>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ct val="25000"/>
                        </a:spcAft>
                        <a:buClr>
                          <a:schemeClr val="tx2"/>
                        </a:buClr>
                        <a:buSzTx/>
                        <a:buFontTx/>
                        <a:buNone/>
                        <a:tabLst/>
                      </a:pPr>
                      <a:endParaRPr kumimoji="0" lang="es-CO" sz="1000" b="0" i="0" u="none" strike="noStrike" cap="none" normalizeH="0" baseline="0" dirty="0">
                        <a:ln>
                          <a:noFill/>
                        </a:ln>
                        <a:solidFill>
                          <a:srgbClr val="000000"/>
                        </a:solidFill>
                        <a:effectLst/>
                        <a:latin typeface="Arial" charset="0"/>
                      </a:endParaRPr>
                    </a:p>
                  </a:txBody>
                  <a:tcPr marL="11019" marR="55093" marT="11018" marB="11018"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06607">
                <a:tc>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95263" marR="0" lvl="2" indent="-192088" algn="l" defTabSz="895350" rtl="0" eaLnBrk="1" fontAlgn="base" latinLnBrk="0" hangingPunct="1">
                        <a:lnSpc>
                          <a:spcPct val="100000"/>
                        </a:lnSpc>
                        <a:spcBef>
                          <a:spcPct val="0"/>
                        </a:spcBef>
                        <a:spcAft>
                          <a:spcPts val="200"/>
                        </a:spcAft>
                        <a:buClr>
                          <a:schemeClr val="tx2"/>
                        </a:buClr>
                        <a:buSzPct val="120000"/>
                        <a:buFont typeface="Wingdings" pitchFamily="2" charset="2"/>
                        <a:buNone/>
                        <a:tabLst/>
                      </a:pPr>
                      <a:r>
                        <a:rPr kumimoji="0" lang="es-CO" sz="1000" b="1" i="0" u="none" strike="noStrike" cap="none" normalizeH="0" baseline="0" dirty="0">
                          <a:ln>
                            <a:noFill/>
                          </a:ln>
                          <a:solidFill>
                            <a:srgbClr val="000000"/>
                          </a:solidFill>
                          <a:effectLst/>
                          <a:latin typeface="Arial" charset="0"/>
                        </a:rPr>
                        <a:t>MPI (Multidimensional Poverty)</a:t>
                      </a:r>
                    </a:p>
                  </a:txBody>
                  <a:tcPr marL="93268" marR="93268" marT="46631" marB="46631"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400" b="1" i="0" u="none" strike="noStrike" dirty="0">
                          <a:solidFill>
                            <a:srgbClr val="000000"/>
                          </a:solidFill>
                          <a:latin typeface="Calibri"/>
                        </a:rPr>
                        <a:t>34.7%</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ts val="200"/>
                        </a:spcAft>
                        <a:buClr>
                          <a:schemeClr val="tx2"/>
                        </a:buClr>
                        <a:buSzTx/>
                        <a:buFontTx/>
                        <a:buNone/>
                        <a:tabLst/>
                      </a:pPr>
                      <a:r>
                        <a:rPr lang="es-CO" sz="1400" b="1" i="0" u="none" strike="noStrike" kern="1200" dirty="0">
                          <a:solidFill>
                            <a:srgbClr val="000000"/>
                          </a:solidFill>
                          <a:latin typeface="Calibri"/>
                          <a:ea typeface="+mn-ea"/>
                          <a:cs typeface="+mn-cs"/>
                        </a:rPr>
                        <a:t>29.4%</a:t>
                      </a:r>
                    </a:p>
                  </a:txBody>
                  <a:tcPr marL="93268" marR="93268" marT="46631" marB="46631"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ts val="200"/>
                        </a:spcAft>
                        <a:buClr>
                          <a:schemeClr val="tx2"/>
                        </a:buClr>
                        <a:buSzTx/>
                        <a:buFontTx/>
                        <a:buNone/>
                        <a:tabLst/>
                      </a:pPr>
                      <a:r>
                        <a:rPr lang="es-CO" sz="1400" b="1" i="0" u="none" strike="noStrike" kern="1200" dirty="0">
                          <a:solidFill>
                            <a:srgbClr val="000000"/>
                          </a:solidFill>
                          <a:latin typeface="Calibri"/>
                          <a:ea typeface="+mn-ea"/>
                          <a:cs typeface="+mn-cs"/>
                        </a:rPr>
                        <a:t>27.0%</a:t>
                      </a:r>
                    </a:p>
                  </a:txBody>
                  <a:tcPr marL="93268" marR="93268" marT="46631" marB="46631"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base" latinLnBrk="0" hangingPunct="1">
                        <a:lnSpc>
                          <a:spcPct val="100000"/>
                        </a:lnSpc>
                        <a:spcBef>
                          <a:spcPct val="0"/>
                        </a:spcBef>
                        <a:spcAft>
                          <a:spcPts val="200"/>
                        </a:spcAft>
                        <a:buClr>
                          <a:schemeClr val="tx2"/>
                        </a:buClr>
                        <a:buSzTx/>
                        <a:buFontTx/>
                        <a:buNone/>
                        <a:tabLst/>
                      </a:pPr>
                      <a:endParaRPr kumimoji="0" lang="es-CO" sz="1000" b="1" i="0" u="none" strike="noStrike" cap="none" normalizeH="0" baseline="0" dirty="0">
                        <a:ln>
                          <a:noFill/>
                        </a:ln>
                        <a:solidFill>
                          <a:srgbClr val="000000"/>
                        </a:solidFill>
                        <a:effectLst/>
                        <a:latin typeface="Arial" charset="0"/>
                      </a:endParaRPr>
                    </a:p>
                  </a:txBody>
                  <a:tcPr marL="93268" marR="93268" marT="46631" marB="46631"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400" b="1" i="0" u="none" strike="noStrike" dirty="0">
                          <a:solidFill>
                            <a:srgbClr val="000000"/>
                          </a:solidFill>
                          <a:latin typeface="Calibri"/>
                        </a:rPr>
                        <a:t>22.5%</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08934">
                <a:tc rowSpan="2">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00" marR="0" lvl="3" indent="177800" algn="l" defTabSz="895350" rtl="0" eaLnBrk="1" fontAlgn="base" latinLnBrk="0" hangingPunct="1">
                        <a:lnSpc>
                          <a:spcPct val="100000"/>
                        </a:lnSpc>
                        <a:spcBef>
                          <a:spcPct val="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Educational achievement </a:t>
                      </a:r>
                      <a:r>
                        <a:rPr kumimoji="0" lang="es-CO" sz="1000" b="0" i="0" u="none" strike="noStrike" cap="none" normalizeH="0" baseline="0" dirty="0">
                          <a:ln>
                            <a:noFill/>
                          </a:ln>
                          <a:solidFill>
                            <a:srgbClr val="000000"/>
                          </a:solidFill>
                          <a:effectLst/>
                          <a:latin typeface="Arial" charset="0"/>
                        </a:rPr>
                        <a:t>(≥15 </a:t>
                      </a:r>
                      <a:r>
                        <a:rPr kumimoji="0" lang="es-CO" sz="1000" b="0" i="0" u="none" strike="noStrike" cap="none" normalizeH="0" baseline="0" dirty="0" err="1">
                          <a:ln>
                            <a:noFill/>
                          </a:ln>
                          <a:solidFill>
                            <a:srgbClr val="000000"/>
                          </a:solidFill>
                          <a:effectLst/>
                          <a:latin typeface="Arial" charset="0"/>
                        </a:rPr>
                        <a:t>yrs</a:t>
                      </a:r>
                      <a:r>
                        <a:rPr kumimoji="0" lang="es-CO" sz="1000" b="0" i="0" u="none" strike="noStrike" cap="none" normalizeH="0" baseline="0" dirty="0">
                          <a:ln>
                            <a:noFill/>
                          </a:ln>
                          <a:solidFill>
                            <a:srgbClr val="000000"/>
                          </a:solidFill>
                          <a:effectLst/>
                          <a:latin typeface="Arial" charset="0"/>
                        </a:rPr>
                        <a:t>)</a:t>
                      </a:r>
                    </a:p>
                    <a:p>
                      <a:pPr marL="444500" marR="0" lvl="3" indent="177800" algn="l" defTabSz="895350" rtl="0" eaLnBrk="1" fontAlgn="base" latinLnBrk="0" hangingPunct="1">
                        <a:lnSpc>
                          <a:spcPct val="100000"/>
                        </a:lnSpc>
                        <a:spcBef>
                          <a:spcPct val="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Literacy</a:t>
                      </a:r>
                      <a:r>
                        <a:rPr kumimoji="0" lang="es-CO" sz="1000" b="0" i="0" u="none" strike="noStrike" cap="none" normalizeH="0" baseline="0" dirty="0">
                          <a:ln>
                            <a:noFill/>
                          </a:ln>
                          <a:solidFill>
                            <a:srgbClr val="000000"/>
                          </a:solidFill>
                          <a:effectLst/>
                          <a:latin typeface="Arial" charset="0"/>
                        </a:rPr>
                        <a:t> (≥15 </a:t>
                      </a:r>
                      <a:r>
                        <a:rPr kumimoji="0" lang="es-CO" sz="1000" b="0" i="0" u="none" strike="noStrike" cap="none" normalizeH="0" baseline="0" dirty="0" err="1">
                          <a:ln>
                            <a:noFill/>
                          </a:ln>
                          <a:solidFill>
                            <a:srgbClr val="000000"/>
                          </a:solidFill>
                          <a:effectLst/>
                          <a:latin typeface="Arial" charset="0"/>
                        </a:rPr>
                        <a:t>yrs</a:t>
                      </a:r>
                      <a:r>
                        <a:rPr kumimoji="0" lang="es-CO" sz="1000" b="0" i="0" u="none" strike="noStrike" cap="none" normalizeH="0" baseline="0" dirty="0">
                          <a:ln>
                            <a:noFill/>
                          </a:ln>
                          <a:solidFill>
                            <a:srgbClr val="000000"/>
                          </a:solidFill>
                          <a:effectLst/>
                          <a:latin typeface="Arial" charset="0"/>
                        </a:rPr>
                        <a:t>)</a:t>
                      </a:r>
                    </a:p>
                  </a:txBody>
                  <a:tcPr marL="9524" marR="9524" marT="0" marB="0"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58.8%</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54.6%</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53.1%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52.8%</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33227">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14.2%</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12.0%</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12.1%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12.0%</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34848">
                <a:tc rowSpan="4">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School attendance </a:t>
                      </a:r>
                      <a:r>
                        <a:rPr kumimoji="0" lang="es-CO" sz="1000" b="0" i="0" u="none" strike="noStrike" cap="none" normalizeH="0" baseline="0" dirty="0">
                          <a:ln>
                            <a:noFill/>
                          </a:ln>
                          <a:solidFill>
                            <a:srgbClr val="000000"/>
                          </a:solidFill>
                          <a:effectLst/>
                          <a:latin typeface="Arial" charset="0"/>
                        </a:rPr>
                        <a:t>(6-16)</a:t>
                      </a: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s-CO" sz="1000" b="0" i="0" u="none" strike="noStrike" cap="none" normalizeH="0" baseline="0" dirty="0">
                          <a:ln>
                            <a:noFill/>
                          </a:ln>
                          <a:solidFill>
                            <a:srgbClr val="000000"/>
                          </a:solidFill>
                          <a:effectLst/>
                          <a:latin typeface="Arial" charset="0"/>
                        </a:rPr>
                        <a:t>No </a:t>
                      </a:r>
                      <a:r>
                        <a:rPr kumimoji="0" lang="en-US" sz="1000" b="0" i="0" u="none" strike="noStrike" cap="none" normalizeH="0" baseline="0" noProof="0" dirty="0">
                          <a:ln>
                            <a:noFill/>
                          </a:ln>
                          <a:solidFill>
                            <a:srgbClr val="000000"/>
                          </a:solidFill>
                          <a:effectLst/>
                          <a:latin typeface="Arial" charset="0"/>
                        </a:rPr>
                        <a:t>school lag </a:t>
                      </a:r>
                      <a:r>
                        <a:rPr kumimoji="0" lang="es-CO" sz="1000" b="0" i="0" u="none" strike="noStrike" cap="none" normalizeH="0" baseline="0" dirty="0">
                          <a:ln>
                            <a:noFill/>
                          </a:ln>
                          <a:solidFill>
                            <a:srgbClr val="000000"/>
                          </a:solidFill>
                          <a:effectLst/>
                          <a:latin typeface="Arial" charset="0"/>
                        </a:rPr>
                        <a:t>(7-17)</a:t>
                      </a:r>
                    </a:p>
                    <a:p>
                      <a:pPr marL="444500" marR="0" lvl="3" indent="177800" algn="l" defTabSz="895350" rtl="0" eaLnBrk="1" fontAlgn="base" latinLnBrk="0" hangingPunct="1">
                        <a:lnSpc>
                          <a:spcPct val="100000"/>
                        </a:lnSpc>
                        <a:spcBef>
                          <a:spcPts val="300"/>
                        </a:spcBef>
                        <a:spcAft>
                          <a:spcPts val="0"/>
                        </a:spcAft>
                        <a:buClr>
                          <a:schemeClr val="tx2"/>
                        </a:buClr>
                        <a:buSzTx/>
                        <a:buFont typeface="Wingdings" pitchFamily="2" charset="2"/>
                        <a:buChar char="§"/>
                        <a:tabLst/>
                      </a:pPr>
                      <a:r>
                        <a:rPr kumimoji="0" lang="es-CO" sz="1000" b="0" i="0" u="none" strike="noStrike" cap="none" normalizeH="0" baseline="0" dirty="0">
                          <a:ln>
                            <a:noFill/>
                          </a:ln>
                          <a:solidFill>
                            <a:srgbClr val="000000"/>
                          </a:solidFill>
                          <a:effectLst/>
                          <a:latin typeface="Arial" charset="0"/>
                        </a:rPr>
                        <a:t>Access </a:t>
                      </a:r>
                      <a:r>
                        <a:rPr kumimoji="0" lang="en-US" sz="1000" b="0" i="0" u="none" strike="noStrike" cap="none" normalizeH="0" baseline="0" noProof="0" dirty="0">
                          <a:ln>
                            <a:noFill/>
                          </a:ln>
                          <a:solidFill>
                            <a:srgbClr val="000000"/>
                          </a:solidFill>
                          <a:effectLst/>
                          <a:latin typeface="Arial" charset="0"/>
                        </a:rPr>
                        <a:t>to child care services </a:t>
                      </a:r>
                      <a:r>
                        <a:rPr kumimoji="0" lang="es-CO" sz="1000" b="0" i="0" u="none" strike="noStrike" cap="none" normalizeH="0" baseline="0" dirty="0">
                          <a:ln>
                            <a:noFill/>
                          </a:ln>
                          <a:solidFill>
                            <a:srgbClr val="000000"/>
                          </a:solidFill>
                          <a:effectLst/>
                          <a:latin typeface="Arial" charset="0"/>
                        </a:rPr>
                        <a:t>(0-5)</a:t>
                      </a: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Children not working </a:t>
                      </a:r>
                      <a:r>
                        <a:rPr kumimoji="0" lang="es-CO" sz="1000" b="0" i="0" u="none" strike="noStrike" cap="none" normalizeH="0" baseline="0" dirty="0">
                          <a:ln>
                            <a:noFill/>
                          </a:ln>
                          <a:solidFill>
                            <a:srgbClr val="000000"/>
                          </a:solidFill>
                          <a:effectLst/>
                          <a:latin typeface="Arial" charset="0"/>
                        </a:rPr>
                        <a:t>(12-17)</a:t>
                      </a:r>
                    </a:p>
                  </a:txBody>
                  <a:tcPr marL="9524" marR="9524" marT="0" marB="0"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5.4%</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4.8%</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4.1%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3.5%</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34848">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33.4%</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34.1%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33.3%</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33.1%</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34848">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12.1%</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10.8%</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9.4%</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10.6%</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33227">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5.5%</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4.5%</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3.7%</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2.9%</a:t>
                      </a:r>
                    </a:p>
                  </a:txBody>
                  <a:tcPr marL="9718" marR="9718" marT="9717" marB="0">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34848">
                <a:tc rowSpan="2">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00" marR="0" lvl="3" indent="177800" algn="l" defTabSz="895350" rtl="0" eaLnBrk="1" fontAlgn="base" latinLnBrk="0" hangingPunct="1">
                        <a:lnSpc>
                          <a:spcPct val="100000"/>
                        </a:lnSpc>
                        <a:spcBef>
                          <a:spcPct val="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Long-term unemployment</a:t>
                      </a:r>
                    </a:p>
                    <a:p>
                      <a:pPr marL="444500" marR="0" lvl="3" indent="177800" algn="l" defTabSz="895350" rtl="0" eaLnBrk="1" fontAlgn="base" latinLnBrk="0" hangingPunct="1">
                        <a:lnSpc>
                          <a:spcPct val="100000"/>
                        </a:lnSpc>
                        <a:spcBef>
                          <a:spcPct val="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Formal employment</a:t>
                      </a:r>
                    </a:p>
                  </a:txBody>
                  <a:tcPr marL="9524" marR="9524" marT="0" marB="0"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a:solidFill>
                            <a:srgbClr val="000000"/>
                          </a:solidFill>
                          <a:latin typeface="Calibri"/>
                        </a:rPr>
                        <a:t>9.6%</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9.1%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10.0%</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9.3%</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34848">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80.6%</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80.4%</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80.0%</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74.7%</a:t>
                      </a:r>
                    </a:p>
                  </a:txBody>
                  <a:tcPr marL="9718" marR="9718" marT="9717" marB="0">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33227">
                <a:tc rowSpan="2">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00" marR="0" lvl="3" indent="177800" algn="l" defTabSz="895350" rtl="0" eaLnBrk="1" fontAlgn="base" latinLnBrk="0" hangingPunct="1">
                        <a:lnSpc>
                          <a:spcPct val="100000"/>
                        </a:lnSpc>
                        <a:spcBef>
                          <a:spcPct val="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Health insurance</a:t>
                      </a:r>
                    </a:p>
                    <a:p>
                      <a:pPr marL="444500" marR="0" lvl="3" indent="177800" algn="l" defTabSz="895350" rtl="0" eaLnBrk="1" fontAlgn="base" latinLnBrk="0" hangingPunct="1">
                        <a:lnSpc>
                          <a:spcPct val="100000"/>
                        </a:lnSpc>
                        <a:spcBef>
                          <a:spcPct val="0"/>
                        </a:spcBef>
                        <a:spcAft>
                          <a:spcPts val="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Access to health services</a:t>
                      </a:r>
                    </a:p>
                  </a:txBody>
                  <a:tcPr marL="9524" marR="9524" marT="0" marB="0" anchor="ctr" horzOverflow="overflow">
                    <a:lnL cap="flat">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24.2%</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19.0%</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17.9%</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0.5%</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59142">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8.9%</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defRPr/>
                      </a:pPr>
                      <a:r>
                        <a:rPr lang="es-ES" sz="1200" b="0" i="0" u="none" strike="noStrike" dirty="0">
                          <a:solidFill>
                            <a:srgbClr val="000000"/>
                          </a:solidFill>
                          <a:latin typeface="Calibri"/>
                        </a:rPr>
                        <a:t>8.2%</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defRPr/>
                      </a:pPr>
                      <a:r>
                        <a:rPr lang="es-ES" sz="1200" b="0" i="0" u="none" strike="noStrike" dirty="0">
                          <a:solidFill>
                            <a:srgbClr val="000000"/>
                          </a:solidFill>
                          <a:latin typeface="Calibri"/>
                        </a:rPr>
                        <a:t>6.6%</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defRPr/>
                      </a:pPr>
                      <a:endParaRPr lang="es-ES" sz="1200" b="0" i="0" u="none" strike="noStrike" dirty="0">
                        <a:solidFill>
                          <a:srgbClr val="000000"/>
                        </a:solidFill>
                        <a:latin typeface="Calibri"/>
                      </a:endParaRPr>
                    </a:p>
                  </a:txBody>
                  <a:tcPr marL="93268" marR="93268" marT="0" marB="0"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2.4%</a:t>
                      </a:r>
                    </a:p>
                  </a:txBody>
                  <a:tcPr marL="9718" marR="9718" marT="9717" marB="0">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46184">
                <a:tc rowSpan="5">
                  <a:txBody>
                    <a:bodyPr/>
                    <a:lstStyle>
                      <a:defPPr>
                        <a:defRPr lang="es-CO"/>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Access to water source</a:t>
                      </a: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dirty="0">
                          <a:ln>
                            <a:noFill/>
                          </a:ln>
                          <a:solidFill>
                            <a:srgbClr val="000000"/>
                          </a:solidFill>
                          <a:effectLst/>
                          <a:latin typeface="Arial" charset="0"/>
                        </a:rPr>
                        <a:t>Adequate sewage system</a:t>
                      </a:r>
                      <a:endParaRPr kumimoji="0" lang="es-CO" sz="1000" b="0" i="0" u="none" strike="noStrike" cap="none" normalizeH="0" baseline="0" dirty="0">
                        <a:ln>
                          <a:noFill/>
                        </a:ln>
                        <a:solidFill>
                          <a:srgbClr val="000000"/>
                        </a:solidFill>
                        <a:effectLst/>
                        <a:latin typeface="Arial" charset="0"/>
                      </a:endParaRP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Adequate floors</a:t>
                      </a: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Adequate external walls</a:t>
                      </a:r>
                    </a:p>
                    <a:p>
                      <a:pPr marL="444500" marR="0" lvl="3" indent="177800" algn="l" defTabSz="895350" rtl="0" eaLnBrk="1" fontAlgn="base" latinLnBrk="0" hangingPunct="1">
                        <a:lnSpc>
                          <a:spcPct val="100000"/>
                        </a:lnSpc>
                        <a:spcBef>
                          <a:spcPts val="300"/>
                        </a:spcBef>
                        <a:spcAft>
                          <a:spcPts val="200"/>
                        </a:spcAft>
                        <a:buClr>
                          <a:schemeClr val="tx2"/>
                        </a:buClr>
                        <a:buSzTx/>
                        <a:buFont typeface="Wingdings" pitchFamily="2" charset="2"/>
                        <a:buChar char="§"/>
                        <a:tabLst/>
                      </a:pPr>
                      <a:r>
                        <a:rPr kumimoji="0" lang="en-US" sz="1000" b="0" i="0" u="none" strike="noStrike" cap="none" normalizeH="0" baseline="0" noProof="0" dirty="0">
                          <a:ln>
                            <a:noFill/>
                          </a:ln>
                          <a:solidFill>
                            <a:srgbClr val="000000"/>
                          </a:solidFill>
                          <a:effectLst/>
                          <a:latin typeface="Arial" charset="0"/>
                        </a:rPr>
                        <a:t>No critical overcrowding</a:t>
                      </a:r>
                    </a:p>
                  </a:txBody>
                  <a:tcPr marL="9524" marR="9524" marT="0" marB="0" anchor="ctr" horzOverflow="overflow">
                    <a:lnL cap="flat">
                      <a:noFill/>
                    </a:lnL>
                    <a:lnR>
                      <a:noFill/>
                    </a:lnR>
                    <a:lnT>
                      <a:noFill/>
                    </a:lnT>
                    <a:lnB cap="flat">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12.9%</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12.0%</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12.3%</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10.9%</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46184">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14.1%</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14.5%</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12.1%</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11.3%</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46184">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a:solidFill>
                            <a:srgbClr val="000000"/>
                          </a:solidFill>
                          <a:latin typeface="Calibri"/>
                        </a:rPr>
                        <a:t>7.5%</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6.3%</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5.9%</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5.6%</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47804">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a:solidFill>
                            <a:srgbClr val="000000"/>
                          </a:solidFill>
                          <a:latin typeface="Calibri"/>
                        </a:rPr>
                        <a:t>3.1%</a:t>
                      </a:r>
                    </a:p>
                  </a:txBody>
                  <a:tcPr marL="9718" marR="9718" marT="9717" marB="0" anchor="ctr">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3.2%</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2.2%</a:t>
                      </a: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anchor="ctr" horzOverflow="overflow">
                    <a:lnL>
                      <a:noFill/>
                    </a:lnL>
                    <a:lnR>
                      <a:noFill/>
                    </a:lnR>
                    <a:lnT>
                      <a:noFill/>
                    </a:lnT>
                    <a:lnB>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2.1%</a:t>
                      </a:r>
                    </a:p>
                  </a:txBody>
                  <a:tcPr marL="9718" marR="9718" marT="9717"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46184">
                <a:tc vMerge="1">
                  <a:txBody>
                    <a:bodyPr/>
                    <a:lstStyle/>
                    <a:p>
                      <a:endParaRPr lang="es-ES"/>
                    </a:p>
                  </a:txBody>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15.7%</a:t>
                      </a:r>
                    </a:p>
                  </a:txBody>
                  <a:tcPr marL="9718" marR="9718" marT="9717" marB="0" anchor="ctr">
                    <a:lnL>
                      <a:noFill/>
                    </a:lnL>
                    <a:lnR>
                      <a:noFill/>
                    </a:lnR>
                    <a:lnT>
                      <a:noFill/>
                    </a:lnT>
                    <a:lnB cap="flat">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14.2%</a:t>
                      </a:r>
                    </a:p>
                  </a:txBody>
                  <a:tcPr marL="93268" marR="93268" marT="0" marB="0" anchor="ctr" horzOverflow="overflow">
                    <a:lnL>
                      <a:noFill/>
                    </a:lnL>
                    <a:lnR>
                      <a:noFill/>
                    </a:lnR>
                    <a:lnT>
                      <a:noFill/>
                    </a:lnT>
                    <a:lnB cap="flat">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r>
                        <a:rPr kumimoji="0" lang="es-CO" sz="1200" b="0" i="0" u="none" strike="noStrike" cap="none" normalizeH="0" baseline="0" dirty="0">
                          <a:ln>
                            <a:noFill/>
                          </a:ln>
                          <a:solidFill>
                            <a:srgbClr val="000000"/>
                          </a:solidFill>
                          <a:effectLst/>
                          <a:latin typeface="Calibri" pitchFamily="34" charset="0"/>
                        </a:rPr>
                        <a:t>13.1%</a:t>
                      </a:r>
                    </a:p>
                  </a:txBody>
                  <a:tcPr marL="93268" marR="93268" marT="0" marB="0" anchor="ctr" horzOverflow="overflow">
                    <a:lnL>
                      <a:noFill/>
                    </a:lnL>
                    <a:lnR>
                      <a:noFill/>
                    </a:lnR>
                    <a:lnT>
                      <a:noFill/>
                    </a:lnT>
                    <a:lnB cap="flat">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marL="0" marR="0" lvl="0" indent="0" algn="ctr" defTabSz="895350" rtl="0" eaLnBrk="1" fontAlgn="ctr" latinLnBrk="0" hangingPunct="1">
                        <a:lnSpc>
                          <a:spcPct val="100000"/>
                        </a:lnSpc>
                        <a:spcBef>
                          <a:spcPct val="0"/>
                        </a:spcBef>
                        <a:spcAft>
                          <a:spcPct val="0"/>
                        </a:spcAft>
                        <a:buClr>
                          <a:schemeClr val="tx2"/>
                        </a:buClr>
                        <a:buSzTx/>
                        <a:buFontTx/>
                        <a:buNone/>
                        <a:tabLst/>
                      </a:pPr>
                      <a:endParaRPr kumimoji="0" lang="es-CO" sz="1200" b="0" i="0" u="none" strike="noStrike" cap="none" normalizeH="0" baseline="0" dirty="0">
                        <a:ln>
                          <a:noFill/>
                        </a:ln>
                        <a:solidFill>
                          <a:srgbClr val="000000"/>
                        </a:solidFill>
                        <a:effectLst/>
                        <a:latin typeface="Arial" charset="0"/>
                      </a:endParaRPr>
                    </a:p>
                  </a:txBody>
                  <a:tcPr marL="93268" marR="93268" marT="0" marB="0" horzOverflow="overflow">
                    <a:lnL>
                      <a:noFill/>
                    </a:lnL>
                    <a:lnR>
                      <a:noFill/>
                    </a:lnR>
                    <a:lnT>
                      <a:noFill/>
                    </a:lnT>
                    <a:lnB cap="flat">
                      <a:noFill/>
                    </a:lnB>
                    <a:lnTlToBr>
                      <a:noFill/>
                    </a:lnTlToBr>
                    <a:lnBlToTr>
                      <a:noFill/>
                    </a:lnBlToTr>
                    <a:noFill/>
                  </a:tcPr>
                </a:tc>
                <a:tc>
                  <a:txBody>
                    <a:bodyPr/>
                    <a:lstStyle>
                      <a:defPPr>
                        <a:defRPr lang="es-CO"/>
                      </a:defPPr>
                      <a:lvl1pPr marL="0" algn="l" defTabSz="914206" rtl="0" eaLnBrk="1" latinLnBrk="0" hangingPunct="1">
                        <a:defRPr sz="1800" kern="1200">
                          <a:solidFill>
                            <a:schemeClr val="tx1"/>
                          </a:solidFill>
                          <a:latin typeface="Arial"/>
                        </a:defRPr>
                      </a:lvl1pPr>
                      <a:lvl2pPr marL="457104" algn="l" defTabSz="914206" rtl="0" eaLnBrk="1" latinLnBrk="0" hangingPunct="1">
                        <a:defRPr sz="1800" kern="1200">
                          <a:solidFill>
                            <a:schemeClr val="tx1"/>
                          </a:solidFill>
                          <a:latin typeface="Arial"/>
                        </a:defRPr>
                      </a:lvl2pPr>
                      <a:lvl3pPr marL="914206" algn="l" defTabSz="914206" rtl="0" eaLnBrk="1" latinLnBrk="0" hangingPunct="1">
                        <a:defRPr sz="1800" kern="1200">
                          <a:solidFill>
                            <a:schemeClr val="tx1"/>
                          </a:solidFill>
                          <a:latin typeface="Arial"/>
                        </a:defRPr>
                      </a:lvl3pPr>
                      <a:lvl4pPr marL="1371310" algn="l" defTabSz="914206" rtl="0" eaLnBrk="1" latinLnBrk="0" hangingPunct="1">
                        <a:defRPr sz="1800" kern="1200">
                          <a:solidFill>
                            <a:schemeClr val="tx1"/>
                          </a:solidFill>
                          <a:latin typeface="Arial"/>
                        </a:defRPr>
                      </a:lvl4pPr>
                      <a:lvl5pPr marL="1828412" algn="l" defTabSz="914206" rtl="0" eaLnBrk="1" latinLnBrk="0" hangingPunct="1">
                        <a:defRPr sz="1800" kern="1200">
                          <a:solidFill>
                            <a:schemeClr val="tx1"/>
                          </a:solidFill>
                          <a:latin typeface="Arial"/>
                        </a:defRPr>
                      </a:lvl5pPr>
                      <a:lvl6pPr marL="2285516" algn="l" defTabSz="914206" rtl="0" eaLnBrk="1" latinLnBrk="0" hangingPunct="1">
                        <a:defRPr sz="1800" kern="1200">
                          <a:solidFill>
                            <a:schemeClr val="tx1"/>
                          </a:solidFill>
                          <a:latin typeface="Arial"/>
                        </a:defRPr>
                      </a:lvl6pPr>
                      <a:lvl7pPr marL="2742618" algn="l" defTabSz="914206" rtl="0" eaLnBrk="1" latinLnBrk="0" hangingPunct="1">
                        <a:defRPr sz="1800" kern="1200">
                          <a:solidFill>
                            <a:schemeClr val="tx1"/>
                          </a:solidFill>
                          <a:latin typeface="Arial"/>
                        </a:defRPr>
                      </a:lvl7pPr>
                      <a:lvl8pPr marL="3199722" algn="l" defTabSz="914206" rtl="0" eaLnBrk="1" latinLnBrk="0" hangingPunct="1">
                        <a:defRPr sz="1800" kern="1200">
                          <a:solidFill>
                            <a:schemeClr val="tx1"/>
                          </a:solidFill>
                          <a:latin typeface="Arial"/>
                        </a:defRPr>
                      </a:lvl8pPr>
                      <a:lvl9pPr marL="3656825" algn="l" defTabSz="914206" rtl="0" eaLnBrk="1" latinLnBrk="0" hangingPunct="1">
                        <a:defRPr sz="1800" kern="1200">
                          <a:solidFill>
                            <a:schemeClr val="tx1"/>
                          </a:solidFill>
                          <a:latin typeface="Arial"/>
                        </a:defRPr>
                      </a:lvl9pPr>
                    </a:lstStyle>
                    <a:p>
                      <a:pPr algn="ctr" fontAlgn="ctr"/>
                      <a:r>
                        <a:rPr lang="es-ES" sz="1200" b="0" i="0" u="none" strike="noStrike" dirty="0">
                          <a:solidFill>
                            <a:srgbClr val="000000"/>
                          </a:solidFill>
                          <a:latin typeface="Calibri"/>
                        </a:rPr>
                        <a:t>8.4%</a:t>
                      </a:r>
                    </a:p>
                  </a:txBody>
                  <a:tcPr marL="9718" marR="9718" marT="9717" marB="0">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7"/>
                  </a:ext>
                </a:extLst>
              </a:tr>
            </a:tbl>
          </a:graphicData>
        </a:graphic>
      </p:graphicFrame>
      <p:grpSp>
        <p:nvGrpSpPr>
          <p:cNvPr id="31" name="Group 185">
            <a:extLst>
              <a:ext uri="{FF2B5EF4-FFF2-40B4-BE49-F238E27FC236}">
                <a16:creationId xmlns:a16="http://schemas.microsoft.com/office/drawing/2014/main" id="{3A33F80C-2B9F-A348-8FF6-2E892497CFA8}"/>
              </a:ext>
            </a:extLst>
          </p:cNvPr>
          <p:cNvGrpSpPr>
            <a:grpSpLocks noChangeAspect="1"/>
          </p:cNvGrpSpPr>
          <p:nvPr>
            <p:custDataLst>
              <p:tags r:id="rId25"/>
            </p:custDataLst>
          </p:nvPr>
        </p:nvGrpSpPr>
        <p:grpSpPr bwMode="auto">
          <a:xfrm>
            <a:off x="5711013" y="1611199"/>
            <a:ext cx="152400" cy="149225"/>
            <a:chOff x="5093" y="477"/>
            <a:chExt cx="118" cy="117"/>
          </a:xfrm>
        </p:grpSpPr>
        <p:sp>
          <p:nvSpPr>
            <p:cNvPr id="32" name="Oval 439">
              <a:extLst>
                <a:ext uri="{FF2B5EF4-FFF2-40B4-BE49-F238E27FC236}">
                  <a16:creationId xmlns:a16="http://schemas.microsoft.com/office/drawing/2014/main" id="{14871866-F201-7A40-B6AB-9302A6241C31}"/>
                </a:ext>
              </a:extLst>
            </p:cNvPr>
            <p:cNvSpPr>
              <a:spLocks noChangeAspect="1" noChangeArrowheads="1"/>
            </p:cNvSpPr>
            <p:nvPr>
              <p:custDataLst>
                <p:tags r:id="rId59"/>
              </p:custDataLst>
            </p:nvPr>
          </p:nvSpPr>
          <p:spPr bwMode="blackWhite">
            <a:xfrm>
              <a:off x="5093" y="477"/>
              <a:ext cx="117" cy="116"/>
            </a:xfrm>
            <a:prstGeom prst="ellipse">
              <a:avLst/>
            </a:prstGeom>
            <a:solidFill>
              <a:srgbClr val="FF3300"/>
            </a:solid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33" name="Arc 440">
              <a:extLst>
                <a:ext uri="{FF2B5EF4-FFF2-40B4-BE49-F238E27FC236}">
                  <a16:creationId xmlns:a16="http://schemas.microsoft.com/office/drawing/2014/main" id="{05640050-123C-984A-AF5E-D346214F546D}"/>
                </a:ext>
              </a:extLst>
            </p:cNvPr>
            <p:cNvSpPr>
              <a:spLocks noChangeAspect="1" noChangeArrowheads="1"/>
            </p:cNvSpPr>
            <p:nvPr>
              <p:custDataLst>
                <p:tags r:id="rId60"/>
              </p:custDataLst>
            </p:nvPr>
          </p:nvSpPr>
          <p:spPr bwMode="black">
            <a:xfrm>
              <a:off x="5093" y="477"/>
              <a:ext cx="118" cy="117"/>
            </a:xfrm>
            <a:prstGeom prst="ellipse">
              <a:avLst/>
            </a:prstGeom>
            <a:solidFill>
              <a:srgbClr val="FF3300"/>
            </a:solid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34" name="Legend1">
            <a:extLst>
              <a:ext uri="{FF2B5EF4-FFF2-40B4-BE49-F238E27FC236}">
                <a16:creationId xmlns:a16="http://schemas.microsoft.com/office/drawing/2014/main" id="{6312A55A-EAAA-5049-92BD-D4C15FD14CD1}"/>
              </a:ext>
            </a:extLst>
          </p:cNvPr>
          <p:cNvSpPr>
            <a:spLocks noChangeArrowheads="1"/>
          </p:cNvSpPr>
          <p:nvPr>
            <p:custDataLst>
              <p:tags r:id="rId26"/>
            </p:custDataLst>
          </p:nvPr>
        </p:nvSpPr>
        <p:spPr bwMode="auto">
          <a:xfrm>
            <a:off x="5922152" y="1593735"/>
            <a:ext cx="812723" cy="153888"/>
          </a:xfrm>
          <a:prstGeom prst="rect">
            <a:avLst/>
          </a:prstGeom>
          <a:noFill/>
          <a:ln w="9525">
            <a:noFill/>
            <a:miter lim="800000"/>
            <a:headEnd/>
            <a:tailEnd/>
          </a:ln>
        </p:spPr>
        <p:txBody>
          <a:bodyPr wrap="none" lIns="0" tIns="0" rIns="0" bIns="0">
            <a:spAutoFit/>
          </a:bodyPr>
          <a:lstStyle/>
          <a:p>
            <a:pPr defTabSz="913526">
              <a:buClr>
                <a:srgbClr val="000000"/>
              </a:buClr>
              <a:defRPr/>
            </a:pPr>
            <a:r>
              <a:rPr lang="es-ES_tradnl" sz="1000" kern="0" dirty="0">
                <a:solidFill>
                  <a:sysClr val="windowText" lastClr="000000"/>
                </a:solidFill>
                <a:latin typeface="Calibri"/>
                <a:ea typeface="ＭＳ Ｐゴシック" panose="020B0600070205080204" pitchFamily="34" charset="-128"/>
                <a:sym typeface="Gill Sans" charset="0"/>
              </a:rPr>
              <a:t>0%-10% avance</a:t>
            </a:r>
          </a:p>
        </p:txBody>
      </p:sp>
      <p:grpSp>
        <p:nvGrpSpPr>
          <p:cNvPr id="35" name="Group 189">
            <a:extLst>
              <a:ext uri="{FF2B5EF4-FFF2-40B4-BE49-F238E27FC236}">
                <a16:creationId xmlns:a16="http://schemas.microsoft.com/office/drawing/2014/main" id="{B7EBA058-1809-9449-AF74-E3CF16C13913}"/>
              </a:ext>
            </a:extLst>
          </p:cNvPr>
          <p:cNvGrpSpPr>
            <a:grpSpLocks noChangeAspect="1"/>
          </p:cNvGrpSpPr>
          <p:nvPr>
            <p:custDataLst>
              <p:tags r:id="rId27"/>
            </p:custDataLst>
          </p:nvPr>
        </p:nvGrpSpPr>
        <p:grpSpPr bwMode="auto">
          <a:xfrm>
            <a:off x="7136588" y="1623899"/>
            <a:ext cx="152400" cy="149225"/>
            <a:chOff x="5093" y="477"/>
            <a:chExt cx="118" cy="117"/>
          </a:xfrm>
        </p:grpSpPr>
        <p:sp>
          <p:nvSpPr>
            <p:cNvPr id="36" name="Oval 439">
              <a:extLst>
                <a:ext uri="{FF2B5EF4-FFF2-40B4-BE49-F238E27FC236}">
                  <a16:creationId xmlns:a16="http://schemas.microsoft.com/office/drawing/2014/main" id="{288B5D15-469B-234A-A65A-76DC26577340}"/>
                </a:ext>
              </a:extLst>
            </p:cNvPr>
            <p:cNvSpPr>
              <a:spLocks noChangeAspect="1" noChangeArrowheads="1"/>
            </p:cNvSpPr>
            <p:nvPr>
              <p:custDataLst>
                <p:tags r:id="rId57"/>
              </p:custDataLst>
            </p:nvPr>
          </p:nvSpPr>
          <p:spPr bwMode="blackWhite">
            <a:xfrm>
              <a:off x="5093" y="477"/>
              <a:ext cx="117" cy="116"/>
            </a:xfrm>
            <a:prstGeom prst="ellipse">
              <a:avLst/>
            </a:prstGeom>
            <a:solidFill>
              <a:srgbClr val="FFFF00"/>
            </a:solid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37" name="Arc 440">
              <a:extLst>
                <a:ext uri="{FF2B5EF4-FFF2-40B4-BE49-F238E27FC236}">
                  <a16:creationId xmlns:a16="http://schemas.microsoft.com/office/drawing/2014/main" id="{E16D595D-B581-FC4D-91B9-AB2C9F6117C8}"/>
                </a:ext>
              </a:extLst>
            </p:cNvPr>
            <p:cNvSpPr>
              <a:spLocks noChangeAspect="1" noChangeArrowheads="1"/>
            </p:cNvSpPr>
            <p:nvPr>
              <p:custDataLst>
                <p:tags r:id="rId58"/>
              </p:custDataLst>
            </p:nvPr>
          </p:nvSpPr>
          <p:spPr bwMode="black">
            <a:xfrm>
              <a:off x="5093" y="477"/>
              <a:ext cx="118" cy="117"/>
            </a:xfrm>
            <a:prstGeom prst="ellipse">
              <a:avLst/>
            </a:prstGeom>
            <a:solidFill>
              <a:srgbClr val="FFFF00"/>
            </a:solid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38" name="Legend1">
            <a:extLst>
              <a:ext uri="{FF2B5EF4-FFF2-40B4-BE49-F238E27FC236}">
                <a16:creationId xmlns:a16="http://schemas.microsoft.com/office/drawing/2014/main" id="{A9707194-7B10-ED45-BD1D-E0EB95D40D84}"/>
              </a:ext>
            </a:extLst>
          </p:cNvPr>
          <p:cNvSpPr>
            <a:spLocks noChangeArrowheads="1"/>
          </p:cNvSpPr>
          <p:nvPr>
            <p:custDataLst>
              <p:tags r:id="rId28"/>
            </p:custDataLst>
          </p:nvPr>
        </p:nvSpPr>
        <p:spPr bwMode="auto">
          <a:xfrm>
            <a:off x="7347726" y="1606435"/>
            <a:ext cx="878446" cy="153888"/>
          </a:xfrm>
          <a:prstGeom prst="rect">
            <a:avLst/>
          </a:prstGeom>
          <a:noFill/>
          <a:ln w="9525">
            <a:noFill/>
            <a:miter lim="800000"/>
            <a:headEnd/>
            <a:tailEnd/>
          </a:ln>
        </p:spPr>
        <p:txBody>
          <a:bodyPr wrap="none" lIns="0" tIns="0" rIns="0" bIns="0">
            <a:spAutoFit/>
          </a:bodyPr>
          <a:lstStyle/>
          <a:p>
            <a:pPr defTabSz="913526">
              <a:buClr>
                <a:srgbClr val="000000"/>
              </a:buClr>
              <a:defRPr/>
            </a:pPr>
            <a:r>
              <a:rPr lang="es-ES_tradnl" sz="1000" kern="0" dirty="0">
                <a:solidFill>
                  <a:sysClr val="windowText" lastClr="000000"/>
                </a:solidFill>
                <a:latin typeface="Calibri"/>
                <a:ea typeface="ＭＳ Ｐゴシック" panose="020B0600070205080204" pitchFamily="34" charset="-128"/>
                <a:sym typeface="Gill Sans" charset="0"/>
              </a:rPr>
              <a:t>10%-25% avance</a:t>
            </a:r>
          </a:p>
        </p:txBody>
      </p:sp>
      <p:grpSp>
        <p:nvGrpSpPr>
          <p:cNvPr id="39" name="Group 193">
            <a:extLst>
              <a:ext uri="{FF2B5EF4-FFF2-40B4-BE49-F238E27FC236}">
                <a16:creationId xmlns:a16="http://schemas.microsoft.com/office/drawing/2014/main" id="{20FF951C-752C-6B42-B9EE-5D3E0D5A82F3}"/>
              </a:ext>
            </a:extLst>
          </p:cNvPr>
          <p:cNvGrpSpPr>
            <a:grpSpLocks noChangeAspect="1"/>
          </p:cNvGrpSpPr>
          <p:nvPr>
            <p:custDataLst>
              <p:tags r:id="rId29"/>
            </p:custDataLst>
          </p:nvPr>
        </p:nvGrpSpPr>
        <p:grpSpPr bwMode="auto">
          <a:xfrm>
            <a:off x="8626227" y="1624213"/>
            <a:ext cx="152265" cy="149017"/>
            <a:chOff x="5093" y="477"/>
            <a:chExt cx="118" cy="117"/>
          </a:xfrm>
          <a:solidFill>
            <a:srgbClr val="00B050"/>
          </a:solidFill>
        </p:grpSpPr>
        <p:sp>
          <p:nvSpPr>
            <p:cNvPr id="40" name="Oval 439">
              <a:extLst>
                <a:ext uri="{FF2B5EF4-FFF2-40B4-BE49-F238E27FC236}">
                  <a16:creationId xmlns:a16="http://schemas.microsoft.com/office/drawing/2014/main" id="{3AD7F095-7F3E-664B-8D18-2DECB5514C20}"/>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41" name="Arc 440">
              <a:extLst>
                <a:ext uri="{FF2B5EF4-FFF2-40B4-BE49-F238E27FC236}">
                  <a16:creationId xmlns:a16="http://schemas.microsoft.com/office/drawing/2014/main" id="{8B1BBC81-FBAC-9549-B53C-587EC52A6517}"/>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42" name="Legend1">
            <a:extLst>
              <a:ext uri="{FF2B5EF4-FFF2-40B4-BE49-F238E27FC236}">
                <a16:creationId xmlns:a16="http://schemas.microsoft.com/office/drawing/2014/main" id="{F487B197-2E62-BA43-A143-D6AA32D2BD5E}"/>
              </a:ext>
            </a:extLst>
          </p:cNvPr>
          <p:cNvSpPr>
            <a:spLocks noChangeArrowheads="1"/>
          </p:cNvSpPr>
          <p:nvPr>
            <p:custDataLst>
              <p:tags r:id="rId30"/>
            </p:custDataLst>
          </p:nvPr>
        </p:nvSpPr>
        <p:spPr bwMode="auto">
          <a:xfrm>
            <a:off x="8838389" y="1606435"/>
            <a:ext cx="681277" cy="153888"/>
          </a:xfrm>
          <a:prstGeom prst="rect">
            <a:avLst/>
          </a:prstGeom>
          <a:noFill/>
          <a:ln w="9525">
            <a:noFill/>
            <a:miter lim="800000"/>
            <a:headEnd/>
            <a:tailEnd/>
          </a:ln>
        </p:spPr>
        <p:txBody>
          <a:bodyPr wrap="none" lIns="0" tIns="0" rIns="0" bIns="0">
            <a:spAutoFit/>
          </a:bodyPr>
          <a:lstStyle/>
          <a:p>
            <a:pPr defTabSz="913526">
              <a:buClr>
                <a:srgbClr val="000000"/>
              </a:buClr>
              <a:defRPr/>
            </a:pPr>
            <a:r>
              <a:rPr lang="es-ES_tradnl" sz="1000" kern="0" dirty="0">
                <a:solidFill>
                  <a:sysClr val="windowText" lastClr="000000"/>
                </a:solidFill>
                <a:latin typeface="Calibri"/>
                <a:ea typeface="ＭＳ Ｐゴシック" panose="020B0600070205080204" pitchFamily="34" charset="-128"/>
                <a:sym typeface="Gill Sans" charset="0"/>
              </a:rPr>
              <a:t>&gt;25% avance</a:t>
            </a:r>
          </a:p>
        </p:txBody>
      </p:sp>
      <p:grpSp>
        <p:nvGrpSpPr>
          <p:cNvPr id="43" name="Group 200">
            <a:extLst>
              <a:ext uri="{FF2B5EF4-FFF2-40B4-BE49-F238E27FC236}">
                <a16:creationId xmlns:a16="http://schemas.microsoft.com/office/drawing/2014/main" id="{9CB7C55C-033E-7841-9E21-B6E6F985BDEE}"/>
              </a:ext>
            </a:extLst>
          </p:cNvPr>
          <p:cNvGrpSpPr>
            <a:grpSpLocks noChangeAspect="1"/>
          </p:cNvGrpSpPr>
          <p:nvPr>
            <p:custDataLst>
              <p:tags r:id="rId31"/>
            </p:custDataLst>
          </p:nvPr>
        </p:nvGrpSpPr>
        <p:grpSpPr bwMode="auto">
          <a:xfrm>
            <a:off x="6810432" y="2768883"/>
            <a:ext cx="152265" cy="149017"/>
            <a:chOff x="5093" y="477"/>
            <a:chExt cx="118" cy="117"/>
          </a:xfrm>
          <a:solidFill>
            <a:srgbClr val="00B050"/>
          </a:solidFill>
        </p:grpSpPr>
        <p:sp>
          <p:nvSpPr>
            <p:cNvPr id="44" name="Oval 439">
              <a:extLst>
                <a:ext uri="{FF2B5EF4-FFF2-40B4-BE49-F238E27FC236}">
                  <a16:creationId xmlns:a16="http://schemas.microsoft.com/office/drawing/2014/main" id="{45750F76-6E7C-0B4A-BF96-67A702AE4FCA}"/>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45" name="Arc 440">
              <a:extLst>
                <a:ext uri="{FF2B5EF4-FFF2-40B4-BE49-F238E27FC236}">
                  <a16:creationId xmlns:a16="http://schemas.microsoft.com/office/drawing/2014/main" id="{6BCFFA4C-39DA-CF48-B19D-75EE55F4E64D}"/>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46" name="Group 203">
            <a:extLst>
              <a:ext uri="{FF2B5EF4-FFF2-40B4-BE49-F238E27FC236}">
                <a16:creationId xmlns:a16="http://schemas.microsoft.com/office/drawing/2014/main" id="{BF1BBEEA-D8BD-FB4E-9629-1553C856AD46}"/>
              </a:ext>
            </a:extLst>
          </p:cNvPr>
          <p:cNvGrpSpPr>
            <a:grpSpLocks noChangeAspect="1"/>
          </p:cNvGrpSpPr>
          <p:nvPr>
            <p:custDataLst>
              <p:tags r:id="rId32"/>
            </p:custDataLst>
          </p:nvPr>
        </p:nvGrpSpPr>
        <p:grpSpPr bwMode="auto">
          <a:xfrm>
            <a:off x="6810432" y="2984907"/>
            <a:ext cx="152265" cy="149017"/>
            <a:chOff x="5093" y="477"/>
            <a:chExt cx="118" cy="117"/>
          </a:xfrm>
          <a:solidFill>
            <a:srgbClr val="00B050"/>
          </a:solidFill>
        </p:grpSpPr>
        <p:sp>
          <p:nvSpPr>
            <p:cNvPr id="47" name="Oval 439">
              <a:extLst>
                <a:ext uri="{FF2B5EF4-FFF2-40B4-BE49-F238E27FC236}">
                  <a16:creationId xmlns:a16="http://schemas.microsoft.com/office/drawing/2014/main" id="{64336F1C-A45E-A043-8D1A-86503DED7887}"/>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48" name="Arc 440">
              <a:extLst>
                <a:ext uri="{FF2B5EF4-FFF2-40B4-BE49-F238E27FC236}">
                  <a16:creationId xmlns:a16="http://schemas.microsoft.com/office/drawing/2014/main" id="{29A31DAC-0926-0645-BF38-3C40B46A9397}"/>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49" name="Group 206">
            <a:extLst>
              <a:ext uri="{FF2B5EF4-FFF2-40B4-BE49-F238E27FC236}">
                <a16:creationId xmlns:a16="http://schemas.microsoft.com/office/drawing/2014/main" id="{7589BFF8-5D42-9D46-87D3-A4B36B5CD7E4}"/>
              </a:ext>
            </a:extLst>
          </p:cNvPr>
          <p:cNvGrpSpPr>
            <a:grpSpLocks noChangeAspect="1"/>
          </p:cNvGrpSpPr>
          <p:nvPr>
            <p:custDataLst>
              <p:tags r:id="rId33"/>
            </p:custDataLst>
          </p:nvPr>
        </p:nvGrpSpPr>
        <p:grpSpPr bwMode="auto">
          <a:xfrm>
            <a:off x="6810432" y="3200931"/>
            <a:ext cx="152265" cy="149017"/>
            <a:chOff x="5093" y="477"/>
            <a:chExt cx="118" cy="117"/>
          </a:xfrm>
          <a:solidFill>
            <a:srgbClr val="00B050"/>
          </a:solidFill>
        </p:grpSpPr>
        <p:sp>
          <p:nvSpPr>
            <p:cNvPr id="50" name="Oval 439">
              <a:extLst>
                <a:ext uri="{FF2B5EF4-FFF2-40B4-BE49-F238E27FC236}">
                  <a16:creationId xmlns:a16="http://schemas.microsoft.com/office/drawing/2014/main" id="{4CDBFF8D-C450-9940-875A-46921EAE2E06}"/>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51" name="Arc 440">
              <a:extLst>
                <a:ext uri="{FF2B5EF4-FFF2-40B4-BE49-F238E27FC236}">
                  <a16:creationId xmlns:a16="http://schemas.microsoft.com/office/drawing/2014/main" id="{0328C43D-3765-004B-836B-6205EBFEC899}"/>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52" name="Group 215">
            <a:extLst>
              <a:ext uri="{FF2B5EF4-FFF2-40B4-BE49-F238E27FC236}">
                <a16:creationId xmlns:a16="http://schemas.microsoft.com/office/drawing/2014/main" id="{182AFE4B-1A5D-754C-A2D9-2C28C4357AB2}"/>
              </a:ext>
            </a:extLst>
          </p:cNvPr>
          <p:cNvGrpSpPr>
            <a:grpSpLocks noChangeAspect="1"/>
          </p:cNvGrpSpPr>
          <p:nvPr>
            <p:custDataLst>
              <p:tags r:id="rId34"/>
            </p:custDataLst>
          </p:nvPr>
        </p:nvGrpSpPr>
        <p:grpSpPr bwMode="auto">
          <a:xfrm>
            <a:off x="6810432" y="3921011"/>
            <a:ext cx="152265" cy="149017"/>
            <a:chOff x="5093" y="477"/>
            <a:chExt cx="118" cy="117"/>
          </a:xfrm>
          <a:solidFill>
            <a:srgbClr val="00B050"/>
          </a:solidFill>
        </p:grpSpPr>
        <p:sp>
          <p:nvSpPr>
            <p:cNvPr id="53" name="Oval 439">
              <a:extLst>
                <a:ext uri="{FF2B5EF4-FFF2-40B4-BE49-F238E27FC236}">
                  <a16:creationId xmlns:a16="http://schemas.microsoft.com/office/drawing/2014/main" id="{8B529F25-C14C-3948-A3AB-AEF1FC79C403}"/>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54" name="Arc 440">
              <a:extLst>
                <a:ext uri="{FF2B5EF4-FFF2-40B4-BE49-F238E27FC236}">
                  <a16:creationId xmlns:a16="http://schemas.microsoft.com/office/drawing/2014/main" id="{4D47FFB2-9DFD-0545-B29F-059316C92A52}"/>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55" name="Group 224">
            <a:extLst>
              <a:ext uri="{FF2B5EF4-FFF2-40B4-BE49-F238E27FC236}">
                <a16:creationId xmlns:a16="http://schemas.microsoft.com/office/drawing/2014/main" id="{B9AC4913-E305-004F-8C29-44B2C4CA8B31}"/>
              </a:ext>
            </a:extLst>
          </p:cNvPr>
          <p:cNvGrpSpPr>
            <a:grpSpLocks noChangeAspect="1"/>
          </p:cNvGrpSpPr>
          <p:nvPr>
            <p:custDataLst>
              <p:tags r:id="rId35"/>
            </p:custDataLst>
          </p:nvPr>
        </p:nvGrpSpPr>
        <p:grpSpPr bwMode="auto">
          <a:xfrm>
            <a:off x="6810432" y="4641091"/>
            <a:ext cx="152265" cy="149017"/>
            <a:chOff x="5093" y="477"/>
            <a:chExt cx="118" cy="117"/>
          </a:xfrm>
          <a:solidFill>
            <a:srgbClr val="FF0000"/>
          </a:solidFill>
        </p:grpSpPr>
        <p:sp>
          <p:nvSpPr>
            <p:cNvPr id="56" name="Oval 439">
              <a:extLst>
                <a:ext uri="{FF2B5EF4-FFF2-40B4-BE49-F238E27FC236}">
                  <a16:creationId xmlns:a16="http://schemas.microsoft.com/office/drawing/2014/main" id="{1D6547BF-04F7-1245-8D7C-EABD020780F0}"/>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57" name="Arc 440">
              <a:extLst>
                <a:ext uri="{FF2B5EF4-FFF2-40B4-BE49-F238E27FC236}">
                  <a16:creationId xmlns:a16="http://schemas.microsoft.com/office/drawing/2014/main" id="{862777A6-F99D-324C-B3BC-4A1633F9F56E}"/>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58" name="Group 227">
            <a:extLst>
              <a:ext uri="{FF2B5EF4-FFF2-40B4-BE49-F238E27FC236}">
                <a16:creationId xmlns:a16="http://schemas.microsoft.com/office/drawing/2014/main" id="{D52C7BCC-AEBD-474C-957D-2A51BE322197}"/>
              </a:ext>
            </a:extLst>
          </p:cNvPr>
          <p:cNvGrpSpPr>
            <a:grpSpLocks noChangeAspect="1"/>
          </p:cNvGrpSpPr>
          <p:nvPr>
            <p:custDataLst>
              <p:tags r:id="rId36"/>
            </p:custDataLst>
          </p:nvPr>
        </p:nvGrpSpPr>
        <p:grpSpPr bwMode="auto">
          <a:xfrm>
            <a:off x="6810432" y="4857115"/>
            <a:ext cx="152265" cy="149017"/>
            <a:chOff x="5093" y="477"/>
            <a:chExt cx="118" cy="117"/>
          </a:xfrm>
          <a:solidFill>
            <a:srgbClr val="FFFF00"/>
          </a:solidFill>
        </p:grpSpPr>
        <p:sp>
          <p:nvSpPr>
            <p:cNvPr id="59" name="Oval 439">
              <a:extLst>
                <a:ext uri="{FF2B5EF4-FFF2-40B4-BE49-F238E27FC236}">
                  <a16:creationId xmlns:a16="http://schemas.microsoft.com/office/drawing/2014/main" id="{932950FF-1B70-F44A-9216-CD6053B90AFF}"/>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60" name="Arc 440">
              <a:extLst>
                <a:ext uri="{FF2B5EF4-FFF2-40B4-BE49-F238E27FC236}">
                  <a16:creationId xmlns:a16="http://schemas.microsoft.com/office/drawing/2014/main" id="{61A21CC0-42F3-BD40-B18C-08DCAC81589E}"/>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61" name="Group 239">
            <a:extLst>
              <a:ext uri="{FF2B5EF4-FFF2-40B4-BE49-F238E27FC236}">
                <a16:creationId xmlns:a16="http://schemas.microsoft.com/office/drawing/2014/main" id="{5380BF61-213F-6B47-9F9B-F295D84ADBCF}"/>
              </a:ext>
            </a:extLst>
          </p:cNvPr>
          <p:cNvGrpSpPr>
            <a:grpSpLocks noChangeAspect="1"/>
          </p:cNvGrpSpPr>
          <p:nvPr>
            <p:custDataLst>
              <p:tags r:id="rId37"/>
            </p:custDataLst>
          </p:nvPr>
        </p:nvGrpSpPr>
        <p:grpSpPr bwMode="auto">
          <a:xfrm>
            <a:off x="6802183" y="5865227"/>
            <a:ext cx="152265" cy="149017"/>
            <a:chOff x="5093" y="477"/>
            <a:chExt cx="118" cy="117"/>
          </a:xfrm>
          <a:solidFill>
            <a:srgbClr val="00B050"/>
          </a:solidFill>
        </p:grpSpPr>
        <p:sp>
          <p:nvSpPr>
            <p:cNvPr id="62" name="Oval 439">
              <a:extLst>
                <a:ext uri="{FF2B5EF4-FFF2-40B4-BE49-F238E27FC236}">
                  <a16:creationId xmlns:a16="http://schemas.microsoft.com/office/drawing/2014/main" id="{0EF66C81-ACCB-764B-851C-DF420DC4AF36}"/>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63" name="Arc 440">
              <a:extLst>
                <a:ext uri="{FF2B5EF4-FFF2-40B4-BE49-F238E27FC236}">
                  <a16:creationId xmlns:a16="http://schemas.microsoft.com/office/drawing/2014/main" id="{4F91C5E4-CB79-4A43-8B31-F8FBBF2DF32F}"/>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64" name="Oval 249">
            <a:extLst>
              <a:ext uri="{FF2B5EF4-FFF2-40B4-BE49-F238E27FC236}">
                <a16:creationId xmlns:a16="http://schemas.microsoft.com/office/drawing/2014/main" id="{BFF26881-7CF3-6340-87BC-843DCACFB541}"/>
              </a:ext>
            </a:extLst>
          </p:cNvPr>
          <p:cNvSpPr>
            <a:spLocks noChangeArrowheads="1"/>
          </p:cNvSpPr>
          <p:nvPr>
            <p:custDataLst>
              <p:tags r:id="rId38"/>
            </p:custDataLst>
          </p:nvPr>
        </p:nvSpPr>
        <p:spPr bwMode="blackWhite">
          <a:xfrm>
            <a:off x="1615264" y="3055823"/>
            <a:ext cx="238125" cy="239712"/>
          </a:xfrm>
          <a:prstGeom prst="ellipse">
            <a:avLst/>
          </a:prstGeom>
          <a:solidFill>
            <a:srgbClr val="002960"/>
          </a:solidFill>
          <a:ln w="9525">
            <a:solidFill>
              <a:srgbClr val="000000"/>
            </a:solidFill>
            <a:round/>
            <a:headEnd/>
            <a:tailEnd/>
          </a:ln>
        </p:spPr>
        <p:txBody>
          <a:bodyPr wrap="none" lIns="93296" tIns="46648" rIns="93296" bIns="46648" anchor="ctr"/>
          <a:lstStyle/>
          <a:p>
            <a:pPr eaLnBrk="0" hangingPunct="0">
              <a:defRPr/>
            </a:pPr>
            <a:r>
              <a:rPr lang="es-ES_tradnl" sz="1000" kern="0" dirty="0">
                <a:solidFill>
                  <a:srgbClr val="FFFFFF"/>
                </a:solidFill>
                <a:latin typeface="Calibri"/>
                <a:ea typeface="ＭＳ Ｐゴシック" panose="020B0600070205080204" pitchFamily="34" charset="-128"/>
                <a:sym typeface="Gill Sans" charset="0"/>
              </a:rPr>
              <a:t>A</a:t>
            </a:r>
            <a:r>
              <a:rPr lang="es-ES_tradnl" sz="1000" kern="0" baseline="30000" dirty="0">
                <a:solidFill>
                  <a:srgbClr val="FFFFFF"/>
                </a:solidFill>
                <a:latin typeface="Calibri"/>
                <a:ea typeface="ＭＳ Ｐゴシック" panose="020B0600070205080204" pitchFamily="34" charset="-128"/>
                <a:sym typeface="Gill Sans" charset="0"/>
              </a:rPr>
              <a:t>(1)</a:t>
            </a:r>
            <a:endParaRPr lang="es-ES_tradnl" sz="1000" kern="0" dirty="0">
              <a:solidFill>
                <a:srgbClr val="FFFFFF"/>
              </a:solidFill>
              <a:latin typeface="Calibri"/>
              <a:ea typeface="ＭＳ Ｐゴシック" panose="020B0600070205080204" pitchFamily="34" charset="-128"/>
              <a:sym typeface="Gill Sans" charset="0"/>
            </a:endParaRPr>
          </a:p>
        </p:txBody>
      </p:sp>
      <p:sp>
        <p:nvSpPr>
          <p:cNvPr id="65" name="Oval 250">
            <a:extLst>
              <a:ext uri="{FF2B5EF4-FFF2-40B4-BE49-F238E27FC236}">
                <a16:creationId xmlns:a16="http://schemas.microsoft.com/office/drawing/2014/main" id="{B7AD3B6F-8D13-0241-BE4B-39B29DEE31A1}"/>
              </a:ext>
            </a:extLst>
          </p:cNvPr>
          <p:cNvSpPr>
            <a:spLocks noChangeArrowheads="1"/>
          </p:cNvSpPr>
          <p:nvPr>
            <p:custDataLst>
              <p:tags r:id="rId39"/>
            </p:custDataLst>
          </p:nvPr>
        </p:nvSpPr>
        <p:spPr bwMode="blackWhite">
          <a:xfrm>
            <a:off x="1615264" y="4925898"/>
            <a:ext cx="238125" cy="239712"/>
          </a:xfrm>
          <a:prstGeom prst="ellipse">
            <a:avLst/>
          </a:prstGeom>
          <a:solidFill>
            <a:srgbClr val="002960"/>
          </a:solidFill>
          <a:ln w="9525">
            <a:solidFill>
              <a:srgbClr val="000000"/>
            </a:solidFill>
            <a:round/>
            <a:headEnd/>
            <a:tailEnd/>
          </a:ln>
        </p:spPr>
        <p:txBody>
          <a:bodyPr wrap="none" lIns="93296" tIns="46648" rIns="93296" bIns="46648" anchor="ctr"/>
          <a:lstStyle/>
          <a:p>
            <a:pPr eaLnBrk="0" hangingPunct="0">
              <a:defRPr/>
            </a:pPr>
            <a:r>
              <a:rPr lang="es-ES_tradnl" sz="1000" kern="0" dirty="0">
                <a:solidFill>
                  <a:srgbClr val="FFFFFF"/>
                </a:solidFill>
                <a:latin typeface="Calibri"/>
                <a:ea typeface="ＭＳ Ｐゴシック" panose="020B0600070205080204" pitchFamily="34" charset="-128"/>
                <a:sym typeface="Gill Sans" charset="0"/>
              </a:rPr>
              <a:t>D</a:t>
            </a:r>
            <a:r>
              <a:rPr lang="es-ES_tradnl" sz="1000" kern="0" baseline="30000" dirty="0">
                <a:solidFill>
                  <a:srgbClr val="FFFFFF"/>
                </a:solidFill>
                <a:latin typeface="Calibri"/>
                <a:ea typeface="ＭＳ Ｐゴシック" panose="020B0600070205080204" pitchFamily="34" charset="-128"/>
                <a:sym typeface="Gill Sans" charset="0"/>
              </a:rPr>
              <a:t>(4)</a:t>
            </a:r>
            <a:endParaRPr lang="es-ES_tradnl" sz="1000" kern="0" dirty="0">
              <a:solidFill>
                <a:srgbClr val="FFFFFF"/>
              </a:solidFill>
              <a:latin typeface="Calibri"/>
              <a:ea typeface="ＭＳ Ｐゴシック" panose="020B0600070205080204" pitchFamily="34" charset="-128"/>
              <a:sym typeface="Gill Sans" charset="0"/>
            </a:endParaRPr>
          </a:p>
        </p:txBody>
      </p:sp>
      <p:sp>
        <p:nvSpPr>
          <p:cNvPr id="66" name="Oval 251">
            <a:extLst>
              <a:ext uri="{FF2B5EF4-FFF2-40B4-BE49-F238E27FC236}">
                <a16:creationId xmlns:a16="http://schemas.microsoft.com/office/drawing/2014/main" id="{61D53B30-E8D1-1944-A821-6AE45037FE0B}"/>
              </a:ext>
            </a:extLst>
          </p:cNvPr>
          <p:cNvSpPr>
            <a:spLocks noChangeArrowheads="1"/>
          </p:cNvSpPr>
          <p:nvPr>
            <p:custDataLst>
              <p:tags r:id="rId40"/>
            </p:custDataLst>
          </p:nvPr>
        </p:nvSpPr>
        <p:spPr bwMode="blackWhite">
          <a:xfrm>
            <a:off x="1615264" y="3755911"/>
            <a:ext cx="238125" cy="239713"/>
          </a:xfrm>
          <a:prstGeom prst="ellipse">
            <a:avLst/>
          </a:prstGeom>
          <a:solidFill>
            <a:srgbClr val="002960"/>
          </a:solidFill>
          <a:ln w="9525">
            <a:solidFill>
              <a:srgbClr val="000000"/>
            </a:solidFill>
            <a:round/>
            <a:headEnd/>
            <a:tailEnd/>
          </a:ln>
        </p:spPr>
        <p:txBody>
          <a:bodyPr wrap="none" lIns="93296" tIns="46648" rIns="93296" bIns="46648" anchor="ctr"/>
          <a:lstStyle/>
          <a:p>
            <a:pPr eaLnBrk="0" hangingPunct="0">
              <a:defRPr/>
            </a:pPr>
            <a:r>
              <a:rPr lang="es-ES_tradnl" sz="1000" kern="0" dirty="0">
                <a:solidFill>
                  <a:srgbClr val="FFFFFF"/>
                </a:solidFill>
                <a:latin typeface="Calibri"/>
                <a:ea typeface="ＭＳ Ｐゴシック" panose="020B0600070205080204" pitchFamily="34" charset="-128"/>
                <a:sym typeface="Gill Sans" charset="0"/>
              </a:rPr>
              <a:t>B</a:t>
            </a:r>
            <a:r>
              <a:rPr lang="es-ES_tradnl" sz="1000" kern="0" baseline="30000" dirty="0">
                <a:solidFill>
                  <a:srgbClr val="FFFFFF"/>
                </a:solidFill>
                <a:latin typeface="Calibri"/>
                <a:ea typeface="ＭＳ Ｐゴシック" panose="020B0600070205080204" pitchFamily="34" charset="-128"/>
                <a:sym typeface="Gill Sans" charset="0"/>
              </a:rPr>
              <a:t>(2)</a:t>
            </a:r>
            <a:endParaRPr lang="es-ES_tradnl" sz="1000" kern="0" dirty="0">
              <a:solidFill>
                <a:srgbClr val="FFFFFF"/>
              </a:solidFill>
              <a:latin typeface="Calibri"/>
              <a:ea typeface="ＭＳ Ｐゴシック" panose="020B0600070205080204" pitchFamily="34" charset="-128"/>
              <a:sym typeface="Gill Sans" charset="0"/>
            </a:endParaRPr>
          </a:p>
        </p:txBody>
      </p:sp>
      <p:sp>
        <p:nvSpPr>
          <p:cNvPr id="67" name="Oval 252">
            <a:extLst>
              <a:ext uri="{FF2B5EF4-FFF2-40B4-BE49-F238E27FC236}">
                <a16:creationId xmlns:a16="http://schemas.microsoft.com/office/drawing/2014/main" id="{D10DA113-511C-5C46-994A-390A410C1C4C}"/>
              </a:ext>
            </a:extLst>
          </p:cNvPr>
          <p:cNvSpPr>
            <a:spLocks noChangeArrowheads="1"/>
          </p:cNvSpPr>
          <p:nvPr>
            <p:custDataLst>
              <p:tags r:id="rId41"/>
            </p:custDataLst>
          </p:nvPr>
        </p:nvSpPr>
        <p:spPr bwMode="blackWhite">
          <a:xfrm>
            <a:off x="1615264" y="4451236"/>
            <a:ext cx="238125" cy="239713"/>
          </a:xfrm>
          <a:prstGeom prst="ellipse">
            <a:avLst/>
          </a:prstGeom>
          <a:solidFill>
            <a:srgbClr val="002960"/>
          </a:solidFill>
          <a:ln w="9525">
            <a:solidFill>
              <a:srgbClr val="000000"/>
            </a:solidFill>
            <a:round/>
            <a:headEnd/>
            <a:tailEnd/>
          </a:ln>
        </p:spPr>
        <p:txBody>
          <a:bodyPr wrap="none" lIns="93296" tIns="46648" rIns="93296" bIns="46648" anchor="ctr"/>
          <a:lstStyle/>
          <a:p>
            <a:pPr eaLnBrk="0" hangingPunct="0">
              <a:defRPr/>
            </a:pPr>
            <a:r>
              <a:rPr lang="es-ES_tradnl" sz="1000" kern="0" dirty="0">
                <a:solidFill>
                  <a:srgbClr val="FFFFFF"/>
                </a:solidFill>
                <a:latin typeface="Calibri"/>
                <a:ea typeface="ＭＳ Ｐゴシック" panose="020B0600070205080204" pitchFamily="34" charset="-128"/>
                <a:sym typeface="Gill Sans" charset="0"/>
              </a:rPr>
              <a:t>C</a:t>
            </a:r>
            <a:r>
              <a:rPr lang="es-ES_tradnl" sz="1000" kern="0" baseline="30000" dirty="0">
                <a:solidFill>
                  <a:srgbClr val="FFFFFF"/>
                </a:solidFill>
                <a:latin typeface="Calibri"/>
                <a:ea typeface="ＭＳ Ｐゴシック" panose="020B0600070205080204" pitchFamily="34" charset="-128"/>
                <a:sym typeface="Gill Sans" charset="0"/>
              </a:rPr>
              <a:t>(3)</a:t>
            </a:r>
            <a:endParaRPr lang="es-ES_tradnl" sz="1000" kern="0" dirty="0">
              <a:solidFill>
                <a:srgbClr val="FFFFFF"/>
              </a:solidFill>
              <a:latin typeface="Calibri"/>
              <a:ea typeface="ＭＳ Ｐゴシック" panose="020B0600070205080204" pitchFamily="34" charset="-128"/>
              <a:sym typeface="Gill Sans" charset="0"/>
            </a:endParaRPr>
          </a:p>
        </p:txBody>
      </p:sp>
      <p:sp>
        <p:nvSpPr>
          <p:cNvPr id="68" name="Oval 253">
            <a:extLst>
              <a:ext uri="{FF2B5EF4-FFF2-40B4-BE49-F238E27FC236}">
                <a16:creationId xmlns:a16="http://schemas.microsoft.com/office/drawing/2014/main" id="{EE0B41A9-1B54-A24F-AADC-9BCA42E0FFEC}"/>
              </a:ext>
            </a:extLst>
          </p:cNvPr>
          <p:cNvSpPr>
            <a:spLocks noChangeArrowheads="1"/>
          </p:cNvSpPr>
          <p:nvPr>
            <p:custDataLst>
              <p:tags r:id="rId42"/>
            </p:custDataLst>
          </p:nvPr>
        </p:nvSpPr>
        <p:spPr bwMode="blackWhite">
          <a:xfrm>
            <a:off x="1615264" y="5778386"/>
            <a:ext cx="238125" cy="239713"/>
          </a:xfrm>
          <a:prstGeom prst="ellipse">
            <a:avLst/>
          </a:prstGeom>
          <a:solidFill>
            <a:srgbClr val="002960"/>
          </a:solidFill>
          <a:ln w="9525">
            <a:solidFill>
              <a:srgbClr val="000000"/>
            </a:solidFill>
            <a:round/>
            <a:headEnd/>
            <a:tailEnd/>
          </a:ln>
        </p:spPr>
        <p:txBody>
          <a:bodyPr wrap="none" lIns="93296" tIns="46648" rIns="93296" bIns="46648" anchor="ctr"/>
          <a:lstStyle/>
          <a:p>
            <a:pPr eaLnBrk="0" hangingPunct="0">
              <a:defRPr/>
            </a:pPr>
            <a:r>
              <a:rPr lang="es-ES_tradnl" sz="1000" kern="0" dirty="0">
                <a:solidFill>
                  <a:srgbClr val="FFFFFF"/>
                </a:solidFill>
                <a:latin typeface="Calibri"/>
                <a:ea typeface="ＭＳ Ｐゴシック" panose="020B0600070205080204" pitchFamily="34" charset="-128"/>
                <a:sym typeface="Gill Sans" charset="0"/>
              </a:rPr>
              <a:t>E</a:t>
            </a:r>
            <a:r>
              <a:rPr lang="es-ES_tradnl" sz="1000" kern="0" baseline="30000" dirty="0">
                <a:solidFill>
                  <a:srgbClr val="FFFFFF"/>
                </a:solidFill>
                <a:latin typeface="Calibri"/>
                <a:ea typeface="ＭＳ Ｐゴシック" panose="020B0600070205080204" pitchFamily="34" charset="-128"/>
                <a:sym typeface="Gill Sans" charset="0"/>
              </a:rPr>
              <a:t>(5)</a:t>
            </a:r>
            <a:endParaRPr lang="es-ES_tradnl" sz="1000" kern="0" dirty="0">
              <a:solidFill>
                <a:srgbClr val="FFFFFF"/>
              </a:solidFill>
              <a:latin typeface="Calibri"/>
              <a:ea typeface="ＭＳ Ｐゴシック" panose="020B0600070205080204" pitchFamily="34" charset="-128"/>
              <a:sym typeface="Gill Sans" charset="0"/>
            </a:endParaRPr>
          </a:p>
        </p:txBody>
      </p:sp>
      <p:sp>
        <p:nvSpPr>
          <p:cNvPr id="69" name="Line 254">
            <a:extLst>
              <a:ext uri="{FF2B5EF4-FFF2-40B4-BE49-F238E27FC236}">
                <a16:creationId xmlns:a16="http://schemas.microsoft.com/office/drawing/2014/main" id="{6C9EE210-D74F-3546-B524-76D2411EEE2E}"/>
              </a:ext>
            </a:extLst>
          </p:cNvPr>
          <p:cNvSpPr>
            <a:spLocks noChangeShapeType="1"/>
          </p:cNvSpPr>
          <p:nvPr>
            <p:custDataLst>
              <p:tags r:id="rId43"/>
            </p:custDataLst>
          </p:nvPr>
        </p:nvSpPr>
        <p:spPr bwMode="gray">
          <a:xfrm>
            <a:off x="4140976" y="2406535"/>
            <a:ext cx="0" cy="4084638"/>
          </a:xfrm>
          <a:prstGeom prst="line">
            <a:avLst/>
          </a:prstGeom>
          <a:noFill/>
          <a:ln w="3175">
            <a:solidFill>
              <a:srgbClr val="0066CC"/>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0" name="Line 255">
            <a:extLst>
              <a:ext uri="{FF2B5EF4-FFF2-40B4-BE49-F238E27FC236}">
                <a16:creationId xmlns:a16="http://schemas.microsoft.com/office/drawing/2014/main" id="{B8075695-370E-DC49-9828-C37A3C303191}"/>
              </a:ext>
            </a:extLst>
          </p:cNvPr>
          <p:cNvSpPr>
            <a:spLocks noChangeShapeType="1"/>
          </p:cNvSpPr>
          <p:nvPr>
            <p:custDataLst>
              <p:tags r:id="rId44"/>
            </p:custDataLst>
          </p:nvPr>
        </p:nvSpPr>
        <p:spPr bwMode="gray">
          <a:xfrm>
            <a:off x="5171263" y="2406535"/>
            <a:ext cx="0" cy="4084638"/>
          </a:xfrm>
          <a:prstGeom prst="line">
            <a:avLst/>
          </a:prstGeom>
          <a:noFill/>
          <a:ln w="3175">
            <a:solidFill>
              <a:srgbClr val="0066CC"/>
            </a:solidFill>
            <a:round/>
            <a:headEnd/>
            <a:tailEnd/>
          </a:ln>
        </p:spPr>
        <p:txBody>
          <a:bodyPr lIns="93296" tIns="46648" rIns="93296" bIns="46648"/>
          <a:lstStyle/>
          <a:p>
            <a:pPr>
              <a:defRPr/>
            </a:pPr>
            <a:endParaRPr lang="es-ES" kern="0" dirty="0">
              <a:solidFill>
                <a:sysClr val="windowText" lastClr="000000"/>
              </a:solidFill>
              <a:latin typeface="Calibri"/>
              <a:ea typeface="ＭＳ Ｐゴシック" panose="020B0600070205080204" pitchFamily="34" charset="-128"/>
              <a:sym typeface="Gill Sans" charset="0"/>
            </a:endParaRPr>
          </a:p>
        </p:txBody>
      </p:sp>
      <p:sp>
        <p:nvSpPr>
          <p:cNvPr id="71" name="Line 256">
            <a:extLst>
              <a:ext uri="{FF2B5EF4-FFF2-40B4-BE49-F238E27FC236}">
                <a16:creationId xmlns:a16="http://schemas.microsoft.com/office/drawing/2014/main" id="{155CAFC8-FBBE-E54A-B7F1-014FD41BB90C}"/>
              </a:ext>
            </a:extLst>
          </p:cNvPr>
          <p:cNvSpPr>
            <a:spLocks noChangeShapeType="1"/>
          </p:cNvSpPr>
          <p:nvPr>
            <p:custDataLst>
              <p:tags r:id="rId45"/>
            </p:custDataLst>
          </p:nvPr>
        </p:nvSpPr>
        <p:spPr bwMode="gray">
          <a:xfrm>
            <a:off x="5945963" y="2428760"/>
            <a:ext cx="0" cy="4084638"/>
          </a:xfrm>
          <a:prstGeom prst="line">
            <a:avLst/>
          </a:prstGeom>
          <a:noFill/>
          <a:ln w="3175">
            <a:solidFill>
              <a:srgbClr val="0066CC"/>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2" name="Line 258">
            <a:extLst>
              <a:ext uri="{FF2B5EF4-FFF2-40B4-BE49-F238E27FC236}">
                <a16:creationId xmlns:a16="http://schemas.microsoft.com/office/drawing/2014/main" id="{3F0BE029-FD56-6449-9728-3A87F3326130}"/>
              </a:ext>
            </a:extLst>
          </p:cNvPr>
          <p:cNvSpPr>
            <a:spLocks noChangeShapeType="1"/>
          </p:cNvSpPr>
          <p:nvPr>
            <p:custDataLst>
              <p:tags r:id="rId46"/>
            </p:custDataLst>
          </p:nvPr>
        </p:nvSpPr>
        <p:spPr bwMode="gray">
          <a:xfrm>
            <a:off x="7458851" y="2408124"/>
            <a:ext cx="0" cy="4086225"/>
          </a:xfrm>
          <a:prstGeom prst="line">
            <a:avLst/>
          </a:prstGeom>
          <a:noFill/>
          <a:ln w="3175">
            <a:solidFill>
              <a:srgbClr val="0066CC"/>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3" name="Line 260">
            <a:extLst>
              <a:ext uri="{FF2B5EF4-FFF2-40B4-BE49-F238E27FC236}">
                <a16:creationId xmlns:a16="http://schemas.microsoft.com/office/drawing/2014/main" id="{5C2D7D1C-2E17-5E4C-BA3B-C0FC5B88ED44}"/>
              </a:ext>
            </a:extLst>
          </p:cNvPr>
          <p:cNvSpPr>
            <a:spLocks noChangeShapeType="1"/>
          </p:cNvSpPr>
          <p:nvPr/>
        </p:nvSpPr>
        <p:spPr bwMode="auto">
          <a:xfrm>
            <a:off x="1505727" y="2954224"/>
            <a:ext cx="7716837" cy="7937"/>
          </a:xfrm>
          <a:prstGeom prst="line">
            <a:avLst/>
          </a:prstGeom>
          <a:noFill/>
          <a:ln w="22225">
            <a:solidFill>
              <a:srgbClr val="002960"/>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4" name="Line 261">
            <a:extLst>
              <a:ext uri="{FF2B5EF4-FFF2-40B4-BE49-F238E27FC236}">
                <a16:creationId xmlns:a16="http://schemas.microsoft.com/office/drawing/2014/main" id="{0CC0FF20-8E21-3F42-881A-3CFBE4FBF838}"/>
              </a:ext>
            </a:extLst>
          </p:cNvPr>
          <p:cNvSpPr>
            <a:spLocks noChangeShapeType="1"/>
          </p:cNvSpPr>
          <p:nvPr/>
        </p:nvSpPr>
        <p:spPr bwMode="auto">
          <a:xfrm>
            <a:off x="1505727" y="3416186"/>
            <a:ext cx="7748587" cy="3175"/>
          </a:xfrm>
          <a:prstGeom prst="line">
            <a:avLst/>
          </a:prstGeom>
          <a:noFill/>
          <a:ln w="22225">
            <a:solidFill>
              <a:srgbClr val="002960"/>
            </a:solidFill>
            <a:round/>
            <a:headEnd/>
            <a:tailEnd/>
          </a:ln>
        </p:spPr>
        <p:txBody>
          <a:bodyPr lIns="93296" tIns="46648" rIns="93296" bIns="46648"/>
          <a:lstStyle/>
          <a:p>
            <a:pPr>
              <a:defRPr/>
            </a:pPr>
            <a:endParaRPr lang="es-ES" kern="0" dirty="0">
              <a:solidFill>
                <a:sysClr val="windowText" lastClr="000000"/>
              </a:solidFill>
              <a:latin typeface="Calibri"/>
              <a:ea typeface="ＭＳ Ｐゴシック" panose="020B0600070205080204" pitchFamily="34" charset="-128"/>
              <a:sym typeface="Gill Sans" charset="0"/>
            </a:endParaRPr>
          </a:p>
        </p:txBody>
      </p:sp>
      <p:sp>
        <p:nvSpPr>
          <p:cNvPr id="75" name="Line 262">
            <a:extLst>
              <a:ext uri="{FF2B5EF4-FFF2-40B4-BE49-F238E27FC236}">
                <a16:creationId xmlns:a16="http://schemas.microsoft.com/office/drawing/2014/main" id="{FFACF7CF-BCB5-4C44-953F-B89B32FC481F}"/>
              </a:ext>
            </a:extLst>
          </p:cNvPr>
          <p:cNvSpPr>
            <a:spLocks noChangeShapeType="1"/>
          </p:cNvSpPr>
          <p:nvPr/>
        </p:nvSpPr>
        <p:spPr bwMode="auto">
          <a:xfrm>
            <a:off x="1505726" y="4327410"/>
            <a:ext cx="7759700" cy="6350"/>
          </a:xfrm>
          <a:prstGeom prst="line">
            <a:avLst/>
          </a:prstGeom>
          <a:noFill/>
          <a:ln w="22225">
            <a:solidFill>
              <a:srgbClr val="002960"/>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6" name="Line 263">
            <a:extLst>
              <a:ext uri="{FF2B5EF4-FFF2-40B4-BE49-F238E27FC236}">
                <a16:creationId xmlns:a16="http://schemas.microsoft.com/office/drawing/2014/main" id="{9AC7BC6D-DF2E-BA46-8FB4-C6BA5EBE8AE8}"/>
              </a:ext>
            </a:extLst>
          </p:cNvPr>
          <p:cNvSpPr>
            <a:spLocks noChangeShapeType="1"/>
          </p:cNvSpPr>
          <p:nvPr/>
        </p:nvSpPr>
        <p:spPr bwMode="auto">
          <a:xfrm flipV="1">
            <a:off x="1505726" y="4805249"/>
            <a:ext cx="7739062" cy="1587"/>
          </a:xfrm>
          <a:prstGeom prst="line">
            <a:avLst/>
          </a:prstGeom>
          <a:noFill/>
          <a:ln w="22225">
            <a:solidFill>
              <a:srgbClr val="002960"/>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77" name="Line 264">
            <a:extLst>
              <a:ext uri="{FF2B5EF4-FFF2-40B4-BE49-F238E27FC236}">
                <a16:creationId xmlns:a16="http://schemas.microsoft.com/office/drawing/2014/main" id="{C4BC0AAB-52F1-274C-9BF3-00DAAE9E278D}"/>
              </a:ext>
            </a:extLst>
          </p:cNvPr>
          <p:cNvSpPr>
            <a:spLocks noChangeShapeType="1"/>
          </p:cNvSpPr>
          <p:nvPr/>
        </p:nvSpPr>
        <p:spPr bwMode="auto">
          <a:xfrm>
            <a:off x="1553351" y="5289435"/>
            <a:ext cx="7740650" cy="12700"/>
          </a:xfrm>
          <a:prstGeom prst="line">
            <a:avLst/>
          </a:prstGeom>
          <a:noFill/>
          <a:ln w="22225">
            <a:solidFill>
              <a:srgbClr val="002960"/>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nvGrpSpPr>
          <p:cNvPr id="78" name="Group 215">
            <a:extLst>
              <a:ext uri="{FF2B5EF4-FFF2-40B4-BE49-F238E27FC236}">
                <a16:creationId xmlns:a16="http://schemas.microsoft.com/office/drawing/2014/main" id="{CAE53D10-643D-CB40-AB1F-29000C42DC9B}"/>
              </a:ext>
            </a:extLst>
          </p:cNvPr>
          <p:cNvGrpSpPr>
            <a:grpSpLocks noChangeAspect="1"/>
          </p:cNvGrpSpPr>
          <p:nvPr>
            <p:custDataLst>
              <p:tags r:id="rId47"/>
            </p:custDataLst>
          </p:nvPr>
        </p:nvGrpSpPr>
        <p:grpSpPr bwMode="auto">
          <a:xfrm>
            <a:off x="6810432" y="4137035"/>
            <a:ext cx="152265" cy="149017"/>
            <a:chOff x="5093" y="477"/>
            <a:chExt cx="118" cy="117"/>
          </a:xfrm>
          <a:solidFill>
            <a:srgbClr val="00B050"/>
          </a:solidFill>
        </p:grpSpPr>
        <p:sp>
          <p:nvSpPr>
            <p:cNvPr id="79" name="Oval 439">
              <a:extLst>
                <a:ext uri="{FF2B5EF4-FFF2-40B4-BE49-F238E27FC236}">
                  <a16:creationId xmlns:a16="http://schemas.microsoft.com/office/drawing/2014/main" id="{43509A32-8475-8D44-B787-A92B8C741E91}"/>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80" name="Arc 440">
              <a:extLst>
                <a:ext uri="{FF2B5EF4-FFF2-40B4-BE49-F238E27FC236}">
                  <a16:creationId xmlns:a16="http://schemas.microsoft.com/office/drawing/2014/main" id="{30A762DE-4E5C-5C43-B399-C057F702F6BE}"/>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81" name="Line 256">
            <a:extLst>
              <a:ext uri="{FF2B5EF4-FFF2-40B4-BE49-F238E27FC236}">
                <a16:creationId xmlns:a16="http://schemas.microsoft.com/office/drawing/2014/main" id="{9555A826-7D58-B847-94DE-71AB0CB7120F}"/>
              </a:ext>
            </a:extLst>
          </p:cNvPr>
          <p:cNvSpPr>
            <a:spLocks noChangeShapeType="1"/>
          </p:cNvSpPr>
          <p:nvPr>
            <p:custDataLst>
              <p:tags r:id="rId48"/>
            </p:custDataLst>
          </p:nvPr>
        </p:nvSpPr>
        <p:spPr bwMode="gray">
          <a:xfrm>
            <a:off x="6593663" y="2408124"/>
            <a:ext cx="0" cy="4086225"/>
          </a:xfrm>
          <a:prstGeom prst="line">
            <a:avLst/>
          </a:prstGeom>
          <a:noFill/>
          <a:ln w="3175">
            <a:solidFill>
              <a:srgbClr val="0066CC"/>
            </a:solidFill>
            <a:round/>
            <a:headEnd/>
            <a:tailEnd/>
          </a:ln>
        </p:spPr>
        <p:txBody>
          <a:bodyPr lIns="93296" tIns="46648" rIns="93296" bIns="46648"/>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82" name="211 Estrella de 5 puntas">
            <a:extLst>
              <a:ext uri="{FF2B5EF4-FFF2-40B4-BE49-F238E27FC236}">
                <a16:creationId xmlns:a16="http://schemas.microsoft.com/office/drawing/2014/main" id="{A5C36983-361D-9A4D-97A8-98CD9528308A}"/>
              </a:ext>
            </a:extLst>
          </p:cNvPr>
          <p:cNvSpPr/>
          <p:nvPr/>
        </p:nvSpPr>
        <p:spPr bwMode="auto">
          <a:xfrm>
            <a:off x="7077851" y="5360873"/>
            <a:ext cx="165100" cy="144462"/>
          </a:xfrm>
          <a:prstGeom prst="star5">
            <a:avLst/>
          </a:prstGeom>
          <a:solidFill>
            <a:srgbClr val="000000"/>
          </a:solidFill>
          <a:ln w="9525" cap="flat" cmpd="sng" algn="ctr">
            <a:solidFill>
              <a:srgbClr val="000000"/>
            </a:solidFill>
            <a:prstDash val="solid"/>
            <a:round/>
            <a:headEnd type="none" w="med" len="med"/>
            <a:tailEnd type="none" w="med" len="med"/>
          </a:ln>
          <a:effectLst/>
        </p:spPr>
        <p:txBody>
          <a:bodyPr lIns="93296" tIns="46648" rIns="93296" bIns="46648"/>
          <a:lstStyle/>
          <a:p>
            <a:pPr>
              <a:defRPr/>
            </a:pPr>
            <a:endParaRPr lang="es-ES" kern="0">
              <a:solidFill>
                <a:sysClr val="windowText" lastClr="000000"/>
              </a:solidFill>
              <a:latin typeface="Arial" charset="0"/>
              <a:ea typeface="ＭＳ Ｐゴシック" panose="020B0600070205080204" pitchFamily="34" charset="-128"/>
              <a:sym typeface="Gill Sans" charset="0"/>
            </a:endParaRPr>
          </a:p>
        </p:txBody>
      </p:sp>
      <p:grpSp>
        <p:nvGrpSpPr>
          <p:cNvPr id="83" name="Group 206">
            <a:extLst>
              <a:ext uri="{FF2B5EF4-FFF2-40B4-BE49-F238E27FC236}">
                <a16:creationId xmlns:a16="http://schemas.microsoft.com/office/drawing/2014/main" id="{C2E48615-23FA-E040-9BFC-49B248C5FFA9}"/>
              </a:ext>
            </a:extLst>
          </p:cNvPr>
          <p:cNvGrpSpPr>
            <a:grpSpLocks noChangeAspect="1"/>
          </p:cNvGrpSpPr>
          <p:nvPr>
            <p:custDataLst>
              <p:tags r:id="rId49"/>
            </p:custDataLst>
          </p:nvPr>
        </p:nvGrpSpPr>
        <p:grpSpPr bwMode="auto">
          <a:xfrm>
            <a:off x="6810432" y="3416955"/>
            <a:ext cx="152265" cy="149017"/>
            <a:chOff x="5093" y="477"/>
            <a:chExt cx="118" cy="117"/>
          </a:xfrm>
          <a:solidFill>
            <a:srgbClr val="00B050"/>
          </a:solidFill>
        </p:grpSpPr>
        <p:sp>
          <p:nvSpPr>
            <p:cNvPr id="84" name="Oval 439">
              <a:extLst>
                <a:ext uri="{FF2B5EF4-FFF2-40B4-BE49-F238E27FC236}">
                  <a16:creationId xmlns:a16="http://schemas.microsoft.com/office/drawing/2014/main" id="{1AACF3ED-E574-654A-B82F-D34FE96E344B}"/>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85" name="Arc 440">
              <a:extLst>
                <a:ext uri="{FF2B5EF4-FFF2-40B4-BE49-F238E27FC236}">
                  <a16:creationId xmlns:a16="http://schemas.microsoft.com/office/drawing/2014/main" id="{15458284-27B1-8F4D-82D1-3F674A07F83B}"/>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86" name="Group 227">
            <a:extLst>
              <a:ext uri="{FF2B5EF4-FFF2-40B4-BE49-F238E27FC236}">
                <a16:creationId xmlns:a16="http://schemas.microsoft.com/office/drawing/2014/main" id="{E4EF95FF-D3BA-5E4D-8C1C-137E2C894170}"/>
              </a:ext>
            </a:extLst>
          </p:cNvPr>
          <p:cNvGrpSpPr>
            <a:grpSpLocks noChangeAspect="1"/>
          </p:cNvGrpSpPr>
          <p:nvPr>
            <p:custDataLst>
              <p:tags r:id="rId50"/>
            </p:custDataLst>
          </p:nvPr>
        </p:nvGrpSpPr>
        <p:grpSpPr bwMode="auto">
          <a:xfrm>
            <a:off x="6810432" y="3704987"/>
            <a:ext cx="152265" cy="149017"/>
            <a:chOff x="5093" y="477"/>
            <a:chExt cx="118" cy="117"/>
          </a:xfrm>
          <a:solidFill>
            <a:srgbClr val="FFFF00"/>
          </a:solidFill>
        </p:grpSpPr>
        <p:sp>
          <p:nvSpPr>
            <p:cNvPr id="87" name="Oval 439">
              <a:extLst>
                <a:ext uri="{FF2B5EF4-FFF2-40B4-BE49-F238E27FC236}">
                  <a16:creationId xmlns:a16="http://schemas.microsoft.com/office/drawing/2014/main" id="{DE1CD9B2-4454-C54C-A506-F3610817CCF4}"/>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88" name="Arc 440">
              <a:extLst>
                <a:ext uri="{FF2B5EF4-FFF2-40B4-BE49-F238E27FC236}">
                  <a16:creationId xmlns:a16="http://schemas.microsoft.com/office/drawing/2014/main" id="{2AB22389-10D3-584E-8A32-935E32261222}"/>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89" name="Group 224">
            <a:extLst>
              <a:ext uri="{FF2B5EF4-FFF2-40B4-BE49-F238E27FC236}">
                <a16:creationId xmlns:a16="http://schemas.microsoft.com/office/drawing/2014/main" id="{5667ECB9-8829-864B-9EB3-DD7A746E95C7}"/>
              </a:ext>
            </a:extLst>
          </p:cNvPr>
          <p:cNvGrpSpPr>
            <a:grpSpLocks noChangeAspect="1"/>
          </p:cNvGrpSpPr>
          <p:nvPr>
            <p:custDataLst>
              <p:tags r:id="rId51"/>
            </p:custDataLst>
          </p:nvPr>
        </p:nvGrpSpPr>
        <p:grpSpPr bwMode="auto">
          <a:xfrm>
            <a:off x="6810432" y="4420066"/>
            <a:ext cx="152265" cy="149017"/>
            <a:chOff x="5093" y="477"/>
            <a:chExt cx="118" cy="117"/>
          </a:xfrm>
          <a:solidFill>
            <a:srgbClr val="FF0000"/>
          </a:solidFill>
        </p:grpSpPr>
        <p:sp>
          <p:nvSpPr>
            <p:cNvPr id="90" name="Oval 439">
              <a:extLst>
                <a:ext uri="{FF2B5EF4-FFF2-40B4-BE49-F238E27FC236}">
                  <a16:creationId xmlns:a16="http://schemas.microsoft.com/office/drawing/2014/main" id="{BEA6B31B-868D-1C44-8DED-B7F6DAA2D4DA}"/>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91" name="Arc 440">
              <a:extLst>
                <a:ext uri="{FF2B5EF4-FFF2-40B4-BE49-F238E27FC236}">
                  <a16:creationId xmlns:a16="http://schemas.microsoft.com/office/drawing/2014/main" id="{48C29407-092A-E746-85F7-5605CB395D90}"/>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92" name="Group 227">
            <a:extLst>
              <a:ext uri="{FF2B5EF4-FFF2-40B4-BE49-F238E27FC236}">
                <a16:creationId xmlns:a16="http://schemas.microsoft.com/office/drawing/2014/main" id="{E0B292F1-63BA-2940-A545-5E8108714806}"/>
              </a:ext>
            </a:extLst>
          </p:cNvPr>
          <p:cNvGrpSpPr>
            <a:grpSpLocks noChangeAspect="1"/>
          </p:cNvGrpSpPr>
          <p:nvPr>
            <p:custDataLst>
              <p:tags r:id="rId52"/>
            </p:custDataLst>
          </p:nvPr>
        </p:nvGrpSpPr>
        <p:grpSpPr bwMode="auto">
          <a:xfrm>
            <a:off x="6810432" y="5073139"/>
            <a:ext cx="152265" cy="149017"/>
            <a:chOff x="5093" y="477"/>
            <a:chExt cx="118" cy="117"/>
          </a:xfrm>
          <a:solidFill>
            <a:srgbClr val="FFFF00"/>
          </a:solidFill>
        </p:grpSpPr>
        <p:sp>
          <p:nvSpPr>
            <p:cNvPr id="93" name="Oval 439">
              <a:extLst>
                <a:ext uri="{FF2B5EF4-FFF2-40B4-BE49-F238E27FC236}">
                  <a16:creationId xmlns:a16="http://schemas.microsoft.com/office/drawing/2014/main" id="{414F514D-7176-DD40-AC66-F5CCF141A4ED}"/>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94" name="Arc 440">
              <a:extLst>
                <a:ext uri="{FF2B5EF4-FFF2-40B4-BE49-F238E27FC236}">
                  <a16:creationId xmlns:a16="http://schemas.microsoft.com/office/drawing/2014/main" id="{EF3CC0D4-49C2-274C-B609-CDA36F88114D}"/>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95" name="Group 227">
            <a:extLst>
              <a:ext uri="{FF2B5EF4-FFF2-40B4-BE49-F238E27FC236}">
                <a16:creationId xmlns:a16="http://schemas.microsoft.com/office/drawing/2014/main" id="{42255B65-EBF6-944F-A607-0B2B892AA328}"/>
              </a:ext>
            </a:extLst>
          </p:cNvPr>
          <p:cNvGrpSpPr>
            <a:grpSpLocks noChangeAspect="1"/>
          </p:cNvGrpSpPr>
          <p:nvPr>
            <p:custDataLst>
              <p:tags r:id="rId53"/>
            </p:custDataLst>
          </p:nvPr>
        </p:nvGrpSpPr>
        <p:grpSpPr bwMode="auto">
          <a:xfrm>
            <a:off x="6802183" y="5361171"/>
            <a:ext cx="152265" cy="149017"/>
            <a:chOff x="5093" y="477"/>
            <a:chExt cx="118" cy="117"/>
          </a:xfrm>
          <a:solidFill>
            <a:srgbClr val="FFFF00"/>
          </a:solidFill>
        </p:grpSpPr>
        <p:sp>
          <p:nvSpPr>
            <p:cNvPr id="96" name="Oval 439">
              <a:extLst>
                <a:ext uri="{FF2B5EF4-FFF2-40B4-BE49-F238E27FC236}">
                  <a16:creationId xmlns:a16="http://schemas.microsoft.com/office/drawing/2014/main" id="{95ABFB99-8C96-2345-8D98-6CDF3A30938C}"/>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97" name="Arc 440">
              <a:extLst>
                <a:ext uri="{FF2B5EF4-FFF2-40B4-BE49-F238E27FC236}">
                  <a16:creationId xmlns:a16="http://schemas.microsoft.com/office/drawing/2014/main" id="{785FF024-69E7-E748-85A1-C4E4F253208B}"/>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98" name="Group 239">
            <a:extLst>
              <a:ext uri="{FF2B5EF4-FFF2-40B4-BE49-F238E27FC236}">
                <a16:creationId xmlns:a16="http://schemas.microsoft.com/office/drawing/2014/main" id="{EA515B9E-F052-1046-95A6-97ED3EEC3354}"/>
              </a:ext>
            </a:extLst>
          </p:cNvPr>
          <p:cNvGrpSpPr>
            <a:grpSpLocks noChangeAspect="1"/>
          </p:cNvGrpSpPr>
          <p:nvPr>
            <p:custDataLst>
              <p:tags r:id="rId54"/>
            </p:custDataLst>
          </p:nvPr>
        </p:nvGrpSpPr>
        <p:grpSpPr bwMode="auto">
          <a:xfrm>
            <a:off x="6802183" y="5644202"/>
            <a:ext cx="152265" cy="149017"/>
            <a:chOff x="5093" y="477"/>
            <a:chExt cx="118" cy="117"/>
          </a:xfrm>
          <a:solidFill>
            <a:srgbClr val="00B050"/>
          </a:solidFill>
        </p:grpSpPr>
        <p:sp>
          <p:nvSpPr>
            <p:cNvPr id="99" name="Oval 439">
              <a:extLst>
                <a:ext uri="{FF2B5EF4-FFF2-40B4-BE49-F238E27FC236}">
                  <a16:creationId xmlns:a16="http://schemas.microsoft.com/office/drawing/2014/main" id="{DD0DA6FC-31B9-FE41-ACC7-8A1EE24AA785}"/>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00" name="Arc 440">
              <a:extLst>
                <a:ext uri="{FF2B5EF4-FFF2-40B4-BE49-F238E27FC236}">
                  <a16:creationId xmlns:a16="http://schemas.microsoft.com/office/drawing/2014/main" id="{1CCF391C-D0FA-1F41-A721-ACDAC88916DC}"/>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101" name="Group 239">
            <a:extLst>
              <a:ext uri="{FF2B5EF4-FFF2-40B4-BE49-F238E27FC236}">
                <a16:creationId xmlns:a16="http://schemas.microsoft.com/office/drawing/2014/main" id="{0FB60032-49A2-7844-83F9-A59735A6E00B}"/>
              </a:ext>
            </a:extLst>
          </p:cNvPr>
          <p:cNvGrpSpPr>
            <a:grpSpLocks noChangeAspect="1"/>
          </p:cNvGrpSpPr>
          <p:nvPr>
            <p:custDataLst>
              <p:tags r:id="rId55"/>
            </p:custDataLst>
          </p:nvPr>
        </p:nvGrpSpPr>
        <p:grpSpPr bwMode="auto">
          <a:xfrm>
            <a:off x="6802183" y="6081251"/>
            <a:ext cx="152265" cy="149017"/>
            <a:chOff x="5093" y="477"/>
            <a:chExt cx="118" cy="117"/>
          </a:xfrm>
          <a:solidFill>
            <a:srgbClr val="00B050"/>
          </a:solidFill>
        </p:grpSpPr>
        <p:sp>
          <p:nvSpPr>
            <p:cNvPr id="102" name="Oval 439">
              <a:extLst>
                <a:ext uri="{FF2B5EF4-FFF2-40B4-BE49-F238E27FC236}">
                  <a16:creationId xmlns:a16="http://schemas.microsoft.com/office/drawing/2014/main" id="{F61B668B-C35C-E348-A3F6-107A5E2BB3CD}"/>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03" name="Arc 440">
              <a:extLst>
                <a:ext uri="{FF2B5EF4-FFF2-40B4-BE49-F238E27FC236}">
                  <a16:creationId xmlns:a16="http://schemas.microsoft.com/office/drawing/2014/main" id="{A8AD9CB3-7126-7A4F-AF53-FFA0569B91B0}"/>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grpSp>
        <p:nvGrpSpPr>
          <p:cNvPr id="104" name="Group 239">
            <a:extLst>
              <a:ext uri="{FF2B5EF4-FFF2-40B4-BE49-F238E27FC236}">
                <a16:creationId xmlns:a16="http://schemas.microsoft.com/office/drawing/2014/main" id="{E7C4C89F-E6A8-2C4F-880F-B6607C3CA284}"/>
              </a:ext>
            </a:extLst>
          </p:cNvPr>
          <p:cNvGrpSpPr>
            <a:grpSpLocks noChangeAspect="1"/>
          </p:cNvGrpSpPr>
          <p:nvPr>
            <p:custDataLst>
              <p:tags r:id="rId56"/>
            </p:custDataLst>
          </p:nvPr>
        </p:nvGrpSpPr>
        <p:grpSpPr bwMode="auto">
          <a:xfrm>
            <a:off x="6810432" y="6297275"/>
            <a:ext cx="152265" cy="149017"/>
            <a:chOff x="5093" y="477"/>
            <a:chExt cx="118" cy="117"/>
          </a:xfrm>
          <a:solidFill>
            <a:srgbClr val="00B050"/>
          </a:solidFill>
        </p:grpSpPr>
        <p:sp>
          <p:nvSpPr>
            <p:cNvPr id="105" name="Oval 439">
              <a:extLst>
                <a:ext uri="{FF2B5EF4-FFF2-40B4-BE49-F238E27FC236}">
                  <a16:creationId xmlns:a16="http://schemas.microsoft.com/office/drawing/2014/main" id="{18E1122D-A754-7C49-929B-6066FCA69239}"/>
                </a:ext>
              </a:extLst>
            </p:cNvPr>
            <p:cNvSpPr>
              <a:spLocks noChangeAspect="1" noChangeArrowheads="1"/>
            </p:cNvSpPr>
            <p:nvPr/>
          </p:nvSpPr>
          <p:spPr bwMode="blackWhite">
            <a:xfrm>
              <a:off x="5093" y="477"/>
              <a:ext cx="117" cy="116"/>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sp>
          <p:nvSpPr>
            <p:cNvPr id="106" name="Arc 440">
              <a:extLst>
                <a:ext uri="{FF2B5EF4-FFF2-40B4-BE49-F238E27FC236}">
                  <a16:creationId xmlns:a16="http://schemas.microsoft.com/office/drawing/2014/main" id="{B29A9A0B-8EA4-4449-8D01-82DC493DA4C1}"/>
                </a:ext>
              </a:extLst>
            </p:cNvPr>
            <p:cNvSpPr>
              <a:spLocks noChangeAspect="1" noChangeArrowheads="1"/>
            </p:cNvSpPr>
            <p:nvPr/>
          </p:nvSpPr>
          <p:spPr bwMode="black">
            <a:xfrm>
              <a:off x="5093" y="477"/>
              <a:ext cx="118" cy="117"/>
            </a:xfrm>
            <a:prstGeom prst="ellipse">
              <a:avLst/>
            </a:prstGeom>
            <a:grpFill/>
            <a:ln w="12700">
              <a:noFill/>
              <a:round/>
              <a:headEnd/>
              <a:tailEnd/>
            </a:ln>
          </p:spPr>
          <p:txBody>
            <a:bodyPr wrap="none" anchor="ctr"/>
            <a:lstStyle/>
            <a:p>
              <a:pPr>
                <a:defRPr/>
              </a:pPr>
              <a:endParaRPr lang="es-ES" kern="0">
                <a:solidFill>
                  <a:sysClr val="windowText" lastClr="000000"/>
                </a:solidFill>
                <a:latin typeface="Calibri"/>
                <a:ea typeface="ＭＳ Ｐゴシック" panose="020B0600070205080204" pitchFamily="34" charset="-128"/>
                <a:sym typeface="Gill Sans" charset="0"/>
              </a:endParaRPr>
            </a:p>
          </p:txBody>
        </p:sp>
      </p:grpSp>
      <p:sp>
        <p:nvSpPr>
          <p:cNvPr id="107" name="231 Estrella de 5 puntas">
            <a:extLst>
              <a:ext uri="{FF2B5EF4-FFF2-40B4-BE49-F238E27FC236}">
                <a16:creationId xmlns:a16="http://schemas.microsoft.com/office/drawing/2014/main" id="{4E05AAEC-6329-AE40-8C0D-2F920556E9F3}"/>
              </a:ext>
            </a:extLst>
          </p:cNvPr>
          <p:cNvSpPr/>
          <p:nvPr/>
        </p:nvSpPr>
        <p:spPr bwMode="auto">
          <a:xfrm>
            <a:off x="7098488" y="3200286"/>
            <a:ext cx="165100" cy="144463"/>
          </a:xfrm>
          <a:prstGeom prst="star5">
            <a:avLst/>
          </a:prstGeom>
          <a:solidFill>
            <a:srgbClr val="000000"/>
          </a:solidFill>
          <a:ln w="9525" cap="flat" cmpd="sng" algn="ctr">
            <a:solidFill>
              <a:srgbClr val="000000"/>
            </a:solidFill>
            <a:prstDash val="solid"/>
            <a:round/>
            <a:headEnd type="none" w="med" len="med"/>
            <a:tailEnd type="none" w="med" len="med"/>
          </a:ln>
          <a:effectLst/>
        </p:spPr>
        <p:txBody>
          <a:bodyPr lIns="93296" tIns="46648" rIns="93296" bIns="46648"/>
          <a:lstStyle/>
          <a:p>
            <a:pPr>
              <a:defRPr/>
            </a:pPr>
            <a:endParaRPr lang="es-ES" kern="0">
              <a:solidFill>
                <a:sysClr val="windowText" lastClr="000000"/>
              </a:solidFill>
              <a:latin typeface="Arial" charset="0"/>
              <a:ea typeface="ＭＳ Ｐゴシック" panose="020B0600070205080204" pitchFamily="34" charset="-128"/>
              <a:sym typeface="Gill Sans" charset="0"/>
            </a:endParaRPr>
          </a:p>
        </p:txBody>
      </p:sp>
      <p:sp>
        <p:nvSpPr>
          <p:cNvPr id="108" name="232 Estrella de 5 puntas">
            <a:extLst>
              <a:ext uri="{FF2B5EF4-FFF2-40B4-BE49-F238E27FC236}">
                <a16:creationId xmlns:a16="http://schemas.microsoft.com/office/drawing/2014/main" id="{F984FF5A-ED97-8943-9187-25D0688547BA}"/>
              </a:ext>
            </a:extLst>
          </p:cNvPr>
          <p:cNvSpPr/>
          <p:nvPr/>
        </p:nvSpPr>
        <p:spPr bwMode="auto">
          <a:xfrm>
            <a:off x="7098488" y="4424248"/>
            <a:ext cx="165100" cy="144462"/>
          </a:xfrm>
          <a:prstGeom prst="star5">
            <a:avLst/>
          </a:prstGeom>
          <a:solidFill>
            <a:srgbClr val="000000"/>
          </a:solidFill>
          <a:ln w="9525" cap="flat" cmpd="sng" algn="ctr">
            <a:solidFill>
              <a:srgbClr val="000000"/>
            </a:solidFill>
            <a:prstDash val="solid"/>
            <a:round/>
            <a:headEnd type="none" w="med" len="med"/>
            <a:tailEnd type="none" w="med" len="med"/>
          </a:ln>
          <a:effectLst/>
        </p:spPr>
        <p:txBody>
          <a:bodyPr lIns="93296" tIns="46648" rIns="93296" bIns="46648"/>
          <a:lstStyle/>
          <a:p>
            <a:pPr>
              <a:defRPr/>
            </a:pPr>
            <a:endParaRPr lang="es-ES" kern="0">
              <a:solidFill>
                <a:sysClr val="windowText" lastClr="000000"/>
              </a:solidFill>
              <a:latin typeface="Arial" charset="0"/>
              <a:ea typeface="ＭＳ Ｐゴシック" panose="020B0600070205080204" pitchFamily="34" charset="-128"/>
              <a:sym typeface="Gill Sans" charset="0"/>
            </a:endParaRPr>
          </a:p>
        </p:txBody>
      </p:sp>
      <p:sp>
        <p:nvSpPr>
          <p:cNvPr id="109" name="228 Rectángulo">
            <a:extLst>
              <a:ext uri="{FF2B5EF4-FFF2-40B4-BE49-F238E27FC236}">
                <a16:creationId xmlns:a16="http://schemas.microsoft.com/office/drawing/2014/main" id="{DF92F2B7-C6F2-C540-9FC8-BF3F96F9385E}"/>
              </a:ext>
            </a:extLst>
          </p:cNvPr>
          <p:cNvSpPr/>
          <p:nvPr/>
        </p:nvSpPr>
        <p:spPr>
          <a:xfrm>
            <a:off x="8687577" y="6060961"/>
            <a:ext cx="454025" cy="307975"/>
          </a:xfrm>
          <a:prstGeom prst="rect">
            <a:avLst/>
          </a:prstGeom>
        </p:spPr>
        <p:txBody>
          <a:bodyPr wrap="none">
            <a:spAutoFit/>
          </a:bodyPr>
          <a:lstStyle/>
          <a:p>
            <a:pPr>
              <a:defRPr/>
            </a:pPr>
            <a:r>
              <a:rPr lang="es-CO" sz="1400" b="1" dirty="0">
                <a:solidFill>
                  <a:prstClr val="black"/>
                </a:solidFill>
                <a:latin typeface="Calibri"/>
                <a:ea typeface="ＭＳ Ｐゴシック" panose="020B0600070205080204" pitchFamily="34" charset="-128"/>
                <a:sym typeface="Gill Sans" charset="0"/>
              </a:rPr>
              <a:t>***</a:t>
            </a:r>
          </a:p>
        </p:txBody>
      </p:sp>
      <p:sp>
        <p:nvSpPr>
          <p:cNvPr id="110" name="229 Rectángulo">
            <a:extLst>
              <a:ext uri="{FF2B5EF4-FFF2-40B4-BE49-F238E27FC236}">
                <a16:creationId xmlns:a16="http://schemas.microsoft.com/office/drawing/2014/main" id="{E92D6E65-AD88-5642-8C3B-6671A7530C07}"/>
              </a:ext>
            </a:extLst>
          </p:cNvPr>
          <p:cNvSpPr/>
          <p:nvPr/>
        </p:nvSpPr>
        <p:spPr>
          <a:xfrm>
            <a:off x="8709802" y="3397136"/>
            <a:ext cx="454025" cy="307975"/>
          </a:xfrm>
          <a:prstGeom prst="rect">
            <a:avLst/>
          </a:prstGeom>
        </p:spPr>
        <p:txBody>
          <a:bodyPr wrap="none">
            <a:spAutoFit/>
          </a:bodyPr>
          <a:lstStyle/>
          <a:p>
            <a:pPr>
              <a:defRPr/>
            </a:pPr>
            <a:r>
              <a:rPr lang="es-CO" sz="1400" b="1" dirty="0">
                <a:solidFill>
                  <a:prstClr val="black"/>
                </a:solidFill>
                <a:latin typeface="Calibri"/>
                <a:ea typeface="ＭＳ Ｐゴシック" panose="020B0600070205080204" pitchFamily="34" charset="-128"/>
                <a:sym typeface="Gill Sans" charset="0"/>
              </a:rPr>
              <a:t>***</a:t>
            </a:r>
          </a:p>
        </p:txBody>
      </p:sp>
      <p:sp>
        <p:nvSpPr>
          <p:cNvPr id="111" name="230 Rectángulo">
            <a:extLst>
              <a:ext uri="{FF2B5EF4-FFF2-40B4-BE49-F238E27FC236}">
                <a16:creationId xmlns:a16="http://schemas.microsoft.com/office/drawing/2014/main" id="{CACCBCE9-D646-8442-937A-6EE84946F0C6}"/>
              </a:ext>
            </a:extLst>
          </p:cNvPr>
          <p:cNvSpPr/>
          <p:nvPr/>
        </p:nvSpPr>
        <p:spPr>
          <a:xfrm>
            <a:off x="8709802" y="4352811"/>
            <a:ext cx="454025" cy="307975"/>
          </a:xfrm>
          <a:prstGeom prst="rect">
            <a:avLst/>
          </a:prstGeom>
        </p:spPr>
        <p:txBody>
          <a:bodyPr wrap="none">
            <a:spAutoFit/>
          </a:bodyPr>
          <a:lstStyle/>
          <a:p>
            <a:pPr>
              <a:defRPr/>
            </a:pPr>
            <a:r>
              <a:rPr lang="es-CO" sz="1400" b="1" dirty="0">
                <a:solidFill>
                  <a:prstClr val="black"/>
                </a:solidFill>
                <a:latin typeface="Calibri"/>
                <a:ea typeface="ＭＳ Ｐゴシック" panose="020B0600070205080204" pitchFamily="34" charset="-128"/>
                <a:sym typeface="Gill Sans" charset="0"/>
              </a:rPr>
              <a:t>***</a:t>
            </a:r>
          </a:p>
        </p:txBody>
      </p:sp>
    </p:spTree>
    <p:extLst>
      <p:ext uri="{BB962C8B-B14F-4D97-AF65-F5344CB8AC3E}">
        <p14:creationId xmlns:p14="http://schemas.microsoft.com/office/powerpoint/2010/main" val="411876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u="sng"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344971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03B0-2CB9-1B4A-9156-0EE3E2BF0BB2}"/>
              </a:ext>
            </a:extLst>
          </p:cNvPr>
          <p:cNvSpPr>
            <a:spLocks noGrp="1"/>
          </p:cNvSpPr>
          <p:nvPr>
            <p:ph type="title"/>
          </p:nvPr>
        </p:nvSpPr>
        <p:spPr/>
        <p:txBody>
          <a:bodyPr/>
          <a:lstStyle/>
          <a:p>
            <a:r>
              <a:rPr lang="en-US" dirty="0"/>
              <a:t>Leave No One Behind</a:t>
            </a:r>
          </a:p>
        </p:txBody>
      </p:sp>
      <p:sp>
        <p:nvSpPr>
          <p:cNvPr id="3" name="Vertical Text Placeholder 2">
            <a:extLst>
              <a:ext uri="{FF2B5EF4-FFF2-40B4-BE49-F238E27FC236}">
                <a16:creationId xmlns:a16="http://schemas.microsoft.com/office/drawing/2014/main" id="{761B4A13-C200-064C-BAF2-1FB1C790B2EB}"/>
              </a:ext>
            </a:extLst>
          </p:cNvPr>
          <p:cNvSpPr>
            <a:spLocks noGrp="1"/>
          </p:cNvSpPr>
          <p:nvPr>
            <p:ph type="body" orient="vert" idx="1"/>
          </p:nvPr>
        </p:nvSpPr>
        <p:spPr>
          <a:xfrm>
            <a:off x="1499378" y="1825625"/>
            <a:ext cx="7203188" cy="4351338"/>
          </a:xfrm>
        </p:spPr>
        <p:txBody>
          <a:bodyPr/>
          <a:lstStyle/>
          <a:p>
            <a:pPr marL="0" indent="0">
              <a:buNone/>
            </a:pPr>
            <a:r>
              <a:rPr lang="en-US" b="1" dirty="0"/>
              <a:t>Panama </a:t>
            </a:r>
            <a:r>
              <a:rPr lang="en-US" dirty="0"/>
              <a:t>disaggregated its MPI by region to show regional disparities, especially in areas with large indigenous populations</a:t>
            </a:r>
            <a:endParaRPr lang="en-US" b="1" dirty="0"/>
          </a:p>
        </p:txBody>
      </p:sp>
      <p:pic>
        <p:nvPicPr>
          <p:cNvPr id="4" name="Imagen 11">
            <a:extLst>
              <a:ext uri="{FF2B5EF4-FFF2-40B4-BE49-F238E27FC236}">
                <a16:creationId xmlns:a16="http://schemas.microsoft.com/office/drawing/2014/main" id="{DF814D08-6867-2A44-9C35-839C51742F61}"/>
              </a:ext>
            </a:extLst>
          </p:cNvPr>
          <p:cNvPicPr/>
          <p:nvPr/>
        </p:nvPicPr>
        <p:blipFill>
          <a:blip r:embed="rId2" cstate="screen">
            <a:extLst>
              <a:ext uri="{28A0092B-C50C-407E-A947-70E740481C1C}">
                <a14:useLocalDpi xmlns:a14="http://schemas.microsoft.com/office/drawing/2010/main"/>
              </a:ext>
            </a:extLst>
          </a:blip>
          <a:stretch>
            <a:fillRect/>
          </a:stretch>
        </p:blipFill>
        <p:spPr>
          <a:xfrm>
            <a:off x="1499377" y="3878316"/>
            <a:ext cx="7203189" cy="2979683"/>
          </a:xfrm>
          <a:prstGeom prst="rect">
            <a:avLst/>
          </a:prstGeom>
        </p:spPr>
      </p:pic>
      <p:pic>
        <p:nvPicPr>
          <p:cNvPr id="5" name="Picture 4">
            <a:extLst>
              <a:ext uri="{FF2B5EF4-FFF2-40B4-BE49-F238E27FC236}">
                <a16:creationId xmlns:a16="http://schemas.microsoft.com/office/drawing/2014/main" id="{7DAD7979-0DC7-9647-82B4-7DD84D5E9DE6}"/>
              </a:ext>
            </a:extLst>
          </p:cNvPr>
          <p:cNvPicPr>
            <a:picLocks noChangeAspect="1"/>
          </p:cNvPicPr>
          <p:nvPr/>
        </p:nvPicPr>
        <p:blipFill>
          <a:blip r:embed="rId3"/>
          <a:stretch>
            <a:fillRect/>
          </a:stretch>
        </p:blipFill>
        <p:spPr>
          <a:xfrm>
            <a:off x="8966200" y="558799"/>
            <a:ext cx="3225800" cy="6299200"/>
          </a:xfrm>
          <a:prstGeom prst="rect">
            <a:avLst/>
          </a:prstGeom>
        </p:spPr>
      </p:pic>
      <p:sp>
        <p:nvSpPr>
          <p:cNvPr id="8" name="Rectangle 7">
            <a:extLst>
              <a:ext uri="{FF2B5EF4-FFF2-40B4-BE49-F238E27FC236}">
                <a16:creationId xmlns:a16="http://schemas.microsoft.com/office/drawing/2014/main" id="{EDBDB353-FA80-9E46-87AC-6890F95CFBEF}"/>
              </a:ext>
            </a:extLst>
          </p:cNvPr>
          <p:cNvSpPr/>
          <p:nvPr/>
        </p:nvSpPr>
        <p:spPr>
          <a:xfrm>
            <a:off x="8966200" y="4351283"/>
            <a:ext cx="3048776" cy="725214"/>
          </a:xfrm>
          <a:prstGeom prst="rect">
            <a:avLst/>
          </a:prstGeom>
          <a:noFill/>
          <a:ln w="3810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7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u="sng" dirty="0"/>
              <a:t>Complement</a:t>
            </a:r>
            <a:r>
              <a:rPr lang="en-US" u="sng"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2313302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03B0-2CB9-1B4A-9156-0EE3E2BF0BB2}"/>
              </a:ext>
            </a:extLst>
          </p:cNvPr>
          <p:cNvSpPr>
            <a:spLocks noGrp="1"/>
          </p:cNvSpPr>
          <p:nvPr>
            <p:ph type="title"/>
          </p:nvPr>
        </p:nvSpPr>
        <p:spPr/>
        <p:txBody>
          <a:bodyPr/>
          <a:lstStyle/>
          <a:p>
            <a:r>
              <a:rPr lang="en-US" dirty="0"/>
              <a:t>Leave No One Behind</a:t>
            </a:r>
          </a:p>
        </p:txBody>
      </p:sp>
      <p:sp>
        <p:nvSpPr>
          <p:cNvPr id="3" name="Vertical Text Placeholder 2">
            <a:extLst>
              <a:ext uri="{FF2B5EF4-FFF2-40B4-BE49-F238E27FC236}">
                <a16:creationId xmlns:a16="http://schemas.microsoft.com/office/drawing/2014/main" id="{761B4A13-C200-064C-BAF2-1FB1C790B2EB}"/>
              </a:ext>
            </a:extLst>
          </p:cNvPr>
          <p:cNvSpPr>
            <a:spLocks noGrp="1"/>
          </p:cNvSpPr>
          <p:nvPr>
            <p:ph type="body" orient="vert" idx="1"/>
          </p:nvPr>
        </p:nvSpPr>
        <p:spPr>
          <a:xfrm>
            <a:off x="1499378" y="1825625"/>
            <a:ext cx="10515598" cy="4351338"/>
          </a:xfrm>
        </p:spPr>
        <p:txBody>
          <a:bodyPr/>
          <a:lstStyle/>
          <a:p>
            <a:pPr marL="0" indent="0">
              <a:buNone/>
            </a:pPr>
            <a:r>
              <a:rPr lang="en-US" dirty="0"/>
              <a:t>Looking at </a:t>
            </a:r>
            <a:r>
              <a:rPr lang="en-US" b="1" dirty="0"/>
              <a:t>changes over time</a:t>
            </a:r>
            <a:r>
              <a:rPr lang="en-US" dirty="0"/>
              <a:t> can show groups that are ‘catching up’ and those that are being left behind</a:t>
            </a:r>
          </a:p>
        </p:txBody>
      </p:sp>
      <p:pic>
        <p:nvPicPr>
          <p:cNvPr id="9" name="Picture 4">
            <a:extLst>
              <a:ext uri="{FF2B5EF4-FFF2-40B4-BE49-F238E27FC236}">
                <a16:creationId xmlns:a16="http://schemas.microsoft.com/office/drawing/2014/main" id="{8DBA9BAC-A97B-4C44-864A-D80143E99C8C}"/>
              </a:ext>
            </a:extLst>
          </p:cNvPr>
          <p:cNvPicPr>
            <a:picLocks noChangeAspect="1" noChangeArrowheads="1"/>
          </p:cNvPicPr>
          <p:nvPr/>
        </p:nvPicPr>
        <p:blipFill>
          <a:blip r:embed="rId2">
            <a:alphaModFix/>
            <a:extLst>
              <a:ext uri="{28A0092B-C50C-407E-A947-70E740481C1C}">
                <a14:useLocalDpi xmlns:a14="http://schemas.microsoft.com/office/drawing/2010/main"/>
              </a:ext>
            </a:extLst>
          </a:blip>
          <a:srcRect/>
          <a:stretch>
            <a:fillRect/>
          </a:stretch>
        </p:blipFill>
        <p:spPr bwMode="auto">
          <a:xfrm>
            <a:off x="1499377" y="3360506"/>
            <a:ext cx="5341225" cy="309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BF4FB8A-C9A2-C142-AD96-F4DC24C717B2}"/>
              </a:ext>
            </a:extLst>
          </p:cNvPr>
          <p:cNvSpPr txBox="1"/>
          <p:nvPr/>
        </p:nvSpPr>
        <p:spPr>
          <a:xfrm>
            <a:off x="2061069" y="2929618"/>
            <a:ext cx="4898507" cy="369332"/>
          </a:xfrm>
          <a:prstGeom prst="rect">
            <a:avLst/>
          </a:prstGeom>
          <a:noFill/>
        </p:spPr>
        <p:txBody>
          <a:bodyPr wrap="square" rtlCol="0">
            <a:spAutoFit/>
          </a:bodyPr>
          <a:lstStyle/>
          <a:p>
            <a:r>
              <a:rPr lang="en-US" dirty="0">
                <a:latin typeface="Garamond" panose="02020404030301010803" pitchFamily="18" charset="0"/>
              </a:rPr>
              <a:t>Kenya global MPI ethnicity data, 2008/09-2014</a:t>
            </a:r>
          </a:p>
        </p:txBody>
      </p:sp>
      <p:pic>
        <p:nvPicPr>
          <p:cNvPr id="11" name="Picture 2">
            <a:extLst>
              <a:ext uri="{FF2B5EF4-FFF2-40B4-BE49-F238E27FC236}">
                <a16:creationId xmlns:a16="http://schemas.microsoft.com/office/drawing/2014/main" id="{CB39DFBD-43D8-6D44-B834-1E9F1F02B7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577" y="3360506"/>
            <a:ext cx="4935064" cy="322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45C8856-20DE-BF4D-943A-3EFDFEBB74E2}"/>
              </a:ext>
            </a:extLst>
          </p:cNvPr>
          <p:cNvSpPr txBox="1"/>
          <p:nvPr/>
        </p:nvSpPr>
        <p:spPr>
          <a:xfrm>
            <a:off x="7490086" y="2929619"/>
            <a:ext cx="4523530" cy="369332"/>
          </a:xfrm>
          <a:prstGeom prst="rect">
            <a:avLst/>
          </a:prstGeom>
          <a:noFill/>
        </p:spPr>
        <p:txBody>
          <a:bodyPr wrap="square" rtlCol="0">
            <a:spAutoFit/>
          </a:bodyPr>
          <a:lstStyle/>
          <a:p>
            <a:r>
              <a:rPr lang="en-US" dirty="0">
                <a:latin typeface="Garamond" panose="02020404030301010803" pitchFamily="18" charset="0"/>
              </a:rPr>
              <a:t>Benin global MPI ethnicity data, 2006-2011/12</a:t>
            </a:r>
          </a:p>
        </p:txBody>
      </p:sp>
    </p:spTree>
    <p:extLst>
      <p:ext uri="{BB962C8B-B14F-4D97-AF65-F5344CB8AC3E}">
        <p14:creationId xmlns:p14="http://schemas.microsoft.com/office/powerpoint/2010/main" val="391959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u="sng" dirty="0"/>
              <a:t>Report </a:t>
            </a:r>
            <a:r>
              <a:rPr lang="en-US" u="sng" dirty="0"/>
              <a:t>to the SDGs and other national/international goals</a:t>
            </a:r>
            <a:endParaRPr lang="en-US" b="1" u="sng"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3875442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2248-2A64-3149-A06E-04DDE6343CE3}"/>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E64892E9-1B48-C446-8A7F-AC4D91B08945}"/>
              </a:ext>
            </a:extLst>
          </p:cNvPr>
          <p:cNvSpPr>
            <a:spLocks noGrp="1"/>
          </p:cNvSpPr>
          <p:nvPr>
            <p:ph type="body" orient="vert" idx="1"/>
          </p:nvPr>
        </p:nvSpPr>
        <p:spPr>
          <a:xfrm>
            <a:off x="1499377" y="1599071"/>
            <a:ext cx="10515598" cy="2188437"/>
          </a:xfrm>
        </p:spPr>
        <p:txBody>
          <a:bodyPr>
            <a:normAutofit lnSpcReduction="10000"/>
          </a:bodyPr>
          <a:lstStyle/>
          <a:p>
            <a:pPr marL="0" indent="0">
              <a:spcAft>
                <a:spcPts val="600"/>
              </a:spcAft>
              <a:buNone/>
            </a:pPr>
            <a:r>
              <a:rPr lang="en-GB" dirty="0">
                <a:solidFill>
                  <a:prstClr val="black"/>
                </a:solidFill>
                <a:ea typeface="MS PGothic" pitchFamily="34" charset="-128"/>
              </a:rPr>
              <a:t>The concept of poverty as a multidimensional phenomenon is fundamental to the 2030 Agenda.</a:t>
            </a:r>
          </a:p>
          <a:p>
            <a:pPr marL="0" indent="0">
              <a:spcAft>
                <a:spcPts val="600"/>
              </a:spcAft>
              <a:buNone/>
            </a:pPr>
            <a:r>
              <a:rPr lang="en-GB" dirty="0">
                <a:solidFill>
                  <a:prstClr val="black"/>
                </a:solidFill>
                <a:ea typeface="MS PGothic" pitchFamily="34" charset="-128"/>
              </a:rPr>
              <a:t>The preamble to the 2030 Agenda calls “eradicating poverty </a:t>
            </a:r>
            <a:r>
              <a:rPr lang="en-GB" b="1" dirty="0">
                <a:solidFill>
                  <a:prstClr val="black"/>
                </a:solidFill>
                <a:ea typeface="MS PGothic" pitchFamily="34" charset="-128"/>
              </a:rPr>
              <a:t>in all its forms and dimensions</a:t>
            </a:r>
            <a:r>
              <a:rPr lang="en-GB" dirty="0">
                <a:solidFill>
                  <a:prstClr val="black"/>
                </a:solidFill>
                <a:ea typeface="MS PGothic" pitchFamily="34" charset="-128"/>
              </a:rPr>
              <a:t>... the greatest global challenge and an indispensable requirement for sustainable development”.</a:t>
            </a:r>
            <a:endParaRPr lang="en-GB" b="1" dirty="0">
              <a:solidFill>
                <a:prstClr val="black"/>
              </a:solidFill>
              <a:ea typeface="MS PGothic" pitchFamily="34" charset="-128"/>
            </a:endParaRPr>
          </a:p>
          <a:p>
            <a:pPr marL="0" indent="0">
              <a:buNone/>
            </a:pPr>
            <a:endParaRPr lang="en-US" dirty="0"/>
          </a:p>
        </p:txBody>
      </p:sp>
      <p:pic>
        <p:nvPicPr>
          <p:cNvPr id="4" name="Content Placeholder 3" descr="A screenshot of a cell phone&#10;&#10;Description automatically generated">
            <a:extLst>
              <a:ext uri="{FF2B5EF4-FFF2-40B4-BE49-F238E27FC236}">
                <a16:creationId xmlns:a16="http://schemas.microsoft.com/office/drawing/2014/main" id="{4EAFB7D9-F6B7-864D-9AC9-113B21A0B2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7800501" y="3625807"/>
            <a:ext cx="4391499" cy="3232193"/>
          </a:xfrm>
          <a:prstGeom prst="rect">
            <a:avLst/>
          </a:prstGeom>
        </p:spPr>
      </p:pic>
      <p:sp>
        <p:nvSpPr>
          <p:cNvPr id="5" name="TextBox 4">
            <a:extLst>
              <a:ext uri="{FF2B5EF4-FFF2-40B4-BE49-F238E27FC236}">
                <a16:creationId xmlns:a16="http://schemas.microsoft.com/office/drawing/2014/main" id="{BCE2CD74-B4E2-514D-B11E-3D986E2832DC}"/>
              </a:ext>
            </a:extLst>
          </p:cNvPr>
          <p:cNvSpPr txBox="1"/>
          <p:nvPr/>
        </p:nvSpPr>
        <p:spPr>
          <a:xfrm>
            <a:off x="1499377" y="3905573"/>
            <a:ext cx="4169044" cy="2323713"/>
          </a:xfrm>
          <a:prstGeom prst="rect">
            <a:avLst/>
          </a:prstGeom>
          <a:noFill/>
        </p:spPr>
        <p:txBody>
          <a:bodyPr wrap="square" rtlCol="0">
            <a:spAutoFit/>
          </a:bodyPr>
          <a:lstStyle/>
          <a:p>
            <a:pPr>
              <a:spcAft>
                <a:spcPts val="600"/>
              </a:spcAft>
            </a:pPr>
            <a:r>
              <a:rPr lang="en-GB" sz="2800" dirty="0">
                <a:solidFill>
                  <a:prstClr val="black"/>
                </a:solidFill>
                <a:latin typeface="Garamond" panose="02020404030301010803" pitchFamily="18" charset="0"/>
                <a:ea typeface="MS PGothic" pitchFamily="34" charset="-128"/>
              </a:rPr>
              <a:t>The MPI is connected to a number of different SDGs. It can be used to look at interlinkages across SDGs.</a:t>
            </a:r>
          </a:p>
          <a:p>
            <a:endParaRPr lang="en-US" sz="2800" dirty="0">
              <a:latin typeface="Garamond" panose="02020404030301010803" pitchFamily="18" charset="0"/>
            </a:endParaRPr>
          </a:p>
        </p:txBody>
      </p:sp>
    </p:spTree>
    <p:extLst>
      <p:ext uri="{BB962C8B-B14F-4D97-AF65-F5344CB8AC3E}">
        <p14:creationId xmlns:p14="http://schemas.microsoft.com/office/powerpoint/2010/main" val="3676465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In particular, SDG target 1.2 calls for countries to “reduce at least by half the proportion of men, women, and children of all ages living in poverty in all its dimensions, according to national definitions” by 2030.</a:t>
            </a:r>
          </a:p>
          <a:p>
            <a:pPr marL="0" indent="0">
              <a:spcAft>
                <a:spcPts val="600"/>
              </a:spcAft>
              <a:buNone/>
            </a:pPr>
            <a:r>
              <a:rPr lang="en-GB" sz="2400" dirty="0">
                <a:solidFill>
                  <a:prstClr val="black"/>
                </a:solidFill>
                <a:ea typeface="MS PGothic" pitchFamily="34" charset="-128"/>
              </a:rPr>
              <a:t>SDG indicator 1.2.2 is the “proportion of men, women and children of all ages living in poverty in all its dimensions according to national definitions”.</a:t>
            </a:r>
          </a:p>
          <a:p>
            <a:pPr marL="0" indent="0">
              <a:spcAft>
                <a:spcPts val="600"/>
              </a:spcAft>
              <a:buNone/>
            </a:pPr>
            <a:r>
              <a:rPr lang="en-GB" sz="2400" dirty="0">
                <a:solidFill>
                  <a:prstClr val="black"/>
                </a:solidFill>
                <a:ea typeface="MS PGothic" pitchFamily="34" charset="-128"/>
              </a:rPr>
              <a:t>It is the only SDG indicator for which national governments are the custodian agencies. World Bank, UNDP, and UNICEF are supporting agencies.</a:t>
            </a:r>
          </a:p>
          <a:p>
            <a:pPr marL="0" indent="0">
              <a:spcAft>
                <a:spcPts val="600"/>
              </a:spcAft>
              <a:buNone/>
            </a:pPr>
            <a:r>
              <a:rPr lang="en-GB" sz="2400" dirty="0">
                <a:solidFill>
                  <a:prstClr val="black"/>
                </a:solidFill>
                <a:ea typeface="MS PGothic" pitchFamily="34" charset="-128"/>
              </a:rPr>
              <a:t>There are two ways in which countries report the MPI for SDG indicator 1.2.2:</a:t>
            </a:r>
          </a:p>
          <a:p>
            <a:pPr marL="809625" lvl="1" indent="-342900">
              <a:spcAft>
                <a:spcPts val="600"/>
              </a:spcAft>
            </a:pPr>
            <a:r>
              <a:rPr lang="en-GB" b="1" dirty="0">
                <a:solidFill>
                  <a:prstClr val="black"/>
                </a:solidFill>
                <a:ea typeface="MS PGothic" pitchFamily="34" charset="-128"/>
              </a:rPr>
              <a:t>Global SDG Indicators Database</a:t>
            </a:r>
          </a:p>
          <a:p>
            <a:pPr marL="809625" lvl="1" indent="-342900">
              <a:spcAft>
                <a:spcPts val="600"/>
              </a:spcAft>
            </a:pPr>
            <a:r>
              <a:rPr lang="en-GB" b="1" dirty="0">
                <a:solidFill>
                  <a:prstClr val="black"/>
                </a:solidFill>
                <a:ea typeface="MS PGothic" pitchFamily="34" charset="-128"/>
              </a:rPr>
              <a:t>Voluntary National Reviews</a:t>
            </a:r>
          </a:p>
        </p:txBody>
      </p:sp>
    </p:spTree>
    <p:extLst>
      <p:ext uri="{BB962C8B-B14F-4D97-AF65-F5344CB8AC3E}">
        <p14:creationId xmlns:p14="http://schemas.microsoft.com/office/powerpoint/2010/main" val="3065957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The Global SDG Indicators Database is run by UN-DESA and UNSD.</a:t>
            </a:r>
          </a:p>
          <a:p>
            <a:pPr marL="0" indent="0">
              <a:spcAft>
                <a:spcPts val="600"/>
              </a:spcAft>
              <a:buNone/>
            </a:pPr>
            <a:r>
              <a:rPr lang="en-GB" sz="2400" dirty="0">
                <a:solidFill>
                  <a:prstClr val="black"/>
                </a:solidFill>
                <a:ea typeface="MS PGothic" pitchFamily="34" charset="-128"/>
              </a:rPr>
              <a:t>For 1.2.2, the World Bank liaises with countries’ SDG Focal Points. </a:t>
            </a:r>
            <a:r>
              <a:rPr lang="en-GB" sz="2400" b="1" dirty="0">
                <a:solidFill>
                  <a:prstClr val="black"/>
                </a:solidFill>
                <a:ea typeface="MS PGothic" pitchFamily="34" charset="-128"/>
              </a:rPr>
              <a:t>It is important for whatever agency is responsible for the MPI to coordinate with their country’s SDG Focal Points to be sure that it is reported accurately.</a:t>
            </a:r>
          </a:p>
          <a:p>
            <a:pPr marL="0" indent="0">
              <a:spcAft>
                <a:spcPts val="600"/>
              </a:spcAft>
              <a:buNone/>
            </a:pPr>
            <a:endParaRPr lang="en-GB" sz="2400" dirty="0">
              <a:solidFill>
                <a:prstClr val="black"/>
              </a:solidFill>
              <a:ea typeface="MS PGothic" pitchFamily="34" charset="-128"/>
            </a:endParaRPr>
          </a:p>
        </p:txBody>
      </p:sp>
      <p:pic>
        <p:nvPicPr>
          <p:cNvPr id="4" name="Picture 3">
            <a:extLst>
              <a:ext uri="{FF2B5EF4-FFF2-40B4-BE49-F238E27FC236}">
                <a16:creationId xmlns:a16="http://schemas.microsoft.com/office/drawing/2014/main" id="{59FC4169-DD93-054A-961D-7A4267E84E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7631" y="3622227"/>
            <a:ext cx="6384369" cy="3235773"/>
          </a:xfrm>
          <a:prstGeom prst="rect">
            <a:avLst/>
          </a:prstGeom>
        </p:spPr>
      </p:pic>
      <p:sp>
        <p:nvSpPr>
          <p:cNvPr id="5" name="TextBox 4">
            <a:extLst>
              <a:ext uri="{FF2B5EF4-FFF2-40B4-BE49-F238E27FC236}">
                <a16:creationId xmlns:a16="http://schemas.microsoft.com/office/drawing/2014/main" id="{252104AA-EB18-D74E-A784-DA551B56B9BF}"/>
              </a:ext>
            </a:extLst>
          </p:cNvPr>
          <p:cNvSpPr txBox="1"/>
          <p:nvPr/>
        </p:nvSpPr>
        <p:spPr>
          <a:xfrm>
            <a:off x="1499377" y="3622227"/>
            <a:ext cx="3909531" cy="2677656"/>
          </a:xfrm>
          <a:prstGeom prst="rect">
            <a:avLst/>
          </a:prstGeom>
          <a:noFill/>
        </p:spPr>
        <p:txBody>
          <a:bodyPr wrap="square" rtlCol="0">
            <a:spAutoFit/>
          </a:bodyPr>
          <a:lstStyle/>
          <a:p>
            <a:pPr marL="9525">
              <a:spcAft>
                <a:spcPts val="600"/>
              </a:spcAft>
            </a:pPr>
            <a:r>
              <a:rPr lang="en-GB" sz="2400" dirty="0">
                <a:solidFill>
                  <a:prstClr val="black"/>
                </a:solidFill>
                <a:latin typeface="Garamond" panose="02020404030301010803" pitchFamily="18" charset="0"/>
                <a:ea typeface="MS PGothic" pitchFamily="34" charset="-128"/>
              </a:rPr>
              <a:t>The database captures information on intensity and headcount ratio for households, individuals, and children, with </a:t>
            </a:r>
            <a:r>
              <a:rPr lang="en-GB" sz="2400" dirty="0" err="1">
                <a:solidFill>
                  <a:prstClr val="black"/>
                </a:solidFill>
                <a:latin typeface="Garamond" panose="02020404030301010803" pitchFamily="18" charset="0"/>
                <a:ea typeface="MS PGothic" pitchFamily="34" charset="-128"/>
              </a:rPr>
              <a:t>disaggregations</a:t>
            </a:r>
            <a:r>
              <a:rPr lang="en-GB" sz="2400" dirty="0">
                <a:solidFill>
                  <a:prstClr val="black"/>
                </a:solidFill>
                <a:latin typeface="Garamond" panose="02020404030301010803" pitchFamily="18" charset="0"/>
                <a:ea typeface="MS PGothic" pitchFamily="34" charset="-128"/>
              </a:rPr>
              <a:t> by age, gender, and area (urban/rural).</a:t>
            </a:r>
          </a:p>
        </p:txBody>
      </p:sp>
    </p:spTree>
    <p:extLst>
      <p:ext uri="{BB962C8B-B14F-4D97-AF65-F5344CB8AC3E}">
        <p14:creationId xmlns:p14="http://schemas.microsoft.com/office/powerpoint/2010/main" val="3933726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Voluntary National Reviews are encouraged for sharing of experiences in the implementation of the 2030 Agenda. They are shared each July at the HLPF and published online.</a:t>
            </a:r>
          </a:p>
          <a:p>
            <a:pPr marL="0" indent="0">
              <a:spcAft>
                <a:spcPts val="600"/>
              </a:spcAft>
              <a:buNone/>
            </a:pPr>
            <a:r>
              <a:rPr lang="en-GB" sz="2400" dirty="0">
                <a:solidFill>
                  <a:prstClr val="black"/>
                </a:solidFill>
                <a:ea typeface="MS PGothic" pitchFamily="34" charset="-128"/>
              </a:rPr>
              <a:t>To date, 41 countries have submitted 53 VNRs reporting on multidimensional poverty.</a:t>
            </a:r>
          </a:p>
        </p:txBody>
      </p:sp>
      <p:sp>
        <p:nvSpPr>
          <p:cNvPr id="5" name="TextBox 4">
            <a:extLst>
              <a:ext uri="{FF2B5EF4-FFF2-40B4-BE49-F238E27FC236}">
                <a16:creationId xmlns:a16="http://schemas.microsoft.com/office/drawing/2014/main" id="{252104AA-EB18-D74E-A784-DA551B56B9BF}"/>
              </a:ext>
            </a:extLst>
          </p:cNvPr>
          <p:cNvSpPr txBox="1"/>
          <p:nvPr/>
        </p:nvSpPr>
        <p:spPr>
          <a:xfrm>
            <a:off x="1499377" y="3622227"/>
            <a:ext cx="6072660" cy="2015936"/>
          </a:xfrm>
          <a:prstGeom prst="rect">
            <a:avLst/>
          </a:prstGeom>
          <a:noFill/>
        </p:spPr>
        <p:txBody>
          <a:bodyPr wrap="square" rtlCol="0">
            <a:spAutoFit/>
          </a:bodyPr>
          <a:lstStyle/>
          <a:p>
            <a:pPr marL="9525">
              <a:spcAft>
                <a:spcPts val="600"/>
              </a:spcAft>
            </a:pPr>
            <a:r>
              <a:rPr lang="en-GB" sz="2400" dirty="0">
                <a:solidFill>
                  <a:prstClr val="black"/>
                </a:solidFill>
                <a:latin typeface="Garamond" panose="02020404030301010803" pitchFamily="18" charset="0"/>
                <a:ea typeface="MS PGothic" pitchFamily="34" charset="-128"/>
              </a:rPr>
              <a:t>The VNRs have reported national MPIs, global MPI, regional MPIs, national child MPIs, and MODA.</a:t>
            </a:r>
          </a:p>
          <a:p>
            <a:pPr marL="9525">
              <a:spcAft>
                <a:spcPts val="600"/>
              </a:spcAft>
            </a:pPr>
            <a:r>
              <a:rPr lang="en-GB" sz="2400" dirty="0">
                <a:solidFill>
                  <a:prstClr val="black"/>
                </a:solidFill>
                <a:latin typeface="Garamond" panose="02020404030301010803" pitchFamily="18" charset="0"/>
                <a:ea typeface="MS PGothic" pitchFamily="34" charset="-128"/>
              </a:rPr>
              <a:t>They also include information about policy use of the measures.</a:t>
            </a:r>
          </a:p>
        </p:txBody>
      </p:sp>
      <p:graphicFrame>
        <p:nvGraphicFramePr>
          <p:cNvPr id="6" name="Chart 5">
            <a:extLst>
              <a:ext uri="{FF2B5EF4-FFF2-40B4-BE49-F238E27FC236}">
                <a16:creationId xmlns:a16="http://schemas.microsoft.com/office/drawing/2014/main" id="{BDD5B1F5-B43A-4D4E-AF81-238735BD492E}"/>
              </a:ext>
            </a:extLst>
          </p:cNvPr>
          <p:cNvGraphicFramePr/>
          <p:nvPr>
            <p:extLst>
              <p:ext uri="{D42A27DB-BD31-4B8C-83A1-F6EECF244321}">
                <p14:modId xmlns:p14="http://schemas.microsoft.com/office/powerpoint/2010/main" val="1156488731"/>
              </p:ext>
            </p:extLst>
          </p:nvPr>
        </p:nvGraphicFramePr>
        <p:xfrm>
          <a:off x="7749059" y="3723784"/>
          <a:ext cx="4442941" cy="3134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1700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Many countries also use their National MPIs to report progress towards </a:t>
            </a:r>
            <a:r>
              <a:rPr lang="en-GB" sz="2400" b="1" dirty="0">
                <a:solidFill>
                  <a:prstClr val="black"/>
                </a:solidFill>
                <a:ea typeface="MS PGothic" pitchFamily="34" charset="-128"/>
              </a:rPr>
              <a:t>National Development Plans </a:t>
            </a:r>
            <a:r>
              <a:rPr lang="en-GB" sz="2400" dirty="0">
                <a:solidFill>
                  <a:prstClr val="black"/>
                </a:solidFill>
                <a:ea typeface="MS PGothic" pitchFamily="34" charset="-128"/>
              </a:rPr>
              <a:t>and national goals.</a:t>
            </a:r>
          </a:p>
        </p:txBody>
      </p:sp>
      <p:pic>
        <p:nvPicPr>
          <p:cNvPr id="7" name="Picture 6">
            <a:extLst>
              <a:ext uri="{FF2B5EF4-FFF2-40B4-BE49-F238E27FC236}">
                <a16:creationId xmlns:a16="http://schemas.microsoft.com/office/drawing/2014/main" id="{4305E580-1B12-9046-9FAF-9EF9D83F3860}"/>
              </a:ext>
            </a:extLst>
          </p:cNvPr>
          <p:cNvPicPr>
            <a:picLocks noChangeAspect="1"/>
          </p:cNvPicPr>
          <p:nvPr/>
        </p:nvPicPr>
        <p:blipFill>
          <a:blip r:embed="rId2"/>
          <a:stretch>
            <a:fillRect/>
          </a:stretch>
        </p:blipFill>
        <p:spPr>
          <a:xfrm>
            <a:off x="1499377" y="2892425"/>
            <a:ext cx="6739811" cy="3965575"/>
          </a:xfrm>
          <a:prstGeom prst="rect">
            <a:avLst/>
          </a:prstGeom>
        </p:spPr>
      </p:pic>
      <p:sp>
        <p:nvSpPr>
          <p:cNvPr id="8" name="Rectangle 7">
            <a:extLst>
              <a:ext uri="{FF2B5EF4-FFF2-40B4-BE49-F238E27FC236}">
                <a16:creationId xmlns:a16="http://schemas.microsoft.com/office/drawing/2014/main" id="{B233D31F-C8CE-8D4C-B8C7-66524C1D9C54}"/>
              </a:ext>
            </a:extLst>
          </p:cNvPr>
          <p:cNvSpPr/>
          <p:nvPr/>
        </p:nvSpPr>
        <p:spPr>
          <a:xfrm>
            <a:off x="1885950" y="5872163"/>
            <a:ext cx="5800725" cy="542925"/>
          </a:xfrm>
          <a:prstGeom prst="rect">
            <a:avLst/>
          </a:prstGeom>
          <a:noFill/>
          <a:ln w="28575">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8D002E-EE28-7A44-8456-18F82C11AE33}"/>
              </a:ext>
            </a:extLst>
          </p:cNvPr>
          <p:cNvSpPr txBox="1"/>
          <p:nvPr/>
        </p:nvSpPr>
        <p:spPr>
          <a:xfrm>
            <a:off x="8418282" y="2892425"/>
            <a:ext cx="3417602" cy="461665"/>
          </a:xfrm>
          <a:prstGeom prst="rect">
            <a:avLst/>
          </a:prstGeom>
          <a:noFill/>
        </p:spPr>
        <p:txBody>
          <a:bodyPr wrap="none" rtlCol="0">
            <a:spAutoFit/>
          </a:bodyPr>
          <a:lstStyle/>
          <a:p>
            <a:r>
              <a:rPr lang="en-US" sz="2400" dirty="0">
                <a:latin typeface="Garamond" panose="02020404030301010803" pitchFamily="18" charset="0"/>
              </a:rPr>
              <a:t>Sierra Leone National MPI</a:t>
            </a:r>
          </a:p>
        </p:txBody>
      </p:sp>
      <p:pic>
        <p:nvPicPr>
          <p:cNvPr id="11" name="Picture 10">
            <a:extLst>
              <a:ext uri="{FF2B5EF4-FFF2-40B4-BE49-F238E27FC236}">
                <a16:creationId xmlns:a16="http://schemas.microsoft.com/office/drawing/2014/main" id="{818C1CF8-6F0D-4D49-AF75-3F4AF0D21972}"/>
              </a:ext>
            </a:extLst>
          </p:cNvPr>
          <p:cNvPicPr>
            <a:picLocks noChangeAspect="1"/>
          </p:cNvPicPr>
          <p:nvPr/>
        </p:nvPicPr>
        <p:blipFill>
          <a:blip r:embed="rId3"/>
          <a:stretch>
            <a:fillRect/>
          </a:stretch>
        </p:blipFill>
        <p:spPr>
          <a:xfrm>
            <a:off x="8418282" y="3885647"/>
            <a:ext cx="3596694" cy="1606919"/>
          </a:xfrm>
          <a:prstGeom prst="rect">
            <a:avLst/>
          </a:prstGeom>
        </p:spPr>
      </p:pic>
    </p:spTree>
    <p:extLst>
      <p:ext uri="{BB962C8B-B14F-4D97-AF65-F5344CB8AC3E}">
        <p14:creationId xmlns:p14="http://schemas.microsoft.com/office/powerpoint/2010/main" val="2238791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Many countries also use their National MPIs to report progress towards </a:t>
            </a:r>
            <a:r>
              <a:rPr lang="en-GB" sz="2400" b="1" dirty="0">
                <a:solidFill>
                  <a:prstClr val="black"/>
                </a:solidFill>
                <a:ea typeface="MS PGothic" pitchFamily="34" charset="-128"/>
              </a:rPr>
              <a:t>National Development Plans </a:t>
            </a:r>
            <a:r>
              <a:rPr lang="en-GB" sz="2400" dirty="0">
                <a:solidFill>
                  <a:prstClr val="black"/>
                </a:solidFill>
                <a:ea typeface="MS PGothic" pitchFamily="34" charset="-128"/>
              </a:rPr>
              <a:t>and national goals.</a:t>
            </a:r>
          </a:p>
        </p:txBody>
      </p:sp>
      <p:sp>
        <p:nvSpPr>
          <p:cNvPr id="9" name="TextBox 8">
            <a:extLst>
              <a:ext uri="{FF2B5EF4-FFF2-40B4-BE49-F238E27FC236}">
                <a16:creationId xmlns:a16="http://schemas.microsoft.com/office/drawing/2014/main" id="{5C8D002E-EE28-7A44-8456-18F82C11AE33}"/>
              </a:ext>
            </a:extLst>
          </p:cNvPr>
          <p:cNvSpPr txBox="1"/>
          <p:nvPr/>
        </p:nvSpPr>
        <p:spPr>
          <a:xfrm>
            <a:off x="8418282" y="2892425"/>
            <a:ext cx="3079689" cy="461665"/>
          </a:xfrm>
          <a:prstGeom prst="rect">
            <a:avLst/>
          </a:prstGeom>
          <a:noFill/>
        </p:spPr>
        <p:txBody>
          <a:bodyPr wrap="none" rtlCol="0">
            <a:spAutoFit/>
          </a:bodyPr>
          <a:lstStyle/>
          <a:p>
            <a:r>
              <a:rPr lang="en-US" sz="2400" dirty="0">
                <a:latin typeface="Garamond" panose="02020404030301010803" pitchFamily="18" charset="0"/>
              </a:rPr>
              <a:t>Colombia National MPI</a:t>
            </a:r>
          </a:p>
        </p:txBody>
      </p:sp>
      <p:pic>
        <p:nvPicPr>
          <p:cNvPr id="4" name="Picture 3">
            <a:extLst>
              <a:ext uri="{FF2B5EF4-FFF2-40B4-BE49-F238E27FC236}">
                <a16:creationId xmlns:a16="http://schemas.microsoft.com/office/drawing/2014/main" id="{0805AABA-A613-8644-814B-D6DD0C4965C1}"/>
              </a:ext>
            </a:extLst>
          </p:cNvPr>
          <p:cNvPicPr>
            <a:picLocks noChangeAspect="1"/>
          </p:cNvPicPr>
          <p:nvPr/>
        </p:nvPicPr>
        <p:blipFill rotWithShape="1">
          <a:blip r:embed="rId2"/>
          <a:srcRect r="1408"/>
          <a:stretch/>
        </p:blipFill>
        <p:spPr>
          <a:xfrm>
            <a:off x="8135833" y="3489027"/>
            <a:ext cx="3824519" cy="2025067"/>
          </a:xfrm>
          <a:prstGeom prst="rect">
            <a:avLst/>
          </a:prstGeom>
        </p:spPr>
      </p:pic>
      <p:pic>
        <p:nvPicPr>
          <p:cNvPr id="6" name="Picture 5">
            <a:extLst>
              <a:ext uri="{FF2B5EF4-FFF2-40B4-BE49-F238E27FC236}">
                <a16:creationId xmlns:a16="http://schemas.microsoft.com/office/drawing/2014/main" id="{CAF939DE-337B-C64A-8CD2-0CA0483CA2C9}"/>
              </a:ext>
            </a:extLst>
          </p:cNvPr>
          <p:cNvPicPr>
            <a:picLocks noChangeAspect="1"/>
          </p:cNvPicPr>
          <p:nvPr/>
        </p:nvPicPr>
        <p:blipFill>
          <a:blip r:embed="rId3"/>
          <a:stretch>
            <a:fillRect/>
          </a:stretch>
        </p:blipFill>
        <p:spPr>
          <a:xfrm>
            <a:off x="1785126" y="2994669"/>
            <a:ext cx="4798999" cy="2390837"/>
          </a:xfrm>
          <a:prstGeom prst="rect">
            <a:avLst/>
          </a:prstGeom>
        </p:spPr>
      </p:pic>
      <p:sp>
        <p:nvSpPr>
          <p:cNvPr id="10" name="TextBox 9">
            <a:extLst>
              <a:ext uri="{FF2B5EF4-FFF2-40B4-BE49-F238E27FC236}">
                <a16:creationId xmlns:a16="http://schemas.microsoft.com/office/drawing/2014/main" id="{9D95EF28-2454-8E4D-8B6D-7DE9BC02A650}"/>
              </a:ext>
            </a:extLst>
          </p:cNvPr>
          <p:cNvSpPr txBox="1"/>
          <p:nvPr/>
        </p:nvSpPr>
        <p:spPr>
          <a:xfrm>
            <a:off x="1785126" y="5514094"/>
            <a:ext cx="6130149" cy="923330"/>
          </a:xfrm>
          <a:prstGeom prst="rect">
            <a:avLst/>
          </a:prstGeom>
          <a:noFill/>
        </p:spPr>
        <p:txBody>
          <a:bodyPr wrap="square" rtlCol="0">
            <a:spAutoFit/>
          </a:bodyPr>
          <a:lstStyle/>
          <a:p>
            <a:r>
              <a:rPr lang="en-US" dirty="0">
                <a:latin typeface="Garamond" panose="02020404030301010803" pitchFamily="18" charset="0"/>
              </a:rPr>
              <a:t>”01 REDUCE POVERTY: Colombia will reduce the percentage of people in a situation of multidimensional poverty from 16% in 2021 to a range between 11.5% and 9.5%”</a:t>
            </a:r>
          </a:p>
        </p:txBody>
      </p:sp>
    </p:spTree>
    <p:extLst>
      <p:ext uri="{BB962C8B-B14F-4D97-AF65-F5344CB8AC3E}">
        <p14:creationId xmlns:p14="http://schemas.microsoft.com/office/powerpoint/2010/main" val="1723494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BF36-BD80-1342-9021-0BCC67EB3D30}"/>
              </a:ext>
            </a:extLst>
          </p:cNvPr>
          <p:cNvSpPr>
            <a:spLocks noGrp="1"/>
          </p:cNvSpPr>
          <p:nvPr>
            <p:ph type="title"/>
          </p:nvPr>
        </p:nvSpPr>
        <p:spPr/>
        <p:txBody>
          <a:bodyPr/>
          <a:lstStyle/>
          <a:p>
            <a:r>
              <a:rPr lang="en-US" dirty="0"/>
              <a:t>Report to the SDGs and Other Goals</a:t>
            </a:r>
          </a:p>
        </p:txBody>
      </p:sp>
      <p:sp>
        <p:nvSpPr>
          <p:cNvPr id="3" name="Vertical Text Placeholder 2">
            <a:extLst>
              <a:ext uri="{FF2B5EF4-FFF2-40B4-BE49-F238E27FC236}">
                <a16:creationId xmlns:a16="http://schemas.microsoft.com/office/drawing/2014/main" id="{A058175F-9CFA-7841-86C2-0A64A0927658}"/>
              </a:ext>
            </a:extLst>
          </p:cNvPr>
          <p:cNvSpPr>
            <a:spLocks noGrp="1"/>
          </p:cNvSpPr>
          <p:nvPr>
            <p:ph type="body" orient="vert" idx="1"/>
          </p:nvPr>
        </p:nvSpPr>
        <p:spPr/>
        <p:txBody>
          <a:bodyPr>
            <a:normAutofit/>
          </a:bodyPr>
          <a:lstStyle/>
          <a:p>
            <a:pPr marL="0" indent="0">
              <a:spcAft>
                <a:spcPts val="600"/>
              </a:spcAft>
              <a:buNone/>
            </a:pPr>
            <a:r>
              <a:rPr lang="en-GB" sz="2400" dirty="0">
                <a:solidFill>
                  <a:prstClr val="black"/>
                </a:solidFill>
                <a:ea typeface="MS PGothic" pitchFamily="34" charset="-128"/>
              </a:rPr>
              <a:t>Many countries also use their National MPIs to report progress towards National Development Plans and </a:t>
            </a:r>
            <a:r>
              <a:rPr lang="en-GB" sz="2400" b="1" dirty="0">
                <a:solidFill>
                  <a:prstClr val="black"/>
                </a:solidFill>
                <a:ea typeface="MS PGothic" pitchFamily="34" charset="-128"/>
              </a:rPr>
              <a:t>national goals</a:t>
            </a:r>
            <a:r>
              <a:rPr lang="en-GB" sz="2400" dirty="0">
                <a:solidFill>
                  <a:prstClr val="black"/>
                </a:solidFill>
                <a:ea typeface="MS PGothic" pitchFamily="34" charset="-128"/>
              </a:rPr>
              <a:t>.</a:t>
            </a:r>
          </a:p>
        </p:txBody>
      </p:sp>
      <p:pic>
        <p:nvPicPr>
          <p:cNvPr id="7" name="Picture 6">
            <a:extLst>
              <a:ext uri="{FF2B5EF4-FFF2-40B4-BE49-F238E27FC236}">
                <a16:creationId xmlns:a16="http://schemas.microsoft.com/office/drawing/2014/main" id="{50A1FA6B-5625-D741-8010-B4C654D86047}"/>
              </a:ext>
            </a:extLst>
          </p:cNvPr>
          <p:cNvPicPr>
            <a:picLocks noChangeAspect="1"/>
          </p:cNvPicPr>
          <p:nvPr/>
        </p:nvPicPr>
        <p:blipFill>
          <a:blip r:embed="rId2"/>
          <a:stretch>
            <a:fillRect/>
          </a:stretch>
        </p:blipFill>
        <p:spPr>
          <a:xfrm>
            <a:off x="1499376" y="3084563"/>
            <a:ext cx="10515599" cy="1225395"/>
          </a:xfrm>
          <a:prstGeom prst="rect">
            <a:avLst/>
          </a:prstGeom>
        </p:spPr>
      </p:pic>
      <p:sp>
        <p:nvSpPr>
          <p:cNvPr id="11" name="TextBox 10">
            <a:extLst>
              <a:ext uri="{FF2B5EF4-FFF2-40B4-BE49-F238E27FC236}">
                <a16:creationId xmlns:a16="http://schemas.microsoft.com/office/drawing/2014/main" id="{29B883C4-B95B-8948-87A3-FF28609E47EF}"/>
              </a:ext>
            </a:extLst>
          </p:cNvPr>
          <p:cNvSpPr txBox="1"/>
          <p:nvPr/>
        </p:nvSpPr>
        <p:spPr>
          <a:xfrm>
            <a:off x="8802595" y="4781795"/>
            <a:ext cx="2786212" cy="461665"/>
          </a:xfrm>
          <a:prstGeom prst="rect">
            <a:avLst/>
          </a:prstGeom>
          <a:noFill/>
        </p:spPr>
        <p:txBody>
          <a:bodyPr wrap="none" rtlCol="0">
            <a:spAutoFit/>
          </a:bodyPr>
          <a:lstStyle/>
          <a:p>
            <a:r>
              <a:rPr lang="en-US" sz="2400" dirty="0">
                <a:latin typeface="Garamond" panose="02020404030301010803" pitchFamily="18" charset="0"/>
              </a:rPr>
              <a:t>Nigeria National MPI</a:t>
            </a:r>
          </a:p>
        </p:txBody>
      </p:sp>
    </p:spTree>
    <p:extLst>
      <p:ext uri="{BB962C8B-B14F-4D97-AF65-F5344CB8AC3E}">
        <p14:creationId xmlns:p14="http://schemas.microsoft.com/office/powerpoint/2010/main" val="422352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dirty="0"/>
              <a:t>Track</a:t>
            </a:r>
            <a:r>
              <a:rPr lang="en-US"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u="sng" dirty="0"/>
              <a:t>Promote </a:t>
            </a:r>
            <a:r>
              <a:rPr lang="en-US" b="1" u="sng" dirty="0"/>
              <a:t>transparency and accountability</a:t>
            </a:r>
            <a:endParaRPr lang="en-US" u="sng" dirty="0"/>
          </a:p>
        </p:txBody>
      </p:sp>
    </p:spTree>
    <p:extLst>
      <p:ext uri="{BB962C8B-B14F-4D97-AF65-F5344CB8AC3E}">
        <p14:creationId xmlns:p14="http://schemas.microsoft.com/office/powerpoint/2010/main" val="373805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2C92-AD1E-524D-87FB-1250A14972A8}"/>
              </a:ext>
            </a:extLst>
          </p:cNvPr>
          <p:cNvSpPr>
            <a:spLocks noGrp="1"/>
          </p:cNvSpPr>
          <p:nvPr>
            <p:ph type="title"/>
          </p:nvPr>
        </p:nvSpPr>
        <p:spPr/>
        <p:txBody>
          <a:bodyPr/>
          <a:lstStyle/>
          <a:p>
            <a:r>
              <a:rPr lang="en-US" dirty="0"/>
              <a:t>Complement Monetary Poverty Measures</a:t>
            </a:r>
          </a:p>
        </p:txBody>
      </p:sp>
      <p:sp>
        <p:nvSpPr>
          <p:cNvPr id="6" name="Text Placeholder 5">
            <a:extLst>
              <a:ext uri="{FF2B5EF4-FFF2-40B4-BE49-F238E27FC236}">
                <a16:creationId xmlns:a16="http://schemas.microsoft.com/office/drawing/2014/main" id="{8B7DBB5D-AC71-E34C-8702-740CD559DA63}"/>
              </a:ext>
            </a:extLst>
          </p:cNvPr>
          <p:cNvSpPr>
            <a:spLocks noGrp="1"/>
          </p:cNvSpPr>
          <p:nvPr>
            <p:ph type="body" idx="1"/>
          </p:nvPr>
        </p:nvSpPr>
        <p:spPr/>
        <p:txBody>
          <a:bodyPr/>
          <a:lstStyle/>
          <a:p>
            <a:pPr marL="0" indent="0">
              <a:buNone/>
            </a:pPr>
            <a:r>
              <a:rPr lang="en-US" dirty="0"/>
              <a:t>Countries use both monetary and multidimensional poverty measures to inform policymaking.</a:t>
            </a:r>
          </a:p>
        </p:txBody>
      </p:sp>
      <p:pic>
        <p:nvPicPr>
          <p:cNvPr id="7" name="Picture 6">
            <a:extLst>
              <a:ext uri="{FF2B5EF4-FFF2-40B4-BE49-F238E27FC236}">
                <a16:creationId xmlns:a16="http://schemas.microsoft.com/office/drawing/2014/main" id="{C2A20441-07D4-6542-BE46-DA17F0996B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1268" y="3337029"/>
            <a:ext cx="5101652" cy="1578034"/>
          </a:xfrm>
          <a:prstGeom prst="rect">
            <a:avLst/>
          </a:prstGeom>
        </p:spPr>
      </p:pic>
      <p:pic>
        <p:nvPicPr>
          <p:cNvPr id="8" name="Picture 7">
            <a:extLst>
              <a:ext uri="{FF2B5EF4-FFF2-40B4-BE49-F238E27FC236}">
                <a16:creationId xmlns:a16="http://schemas.microsoft.com/office/drawing/2014/main" id="{F3781572-ADE8-8744-8D6A-3602029B7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1268" y="4859769"/>
            <a:ext cx="5101652" cy="1637869"/>
          </a:xfrm>
          <a:prstGeom prst="rect">
            <a:avLst/>
          </a:prstGeom>
        </p:spPr>
      </p:pic>
      <p:sp>
        <p:nvSpPr>
          <p:cNvPr id="9" name="TextBox 8">
            <a:extLst>
              <a:ext uri="{FF2B5EF4-FFF2-40B4-BE49-F238E27FC236}">
                <a16:creationId xmlns:a16="http://schemas.microsoft.com/office/drawing/2014/main" id="{42B5976D-10CC-9143-8E97-7AB85A5C1844}"/>
              </a:ext>
            </a:extLst>
          </p:cNvPr>
          <p:cNvSpPr txBox="1"/>
          <p:nvPr/>
        </p:nvSpPr>
        <p:spPr>
          <a:xfrm>
            <a:off x="2113354" y="2906142"/>
            <a:ext cx="3766323" cy="430887"/>
          </a:xfrm>
          <a:prstGeom prst="rect">
            <a:avLst/>
          </a:prstGeom>
          <a:noFill/>
        </p:spPr>
        <p:txBody>
          <a:bodyPr wrap="square" rtlCol="0">
            <a:spAutoFit/>
          </a:bodyPr>
          <a:lstStyle/>
          <a:p>
            <a:r>
              <a:rPr lang="en-US" sz="2200" dirty="0">
                <a:latin typeface="Garamond" panose="02020404030301010803" pitchFamily="18" charset="0"/>
              </a:rPr>
              <a:t>Example: Pakistan National MPI</a:t>
            </a:r>
          </a:p>
        </p:txBody>
      </p:sp>
      <p:sp>
        <p:nvSpPr>
          <p:cNvPr id="11" name="TextBox 10">
            <a:extLst>
              <a:ext uri="{FF2B5EF4-FFF2-40B4-BE49-F238E27FC236}">
                <a16:creationId xmlns:a16="http://schemas.microsoft.com/office/drawing/2014/main" id="{4D6ED1E1-8350-4344-92D5-EB786B1B5D18}"/>
              </a:ext>
            </a:extLst>
          </p:cNvPr>
          <p:cNvSpPr txBox="1"/>
          <p:nvPr/>
        </p:nvSpPr>
        <p:spPr>
          <a:xfrm>
            <a:off x="7215006" y="2718093"/>
            <a:ext cx="4278821" cy="430887"/>
          </a:xfrm>
          <a:prstGeom prst="rect">
            <a:avLst/>
          </a:prstGeom>
          <a:noFill/>
        </p:spPr>
        <p:txBody>
          <a:bodyPr wrap="square" rtlCol="0">
            <a:spAutoFit/>
          </a:bodyPr>
          <a:lstStyle/>
          <a:p>
            <a:r>
              <a:rPr lang="en-US" sz="2200" dirty="0">
                <a:latin typeface="Garamond" panose="02020404030301010803" pitchFamily="18" charset="0"/>
              </a:rPr>
              <a:t>Example: Nigeria National MPI</a:t>
            </a:r>
          </a:p>
        </p:txBody>
      </p:sp>
      <p:pic>
        <p:nvPicPr>
          <p:cNvPr id="13" name="Picture 12">
            <a:extLst>
              <a:ext uri="{FF2B5EF4-FFF2-40B4-BE49-F238E27FC236}">
                <a16:creationId xmlns:a16="http://schemas.microsoft.com/office/drawing/2014/main" id="{D1DF12AF-5EAD-A64A-97B7-1BE9D0C30919}"/>
              </a:ext>
            </a:extLst>
          </p:cNvPr>
          <p:cNvPicPr>
            <a:picLocks noChangeAspect="1"/>
          </p:cNvPicPr>
          <p:nvPr/>
        </p:nvPicPr>
        <p:blipFill>
          <a:blip r:embed="rId4"/>
          <a:stretch>
            <a:fillRect/>
          </a:stretch>
        </p:blipFill>
        <p:spPr>
          <a:xfrm>
            <a:off x="7215006" y="3263850"/>
            <a:ext cx="4657907" cy="1170800"/>
          </a:xfrm>
          <a:prstGeom prst="rect">
            <a:avLst/>
          </a:prstGeom>
        </p:spPr>
      </p:pic>
      <p:pic>
        <p:nvPicPr>
          <p:cNvPr id="14" name="Picture 13">
            <a:extLst>
              <a:ext uri="{FF2B5EF4-FFF2-40B4-BE49-F238E27FC236}">
                <a16:creationId xmlns:a16="http://schemas.microsoft.com/office/drawing/2014/main" id="{AB3ECFB4-14A6-834F-BD9F-5D48792D6F77}"/>
              </a:ext>
            </a:extLst>
          </p:cNvPr>
          <p:cNvPicPr>
            <a:picLocks noChangeAspect="1"/>
          </p:cNvPicPr>
          <p:nvPr/>
        </p:nvPicPr>
        <p:blipFill>
          <a:blip r:embed="rId5"/>
          <a:stretch>
            <a:fillRect/>
          </a:stretch>
        </p:blipFill>
        <p:spPr>
          <a:xfrm>
            <a:off x="7215006" y="4974126"/>
            <a:ext cx="4657907" cy="1726253"/>
          </a:xfrm>
          <a:prstGeom prst="rect">
            <a:avLst/>
          </a:prstGeom>
        </p:spPr>
      </p:pic>
      <p:sp>
        <p:nvSpPr>
          <p:cNvPr id="15" name="TextBox 14">
            <a:extLst>
              <a:ext uri="{FF2B5EF4-FFF2-40B4-BE49-F238E27FC236}">
                <a16:creationId xmlns:a16="http://schemas.microsoft.com/office/drawing/2014/main" id="{7E825741-7C3D-D94A-91D6-F67262847DC4}"/>
              </a:ext>
            </a:extLst>
          </p:cNvPr>
          <p:cNvSpPr txBox="1"/>
          <p:nvPr/>
        </p:nvSpPr>
        <p:spPr>
          <a:xfrm>
            <a:off x="7215005" y="4534930"/>
            <a:ext cx="4278821" cy="430887"/>
          </a:xfrm>
          <a:prstGeom prst="rect">
            <a:avLst/>
          </a:prstGeom>
          <a:noFill/>
        </p:spPr>
        <p:txBody>
          <a:bodyPr wrap="square" rtlCol="0">
            <a:spAutoFit/>
          </a:bodyPr>
          <a:lstStyle/>
          <a:p>
            <a:r>
              <a:rPr lang="en-US" sz="2200" dirty="0">
                <a:latin typeface="Garamond" panose="02020404030301010803" pitchFamily="18" charset="0"/>
              </a:rPr>
              <a:t>Example: Uganda National MPI</a:t>
            </a:r>
          </a:p>
        </p:txBody>
      </p:sp>
    </p:spTree>
    <p:extLst>
      <p:ext uri="{BB962C8B-B14F-4D97-AF65-F5344CB8AC3E}">
        <p14:creationId xmlns:p14="http://schemas.microsoft.com/office/powerpoint/2010/main" val="3228997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77BC-3274-ED46-B923-6B712657F644}"/>
              </a:ext>
            </a:extLst>
          </p:cNvPr>
          <p:cNvSpPr>
            <a:spLocks noGrp="1"/>
          </p:cNvSpPr>
          <p:nvPr>
            <p:ph type="title"/>
          </p:nvPr>
        </p:nvSpPr>
        <p:spPr/>
        <p:txBody>
          <a:bodyPr/>
          <a:lstStyle/>
          <a:p>
            <a:r>
              <a:rPr lang="en-US" dirty="0"/>
              <a:t>Promote Transparency and Accountability</a:t>
            </a:r>
          </a:p>
        </p:txBody>
      </p:sp>
      <p:sp>
        <p:nvSpPr>
          <p:cNvPr id="3" name="Vertical Text Placeholder 2">
            <a:extLst>
              <a:ext uri="{FF2B5EF4-FFF2-40B4-BE49-F238E27FC236}">
                <a16:creationId xmlns:a16="http://schemas.microsoft.com/office/drawing/2014/main" id="{4AEA6EEF-A9CB-664C-BF88-599E89C3668D}"/>
              </a:ext>
            </a:extLst>
          </p:cNvPr>
          <p:cNvSpPr>
            <a:spLocks noGrp="1"/>
          </p:cNvSpPr>
          <p:nvPr>
            <p:ph type="body" orient="vert" idx="1"/>
          </p:nvPr>
        </p:nvSpPr>
        <p:spPr>
          <a:xfrm>
            <a:off x="1499378" y="1825624"/>
            <a:ext cx="10515600" cy="4860925"/>
          </a:xfrm>
        </p:spPr>
        <p:txBody>
          <a:bodyPr>
            <a:normAutofit fontScale="92500"/>
          </a:bodyPr>
          <a:lstStyle/>
          <a:p>
            <a:pPr marL="0" indent="0">
              <a:spcAft>
                <a:spcPts val="600"/>
              </a:spcAft>
              <a:buNone/>
            </a:pPr>
            <a:r>
              <a:rPr lang="en-GB" sz="3200" dirty="0">
                <a:solidFill>
                  <a:prstClr val="black"/>
                </a:solidFill>
                <a:ea typeface="MS PGothic" pitchFamily="34" charset="-128"/>
              </a:rPr>
              <a:t>The MPI can be a tool for transparency and accountability of government poverty-reduction policies.</a:t>
            </a:r>
          </a:p>
          <a:p>
            <a:pPr marL="0" indent="0">
              <a:spcAft>
                <a:spcPts val="600"/>
              </a:spcAft>
              <a:buNone/>
            </a:pPr>
            <a:endParaRPr lang="en-GB" sz="1600" dirty="0">
              <a:solidFill>
                <a:prstClr val="black"/>
              </a:solidFill>
              <a:ea typeface="MS PGothic" pitchFamily="34" charset="-128"/>
            </a:endParaRPr>
          </a:p>
          <a:p>
            <a:pPr marL="0" indent="0">
              <a:spcAft>
                <a:spcPts val="600"/>
              </a:spcAft>
              <a:buNone/>
            </a:pPr>
            <a:r>
              <a:rPr lang="en-GB" dirty="0">
                <a:solidFill>
                  <a:prstClr val="black"/>
                </a:solidFill>
                <a:ea typeface="MS PGothic" pitchFamily="34" charset="-128"/>
              </a:rPr>
              <a:t>Example: Until 2002, </a:t>
            </a:r>
            <a:r>
              <a:rPr lang="en-GB" b="1" dirty="0">
                <a:solidFill>
                  <a:prstClr val="black"/>
                </a:solidFill>
                <a:ea typeface="MS PGothic" pitchFamily="34" charset="-128"/>
              </a:rPr>
              <a:t>Mexico</a:t>
            </a:r>
            <a:r>
              <a:rPr lang="en-GB" dirty="0">
                <a:solidFill>
                  <a:prstClr val="black"/>
                </a:solidFill>
                <a:ea typeface="MS PGothic" pitchFamily="34" charset="-128"/>
              </a:rPr>
              <a:t> did not have an official poverty measure. In 2001, as part of a restructuring process to increase credibility of poverty figures, the government consulted with national and international experts. In 2004, the Mexican Congress adopted the </a:t>
            </a:r>
            <a:r>
              <a:rPr lang="en-GB" b="1" dirty="0">
                <a:solidFill>
                  <a:prstClr val="black"/>
                </a:solidFill>
                <a:ea typeface="MS PGothic" pitchFamily="34" charset="-128"/>
              </a:rPr>
              <a:t>General Law of Social Development</a:t>
            </a:r>
            <a:r>
              <a:rPr lang="en-GB" dirty="0">
                <a:solidFill>
                  <a:prstClr val="black"/>
                </a:solidFill>
                <a:ea typeface="MS PGothic" pitchFamily="34" charset="-128"/>
              </a:rPr>
              <a:t>, which defined social rights and established the autonomous National Council for the Evaluation of Social Development Policy (CONEVAL), which was responsible for poverty estimations and had a Steering Committee of academic researchers. To increase credibility, CONEVAL </a:t>
            </a:r>
            <a:r>
              <a:rPr lang="en-GB" b="1" dirty="0">
                <a:solidFill>
                  <a:prstClr val="black"/>
                </a:solidFill>
                <a:ea typeface="MS PGothic" pitchFamily="34" charset="-128"/>
              </a:rPr>
              <a:t>publishes its calculation formula </a:t>
            </a:r>
            <a:r>
              <a:rPr lang="en-GB" dirty="0">
                <a:solidFill>
                  <a:prstClr val="black"/>
                </a:solidFill>
                <a:ea typeface="MS PGothic" pitchFamily="34" charset="-128"/>
              </a:rPr>
              <a:t>on its website and uses publicly available data.</a:t>
            </a:r>
          </a:p>
        </p:txBody>
      </p:sp>
    </p:spTree>
    <p:extLst>
      <p:ext uri="{BB962C8B-B14F-4D97-AF65-F5344CB8AC3E}">
        <p14:creationId xmlns:p14="http://schemas.microsoft.com/office/powerpoint/2010/main" val="2396330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3A4C-ABAC-8D48-BEBE-69896806D704}"/>
              </a:ext>
            </a:extLst>
          </p:cNvPr>
          <p:cNvSpPr>
            <a:spLocks noGrp="1"/>
          </p:cNvSpPr>
          <p:nvPr>
            <p:ph type="title"/>
          </p:nvPr>
        </p:nvSpPr>
        <p:spPr/>
        <p:txBody>
          <a:bodyPr/>
          <a:lstStyle/>
          <a:p>
            <a:r>
              <a:rPr lang="en-US" dirty="0"/>
              <a:t>MPI Policy </a:t>
            </a:r>
            <a:r>
              <a:rPr lang="en-US" dirty="0" err="1"/>
              <a:t>Institutionalisation</a:t>
            </a:r>
            <a:endParaRPr lang="en-US" dirty="0"/>
          </a:p>
        </p:txBody>
      </p:sp>
      <p:sp>
        <p:nvSpPr>
          <p:cNvPr id="3" name="Vertical Text Placeholder 2">
            <a:extLst>
              <a:ext uri="{FF2B5EF4-FFF2-40B4-BE49-F238E27FC236}">
                <a16:creationId xmlns:a16="http://schemas.microsoft.com/office/drawing/2014/main" id="{F001CCEC-5CFD-ED45-85FB-95CB86F62A49}"/>
              </a:ext>
            </a:extLst>
          </p:cNvPr>
          <p:cNvSpPr>
            <a:spLocks noGrp="1"/>
          </p:cNvSpPr>
          <p:nvPr>
            <p:ph type="body" orient="vert" idx="1"/>
          </p:nvPr>
        </p:nvSpPr>
        <p:spPr/>
        <p:txBody>
          <a:bodyPr>
            <a:normAutofit fontScale="92500" lnSpcReduction="10000"/>
          </a:bodyPr>
          <a:lstStyle/>
          <a:p>
            <a:pPr marL="0" indent="0">
              <a:spcAft>
                <a:spcPts val="600"/>
              </a:spcAft>
              <a:buNone/>
            </a:pPr>
            <a:r>
              <a:rPr lang="en-GB" dirty="0">
                <a:solidFill>
                  <a:prstClr val="black"/>
                </a:solidFill>
                <a:ea typeface="MS PGothic" pitchFamily="34" charset="-128"/>
              </a:rPr>
              <a:t>To enable the sustainability and policy use of the MPI, it is important to think about the policy infrastructure for institutionalizing the measure.</a:t>
            </a:r>
            <a:endParaRPr lang="en-GB" b="1" dirty="0">
              <a:solidFill>
                <a:prstClr val="black"/>
              </a:solidFill>
              <a:ea typeface="MS PGothic" pitchFamily="34" charset="-128"/>
            </a:endParaRPr>
          </a:p>
          <a:p>
            <a:pPr marL="9525">
              <a:spcAft>
                <a:spcPts val="600"/>
              </a:spcAft>
            </a:pPr>
            <a:r>
              <a:rPr lang="en-GB" dirty="0">
                <a:solidFill>
                  <a:prstClr val="black"/>
                </a:solidFill>
                <a:ea typeface="MS PGothic" pitchFamily="34" charset="-128"/>
              </a:rPr>
              <a:t>Most national MPIs are developed with a </a:t>
            </a:r>
            <a:r>
              <a:rPr lang="en-GB" b="1" dirty="0">
                <a:solidFill>
                  <a:prstClr val="black"/>
                </a:solidFill>
                <a:ea typeface="MS PGothic" pitchFamily="34" charset="-128"/>
              </a:rPr>
              <a:t>Steering Committee</a:t>
            </a:r>
            <a:r>
              <a:rPr lang="en-GB" dirty="0">
                <a:solidFill>
                  <a:prstClr val="black"/>
                </a:solidFill>
                <a:ea typeface="MS PGothic" pitchFamily="34" charset="-128"/>
              </a:rPr>
              <a:t>, composed of representatives from different ministries and other stakeholder institutions (civil society, academia, development partners, etc.).</a:t>
            </a:r>
          </a:p>
          <a:p>
            <a:pPr marL="9525">
              <a:spcAft>
                <a:spcPts val="600"/>
              </a:spcAft>
            </a:pPr>
            <a:r>
              <a:rPr lang="en-GB" dirty="0">
                <a:solidFill>
                  <a:prstClr val="black"/>
                </a:solidFill>
                <a:ea typeface="MS PGothic" pitchFamily="34" charset="-128"/>
              </a:rPr>
              <a:t>After it is launched, it is important to be clear about </a:t>
            </a:r>
            <a:r>
              <a:rPr lang="en-GB" b="1" dirty="0">
                <a:solidFill>
                  <a:prstClr val="black"/>
                </a:solidFill>
                <a:ea typeface="MS PGothic" pitchFamily="34" charset="-128"/>
              </a:rPr>
              <a:t>who has responsibility for what aspects </a:t>
            </a:r>
            <a:r>
              <a:rPr lang="en-GB" dirty="0">
                <a:solidFill>
                  <a:prstClr val="black"/>
                </a:solidFill>
                <a:ea typeface="MS PGothic" pitchFamily="34" charset="-128"/>
              </a:rPr>
              <a:t>of the measure (collecting data, computing, reporting for SDGs, using for policy coordination, targeting, etc.).</a:t>
            </a:r>
          </a:p>
          <a:p>
            <a:pPr marL="9525">
              <a:spcAft>
                <a:spcPts val="600"/>
              </a:spcAft>
            </a:pPr>
            <a:r>
              <a:rPr lang="en-GB" dirty="0">
                <a:solidFill>
                  <a:prstClr val="black"/>
                </a:solidFill>
                <a:ea typeface="MS PGothic" pitchFamily="34" charset="-128"/>
              </a:rPr>
              <a:t>Some of the countries that have been most successful in using the MPI as a policy tool have set up a </a:t>
            </a:r>
            <a:r>
              <a:rPr lang="en-GB" b="1" dirty="0">
                <a:solidFill>
                  <a:prstClr val="black"/>
                </a:solidFill>
                <a:ea typeface="MS PGothic" pitchFamily="34" charset="-128"/>
              </a:rPr>
              <a:t>Social Cabinet</a:t>
            </a:r>
            <a:r>
              <a:rPr lang="en-GB" dirty="0">
                <a:solidFill>
                  <a:prstClr val="black"/>
                </a:solidFill>
                <a:ea typeface="MS PGothic" pitchFamily="34" charset="-128"/>
              </a:rPr>
              <a:t> or similar to monitor the MPI estimates and design social programmes to reduce it.</a:t>
            </a:r>
          </a:p>
          <a:p>
            <a:pPr marL="0" indent="0">
              <a:buNone/>
            </a:pPr>
            <a:endParaRPr lang="en-US" dirty="0"/>
          </a:p>
        </p:txBody>
      </p:sp>
    </p:spTree>
    <p:extLst>
      <p:ext uri="{BB962C8B-B14F-4D97-AF65-F5344CB8AC3E}">
        <p14:creationId xmlns:p14="http://schemas.microsoft.com/office/powerpoint/2010/main" val="1383858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07AA-DA25-ED45-9903-CEC647C39370}"/>
              </a:ext>
            </a:extLst>
          </p:cNvPr>
          <p:cNvSpPr>
            <a:spLocks noGrp="1"/>
          </p:cNvSpPr>
          <p:nvPr>
            <p:ph type="title"/>
          </p:nvPr>
        </p:nvSpPr>
        <p:spPr/>
        <p:txBody>
          <a:bodyPr/>
          <a:lstStyle/>
          <a:p>
            <a:r>
              <a:rPr lang="en-US" dirty="0"/>
              <a:t>India National MPI</a:t>
            </a:r>
          </a:p>
        </p:txBody>
      </p:sp>
      <p:pic>
        <p:nvPicPr>
          <p:cNvPr id="5" name="Picture 4">
            <a:extLst>
              <a:ext uri="{FF2B5EF4-FFF2-40B4-BE49-F238E27FC236}">
                <a16:creationId xmlns:a16="http://schemas.microsoft.com/office/drawing/2014/main" id="{FCFFB5FC-0E1C-DF42-81AB-F817F53BB4F7}"/>
              </a:ext>
            </a:extLst>
          </p:cNvPr>
          <p:cNvPicPr>
            <a:picLocks noChangeAspect="1"/>
          </p:cNvPicPr>
          <p:nvPr/>
        </p:nvPicPr>
        <p:blipFill>
          <a:blip r:embed="rId2"/>
          <a:stretch>
            <a:fillRect/>
          </a:stretch>
        </p:blipFill>
        <p:spPr>
          <a:xfrm>
            <a:off x="2092064" y="1781969"/>
            <a:ext cx="9330223" cy="4438650"/>
          </a:xfrm>
          <a:prstGeom prst="rect">
            <a:avLst/>
          </a:prstGeom>
        </p:spPr>
      </p:pic>
    </p:spTree>
    <p:extLst>
      <p:ext uri="{BB962C8B-B14F-4D97-AF65-F5344CB8AC3E}">
        <p14:creationId xmlns:p14="http://schemas.microsoft.com/office/powerpoint/2010/main" val="4212990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07AA-DA25-ED45-9903-CEC647C39370}"/>
              </a:ext>
            </a:extLst>
          </p:cNvPr>
          <p:cNvSpPr>
            <a:spLocks noGrp="1"/>
          </p:cNvSpPr>
          <p:nvPr>
            <p:ph type="title"/>
          </p:nvPr>
        </p:nvSpPr>
        <p:spPr/>
        <p:txBody>
          <a:bodyPr/>
          <a:lstStyle/>
          <a:p>
            <a:r>
              <a:rPr lang="en-US" dirty="0"/>
              <a:t>Nigeria National MPI</a:t>
            </a:r>
          </a:p>
        </p:txBody>
      </p:sp>
      <p:pic>
        <p:nvPicPr>
          <p:cNvPr id="4" name="Picture 3">
            <a:extLst>
              <a:ext uri="{FF2B5EF4-FFF2-40B4-BE49-F238E27FC236}">
                <a16:creationId xmlns:a16="http://schemas.microsoft.com/office/drawing/2014/main" id="{DBB0F766-707F-CA4D-86B4-BE10C21E3338}"/>
              </a:ext>
            </a:extLst>
          </p:cNvPr>
          <p:cNvPicPr>
            <a:picLocks noChangeAspect="1"/>
          </p:cNvPicPr>
          <p:nvPr/>
        </p:nvPicPr>
        <p:blipFill>
          <a:blip r:embed="rId2"/>
          <a:stretch>
            <a:fillRect/>
          </a:stretch>
        </p:blipFill>
        <p:spPr>
          <a:xfrm>
            <a:off x="2230419" y="1770788"/>
            <a:ext cx="9053513" cy="5087212"/>
          </a:xfrm>
          <a:prstGeom prst="rect">
            <a:avLst/>
          </a:prstGeom>
        </p:spPr>
      </p:pic>
    </p:spTree>
    <p:extLst>
      <p:ext uri="{BB962C8B-B14F-4D97-AF65-F5344CB8AC3E}">
        <p14:creationId xmlns:p14="http://schemas.microsoft.com/office/powerpoint/2010/main" val="2857708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3A4C-ABAC-8D48-BEBE-69896806D704}"/>
              </a:ext>
            </a:extLst>
          </p:cNvPr>
          <p:cNvSpPr>
            <a:spLocks noGrp="1"/>
          </p:cNvSpPr>
          <p:nvPr>
            <p:ph type="title"/>
          </p:nvPr>
        </p:nvSpPr>
        <p:spPr/>
        <p:txBody>
          <a:bodyPr/>
          <a:lstStyle/>
          <a:p>
            <a:r>
              <a:rPr lang="en-US" dirty="0"/>
              <a:t>MPI Policy </a:t>
            </a:r>
            <a:r>
              <a:rPr lang="en-US" dirty="0" err="1"/>
              <a:t>Institutionalisation</a:t>
            </a:r>
            <a:endParaRPr lang="en-US" dirty="0"/>
          </a:p>
        </p:txBody>
      </p:sp>
      <p:sp>
        <p:nvSpPr>
          <p:cNvPr id="3" name="Vertical Text Placeholder 2">
            <a:extLst>
              <a:ext uri="{FF2B5EF4-FFF2-40B4-BE49-F238E27FC236}">
                <a16:creationId xmlns:a16="http://schemas.microsoft.com/office/drawing/2014/main" id="{F001CCEC-5CFD-ED45-85FB-95CB86F62A49}"/>
              </a:ext>
            </a:extLst>
          </p:cNvPr>
          <p:cNvSpPr>
            <a:spLocks noGrp="1"/>
          </p:cNvSpPr>
          <p:nvPr>
            <p:ph type="body" orient="vert" idx="1"/>
          </p:nvPr>
        </p:nvSpPr>
        <p:spPr>
          <a:xfrm>
            <a:off x="1499378" y="1485900"/>
            <a:ext cx="10515600" cy="5181599"/>
          </a:xfrm>
        </p:spPr>
        <p:txBody>
          <a:bodyPr>
            <a:noAutofit/>
          </a:bodyPr>
          <a:lstStyle/>
          <a:p>
            <a:pPr marL="0" indent="0">
              <a:lnSpc>
                <a:spcPct val="100000"/>
              </a:lnSpc>
              <a:spcAft>
                <a:spcPts val="600"/>
              </a:spcAft>
              <a:buNone/>
            </a:pPr>
            <a:r>
              <a:rPr lang="en-GB" sz="2000" dirty="0">
                <a:solidFill>
                  <a:prstClr val="black"/>
                </a:solidFill>
                <a:ea typeface="MS PGothic" pitchFamily="34" charset="-128"/>
              </a:rPr>
              <a:t>To further cement the sustainability of the measure, some countries have passed laws or official decrees that establish the MPI as an official statistic for the country or have included it explicitly into their National Development Plans:</a:t>
            </a:r>
          </a:p>
          <a:p>
            <a:pPr marL="809625" lvl="1" indent="-342900">
              <a:lnSpc>
                <a:spcPct val="100000"/>
              </a:lnSpc>
              <a:spcAft>
                <a:spcPts val="600"/>
              </a:spcAft>
            </a:pPr>
            <a:r>
              <a:rPr lang="en-GB" sz="2000" b="1" dirty="0">
                <a:solidFill>
                  <a:prstClr val="black"/>
                </a:solidFill>
                <a:ea typeface="MS PGothic" pitchFamily="34" charset="-128"/>
              </a:rPr>
              <a:t>Mexico</a:t>
            </a:r>
            <a:r>
              <a:rPr lang="en-GB" sz="2000" dirty="0">
                <a:solidFill>
                  <a:prstClr val="black"/>
                </a:solidFill>
                <a:ea typeface="MS PGothic" pitchFamily="34" charset="-128"/>
              </a:rPr>
              <a:t>: General Law of Social Development created an independent institution to measure poverty and made its use mandatory for all state agencies</a:t>
            </a:r>
          </a:p>
          <a:p>
            <a:pPr marL="809625" lvl="1" indent="-342900">
              <a:lnSpc>
                <a:spcPct val="100000"/>
              </a:lnSpc>
              <a:spcAft>
                <a:spcPts val="600"/>
              </a:spcAft>
            </a:pPr>
            <a:r>
              <a:rPr lang="en-GB" sz="2000" b="1" dirty="0">
                <a:solidFill>
                  <a:prstClr val="black"/>
                </a:solidFill>
                <a:ea typeface="MS PGothic" pitchFamily="34" charset="-128"/>
              </a:rPr>
              <a:t>Panama</a:t>
            </a:r>
            <a:r>
              <a:rPr lang="en-GB" sz="2000" dirty="0">
                <a:solidFill>
                  <a:prstClr val="black"/>
                </a:solidFill>
                <a:ea typeface="MS PGothic" pitchFamily="34" charset="-128"/>
              </a:rPr>
              <a:t>: Cabinet Decree Number 63, established the national MPI as the official instrument for multidimensional poverty measurement</a:t>
            </a:r>
          </a:p>
          <a:p>
            <a:pPr marL="809625" lvl="1" indent="-342900">
              <a:lnSpc>
                <a:spcPct val="100000"/>
              </a:lnSpc>
              <a:spcAft>
                <a:spcPts val="600"/>
              </a:spcAft>
            </a:pPr>
            <a:r>
              <a:rPr lang="en-GB" sz="2000" b="1" dirty="0">
                <a:solidFill>
                  <a:prstClr val="black"/>
                </a:solidFill>
                <a:ea typeface="MS PGothic" pitchFamily="34" charset="-128"/>
              </a:rPr>
              <a:t>Honduras</a:t>
            </a:r>
            <a:r>
              <a:rPr lang="en-GB" sz="2000" dirty="0">
                <a:solidFill>
                  <a:prstClr val="black"/>
                </a:solidFill>
                <a:ea typeface="MS PGothic" pitchFamily="34" charset="-128"/>
              </a:rPr>
              <a:t>: two Executive Decrees for the MPI process and institutionalization</a:t>
            </a:r>
          </a:p>
          <a:p>
            <a:pPr marL="809625" lvl="1" indent="-342900">
              <a:lnSpc>
                <a:spcPct val="100000"/>
              </a:lnSpc>
              <a:spcAft>
                <a:spcPts val="600"/>
              </a:spcAft>
            </a:pPr>
            <a:r>
              <a:rPr lang="en-GB" sz="2000" b="1" dirty="0">
                <a:solidFill>
                  <a:prstClr val="black"/>
                </a:solidFill>
                <a:ea typeface="MS PGothic" pitchFamily="34" charset="-128"/>
              </a:rPr>
              <a:t>Costa</a:t>
            </a:r>
            <a:r>
              <a:rPr lang="en-GB" sz="2000" dirty="0">
                <a:solidFill>
                  <a:prstClr val="black"/>
                </a:solidFill>
                <a:ea typeface="MS PGothic" pitchFamily="34" charset="-128"/>
              </a:rPr>
              <a:t> </a:t>
            </a:r>
            <a:r>
              <a:rPr lang="en-GB" sz="2000" b="1" dirty="0">
                <a:solidFill>
                  <a:prstClr val="black"/>
                </a:solidFill>
                <a:ea typeface="MS PGothic" pitchFamily="34" charset="-128"/>
              </a:rPr>
              <a:t>Rica</a:t>
            </a:r>
            <a:r>
              <a:rPr lang="en-GB" sz="2000" dirty="0">
                <a:solidFill>
                  <a:prstClr val="black"/>
                </a:solidFill>
                <a:ea typeface="MS PGothic" pitchFamily="34" charset="-128"/>
              </a:rPr>
              <a:t>: Presidential Decree that the MPI should be used for budget allocation</a:t>
            </a:r>
          </a:p>
          <a:p>
            <a:pPr marL="809625" lvl="1" indent="-342900">
              <a:lnSpc>
                <a:spcPct val="100000"/>
              </a:lnSpc>
              <a:spcAft>
                <a:spcPts val="600"/>
              </a:spcAft>
            </a:pPr>
            <a:r>
              <a:rPr lang="en-GB" sz="2000" b="1" dirty="0">
                <a:solidFill>
                  <a:prstClr val="black"/>
                </a:solidFill>
                <a:ea typeface="MS PGothic" pitchFamily="34" charset="-128"/>
              </a:rPr>
              <a:t>Colombia</a:t>
            </a:r>
            <a:r>
              <a:rPr lang="en-GB" sz="2000" dirty="0">
                <a:solidFill>
                  <a:prstClr val="black"/>
                </a:solidFill>
                <a:ea typeface="MS PGothic" pitchFamily="34" charset="-128"/>
              </a:rPr>
              <a:t>: Decree to ensure the functions of the Equity Roundtable </a:t>
            </a:r>
          </a:p>
          <a:p>
            <a:pPr marL="809625" lvl="1" indent="-342900">
              <a:lnSpc>
                <a:spcPct val="100000"/>
              </a:lnSpc>
              <a:spcAft>
                <a:spcPts val="600"/>
              </a:spcAft>
            </a:pPr>
            <a:r>
              <a:rPr lang="en-GB" sz="2000" b="1" dirty="0">
                <a:solidFill>
                  <a:prstClr val="black"/>
                </a:solidFill>
                <a:ea typeface="MS PGothic" pitchFamily="34" charset="-128"/>
              </a:rPr>
              <a:t>Angola:</a:t>
            </a:r>
            <a:r>
              <a:rPr lang="en-GB" sz="2000" dirty="0">
                <a:solidFill>
                  <a:prstClr val="black"/>
                </a:solidFill>
                <a:ea typeface="MS PGothic" pitchFamily="34" charset="-128"/>
              </a:rPr>
              <a:t> Presidential Decree to include MPI in budget allocation</a:t>
            </a:r>
          </a:p>
          <a:p>
            <a:pPr marL="809625" lvl="1" indent="-342900">
              <a:lnSpc>
                <a:spcPct val="100000"/>
              </a:lnSpc>
              <a:spcAft>
                <a:spcPts val="600"/>
              </a:spcAft>
            </a:pPr>
            <a:r>
              <a:rPr lang="en-GB" sz="2000" b="1" dirty="0">
                <a:solidFill>
                  <a:prstClr val="black"/>
                </a:solidFill>
                <a:ea typeface="MS PGothic" pitchFamily="34" charset="-128"/>
              </a:rPr>
              <a:t>Vietnam: </a:t>
            </a:r>
            <a:r>
              <a:rPr lang="en-GB" sz="2000" dirty="0">
                <a:solidFill>
                  <a:prstClr val="black"/>
                </a:solidFill>
                <a:ea typeface="MS PGothic" pitchFamily="34" charset="-128"/>
              </a:rPr>
              <a:t>Prime Minister’s Decision and People’s Committee Decision applying MPI</a:t>
            </a:r>
            <a:endParaRPr lang="en-GB" sz="2000" b="1" dirty="0">
              <a:solidFill>
                <a:prstClr val="black"/>
              </a:solidFill>
              <a:ea typeface="MS PGothic" pitchFamily="34" charset="-128"/>
            </a:endParaRPr>
          </a:p>
          <a:p>
            <a:pPr marL="809625" lvl="1" indent="-342900">
              <a:lnSpc>
                <a:spcPct val="100000"/>
              </a:lnSpc>
              <a:spcAft>
                <a:spcPts val="600"/>
              </a:spcAft>
            </a:pPr>
            <a:r>
              <a:rPr lang="en-GB" sz="2000" dirty="0">
                <a:solidFill>
                  <a:prstClr val="black"/>
                </a:solidFill>
                <a:ea typeface="MS PGothic" pitchFamily="34" charset="-128"/>
              </a:rPr>
              <a:t>Many countries have included the MPI into their National Development Plans</a:t>
            </a:r>
          </a:p>
        </p:txBody>
      </p:sp>
    </p:spTree>
    <p:extLst>
      <p:ext uri="{BB962C8B-B14F-4D97-AF65-F5344CB8AC3E}">
        <p14:creationId xmlns:p14="http://schemas.microsoft.com/office/powerpoint/2010/main" val="4115871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AEEC-B11D-F541-B694-A5B475B9C9F8}"/>
              </a:ext>
            </a:extLst>
          </p:cNvPr>
          <p:cNvSpPr>
            <a:spLocks noGrp="1"/>
          </p:cNvSpPr>
          <p:nvPr>
            <p:ph type="title"/>
          </p:nvPr>
        </p:nvSpPr>
        <p:spPr/>
        <p:txBody>
          <a:bodyPr/>
          <a:lstStyle/>
          <a:p>
            <a:r>
              <a:rPr lang="en-US" dirty="0"/>
              <a:t>Key Policy Stakeholders</a:t>
            </a:r>
          </a:p>
        </p:txBody>
      </p:sp>
      <p:sp>
        <p:nvSpPr>
          <p:cNvPr id="3" name="Vertical Text Placeholder 2">
            <a:extLst>
              <a:ext uri="{FF2B5EF4-FFF2-40B4-BE49-F238E27FC236}">
                <a16:creationId xmlns:a16="http://schemas.microsoft.com/office/drawing/2014/main" id="{954D0D3A-C2CB-3748-8E6C-B4CC5A93FB83}"/>
              </a:ext>
            </a:extLst>
          </p:cNvPr>
          <p:cNvSpPr>
            <a:spLocks noGrp="1"/>
          </p:cNvSpPr>
          <p:nvPr>
            <p:ph type="body" orient="vert" idx="1"/>
          </p:nvPr>
        </p:nvSpPr>
        <p:spPr/>
        <p:txBody>
          <a:bodyPr/>
          <a:lstStyle/>
          <a:p>
            <a:pPr marL="0" indent="0">
              <a:buNone/>
            </a:pPr>
            <a:r>
              <a:rPr lang="en-GB" dirty="0">
                <a:solidFill>
                  <a:prstClr val="black"/>
                </a:solidFill>
                <a:ea typeface="MS PGothic" pitchFamily="34" charset="-128"/>
              </a:rPr>
              <a:t>The MPI reaches across sectors and institutions. Some key policymakers that engage with the MPI include:</a:t>
            </a:r>
          </a:p>
          <a:p>
            <a:pPr marL="0" indent="0">
              <a:buNone/>
            </a:pPr>
            <a:endParaRPr lang="en-US" dirty="0"/>
          </a:p>
        </p:txBody>
      </p:sp>
      <p:sp>
        <p:nvSpPr>
          <p:cNvPr id="4" name="TextBox 3">
            <a:extLst>
              <a:ext uri="{FF2B5EF4-FFF2-40B4-BE49-F238E27FC236}">
                <a16:creationId xmlns:a16="http://schemas.microsoft.com/office/drawing/2014/main" id="{093F3CBB-0A40-114A-B294-A6624A4C61EB}"/>
              </a:ext>
            </a:extLst>
          </p:cNvPr>
          <p:cNvSpPr txBox="1"/>
          <p:nvPr/>
        </p:nvSpPr>
        <p:spPr>
          <a:xfrm>
            <a:off x="1710266" y="3064933"/>
            <a:ext cx="4157133" cy="31854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Heads of State</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Ministries (planning, finance, social development, education, health, housing, etc.)</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National Statistics Office</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Parliamentarians</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Local government officials</a:t>
            </a:r>
          </a:p>
          <a:p>
            <a:endParaRPr lang="en-US" sz="2200" dirty="0">
              <a:latin typeface="Garamond" panose="02020404030301010803" pitchFamily="18" charset="0"/>
            </a:endParaRPr>
          </a:p>
        </p:txBody>
      </p:sp>
      <p:sp>
        <p:nvSpPr>
          <p:cNvPr id="5" name="TextBox 4">
            <a:extLst>
              <a:ext uri="{FF2B5EF4-FFF2-40B4-BE49-F238E27FC236}">
                <a16:creationId xmlns:a16="http://schemas.microsoft.com/office/drawing/2014/main" id="{F354422D-DD7D-DE4F-967F-85D3CEDCCA8A}"/>
              </a:ext>
            </a:extLst>
          </p:cNvPr>
          <p:cNvSpPr txBox="1"/>
          <p:nvPr/>
        </p:nvSpPr>
        <p:spPr>
          <a:xfrm>
            <a:off x="6078287" y="3064933"/>
            <a:ext cx="3335866"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Civil society</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Academia</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Media</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NGOs</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International agencies</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Private sector</a:t>
            </a:r>
          </a:p>
          <a:p>
            <a:pPr marL="285750" indent="-285750">
              <a:spcAft>
                <a:spcPts val="600"/>
              </a:spcAft>
              <a:buFont typeface="Arial" panose="020B0604020202020204" pitchFamily="34" charset="0"/>
              <a:buChar char="•"/>
            </a:pPr>
            <a:r>
              <a:rPr lang="en-GB" sz="2200" dirty="0">
                <a:solidFill>
                  <a:prstClr val="black"/>
                </a:solidFill>
                <a:latin typeface="Garamond" panose="02020404030301010803" pitchFamily="18" charset="0"/>
                <a:ea typeface="MS PGothic" pitchFamily="34" charset="-128"/>
              </a:rPr>
              <a:t>Others??</a:t>
            </a:r>
          </a:p>
        </p:txBody>
      </p:sp>
    </p:spTree>
    <p:extLst>
      <p:ext uri="{BB962C8B-B14F-4D97-AF65-F5344CB8AC3E}">
        <p14:creationId xmlns:p14="http://schemas.microsoft.com/office/powerpoint/2010/main" val="2388812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AEEC-B11D-F541-B694-A5B475B9C9F8}"/>
              </a:ext>
            </a:extLst>
          </p:cNvPr>
          <p:cNvSpPr>
            <a:spLocks noGrp="1"/>
          </p:cNvSpPr>
          <p:nvPr>
            <p:ph type="title"/>
          </p:nvPr>
        </p:nvSpPr>
        <p:spPr/>
        <p:txBody>
          <a:bodyPr/>
          <a:lstStyle/>
          <a:p>
            <a:r>
              <a:rPr lang="en-US" dirty="0"/>
              <a:t>Beyond Governments</a:t>
            </a:r>
          </a:p>
        </p:txBody>
      </p:sp>
      <p:sp>
        <p:nvSpPr>
          <p:cNvPr id="3" name="Vertical Text Placeholder 2">
            <a:extLst>
              <a:ext uri="{FF2B5EF4-FFF2-40B4-BE49-F238E27FC236}">
                <a16:creationId xmlns:a16="http://schemas.microsoft.com/office/drawing/2014/main" id="{954D0D3A-C2CB-3748-8E6C-B4CC5A93FB83}"/>
              </a:ext>
            </a:extLst>
          </p:cNvPr>
          <p:cNvSpPr>
            <a:spLocks noGrp="1"/>
          </p:cNvSpPr>
          <p:nvPr>
            <p:ph type="body" orient="vert" idx="1"/>
          </p:nvPr>
        </p:nvSpPr>
        <p:spPr/>
        <p:txBody>
          <a:bodyPr/>
          <a:lstStyle/>
          <a:p>
            <a:pPr marL="0" indent="0">
              <a:buNone/>
            </a:pPr>
            <a:r>
              <a:rPr lang="en-GB" dirty="0">
                <a:solidFill>
                  <a:prstClr val="black"/>
                </a:solidFill>
                <a:ea typeface="MS PGothic" pitchFamily="34" charset="-128"/>
              </a:rPr>
              <a:t>MPIs/AF Measures are also used by other stakeholders:</a:t>
            </a:r>
          </a:p>
          <a:p>
            <a:pPr marL="0" indent="0">
              <a:buNone/>
            </a:pPr>
            <a:endParaRPr lang="en-US" dirty="0"/>
          </a:p>
          <a:p>
            <a:r>
              <a:rPr lang="en-US" dirty="0"/>
              <a:t>NGOs have used the global MPI to target their programs and ensure that they are reaching people living in poverty</a:t>
            </a:r>
          </a:p>
          <a:p>
            <a:r>
              <a:rPr lang="en-US" dirty="0"/>
              <a:t>UN agencies have used MPIs to evaluate the impact of their programs</a:t>
            </a:r>
          </a:p>
          <a:p>
            <a:r>
              <a:rPr lang="en-US" dirty="0"/>
              <a:t>Private sector has used a national/business MPI to address poverty among its employees and supply chain</a:t>
            </a:r>
          </a:p>
        </p:txBody>
      </p:sp>
    </p:spTree>
    <p:extLst>
      <p:ext uri="{BB962C8B-B14F-4D97-AF65-F5344CB8AC3E}">
        <p14:creationId xmlns:p14="http://schemas.microsoft.com/office/powerpoint/2010/main" val="136254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2C92-AD1E-524D-87FB-1250A14972A8}"/>
              </a:ext>
            </a:extLst>
          </p:cNvPr>
          <p:cNvSpPr>
            <a:spLocks noGrp="1"/>
          </p:cNvSpPr>
          <p:nvPr>
            <p:ph type="title"/>
          </p:nvPr>
        </p:nvSpPr>
        <p:spPr/>
        <p:txBody>
          <a:bodyPr/>
          <a:lstStyle/>
          <a:p>
            <a:r>
              <a:rPr lang="en-US" dirty="0"/>
              <a:t>Complement Monetary Poverty Measures</a:t>
            </a:r>
          </a:p>
        </p:txBody>
      </p:sp>
      <p:sp>
        <p:nvSpPr>
          <p:cNvPr id="3" name="Vertical Text Placeholder 2">
            <a:extLst>
              <a:ext uri="{FF2B5EF4-FFF2-40B4-BE49-F238E27FC236}">
                <a16:creationId xmlns:a16="http://schemas.microsoft.com/office/drawing/2014/main" id="{26563E8D-E725-B249-9C8F-A62E50F15163}"/>
              </a:ext>
            </a:extLst>
          </p:cNvPr>
          <p:cNvSpPr>
            <a:spLocks noGrp="1"/>
          </p:cNvSpPr>
          <p:nvPr>
            <p:ph type="body" orient="vert" idx="1"/>
          </p:nvPr>
        </p:nvSpPr>
        <p:spPr>
          <a:xfrm>
            <a:off x="7594169" y="1903115"/>
            <a:ext cx="4029560" cy="4528682"/>
          </a:xfrm>
        </p:spPr>
        <p:txBody>
          <a:bodyPr/>
          <a:lstStyle/>
          <a:p>
            <a:pPr marL="0" indent="0">
              <a:buNone/>
            </a:pPr>
            <a:r>
              <a:rPr lang="en-US" dirty="0"/>
              <a:t>In </a:t>
            </a:r>
            <a:r>
              <a:rPr lang="en-US" b="1" dirty="0"/>
              <a:t>Ghana</a:t>
            </a:r>
            <a:r>
              <a:rPr lang="en-US" dirty="0"/>
              <a:t>, most monetary poor were also multidimensionally poor, but more than 1/4 of population were multidimensionally poor, but not monetary poor</a:t>
            </a:r>
          </a:p>
          <a:p>
            <a:endParaRPr lang="en-US" dirty="0"/>
          </a:p>
        </p:txBody>
      </p:sp>
      <p:pic>
        <p:nvPicPr>
          <p:cNvPr id="4" name="Picture 3">
            <a:extLst>
              <a:ext uri="{FF2B5EF4-FFF2-40B4-BE49-F238E27FC236}">
                <a16:creationId xmlns:a16="http://schemas.microsoft.com/office/drawing/2014/main" id="{A5548C7C-D418-A546-AD43-EAFE6E10B6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2352" y="2200109"/>
            <a:ext cx="5843844" cy="3602370"/>
          </a:xfrm>
          <a:prstGeom prst="rect">
            <a:avLst/>
          </a:prstGeom>
        </p:spPr>
      </p:pic>
    </p:spTree>
    <p:extLst>
      <p:ext uri="{BB962C8B-B14F-4D97-AF65-F5344CB8AC3E}">
        <p14:creationId xmlns:p14="http://schemas.microsoft.com/office/powerpoint/2010/main" val="176599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2C92-AD1E-524D-87FB-1250A14972A8}"/>
              </a:ext>
            </a:extLst>
          </p:cNvPr>
          <p:cNvSpPr>
            <a:spLocks noGrp="1"/>
          </p:cNvSpPr>
          <p:nvPr>
            <p:ph type="title"/>
          </p:nvPr>
        </p:nvSpPr>
        <p:spPr/>
        <p:txBody>
          <a:bodyPr/>
          <a:lstStyle/>
          <a:p>
            <a:r>
              <a:rPr lang="en-US" dirty="0"/>
              <a:t>Complement Monetary Poverty Measures</a:t>
            </a:r>
          </a:p>
        </p:txBody>
      </p:sp>
      <p:sp>
        <p:nvSpPr>
          <p:cNvPr id="3" name="Vertical Text Placeholder 2">
            <a:extLst>
              <a:ext uri="{FF2B5EF4-FFF2-40B4-BE49-F238E27FC236}">
                <a16:creationId xmlns:a16="http://schemas.microsoft.com/office/drawing/2014/main" id="{26563E8D-E725-B249-9C8F-A62E50F15163}"/>
              </a:ext>
            </a:extLst>
          </p:cNvPr>
          <p:cNvSpPr>
            <a:spLocks noGrp="1"/>
          </p:cNvSpPr>
          <p:nvPr>
            <p:ph type="body" orient="vert" idx="1"/>
          </p:nvPr>
        </p:nvSpPr>
        <p:spPr>
          <a:xfrm>
            <a:off x="7981627" y="1903115"/>
            <a:ext cx="3642102" cy="4528682"/>
          </a:xfrm>
        </p:spPr>
        <p:txBody>
          <a:bodyPr/>
          <a:lstStyle/>
          <a:p>
            <a:pPr marL="0" indent="0">
              <a:buNone/>
            </a:pPr>
            <a:r>
              <a:rPr lang="en-US" b="1" dirty="0"/>
              <a:t>Mexico</a:t>
            </a:r>
            <a:r>
              <a:rPr lang="en-US" dirty="0"/>
              <a:t> defines national poverty as the intersection of income and multidimensional poverty</a:t>
            </a:r>
          </a:p>
        </p:txBody>
      </p:sp>
      <p:pic>
        <p:nvPicPr>
          <p:cNvPr id="1026" name="Picture 2">
            <a:extLst>
              <a:ext uri="{FF2B5EF4-FFF2-40B4-BE49-F238E27FC236}">
                <a16:creationId xmlns:a16="http://schemas.microsoft.com/office/drawing/2014/main" id="{8D867680-6AC4-0543-832B-13B7E5C8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377" y="2021144"/>
            <a:ext cx="6221386" cy="377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17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6CA7-F370-1416-1C6E-8982AD75A5B4}"/>
              </a:ext>
            </a:extLst>
          </p:cNvPr>
          <p:cNvSpPr>
            <a:spLocks noGrp="1"/>
          </p:cNvSpPr>
          <p:nvPr>
            <p:ph type="title"/>
          </p:nvPr>
        </p:nvSpPr>
        <p:spPr/>
        <p:txBody>
          <a:bodyPr/>
          <a:lstStyle/>
          <a:p>
            <a:r>
              <a:rPr lang="en-US" dirty="0"/>
              <a:t>Policymakers are using their MPIs to:</a:t>
            </a:r>
          </a:p>
        </p:txBody>
      </p:sp>
      <p:sp>
        <p:nvSpPr>
          <p:cNvPr id="3" name="Vertical Text Placeholder 2">
            <a:extLst>
              <a:ext uri="{FF2B5EF4-FFF2-40B4-BE49-F238E27FC236}">
                <a16:creationId xmlns:a16="http://schemas.microsoft.com/office/drawing/2014/main" id="{8F55B818-0CFB-C2B9-6BED-822C44B8A18B}"/>
              </a:ext>
            </a:extLst>
          </p:cNvPr>
          <p:cNvSpPr>
            <a:spLocks noGrp="1"/>
          </p:cNvSpPr>
          <p:nvPr>
            <p:ph type="body" orient="vert" idx="1"/>
          </p:nvPr>
        </p:nvSpPr>
        <p:spPr/>
        <p:txBody>
          <a:bodyPr>
            <a:normAutofit lnSpcReduction="10000"/>
          </a:bodyPr>
          <a:lstStyle/>
          <a:p>
            <a:r>
              <a:rPr lang="en-US" b="1" dirty="0"/>
              <a:t>Complement</a:t>
            </a:r>
            <a:r>
              <a:rPr lang="en-US" dirty="0"/>
              <a:t> monetary poverty measures</a:t>
            </a:r>
          </a:p>
          <a:p>
            <a:r>
              <a:rPr lang="en-US" b="1" u="sng" dirty="0"/>
              <a:t>Track</a:t>
            </a:r>
            <a:r>
              <a:rPr lang="en-US" u="sng" dirty="0"/>
              <a:t> poverty over time</a:t>
            </a:r>
          </a:p>
          <a:p>
            <a:r>
              <a:rPr lang="en-US" b="1" dirty="0"/>
              <a:t>Allocate resources </a:t>
            </a:r>
            <a:r>
              <a:rPr lang="en-US" dirty="0"/>
              <a:t>by sector or region</a:t>
            </a:r>
          </a:p>
          <a:p>
            <a:r>
              <a:rPr lang="en-US" b="1" dirty="0"/>
              <a:t>Target</a:t>
            </a:r>
            <a:r>
              <a:rPr lang="en-US" dirty="0"/>
              <a:t> marginalized regions, groups, or households</a:t>
            </a:r>
          </a:p>
          <a:p>
            <a:r>
              <a:rPr lang="en-US" b="1" dirty="0"/>
              <a:t>Coordinate</a:t>
            </a:r>
            <a:r>
              <a:rPr lang="en-US" dirty="0"/>
              <a:t> policy across sectors and levels of government</a:t>
            </a:r>
          </a:p>
          <a:p>
            <a:r>
              <a:rPr lang="en-US" b="1" dirty="0"/>
              <a:t>Evaluate</a:t>
            </a:r>
            <a:r>
              <a:rPr lang="en-US" dirty="0"/>
              <a:t> policies and adjust</a:t>
            </a:r>
            <a:endParaRPr lang="en-US" b="1" dirty="0"/>
          </a:p>
          <a:p>
            <a:r>
              <a:rPr lang="en-US" b="1" dirty="0"/>
              <a:t>Leave no one behind</a:t>
            </a:r>
          </a:p>
          <a:p>
            <a:r>
              <a:rPr lang="en-US" b="1" dirty="0"/>
              <a:t>Report </a:t>
            </a:r>
            <a:r>
              <a:rPr lang="en-US" dirty="0"/>
              <a:t>to the SDGs and other national/international goals</a:t>
            </a:r>
            <a:endParaRPr lang="en-US" b="1" dirty="0"/>
          </a:p>
          <a:p>
            <a:r>
              <a:rPr lang="en-US" dirty="0"/>
              <a:t>Promote </a:t>
            </a:r>
            <a:r>
              <a:rPr lang="en-US" b="1" dirty="0"/>
              <a:t>transparency and accountability</a:t>
            </a:r>
            <a:endParaRPr lang="en-US" dirty="0"/>
          </a:p>
        </p:txBody>
      </p:sp>
    </p:spTree>
    <p:extLst>
      <p:ext uri="{BB962C8B-B14F-4D97-AF65-F5344CB8AC3E}">
        <p14:creationId xmlns:p14="http://schemas.microsoft.com/office/powerpoint/2010/main" val="54951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36B7-6A1A-374C-8488-D64AE6DFA75F}"/>
              </a:ext>
            </a:extLst>
          </p:cNvPr>
          <p:cNvSpPr>
            <a:spLocks noGrp="1"/>
          </p:cNvSpPr>
          <p:nvPr>
            <p:ph type="title"/>
          </p:nvPr>
        </p:nvSpPr>
        <p:spPr/>
        <p:txBody>
          <a:bodyPr/>
          <a:lstStyle/>
          <a:p>
            <a:r>
              <a:rPr lang="en-US" dirty="0"/>
              <a:t>Track Poverty Over Time</a:t>
            </a:r>
          </a:p>
        </p:txBody>
      </p:sp>
      <p:sp>
        <p:nvSpPr>
          <p:cNvPr id="3" name="Vertical Text Placeholder 2">
            <a:extLst>
              <a:ext uri="{FF2B5EF4-FFF2-40B4-BE49-F238E27FC236}">
                <a16:creationId xmlns:a16="http://schemas.microsoft.com/office/drawing/2014/main" id="{04AA551A-3E3A-EE4C-B61F-FB4D9DA809C6}"/>
              </a:ext>
            </a:extLst>
          </p:cNvPr>
          <p:cNvSpPr>
            <a:spLocks noGrp="1"/>
          </p:cNvSpPr>
          <p:nvPr>
            <p:ph type="body" orient="vert" idx="1"/>
          </p:nvPr>
        </p:nvSpPr>
        <p:spPr>
          <a:xfrm>
            <a:off x="1499378" y="2727701"/>
            <a:ext cx="5800324" cy="3905573"/>
          </a:xfrm>
        </p:spPr>
        <p:txBody>
          <a:bodyPr/>
          <a:lstStyle/>
          <a:p>
            <a:pPr marL="0" indent="0" defTabSz="514350">
              <a:buNone/>
              <a:defRPr/>
            </a:pPr>
            <a:r>
              <a:rPr lang="en-GB" kern="0" dirty="0">
                <a:solidFill>
                  <a:srgbClr val="000000"/>
                </a:solidFill>
              </a:rPr>
              <a:t>Multidimensional poverty incidence in </a:t>
            </a:r>
            <a:r>
              <a:rPr lang="en-GB" b="1" kern="0" dirty="0">
                <a:solidFill>
                  <a:srgbClr val="000000"/>
                </a:solidFill>
              </a:rPr>
              <a:t>Paraguay</a:t>
            </a:r>
            <a:r>
              <a:rPr lang="en-GB" kern="0" dirty="0">
                <a:solidFill>
                  <a:srgbClr val="000000"/>
                </a:solidFill>
              </a:rPr>
              <a:t> reduced from 41.6% in 2012 to 24.9% in 2020.</a:t>
            </a:r>
          </a:p>
          <a:p>
            <a:pPr marL="0" indent="0" defTabSz="514350">
              <a:buNone/>
              <a:defRPr/>
            </a:pPr>
            <a:endParaRPr lang="en-GB" kern="0" dirty="0">
              <a:solidFill>
                <a:srgbClr val="000000"/>
              </a:solidFill>
            </a:endParaRPr>
          </a:p>
          <a:p>
            <a:pPr marL="0" indent="0" defTabSz="514350">
              <a:buNone/>
              <a:defRPr/>
            </a:pPr>
            <a:r>
              <a:rPr lang="en-GB" kern="0" dirty="0">
                <a:solidFill>
                  <a:srgbClr val="000000"/>
                </a:solidFill>
              </a:rPr>
              <a:t>The urban/rural gap also decreased.</a:t>
            </a:r>
            <a:endParaRPr lang="en-US" kern="0" dirty="0">
              <a:solidFill>
                <a:srgbClr val="000000"/>
              </a:solidFill>
            </a:endParaRPr>
          </a:p>
          <a:p>
            <a:pPr marL="0" indent="0">
              <a:buNone/>
            </a:pPr>
            <a:endParaRPr lang="en-US" dirty="0"/>
          </a:p>
        </p:txBody>
      </p:sp>
      <p:pic>
        <p:nvPicPr>
          <p:cNvPr id="6" name="Imagen 4">
            <a:extLst>
              <a:ext uri="{FF2B5EF4-FFF2-40B4-BE49-F238E27FC236}">
                <a16:creationId xmlns:a16="http://schemas.microsoft.com/office/drawing/2014/main" id="{E1C772BF-61E9-DB45-92CE-12A3005B9B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43732" y="1574340"/>
            <a:ext cx="4644518" cy="1649491"/>
          </a:xfrm>
          <a:prstGeom prst="rect">
            <a:avLst/>
          </a:prstGeom>
        </p:spPr>
      </p:pic>
      <p:pic>
        <p:nvPicPr>
          <p:cNvPr id="7" name="Imagen 8">
            <a:extLst>
              <a:ext uri="{FF2B5EF4-FFF2-40B4-BE49-F238E27FC236}">
                <a16:creationId xmlns:a16="http://schemas.microsoft.com/office/drawing/2014/main" id="{1E7C0F3E-3FA9-E44E-B4D3-EEB251CEA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5129" y="3205600"/>
            <a:ext cx="4698521" cy="1901116"/>
          </a:xfrm>
          <a:prstGeom prst="rect">
            <a:avLst/>
          </a:prstGeom>
        </p:spPr>
      </p:pic>
      <p:pic>
        <p:nvPicPr>
          <p:cNvPr id="8" name="Imagen 12">
            <a:extLst>
              <a:ext uri="{FF2B5EF4-FFF2-40B4-BE49-F238E27FC236}">
                <a16:creationId xmlns:a16="http://schemas.microsoft.com/office/drawing/2014/main" id="{2CA37C17-F568-C349-87D2-87B803B1B4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3732" y="5066403"/>
            <a:ext cx="4707094" cy="1791597"/>
          </a:xfrm>
          <a:prstGeom prst="rect">
            <a:avLst/>
          </a:prstGeom>
        </p:spPr>
      </p:pic>
    </p:spTree>
    <p:extLst>
      <p:ext uri="{BB962C8B-B14F-4D97-AF65-F5344CB8AC3E}">
        <p14:creationId xmlns:p14="http://schemas.microsoft.com/office/powerpoint/2010/main" val="189869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36B7-6A1A-374C-8488-D64AE6DFA75F}"/>
              </a:ext>
            </a:extLst>
          </p:cNvPr>
          <p:cNvSpPr>
            <a:spLocks noGrp="1"/>
          </p:cNvSpPr>
          <p:nvPr>
            <p:ph type="title"/>
          </p:nvPr>
        </p:nvSpPr>
        <p:spPr/>
        <p:txBody>
          <a:bodyPr/>
          <a:lstStyle/>
          <a:p>
            <a:r>
              <a:rPr lang="en-US" dirty="0"/>
              <a:t>Track Poverty Over Time</a:t>
            </a:r>
          </a:p>
        </p:txBody>
      </p:sp>
      <p:sp>
        <p:nvSpPr>
          <p:cNvPr id="3" name="Vertical Text Placeholder 2">
            <a:extLst>
              <a:ext uri="{FF2B5EF4-FFF2-40B4-BE49-F238E27FC236}">
                <a16:creationId xmlns:a16="http://schemas.microsoft.com/office/drawing/2014/main" id="{04AA551A-3E3A-EE4C-B61F-FB4D9DA809C6}"/>
              </a:ext>
            </a:extLst>
          </p:cNvPr>
          <p:cNvSpPr>
            <a:spLocks noGrp="1"/>
          </p:cNvSpPr>
          <p:nvPr>
            <p:ph type="body" orient="vert" idx="1"/>
          </p:nvPr>
        </p:nvSpPr>
        <p:spPr>
          <a:xfrm>
            <a:off x="1499376" y="1690688"/>
            <a:ext cx="10515599" cy="1366837"/>
          </a:xfrm>
        </p:spPr>
        <p:txBody>
          <a:bodyPr>
            <a:normAutofit/>
          </a:bodyPr>
          <a:lstStyle/>
          <a:p>
            <a:pPr marL="0" indent="0">
              <a:buNone/>
            </a:pPr>
            <a:r>
              <a:rPr lang="en-US" b="1" dirty="0"/>
              <a:t>Armenia </a:t>
            </a:r>
            <a:r>
              <a:rPr lang="en-US" dirty="0"/>
              <a:t>tracks multidimensional poverty reduction nationally, in the capital (Yerevan) and in urban and rural areas. The national incidence of multidimensional poverty decreased from 41.2% in 2010 to 23.6% in 2018.</a:t>
            </a:r>
            <a:endParaRPr lang="en-US" b="1" dirty="0"/>
          </a:p>
        </p:txBody>
      </p:sp>
      <p:pic>
        <p:nvPicPr>
          <p:cNvPr id="4" name="Picture 3">
            <a:extLst>
              <a:ext uri="{FF2B5EF4-FFF2-40B4-BE49-F238E27FC236}">
                <a16:creationId xmlns:a16="http://schemas.microsoft.com/office/drawing/2014/main" id="{190C6914-D94F-E84F-8D34-8C0E10BF9837}"/>
              </a:ext>
            </a:extLst>
          </p:cNvPr>
          <p:cNvPicPr>
            <a:picLocks noChangeAspect="1"/>
          </p:cNvPicPr>
          <p:nvPr/>
        </p:nvPicPr>
        <p:blipFill>
          <a:blip r:embed="rId2"/>
          <a:stretch>
            <a:fillRect/>
          </a:stretch>
        </p:blipFill>
        <p:spPr>
          <a:xfrm>
            <a:off x="3429114" y="3267964"/>
            <a:ext cx="6656121" cy="3590036"/>
          </a:xfrm>
          <a:prstGeom prst="rect">
            <a:avLst/>
          </a:prstGeom>
        </p:spPr>
      </p:pic>
    </p:spTree>
    <p:extLst>
      <p:ext uri="{BB962C8B-B14F-4D97-AF65-F5344CB8AC3E}">
        <p14:creationId xmlns:p14="http://schemas.microsoft.com/office/powerpoint/2010/main" val="3601056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NTObh2qdxE2qvSIFQwqf_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Cg0iXfy1QEGdBZ2.Vd_9.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bsteWqFpUeuQ_iyDthow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Cvojk_3nf0.OcbGnpWOJF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pQlbfBSJEUKW9Ppm7KFbf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WApGfJQLEOBZ_e88FllH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5JQbQohNmEKeWJT7BWEVZ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FSiDGC3GEm7EZIXL8vJp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O__FbccnqEyMD77928yQd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sWKTHWaNAkSPwTAliqF6v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6Qosr8jLEe2FkEX5iG.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d1UtBpTbUeFtHP3XAxZ0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AgkMzvd4UWnOm36_DPyS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OaUO8eUE90K9OvEJVwflN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3zz3n2xP102B12kbzA1cA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OWp_DuO6Bk29PFQBVQWyd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Xi2hXiSfVkO2kcCKJE5EGQ"/>
</p:tagLst>
</file>

<file path=ppt/tags/tag25.xml><?xml version="1.0" encoding="utf-8"?>
<p:tagLst xmlns:a="http://schemas.openxmlformats.org/drawingml/2006/main" xmlns:r="http://schemas.openxmlformats.org/officeDocument/2006/relationships" xmlns:p="http://schemas.openxmlformats.org/presentationml/2006/main">
  <p:tag name="NAME" val="Moon"/>
  <p:tag name="THINKCELLSHAPEDONOTDELETE" val="peUjVJZbt0EidieG1pC1P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n4hK0xZ5eEm3aaqLSwGrwQ"/>
</p:tagLst>
</file>

<file path=ppt/tags/tag27.xml><?xml version="1.0" encoding="utf-8"?>
<p:tagLst xmlns:a="http://schemas.openxmlformats.org/drawingml/2006/main" xmlns:r="http://schemas.openxmlformats.org/officeDocument/2006/relationships" xmlns:p="http://schemas.openxmlformats.org/presentationml/2006/main">
  <p:tag name="NAME" val="Moon"/>
  <p:tag name="THINKCELLSHAPEDONOTDELETE" val="pgLrIA8ps7UCTX8cKszUQ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6OACrZjTkUmL0Bjyxqkyhg"/>
</p:tagLst>
</file>

<file path=ppt/tags/tag29.xml><?xml version="1.0" encoding="utf-8"?>
<p:tagLst xmlns:a="http://schemas.openxmlformats.org/drawingml/2006/main" xmlns:r="http://schemas.openxmlformats.org/officeDocument/2006/relationships" xmlns:p="http://schemas.openxmlformats.org/presentationml/2006/main">
  <p:tag name="NAME" val="Moon"/>
  <p:tag name="THINKCELLSHAPEDONOTDELETE" val="pEsv3gQbMt0qP1bG_1ZK.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bToOcvLKUen3R1dguUfb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rvEhCXR9mka93BfpDP5Xdg"/>
</p:tagLst>
</file>

<file path=ppt/tags/tag31.xml><?xml version="1.0" encoding="utf-8"?>
<p:tagLst xmlns:a="http://schemas.openxmlformats.org/drawingml/2006/main" xmlns:r="http://schemas.openxmlformats.org/officeDocument/2006/relationships" xmlns:p="http://schemas.openxmlformats.org/presentationml/2006/main">
  <p:tag name="NAME" val="Moon"/>
  <p:tag name="THINKCELLSHAPEDONOTDELETE" val="pI7JnbdPeDkqoZPcWmLea5g"/>
</p:tagLst>
</file>

<file path=ppt/tags/tag32.xml><?xml version="1.0" encoding="utf-8"?>
<p:tagLst xmlns:a="http://schemas.openxmlformats.org/drawingml/2006/main" xmlns:r="http://schemas.openxmlformats.org/officeDocument/2006/relationships" xmlns:p="http://schemas.openxmlformats.org/presentationml/2006/main">
  <p:tag name="NAME" val="Moon"/>
  <p:tag name="THINKCELLSHAPEDONOTDELETE" val="plZyFy.dtZEOcYtxxSp4cEA"/>
</p:tagLst>
</file>

<file path=ppt/tags/tag33.xml><?xml version="1.0" encoding="utf-8"?>
<p:tagLst xmlns:a="http://schemas.openxmlformats.org/drawingml/2006/main" xmlns:r="http://schemas.openxmlformats.org/officeDocument/2006/relationships" xmlns:p="http://schemas.openxmlformats.org/presentationml/2006/main">
  <p:tag name="NAME" val="Moon"/>
  <p:tag name="THINKCELLSHAPEDONOTDELETE" val="pXFN0rLWKrkmDnyHyMFRPPg"/>
</p:tagLst>
</file>

<file path=ppt/tags/tag34.xml><?xml version="1.0" encoding="utf-8"?>
<p:tagLst xmlns:a="http://schemas.openxmlformats.org/drawingml/2006/main" xmlns:r="http://schemas.openxmlformats.org/officeDocument/2006/relationships" xmlns:p="http://schemas.openxmlformats.org/presentationml/2006/main">
  <p:tag name="NAME" val="Moon"/>
  <p:tag name="THINKCELLSHAPEDONOTDELETE" val="pTxLWYmUhI0e.hXMbn8U6tQ"/>
</p:tagLst>
</file>

<file path=ppt/tags/tag35.xml><?xml version="1.0" encoding="utf-8"?>
<p:tagLst xmlns:a="http://schemas.openxmlformats.org/drawingml/2006/main" xmlns:r="http://schemas.openxmlformats.org/officeDocument/2006/relationships" xmlns:p="http://schemas.openxmlformats.org/presentationml/2006/main">
  <p:tag name="NAME" val="Moon"/>
  <p:tag name="THINKCELLSHAPEDONOTDELETE" val="psVKuqtv3.Uq9WIqzn3mL.A"/>
</p:tagLst>
</file>

<file path=ppt/tags/tag36.xml><?xml version="1.0" encoding="utf-8"?>
<p:tagLst xmlns:a="http://schemas.openxmlformats.org/drawingml/2006/main" xmlns:r="http://schemas.openxmlformats.org/officeDocument/2006/relationships" xmlns:p="http://schemas.openxmlformats.org/presentationml/2006/main">
  <p:tag name="NAME" val="Moon"/>
  <p:tag name="THINKCELLSHAPEDONOTDELETE" val="pO8gPJAspbUWT3XCxUzNrUQ"/>
</p:tagLst>
</file>

<file path=ppt/tags/tag37.xml><?xml version="1.0" encoding="utf-8"?>
<p:tagLst xmlns:a="http://schemas.openxmlformats.org/drawingml/2006/main" xmlns:r="http://schemas.openxmlformats.org/officeDocument/2006/relationships" xmlns:p="http://schemas.openxmlformats.org/presentationml/2006/main">
  <p:tag name="NAME" val="Moon"/>
  <p:tag name="THINKCELLSHAPEDONOTDELETE" val="p2tNz19YXgkuBTfpbBddkd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czOjL6T106ya8ZxwO3Y1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8q96oEz_UmFB2TFET6Z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gEULTR910ydA7CjQtuYs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T4DVCtOky7AK1tzedc0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ws8ye4xZ0yncVNXRdw9j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FMmzmEgqKEC2cNN6r_NpO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8OaLvEFj7UOFvrD3qBdQm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etB_1oMi.kO_11wd5w7.h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6dNAuTan0Wslu_ewNBPr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Nzo5CFs1J06j53LgoGPg8w"/>
</p:tagLst>
</file>

<file path=ppt/tags/tag47.xml><?xml version="1.0" encoding="utf-8"?>
<p:tagLst xmlns:a="http://schemas.openxmlformats.org/drawingml/2006/main" xmlns:r="http://schemas.openxmlformats.org/officeDocument/2006/relationships" xmlns:p="http://schemas.openxmlformats.org/presentationml/2006/main">
  <p:tag name="NAME" val="Moon"/>
  <p:tag name="THINKCELLSHAPEDONOTDELETE" val="pTxLWYmUhI0e.hXMbn8U6t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f6dNAuTan0Wslu_ewNBPrw"/>
</p:tagLst>
</file>

<file path=ppt/tags/tag49.xml><?xml version="1.0" encoding="utf-8"?>
<p:tagLst xmlns:a="http://schemas.openxmlformats.org/drawingml/2006/main" xmlns:r="http://schemas.openxmlformats.org/officeDocument/2006/relationships" xmlns:p="http://schemas.openxmlformats.org/presentationml/2006/main">
  <p:tag name="NAME" val="Moon"/>
  <p:tag name="THINKCELLSHAPEDONOTDELETE" val="pXFN0rLWKrkmDnyHyMFRPP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RSAwZmuYUusKWjdXOoPfg"/>
</p:tagLst>
</file>

<file path=ppt/tags/tag50.xml><?xml version="1.0" encoding="utf-8"?>
<p:tagLst xmlns:a="http://schemas.openxmlformats.org/drawingml/2006/main" xmlns:r="http://schemas.openxmlformats.org/officeDocument/2006/relationships" xmlns:p="http://schemas.openxmlformats.org/presentationml/2006/main">
  <p:tag name="NAME" val="Moon"/>
  <p:tag name="THINKCELLSHAPEDONOTDELETE" val="pO8gPJAspbUWT3XCxUzNrUQ"/>
</p:tagLst>
</file>

<file path=ppt/tags/tag51.xml><?xml version="1.0" encoding="utf-8"?>
<p:tagLst xmlns:a="http://schemas.openxmlformats.org/drawingml/2006/main" xmlns:r="http://schemas.openxmlformats.org/officeDocument/2006/relationships" xmlns:p="http://schemas.openxmlformats.org/presentationml/2006/main">
  <p:tag name="NAME" val="Moon"/>
  <p:tag name="THINKCELLSHAPEDONOTDELETE" val="psVKuqtv3.Uq9WIqzn3mL.A"/>
</p:tagLst>
</file>

<file path=ppt/tags/tag52.xml><?xml version="1.0" encoding="utf-8"?>
<p:tagLst xmlns:a="http://schemas.openxmlformats.org/drawingml/2006/main" xmlns:r="http://schemas.openxmlformats.org/officeDocument/2006/relationships" xmlns:p="http://schemas.openxmlformats.org/presentationml/2006/main">
  <p:tag name="NAME" val="Moon"/>
  <p:tag name="THINKCELLSHAPEDONOTDELETE" val="pO8gPJAspbUWT3XCxUzNrUQ"/>
</p:tagLst>
</file>

<file path=ppt/tags/tag53.xml><?xml version="1.0" encoding="utf-8"?>
<p:tagLst xmlns:a="http://schemas.openxmlformats.org/drawingml/2006/main" xmlns:r="http://schemas.openxmlformats.org/officeDocument/2006/relationships" xmlns:p="http://schemas.openxmlformats.org/presentationml/2006/main">
  <p:tag name="NAME" val="Moon"/>
  <p:tag name="THINKCELLSHAPEDONOTDELETE" val="pO8gPJAspbUWT3XCxUzNrUQ"/>
</p:tagLst>
</file>

<file path=ppt/tags/tag54.xml><?xml version="1.0" encoding="utf-8"?>
<p:tagLst xmlns:a="http://schemas.openxmlformats.org/drawingml/2006/main" xmlns:r="http://schemas.openxmlformats.org/officeDocument/2006/relationships" xmlns:p="http://schemas.openxmlformats.org/presentationml/2006/main">
  <p:tag name="NAME" val="Moon"/>
  <p:tag name="THINKCELLSHAPEDONOTDELETE" val="p2tNz19YXgkuBTfpbBddkdA"/>
</p:tagLst>
</file>

<file path=ppt/tags/tag55.xml><?xml version="1.0" encoding="utf-8"?>
<p:tagLst xmlns:a="http://schemas.openxmlformats.org/drawingml/2006/main" xmlns:r="http://schemas.openxmlformats.org/officeDocument/2006/relationships" xmlns:p="http://schemas.openxmlformats.org/presentationml/2006/main">
  <p:tag name="NAME" val="Moon"/>
  <p:tag name="THINKCELLSHAPEDONOTDELETE" val="p2tNz19YXgkuBTfpbBddkdA"/>
</p:tagLst>
</file>

<file path=ppt/tags/tag56.xml><?xml version="1.0" encoding="utf-8"?>
<p:tagLst xmlns:a="http://schemas.openxmlformats.org/drawingml/2006/main" xmlns:r="http://schemas.openxmlformats.org/officeDocument/2006/relationships" xmlns:p="http://schemas.openxmlformats.org/presentationml/2006/main">
  <p:tag name="NAME" val="Moon"/>
  <p:tag name="THINKCELLSHAPEDONOTDELETE" val="p2tNz19YXgkuBTfpbBddkdA"/>
</p:tagLst>
</file>

<file path=ppt/tags/tag57.xml><?xml version="1.0" encoding="utf-8"?>
<p:tagLst xmlns:a="http://schemas.openxmlformats.org/drawingml/2006/main" xmlns:r="http://schemas.openxmlformats.org/officeDocument/2006/relationships" xmlns:p="http://schemas.openxmlformats.org/presentationml/2006/main">
  <p:tag name="NAME" val="MoonShape"/>
</p:tagLst>
</file>

<file path=ppt/tags/tag5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9.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u5ueyhJaki2ChkL7bPhAQ"/>
</p:tagLst>
</file>

<file path=ppt/tags/tag6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02h4bDS5UCNyjI2G1aNv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HIHz_JpSk._utqeMjxlH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39uKag12CUKy9uqbCh7D5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2553</Words>
  <Application>Microsoft Macintosh PowerPoint</Application>
  <PresentationFormat>Widescreen</PresentationFormat>
  <Paragraphs>340</Paragraphs>
  <Slides>46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MS PGothic</vt:lpstr>
      <vt:lpstr>MS PGothic</vt:lpstr>
      <vt:lpstr>Arial</vt:lpstr>
      <vt:lpstr>Calibri</vt:lpstr>
      <vt:lpstr>Garamond</vt:lpstr>
      <vt:lpstr>Gill Sans</vt:lpstr>
      <vt:lpstr>Verdana</vt:lpstr>
      <vt:lpstr>Wingdings</vt:lpstr>
      <vt:lpstr>Office Theme</vt:lpstr>
      <vt:lpstr>Policy Uses of MPIs</vt:lpstr>
      <vt:lpstr>Policymakers are using their MPIs to:</vt:lpstr>
      <vt:lpstr>Policymakers are using their MPIs to:</vt:lpstr>
      <vt:lpstr>Complement Monetary Poverty Measures</vt:lpstr>
      <vt:lpstr>Complement Monetary Poverty Measures</vt:lpstr>
      <vt:lpstr>Complement Monetary Poverty Measures</vt:lpstr>
      <vt:lpstr>Policymakers are using their MPIs to:</vt:lpstr>
      <vt:lpstr>Track Poverty Over Time</vt:lpstr>
      <vt:lpstr>Track Poverty Over Time</vt:lpstr>
      <vt:lpstr>Track Poverty Over Time</vt:lpstr>
      <vt:lpstr>Policymakers are using their MPIs to:</vt:lpstr>
      <vt:lpstr>Allocate Resources by Sector/Region</vt:lpstr>
      <vt:lpstr>Allocate Resources by Sector/Region</vt:lpstr>
      <vt:lpstr>Allocate Resources by Sector/Region</vt:lpstr>
      <vt:lpstr>Allocate Resources by Sector/Region</vt:lpstr>
      <vt:lpstr>Allocate Resources by Sector/Region</vt:lpstr>
      <vt:lpstr>Policymakers are using their MPIs to:</vt:lpstr>
      <vt:lpstr>Target Regions/Groups/Households</vt:lpstr>
      <vt:lpstr>Target Regions/Groups/Households</vt:lpstr>
      <vt:lpstr>Target Regions/Groups/Households</vt:lpstr>
      <vt:lpstr>Target Regions/Groups/Households</vt:lpstr>
      <vt:lpstr>Policymakers are using their MPIs to:</vt:lpstr>
      <vt:lpstr>Coordinate Policy Across Sectors/Levels</vt:lpstr>
      <vt:lpstr>Coordinate Policy Across Sectors/Levels</vt:lpstr>
      <vt:lpstr>Policymakers are using their MPIs to:</vt:lpstr>
      <vt:lpstr>Evaluate Policies and Adjust</vt:lpstr>
      <vt:lpstr>Evaluate Policies and Adjust</vt:lpstr>
      <vt:lpstr>Policymakers are using their MPIs to:</vt:lpstr>
      <vt:lpstr>Leave No One Behind</vt:lpstr>
      <vt:lpstr>Leave No One Behind</vt:lpstr>
      <vt:lpstr>Policymakers are using their MPIs to:</vt:lpstr>
      <vt:lpstr>Report to the SDGs and Other Goals</vt:lpstr>
      <vt:lpstr>Report to the SDGs and Other Goals</vt:lpstr>
      <vt:lpstr>Report to the SDGs and Other Goals</vt:lpstr>
      <vt:lpstr>Report to the SDGs and Other Goals</vt:lpstr>
      <vt:lpstr>Report to the SDGs and Other Goals</vt:lpstr>
      <vt:lpstr>Report to the SDGs and Other Goals</vt:lpstr>
      <vt:lpstr>Report to the SDGs and Other Goals</vt:lpstr>
      <vt:lpstr>Policymakers are using their MPIs to:</vt:lpstr>
      <vt:lpstr>Promote Transparency and Accountability</vt:lpstr>
      <vt:lpstr>MPI Policy Institutionalisation</vt:lpstr>
      <vt:lpstr>India National MPI</vt:lpstr>
      <vt:lpstr>Nigeria National MPI</vt:lpstr>
      <vt:lpstr>MPI Policy Institutionalisation</vt:lpstr>
      <vt:lpstr>Key Policy Stakeholders</vt:lpstr>
      <vt:lpstr>Beyond Governments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dc:creator>
  <cp:lastModifiedBy>Corinne Mitchell</cp:lastModifiedBy>
  <cp:revision>83</cp:revision>
  <dcterms:created xsi:type="dcterms:W3CDTF">2021-04-27T12:02:04Z</dcterms:created>
  <dcterms:modified xsi:type="dcterms:W3CDTF">2023-11-28T06:27:09Z</dcterms:modified>
</cp:coreProperties>
</file>