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257" r:id="rId4"/>
    <p:sldId id="258" r:id="rId5"/>
    <p:sldId id="259" r:id="rId6"/>
    <p:sldId id="295" r:id="rId7"/>
    <p:sldId id="261" r:id="rId8"/>
    <p:sldId id="262" r:id="rId9"/>
    <p:sldId id="263" r:id="rId10"/>
    <p:sldId id="264" r:id="rId11"/>
    <p:sldId id="265" r:id="rId12"/>
    <p:sldId id="266" r:id="rId13"/>
    <p:sldId id="268" r:id="rId14"/>
    <p:sldId id="269" r:id="rId15"/>
    <p:sldId id="270" r:id="rId16"/>
    <p:sldId id="275" r:id="rId17"/>
    <p:sldId id="267" r:id="rId18"/>
    <p:sldId id="277" r:id="rId19"/>
    <p:sldId id="278"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7" autoAdjust="0"/>
    <p:restoredTop sz="94660"/>
  </p:normalViewPr>
  <p:slideViewPr>
    <p:cSldViewPr snapToGrid="0">
      <p:cViewPr varScale="1">
        <p:scale>
          <a:sx n="97" d="100"/>
          <a:sy n="97" d="100"/>
        </p:scale>
        <p:origin x="101"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298306812771997E-2"/>
          <c:y val="4.9638989169675088E-2"/>
          <c:w val="0.925159692117137"/>
          <c:h val="0.6569647374854316"/>
        </c:manualLayout>
      </c:layout>
      <c:barChart>
        <c:barDir val="col"/>
        <c:grouping val="clustered"/>
        <c:varyColors val="0"/>
        <c:ser>
          <c:idx val="0"/>
          <c:order val="0"/>
          <c:tx>
            <c:strRef>
              <c:f>ج3!$C$5</c:f>
              <c:strCache>
                <c:ptCount val="1"/>
                <c:pt idx="0">
                  <c:v>نسبة السكان المحرومين (غير مقيد)</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ج3!$A$6:$B$17</c:f>
              <c:multiLvlStrCache>
                <c:ptCount val="12"/>
                <c:lvl>
                  <c:pt idx="0">
                    <c:v>الالتحاق بالتعليم</c:v>
                  </c:pt>
                  <c:pt idx="1">
                    <c:v>سنوات الدراسة</c:v>
                  </c:pt>
                  <c:pt idx="2">
                    <c:v>الوصول الى الأنترنت</c:v>
                  </c:pt>
                  <c:pt idx="3">
                    <c:v>وفيات الأطفال </c:v>
                  </c:pt>
                  <c:pt idx="4">
                    <c:v>التغذية</c:v>
                  </c:pt>
                  <c:pt idx="5">
                    <c:v>الزواج المبكر</c:v>
                  </c:pt>
                  <c:pt idx="6">
                    <c:v>ملكية المسكن</c:v>
                  </c:pt>
                  <c:pt idx="7">
                    <c:v>الإكتظاظ</c:v>
                  </c:pt>
                  <c:pt idx="8">
                    <c:v>الكهرباء</c:v>
                  </c:pt>
                  <c:pt idx="9">
                    <c:v>الطاقة النظيفة</c:v>
                  </c:pt>
                  <c:pt idx="10">
                    <c:v>مياه الشرب</c:v>
                  </c:pt>
                  <c:pt idx="11">
                    <c:v>الصرف الصحي</c:v>
                  </c:pt>
                </c:lvl>
                <c:lvl>
                  <c:pt idx="0">
                    <c:v>التعليم</c:v>
                  </c:pt>
                  <c:pt idx="3">
                    <c:v>الصحة</c:v>
                  </c:pt>
                  <c:pt idx="6">
                    <c:v>السكن</c:v>
                  </c:pt>
                </c:lvl>
              </c:multiLvlStrCache>
            </c:multiLvlStrRef>
          </c:cat>
          <c:val>
            <c:numRef>
              <c:f>ج3!$C$6:$C$17</c:f>
              <c:numCache>
                <c:formatCode>General</c:formatCode>
                <c:ptCount val="12"/>
                <c:pt idx="0">
                  <c:v>28.5</c:v>
                </c:pt>
                <c:pt idx="1">
                  <c:v>38.9</c:v>
                </c:pt>
                <c:pt idx="2">
                  <c:v>46.2</c:v>
                </c:pt>
                <c:pt idx="3">
                  <c:v>3.1</c:v>
                </c:pt>
                <c:pt idx="4">
                  <c:v>14.2</c:v>
                </c:pt>
                <c:pt idx="5">
                  <c:v>36.700000000000003</c:v>
                </c:pt>
                <c:pt idx="6">
                  <c:v>20.9</c:v>
                </c:pt>
                <c:pt idx="7">
                  <c:v>39.700000000000003</c:v>
                </c:pt>
                <c:pt idx="8">
                  <c:v>14.8</c:v>
                </c:pt>
                <c:pt idx="9">
                  <c:v>3.1</c:v>
                </c:pt>
                <c:pt idx="10">
                  <c:v>23.8</c:v>
                </c:pt>
                <c:pt idx="11">
                  <c:v>14.5</c:v>
                </c:pt>
              </c:numCache>
            </c:numRef>
          </c:val>
          <c:extLst xmlns:c16r2="http://schemas.microsoft.com/office/drawing/2015/06/chart">
            <c:ext xmlns:c16="http://schemas.microsoft.com/office/drawing/2014/chart" uri="{C3380CC4-5D6E-409C-BE32-E72D297353CC}">
              <c16:uniqueId val="{00000000-8471-4F9F-B897-E45A6AFFC3B5}"/>
            </c:ext>
          </c:extLst>
        </c:ser>
        <c:ser>
          <c:idx val="1"/>
          <c:order val="1"/>
          <c:tx>
            <c:strRef>
              <c:f>ج3!$D$5</c:f>
              <c:strCache>
                <c:ptCount val="1"/>
                <c:pt idx="0">
                  <c:v>نسبة السكان المحرومين (مقيد)</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ج3!$A$6:$B$17</c:f>
              <c:multiLvlStrCache>
                <c:ptCount val="12"/>
                <c:lvl>
                  <c:pt idx="0">
                    <c:v>الالتحاق بالتعليم</c:v>
                  </c:pt>
                  <c:pt idx="1">
                    <c:v>سنوات الدراسة</c:v>
                  </c:pt>
                  <c:pt idx="2">
                    <c:v>الوصول الى الأنترنت</c:v>
                  </c:pt>
                  <c:pt idx="3">
                    <c:v>وفيات الأطفال </c:v>
                  </c:pt>
                  <c:pt idx="4">
                    <c:v>التغذية</c:v>
                  </c:pt>
                  <c:pt idx="5">
                    <c:v>الزواج المبكر</c:v>
                  </c:pt>
                  <c:pt idx="6">
                    <c:v>ملكية المسكن</c:v>
                  </c:pt>
                  <c:pt idx="7">
                    <c:v>الإكتظاظ</c:v>
                  </c:pt>
                  <c:pt idx="8">
                    <c:v>الكهرباء</c:v>
                  </c:pt>
                  <c:pt idx="9">
                    <c:v>الطاقة النظيفة</c:v>
                  </c:pt>
                  <c:pt idx="10">
                    <c:v>مياه الشرب</c:v>
                  </c:pt>
                  <c:pt idx="11">
                    <c:v>الصرف الصحي</c:v>
                  </c:pt>
                </c:lvl>
                <c:lvl>
                  <c:pt idx="0">
                    <c:v>التعليم</c:v>
                  </c:pt>
                  <c:pt idx="3">
                    <c:v>الصحة</c:v>
                  </c:pt>
                  <c:pt idx="6">
                    <c:v>السكن</c:v>
                  </c:pt>
                </c:lvl>
              </c:multiLvlStrCache>
            </c:multiLvlStrRef>
          </c:cat>
          <c:val>
            <c:numRef>
              <c:f>ج3!$D$6:$D$17</c:f>
              <c:numCache>
                <c:formatCode>General</c:formatCode>
                <c:ptCount val="12"/>
                <c:pt idx="0">
                  <c:v>16.8</c:v>
                </c:pt>
                <c:pt idx="1">
                  <c:v>20.9</c:v>
                </c:pt>
                <c:pt idx="2">
                  <c:v>21.9</c:v>
                </c:pt>
                <c:pt idx="3">
                  <c:v>2.1</c:v>
                </c:pt>
                <c:pt idx="4">
                  <c:v>8.8000000000000007</c:v>
                </c:pt>
                <c:pt idx="5">
                  <c:v>17.2</c:v>
                </c:pt>
                <c:pt idx="6">
                  <c:v>8.1</c:v>
                </c:pt>
                <c:pt idx="7">
                  <c:v>17.899999999999999</c:v>
                </c:pt>
                <c:pt idx="8">
                  <c:v>8.4</c:v>
                </c:pt>
                <c:pt idx="9">
                  <c:v>1.6</c:v>
                </c:pt>
                <c:pt idx="10">
                  <c:v>9</c:v>
                </c:pt>
                <c:pt idx="11">
                  <c:v>8.4</c:v>
                </c:pt>
              </c:numCache>
            </c:numRef>
          </c:val>
          <c:extLst xmlns:c16r2="http://schemas.microsoft.com/office/drawing/2015/06/chart">
            <c:ext xmlns:c16="http://schemas.microsoft.com/office/drawing/2014/chart" uri="{C3380CC4-5D6E-409C-BE32-E72D297353CC}">
              <c16:uniqueId val="{00000001-8471-4F9F-B897-E45A6AFFC3B5}"/>
            </c:ext>
          </c:extLst>
        </c:ser>
        <c:dLbls>
          <c:showLegendKey val="0"/>
          <c:showVal val="0"/>
          <c:showCatName val="0"/>
          <c:showSerName val="0"/>
          <c:showPercent val="0"/>
          <c:showBubbleSize val="0"/>
        </c:dLbls>
        <c:gapWidth val="219"/>
        <c:overlap val="-27"/>
        <c:axId val="234667736"/>
        <c:axId val="234666168"/>
      </c:barChart>
      <c:catAx>
        <c:axId val="23466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234666168"/>
        <c:crosses val="autoZero"/>
        <c:auto val="1"/>
        <c:lblAlgn val="ctr"/>
        <c:lblOffset val="100"/>
        <c:noMultiLvlLbl val="0"/>
      </c:catAx>
      <c:valAx>
        <c:axId val="234666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667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solidFill>
        <a:schemeClr val="tx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ج7!$C$28</c:f>
              <c:strCache>
                <c:ptCount val="1"/>
                <c:pt idx="0">
                  <c:v>نسبة السكان الذين يعانون من فقر متعدد الأبعاد H</c:v>
                </c:pt>
              </c:strCache>
            </c:strRef>
          </c:tx>
          <c:spPr>
            <a:solidFill>
              <a:schemeClr val="accent1"/>
            </a:solidFill>
            <a:ln>
              <a:noFill/>
            </a:ln>
            <a:effectLst/>
          </c:spPr>
          <c:invertIfNegative val="0"/>
          <c:cat>
            <c:strRef>
              <c:f>ج7!$A$29:$A$46</c:f>
              <c:strCache>
                <c:ptCount val="18"/>
                <c:pt idx="0">
                  <c:v>دهوك</c:v>
                </c:pt>
                <c:pt idx="1">
                  <c:v>نينوى</c:v>
                </c:pt>
                <c:pt idx="2">
                  <c:v>السليمانية</c:v>
                </c:pt>
                <c:pt idx="3">
                  <c:v>كركوك</c:v>
                </c:pt>
                <c:pt idx="4">
                  <c:v>أربيل</c:v>
                </c:pt>
                <c:pt idx="5">
                  <c:v>ديالى</c:v>
                </c:pt>
                <c:pt idx="6">
                  <c:v>الأنبار</c:v>
                </c:pt>
                <c:pt idx="7">
                  <c:v>بغداد</c:v>
                </c:pt>
                <c:pt idx="8">
                  <c:v>بابل</c:v>
                </c:pt>
                <c:pt idx="9">
                  <c:v>كربلاء</c:v>
                </c:pt>
                <c:pt idx="10">
                  <c:v>واسط</c:v>
                </c:pt>
                <c:pt idx="11">
                  <c:v>صلاح الدين</c:v>
                </c:pt>
                <c:pt idx="12">
                  <c:v>النجف</c:v>
                </c:pt>
                <c:pt idx="13">
                  <c:v>القادسية</c:v>
                </c:pt>
                <c:pt idx="14">
                  <c:v>المثنى</c:v>
                </c:pt>
                <c:pt idx="15">
                  <c:v>ذي قار</c:v>
                </c:pt>
                <c:pt idx="16">
                  <c:v>ميسان</c:v>
                </c:pt>
                <c:pt idx="17">
                  <c:v>البصرة</c:v>
                </c:pt>
              </c:strCache>
            </c:strRef>
          </c:cat>
          <c:val>
            <c:numRef>
              <c:f>ج7!$C$29:$C$46</c:f>
              <c:numCache>
                <c:formatCode>General</c:formatCode>
                <c:ptCount val="18"/>
                <c:pt idx="0">
                  <c:v>12.1</c:v>
                </c:pt>
                <c:pt idx="1">
                  <c:v>31.4</c:v>
                </c:pt>
                <c:pt idx="2">
                  <c:v>7.7</c:v>
                </c:pt>
                <c:pt idx="3">
                  <c:v>14.7</c:v>
                </c:pt>
                <c:pt idx="4">
                  <c:v>9.1999999999999993</c:v>
                </c:pt>
                <c:pt idx="5">
                  <c:v>22.6</c:v>
                </c:pt>
                <c:pt idx="6">
                  <c:v>33</c:v>
                </c:pt>
                <c:pt idx="7">
                  <c:v>24.7</c:v>
                </c:pt>
                <c:pt idx="8">
                  <c:v>32.700000000000003</c:v>
                </c:pt>
                <c:pt idx="9">
                  <c:v>30.3</c:v>
                </c:pt>
                <c:pt idx="10">
                  <c:v>41.6</c:v>
                </c:pt>
                <c:pt idx="11">
                  <c:v>27.9</c:v>
                </c:pt>
                <c:pt idx="12">
                  <c:v>34.200000000000003</c:v>
                </c:pt>
                <c:pt idx="13">
                  <c:v>33.9</c:v>
                </c:pt>
                <c:pt idx="14">
                  <c:v>43.8</c:v>
                </c:pt>
                <c:pt idx="15">
                  <c:v>30.5</c:v>
                </c:pt>
                <c:pt idx="16">
                  <c:v>41.2</c:v>
                </c:pt>
                <c:pt idx="17">
                  <c:v>30.7</c:v>
                </c:pt>
              </c:numCache>
            </c:numRef>
          </c:val>
          <c:extLst xmlns:c16r2="http://schemas.microsoft.com/office/drawing/2015/06/chart">
            <c:ext xmlns:c16="http://schemas.microsoft.com/office/drawing/2014/chart" uri="{C3380CC4-5D6E-409C-BE32-E72D297353CC}">
              <c16:uniqueId val="{00000000-26A7-4F49-BD28-885A0A552106}"/>
            </c:ext>
          </c:extLst>
        </c:ser>
        <c:ser>
          <c:idx val="1"/>
          <c:order val="1"/>
          <c:tx>
            <c:strRef>
              <c:f>ج7!$D$28</c:f>
              <c:strCache>
                <c:ptCount val="1"/>
                <c:pt idx="0">
                  <c:v>متوسط شدة الحرمان للفرد الفقير A</c:v>
                </c:pt>
              </c:strCache>
            </c:strRef>
          </c:tx>
          <c:spPr>
            <a:solidFill>
              <a:schemeClr val="accent2"/>
            </a:solidFill>
            <a:ln>
              <a:noFill/>
            </a:ln>
            <a:effectLst/>
          </c:spPr>
          <c:invertIfNegative val="0"/>
          <c:cat>
            <c:strRef>
              <c:f>ج7!$A$29:$A$46</c:f>
              <c:strCache>
                <c:ptCount val="18"/>
                <c:pt idx="0">
                  <c:v>دهوك</c:v>
                </c:pt>
                <c:pt idx="1">
                  <c:v>نينوى</c:v>
                </c:pt>
                <c:pt idx="2">
                  <c:v>السليمانية</c:v>
                </c:pt>
                <c:pt idx="3">
                  <c:v>كركوك</c:v>
                </c:pt>
                <c:pt idx="4">
                  <c:v>أربيل</c:v>
                </c:pt>
                <c:pt idx="5">
                  <c:v>ديالى</c:v>
                </c:pt>
                <c:pt idx="6">
                  <c:v>الأنبار</c:v>
                </c:pt>
                <c:pt idx="7">
                  <c:v>بغداد</c:v>
                </c:pt>
                <c:pt idx="8">
                  <c:v>بابل</c:v>
                </c:pt>
                <c:pt idx="9">
                  <c:v>كربلاء</c:v>
                </c:pt>
                <c:pt idx="10">
                  <c:v>واسط</c:v>
                </c:pt>
                <c:pt idx="11">
                  <c:v>صلاح الدين</c:v>
                </c:pt>
                <c:pt idx="12">
                  <c:v>النجف</c:v>
                </c:pt>
                <c:pt idx="13">
                  <c:v>القادسية</c:v>
                </c:pt>
                <c:pt idx="14">
                  <c:v>المثنى</c:v>
                </c:pt>
                <c:pt idx="15">
                  <c:v>ذي قار</c:v>
                </c:pt>
                <c:pt idx="16">
                  <c:v>ميسان</c:v>
                </c:pt>
                <c:pt idx="17">
                  <c:v>البصرة</c:v>
                </c:pt>
              </c:strCache>
            </c:strRef>
          </c:cat>
          <c:val>
            <c:numRef>
              <c:f>ج7!$D$29:$D$46</c:f>
              <c:numCache>
                <c:formatCode>General</c:formatCode>
                <c:ptCount val="18"/>
                <c:pt idx="0">
                  <c:v>45.7</c:v>
                </c:pt>
                <c:pt idx="1">
                  <c:v>48.3</c:v>
                </c:pt>
                <c:pt idx="2">
                  <c:v>44.7</c:v>
                </c:pt>
                <c:pt idx="3">
                  <c:v>46.4</c:v>
                </c:pt>
                <c:pt idx="4">
                  <c:v>46.6</c:v>
                </c:pt>
                <c:pt idx="5">
                  <c:v>46.1</c:v>
                </c:pt>
                <c:pt idx="6">
                  <c:v>47</c:v>
                </c:pt>
                <c:pt idx="7">
                  <c:v>46.1</c:v>
                </c:pt>
                <c:pt idx="8">
                  <c:v>48.8</c:v>
                </c:pt>
                <c:pt idx="9">
                  <c:v>48.2</c:v>
                </c:pt>
                <c:pt idx="10">
                  <c:v>49.1</c:v>
                </c:pt>
                <c:pt idx="11">
                  <c:v>45.6</c:v>
                </c:pt>
                <c:pt idx="12">
                  <c:v>49.8</c:v>
                </c:pt>
                <c:pt idx="13">
                  <c:v>48.6</c:v>
                </c:pt>
                <c:pt idx="14">
                  <c:v>49.1</c:v>
                </c:pt>
                <c:pt idx="15">
                  <c:v>47.4</c:v>
                </c:pt>
                <c:pt idx="16">
                  <c:v>49</c:v>
                </c:pt>
                <c:pt idx="17">
                  <c:v>48.4</c:v>
                </c:pt>
              </c:numCache>
            </c:numRef>
          </c:val>
          <c:extLst xmlns:c16r2="http://schemas.microsoft.com/office/drawing/2015/06/chart">
            <c:ext xmlns:c16="http://schemas.microsoft.com/office/drawing/2014/chart" uri="{C3380CC4-5D6E-409C-BE32-E72D297353CC}">
              <c16:uniqueId val="{00000001-26A7-4F49-BD28-885A0A552106}"/>
            </c:ext>
          </c:extLst>
        </c:ser>
        <c:dLbls>
          <c:showLegendKey val="0"/>
          <c:showVal val="0"/>
          <c:showCatName val="0"/>
          <c:showSerName val="0"/>
          <c:showPercent val="0"/>
          <c:showBubbleSize val="0"/>
        </c:dLbls>
        <c:gapWidth val="219"/>
        <c:overlap val="-27"/>
        <c:axId val="234666560"/>
        <c:axId val="234668128"/>
      </c:barChart>
      <c:catAx>
        <c:axId val="23466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34668128"/>
        <c:crosses val="autoZero"/>
        <c:auto val="1"/>
        <c:lblAlgn val="ctr"/>
        <c:lblOffset val="100"/>
        <c:noMultiLvlLbl val="0"/>
      </c:catAx>
      <c:valAx>
        <c:axId val="23466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4666560"/>
        <c:crosses val="autoZero"/>
        <c:crossBetween val="between"/>
      </c:valAx>
      <c:spPr>
        <a:noFill/>
        <a:ln>
          <a:noFill/>
        </a:ln>
        <a:effectLst/>
      </c:spPr>
    </c:plotArea>
    <c:legend>
      <c:legendPos val="b"/>
      <c:layout>
        <c:manualLayout>
          <c:xMode val="edge"/>
          <c:yMode val="edge"/>
          <c:x val="0.12272511072460661"/>
          <c:y val="0.89751458604531931"/>
          <c:w val="0.7093942155198798"/>
          <c:h val="0.1014129694124772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solidFill>
        <a:schemeClr val="tx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'ج8-9-10'!$C$3</c:f>
              <c:strCache>
                <c:ptCount val="1"/>
                <c:pt idx="0">
                  <c:v>نسبة السكان الذين يعانون من فقر متعدد الأبعاد 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'ج8-9-10'!$A$4:$A$7</c:f>
              <c:strCache>
                <c:ptCount val="4"/>
                <c:pt idx="0">
                  <c:v>3-1</c:v>
                </c:pt>
                <c:pt idx="1">
                  <c:v>6-4</c:v>
                </c:pt>
                <c:pt idx="2">
                  <c:v>9-7</c:v>
                </c:pt>
                <c:pt idx="3">
                  <c:v>10+</c:v>
                </c:pt>
              </c:strCache>
            </c:strRef>
          </c:cat>
          <c:val>
            <c:numRef>
              <c:f>'ج8-9-10'!$C$4:$C$7</c:f>
              <c:numCache>
                <c:formatCode>General</c:formatCode>
                <c:ptCount val="4"/>
                <c:pt idx="0">
                  <c:v>8.5</c:v>
                </c:pt>
                <c:pt idx="1">
                  <c:v>18.100000000000001</c:v>
                </c:pt>
                <c:pt idx="2">
                  <c:v>29.4</c:v>
                </c:pt>
                <c:pt idx="3">
                  <c:v>40.700000000000003</c:v>
                </c:pt>
              </c:numCache>
            </c:numRef>
          </c:val>
          <c:extLst xmlns:c16r2="http://schemas.microsoft.com/office/drawing/2015/06/chart">
            <c:ext xmlns:c16="http://schemas.microsoft.com/office/drawing/2014/chart" uri="{C3380CC4-5D6E-409C-BE32-E72D297353CC}">
              <c16:uniqueId val="{00000000-B4FD-4682-BB5A-89234A426516}"/>
            </c:ext>
          </c:extLst>
        </c:ser>
        <c:ser>
          <c:idx val="1"/>
          <c:order val="1"/>
          <c:tx>
            <c:strRef>
              <c:f>'ج8-9-10'!$D$3</c:f>
              <c:strCache>
                <c:ptCount val="1"/>
                <c:pt idx="0">
                  <c:v>متوسط شدة الحرمان للفرد الفقير 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'ج8-9-10'!$A$4:$A$7</c:f>
              <c:strCache>
                <c:ptCount val="4"/>
                <c:pt idx="0">
                  <c:v>3-1</c:v>
                </c:pt>
                <c:pt idx="1">
                  <c:v>6-4</c:v>
                </c:pt>
                <c:pt idx="2">
                  <c:v>9-7</c:v>
                </c:pt>
                <c:pt idx="3">
                  <c:v>10+</c:v>
                </c:pt>
              </c:strCache>
            </c:strRef>
          </c:cat>
          <c:val>
            <c:numRef>
              <c:f>'ج8-9-10'!$D$4:$D$7</c:f>
              <c:numCache>
                <c:formatCode>General</c:formatCode>
                <c:ptCount val="4"/>
                <c:pt idx="0">
                  <c:v>42.8</c:v>
                </c:pt>
                <c:pt idx="1">
                  <c:v>45.4</c:v>
                </c:pt>
                <c:pt idx="2">
                  <c:v>47.5</c:v>
                </c:pt>
                <c:pt idx="3">
                  <c:v>49.8</c:v>
                </c:pt>
              </c:numCache>
            </c:numRef>
          </c:val>
          <c:extLst xmlns:c16r2="http://schemas.microsoft.com/office/drawing/2015/06/chart">
            <c:ext xmlns:c16="http://schemas.microsoft.com/office/drawing/2014/chart" uri="{C3380CC4-5D6E-409C-BE32-E72D297353CC}">
              <c16:uniqueId val="{00000001-B4FD-4682-BB5A-89234A426516}"/>
            </c:ext>
          </c:extLst>
        </c:ser>
        <c:dLbls>
          <c:showLegendKey val="0"/>
          <c:showVal val="0"/>
          <c:showCatName val="0"/>
          <c:showSerName val="0"/>
          <c:showPercent val="0"/>
          <c:showBubbleSize val="0"/>
        </c:dLbls>
        <c:gapWidth val="219"/>
        <c:overlap val="-27"/>
        <c:axId val="234670480"/>
        <c:axId val="234669696"/>
      </c:barChart>
      <c:catAx>
        <c:axId val="23467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4669696"/>
        <c:crosses val="autoZero"/>
        <c:auto val="1"/>
        <c:lblAlgn val="ctr"/>
        <c:lblOffset val="100"/>
        <c:noMultiLvlLbl val="0"/>
      </c:catAx>
      <c:valAx>
        <c:axId val="234669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4670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3175" cap="flat" cmpd="sng" algn="ctr">
      <a:solidFill>
        <a:schemeClr val="tx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256567102665887E-2"/>
          <c:y val="2.5950955280129317E-2"/>
          <c:w val="0.9036662979111082"/>
          <c:h val="0.6607205105740237"/>
        </c:manualLayout>
      </c:layout>
      <c:barChart>
        <c:barDir val="col"/>
        <c:grouping val="clustered"/>
        <c:varyColors val="0"/>
        <c:ser>
          <c:idx val="0"/>
          <c:order val="0"/>
          <c:tx>
            <c:strRef>
              <c:f>'ج8-9-10'!$C$12</c:f>
              <c:strCache>
                <c:ptCount val="1"/>
                <c:pt idx="0">
                  <c:v>نسبة السكان الذين يعانون من فقر متعدد الأبعاد 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'ج8-9-10'!$A$13:$A$16</c:f>
              <c:strCache>
                <c:ptCount val="4"/>
                <c:pt idx="0">
                  <c:v>ما قبل الإبتدائية أو لا تعليم</c:v>
                </c:pt>
                <c:pt idx="1">
                  <c:v>الإبتدائية</c:v>
                </c:pt>
                <c:pt idx="2">
                  <c:v>متوسطة</c:v>
                </c:pt>
                <c:pt idx="3">
                  <c:v>الإعدادية +</c:v>
                </c:pt>
              </c:strCache>
            </c:strRef>
          </c:cat>
          <c:val>
            <c:numRef>
              <c:f>'ج8-9-10'!$C$13:$C$16</c:f>
              <c:numCache>
                <c:formatCode>General</c:formatCode>
                <c:ptCount val="4"/>
                <c:pt idx="0">
                  <c:v>39.299999999999997</c:v>
                </c:pt>
                <c:pt idx="1">
                  <c:v>37.4</c:v>
                </c:pt>
                <c:pt idx="2">
                  <c:v>25.5</c:v>
                </c:pt>
                <c:pt idx="3">
                  <c:v>6.7</c:v>
                </c:pt>
              </c:numCache>
            </c:numRef>
          </c:val>
          <c:extLst xmlns:c16r2="http://schemas.microsoft.com/office/drawing/2015/06/chart">
            <c:ext xmlns:c16="http://schemas.microsoft.com/office/drawing/2014/chart" uri="{C3380CC4-5D6E-409C-BE32-E72D297353CC}">
              <c16:uniqueId val="{00000000-C8A9-4D6C-81D0-3E564773350B}"/>
            </c:ext>
          </c:extLst>
        </c:ser>
        <c:ser>
          <c:idx val="1"/>
          <c:order val="1"/>
          <c:tx>
            <c:strRef>
              <c:f>'ج8-9-10'!$D$12</c:f>
              <c:strCache>
                <c:ptCount val="1"/>
                <c:pt idx="0">
                  <c:v>متوسط شدة الحرمان للفرد الفقير 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'ج8-9-10'!$A$13:$A$16</c:f>
              <c:strCache>
                <c:ptCount val="4"/>
                <c:pt idx="0">
                  <c:v>ما قبل الإبتدائية أو لا تعليم</c:v>
                </c:pt>
                <c:pt idx="1">
                  <c:v>الإبتدائية</c:v>
                </c:pt>
                <c:pt idx="2">
                  <c:v>متوسطة</c:v>
                </c:pt>
                <c:pt idx="3">
                  <c:v>الإعدادية +</c:v>
                </c:pt>
              </c:strCache>
            </c:strRef>
          </c:cat>
          <c:val>
            <c:numRef>
              <c:f>'ج8-9-10'!$D$13:$D$16</c:f>
              <c:numCache>
                <c:formatCode>General</c:formatCode>
                <c:ptCount val="4"/>
                <c:pt idx="0">
                  <c:v>50.2</c:v>
                </c:pt>
                <c:pt idx="1">
                  <c:v>47.8</c:v>
                </c:pt>
                <c:pt idx="2">
                  <c:v>46</c:v>
                </c:pt>
                <c:pt idx="3">
                  <c:v>43.6</c:v>
                </c:pt>
              </c:numCache>
            </c:numRef>
          </c:val>
          <c:extLst xmlns:c16r2="http://schemas.microsoft.com/office/drawing/2015/06/chart">
            <c:ext xmlns:c16="http://schemas.microsoft.com/office/drawing/2014/chart" uri="{C3380CC4-5D6E-409C-BE32-E72D297353CC}">
              <c16:uniqueId val="{00000001-C8A9-4D6C-81D0-3E564773350B}"/>
            </c:ext>
          </c:extLst>
        </c:ser>
        <c:dLbls>
          <c:showLegendKey val="0"/>
          <c:showVal val="0"/>
          <c:showCatName val="0"/>
          <c:showSerName val="0"/>
          <c:showPercent val="0"/>
          <c:showBubbleSize val="0"/>
        </c:dLbls>
        <c:gapWidth val="219"/>
        <c:overlap val="-27"/>
        <c:axId val="284658104"/>
        <c:axId val="284657320"/>
      </c:barChart>
      <c:catAx>
        <c:axId val="28465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84657320"/>
        <c:crosses val="autoZero"/>
        <c:auto val="1"/>
        <c:lblAlgn val="ctr"/>
        <c:lblOffset val="100"/>
        <c:noMultiLvlLbl val="0"/>
      </c:catAx>
      <c:valAx>
        <c:axId val="284657320"/>
        <c:scaling>
          <c:orientation val="minMax"/>
        </c:scaling>
        <c:delete val="0"/>
        <c:axPos val="l"/>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84658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317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E7DDF1-307C-454C-B8CF-274772552958}"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269289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DDF1-307C-454C-B8CF-274772552958}"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220702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DDF1-307C-454C-B8CF-274772552958}"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179712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DDF1-307C-454C-B8CF-274772552958}"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366358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E7DDF1-307C-454C-B8CF-274772552958}"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354474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E7DDF1-307C-454C-B8CF-274772552958}"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143291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E7DDF1-307C-454C-B8CF-274772552958}" type="datetimeFigureOut">
              <a:rPr lang="en-US" smtClean="0"/>
              <a:t>11/25/2023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242276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DDF1-307C-454C-B8CF-274772552958}" type="datetimeFigureOut">
              <a:rPr lang="en-US" smtClean="0"/>
              <a:t>11/25/2023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259857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DDF1-307C-454C-B8CF-274772552958}" type="datetimeFigureOut">
              <a:rPr lang="en-US" smtClean="0"/>
              <a:t>11/25/2023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263481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7DDF1-307C-454C-B8CF-274772552958}"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37272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7DDF1-307C-454C-B8CF-274772552958}"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2232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7DDF1-307C-454C-B8CF-274772552958}" type="datetimeFigureOut">
              <a:rPr lang="en-US" smtClean="0"/>
              <a:t>11/25/2023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5F03A-610B-41EB-B374-B236422960C2}" type="slidenum">
              <a:rPr lang="en-US" smtClean="0"/>
              <a:t>‹#›</a:t>
            </a:fld>
            <a:endParaRPr lang="en-US"/>
          </a:p>
        </p:txBody>
      </p:sp>
    </p:spTree>
    <p:extLst>
      <p:ext uri="{BB962C8B-B14F-4D97-AF65-F5344CB8AC3E}">
        <p14:creationId xmlns:p14="http://schemas.microsoft.com/office/powerpoint/2010/main" val="427121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60310" y="627798"/>
            <a:ext cx="9376012" cy="1760560"/>
          </a:xfrm>
          <a:prstGeom prst="rect">
            <a:avLst/>
          </a:prstGeom>
          <a:noFill/>
          <a:ln>
            <a:noFill/>
          </a:ln>
        </p:spPr>
      </p:pic>
      <p:sp>
        <p:nvSpPr>
          <p:cNvPr id="5" name="Rectangle 4"/>
          <p:cNvSpPr/>
          <p:nvPr/>
        </p:nvSpPr>
        <p:spPr>
          <a:xfrm>
            <a:off x="3252717" y="3247041"/>
            <a:ext cx="6096000" cy="2540567"/>
          </a:xfrm>
          <a:prstGeom prst="rect">
            <a:avLst/>
          </a:prstGeom>
        </p:spPr>
        <p:txBody>
          <a:bodyPr>
            <a:spAutoFit/>
          </a:bodyPr>
          <a:lstStyle/>
          <a:p>
            <a:pPr algn="ctr" rtl="1">
              <a:lnSpc>
                <a:spcPct val="107000"/>
              </a:lnSpc>
              <a:spcAft>
                <a:spcPts val="800"/>
              </a:spcAft>
            </a:pPr>
            <a:r>
              <a:rPr lang="ar-IQ" sz="2800" dirty="0" smtClean="0">
                <a:effectLst/>
                <a:latin typeface="Calibri" panose="020F0502020204030204" pitchFamily="34" charset="0"/>
                <a:ea typeface="Calibri" panose="020F0502020204030204" pitchFamily="34" charset="0"/>
                <a:cs typeface="PT Bold Broken" panose="00000400000000000000" pitchFamily="2" charset="-78"/>
              </a:rPr>
              <a:t>الفقر متعدد الأبعاد في العراق</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en-US"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Multidimensional Poverty Index in Iraq</a:t>
            </a:r>
            <a:endParaRPr lang="en-US" sz="12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endParaRPr lang="ar-IQ" sz="2800" dirty="0" smtClean="0">
              <a:effectLst/>
              <a:latin typeface="Calibri" panose="020F0502020204030204" pitchFamily="34" charset="0"/>
              <a:ea typeface="Calibri" panose="020F0502020204030204" pitchFamily="34" charset="0"/>
              <a:cs typeface="Cambria" panose="02040503050406030204" pitchFamily="18" charset="0"/>
            </a:endParaRPr>
          </a:p>
          <a:p>
            <a:pPr algn="ctr" rtl="1">
              <a:lnSpc>
                <a:spcPct val="107000"/>
              </a:lnSpc>
              <a:spcAft>
                <a:spcPts val="800"/>
              </a:spcAft>
            </a:pPr>
            <a:r>
              <a:rPr lang="ar-IQ"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mbria" panose="02040503050406030204" pitchFamily="18" charset="0"/>
              </a:rPr>
              <a:t>-إطار إجمالي للتحليل-</a:t>
            </a:r>
            <a:endParaRPr lang="en-US"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44858">
            <a:off x="368155" y="4548312"/>
            <a:ext cx="1950043" cy="195004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2233" y="4504144"/>
            <a:ext cx="2069513" cy="2069513"/>
          </a:xfrm>
          <a:prstGeom prst="rect">
            <a:avLst/>
          </a:prstGeom>
        </p:spPr>
      </p:pic>
    </p:spTree>
    <p:extLst>
      <p:ext uri="{BB962C8B-B14F-4D97-AF65-F5344CB8AC3E}">
        <p14:creationId xmlns:p14="http://schemas.microsoft.com/office/powerpoint/2010/main" val="387725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nodeType="afterEffect">
                                  <p:stCondLst>
                                    <p:cond delay="0"/>
                                  </p:stCondLst>
                                  <p:childTnLst>
                                    <p:animRot by="120000">
                                      <p:cBhvr>
                                        <p:cTn id="6" dur="300" fill="hold">
                                          <p:stCondLst>
                                            <p:cond delay="0"/>
                                          </p:stCondLst>
                                        </p:cTn>
                                        <p:tgtEl>
                                          <p:spTgt spid="5">
                                            <p:txEl>
                                              <p:pRg st="3" end="3"/>
                                            </p:txEl>
                                          </p:spTgt>
                                        </p:tgtEl>
                                        <p:attrNameLst>
                                          <p:attrName>r</p:attrName>
                                        </p:attrNameLst>
                                      </p:cBhvr>
                                    </p:animRot>
                                    <p:animRot by="-240000">
                                      <p:cBhvr>
                                        <p:cTn id="7" dur="600" fill="hold">
                                          <p:stCondLst>
                                            <p:cond delay="600"/>
                                          </p:stCondLst>
                                        </p:cTn>
                                        <p:tgtEl>
                                          <p:spTgt spid="5">
                                            <p:txEl>
                                              <p:pRg st="3" end="3"/>
                                            </p:txEl>
                                          </p:spTgt>
                                        </p:tgtEl>
                                        <p:attrNameLst>
                                          <p:attrName>r</p:attrName>
                                        </p:attrNameLst>
                                      </p:cBhvr>
                                    </p:animRot>
                                    <p:animRot by="240000">
                                      <p:cBhvr>
                                        <p:cTn id="8" dur="600" fill="hold">
                                          <p:stCondLst>
                                            <p:cond delay="1200"/>
                                          </p:stCondLst>
                                        </p:cTn>
                                        <p:tgtEl>
                                          <p:spTgt spid="5">
                                            <p:txEl>
                                              <p:pRg st="3" end="3"/>
                                            </p:txEl>
                                          </p:spTgt>
                                        </p:tgtEl>
                                        <p:attrNameLst>
                                          <p:attrName>r</p:attrName>
                                        </p:attrNameLst>
                                      </p:cBhvr>
                                    </p:animRot>
                                    <p:animRot by="-240000">
                                      <p:cBhvr>
                                        <p:cTn id="9" dur="600" fill="hold">
                                          <p:stCondLst>
                                            <p:cond delay="1800"/>
                                          </p:stCondLst>
                                        </p:cTn>
                                        <p:tgtEl>
                                          <p:spTgt spid="5">
                                            <p:txEl>
                                              <p:pRg st="3" end="3"/>
                                            </p:txEl>
                                          </p:spTgt>
                                        </p:tgtEl>
                                        <p:attrNameLst>
                                          <p:attrName>r</p:attrName>
                                        </p:attrNameLst>
                                      </p:cBhvr>
                                    </p:animRot>
                                    <p:animRot by="120000">
                                      <p:cBhvr>
                                        <p:cTn id="10" dur="600" fill="hold">
                                          <p:stCondLst>
                                            <p:cond delay="2400"/>
                                          </p:stCondLst>
                                        </p:cTn>
                                        <p:tgtEl>
                                          <p:spTgt spid="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
            <a:ext cx="12192000" cy="6858000"/>
          </a:xfrm>
          <a:prstGeom prst="rect">
            <a:avLst/>
          </a:prstGeom>
          <a:ln w="6350">
            <a:solidFill>
              <a:sysClr val="windowText" lastClr="000000"/>
            </a:solidFill>
          </a:ln>
        </p:spPr>
      </p:pic>
      <p:sp>
        <p:nvSpPr>
          <p:cNvPr id="5" name="Rectangle 4"/>
          <p:cNvSpPr/>
          <p:nvPr/>
        </p:nvSpPr>
        <p:spPr>
          <a:xfrm>
            <a:off x="3218434" y="195687"/>
            <a:ext cx="6016391" cy="685124"/>
          </a:xfrm>
          <a:prstGeom prst="rect">
            <a:avLst/>
          </a:prstGeom>
        </p:spPr>
        <p:txBody>
          <a:bodyPr wrap="none">
            <a:spAutoFit/>
          </a:bodyPr>
          <a:lstStyle/>
          <a:p>
            <a:pPr algn="just" rtl="1">
              <a:lnSpc>
                <a:spcPct val="107000"/>
              </a:lnSpc>
              <a:spcBef>
                <a:spcPts val="600"/>
              </a:spcBef>
              <a:spcAft>
                <a:spcPts val="600"/>
              </a:spcAft>
            </a:pPr>
            <a:r>
              <a:rPr lang="ar-SA" sz="3600" b="1" dirty="0">
                <a:solidFill>
                  <a:srgbClr val="C00000"/>
                </a:solidFill>
                <a:effectLst>
                  <a:outerShdw blurRad="38100" dist="38100" dir="2700000" algn="tl">
                    <a:srgbClr val="000000">
                      <a:alpha val="43137"/>
                    </a:srgbClr>
                  </a:outerShdw>
                </a:effectLst>
                <a:ea typeface="Calibri" panose="020F0502020204030204" pitchFamily="34" charset="0"/>
                <a:cs typeface="Microsoft Uighur" panose="02000000000000000000" pitchFamily="2" charset="-78"/>
              </a:rPr>
              <a:t>أوزان الأبعاد والمؤشرات للفقر متعدد الأبعاد الوطني </a:t>
            </a:r>
            <a:endParaRPr lang="en-US" sz="2400" b="1" dirty="0">
              <a:solidFill>
                <a:srgbClr val="C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1803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086" y="208273"/>
            <a:ext cx="8192266" cy="1325563"/>
          </a:xfrm>
        </p:spPr>
        <p:txBody>
          <a:bodyPr>
            <a:normAutofit/>
          </a:bodyPr>
          <a:lstStyle/>
          <a:p>
            <a:pPr algn="r" rtl="1"/>
            <a:r>
              <a:rPr lang="ar-SA" sz="2800" b="1" dirty="0">
                <a:effectLst>
                  <a:outerShdw blurRad="38100" dist="38100" dir="2700000" algn="tl">
                    <a:srgbClr val="000000">
                      <a:alpha val="43137"/>
                    </a:srgbClr>
                  </a:outerShdw>
                </a:effectLst>
                <a:latin typeface="+mn-lt"/>
              </a:rPr>
              <a:t>مقاييس الفقر متعدد الأبعاد في العراق </a:t>
            </a:r>
            <a:r>
              <a:rPr lang="en-US" sz="2800" b="1" dirty="0">
                <a:effectLst>
                  <a:outerShdw blurRad="38100" dist="38100" dir="2700000" algn="tl">
                    <a:srgbClr val="000000">
                      <a:alpha val="43137"/>
                    </a:srgbClr>
                  </a:outerShdw>
                </a:effectLst>
                <a:latin typeface="+mn-lt"/>
              </a:rPr>
              <a:t>} MPI</a:t>
            </a:r>
            <a:r>
              <a:rPr lang="ar-IQ" sz="2800" b="1" dirty="0">
                <a:effectLst>
                  <a:outerShdw blurRad="38100" dist="38100" dir="2700000" algn="tl">
                    <a:srgbClr val="000000">
                      <a:alpha val="43137"/>
                    </a:srgbClr>
                  </a:outerShdw>
                </a:effectLst>
                <a:latin typeface="+mn-lt"/>
              </a:rPr>
              <a:t>، </a:t>
            </a:r>
            <a:r>
              <a:rPr lang="ar-SA" sz="2800" b="1" dirty="0">
                <a:effectLst>
                  <a:outerShdw blurRad="38100" dist="38100" dir="2700000" algn="tl">
                    <a:srgbClr val="000000">
                      <a:alpha val="43137"/>
                    </a:srgbClr>
                  </a:outerShdw>
                </a:effectLst>
                <a:latin typeface="+mn-lt"/>
              </a:rPr>
              <a:t>(</a:t>
            </a:r>
            <a:r>
              <a:rPr lang="en-US" sz="2800" b="1" dirty="0">
                <a:effectLst>
                  <a:outerShdw blurRad="38100" dist="38100" dir="2700000" algn="tl">
                    <a:srgbClr val="000000">
                      <a:alpha val="43137"/>
                    </a:srgbClr>
                  </a:outerShdw>
                </a:effectLst>
                <a:latin typeface="+mn-lt"/>
              </a:rPr>
              <a:t>H</a:t>
            </a:r>
            <a:r>
              <a:rPr lang="ar-SA" sz="2400" b="1" dirty="0">
                <a:effectLst>
                  <a:outerShdw blurRad="38100" dist="38100" dir="2700000" algn="tl">
                    <a:srgbClr val="000000">
                      <a:alpha val="43137"/>
                    </a:srgbClr>
                  </a:outerShdw>
                </a:effectLst>
                <a:latin typeface="+mn-lt"/>
              </a:rPr>
              <a:t>,%)</a:t>
            </a:r>
            <a:r>
              <a:rPr lang="ar-IQ" sz="2800" b="1" dirty="0">
                <a:effectLst>
                  <a:outerShdw blurRad="38100" dist="38100" dir="2700000" algn="tl">
                    <a:srgbClr val="000000">
                      <a:alpha val="43137"/>
                    </a:srgbClr>
                  </a:outerShdw>
                </a:effectLst>
                <a:latin typeface="+mn-lt"/>
              </a:rPr>
              <a:t>، </a:t>
            </a:r>
            <a:r>
              <a:rPr lang="ar-SA" sz="2800" b="1" dirty="0">
                <a:effectLst>
                  <a:outerShdw blurRad="38100" dist="38100" dir="2700000" algn="tl">
                    <a:srgbClr val="000000">
                      <a:alpha val="43137"/>
                    </a:srgbClr>
                  </a:outerShdw>
                </a:effectLst>
                <a:latin typeface="+mn-lt"/>
              </a:rPr>
              <a:t>(</a:t>
            </a:r>
            <a:r>
              <a:rPr lang="en-US" sz="2800" b="1" dirty="0">
                <a:effectLst>
                  <a:outerShdw blurRad="38100" dist="38100" dir="2700000" algn="tl">
                    <a:srgbClr val="000000">
                      <a:alpha val="43137"/>
                    </a:srgbClr>
                  </a:outerShdw>
                </a:effectLst>
                <a:latin typeface="+mn-lt"/>
              </a:rPr>
              <a:t>A</a:t>
            </a:r>
            <a:r>
              <a:rPr lang="ar-SA" sz="2800" b="1" dirty="0">
                <a:effectLst>
                  <a:outerShdw blurRad="38100" dist="38100" dir="2700000" algn="tl">
                    <a:srgbClr val="000000">
                      <a:alpha val="43137"/>
                    </a:srgbClr>
                  </a:outerShdw>
                </a:effectLst>
                <a:latin typeface="+mn-lt"/>
              </a:rPr>
              <a:t>,%)</a:t>
            </a:r>
            <a:r>
              <a:rPr lang="en-US" sz="2800" b="1" dirty="0" smtClean="0">
                <a:effectLst>
                  <a:outerShdw blurRad="38100" dist="38100" dir="2700000" algn="tl">
                    <a:srgbClr val="000000">
                      <a:alpha val="43137"/>
                    </a:srgbClr>
                  </a:outerShdw>
                </a:effectLst>
                <a:latin typeface="+mn-lt"/>
              </a:rPr>
              <a:t>{</a:t>
            </a:r>
            <a:endParaRPr lang="en-US" sz="2800" b="1" dirty="0">
              <a:effectLst>
                <a:outerShdw blurRad="38100" dist="38100" dir="2700000" algn="tl">
                  <a:srgbClr val="000000">
                    <a:alpha val="43137"/>
                  </a:srgbClr>
                </a:outerShdw>
              </a:effectLst>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185168567"/>
              </p:ext>
            </p:extLst>
          </p:nvPr>
        </p:nvGraphicFramePr>
        <p:xfrm>
          <a:off x="536712" y="1533836"/>
          <a:ext cx="10880034" cy="4837043"/>
        </p:xfrm>
        <a:graphic>
          <a:graphicData uri="http://schemas.openxmlformats.org/drawingml/2006/table">
            <a:tbl>
              <a:tblPr rtl="1" firstRow="1" firstCol="1" bandRow="1">
                <a:tableStyleId>{5DA37D80-6434-44D0-A028-1B22A696006F}</a:tableStyleId>
              </a:tblPr>
              <a:tblGrid>
                <a:gridCol w="5092527">
                  <a:extLst>
                    <a:ext uri="{9D8B030D-6E8A-4147-A177-3AD203B41FA5}">
                      <a16:colId xmlns="" xmlns:a16="http://schemas.microsoft.com/office/drawing/2014/main" val="4281751846"/>
                    </a:ext>
                  </a:extLst>
                </a:gridCol>
                <a:gridCol w="1106243">
                  <a:extLst>
                    <a:ext uri="{9D8B030D-6E8A-4147-A177-3AD203B41FA5}">
                      <a16:colId xmlns="" xmlns:a16="http://schemas.microsoft.com/office/drawing/2014/main" val="689118736"/>
                    </a:ext>
                  </a:extLst>
                </a:gridCol>
                <a:gridCol w="2434210">
                  <a:extLst>
                    <a:ext uri="{9D8B030D-6E8A-4147-A177-3AD203B41FA5}">
                      <a16:colId xmlns="" xmlns:a16="http://schemas.microsoft.com/office/drawing/2014/main" val="4050684194"/>
                    </a:ext>
                  </a:extLst>
                </a:gridCol>
                <a:gridCol w="2247054">
                  <a:extLst>
                    <a:ext uri="{9D8B030D-6E8A-4147-A177-3AD203B41FA5}">
                      <a16:colId xmlns="" xmlns:a16="http://schemas.microsoft.com/office/drawing/2014/main" val="163813301"/>
                    </a:ext>
                  </a:extLst>
                </a:gridCol>
              </a:tblGrid>
              <a:tr h="746576">
                <a:tc rowSpan="2">
                  <a:txBody>
                    <a:bodyPr/>
                    <a:lstStyle/>
                    <a:p>
                      <a:pPr marL="0" marR="0" algn="ctr" rtl="1">
                        <a:lnSpc>
                          <a:spcPct val="107000"/>
                        </a:lnSpc>
                        <a:spcBef>
                          <a:spcPts val="0"/>
                        </a:spcBef>
                        <a:spcAft>
                          <a:spcPts val="0"/>
                        </a:spcAft>
                      </a:pPr>
                      <a:r>
                        <a:rPr lang="ar-SA" sz="1000" dirty="0">
                          <a:effectLst/>
                        </a:rPr>
                        <a:t>المؤشرات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rtl="1">
                        <a:lnSpc>
                          <a:spcPct val="107000"/>
                        </a:lnSpc>
                        <a:spcBef>
                          <a:spcPts val="0"/>
                        </a:spcBef>
                        <a:spcAft>
                          <a:spcPts val="0"/>
                        </a:spcAft>
                      </a:pPr>
                      <a:r>
                        <a:rPr lang="ar-SA" sz="1000">
                          <a:effectLst/>
                        </a:rPr>
                        <a:t>القيمة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rtl="1">
                        <a:lnSpc>
                          <a:spcPct val="107000"/>
                        </a:lnSpc>
                        <a:spcBef>
                          <a:spcPts val="0"/>
                        </a:spcBef>
                        <a:spcAft>
                          <a:spcPts val="0"/>
                        </a:spcAft>
                      </a:pPr>
                      <a:r>
                        <a:rPr lang="ar-SA" sz="1000">
                          <a:effectLst/>
                        </a:rPr>
                        <a:t>حدود الثقة (95%)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831380642"/>
                  </a:ext>
                </a:extLst>
              </a:tr>
              <a:tr h="1040787">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ar-SA" sz="1000" dirty="0">
                          <a:effectLst/>
                        </a:rPr>
                        <a:t>الحدود الدنيا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0"/>
                        </a:spcAft>
                      </a:pPr>
                      <a:r>
                        <a:rPr lang="ar-SA" sz="1000">
                          <a:effectLst/>
                        </a:rPr>
                        <a:t>الحدود العليا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960296861"/>
                  </a:ext>
                </a:extLst>
              </a:tr>
              <a:tr h="988457">
                <a:tc>
                  <a:txBody>
                    <a:bodyPr/>
                    <a:lstStyle/>
                    <a:p>
                      <a:pPr marL="0" marR="0" algn="r" rtl="1">
                        <a:lnSpc>
                          <a:spcPct val="107000"/>
                        </a:lnSpc>
                        <a:spcBef>
                          <a:spcPts val="0"/>
                        </a:spcBef>
                        <a:spcAft>
                          <a:spcPts val="0"/>
                        </a:spcAft>
                      </a:pPr>
                      <a:r>
                        <a:rPr lang="ar-SA" sz="1000">
                          <a:effectLst/>
                        </a:rPr>
                        <a:t>الفقر متعدد الأبعاد (</a:t>
                      </a:r>
                      <a:r>
                        <a:rPr lang="en-US" sz="1000">
                          <a:effectLst/>
                        </a:rPr>
                        <a:t>MPI</a:t>
                      </a:r>
                      <a:r>
                        <a:rPr lang="ar-SA" sz="10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0"/>
                        </a:spcAft>
                      </a:pPr>
                      <a:r>
                        <a:rPr lang="en-US" sz="1000" dirty="0">
                          <a:effectLst/>
                        </a:rPr>
                        <a:t>0.127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0"/>
                        </a:spcAft>
                      </a:pPr>
                      <a:r>
                        <a:rPr lang="en-US" sz="1000">
                          <a:effectLst/>
                        </a:rPr>
                        <a:t>0.117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0"/>
                        </a:spcAft>
                      </a:pPr>
                      <a:r>
                        <a:rPr lang="en-US" sz="1000">
                          <a:effectLst/>
                        </a:rPr>
                        <a:t>0.137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243953780"/>
                  </a:ext>
                </a:extLst>
              </a:tr>
              <a:tr h="1043694">
                <a:tc>
                  <a:txBody>
                    <a:bodyPr/>
                    <a:lstStyle/>
                    <a:p>
                      <a:pPr marL="0" marR="0" algn="r" rtl="1">
                        <a:lnSpc>
                          <a:spcPct val="107000"/>
                        </a:lnSpc>
                        <a:spcBef>
                          <a:spcPts val="0"/>
                        </a:spcBef>
                        <a:spcAft>
                          <a:spcPts val="0"/>
                        </a:spcAft>
                      </a:pPr>
                      <a:r>
                        <a:rPr lang="ar-SA" sz="1000">
                          <a:effectLst/>
                        </a:rPr>
                        <a:t>نسبة السكان الذين يعانون من فقر متعدد الأبعاد (</a:t>
                      </a:r>
                      <a:r>
                        <a:rPr lang="en-US" sz="1000">
                          <a:effectLst/>
                        </a:rPr>
                        <a:t>H</a:t>
                      </a:r>
                      <a:r>
                        <a:rPr lang="ar-SA" sz="10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0"/>
                        </a:spcAft>
                      </a:pPr>
                      <a:r>
                        <a:rPr lang="en-US" sz="1000" dirty="0">
                          <a:effectLst/>
                        </a:rPr>
                        <a:t>26.6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0"/>
                        </a:spcAft>
                      </a:pPr>
                      <a:r>
                        <a:rPr lang="en-US" sz="1000" dirty="0">
                          <a:effectLst/>
                        </a:rPr>
                        <a:t>24.7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0"/>
                        </a:spcAft>
                      </a:pPr>
                      <a:r>
                        <a:rPr lang="en-US" sz="1000">
                          <a:effectLst/>
                        </a:rPr>
                        <a:t>28.6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460717605"/>
                  </a:ext>
                </a:extLst>
              </a:tr>
              <a:tr h="1017529">
                <a:tc>
                  <a:txBody>
                    <a:bodyPr/>
                    <a:lstStyle/>
                    <a:p>
                      <a:pPr marL="0" marR="0" algn="r" rtl="1">
                        <a:lnSpc>
                          <a:spcPct val="107000"/>
                        </a:lnSpc>
                        <a:spcBef>
                          <a:spcPts val="0"/>
                        </a:spcBef>
                        <a:spcAft>
                          <a:spcPts val="0"/>
                        </a:spcAft>
                      </a:pPr>
                      <a:r>
                        <a:rPr lang="ar-SA" sz="1000">
                          <a:effectLst/>
                        </a:rPr>
                        <a:t>متوسط شدة الحرمان للفرد الفقير (</a:t>
                      </a:r>
                      <a:r>
                        <a:rPr lang="en-US" sz="1000">
                          <a:effectLst/>
                        </a:rPr>
                        <a:t>A</a:t>
                      </a:r>
                      <a:r>
                        <a:rPr lang="ar-SA" sz="10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0"/>
                        </a:spcAft>
                      </a:pPr>
                      <a:r>
                        <a:rPr lang="en-US" sz="1000">
                          <a:effectLst/>
                        </a:rPr>
                        <a:t>47.7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0"/>
                        </a:spcAft>
                      </a:pPr>
                      <a:r>
                        <a:rPr lang="en-US" sz="1000" dirty="0">
                          <a:effectLst/>
                        </a:rPr>
                        <a:t>47.2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0"/>
                        </a:spcAft>
                      </a:pPr>
                      <a:r>
                        <a:rPr lang="en-US" sz="1000" dirty="0">
                          <a:effectLst/>
                        </a:rPr>
                        <a:t>48.2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12387481"/>
                  </a:ext>
                </a:extLst>
              </a:tr>
            </a:tbl>
          </a:graphicData>
        </a:graphic>
      </p:graphicFrame>
    </p:spTree>
    <p:extLst>
      <p:ext uri="{BB962C8B-B14F-4D97-AF65-F5344CB8AC3E}">
        <p14:creationId xmlns:p14="http://schemas.microsoft.com/office/powerpoint/2010/main" val="3171354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1497390"/>
            <a:ext cx="2120348" cy="3048105"/>
          </a:xfrm>
        </p:spPr>
        <p:txBody>
          <a:bodyPr>
            <a:normAutofit/>
          </a:bodyPr>
          <a:lstStyle/>
          <a:p>
            <a:pPr algn="ctr" rtl="1"/>
            <a:r>
              <a:rPr lang="ar-IQ" sz="2800" b="1" dirty="0">
                <a:effectLst>
                  <a:outerShdw blurRad="38100" dist="38100" dir="2700000" algn="tl">
                    <a:srgbClr val="000000">
                      <a:alpha val="43137"/>
                    </a:srgbClr>
                  </a:outerShdw>
                </a:effectLst>
              </a:rPr>
              <a:t>مؤشرات </a:t>
            </a:r>
            <a:r>
              <a:rPr lang="ar-SA" sz="2800" b="1" dirty="0">
                <a:effectLst>
                  <a:outerShdw blurRad="38100" dist="38100" dir="2700000" algn="tl">
                    <a:srgbClr val="000000">
                      <a:alpha val="43137"/>
                    </a:srgbClr>
                  </a:outerShdw>
                </a:effectLst>
              </a:rPr>
              <a:t>الفقر متعدد الأبعاد في العراق</a:t>
            </a: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endParaRPr lang="en-US" sz="2800" b="1" dirty="0">
              <a:effectLst>
                <a:outerShdw blurRad="38100" dist="38100" dir="2700000" algn="tl">
                  <a:srgbClr val="000000">
                    <a:alpha val="43137"/>
                  </a:srgbClr>
                </a:outerShdw>
              </a:effectLst>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04661" y="0"/>
            <a:ext cx="9687339" cy="6858000"/>
          </a:xfrm>
          <a:prstGeom prst="rect">
            <a:avLst/>
          </a:prstGeom>
          <a:noFill/>
          <a:ln w="3175">
            <a:solidFill>
              <a:sysClr val="windowText" lastClr="000000"/>
            </a:solidFill>
          </a:ln>
        </p:spPr>
      </p:pic>
    </p:spTree>
    <p:extLst>
      <p:ext uri="{BB962C8B-B14F-4D97-AF65-F5344CB8AC3E}">
        <p14:creationId xmlns:p14="http://schemas.microsoft.com/office/powerpoint/2010/main" val="2453637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906" y="187703"/>
            <a:ext cx="5457967" cy="931412"/>
          </a:xfrm>
        </p:spPr>
        <p:txBody>
          <a:bodyPr>
            <a:normAutofit/>
          </a:bodyPr>
          <a:lstStyle/>
          <a:p>
            <a:pPr algn="ctr" rtl="1"/>
            <a:r>
              <a:rPr lang="ar-SA" sz="2400" b="1" dirty="0" smtClean="0">
                <a:effectLst>
                  <a:outerShdw blurRad="38100" dist="38100" dir="2700000" algn="tl">
                    <a:srgbClr val="000000">
                      <a:alpha val="43137"/>
                    </a:srgbClr>
                  </a:outerShdw>
                </a:effectLst>
                <a:latin typeface="+mn-lt"/>
              </a:rPr>
              <a:t>نسبة </a:t>
            </a:r>
            <a:r>
              <a:rPr lang="ar-SA" sz="2400" b="1" dirty="0">
                <a:effectLst>
                  <a:outerShdw blurRad="38100" dist="38100" dir="2700000" algn="tl">
                    <a:srgbClr val="000000">
                      <a:alpha val="43137"/>
                    </a:srgbClr>
                  </a:outerShdw>
                </a:effectLst>
                <a:latin typeface="+mn-lt"/>
              </a:rPr>
              <a:t>السكان المحرومين الوطني (غير المقيد</a:t>
            </a:r>
            <a:r>
              <a:rPr lang="ar-SA" sz="2400" b="1" dirty="0" smtClean="0">
                <a:effectLst>
                  <a:outerShdw blurRad="38100" dist="38100" dir="2700000" algn="tl">
                    <a:srgbClr val="000000">
                      <a:alpha val="43137"/>
                    </a:srgbClr>
                  </a:outerShdw>
                </a:effectLst>
                <a:latin typeface="+mn-lt"/>
              </a:rPr>
              <a:t>)</a:t>
            </a:r>
            <a:endParaRPr lang="en-US" sz="2400" b="1" dirty="0">
              <a:effectLst>
                <a:outerShdw blurRad="38100" dist="38100" dir="2700000" algn="tl">
                  <a:srgbClr val="000000">
                    <a:alpha val="43137"/>
                  </a:srgbClr>
                </a:outerShdw>
              </a:effectLst>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710315885"/>
              </p:ext>
            </p:extLst>
          </p:nvPr>
        </p:nvGraphicFramePr>
        <p:xfrm>
          <a:off x="1501256" y="1119115"/>
          <a:ext cx="8761861" cy="5322625"/>
        </p:xfrm>
        <a:graphic>
          <a:graphicData uri="http://schemas.openxmlformats.org/drawingml/2006/table">
            <a:tbl>
              <a:tblPr rtl="1" firstRow="1" firstCol="1" bandRow="1"/>
              <a:tblGrid>
                <a:gridCol w="2392662">
                  <a:extLst>
                    <a:ext uri="{9D8B030D-6E8A-4147-A177-3AD203B41FA5}">
                      <a16:colId xmlns="" xmlns:a16="http://schemas.microsoft.com/office/drawing/2014/main" val="295204112"/>
                    </a:ext>
                  </a:extLst>
                </a:gridCol>
                <a:gridCol w="1920870">
                  <a:extLst>
                    <a:ext uri="{9D8B030D-6E8A-4147-A177-3AD203B41FA5}">
                      <a16:colId xmlns="" xmlns:a16="http://schemas.microsoft.com/office/drawing/2014/main" val="2805561277"/>
                    </a:ext>
                  </a:extLst>
                </a:gridCol>
                <a:gridCol w="2513980">
                  <a:extLst>
                    <a:ext uri="{9D8B030D-6E8A-4147-A177-3AD203B41FA5}">
                      <a16:colId xmlns="" xmlns:a16="http://schemas.microsoft.com/office/drawing/2014/main" val="3110582918"/>
                    </a:ext>
                  </a:extLst>
                </a:gridCol>
                <a:gridCol w="1768099">
                  <a:extLst>
                    <a:ext uri="{9D8B030D-6E8A-4147-A177-3AD203B41FA5}">
                      <a16:colId xmlns="" xmlns:a16="http://schemas.microsoft.com/office/drawing/2014/main" val="1738639957"/>
                    </a:ext>
                  </a:extLst>
                </a:gridCol>
                <a:gridCol w="166250">
                  <a:extLst>
                    <a:ext uri="{9D8B030D-6E8A-4147-A177-3AD203B41FA5}">
                      <a16:colId xmlns="" xmlns:a16="http://schemas.microsoft.com/office/drawing/2014/main" val="3638656348"/>
                    </a:ext>
                  </a:extLst>
                </a:gridCol>
              </a:tblGrid>
              <a:tr h="475123">
                <a:tc rowSpan="2">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المؤشر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rowSpan="2">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نسبة السكان المحرومين</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gridSpan="3">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حدود الثقة (95%)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266848292"/>
                  </a:ext>
                </a:extLst>
              </a:tr>
              <a:tr h="422332">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ar-SA"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الحدود الدنيا</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a:txBody>
                    <a:bodyPr/>
                    <a:lstStyle/>
                    <a:p>
                      <a:pPr marL="0" marR="0" algn="ctr" rtl="1">
                        <a:lnSpc>
                          <a:spcPct val="107000"/>
                        </a:lnSpc>
                        <a:spcBef>
                          <a:spcPts val="0"/>
                        </a:spcBef>
                        <a:spcAft>
                          <a:spcPts val="0"/>
                        </a:spcAft>
                      </a:pPr>
                      <a:r>
                        <a:rPr lang="ar-SA"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الحدود العليا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a:txBody>
                    <a:bodyPr/>
                    <a:lstStyle/>
                    <a:p>
                      <a:pPr marL="0" marR="0" rtl="1">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 xmlns:a16="http://schemas.microsoft.com/office/drawing/2014/main" val="3391759506"/>
                  </a:ext>
                </a:extLst>
              </a:tr>
              <a:tr h="305363">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الالتحاق بالتعليم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4092248054"/>
                  </a:ext>
                </a:extLst>
              </a:tr>
              <a:tr h="397489">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سنوات الدراسة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434909741"/>
                  </a:ext>
                </a:extLst>
              </a:tr>
              <a:tr h="397489">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الوصول الى الأنترنت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437994726"/>
                  </a:ext>
                </a:extLst>
              </a:tr>
              <a:tr h="296047">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وفيات الأطفال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655733935"/>
                  </a:ext>
                </a:extLst>
              </a:tr>
              <a:tr h="397489">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التغذية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2735421763"/>
                  </a:ext>
                </a:extLst>
              </a:tr>
              <a:tr h="315714">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الزواج المبكر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660839996"/>
                  </a:ext>
                </a:extLst>
              </a:tr>
              <a:tr h="385067">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ملكية المسكن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2681992755"/>
                  </a:ext>
                </a:extLst>
              </a:tr>
              <a:tr h="385067">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الإكتظاظ</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3437170809"/>
                  </a:ext>
                </a:extLst>
              </a:tr>
              <a:tr h="385067">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الكهرباء</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962342167"/>
                  </a:ext>
                </a:extLst>
              </a:tr>
              <a:tr h="385067">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الطاقة النظيفة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3012271517"/>
                  </a:ext>
                </a:extLst>
              </a:tr>
              <a:tr h="385067">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مياه الشرب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522942802"/>
                  </a:ext>
                </a:extLst>
              </a:tr>
              <a:tr h="390244">
                <a:tc>
                  <a:txBody>
                    <a:bodyPr/>
                    <a:lstStyle/>
                    <a:p>
                      <a:pPr marL="0" marR="0" algn="ctr" rtl="1">
                        <a:lnSpc>
                          <a:spcPct val="107000"/>
                        </a:lnSpc>
                        <a:spcBef>
                          <a:spcPts val="0"/>
                        </a:spcBef>
                        <a:spcAft>
                          <a:spcPts val="0"/>
                        </a:spcAft>
                      </a:pPr>
                      <a:r>
                        <a:rPr lang="ar-S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الصرف الصحي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684915732"/>
                  </a:ext>
                </a:extLst>
              </a:tr>
            </a:tbl>
          </a:graphicData>
        </a:graphic>
      </p:graphicFrame>
    </p:spTree>
    <p:extLst>
      <p:ext uri="{BB962C8B-B14F-4D97-AF65-F5344CB8AC3E}">
        <p14:creationId xmlns:p14="http://schemas.microsoft.com/office/powerpoint/2010/main" val="274721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021" y="576963"/>
            <a:ext cx="5594445" cy="781287"/>
          </a:xfrm>
        </p:spPr>
        <p:txBody>
          <a:bodyPr>
            <a:normAutofit/>
          </a:bodyPr>
          <a:lstStyle/>
          <a:p>
            <a:pPr algn="ctr" rtl="1"/>
            <a:r>
              <a:rPr lang="ar-SA" sz="2800" b="1" dirty="0" smtClean="0">
                <a:effectLst>
                  <a:outerShdw blurRad="38100" dist="38100" dir="2700000" algn="tl">
                    <a:srgbClr val="000000">
                      <a:alpha val="43137"/>
                    </a:srgbClr>
                  </a:outerShdw>
                </a:effectLst>
                <a:latin typeface="+mn-lt"/>
              </a:rPr>
              <a:t>نسبة </a:t>
            </a:r>
            <a:r>
              <a:rPr lang="ar-SA" sz="2800" b="1" dirty="0">
                <a:effectLst>
                  <a:outerShdw blurRad="38100" dist="38100" dir="2700000" algn="tl">
                    <a:srgbClr val="000000">
                      <a:alpha val="43137"/>
                    </a:srgbClr>
                  </a:outerShdw>
                </a:effectLst>
                <a:latin typeface="+mn-lt"/>
              </a:rPr>
              <a:t>السكان المحرومين (المقيد)</a:t>
            </a:r>
            <a:endParaRPr lang="en-US" sz="2800" b="1" dirty="0">
              <a:effectLst>
                <a:outerShdw blurRad="38100" dist="38100" dir="2700000" algn="tl">
                  <a:srgbClr val="000000">
                    <a:alpha val="43137"/>
                  </a:srgbClr>
                </a:outerShdw>
              </a:effectLst>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541578327"/>
              </p:ext>
            </p:extLst>
          </p:nvPr>
        </p:nvGraphicFramePr>
        <p:xfrm>
          <a:off x="1258958" y="1358250"/>
          <a:ext cx="10031894" cy="5055802"/>
        </p:xfrm>
        <a:graphic>
          <a:graphicData uri="http://schemas.openxmlformats.org/drawingml/2006/table">
            <a:tbl>
              <a:tblPr rtl="1" firstRow="1" firstCol="1" bandRow="1"/>
              <a:tblGrid>
                <a:gridCol w="2463973">
                  <a:extLst>
                    <a:ext uri="{9D8B030D-6E8A-4147-A177-3AD203B41FA5}">
                      <a16:colId xmlns="" xmlns:a16="http://schemas.microsoft.com/office/drawing/2014/main" val="1239414756"/>
                    </a:ext>
                  </a:extLst>
                </a:gridCol>
                <a:gridCol w="2155977">
                  <a:extLst>
                    <a:ext uri="{9D8B030D-6E8A-4147-A177-3AD203B41FA5}">
                      <a16:colId xmlns="" xmlns:a16="http://schemas.microsoft.com/office/drawing/2014/main" val="1923308997"/>
                    </a:ext>
                  </a:extLst>
                </a:gridCol>
                <a:gridCol w="2705972">
                  <a:extLst>
                    <a:ext uri="{9D8B030D-6E8A-4147-A177-3AD203B41FA5}">
                      <a16:colId xmlns="" xmlns:a16="http://schemas.microsoft.com/office/drawing/2014/main" val="903922569"/>
                    </a:ext>
                  </a:extLst>
                </a:gridCol>
                <a:gridCol w="2705972">
                  <a:extLst>
                    <a:ext uri="{9D8B030D-6E8A-4147-A177-3AD203B41FA5}">
                      <a16:colId xmlns="" xmlns:a16="http://schemas.microsoft.com/office/drawing/2014/main" val="3181507018"/>
                    </a:ext>
                  </a:extLst>
                </a:gridCol>
              </a:tblGrid>
              <a:tr h="464085">
                <a:tc rowSpan="2">
                  <a:txBody>
                    <a:bodyPr/>
                    <a:lstStyle/>
                    <a:p>
                      <a:pPr marL="0" marR="0" algn="ctr" rtl="1">
                        <a:lnSpc>
                          <a:spcPct val="107000"/>
                        </a:lnSpc>
                        <a:spcBef>
                          <a:spcPts val="0"/>
                        </a:spcBef>
                        <a:spcAft>
                          <a:spcPts val="0"/>
                        </a:spcAft>
                      </a:pPr>
                      <a:r>
                        <a:rPr lang="ar-SA"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المؤشر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rowSpan="2">
                  <a:txBody>
                    <a:bodyPr/>
                    <a:lstStyle/>
                    <a:p>
                      <a:pPr marL="0" marR="0" algn="ctr" rtl="1">
                        <a:lnSpc>
                          <a:spcPct val="107000"/>
                        </a:lnSpc>
                        <a:spcBef>
                          <a:spcPts val="0"/>
                        </a:spcBef>
                        <a:spcAft>
                          <a:spcPts val="0"/>
                        </a:spcAft>
                      </a:pPr>
                      <a:r>
                        <a:rPr lang="ar-SA"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نسبة السكان المحرومين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gridSpan="2">
                  <a:txBody>
                    <a:bodyPr/>
                    <a:lstStyle/>
                    <a:p>
                      <a:pPr marL="0" marR="0" algn="ctr" rtl="1">
                        <a:lnSpc>
                          <a:spcPct val="107000"/>
                        </a:lnSpc>
                        <a:spcBef>
                          <a:spcPts val="0"/>
                        </a:spcBef>
                        <a:spcAft>
                          <a:spcPts val="0"/>
                        </a:spcAft>
                      </a:pPr>
                      <a:r>
                        <a:rPr lang="ar-SA"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حدود الثقة (95%)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hMerge="1">
                  <a:txBody>
                    <a:bodyPr/>
                    <a:lstStyle/>
                    <a:p>
                      <a:endParaRPr lang="en-US"/>
                    </a:p>
                  </a:txBody>
                  <a:tcPr/>
                </a:tc>
                <a:extLst>
                  <a:ext uri="{0D108BD9-81ED-4DB2-BD59-A6C34878D82A}">
                    <a16:rowId xmlns="" xmlns:a16="http://schemas.microsoft.com/office/drawing/2014/main" val="3137859632"/>
                  </a:ext>
                </a:extLst>
              </a:tr>
              <a:tr h="393008">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ar-SA"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الحدود الدنيا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a:txBody>
                    <a:bodyPr/>
                    <a:lstStyle/>
                    <a:p>
                      <a:pPr marL="0" marR="0" algn="ctr" rtl="1">
                        <a:lnSpc>
                          <a:spcPct val="107000"/>
                        </a:lnSpc>
                        <a:spcBef>
                          <a:spcPts val="0"/>
                        </a:spcBef>
                        <a:spcAft>
                          <a:spcPts val="0"/>
                        </a:spcAft>
                      </a:pPr>
                      <a:r>
                        <a:rPr lang="ar-SA"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الحدود العليا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extLst>
                  <a:ext uri="{0D108BD9-81ED-4DB2-BD59-A6C34878D82A}">
                    <a16:rowId xmlns="" xmlns:a16="http://schemas.microsoft.com/office/drawing/2014/main" val="1118151579"/>
                  </a:ext>
                </a:extLst>
              </a:tr>
              <a:tr h="355380">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الالتحاق بالتعليم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9256838"/>
                  </a:ext>
                </a:extLst>
              </a:tr>
              <a:tr h="271761">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سنوات الدراسة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5618120"/>
                  </a:ext>
                </a:extLst>
              </a:tr>
              <a:tr h="347018">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الوصول الى الأنترنت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47849100"/>
                  </a:ext>
                </a:extLst>
              </a:tr>
              <a:tr h="355380">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وفيات الأطفال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1386033"/>
                  </a:ext>
                </a:extLst>
              </a:tr>
              <a:tr h="337611">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التغذية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31461206"/>
                  </a:ext>
                </a:extLst>
              </a:tr>
              <a:tr h="365832">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الزواج المبكر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4173398"/>
                  </a:ext>
                </a:extLst>
              </a:tr>
              <a:tr h="355380">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ملكية المسكن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33407879"/>
                  </a:ext>
                </a:extLst>
              </a:tr>
              <a:tr h="356425">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الإكتظاظ</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71749326"/>
                  </a:ext>
                </a:extLst>
              </a:tr>
              <a:tr h="347018">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الكهرباء</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29706364"/>
                  </a:ext>
                </a:extLst>
              </a:tr>
              <a:tr h="375240">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الطاقة النظيفة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46066331"/>
                  </a:ext>
                </a:extLst>
              </a:tr>
              <a:tr h="365832">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مياه الشرب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8106037"/>
                  </a:ext>
                </a:extLst>
              </a:tr>
              <a:tr h="365832">
                <a:tc>
                  <a:txBody>
                    <a:bodyPr/>
                    <a:lstStyle/>
                    <a:p>
                      <a:pPr marL="0" marR="0" algn="ctr" rtl="1">
                        <a:lnSpc>
                          <a:spcPct val="107000"/>
                        </a:lnSpc>
                        <a:spcBef>
                          <a:spcPts val="0"/>
                        </a:spcBef>
                        <a:spcAft>
                          <a:spcPts val="0"/>
                        </a:spcAft>
                      </a:pPr>
                      <a:r>
                        <a:rPr lang="ar-SA"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الصرف الصحي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55518000"/>
                  </a:ext>
                </a:extLst>
              </a:tr>
            </a:tbl>
          </a:graphicData>
        </a:graphic>
      </p:graphicFrame>
    </p:spTree>
    <p:extLst>
      <p:ext uri="{BB962C8B-B14F-4D97-AF65-F5344CB8AC3E}">
        <p14:creationId xmlns:p14="http://schemas.microsoft.com/office/powerpoint/2010/main" val="514031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39" y="132522"/>
            <a:ext cx="10515600" cy="689113"/>
          </a:xfrm>
        </p:spPr>
        <p:txBody>
          <a:bodyPr>
            <a:noAutofit/>
          </a:bodyPr>
          <a:lstStyle/>
          <a:p>
            <a:pPr algn="ctr" rtl="1"/>
            <a:r>
              <a:rPr lang="ar-SA" sz="2000" b="1" dirty="0">
                <a:effectLst>
                  <a:outerShdw blurRad="38100" dist="38100" dir="2700000" algn="tl">
                    <a:srgbClr val="000000">
                      <a:alpha val="43137"/>
                    </a:srgbClr>
                  </a:outerShdw>
                </a:effectLst>
              </a:rPr>
              <a:t>مقارنة نسبة السكان المحرومين المقيد ونسبة السكان المحرومين الوطني غير </a:t>
            </a:r>
            <a:r>
              <a:rPr lang="ar-SA" sz="2400" b="1" dirty="0">
                <a:effectLst>
                  <a:outerShdw blurRad="38100" dist="38100" dir="2700000" algn="tl">
                    <a:srgbClr val="000000">
                      <a:alpha val="43137"/>
                    </a:srgbClr>
                  </a:outerShdw>
                </a:effectLst>
                <a:latin typeface="+mn-lt"/>
              </a:rPr>
              <a:t>المقيد</a:t>
            </a:r>
            <a:r>
              <a:rPr lang="ar-SA" sz="2000" b="1" dirty="0">
                <a:effectLst>
                  <a:outerShdw blurRad="38100" dist="38100" dir="2700000" algn="tl">
                    <a:srgbClr val="000000">
                      <a:alpha val="43137"/>
                    </a:srgbClr>
                  </a:outerShdw>
                </a:effectLst>
              </a:rPr>
              <a:t> </a:t>
            </a:r>
            <a:r>
              <a:rPr lang="ar-SA" sz="2000" b="1" dirty="0" smtClean="0">
                <a:effectLst>
                  <a:outerShdw blurRad="38100" dist="38100" dir="2700000" algn="tl">
                    <a:srgbClr val="000000">
                      <a:alpha val="43137"/>
                    </a:srgbClr>
                  </a:outerShdw>
                </a:effectLst>
              </a:rPr>
              <a:t>لكل </a:t>
            </a:r>
            <a:r>
              <a:rPr lang="ar-SA" sz="2000" b="1" dirty="0">
                <a:effectLst>
                  <a:outerShdw blurRad="38100" dist="38100" dir="2700000" algn="tl">
                    <a:srgbClr val="000000">
                      <a:alpha val="43137"/>
                    </a:srgbClr>
                  </a:outerShdw>
                </a:effectLst>
              </a:rPr>
              <a:t>مؤشر من المؤشرات</a:t>
            </a: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endParaRPr lang="en-US" sz="2000" b="1" dirty="0">
              <a:effectLst>
                <a:outerShdw blurRad="38100" dist="38100" dir="2700000" algn="tl">
                  <a:srgbClr val="000000">
                    <a:alpha val="43137"/>
                  </a:srgbClr>
                </a:outerShdw>
              </a:effectLst>
            </a:endParaRPr>
          </a:p>
        </p:txBody>
      </p:sp>
      <p:graphicFrame>
        <p:nvGraphicFramePr>
          <p:cNvPr id="4" name="Chart 3"/>
          <p:cNvGraphicFramePr/>
          <p:nvPr>
            <p:extLst>
              <p:ext uri="{D42A27DB-BD31-4B8C-83A1-F6EECF244321}">
                <p14:modId xmlns:p14="http://schemas.microsoft.com/office/powerpoint/2010/main" val="2570508217"/>
              </p:ext>
            </p:extLst>
          </p:nvPr>
        </p:nvGraphicFramePr>
        <p:xfrm>
          <a:off x="1" y="821636"/>
          <a:ext cx="12192000" cy="6036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9418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793" y="733614"/>
            <a:ext cx="5103125" cy="986003"/>
          </a:xfrm>
        </p:spPr>
        <p:txBody>
          <a:bodyPr>
            <a:normAutofit/>
          </a:bodyPr>
          <a:lstStyle/>
          <a:p>
            <a:pPr algn="r" rtl="1"/>
            <a:r>
              <a:rPr lang="ar-SA" sz="2800" dirty="0"/>
              <a:t>مقاييس الفقر متعدد الأبعاد حسب المحافظة</a:t>
            </a:r>
            <a:r>
              <a:rPr lang="en-US" sz="2800" dirty="0"/>
              <a:t/>
            </a:r>
            <a:br>
              <a:rPr lang="en-US" sz="2800" dirty="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59146069"/>
              </p:ext>
            </p:extLst>
          </p:nvPr>
        </p:nvGraphicFramePr>
        <p:xfrm>
          <a:off x="1951630" y="1825625"/>
          <a:ext cx="8775509" cy="4351339"/>
        </p:xfrm>
        <a:graphic>
          <a:graphicData uri="http://schemas.openxmlformats.org/drawingml/2006/table">
            <a:tbl>
              <a:tblPr rtl="1" firstRow="1" firstCol="1" bandRow="1"/>
              <a:tblGrid>
                <a:gridCol w="1419487">
                  <a:extLst>
                    <a:ext uri="{9D8B030D-6E8A-4147-A177-3AD203B41FA5}">
                      <a16:colId xmlns="" xmlns:a16="http://schemas.microsoft.com/office/drawing/2014/main" val="3725800758"/>
                    </a:ext>
                  </a:extLst>
                </a:gridCol>
                <a:gridCol w="608875">
                  <a:extLst>
                    <a:ext uri="{9D8B030D-6E8A-4147-A177-3AD203B41FA5}">
                      <a16:colId xmlns="" xmlns:a16="http://schemas.microsoft.com/office/drawing/2014/main" val="3122073404"/>
                    </a:ext>
                  </a:extLst>
                </a:gridCol>
                <a:gridCol w="660226">
                  <a:extLst>
                    <a:ext uri="{9D8B030D-6E8A-4147-A177-3AD203B41FA5}">
                      <a16:colId xmlns="" xmlns:a16="http://schemas.microsoft.com/office/drawing/2014/main" val="1404139550"/>
                    </a:ext>
                  </a:extLst>
                </a:gridCol>
                <a:gridCol w="872049">
                  <a:extLst>
                    <a:ext uri="{9D8B030D-6E8A-4147-A177-3AD203B41FA5}">
                      <a16:colId xmlns="" xmlns:a16="http://schemas.microsoft.com/office/drawing/2014/main" val="367651891"/>
                    </a:ext>
                  </a:extLst>
                </a:gridCol>
                <a:gridCol w="866549">
                  <a:extLst>
                    <a:ext uri="{9D8B030D-6E8A-4147-A177-3AD203B41FA5}">
                      <a16:colId xmlns="" xmlns:a16="http://schemas.microsoft.com/office/drawing/2014/main" val="1645212006"/>
                    </a:ext>
                  </a:extLst>
                </a:gridCol>
                <a:gridCol w="510759">
                  <a:extLst>
                    <a:ext uri="{9D8B030D-6E8A-4147-A177-3AD203B41FA5}">
                      <a16:colId xmlns="" xmlns:a16="http://schemas.microsoft.com/office/drawing/2014/main" val="470561917"/>
                    </a:ext>
                  </a:extLst>
                </a:gridCol>
                <a:gridCol w="627214">
                  <a:extLst>
                    <a:ext uri="{9D8B030D-6E8A-4147-A177-3AD203B41FA5}">
                      <a16:colId xmlns="" xmlns:a16="http://schemas.microsoft.com/office/drawing/2014/main" val="3627226068"/>
                    </a:ext>
                  </a:extLst>
                </a:gridCol>
                <a:gridCol w="841788">
                  <a:extLst>
                    <a:ext uri="{9D8B030D-6E8A-4147-A177-3AD203B41FA5}">
                      <a16:colId xmlns="" xmlns:a16="http://schemas.microsoft.com/office/drawing/2014/main" val="711878534"/>
                    </a:ext>
                  </a:extLst>
                </a:gridCol>
                <a:gridCol w="622630">
                  <a:extLst>
                    <a:ext uri="{9D8B030D-6E8A-4147-A177-3AD203B41FA5}">
                      <a16:colId xmlns="" xmlns:a16="http://schemas.microsoft.com/office/drawing/2014/main" val="1314906417"/>
                    </a:ext>
                  </a:extLst>
                </a:gridCol>
                <a:gridCol w="872966">
                  <a:extLst>
                    <a:ext uri="{9D8B030D-6E8A-4147-A177-3AD203B41FA5}">
                      <a16:colId xmlns="" xmlns:a16="http://schemas.microsoft.com/office/drawing/2014/main" val="3221948331"/>
                    </a:ext>
                  </a:extLst>
                </a:gridCol>
                <a:gridCol w="872966">
                  <a:extLst>
                    <a:ext uri="{9D8B030D-6E8A-4147-A177-3AD203B41FA5}">
                      <a16:colId xmlns="" xmlns:a16="http://schemas.microsoft.com/office/drawing/2014/main" val="2027346"/>
                    </a:ext>
                  </a:extLst>
                </a:gridCol>
              </a:tblGrid>
              <a:tr h="314661">
                <a:tc rowSpan="3">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المحافظة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rowSpan="3">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نسبة السكان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gridSpan="3">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الفقر متعدد الأبعاد (</a:t>
                      </a:r>
                      <a:r>
                        <a:rPr lang="en-US"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MPI</a:t>
                      </a: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hMerge="1">
                  <a:txBody>
                    <a:bodyPr/>
                    <a:lstStyle/>
                    <a:p>
                      <a:endParaRPr lang="en-US"/>
                    </a:p>
                  </a:txBody>
                  <a:tcPr/>
                </a:tc>
                <a:tc hMerge="1">
                  <a:txBody>
                    <a:bodyPr/>
                    <a:lstStyle/>
                    <a:p>
                      <a:endParaRPr lang="en-US"/>
                    </a:p>
                  </a:txBody>
                  <a:tcPr/>
                </a:tc>
                <a:tc gridSpan="3">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نسبة السكان الذين يعانون من فقر متعدد الأبعاد (</a:t>
                      </a:r>
                      <a:r>
                        <a:rPr lang="en-US"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a:t>
                      </a: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hMerge="1">
                  <a:txBody>
                    <a:bodyPr/>
                    <a:lstStyle/>
                    <a:p>
                      <a:endParaRPr lang="en-US"/>
                    </a:p>
                  </a:txBody>
                  <a:tcPr/>
                </a:tc>
                <a:tc hMerge="1">
                  <a:txBody>
                    <a:bodyPr/>
                    <a:lstStyle/>
                    <a:p>
                      <a:endParaRPr lang="en-US"/>
                    </a:p>
                  </a:txBody>
                  <a:tcPr/>
                </a:tc>
                <a:tc gridSpan="3">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متوسط شدة الحرمان للفرد الفقير (</a:t>
                      </a:r>
                      <a:r>
                        <a:rPr lang="en-US"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a:t>
                      </a: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69689748"/>
                  </a:ext>
                </a:extLst>
              </a:tr>
              <a:tr h="104887">
                <a:tc vMerge="1">
                  <a:txBody>
                    <a:bodyPr/>
                    <a:lstStyle/>
                    <a:p>
                      <a:endParaRPr lang="en-US"/>
                    </a:p>
                  </a:txBody>
                  <a:tcPr/>
                </a:tc>
                <a:tc vMerge="1">
                  <a:txBody>
                    <a:bodyPr/>
                    <a:lstStyle/>
                    <a:p>
                      <a:endParaRPr lang="en-US"/>
                    </a:p>
                  </a:txBody>
                  <a:tcPr/>
                </a:tc>
                <a:tc rowSpan="2">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القيمة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gridSpan="2">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حدود الثقة (95%)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hMerge="1">
                  <a:txBody>
                    <a:bodyPr/>
                    <a:lstStyle/>
                    <a:p>
                      <a:endParaRPr lang="en-US"/>
                    </a:p>
                  </a:txBody>
                  <a:tcPr/>
                </a:tc>
                <a:tc rowSpan="2">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القيمة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gridSpan="2">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حدود الثقة (95%)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hMerge="1">
                  <a:txBody>
                    <a:bodyPr/>
                    <a:lstStyle/>
                    <a:p>
                      <a:endParaRPr lang="en-US"/>
                    </a:p>
                  </a:txBody>
                  <a:tcPr/>
                </a:tc>
                <a:tc rowSpan="2">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القيمة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gridSpan="2">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حدود الثقة (95%)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hMerge="1">
                  <a:txBody>
                    <a:bodyPr/>
                    <a:lstStyle/>
                    <a:p>
                      <a:endParaRPr lang="en-US"/>
                    </a:p>
                  </a:txBody>
                  <a:tcPr/>
                </a:tc>
                <a:extLst>
                  <a:ext uri="{0D108BD9-81ED-4DB2-BD59-A6C34878D82A}">
                    <a16:rowId xmlns="" xmlns:a16="http://schemas.microsoft.com/office/drawing/2014/main" val="2094990633"/>
                  </a:ext>
                </a:extLst>
              </a:tr>
              <a:tr h="3146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الحدود الدنيا</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الحدود العليا</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135"/>
                    </a:solidFill>
                  </a:tcPr>
                </a:tc>
                <a:tc vMerge="1">
                  <a:txBody>
                    <a:bodyPr/>
                    <a:lstStyle/>
                    <a:p>
                      <a:endParaRPr lang="en-US"/>
                    </a:p>
                  </a:txBody>
                  <a:tcPr/>
                </a:tc>
                <a:tc>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الحدود الدنيا</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الحدود العليا</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vMerge="1">
                  <a:txBody>
                    <a:bodyPr/>
                    <a:lstStyle/>
                    <a:p>
                      <a:endParaRPr lang="en-US"/>
                    </a:p>
                  </a:txBody>
                  <a:tcPr/>
                </a:tc>
                <a:tc>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الحدود الدنيا</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rtl="1">
                        <a:lnSpc>
                          <a:spcPct val="107000"/>
                        </a:lnSpc>
                        <a:spcBef>
                          <a:spcPts val="0"/>
                        </a:spcBef>
                        <a:spcAft>
                          <a:spcPts val="0"/>
                        </a:spcAft>
                      </a:pPr>
                      <a:r>
                        <a:rPr lang="ar-SA"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الحدود العليا</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 xmlns:a16="http://schemas.microsoft.com/office/drawing/2014/main" val="3456118821"/>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نينوى</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290965615"/>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كركوك</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0.039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978048637"/>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ديالى</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0.073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398180715"/>
                  </a:ext>
                </a:extLst>
              </a:tr>
              <a:tr h="117630">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الأنبار</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0.178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288639307"/>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بغداد</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4035044101"/>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بابل</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0.195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502859319"/>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كربلاء</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0.146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0.172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24288110"/>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واسط</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0.204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0.166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772473386"/>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صلاح الدين</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0.149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980877878"/>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النجف</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0299445"/>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القادسية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0.165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0.195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172319825"/>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المثنى</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0.215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4202431942"/>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ذي قار</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0.144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0.175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403579635"/>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ميسان</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0.202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125992803"/>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البصرة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0.148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951051669"/>
                  </a:ext>
                </a:extLst>
              </a:tr>
              <a:tr h="117630">
                <a:tc>
                  <a:txBody>
                    <a:bodyPr/>
                    <a:lstStyle/>
                    <a:p>
                      <a:pPr marL="0" marR="0" algn="ctr" rtl="1">
                        <a:lnSpc>
                          <a:spcPct val="107000"/>
                        </a:lnSpc>
                        <a:spcBef>
                          <a:spcPts val="0"/>
                        </a:spcBef>
                        <a:spcAft>
                          <a:spcPts val="0"/>
                        </a:spcAft>
                      </a:pPr>
                      <a:r>
                        <a:rPr lang="ar-SA" sz="600" b="1"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إقليم كردستان</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rtl="1">
                        <a:lnSpc>
                          <a:spcPct val="107000"/>
                        </a:lnSpc>
                      </a:pPr>
                      <a:endParaRPr lang="en-US" sz="700">
                        <a:effectLst/>
                        <a:latin typeface="Calibri" panose="020F0502020204030204" pitchFamily="34" charset="0"/>
                        <a:cs typeface="Arial" panose="020B0604020202020204" pitchFamily="34" charset="0"/>
                      </a:endParaRPr>
                    </a:p>
                  </a:txBody>
                  <a:tcPr marL="44111" marR="44111" marT="0" marB="0" anchor="b">
                    <a:lnL>
                      <a:noFill/>
                    </a:lnL>
                    <a:lnR>
                      <a:noFill/>
                    </a:lnR>
                    <a:lnT>
                      <a:noFill/>
                    </a:lnT>
                    <a:lnB>
                      <a:noFill/>
                    </a:lnB>
                  </a:tcPr>
                </a:tc>
                <a:tc>
                  <a:txBody>
                    <a:bodyPr/>
                    <a:lstStyle/>
                    <a:p>
                      <a:pPr marL="0" marR="0"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rtl="1">
                        <a:lnSpc>
                          <a:spcPct val="107000"/>
                        </a:lnSpc>
                      </a:pPr>
                      <a:endParaRPr lang="en-US" sz="700">
                        <a:effectLst/>
                        <a:latin typeface="Calibri" panose="020F0502020204030204" pitchFamily="34" charset="0"/>
                        <a:cs typeface="Arial" panose="020B0604020202020204" pitchFamily="34" charset="0"/>
                      </a:endParaRPr>
                    </a:p>
                  </a:txBody>
                  <a:tcPr marL="44111" marR="44111" marT="0" marB="0" anchor="b">
                    <a:lnL>
                      <a:noFill/>
                    </a:lnL>
                    <a:lnR>
                      <a:noFill/>
                    </a:lnR>
                    <a:lnT>
                      <a:noFill/>
                    </a:lnT>
                    <a:lnB>
                      <a:noFill/>
                    </a:lnB>
                  </a:tcPr>
                </a:tc>
                <a:tc>
                  <a:txBody>
                    <a:bodyPr/>
                    <a:lstStyle/>
                    <a:p>
                      <a:pPr marL="0" marR="0"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rtl="1">
                        <a:lnSpc>
                          <a:spcPct val="107000"/>
                        </a:lnSpc>
                      </a:pPr>
                      <a:endParaRPr lang="en-US" sz="700">
                        <a:effectLst/>
                        <a:latin typeface="Calibri" panose="020F0502020204030204" pitchFamily="34" charset="0"/>
                        <a:cs typeface="Arial" panose="020B0604020202020204" pitchFamily="34" charset="0"/>
                      </a:endParaRPr>
                    </a:p>
                  </a:txBody>
                  <a:tcPr marL="44111" marR="44111" marT="0" marB="0" anchor="b">
                    <a:lnL>
                      <a:noFill/>
                    </a:lnL>
                    <a:lnR>
                      <a:noFill/>
                    </a:lnR>
                    <a:lnT>
                      <a:noFill/>
                    </a:lnT>
                    <a:lnB>
                      <a:noFill/>
                    </a:lnB>
                  </a:tcPr>
                </a:tc>
                <a:tc>
                  <a:txBody>
                    <a:bodyPr/>
                    <a:lstStyle/>
                    <a:p>
                      <a:pPr marL="0" marR="0"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858489152"/>
                  </a:ext>
                </a:extLst>
              </a:tr>
              <a:tr h="209774">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دهوك</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0.039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0.071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558455030"/>
                  </a:ext>
                </a:extLst>
              </a:tr>
              <a:tr h="117630">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السليمانية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0.035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0.046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a:noFill/>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246931302"/>
                  </a:ext>
                </a:extLst>
              </a:tr>
              <a:tr h="117630">
                <a:tc>
                  <a:txBody>
                    <a:bodyPr/>
                    <a:lstStyle/>
                    <a:p>
                      <a:pPr marL="0" marR="0" algn="ctr" rtl="1">
                        <a:lnSpc>
                          <a:spcPct val="107000"/>
                        </a:lnSpc>
                        <a:spcBef>
                          <a:spcPts val="0"/>
                        </a:spcBef>
                        <a:spcAft>
                          <a:spcPts val="0"/>
                        </a:spcAft>
                      </a:pPr>
                      <a:r>
                        <a:rPr lang="ar-SA"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أربيل</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0.043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0.072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44111" marR="4411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8243602"/>
                  </a:ext>
                </a:extLst>
              </a:tr>
            </a:tbl>
          </a:graphicData>
        </a:graphic>
      </p:graphicFrame>
    </p:spTree>
    <p:extLst>
      <p:ext uri="{BB962C8B-B14F-4D97-AF65-F5344CB8AC3E}">
        <p14:creationId xmlns:p14="http://schemas.microsoft.com/office/powerpoint/2010/main" val="490209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6" y="528898"/>
            <a:ext cx="8378588" cy="685753"/>
          </a:xfrm>
        </p:spPr>
        <p:txBody>
          <a:bodyPr>
            <a:noAutofit/>
          </a:bodyPr>
          <a:lstStyle/>
          <a:p>
            <a:pPr algn="ctr" rtl="1"/>
            <a:r>
              <a:rPr lang="ar-SA" sz="2400" b="1" dirty="0" smtClean="0">
                <a:effectLst>
                  <a:outerShdw blurRad="38100" dist="38100" dir="2700000" algn="tl">
                    <a:srgbClr val="000000">
                      <a:alpha val="43137"/>
                    </a:srgbClr>
                  </a:outerShdw>
                </a:effectLst>
                <a:latin typeface="+mn-lt"/>
              </a:rPr>
              <a:t> </a:t>
            </a:r>
            <a:r>
              <a:rPr lang="ar-SA" sz="2400" b="1" dirty="0">
                <a:effectLst>
                  <a:outerShdw blurRad="38100" dist="38100" dir="2700000" algn="tl">
                    <a:srgbClr val="000000">
                      <a:alpha val="43137"/>
                    </a:srgbClr>
                  </a:outerShdw>
                </a:effectLst>
                <a:latin typeface="+mn-lt"/>
              </a:rPr>
              <a:t>نسبة السكان الذين يعانون من فقر متعدد الأبعاد ومتوسط شدة الحرمان حسب المحافظة</a:t>
            </a:r>
            <a:endParaRPr lang="en-US" sz="2400" b="1" dirty="0">
              <a:effectLst>
                <a:outerShdw blurRad="38100" dist="38100" dir="2700000" algn="tl">
                  <a:srgbClr val="000000">
                    <a:alpha val="43137"/>
                  </a:srgbClr>
                </a:outerShdw>
              </a:effectLst>
              <a:latin typeface="+mn-lt"/>
            </a:endParaRPr>
          </a:p>
        </p:txBody>
      </p:sp>
      <p:graphicFrame>
        <p:nvGraphicFramePr>
          <p:cNvPr id="4" name="Chart 3">
            <a:extLst>
              <a:ext uri="{FF2B5EF4-FFF2-40B4-BE49-F238E27FC236}">
                <a16:creationId xmlns="" xmlns:a16="http://schemas.microsoft.com/office/drawing/2014/main" id="{B64DA67A-D184-4748-A6FA-AA2D80F1B976}"/>
              </a:ext>
            </a:extLst>
          </p:cNvPr>
          <p:cNvGraphicFramePr/>
          <p:nvPr>
            <p:extLst>
              <p:ext uri="{D42A27DB-BD31-4B8C-83A1-F6EECF244321}">
                <p14:modId xmlns:p14="http://schemas.microsoft.com/office/powerpoint/2010/main" val="2661697754"/>
              </p:ext>
            </p:extLst>
          </p:nvPr>
        </p:nvGraphicFramePr>
        <p:xfrm>
          <a:off x="954157" y="1444487"/>
          <a:ext cx="10478118" cy="5107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445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095" y="406069"/>
            <a:ext cx="8856260" cy="945060"/>
          </a:xfrm>
        </p:spPr>
        <p:txBody>
          <a:bodyPr>
            <a:noAutofit/>
          </a:bodyPr>
          <a:lstStyle/>
          <a:p>
            <a:pPr algn="r" rtl="1"/>
            <a:r>
              <a:rPr lang="ar-SA" sz="2000" dirty="0"/>
              <a:t>يبين نسبة السكان الذين يعانون من فقر متعدد الأبعاد ومتوسط شدة الحرمان حسب المحافظة حسب حجم الأسرة</a:t>
            </a:r>
            <a:r>
              <a:rPr lang="en-US" sz="2000" dirty="0"/>
              <a:t/>
            </a:r>
            <a:br>
              <a:rPr lang="en-US" sz="2000" dirty="0"/>
            </a:br>
            <a:endParaRPr lang="en-US" sz="2000" dirty="0"/>
          </a:p>
        </p:txBody>
      </p:sp>
      <p:graphicFrame>
        <p:nvGraphicFramePr>
          <p:cNvPr id="4" name="Chart 3">
            <a:extLst>
              <a:ext uri="{FF2B5EF4-FFF2-40B4-BE49-F238E27FC236}">
                <a16:creationId xmlns="" xmlns:a16="http://schemas.microsoft.com/office/drawing/2014/main" id="{00000000-0008-0000-0600-000002000000}"/>
              </a:ext>
            </a:extLst>
          </p:cNvPr>
          <p:cNvGraphicFramePr/>
          <p:nvPr>
            <p:extLst>
              <p:ext uri="{D42A27DB-BD31-4B8C-83A1-F6EECF244321}">
                <p14:modId xmlns:p14="http://schemas.microsoft.com/office/powerpoint/2010/main" val="2696409079"/>
              </p:ext>
            </p:extLst>
          </p:nvPr>
        </p:nvGraphicFramePr>
        <p:xfrm>
          <a:off x="1364776" y="1351128"/>
          <a:ext cx="9799093" cy="4353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229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183" y="378774"/>
            <a:ext cx="7638443" cy="1054242"/>
          </a:xfrm>
        </p:spPr>
        <p:txBody>
          <a:bodyPr>
            <a:normAutofit/>
          </a:bodyPr>
          <a:lstStyle/>
          <a:p>
            <a:pPr algn="ctr" rtl="1"/>
            <a:r>
              <a:rPr lang="ar-SA" sz="2400" b="1" dirty="0" smtClean="0">
                <a:effectLst>
                  <a:outerShdw blurRad="38100" dist="38100" dir="2700000" algn="tl">
                    <a:srgbClr val="000000">
                      <a:alpha val="43137"/>
                    </a:srgbClr>
                  </a:outerShdw>
                </a:effectLst>
                <a:latin typeface="+mn-lt"/>
              </a:rPr>
              <a:t>نسبة </a:t>
            </a:r>
            <a:r>
              <a:rPr lang="ar-SA" sz="2400" b="1" dirty="0">
                <a:effectLst>
                  <a:outerShdw blurRad="38100" dist="38100" dir="2700000" algn="tl">
                    <a:srgbClr val="000000">
                      <a:alpha val="43137"/>
                    </a:srgbClr>
                  </a:outerShdw>
                </a:effectLst>
                <a:latin typeface="+mn-lt"/>
              </a:rPr>
              <a:t>السكان الذين يعانون من فقر متعدد الأبعاد ومتوسط شدة الحرمان حسب التحصيل التعليمي لرب الأسرة</a:t>
            </a:r>
            <a:endParaRPr lang="en-US" sz="2400" b="1" dirty="0">
              <a:effectLst>
                <a:outerShdw blurRad="38100" dist="38100" dir="2700000" algn="tl">
                  <a:srgbClr val="000000">
                    <a:alpha val="43137"/>
                  </a:srgbClr>
                </a:outerShdw>
              </a:effectLst>
              <a:latin typeface="+mn-lt"/>
            </a:endParaRPr>
          </a:p>
        </p:txBody>
      </p:sp>
      <p:graphicFrame>
        <p:nvGraphicFramePr>
          <p:cNvPr id="4" name="Chart 3">
            <a:extLst>
              <a:ext uri="{FF2B5EF4-FFF2-40B4-BE49-F238E27FC236}">
                <a16:creationId xmlns="" xmlns:a16="http://schemas.microsoft.com/office/drawing/2014/main" id="{00000000-0008-0000-0600-000003000000}"/>
              </a:ext>
            </a:extLst>
          </p:cNvPr>
          <p:cNvGraphicFramePr/>
          <p:nvPr>
            <p:extLst>
              <p:ext uri="{D42A27DB-BD31-4B8C-83A1-F6EECF244321}">
                <p14:modId xmlns:p14="http://schemas.microsoft.com/office/powerpoint/2010/main" val="4246867446"/>
              </p:ext>
            </p:extLst>
          </p:nvPr>
        </p:nvGraphicFramePr>
        <p:xfrm>
          <a:off x="940905" y="1433017"/>
          <a:ext cx="10389704" cy="5134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1013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101" y="1366591"/>
            <a:ext cx="9123608" cy="4826000"/>
          </a:xfrm>
          <a:prstGeom prst="rect">
            <a:avLst/>
          </a:prstGeom>
        </p:spPr>
      </p:pic>
      <p:sp>
        <p:nvSpPr>
          <p:cNvPr id="2" name="Title 1"/>
          <p:cNvSpPr>
            <a:spLocks noGrp="1"/>
          </p:cNvSpPr>
          <p:nvPr>
            <p:ph type="ctrTitle"/>
          </p:nvPr>
        </p:nvSpPr>
        <p:spPr>
          <a:xfrm>
            <a:off x="2228297" y="2475432"/>
            <a:ext cx="7646028" cy="2387600"/>
          </a:xfrm>
        </p:spPr>
        <p:txBody>
          <a:bodyPr>
            <a:noAutofit/>
          </a:bodyPr>
          <a:lstStyle/>
          <a:p>
            <a:pPr marL="0" marR="0" rtl="1">
              <a:lnSpc>
                <a:spcPct val="107000"/>
              </a:lnSpc>
              <a:spcBef>
                <a:spcPts val="0"/>
              </a:spcBef>
              <a:spcAft>
                <a:spcPts val="800"/>
              </a:spcAft>
            </a:pPr>
            <a:r>
              <a:rPr lang="ar-SA"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تأتي هذه الدراسة، التي تمثل أول جهد وطني لقياس الفقر متعدد الأبعاد مع الشركاء الدوليين، لتوفير مؤشرات وطنية على مستوى العراق وعلى مستوى كل محافظة من محافظات العراق بما فيها محافظات أقليم كردستان اعتماداً على ما وفرته نتائج المسح العنقودي متعدد المؤشرات ( 2018- </a:t>
            </a:r>
            <a:r>
              <a:rPr lang="en-US" sz="2400" b="1" dirty="0">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Arial" panose="020B0604020202020204" pitchFamily="34" charset="0"/>
              </a:rPr>
              <a:t>MICS</a:t>
            </a:r>
            <a:r>
              <a:rPr lang="ar-SA"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وقد استخدمت الدراسة المنهجية القياسية لمبادرة اوكسفورد و سعت لقياس وطني للفقر من خلال أبعاده الرئيسة  وهي الصحة والتعليم والسكن باعتماد إثني عشر مؤشراً. </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072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25">
                                          <p:stCondLst>
                                            <p:cond delay="0"/>
                                          </p:stCondLst>
                                        </p:cTn>
                                        <p:tgtEl>
                                          <p:spTgt spid="3"/>
                                        </p:tgtEl>
                                      </p:cBhvr>
                                    </p:animEffect>
                                    <p:anim calcmode="lin" valueType="num">
                                      <p:cBhvr>
                                        <p:cTn id="8" dur="227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3"/>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3"/>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3"/>
                                        </p:tgtEl>
                                        <p:attrNameLst>
                                          <p:attrName>ppt_y</p:attrName>
                                        </p:attrNameLst>
                                      </p:cBhvr>
                                      <p:tavLst>
                                        <p:tav tm="0" fmla="#ppt_y-sin(pi*$)/81">
                                          <p:val>
                                            <p:fltVal val="0"/>
                                          </p:val>
                                        </p:tav>
                                        <p:tav tm="100000">
                                          <p:val>
                                            <p:fltVal val="1"/>
                                          </p:val>
                                        </p:tav>
                                      </p:tavLst>
                                    </p:anim>
                                    <p:animScale>
                                      <p:cBhvr>
                                        <p:cTn id="13" dur="33">
                                          <p:stCondLst>
                                            <p:cond delay="812"/>
                                          </p:stCondLst>
                                        </p:cTn>
                                        <p:tgtEl>
                                          <p:spTgt spid="3"/>
                                        </p:tgtEl>
                                      </p:cBhvr>
                                      <p:to x="100000" y="60000"/>
                                    </p:animScale>
                                    <p:animScale>
                                      <p:cBhvr>
                                        <p:cTn id="14" dur="207" decel="50000">
                                          <p:stCondLst>
                                            <p:cond delay="845"/>
                                          </p:stCondLst>
                                        </p:cTn>
                                        <p:tgtEl>
                                          <p:spTgt spid="3"/>
                                        </p:tgtEl>
                                      </p:cBhvr>
                                      <p:to x="100000" y="100000"/>
                                    </p:animScale>
                                    <p:animScale>
                                      <p:cBhvr>
                                        <p:cTn id="15" dur="33">
                                          <p:stCondLst>
                                            <p:cond delay="1640"/>
                                          </p:stCondLst>
                                        </p:cTn>
                                        <p:tgtEl>
                                          <p:spTgt spid="3"/>
                                        </p:tgtEl>
                                      </p:cBhvr>
                                      <p:to x="100000" y="80000"/>
                                    </p:animScale>
                                    <p:animScale>
                                      <p:cBhvr>
                                        <p:cTn id="16" dur="207" decel="50000">
                                          <p:stCondLst>
                                            <p:cond delay="1673"/>
                                          </p:stCondLst>
                                        </p:cTn>
                                        <p:tgtEl>
                                          <p:spTgt spid="3"/>
                                        </p:tgtEl>
                                      </p:cBhvr>
                                      <p:to x="100000" y="100000"/>
                                    </p:animScale>
                                    <p:animScale>
                                      <p:cBhvr>
                                        <p:cTn id="17" dur="33">
                                          <p:stCondLst>
                                            <p:cond delay="2052"/>
                                          </p:stCondLst>
                                        </p:cTn>
                                        <p:tgtEl>
                                          <p:spTgt spid="3"/>
                                        </p:tgtEl>
                                      </p:cBhvr>
                                      <p:to x="100000" y="90000"/>
                                    </p:animScale>
                                    <p:animScale>
                                      <p:cBhvr>
                                        <p:cTn id="18" dur="207" decel="50000">
                                          <p:stCondLst>
                                            <p:cond delay="2085"/>
                                          </p:stCondLst>
                                        </p:cTn>
                                        <p:tgtEl>
                                          <p:spTgt spid="3"/>
                                        </p:tgtEl>
                                      </p:cBhvr>
                                      <p:to x="100000" y="100000"/>
                                    </p:animScale>
                                    <p:animScale>
                                      <p:cBhvr>
                                        <p:cTn id="19" dur="33">
                                          <p:stCondLst>
                                            <p:cond delay="2260"/>
                                          </p:stCondLst>
                                        </p:cTn>
                                        <p:tgtEl>
                                          <p:spTgt spid="3"/>
                                        </p:tgtEl>
                                      </p:cBhvr>
                                      <p:to x="100000" y="95000"/>
                                    </p:animScale>
                                    <p:animScale>
                                      <p:cBhvr>
                                        <p:cTn id="20" dur="207" decel="50000">
                                          <p:stCondLst>
                                            <p:cond delay="2293"/>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976" y="1106424"/>
            <a:ext cx="7949184" cy="4471416"/>
          </a:xfrm>
          <a:prstGeom prst="rect">
            <a:avLst/>
          </a:prstGeom>
        </p:spPr>
      </p:pic>
    </p:spTree>
    <p:extLst>
      <p:ext uri="{BB962C8B-B14F-4D97-AF65-F5344CB8AC3E}">
        <p14:creationId xmlns:p14="http://schemas.microsoft.com/office/powerpoint/2010/main" val="42879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5000" fill="hold" nodeType="afterEffect">
                                  <p:stCondLst>
                                    <p:cond delay="0"/>
                                  </p:stCondLst>
                                  <p:childTnLst>
                                    <p:animScale>
                                      <p:cBhvr>
                                        <p:cTn id="6" dur="3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0"/>
            <a:ext cx="12540343" cy="6858000"/>
          </a:xfrm>
          <a:prstGeom prst="rect">
            <a:avLst/>
          </a:prstGeom>
        </p:spPr>
      </p:pic>
      <p:sp>
        <p:nvSpPr>
          <p:cNvPr id="2" name="Title 1"/>
          <p:cNvSpPr>
            <a:spLocks noGrp="1"/>
          </p:cNvSpPr>
          <p:nvPr>
            <p:ph type="title"/>
          </p:nvPr>
        </p:nvSpPr>
        <p:spPr>
          <a:xfrm>
            <a:off x="1646889" y="808383"/>
            <a:ext cx="8093458" cy="2160104"/>
          </a:xfrm>
        </p:spPr>
        <p:txBody>
          <a:bodyPr>
            <a:noAutofit/>
          </a:bodyPr>
          <a:lstStyle/>
          <a:p>
            <a:pPr marL="0" marR="0" algn="ctr" rtl="1">
              <a:lnSpc>
                <a:spcPct val="107000"/>
              </a:lnSpc>
              <a:spcBef>
                <a:spcPts val="0"/>
              </a:spcBef>
              <a:spcAft>
                <a:spcPts val="800"/>
              </a:spcAft>
            </a:pPr>
            <a:r>
              <a:rPr lang="ar-S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تستخدم معظم البلدان حتى الآن مقياس الفقر المادي الوطني لأغراض تبني السياسات.  وفي الآونة الأخيرة، أعتمد عدد من البلدان تدابير رسمية متعددة الأبعاد من أجل: (1) تحليل أوجه الحرمان غير النقدي وترابطاتها؛ (2) التمكين من إنشاء سياسات عالية التأثير تعالج العديد من أوجه الحرمان المترابطة وتسريع التقدم نحو أهداف التنمية المستدامة؛ و(3) توجيه السياسات </a:t>
            </a:r>
            <a:r>
              <a:rPr lang="ar-IQ"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r>
            <a:br>
              <a:rPr lang="ar-IQ"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br>
            <a:r>
              <a:rPr lang="ar-SA"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وتقديم </a:t>
            </a:r>
            <a:r>
              <a:rPr lang="ar-S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التغذية الراجعة في الوقت المناسب</a:t>
            </a:r>
            <a:r>
              <a:rPr lang="en-US" sz="2000" b="1" dirty="0">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Arial" panose="020B0604020202020204" pitchFamily="34" charset="0"/>
              </a:rPr>
              <a:t>.</a:t>
            </a:r>
            <a:r>
              <a:rPr lang="en-US"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p:cNvSpPr txBox="1">
            <a:spLocks/>
          </p:cNvSpPr>
          <p:nvPr/>
        </p:nvSpPr>
        <p:spPr>
          <a:xfrm>
            <a:off x="2049270" y="3866024"/>
            <a:ext cx="7691077" cy="2094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7000"/>
              </a:lnSpc>
              <a:spcBef>
                <a:spcPts val="0"/>
              </a:spcBef>
              <a:spcAft>
                <a:spcPts val="800"/>
              </a:spcAft>
            </a:pPr>
            <a:r>
              <a:rPr lang="ar-SA"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يعد المؤشر العالمي للفقر متعدد الأبعاد الذي طورته مبادرة أكسفورد للفقر والتنمية البشرية وأصدره برنامج الأمم المتحدة الإنمائي في تقرير التنمية البشرية منذ عام 2010 مقياسًا قويًا لتحليل السياسات والحوار والرصد . ومثلما إن  جميع البلدان تستخدم مقاييس فقر الدخل الوطني لبناء السياسات فإن العديد من البلدان تقوم بتطوير مؤشرات  الفقر الوطنية متعددة الأبعاد والتي يتم تكييفها لتعكس أولويات الفقر الخاصة بها</a:t>
            </a:r>
            <a:r>
              <a:rPr lang="en-US" sz="2000" b="1" dirty="0" smtClean="0">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Arial" panose="020B0604020202020204" pitchFamily="34" charset="0"/>
              </a:rPr>
              <a:t>.</a:t>
            </a:r>
            <a:endParaRPr lang="en-US"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7407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77440" y="1619795"/>
            <a:ext cx="8294914" cy="3122023"/>
          </a:xfrm>
        </p:spPr>
        <p:txBody>
          <a:bodyPr>
            <a:noAutofit/>
          </a:bodyPr>
          <a:lstStyle/>
          <a:p>
            <a:pPr marL="0" marR="0" algn="ctr" rtl="1">
              <a:lnSpc>
                <a:spcPct val="107000"/>
              </a:lnSpc>
              <a:spcBef>
                <a:spcPts val="0"/>
              </a:spcBef>
              <a:spcAft>
                <a:spcPts val="800"/>
              </a:spcAft>
            </a:pPr>
            <a:r>
              <a:rPr lang="ar-SA" sz="2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لا يوفر الفقر متعدد الأبعاد مجموعة من النتائج فحسب، بل يمكن استخدامه كإحصاء رسمي ومعتمد للفقر بعدة طرق لصنع سياسات فعالة في جهود الحد من الفقر. كما يمكن استخدام دليل الفقر متعدد الأبعاد كأداة تحليلية لتحديد الأشخاص الأكثر ضعفاً وإظهار الجوانب التي يعانون فيها من الحرمان وبالتالي تعبئة الموارد وتصميم السياسات بشكل أكثر فاعلية</a:t>
            </a:r>
            <a:r>
              <a:rPr lang="en-US" sz="2200" b="1" dirty="0">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Arial" panose="020B0604020202020204" pitchFamily="34" charset="0"/>
              </a:rPr>
              <a:t>.</a:t>
            </a:r>
            <a:r>
              <a:rPr lang="en-US" sz="22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r>
            <a:br>
              <a:rPr lang="en-US" sz="22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r>
              <a:rPr lang="ar-SA" sz="2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أخيراً، ومع الأخذ بنظر الاعتبار أن كل بلد مختلف عن الآخر، يمكن تكييف مؤشر الفقر متعدد الابعاد وفقًا للسياق المحلي باستخدام البيانات والمؤشرات الخاصة بالبلد لتوفير فهم أفضل للفقر على مستوى الدولة. لقد قامت العديد من الحكومات في جميع أنحاء العالم بتنفيذ وإدراج مقاييس متعددة الأبعاد للفقر تم تكييفها وطنياً في استراتيجياتها للتنمية الاجتماعية طويلة الأمد. ويحذو الآن العديد من الآخرين حذوهم، ويطورون مقاييسهم الوطنية الخاصة بالفقر متعدد الأبعاد</a:t>
            </a:r>
            <a:r>
              <a:rPr lang="en-US" sz="2200" b="1" dirty="0">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Arial" panose="020B0604020202020204" pitchFamily="34" charset="0"/>
              </a:rPr>
              <a:t>.</a:t>
            </a:r>
            <a:endParaRPr lang="en-US" sz="2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2679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838200"/>
            <a:ext cx="7162800" cy="5181600"/>
          </a:xfrm>
          <a:prstGeom prst="rect">
            <a:avLst/>
          </a:prstGeom>
        </p:spPr>
      </p:pic>
      <p:sp>
        <p:nvSpPr>
          <p:cNvPr id="2" name="Title 1"/>
          <p:cNvSpPr>
            <a:spLocks noGrp="1"/>
          </p:cNvSpPr>
          <p:nvPr>
            <p:ph type="title"/>
          </p:nvPr>
        </p:nvSpPr>
        <p:spPr>
          <a:xfrm>
            <a:off x="2725660" y="2766218"/>
            <a:ext cx="6740679" cy="1325563"/>
          </a:xfrm>
        </p:spPr>
        <p:txBody>
          <a:bodyPr>
            <a:noAutofit/>
          </a:bodyPr>
          <a:lstStyle/>
          <a:p>
            <a:pPr marL="0" marR="0" algn="ctr" rtl="1">
              <a:lnSpc>
                <a:spcPct val="107000"/>
              </a:lnSpc>
              <a:spcBef>
                <a:spcPts val="0"/>
              </a:spcBef>
              <a:spcAft>
                <a:spcPts val="800"/>
              </a:spcAft>
            </a:pP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أما هذه الدراسة فتعد أول دراسة يُصدرها الجهاز المركزي للإحصاء وهيئة إحصاء </a:t>
            </a:r>
            <a:r>
              <a:rPr lang="ar-SA" sz="28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أقليم</a:t>
            </a: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كردستان بالشراكة مع منظمة الأمم المتحدة للطفولة (يونيسيف) وفريق مبادرة أوكسفورد للفقر والتنمية البشرية (</a:t>
            </a:r>
            <a:r>
              <a:rPr lang="en-US" sz="2800" b="1" dirty="0">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Arial" panose="020B0604020202020204" pitchFamily="34" charset="0"/>
              </a:rPr>
              <a:t>OPHI</a:t>
            </a: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واللجنة </a:t>
            </a:r>
            <a:r>
              <a:rPr lang="ar-SA" sz="28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الإقتصادية</a:t>
            </a:r>
            <a:r>
              <a:rPr lang="ar-SA" sz="32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t>
            </a:r>
            <a:r>
              <a:rPr lang="ar-SA" sz="28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والإجتماعية</a:t>
            </a: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لغربي آسيا (</a:t>
            </a:r>
            <a:r>
              <a:rPr lang="en-US" sz="2800" b="1" dirty="0">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Arial" panose="020B0604020202020204" pitchFamily="34" charset="0"/>
              </a:rPr>
              <a:t>ESCWA</a:t>
            </a: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باستخدام آخر ما </a:t>
            </a:r>
            <a:r>
              <a:rPr lang="ar-IQ" sz="28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م</a:t>
            </a:r>
            <a:r>
              <a:rPr lang="ar-SA" sz="28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توفر </a:t>
            </a: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من مؤشرات المسح العنقودي متعدد المؤشرات ( 2018-</a:t>
            </a:r>
            <a:r>
              <a:rPr lang="en-US" sz="2800" b="1" dirty="0">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Arial" panose="020B0604020202020204" pitchFamily="34" charset="0"/>
              </a:rPr>
              <a:t>MICS 6</a:t>
            </a: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62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870">
                                          <p:stCondLst>
                                            <p:cond delay="0"/>
                                          </p:stCondLst>
                                        </p:cTn>
                                        <p:tgtEl>
                                          <p:spTgt spid="3"/>
                                        </p:tgtEl>
                                      </p:cBhvr>
                                    </p:animEffect>
                                    <p:anim calcmode="lin" valueType="num">
                                      <p:cBhvr>
                                        <p:cTn id="8" dur="273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3"/>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3"/>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3"/>
                                        </p:tgtEl>
                                        <p:attrNameLst>
                                          <p:attrName>ppt_y</p:attrName>
                                        </p:attrNameLst>
                                      </p:cBhvr>
                                      <p:tavLst>
                                        <p:tav tm="0" fmla="#ppt_y-sin(pi*$)/81">
                                          <p:val>
                                            <p:fltVal val="0"/>
                                          </p:val>
                                        </p:tav>
                                        <p:tav tm="100000">
                                          <p:val>
                                            <p:fltVal val="1"/>
                                          </p:val>
                                        </p:tav>
                                      </p:tavLst>
                                    </p:anim>
                                    <p:animScale>
                                      <p:cBhvr>
                                        <p:cTn id="13" dur="39">
                                          <p:stCondLst>
                                            <p:cond delay="975"/>
                                          </p:stCondLst>
                                        </p:cTn>
                                        <p:tgtEl>
                                          <p:spTgt spid="3"/>
                                        </p:tgtEl>
                                      </p:cBhvr>
                                      <p:to x="100000" y="60000"/>
                                    </p:animScale>
                                    <p:animScale>
                                      <p:cBhvr>
                                        <p:cTn id="14" dur="249" decel="50000">
                                          <p:stCondLst>
                                            <p:cond delay="1014"/>
                                          </p:stCondLst>
                                        </p:cTn>
                                        <p:tgtEl>
                                          <p:spTgt spid="3"/>
                                        </p:tgtEl>
                                      </p:cBhvr>
                                      <p:to x="100000" y="100000"/>
                                    </p:animScale>
                                    <p:animScale>
                                      <p:cBhvr>
                                        <p:cTn id="15" dur="39">
                                          <p:stCondLst>
                                            <p:cond delay="1968"/>
                                          </p:stCondLst>
                                        </p:cTn>
                                        <p:tgtEl>
                                          <p:spTgt spid="3"/>
                                        </p:tgtEl>
                                      </p:cBhvr>
                                      <p:to x="100000" y="80000"/>
                                    </p:animScale>
                                    <p:animScale>
                                      <p:cBhvr>
                                        <p:cTn id="16" dur="249" decel="50000">
                                          <p:stCondLst>
                                            <p:cond delay="2007"/>
                                          </p:stCondLst>
                                        </p:cTn>
                                        <p:tgtEl>
                                          <p:spTgt spid="3"/>
                                        </p:tgtEl>
                                      </p:cBhvr>
                                      <p:to x="100000" y="100000"/>
                                    </p:animScale>
                                    <p:animScale>
                                      <p:cBhvr>
                                        <p:cTn id="17" dur="39">
                                          <p:stCondLst>
                                            <p:cond delay="2463"/>
                                          </p:stCondLst>
                                        </p:cTn>
                                        <p:tgtEl>
                                          <p:spTgt spid="3"/>
                                        </p:tgtEl>
                                      </p:cBhvr>
                                      <p:to x="100000" y="90000"/>
                                    </p:animScale>
                                    <p:animScale>
                                      <p:cBhvr>
                                        <p:cTn id="18" dur="249" decel="50000">
                                          <p:stCondLst>
                                            <p:cond delay="2502"/>
                                          </p:stCondLst>
                                        </p:cTn>
                                        <p:tgtEl>
                                          <p:spTgt spid="3"/>
                                        </p:tgtEl>
                                      </p:cBhvr>
                                      <p:to x="100000" y="100000"/>
                                    </p:animScale>
                                    <p:animScale>
                                      <p:cBhvr>
                                        <p:cTn id="19" dur="39">
                                          <p:stCondLst>
                                            <p:cond delay="2712"/>
                                          </p:stCondLst>
                                        </p:cTn>
                                        <p:tgtEl>
                                          <p:spTgt spid="3"/>
                                        </p:tgtEl>
                                      </p:cBhvr>
                                      <p:to x="100000" y="95000"/>
                                    </p:animScale>
                                    <p:animScale>
                                      <p:cBhvr>
                                        <p:cTn id="20" dur="249" decel="50000">
                                          <p:stCondLst>
                                            <p:cond delay="2751"/>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0550"/>
            <a:ext cx="4206884" cy="4526027"/>
          </a:xfrm>
          <a:prstGeom prst="rect">
            <a:avLst/>
          </a:prstGeom>
        </p:spPr>
      </p:pic>
      <p:sp>
        <p:nvSpPr>
          <p:cNvPr id="2" name="Title 1"/>
          <p:cNvSpPr>
            <a:spLocks noGrp="1"/>
          </p:cNvSpPr>
          <p:nvPr>
            <p:ph type="title"/>
          </p:nvPr>
        </p:nvSpPr>
        <p:spPr>
          <a:xfrm>
            <a:off x="2271045" y="496718"/>
            <a:ext cx="9788434" cy="3996845"/>
          </a:xfrm>
        </p:spPr>
        <p:txBody>
          <a:bodyPr>
            <a:noAutofit/>
          </a:bodyPr>
          <a:lstStyle/>
          <a:p>
            <a:pPr marL="0" marR="0" algn="r" rtl="1">
              <a:lnSpc>
                <a:spcPct val="107000"/>
              </a:lnSpc>
              <a:spcBef>
                <a:spcPts val="0"/>
              </a:spcBef>
              <a:spcAft>
                <a:spcPts val="800"/>
              </a:spcAft>
            </a:pP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توفر مؤشرات الفقر متعدد الأبعاد قاعدة مناسبة لصياغة الإطار المناسب لوضع السياسات باتجاه خفض معدلات الفقر، وفي هذا الصدد فأن الدراسة ستوفر مؤشرات يمكن اعتمادها لإعادة صياغة </a:t>
            </a:r>
            <a:r>
              <a:rPr lang="ar-SA" sz="28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الستراتيجية</a:t>
            </a: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الوطنية للتخفيف من الفقر في العراق. كما أن توفير مؤشرات الحرمان في الأبعاد المختلفة يتيح وضع معايير للتغلب على الفقر المدقع في تلك الأوجه لاستهداف المناطق الأكثر فقراً فضلاً عن القدرة على متابعة اتجاهات أبعاد الفقر من أجل وضع أولويات التدخلات المطلوبة في الأبعاد المذكورة.</a:t>
            </a:r>
            <a:r>
              <a:rPr lang="en-US"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إن ميزة هذا النوع من المؤشرات هو في إمكانية تبني سياسات قائمة على الأدلة تحفز المؤسسات المختلفة على مزيد من التنسيق لتخفيف الفقر في العراق. ولا يقتصر ذلك على السياسات المباشرة في هذا الصدد انما يمتد الى توجيه البرامج </a:t>
            </a:r>
            <a:r>
              <a:rPr lang="ar-SA" sz="28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الأجتماعية</a:t>
            </a: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للفئات الأكثر فقراً من خلال تسهيل بناء معايير </a:t>
            </a:r>
            <a:r>
              <a:rPr lang="ar-SA" sz="28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الإستهداف</a:t>
            </a: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في برامج الحماية </a:t>
            </a:r>
            <a:r>
              <a:rPr lang="ar-SA" sz="28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الإجتماعية</a:t>
            </a:r>
            <a:r>
              <a:rPr lang="ar-SA"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a:t>
            </a:r>
            <a:r>
              <a:rPr lang="en-US"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endParaRPr>
          </a:p>
        </p:txBody>
      </p:sp>
    </p:spTree>
    <p:extLst>
      <p:ext uri="{BB962C8B-B14F-4D97-AF65-F5344CB8AC3E}">
        <p14:creationId xmlns:p14="http://schemas.microsoft.com/office/powerpoint/2010/main" val="4025131306"/>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ellipse">
            <a:avLst/>
          </a:prstGeom>
          <a:ln>
            <a:noFill/>
          </a:ln>
          <a:effectLst>
            <a:softEdge rad="112500"/>
          </a:effectLst>
        </p:spPr>
      </p:pic>
      <p:sp>
        <p:nvSpPr>
          <p:cNvPr id="2" name="Title 1"/>
          <p:cNvSpPr>
            <a:spLocks noGrp="1"/>
          </p:cNvSpPr>
          <p:nvPr>
            <p:ph type="title"/>
          </p:nvPr>
        </p:nvSpPr>
        <p:spPr>
          <a:xfrm>
            <a:off x="231820" y="677294"/>
            <a:ext cx="11681138" cy="5503412"/>
          </a:xfrm>
        </p:spPr>
        <p:txBody>
          <a:bodyPr>
            <a:noAutofit/>
          </a:bodyPr>
          <a:lstStyle/>
          <a:p>
            <a:pPr algn="r" rtl="1">
              <a:lnSpc>
                <a:spcPct val="107000"/>
              </a:lnSpc>
              <a:spcBef>
                <a:spcPts val="0"/>
              </a:spcBef>
              <a:spcAft>
                <a:spcPts val="800"/>
              </a:spcAft>
            </a:pPr>
            <a:r>
              <a:rPr lang="ar-IQ" sz="2800" b="1" dirty="0"/>
              <a:t>طريقة ألكاير </a:t>
            </a:r>
            <a:r>
              <a:rPr lang="ar-IQ" sz="2800" b="1" dirty="0" smtClean="0"/>
              <a:t>فوستر</a:t>
            </a:r>
            <a:br>
              <a:rPr lang="ar-IQ" sz="2800" b="1" dirty="0" smtClean="0"/>
            </a:br>
            <a:r>
              <a:rPr lang="en-US" b="1" dirty="0"/>
              <a:t/>
            </a:r>
            <a:br>
              <a:rPr lang="en-US" b="1" dirty="0"/>
            </a:b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إن </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طريقة ألكاير فوستر هي طريقة لقياس الفقر متعدد الأبعاد تم تطويرها من قبل سابينا ألكاير وجيمس فوستر من مبادرة أوكسفورد للفقر والتنمية البشرية والذي يتضمن حساب أنواع الحرمان المختلفة التي يعاني منها الأفراد في نفس الوقت مثل الافتقار إلى التعليم أو سوء الحالة الصحية أو مستويات المعيشة غير الملائمة. يعرف هذا المقياس الفقير من خلال</a:t>
            </a:r>
            <a:r>
              <a:rPr lang="ar-SA"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t>
            </a:r>
            <a:r>
              <a:rPr lang="ar-SA" sz="28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التعبير عن</a:t>
            </a:r>
            <a:r>
              <a:rPr lang="ar-SA"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أوجه الحرمان التي يعاني منها الفرد بدلالة درجة حرمان موزونة، ثم بتجميع هذه المعلومات في عنوان رئيس ومنصة معلومات مرتبطة به لسكان معينين. أصبحت هذه المنهجية لقياس الفقر متعدد الأبعاد مستخدمة على نطاق واسع بسبب نهجها البسيط والمحدد.</a:t>
            </a:r>
            <a:r>
              <a:rPr lang="en-US" sz="20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r>
            <a:br>
              <a:rPr lang="en-US" sz="20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هناك ثلاث ميزات رئيسة لأي مؤشر فقر متعدد الأبعاد:</a:t>
            </a:r>
            <a:r>
              <a:rPr lang="en-US" sz="20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r>
            <a:br>
              <a:rPr lang="en-US" sz="20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r>
              <a:rPr lang="en-US" sz="2800" dirty="0">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Microsoft Uighur" panose="02000000000000000000" pitchFamily="2" charset="-78"/>
                <a:sym typeface="Wingdings" panose="05000000000000000000" pitchFamily="2" charset="2"/>
              </a:rPr>
              <a:t></a:t>
            </a:r>
            <a:r>
              <a:rPr lang="en-US" sz="20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نسبة الحدوث أو العدد (</a:t>
            </a: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H</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وهي نسبة السكان الذين يعانون من فقر متعدد الأبعاد.</a:t>
            </a: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r>
            <a:b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b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sym typeface="Wingdings" panose="05000000000000000000" pitchFamily="2" charset="2"/>
              </a:rPr>
              <a:t></a:t>
            </a: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متوسط شدة الحرمان (</a:t>
            </a: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A</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هو متوسط ​​الحصة من المؤشرات الموزونة التي يُعد فيها الفقراء متعددو الأبعاد محرومين.</a:t>
            </a: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r>
            <a:b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b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sym typeface="Wingdings" panose="05000000000000000000" pitchFamily="2" charset="2"/>
              </a:rPr>
              <a:t></a:t>
            </a: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دليل الفقر متعدد الأبعاد أو نسبة عدد السكان الفقراء المعدلة بمتوسط شدة الفقر الذي يمثل حاصل ضرب نسبتي </a:t>
            </a: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r>
            <a:b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br>
            <a:r>
              <a:rPr lang="ar-IQ"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a:t>
            </a:r>
            <a:r>
              <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MPI = H × A</a:t>
            </a:r>
            <a:r>
              <a:rPr lang="ar-IQ"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a:t>
            </a:r>
            <a:r>
              <a:rPr lang="en-US" sz="2800" dirty="0">
                <a:latin typeface="Calibri" panose="020F0502020204030204" pitchFamily="34" charset="0"/>
                <a:ea typeface="Calibri" panose="020F0502020204030204" pitchFamily="34" charset="0"/>
                <a:cs typeface="Microsoft Uighur" panose="02000000000000000000" pitchFamily="2" charset="-78"/>
              </a:rPr>
              <a:t/>
            </a:r>
            <a:br>
              <a:rPr lang="en-US" sz="2800" dirty="0">
                <a:latin typeface="Calibri" panose="020F0502020204030204" pitchFamily="34" charset="0"/>
                <a:ea typeface="Calibri" panose="020F0502020204030204" pitchFamily="34" charset="0"/>
                <a:cs typeface="Microsoft Uighur" panose="02000000000000000000" pitchFamily="2" charset="-78"/>
              </a:rPr>
            </a:b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1474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7"/>
            <a:ext cx="12192000" cy="6858000"/>
          </a:xfrm>
          <a:prstGeom prst="rect">
            <a:avLst/>
          </a:prstGeom>
        </p:spPr>
      </p:pic>
      <p:sp>
        <p:nvSpPr>
          <p:cNvPr id="2" name="Title 1"/>
          <p:cNvSpPr>
            <a:spLocks noGrp="1"/>
          </p:cNvSpPr>
          <p:nvPr>
            <p:ph type="title"/>
          </p:nvPr>
        </p:nvSpPr>
        <p:spPr>
          <a:xfrm>
            <a:off x="7263684" y="0"/>
            <a:ext cx="3508451" cy="634139"/>
          </a:xfrm>
        </p:spPr>
        <p:txBody>
          <a:bodyPr>
            <a:noAutofit/>
          </a:bodyPr>
          <a:lstStyle/>
          <a:p>
            <a:pPr marL="0" marR="0" algn="ctr" rtl="1">
              <a:lnSpc>
                <a:spcPct val="107000"/>
              </a:lnSpc>
              <a:spcBef>
                <a:spcPts val="0"/>
              </a:spcBef>
              <a:spcAft>
                <a:spcPts val="800"/>
              </a:spcAft>
            </a:pPr>
            <a:r>
              <a:rPr lang="ar-IQ" sz="3600" b="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معالجة</a:t>
            </a:r>
            <a:r>
              <a:rPr lang="ar-SA" sz="3600" b="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t>
            </a:r>
            <a:r>
              <a:rPr lang="ar-SA" sz="36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الأبعاد الرئيسة </a:t>
            </a:r>
            <a:r>
              <a:rPr lang="ar-SA" sz="3600" b="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للفقر</a:t>
            </a:r>
            <a:endParaRPr lang="en-US" sz="3600" b="1" dirty="0">
              <a:solidFill>
                <a:srgbClr val="0070C0"/>
              </a:solidFill>
              <a:effectLst>
                <a:outerShdw blurRad="38100" dist="38100" dir="2700000" algn="tl">
                  <a:srgbClr val="000000">
                    <a:alpha val="43137"/>
                  </a:srgbClr>
                </a:outerShdw>
              </a:effectLst>
            </a:endParaRPr>
          </a:p>
        </p:txBody>
      </p:sp>
      <p:sp>
        <p:nvSpPr>
          <p:cNvPr id="4" name="Title 1"/>
          <p:cNvSpPr txBox="1">
            <a:spLocks/>
          </p:cNvSpPr>
          <p:nvPr/>
        </p:nvSpPr>
        <p:spPr>
          <a:xfrm>
            <a:off x="0" y="3564415"/>
            <a:ext cx="4610637" cy="1678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07000"/>
              </a:lnSpc>
              <a:spcBef>
                <a:spcPts val="0"/>
              </a:spcBef>
              <a:spcAft>
                <a:spcPts val="800"/>
              </a:spcAft>
            </a:pPr>
            <a:r>
              <a:rPr lang="ar-SA" sz="2800" b="1" dirty="0" smtClean="0">
                <a:effectLst>
                  <a:outerShdw blurRad="38100" dist="38100" dir="2700000" algn="tl">
                    <a:srgbClr val="000000">
                      <a:alpha val="43137"/>
                    </a:srgbClr>
                  </a:outerShdw>
                </a:effectLst>
                <a:latin typeface="+mn-lt"/>
                <a:ea typeface="Calibri" panose="020F0502020204030204" pitchFamily="34" charset="0"/>
                <a:cs typeface="Microsoft Uighur" panose="02000000000000000000" pitchFamily="2" charset="-78"/>
              </a:rPr>
              <a:t>(6) أنشطة الاستجابة للطوارئ تم أيضاً تطوير مؤشر الفقر متعدد الأبعاد الوطني في العراق من خلال عملية </a:t>
            </a:r>
            <a:r>
              <a:rPr lang="ar-SA" sz="2800" b="1" dirty="0" err="1" smtClean="0">
                <a:effectLst>
                  <a:outerShdw blurRad="38100" dist="38100" dir="2700000" algn="tl">
                    <a:srgbClr val="000000">
                      <a:alpha val="43137"/>
                    </a:srgbClr>
                  </a:outerShdw>
                </a:effectLst>
                <a:latin typeface="+mn-lt"/>
                <a:ea typeface="Calibri" panose="020F0502020204030204" pitchFamily="34" charset="0"/>
                <a:cs typeface="Microsoft Uighur" panose="02000000000000000000" pitchFamily="2" charset="-78"/>
              </a:rPr>
              <a:t>إستشارية</a:t>
            </a:r>
            <a:r>
              <a:rPr lang="ar-SA" sz="2800" b="1" dirty="0" smtClean="0">
                <a:effectLst>
                  <a:outerShdw blurRad="38100" dist="38100" dir="2700000" algn="tl">
                    <a:srgbClr val="000000">
                      <a:alpha val="43137"/>
                    </a:srgbClr>
                  </a:outerShdw>
                </a:effectLst>
                <a:latin typeface="+mn-lt"/>
                <a:ea typeface="Calibri" panose="020F0502020204030204" pitchFamily="34" charset="0"/>
                <a:cs typeface="Microsoft Uighur" panose="02000000000000000000" pitchFamily="2" charset="-78"/>
              </a:rPr>
              <a:t> واسعة النطاق بدأت في عام 2019</a:t>
            </a:r>
            <a:endParaRPr lang="en-US" sz="2800" b="1" dirty="0">
              <a:effectLst>
                <a:outerShdw blurRad="38100" dist="38100" dir="2700000" algn="tl">
                  <a:srgbClr val="000000">
                    <a:alpha val="43137"/>
                  </a:srgbClr>
                </a:outerShdw>
              </a:effectLst>
              <a:latin typeface="+mn-lt"/>
            </a:endParaRPr>
          </a:p>
        </p:txBody>
      </p:sp>
      <p:sp>
        <p:nvSpPr>
          <p:cNvPr id="5" name="Title 1"/>
          <p:cNvSpPr txBox="1">
            <a:spLocks/>
          </p:cNvSpPr>
          <p:nvPr/>
        </p:nvSpPr>
        <p:spPr>
          <a:xfrm>
            <a:off x="9169758" y="953037"/>
            <a:ext cx="2869843" cy="555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07000"/>
              </a:lnSpc>
              <a:spcBef>
                <a:spcPts val="0"/>
              </a:spcBef>
              <a:spcAft>
                <a:spcPts val="800"/>
              </a:spcAft>
            </a:pPr>
            <a:r>
              <a:rPr lang="en-US" sz="20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r>
            <a:br>
              <a:rPr lang="en-US" sz="20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 </a:t>
            </a:r>
            <a:r>
              <a:rPr lang="ar-SA" sz="28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icrosoft Uighur" panose="02000000000000000000" pitchFamily="2" charset="-78"/>
              </a:rPr>
              <a:t>(1) تحسين التعليم للفقراء </a:t>
            </a:r>
            <a:r>
              <a:rPr lang="en-US" sz="20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r>
            <a:br>
              <a:rPr lang="en-US" sz="20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endParaRPr lang="en-US" sz="2800" dirty="0">
              <a:effectLst>
                <a:outerShdw blurRad="38100" dist="38100" dir="2700000" algn="tl">
                  <a:srgbClr val="000000">
                    <a:alpha val="43137"/>
                  </a:srgbClr>
                </a:outerShdw>
              </a:effectLst>
            </a:endParaRPr>
          </a:p>
        </p:txBody>
      </p:sp>
      <p:sp>
        <p:nvSpPr>
          <p:cNvPr id="6" name="Title 1"/>
          <p:cNvSpPr txBox="1">
            <a:spLocks/>
          </p:cNvSpPr>
          <p:nvPr/>
        </p:nvSpPr>
        <p:spPr>
          <a:xfrm>
            <a:off x="7495504" y="1508125"/>
            <a:ext cx="4544097" cy="602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07000"/>
              </a:lnSpc>
              <a:spcBef>
                <a:spcPts val="0"/>
              </a:spcBef>
              <a:spcAft>
                <a:spcPts val="800"/>
              </a:spcAft>
            </a:pP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ar-SA" sz="2800" b="1" dirty="0" smtClean="0">
                <a:effectLst>
                  <a:outerShdw blurRad="38100" dist="38100" dir="2700000" algn="tl">
                    <a:srgbClr val="000000">
                      <a:alpha val="43137"/>
                    </a:srgbClr>
                  </a:outerShdw>
                </a:effectLst>
                <a:latin typeface="+mn-lt"/>
                <a:ea typeface="Calibri" panose="020F0502020204030204" pitchFamily="34" charset="0"/>
                <a:cs typeface="Microsoft Uighur" panose="02000000000000000000" pitchFamily="2" charset="-78"/>
              </a:rPr>
              <a:t>(2) السكن الملائم والبيئة المستجيبة للتحديات</a:t>
            </a: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endParaRPr lang="en-US" sz="2800" b="1" dirty="0">
              <a:effectLst>
                <a:outerShdw blurRad="38100" dist="38100" dir="2700000" algn="tl">
                  <a:srgbClr val="000000">
                    <a:alpha val="43137"/>
                  </a:srgbClr>
                </a:outerShdw>
              </a:effectLst>
              <a:latin typeface="+mn-lt"/>
            </a:endParaRPr>
          </a:p>
        </p:txBody>
      </p:sp>
      <p:sp>
        <p:nvSpPr>
          <p:cNvPr id="7" name="Title 1"/>
          <p:cNvSpPr txBox="1">
            <a:spLocks/>
          </p:cNvSpPr>
          <p:nvPr/>
        </p:nvSpPr>
        <p:spPr>
          <a:xfrm>
            <a:off x="8744723" y="1972815"/>
            <a:ext cx="3371077" cy="6889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07000"/>
              </a:lnSpc>
              <a:spcBef>
                <a:spcPts val="0"/>
              </a:spcBef>
              <a:spcAft>
                <a:spcPts val="800"/>
              </a:spcAft>
            </a:pP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ar-SA" sz="2800" b="1" dirty="0" smtClean="0">
                <a:effectLst>
                  <a:outerShdw blurRad="38100" dist="38100" dir="2700000" algn="tl">
                    <a:srgbClr val="000000">
                      <a:alpha val="43137"/>
                    </a:srgbClr>
                  </a:outerShdw>
                </a:effectLst>
                <a:latin typeface="+mn-lt"/>
                <a:ea typeface="Calibri" panose="020F0502020204030204" pitchFamily="34" charset="0"/>
                <a:cs typeface="Microsoft Uighur" panose="02000000000000000000" pitchFamily="2" charset="-78"/>
              </a:rPr>
              <a:t> (3) تحسين الوضع الصحي للفقراء</a:t>
            </a: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endParaRPr lang="en-US" sz="2800" b="1" dirty="0">
              <a:effectLst>
                <a:outerShdw blurRad="38100" dist="38100" dir="2700000" algn="tl">
                  <a:srgbClr val="000000">
                    <a:alpha val="43137"/>
                  </a:srgbClr>
                </a:outerShdw>
              </a:effectLst>
              <a:latin typeface="+mn-lt"/>
            </a:endParaRPr>
          </a:p>
        </p:txBody>
      </p:sp>
      <p:sp>
        <p:nvSpPr>
          <p:cNvPr id="8" name="Title 1"/>
          <p:cNvSpPr txBox="1">
            <a:spLocks/>
          </p:cNvSpPr>
          <p:nvPr/>
        </p:nvSpPr>
        <p:spPr>
          <a:xfrm>
            <a:off x="7705827" y="2426500"/>
            <a:ext cx="4409973" cy="684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07000"/>
              </a:lnSpc>
              <a:spcBef>
                <a:spcPts val="0"/>
              </a:spcBef>
              <a:spcAft>
                <a:spcPts val="800"/>
              </a:spcAft>
            </a:pP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ar-SA" sz="2800" b="1" dirty="0" smtClean="0">
                <a:effectLst>
                  <a:outerShdw blurRad="38100" dist="38100" dir="2700000" algn="tl">
                    <a:srgbClr val="000000">
                      <a:alpha val="43137"/>
                    </a:srgbClr>
                  </a:outerShdw>
                </a:effectLst>
                <a:latin typeface="+mn-lt"/>
                <a:ea typeface="Calibri" panose="020F0502020204030204" pitchFamily="34" charset="0"/>
                <a:cs typeface="Microsoft Uighur" panose="02000000000000000000" pitchFamily="2" charset="-78"/>
              </a:rPr>
              <a:t> (4) الدخل المستدام للفقراء من العمل</a:t>
            </a: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endParaRPr lang="en-US" sz="2800" b="1" dirty="0">
              <a:effectLst>
                <a:outerShdw blurRad="38100" dist="38100" dir="2700000" algn="tl">
                  <a:srgbClr val="000000">
                    <a:alpha val="43137"/>
                  </a:srgbClr>
                </a:outerShdw>
              </a:effectLst>
              <a:latin typeface="+mn-lt"/>
            </a:endParaRPr>
          </a:p>
        </p:txBody>
      </p:sp>
      <p:sp>
        <p:nvSpPr>
          <p:cNvPr id="9" name="Title 1"/>
          <p:cNvSpPr txBox="1">
            <a:spLocks/>
          </p:cNvSpPr>
          <p:nvPr/>
        </p:nvSpPr>
        <p:spPr>
          <a:xfrm>
            <a:off x="8744723" y="2936480"/>
            <a:ext cx="3371076" cy="62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07000"/>
              </a:lnSpc>
              <a:spcBef>
                <a:spcPts val="0"/>
              </a:spcBef>
              <a:spcAft>
                <a:spcPts val="800"/>
              </a:spcAft>
            </a:pP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r>
              <a:rPr lang="ar-SA" sz="2800" b="1" dirty="0" smtClean="0">
                <a:effectLst>
                  <a:outerShdw blurRad="38100" dist="38100" dir="2700000" algn="tl">
                    <a:srgbClr val="000000">
                      <a:alpha val="43137"/>
                    </a:srgbClr>
                  </a:outerShdw>
                </a:effectLst>
                <a:latin typeface="+mn-lt"/>
                <a:ea typeface="Calibri" panose="020F0502020204030204" pitchFamily="34" charset="0"/>
                <a:cs typeface="Microsoft Uighur" panose="02000000000000000000" pitchFamily="2" charset="-78"/>
              </a:rPr>
              <a:t> (5) حماية اجتماعية فعالة</a:t>
            </a:r>
            <a: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r>
            <a:br>
              <a:rPr lang="en-US" sz="2000" b="1" dirty="0" smtClean="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br>
            <a:endParaRPr lang="en-US" sz="28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2093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par>
                          <p:cTn id="11" fill="hold">
                            <p:stCondLst>
                              <p:cond delay="3000"/>
                            </p:stCondLst>
                            <p:childTnLst>
                              <p:par>
                                <p:cTn id="12" presetID="32" presetClass="emph" presetSubtype="0" fill="hold" grpId="0" nodeType="afterEffect">
                                  <p:stCondLst>
                                    <p:cond delay="0"/>
                                  </p:stCondLst>
                                  <p:childTnLst>
                                    <p:animRot by="120000">
                                      <p:cBhvr>
                                        <p:cTn id="13" dur="300" fill="hold">
                                          <p:stCondLst>
                                            <p:cond delay="0"/>
                                          </p:stCondLst>
                                        </p:cTn>
                                        <p:tgtEl>
                                          <p:spTgt spid="6"/>
                                        </p:tgtEl>
                                        <p:attrNameLst>
                                          <p:attrName>r</p:attrName>
                                        </p:attrNameLst>
                                      </p:cBhvr>
                                    </p:animRot>
                                    <p:animRot by="-240000">
                                      <p:cBhvr>
                                        <p:cTn id="14" dur="600" fill="hold">
                                          <p:stCondLst>
                                            <p:cond delay="600"/>
                                          </p:stCondLst>
                                        </p:cTn>
                                        <p:tgtEl>
                                          <p:spTgt spid="6"/>
                                        </p:tgtEl>
                                        <p:attrNameLst>
                                          <p:attrName>r</p:attrName>
                                        </p:attrNameLst>
                                      </p:cBhvr>
                                    </p:animRot>
                                    <p:animRot by="240000">
                                      <p:cBhvr>
                                        <p:cTn id="15" dur="600" fill="hold">
                                          <p:stCondLst>
                                            <p:cond delay="1200"/>
                                          </p:stCondLst>
                                        </p:cTn>
                                        <p:tgtEl>
                                          <p:spTgt spid="6"/>
                                        </p:tgtEl>
                                        <p:attrNameLst>
                                          <p:attrName>r</p:attrName>
                                        </p:attrNameLst>
                                      </p:cBhvr>
                                    </p:animRot>
                                    <p:animRot by="-240000">
                                      <p:cBhvr>
                                        <p:cTn id="16" dur="600" fill="hold">
                                          <p:stCondLst>
                                            <p:cond delay="1800"/>
                                          </p:stCondLst>
                                        </p:cTn>
                                        <p:tgtEl>
                                          <p:spTgt spid="6"/>
                                        </p:tgtEl>
                                        <p:attrNameLst>
                                          <p:attrName>r</p:attrName>
                                        </p:attrNameLst>
                                      </p:cBhvr>
                                    </p:animRot>
                                    <p:animRot by="120000">
                                      <p:cBhvr>
                                        <p:cTn id="17" dur="600" fill="hold">
                                          <p:stCondLst>
                                            <p:cond delay="2400"/>
                                          </p:stCondLst>
                                        </p:cTn>
                                        <p:tgtEl>
                                          <p:spTgt spid="6"/>
                                        </p:tgtEl>
                                        <p:attrNameLst>
                                          <p:attrName>r</p:attrName>
                                        </p:attrNameLst>
                                      </p:cBhvr>
                                    </p:animRot>
                                  </p:childTnLst>
                                </p:cTn>
                              </p:par>
                            </p:childTnLst>
                          </p:cTn>
                        </p:par>
                        <p:par>
                          <p:cTn id="18" fill="hold">
                            <p:stCondLst>
                              <p:cond delay="6000"/>
                            </p:stCondLst>
                            <p:childTnLst>
                              <p:par>
                                <p:cTn id="19" presetID="32" presetClass="emph" presetSubtype="0" fill="hold" grpId="0" nodeType="afterEffect">
                                  <p:stCondLst>
                                    <p:cond delay="0"/>
                                  </p:stCondLst>
                                  <p:childTnLst>
                                    <p:animRot by="120000">
                                      <p:cBhvr>
                                        <p:cTn id="20" dur="300" fill="hold">
                                          <p:stCondLst>
                                            <p:cond delay="0"/>
                                          </p:stCondLst>
                                        </p:cTn>
                                        <p:tgtEl>
                                          <p:spTgt spid="7"/>
                                        </p:tgtEl>
                                        <p:attrNameLst>
                                          <p:attrName>r</p:attrName>
                                        </p:attrNameLst>
                                      </p:cBhvr>
                                    </p:animRot>
                                    <p:animRot by="-240000">
                                      <p:cBhvr>
                                        <p:cTn id="21" dur="600" fill="hold">
                                          <p:stCondLst>
                                            <p:cond delay="600"/>
                                          </p:stCondLst>
                                        </p:cTn>
                                        <p:tgtEl>
                                          <p:spTgt spid="7"/>
                                        </p:tgtEl>
                                        <p:attrNameLst>
                                          <p:attrName>r</p:attrName>
                                        </p:attrNameLst>
                                      </p:cBhvr>
                                    </p:animRot>
                                    <p:animRot by="240000">
                                      <p:cBhvr>
                                        <p:cTn id="22" dur="600" fill="hold">
                                          <p:stCondLst>
                                            <p:cond delay="1200"/>
                                          </p:stCondLst>
                                        </p:cTn>
                                        <p:tgtEl>
                                          <p:spTgt spid="7"/>
                                        </p:tgtEl>
                                        <p:attrNameLst>
                                          <p:attrName>r</p:attrName>
                                        </p:attrNameLst>
                                      </p:cBhvr>
                                    </p:animRot>
                                    <p:animRot by="-240000">
                                      <p:cBhvr>
                                        <p:cTn id="23" dur="600" fill="hold">
                                          <p:stCondLst>
                                            <p:cond delay="1800"/>
                                          </p:stCondLst>
                                        </p:cTn>
                                        <p:tgtEl>
                                          <p:spTgt spid="7"/>
                                        </p:tgtEl>
                                        <p:attrNameLst>
                                          <p:attrName>r</p:attrName>
                                        </p:attrNameLst>
                                      </p:cBhvr>
                                    </p:animRot>
                                    <p:animRot by="120000">
                                      <p:cBhvr>
                                        <p:cTn id="24" dur="600" fill="hold">
                                          <p:stCondLst>
                                            <p:cond delay="2400"/>
                                          </p:stCondLst>
                                        </p:cTn>
                                        <p:tgtEl>
                                          <p:spTgt spid="7"/>
                                        </p:tgtEl>
                                        <p:attrNameLst>
                                          <p:attrName>r</p:attrName>
                                        </p:attrNameLst>
                                      </p:cBhvr>
                                    </p:animRot>
                                  </p:childTnLst>
                                </p:cTn>
                              </p:par>
                            </p:childTnLst>
                          </p:cTn>
                        </p:par>
                        <p:par>
                          <p:cTn id="25" fill="hold">
                            <p:stCondLst>
                              <p:cond delay="9000"/>
                            </p:stCondLst>
                            <p:childTnLst>
                              <p:par>
                                <p:cTn id="26" presetID="32" presetClass="emph" presetSubtype="0" fill="hold" grpId="0" nodeType="afterEffect">
                                  <p:stCondLst>
                                    <p:cond delay="0"/>
                                  </p:stCondLst>
                                  <p:childTnLst>
                                    <p:animRot by="120000">
                                      <p:cBhvr>
                                        <p:cTn id="27" dur="300" fill="hold">
                                          <p:stCondLst>
                                            <p:cond delay="0"/>
                                          </p:stCondLst>
                                        </p:cTn>
                                        <p:tgtEl>
                                          <p:spTgt spid="8"/>
                                        </p:tgtEl>
                                        <p:attrNameLst>
                                          <p:attrName>r</p:attrName>
                                        </p:attrNameLst>
                                      </p:cBhvr>
                                    </p:animRot>
                                    <p:animRot by="-240000">
                                      <p:cBhvr>
                                        <p:cTn id="28" dur="600" fill="hold">
                                          <p:stCondLst>
                                            <p:cond delay="600"/>
                                          </p:stCondLst>
                                        </p:cTn>
                                        <p:tgtEl>
                                          <p:spTgt spid="8"/>
                                        </p:tgtEl>
                                        <p:attrNameLst>
                                          <p:attrName>r</p:attrName>
                                        </p:attrNameLst>
                                      </p:cBhvr>
                                    </p:animRot>
                                    <p:animRot by="240000">
                                      <p:cBhvr>
                                        <p:cTn id="29" dur="600" fill="hold">
                                          <p:stCondLst>
                                            <p:cond delay="1200"/>
                                          </p:stCondLst>
                                        </p:cTn>
                                        <p:tgtEl>
                                          <p:spTgt spid="8"/>
                                        </p:tgtEl>
                                        <p:attrNameLst>
                                          <p:attrName>r</p:attrName>
                                        </p:attrNameLst>
                                      </p:cBhvr>
                                    </p:animRot>
                                    <p:animRot by="-240000">
                                      <p:cBhvr>
                                        <p:cTn id="30" dur="600" fill="hold">
                                          <p:stCondLst>
                                            <p:cond delay="1800"/>
                                          </p:stCondLst>
                                        </p:cTn>
                                        <p:tgtEl>
                                          <p:spTgt spid="8"/>
                                        </p:tgtEl>
                                        <p:attrNameLst>
                                          <p:attrName>r</p:attrName>
                                        </p:attrNameLst>
                                      </p:cBhvr>
                                    </p:animRot>
                                    <p:animRot by="120000">
                                      <p:cBhvr>
                                        <p:cTn id="31" dur="600" fill="hold">
                                          <p:stCondLst>
                                            <p:cond delay="2400"/>
                                          </p:stCondLst>
                                        </p:cTn>
                                        <p:tgtEl>
                                          <p:spTgt spid="8"/>
                                        </p:tgtEl>
                                        <p:attrNameLst>
                                          <p:attrName>r</p:attrName>
                                        </p:attrNameLst>
                                      </p:cBhvr>
                                    </p:animRot>
                                  </p:childTnLst>
                                </p:cTn>
                              </p:par>
                            </p:childTnLst>
                          </p:cTn>
                        </p:par>
                        <p:par>
                          <p:cTn id="32" fill="hold">
                            <p:stCondLst>
                              <p:cond delay="12000"/>
                            </p:stCondLst>
                            <p:childTnLst>
                              <p:par>
                                <p:cTn id="33" presetID="32" presetClass="emph" presetSubtype="0" fill="hold" grpId="0" nodeType="afterEffect">
                                  <p:stCondLst>
                                    <p:cond delay="0"/>
                                  </p:stCondLst>
                                  <p:childTnLst>
                                    <p:animRot by="120000">
                                      <p:cBhvr>
                                        <p:cTn id="34" dur="300" fill="hold">
                                          <p:stCondLst>
                                            <p:cond delay="0"/>
                                          </p:stCondLst>
                                        </p:cTn>
                                        <p:tgtEl>
                                          <p:spTgt spid="9"/>
                                        </p:tgtEl>
                                        <p:attrNameLst>
                                          <p:attrName>r</p:attrName>
                                        </p:attrNameLst>
                                      </p:cBhvr>
                                    </p:animRot>
                                    <p:animRot by="-240000">
                                      <p:cBhvr>
                                        <p:cTn id="35" dur="600" fill="hold">
                                          <p:stCondLst>
                                            <p:cond delay="600"/>
                                          </p:stCondLst>
                                        </p:cTn>
                                        <p:tgtEl>
                                          <p:spTgt spid="9"/>
                                        </p:tgtEl>
                                        <p:attrNameLst>
                                          <p:attrName>r</p:attrName>
                                        </p:attrNameLst>
                                      </p:cBhvr>
                                    </p:animRot>
                                    <p:animRot by="240000">
                                      <p:cBhvr>
                                        <p:cTn id="36" dur="600" fill="hold">
                                          <p:stCondLst>
                                            <p:cond delay="1200"/>
                                          </p:stCondLst>
                                        </p:cTn>
                                        <p:tgtEl>
                                          <p:spTgt spid="9"/>
                                        </p:tgtEl>
                                        <p:attrNameLst>
                                          <p:attrName>r</p:attrName>
                                        </p:attrNameLst>
                                      </p:cBhvr>
                                    </p:animRot>
                                    <p:animRot by="-240000">
                                      <p:cBhvr>
                                        <p:cTn id="37" dur="600" fill="hold">
                                          <p:stCondLst>
                                            <p:cond delay="1800"/>
                                          </p:stCondLst>
                                        </p:cTn>
                                        <p:tgtEl>
                                          <p:spTgt spid="9"/>
                                        </p:tgtEl>
                                        <p:attrNameLst>
                                          <p:attrName>r</p:attrName>
                                        </p:attrNameLst>
                                      </p:cBhvr>
                                    </p:animRot>
                                    <p:animRot by="120000">
                                      <p:cBhvr>
                                        <p:cTn id="38" dur="600" fill="hold">
                                          <p:stCondLst>
                                            <p:cond delay="2400"/>
                                          </p:stCondLst>
                                        </p:cTn>
                                        <p:tgtEl>
                                          <p:spTgt spid="9"/>
                                        </p:tgtEl>
                                        <p:attrNameLst>
                                          <p:attrName>r</p:attrName>
                                        </p:attrNameLst>
                                      </p:cBhvr>
                                    </p:animRot>
                                  </p:childTnLst>
                                </p:cTn>
                              </p:par>
                            </p:childTnLst>
                          </p:cTn>
                        </p:par>
                        <p:par>
                          <p:cTn id="39" fill="hold">
                            <p:stCondLst>
                              <p:cond delay="15000"/>
                            </p:stCondLst>
                            <p:childTnLst>
                              <p:par>
                                <p:cTn id="40" presetID="32" presetClass="emph" presetSubtype="0" repeatCount="indefinite" fill="hold" grpId="0" nodeType="afterEffect">
                                  <p:stCondLst>
                                    <p:cond delay="0"/>
                                  </p:stCondLst>
                                  <p:endCondLst>
                                    <p:cond evt="onNext" delay="0">
                                      <p:tgtEl>
                                        <p:sldTgt/>
                                      </p:tgtEl>
                                    </p:cond>
                                  </p:endCondLst>
                                  <p:childTnLst>
                                    <p:animRot by="120000">
                                      <p:cBhvr>
                                        <p:cTn id="41" dur="300" fill="hold">
                                          <p:stCondLst>
                                            <p:cond delay="0"/>
                                          </p:stCondLst>
                                        </p:cTn>
                                        <p:tgtEl>
                                          <p:spTgt spid="4"/>
                                        </p:tgtEl>
                                        <p:attrNameLst>
                                          <p:attrName>r</p:attrName>
                                        </p:attrNameLst>
                                      </p:cBhvr>
                                    </p:animRot>
                                    <p:animRot by="-240000">
                                      <p:cBhvr>
                                        <p:cTn id="42" dur="600" fill="hold">
                                          <p:stCondLst>
                                            <p:cond delay="600"/>
                                          </p:stCondLst>
                                        </p:cTn>
                                        <p:tgtEl>
                                          <p:spTgt spid="4"/>
                                        </p:tgtEl>
                                        <p:attrNameLst>
                                          <p:attrName>r</p:attrName>
                                        </p:attrNameLst>
                                      </p:cBhvr>
                                    </p:animRot>
                                    <p:animRot by="240000">
                                      <p:cBhvr>
                                        <p:cTn id="43" dur="600" fill="hold">
                                          <p:stCondLst>
                                            <p:cond delay="1200"/>
                                          </p:stCondLst>
                                        </p:cTn>
                                        <p:tgtEl>
                                          <p:spTgt spid="4"/>
                                        </p:tgtEl>
                                        <p:attrNameLst>
                                          <p:attrName>r</p:attrName>
                                        </p:attrNameLst>
                                      </p:cBhvr>
                                    </p:animRot>
                                    <p:animRot by="-240000">
                                      <p:cBhvr>
                                        <p:cTn id="44" dur="600" fill="hold">
                                          <p:stCondLst>
                                            <p:cond delay="1800"/>
                                          </p:stCondLst>
                                        </p:cTn>
                                        <p:tgtEl>
                                          <p:spTgt spid="4"/>
                                        </p:tgtEl>
                                        <p:attrNameLst>
                                          <p:attrName>r</p:attrName>
                                        </p:attrNameLst>
                                      </p:cBhvr>
                                    </p:animRot>
                                    <p:animRot by="120000">
                                      <p:cBhvr>
                                        <p:cTn id="45" dur="600" fill="hold">
                                          <p:stCondLst>
                                            <p:cond delay="2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818828"/>
              </p:ext>
            </p:extLst>
          </p:nvPr>
        </p:nvGraphicFramePr>
        <p:xfrm>
          <a:off x="1856096" y="1910689"/>
          <a:ext cx="9430460" cy="4284343"/>
        </p:xfrm>
        <a:graphic>
          <a:graphicData uri="http://schemas.openxmlformats.org/drawingml/2006/table">
            <a:tbl>
              <a:tblPr rtl="1" firstRow="1" firstCol="1" bandRow="1"/>
              <a:tblGrid>
                <a:gridCol w="975835">
                  <a:extLst>
                    <a:ext uri="{9D8B030D-6E8A-4147-A177-3AD203B41FA5}">
                      <a16:colId xmlns="" xmlns:a16="http://schemas.microsoft.com/office/drawing/2014/main" val="3652519384"/>
                    </a:ext>
                  </a:extLst>
                </a:gridCol>
                <a:gridCol w="1375473">
                  <a:extLst>
                    <a:ext uri="{9D8B030D-6E8A-4147-A177-3AD203B41FA5}">
                      <a16:colId xmlns="" xmlns:a16="http://schemas.microsoft.com/office/drawing/2014/main" val="748062828"/>
                    </a:ext>
                  </a:extLst>
                </a:gridCol>
                <a:gridCol w="7079152">
                  <a:extLst>
                    <a:ext uri="{9D8B030D-6E8A-4147-A177-3AD203B41FA5}">
                      <a16:colId xmlns="" xmlns:a16="http://schemas.microsoft.com/office/drawing/2014/main" val="563876599"/>
                    </a:ext>
                  </a:extLst>
                </a:gridCol>
              </a:tblGrid>
              <a:tr h="317244">
                <a:tc>
                  <a:txBody>
                    <a:bodyPr/>
                    <a:lstStyle/>
                    <a:p>
                      <a:pPr marL="0" marR="0" algn="ctr" rtl="1">
                        <a:lnSpc>
                          <a:spcPct val="107000"/>
                        </a:lnSpc>
                        <a:spcBef>
                          <a:spcPts val="0"/>
                        </a:spcBef>
                        <a:spcAft>
                          <a:spcPts val="0"/>
                        </a:spcAft>
                      </a:pPr>
                      <a:r>
                        <a:rPr lang="ar-SA"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البُعد</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rtl="1">
                        <a:lnSpc>
                          <a:spcPct val="107000"/>
                        </a:lnSpc>
                        <a:spcBef>
                          <a:spcPts val="0"/>
                        </a:spcBef>
                        <a:spcAft>
                          <a:spcPts val="0"/>
                        </a:spcAft>
                      </a:pPr>
                      <a:r>
                        <a:rPr lang="ar-SA"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المؤشر</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rtl="1">
                        <a:lnSpc>
                          <a:spcPct val="107000"/>
                        </a:lnSpc>
                        <a:spcBef>
                          <a:spcPts val="0"/>
                        </a:spcBef>
                        <a:spcAft>
                          <a:spcPts val="0"/>
                        </a:spcAft>
                      </a:pPr>
                      <a:r>
                        <a:rPr lang="ar-SA"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حدود الحرمان: تعتبر الأسرة محرومة اذا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 xmlns:a16="http://schemas.microsoft.com/office/drawing/2014/main" val="1333026860"/>
                  </a:ext>
                </a:extLst>
              </a:tr>
              <a:tr h="183981">
                <a:tc rowSpan="3">
                  <a:txBody>
                    <a:bodyPr/>
                    <a:lstStyle/>
                    <a:p>
                      <a:pPr marL="0" marR="0" algn="ct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التعليم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الالتحاق  بالمدرسة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أي طفل في سن المدرسة (6-17) في الأسرة لا يلتحق بالمدرسة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25579939"/>
                  </a:ext>
                </a:extLst>
              </a:tr>
              <a:tr h="277103">
                <a:tc vMerge="1">
                  <a:txBody>
                    <a:bodyPr/>
                    <a:lstStyle/>
                    <a:p>
                      <a:endParaRPr lang="en-US"/>
                    </a:p>
                  </a:txBody>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سنوات الدراسة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لم يكمل أي فرد من أفراد الأسرة يبلغ من العمر 15 عاماً فأكثر تسع سنوات من الدراسة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29670447"/>
                  </a:ext>
                </a:extLst>
              </a:tr>
              <a:tr h="143269">
                <a:tc vMerge="1">
                  <a:txBody>
                    <a:bodyPr/>
                    <a:lstStyle/>
                    <a:p>
                      <a:endParaRPr lang="en-US"/>
                    </a:p>
                  </a:txBody>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الوصول الى الانترنت</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لا تستطيع الأسرة الوصول إلى الإنترنت في المنزل</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5441695"/>
                  </a:ext>
                </a:extLst>
              </a:tr>
              <a:tr h="143269">
                <a:tc rowSpan="6">
                  <a:txBody>
                    <a:bodyPr/>
                    <a:lstStyle/>
                    <a:p>
                      <a:pPr marL="0" marR="0" algn="ct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السكن</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ملكية المسكن</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لا يملك أحد أفراد الأسرة مسكناً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54101079"/>
                  </a:ext>
                </a:extLst>
              </a:tr>
              <a:tr h="143269">
                <a:tc vMerge="1">
                  <a:txBody>
                    <a:bodyPr/>
                    <a:lstStyle/>
                    <a:p>
                      <a:endParaRPr lang="en-US"/>
                    </a:p>
                  </a:txBody>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الاكتظاظ</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كان في الأسرة أكثر من ثلاثة أفراد لكل غرفة نوم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45713761"/>
                  </a:ext>
                </a:extLst>
              </a:tr>
              <a:tr h="277103">
                <a:tc vMerge="1">
                  <a:txBody>
                    <a:bodyPr/>
                    <a:lstStyle/>
                    <a:p>
                      <a:endParaRPr lang="en-US"/>
                    </a:p>
                  </a:txBody>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الكهرباء</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لا تحصل الأسرة على الكهرباء أو تحصل عليها فقط من خلال الشبكة العامة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14745812"/>
                  </a:ext>
                </a:extLst>
              </a:tr>
              <a:tr h="1246966">
                <a:tc vMerge="1">
                  <a:txBody>
                    <a:bodyPr/>
                    <a:lstStyle/>
                    <a:p>
                      <a:endParaRPr lang="en-US"/>
                    </a:p>
                  </a:txBody>
                  <a:tcPr/>
                </a:tc>
                <a:tc>
                  <a:txBody>
                    <a:bodyPr/>
                    <a:lstStyle/>
                    <a:p>
                      <a:pPr marL="0" marR="0" algn="just" rtl="1">
                        <a:lnSpc>
                          <a:spcPct val="107000"/>
                        </a:lnSpc>
                        <a:spcBef>
                          <a:spcPts val="0"/>
                        </a:spcBef>
                        <a:spcAft>
                          <a:spcPts val="0"/>
                        </a:spcAft>
                      </a:pPr>
                      <a:r>
                        <a:rPr lang="ar-SA"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الطاقة النظيفة</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تستخدم الأسرة أنواعاً غير نظيفة من الوقود لأغراض الطهي (البنزين، والديزل، والكيروسين، والبارافين، والفحم، والليغنيت (الفحم الحجري)، والفحم، والخشب، والمحاصيل، والعشب/القش، وروث الحيوانات، ونشارة الخشب، أو غير ذلك)،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ar-SA"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أو للتدفئة (البنزين، والديزل، والفحم، والليغنيت (الفحم الحجري)، الفحم، أو الخشب، أو المحاصيل، أو العشب/القش، أو روث الحيوانات، أو الكريات، أو رقائق الخشب أو غير ذلك)،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ar-SA"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أو للإضاءة (الكيروسين، أو البارافين، أو الفحم، أو الخشب، أو روث الحيوانات، أو مصباح الزيت، أو الشمعة، أو غير ذلك)</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518026"/>
                  </a:ext>
                </a:extLst>
              </a:tr>
              <a:tr h="554207">
                <a:tc vMerge="1">
                  <a:txBody>
                    <a:bodyPr/>
                    <a:lstStyle/>
                    <a:p>
                      <a:endParaRPr lang="en-US"/>
                    </a:p>
                  </a:txBody>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مياه الشرب</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مصدر مياه الشرب للأسرة غير محسن (بئر أو نبع غير محمي، أو مياه سطحية من نهر أو سد أو بحيرة، أو غير ذلك) أو يستغرق الأمر 30 دقيقة أو أكثر ذهاباً وإياباً لجمع المياه أو في الشهر الماضي ليس لدى الاسرة كميات كافية من الماء.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06492742"/>
                  </a:ext>
                </a:extLst>
              </a:tr>
              <a:tr h="286537">
                <a:tc vMerge="1">
                  <a:txBody>
                    <a:bodyPr/>
                    <a:lstStyle/>
                    <a:p>
                      <a:endParaRPr lang="en-US"/>
                    </a:p>
                  </a:txBody>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الصرف الصحي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مرفق الصرف الصحي ليس متدفقاً الى نظام أنابيب المجاري أو الى خزان الصرف الصحي أو يتم مشاركته مع منازل أخرى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8549596"/>
                  </a:ext>
                </a:extLst>
              </a:tr>
              <a:tr h="277103">
                <a:tc rowSpan="3">
                  <a:txBody>
                    <a:bodyPr/>
                    <a:lstStyle/>
                    <a:p>
                      <a:pPr marL="0" marR="0" algn="ct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الصحة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وفيات الأطفال</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توفي طفل عمره أقل من 18 عاماً في الأسرة في فترة السنوات الخمس السابقة للمسح</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37004245"/>
                  </a:ext>
                </a:extLst>
              </a:tr>
              <a:tr h="277103">
                <a:tc vMerge="1">
                  <a:txBody>
                    <a:bodyPr/>
                    <a:lstStyle/>
                    <a:p>
                      <a:endParaRPr lang="en-US"/>
                    </a:p>
                  </a:txBody>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التغذية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يعاني أي طفل دون سن الخامسة في الأسرة من نقص الوزن أو التقزم أو الهزال</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09412321"/>
                  </a:ext>
                </a:extLst>
              </a:tr>
              <a:tr h="144594">
                <a:tc vMerge="1">
                  <a:txBody>
                    <a:bodyPr/>
                    <a:lstStyle/>
                    <a:p>
                      <a:endParaRPr lang="en-US"/>
                    </a:p>
                  </a:txBody>
                  <a:tcPr/>
                </a:tc>
                <a:tc>
                  <a:txBody>
                    <a:bodyPr/>
                    <a:lstStyle/>
                    <a:p>
                      <a:pPr marL="0" marR="0" algn="just"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الزواج المبكر</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تزوجت أي أنثى في الأسرة قبل بلوغ سن 18</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685" marR="596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1428721"/>
                  </a:ext>
                </a:extLst>
              </a:tr>
            </a:tbl>
          </a:graphicData>
        </a:graphic>
      </p:graphicFrame>
      <p:sp>
        <p:nvSpPr>
          <p:cNvPr id="5" name="Rectangle 4"/>
          <p:cNvSpPr/>
          <p:nvPr/>
        </p:nvSpPr>
        <p:spPr>
          <a:xfrm>
            <a:off x="1678675" y="972145"/>
            <a:ext cx="8884714" cy="487506"/>
          </a:xfrm>
          <a:prstGeom prst="rect">
            <a:avLst/>
          </a:prstGeom>
        </p:spPr>
        <p:txBody>
          <a:bodyPr wrap="square">
            <a:spAutoFit/>
          </a:bodyPr>
          <a:lstStyle/>
          <a:p>
            <a:pPr marL="17145" marR="0" algn="just" rtl="1">
              <a:lnSpc>
                <a:spcPct val="107000"/>
              </a:lnSpc>
              <a:spcBef>
                <a:spcPts val="0"/>
              </a:spcBef>
              <a:spcAft>
                <a:spcPts val="800"/>
              </a:spcAft>
            </a:pPr>
            <a:r>
              <a:rPr lang="ar-SA" sz="2400" dirty="0" smtClean="0">
                <a:effectLst/>
                <a:latin typeface="Calibri" panose="020F0502020204030204" pitchFamily="34" charset="0"/>
                <a:ea typeface="Calibri" panose="020F0502020204030204" pitchFamily="34" charset="0"/>
                <a:cs typeface="Calibri" panose="020F0502020204030204" pitchFamily="34" charset="0"/>
              </a:rPr>
              <a:t>دليل الفقر متعدد الأبعاد في العراق – الأبعاد، المؤشرات وحدود الحرمان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3541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535</TotalTime>
  <Words>1330</Words>
  <Application>Microsoft Office PowerPoint</Application>
  <PresentationFormat>Widescreen</PresentationFormat>
  <Paragraphs>408</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Cambria</vt:lpstr>
      <vt:lpstr>Microsoft Uighur</vt:lpstr>
      <vt:lpstr>PT Bold Broken</vt:lpstr>
      <vt:lpstr>Times New Roman</vt:lpstr>
      <vt:lpstr>Wingdings</vt:lpstr>
      <vt:lpstr>Office Theme</vt:lpstr>
      <vt:lpstr>PowerPoint Presentation</vt:lpstr>
      <vt:lpstr>تأتي هذه الدراسة، التي تمثل أول جهد وطني لقياس الفقر متعدد الأبعاد مع الشركاء الدوليين، لتوفير مؤشرات وطنية على مستوى العراق وعلى مستوى كل محافظة من محافظات العراق بما فيها محافظات أقليم كردستان اعتماداً على ما وفرته نتائج المسح العنقودي متعدد المؤشرات ( 2018- MICS). وقد استخدمت الدراسة المنهجية القياسية لمبادرة اوكسفورد و سعت لقياس وطني للفقر من خلال أبعاده الرئيسة  وهي الصحة والتعليم والسكن باعتماد إثني عشر مؤشراً. </vt:lpstr>
      <vt:lpstr>تستخدم معظم البلدان حتى الآن مقياس الفقر المادي الوطني لأغراض تبني السياسات.  وفي الآونة الأخيرة، أعتمد عدد من البلدان تدابير رسمية متعددة الأبعاد من أجل: (1) تحليل أوجه الحرمان غير النقدي وترابطاتها؛ (2) التمكين من إنشاء سياسات عالية التأثير تعالج العديد من أوجه الحرمان المترابطة وتسريع التقدم نحو أهداف التنمية المستدامة؛ و(3) توجيه السياسات  وتقديم التغذية الراجعة في الوقت المناسب. </vt:lpstr>
      <vt:lpstr>لا يوفر الفقر متعدد الأبعاد مجموعة من النتائج فحسب، بل يمكن استخدامه كإحصاء رسمي ومعتمد للفقر بعدة طرق لصنع سياسات فعالة في جهود الحد من الفقر. كما يمكن استخدام دليل الفقر متعدد الأبعاد كأداة تحليلية لتحديد الأشخاص الأكثر ضعفاً وإظهار الجوانب التي يعانون فيها من الحرمان وبالتالي تعبئة الموارد وتصميم السياسات بشكل أكثر فاعلية. أخيراً، ومع الأخذ بنظر الاعتبار أن كل بلد مختلف عن الآخر، يمكن تكييف مؤشر الفقر متعدد الابعاد وفقًا للسياق المحلي باستخدام البيانات والمؤشرات الخاصة بالبلد لتوفير فهم أفضل للفقر على مستوى الدولة. لقد قامت العديد من الحكومات في جميع أنحاء العالم بتنفيذ وإدراج مقاييس متعددة الأبعاد للفقر تم تكييفها وطنياً في استراتيجياتها للتنمية الاجتماعية طويلة الأمد. ويحذو الآن العديد من الآخرين حذوهم، ويطورون مقاييسهم الوطنية الخاصة بالفقر متعدد الأبعاد.</vt:lpstr>
      <vt:lpstr>أما هذه الدراسة فتعد أول دراسة يُصدرها الجهاز المركزي للإحصاء وهيئة إحصاء أقليم كردستان بالشراكة مع منظمة الأمم المتحدة للطفولة (يونيسيف) وفريق مبادرة أوكسفورد للفقر والتنمية البشرية (OPHI) واللجنة الإقتصادية والإجتماعية لغربي آسيا (ESCWA)، باستخدام آخر ما متوفر من مؤشرات المسح العنقودي متعدد المؤشرات ( 2018-MICS 6).</vt:lpstr>
      <vt:lpstr>توفر مؤشرات الفقر متعدد الأبعاد قاعدة مناسبة لصياغة الإطار المناسب لوضع السياسات باتجاه خفض معدلات الفقر، وفي هذا الصدد فأن الدراسة ستوفر مؤشرات يمكن اعتمادها لإعادة صياغة الستراتيجية الوطنية للتخفيف من الفقر في العراق. كما أن توفير مؤشرات الحرمان في الأبعاد المختلفة يتيح وضع معايير للتغلب على الفقر المدقع في تلك الأوجه لاستهداف المناطق الأكثر فقراً فضلاً عن القدرة على متابعة اتجاهات أبعاد الفقر من أجل وضع أولويات التدخلات المطلوبة في الأبعاد المذكورة. إن ميزة هذا النوع من المؤشرات هو في إمكانية تبني سياسات قائمة على الأدلة تحفز المؤسسات المختلفة على مزيد من التنسيق لتخفيف الفقر في العراق. ولا يقتصر ذلك على السياسات المباشرة في هذا الصدد انما يمتد الى توجيه البرامج الأجتماعية للفئات الأكثر فقراً من خلال تسهيل بناء معايير الإستهداف في برامج الحماية الإجتماعية. </vt:lpstr>
      <vt:lpstr>طريقة ألكاير فوستر  إن طريقة ألكاير فوستر هي طريقة لقياس الفقر متعدد الأبعاد تم تطويرها من قبل سابينا ألكاير وجيمس فوستر من مبادرة أوكسفورد للفقر والتنمية البشرية والذي يتضمن حساب أنواع الحرمان المختلفة التي يعاني منها الأفراد في نفس الوقت مثل الافتقار إلى التعليم أو سوء الحالة الصحية أو مستويات المعيشة غير الملائمة. يعرف هذا المقياس الفقير من خلال التعبير عن أوجه الحرمان التي يعاني منها الفرد بدلالة درجة حرمان موزونة، ثم بتجميع هذه المعلومات في عنوان رئيس ومنصة معلومات مرتبطة به لسكان معينين. أصبحت هذه المنهجية لقياس الفقر متعدد الأبعاد مستخدمة على نطاق واسع بسبب نهجها البسيط والمحدد. هناك ثلاث ميزات رئيسة لأي مؤشر فقر متعدد الأبعاد:  نسبة الحدوث أو العدد (H) وهي نسبة السكان الذين يعانون من فقر متعدد الأبعاد.  متوسط شدة الحرمان (A) هو متوسط ​​الحصة من المؤشرات الموزونة التي يُعد فيها الفقراء متعددو الأبعاد محرومين.  دليل الفقر متعدد الأبعاد أو نسبة عدد السكان الفقراء المعدلة بمتوسط شدة الفقر الذي يمثل حاصل ضرب نسبتي  (MPI = H × A) </vt:lpstr>
      <vt:lpstr>معالجة الأبعاد الرئيسة للفقر</vt:lpstr>
      <vt:lpstr>PowerPoint Presentation</vt:lpstr>
      <vt:lpstr>PowerPoint Presentation</vt:lpstr>
      <vt:lpstr>مقاييس الفقر متعدد الأبعاد في العراق } MPI، (H,%)، (A,%){</vt:lpstr>
      <vt:lpstr>مؤشرات الفقر متعدد الأبعاد في العراق </vt:lpstr>
      <vt:lpstr>نسبة السكان المحرومين الوطني (غير المقيد)</vt:lpstr>
      <vt:lpstr>نسبة السكان المحرومين (المقيد)</vt:lpstr>
      <vt:lpstr>مقارنة نسبة السكان المحرومين المقيد ونسبة السكان المحرومين الوطني غير المقيد لكل مؤشر من المؤشرات </vt:lpstr>
      <vt:lpstr>مقاييس الفقر متعدد الأبعاد حسب المحافظة </vt:lpstr>
      <vt:lpstr> نسبة السكان الذين يعانون من فقر متعدد الأبعاد ومتوسط شدة الحرمان حسب المحافظة</vt:lpstr>
      <vt:lpstr>يبين نسبة السكان الذين يعانون من فقر متعدد الأبعاد ومتوسط شدة الحرمان حسب المحافظة حسب حجم الأسرة </vt:lpstr>
      <vt:lpstr>نسبة السكان الذين يعانون من فقر متعدد الأبعاد ومتوسط شدة الحرمان حسب التحصيل التعليمي لرب الأسرة</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تأتي هذه الدراسة، التي تمثل أول جهد وطني لقياس الفقر متعدد الأبعاد مع الشركاء الدوليين، لتوفير مؤشرات وطنية على مستوى العراق وعلى مستوى كل محافظة من محافظات العراق بما فيها محافظات أقليم كردستان اعتماداً على ما وفرته نتائج المسح العنقودي متعدد المؤشرات ( 2018- MICS). وقد استخدمت الدراسة المنهجية القياسية لمبادرة اوكسفورد و سعت لقياس وطني للفقر من خلال أبعاده الرئيسة  وهي الصحة والتعليم والسكن باعتماد إثني عشر مؤشراً. كما حاولت الدراسة تقدير دليل الفقر متعدد الأبعاد معدلاً بوضع الأطفال في العراق بأضافة مؤشرات تكميلية للدليل.</dc:title>
  <dc:creator>sundus</dc:creator>
  <cp:lastModifiedBy>user</cp:lastModifiedBy>
  <cp:revision>72</cp:revision>
  <dcterms:created xsi:type="dcterms:W3CDTF">2022-06-02T09:35:03Z</dcterms:created>
  <dcterms:modified xsi:type="dcterms:W3CDTF">2023-11-25T12:18:19Z</dcterms:modified>
</cp:coreProperties>
</file>