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19"/>
  </p:notesMasterIdLst>
  <p:sldIdLst>
    <p:sldId id="337" r:id="rId3"/>
    <p:sldId id="890" r:id="rId4"/>
    <p:sldId id="310" r:id="rId5"/>
    <p:sldId id="311" r:id="rId6"/>
    <p:sldId id="314" r:id="rId7"/>
    <p:sldId id="339" r:id="rId8"/>
    <p:sldId id="573" r:id="rId9"/>
    <p:sldId id="800" r:id="rId10"/>
    <p:sldId id="891" r:id="rId11"/>
    <p:sldId id="306" r:id="rId12"/>
    <p:sldId id="321" r:id="rId13"/>
    <p:sldId id="322" r:id="rId14"/>
    <p:sldId id="336" r:id="rId15"/>
    <p:sldId id="894" r:id="rId16"/>
    <p:sldId id="893" r:id="rId17"/>
    <p:sldId id="30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291" autoAdjust="0"/>
  </p:normalViewPr>
  <p:slideViewPr>
    <p:cSldViewPr snapToGrid="0">
      <p:cViewPr varScale="1">
        <p:scale>
          <a:sx n="68" d="100"/>
          <a:sy n="68" d="100"/>
        </p:scale>
        <p:origin x="8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Owner\Downloads\Results%20-%20Optimization%20MPI_ToR_Extension%2014072022.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Sheet1!$D$2</c:f>
              <c:strCache>
                <c:ptCount val="1"/>
                <c:pt idx="0">
                  <c:v>Cluster I</c:v>
                </c:pt>
              </c:strCache>
            </c:strRef>
          </c:tx>
          <c:spPr>
            <a:solidFill>
              <a:schemeClr val="accent1"/>
            </a:solidFill>
            <a:ln>
              <a:noFill/>
            </a:ln>
            <a:effectLst/>
          </c:spPr>
          <c:invertIfNegative val="0"/>
          <c:cat>
            <c:strRef>
              <c:f>Sheet1!$C$3:$C$6</c:f>
              <c:strCache>
                <c:ptCount val="4"/>
                <c:pt idx="0">
                  <c:v>School attendance</c:v>
                </c:pt>
                <c:pt idx="1">
                  <c:v>Electricity</c:v>
                </c:pt>
                <c:pt idx="2">
                  <c:v>Unemployment</c:v>
                </c:pt>
                <c:pt idx="3">
                  <c:v>Social assistance </c:v>
                </c:pt>
              </c:strCache>
            </c:strRef>
          </c:cat>
          <c:val>
            <c:numRef>
              <c:f>Sheet1!$D$3:$D$6</c:f>
              <c:numCache>
                <c:formatCode>0%</c:formatCode>
                <c:ptCount val="4"/>
                <c:pt idx="0">
                  <c:v>4.095904095904096E-2</c:v>
                </c:pt>
                <c:pt idx="1">
                  <c:v>7.032967032967033E-2</c:v>
                </c:pt>
                <c:pt idx="2">
                  <c:v>6.0939060939060936E-2</c:v>
                </c:pt>
                <c:pt idx="3">
                  <c:v>0.15084915084915085</c:v>
                </c:pt>
              </c:numCache>
            </c:numRef>
          </c:val>
          <c:extLst>
            <c:ext xmlns:c16="http://schemas.microsoft.com/office/drawing/2014/chart" uri="{C3380CC4-5D6E-409C-BE32-E72D297353CC}">
              <c16:uniqueId val="{00000000-CD1B-4473-98DE-0504A4B21B3D}"/>
            </c:ext>
          </c:extLst>
        </c:ser>
        <c:ser>
          <c:idx val="1"/>
          <c:order val="1"/>
          <c:tx>
            <c:strRef>
              <c:f>Sheet1!$E$2</c:f>
              <c:strCache>
                <c:ptCount val="1"/>
                <c:pt idx="0">
                  <c:v>Cluster II</c:v>
                </c:pt>
              </c:strCache>
            </c:strRef>
          </c:tx>
          <c:spPr>
            <a:solidFill>
              <a:schemeClr val="accent2"/>
            </a:solidFill>
            <a:ln>
              <a:noFill/>
            </a:ln>
            <a:effectLst/>
          </c:spPr>
          <c:invertIfNegative val="0"/>
          <c:cat>
            <c:strRef>
              <c:f>Sheet1!$C$3:$C$6</c:f>
              <c:strCache>
                <c:ptCount val="4"/>
                <c:pt idx="0">
                  <c:v>School attendance</c:v>
                </c:pt>
                <c:pt idx="1">
                  <c:v>Electricity</c:v>
                </c:pt>
                <c:pt idx="2">
                  <c:v>Unemployment</c:v>
                </c:pt>
                <c:pt idx="3">
                  <c:v>Social assistance </c:v>
                </c:pt>
              </c:strCache>
            </c:strRef>
          </c:cat>
          <c:val>
            <c:numRef>
              <c:f>Sheet1!$E$3:$E$6</c:f>
              <c:numCache>
                <c:formatCode>0%</c:formatCode>
                <c:ptCount val="4"/>
                <c:pt idx="0">
                  <c:v>4.2728635682158921E-2</c:v>
                </c:pt>
                <c:pt idx="1">
                  <c:v>7.1964017991004492E-2</c:v>
                </c:pt>
                <c:pt idx="2">
                  <c:v>5.6971514242878558E-2</c:v>
                </c:pt>
                <c:pt idx="3">
                  <c:v>6.5217391304347824E-2</c:v>
                </c:pt>
              </c:numCache>
            </c:numRef>
          </c:val>
          <c:extLst>
            <c:ext xmlns:c16="http://schemas.microsoft.com/office/drawing/2014/chart" uri="{C3380CC4-5D6E-409C-BE32-E72D297353CC}">
              <c16:uniqueId val="{00000001-CD1B-4473-98DE-0504A4B21B3D}"/>
            </c:ext>
          </c:extLst>
        </c:ser>
        <c:ser>
          <c:idx val="2"/>
          <c:order val="2"/>
          <c:tx>
            <c:strRef>
              <c:f>Sheet1!$F$2</c:f>
              <c:strCache>
                <c:ptCount val="1"/>
                <c:pt idx="0">
                  <c:v>Cluster III</c:v>
                </c:pt>
              </c:strCache>
            </c:strRef>
          </c:tx>
          <c:spPr>
            <a:solidFill>
              <a:schemeClr val="accent3"/>
            </a:solidFill>
            <a:ln>
              <a:noFill/>
            </a:ln>
            <a:effectLst/>
          </c:spPr>
          <c:invertIfNegative val="0"/>
          <c:cat>
            <c:strRef>
              <c:f>Sheet1!$C$3:$C$6</c:f>
              <c:strCache>
                <c:ptCount val="4"/>
                <c:pt idx="0">
                  <c:v>School attendance</c:v>
                </c:pt>
                <c:pt idx="1">
                  <c:v>Electricity</c:v>
                </c:pt>
                <c:pt idx="2">
                  <c:v>Unemployment</c:v>
                </c:pt>
                <c:pt idx="3">
                  <c:v>Social assistance </c:v>
                </c:pt>
              </c:strCache>
            </c:strRef>
          </c:cat>
          <c:val>
            <c:numRef>
              <c:f>Sheet1!$F$3:$F$6</c:f>
              <c:numCache>
                <c:formatCode>0%</c:formatCode>
                <c:ptCount val="4"/>
                <c:pt idx="0">
                  <c:v>8.1699346405228759E-2</c:v>
                </c:pt>
                <c:pt idx="1">
                  <c:v>7.9738562091503262E-2</c:v>
                </c:pt>
                <c:pt idx="2">
                  <c:v>6.0784313725490195E-2</c:v>
                </c:pt>
                <c:pt idx="3">
                  <c:v>0.26862745098039215</c:v>
                </c:pt>
              </c:numCache>
            </c:numRef>
          </c:val>
          <c:extLst>
            <c:ext xmlns:c16="http://schemas.microsoft.com/office/drawing/2014/chart" uri="{C3380CC4-5D6E-409C-BE32-E72D297353CC}">
              <c16:uniqueId val="{00000002-CD1B-4473-98DE-0504A4B21B3D}"/>
            </c:ext>
          </c:extLst>
        </c:ser>
        <c:ser>
          <c:idx val="3"/>
          <c:order val="3"/>
          <c:tx>
            <c:strRef>
              <c:f>Sheet1!$G$2</c:f>
              <c:strCache>
                <c:ptCount val="1"/>
                <c:pt idx="0">
                  <c:v>Cluster IV</c:v>
                </c:pt>
              </c:strCache>
            </c:strRef>
          </c:tx>
          <c:spPr>
            <a:solidFill>
              <a:schemeClr val="accent4"/>
            </a:solidFill>
            <a:ln>
              <a:noFill/>
            </a:ln>
            <a:effectLst/>
          </c:spPr>
          <c:invertIfNegative val="0"/>
          <c:cat>
            <c:strRef>
              <c:f>Sheet1!$C$3:$C$6</c:f>
              <c:strCache>
                <c:ptCount val="4"/>
                <c:pt idx="0">
                  <c:v>School attendance</c:v>
                </c:pt>
                <c:pt idx="1">
                  <c:v>Electricity</c:v>
                </c:pt>
                <c:pt idx="2">
                  <c:v>Unemployment</c:v>
                </c:pt>
                <c:pt idx="3">
                  <c:v>Social assistance </c:v>
                </c:pt>
              </c:strCache>
            </c:strRef>
          </c:cat>
          <c:val>
            <c:numRef>
              <c:f>Sheet1!$G$3:$G$6</c:f>
              <c:numCache>
                <c:formatCode>0%</c:formatCode>
                <c:ptCount val="4"/>
                <c:pt idx="0">
                  <c:v>6.2427745664739881E-2</c:v>
                </c:pt>
                <c:pt idx="1">
                  <c:v>0.13063583815028901</c:v>
                </c:pt>
                <c:pt idx="2">
                  <c:v>1.7341040462427744E-2</c:v>
                </c:pt>
                <c:pt idx="3">
                  <c:v>0.11907514450867052</c:v>
                </c:pt>
              </c:numCache>
            </c:numRef>
          </c:val>
          <c:extLst>
            <c:ext xmlns:c16="http://schemas.microsoft.com/office/drawing/2014/chart" uri="{C3380CC4-5D6E-409C-BE32-E72D297353CC}">
              <c16:uniqueId val="{00000003-CD1B-4473-98DE-0504A4B21B3D}"/>
            </c:ext>
          </c:extLst>
        </c:ser>
        <c:ser>
          <c:idx val="4"/>
          <c:order val="4"/>
          <c:tx>
            <c:strRef>
              <c:f>Sheet1!$H$2</c:f>
              <c:strCache>
                <c:ptCount val="1"/>
                <c:pt idx="0">
                  <c:v>Cluster V</c:v>
                </c:pt>
              </c:strCache>
            </c:strRef>
          </c:tx>
          <c:spPr>
            <a:solidFill>
              <a:schemeClr val="accent5"/>
            </a:solidFill>
            <a:ln>
              <a:noFill/>
            </a:ln>
            <a:effectLst/>
          </c:spPr>
          <c:invertIfNegative val="0"/>
          <c:cat>
            <c:strRef>
              <c:f>Sheet1!$C$3:$C$6</c:f>
              <c:strCache>
                <c:ptCount val="4"/>
                <c:pt idx="0">
                  <c:v>School attendance</c:v>
                </c:pt>
                <c:pt idx="1">
                  <c:v>Electricity</c:v>
                </c:pt>
                <c:pt idx="2">
                  <c:v>Unemployment</c:v>
                </c:pt>
                <c:pt idx="3">
                  <c:v>Social assistance </c:v>
                </c:pt>
              </c:strCache>
            </c:strRef>
          </c:cat>
          <c:val>
            <c:numRef>
              <c:f>Sheet1!$H$3:$H$6</c:f>
              <c:numCache>
                <c:formatCode>0%</c:formatCode>
                <c:ptCount val="4"/>
                <c:pt idx="0">
                  <c:v>0.18554476806903991</c:v>
                </c:pt>
                <c:pt idx="1">
                  <c:v>0.15102481121898598</c:v>
                </c:pt>
                <c:pt idx="2">
                  <c:v>2.696871628910464E-2</c:v>
                </c:pt>
                <c:pt idx="3">
                  <c:v>0.37216828478964403</c:v>
                </c:pt>
              </c:numCache>
            </c:numRef>
          </c:val>
          <c:extLst>
            <c:ext xmlns:c16="http://schemas.microsoft.com/office/drawing/2014/chart" uri="{C3380CC4-5D6E-409C-BE32-E72D297353CC}">
              <c16:uniqueId val="{00000004-CD1B-4473-98DE-0504A4B21B3D}"/>
            </c:ext>
          </c:extLst>
        </c:ser>
        <c:ser>
          <c:idx val="5"/>
          <c:order val="5"/>
          <c:tx>
            <c:strRef>
              <c:f>Sheet1!$I$2</c:f>
              <c:strCache>
                <c:ptCount val="1"/>
                <c:pt idx="0">
                  <c:v>Cluster VI</c:v>
                </c:pt>
              </c:strCache>
            </c:strRef>
          </c:tx>
          <c:spPr>
            <a:solidFill>
              <a:schemeClr val="accent6"/>
            </a:solidFill>
            <a:ln>
              <a:noFill/>
            </a:ln>
            <a:effectLst/>
          </c:spPr>
          <c:invertIfNegative val="0"/>
          <c:cat>
            <c:strRef>
              <c:f>Sheet1!$C$3:$C$6</c:f>
              <c:strCache>
                <c:ptCount val="4"/>
                <c:pt idx="0">
                  <c:v>School attendance</c:v>
                </c:pt>
                <c:pt idx="1">
                  <c:v>Electricity</c:v>
                </c:pt>
                <c:pt idx="2">
                  <c:v>Unemployment</c:v>
                </c:pt>
                <c:pt idx="3">
                  <c:v>Social assistance </c:v>
                </c:pt>
              </c:strCache>
            </c:strRef>
          </c:cat>
          <c:val>
            <c:numRef>
              <c:f>Sheet1!$I$3:$I$6</c:f>
              <c:numCache>
                <c:formatCode>0%</c:formatCode>
                <c:ptCount val="4"/>
                <c:pt idx="0">
                  <c:v>9.4777562862669251E-2</c:v>
                </c:pt>
                <c:pt idx="1">
                  <c:v>0.11863313990973566</c:v>
                </c:pt>
                <c:pt idx="2">
                  <c:v>3.2237266279819474E-2</c:v>
                </c:pt>
                <c:pt idx="3">
                  <c:v>0.33010960670535139</c:v>
                </c:pt>
              </c:numCache>
            </c:numRef>
          </c:val>
          <c:extLst>
            <c:ext xmlns:c16="http://schemas.microsoft.com/office/drawing/2014/chart" uri="{C3380CC4-5D6E-409C-BE32-E72D297353CC}">
              <c16:uniqueId val="{00000005-CD1B-4473-98DE-0504A4B21B3D}"/>
            </c:ext>
          </c:extLst>
        </c:ser>
        <c:dLbls>
          <c:showLegendKey val="0"/>
          <c:showVal val="0"/>
          <c:showCatName val="0"/>
          <c:showSerName val="0"/>
          <c:showPercent val="0"/>
          <c:showBubbleSize val="0"/>
        </c:dLbls>
        <c:gapWidth val="219"/>
        <c:overlap val="-27"/>
        <c:axId val="1276784399"/>
        <c:axId val="1218014703"/>
      </c:barChart>
      <c:catAx>
        <c:axId val="12767843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8014703"/>
        <c:crosses val="autoZero"/>
        <c:auto val="1"/>
        <c:lblAlgn val="ctr"/>
        <c:lblOffset val="100"/>
        <c:noMultiLvlLbl val="0"/>
      </c:catAx>
      <c:valAx>
        <c:axId val="1218014703"/>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767843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4" Type="http://schemas.openxmlformats.org/officeDocument/2006/relationships/image" Target="../media/image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4"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1EA225-8322-49F1-8A96-43EA8923D2D7}" type="doc">
      <dgm:prSet loTypeId="urn:microsoft.com/office/officeart/2011/layout/RadialPictureList" loCatId="picture" qsTypeId="urn:microsoft.com/office/officeart/2005/8/quickstyle/3d1" qsCatId="3D" csTypeId="urn:microsoft.com/office/officeart/2005/8/colors/colorful5" csCatId="colorful" phldr="1"/>
      <dgm:spPr/>
      <dgm:t>
        <a:bodyPr/>
        <a:lstStyle/>
        <a:p>
          <a:endParaRPr lang="en-US"/>
        </a:p>
      </dgm:t>
    </dgm:pt>
    <dgm:pt modelId="{DFBD28F8-D6C0-41D6-91B5-751A4E3F6DD6}">
      <dgm:prSet phldrT="[Text]"/>
      <dgm:spPr/>
      <dgm:t>
        <a:bodyPr/>
        <a:lstStyle/>
        <a:p>
          <a:r>
            <a:rPr lang="en-US" dirty="0"/>
            <a:t> </a:t>
          </a:r>
        </a:p>
      </dgm:t>
    </dgm:pt>
    <dgm:pt modelId="{59B1F72F-5C5F-4189-B172-2395102F2287}" type="parTrans" cxnId="{988A7BCD-331C-4478-8D9F-01173E1B2B5E}">
      <dgm:prSet/>
      <dgm:spPr/>
      <dgm:t>
        <a:bodyPr/>
        <a:lstStyle/>
        <a:p>
          <a:endParaRPr lang="en-US"/>
        </a:p>
      </dgm:t>
    </dgm:pt>
    <dgm:pt modelId="{74A64D44-6D95-4555-9FCB-3245E2207AFE}" type="sibTrans" cxnId="{988A7BCD-331C-4478-8D9F-01173E1B2B5E}">
      <dgm:prSet/>
      <dgm:spPr/>
      <dgm:t>
        <a:bodyPr/>
        <a:lstStyle/>
        <a:p>
          <a:endParaRPr lang="en-US"/>
        </a:p>
      </dgm:t>
    </dgm:pt>
    <dgm:pt modelId="{968A4F75-4B68-4B9B-9928-08D456DC7581}">
      <dgm:prSet phldrT="[Text]"/>
      <dgm:spPr/>
      <dgm:t>
        <a:bodyPr/>
        <a:lstStyle/>
        <a:p>
          <a:r>
            <a:rPr lang="en-US" dirty="0"/>
            <a:t> </a:t>
          </a:r>
        </a:p>
      </dgm:t>
    </dgm:pt>
    <dgm:pt modelId="{084EFF3B-BBA4-4302-A395-A7B851597777}" type="parTrans" cxnId="{B163EB85-BC7B-4D8E-9E35-E67193FB992F}">
      <dgm:prSet/>
      <dgm:spPr/>
      <dgm:t>
        <a:bodyPr/>
        <a:lstStyle/>
        <a:p>
          <a:endParaRPr lang="en-US"/>
        </a:p>
      </dgm:t>
    </dgm:pt>
    <dgm:pt modelId="{73B4BF6C-672F-4A5A-8EF5-339D9B82DC27}" type="sibTrans" cxnId="{B163EB85-BC7B-4D8E-9E35-E67193FB992F}">
      <dgm:prSet/>
      <dgm:spPr/>
      <dgm:t>
        <a:bodyPr/>
        <a:lstStyle/>
        <a:p>
          <a:endParaRPr lang="en-US"/>
        </a:p>
      </dgm:t>
    </dgm:pt>
    <dgm:pt modelId="{A9AAD747-DF2C-4983-A5A9-DDF643F34B4D}">
      <dgm:prSet phldrT="[Text]"/>
      <dgm:spPr/>
      <dgm:t>
        <a:bodyPr/>
        <a:lstStyle/>
        <a:p>
          <a:r>
            <a:rPr lang="en-US" dirty="0"/>
            <a:t> </a:t>
          </a:r>
        </a:p>
      </dgm:t>
    </dgm:pt>
    <dgm:pt modelId="{92A6B7BB-37A2-4F60-BAD3-4F311A48AF1C}" type="sibTrans" cxnId="{CF10E486-0EF6-4D11-BB59-3046AF359A4E}">
      <dgm:prSet/>
      <dgm:spPr/>
      <dgm:t>
        <a:bodyPr/>
        <a:lstStyle/>
        <a:p>
          <a:endParaRPr lang="en-US"/>
        </a:p>
      </dgm:t>
    </dgm:pt>
    <dgm:pt modelId="{253F06F8-A73C-4E98-9837-097FB6D43557}" type="parTrans" cxnId="{CF10E486-0EF6-4D11-BB59-3046AF359A4E}">
      <dgm:prSet/>
      <dgm:spPr/>
      <dgm:t>
        <a:bodyPr/>
        <a:lstStyle/>
        <a:p>
          <a:endParaRPr lang="en-US"/>
        </a:p>
      </dgm:t>
    </dgm:pt>
    <dgm:pt modelId="{CC17117A-426B-4F73-A0A2-54F73ABB3F89}">
      <dgm:prSet phldrT="[Text]"/>
      <dgm:spPr>
        <a:blipFill rotWithShape="0">
          <a:blip xmlns:r="http://schemas.openxmlformats.org/officeDocument/2006/relationships" r:embed="rId1"/>
          <a:srcRect/>
          <a:stretch>
            <a:fillRect l="-54000" r="-54000"/>
          </a:stretch>
        </a:blipFill>
      </dgm:spPr>
      <dgm:t>
        <a:bodyPr/>
        <a:lstStyle/>
        <a:p>
          <a:r>
            <a:rPr lang="en-US" dirty="0"/>
            <a:t> </a:t>
          </a:r>
        </a:p>
      </dgm:t>
    </dgm:pt>
    <dgm:pt modelId="{D60ED368-62AB-4017-9FF7-8413782C3A74}" type="sibTrans" cxnId="{F768509A-1793-4F4E-9E22-9900D1E04B80}">
      <dgm:prSet/>
      <dgm:spPr/>
      <dgm:t>
        <a:bodyPr/>
        <a:lstStyle/>
        <a:p>
          <a:endParaRPr lang="en-US"/>
        </a:p>
      </dgm:t>
    </dgm:pt>
    <dgm:pt modelId="{B72B5B77-AE5D-43F7-B973-23280F9573CC}" type="parTrans" cxnId="{F768509A-1793-4F4E-9E22-9900D1E04B80}">
      <dgm:prSet/>
      <dgm:spPr/>
      <dgm:t>
        <a:bodyPr/>
        <a:lstStyle/>
        <a:p>
          <a:endParaRPr lang="en-US"/>
        </a:p>
      </dgm:t>
    </dgm:pt>
    <dgm:pt modelId="{E4BEBA03-79DB-4088-A2CC-58E2702A5E23}" type="pres">
      <dgm:prSet presAssocID="{E41EA225-8322-49F1-8A96-43EA8923D2D7}" presName="Name0" presStyleCnt="0">
        <dgm:presLayoutVars>
          <dgm:chMax val="1"/>
          <dgm:chPref val="1"/>
          <dgm:dir/>
          <dgm:resizeHandles/>
        </dgm:presLayoutVars>
      </dgm:prSet>
      <dgm:spPr/>
    </dgm:pt>
    <dgm:pt modelId="{EF2D3A26-C48E-4B24-B51D-F31FE10D1307}" type="pres">
      <dgm:prSet presAssocID="{CC17117A-426B-4F73-A0A2-54F73ABB3F89}" presName="Parent" presStyleLbl="node1" presStyleIdx="0" presStyleCnt="2" custScaleX="330409" custScaleY="210128" custLinFactNeighborX="-21546">
        <dgm:presLayoutVars>
          <dgm:chMax val="4"/>
          <dgm:chPref val="3"/>
        </dgm:presLayoutVars>
      </dgm:prSet>
      <dgm:spPr/>
    </dgm:pt>
    <dgm:pt modelId="{E25A50F2-BC5D-43E1-87AF-4C9728332149}" type="pres">
      <dgm:prSet presAssocID="{A9AAD747-DF2C-4983-A5A9-DDF643F34B4D}" presName="Accent" presStyleLbl="node1" presStyleIdx="1" presStyleCnt="2" custLinFactNeighborX="44741"/>
      <dgm:spPr/>
    </dgm:pt>
    <dgm:pt modelId="{5CA59CF6-4D55-42FB-8489-55CFB7366EFF}" type="pres">
      <dgm:prSet presAssocID="{A9AAD747-DF2C-4983-A5A9-DDF643F34B4D}" presName="Image1" presStyleLbl="fgImgPlace1" presStyleIdx="0" presStyleCnt="3" custLinFactX="68351" custLinFactNeighborX="100000"/>
      <dgm:spPr>
        <a:blipFill rotWithShape="1">
          <a:blip xmlns:r="http://schemas.openxmlformats.org/officeDocument/2006/relationships" r:embed="rId2"/>
          <a:srcRect/>
          <a:stretch>
            <a:fillRect l="-38000" r="-38000"/>
          </a:stretch>
        </a:blipFill>
      </dgm:spPr>
    </dgm:pt>
    <dgm:pt modelId="{88F9CABF-F181-496E-8B7F-3E34657761FF}" type="pres">
      <dgm:prSet presAssocID="{A9AAD747-DF2C-4983-A5A9-DDF643F34B4D}" presName="Child1" presStyleLbl="revTx" presStyleIdx="0" presStyleCnt="3" custLinFactNeighborX="79560">
        <dgm:presLayoutVars>
          <dgm:chMax val="0"/>
          <dgm:chPref val="0"/>
          <dgm:bulletEnabled val="1"/>
        </dgm:presLayoutVars>
      </dgm:prSet>
      <dgm:spPr/>
    </dgm:pt>
    <dgm:pt modelId="{AA4C68CB-DC57-47C4-90AF-84F637F52C85}" type="pres">
      <dgm:prSet presAssocID="{DFBD28F8-D6C0-41D6-91B5-751A4E3F6DD6}" presName="Image2" presStyleCnt="0"/>
      <dgm:spPr/>
    </dgm:pt>
    <dgm:pt modelId="{CC99C3B4-D4CC-487C-B1AC-D3B186CCFF14}" type="pres">
      <dgm:prSet presAssocID="{DFBD28F8-D6C0-41D6-91B5-751A4E3F6DD6}" presName="Image" presStyleLbl="fgImgPlace1" presStyleIdx="1" presStyleCnt="3" custLinFactX="68351" custLinFactNeighborX="100000"/>
      <dgm:spPr>
        <a:blipFill rotWithShape="1">
          <a:blip xmlns:r="http://schemas.openxmlformats.org/officeDocument/2006/relationships" r:embed="rId3"/>
          <a:srcRect/>
          <a:stretch>
            <a:fillRect l="-20000" r="-20000"/>
          </a:stretch>
        </a:blipFill>
      </dgm:spPr>
    </dgm:pt>
    <dgm:pt modelId="{02222F3D-9CD8-43FA-B563-E52380265740}" type="pres">
      <dgm:prSet presAssocID="{DFBD28F8-D6C0-41D6-91B5-751A4E3F6DD6}" presName="Child2" presStyleLbl="revTx" presStyleIdx="1" presStyleCnt="3" custLinFactNeighborX="50268">
        <dgm:presLayoutVars>
          <dgm:chMax val="0"/>
          <dgm:chPref val="0"/>
          <dgm:bulletEnabled val="1"/>
        </dgm:presLayoutVars>
      </dgm:prSet>
      <dgm:spPr/>
    </dgm:pt>
    <dgm:pt modelId="{E1B8C68A-0FAF-476C-98E4-E308F3ACC94E}" type="pres">
      <dgm:prSet presAssocID="{968A4F75-4B68-4B9B-9928-08D456DC7581}" presName="Image3" presStyleCnt="0"/>
      <dgm:spPr/>
    </dgm:pt>
    <dgm:pt modelId="{696642B3-EA4F-4CB9-8105-384929CDE957}" type="pres">
      <dgm:prSet presAssocID="{968A4F75-4B68-4B9B-9928-08D456DC7581}" presName="Image" presStyleLbl="fgImgPlace1" presStyleIdx="2" presStyleCnt="3" custLinFactX="68351" custLinFactNeighborX="100000"/>
      <dgm:spPr>
        <a:blipFill rotWithShape="1">
          <a:blip xmlns:r="http://schemas.openxmlformats.org/officeDocument/2006/relationships" r:embed="rId4"/>
          <a:srcRect/>
          <a:stretch>
            <a:fillRect l="-57000" r="-57000"/>
          </a:stretch>
        </a:blipFill>
      </dgm:spPr>
    </dgm:pt>
    <dgm:pt modelId="{121D3519-799D-44B6-ACCE-CD500944A2B1}" type="pres">
      <dgm:prSet presAssocID="{968A4F75-4B68-4B9B-9928-08D456DC7581}" presName="Child3" presStyleLbl="revTx" presStyleIdx="2" presStyleCnt="3" custLinFactNeighborX="79560">
        <dgm:presLayoutVars>
          <dgm:chMax val="0"/>
          <dgm:chPref val="0"/>
          <dgm:bulletEnabled val="1"/>
        </dgm:presLayoutVars>
      </dgm:prSet>
      <dgm:spPr/>
    </dgm:pt>
  </dgm:ptLst>
  <dgm:cxnLst>
    <dgm:cxn modelId="{99AB5B22-62D6-4B55-AF07-A855927DB3DA}" type="presOf" srcId="{968A4F75-4B68-4B9B-9928-08D456DC7581}" destId="{121D3519-799D-44B6-ACCE-CD500944A2B1}" srcOrd="0" destOrd="0" presId="urn:microsoft.com/office/officeart/2011/layout/RadialPictureList"/>
    <dgm:cxn modelId="{EB232D50-E1FF-4CE5-91CB-242F257B5BC6}" type="presOf" srcId="{A9AAD747-DF2C-4983-A5A9-DDF643F34B4D}" destId="{88F9CABF-F181-496E-8B7F-3E34657761FF}" srcOrd="0" destOrd="0" presId="urn:microsoft.com/office/officeart/2011/layout/RadialPictureList"/>
    <dgm:cxn modelId="{B163EB85-BC7B-4D8E-9E35-E67193FB992F}" srcId="{CC17117A-426B-4F73-A0A2-54F73ABB3F89}" destId="{968A4F75-4B68-4B9B-9928-08D456DC7581}" srcOrd="2" destOrd="0" parTransId="{084EFF3B-BBA4-4302-A395-A7B851597777}" sibTransId="{73B4BF6C-672F-4A5A-8EF5-339D9B82DC27}"/>
    <dgm:cxn modelId="{CF10E486-0EF6-4D11-BB59-3046AF359A4E}" srcId="{CC17117A-426B-4F73-A0A2-54F73ABB3F89}" destId="{A9AAD747-DF2C-4983-A5A9-DDF643F34B4D}" srcOrd="0" destOrd="0" parTransId="{253F06F8-A73C-4E98-9837-097FB6D43557}" sibTransId="{92A6B7BB-37A2-4F60-BAD3-4F311A48AF1C}"/>
    <dgm:cxn modelId="{F768509A-1793-4F4E-9E22-9900D1E04B80}" srcId="{E41EA225-8322-49F1-8A96-43EA8923D2D7}" destId="{CC17117A-426B-4F73-A0A2-54F73ABB3F89}" srcOrd="0" destOrd="0" parTransId="{B72B5B77-AE5D-43F7-B973-23280F9573CC}" sibTransId="{D60ED368-62AB-4017-9FF7-8413782C3A74}"/>
    <dgm:cxn modelId="{A8EEAB9A-BB5B-4AD8-99F8-635916D1E99F}" type="presOf" srcId="{DFBD28F8-D6C0-41D6-91B5-751A4E3F6DD6}" destId="{02222F3D-9CD8-43FA-B563-E52380265740}" srcOrd="0" destOrd="0" presId="urn:microsoft.com/office/officeart/2011/layout/RadialPictureList"/>
    <dgm:cxn modelId="{E2184EC8-5819-4C0C-865B-A4E0D609059C}" type="presOf" srcId="{CC17117A-426B-4F73-A0A2-54F73ABB3F89}" destId="{EF2D3A26-C48E-4B24-B51D-F31FE10D1307}" srcOrd="0" destOrd="0" presId="urn:microsoft.com/office/officeart/2011/layout/RadialPictureList"/>
    <dgm:cxn modelId="{988A7BCD-331C-4478-8D9F-01173E1B2B5E}" srcId="{CC17117A-426B-4F73-A0A2-54F73ABB3F89}" destId="{DFBD28F8-D6C0-41D6-91B5-751A4E3F6DD6}" srcOrd="1" destOrd="0" parTransId="{59B1F72F-5C5F-4189-B172-2395102F2287}" sibTransId="{74A64D44-6D95-4555-9FCB-3245E2207AFE}"/>
    <dgm:cxn modelId="{D4D906E4-99AD-4AFC-8915-6E0DCCC54051}" type="presOf" srcId="{E41EA225-8322-49F1-8A96-43EA8923D2D7}" destId="{E4BEBA03-79DB-4088-A2CC-58E2702A5E23}" srcOrd="0" destOrd="0" presId="urn:microsoft.com/office/officeart/2011/layout/RadialPictureList"/>
    <dgm:cxn modelId="{FA53D421-7EED-4BE7-AE30-A887D651CDBC}" type="presParOf" srcId="{E4BEBA03-79DB-4088-A2CC-58E2702A5E23}" destId="{EF2D3A26-C48E-4B24-B51D-F31FE10D1307}" srcOrd="0" destOrd="0" presId="urn:microsoft.com/office/officeart/2011/layout/RadialPictureList"/>
    <dgm:cxn modelId="{125D9488-D4C7-4A70-BDFD-AA8942E4B083}" type="presParOf" srcId="{E4BEBA03-79DB-4088-A2CC-58E2702A5E23}" destId="{E25A50F2-BC5D-43E1-87AF-4C9728332149}" srcOrd="1" destOrd="0" presId="urn:microsoft.com/office/officeart/2011/layout/RadialPictureList"/>
    <dgm:cxn modelId="{940F66A5-8392-41C2-8F14-D1CC5AB34F1C}" type="presParOf" srcId="{E4BEBA03-79DB-4088-A2CC-58E2702A5E23}" destId="{5CA59CF6-4D55-42FB-8489-55CFB7366EFF}" srcOrd="2" destOrd="0" presId="urn:microsoft.com/office/officeart/2011/layout/RadialPictureList"/>
    <dgm:cxn modelId="{6690CE62-97EB-4186-AFE5-EC81F744F16D}" type="presParOf" srcId="{E4BEBA03-79DB-4088-A2CC-58E2702A5E23}" destId="{88F9CABF-F181-496E-8B7F-3E34657761FF}" srcOrd="3" destOrd="0" presId="urn:microsoft.com/office/officeart/2011/layout/RadialPictureList"/>
    <dgm:cxn modelId="{D5AA0D9A-3B1B-49B2-9805-94FBB5B7C9FC}" type="presParOf" srcId="{E4BEBA03-79DB-4088-A2CC-58E2702A5E23}" destId="{AA4C68CB-DC57-47C4-90AF-84F637F52C85}" srcOrd="4" destOrd="0" presId="urn:microsoft.com/office/officeart/2011/layout/RadialPictureList"/>
    <dgm:cxn modelId="{4556CAD1-C488-4939-B838-06D9475166F4}" type="presParOf" srcId="{AA4C68CB-DC57-47C4-90AF-84F637F52C85}" destId="{CC99C3B4-D4CC-487C-B1AC-D3B186CCFF14}" srcOrd="0" destOrd="0" presId="urn:microsoft.com/office/officeart/2011/layout/RadialPictureList"/>
    <dgm:cxn modelId="{ACA8AA82-BC3B-4D50-B492-B020010B244F}" type="presParOf" srcId="{E4BEBA03-79DB-4088-A2CC-58E2702A5E23}" destId="{02222F3D-9CD8-43FA-B563-E52380265740}" srcOrd="5" destOrd="0" presId="urn:microsoft.com/office/officeart/2011/layout/RadialPictureList"/>
    <dgm:cxn modelId="{A4927114-B741-4B3C-9B03-51C7F52DA707}" type="presParOf" srcId="{E4BEBA03-79DB-4088-A2CC-58E2702A5E23}" destId="{E1B8C68A-0FAF-476C-98E4-E308F3ACC94E}" srcOrd="6" destOrd="0" presId="urn:microsoft.com/office/officeart/2011/layout/RadialPictureList"/>
    <dgm:cxn modelId="{B15865D4-A052-4F2D-91CA-31AA514BBFA9}" type="presParOf" srcId="{E1B8C68A-0FAF-476C-98E4-E308F3ACC94E}" destId="{696642B3-EA4F-4CB9-8105-384929CDE957}" srcOrd="0" destOrd="0" presId="urn:microsoft.com/office/officeart/2011/layout/RadialPictureList"/>
    <dgm:cxn modelId="{D6FDB1EB-92E3-421B-9119-EE8533BED74D}" type="presParOf" srcId="{E4BEBA03-79DB-4088-A2CC-58E2702A5E23}" destId="{121D3519-799D-44B6-ACCE-CD500944A2B1}" srcOrd="7" destOrd="0" presId="urn:microsoft.com/office/officeart/2011/layout/RadialPicture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C0FB59-0C28-428A-8BF3-7F35B50DFDA0}" type="doc">
      <dgm:prSet loTypeId="urn:microsoft.com/office/officeart/2008/layout/VerticalAccentList" loCatId="list" qsTypeId="urn:microsoft.com/office/officeart/2005/8/quickstyle/simple5" qsCatId="simple" csTypeId="urn:microsoft.com/office/officeart/2005/8/colors/colorful5" csCatId="colorful" phldr="1"/>
      <dgm:spPr/>
      <dgm:t>
        <a:bodyPr/>
        <a:lstStyle/>
        <a:p>
          <a:endParaRPr lang="en-US"/>
        </a:p>
      </dgm:t>
    </dgm:pt>
    <dgm:pt modelId="{DBFA4B4F-2545-4979-8704-6EE7900945AF}">
      <dgm:prSet phldrT="[Text]"/>
      <dgm:spPr/>
      <dgm:t>
        <a:bodyPr/>
        <a:lstStyle/>
        <a:p>
          <a:r>
            <a:rPr lang="en-US" dirty="0"/>
            <a:t>MPI poor households targeted precisely Vs. Deprived households at National Vs. Geographical Vs. tailor cash transfers according to households’ consumption patterns </a:t>
          </a:r>
        </a:p>
      </dgm:t>
    </dgm:pt>
    <dgm:pt modelId="{FD99AD20-72B1-4C95-AC3C-8D76B98C3388}" type="parTrans" cxnId="{FA1E03AF-9833-4C5A-8D6C-5CE5439E2D88}">
      <dgm:prSet/>
      <dgm:spPr/>
      <dgm:t>
        <a:bodyPr/>
        <a:lstStyle/>
        <a:p>
          <a:endParaRPr lang="en-US"/>
        </a:p>
      </dgm:t>
    </dgm:pt>
    <dgm:pt modelId="{BE780CBE-686B-48CF-B40E-EADF7FE1AF81}" type="sibTrans" cxnId="{FA1E03AF-9833-4C5A-8D6C-5CE5439E2D88}">
      <dgm:prSet/>
      <dgm:spPr/>
      <dgm:t>
        <a:bodyPr/>
        <a:lstStyle/>
        <a:p>
          <a:endParaRPr lang="en-US"/>
        </a:p>
      </dgm:t>
    </dgm:pt>
    <dgm:pt modelId="{11845B3E-2CBD-4105-AD49-C1E4591CB7D6}">
      <dgm:prSet phldrT="[Text]"/>
      <dgm:spPr/>
      <dgm:t>
        <a:bodyPr/>
        <a:lstStyle/>
        <a:p>
          <a:r>
            <a:rPr lang="en-US" b="1" dirty="0"/>
            <a:t>Type of transfers for active indicators </a:t>
          </a:r>
        </a:p>
      </dgm:t>
    </dgm:pt>
    <dgm:pt modelId="{4EE0E716-0297-4F34-9CC5-80CA6F6EC476}" type="parTrans" cxnId="{3E555286-8BD1-4EF3-A2B6-6FF83C451242}">
      <dgm:prSet/>
      <dgm:spPr/>
      <dgm:t>
        <a:bodyPr/>
        <a:lstStyle/>
        <a:p>
          <a:endParaRPr lang="en-US"/>
        </a:p>
      </dgm:t>
    </dgm:pt>
    <dgm:pt modelId="{F3C3C7D8-F6C8-463D-9B3F-70CE70ADD50B}" type="sibTrans" cxnId="{3E555286-8BD1-4EF3-A2B6-6FF83C451242}">
      <dgm:prSet/>
      <dgm:spPr/>
      <dgm:t>
        <a:bodyPr/>
        <a:lstStyle/>
        <a:p>
          <a:endParaRPr lang="en-US"/>
        </a:p>
      </dgm:t>
    </dgm:pt>
    <dgm:pt modelId="{C2D5CDE4-EA9F-4DCF-B1C1-A8BAE1239D78}">
      <dgm:prSet phldrT="[Text]"/>
      <dgm:spPr/>
      <dgm:t>
        <a:bodyPr/>
        <a:lstStyle/>
        <a:p>
          <a:r>
            <a:rPr lang="en-US" dirty="0"/>
            <a:t>In-kind Vs. In-cash transfers tailored to households’ needs </a:t>
          </a:r>
        </a:p>
      </dgm:t>
    </dgm:pt>
    <dgm:pt modelId="{F9590BB4-D12D-43B1-9126-05EF302AC686}" type="parTrans" cxnId="{D34FE693-CAA6-463D-A9A4-FC79F292B921}">
      <dgm:prSet/>
      <dgm:spPr/>
      <dgm:t>
        <a:bodyPr/>
        <a:lstStyle/>
        <a:p>
          <a:endParaRPr lang="en-US"/>
        </a:p>
      </dgm:t>
    </dgm:pt>
    <dgm:pt modelId="{A91BEED0-A79E-4397-A812-4851297FA319}" type="sibTrans" cxnId="{D34FE693-CAA6-463D-A9A4-FC79F292B921}">
      <dgm:prSet/>
      <dgm:spPr/>
      <dgm:t>
        <a:bodyPr/>
        <a:lstStyle/>
        <a:p>
          <a:endParaRPr lang="en-US"/>
        </a:p>
      </dgm:t>
    </dgm:pt>
    <dgm:pt modelId="{795D70EB-35DD-4E4E-B55B-1F1D68103290}">
      <dgm:prSet phldrT="[Text]"/>
      <dgm:spPr/>
      <dgm:t>
        <a:bodyPr/>
        <a:lstStyle/>
        <a:p>
          <a:r>
            <a:rPr lang="en-US" b="1" dirty="0"/>
            <a:t>Resource waste </a:t>
          </a:r>
        </a:p>
      </dgm:t>
    </dgm:pt>
    <dgm:pt modelId="{DD1B5F67-F20F-406E-A258-581C132080FD}" type="parTrans" cxnId="{D21520FE-4CCB-427F-9F8B-F52432CB4D1C}">
      <dgm:prSet/>
      <dgm:spPr/>
      <dgm:t>
        <a:bodyPr/>
        <a:lstStyle/>
        <a:p>
          <a:endParaRPr lang="en-US"/>
        </a:p>
      </dgm:t>
    </dgm:pt>
    <dgm:pt modelId="{05474CEE-83ED-4557-A8B1-234A25831CC3}" type="sibTrans" cxnId="{D21520FE-4CCB-427F-9F8B-F52432CB4D1C}">
      <dgm:prSet/>
      <dgm:spPr/>
      <dgm:t>
        <a:bodyPr/>
        <a:lstStyle/>
        <a:p>
          <a:endParaRPr lang="en-US"/>
        </a:p>
      </dgm:t>
    </dgm:pt>
    <mc:AlternateContent xmlns:mc="http://schemas.openxmlformats.org/markup-compatibility/2006" xmlns:a14="http://schemas.microsoft.com/office/drawing/2010/main">
      <mc:Choice Requires="a14">
        <dgm:pt modelId="{2DDC2160-B69F-4417-B6FF-27F366AF4F48}">
          <dgm:prSet phldrT="[Text]" custT="1"/>
          <dgm:spPr/>
          <dgm:t>
            <a:bodyPr/>
            <a:lstStyle/>
            <a:p>
              <a:r>
                <a:rPr lang="en-US" sz="1100" kern="1200" dirty="0"/>
                <a:t>Waste from aid going </a:t>
              </a:r>
              <a:r>
                <a:rPr lang="en-US" sz="1100" kern="1200" dirty="0">
                  <a:latin typeface="Selawik Light" panose="02020404030301010803"/>
                  <a:ea typeface="+mn-ea"/>
                  <a:cs typeface="+mn-cs"/>
                </a:rPr>
                <a:t>to: (D &amp; </a:t>
              </a:r>
              <a14:m>
                <m:oMath xmlns:m="http://schemas.openxmlformats.org/officeDocument/2006/math">
                  <m:acc>
                    <m:accPr>
                      <m:chr m:val="̅"/>
                      <m:ctrlPr>
                        <a:rPr lang="en-US" sz="1100" i="1" kern="1200" smtClean="0">
                          <a:latin typeface="Cambria Math" panose="02040503050406030204" pitchFamily="18" charset="0"/>
                          <a:ea typeface="+mn-ea"/>
                          <a:cs typeface="+mn-cs"/>
                        </a:rPr>
                      </m:ctrlPr>
                    </m:accPr>
                    <m:e>
                      <m:r>
                        <a:rPr lang="en-US" sz="1100" kern="1200" smtClean="0">
                          <a:latin typeface="Cambria Math" panose="02040503050406030204" pitchFamily="18" charset="0"/>
                          <a:ea typeface="+mn-ea"/>
                          <a:cs typeface="+mn-cs"/>
                        </a:rPr>
                        <m:t>𝑯</m:t>
                      </m:r>
                    </m:e>
                  </m:acc>
                  <m:r>
                    <a:rPr lang="en-US" sz="1100" b="0" i="0" kern="1200" smtClean="0">
                      <a:latin typeface="Cambria Math" panose="02040503050406030204" pitchFamily="18" charset="0"/>
                      <a:ea typeface="+mn-ea"/>
                      <a:cs typeface="+mn-cs"/>
                    </a:rPr>
                    <m:t>)</m:t>
                  </m:r>
                </m:oMath>
              </a14:m>
              <a:r>
                <a:rPr lang="en-US" sz="1100" kern="1200" dirty="0">
                  <a:latin typeface="Selawik Light" panose="02020404030301010803"/>
                  <a:ea typeface="+mn-ea"/>
                  <a:cs typeface="+mn-cs"/>
                </a:rPr>
                <a:t> Vs. H (without lifting them from poverty) Vs. moral hazard (households using cash-transfers on non-deprived households) </a:t>
              </a:r>
            </a:p>
          </dgm:t>
        </dgm:pt>
      </mc:Choice>
      <mc:Fallback xmlns="">
        <dgm:pt modelId="{2DDC2160-B69F-4417-B6FF-27F366AF4F48}">
          <dgm:prSet phldrT="[Text]" custT="1"/>
          <dgm:spPr/>
          <dgm:t>
            <a:bodyPr/>
            <a:lstStyle/>
            <a:p>
              <a:r>
                <a:rPr lang="en-US" sz="1100" kern="1200" dirty="0"/>
                <a:t>Waste from aid going </a:t>
              </a:r>
              <a:r>
                <a:rPr lang="en-US" sz="1100" kern="1200" dirty="0">
                  <a:latin typeface="Selawik Light" panose="02020404030301010803"/>
                  <a:ea typeface="+mn-ea"/>
                  <a:cs typeface="+mn-cs"/>
                </a:rPr>
                <a:t>to: (D &amp; </a:t>
              </a:r>
              <a:r>
                <a:rPr lang="en-US" sz="1100" i="0" kern="1200">
                  <a:latin typeface="Cambria Math" panose="02040503050406030204" pitchFamily="18" charset="0"/>
                  <a:ea typeface="+mn-ea"/>
                  <a:cs typeface="+mn-cs"/>
                </a:rPr>
                <a:t>𝑯 ̅</a:t>
              </a:r>
              <a:r>
                <a:rPr lang="en-US" sz="1100" b="0" i="0" kern="1200">
                  <a:latin typeface="Cambria Math" panose="02040503050406030204" pitchFamily="18" charset="0"/>
                  <a:ea typeface="+mn-ea"/>
                  <a:cs typeface="+mn-cs"/>
                </a:rPr>
                <a:t>)</a:t>
              </a:r>
              <a:r>
                <a:rPr lang="en-US" sz="1100" kern="1200" dirty="0">
                  <a:latin typeface="Selawik Light" panose="02020404030301010803"/>
                  <a:ea typeface="+mn-ea"/>
                  <a:cs typeface="+mn-cs"/>
                </a:rPr>
                <a:t> Vs. H (without lifting them from poverty) Vs. moral hazard (households using cash-transfers on non-deprived households) </a:t>
              </a:r>
            </a:p>
          </dgm:t>
        </dgm:pt>
      </mc:Fallback>
    </mc:AlternateContent>
    <dgm:pt modelId="{C01D441D-CE7D-4108-8800-FDFC49B61CD9}" type="parTrans" cxnId="{4D85D4D2-4E7A-4B3C-8E0A-4DCBECD92475}">
      <dgm:prSet/>
      <dgm:spPr/>
      <dgm:t>
        <a:bodyPr/>
        <a:lstStyle/>
        <a:p>
          <a:endParaRPr lang="en-US"/>
        </a:p>
      </dgm:t>
    </dgm:pt>
    <dgm:pt modelId="{09C695E0-3F6B-44BD-B36D-50432129C922}" type="sibTrans" cxnId="{4D85D4D2-4E7A-4B3C-8E0A-4DCBECD92475}">
      <dgm:prSet/>
      <dgm:spPr/>
      <dgm:t>
        <a:bodyPr/>
        <a:lstStyle/>
        <a:p>
          <a:endParaRPr lang="en-US"/>
        </a:p>
      </dgm:t>
    </dgm:pt>
    <dgm:pt modelId="{47CDE42D-CE80-437F-9B9F-7200C670E7BA}">
      <dgm:prSet phldrT="[Text]"/>
      <dgm:spPr/>
      <dgm:t>
        <a:bodyPr/>
        <a:lstStyle/>
        <a:p>
          <a:r>
            <a:rPr lang="en-US" b="1" dirty="0"/>
            <a:t>Targeting ability </a:t>
          </a:r>
        </a:p>
      </dgm:t>
    </dgm:pt>
    <dgm:pt modelId="{8FAC5539-DBBB-4A11-A12F-77B9700D0D27}" type="sibTrans" cxnId="{34F6B400-8287-48C8-88F2-34530C3A8FE5}">
      <dgm:prSet/>
      <dgm:spPr/>
      <dgm:t>
        <a:bodyPr/>
        <a:lstStyle/>
        <a:p>
          <a:endParaRPr lang="en-US"/>
        </a:p>
      </dgm:t>
    </dgm:pt>
    <dgm:pt modelId="{761BEC0B-2091-4FC1-AE1D-A3FEEB74F9CB}" type="parTrans" cxnId="{34F6B400-8287-48C8-88F2-34530C3A8FE5}">
      <dgm:prSet/>
      <dgm:spPr/>
      <dgm:t>
        <a:bodyPr/>
        <a:lstStyle/>
        <a:p>
          <a:endParaRPr lang="en-US"/>
        </a:p>
      </dgm:t>
    </dgm:pt>
    <dgm:pt modelId="{16A2C654-B947-4909-92B7-CC41B2D58775}" type="pres">
      <dgm:prSet presAssocID="{24C0FB59-0C28-428A-8BF3-7F35B50DFDA0}" presName="Name0" presStyleCnt="0">
        <dgm:presLayoutVars>
          <dgm:chMax/>
          <dgm:chPref/>
          <dgm:dir/>
        </dgm:presLayoutVars>
      </dgm:prSet>
      <dgm:spPr/>
    </dgm:pt>
    <dgm:pt modelId="{F545FE35-C51D-4D2F-A46A-F44A2BF2D0CC}" type="pres">
      <dgm:prSet presAssocID="{47CDE42D-CE80-437F-9B9F-7200C670E7BA}" presName="parenttextcomposite" presStyleCnt="0"/>
      <dgm:spPr/>
    </dgm:pt>
    <dgm:pt modelId="{5E2762E3-D5B8-423B-A0C9-CBE3016F7645}" type="pres">
      <dgm:prSet presAssocID="{47CDE42D-CE80-437F-9B9F-7200C670E7BA}" presName="parenttext" presStyleLbl="revTx" presStyleIdx="0" presStyleCnt="3">
        <dgm:presLayoutVars>
          <dgm:chMax/>
          <dgm:chPref val="2"/>
          <dgm:bulletEnabled val="1"/>
        </dgm:presLayoutVars>
      </dgm:prSet>
      <dgm:spPr/>
    </dgm:pt>
    <dgm:pt modelId="{154E3F06-AA30-460A-AFE4-8644D674C58F}" type="pres">
      <dgm:prSet presAssocID="{47CDE42D-CE80-437F-9B9F-7200C670E7BA}" presName="composite" presStyleCnt="0"/>
      <dgm:spPr/>
    </dgm:pt>
    <dgm:pt modelId="{ABA02F35-7AE4-4A88-8507-8131E7064A5B}" type="pres">
      <dgm:prSet presAssocID="{47CDE42D-CE80-437F-9B9F-7200C670E7BA}" presName="chevron1" presStyleLbl="alignNode1" presStyleIdx="0" presStyleCnt="21"/>
      <dgm:spPr/>
    </dgm:pt>
    <dgm:pt modelId="{7AAB10C7-1E92-41CA-A390-5DE7D8190DD0}" type="pres">
      <dgm:prSet presAssocID="{47CDE42D-CE80-437F-9B9F-7200C670E7BA}" presName="chevron2" presStyleLbl="alignNode1" presStyleIdx="1" presStyleCnt="21"/>
      <dgm:spPr/>
    </dgm:pt>
    <dgm:pt modelId="{61BA4089-5932-4C39-B92C-0B7DA7941975}" type="pres">
      <dgm:prSet presAssocID="{47CDE42D-CE80-437F-9B9F-7200C670E7BA}" presName="chevron3" presStyleLbl="alignNode1" presStyleIdx="2" presStyleCnt="21"/>
      <dgm:spPr/>
    </dgm:pt>
    <dgm:pt modelId="{34B0EB67-5A67-411A-99E7-D445BC2744A8}" type="pres">
      <dgm:prSet presAssocID="{47CDE42D-CE80-437F-9B9F-7200C670E7BA}" presName="chevron4" presStyleLbl="alignNode1" presStyleIdx="3" presStyleCnt="21"/>
      <dgm:spPr/>
    </dgm:pt>
    <dgm:pt modelId="{F256737D-E1AC-41E3-8E03-38DA147D160F}" type="pres">
      <dgm:prSet presAssocID="{47CDE42D-CE80-437F-9B9F-7200C670E7BA}" presName="chevron5" presStyleLbl="alignNode1" presStyleIdx="4" presStyleCnt="21"/>
      <dgm:spPr/>
    </dgm:pt>
    <dgm:pt modelId="{21D2D3F8-DF32-48A6-A70C-1ABA6327C5A7}" type="pres">
      <dgm:prSet presAssocID="{47CDE42D-CE80-437F-9B9F-7200C670E7BA}" presName="chevron6" presStyleLbl="alignNode1" presStyleIdx="5" presStyleCnt="21"/>
      <dgm:spPr/>
    </dgm:pt>
    <dgm:pt modelId="{EBDC1DE5-B8DD-4205-B4B7-54A6AE3C02F0}" type="pres">
      <dgm:prSet presAssocID="{47CDE42D-CE80-437F-9B9F-7200C670E7BA}" presName="chevron7" presStyleLbl="alignNode1" presStyleIdx="6" presStyleCnt="21"/>
      <dgm:spPr/>
    </dgm:pt>
    <dgm:pt modelId="{D1D77C1C-D671-456C-9D02-4C58D3B48420}" type="pres">
      <dgm:prSet presAssocID="{47CDE42D-CE80-437F-9B9F-7200C670E7BA}" presName="childtext" presStyleLbl="solidFgAcc1" presStyleIdx="0" presStyleCnt="3">
        <dgm:presLayoutVars>
          <dgm:chMax/>
          <dgm:chPref val="0"/>
          <dgm:bulletEnabled val="1"/>
        </dgm:presLayoutVars>
      </dgm:prSet>
      <dgm:spPr/>
    </dgm:pt>
    <dgm:pt modelId="{F4809451-937C-40EA-8CF9-3436A09CD1F9}" type="pres">
      <dgm:prSet presAssocID="{8FAC5539-DBBB-4A11-A12F-77B9700D0D27}" presName="sibTrans" presStyleCnt="0"/>
      <dgm:spPr/>
    </dgm:pt>
    <dgm:pt modelId="{A9AFD8BC-7FA3-47D3-BF73-DB02E0E0AAAF}" type="pres">
      <dgm:prSet presAssocID="{11845B3E-2CBD-4105-AD49-C1E4591CB7D6}" presName="parenttextcomposite" presStyleCnt="0"/>
      <dgm:spPr/>
    </dgm:pt>
    <dgm:pt modelId="{CE068F14-533B-434A-AFE6-B6593DD400D6}" type="pres">
      <dgm:prSet presAssocID="{11845B3E-2CBD-4105-AD49-C1E4591CB7D6}" presName="parenttext" presStyleLbl="revTx" presStyleIdx="1" presStyleCnt="3">
        <dgm:presLayoutVars>
          <dgm:chMax/>
          <dgm:chPref val="2"/>
          <dgm:bulletEnabled val="1"/>
        </dgm:presLayoutVars>
      </dgm:prSet>
      <dgm:spPr/>
    </dgm:pt>
    <dgm:pt modelId="{755D8FA1-6D19-4D4C-8424-28E35E665522}" type="pres">
      <dgm:prSet presAssocID="{11845B3E-2CBD-4105-AD49-C1E4591CB7D6}" presName="composite" presStyleCnt="0"/>
      <dgm:spPr/>
    </dgm:pt>
    <dgm:pt modelId="{B1470E32-E32C-4E81-A245-0F9962FCE89D}" type="pres">
      <dgm:prSet presAssocID="{11845B3E-2CBD-4105-AD49-C1E4591CB7D6}" presName="chevron1" presStyleLbl="alignNode1" presStyleIdx="7" presStyleCnt="21"/>
      <dgm:spPr/>
    </dgm:pt>
    <dgm:pt modelId="{D0D35475-7317-4626-899C-9322B654368E}" type="pres">
      <dgm:prSet presAssocID="{11845B3E-2CBD-4105-AD49-C1E4591CB7D6}" presName="chevron2" presStyleLbl="alignNode1" presStyleIdx="8" presStyleCnt="21"/>
      <dgm:spPr/>
    </dgm:pt>
    <dgm:pt modelId="{95FD2BE7-8B0A-4CA3-8B3F-4F01EFC38535}" type="pres">
      <dgm:prSet presAssocID="{11845B3E-2CBD-4105-AD49-C1E4591CB7D6}" presName="chevron3" presStyleLbl="alignNode1" presStyleIdx="9" presStyleCnt="21"/>
      <dgm:spPr/>
    </dgm:pt>
    <dgm:pt modelId="{074A0218-9E76-49E2-9E1C-E05006C5E768}" type="pres">
      <dgm:prSet presAssocID="{11845B3E-2CBD-4105-AD49-C1E4591CB7D6}" presName="chevron4" presStyleLbl="alignNode1" presStyleIdx="10" presStyleCnt="21"/>
      <dgm:spPr/>
    </dgm:pt>
    <dgm:pt modelId="{B078767D-FBC0-4119-92A4-7CECC7B74E62}" type="pres">
      <dgm:prSet presAssocID="{11845B3E-2CBD-4105-AD49-C1E4591CB7D6}" presName="chevron5" presStyleLbl="alignNode1" presStyleIdx="11" presStyleCnt="21"/>
      <dgm:spPr/>
    </dgm:pt>
    <dgm:pt modelId="{835EB5FB-E246-4D34-B8F0-2D09123846BC}" type="pres">
      <dgm:prSet presAssocID="{11845B3E-2CBD-4105-AD49-C1E4591CB7D6}" presName="chevron6" presStyleLbl="alignNode1" presStyleIdx="12" presStyleCnt="21"/>
      <dgm:spPr/>
    </dgm:pt>
    <dgm:pt modelId="{7D519128-A1D5-485C-AC19-2ECD5F9A4884}" type="pres">
      <dgm:prSet presAssocID="{11845B3E-2CBD-4105-AD49-C1E4591CB7D6}" presName="chevron7" presStyleLbl="alignNode1" presStyleIdx="13" presStyleCnt="21"/>
      <dgm:spPr/>
    </dgm:pt>
    <dgm:pt modelId="{FAE5A2C7-6D49-4BFC-8F47-A5A2ECC58316}" type="pres">
      <dgm:prSet presAssocID="{11845B3E-2CBD-4105-AD49-C1E4591CB7D6}" presName="childtext" presStyleLbl="solidFgAcc1" presStyleIdx="1" presStyleCnt="3">
        <dgm:presLayoutVars>
          <dgm:chMax/>
          <dgm:chPref val="0"/>
          <dgm:bulletEnabled val="1"/>
        </dgm:presLayoutVars>
      </dgm:prSet>
      <dgm:spPr/>
    </dgm:pt>
    <dgm:pt modelId="{CE8F36F5-B065-4817-8824-CC0011DC989A}" type="pres">
      <dgm:prSet presAssocID="{F3C3C7D8-F6C8-463D-9B3F-70CE70ADD50B}" presName="sibTrans" presStyleCnt="0"/>
      <dgm:spPr/>
    </dgm:pt>
    <dgm:pt modelId="{ECA3A279-7ED1-4C90-A2F3-139F91FA6908}" type="pres">
      <dgm:prSet presAssocID="{795D70EB-35DD-4E4E-B55B-1F1D68103290}" presName="parenttextcomposite" presStyleCnt="0"/>
      <dgm:spPr/>
    </dgm:pt>
    <dgm:pt modelId="{86BE8CF4-B45F-494B-B5D9-87E14D567103}" type="pres">
      <dgm:prSet presAssocID="{795D70EB-35DD-4E4E-B55B-1F1D68103290}" presName="parenttext" presStyleLbl="revTx" presStyleIdx="2" presStyleCnt="3">
        <dgm:presLayoutVars>
          <dgm:chMax/>
          <dgm:chPref val="2"/>
          <dgm:bulletEnabled val="1"/>
        </dgm:presLayoutVars>
      </dgm:prSet>
      <dgm:spPr/>
    </dgm:pt>
    <dgm:pt modelId="{4DD449E9-EC0D-46F8-8F31-DCEF85BA9FC7}" type="pres">
      <dgm:prSet presAssocID="{795D70EB-35DD-4E4E-B55B-1F1D68103290}" presName="composite" presStyleCnt="0"/>
      <dgm:spPr/>
    </dgm:pt>
    <dgm:pt modelId="{2E851E6D-3BF1-4CF1-A77F-AF50E565DCBD}" type="pres">
      <dgm:prSet presAssocID="{795D70EB-35DD-4E4E-B55B-1F1D68103290}" presName="chevron1" presStyleLbl="alignNode1" presStyleIdx="14" presStyleCnt="21"/>
      <dgm:spPr/>
    </dgm:pt>
    <dgm:pt modelId="{EE58FE2C-7A4B-423E-9A4C-748862CDC8EA}" type="pres">
      <dgm:prSet presAssocID="{795D70EB-35DD-4E4E-B55B-1F1D68103290}" presName="chevron2" presStyleLbl="alignNode1" presStyleIdx="15" presStyleCnt="21"/>
      <dgm:spPr/>
    </dgm:pt>
    <dgm:pt modelId="{5E587248-049A-4750-837F-7627E9321824}" type="pres">
      <dgm:prSet presAssocID="{795D70EB-35DD-4E4E-B55B-1F1D68103290}" presName="chevron3" presStyleLbl="alignNode1" presStyleIdx="16" presStyleCnt="21"/>
      <dgm:spPr/>
    </dgm:pt>
    <dgm:pt modelId="{B6CDF63B-FDA7-411A-94B6-F805B702EBA4}" type="pres">
      <dgm:prSet presAssocID="{795D70EB-35DD-4E4E-B55B-1F1D68103290}" presName="chevron4" presStyleLbl="alignNode1" presStyleIdx="17" presStyleCnt="21"/>
      <dgm:spPr/>
    </dgm:pt>
    <dgm:pt modelId="{7A6F52F1-05BF-404D-A0E2-FA5271B51C80}" type="pres">
      <dgm:prSet presAssocID="{795D70EB-35DD-4E4E-B55B-1F1D68103290}" presName="chevron5" presStyleLbl="alignNode1" presStyleIdx="18" presStyleCnt="21"/>
      <dgm:spPr/>
    </dgm:pt>
    <dgm:pt modelId="{A30C70A7-67EE-4A46-A21E-7A6A307630B6}" type="pres">
      <dgm:prSet presAssocID="{795D70EB-35DD-4E4E-B55B-1F1D68103290}" presName="chevron6" presStyleLbl="alignNode1" presStyleIdx="19" presStyleCnt="21"/>
      <dgm:spPr/>
    </dgm:pt>
    <dgm:pt modelId="{D0FD5EFA-96E1-4BF9-82E2-5D90A53CD2B0}" type="pres">
      <dgm:prSet presAssocID="{795D70EB-35DD-4E4E-B55B-1F1D68103290}" presName="chevron7" presStyleLbl="alignNode1" presStyleIdx="20" presStyleCnt="21"/>
      <dgm:spPr/>
    </dgm:pt>
    <dgm:pt modelId="{FE005C78-465F-4BBA-A502-E6FA4D9339C0}" type="pres">
      <dgm:prSet presAssocID="{795D70EB-35DD-4E4E-B55B-1F1D68103290}" presName="childtext" presStyleLbl="solidFgAcc1" presStyleIdx="2" presStyleCnt="3">
        <dgm:presLayoutVars>
          <dgm:chMax/>
          <dgm:chPref val="0"/>
          <dgm:bulletEnabled val="1"/>
        </dgm:presLayoutVars>
      </dgm:prSet>
      <dgm:spPr/>
    </dgm:pt>
  </dgm:ptLst>
  <dgm:cxnLst>
    <dgm:cxn modelId="{34F6B400-8287-48C8-88F2-34530C3A8FE5}" srcId="{24C0FB59-0C28-428A-8BF3-7F35B50DFDA0}" destId="{47CDE42D-CE80-437F-9B9F-7200C670E7BA}" srcOrd="0" destOrd="0" parTransId="{761BEC0B-2091-4FC1-AE1D-A3FEEB74F9CB}" sibTransId="{8FAC5539-DBBB-4A11-A12F-77B9700D0D27}"/>
    <dgm:cxn modelId="{7851E206-0947-47E5-898A-0A08BA9E1034}" type="presOf" srcId="{24C0FB59-0C28-428A-8BF3-7F35B50DFDA0}" destId="{16A2C654-B947-4909-92B7-CC41B2D58775}" srcOrd="0" destOrd="0" presId="urn:microsoft.com/office/officeart/2008/layout/VerticalAccentList"/>
    <dgm:cxn modelId="{EFDC6430-A26C-43DD-865B-8E0E3BFFD4B0}" type="presOf" srcId="{795D70EB-35DD-4E4E-B55B-1F1D68103290}" destId="{86BE8CF4-B45F-494B-B5D9-87E14D567103}" srcOrd="0" destOrd="0" presId="urn:microsoft.com/office/officeart/2008/layout/VerticalAccentList"/>
    <dgm:cxn modelId="{4D87773D-785A-4504-A8C8-928DD6F72BD3}" type="presOf" srcId="{DBFA4B4F-2545-4979-8704-6EE7900945AF}" destId="{D1D77C1C-D671-456C-9D02-4C58D3B48420}" srcOrd="0" destOrd="0" presId="urn:microsoft.com/office/officeart/2008/layout/VerticalAccentList"/>
    <dgm:cxn modelId="{5FC35471-EB7E-46BC-B3E7-73CF460EE30D}" type="presOf" srcId="{2DDC2160-B69F-4417-B6FF-27F366AF4F48}" destId="{FE005C78-465F-4BBA-A502-E6FA4D9339C0}" srcOrd="0" destOrd="0" presId="urn:microsoft.com/office/officeart/2008/layout/VerticalAccentList"/>
    <dgm:cxn modelId="{DAE2E073-B12E-4A32-BEF5-B037DD0A9621}" type="presOf" srcId="{47CDE42D-CE80-437F-9B9F-7200C670E7BA}" destId="{5E2762E3-D5B8-423B-A0C9-CBE3016F7645}" srcOrd="0" destOrd="0" presId="urn:microsoft.com/office/officeart/2008/layout/VerticalAccentList"/>
    <dgm:cxn modelId="{3E555286-8BD1-4EF3-A2B6-6FF83C451242}" srcId="{24C0FB59-0C28-428A-8BF3-7F35B50DFDA0}" destId="{11845B3E-2CBD-4105-AD49-C1E4591CB7D6}" srcOrd="1" destOrd="0" parTransId="{4EE0E716-0297-4F34-9CC5-80CA6F6EC476}" sibTransId="{F3C3C7D8-F6C8-463D-9B3F-70CE70ADD50B}"/>
    <dgm:cxn modelId="{D34FE693-CAA6-463D-A9A4-FC79F292B921}" srcId="{11845B3E-2CBD-4105-AD49-C1E4591CB7D6}" destId="{C2D5CDE4-EA9F-4DCF-B1C1-A8BAE1239D78}" srcOrd="0" destOrd="0" parTransId="{F9590BB4-D12D-43B1-9126-05EF302AC686}" sibTransId="{A91BEED0-A79E-4397-A812-4851297FA319}"/>
    <dgm:cxn modelId="{FA1E03AF-9833-4C5A-8D6C-5CE5439E2D88}" srcId="{47CDE42D-CE80-437F-9B9F-7200C670E7BA}" destId="{DBFA4B4F-2545-4979-8704-6EE7900945AF}" srcOrd="0" destOrd="0" parTransId="{FD99AD20-72B1-4C95-AC3C-8D76B98C3388}" sibTransId="{BE780CBE-686B-48CF-B40E-EADF7FE1AF81}"/>
    <dgm:cxn modelId="{D71F4AC5-6713-4BA7-A23D-E3E32E11D170}" type="presOf" srcId="{C2D5CDE4-EA9F-4DCF-B1C1-A8BAE1239D78}" destId="{FAE5A2C7-6D49-4BFC-8F47-A5A2ECC58316}" srcOrd="0" destOrd="0" presId="urn:microsoft.com/office/officeart/2008/layout/VerticalAccentList"/>
    <dgm:cxn modelId="{42D0D0C8-3461-4C0D-B9F0-67173A904E19}" type="presOf" srcId="{11845B3E-2CBD-4105-AD49-C1E4591CB7D6}" destId="{CE068F14-533B-434A-AFE6-B6593DD400D6}" srcOrd="0" destOrd="0" presId="urn:microsoft.com/office/officeart/2008/layout/VerticalAccentList"/>
    <dgm:cxn modelId="{4D85D4D2-4E7A-4B3C-8E0A-4DCBECD92475}" srcId="{795D70EB-35DD-4E4E-B55B-1F1D68103290}" destId="{2DDC2160-B69F-4417-B6FF-27F366AF4F48}" srcOrd="0" destOrd="0" parTransId="{C01D441D-CE7D-4108-8800-FDFC49B61CD9}" sibTransId="{09C695E0-3F6B-44BD-B36D-50432129C922}"/>
    <dgm:cxn modelId="{D21520FE-4CCB-427F-9F8B-F52432CB4D1C}" srcId="{24C0FB59-0C28-428A-8BF3-7F35B50DFDA0}" destId="{795D70EB-35DD-4E4E-B55B-1F1D68103290}" srcOrd="2" destOrd="0" parTransId="{DD1B5F67-F20F-406E-A258-581C132080FD}" sibTransId="{05474CEE-83ED-4557-A8B1-234A25831CC3}"/>
    <dgm:cxn modelId="{D5C49FDD-1F74-4210-91D8-4EFCD4536ED0}" type="presParOf" srcId="{16A2C654-B947-4909-92B7-CC41B2D58775}" destId="{F545FE35-C51D-4D2F-A46A-F44A2BF2D0CC}" srcOrd="0" destOrd="0" presId="urn:microsoft.com/office/officeart/2008/layout/VerticalAccentList"/>
    <dgm:cxn modelId="{3BD210A4-CB56-416F-8B03-B4FD2994437A}" type="presParOf" srcId="{F545FE35-C51D-4D2F-A46A-F44A2BF2D0CC}" destId="{5E2762E3-D5B8-423B-A0C9-CBE3016F7645}" srcOrd="0" destOrd="0" presId="urn:microsoft.com/office/officeart/2008/layout/VerticalAccentList"/>
    <dgm:cxn modelId="{1CA9C4DA-575A-4074-9836-BAB0F3E008E5}" type="presParOf" srcId="{16A2C654-B947-4909-92B7-CC41B2D58775}" destId="{154E3F06-AA30-460A-AFE4-8644D674C58F}" srcOrd="1" destOrd="0" presId="urn:microsoft.com/office/officeart/2008/layout/VerticalAccentList"/>
    <dgm:cxn modelId="{9D9E60B3-D594-45CE-9827-E26204D8AF89}" type="presParOf" srcId="{154E3F06-AA30-460A-AFE4-8644D674C58F}" destId="{ABA02F35-7AE4-4A88-8507-8131E7064A5B}" srcOrd="0" destOrd="0" presId="urn:microsoft.com/office/officeart/2008/layout/VerticalAccentList"/>
    <dgm:cxn modelId="{75195200-2299-424A-84CB-0CADA444611A}" type="presParOf" srcId="{154E3F06-AA30-460A-AFE4-8644D674C58F}" destId="{7AAB10C7-1E92-41CA-A390-5DE7D8190DD0}" srcOrd="1" destOrd="0" presId="urn:microsoft.com/office/officeart/2008/layout/VerticalAccentList"/>
    <dgm:cxn modelId="{4DF0906D-552A-47C6-8E2B-5CDC18D087E4}" type="presParOf" srcId="{154E3F06-AA30-460A-AFE4-8644D674C58F}" destId="{61BA4089-5932-4C39-B92C-0B7DA7941975}" srcOrd="2" destOrd="0" presId="urn:microsoft.com/office/officeart/2008/layout/VerticalAccentList"/>
    <dgm:cxn modelId="{BC262149-D320-4A3E-BF00-6ECF1B2F4883}" type="presParOf" srcId="{154E3F06-AA30-460A-AFE4-8644D674C58F}" destId="{34B0EB67-5A67-411A-99E7-D445BC2744A8}" srcOrd="3" destOrd="0" presId="urn:microsoft.com/office/officeart/2008/layout/VerticalAccentList"/>
    <dgm:cxn modelId="{9CBDA663-C92A-4708-9E56-D27E652CB195}" type="presParOf" srcId="{154E3F06-AA30-460A-AFE4-8644D674C58F}" destId="{F256737D-E1AC-41E3-8E03-38DA147D160F}" srcOrd="4" destOrd="0" presId="urn:microsoft.com/office/officeart/2008/layout/VerticalAccentList"/>
    <dgm:cxn modelId="{C612DEF3-D2DD-44DD-9EC7-C87C48791FDC}" type="presParOf" srcId="{154E3F06-AA30-460A-AFE4-8644D674C58F}" destId="{21D2D3F8-DF32-48A6-A70C-1ABA6327C5A7}" srcOrd="5" destOrd="0" presId="urn:microsoft.com/office/officeart/2008/layout/VerticalAccentList"/>
    <dgm:cxn modelId="{6C70F076-EA52-4A7F-AD8E-C1ACF9CFD9BD}" type="presParOf" srcId="{154E3F06-AA30-460A-AFE4-8644D674C58F}" destId="{EBDC1DE5-B8DD-4205-B4B7-54A6AE3C02F0}" srcOrd="6" destOrd="0" presId="urn:microsoft.com/office/officeart/2008/layout/VerticalAccentList"/>
    <dgm:cxn modelId="{E2B36590-DDCD-4091-B959-E309CD83BCD0}" type="presParOf" srcId="{154E3F06-AA30-460A-AFE4-8644D674C58F}" destId="{D1D77C1C-D671-456C-9D02-4C58D3B48420}" srcOrd="7" destOrd="0" presId="urn:microsoft.com/office/officeart/2008/layout/VerticalAccentList"/>
    <dgm:cxn modelId="{46E502D0-6BDB-4730-BD7A-AE4A1915D9A7}" type="presParOf" srcId="{16A2C654-B947-4909-92B7-CC41B2D58775}" destId="{F4809451-937C-40EA-8CF9-3436A09CD1F9}" srcOrd="2" destOrd="0" presId="urn:microsoft.com/office/officeart/2008/layout/VerticalAccentList"/>
    <dgm:cxn modelId="{63C1E237-3C2E-41BD-BBA1-A43B95E26799}" type="presParOf" srcId="{16A2C654-B947-4909-92B7-CC41B2D58775}" destId="{A9AFD8BC-7FA3-47D3-BF73-DB02E0E0AAAF}" srcOrd="3" destOrd="0" presId="urn:microsoft.com/office/officeart/2008/layout/VerticalAccentList"/>
    <dgm:cxn modelId="{D3109404-4FB6-4004-84F2-8834085847FE}" type="presParOf" srcId="{A9AFD8BC-7FA3-47D3-BF73-DB02E0E0AAAF}" destId="{CE068F14-533B-434A-AFE6-B6593DD400D6}" srcOrd="0" destOrd="0" presId="urn:microsoft.com/office/officeart/2008/layout/VerticalAccentList"/>
    <dgm:cxn modelId="{834BD0B7-A911-4D94-BF39-05B0FA9ABF63}" type="presParOf" srcId="{16A2C654-B947-4909-92B7-CC41B2D58775}" destId="{755D8FA1-6D19-4D4C-8424-28E35E665522}" srcOrd="4" destOrd="0" presId="urn:microsoft.com/office/officeart/2008/layout/VerticalAccentList"/>
    <dgm:cxn modelId="{802BF219-A0E5-47DA-9102-F7F01248C70C}" type="presParOf" srcId="{755D8FA1-6D19-4D4C-8424-28E35E665522}" destId="{B1470E32-E32C-4E81-A245-0F9962FCE89D}" srcOrd="0" destOrd="0" presId="urn:microsoft.com/office/officeart/2008/layout/VerticalAccentList"/>
    <dgm:cxn modelId="{1C45D2E8-15BF-48CB-AE08-CD2C3BACB8E7}" type="presParOf" srcId="{755D8FA1-6D19-4D4C-8424-28E35E665522}" destId="{D0D35475-7317-4626-899C-9322B654368E}" srcOrd="1" destOrd="0" presId="urn:microsoft.com/office/officeart/2008/layout/VerticalAccentList"/>
    <dgm:cxn modelId="{D41AB689-2631-476D-95AD-B7F8A1E38377}" type="presParOf" srcId="{755D8FA1-6D19-4D4C-8424-28E35E665522}" destId="{95FD2BE7-8B0A-4CA3-8B3F-4F01EFC38535}" srcOrd="2" destOrd="0" presId="urn:microsoft.com/office/officeart/2008/layout/VerticalAccentList"/>
    <dgm:cxn modelId="{B73EC2A2-36CE-4F80-BF91-4E0C14231BF6}" type="presParOf" srcId="{755D8FA1-6D19-4D4C-8424-28E35E665522}" destId="{074A0218-9E76-49E2-9E1C-E05006C5E768}" srcOrd="3" destOrd="0" presId="urn:microsoft.com/office/officeart/2008/layout/VerticalAccentList"/>
    <dgm:cxn modelId="{5E977177-B4EA-49BE-AEA8-86077A24DCD0}" type="presParOf" srcId="{755D8FA1-6D19-4D4C-8424-28E35E665522}" destId="{B078767D-FBC0-4119-92A4-7CECC7B74E62}" srcOrd="4" destOrd="0" presId="urn:microsoft.com/office/officeart/2008/layout/VerticalAccentList"/>
    <dgm:cxn modelId="{4C637A8C-5111-4468-91FD-B31006BAA1CB}" type="presParOf" srcId="{755D8FA1-6D19-4D4C-8424-28E35E665522}" destId="{835EB5FB-E246-4D34-B8F0-2D09123846BC}" srcOrd="5" destOrd="0" presId="urn:microsoft.com/office/officeart/2008/layout/VerticalAccentList"/>
    <dgm:cxn modelId="{A94EFCE3-8404-44F8-855C-62B93B57961C}" type="presParOf" srcId="{755D8FA1-6D19-4D4C-8424-28E35E665522}" destId="{7D519128-A1D5-485C-AC19-2ECD5F9A4884}" srcOrd="6" destOrd="0" presId="urn:microsoft.com/office/officeart/2008/layout/VerticalAccentList"/>
    <dgm:cxn modelId="{32537A48-D826-4CBE-A4B9-E7D61CF03D5B}" type="presParOf" srcId="{755D8FA1-6D19-4D4C-8424-28E35E665522}" destId="{FAE5A2C7-6D49-4BFC-8F47-A5A2ECC58316}" srcOrd="7" destOrd="0" presId="urn:microsoft.com/office/officeart/2008/layout/VerticalAccentList"/>
    <dgm:cxn modelId="{A0B16354-A747-48E5-8AFC-390B71FB9680}" type="presParOf" srcId="{16A2C654-B947-4909-92B7-CC41B2D58775}" destId="{CE8F36F5-B065-4817-8824-CC0011DC989A}" srcOrd="5" destOrd="0" presId="urn:microsoft.com/office/officeart/2008/layout/VerticalAccentList"/>
    <dgm:cxn modelId="{7991367C-F410-48A3-812C-00603E62FFC5}" type="presParOf" srcId="{16A2C654-B947-4909-92B7-CC41B2D58775}" destId="{ECA3A279-7ED1-4C90-A2F3-139F91FA6908}" srcOrd="6" destOrd="0" presId="urn:microsoft.com/office/officeart/2008/layout/VerticalAccentList"/>
    <dgm:cxn modelId="{6419A89F-2C03-4CFD-BCCF-A668C0F83CC4}" type="presParOf" srcId="{ECA3A279-7ED1-4C90-A2F3-139F91FA6908}" destId="{86BE8CF4-B45F-494B-B5D9-87E14D567103}" srcOrd="0" destOrd="0" presId="urn:microsoft.com/office/officeart/2008/layout/VerticalAccentList"/>
    <dgm:cxn modelId="{FFB3F342-E62C-4737-9D9D-99609653F770}" type="presParOf" srcId="{16A2C654-B947-4909-92B7-CC41B2D58775}" destId="{4DD449E9-EC0D-46F8-8F31-DCEF85BA9FC7}" srcOrd="7" destOrd="0" presId="urn:microsoft.com/office/officeart/2008/layout/VerticalAccentList"/>
    <dgm:cxn modelId="{BC0B6254-A891-4758-B3CB-E199D95467E1}" type="presParOf" srcId="{4DD449E9-EC0D-46F8-8F31-DCEF85BA9FC7}" destId="{2E851E6D-3BF1-4CF1-A77F-AF50E565DCBD}" srcOrd="0" destOrd="0" presId="urn:microsoft.com/office/officeart/2008/layout/VerticalAccentList"/>
    <dgm:cxn modelId="{622C5AFE-3813-406E-AAF1-08E60230227A}" type="presParOf" srcId="{4DD449E9-EC0D-46F8-8F31-DCEF85BA9FC7}" destId="{EE58FE2C-7A4B-423E-9A4C-748862CDC8EA}" srcOrd="1" destOrd="0" presId="urn:microsoft.com/office/officeart/2008/layout/VerticalAccentList"/>
    <dgm:cxn modelId="{1342FFAF-AC9F-4F5F-B73F-CFE7C3ED55F8}" type="presParOf" srcId="{4DD449E9-EC0D-46F8-8F31-DCEF85BA9FC7}" destId="{5E587248-049A-4750-837F-7627E9321824}" srcOrd="2" destOrd="0" presId="urn:microsoft.com/office/officeart/2008/layout/VerticalAccentList"/>
    <dgm:cxn modelId="{2499CD10-6BEB-4484-808D-14973A048DA8}" type="presParOf" srcId="{4DD449E9-EC0D-46F8-8F31-DCEF85BA9FC7}" destId="{B6CDF63B-FDA7-411A-94B6-F805B702EBA4}" srcOrd="3" destOrd="0" presId="urn:microsoft.com/office/officeart/2008/layout/VerticalAccentList"/>
    <dgm:cxn modelId="{6273CAEA-AAB5-4639-84E3-1DA88AF01968}" type="presParOf" srcId="{4DD449E9-EC0D-46F8-8F31-DCEF85BA9FC7}" destId="{7A6F52F1-05BF-404D-A0E2-FA5271B51C80}" srcOrd="4" destOrd="0" presId="urn:microsoft.com/office/officeart/2008/layout/VerticalAccentList"/>
    <dgm:cxn modelId="{A36B3821-0DA0-4297-945D-906057A3432A}" type="presParOf" srcId="{4DD449E9-EC0D-46F8-8F31-DCEF85BA9FC7}" destId="{A30C70A7-67EE-4A46-A21E-7A6A307630B6}" srcOrd="5" destOrd="0" presId="urn:microsoft.com/office/officeart/2008/layout/VerticalAccentList"/>
    <dgm:cxn modelId="{58E442E1-7767-4DCE-B0F7-4FEC6088FEA3}" type="presParOf" srcId="{4DD449E9-EC0D-46F8-8F31-DCEF85BA9FC7}" destId="{D0FD5EFA-96E1-4BF9-82E2-5D90A53CD2B0}" srcOrd="6" destOrd="0" presId="urn:microsoft.com/office/officeart/2008/layout/VerticalAccentList"/>
    <dgm:cxn modelId="{444285BA-DD71-4947-B898-05FEF9326486}" type="presParOf" srcId="{4DD449E9-EC0D-46F8-8F31-DCEF85BA9FC7}" destId="{FE005C78-465F-4BBA-A502-E6FA4D9339C0}" srcOrd="7"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2D3A26-C48E-4B24-B51D-F31FE10D1307}">
      <dsp:nvSpPr>
        <dsp:cNvPr id="0" name=""/>
        <dsp:cNvSpPr/>
      </dsp:nvSpPr>
      <dsp:spPr>
        <a:xfrm>
          <a:off x="1858486" y="5602"/>
          <a:ext cx="6905560" cy="4391900"/>
        </a:xfrm>
        <a:prstGeom prst="ellipse">
          <a:avLst/>
        </a:prstGeom>
        <a:blipFill rotWithShape="0">
          <a:blip xmlns:r="http://schemas.openxmlformats.org/officeDocument/2006/relationships" r:embed="rId1"/>
          <a:srcRect/>
          <a:stretch>
            <a:fillRect l="-54000" r="-54000"/>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dirty="0"/>
            <a:t> </a:t>
          </a:r>
        </a:p>
      </dsp:txBody>
      <dsp:txXfrm>
        <a:off x="2869782" y="648781"/>
        <a:ext cx="4882968" cy="3105542"/>
      </dsp:txXfrm>
    </dsp:sp>
    <dsp:sp modelId="{E25A50F2-BC5D-43E1-87AF-4C9728332149}">
      <dsp:nvSpPr>
        <dsp:cNvPr id="0" name=""/>
        <dsp:cNvSpPr/>
      </dsp:nvSpPr>
      <dsp:spPr>
        <a:xfrm>
          <a:off x="5523775" y="-5598"/>
          <a:ext cx="4213102" cy="4391904"/>
        </a:xfrm>
        <a:prstGeom prst="blockArc">
          <a:avLst>
            <a:gd name="adj1" fmla="val 17527788"/>
            <a:gd name="adj2" fmla="val 4119114"/>
            <a:gd name="adj3" fmla="val 5750"/>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CA59CF6-4D55-42FB-8489-55CFB7366EFF}">
      <dsp:nvSpPr>
        <dsp:cNvPr id="0" name=""/>
        <dsp:cNvSpPr/>
      </dsp:nvSpPr>
      <dsp:spPr>
        <a:xfrm>
          <a:off x="8625909" y="364638"/>
          <a:ext cx="1119622" cy="1119935"/>
        </a:xfrm>
        <a:prstGeom prst="ellipse">
          <a:avLst/>
        </a:prstGeom>
        <a:blipFill rotWithShape="1">
          <a:blip xmlns:r="http://schemas.openxmlformats.org/officeDocument/2006/relationships" r:embed="rId2"/>
          <a:srcRect/>
          <a:stretch>
            <a:fillRect l="-38000" r="-38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8F9CABF-F181-496E-8B7F-3E34657761FF}">
      <dsp:nvSpPr>
        <dsp:cNvPr id="0" name=""/>
        <dsp:cNvSpPr/>
      </dsp:nvSpPr>
      <dsp:spPr>
        <a:xfrm>
          <a:off x="9137893" y="382645"/>
          <a:ext cx="1498658" cy="1083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lvl="0" indent="0" algn="l" defTabSz="2889250">
            <a:lnSpc>
              <a:spcPct val="90000"/>
            </a:lnSpc>
            <a:spcBef>
              <a:spcPct val="0"/>
            </a:spcBef>
            <a:spcAft>
              <a:spcPct val="10000"/>
            </a:spcAft>
            <a:buNone/>
          </a:pPr>
          <a:r>
            <a:rPr lang="en-US" sz="6500" kern="1200" dirty="0"/>
            <a:t> </a:t>
          </a:r>
        </a:p>
      </dsp:txBody>
      <dsp:txXfrm>
        <a:off x="9137893" y="382645"/>
        <a:ext cx="1498658" cy="1083921"/>
      </dsp:txXfrm>
    </dsp:sp>
    <dsp:sp modelId="{CC99C3B4-D4CC-487C-B1AC-D3B186CCFF14}">
      <dsp:nvSpPr>
        <dsp:cNvPr id="0" name=""/>
        <dsp:cNvSpPr/>
      </dsp:nvSpPr>
      <dsp:spPr>
        <a:xfrm>
          <a:off x="9058647" y="1638730"/>
          <a:ext cx="1119622" cy="1119935"/>
        </a:xfrm>
        <a:prstGeom prst="ellipse">
          <a:avLst/>
        </a:prstGeom>
        <a:blipFill rotWithShape="1">
          <a:blip xmlns:r="http://schemas.openxmlformats.org/officeDocument/2006/relationships" r:embed="rId3"/>
          <a:srcRect/>
          <a:stretch>
            <a:fillRect l="-20000" r="-20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02222F3D-9CD8-43FA-B563-E52380265740}">
      <dsp:nvSpPr>
        <dsp:cNvPr id="0" name=""/>
        <dsp:cNvSpPr/>
      </dsp:nvSpPr>
      <dsp:spPr>
        <a:xfrm>
          <a:off x="9137888" y="1654540"/>
          <a:ext cx="1498658" cy="1083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lvl="0" indent="0" algn="l" defTabSz="2889250">
            <a:lnSpc>
              <a:spcPct val="90000"/>
            </a:lnSpc>
            <a:spcBef>
              <a:spcPct val="0"/>
            </a:spcBef>
            <a:spcAft>
              <a:spcPct val="10000"/>
            </a:spcAft>
            <a:buNone/>
          </a:pPr>
          <a:r>
            <a:rPr lang="en-US" sz="6500" kern="1200" dirty="0"/>
            <a:t> </a:t>
          </a:r>
        </a:p>
      </dsp:txBody>
      <dsp:txXfrm>
        <a:off x="9137888" y="1654540"/>
        <a:ext cx="1498658" cy="1083921"/>
      </dsp:txXfrm>
    </dsp:sp>
    <dsp:sp modelId="{696642B3-EA4F-4CB9-8105-384929CDE957}">
      <dsp:nvSpPr>
        <dsp:cNvPr id="0" name=""/>
        <dsp:cNvSpPr/>
      </dsp:nvSpPr>
      <dsp:spPr>
        <a:xfrm>
          <a:off x="8625909" y="2930828"/>
          <a:ext cx="1119622" cy="1119935"/>
        </a:xfrm>
        <a:prstGeom prst="ellipse">
          <a:avLst/>
        </a:prstGeom>
        <a:blipFill rotWithShape="1">
          <a:blip xmlns:r="http://schemas.openxmlformats.org/officeDocument/2006/relationships" r:embed="rId4"/>
          <a:srcRect/>
          <a:stretch>
            <a:fillRect l="-57000" r="-57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21D3519-799D-44B6-ACCE-CD500944A2B1}">
      <dsp:nvSpPr>
        <dsp:cNvPr id="0" name=""/>
        <dsp:cNvSpPr/>
      </dsp:nvSpPr>
      <dsp:spPr>
        <a:xfrm>
          <a:off x="9137893" y="2953666"/>
          <a:ext cx="1498658" cy="1083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lvl="0" indent="0" algn="l" defTabSz="2889250">
            <a:lnSpc>
              <a:spcPct val="90000"/>
            </a:lnSpc>
            <a:spcBef>
              <a:spcPct val="0"/>
            </a:spcBef>
            <a:spcAft>
              <a:spcPct val="10000"/>
            </a:spcAft>
            <a:buNone/>
          </a:pPr>
          <a:r>
            <a:rPr lang="en-US" sz="6500" kern="1200" dirty="0"/>
            <a:t> </a:t>
          </a:r>
        </a:p>
      </dsp:txBody>
      <dsp:txXfrm>
        <a:off x="9137893" y="2953666"/>
        <a:ext cx="1498658" cy="10839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2762E3-D5B8-423B-A0C9-CBE3016F7645}">
      <dsp:nvSpPr>
        <dsp:cNvPr id="0" name=""/>
        <dsp:cNvSpPr/>
      </dsp:nvSpPr>
      <dsp:spPr>
        <a:xfrm>
          <a:off x="367864" y="1592"/>
          <a:ext cx="3944270" cy="358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l" defTabSz="711200">
            <a:lnSpc>
              <a:spcPct val="90000"/>
            </a:lnSpc>
            <a:spcBef>
              <a:spcPct val="0"/>
            </a:spcBef>
            <a:spcAft>
              <a:spcPct val="35000"/>
            </a:spcAft>
            <a:buNone/>
          </a:pPr>
          <a:r>
            <a:rPr lang="en-US" sz="1600" b="1" kern="1200" dirty="0"/>
            <a:t>Targeting ability </a:t>
          </a:r>
        </a:p>
      </dsp:txBody>
      <dsp:txXfrm>
        <a:off x="367864" y="1592"/>
        <a:ext cx="3944270" cy="358570"/>
      </dsp:txXfrm>
    </dsp:sp>
    <dsp:sp modelId="{ABA02F35-7AE4-4A88-8507-8131E7064A5B}">
      <dsp:nvSpPr>
        <dsp:cNvPr id="0" name=""/>
        <dsp:cNvSpPr/>
      </dsp:nvSpPr>
      <dsp:spPr>
        <a:xfrm>
          <a:off x="367864" y="360163"/>
          <a:ext cx="922959" cy="730420"/>
        </a:xfrm>
        <a:prstGeom prst="chevron">
          <a:avLst>
            <a:gd name="adj" fmla="val 7061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7AAB10C7-1E92-41CA-A390-5DE7D8190DD0}">
      <dsp:nvSpPr>
        <dsp:cNvPr id="0" name=""/>
        <dsp:cNvSpPr/>
      </dsp:nvSpPr>
      <dsp:spPr>
        <a:xfrm>
          <a:off x="922253" y="360163"/>
          <a:ext cx="922959" cy="730420"/>
        </a:xfrm>
        <a:prstGeom prst="chevron">
          <a:avLst>
            <a:gd name="adj" fmla="val 70610"/>
          </a:avLst>
        </a:prstGeom>
        <a:gradFill rotWithShape="0">
          <a:gsLst>
            <a:gs pos="0">
              <a:schemeClr val="accent5">
                <a:hueOff val="-337927"/>
                <a:satOff val="-871"/>
                <a:lumOff val="-588"/>
                <a:alphaOff val="0"/>
                <a:satMod val="103000"/>
                <a:lumMod val="102000"/>
                <a:tint val="94000"/>
              </a:schemeClr>
            </a:gs>
            <a:gs pos="50000">
              <a:schemeClr val="accent5">
                <a:hueOff val="-337927"/>
                <a:satOff val="-871"/>
                <a:lumOff val="-588"/>
                <a:alphaOff val="0"/>
                <a:satMod val="110000"/>
                <a:lumMod val="100000"/>
                <a:shade val="100000"/>
              </a:schemeClr>
            </a:gs>
            <a:gs pos="100000">
              <a:schemeClr val="accent5">
                <a:hueOff val="-337927"/>
                <a:satOff val="-871"/>
                <a:lumOff val="-588"/>
                <a:alphaOff val="0"/>
                <a:lumMod val="99000"/>
                <a:satMod val="120000"/>
                <a:shade val="78000"/>
              </a:schemeClr>
            </a:gs>
          </a:gsLst>
          <a:lin ang="5400000" scaled="0"/>
        </a:gradFill>
        <a:ln w="6350" cap="flat" cmpd="sng" algn="ctr">
          <a:solidFill>
            <a:schemeClr val="accent5">
              <a:hueOff val="-337927"/>
              <a:satOff val="-871"/>
              <a:lumOff val="-588"/>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61BA4089-5932-4C39-B92C-0B7DA7941975}">
      <dsp:nvSpPr>
        <dsp:cNvPr id="0" name=""/>
        <dsp:cNvSpPr/>
      </dsp:nvSpPr>
      <dsp:spPr>
        <a:xfrm>
          <a:off x="1477080" y="360163"/>
          <a:ext cx="922959" cy="730420"/>
        </a:xfrm>
        <a:prstGeom prst="chevron">
          <a:avLst>
            <a:gd name="adj" fmla="val 70610"/>
          </a:avLst>
        </a:prstGeom>
        <a:gradFill rotWithShape="0">
          <a:gsLst>
            <a:gs pos="0">
              <a:schemeClr val="accent5">
                <a:hueOff val="-675854"/>
                <a:satOff val="-1742"/>
                <a:lumOff val="-1177"/>
                <a:alphaOff val="0"/>
                <a:satMod val="103000"/>
                <a:lumMod val="102000"/>
                <a:tint val="94000"/>
              </a:schemeClr>
            </a:gs>
            <a:gs pos="50000">
              <a:schemeClr val="accent5">
                <a:hueOff val="-675854"/>
                <a:satOff val="-1742"/>
                <a:lumOff val="-1177"/>
                <a:alphaOff val="0"/>
                <a:satMod val="110000"/>
                <a:lumMod val="100000"/>
                <a:shade val="100000"/>
              </a:schemeClr>
            </a:gs>
            <a:gs pos="100000">
              <a:schemeClr val="accent5">
                <a:hueOff val="-675854"/>
                <a:satOff val="-1742"/>
                <a:lumOff val="-1177"/>
                <a:alphaOff val="0"/>
                <a:lumMod val="99000"/>
                <a:satMod val="120000"/>
                <a:shade val="78000"/>
              </a:schemeClr>
            </a:gs>
          </a:gsLst>
          <a:lin ang="5400000" scaled="0"/>
        </a:gradFill>
        <a:ln w="6350" cap="flat" cmpd="sng" algn="ctr">
          <a:solidFill>
            <a:schemeClr val="accent5">
              <a:hueOff val="-675854"/>
              <a:satOff val="-1742"/>
              <a:lumOff val="-1177"/>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34B0EB67-5A67-411A-99E7-D445BC2744A8}">
      <dsp:nvSpPr>
        <dsp:cNvPr id="0" name=""/>
        <dsp:cNvSpPr/>
      </dsp:nvSpPr>
      <dsp:spPr>
        <a:xfrm>
          <a:off x="2031469" y="360163"/>
          <a:ext cx="922959" cy="730420"/>
        </a:xfrm>
        <a:prstGeom prst="chevron">
          <a:avLst>
            <a:gd name="adj" fmla="val 70610"/>
          </a:avLst>
        </a:prstGeom>
        <a:gradFill rotWithShape="0">
          <a:gsLst>
            <a:gs pos="0">
              <a:schemeClr val="accent5">
                <a:hueOff val="-1013782"/>
                <a:satOff val="-2613"/>
                <a:lumOff val="-1765"/>
                <a:alphaOff val="0"/>
                <a:satMod val="103000"/>
                <a:lumMod val="102000"/>
                <a:tint val="94000"/>
              </a:schemeClr>
            </a:gs>
            <a:gs pos="50000">
              <a:schemeClr val="accent5">
                <a:hueOff val="-1013782"/>
                <a:satOff val="-2613"/>
                <a:lumOff val="-1765"/>
                <a:alphaOff val="0"/>
                <a:satMod val="110000"/>
                <a:lumMod val="100000"/>
                <a:shade val="100000"/>
              </a:schemeClr>
            </a:gs>
            <a:gs pos="100000">
              <a:schemeClr val="accent5">
                <a:hueOff val="-1013782"/>
                <a:satOff val="-2613"/>
                <a:lumOff val="-1765"/>
                <a:alphaOff val="0"/>
                <a:lumMod val="99000"/>
                <a:satMod val="120000"/>
                <a:shade val="78000"/>
              </a:schemeClr>
            </a:gs>
          </a:gsLst>
          <a:lin ang="5400000" scaled="0"/>
        </a:gradFill>
        <a:ln w="6350" cap="flat" cmpd="sng" algn="ctr">
          <a:solidFill>
            <a:schemeClr val="accent5">
              <a:hueOff val="-1013782"/>
              <a:satOff val="-2613"/>
              <a:lumOff val="-1765"/>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F256737D-E1AC-41E3-8E03-38DA147D160F}">
      <dsp:nvSpPr>
        <dsp:cNvPr id="0" name=""/>
        <dsp:cNvSpPr/>
      </dsp:nvSpPr>
      <dsp:spPr>
        <a:xfrm>
          <a:off x="2586297" y="360163"/>
          <a:ext cx="922959" cy="730420"/>
        </a:xfrm>
        <a:prstGeom prst="chevron">
          <a:avLst>
            <a:gd name="adj" fmla="val 70610"/>
          </a:avLst>
        </a:prstGeom>
        <a:gradFill rotWithShape="0">
          <a:gsLst>
            <a:gs pos="0">
              <a:schemeClr val="accent5">
                <a:hueOff val="-1351709"/>
                <a:satOff val="-3484"/>
                <a:lumOff val="-2353"/>
                <a:alphaOff val="0"/>
                <a:satMod val="103000"/>
                <a:lumMod val="102000"/>
                <a:tint val="94000"/>
              </a:schemeClr>
            </a:gs>
            <a:gs pos="50000">
              <a:schemeClr val="accent5">
                <a:hueOff val="-1351709"/>
                <a:satOff val="-3484"/>
                <a:lumOff val="-2353"/>
                <a:alphaOff val="0"/>
                <a:satMod val="110000"/>
                <a:lumMod val="100000"/>
                <a:shade val="100000"/>
              </a:schemeClr>
            </a:gs>
            <a:gs pos="100000">
              <a:schemeClr val="accent5">
                <a:hueOff val="-1351709"/>
                <a:satOff val="-3484"/>
                <a:lumOff val="-2353"/>
                <a:alphaOff val="0"/>
                <a:lumMod val="99000"/>
                <a:satMod val="120000"/>
                <a:shade val="78000"/>
              </a:schemeClr>
            </a:gs>
          </a:gsLst>
          <a:lin ang="5400000" scaled="0"/>
        </a:gradFill>
        <a:ln w="6350" cap="flat" cmpd="sng" algn="ctr">
          <a:solidFill>
            <a:schemeClr val="accent5">
              <a:hueOff val="-1351709"/>
              <a:satOff val="-3484"/>
              <a:lumOff val="-2353"/>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21D2D3F8-DF32-48A6-A70C-1ABA6327C5A7}">
      <dsp:nvSpPr>
        <dsp:cNvPr id="0" name=""/>
        <dsp:cNvSpPr/>
      </dsp:nvSpPr>
      <dsp:spPr>
        <a:xfrm>
          <a:off x="3140686" y="360163"/>
          <a:ext cx="922959" cy="730420"/>
        </a:xfrm>
        <a:prstGeom prst="chevron">
          <a:avLst>
            <a:gd name="adj" fmla="val 70610"/>
          </a:avLst>
        </a:prstGeom>
        <a:gradFill rotWithShape="0">
          <a:gsLst>
            <a:gs pos="0">
              <a:schemeClr val="accent5">
                <a:hueOff val="-1689636"/>
                <a:satOff val="-4355"/>
                <a:lumOff val="-2941"/>
                <a:alphaOff val="0"/>
                <a:satMod val="103000"/>
                <a:lumMod val="102000"/>
                <a:tint val="94000"/>
              </a:schemeClr>
            </a:gs>
            <a:gs pos="50000">
              <a:schemeClr val="accent5">
                <a:hueOff val="-1689636"/>
                <a:satOff val="-4355"/>
                <a:lumOff val="-2941"/>
                <a:alphaOff val="0"/>
                <a:satMod val="110000"/>
                <a:lumMod val="100000"/>
                <a:shade val="100000"/>
              </a:schemeClr>
            </a:gs>
            <a:gs pos="100000">
              <a:schemeClr val="accent5">
                <a:hueOff val="-1689636"/>
                <a:satOff val="-4355"/>
                <a:lumOff val="-2941"/>
                <a:alphaOff val="0"/>
                <a:lumMod val="99000"/>
                <a:satMod val="120000"/>
                <a:shade val="78000"/>
              </a:schemeClr>
            </a:gs>
          </a:gsLst>
          <a:lin ang="5400000" scaled="0"/>
        </a:gradFill>
        <a:ln w="6350" cap="flat" cmpd="sng" algn="ctr">
          <a:solidFill>
            <a:schemeClr val="accent5">
              <a:hueOff val="-1689636"/>
              <a:satOff val="-4355"/>
              <a:lumOff val="-2941"/>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EBDC1DE5-B8DD-4205-B4B7-54A6AE3C02F0}">
      <dsp:nvSpPr>
        <dsp:cNvPr id="0" name=""/>
        <dsp:cNvSpPr/>
      </dsp:nvSpPr>
      <dsp:spPr>
        <a:xfrm>
          <a:off x="3695513" y="360163"/>
          <a:ext cx="922959" cy="730420"/>
        </a:xfrm>
        <a:prstGeom prst="chevron">
          <a:avLst>
            <a:gd name="adj" fmla="val 70610"/>
          </a:avLst>
        </a:prstGeom>
        <a:gradFill rotWithShape="0">
          <a:gsLst>
            <a:gs pos="0">
              <a:schemeClr val="accent5">
                <a:hueOff val="-2027563"/>
                <a:satOff val="-5226"/>
                <a:lumOff val="-3530"/>
                <a:alphaOff val="0"/>
                <a:satMod val="103000"/>
                <a:lumMod val="102000"/>
                <a:tint val="94000"/>
              </a:schemeClr>
            </a:gs>
            <a:gs pos="50000">
              <a:schemeClr val="accent5">
                <a:hueOff val="-2027563"/>
                <a:satOff val="-5226"/>
                <a:lumOff val="-3530"/>
                <a:alphaOff val="0"/>
                <a:satMod val="110000"/>
                <a:lumMod val="100000"/>
                <a:shade val="100000"/>
              </a:schemeClr>
            </a:gs>
            <a:gs pos="100000">
              <a:schemeClr val="accent5">
                <a:hueOff val="-2027563"/>
                <a:satOff val="-5226"/>
                <a:lumOff val="-3530"/>
                <a:alphaOff val="0"/>
                <a:lumMod val="99000"/>
                <a:satMod val="120000"/>
                <a:shade val="78000"/>
              </a:schemeClr>
            </a:gs>
          </a:gsLst>
          <a:lin ang="5400000" scaled="0"/>
        </a:gradFill>
        <a:ln w="6350" cap="flat" cmpd="sng" algn="ctr">
          <a:solidFill>
            <a:schemeClr val="accent5">
              <a:hueOff val="-2027563"/>
              <a:satOff val="-5226"/>
              <a:lumOff val="-353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D1D77C1C-D671-456C-9D02-4C58D3B48420}">
      <dsp:nvSpPr>
        <dsp:cNvPr id="0" name=""/>
        <dsp:cNvSpPr/>
      </dsp:nvSpPr>
      <dsp:spPr>
        <a:xfrm>
          <a:off x="367864" y="433205"/>
          <a:ext cx="3995545" cy="584336"/>
        </a:xfrm>
        <a:prstGeom prst="rect">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marL="0" lvl="0" indent="0" algn="l" defTabSz="533400">
            <a:lnSpc>
              <a:spcPct val="90000"/>
            </a:lnSpc>
            <a:spcBef>
              <a:spcPct val="0"/>
            </a:spcBef>
            <a:spcAft>
              <a:spcPct val="35000"/>
            </a:spcAft>
            <a:buNone/>
          </a:pPr>
          <a:r>
            <a:rPr lang="en-US" sz="1200" kern="1200" dirty="0"/>
            <a:t>MPI poor households targeted precisely Vs. Deprived households at National Vs. Geographical Vs. tailor cash transfers according to households’ consumption patterns </a:t>
          </a:r>
        </a:p>
      </dsp:txBody>
      <dsp:txXfrm>
        <a:off x="367864" y="433205"/>
        <a:ext cx="3995545" cy="584336"/>
      </dsp:txXfrm>
    </dsp:sp>
    <dsp:sp modelId="{CE068F14-533B-434A-AFE6-B6593DD400D6}">
      <dsp:nvSpPr>
        <dsp:cNvPr id="0" name=""/>
        <dsp:cNvSpPr/>
      </dsp:nvSpPr>
      <dsp:spPr>
        <a:xfrm>
          <a:off x="367864" y="1150161"/>
          <a:ext cx="3944270" cy="358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l" defTabSz="711200">
            <a:lnSpc>
              <a:spcPct val="90000"/>
            </a:lnSpc>
            <a:spcBef>
              <a:spcPct val="0"/>
            </a:spcBef>
            <a:spcAft>
              <a:spcPct val="35000"/>
            </a:spcAft>
            <a:buNone/>
          </a:pPr>
          <a:r>
            <a:rPr lang="en-US" sz="1600" b="1" kern="1200" dirty="0"/>
            <a:t>Type of transfers for active indicators </a:t>
          </a:r>
        </a:p>
      </dsp:txBody>
      <dsp:txXfrm>
        <a:off x="367864" y="1150161"/>
        <a:ext cx="3944270" cy="358570"/>
      </dsp:txXfrm>
    </dsp:sp>
    <dsp:sp modelId="{B1470E32-E32C-4E81-A245-0F9962FCE89D}">
      <dsp:nvSpPr>
        <dsp:cNvPr id="0" name=""/>
        <dsp:cNvSpPr/>
      </dsp:nvSpPr>
      <dsp:spPr>
        <a:xfrm>
          <a:off x="367864" y="1508731"/>
          <a:ext cx="922959" cy="730420"/>
        </a:xfrm>
        <a:prstGeom prst="chevron">
          <a:avLst>
            <a:gd name="adj" fmla="val 70610"/>
          </a:avLst>
        </a:prstGeom>
        <a:gradFill rotWithShape="0">
          <a:gsLst>
            <a:gs pos="0">
              <a:schemeClr val="accent5">
                <a:hueOff val="-2365490"/>
                <a:satOff val="-6097"/>
                <a:lumOff val="-4118"/>
                <a:alphaOff val="0"/>
                <a:satMod val="103000"/>
                <a:lumMod val="102000"/>
                <a:tint val="94000"/>
              </a:schemeClr>
            </a:gs>
            <a:gs pos="50000">
              <a:schemeClr val="accent5">
                <a:hueOff val="-2365490"/>
                <a:satOff val="-6097"/>
                <a:lumOff val="-4118"/>
                <a:alphaOff val="0"/>
                <a:satMod val="110000"/>
                <a:lumMod val="100000"/>
                <a:shade val="100000"/>
              </a:schemeClr>
            </a:gs>
            <a:gs pos="100000">
              <a:schemeClr val="accent5">
                <a:hueOff val="-2365490"/>
                <a:satOff val="-6097"/>
                <a:lumOff val="-4118"/>
                <a:alphaOff val="0"/>
                <a:lumMod val="99000"/>
                <a:satMod val="120000"/>
                <a:shade val="78000"/>
              </a:schemeClr>
            </a:gs>
          </a:gsLst>
          <a:lin ang="5400000" scaled="0"/>
        </a:gradFill>
        <a:ln w="6350" cap="flat" cmpd="sng" algn="ctr">
          <a:solidFill>
            <a:schemeClr val="accent5">
              <a:hueOff val="-2365490"/>
              <a:satOff val="-6097"/>
              <a:lumOff val="-4118"/>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D0D35475-7317-4626-899C-9322B654368E}">
      <dsp:nvSpPr>
        <dsp:cNvPr id="0" name=""/>
        <dsp:cNvSpPr/>
      </dsp:nvSpPr>
      <dsp:spPr>
        <a:xfrm>
          <a:off x="922253" y="1508731"/>
          <a:ext cx="922959" cy="730420"/>
        </a:xfrm>
        <a:prstGeom prst="chevron">
          <a:avLst>
            <a:gd name="adj" fmla="val 70610"/>
          </a:avLst>
        </a:prstGeom>
        <a:gradFill rotWithShape="0">
          <a:gsLst>
            <a:gs pos="0">
              <a:schemeClr val="accent5">
                <a:hueOff val="-2703417"/>
                <a:satOff val="-6968"/>
                <a:lumOff val="-4706"/>
                <a:alphaOff val="0"/>
                <a:satMod val="103000"/>
                <a:lumMod val="102000"/>
                <a:tint val="94000"/>
              </a:schemeClr>
            </a:gs>
            <a:gs pos="50000">
              <a:schemeClr val="accent5">
                <a:hueOff val="-2703417"/>
                <a:satOff val="-6968"/>
                <a:lumOff val="-4706"/>
                <a:alphaOff val="0"/>
                <a:satMod val="110000"/>
                <a:lumMod val="100000"/>
                <a:shade val="100000"/>
              </a:schemeClr>
            </a:gs>
            <a:gs pos="100000">
              <a:schemeClr val="accent5">
                <a:hueOff val="-2703417"/>
                <a:satOff val="-6968"/>
                <a:lumOff val="-4706"/>
                <a:alphaOff val="0"/>
                <a:lumMod val="99000"/>
                <a:satMod val="120000"/>
                <a:shade val="78000"/>
              </a:schemeClr>
            </a:gs>
          </a:gsLst>
          <a:lin ang="5400000" scaled="0"/>
        </a:gradFill>
        <a:ln w="6350" cap="flat" cmpd="sng" algn="ctr">
          <a:solidFill>
            <a:schemeClr val="accent5">
              <a:hueOff val="-2703417"/>
              <a:satOff val="-6968"/>
              <a:lumOff val="-4706"/>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95FD2BE7-8B0A-4CA3-8B3F-4F01EFC38535}">
      <dsp:nvSpPr>
        <dsp:cNvPr id="0" name=""/>
        <dsp:cNvSpPr/>
      </dsp:nvSpPr>
      <dsp:spPr>
        <a:xfrm>
          <a:off x="1477080" y="1508731"/>
          <a:ext cx="922959" cy="730420"/>
        </a:xfrm>
        <a:prstGeom prst="chevron">
          <a:avLst>
            <a:gd name="adj" fmla="val 70610"/>
          </a:avLst>
        </a:prstGeom>
        <a:gradFill rotWithShape="0">
          <a:gsLst>
            <a:gs pos="0">
              <a:schemeClr val="accent5">
                <a:hueOff val="-3041344"/>
                <a:satOff val="-7839"/>
                <a:lumOff val="-5294"/>
                <a:alphaOff val="0"/>
                <a:satMod val="103000"/>
                <a:lumMod val="102000"/>
                <a:tint val="94000"/>
              </a:schemeClr>
            </a:gs>
            <a:gs pos="50000">
              <a:schemeClr val="accent5">
                <a:hueOff val="-3041344"/>
                <a:satOff val="-7839"/>
                <a:lumOff val="-5294"/>
                <a:alphaOff val="0"/>
                <a:satMod val="110000"/>
                <a:lumMod val="100000"/>
                <a:shade val="100000"/>
              </a:schemeClr>
            </a:gs>
            <a:gs pos="100000">
              <a:schemeClr val="accent5">
                <a:hueOff val="-3041344"/>
                <a:satOff val="-7839"/>
                <a:lumOff val="-5294"/>
                <a:alphaOff val="0"/>
                <a:lumMod val="99000"/>
                <a:satMod val="120000"/>
                <a:shade val="78000"/>
              </a:schemeClr>
            </a:gs>
          </a:gsLst>
          <a:lin ang="5400000" scaled="0"/>
        </a:gradFill>
        <a:ln w="6350" cap="flat" cmpd="sng" algn="ctr">
          <a:solidFill>
            <a:schemeClr val="accent5">
              <a:hueOff val="-3041344"/>
              <a:satOff val="-7839"/>
              <a:lumOff val="-5294"/>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074A0218-9E76-49E2-9E1C-E05006C5E768}">
      <dsp:nvSpPr>
        <dsp:cNvPr id="0" name=""/>
        <dsp:cNvSpPr/>
      </dsp:nvSpPr>
      <dsp:spPr>
        <a:xfrm>
          <a:off x="2031469" y="1508731"/>
          <a:ext cx="922959" cy="730420"/>
        </a:xfrm>
        <a:prstGeom prst="chevron">
          <a:avLst>
            <a:gd name="adj" fmla="val 70610"/>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w="6350" cap="flat" cmpd="sng" algn="ctr">
          <a:solidFill>
            <a:schemeClr val="accent5">
              <a:hueOff val="-3379271"/>
              <a:satOff val="-8710"/>
              <a:lumOff val="-5883"/>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078767D-FBC0-4119-92A4-7CECC7B74E62}">
      <dsp:nvSpPr>
        <dsp:cNvPr id="0" name=""/>
        <dsp:cNvSpPr/>
      </dsp:nvSpPr>
      <dsp:spPr>
        <a:xfrm>
          <a:off x="2586297" y="1508731"/>
          <a:ext cx="922959" cy="730420"/>
        </a:xfrm>
        <a:prstGeom prst="chevron">
          <a:avLst>
            <a:gd name="adj" fmla="val 70610"/>
          </a:avLst>
        </a:prstGeom>
        <a:gradFill rotWithShape="0">
          <a:gsLst>
            <a:gs pos="0">
              <a:schemeClr val="accent5">
                <a:hueOff val="-3717199"/>
                <a:satOff val="-9580"/>
                <a:lumOff val="-6471"/>
                <a:alphaOff val="0"/>
                <a:satMod val="103000"/>
                <a:lumMod val="102000"/>
                <a:tint val="94000"/>
              </a:schemeClr>
            </a:gs>
            <a:gs pos="50000">
              <a:schemeClr val="accent5">
                <a:hueOff val="-3717199"/>
                <a:satOff val="-9580"/>
                <a:lumOff val="-6471"/>
                <a:alphaOff val="0"/>
                <a:satMod val="110000"/>
                <a:lumMod val="100000"/>
                <a:shade val="100000"/>
              </a:schemeClr>
            </a:gs>
            <a:gs pos="100000">
              <a:schemeClr val="accent5">
                <a:hueOff val="-3717199"/>
                <a:satOff val="-9580"/>
                <a:lumOff val="-6471"/>
                <a:alphaOff val="0"/>
                <a:lumMod val="99000"/>
                <a:satMod val="120000"/>
                <a:shade val="78000"/>
              </a:schemeClr>
            </a:gs>
          </a:gsLst>
          <a:lin ang="5400000" scaled="0"/>
        </a:gradFill>
        <a:ln w="6350" cap="flat" cmpd="sng" algn="ctr">
          <a:solidFill>
            <a:schemeClr val="accent5">
              <a:hueOff val="-3717199"/>
              <a:satOff val="-9580"/>
              <a:lumOff val="-6471"/>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35EB5FB-E246-4D34-B8F0-2D09123846BC}">
      <dsp:nvSpPr>
        <dsp:cNvPr id="0" name=""/>
        <dsp:cNvSpPr/>
      </dsp:nvSpPr>
      <dsp:spPr>
        <a:xfrm>
          <a:off x="3140686" y="1508731"/>
          <a:ext cx="922959" cy="730420"/>
        </a:xfrm>
        <a:prstGeom prst="chevron">
          <a:avLst>
            <a:gd name="adj" fmla="val 70610"/>
          </a:avLst>
        </a:prstGeom>
        <a:gradFill rotWithShape="0">
          <a:gsLst>
            <a:gs pos="0">
              <a:schemeClr val="accent5">
                <a:hueOff val="-4055126"/>
                <a:satOff val="-10451"/>
                <a:lumOff val="-7059"/>
                <a:alphaOff val="0"/>
                <a:satMod val="103000"/>
                <a:lumMod val="102000"/>
                <a:tint val="94000"/>
              </a:schemeClr>
            </a:gs>
            <a:gs pos="50000">
              <a:schemeClr val="accent5">
                <a:hueOff val="-4055126"/>
                <a:satOff val="-10451"/>
                <a:lumOff val="-7059"/>
                <a:alphaOff val="0"/>
                <a:satMod val="110000"/>
                <a:lumMod val="100000"/>
                <a:shade val="100000"/>
              </a:schemeClr>
            </a:gs>
            <a:gs pos="100000">
              <a:schemeClr val="accent5">
                <a:hueOff val="-4055126"/>
                <a:satOff val="-10451"/>
                <a:lumOff val="-7059"/>
                <a:alphaOff val="0"/>
                <a:lumMod val="99000"/>
                <a:satMod val="120000"/>
                <a:shade val="78000"/>
              </a:schemeClr>
            </a:gs>
          </a:gsLst>
          <a:lin ang="5400000" scaled="0"/>
        </a:gradFill>
        <a:ln w="6350" cap="flat" cmpd="sng" algn="ctr">
          <a:solidFill>
            <a:schemeClr val="accent5">
              <a:hueOff val="-4055126"/>
              <a:satOff val="-10451"/>
              <a:lumOff val="-7059"/>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7D519128-A1D5-485C-AC19-2ECD5F9A4884}">
      <dsp:nvSpPr>
        <dsp:cNvPr id="0" name=""/>
        <dsp:cNvSpPr/>
      </dsp:nvSpPr>
      <dsp:spPr>
        <a:xfrm>
          <a:off x="3695513" y="1508731"/>
          <a:ext cx="922959" cy="730420"/>
        </a:xfrm>
        <a:prstGeom prst="chevron">
          <a:avLst>
            <a:gd name="adj" fmla="val 70610"/>
          </a:avLst>
        </a:prstGeom>
        <a:gradFill rotWithShape="0">
          <a:gsLst>
            <a:gs pos="0">
              <a:schemeClr val="accent5">
                <a:hueOff val="-4393053"/>
                <a:satOff val="-11322"/>
                <a:lumOff val="-7647"/>
                <a:alphaOff val="0"/>
                <a:satMod val="103000"/>
                <a:lumMod val="102000"/>
                <a:tint val="94000"/>
              </a:schemeClr>
            </a:gs>
            <a:gs pos="50000">
              <a:schemeClr val="accent5">
                <a:hueOff val="-4393053"/>
                <a:satOff val="-11322"/>
                <a:lumOff val="-7647"/>
                <a:alphaOff val="0"/>
                <a:satMod val="110000"/>
                <a:lumMod val="100000"/>
                <a:shade val="100000"/>
              </a:schemeClr>
            </a:gs>
            <a:gs pos="100000">
              <a:schemeClr val="accent5">
                <a:hueOff val="-4393053"/>
                <a:satOff val="-11322"/>
                <a:lumOff val="-7647"/>
                <a:alphaOff val="0"/>
                <a:lumMod val="99000"/>
                <a:satMod val="120000"/>
                <a:shade val="78000"/>
              </a:schemeClr>
            </a:gs>
          </a:gsLst>
          <a:lin ang="5400000" scaled="0"/>
        </a:gradFill>
        <a:ln w="6350" cap="flat" cmpd="sng" algn="ctr">
          <a:solidFill>
            <a:schemeClr val="accent5">
              <a:hueOff val="-4393053"/>
              <a:satOff val="-11322"/>
              <a:lumOff val="-7647"/>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FAE5A2C7-6D49-4BFC-8F47-A5A2ECC58316}">
      <dsp:nvSpPr>
        <dsp:cNvPr id="0" name=""/>
        <dsp:cNvSpPr/>
      </dsp:nvSpPr>
      <dsp:spPr>
        <a:xfrm>
          <a:off x="367864" y="1581773"/>
          <a:ext cx="3995545" cy="584336"/>
        </a:xfrm>
        <a:prstGeom prst="rect">
          <a:avLst/>
        </a:prstGeom>
        <a:solidFill>
          <a:schemeClr val="lt1">
            <a:hueOff val="0"/>
            <a:satOff val="0"/>
            <a:lumOff val="0"/>
            <a:alphaOff val="0"/>
          </a:schemeClr>
        </a:solidFill>
        <a:ln w="6350" cap="flat" cmpd="sng" algn="ctr">
          <a:solidFill>
            <a:schemeClr val="accent5">
              <a:hueOff val="-3379271"/>
              <a:satOff val="-8710"/>
              <a:lumOff val="-5883"/>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marL="0" lvl="0" indent="0" algn="l" defTabSz="533400">
            <a:lnSpc>
              <a:spcPct val="90000"/>
            </a:lnSpc>
            <a:spcBef>
              <a:spcPct val="0"/>
            </a:spcBef>
            <a:spcAft>
              <a:spcPct val="35000"/>
            </a:spcAft>
            <a:buNone/>
          </a:pPr>
          <a:r>
            <a:rPr lang="en-US" sz="1200" kern="1200" dirty="0"/>
            <a:t>In-kind Vs. In-cash transfers tailored to households’ needs </a:t>
          </a:r>
        </a:p>
      </dsp:txBody>
      <dsp:txXfrm>
        <a:off x="367864" y="1581773"/>
        <a:ext cx="3995545" cy="584336"/>
      </dsp:txXfrm>
    </dsp:sp>
    <dsp:sp modelId="{86BE8CF4-B45F-494B-B5D9-87E14D567103}">
      <dsp:nvSpPr>
        <dsp:cNvPr id="0" name=""/>
        <dsp:cNvSpPr/>
      </dsp:nvSpPr>
      <dsp:spPr>
        <a:xfrm>
          <a:off x="367864" y="2298729"/>
          <a:ext cx="3944270" cy="358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l" defTabSz="711200">
            <a:lnSpc>
              <a:spcPct val="90000"/>
            </a:lnSpc>
            <a:spcBef>
              <a:spcPct val="0"/>
            </a:spcBef>
            <a:spcAft>
              <a:spcPct val="35000"/>
            </a:spcAft>
            <a:buNone/>
          </a:pPr>
          <a:r>
            <a:rPr lang="en-US" sz="1600" b="1" kern="1200" dirty="0"/>
            <a:t>Resource waste </a:t>
          </a:r>
        </a:p>
      </dsp:txBody>
      <dsp:txXfrm>
        <a:off x="367864" y="2298729"/>
        <a:ext cx="3944270" cy="358570"/>
      </dsp:txXfrm>
    </dsp:sp>
    <dsp:sp modelId="{2E851E6D-3BF1-4CF1-A77F-AF50E565DCBD}">
      <dsp:nvSpPr>
        <dsp:cNvPr id="0" name=""/>
        <dsp:cNvSpPr/>
      </dsp:nvSpPr>
      <dsp:spPr>
        <a:xfrm>
          <a:off x="367864" y="2657299"/>
          <a:ext cx="922959" cy="730420"/>
        </a:xfrm>
        <a:prstGeom prst="chevron">
          <a:avLst>
            <a:gd name="adj" fmla="val 70610"/>
          </a:avLst>
        </a:prstGeom>
        <a:gradFill rotWithShape="0">
          <a:gsLst>
            <a:gs pos="0">
              <a:schemeClr val="accent5">
                <a:hueOff val="-4730980"/>
                <a:satOff val="-12193"/>
                <a:lumOff val="-8236"/>
                <a:alphaOff val="0"/>
                <a:satMod val="103000"/>
                <a:lumMod val="102000"/>
                <a:tint val="94000"/>
              </a:schemeClr>
            </a:gs>
            <a:gs pos="50000">
              <a:schemeClr val="accent5">
                <a:hueOff val="-4730980"/>
                <a:satOff val="-12193"/>
                <a:lumOff val="-8236"/>
                <a:alphaOff val="0"/>
                <a:satMod val="110000"/>
                <a:lumMod val="100000"/>
                <a:shade val="100000"/>
              </a:schemeClr>
            </a:gs>
            <a:gs pos="100000">
              <a:schemeClr val="accent5">
                <a:hueOff val="-4730980"/>
                <a:satOff val="-12193"/>
                <a:lumOff val="-8236"/>
                <a:alphaOff val="0"/>
                <a:lumMod val="99000"/>
                <a:satMod val="120000"/>
                <a:shade val="78000"/>
              </a:schemeClr>
            </a:gs>
          </a:gsLst>
          <a:lin ang="5400000" scaled="0"/>
        </a:gradFill>
        <a:ln w="6350" cap="flat" cmpd="sng" algn="ctr">
          <a:solidFill>
            <a:schemeClr val="accent5">
              <a:hueOff val="-4730980"/>
              <a:satOff val="-12193"/>
              <a:lumOff val="-8236"/>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EE58FE2C-7A4B-423E-9A4C-748862CDC8EA}">
      <dsp:nvSpPr>
        <dsp:cNvPr id="0" name=""/>
        <dsp:cNvSpPr/>
      </dsp:nvSpPr>
      <dsp:spPr>
        <a:xfrm>
          <a:off x="922253" y="2657299"/>
          <a:ext cx="922959" cy="730420"/>
        </a:xfrm>
        <a:prstGeom prst="chevron">
          <a:avLst>
            <a:gd name="adj" fmla="val 70610"/>
          </a:avLst>
        </a:prstGeom>
        <a:gradFill rotWithShape="0">
          <a:gsLst>
            <a:gs pos="0">
              <a:schemeClr val="accent5">
                <a:hueOff val="-5068907"/>
                <a:satOff val="-13064"/>
                <a:lumOff val="-8824"/>
                <a:alphaOff val="0"/>
                <a:satMod val="103000"/>
                <a:lumMod val="102000"/>
                <a:tint val="94000"/>
              </a:schemeClr>
            </a:gs>
            <a:gs pos="50000">
              <a:schemeClr val="accent5">
                <a:hueOff val="-5068907"/>
                <a:satOff val="-13064"/>
                <a:lumOff val="-8824"/>
                <a:alphaOff val="0"/>
                <a:satMod val="110000"/>
                <a:lumMod val="100000"/>
                <a:shade val="100000"/>
              </a:schemeClr>
            </a:gs>
            <a:gs pos="100000">
              <a:schemeClr val="accent5">
                <a:hueOff val="-5068907"/>
                <a:satOff val="-13064"/>
                <a:lumOff val="-8824"/>
                <a:alphaOff val="0"/>
                <a:lumMod val="99000"/>
                <a:satMod val="120000"/>
                <a:shade val="78000"/>
              </a:schemeClr>
            </a:gs>
          </a:gsLst>
          <a:lin ang="5400000" scaled="0"/>
        </a:gradFill>
        <a:ln w="6350" cap="flat" cmpd="sng" algn="ctr">
          <a:solidFill>
            <a:schemeClr val="accent5">
              <a:hueOff val="-5068907"/>
              <a:satOff val="-13064"/>
              <a:lumOff val="-8824"/>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5E587248-049A-4750-837F-7627E9321824}">
      <dsp:nvSpPr>
        <dsp:cNvPr id="0" name=""/>
        <dsp:cNvSpPr/>
      </dsp:nvSpPr>
      <dsp:spPr>
        <a:xfrm>
          <a:off x="1477080" y="2657299"/>
          <a:ext cx="922959" cy="730420"/>
        </a:xfrm>
        <a:prstGeom prst="chevron">
          <a:avLst>
            <a:gd name="adj" fmla="val 70610"/>
          </a:avLst>
        </a:prstGeom>
        <a:gradFill rotWithShape="0">
          <a:gsLst>
            <a:gs pos="0">
              <a:schemeClr val="accent5">
                <a:hueOff val="-5406834"/>
                <a:satOff val="-13935"/>
                <a:lumOff val="-9412"/>
                <a:alphaOff val="0"/>
                <a:satMod val="103000"/>
                <a:lumMod val="102000"/>
                <a:tint val="94000"/>
              </a:schemeClr>
            </a:gs>
            <a:gs pos="50000">
              <a:schemeClr val="accent5">
                <a:hueOff val="-5406834"/>
                <a:satOff val="-13935"/>
                <a:lumOff val="-9412"/>
                <a:alphaOff val="0"/>
                <a:satMod val="110000"/>
                <a:lumMod val="100000"/>
                <a:shade val="100000"/>
              </a:schemeClr>
            </a:gs>
            <a:gs pos="100000">
              <a:schemeClr val="accent5">
                <a:hueOff val="-5406834"/>
                <a:satOff val="-13935"/>
                <a:lumOff val="-9412"/>
                <a:alphaOff val="0"/>
                <a:lumMod val="99000"/>
                <a:satMod val="120000"/>
                <a:shade val="78000"/>
              </a:schemeClr>
            </a:gs>
          </a:gsLst>
          <a:lin ang="5400000" scaled="0"/>
        </a:gradFill>
        <a:ln w="6350" cap="flat" cmpd="sng" algn="ctr">
          <a:solidFill>
            <a:schemeClr val="accent5">
              <a:hueOff val="-5406834"/>
              <a:satOff val="-13935"/>
              <a:lumOff val="-9412"/>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6CDF63B-FDA7-411A-94B6-F805B702EBA4}">
      <dsp:nvSpPr>
        <dsp:cNvPr id="0" name=""/>
        <dsp:cNvSpPr/>
      </dsp:nvSpPr>
      <dsp:spPr>
        <a:xfrm>
          <a:off x="2031469" y="2657299"/>
          <a:ext cx="922959" cy="730420"/>
        </a:xfrm>
        <a:prstGeom prst="chevron">
          <a:avLst>
            <a:gd name="adj" fmla="val 70610"/>
          </a:avLst>
        </a:prstGeom>
        <a:gradFill rotWithShape="0">
          <a:gsLst>
            <a:gs pos="0">
              <a:schemeClr val="accent5">
                <a:hueOff val="-5744762"/>
                <a:satOff val="-14806"/>
                <a:lumOff val="-10000"/>
                <a:alphaOff val="0"/>
                <a:satMod val="103000"/>
                <a:lumMod val="102000"/>
                <a:tint val="94000"/>
              </a:schemeClr>
            </a:gs>
            <a:gs pos="50000">
              <a:schemeClr val="accent5">
                <a:hueOff val="-5744762"/>
                <a:satOff val="-14806"/>
                <a:lumOff val="-10000"/>
                <a:alphaOff val="0"/>
                <a:satMod val="110000"/>
                <a:lumMod val="100000"/>
                <a:shade val="100000"/>
              </a:schemeClr>
            </a:gs>
            <a:gs pos="100000">
              <a:schemeClr val="accent5">
                <a:hueOff val="-5744762"/>
                <a:satOff val="-14806"/>
                <a:lumOff val="-10000"/>
                <a:alphaOff val="0"/>
                <a:lumMod val="99000"/>
                <a:satMod val="120000"/>
                <a:shade val="78000"/>
              </a:schemeClr>
            </a:gs>
          </a:gsLst>
          <a:lin ang="5400000" scaled="0"/>
        </a:gradFill>
        <a:ln w="6350" cap="flat" cmpd="sng" algn="ctr">
          <a:solidFill>
            <a:schemeClr val="accent5">
              <a:hueOff val="-5744762"/>
              <a:satOff val="-14806"/>
              <a:lumOff val="-1000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7A6F52F1-05BF-404D-A0E2-FA5271B51C80}">
      <dsp:nvSpPr>
        <dsp:cNvPr id="0" name=""/>
        <dsp:cNvSpPr/>
      </dsp:nvSpPr>
      <dsp:spPr>
        <a:xfrm>
          <a:off x="2586297" y="2657299"/>
          <a:ext cx="922959" cy="730420"/>
        </a:xfrm>
        <a:prstGeom prst="chevron">
          <a:avLst>
            <a:gd name="adj" fmla="val 70610"/>
          </a:avLst>
        </a:prstGeom>
        <a:gradFill rotWithShape="0">
          <a:gsLst>
            <a:gs pos="0">
              <a:schemeClr val="accent5">
                <a:hueOff val="-6082688"/>
                <a:satOff val="-15677"/>
                <a:lumOff val="-10588"/>
                <a:alphaOff val="0"/>
                <a:satMod val="103000"/>
                <a:lumMod val="102000"/>
                <a:tint val="94000"/>
              </a:schemeClr>
            </a:gs>
            <a:gs pos="50000">
              <a:schemeClr val="accent5">
                <a:hueOff val="-6082688"/>
                <a:satOff val="-15677"/>
                <a:lumOff val="-10588"/>
                <a:alphaOff val="0"/>
                <a:satMod val="110000"/>
                <a:lumMod val="100000"/>
                <a:shade val="100000"/>
              </a:schemeClr>
            </a:gs>
            <a:gs pos="100000">
              <a:schemeClr val="accent5">
                <a:hueOff val="-6082688"/>
                <a:satOff val="-15677"/>
                <a:lumOff val="-10588"/>
                <a:alphaOff val="0"/>
                <a:lumMod val="99000"/>
                <a:satMod val="120000"/>
                <a:shade val="78000"/>
              </a:schemeClr>
            </a:gs>
          </a:gsLst>
          <a:lin ang="5400000" scaled="0"/>
        </a:gradFill>
        <a:ln w="6350" cap="flat" cmpd="sng" algn="ctr">
          <a:solidFill>
            <a:schemeClr val="accent5">
              <a:hueOff val="-6082688"/>
              <a:satOff val="-15677"/>
              <a:lumOff val="-10588"/>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A30C70A7-67EE-4A46-A21E-7A6A307630B6}">
      <dsp:nvSpPr>
        <dsp:cNvPr id="0" name=""/>
        <dsp:cNvSpPr/>
      </dsp:nvSpPr>
      <dsp:spPr>
        <a:xfrm>
          <a:off x="3140686" y="2657299"/>
          <a:ext cx="922959" cy="730420"/>
        </a:xfrm>
        <a:prstGeom prst="chevron">
          <a:avLst>
            <a:gd name="adj" fmla="val 70610"/>
          </a:avLst>
        </a:prstGeom>
        <a:gradFill rotWithShape="0">
          <a:gsLst>
            <a:gs pos="0">
              <a:schemeClr val="accent5">
                <a:hueOff val="-6420616"/>
                <a:satOff val="-16548"/>
                <a:lumOff val="-11177"/>
                <a:alphaOff val="0"/>
                <a:satMod val="103000"/>
                <a:lumMod val="102000"/>
                <a:tint val="94000"/>
              </a:schemeClr>
            </a:gs>
            <a:gs pos="50000">
              <a:schemeClr val="accent5">
                <a:hueOff val="-6420616"/>
                <a:satOff val="-16548"/>
                <a:lumOff val="-11177"/>
                <a:alphaOff val="0"/>
                <a:satMod val="110000"/>
                <a:lumMod val="100000"/>
                <a:shade val="100000"/>
              </a:schemeClr>
            </a:gs>
            <a:gs pos="100000">
              <a:schemeClr val="accent5">
                <a:hueOff val="-6420616"/>
                <a:satOff val="-16548"/>
                <a:lumOff val="-11177"/>
                <a:alphaOff val="0"/>
                <a:lumMod val="99000"/>
                <a:satMod val="120000"/>
                <a:shade val="78000"/>
              </a:schemeClr>
            </a:gs>
          </a:gsLst>
          <a:lin ang="5400000" scaled="0"/>
        </a:gradFill>
        <a:ln w="6350" cap="flat" cmpd="sng" algn="ctr">
          <a:solidFill>
            <a:schemeClr val="accent5">
              <a:hueOff val="-6420616"/>
              <a:satOff val="-16548"/>
              <a:lumOff val="-11177"/>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D0FD5EFA-96E1-4BF9-82E2-5D90A53CD2B0}">
      <dsp:nvSpPr>
        <dsp:cNvPr id="0" name=""/>
        <dsp:cNvSpPr/>
      </dsp:nvSpPr>
      <dsp:spPr>
        <a:xfrm>
          <a:off x="3695513" y="2657299"/>
          <a:ext cx="922959" cy="730420"/>
        </a:xfrm>
        <a:prstGeom prst="chevron">
          <a:avLst>
            <a:gd name="adj" fmla="val 70610"/>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w="6350" cap="flat" cmpd="sng" algn="ctr">
          <a:solidFill>
            <a:schemeClr val="accent5">
              <a:hueOff val="-6758543"/>
              <a:satOff val="-17419"/>
              <a:lumOff val="-11765"/>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FE005C78-465F-4BBA-A502-E6FA4D9339C0}">
      <dsp:nvSpPr>
        <dsp:cNvPr id="0" name=""/>
        <dsp:cNvSpPr/>
      </dsp:nvSpPr>
      <dsp:spPr>
        <a:xfrm>
          <a:off x="367864" y="2730341"/>
          <a:ext cx="3995545" cy="584336"/>
        </a:xfrm>
        <a:prstGeom prst="rect">
          <a:avLst/>
        </a:prstGeom>
        <a:solidFill>
          <a:schemeClr val="lt1">
            <a:hueOff val="0"/>
            <a:satOff val="0"/>
            <a:lumOff val="0"/>
            <a:alphaOff val="0"/>
          </a:schemeClr>
        </a:soli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7940" tIns="27940" rIns="27940" bIns="27940" numCol="1" spcCol="1270" anchor="ctr" anchorCtr="0">
          <a:noAutofit/>
        </a:bodyPr>
        <a:lstStyle/>
        <a:p>
          <a:pPr marL="0" lvl="0" indent="0" algn="l" defTabSz="488950">
            <a:lnSpc>
              <a:spcPct val="90000"/>
            </a:lnSpc>
            <a:spcBef>
              <a:spcPct val="0"/>
            </a:spcBef>
            <a:spcAft>
              <a:spcPct val="35000"/>
            </a:spcAft>
            <a:buNone/>
          </a:pPr>
          <a:r>
            <a:rPr lang="en-US" sz="1100" kern="1200" dirty="0"/>
            <a:t>Waste from aid going </a:t>
          </a:r>
          <a:r>
            <a:rPr lang="en-US" sz="1100" kern="1200" dirty="0">
              <a:latin typeface="Selawik Light" panose="02020404030301010803"/>
              <a:ea typeface="+mn-ea"/>
              <a:cs typeface="+mn-cs"/>
            </a:rPr>
            <a:t>to: (D &amp; </a:t>
          </a:r>
          <a14:m xmlns:a14="http://schemas.microsoft.com/office/drawing/2010/main">
            <m:oMath xmlns:m="http://schemas.openxmlformats.org/officeDocument/2006/math">
              <m:acc>
                <m:accPr>
                  <m:chr m:val="̅"/>
                  <m:ctrlPr>
                    <a:rPr lang="en-US" sz="1100" i="1" kern="1200" smtClean="0">
                      <a:latin typeface="Cambria Math" panose="02040503050406030204" pitchFamily="18" charset="0"/>
                      <a:ea typeface="+mn-ea"/>
                      <a:cs typeface="+mn-cs"/>
                    </a:rPr>
                  </m:ctrlPr>
                </m:accPr>
                <m:e>
                  <m:r>
                    <a:rPr lang="en-US" sz="1100" kern="1200" smtClean="0">
                      <a:latin typeface="Cambria Math" panose="02040503050406030204" pitchFamily="18" charset="0"/>
                      <a:ea typeface="+mn-ea"/>
                      <a:cs typeface="+mn-cs"/>
                    </a:rPr>
                    <m:t>𝑯</m:t>
                  </m:r>
                </m:e>
              </m:acc>
              <m:r>
                <a:rPr lang="en-US" sz="1100" b="0" i="0" kern="1200" smtClean="0">
                  <a:latin typeface="Cambria Math" panose="02040503050406030204" pitchFamily="18" charset="0"/>
                  <a:ea typeface="+mn-ea"/>
                  <a:cs typeface="+mn-cs"/>
                </a:rPr>
                <m:t>)</m:t>
              </m:r>
            </m:oMath>
          </a14:m>
          <a:r>
            <a:rPr lang="en-US" sz="1100" kern="1200" dirty="0">
              <a:latin typeface="Selawik Light" panose="02020404030301010803"/>
              <a:ea typeface="+mn-ea"/>
              <a:cs typeface="+mn-cs"/>
            </a:rPr>
            <a:t> Vs. H (without lifting them from poverty) Vs. moral hazard (households using cash-transfers on non-deprived households) </a:t>
          </a:r>
        </a:p>
      </dsp:txBody>
      <dsp:txXfrm>
        <a:off x="367864" y="2730341"/>
        <a:ext cx="3995545" cy="584336"/>
      </dsp:txXfrm>
    </dsp:sp>
  </dsp:spTree>
</dsp:drawing>
</file>

<file path=ppt/diagrams/layout1.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CF8836-5CCD-45FE-BA7E-437EFB9BB4A3}" type="datetimeFigureOut">
              <a:rPr lang="en-US" smtClean="0"/>
              <a:t>11/29/2022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122613-CF23-4D05-B228-79F4AFF5DD69}" type="slidenum">
              <a:rPr lang="en-US" smtClean="0"/>
              <a:t>‹#›</a:t>
            </a:fld>
            <a:endParaRPr lang="en-US" dirty="0"/>
          </a:p>
        </p:txBody>
      </p:sp>
    </p:spTree>
    <p:extLst>
      <p:ext uri="{BB962C8B-B14F-4D97-AF65-F5344CB8AC3E}">
        <p14:creationId xmlns:p14="http://schemas.microsoft.com/office/powerpoint/2010/main" val="1019395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122613-CF23-4D05-B228-79F4AFF5DD69}" type="slidenum">
              <a:rPr lang="en-US" smtClean="0"/>
              <a:t>4</a:t>
            </a:fld>
            <a:endParaRPr lang="en-US" dirty="0"/>
          </a:p>
        </p:txBody>
      </p:sp>
    </p:spTree>
    <p:extLst>
      <p:ext uri="{BB962C8B-B14F-4D97-AF65-F5344CB8AC3E}">
        <p14:creationId xmlns:p14="http://schemas.microsoft.com/office/powerpoint/2010/main" val="27404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122613-CF23-4D05-B228-79F4AFF5DD69}" type="slidenum">
              <a:rPr lang="en-US" smtClean="0"/>
              <a:t>5</a:t>
            </a:fld>
            <a:endParaRPr lang="en-US" dirty="0"/>
          </a:p>
        </p:txBody>
      </p:sp>
    </p:spTree>
    <p:extLst>
      <p:ext uri="{BB962C8B-B14F-4D97-AF65-F5344CB8AC3E}">
        <p14:creationId xmlns:p14="http://schemas.microsoft.com/office/powerpoint/2010/main" val="946222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r>
              <a:rPr lang="en-GB" dirty="0"/>
              <a:t> </a:t>
            </a:r>
          </a:p>
          <a:p>
            <a:endParaRPr lang="en-US" dirty="0"/>
          </a:p>
          <a:p>
            <a:endParaRPr lang="en-US" dirty="0"/>
          </a:p>
        </p:txBody>
      </p:sp>
      <p:sp>
        <p:nvSpPr>
          <p:cNvPr id="4" name="Slide Number Placeholder 3"/>
          <p:cNvSpPr>
            <a:spLocks noGrp="1"/>
          </p:cNvSpPr>
          <p:nvPr>
            <p:ph type="sldNum" sz="quarter" idx="5"/>
          </p:nvPr>
        </p:nvSpPr>
        <p:spPr/>
        <p:txBody>
          <a:bodyPr/>
          <a:lstStyle/>
          <a:p>
            <a:fld id="{FB122613-CF23-4D05-B228-79F4AFF5DD69}" type="slidenum">
              <a:rPr lang="en-US" smtClean="0"/>
              <a:t>6</a:t>
            </a:fld>
            <a:endParaRPr lang="en-US" dirty="0"/>
          </a:p>
        </p:txBody>
      </p:sp>
    </p:spTree>
    <p:extLst>
      <p:ext uri="{BB962C8B-B14F-4D97-AF65-F5344CB8AC3E}">
        <p14:creationId xmlns:p14="http://schemas.microsoft.com/office/powerpoint/2010/main" val="3154756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122613-CF23-4D05-B228-79F4AFF5DD69}" type="slidenum">
              <a:rPr lang="en-US" smtClean="0"/>
              <a:t>7</a:t>
            </a:fld>
            <a:endParaRPr lang="en-US" dirty="0"/>
          </a:p>
        </p:txBody>
      </p:sp>
    </p:spTree>
    <p:extLst>
      <p:ext uri="{BB962C8B-B14F-4D97-AF65-F5344CB8AC3E}">
        <p14:creationId xmlns:p14="http://schemas.microsoft.com/office/powerpoint/2010/main" val="1510089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 dirty="0"/>
              <a:t>بحاجة للتحديث في نهاية العرض التقديمي</a:t>
            </a:r>
          </a:p>
        </p:txBody>
      </p:sp>
      <p:sp>
        <p:nvSpPr>
          <p:cNvPr id="4" name="Slide Number Placeholder 3"/>
          <p:cNvSpPr>
            <a:spLocks noGrp="1"/>
          </p:cNvSpPr>
          <p:nvPr>
            <p:ph type="sldNum" sz="quarter" idx="5"/>
          </p:nvPr>
        </p:nvSpPr>
        <p:spPr/>
        <p:txBody>
          <a:bodyPr/>
          <a:lstStyle/>
          <a:p>
            <a:fld id="{FB27F49A-4A76-8648-9A37-132247F598C3}" type="slidenum">
              <a:rPr lang="en-US" smtClean="0"/>
              <a:t>8</a:t>
            </a:fld>
            <a:endParaRPr lang="en-US" dirty="0"/>
          </a:p>
        </p:txBody>
      </p:sp>
    </p:spTree>
    <p:extLst>
      <p:ext uri="{BB962C8B-B14F-4D97-AF65-F5344CB8AC3E}">
        <p14:creationId xmlns:p14="http://schemas.microsoft.com/office/powerpoint/2010/main" val="145019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301C4-0EF2-43B1-BF83-EC1BF0274D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CC605A2-2D61-4DBB-A513-1295D6F8A5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7AB5D5A-4921-4D01-B4C9-17A0EBFA2DE4}"/>
              </a:ext>
            </a:extLst>
          </p:cNvPr>
          <p:cNvSpPr>
            <a:spLocks noGrp="1"/>
          </p:cNvSpPr>
          <p:nvPr>
            <p:ph type="dt" sz="half" idx="10"/>
          </p:nvPr>
        </p:nvSpPr>
        <p:spPr/>
        <p:txBody>
          <a:bodyPr/>
          <a:lstStyle/>
          <a:p>
            <a:fld id="{FF36589D-1FE0-423A-8BD5-7728EFFF73A9}" type="datetime1">
              <a:rPr lang="en-US" smtClean="0"/>
              <a:t>11/29/2022</a:t>
            </a:fld>
            <a:endParaRPr lang="en-US" dirty="0"/>
          </a:p>
        </p:txBody>
      </p:sp>
      <p:sp>
        <p:nvSpPr>
          <p:cNvPr id="5" name="Footer Placeholder 4">
            <a:extLst>
              <a:ext uri="{FF2B5EF4-FFF2-40B4-BE49-F238E27FC236}">
                <a16:creationId xmlns:a16="http://schemas.microsoft.com/office/drawing/2014/main" id="{BE452936-D0D8-481F-8072-6860F45CFBE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A47B622-DD18-405D-8392-68D785A332CF}"/>
              </a:ext>
            </a:extLst>
          </p:cNvPr>
          <p:cNvSpPr>
            <a:spLocks noGrp="1"/>
          </p:cNvSpPr>
          <p:nvPr>
            <p:ph type="sldNum" sz="quarter" idx="12"/>
          </p:nvPr>
        </p:nvSpPr>
        <p:spPr/>
        <p:txBody>
          <a:bodyPr/>
          <a:lstStyle/>
          <a:p>
            <a:fld id="{15E8F91F-789E-49A2-8408-37FDFE0FA12D}" type="slidenum">
              <a:rPr lang="en-US" smtClean="0"/>
              <a:t>‹#›</a:t>
            </a:fld>
            <a:endParaRPr lang="en-US" dirty="0"/>
          </a:p>
        </p:txBody>
      </p:sp>
    </p:spTree>
    <p:extLst>
      <p:ext uri="{BB962C8B-B14F-4D97-AF65-F5344CB8AC3E}">
        <p14:creationId xmlns:p14="http://schemas.microsoft.com/office/powerpoint/2010/main" val="29044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754A7-B534-4B5D-A564-2A87B60F8A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8B49039-1C13-45DC-811B-4FC29F5CE6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44FB74-351C-4A31-B2F5-6D17785B02CE}"/>
              </a:ext>
            </a:extLst>
          </p:cNvPr>
          <p:cNvSpPr>
            <a:spLocks noGrp="1"/>
          </p:cNvSpPr>
          <p:nvPr>
            <p:ph type="dt" sz="half" idx="10"/>
          </p:nvPr>
        </p:nvSpPr>
        <p:spPr/>
        <p:txBody>
          <a:bodyPr/>
          <a:lstStyle/>
          <a:p>
            <a:fld id="{D59719F0-8E3B-48EE-B90F-3C9AD6234D01}" type="datetime1">
              <a:rPr lang="en-US" smtClean="0"/>
              <a:t>11/29/2022</a:t>
            </a:fld>
            <a:endParaRPr lang="en-US" dirty="0"/>
          </a:p>
        </p:txBody>
      </p:sp>
      <p:sp>
        <p:nvSpPr>
          <p:cNvPr id="5" name="Footer Placeholder 4">
            <a:extLst>
              <a:ext uri="{FF2B5EF4-FFF2-40B4-BE49-F238E27FC236}">
                <a16:creationId xmlns:a16="http://schemas.microsoft.com/office/drawing/2014/main" id="{6C7A2786-B35C-4AC4-B042-FE51BC39BE1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9238677-4D3B-49A1-9B8A-DE1C8F2AFE1A}"/>
              </a:ext>
            </a:extLst>
          </p:cNvPr>
          <p:cNvSpPr>
            <a:spLocks noGrp="1"/>
          </p:cNvSpPr>
          <p:nvPr>
            <p:ph type="sldNum" sz="quarter" idx="12"/>
          </p:nvPr>
        </p:nvSpPr>
        <p:spPr/>
        <p:txBody>
          <a:bodyPr/>
          <a:lstStyle/>
          <a:p>
            <a:fld id="{15E8F91F-789E-49A2-8408-37FDFE0FA12D}" type="slidenum">
              <a:rPr lang="en-US" smtClean="0"/>
              <a:t>‹#›</a:t>
            </a:fld>
            <a:endParaRPr lang="en-US" dirty="0"/>
          </a:p>
        </p:txBody>
      </p:sp>
    </p:spTree>
    <p:extLst>
      <p:ext uri="{BB962C8B-B14F-4D97-AF65-F5344CB8AC3E}">
        <p14:creationId xmlns:p14="http://schemas.microsoft.com/office/powerpoint/2010/main" val="732535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3E602D-6059-4C22-B032-D08F879FA0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0C6DB7-1902-49AD-9672-AB0AC61B7E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50E75D-5A93-4D4D-8903-16C8C9B8DFDD}"/>
              </a:ext>
            </a:extLst>
          </p:cNvPr>
          <p:cNvSpPr>
            <a:spLocks noGrp="1"/>
          </p:cNvSpPr>
          <p:nvPr>
            <p:ph type="dt" sz="half" idx="10"/>
          </p:nvPr>
        </p:nvSpPr>
        <p:spPr/>
        <p:txBody>
          <a:bodyPr/>
          <a:lstStyle/>
          <a:p>
            <a:fld id="{04BC7B49-53E0-4A84-98F4-298251D822E9}" type="datetime1">
              <a:rPr lang="en-US" smtClean="0"/>
              <a:t>11/29/2022</a:t>
            </a:fld>
            <a:endParaRPr lang="en-US" dirty="0"/>
          </a:p>
        </p:txBody>
      </p:sp>
      <p:sp>
        <p:nvSpPr>
          <p:cNvPr id="5" name="Footer Placeholder 4">
            <a:extLst>
              <a:ext uri="{FF2B5EF4-FFF2-40B4-BE49-F238E27FC236}">
                <a16:creationId xmlns:a16="http://schemas.microsoft.com/office/drawing/2014/main" id="{432D4E88-7635-4E17-9A47-B0133F36182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656594C-8AE8-430D-ABD0-0FA4FDE69F5D}"/>
              </a:ext>
            </a:extLst>
          </p:cNvPr>
          <p:cNvSpPr>
            <a:spLocks noGrp="1"/>
          </p:cNvSpPr>
          <p:nvPr>
            <p:ph type="sldNum" sz="quarter" idx="12"/>
          </p:nvPr>
        </p:nvSpPr>
        <p:spPr/>
        <p:txBody>
          <a:bodyPr/>
          <a:lstStyle/>
          <a:p>
            <a:fld id="{15E8F91F-789E-49A2-8408-37FDFE0FA12D}" type="slidenum">
              <a:rPr lang="en-US" smtClean="0"/>
              <a:t>‹#›</a:t>
            </a:fld>
            <a:endParaRPr lang="en-US" dirty="0"/>
          </a:p>
        </p:txBody>
      </p:sp>
    </p:spTree>
    <p:extLst>
      <p:ext uri="{BB962C8B-B14F-4D97-AF65-F5344CB8AC3E}">
        <p14:creationId xmlns:p14="http://schemas.microsoft.com/office/powerpoint/2010/main" val="3326900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Regular-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FD343C2-E4F1-7F46-A2F1-08FBA3E6E026}"/>
              </a:ext>
            </a:extLst>
          </p:cNvPr>
          <p:cNvSpPr/>
          <p:nvPr userDrawn="1"/>
        </p:nvSpPr>
        <p:spPr>
          <a:xfrm>
            <a:off x="0" y="292608"/>
            <a:ext cx="12192000" cy="1078992"/>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069847" y="557783"/>
            <a:ext cx="10309115" cy="457201"/>
          </a:xfrm>
          <a:prstGeom prst="rect">
            <a:avLst/>
          </a:prstGeom>
        </p:spPr>
        <p:txBody>
          <a:bodyPr>
            <a:noAutofit/>
          </a:bodyPr>
          <a:lstStyle>
            <a:lvl1pPr marL="0" indent="0" algn="ctr">
              <a:spcBef>
                <a:spcPts val="0"/>
              </a:spcBef>
              <a:buNone/>
              <a:defRPr sz="3600" b="0" i="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Rectangle 4">
            <a:extLst>
              <a:ext uri="{FF2B5EF4-FFF2-40B4-BE49-F238E27FC236}">
                <a16:creationId xmlns:a16="http://schemas.microsoft.com/office/drawing/2014/main" id="{D3096051-E13F-F44E-BDF1-B2B2CF790B82}"/>
              </a:ext>
            </a:extLst>
          </p:cNvPr>
          <p:cNvSpPr/>
          <p:nvPr userDrawn="1"/>
        </p:nvSpPr>
        <p:spPr>
          <a:xfrm>
            <a:off x="0" y="1900069"/>
            <a:ext cx="12192000" cy="4443984"/>
          </a:xfrm>
          <a:prstGeom prst="rect">
            <a:avLst/>
          </a:prstGeom>
          <a:solidFill>
            <a:schemeClr val="bg1">
              <a:lumMod val="95000"/>
            </a:schemeClr>
          </a:solidFill>
          <a:ln>
            <a:noFill/>
          </a:ln>
        </p:spPr>
        <p:txBody>
          <a:bodyPr vert="horz" lIns="91440" tIns="45720" rIns="91440" bIns="45720" rtlCol="0" anchor="t">
            <a:normAutofit/>
          </a:bodyPr>
          <a:lstStyle/>
          <a:p>
            <a:pPr marL="0" lvl="0" indent="0" algn="r" defTabSz="914400" rtl="1" eaLnBrk="1" latinLnBrk="0" hangingPunct="1">
              <a:lnSpc>
                <a:spcPct val="110000"/>
              </a:lnSpc>
              <a:spcBef>
                <a:spcPts val="900"/>
              </a:spcBef>
              <a:spcAft>
                <a:spcPts val="0"/>
              </a:spcAft>
              <a:buClr>
                <a:schemeClr val="tx1">
                  <a:lumMod val="85000"/>
                  <a:lumOff val="15000"/>
                </a:schemeClr>
              </a:buClr>
              <a:buFont typeface="Garamond" pitchFamily="18" charset="0"/>
              <a:buNone/>
            </a:pPr>
            <a:endParaRPr lang="en-US" sz="2000">
              <a:solidFill>
                <a:schemeClr val="tx1"/>
              </a:solidFill>
            </a:endParaRPr>
          </a:p>
        </p:txBody>
      </p:sp>
      <p:sp>
        <p:nvSpPr>
          <p:cNvPr id="8" name="Content Placeholder 3">
            <a:extLst>
              <a:ext uri="{FF2B5EF4-FFF2-40B4-BE49-F238E27FC236}">
                <a16:creationId xmlns:a16="http://schemas.microsoft.com/office/drawing/2014/main" id="{60C7FB0A-A388-BB43-9634-7DEE2E8D6BA6}"/>
              </a:ext>
            </a:extLst>
          </p:cNvPr>
          <p:cNvSpPr>
            <a:spLocks noGrp="1"/>
          </p:cNvSpPr>
          <p:nvPr>
            <p:ph sz="half" idx="2"/>
          </p:nvPr>
        </p:nvSpPr>
        <p:spPr>
          <a:xfrm>
            <a:off x="1069848" y="2176948"/>
            <a:ext cx="10309115" cy="3489241"/>
          </a:xfrm>
          <a:prstGeom prst="rect">
            <a:avLst/>
          </a:prstGeom>
        </p:spPr>
        <p:txBody>
          <a:bodyPr/>
          <a:lstStyle>
            <a:lvl1pPr marL="0" indent="0">
              <a:buClr>
                <a:schemeClr val="bg1"/>
              </a:buClr>
              <a:buFontTx/>
              <a:buNone/>
              <a:defRPr sz="2800" b="0">
                <a:solidFill>
                  <a:schemeClr val="tx1">
                    <a:lumMod val="75000"/>
                    <a:lumOff val="25000"/>
                  </a:schemeClr>
                </a:solidFill>
                <a:latin typeface="Arial" panose="020B0604020202020204" pitchFamily="34" charset="0"/>
                <a:cs typeface="Arial" panose="020B0604020202020204" pitchFamily="34" charset="0"/>
              </a:defRPr>
            </a:lvl1pPr>
            <a:lvl2pPr marL="539750" indent="-265113">
              <a:buClr>
                <a:srgbClr val="0298CA"/>
              </a:buClr>
              <a:buSzPct val="120000"/>
              <a:buFont typeface="Wingdings" pitchFamily="2" charset="2"/>
              <a:buChar char="§"/>
              <a:tabLst/>
              <a:defRPr sz="2800">
                <a:solidFill>
                  <a:schemeClr val="tx1">
                    <a:lumMod val="75000"/>
                    <a:lumOff val="25000"/>
                  </a:schemeClr>
                </a:solidFill>
                <a:latin typeface="Arial" panose="020B0604020202020204" pitchFamily="34" charset="0"/>
                <a:cs typeface="Arial" panose="020B0604020202020204" pitchFamily="34" charset="0"/>
              </a:defRPr>
            </a:lvl2pPr>
            <a:lvl3pPr marL="731520" indent="-182880">
              <a:buClr>
                <a:srgbClr val="0298CA"/>
              </a:buClr>
              <a:buFont typeface="Wingdings" pitchFamily="2" charset="2"/>
              <a:buChar char="§"/>
              <a:defRPr sz="2400">
                <a:solidFill>
                  <a:schemeClr val="tx1">
                    <a:lumMod val="75000"/>
                    <a:lumOff val="25000"/>
                  </a:schemeClr>
                </a:solidFill>
                <a:latin typeface="Arial" panose="020B0604020202020204" pitchFamily="34" charset="0"/>
                <a:cs typeface="Arial" panose="020B0604020202020204" pitchFamily="34" charset="0"/>
              </a:defRPr>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p:txBody>
      </p:sp>
      <p:sp>
        <p:nvSpPr>
          <p:cNvPr id="7" name="TextBox 6">
            <a:extLst>
              <a:ext uri="{FF2B5EF4-FFF2-40B4-BE49-F238E27FC236}">
                <a16:creationId xmlns:a16="http://schemas.microsoft.com/office/drawing/2014/main" id="{71D740F2-35F7-2345-83C9-E1237EDFAFE6}"/>
              </a:ext>
            </a:extLst>
          </p:cNvPr>
          <p:cNvSpPr txBox="1"/>
          <p:nvPr userDrawn="1"/>
        </p:nvSpPr>
        <p:spPr>
          <a:xfrm>
            <a:off x="2359550" y="6480289"/>
            <a:ext cx="7081838" cy="192088"/>
          </a:xfrm>
          <a:prstGeom prst="rect">
            <a:avLst/>
          </a:prstGeom>
          <a:noFill/>
        </p:spPr>
        <p:txBody>
          <a:bodyPr>
            <a:spAutoFit/>
          </a:bodyPr>
          <a:lstStyle/>
          <a:p>
            <a:pPr algn="ctr">
              <a:defRPr/>
            </a:pPr>
            <a:r>
              <a:rPr lang="en-US" sz="650" b="1">
                <a:solidFill>
                  <a:srgbClr val="595959"/>
                </a:solidFill>
                <a:latin typeface="Arial" pitchFamily="-110" charset="0"/>
                <a:ea typeface="ＭＳ Ｐゴシック" pitchFamily="-110" charset="-128"/>
                <a:cs typeface="ＭＳ Ｐゴシック" pitchFamily="-110" charset="-128"/>
              </a:rPr>
              <a:t>© Copyright ESCWA. All rights reserved. No part of this presentation in all its property may be used or reproduced in any form without written permission</a:t>
            </a:r>
          </a:p>
        </p:txBody>
      </p:sp>
    </p:spTree>
    <p:extLst>
      <p:ext uri="{BB962C8B-B14F-4D97-AF65-F5344CB8AC3E}">
        <p14:creationId xmlns:p14="http://schemas.microsoft.com/office/powerpoint/2010/main" val="352983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Regular-Slide-photo-Chart-4">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BB76C77A-CF0D-6B49-8F42-BA0614C47329}"/>
              </a:ext>
            </a:extLst>
          </p:cNvPr>
          <p:cNvSpPr>
            <a:spLocks noGrp="1"/>
          </p:cNvSpPr>
          <p:nvPr>
            <p:ph type="subTitle" idx="1"/>
          </p:nvPr>
        </p:nvSpPr>
        <p:spPr>
          <a:xfrm>
            <a:off x="569342" y="756536"/>
            <a:ext cx="11053314" cy="457201"/>
          </a:xfrm>
          <a:prstGeom prst="rect">
            <a:avLst/>
          </a:prstGeom>
        </p:spPr>
        <p:txBody>
          <a:bodyPr anchor="ctr">
            <a:noAutofit/>
          </a:bodyPr>
          <a:lstStyle>
            <a:lvl1pPr marL="0" indent="0" algn="ctr">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DAD2BC8A-87D2-3B4B-8E07-948CDAD1C0FF}"/>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icture Placeholder 2">
            <a:extLst>
              <a:ext uri="{FF2B5EF4-FFF2-40B4-BE49-F238E27FC236}">
                <a16:creationId xmlns:a16="http://schemas.microsoft.com/office/drawing/2014/main" id="{4966C2B8-14B1-D844-8BCE-CFFC3E09E791}"/>
              </a:ext>
            </a:extLst>
          </p:cNvPr>
          <p:cNvSpPr>
            <a:spLocks noGrp="1" noChangeAspect="1"/>
          </p:cNvSpPr>
          <p:nvPr>
            <p:ph type="pic" idx="10" hasCustomPrompt="1"/>
          </p:nvPr>
        </p:nvSpPr>
        <p:spPr>
          <a:xfrm>
            <a:off x="914399" y="2932981"/>
            <a:ext cx="4986069" cy="3390181"/>
          </a:xfrm>
          <a:prstGeom prst="rect">
            <a:avLst/>
          </a:prstGeom>
          <a:solidFill>
            <a:schemeClr val="bg1">
              <a:lumMod val="50000"/>
            </a:schemeClr>
          </a:solidFill>
          <a:ln>
            <a:noFill/>
          </a:ln>
        </p:spPr>
        <p:txBody>
          <a:bodyPr anchor="t">
            <a:normAutofit/>
          </a:bodyPr>
          <a:lstStyle>
            <a:lvl1pPr marL="0" indent="0">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chart</a:t>
            </a:r>
          </a:p>
        </p:txBody>
      </p:sp>
      <p:sp>
        <p:nvSpPr>
          <p:cNvPr id="8" name="Picture Placeholder 2">
            <a:extLst>
              <a:ext uri="{FF2B5EF4-FFF2-40B4-BE49-F238E27FC236}">
                <a16:creationId xmlns:a16="http://schemas.microsoft.com/office/drawing/2014/main" id="{72203630-8FEC-264E-AB2E-768E00B03D1F}"/>
              </a:ext>
            </a:extLst>
          </p:cNvPr>
          <p:cNvSpPr>
            <a:spLocks noGrp="1" noChangeAspect="1"/>
          </p:cNvSpPr>
          <p:nvPr>
            <p:ph type="pic" idx="12" hasCustomPrompt="1"/>
          </p:nvPr>
        </p:nvSpPr>
        <p:spPr>
          <a:xfrm>
            <a:off x="6291531" y="2932981"/>
            <a:ext cx="4986070" cy="3390181"/>
          </a:xfrm>
          <a:prstGeom prst="rect">
            <a:avLst/>
          </a:prstGeom>
          <a:solidFill>
            <a:schemeClr val="bg1">
              <a:lumMod val="50000"/>
            </a:schemeClr>
          </a:solidFill>
          <a:ln>
            <a:noFill/>
          </a:ln>
        </p:spPr>
        <p:txBody>
          <a:bodyPr anchor="t">
            <a:normAutofit/>
          </a:bodyPr>
          <a:lstStyle>
            <a:lvl1pPr marL="0" indent="0">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chart</a:t>
            </a:r>
          </a:p>
        </p:txBody>
      </p:sp>
      <p:sp>
        <p:nvSpPr>
          <p:cNvPr id="9" name="Text Placeholder 3">
            <a:extLst>
              <a:ext uri="{FF2B5EF4-FFF2-40B4-BE49-F238E27FC236}">
                <a16:creationId xmlns:a16="http://schemas.microsoft.com/office/drawing/2014/main" id="{49638F89-8167-1C48-8ABE-8B575A26F35D}"/>
              </a:ext>
            </a:extLst>
          </p:cNvPr>
          <p:cNvSpPr>
            <a:spLocks noGrp="1"/>
          </p:cNvSpPr>
          <p:nvPr>
            <p:ph type="body" sz="half" idx="2"/>
          </p:nvPr>
        </p:nvSpPr>
        <p:spPr>
          <a:xfrm>
            <a:off x="914399" y="1647645"/>
            <a:ext cx="4993485" cy="113006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2" name="Text Placeholder 3">
            <a:extLst>
              <a:ext uri="{FF2B5EF4-FFF2-40B4-BE49-F238E27FC236}">
                <a16:creationId xmlns:a16="http://schemas.microsoft.com/office/drawing/2014/main" id="{7DAAA585-2378-CB4D-81AD-4912C9F269FF}"/>
              </a:ext>
            </a:extLst>
          </p:cNvPr>
          <p:cNvSpPr>
            <a:spLocks noGrp="1"/>
          </p:cNvSpPr>
          <p:nvPr>
            <p:ph type="body" sz="half" idx="14"/>
          </p:nvPr>
        </p:nvSpPr>
        <p:spPr>
          <a:xfrm>
            <a:off x="6277308" y="1647645"/>
            <a:ext cx="4993485" cy="113006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3" name="Rectangle 12">
            <a:extLst>
              <a:ext uri="{FF2B5EF4-FFF2-40B4-BE49-F238E27FC236}">
                <a16:creationId xmlns:a16="http://schemas.microsoft.com/office/drawing/2014/main" id="{26F6785F-B54A-1840-AB01-17308E8C5591}"/>
              </a:ext>
            </a:extLst>
          </p:cNvPr>
          <p:cNvSpPr/>
          <p:nvPr userDrawn="1"/>
        </p:nvSpPr>
        <p:spPr>
          <a:xfrm>
            <a:off x="3217654" y="2648311"/>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F5ACCBD-F044-6E41-A7DE-DC956B809ECB}"/>
              </a:ext>
            </a:extLst>
          </p:cNvPr>
          <p:cNvSpPr/>
          <p:nvPr userDrawn="1"/>
        </p:nvSpPr>
        <p:spPr>
          <a:xfrm>
            <a:off x="8594785" y="2648311"/>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7225EE-8608-7B41-9502-BFC60C14F400}"/>
              </a:ext>
            </a:extLst>
          </p:cNvPr>
          <p:cNvSpPr txBox="1"/>
          <p:nvPr userDrawn="1"/>
        </p:nvSpPr>
        <p:spPr>
          <a:xfrm>
            <a:off x="2359550" y="6480289"/>
            <a:ext cx="7081838" cy="192088"/>
          </a:xfrm>
          <a:prstGeom prst="rect">
            <a:avLst/>
          </a:prstGeom>
          <a:noFill/>
        </p:spPr>
        <p:txBody>
          <a:bodyPr>
            <a:spAutoFit/>
          </a:bodyPr>
          <a:lstStyle/>
          <a:p>
            <a:pPr algn="ctr">
              <a:defRPr/>
            </a:pPr>
            <a:r>
              <a:rPr lang="en-US" sz="650" b="1" dirty="0">
                <a:solidFill>
                  <a:srgbClr val="595959"/>
                </a:solidFill>
                <a:latin typeface="Arial" pitchFamily="-110" charset="0"/>
                <a:ea typeface="ＭＳ Ｐゴシック" pitchFamily="-110" charset="-128"/>
                <a:cs typeface="ＭＳ Ｐゴシック" pitchFamily="-110" charset="-128"/>
              </a:rPr>
              <a:t>© Copyright ESCWA. All rights reserved. No part of this presentation in all its property may be used or reproduced in any form without written permission</a:t>
            </a:r>
          </a:p>
        </p:txBody>
      </p:sp>
    </p:spTree>
    <p:extLst>
      <p:ext uri="{BB962C8B-B14F-4D97-AF65-F5344CB8AC3E}">
        <p14:creationId xmlns:p14="http://schemas.microsoft.com/office/powerpoint/2010/main" val="3882344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Regular-Slide-2">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799" y="2103120"/>
            <a:ext cx="4807789" cy="374904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lang="en-US" sz="2000">
                <a:latin typeface="Arial" panose="020B0604020202020204" pitchFamily="34" charset="0"/>
                <a:cs typeface="Arial" panose="020B0604020202020204" pitchFamily="34" charset="0"/>
              </a:defRPr>
            </a:lvl1pPr>
            <a:lvl2pPr>
              <a:defRPr lang="en-US">
                <a:latin typeface="Arial" panose="020B0604020202020204" pitchFamily="34" charset="0"/>
                <a:cs typeface="Arial" panose="020B0604020202020204" pitchFamily="34" charset="0"/>
              </a:defRPr>
            </a:lvl2pPr>
            <a:lvl3pPr>
              <a:defRPr lang="en-US">
                <a:latin typeface="Arial" panose="020B0604020202020204" pitchFamily="34" charset="0"/>
                <a:cs typeface="Arial" panose="020B0604020202020204" pitchFamily="34" charset="0"/>
              </a:defRPr>
            </a:lvl3pPr>
            <a:lvl4pPr>
              <a:defRPr lang="en-US">
                <a:latin typeface="Arial" panose="020B0604020202020204" pitchFamily="34" charset="0"/>
                <a:cs typeface="Arial" panose="020B0604020202020204" pitchFamily="34" charset="0"/>
              </a:defRPr>
            </a:lvl4pPr>
            <a:lvl5pPr>
              <a:defRPr lang="en-US" dirty="0">
                <a:latin typeface="Arial" panose="020B0604020202020204" pitchFamily="34" charset="0"/>
                <a:cs typeface="Arial" panose="020B0604020202020204" pitchFamily="34" charset="0"/>
              </a:defRPr>
            </a:lvl5pPr>
          </a:lstStyle>
          <a:p>
            <a:pPr marL="0" lvl="0" indent="0">
              <a:buNone/>
            </a:pPr>
            <a:r>
              <a:rPr lang="en-US"/>
              <a:t>Click to edit Master text styles</a:t>
            </a:r>
          </a:p>
          <a:p>
            <a:pPr marL="0" lvl="1" indent="0">
              <a:buNone/>
            </a:pPr>
            <a:r>
              <a:rPr lang="en-US"/>
              <a:t>Second level</a:t>
            </a:r>
          </a:p>
          <a:p>
            <a:pPr marL="0" lvl="2" indent="0">
              <a:buNone/>
            </a:pPr>
            <a:r>
              <a:rPr lang="en-US"/>
              <a:t>Third level</a:t>
            </a:r>
          </a:p>
          <a:p>
            <a:pPr marL="0" lvl="3" indent="0">
              <a:buNone/>
            </a:pPr>
            <a:r>
              <a:rPr lang="en-US"/>
              <a:t>Fourth level</a:t>
            </a:r>
          </a:p>
          <a:p>
            <a:pPr marL="0" lvl="4" indent="0">
              <a:buNone/>
            </a:pPr>
            <a:r>
              <a:rPr lang="en-US"/>
              <a:t>Fifth level</a:t>
            </a:r>
            <a:endParaRPr lang="en-US" dirty="0"/>
          </a:p>
        </p:txBody>
      </p:sp>
      <p:sp>
        <p:nvSpPr>
          <p:cNvPr id="4" name="Content Placeholder 3"/>
          <p:cNvSpPr>
            <a:spLocks noGrp="1"/>
          </p:cNvSpPr>
          <p:nvPr>
            <p:ph sz="half" idx="2"/>
          </p:nvPr>
        </p:nvSpPr>
        <p:spPr>
          <a:xfrm>
            <a:off x="6317411" y="2103120"/>
            <a:ext cx="4807789" cy="374904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lang="en-US" sz="2000">
                <a:latin typeface="Arial" panose="020B0604020202020204" pitchFamily="34" charset="0"/>
                <a:cs typeface="Arial" panose="020B0604020202020204" pitchFamily="34" charset="0"/>
              </a:defRPr>
            </a:lvl1pPr>
            <a:lvl2pPr>
              <a:defRPr lang="en-US">
                <a:latin typeface="Arial" panose="020B0604020202020204" pitchFamily="34" charset="0"/>
                <a:cs typeface="Arial" panose="020B0604020202020204" pitchFamily="34" charset="0"/>
              </a:defRPr>
            </a:lvl2pPr>
            <a:lvl3pPr>
              <a:defRPr lang="en-US">
                <a:latin typeface="Arial" panose="020B0604020202020204" pitchFamily="34" charset="0"/>
                <a:cs typeface="Arial" panose="020B0604020202020204" pitchFamily="34" charset="0"/>
              </a:defRPr>
            </a:lvl3pPr>
            <a:lvl4pPr>
              <a:defRPr lang="en-US">
                <a:latin typeface="Arial" panose="020B0604020202020204" pitchFamily="34" charset="0"/>
                <a:cs typeface="Arial" panose="020B0604020202020204" pitchFamily="34" charset="0"/>
              </a:defRPr>
            </a:lvl4pPr>
            <a:lvl5pPr>
              <a:defRPr lang="en-US" dirty="0">
                <a:latin typeface="Arial" panose="020B0604020202020204" pitchFamily="34" charset="0"/>
                <a:cs typeface="Arial" panose="020B0604020202020204" pitchFamily="34" charset="0"/>
              </a:defRPr>
            </a:lvl5pPr>
          </a:lstStyle>
          <a:p>
            <a:pPr marL="0" lvl="0" indent="0">
              <a:buNone/>
            </a:pPr>
            <a:r>
              <a:rPr lang="en-US"/>
              <a:t>Click to edit Master text styles</a:t>
            </a:r>
          </a:p>
          <a:p>
            <a:pPr marL="0" lvl="1" indent="0">
              <a:buNone/>
            </a:pPr>
            <a:r>
              <a:rPr lang="en-US"/>
              <a:t>Second level</a:t>
            </a:r>
          </a:p>
          <a:p>
            <a:pPr marL="0" lvl="2" indent="0">
              <a:buNone/>
            </a:pPr>
            <a:r>
              <a:rPr lang="en-US"/>
              <a:t>Third level</a:t>
            </a:r>
          </a:p>
          <a:p>
            <a:pPr marL="0" lvl="3" indent="0">
              <a:buNone/>
            </a:pPr>
            <a:r>
              <a:rPr lang="en-US"/>
              <a:t>Fourth level</a:t>
            </a:r>
          </a:p>
          <a:p>
            <a:pPr marL="0" lvl="4" indent="0">
              <a:buNone/>
            </a:pPr>
            <a:r>
              <a:rPr lang="en-US"/>
              <a:t>Fifth level</a:t>
            </a:r>
            <a:endParaRPr lang="en-US" dirty="0"/>
          </a:p>
        </p:txBody>
      </p:sp>
      <p:sp>
        <p:nvSpPr>
          <p:cNvPr id="9" name="Subtitle 2">
            <a:extLst>
              <a:ext uri="{FF2B5EF4-FFF2-40B4-BE49-F238E27FC236}">
                <a16:creationId xmlns:a16="http://schemas.microsoft.com/office/drawing/2014/main" id="{A781009D-B024-5E41-99BD-96A39FFAC7CB}"/>
              </a:ext>
            </a:extLst>
          </p:cNvPr>
          <p:cNvSpPr>
            <a:spLocks noGrp="1"/>
          </p:cNvSpPr>
          <p:nvPr>
            <p:ph type="subTitle" idx="12"/>
          </p:nvPr>
        </p:nvSpPr>
        <p:spPr>
          <a:xfrm>
            <a:off x="205787" y="148680"/>
            <a:ext cx="11053314" cy="457201"/>
          </a:xfrm>
          <a:prstGeom prst="rect">
            <a:avLst/>
          </a:prstGeom>
        </p:spPr>
        <p:txBody>
          <a:bodyPr anchor="ctr">
            <a:noAutofit/>
          </a:bodyPr>
          <a:lstStyle>
            <a:lvl1pPr marL="0" indent="0" algn="l">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Rectangle 9">
            <a:extLst>
              <a:ext uri="{FF2B5EF4-FFF2-40B4-BE49-F238E27FC236}">
                <a16:creationId xmlns:a16="http://schemas.microsoft.com/office/drawing/2014/main" id="{43116A37-68B5-474C-B721-36189B64B389}"/>
              </a:ext>
            </a:extLst>
          </p:cNvPr>
          <p:cNvSpPr/>
          <p:nvPr userDrawn="1"/>
        </p:nvSpPr>
        <p:spPr>
          <a:xfrm>
            <a:off x="0" y="624235"/>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3EB9502-0651-374E-AE6C-8865823D87FA}"/>
              </a:ext>
            </a:extLst>
          </p:cNvPr>
          <p:cNvSpPr txBox="1"/>
          <p:nvPr userDrawn="1"/>
        </p:nvSpPr>
        <p:spPr>
          <a:xfrm>
            <a:off x="2359550" y="6480289"/>
            <a:ext cx="7081838" cy="192088"/>
          </a:xfrm>
          <a:prstGeom prst="rect">
            <a:avLst/>
          </a:prstGeom>
          <a:noFill/>
        </p:spPr>
        <p:txBody>
          <a:bodyPr>
            <a:spAutoFit/>
          </a:bodyPr>
          <a:lstStyle/>
          <a:p>
            <a:pPr algn="ctr">
              <a:defRPr/>
            </a:pPr>
            <a:r>
              <a:rPr lang="en-US" sz="650" b="1" dirty="0">
                <a:solidFill>
                  <a:srgbClr val="595959"/>
                </a:solidFill>
                <a:latin typeface="Arial" pitchFamily="-110" charset="0"/>
                <a:ea typeface="ＭＳ Ｐゴシック" pitchFamily="-110" charset="-128"/>
                <a:cs typeface="ＭＳ Ｐゴシック" pitchFamily="-110" charset="-128"/>
              </a:rPr>
              <a:t>© Copyright ESCWA. All rights reserved. No part of this presentation in all its property may be used or reproduced in any form without written permission</a:t>
            </a:r>
          </a:p>
        </p:txBody>
      </p:sp>
    </p:spTree>
    <p:extLst>
      <p:ext uri="{BB962C8B-B14F-4D97-AF65-F5344CB8AC3E}">
        <p14:creationId xmlns:p14="http://schemas.microsoft.com/office/powerpoint/2010/main" val="2092972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364381-9B92-DA43-9584-EA55DC6092D3}"/>
              </a:ext>
            </a:extLst>
          </p:cNvPr>
          <p:cNvPicPr>
            <a:picLocks noChangeAspect="1"/>
          </p:cNvPicPr>
          <p:nvPr/>
        </p:nvPicPr>
        <p:blipFill>
          <a:blip r:embed="rId2"/>
          <a:srcRect/>
          <a:stretch/>
        </p:blipFill>
        <p:spPr>
          <a:xfrm>
            <a:off x="0" y="0"/>
            <a:ext cx="12192000" cy="6858000"/>
          </a:xfrm>
          <a:prstGeom prst="rect">
            <a:avLst/>
          </a:prstGeom>
        </p:spPr>
      </p:pic>
      <p:sp>
        <p:nvSpPr>
          <p:cNvPr id="2" name="Title 1"/>
          <p:cNvSpPr>
            <a:spLocks noGrp="1"/>
          </p:cNvSpPr>
          <p:nvPr>
            <p:ph type="ctrTitle" hasCustomPrompt="1"/>
          </p:nvPr>
        </p:nvSpPr>
        <p:spPr>
          <a:xfrm>
            <a:off x="1629103" y="1297305"/>
            <a:ext cx="8933796" cy="2367383"/>
          </a:xfrm>
          <a:prstGeom prst="rect">
            <a:avLst/>
          </a:prstGeom>
        </p:spPr>
        <p:txBody>
          <a:bodyPr tIns="45720" bIns="45720" anchor="ctr">
            <a:normAutofit/>
          </a:bodyPr>
          <a:lstStyle>
            <a:lvl1pPr algn="ctr" rtl="1">
              <a:lnSpc>
                <a:spcPct val="83000"/>
              </a:lnSpc>
              <a:defRPr lang="en-US" sz="5400" b="0" i="0" kern="1200" cap="none" spc="-100" baseline="0" dirty="0">
                <a:solidFill>
                  <a:schemeClr val="bg1"/>
                </a:solidFill>
                <a:effectLst/>
                <a:latin typeface="Arial" panose="020B0604020202020204" pitchFamily="34" charset="0"/>
                <a:ea typeface="+mn-ea"/>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629101" y="3756510"/>
            <a:ext cx="8936846" cy="457201"/>
          </a:xfrm>
          <a:prstGeom prst="rect">
            <a:avLst/>
          </a:prstGeom>
        </p:spPr>
        <p:txBody>
          <a:bodyPr>
            <a:noAutofit/>
          </a:bodyPr>
          <a:lstStyle>
            <a:lvl1pPr marL="0" indent="0" algn="ctr" rtl="1">
              <a:spcBef>
                <a:spcPts val="0"/>
              </a:spcBef>
              <a:buNone/>
              <a:defRPr sz="320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909451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Section-Tit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D712B4-46EA-F945-815F-208955F2242B}"/>
              </a:ext>
            </a:extLst>
          </p:cNvPr>
          <p:cNvSpPr/>
          <p:nvPr/>
        </p:nvSpPr>
        <p:spPr>
          <a:xfrm>
            <a:off x="0" y="1564301"/>
            <a:ext cx="12192000" cy="4353419"/>
          </a:xfrm>
          <a:prstGeom prst="rect">
            <a:avLst/>
          </a:prstGeom>
          <a:gradFill>
            <a:gsLst>
              <a:gs pos="0">
                <a:srgbClr val="0298CA"/>
              </a:gs>
              <a:gs pos="100000">
                <a:srgbClr val="134985"/>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2" name="Title 1"/>
          <p:cNvSpPr>
            <a:spLocks noGrp="1"/>
          </p:cNvSpPr>
          <p:nvPr>
            <p:ph type="ctrTitle" hasCustomPrompt="1"/>
          </p:nvPr>
        </p:nvSpPr>
        <p:spPr>
          <a:xfrm>
            <a:off x="1533527" y="2218793"/>
            <a:ext cx="8933796" cy="2367383"/>
          </a:xfrm>
          <a:prstGeom prst="rect">
            <a:avLst/>
          </a:prstGeom>
        </p:spPr>
        <p:txBody>
          <a:bodyPr tIns="45720" bIns="45720" anchor="ctr">
            <a:normAutofit/>
          </a:bodyPr>
          <a:lstStyle>
            <a:lvl1pPr algn="ctr" rtl="1">
              <a:lnSpc>
                <a:spcPct val="83000"/>
              </a:lnSpc>
              <a:defRPr lang="en-US" sz="5400" b="0" i="0" kern="1200" cap="none" spc="-100" baseline="0" dirty="0">
                <a:solidFill>
                  <a:schemeClr val="bg1"/>
                </a:solidFill>
                <a:effectLst/>
                <a:latin typeface="Arial" panose="020B0604020202020204" pitchFamily="34" charset="0"/>
                <a:ea typeface="+mn-ea"/>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33525" y="4677998"/>
            <a:ext cx="8936846" cy="457201"/>
          </a:xfrm>
          <a:prstGeom prst="rect">
            <a:avLst/>
          </a:prstGeom>
        </p:spPr>
        <p:txBody>
          <a:bodyPr>
            <a:noAutofit/>
          </a:bodyPr>
          <a:lstStyle>
            <a:lvl1pPr marL="0" indent="0" algn="ctr" rtl="1">
              <a:spcBef>
                <a:spcPts val="0"/>
              </a:spcBef>
              <a:buNone/>
              <a:defRPr sz="320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TextBox 9">
            <a:extLst>
              <a:ext uri="{FF2B5EF4-FFF2-40B4-BE49-F238E27FC236}">
                <a16:creationId xmlns:a16="http://schemas.microsoft.com/office/drawing/2014/main" id="{0B226656-38C9-B349-8BF2-3906B17792AC}"/>
              </a:ext>
            </a:extLst>
          </p:cNvPr>
          <p:cNvSpPr txBox="1"/>
          <p:nvPr/>
        </p:nvSpPr>
        <p:spPr>
          <a:xfrm>
            <a:off x="2555081" y="6472813"/>
            <a:ext cx="7081838" cy="215444"/>
          </a:xfrm>
          <a:prstGeom prst="rect">
            <a:avLst/>
          </a:prstGeom>
          <a:noFill/>
        </p:spPr>
        <p:txBody>
          <a:bodyPr>
            <a:spAutoFit/>
          </a:bodyPr>
          <a:lstStyle/>
          <a:p>
            <a:pPr algn="ctr" rtl="1">
              <a:defRPr/>
            </a:pPr>
            <a:r>
              <a:rPr lang="x-none" sz="750" dirty="0">
                <a:solidFill>
                  <a:srgbClr val="595959"/>
                </a:solidFill>
                <a:latin typeface="Arial" pitchFamily="-110" charset="0"/>
                <a:ea typeface="ＭＳ Ｐゴシック" pitchFamily="-110" charset="-128"/>
                <a:cs typeface="+mn-cs"/>
              </a:rPr>
              <a:t> </a:t>
            </a:r>
            <a:r>
              <a:rPr lang="en-US" sz="750" dirty="0">
                <a:solidFill>
                  <a:srgbClr val="595959"/>
                </a:solidFill>
                <a:latin typeface="Arial" pitchFamily="-110" charset="0"/>
                <a:ea typeface="ＭＳ Ｐゴシック" pitchFamily="-110" charset="-128"/>
                <a:cs typeface="+mn-cs"/>
              </a:rPr>
              <a:t>©</a:t>
            </a:r>
            <a:r>
              <a:rPr lang="x-none" sz="750" dirty="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50" dirty="0">
              <a:solidFill>
                <a:srgbClr val="595959"/>
              </a:solidFill>
              <a:latin typeface="Arial" pitchFamily="-110" charset="0"/>
              <a:ea typeface="ＭＳ Ｐゴシック" pitchFamily="-110" charset="-128"/>
              <a:cs typeface="+mn-cs"/>
            </a:endParaRPr>
          </a:p>
        </p:txBody>
      </p:sp>
      <p:pic>
        <p:nvPicPr>
          <p:cNvPr id="11" name="Picture 10">
            <a:extLst>
              <a:ext uri="{FF2B5EF4-FFF2-40B4-BE49-F238E27FC236}">
                <a16:creationId xmlns:a16="http://schemas.microsoft.com/office/drawing/2014/main" id="{2DECA36A-9CD8-0C46-B55F-D33DAB78C51E}"/>
              </a:ext>
            </a:extLst>
          </p:cNvPr>
          <p:cNvPicPr>
            <a:picLocks noChangeAspect="1"/>
          </p:cNvPicPr>
          <p:nvPr/>
        </p:nvPicPr>
        <p:blipFill>
          <a:blip r:embed="rId2"/>
          <a:srcRect/>
          <a:stretch/>
        </p:blipFill>
        <p:spPr>
          <a:xfrm>
            <a:off x="8394535" y="324610"/>
            <a:ext cx="3094608" cy="1012484"/>
          </a:xfrm>
          <a:prstGeom prst="rect">
            <a:avLst/>
          </a:prstGeom>
        </p:spPr>
      </p:pic>
    </p:spTree>
    <p:extLst>
      <p:ext uri="{BB962C8B-B14F-4D97-AF65-F5344CB8AC3E}">
        <p14:creationId xmlns:p14="http://schemas.microsoft.com/office/powerpoint/2010/main" val="40878808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Section-Subtitl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4BF7176-84F6-D44C-9D31-8AC3C2AB082D}"/>
              </a:ext>
            </a:extLst>
          </p:cNvPr>
          <p:cNvSpPr/>
          <p:nvPr/>
        </p:nvSpPr>
        <p:spPr>
          <a:xfrm>
            <a:off x="2650" y="2409691"/>
            <a:ext cx="8791044" cy="3256498"/>
          </a:xfrm>
          <a:prstGeom prst="rect">
            <a:avLst/>
          </a:prstGeom>
          <a:gradFill>
            <a:gsLst>
              <a:gs pos="0">
                <a:srgbClr val="0298CA"/>
              </a:gs>
              <a:gs pos="100000">
                <a:srgbClr val="134985"/>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a:p>
        </p:txBody>
      </p:sp>
      <p:sp>
        <p:nvSpPr>
          <p:cNvPr id="8" name="Rectangle 7">
            <a:extLst>
              <a:ext uri="{FF2B5EF4-FFF2-40B4-BE49-F238E27FC236}">
                <a16:creationId xmlns:a16="http://schemas.microsoft.com/office/drawing/2014/main" id="{A40D9A51-250E-4249-A28F-8BCB6AF9B0EA}"/>
              </a:ext>
            </a:extLst>
          </p:cNvPr>
          <p:cNvSpPr/>
          <p:nvPr/>
        </p:nvSpPr>
        <p:spPr>
          <a:xfrm>
            <a:off x="8793694" y="2409691"/>
            <a:ext cx="3398305" cy="3263900"/>
          </a:xfrm>
          <a:prstGeom prst="rect">
            <a:avLst/>
          </a:prstGeom>
          <a:solidFill>
            <a:schemeClr val="bg1">
              <a:lumMod val="95000"/>
            </a:schemeClr>
          </a:solidFill>
          <a:ln>
            <a:noFill/>
          </a:ln>
        </p:spPr>
        <p:txBody>
          <a:bodyPr vert="horz" lIns="91440" tIns="45720" rIns="91440" bIns="45720" rtlCol="0" anchor="t">
            <a:normAutofit/>
          </a:bodyPr>
          <a:lstStyle/>
          <a:p>
            <a:pPr lvl="0" indent="0">
              <a:lnSpc>
                <a:spcPct val="110000"/>
              </a:lnSpc>
              <a:spcBef>
                <a:spcPts val="900"/>
              </a:spcBef>
              <a:spcAft>
                <a:spcPts val="0"/>
              </a:spcAft>
              <a:buClr>
                <a:schemeClr val="tx1">
                  <a:lumMod val="85000"/>
                  <a:lumOff val="15000"/>
                </a:schemeClr>
              </a:buClr>
              <a:buFont typeface="Garamond" pitchFamily="18" charset="0"/>
              <a:buNone/>
            </a:pPr>
            <a:endParaRPr lang="en-US" sz="2000">
              <a:solidFill>
                <a:schemeClr val="tx1"/>
              </a:solidFill>
            </a:endParaRPr>
          </a:p>
        </p:txBody>
      </p:sp>
      <p:sp>
        <p:nvSpPr>
          <p:cNvPr id="2" name="Title 1"/>
          <p:cNvSpPr>
            <a:spLocks noGrp="1"/>
          </p:cNvSpPr>
          <p:nvPr>
            <p:ph type="ctrTitle" hasCustomPrompt="1"/>
          </p:nvPr>
        </p:nvSpPr>
        <p:spPr>
          <a:xfrm>
            <a:off x="525959" y="2792624"/>
            <a:ext cx="8025181" cy="1956585"/>
          </a:xfrm>
          <a:prstGeom prst="rect">
            <a:avLst/>
          </a:prstGeom>
        </p:spPr>
        <p:txBody>
          <a:bodyPr tIns="45720" bIns="45720" anchor="ctr">
            <a:normAutofit/>
          </a:bodyPr>
          <a:lstStyle>
            <a:lvl1pPr algn="r" rtl="1">
              <a:lnSpc>
                <a:spcPct val="83000"/>
              </a:lnSpc>
              <a:defRPr lang="en-US" sz="4400" b="0" i="0" kern="1200" cap="none" spc="-100" baseline="0" dirty="0">
                <a:solidFill>
                  <a:schemeClr val="bg1"/>
                </a:solidFill>
                <a:effectLst/>
                <a:latin typeface="Arial" panose="020B0604020202020204" pitchFamily="34" charset="0"/>
                <a:ea typeface="+mn-ea"/>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525959" y="4846405"/>
            <a:ext cx="8025181" cy="457201"/>
          </a:xfrm>
          <a:prstGeom prst="rect">
            <a:avLst/>
          </a:prstGeom>
        </p:spPr>
        <p:txBody>
          <a:bodyPr>
            <a:noAutofit/>
          </a:bodyPr>
          <a:lstStyle>
            <a:lvl1pPr marL="0" indent="0" algn="r" rtl="1">
              <a:spcBef>
                <a:spcPts val="0"/>
              </a:spcBef>
              <a:buNone/>
              <a:defRPr sz="320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Box 8">
            <a:extLst>
              <a:ext uri="{FF2B5EF4-FFF2-40B4-BE49-F238E27FC236}">
                <a16:creationId xmlns:a16="http://schemas.microsoft.com/office/drawing/2014/main" id="{95E19219-F76D-7748-8FC4-0CB9534DA2C7}"/>
              </a:ext>
            </a:extLst>
          </p:cNvPr>
          <p:cNvSpPr txBox="1"/>
          <p:nvPr/>
        </p:nvSpPr>
        <p:spPr>
          <a:xfrm>
            <a:off x="1711856" y="6488915"/>
            <a:ext cx="7081838" cy="207749"/>
          </a:xfrm>
          <a:prstGeom prst="rect">
            <a:avLst/>
          </a:prstGeom>
          <a:noFill/>
        </p:spPr>
        <p:txBody>
          <a:bodyPr>
            <a:spAutoFit/>
          </a:bodyPr>
          <a:lstStyle/>
          <a:p>
            <a:pPr algn="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pic>
        <p:nvPicPr>
          <p:cNvPr id="12" name="Picture 11">
            <a:extLst>
              <a:ext uri="{FF2B5EF4-FFF2-40B4-BE49-F238E27FC236}">
                <a16:creationId xmlns:a16="http://schemas.microsoft.com/office/drawing/2014/main" id="{EDF6BA29-152B-E342-911F-F353625A49E6}"/>
              </a:ext>
            </a:extLst>
          </p:cNvPr>
          <p:cNvPicPr>
            <a:picLocks noChangeAspect="1"/>
          </p:cNvPicPr>
          <p:nvPr/>
        </p:nvPicPr>
        <p:blipFill>
          <a:blip r:embed="rId2"/>
          <a:srcRect/>
          <a:stretch/>
        </p:blipFill>
        <p:spPr>
          <a:xfrm>
            <a:off x="8793695" y="455205"/>
            <a:ext cx="2695448" cy="881888"/>
          </a:xfrm>
          <a:prstGeom prst="rect">
            <a:avLst/>
          </a:prstGeom>
        </p:spPr>
      </p:pic>
    </p:spTree>
    <p:extLst>
      <p:ext uri="{BB962C8B-B14F-4D97-AF65-F5344CB8AC3E}">
        <p14:creationId xmlns:p14="http://schemas.microsoft.com/office/powerpoint/2010/main" val="17216641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Section-Subtitle-Pictur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3E7C4C2-67F5-B94E-81E7-00528ABC2B76}"/>
              </a:ext>
            </a:extLst>
          </p:cNvPr>
          <p:cNvSpPr/>
          <p:nvPr/>
        </p:nvSpPr>
        <p:spPr>
          <a:xfrm>
            <a:off x="-1" y="2409691"/>
            <a:ext cx="8793696" cy="3256498"/>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323681" y="1719747"/>
            <a:ext cx="8267940" cy="457201"/>
          </a:xfrm>
          <a:prstGeom prst="rect">
            <a:avLst/>
          </a:prstGeom>
        </p:spPr>
        <p:txBody>
          <a:bodyPr>
            <a:noAutofit/>
          </a:bodyPr>
          <a:lstStyle>
            <a:lvl1pPr marL="0" indent="0" algn="r" rtl="1">
              <a:spcBef>
                <a:spcPts val="0"/>
              </a:spcBef>
              <a:buNone/>
              <a:defRPr sz="36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Picture Placeholder 2">
            <a:extLst>
              <a:ext uri="{FF2B5EF4-FFF2-40B4-BE49-F238E27FC236}">
                <a16:creationId xmlns:a16="http://schemas.microsoft.com/office/drawing/2014/main" id="{B53B761F-AC01-FC44-8276-E78878FB5F4D}"/>
              </a:ext>
            </a:extLst>
          </p:cNvPr>
          <p:cNvSpPr>
            <a:spLocks noGrp="1" noChangeAspect="1"/>
          </p:cNvSpPr>
          <p:nvPr>
            <p:ph type="pic" idx="10"/>
          </p:nvPr>
        </p:nvSpPr>
        <p:spPr>
          <a:xfrm>
            <a:off x="8793695" y="2409691"/>
            <a:ext cx="3398305" cy="3256498"/>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Content Placeholder 3">
            <a:extLst>
              <a:ext uri="{FF2B5EF4-FFF2-40B4-BE49-F238E27FC236}">
                <a16:creationId xmlns:a16="http://schemas.microsoft.com/office/drawing/2014/main" id="{60C7FB0A-A388-BB43-9634-7DEE2E8D6BA6}"/>
              </a:ext>
            </a:extLst>
          </p:cNvPr>
          <p:cNvSpPr>
            <a:spLocks noGrp="1"/>
          </p:cNvSpPr>
          <p:nvPr>
            <p:ph sz="half" idx="2"/>
          </p:nvPr>
        </p:nvSpPr>
        <p:spPr>
          <a:xfrm>
            <a:off x="523310" y="2644988"/>
            <a:ext cx="8025180" cy="3021201"/>
          </a:xfrm>
          <a:prstGeom prst="rect">
            <a:avLst/>
          </a:prstGeom>
        </p:spPr>
        <p:txBody>
          <a:bodyPr/>
          <a:lstStyle>
            <a:lvl1pPr marL="0" indent="0" algn="r" rtl="1">
              <a:buClr>
                <a:schemeClr val="bg1"/>
              </a:buClr>
              <a:buFontTx/>
              <a:buNone/>
              <a:defRPr sz="2800" b="0">
                <a:solidFill>
                  <a:schemeClr val="bg1"/>
                </a:solidFill>
                <a:latin typeface="Arial" panose="020B0604020202020204" pitchFamily="34" charset="0"/>
                <a:cs typeface="Arial" panose="020B0604020202020204" pitchFamily="34" charset="0"/>
              </a:defRPr>
            </a:lvl1pPr>
            <a:lvl2pPr marL="539750" indent="-265113" algn="r" rtl="1">
              <a:buClr>
                <a:schemeClr val="bg1"/>
              </a:buClr>
              <a:buSzPct val="120000"/>
              <a:buFont typeface="Wingdings" pitchFamily="2" charset="2"/>
              <a:buChar char="§"/>
              <a:tabLst/>
              <a:defRPr sz="2800">
                <a:solidFill>
                  <a:schemeClr val="bg1"/>
                </a:solidFill>
                <a:latin typeface="Arial" panose="020B0604020202020204" pitchFamily="34" charset="0"/>
                <a:cs typeface="Arial" panose="020B0604020202020204" pitchFamily="34" charset="0"/>
              </a:defRPr>
            </a:lvl2pPr>
            <a:lvl3pPr marL="731520" indent="-182880" algn="r" rtl="1">
              <a:buClr>
                <a:schemeClr val="bg1"/>
              </a:buClr>
              <a:buFont typeface="Wingdings" pitchFamily="2" charset="2"/>
              <a:buChar char="§"/>
              <a:defRPr sz="2400">
                <a:solidFill>
                  <a:schemeClr val="bg1"/>
                </a:solidFill>
                <a:latin typeface="Arial" panose="020B0604020202020204" pitchFamily="34" charset="0"/>
                <a:cs typeface="Arial" panose="020B0604020202020204" pitchFamily="34" charset="0"/>
              </a:defRPr>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p:txBody>
      </p:sp>
      <p:pic>
        <p:nvPicPr>
          <p:cNvPr id="11" name="Picture 10">
            <a:extLst>
              <a:ext uri="{FF2B5EF4-FFF2-40B4-BE49-F238E27FC236}">
                <a16:creationId xmlns:a16="http://schemas.microsoft.com/office/drawing/2014/main" id="{CEE9879D-020F-0A41-B9AF-67249EE208E0}"/>
              </a:ext>
            </a:extLst>
          </p:cNvPr>
          <p:cNvPicPr>
            <a:picLocks noChangeAspect="1"/>
          </p:cNvPicPr>
          <p:nvPr/>
        </p:nvPicPr>
        <p:blipFill>
          <a:blip r:embed="rId2"/>
          <a:srcRect/>
          <a:stretch/>
        </p:blipFill>
        <p:spPr>
          <a:xfrm>
            <a:off x="8793695" y="455205"/>
            <a:ext cx="2695448" cy="881888"/>
          </a:xfrm>
          <a:prstGeom prst="rect">
            <a:avLst/>
          </a:prstGeom>
        </p:spPr>
      </p:pic>
      <p:sp>
        <p:nvSpPr>
          <p:cNvPr id="12" name="TextBox 11">
            <a:extLst>
              <a:ext uri="{FF2B5EF4-FFF2-40B4-BE49-F238E27FC236}">
                <a16:creationId xmlns:a16="http://schemas.microsoft.com/office/drawing/2014/main" id="{DF4AEF94-C802-9546-8C95-3AAC61E22B12}"/>
              </a:ext>
            </a:extLst>
          </p:cNvPr>
          <p:cNvSpPr txBox="1"/>
          <p:nvPr/>
        </p:nvSpPr>
        <p:spPr>
          <a:xfrm>
            <a:off x="1711856" y="6488915"/>
            <a:ext cx="7081838" cy="207749"/>
          </a:xfrm>
          <a:prstGeom prst="rect">
            <a:avLst/>
          </a:prstGeom>
          <a:noFill/>
        </p:spPr>
        <p:txBody>
          <a:bodyPr>
            <a:spAutoFit/>
          </a:bodyPr>
          <a:lstStyle/>
          <a:p>
            <a:pPr algn="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26369117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Regular-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FD343C2-E4F1-7F46-A2F1-08FBA3E6E026}"/>
              </a:ext>
            </a:extLst>
          </p:cNvPr>
          <p:cNvSpPr/>
          <p:nvPr/>
        </p:nvSpPr>
        <p:spPr>
          <a:xfrm>
            <a:off x="0" y="292608"/>
            <a:ext cx="12192000" cy="1078992"/>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569343" y="557783"/>
            <a:ext cx="11053313" cy="457201"/>
          </a:xfrm>
          <a:prstGeom prst="rect">
            <a:avLst/>
          </a:prstGeom>
        </p:spPr>
        <p:txBody>
          <a:bodyPr>
            <a:noAutofit/>
          </a:bodyPr>
          <a:lstStyle>
            <a:lvl1pPr marL="0" indent="0" algn="ctr" rtl="1">
              <a:spcBef>
                <a:spcPts val="0"/>
              </a:spcBef>
              <a:buNone/>
              <a:defRPr sz="3600" b="0" i="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D3096051-E13F-F44E-BDF1-B2B2CF790B82}"/>
              </a:ext>
            </a:extLst>
          </p:cNvPr>
          <p:cNvSpPr/>
          <p:nvPr/>
        </p:nvSpPr>
        <p:spPr>
          <a:xfrm>
            <a:off x="0" y="1900069"/>
            <a:ext cx="12192000" cy="4443984"/>
          </a:xfrm>
          <a:prstGeom prst="rect">
            <a:avLst/>
          </a:prstGeom>
          <a:solidFill>
            <a:schemeClr val="bg1">
              <a:lumMod val="95000"/>
            </a:schemeClr>
          </a:solidFill>
          <a:ln>
            <a:noFill/>
          </a:ln>
        </p:spPr>
        <p:txBody>
          <a:bodyPr vert="horz" lIns="91440" tIns="45720" rIns="91440" bIns="45720" rtlCol="0" anchor="t">
            <a:normAutofit/>
          </a:bodyPr>
          <a:lstStyle/>
          <a:p>
            <a:pPr lvl="0" indent="0">
              <a:lnSpc>
                <a:spcPct val="110000"/>
              </a:lnSpc>
              <a:spcBef>
                <a:spcPts val="900"/>
              </a:spcBef>
              <a:spcAft>
                <a:spcPts val="0"/>
              </a:spcAft>
              <a:buClr>
                <a:schemeClr val="tx1">
                  <a:lumMod val="85000"/>
                  <a:lumOff val="15000"/>
                </a:schemeClr>
              </a:buClr>
              <a:buFont typeface="Garamond" pitchFamily="18" charset="0"/>
              <a:buNone/>
            </a:pPr>
            <a:endParaRPr lang="en-US" sz="2000">
              <a:solidFill>
                <a:schemeClr val="tx1"/>
              </a:solidFill>
            </a:endParaRPr>
          </a:p>
        </p:txBody>
      </p:sp>
      <p:sp>
        <p:nvSpPr>
          <p:cNvPr id="8" name="Content Placeholder 3">
            <a:extLst>
              <a:ext uri="{FF2B5EF4-FFF2-40B4-BE49-F238E27FC236}">
                <a16:creationId xmlns:a16="http://schemas.microsoft.com/office/drawing/2014/main" id="{60C7FB0A-A388-BB43-9634-7DEE2E8D6BA6}"/>
              </a:ext>
            </a:extLst>
          </p:cNvPr>
          <p:cNvSpPr>
            <a:spLocks noGrp="1"/>
          </p:cNvSpPr>
          <p:nvPr>
            <p:ph sz="half" idx="2"/>
          </p:nvPr>
        </p:nvSpPr>
        <p:spPr>
          <a:xfrm>
            <a:off x="1069848" y="2176948"/>
            <a:ext cx="10309115" cy="3489241"/>
          </a:xfrm>
          <a:prstGeom prst="rect">
            <a:avLst/>
          </a:prstGeom>
        </p:spPr>
        <p:txBody>
          <a:bodyPr/>
          <a:lstStyle>
            <a:lvl1pPr marL="0" indent="0" algn="r" rtl="1">
              <a:buClr>
                <a:schemeClr val="bg1"/>
              </a:buClr>
              <a:buFontTx/>
              <a:buNone/>
              <a:defRPr sz="2800" b="0">
                <a:solidFill>
                  <a:schemeClr val="tx1">
                    <a:lumMod val="75000"/>
                    <a:lumOff val="25000"/>
                  </a:schemeClr>
                </a:solidFill>
                <a:latin typeface="Arial" panose="020B0604020202020204" pitchFamily="34" charset="0"/>
                <a:cs typeface="Arial" panose="020B0604020202020204" pitchFamily="34" charset="0"/>
              </a:defRPr>
            </a:lvl1pPr>
            <a:lvl2pPr marL="539750" indent="-265113" algn="r" rtl="1">
              <a:buClr>
                <a:srgbClr val="0298CA"/>
              </a:buClr>
              <a:buSzPct val="120000"/>
              <a:buFont typeface="Wingdings" pitchFamily="2" charset="2"/>
              <a:buChar char="§"/>
              <a:tabLst/>
              <a:defRPr sz="2800">
                <a:solidFill>
                  <a:schemeClr val="tx1">
                    <a:lumMod val="75000"/>
                    <a:lumOff val="25000"/>
                  </a:schemeClr>
                </a:solidFill>
                <a:latin typeface="Arial" panose="020B0604020202020204" pitchFamily="34" charset="0"/>
                <a:cs typeface="Arial" panose="020B0604020202020204" pitchFamily="34" charset="0"/>
              </a:defRPr>
            </a:lvl2pPr>
            <a:lvl3pPr marL="731520" indent="-182880" algn="r" rtl="1">
              <a:buClr>
                <a:srgbClr val="0298CA"/>
              </a:buClr>
              <a:buFont typeface="Wingdings" pitchFamily="2" charset="2"/>
              <a:buChar char="§"/>
              <a:defRPr sz="2400">
                <a:solidFill>
                  <a:schemeClr val="tx1">
                    <a:lumMod val="75000"/>
                    <a:lumOff val="25000"/>
                  </a:schemeClr>
                </a:solidFill>
                <a:latin typeface="Arial" panose="020B0604020202020204" pitchFamily="34" charset="0"/>
                <a:cs typeface="Arial" panose="020B0604020202020204" pitchFamily="34" charset="0"/>
              </a:defRPr>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p:txBody>
      </p:sp>
      <p:sp>
        <p:nvSpPr>
          <p:cNvPr id="10" name="TextBox 9">
            <a:extLst>
              <a:ext uri="{FF2B5EF4-FFF2-40B4-BE49-F238E27FC236}">
                <a16:creationId xmlns:a16="http://schemas.microsoft.com/office/drawing/2014/main" id="{8FFCAA90-DAAD-2C45-8A9C-FFA1D0AB0983}"/>
              </a:ext>
            </a:extLst>
          </p:cNvPr>
          <p:cNvSpPr txBox="1"/>
          <p:nvPr/>
        </p:nvSpPr>
        <p:spPr>
          <a:xfrm>
            <a:off x="2555080" y="6488915"/>
            <a:ext cx="7081838" cy="207749"/>
          </a:xfrm>
          <a:prstGeom prst="rect">
            <a:avLst/>
          </a:prstGeom>
          <a:noFill/>
        </p:spPr>
        <p:txBody>
          <a:bodyPr>
            <a:spAutoFit/>
          </a:bodyPr>
          <a:lstStyle/>
          <a:p>
            <a:pPr algn="ct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3018562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E106D-8755-49C5-B3E1-02F4D18C0D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50A493-82CA-4000-865A-1EA94C084F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3E4EC4-70F1-4FF2-9611-309F1556E8F0}"/>
              </a:ext>
            </a:extLst>
          </p:cNvPr>
          <p:cNvSpPr>
            <a:spLocks noGrp="1"/>
          </p:cNvSpPr>
          <p:nvPr>
            <p:ph type="dt" sz="half" idx="10"/>
          </p:nvPr>
        </p:nvSpPr>
        <p:spPr/>
        <p:txBody>
          <a:bodyPr/>
          <a:lstStyle/>
          <a:p>
            <a:fld id="{799D13F7-BCF6-4ED6-9C2C-EC7ABB01B0EC}" type="datetime1">
              <a:rPr lang="en-US" smtClean="0"/>
              <a:t>11/29/2022</a:t>
            </a:fld>
            <a:endParaRPr lang="en-US" dirty="0"/>
          </a:p>
        </p:txBody>
      </p:sp>
      <p:sp>
        <p:nvSpPr>
          <p:cNvPr id="5" name="Footer Placeholder 4">
            <a:extLst>
              <a:ext uri="{FF2B5EF4-FFF2-40B4-BE49-F238E27FC236}">
                <a16:creationId xmlns:a16="http://schemas.microsoft.com/office/drawing/2014/main" id="{8C125C2A-EA0B-4FCD-92F8-66FDBF6DA66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4114109-4114-4B94-8C76-A1133A1D9D94}"/>
              </a:ext>
            </a:extLst>
          </p:cNvPr>
          <p:cNvSpPr>
            <a:spLocks noGrp="1"/>
          </p:cNvSpPr>
          <p:nvPr>
            <p:ph type="sldNum" sz="quarter" idx="12"/>
          </p:nvPr>
        </p:nvSpPr>
        <p:spPr>
          <a:xfrm>
            <a:off x="9302936" y="6395539"/>
            <a:ext cx="2743200" cy="365125"/>
          </a:xfrm>
        </p:spPr>
        <p:txBody>
          <a:bodyPr/>
          <a:lstStyle/>
          <a:p>
            <a:fld id="{15E8F91F-789E-49A2-8408-37FDFE0FA12D}" type="slidenum">
              <a:rPr lang="en-US" smtClean="0"/>
              <a:t>‹#›</a:t>
            </a:fld>
            <a:endParaRPr lang="en-US" dirty="0"/>
          </a:p>
        </p:txBody>
      </p:sp>
    </p:spTree>
    <p:extLst>
      <p:ext uri="{BB962C8B-B14F-4D97-AF65-F5344CB8AC3E}">
        <p14:creationId xmlns:p14="http://schemas.microsoft.com/office/powerpoint/2010/main" val="509634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Regular-Slide-2">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799" y="2103120"/>
            <a:ext cx="4807789" cy="374904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a:latin typeface="Arial" panose="020B0604020202020204" pitchFamily="34" charset="0"/>
                <a:cs typeface="Arial" panose="020B0604020202020204" pitchFamily="34" charset="0"/>
              </a:defRPr>
            </a:lvl1pPr>
            <a:lvl2pPr algn="r" rtl="1">
              <a:defRPr lang="en-US">
                <a:latin typeface="Arial" panose="020B0604020202020204" pitchFamily="34" charset="0"/>
                <a:cs typeface="Arial" panose="020B0604020202020204" pitchFamily="34" charset="0"/>
              </a:defRPr>
            </a:lvl2pPr>
            <a:lvl3pPr algn="r" rtl="1">
              <a:defRPr lang="en-US">
                <a:latin typeface="Arial" panose="020B0604020202020204" pitchFamily="34" charset="0"/>
                <a:cs typeface="Arial" panose="020B0604020202020204" pitchFamily="34" charset="0"/>
              </a:defRPr>
            </a:lvl3pPr>
            <a:lvl4pPr algn="r" rtl="1">
              <a:defRPr lang="en-US">
                <a:latin typeface="Arial" panose="020B0604020202020204" pitchFamily="34" charset="0"/>
                <a:cs typeface="Arial" panose="020B0604020202020204" pitchFamily="34" charset="0"/>
              </a:defRPr>
            </a:lvl4pPr>
            <a:lvl5pPr algn="r" rtl="1">
              <a:defRPr lang="en-US" dirty="0">
                <a:latin typeface="Arial" panose="020B0604020202020204" pitchFamily="34" charset="0"/>
                <a:cs typeface="Arial" panose="020B0604020202020204" pitchFamily="34" charset="0"/>
              </a:defRPr>
            </a:lvl5pPr>
          </a:lstStyle>
          <a:p>
            <a:pPr marL="0" lvl="0" indent="0">
              <a:buNone/>
            </a:pPr>
            <a:r>
              <a:rPr lang="en-US"/>
              <a:t>Edit Master text styles</a:t>
            </a:r>
          </a:p>
          <a:p>
            <a:pPr marL="0" lvl="1" indent="0">
              <a:buNone/>
            </a:pPr>
            <a:r>
              <a:rPr lang="en-US"/>
              <a:t>Second level</a:t>
            </a:r>
          </a:p>
          <a:p>
            <a:pPr marL="0" lvl="2" indent="0">
              <a:buNone/>
            </a:pPr>
            <a:r>
              <a:rPr lang="en-US"/>
              <a:t>Third level</a:t>
            </a:r>
          </a:p>
          <a:p>
            <a:pPr marL="0" lvl="3" indent="0">
              <a:buNone/>
            </a:pPr>
            <a:r>
              <a:rPr lang="en-US"/>
              <a:t>Fourth level</a:t>
            </a:r>
          </a:p>
          <a:p>
            <a:pPr marL="0" lvl="4" indent="0">
              <a:buNone/>
            </a:pPr>
            <a:r>
              <a:rPr lang="en-US"/>
              <a:t>Fifth level</a:t>
            </a:r>
            <a:endParaRPr lang="en-US" dirty="0"/>
          </a:p>
        </p:txBody>
      </p:sp>
      <p:sp>
        <p:nvSpPr>
          <p:cNvPr id="4" name="Content Placeholder 3"/>
          <p:cNvSpPr>
            <a:spLocks noGrp="1"/>
          </p:cNvSpPr>
          <p:nvPr>
            <p:ph sz="half" idx="2"/>
          </p:nvPr>
        </p:nvSpPr>
        <p:spPr>
          <a:xfrm>
            <a:off x="6317411" y="2103120"/>
            <a:ext cx="4807789" cy="374904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a:latin typeface="Arial" panose="020B0604020202020204" pitchFamily="34" charset="0"/>
                <a:cs typeface="Arial" panose="020B0604020202020204" pitchFamily="34" charset="0"/>
              </a:defRPr>
            </a:lvl1pPr>
            <a:lvl2pPr algn="r" rtl="1">
              <a:defRPr lang="en-US">
                <a:latin typeface="Arial" panose="020B0604020202020204" pitchFamily="34" charset="0"/>
                <a:cs typeface="Arial" panose="020B0604020202020204" pitchFamily="34" charset="0"/>
              </a:defRPr>
            </a:lvl2pPr>
            <a:lvl3pPr algn="r" rtl="1">
              <a:defRPr lang="en-US">
                <a:latin typeface="Arial" panose="020B0604020202020204" pitchFamily="34" charset="0"/>
                <a:cs typeface="Arial" panose="020B0604020202020204" pitchFamily="34" charset="0"/>
              </a:defRPr>
            </a:lvl3pPr>
            <a:lvl4pPr algn="r" rtl="1">
              <a:defRPr lang="en-US">
                <a:latin typeface="Arial" panose="020B0604020202020204" pitchFamily="34" charset="0"/>
                <a:cs typeface="Arial" panose="020B0604020202020204" pitchFamily="34" charset="0"/>
              </a:defRPr>
            </a:lvl4pPr>
            <a:lvl5pPr algn="r" rtl="1">
              <a:defRPr lang="en-US" dirty="0">
                <a:latin typeface="Arial" panose="020B0604020202020204" pitchFamily="34" charset="0"/>
                <a:cs typeface="Arial" panose="020B0604020202020204" pitchFamily="34" charset="0"/>
              </a:defRPr>
            </a:lvl5pPr>
          </a:lstStyle>
          <a:p>
            <a:pPr marL="0" lvl="0" indent="0">
              <a:buNone/>
            </a:pPr>
            <a:r>
              <a:rPr lang="en-US"/>
              <a:t>Edit Master text styles</a:t>
            </a:r>
          </a:p>
          <a:p>
            <a:pPr marL="0" lvl="1" indent="0">
              <a:buNone/>
            </a:pPr>
            <a:r>
              <a:rPr lang="en-US"/>
              <a:t>Second level</a:t>
            </a:r>
          </a:p>
          <a:p>
            <a:pPr marL="0" lvl="2" indent="0">
              <a:buNone/>
            </a:pPr>
            <a:r>
              <a:rPr lang="en-US"/>
              <a:t>Third level</a:t>
            </a:r>
          </a:p>
          <a:p>
            <a:pPr marL="0" lvl="3" indent="0">
              <a:buNone/>
            </a:pPr>
            <a:r>
              <a:rPr lang="en-US"/>
              <a:t>Fourth level</a:t>
            </a:r>
          </a:p>
          <a:p>
            <a:pPr marL="0" lvl="4" indent="0">
              <a:buNone/>
            </a:pPr>
            <a:r>
              <a:rPr lang="en-US"/>
              <a:t>Fifth level</a:t>
            </a:r>
            <a:endParaRPr lang="en-US" dirty="0"/>
          </a:p>
        </p:txBody>
      </p:sp>
      <p:sp>
        <p:nvSpPr>
          <p:cNvPr id="9" name="Subtitle 2">
            <a:extLst>
              <a:ext uri="{FF2B5EF4-FFF2-40B4-BE49-F238E27FC236}">
                <a16:creationId xmlns:a16="http://schemas.microsoft.com/office/drawing/2014/main" id="{A781009D-B024-5E41-99BD-96A39FFAC7CB}"/>
              </a:ext>
            </a:extLst>
          </p:cNvPr>
          <p:cNvSpPr>
            <a:spLocks noGrp="1"/>
          </p:cNvSpPr>
          <p:nvPr>
            <p:ph type="subTitle" idx="12"/>
          </p:nvPr>
        </p:nvSpPr>
        <p:spPr>
          <a:xfrm>
            <a:off x="569344" y="756536"/>
            <a:ext cx="11053314" cy="457201"/>
          </a:xfrm>
          <a:prstGeom prst="rect">
            <a:avLst/>
          </a:prstGeom>
        </p:spPr>
        <p:txBody>
          <a:bodyPr anchor="ctr">
            <a:noAutofit/>
          </a:bodyPr>
          <a:lstStyle>
            <a:lvl1pPr marL="0" indent="0" algn="ctr" rtl="1">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Rectangle 9">
            <a:extLst>
              <a:ext uri="{FF2B5EF4-FFF2-40B4-BE49-F238E27FC236}">
                <a16:creationId xmlns:a16="http://schemas.microsoft.com/office/drawing/2014/main" id="{43116A37-68B5-474C-B721-36189B64B389}"/>
              </a:ext>
            </a:extLst>
          </p:cNvPr>
          <p:cNvSpPr/>
          <p:nvPr/>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5958BAA-65C3-174A-AAEF-12B904BF7977}"/>
              </a:ext>
            </a:extLst>
          </p:cNvPr>
          <p:cNvSpPr txBox="1"/>
          <p:nvPr/>
        </p:nvSpPr>
        <p:spPr>
          <a:xfrm>
            <a:off x="2555080" y="6488915"/>
            <a:ext cx="7081838" cy="207749"/>
          </a:xfrm>
          <a:prstGeom prst="rect">
            <a:avLst/>
          </a:prstGeom>
          <a:noFill/>
        </p:spPr>
        <p:txBody>
          <a:bodyPr>
            <a:spAutoFit/>
          </a:bodyPr>
          <a:lstStyle/>
          <a:p>
            <a:pPr algn="ct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2248078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Regular-Slide-photo-Chart-1">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EEA9544-5AC3-334B-B48C-C891D0AE5BB6}"/>
              </a:ext>
            </a:extLst>
          </p:cNvPr>
          <p:cNvSpPr/>
          <p:nvPr/>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3">
            <a:extLst>
              <a:ext uri="{FF2B5EF4-FFF2-40B4-BE49-F238E27FC236}">
                <a16:creationId xmlns:a16="http://schemas.microsoft.com/office/drawing/2014/main" id="{880C0A46-5366-724C-B982-852FEE357715}"/>
              </a:ext>
            </a:extLst>
          </p:cNvPr>
          <p:cNvSpPr>
            <a:spLocks noGrp="1"/>
          </p:cNvSpPr>
          <p:nvPr>
            <p:ph sz="half" idx="2"/>
          </p:nvPr>
        </p:nvSpPr>
        <p:spPr>
          <a:xfrm>
            <a:off x="569343" y="2520177"/>
            <a:ext cx="6006859" cy="3794360"/>
          </a:xfrm>
          <a:prstGeom prst="rect">
            <a:avLst/>
          </a:prstGeom>
        </p:spPr>
        <p:txBody>
          <a:bodyPr/>
          <a:lstStyle>
            <a:lvl1pPr marL="0" indent="0" algn="r" rtl="1">
              <a:buClr>
                <a:schemeClr val="bg1"/>
              </a:buClr>
              <a:buFontTx/>
              <a:buNone/>
              <a:defRPr sz="2400" b="0">
                <a:solidFill>
                  <a:schemeClr val="tx1">
                    <a:lumMod val="75000"/>
                    <a:lumOff val="25000"/>
                  </a:schemeClr>
                </a:solidFill>
                <a:latin typeface="Arial" panose="020B0604020202020204" pitchFamily="34" charset="0"/>
                <a:cs typeface="Arial" panose="020B0604020202020204" pitchFamily="34" charset="0"/>
              </a:defRPr>
            </a:lvl1pPr>
            <a:lvl2pPr marL="539750" indent="-265113" algn="r" rtl="1">
              <a:buClr>
                <a:srgbClr val="0298CA"/>
              </a:buClr>
              <a:buSzPct val="120000"/>
              <a:buFont typeface="Wingdings" pitchFamily="2" charset="2"/>
              <a:buChar char="§"/>
              <a:tabLst/>
              <a:defRPr sz="2000">
                <a:solidFill>
                  <a:schemeClr val="tx1">
                    <a:lumMod val="75000"/>
                    <a:lumOff val="25000"/>
                  </a:schemeClr>
                </a:solidFill>
                <a:latin typeface="Arial" panose="020B0604020202020204" pitchFamily="34" charset="0"/>
                <a:cs typeface="Arial" panose="020B0604020202020204" pitchFamily="34" charset="0"/>
              </a:defRPr>
            </a:lvl2pPr>
            <a:lvl3pPr marL="731520" indent="-182880" algn="r" rtl="1">
              <a:buClr>
                <a:srgbClr val="0298CA"/>
              </a:buClr>
              <a:buFont typeface="Wingdings" pitchFamily="2" charset="2"/>
              <a:buChar char="§"/>
              <a:defRPr sz="2000">
                <a:solidFill>
                  <a:schemeClr val="tx1">
                    <a:lumMod val="75000"/>
                    <a:lumOff val="25000"/>
                  </a:schemeClr>
                </a:solidFill>
                <a:latin typeface="Arial" panose="020B0604020202020204" pitchFamily="34" charset="0"/>
                <a:cs typeface="Arial" panose="020B0604020202020204" pitchFamily="34" charset="0"/>
              </a:defRPr>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p:txBody>
      </p:sp>
      <p:sp>
        <p:nvSpPr>
          <p:cNvPr id="21" name="Subtitle 2">
            <a:extLst>
              <a:ext uri="{FF2B5EF4-FFF2-40B4-BE49-F238E27FC236}">
                <a16:creationId xmlns:a16="http://schemas.microsoft.com/office/drawing/2014/main" id="{B29941A9-FCC8-BA4F-8619-10817DC1EB46}"/>
              </a:ext>
            </a:extLst>
          </p:cNvPr>
          <p:cNvSpPr>
            <a:spLocks noGrp="1"/>
          </p:cNvSpPr>
          <p:nvPr>
            <p:ph type="subTitle" idx="1"/>
          </p:nvPr>
        </p:nvSpPr>
        <p:spPr>
          <a:xfrm>
            <a:off x="569343" y="1667820"/>
            <a:ext cx="6006859" cy="523220"/>
          </a:xfrm>
          <a:prstGeom prst="rect">
            <a:avLst/>
          </a:prstGeom>
          <a:solidFill>
            <a:srgbClr val="0298CA"/>
          </a:solidFill>
        </p:spPr>
        <p:txBody>
          <a:bodyPr>
            <a:noAutofit/>
          </a:bodyPr>
          <a:lstStyle>
            <a:lvl1pPr marL="0" indent="0" algn="r" rtl="1">
              <a:spcBef>
                <a:spcPts val="0"/>
              </a:spcBef>
              <a:buNone/>
              <a:defRPr sz="2800" b="0" i="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1">
            <a:extLst>
              <a:ext uri="{FF2B5EF4-FFF2-40B4-BE49-F238E27FC236}">
                <a16:creationId xmlns:a16="http://schemas.microsoft.com/office/drawing/2014/main" id="{80A11D41-A025-8F48-B8C6-F006B03E7118}"/>
              </a:ext>
            </a:extLst>
          </p:cNvPr>
          <p:cNvSpPr>
            <a:spLocks noGrp="1"/>
          </p:cNvSpPr>
          <p:nvPr>
            <p:ph type="title" hasCustomPrompt="1"/>
          </p:nvPr>
        </p:nvSpPr>
        <p:spPr>
          <a:xfrm>
            <a:off x="569343" y="755180"/>
            <a:ext cx="11053314" cy="457201"/>
          </a:xfrm>
          <a:prstGeom prst="rect">
            <a:avLst/>
          </a:prstGeom>
        </p:spPr>
        <p:txBody>
          <a:bodyPr/>
          <a:lstStyle>
            <a:lvl1pPr algn="ctr" rtl="1">
              <a:defRPr sz="3200" b="0">
                <a:solidFill>
                  <a:schemeClr val="tx1">
                    <a:lumMod val="65000"/>
                    <a:lumOff val="35000"/>
                  </a:schemeClr>
                </a:solidFill>
                <a:latin typeface="Arial" panose="020B0604020202020204" pitchFamily="34" charset="0"/>
                <a:cs typeface="Arial" panose="020B0604020202020204" pitchFamily="34" charset="0"/>
              </a:defRPr>
            </a:lvl1pPr>
          </a:lstStyle>
          <a:p>
            <a:r>
              <a:rPr lang="en-US" dirty="0"/>
              <a:t>Click to edit Master subtitle style</a:t>
            </a:r>
          </a:p>
        </p:txBody>
      </p:sp>
      <p:sp>
        <p:nvSpPr>
          <p:cNvPr id="11" name="Picture Placeholder 2">
            <a:extLst>
              <a:ext uri="{FF2B5EF4-FFF2-40B4-BE49-F238E27FC236}">
                <a16:creationId xmlns:a16="http://schemas.microsoft.com/office/drawing/2014/main" id="{548CF297-EA5C-F845-ACA7-6CBE33E9965A}"/>
              </a:ext>
            </a:extLst>
          </p:cNvPr>
          <p:cNvSpPr>
            <a:spLocks noGrp="1" noChangeAspect="1"/>
          </p:cNvSpPr>
          <p:nvPr>
            <p:ph type="pic" idx="11"/>
          </p:nvPr>
        </p:nvSpPr>
        <p:spPr>
          <a:xfrm>
            <a:off x="6905406" y="1667820"/>
            <a:ext cx="4740891" cy="4646716"/>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2" name="TextBox 11">
            <a:extLst>
              <a:ext uri="{FF2B5EF4-FFF2-40B4-BE49-F238E27FC236}">
                <a16:creationId xmlns:a16="http://schemas.microsoft.com/office/drawing/2014/main" id="{DCFB8F69-4B21-4A44-A099-D2ED3A294E44}"/>
              </a:ext>
            </a:extLst>
          </p:cNvPr>
          <p:cNvSpPr txBox="1"/>
          <p:nvPr/>
        </p:nvSpPr>
        <p:spPr>
          <a:xfrm>
            <a:off x="569342" y="6488915"/>
            <a:ext cx="6006859" cy="207749"/>
          </a:xfrm>
          <a:prstGeom prst="rect">
            <a:avLst/>
          </a:prstGeom>
          <a:noFill/>
        </p:spPr>
        <p:txBody>
          <a:bodyPr wrap="square">
            <a:spAutoFit/>
          </a:bodyPr>
          <a:lstStyle/>
          <a:p>
            <a:pPr algn="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31649846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Regular-Slide-photo-Chart-2">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1F491C28-1C81-1C4B-9AB0-2D9AF3487468}"/>
              </a:ext>
            </a:extLst>
          </p:cNvPr>
          <p:cNvSpPr/>
          <p:nvPr/>
        </p:nvSpPr>
        <p:spPr>
          <a:xfrm>
            <a:off x="0" y="1647645"/>
            <a:ext cx="7272069" cy="4696408"/>
          </a:xfrm>
          <a:prstGeom prst="rect">
            <a:avLst/>
          </a:prstGeom>
          <a:solidFill>
            <a:schemeClr val="bg1">
              <a:lumMod val="95000"/>
            </a:schemeClr>
          </a:solidFill>
          <a:ln>
            <a:noFill/>
          </a:ln>
        </p:spPr>
        <p:txBody>
          <a:bodyPr vert="horz" lIns="91440" tIns="45720" rIns="91440" bIns="45720" rtlCol="0" anchor="t">
            <a:normAutofit/>
          </a:bodyPr>
          <a:lstStyle/>
          <a:p>
            <a:pPr lvl="0" indent="0">
              <a:lnSpc>
                <a:spcPct val="110000"/>
              </a:lnSpc>
              <a:spcBef>
                <a:spcPts val="900"/>
              </a:spcBef>
              <a:spcAft>
                <a:spcPts val="0"/>
              </a:spcAft>
              <a:buClr>
                <a:schemeClr val="tx1">
                  <a:lumMod val="85000"/>
                  <a:lumOff val="15000"/>
                </a:schemeClr>
              </a:buClr>
              <a:buFont typeface="Garamond" pitchFamily="18" charset="0"/>
              <a:buNone/>
            </a:pPr>
            <a:endParaRPr lang="en-US" sz="2000">
              <a:solidFill>
                <a:schemeClr val="tx1"/>
              </a:solidFill>
            </a:endParaRPr>
          </a:p>
        </p:txBody>
      </p:sp>
      <p:sp>
        <p:nvSpPr>
          <p:cNvPr id="20" name="Content Placeholder 3">
            <a:extLst>
              <a:ext uri="{FF2B5EF4-FFF2-40B4-BE49-F238E27FC236}">
                <a16:creationId xmlns:a16="http://schemas.microsoft.com/office/drawing/2014/main" id="{8DECF708-1018-C14B-B4FB-738EA23F225C}"/>
              </a:ext>
            </a:extLst>
          </p:cNvPr>
          <p:cNvSpPr>
            <a:spLocks noGrp="1"/>
          </p:cNvSpPr>
          <p:nvPr>
            <p:ph sz="half" idx="2"/>
          </p:nvPr>
        </p:nvSpPr>
        <p:spPr>
          <a:xfrm>
            <a:off x="1069848" y="2176948"/>
            <a:ext cx="5926175" cy="3489241"/>
          </a:xfrm>
          <a:prstGeom prst="rect">
            <a:avLst/>
          </a:prstGeom>
        </p:spPr>
        <p:txBody>
          <a:bodyPr/>
          <a:lstStyle>
            <a:lvl1pPr marL="0" indent="0" algn="r" rtl="1">
              <a:buClr>
                <a:schemeClr val="bg1"/>
              </a:buClr>
              <a:buFontTx/>
              <a:buNone/>
              <a:defRPr sz="2400" b="0">
                <a:solidFill>
                  <a:schemeClr val="tx1">
                    <a:lumMod val="75000"/>
                    <a:lumOff val="25000"/>
                  </a:schemeClr>
                </a:solidFill>
                <a:latin typeface="Arial" panose="020B0604020202020204" pitchFamily="34" charset="0"/>
                <a:cs typeface="Arial" panose="020B0604020202020204" pitchFamily="34" charset="0"/>
              </a:defRPr>
            </a:lvl1pPr>
            <a:lvl2pPr marL="539750" indent="-265113" algn="r" rtl="1">
              <a:buClr>
                <a:srgbClr val="0298CA"/>
              </a:buClr>
              <a:buSzPct val="120000"/>
              <a:buFont typeface="Wingdings" pitchFamily="2" charset="2"/>
              <a:buChar char="§"/>
              <a:tabLst/>
              <a:defRPr sz="2000">
                <a:solidFill>
                  <a:schemeClr val="tx1">
                    <a:lumMod val="75000"/>
                    <a:lumOff val="25000"/>
                  </a:schemeClr>
                </a:solidFill>
                <a:latin typeface="Arial" panose="020B0604020202020204" pitchFamily="34" charset="0"/>
                <a:cs typeface="Arial" panose="020B0604020202020204" pitchFamily="34" charset="0"/>
              </a:defRPr>
            </a:lvl2pPr>
            <a:lvl3pPr marL="731520" indent="-182880" algn="r" rtl="1">
              <a:buClr>
                <a:srgbClr val="0298CA"/>
              </a:buClr>
              <a:buFont typeface="Wingdings" pitchFamily="2" charset="2"/>
              <a:buChar char="§"/>
              <a:defRPr sz="2000">
                <a:solidFill>
                  <a:schemeClr val="tx1">
                    <a:lumMod val="75000"/>
                    <a:lumOff val="25000"/>
                  </a:schemeClr>
                </a:solidFill>
                <a:latin typeface="Arial" panose="020B0604020202020204" pitchFamily="34" charset="0"/>
                <a:cs typeface="Arial" panose="020B0604020202020204" pitchFamily="34" charset="0"/>
              </a:defRPr>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p:txBody>
      </p:sp>
      <p:sp>
        <p:nvSpPr>
          <p:cNvPr id="22" name="Subtitle 2">
            <a:extLst>
              <a:ext uri="{FF2B5EF4-FFF2-40B4-BE49-F238E27FC236}">
                <a16:creationId xmlns:a16="http://schemas.microsoft.com/office/drawing/2014/main" id="{41BD8A75-37CC-DB42-B7DE-45550037B05C}"/>
              </a:ext>
            </a:extLst>
          </p:cNvPr>
          <p:cNvSpPr>
            <a:spLocks noGrp="1"/>
          </p:cNvSpPr>
          <p:nvPr>
            <p:ph type="subTitle" idx="1"/>
          </p:nvPr>
        </p:nvSpPr>
        <p:spPr>
          <a:xfrm>
            <a:off x="569342" y="746600"/>
            <a:ext cx="11053314" cy="525152"/>
          </a:xfrm>
          <a:prstGeom prst="rect">
            <a:avLst/>
          </a:prstGeom>
        </p:spPr>
        <p:txBody>
          <a:bodyPr>
            <a:noAutofit/>
          </a:bodyPr>
          <a:lstStyle>
            <a:lvl1pPr marL="0" indent="0" algn="ctr" rtl="1">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5" name="Rectangle 24">
            <a:extLst>
              <a:ext uri="{FF2B5EF4-FFF2-40B4-BE49-F238E27FC236}">
                <a16:creationId xmlns:a16="http://schemas.microsoft.com/office/drawing/2014/main" id="{24E4188F-9D81-A643-9345-14A4F431EF04}"/>
              </a:ext>
            </a:extLst>
          </p:cNvPr>
          <p:cNvSpPr/>
          <p:nvPr/>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icture Placeholder 2">
            <a:extLst>
              <a:ext uri="{FF2B5EF4-FFF2-40B4-BE49-F238E27FC236}">
                <a16:creationId xmlns:a16="http://schemas.microsoft.com/office/drawing/2014/main" id="{1E7D02E7-91C4-7B41-A3D5-A424AC8F98F1}"/>
              </a:ext>
            </a:extLst>
          </p:cNvPr>
          <p:cNvSpPr>
            <a:spLocks noGrp="1" noChangeAspect="1"/>
          </p:cNvSpPr>
          <p:nvPr>
            <p:ph type="pic" idx="10"/>
          </p:nvPr>
        </p:nvSpPr>
        <p:spPr>
          <a:xfrm>
            <a:off x="7272069" y="1647645"/>
            <a:ext cx="4919932" cy="4675517"/>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9" name="TextBox 8">
            <a:extLst>
              <a:ext uri="{FF2B5EF4-FFF2-40B4-BE49-F238E27FC236}">
                <a16:creationId xmlns:a16="http://schemas.microsoft.com/office/drawing/2014/main" id="{58572518-4514-0D46-80A9-5845C716DA06}"/>
              </a:ext>
            </a:extLst>
          </p:cNvPr>
          <p:cNvSpPr txBox="1"/>
          <p:nvPr/>
        </p:nvSpPr>
        <p:spPr>
          <a:xfrm>
            <a:off x="1069848" y="6488915"/>
            <a:ext cx="5926175" cy="207749"/>
          </a:xfrm>
          <a:prstGeom prst="rect">
            <a:avLst/>
          </a:prstGeom>
          <a:noFill/>
        </p:spPr>
        <p:txBody>
          <a:bodyPr wrap="square">
            <a:spAutoFit/>
          </a:bodyPr>
          <a:lstStyle/>
          <a:p>
            <a:pPr algn="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20144710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Regular-Slide-photo-Chart-3">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BB76C77A-CF0D-6B49-8F42-BA0614C47329}"/>
              </a:ext>
            </a:extLst>
          </p:cNvPr>
          <p:cNvSpPr>
            <a:spLocks noGrp="1"/>
          </p:cNvSpPr>
          <p:nvPr>
            <p:ph type="subTitle" idx="1"/>
          </p:nvPr>
        </p:nvSpPr>
        <p:spPr>
          <a:xfrm>
            <a:off x="569342" y="756536"/>
            <a:ext cx="11053314" cy="494195"/>
          </a:xfrm>
          <a:prstGeom prst="rect">
            <a:avLst/>
          </a:prstGeom>
        </p:spPr>
        <p:txBody>
          <a:bodyPr>
            <a:noAutofit/>
          </a:bodyPr>
          <a:lstStyle>
            <a:lvl1pPr marL="0" indent="0" algn="ctr" rtl="1">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DAD2BC8A-87D2-3B4B-8E07-948CDAD1C0FF}"/>
              </a:ext>
            </a:extLst>
          </p:cNvPr>
          <p:cNvSpPr/>
          <p:nvPr/>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2">
            <a:extLst>
              <a:ext uri="{FF2B5EF4-FFF2-40B4-BE49-F238E27FC236}">
                <a16:creationId xmlns:a16="http://schemas.microsoft.com/office/drawing/2014/main" id="{4966C2B8-14B1-D844-8BCE-CFFC3E09E791}"/>
              </a:ext>
            </a:extLst>
          </p:cNvPr>
          <p:cNvSpPr>
            <a:spLocks noGrp="1" noChangeAspect="1"/>
          </p:cNvSpPr>
          <p:nvPr>
            <p:ph type="pic" idx="10"/>
          </p:nvPr>
        </p:nvSpPr>
        <p:spPr>
          <a:xfrm>
            <a:off x="914400" y="1647645"/>
            <a:ext cx="3157267" cy="2915729"/>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Picture Placeholder 2">
            <a:extLst>
              <a:ext uri="{FF2B5EF4-FFF2-40B4-BE49-F238E27FC236}">
                <a16:creationId xmlns:a16="http://schemas.microsoft.com/office/drawing/2014/main" id="{923023EC-B05C-C24A-B73E-45D4DC9F81B5}"/>
              </a:ext>
            </a:extLst>
          </p:cNvPr>
          <p:cNvSpPr>
            <a:spLocks noGrp="1" noChangeAspect="1"/>
          </p:cNvSpPr>
          <p:nvPr>
            <p:ph type="pic" idx="11"/>
          </p:nvPr>
        </p:nvSpPr>
        <p:spPr>
          <a:xfrm>
            <a:off x="4502989" y="1647645"/>
            <a:ext cx="3157267" cy="2915729"/>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Picture Placeholder 2">
            <a:extLst>
              <a:ext uri="{FF2B5EF4-FFF2-40B4-BE49-F238E27FC236}">
                <a16:creationId xmlns:a16="http://schemas.microsoft.com/office/drawing/2014/main" id="{72203630-8FEC-264E-AB2E-768E00B03D1F}"/>
              </a:ext>
            </a:extLst>
          </p:cNvPr>
          <p:cNvSpPr>
            <a:spLocks noGrp="1" noChangeAspect="1"/>
          </p:cNvSpPr>
          <p:nvPr>
            <p:ph type="pic" idx="12"/>
          </p:nvPr>
        </p:nvSpPr>
        <p:spPr>
          <a:xfrm>
            <a:off x="8117457" y="1647645"/>
            <a:ext cx="3157267" cy="2915729"/>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9" name="Text Placeholder 3">
            <a:extLst>
              <a:ext uri="{FF2B5EF4-FFF2-40B4-BE49-F238E27FC236}">
                <a16:creationId xmlns:a16="http://schemas.microsoft.com/office/drawing/2014/main" id="{49638F89-8167-1C48-8ABE-8B575A26F35D}"/>
              </a:ext>
            </a:extLst>
          </p:cNvPr>
          <p:cNvSpPr>
            <a:spLocks noGrp="1"/>
          </p:cNvSpPr>
          <p:nvPr>
            <p:ph type="body" sz="half" idx="2"/>
          </p:nvPr>
        </p:nvSpPr>
        <p:spPr>
          <a:xfrm>
            <a:off x="914400" y="4692770"/>
            <a:ext cx="3161963" cy="1630392"/>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dirty="0">
                <a:latin typeface="Arial" panose="020B0604020202020204" pitchFamily="34" charset="0"/>
                <a:cs typeface="Arial" panose="020B0604020202020204" pitchFamily="34" charset="0"/>
              </a:defRPr>
            </a:lvl1pPr>
          </a:lstStyle>
          <a:p>
            <a:pPr marL="0" lvl="0" indent="0">
              <a:buNone/>
            </a:pPr>
            <a:r>
              <a:rPr lang="en-US"/>
              <a:t>Edit Master text styles</a:t>
            </a:r>
          </a:p>
        </p:txBody>
      </p:sp>
      <p:sp>
        <p:nvSpPr>
          <p:cNvPr id="11" name="Text Placeholder 3">
            <a:extLst>
              <a:ext uri="{FF2B5EF4-FFF2-40B4-BE49-F238E27FC236}">
                <a16:creationId xmlns:a16="http://schemas.microsoft.com/office/drawing/2014/main" id="{E0FB25C7-ABFD-C644-BC4A-54D5562E4FDF}"/>
              </a:ext>
            </a:extLst>
          </p:cNvPr>
          <p:cNvSpPr>
            <a:spLocks noGrp="1"/>
          </p:cNvSpPr>
          <p:nvPr>
            <p:ph type="body" sz="half" idx="13"/>
          </p:nvPr>
        </p:nvSpPr>
        <p:spPr>
          <a:xfrm>
            <a:off x="4511615" y="4692770"/>
            <a:ext cx="3161963" cy="1630392"/>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dirty="0">
                <a:latin typeface="Arial" panose="020B0604020202020204" pitchFamily="34" charset="0"/>
                <a:cs typeface="Arial" panose="020B0604020202020204" pitchFamily="34" charset="0"/>
              </a:defRPr>
            </a:lvl1pPr>
          </a:lstStyle>
          <a:p>
            <a:pPr marL="0" lvl="0" indent="0">
              <a:buNone/>
            </a:pPr>
            <a:r>
              <a:rPr lang="en-US"/>
              <a:t>Edit Master text styles</a:t>
            </a:r>
          </a:p>
        </p:txBody>
      </p:sp>
      <p:sp>
        <p:nvSpPr>
          <p:cNvPr id="12" name="Text Placeholder 3">
            <a:extLst>
              <a:ext uri="{FF2B5EF4-FFF2-40B4-BE49-F238E27FC236}">
                <a16:creationId xmlns:a16="http://schemas.microsoft.com/office/drawing/2014/main" id="{7DAAA585-2378-CB4D-81AD-4912C9F269FF}"/>
              </a:ext>
            </a:extLst>
          </p:cNvPr>
          <p:cNvSpPr>
            <a:spLocks noGrp="1"/>
          </p:cNvSpPr>
          <p:nvPr>
            <p:ph type="body" sz="half" idx="14"/>
          </p:nvPr>
        </p:nvSpPr>
        <p:spPr>
          <a:xfrm>
            <a:off x="8108830" y="4692770"/>
            <a:ext cx="3161963" cy="1630392"/>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dirty="0">
                <a:latin typeface="Arial" panose="020B0604020202020204" pitchFamily="34" charset="0"/>
                <a:cs typeface="Arial" panose="020B0604020202020204" pitchFamily="34" charset="0"/>
              </a:defRPr>
            </a:lvl1pPr>
          </a:lstStyle>
          <a:p>
            <a:pPr marL="0" lvl="0" indent="0">
              <a:buNone/>
            </a:pPr>
            <a:r>
              <a:rPr lang="en-US"/>
              <a:t>Edit Master text styles</a:t>
            </a:r>
          </a:p>
        </p:txBody>
      </p:sp>
      <p:sp>
        <p:nvSpPr>
          <p:cNvPr id="13" name="Rectangle 12">
            <a:extLst>
              <a:ext uri="{FF2B5EF4-FFF2-40B4-BE49-F238E27FC236}">
                <a16:creationId xmlns:a16="http://schemas.microsoft.com/office/drawing/2014/main" id="{26F6785F-B54A-1840-AB01-17308E8C5591}"/>
              </a:ext>
            </a:extLst>
          </p:cNvPr>
          <p:cNvSpPr/>
          <p:nvPr/>
        </p:nvSpPr>
        <p:spPr>
          <a:xfrm>
            <a:off x="2303254" y="4390847"/>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A3E7992-0396-1E46-9F28-525A57944B35}"/>
              </a:ext>
            </a:extLst>
          </p:cNvPr>
          <p:cNvSpPr/>
          <p:nvPr/>
        </p:nvSpPr>
        <p:spPr>
          <a:xfrm>
            <a:off x="5900469" y="4390847"/>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F5ACCBD-F044-6E41-A7DE-DC956B809ECB}"/>
              </a:ext>
            </a:extLst>
          </p:cNvPr>
          <p:cNvSpPr/>
          <p:nvPr/>
        </p:nvSpPr>
        <p:spPr>
          <a:xfrm>
            <a:off x="9497684" y="4390847"/>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F82AEFB-BEA9-214C-9F03-DF9EBB6DFAE7}"/>
              </a:ext>
            </a:extLst>
          </p:cNvPr>
          <p:cNvSpPr txBox="1"/>
          <p:nvPr/>
        </p:nvSpPr>
        <p:spPr>
          <a:xfrm>
            <a:off x="2555080" y="6488915"/>
            <a:ext cx="7081838" cy="207749"/>
          </a:xfrm>
          <a:prstGeom prst="rect">
            <a:avLst/>
          </a:prstGeom>
          <a:noFill/>
        </p:spPr>
        <p:txBody>
          <a:bodyPr>
            <a:spAutoFit/>
          </a:bodyPr>
          <a:lstStyle/>
          <a:p>
            <a:pPr algn="ct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33907095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Regular-Slide-photo-Chart-4">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BB76C77A-CF0D-6B49-8F42-BA0614C47329}"/>
              </a:ext>
            </a:extLst>
          </p:cNvPr>
          <p:cNvSpPr>
            <a:spLocks noGrp="1"/>
          </p:cNvSpPr>
          <p:nvPr>
            <p:ph type="subTitle" idx="1"/>
          </p:nvPr>
        </p:nvSpPr>
        <p:spPr>
          <a:xfrm>
            <a:off x="569342" y="756536"/>
            <a:ext cx="11053314" cy="457201"/>
          </a:xfrm>
          <a:prstGeom prst="rect">
            <a:avLst/>
          </a:prstGeom>
        </p:spPr>
        <p:txBody>
          <a:bodyPr>
            <a:noAutofit/>
          </a:bodyPr>
          <a:lstStyle>
            <a:lvl1pPr marL="0" indent="0" algn="ctr" rtl="1">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DAD2BC8A-87D2-3B4B-8E07-948CDAD1C0FF}"/>
              </a:ext>
            </a:extLst>
          </p:cNvPr>
          <p:cNvSpPr/>
          <p:nvPr/>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2">
            <a:extLst>
              <a:ext uri="{FF2B5EF4-FFF2-40B4-BE49-F238E27FC236}">
                <a16:creationId xmlns:a16="http://schemas.microsoft.com/office/drawing/2014/main" id="{4966C2B8-14B1-D844-8BCE-CFFC3E09E791}"/>
              </a:ext>
            </a:extLst>
          </p:cNvPr>
          <p:cNvSpPr>
            <a:spLocks noGrp="1" noChangeAspect="1"/>
          </p:cNvSpPr>
          <p:nvPr>
            <p:ph type="pic" idx="10" hasCustomPrompt="1"/>
          </p:nvPr>
        </p:nvSpPr>
        <p:spPr>
          <a:xfrm>
            <a:off x="914399" y="2932981"/>
            <a:ext cx="4986069" cy="3390181"/>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chart</a:t>
            </a:r>
          </a:p>
        </p:txBody>
      </p:sp>
      <p:sp>
        <p:nvSpPr>
          <p:cNvPr id="8" name="Picture Placeholder 2">
            <a:extLst>
              <a:ext uri="{FF2B5EF4-FFF2-40B4-BE49-F238E27FC236}">
                <a16:creationId xmlns:a16="http://schemas.microsoft.com/office/drawing/2014/main" id="{72203630-8FEC-264E-AB2E-768E00B03D1F}"/>
              </a:ext>
            </a:extLst>
          </p:cNvPr>
          <p:cNvSpPr>
            <a:spLocks noGrp="1" noChangeAspect="1"/>
          </p:cNvSpPr>
          <p:nvPr>
            <p:ph type="pic" idx="12" hasCustomPrompt="1"/>
          </p:nvPr>
        </p:nvSpPr>
        <p:spPr>
          <a:xfrm>
            <a:off x="6291531" y="2932981"/>
            <a:ext cx="4986070" cy="3390181"/>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chart</a:t>
            </a:r>
          </a:p>
        </p:txBody>
      </p:sp>
      <p:sp>
        <p:nvSpPr>
          <p:cNvPr id="9" name="Text Placeholder 3">
            <a:extLst>
              <a:ext uri="{FF2B5EF4-FFF2-40B4-BE49-F238E27FC236}">
                <a16:creationId xmlns:a16="http://schemas.microsoft.com/office/drawing/2014/main" id="{49638F89-8167-1C48-8ABE-8B575A26F35D}"/>
              </a:ext>
            </a:extLst>
          </p:cNvPr>
          <p:cNvSpPr>
            <a:spLocks noGrp="1"/>
          </p:cNvSpPr>
          <p:nvPr>
            <p:ph type="body" sz="half" idx="2"/>
          </p:nvPr>
        </p:nvSpPr>
        <p:spPr>
          <a:xfrm>
            <a:off x="914399" y="1647645"/>
            <a:ext cx="4993485" cy="113006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dirty="0">
                <a:latin typeface="Arial" panose="020B0604020202020204" pitchFamily="34" charset="0"/>
                <a:cs typeface="Arial" panose="020B0604020202020204" pitchFamily="34" charset="0"/>
              </a:defRPr>
            </a:lvl1pPr>
          </a:lstStyle>
          <a:p>
            <a:pPr marL="0" lvl="0" indent="0">
              <a:buNone/>
            </a:pPr>
            <a:r>
              <a:rPr lang="en-US"/>
              <a:t>Edit Master text styles</a:t>
            </a:r>
          </a:p>
        </p:txBody>
      </p:sp>
      <p:sp>
        <p:nvSpPr>
          <p:cNvPr id="12" name="Text Placeholder 3">
            <a:extLst>
              <a:ext uri="{FF2B5EF4-FFF2-40B4-BE49-F238E27FC236}">
                <a16:creationId xmlns:a16="http://schemas.microsoft.com/office/drawing/2014/main" id="{7DAAA585-2378-CB4D-81AD-4912C9F269FF}"/>
              </a:ext>
            </a:extLst>
          </p:cNvPr>
          <p:cNvSpPr>
            <a:spLocks noGrp="1"/>
          </p:cNvSpPr>
          <p:nvPr>
            <p:ph type="body" sz="half" idx="14"/>
          </p:nvPr>
        </p:nvSpPr>
        <p:spPr>
          <a:xfrm>
            <a:off x="6277308" y="1647645"/>
            <a:ext cx="4993485" cy="113006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dirty="0">
                <a:latin typeface="Arial" panose="020B0604020202020204" pitchFamily="34" charset="0"/>
                <a:cs typeface="Arial" panose="020B0604020202020204" pitchFamily="34" charset="0"/>
              </a:defRPr>
            </a:lvl1pPr>
          </a:lstStyle>
          <a:p>
            <a:pPr marL="0" lvl="0" indent="0">
              <a:buNone/>
            </a:pPr>
            <a:r>
              <a:rPr lang="en-US"/>
              <a:t>Edit Master text styles</a:t>
            </a:r>
          </a:p>
        </p:txBody>
      </p:sp>
      <p:sp>
        <p:nvSpPr>
          <p:cNvPr id="13" name="Rectangle 12">
            <a:extLst>
              <a:ext uri="{FF2B5EF4-FFF2-40B4-BE49-F238E27FC236}">
                <a16:creationId xmlns:a16="http://schemas.microsoft.com/office/drawing/2014/main" id="{26F6785F-B54A-1840-AB01-17308E8C5591}"/>
              </a:ext>
            </a:extLst>
          </p:cNvPr>
          <p:cNvSpPr/>
          <p:nvPr/>
        </p:nvSpPr>
        <p:spPr>
          <a:xfrm>
            <a:off x="3217654" y="2648311"/>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F5ACCBD-F044-6E41-A7DE-DC956B809ECB}"/>
              </a:ext>
            </a:extLst>
          </p:cNvPr>
          <p:cNvSpPr/>
          <p:nvPr/>
        </p:nvSpPr>
        <p:spPr>
          <a:xfrm>
            <a:off x="8594785" y="2648311"/>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B12468A-5808-0A49-88D0-A270B56C01FE}"/>
              </a:ext>
            </a:extLst>
          </p:cNvPr>
          <p:cNvSpPr txBox="1"/>
          <p:nvPr/>
        </p:nvSpPr>
        <p:spPr>
          <a:xfrm>
            <a:off x="2555080" y="6488915"/>
            <a:ext cx="7081838" cy="207749"/>
          </a:xfrm>
          <a:prstGeom prst="rect">
            <a:avLst/>
          </a:prstGeom>
          <a:noFill/>
        </p:spPr>
        <p:txBody>
          <a:bodyPr>
            <a:spAutoFit/>
          </a:bodyPr>
          <a:lstStyle/>
          <a:p>
            <a:pPr algn="ct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29923472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Regular-Slide-photo-Char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799" y="2103120"/>
            <a:ext cx="10015095" cy="374904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lang="en-US" sz="2000"/>
            </a:lvl1pPr>
            <a:lvl2pPr>
              <a:defRPr lang="en-US"/>
            </a:lvl2pPr>
            <a:lvl3pPr>
              <a:defRPr lang="en-US"/>
            </a:lvl3pPr>
            <a:lvl4pPr>
              <a:defRPr lang="en-US"/>
            </a:lvl4pPr>
            <a:lvl5pPr>
              <a:defRPr lang="en-US" dirty="0"/>
            </a:lvl5pPr>
          </a:lstStyle>
          <a:p>
            <a:pPr marL="0" lvl="0" indent="0">
              <a:buNone/>
            </a:pPr>
            <a:r>
              <a:rPr lang="en-US"/>
              <a:t>Edit Master text styles</a:t>
            </a:r>
          </a:p>
          <a:p>
            <a:pPr marL="0" lvl="1" indent="0">
              <a:buNone/>
            </a:pPr>
            <a:r>
              <a:rPr lang="en-US"/>
              <a:t>Second level</a:t>
            </a:r>
          </a:p>
          <a:p>
            <a:pPr marL="0" lvl="2" indent="0">
              <a:buNone/>
            </a:pPr>
            <a:r>
              <a:rPr lang="en-US"/>
              <a:t>Third level</a:t>
            </a:r>
          </a:p>
          <a:p>
            <a:pPr marL="0" lvl="3" indent="0">
              <a:buNone/>
            </a:pPr>
            <a:r>
              <a:rPr lang="en-US"/>
              <a:t>Fourth level</a:t>
            </a:r>
          </a:p>
          <a:p>
            <a:pPr marL="0" lvl="4" indent="0">
              <a:buNone/>
            </a:pPr>
            <a:r>
              <a:rPr lang="en-US"/>
              <a:t>Fifth level</a:t>
            </a:r>
            <a:endParaRPr lang="en-US" dirty="0"/>
          </a:p>
        </p:txBody>
      </p:sp>
      <p:sp>
        <p:nvSpPr>
          <p:cNvPr id="9" name="Subtitle 2">
            <a:extLst>
              <a:ext uri="{FF2B5EF4-FFF2-40B4-BE49-F238E27FC236}">
                <a16:creationId xmlns:a16="http://schemas.microsoft.com/office/drawing/2014/main" id="{A781009D-B024-5E41-99BD-96A39FFAC7CB}"/>
              </a:ext>
            </a:extLst>
          </p:cNvPr>
          <p:cNvSpPr>
            <a:spLocks noGrp="1"/>
          </p:cNvSpPr>
          <p:nvPr>
            <p:ph type="subTitle" idx="12"/>
          </p:nvPr>
        </p:nvSpPr>
        <p:spPr>
          <a:xfrm>
            <a:off x="569342" y="756536"/>
            <a:ext cx="11053314" cy="457201"/>
          </a:xfrm>
          <a:prstGeom prst="rect">
            <a:avLst/>
          </a:prstGeom>
        </p:spPr>
        <p:txBody>
          <a:bodyPr>
            <a:noAutofit/>
          </a:bodyPr>
          <a:lstStyle>
            <a:lvl1pPr marL="0" indent="0" algn="ctr" rtl="1">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Rectangle 9">
            <a:extLst>
              <a:ext uri="{FF2B5EF4-FFF2-40B4-BE49-F238E27FC236}">
                <a16:creationId xmlns:a16="http://schemas.microsoft.com/office/drawing/2014/main" id="{43116A37-68B5-474C-B721-36189B64B389}"/>
              </a:ext>
            </a:extLst>
          </p:cNvPr>
          <p:cNvSpPr/>
          <p:nvPr/>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2">
            <a:extLst>
              <a:ext uri="{FF2B5EF4-FFF2-40B4-BE49-F238E27FC236}">
                <a16:creationId xmlns:a16="http://schemas.microsoft.com/office/drawing/2014/main" id="{C5A31AF3-D4CE-C241-81DC-11DB4C8DE510}"/>
              </a:ext>
            </a:extLst>
          </p:cNvPr>
          <p:cNvSpPr>
            <a:spLocks noGrp="1" noChangeAspect="1"/>
          </p:cNvSpPr>
          <p:nvPr>
            <p:ph type="pic" idx="10" hasCustomPrompt="1"/>
          </p:nvPr>
        </p:nvSpPr>
        <p:spPr>
          <a:xfrm>
            <a:off x="1066798" y="1900069"/>
            <a:ext cx="10015095" cy="4443984"/>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chart</a:t>
            </a:r>
          </a:p>
        </p:txBody>
      </p:sp>
      <p:sp>
        <p:nvSpPr>
          <p:cNvPr id="8" name="TextBox 7">
            <a:extLst>
              <a:ext uri="{FF2B5EF4-FFF2-40B4-BE49-F238E27FC236}">
                <a16:creationId xmlns:a16="http://schemas.microsoft.com/office/drawing/2014/main" id="{5201B484-DE6D-064B-9A77-7B061BEA63EF}"/>
              </a:ext>
            </a:extLst>
          </p:cNvPr>
          <p:cNvSpPr txBox="1"/>
          <p:nvPr/>
        </p:nvSpPr>
        <p:spPr>
          <a:xfrm>
            <a:off x="1069848" y="6469348"/>
            <a:ext cx="7081838" cy="207749"/>
          </a:xfrm>
          <a:prstGeom prst="rect">
            <a:avLst/>
          </a:prstGeom>
          <a:noFill/>
        </p:spPr>
        <p:txBody>
          <a:bodyPr>
            <a:spAutoFit/>
          </a:bodyPr>
          <a:lstStyle/>
          <a:p>
            <a:pPr algn="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22389965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Conclusion-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552838A-D563-314C-90AE-0F3BDB2D019F}"/>
              </a:ext>
            </a:extLst>
          </p:cNvPr>
          <p:cNvSpPr/>
          <p:nvPr/>
        </p:nvSpPr>
        <p:spPr>
          <a:xfrm>
            <a:off x="2650" y="2409691"/>
            <a:ext cx="8763526" cy="3256498"/>
          </a:xfrm>
          <a:prstGeom prst="rect">
            <a:avLst/>
          </a:prstGeom>
          <a:gradFill>
            <a:gsLst>
              <a:gs pos="0">
                <a:srgbClr val="0298CA"/>
              </a:gs>
              <a:gs pos="100000">
                <a:srgbClr val="134985"/>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11" name="Rectangle 10">
            <a:extLst>
              <a:ext uri="{FF2B5EF4-FFF2-40B4-BE49-F238E27FC236}">
                <a16:creationId xmlns:a16="http://schemas.microsoft.com/office/drawing/2014/main" id="{94980F9C-BADB-F548-901A-499190A68982}"/>
              </a:ext>
            </a:extLst>
          </p:cNvPr>
          <p:cNvSpPr/>
          <p:nvPr/>
        </p:nvSpPr>
        <p:spPr>
          <a:xfrm>
            <a:off x="8766176" y="2409691"/>
            <a:ext cx="3425824" cy="3263900"/>
          </a:xfrm>
          <a:prstGeom prst="rect">
            <a:avLst/>
          </a:prstGeom>
          <a:solidFill>
            <a:schemeClr val="bg1">
              <a:lumMod val="95000"/>
            </a:schemeClr>
          </a:solidFill>
          <a:ln>
            <a:noFill/>
          </a:ln>
        </p:spPr>
        <p:txBody>
          <a:bodyPr vert="horz" lIns="91440" tIns="45720" rIns="91440" bIns="45720" rtlCol="0" anchor="t">
            <a:normAutofit/>
          </a:bodyPr>
          <a:lstStyle/>
          <a:p>
            <a:pPr marL="0" lvl="0" indent="0" algn="r" defTabSz="914400" rtl="1" eaLnBrk="1" latinLnBrk="0" hangingPunct="1">
              <a:lnSpc>
                <a:spcPct val="110000"/>
              </a:lnSpc>
              <a:spcBef>
                <a:spcPts val="900"/>
              </a:spcBef>
              <a:spcAft>
                <a:spcPts val="0"/>
              </a:spcAft>
              <a:buClr>
                <a:schemeClr val="tx1">
                  <a:lumMod val="85000"/>
                  <a:lumOff val="15000"/>
                </a:schemeClr>
              </a:buClr>
              <a:buFont typeface="Garamond" pitchFamily="18" charset="0"/>
              <a:buNone/>
            </a:pPr>
            <a:endParaRPr lang="en-US" sz="2000">
              <a:solidFill>
                <a:schemeClr val="tx1"/>
              </a:solidFill>
            </a:endParaRPr>
          </a:p>
        </p:txBody>
      </p:sp>
      <p:sp>
        <p:nvSpPr>
          <p:cNvPr id="2" name="Title 1"/>
          <p:cNvSpPr>
            <a:spLocks noGrp="1"/>
          </p:cNvSpPr>
          <p:nvPr>
            <p:ph type="ctrTitle" hasCustomPrompt="1"/>
          </p:nvPr>
        </p:nvSpPr>
        <p:spPr>
          <a:xfrm>
            <a:off x="528852" y="3034907"/>
            <a:ext cx="8025181" cy="1956585"/>
          </a:xfrm>
          <a:prstGeom prst="rect">
            <a:avLst/>
          </a:prstGeom>
        </p:spPr>
        <p:txBody>
          <a:bodyPr tIns="45720" bIns="45720" anchor="ctr">
            <a:normAutofit/>
          </a:bodyPr>
          <a:lstStyle>
            <a:lvl1pPr algn="r" rtl="1">
              <a:lnSpc>
                <a:spcPct val="83000"/>
              </a:lnSpc>
              <a:defRPr lang="en-US" sz="4400" b="0" i="0" kern="1200" cap="none" spc="-100" baseline="0" dirty="0">
                <a:solidFill>
                  <a:schemeClr val="bg1"/>
                </a:solidFill>
                <a:effectLst/>
                <a:latin typeface="Arial" panose="020B0604020202020204" pitchFamily="34" charset="0"/>
                <a:ea typeface="+mn-ea"/>
                <a:cs typeface="Arial" panose="020B0604020202020204" pitchFamily="34" charset="0"/>
              </a:defRPr>
            </a:lvl1pPr>
          </a:lstStyle>
          <a:p>
            <a:r>
              <a:rPr lang="ar-SA" dirty="0"/>
              <a:t>شكراً</a:t>
            </a:r>
            <a:endParaRPr lang="en-US" dirty="0"/>
          </a:p>
        </p:txBody>
      </p:sp>
      <p:pic>
        <p:nvPicPr>
          <p:cNvPr id="12" name="Picture 11">
            <a:extLst>
              <a:ext uri="{FF2B5EF4-FFF2-40B4-BE49-F238E27FC236}">
                <a16:creationId xmlns:a16="http://schemas.microsoft.com/office/drawing/2014/main" id="{84D89AA9-703A-C444-B48A-0BE04BFBD4DD}"/>
              </a:ext>
            </a:extLst>
          </p:cNvPr>
          <p:cNvPicPr>
            <a:picLocks noChangeAspect="1"/>
          </p:cNvPicPr>
          <p:nvPr/>
        </p:nvPicPr>
        <p:blipFill>
          <a:blip r:embed="rId2"/>
          <a:srcRect/>
          <a:stretch/>
        </p:blipFill>
        <p:spPr>
          <a:xfrm>
            <a:off x="8793695" y="455205"/>
            <a:ext cx="2695448" cy="881888"/>
          </a:xfrm>
          <a:prstGeom prst="rect">
            <a:avLst/>
          </a:prstGeom>
        </p:spPr>
      </p:pic>
    </p:spTree>
    <p:extLst>
      <p:ext uri="{BB962C8B-B14F-4D97-AF65-F5344CB8AC3E}">
        <p14:creationId xmlns:p14="http://schemas.microsoft.com/office/powerpoint/2010/main" val="34741741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8156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30E25-CB26-4413-A03F-B21636B1E8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1F18F2-C835-4488-9D97-7922636383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8DF1BE-C1B2-4EE3-9E79-E93BE3FEDCDF}"/>
              </a:ext>
            </a:extLst>
          </p:cNvPr>
          <p:cNvSpPr>
            <a:spLocks noGrp="1"/>
          </p:cNvSpPr>
          <p:nvPr>
            <p:ph type="dt" sz="half" idx="10"/>
          </p:nvPr>
        </p:nvSpPr>
        <p:spPr/>
        <p:txBody>
          <a:bodyPr/>
          <a:lstStyle/>
          <a:p>
            <a:fld id="{7909C298-FBE9-40FD-85B0-DC4FBA657F27}" type="datetime1">
              <a:rPr lang="en-US" smtClean="0"/>
              <a:t>11/29/2022</a:t>
            </a:fld>
            <a:endParaRPr lang="en-US" dirty="0"/>
          </a:p>
        </p:txBody>
      </p:sp>
      <p:sp>
        <p:nvSpPr>
          <p:cNvPr id="5" name="Footer Placeholder 4">
            <a:extLst>
              <a:ext uri="{FF2B5EF4-FFF2-40B4-BE49-F238E27FC236}">
                <a16:creationId xmlns:a16="http://schemas.microsoft.com/office/drawing/2014/main" id="{55D168E1-1CD6-457F-9383-BE9612543CB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945F025-1170-43C5-990B-1E8DD978BE7A}"/>
              </a:ext>
            </a:extLst>
          </p:cNvPr>
          <p:cNvSpPr>
            <a:spLocks noGrp="1"/>
          </p:cNvSpPr>
          <p:nvPr>
            <p:ph type="sldNum" sz="quarter" idx="12"/>
          </p:nvPr>
        </p:nvSpPr>
        <p:spPr/>
        <p:txBody>
          <a:bodyPr/>
          <a:lstStyle/>
          <a:p>
            <a:fld id="{15E8F91F-789E-49A2-8408-37FDFE0FA12D}" type="slidenum">
              <a:rPr lang="en-US" smtClean="0"/>
              <a:t>‹#›</a:t>
            </a:fld>
            <a:endParaRPr lang="en-US" dirty="0"/>
          </a:p>
        </p:txBody>
      </p:sp>
    </p:spTree>
    <p:extLst>
      <p:ext uri="{BB962C8B-B14F-4D97-AF65-F5344CB8AC3E}">
        <p14:creationId xmlns:p14="http://schemas.microsoft.com/office/powerpoint/2010/main" val="1903154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12867-34AF-44FA-B87B-8998B4C0B3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7D0F6B-3C87-4CE8-AE85-299D0A8EF5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F74F9D-F544-4F5B-8D9F-692B9ED8C76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0504B9A-6EC3-4030-9CB4-D56291306030}"/>
              </a:ext>
            </a:extLst>
          </p:cNvPr>
          <p:cNvSpPr>
            <a:spLocks noGrp="1"/>
          </p:cNvSpPr>
          <p:nvPr>
            <p:ph type="dt" sz="half" idx="10"/>
          </p:nvPr>
        </p:nvSpPr>
        <p:spPr/>
        <p:txBody>
          <a:bodyPr/>
          <a:lstStyle/>
          <a:p>
            <a:fld id="{E2D8BD43-CD15-431E-994D-3EF31591B117}" type="datetime1">
              <a:rPr lang="en-US" smtClean="0"/>
              <a:t>11/29/2022</a:t>
            </a:fld>
            <a:endParaRPr lang="en-US" dirty="0"/>
          </a:p>
        </p:txBody>
      </p:sp>
      <p:sp>
        <p:nvSpPr>
          <p:cNvPr id="6" name="Footer Placeholder 5">
            <a:extLst>
              <a:ext uri="{FF2B5EF4-FFF2-40B4-BE49-F238E27FC236}">
                <a16:creationId xmlns:a16="http://schemas.microsoft.com/office/drawing/2014/main" id="{26EC3257-2472-475A-9174-F532061D512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1F97DCA-A0F5-4E1A-BAD8-188E4CAA6B41}"/>
              </a:ext>
            </a:extLst>
          </p:cNvPr>
          <p:cNvSpPr>
            <a:spLocks noGrp="1"/>
          </p:cNvSpPr>
          <p:nvPr>
            <p:ph type="sldNum" sz="quarter" idx="12"/>
          </p:nvPr>
        </p:nvSpPr>
        <p:spPr/>
        <p:txBody>
          <a:bodyPr/>
          <a:lstStyle/>
          <a:p>
            <a:fld id="{15E8F91F-789E-49A2-8408-37FDFE0FA12D}" type="slidenum">
              <a:rPr lang="en-US" smtClean="0"/>
              <a:t>‹#›</a:t>
            </a:fld>
            <a:endParaRPr lang="en-US" dirty="0"/>
          </a:p>
        </p:txBody>
      </p:sp>
    </p:spTree>
    <p:extLst>
      <p:ext uri="{BB962C8B-B14F-4D97-AF65-F5344CB8AC3E}">
        <p14:creationId xmlns:p14="http://schemas.microsoft.com/office/powerpoint/2010/main" val="305384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A36A6-0742-4B09-8845-6D34DDC9B3B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37C5CF-77F4-45B1-8C07-932496DE7D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AD1C37B-5462-44E7-90EC-5973F5A3C9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428F14-1BCC-4113-937B-BC798BADBE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6CD0EF-F537-47AC-99F2-D186351953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C11746-BA19-4920-BD33-E2A568AE5C06}"/>
              </a:ext>
            </a:extLst>
          </p:cNvPr>
          <p:cNvSpPr>
            <a:spLocks noGrp="1"/>
          </p:cNvSpPr>
          <p:nvPr>
            <p:ph type="dt" sz="half" idx="10"/>
          </p:nvPr>
        </p:nvSpPr>
        <p:spPr/>
        <p:txBody>
          <a:bodyPr/>
          <a:lstStyle/>
          <a:p>
            <a:fld id="{8C4F9314-5624-44B0-B176-82AFC0F0E451}" type="datetime1">
              <a:rPr lang="en-US" smtClean="0"/>
              <a:t>11/29/2022</a:t>
            </a:fld>
            <a:endParaRPr lang="en-US" dirty="0"/>
          </a:p>
        </p:txBody>
      </p:sp>
      <p:sp>
        <p:nvSpPr>
          <p:cNvPr id="8" name="Footer Placeholder 7">
            <a:extLst>
              <a:ext uri="{FF2B5EF4-FFF2-40B4-BE49-F238E27FC236}">
                <a16:creationId xmlns:a16="http://schemas.microsoft.com/office/drawing/2014/main" id="{304C83B5-8F5F-47EE-A981-A103DBD3B33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224C641-7BE7-4B9D-B041-78CB8B02D9B1}"/>
              </a:ext>
            </a:extLst>
          </p:cNvPr>
          <p:cNvSpPr>
            <a:spLocks noGrp="1"/>
          </p:cNvSpPr>
          <p:nvPr>
            <p:ph type="sldNum" sz="quarter" idx="12"/>
          </p:nvPr>
        </p:nvSpPr>
        <p:spPr/>
        <p:txBody>
          <a:bodyPr/>
          <a:lstStyle/>
          <a:p>
            <a:fld id="{15E8F91F-789E-49A2-8408-37FDFE0FA12D}" type="slidenum">
              <a:rPr lang="en-US" smtClean="0"/>
              <a:t>‹#›</a:t>
            </a:fld>
            <a:endParaRPr lang="en-US" dirty="0"/>
          </a:p>
        </p:txBody>
      </p:sp>
    </p:spTree>
    <p:extLst>
      <p:ext uri="{BB962C8B-B14F-4D97-AF65-F5344CB8AC3E}">
        <p14:creationId xmlns:p14="http://schemas.microsoft.com/office/powerpoint/2010/main" val="4107501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FC547-D17B-4540-B36E-B6BDEC8C7F3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1D85BD-A4BA-4256-B633-7C18825CC3BE}"/>
              </a:ext>
            </a:extLst>
          </p:cNvPr>
          <p:cNvSpPr>
            <a:spLocks noGrp="1"/>
          </p:cNvSpPr>
          <p:nvPr>
            <p:ph type="dt" sz="half" idx="10"/>
          </p:nvPr>
        </p:nvSpPr>
        <p:spPr/>
        <p:txBody>
          <a:bodyPr/>
          <a:lstStyle/>
          <a:p>
            <a:fld id="{648F7AAD-5446-45AE-8AB9-0F67280D3300}" type="datetime1">
              <a:rPr lang="en-US" smtClean="0"/>
              <a:t>11/29/2022</a:t>
            </a:fld>
            <a:endParaRPr lang="en-US" dirty="0"/>
          </a:p>
        </p:txBody>
      </p:sp>
      <p:sp>
        <p:nvSpPr>
          <p:cNvPr id="4" name="Footer Placeholder 3">
            <a:extLst>
              <a:ext uri="{FF2B5EF4-FFF2-40B4-BE49-F238E27FC236}">
                <a16:creationId xmlns:a16="http://schemas.microsoft.com/office/drawing/2014/main" id="{F82E55F5-72D0-4B39-9D56-B57B25A711F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63ABBCA-AA9F-4C77-9B00-9A02A6868E57}"/>
              </a:ext>
            </a:extLst>
          </p:cNvPr>
          <p:cNvSpPr>
            <a:spLocks noGrp="1"/>
          </p:cNvSpPr>
          <p:nvPr>
            <p:ph type="sldNum" sz="quarter" idx="12"/>
          </p:nvPr>
        </p:nvSpPr>
        <p:spPr/>
        <p:txBody>
          <a:bodyPr/>
          <a:lstStyle/>
          <a:p>
            <a:fld id="{15E8F91F-789E-49A2-8408-37FDFE0FA12D}" type="slidenum">
              <a:rPr lang="en-US" smtClean="0"/>
              <a:t>‹#›</a:t>
            </a:fld>
            <a:endParaRPr lang="en-US" dirty="0"/>
          </a:p>
        </p:txBody>
      </p:sp>
    </p:spTree>
    <p:extLst>
      <p:ext uri="{BB962C8B-B14F-4D97-AF65-F5344CB8AC3E}">
        <p14:creationId xmlns:p14="http://schemas.microsoft.com/office/powerpoint/2010/main" val="2876720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45293C-E44B-498F-8247-47A82B82506A}"/>
              </a:ext>
            </a:extLst>
          </p:cNvPr>
          <p:cNvSpPr>
            <a:spLocks noGrp="1"/>
          </p:cNvSpPr>
          <p:nvPr>
            <p:ph type="dt" sz="half" idx="10"/>
          </p:nvPr>
        </p:nvSpPr>
        <p:spPr/>
        <p:txBody>
          <a:bodyPr/>
          <a:lstStyle/>
          <a:p>
            <a:fld id="{ACB103B0-160B-42CF-BEC5-ED35E199681E}" type="datetime1">
              <a:rPr lang="en-US" smtClean="0"/>
              <a:t>11/29/2022</a:t>
            </a:fld>
            <a:endParaRPr lang="en-US" dirty="0"/>
          </a:p>
        </p:txBody>
      </p:sp>
      <p:sp>
        <p:nvSpPr>
          <p:cNvPr id="3" name="Footer Placeholder 2">
            <a:extLst>
              <a:ext uri="{FF2B5EF4-FFF2-40B4-BE49-F238E27FC236}">
                <a16:creationId xmlns:a16="http://schemas.microsoft.com/office/drawing/2014/main" id="{1851557C-470A-4FA5-AE20-87E5D5CC27C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AC050A2-66A9-404C-88E3-9424D87E2BC5}"/>
              </a:ext>
            </a:extLst>
          </p:cNvPr>
          <p:cNvSpPr>
            <a:spLocks noGrp="1"/>
          </p:cNvSpPr>
          <p:nvPr>
            <p:ph type="sldNum" sz="quarter" idx="12"/>
          </p:nvPr>
        </p:nvSpPr>
        <p:spPr/>
        <p:txBody>
          <a:bodyPr/>
          <a:lstStyle/>
          <a:p>
            <a:fld id="{15E8F91F-789E-49A2-8408-37FDFE0FA12D}" type="slidenum">
              <a:rPr lang="en-US" smtClean="0"/>
              <a:t>‹#›</a:t>
            </a:fld>
            <a:endParaRPr lang="en-US" dirty="0"/>
          </a:p>
        </p:txBody>
      </p:sp>
    </p:spTree>
    <p:extLst>
      <p:ext uri="{BB962C8B-B14F-4D97-AF65-F5344CB8AC3E}">
        <p14:creationId xmlns:p14="http://schemas.microsoft.com/office/powerpoint/2010/main" val="3289642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1BB53-6ECB-4844-BA98-9DF2BB426B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2BE844C-D49D-4AAF-AA5D-6289C2D508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71913C6-76FB-4BD3-96D3-3BA8C3F08E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15001D-2807-4788-95B8-08D28C84323F}"/>
              </a:ext>
            </a:extLst>
          </p:cNvPr>
          <p:cNvSpPr>
            <a:spLocks noGrp="1"/>
          </p:cNvSpPr>
          <p:nvPr>
            <p:ph type="dt" sz="half" idx="10"/>
          </p:nvPr>
        </p:nvSpPr>
        <p:spPr/>
        <p:txBody>
          <a:bodyPr/>
          <a:lstStyle/>
          <a:p>
            <a:fld id="{E2C09A34-DB65-49A9-A393-5F8574D8D771}" type="datetime1">
              <a:rPr lang="en-US" smtClean="0"/>
              <a:t>11/29/2022</a:t>
            </a:fld>
            <a:endParaRPr lang="en-US" dirty="0"/>
          </a:p>
        </p:txBody>
      </p:sp>
      <p:sp>
        <p:nvSpPr>
          <p:cNvPr id="6" name="Footer Placeholder 5">
            <a:extLst>
              <a:ext uri="{FF2B5EF4-FFF2-40B4-BE49-F238E27FC236}">
                <a16:creationId xmlns:a16="http://schemas.microsoft.com/office/drawing/2014/main" id="{F6368284-66E5-4352-8CE0-9E5A19A26AA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34979C4-EBE3-4F19-9E11-271B3A2FB428}"/>
              </a:ext>
            </a:extLst>
          </p:cNvPr>
          <p:cNvSpPr>
            <a:spLocks noGrp="1"/>
          </p:cNvSpPr>
          <p:nvPr>
            <p:ph type="sldNum" sz="quarter" idx="12"/>
          </p:nvPr>
        </p:nvSpPr>
        <p:spPr/>
        <p:txBody>
          <a:bodyPr/>
          <a:lstStyle/>
          <a:p>
            <a:fld id="{15E8F91F-789E-49A2-8408-37FDFE0FA12D}" type="slidenum">
              <a:rPr lang="en-US" smtClean="0"/>
              <a:t>‹#›</a:t>
            </a:fld>
            <a:endParaRPr lang="en-US" dirty="0"/>
          </a:p>
        </p:txBody>
      </p:sp>
    </p:spTree>
    <p:extLst>
      <p:ext uri="{BB962C8B-B14F-4D97-AF65-F5344CB8AC3E}">
        <p14:creationId xmlns:p14="http://schemas.microsoft.com/office/powerpoint/2010/main" val="2896956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88887-968F-438B-B581-15ECE548AA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CF92431-A315-43F4-B419-5AA4FC108E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5BCF960-B712-46FB-A141-144B20407C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265B54-1A95-4C46-9061-C94ACF74BCC4}"/>
              </a:ext>
            </a:extLst>
          </p:cNvPr>
          <p:cNvSpPr>
            <a:spLocks noGrp="1"/>
          </p:cNvSpPr>
          <p:nvPr>
            <p:ph type="dt" sz="half" idx="10"/>
          </p:nvPr>
        </p:nvSpPr>
        <p:spPr/>
        <p:txBody>
          <a:bodyPr/>
          <a:lstStyle/>
          <a:p>
            <a:fld id="{F062C166-91F0-47D9-AB2F-8220380989C0}" type="datetime1">
              <a:rPr lang="en-US" smtClean="0"/>
              <a:t>11/29/2022</a:t>
            </a:fld>
            <a:endParaRPr lang="en-US" dirty="0"/>
          </a:p>
        </p:txBody>
      </p:sp>
      <p:sp>
        <p:nvSpPr>
          <p:cNvPr id="6" name="Footer Placeholder 5">
            <a:extLst>
              <a:ext uri="{FF2B5EF4-FFF2-40B4-BE49-F238E27FC236}">
                <a16:creationId xmlns:a16="http://schemas.microsoft.com/office/drawing/2014/main" id="{A4CB6573-8594-423D-9D07-B441C3E6DCB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761B162-3B17-407B-86A4-70FEEAA6D792}"/>
              </a:ext>
            </a:extLst>
          </p:cNvPr>
          <p:cNvSpPr>
            <a:spLocks noGrp="1"/>
          </p:cNvSpPr>
          <p:nvPr>
            <p:ph type="sldNum" sz="quarter" idx="12"/>
          </p:nvPr>
        </p:nvSpPr>
        <p:spPr/>
        <p:txBody>
          <a:bodyPr/>
          <a:lstStyle/>
          <a:p>
            <a:fld id="{15E8F91F-789E-49A2-8408-37FDFE0FA12D}" type="slidenum">
              <a:rPr lang="en-US" smtClean="0"/>
              <a:t>‹#›</a:t>
            </a:fld>
            <a:endParaRPr lang="en-US" dirty="0"/>
          </a:p>
        </p:txBody>
      </p:sp>
    </p:spTree>
    <p:extLst>
      <p:ext uri="{BB962C8B-B14F-4D97-AF65-F5344CB8AC3E}">
        <p14:creationId xmlns:p14="http://schemas.microsoft.com/office/powerpoint/2010/main" val="2703787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0EDF4F-1F83-4701-AE11-9055576ED2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4BCA4E-5D2D-4F75-AD3D-572A144D63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E095EF-149B-4F60-9E8A-71BB8ADEAE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640F6-861C-438A-96C5-0F4B13858424}" type="datetime1">
              <a:rPr lang="en-US" smtClean="0"/>
              <a:t>11/29/2022</a:t>
            </a:fld>
            <a:endParaRPr lang="en-US" dirty="0"/>
          </a:p>
        </p:txBody>
      </p:sp>
      <p:sp>
        <p:nvSpPr>
          <p:cNvPr id="5" name="Footer Placeholder 4">
            <a:extLst>
              <a:ext uri="{FF2B5EF4-FFF2-40B4-BE49-F238E27FC236}">
                <a16:creationId xmlns:a16="http://schemas.microsoft.com/office/drawing/2014/main" id="{1B11EC03-359C-45F6-8446-E750408AF2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4CD3D4A-E44B-4F10-BC54-86E537234C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E8F91F-789E-49A2-8408-37FDFE0FA12D}" type="slidenum">
              <a:rPr lang="en-US" smtClean="0"/>
              <a:t>‹#›</a:t>
            </a:fld>
            <a:endParaRPr lang="en-US" dirty="0"/>
          </a:p>
        </p:txBody>
      </p:sp>
    </p:spTree>
    <p:extLst>
      <p:ext uri="{BB962C8B-B14F-4D97-AF65-F5344CB8AC3E}">
        <p14:creationId xmlns:p14="http://schemas.microsoft.com/office/powerpoint/2010/main" val="859329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4" r:id="rId12"/>
    <p:sldLayoutId id="2147483677" r:id="rId13"/>
    <p:sldLayoutId id="2147483678"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89991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lang="en-US" sz="4000" b="1"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diagramData" Target="NULL"/><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6" Type="http://schemas.openxmlformats.org/officeDocument/2006/relationships/diagramColors" Target="../diagrams/colors2.xml"/><Relationship Id="rId11" Type="http://schemas.openxmlformats.org/officeDocument/2006/relationships/diagramColors" Target="NULL"/><Relationship Id="rId5" Type="http://schemas.openxmlformats.org/officeDocument/2006/relationships/diagramQuickStyle" Target="../diagrams/quickStyle2.xml"/><Relationship Id="rId10" Type="http://schemas.openxmlformats.org/officeDocument/2006/relationships/diagramQuickStyle" Target="NULL"/><Relationship Id="rId4" Type="http://schemas.openxmlformats.org/officeDocument/2006/relationships/diagramLayout" Target="../diagrams/layout2.xml"/><Relationship Id="rId9" Type="http://schemas.openxmlformats.org/officeDocument/2006/relationships/diagramLayout" Target="NUL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latin typeface="+mn-lt"/>
              </a:rPr>
              <a:t>Optimization Model Development for Poverty Reduction</a:t>
            </a:r>
            <a:endParaRPr lang="en-US" dirty="0"/>
          </a:p>
        </p:txBody>
      </p:sp>
      <p:sp>
        <p:nvSpPr>
          <p:cNvPr id="3" name="TextBox 2">
            <a:extLst>
              <a:ext uri="{FF2B5EF4-FFF2-40B4-BE49-F238E27FC236}">
                <a16:creationId xmlns:a16="http://schemas.microsoft.com/office/drawing/2014/main" id="{2E242A89-8A4A-4B96-9FC6-72F6753AEB76}"/>
              </a:ext>
            </a:extLst>
          </p:cNvPr>
          <p:cNvSpPr txBox="1"/>
          <p:nvPr/>
        </p:nvSpPr>
        <p:spPr>
          <a:xfrm>
            <a:off x="2415347" y="3664688"/>
            <a:ext cx="7361311" cy="646331"/>
          </a:xfrm>
          <a:prstGeom prst="rect">
            <a:avLst/>
          </a:prstGeom>
          <a:noFill/>
        </p:spPr>
        <p:txBody>
          <a:bodyPr wrap="none" rtlCol="0">
            <a:spAutoFit/>
          </a:bodyPr>
          <a:lstStyle/>
          <a:p>
            <a:pPr algn="ctr"/>
            <a:r>
              <a:rPr lang="en-US" i="1" dirty="0">
                <a:solidFill>
                  <a:schemeClr val="bg1"/>
                </a:solidFill>
              </a:rPr>
              <a:t>Multidimensional poverty and poverty reduction policies – Republic of Iraq</a:t>
            </a:r>
          </a:p>
          <a:p>
            <a:pPr marL="342900" indent="-342900" algn="ctr">
              <a:buAutoNum type="arabicPlain" startAt="11"/>
            </a:pPr>
            <a:r>
              <a:rPr lang="en-US" i="1" dirty="0">
                <a:solidFill>
                  <a:schemeClr val="bg1"/>
                </a:solidFill>
              </a:rPr>
              <a:t>October 2022</a:t>
            </a:r>
          </a:p>
        </p:txBody>
      </p:sp>
    </p:spTree>
    <p:extLst>
      <p:ext uri="{BB962C8B-B14F-4D97-AF65-F5344CB8AC3E}">
        <p14:creationId xmlns:p14="http://schemas.microsoft.com/office/powerpoint/2010/main" val="2755354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8B9DF-2DE5-4CAB-B24F-92CD320B6A6D}"/>
              </a:ext>
            </a:extLst>
          </p:cNvPr>
          <p:cNvSpPr>
            <a:spLocks noGrp="1"/>
          </p:cNvSpPr>
          <p:nvPr>
            <p:ph type="title"/>
          </p:nvPr>
        </p:nvSpPr>
        <p:spPr>
          <a:xfrm>
            <a:off x="838200" y="4480561"/>
            <a:ext cx="10515600" cy="1729122"/>
          </a:xfrm>
        </p:spPr>
        <p:txBody>
          <a:bodyPr>
            <a:normAutofit fontScale="90000"/>
          </a:bodyPr>
          <a:lstStyle/>
          <a:p>
            <a:r>
              <a:rPr lang="en-US" b="1" dirty="0">
                <a:latin typeface="+mn-lt"/>
              </a:rPr>
              <a:t>Application on Egypt – Sample of a Survey 2018-19, target setting MPI reduction for the next 10 years</a:t>
            </a:r>
            <a:br>
              <a:rPr lang="en-US" b="1" dirty="0">
                <a:latin typeface="+mn-lt"/>
              </a:rPr>
            </a:br>
            <a:endParaRPr lang="en-US" b="1" dirty="0">
              <a:latin typeface="+mn-lt"/>
            </a:endParaRPr>
          </a:p>
        </p:txBody>
      </p:sp>
      <p:cxnSp>
        <p:nvCxnSpPr>
          <p:cNvPr id="9" name="Straight Connector 8">
            <a:extLst>
              <a:ext uri="{FF2B5EF4-FFF2-40B4-BE49-F238E27FC236}">
                <a16:creationId xmlns:a16="http://schemas.microsoft.com/office/drawing/2014/main" id="{C2FCE64C-7345-4363-93A0-D9CD11081A54}"/>
              </a:ext>
            </a:extLst>
          </p:cNvPr>
          <p:cNvCxnSpPr>
            <a:cxnSpLocks/>
          </p:cNvCxnSpPr>
          <p:nvPr/>
        </p:nvCxnSpPr>
        <p:spPr>
          <a:xfrm>
            <a:off x="2372140" y="6016486"/>
            <a:ext cx="8825948"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Slide Number Placeholder 16">
            <a:extLst>
              <a:ext uri="{FF2B5EF4-FFF2-40B4-BE49-F238E27FC236}">
                <a16:creationId xmlns:a16="http://schemas.microsoft.com/office/drawing/2014/main" id="{A09058E2-4736-404F-B47D-497F3C1787D9}"/>
              </a:ext>
            </a:extLst>
          </p:cNvPr>
          <p:cNvSpPr>
            <a:spLocks noGrp="1"/>
          </p:cNvSpPr>
          <p:nvPr>
            <p:ph type="sldNum" sz="quarter" idx="12"/>
          </p:nvPr>
        </p:nvSpPr>
        <p:spPr/>
        <p:txBody>
          <a:bodyPr/>
          <a:lstStyle/>
          <a:p>
            <a:fld id="{15E8F91F-789E-49A2-8408-37FDFE0FA12D}" type="slidenum">
              <a:rPr lang="en-US" smtClean="0"/>
              <a:t>10</a:t>
            </a:fld>
            <a:endParaRPr lang="en-US"/>
          </a:p>
        </p:txBody>
      </p:sp>
    </p:spTree>
    <p:extLst>
      <p:ext uri="{BB962C8B-B14F-4D97-AF65-F5344CB8AC3E}">
        <p14:creationId xmlns:p14="http://schemas.microsoft.com/office/powerpoint/2010/main" val="2824325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14E80-4BF3-4D57-97D7-B90483F1F25E}"/>
              </a:ext>
            </a:extLst>
          </p:cNvPr>
          <p:cNvSpPr>
            <a:spLocks noGrp="1"/>
          </p:cNvSpPr>
          <p:nvPr>
            <p:ph type="title"/>
          </p:nvPr>
        </p:nvSpPr>
        <p:spPr/>
        <p:txBody>
          <a:bodyPr/>
          <a:lstStyle/>
          <a:p>
            <a:r>
              <a:rPr lang="en-US" b="1" dirty="0">
                <a:latin typeface="+mn-lt"/>
              </a:rPr>
              <a:t>Data inputs</a:t>
            </a:r>
          </a:p>
        </p:txBody>
      </p:sp>
      <p:sp>
        <p:nvSpPr>
          <p:cNvPr id="3" name="Content Placeholder 2">
            <a:extLst>
              <a:ext uri="{FF2B5EF4-FFF2-40B4-BE49-F238E27FC236}">
                <a16:creationId xmlns:a16="http://schemas.microsoft.com/office/drawing/2014/main" id="{C6823DE8-5343-469B-A217-633D38FC2443}"/>
              </a:ext>
            </a:extLst>
          </p:cNvPr>
          <p:cNvSpPr>
            <a:spLocks noGrp="1"/>
          </p:cNvSpPr>
          <p:nvPr>
            <p:ph idx="1"/>
          </p:nvPr>
        </p:nvSpPr>
        <p:spPr>
          <a:xfrm>
            <a:off x="838200" y="1825625"/>
            <a:ext cx="10515600" cy="4389645"/>
          </a:xfrm>
        </p:spPr>
        <p:txBody>
          <a:bodyPr>
            <a:normAutofit/>
          </a:bodyPr>
          <a:lstStyle/>
          <a:p>
            <a:pPr algn="just">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Arial" panose="020B0604020202020204" pitchFamily="34" charset="0"/>
              </a:rPr>
              <a:t>Binary deprivation matrix, 2018-19 survey:</a:t>
            </a:r>
          </a:p>
          <a:p>
            <a:pPr lvl="1" algn="just">
              <a:lnSpc>
                <a:spcPct val="107000"/>
              </a:lnSpc>
              <a:spcBef>
                <a:spcPts val="0"/>
              </a:spcBef>
              <a:spcAft>
                <a:spcPts val="800"/>
              </a:spcAft>
            </a:pPr>
            <a:r>
              <a:rPr lang="en-US" dirty="0">
                <a:latin typeface="Calibri" panose="020F0502020204030204" pitchFamily="34" charset="0"/>
                <a:ea typeface="Calibri" panose="020F0502020204030204" pitchFamily="34" charset="0"/>
                <a:cs typeface="Arial" panose="020B0604020202020204" pitchFamily="34" charset="0"/>
              </a:rPr>
              <a:t>12,486 Households and 22 Indicators </a:t>
            </a:r>
          </a:p>
          <a:p>
            <a:pPr lvl="1" algn="just">
              <a:lnSpc>
                <a:spcPct val="107000"/>
              </a:lnSpc>
              <a:spcBef>
                <a:spcPts val="0"/>
              </a:spcBef>
              <a:spcAft>
                <a:spcPts val="800"/>
              </a:spcAft>
            </a:pPr>
            <a:r>
              <a:rPr lang="en-US" dirty="0">
                <a:latin typeface="Calibri" panose="020F0502020204030204" pitchFamily="34" charset="0"/>
                <a:ea typeface="Calibri" panose="020F0502020204030204" pitchFamily="34" charset="0"/>
                <a:cs typeface="Arial" panose="020B0604020202020204" pitchFamily="34" charset="0"/>
              </a:rPr>
              <a:t>Each Household is characterized by a household size and by demographic information (governorate).</a:t>
            </a:r>
            <a:endParaRPr lang="en-US"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0"/>
              </a:spcBef>
              <a:spcAft>
                <a:spcPts val="800"/>
              </a:spcAft>
            </a:pPr>
            <a:r>
              <a:rPr lang="en-US" dirty="0">
                <a:latin typeface="Calibri" panose="020F0502020204030204" pitchFamily="34" charset="0"/>
                <a:ea typeface="Calibri" panose="020F0502020204030204" pitchFamily="34" charset="0"/>
                <a:cs typeface="Arial" panose="020B0604020202020204" pitchFamily="34" charset="0"/>
              </a:rPr>
              <a:t>Indicators belong to seven dimensions.</a:t>
            </a:r>
          </a:p>
          <a:p>
            <a:pPr algn="just">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Arial" panose="020B0604020202020204" pitchFamily="34" charset="0"/>
              </a:rPr>
              <a:t>Each dimension is equally weighted (in terms of contribution to the MPI) and each indicator within a dimension is equally weighted.</a:t>
            </a:r>
          </a:p>
          <a:p>
            <a:pPr algn="just">
              <a:lnSpc>
                <a:spcPct val="107000"/>
              </a:lnSpc>
              <a:spcBef>
                <a:spcPts val="0"/>
              </a:spcBef>
              <a:spcAft>
                <a:spcPts val="800"/>
              </a:spcAft>
            </a:pPr>
            <a:r>
              <a:rPr lang="en-US" dirty="0">
                <a:latin typeface="Calibri" panose="020F0502020204030204" pitchFamily="34" charset="0"/>
                <a:ea typeface="Calibri" panose="020F0502020204030204" pitchFamily="34" charset="0"/>
                <a:cs typeface="Arial" panose="020B0604020202020204" pitchFamily="34" charset="0"/>
              </a:rPr>
              <a:t>The poverty cut-off is 1/3.</a:t>
            </a:r>
            <a:endParaRPr lang="en-US" dirty="0">
              <a:effectLst/>
              <a:latin typeface="Calibri" panose="020F0502020204030204" pitchFamily="34" charset="0"/>
              <a:ea typeface="Calibri" panose="020F0502020204030204" pitchFamily="34" charset="0"/>
              <a:cs typeface="Arial" panose="020B0604020202020204" pitchFamily="34" charset="0"/>
            </a:endParaRPr>
          </a:p>
          <a:p>
            <a:pPr>
              <a:lnSpc>
                <a:spcPct val="100000"/>
              </a:lnSpc>
            </a:pPr>
            <a:endParaRPr lang="en-US" dirty="0"/>
          </a:p>
          <a:p>
            <a:pPr marL="914400" lvl="1" indent="-457200">
              <a:lnSpc>
                <a:spcPct val="100000"/>
              </a:lnSpc>
              <a:buFont typeface="+mj-lt"/>
              <a:buAutoNum type="arabicPeriod" startAt="6"/>
            </a:pPr>
            <a:endParaRPr lang="en-US" dirty="0"/>
          </a:p>
        </p:txBody>
      </p:sp>
      <p:sp>
        <p:nvSpPr>
          <p:cNvPr id="10" name="Slide Number Placeholder 9">
            <a:extLst>
              <a:ext uri="{FF2B5EF4-FFF2-40B4-BE49-F238E27FC236}">
                <a16:creationId xmlns:a16="http://schemas.microsoft.com/office/drawing/2014/main" id="{A31DB11F-BC91-491A-969E-6337C3ACF986}"/>
              </a:ext>
            </a:extLst>
          </p:cNvPr>
          <p:cNvSpPr>
            <a:spLocks noGrp="1"/>
          </p:cNvSpPr>
          <p:nvPr>
            <p:ph type="sldNum" sz="quarter" idx="12"/>
          </p:nvPr>
        </p:nvSpPr>
        <p:spPr/>
        <p:txBody>
          <a:bodyPr/>
          <a:lstStyle/>
          <a:p>
            <a:fld id="{15E8F91F-789E-49A2-8408-37FDFE0FA12D}" type="slidenum">
              <a:rPr lang="en-US" smtClean="0"/>
              <a:t>11</a:t>
            </a:fld>
            <a:endParaRPr lang="en-US"/>
          </a:p>
        </p:txBody>
      </p:sp>
    </p:spTree>
    <p:extLst>
      <p:ext uri="{BB962C8B-B14F-4D97-AF65-F5344CB8AC3E}">
        <p14:creationId xmlns:p14="http://schemas.microsoft.com/office/powerpoint/2010/main" val="2638882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14E80-4BF3-4D57-97D7-B90483F1F25E}"/>
              </a:ext>
            </a:extLst>
          </p:cNvPr>
          <p:cNvSpPr>
            <a:spLocks noGrp="1"/>
          </p:cNvSpPr>
          <p:nvPr>
            <p:ph type="title"/>
          </p:nvPr>
        </p:nvSpPr>
        <p:spPr/>
        <p:txBody>
          <a:bodyPr>
            <a:normAutofit/>
          </a:bodyPr>
          <a:lstStyle/>
          <a:p>
            <a:r>
              <a:rPr lang="en-US" sz="3600" b="1" dirty="0">
                <a:latin typeface="+mn-lt"/>
              </a:rPr>
              <a:t>Baseline MPI results for the sub-sample selected </a:t>
            </a:r>
          </a:p>
        </p:txBody>
      </p:sp>
      <p:sp>
        <p:nvSpPr>
          <p:cNvPr id="10" name="Slide Number Placeholder 9">
            <a:extLst>
              <a:ext uri="{FF2B5EF4-FFF2-40B4-BE49-F238E27FC236}">
                <a16:creationId xmlns:a16="http://schemas.microsoft.com/office/drawing/2014/main" id="{A31DB11F-BC91-491A-969E-6337C3ACF986}"/>
              </a:ext>
            </a:extLst>
          </p:cNvPr>
          <p:cNvSpPr>
            <a:spLocks noGrp="1"/>
          </p:cNvSpPr>
          <p:nvPr>
            <p:ph type="sldNum" sz="quarter" idx="12"/>
          </p:nvPr>
        </p:nvSpPr>
        <p:spPr/>
        <p:txBody>
          <a:bodyPr/>
          <a:lstStyle/>
          <a:p>
            <a:fld id="{15E8F91F-789E-49A2-8408-37FDFE0FA12D}" type="slidenum">
              <a:rPr lang="en-US" smtClean="0"/>
              <a:t>12</a:t>
            </a:fld>
            <a:endParaRPr lang="en-US"/>
          </a:p>
        </p:txBody>
      </p:sp>
      <p:graphicFrame>
        <p:nvGraphicFramePr>
          <p:cNvPr id="7" name="Table 7">
            <a:extLst>
              <a:ext uri="{FF2B5EF4-FFF2-40B4-BE49-F238E27FC236}">
                <a16:creationId xmlns:a16="http://schemas.microsoft.com/office/drawing/2014/main" id="{C455B508-E155-46DB-8927-877289D416AA}"/>
              </a:ext>
            </a:extLst>
          </p:cNvPr>
          <p:cNvGraphicFramePr>
            <a:graphicFrameLocks noGrp="1"/>
          </p:cNvGraphicFramePr>
          <p:nvPr>
            <p:extLst>
              <p:ext uri="{D42A27DB-BD31-4B8C-83A1-F6EECF244321}">
                <p14:modId xmlns:p14="http://schemas.microsoft.com/office/powerpoint/2010/main" val="2360883606"/>
              </p:ext>
            </p:extLst>
          </p:nvPr>
        </p:nvGraphicFramePr>
        <p:xfrm>
          <a:off x="2804027" y="1529721"/>
          <a:ext cx="6857609" cy="2306320"/>
        </p:xfrm>
        <a:graphic>
          <a:graphicData uri="http://schemas.openxmlformats.org/drawingml/2006/table">
            <a:tbl>
              <a:tblPr firstRow="1" bandCol="1">
                <a:tableStyleId>{C083E6E3-FA7D-4D7B-A595-EF9225AFEA82}</a:tableStyleId>
              </a:tblPr>
              <a:tblGrid>
                <a:gridCol w="2677256">
                  <a:extLst>
                    <a:ext uri="{9D8B030D-6E8A-4147-A177-3AD203B41FA5}">
                      <a16:colId xmlns:a16="http://schemas.microsoft.com/office/drawing/2014/main" val="3501974861"/>
                    </a:ext>
                  </a:extLst>
                </a:gridCol>
                <a:gridCol w="2127095">
                  <a:extLst>
                    <a:ext uri="{9D8B030D-6E8A-4147-A177-3AD203B41FA5}">
                      <a16:colId xmlns:a16="http://schemas.microsoft.com/office/drawing/2014/main" val="1100347354"/>
                    </a:ext>
                  </a:extLst>
                </a:gridCol>
                <a:gridCol w="2053258">
                  <a:extLst>
                    <a:ext uri="{9D8B030D-6E8A-4147-A177-3AD203B41FA5}">
                      <a16:colId xmlns:a16="http://schemas.microsoft.com/office/drawing/2014/main" val="219657050"/>
                    </a:ext>
                  </a:extLst>
                </a:gridCol>
              </a:tblGrid>
              <a:tr h="552105">
                <a:tc>
                  <a:txBody>
                    <a:bodyPr/>
                    <a:lstStyle/>
                    <a:p>
                      <a:pPr algn="ctr"/>
                      <a:r>
                        <a:rPr lang="en-US" sz="1600"/>
                        <a:t>Indicators</a:t>
                      </a:r>
                      <a:endParaRPr lang="en-US" sz="1600" dirty="0"/>
                    </a:p>
                  </a:txBody>
                  <a:tcPr anchor="ctr"/>
                </a:tc>
                <a:tc>
                  <a:txBody>
                    <a:bodyPr/>
                    <a:lstStyle/>
                    <a:p>
                      <a:pPr algn="ctr"/>
                      <a:r>
                        <a:rPr lang="en-US" sz="1600" dirty="0"/>
                        <a:t>% Uncensored Headcount rate by Indicator</a:t>
                      </a:r>
                    </a:p>
                  </a:txBody>
                  <a:tcPr anchor="ctr"/>
                </a:tc>
                <a:tc>
                  <a:txBody>
                    <a:bodyPr/>
                    <a:lstStyle/>
                    <a:p>
                      <a:pPr algn="ctr"/>
                      <a:r>
                        <a:rPr lang="en-US" sz="1600" dirty="0"/>
                        <a:t>% contribution to MPI</a:t>
                      </a:r>
                    </a:p>
                  </a:txBody>
                  <a:tcPr anchor="ctr"/>
                </a:tc>
                <a:extLst>
                  <a:ext uri="{0D108BD9-81ED-4DB2-BD59-A6C34878D82A}">
                    <a16:rowId xmlns:a16="http://schemas.microsoft.com/office/drawing/2014/main" val="2351608064"/>
                  </a:ext>
                </a:extLst>
              </a:tr>
              <a:tr h="370840">
                <a:tc>
                  <a:txBody>
                    <a:bodyPr/>
                    <a:lstStyle/>
                    <a:p>
                      <a:pPr algn="ctr" fontAlgn="b"/>
                      <a:r>
                        <a:rPr lang="en-US" sz="1600" b="0" i="0" u="none" strike="noStrike" dirty="0">
                          <a:effectLst/>
                          <a:highlight>
                            <a:srgbClr val="00FF00"/>
                          </a:highlight>
                          <a:latin typeface="Calibri" panose="020F0502020204030204" pitchFamily="34" charset="0"/>
                        </a:rPr>
                        <a:t>School attendance</a:t>
                      </a:r>
                    </a:p>
                  </a:txBody>
                  <a:tcPr marL="9525" marR="9525" marT="9525" marB="0" anchor="ctr"/>
                </a:tc>
                <a:tc>
                  <a:txBody>
                    <a:bodyPr/>
                    <a:lstStyle/>
                    <a:p>
                      <a:pPr algn="ctr" fontAlgn="b"/>
                      <a:r>
                        <a:rPr lang="en-US" sz="1600" b="0" i="0" u="none" strike="noStrike" dirty="0">
                          <a:solidFill>
                            <a:schemeClr val="tx1"/>
                          </a:solidFill>
                          <a:effectLst/>
                          <a:latin typeface="Calibri" panose="020F0502020204030204" pitchFamily="34" charset="0"/>
                        </a:rPr>
                        <a:t>6.0%</a:t>
                      </a:r>
                    </a:p>
                  </a:txBody>
                  <a:tcPr marL="9525" marR="9525" marT="9525" marB="0" anchor="ctr"/>
                </a:tc>
                <a:tc>
                  <a:txBody>
                    <a:bodyPr/>
                    <a:lstStyle/>
                    <a:p>
                      <a:pPr algn="ctr" fontAlgn="b"/>
                      <a:r>
                        <a:rPr lang="en-US" sz="1800" b="0" i="0" u="none" strike="noStrike" dirty="0">
                          <a:solidFill>
                            <a:schemeClr val="tx1"/>
                          </a:solidFill>
                          <a:effectLst/>
                          <a:latin typeface="Calibri" panose="020F0502020204030204" pitchFamily="34" charset="0"/>
                        </a:rPr>
                        <a:t>3.5%</a:t>
                      </a:r>
                    </a:p>
                  </a:txBody>
                  <a:tcPr marL="9525" marR="9525" marT="9525" marB="0" anchor="ctr"/>
                </a:tc>
                <a:extLst>
                  <a:ext uri="{0D108BD9-81ED-4DB2-BD59-A6C34878D82A}">
                    <a16:rowId xmlns:a16="http://schemas.microsoft.com/office/drawing/2014/main" val="708046161"/>
                  </a:ext>
                </a:extLst>
              </a:tr>
              <a:tr h="370840">
                <a:tc>
                  <a:txBody>
                    <a:bodyPr/>
                    <a:lstStyle/>
                    <a:p>
                      <a:pPr algn="ctr" fontAlgn="b"/>
                      <a:r>
                        <a:rPr lang="en-US" sz="1600" b="0" i="0" u="none" strike="noStrike" dirty="0">
                          <a:effectLst/>
                          <a:latin typeface="Calibri" panose="020F0502020204030204" pitchFamily="34" charset="0"/>
                        </a:rPr>
                        <a:t>Electricity</a:t>
                      </a:r>
                    </a:p>
                  </a:txBody>
                  <a:tcPr marL="9525" marR="9525" marT="9525" marB="0" anchor="ctr"/>
                </a:tc>
                <a:tc>
                  <a:txBody>
                    <a:bodyPr/>
                    <a:lstStyle/>
                    <a:p>
                      <a:pPr algn="ctr" fontAlgn="b"/>
                      <a:r>
                        <a:rPr lang="en-US" sz="1600" b="0" i="0" u="none" strike="noStrike" dirty="0">
                          <a:solidFill>
                            <a:schemeClr val="tx1"/>
                          </a:solidFill>
                          <a:effectLst/>
                          <a:latin typeface="Calibri" panose="020F0502020204030204" pitchFamily="34" charset="0"/>
                        </a:rPr>
                        <a:t>9.8%</a:t>
                      </a:r>
                    </a:p>
                  </a:txBody>
                  <a:tcPr marL="9525" marR="9525" marT="9525" marB="0" anchor="ctr"/>
                </a:tc>
                <a:tc>
                  <a:txBody>
                    <a:bodyPr/>
                    <a:lstStyle/>
                    <a:p>
                      <a:pPr algn="ctr" fontAlgn="b"/>
                      <a:r>
                        <a:rPr lang="en-US" sz="1800" b="0" i="0" u="none" strike="noStrike" dirty="0">
                          <a:solidFill>
                            <a:schemeClr val="tx1"/>
                          </a:solidFill>
                          <a:effectLst/>
                          <a:latin typeface="Calibri" panose="020F0502020204030204" pitchFamily="34" charset="0"/>
                        </a:rPr>
                        <a:t>2.6%</a:t>
                      </a:r>
                    </a:p>
                  </a:txBody>
                  <a:tcPr marL="9525" marR="9525" marT="9525" marB="0" anchor="ctr"/>
                </a:tc>
                <a:extLst>
                  <a:ext uri="{0D108BD9-81ED-4DB2-BD59-A6C34878D82A}">
                    <a16:rowId xmlns:a16="http://schemas.microsoft.com/office/drawing/2014/main" val="2081736584"/>
                  </a:ext>
                </a:extLst>
              </a:tr>
              <a:tr h="370840">
                <a:tc>
                  <a:txBody>
                    <a:bodyPr/>
                    <a:lstStyle/>
                    <a:p>
                      <a:pPr algn="ctr" fontAlgn="b"/>
                      <a:r>
                        <a:rPr lang="en-US" sz="1600" b="0" i="0" u="none" strike="noStrike" dirty="0">
                          <a:effectLst/>
                          <a:highlight>
                            <a:srgbClr val="00FF00"/>
                          </a:highlight>
                          <a:latin typeface="Calibri" panose="020F0502020204030204" pitchFamily="34" charset="0"/>
                        </a:rPr>
                        <a:t>Unemployment</a:t>
                      </a:r>
                    </a:p>
                  </a:txBody>
                  <a:tcPr marL="9525" marR="9525" marT="9525" marB="0" anchor="ctr"/>
                </a:tc>
                <a:tc>
                  <a:txBody>
                    <a:bodyPr/>
                    <a:lstStyle/>
                    <a:p>
                      <a:pPr algn="ctr" fontAlgn="b"/>
                      <a:r>
                        <a:rPr lang="en-US" sz="1600" b="0" i="0" u="none" strike="noStrike" dirty="0">
                          <a:solidFill>
                            <a:schemeClr val="tx1"/>
                          </a:solidFill>
                          <a:effectLst/>
                          <a:latin typeface="Calibri" panose="020F0502020204030204" pitchFamily="34" charset="0"/>
                        </a:rPr>
                        <a:t>5.0%</a:t>
                      </a:r>
                    </a:p>
                  </a:txBody>
                  <a:tcPr marL="9525" marR="9525" marT="9525" marB="0" anchor="ctr"/>
                </a:tc>
                <a:tc>
                  <a:txBody>
                    <a:bodyPr/>
                    <a:lstStyle/>
                    <a:p>
                      <a:pPr algn="ctr" fontAlgn="b"/>
                      <a:r>
                        <a:rPr lang="en-US" sz="1800" b="0" i="0" u="none" strike="noStrike" dirty="0">
                          <a:solidFill>
                            <a:schemeClr val="tx1"/>
                          </a:solidFill>
                          <a:effectLst/>
                          <a:latin typeface="Calibri" panose="020F0502020204030204" pitchFamily="34" charset="0"/>
                        </a:rPr>
                        <a:t>1.5%</a:t>
                      </a:r>
                    </a:p>
                  </a:txBody>
                  <a:tcPr marL="9525" marR="9525" marT="9525" marB="0" anchor="ctr"/>
                </a:tc>
                <a:extLst>
                  <a:ext uri="{0D108BD9-81ED-4DB2-BD59-A6C34878D82A}">
                    <a16:rowId xmlns:a16="http://schemas.microsoft.com/office/drawing/2014/main" val="2095789656"/>
                  </a:ext>
                </a:extLst>
              </a:tr>
              <a:tr h="370840">
                <a:tc>
                  <a:txBody>
                    <a:bodyPr/>
                    <a:lstStyle/>
                    <a:p>
                      <a:pPr algn="ctr" fontAlgn="b"/>
                      <a:r>
                        <a:rPr lang="en-US" sz="1600" b="0" i="0" u="none" strike="noStrike" dirty="0">
                          <a:effectLst/>
                          <a:highlight>
                            <a:srgbClr val="00FF00"/>
                          </a:highlight>
                          <a:latin typeface="Calibri" panose="020F0502020204030204" pitchFamily="34" charset="0"/>
                        </a:rPr>
                        <a:t>Social assistance</a:t>
                      </a:r>
                    </a:p>
                  </a:txBody>
                  <a:tcPr marL="9525" marR="9525" marT="9525" marB="0" anchor="ctr"/>
                </a:tc>
                <a:tc>
                  <a:txBody>
                    <a:bodyPr/>
                    <a:lstStyle/>
                    <a:p>
                      <a:pPr algn="ctr" fontAlgn="b"/>
                      <a:r>
                        <a:rPr lang="en-US" sz="1600" b="0" i="0" u="none" strike="noStrike" dirty="0">
                          <a:solidFill>
                            <a:schemeClr val="tx1"/>
                          </a:solidFill>
                          <a:effectLst/>
                          <a:latin typeface="Calibri" panose="020F0502020204030204" pitchFamily="34" charset="0"/>
                        </a:rPr>
                        <a:t>21.5%</a:t>
                      </a:r>
                    </a:p>
                  </a:txBody>
                  <a:tcPr marL="9525" marR="9525" marT="9525" marB="0" anchor="ctr"/>
                </a:tc>
                <a:tc>
                  <a:txBody>
                    <a:bodyPr/>
                    <a:lstStyle/>
                    <a:p>
                      <a:pPr algn="ctr" fontAlgn="b"/>
                      <a:r>
                        <a:rPr lang="en-US" sz="1800" b="0" i="0" u="none" strike="noStrike" dirty="0">
                          <a:solidFill>
                            <a:schemeClr val="tx1"/>
                          </a:solidFill>
                          <a:effectLst/>
                          <a:latin typeface="Calibri" panose="020F0502020204030204" pitchFamily="34" charset="0"/>
                        </a:rPr>
                        <a:t>11.0%</a:t>
                      </a:r>
                    </a:p>
                  </a:txBody>
                  <a:tcPr marL="9525" marR="9525" marT="9525" marB="0" anchor="ctr"/>
                </a:tc>
                <a:extLst>
                  <a:ext uri="{0D108BD9-81ED-4DB2-BD59-A6C34878D82A}">
                    <a16:rowId xmlns:a16="http://schemas.microsoft.com/office/drawing/2014/main" val="3402767777"/>
                  </a:ext>
                </a:extLst>
              </a:tr>
            </a:tbl>
          </a:graphicData>
        </a:graphic>
      </p:graphicFrame>
      <p:sp>
        <p:nvSpPr>
          <p:cNvPr id="8" name="TextBox 7">
            <a:extLst>
              <a:ext uri="{FF2B5EF4-FFF2-40B4-BE49-F238E27FC236}">
                <a16:creationId xmlns:a16="http://schemas.microsoft.com/office/drawing/2014/main" id="{B2C97822-35FC-4EAB-9C24-C8C8717256F5}"/>
              </a:ext>
            </a:extLst>
          </p:cNvPr>
          <p:cNvSpPr txBox="1"/>
          <p:nvPr/>
        </p:nvSpPr>
        <p:spPr>
          <a:xfrm>
            <a:off x="1021082" y="2297005"/>
            <a:ext cx="763658" cy="369332"/>
          </a:xfrm>
          <a:prstGeom prst="rect">
            <a:avLst/>
          </a:prstGeom>
          <a:noFill/>
        </p:spPr>
        <p:txBody>
          <a:bodyPr wrap="square" rtlCol="0">
            <a:spAutoFit/>
          </a:bodyPr>
          <a:lstStyle/>
          <a:p>
            <a:r>
              <a:rPr lang="en-US" dirty="0"/>
              <a:t>38.23</a:t>
            </a:r>
          </a:p>
        </p:txBody>
      </p:sp>
      <p:cxnSp>
        <p:nvCxnSpPr>
          <p:cNvPr id="11" name="Straight Connector 10">
            <a:extLst>
              <a:ext uri="{FF2B5EF4-FFF2-40B4-BE49-F238E27FC236}">
                <a16:creationId xmlns:a16="http://schemas.microsoft.com/office/drawing/2014/main" id="{CF13B700-6509-483C-9324-9A118FB6543F}"/>
              </a:ext>
            </a:extLst>
          </p:cNvPr>
          <p:cNvCxnSpPr>
            <a:cxnSpLocks/>
          </p:cNvCxnSpPr>
          <p:nvPr/>
        </p:nvCxnSpPr>
        <p:spPr>
          <a:xfrm rot="5400000">
            <a:off x="336279" y="2469901"/>
            <a:ext cx="128016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F88E2C4-FC6A-4E30-A45B-2C9105E9409B}"/>
              </a:ext>
            </a:extLst>
          </p:cNvPr>
          <p:cNvSpPr txBox="1"/>
          <p:nvPr/>
        </p:nvSpPr>
        <p:spPr>
          <a:xfrm>
            <a:off x="1021082" y="2783006"/>
            <a:ext cx="779587" cy="369332"/>
          </a:xfrm>
          <a:prstGeom prst="rect">
            <a:avLst/>
          </a:prstGeom>
          <a:noFill/>
        </p:spPr>
        <p:txBody>
          <a:bodyPr wrap="square" rtlCol="0">
            <a:spAutoFit/>
          </a:bodyPr>
          <a:lstStyle/>
          <a:p>
            <a:r>
              <a:rPr lang="en-US" dirty="0"/>
              <a:t>46.21</a:t>
            </a:r>
          </a:p>
        </p:txBody>
      </p:sp>
      <p:sp>
        <p:nvSpPr>
          <p:cNvPr id="15" name="TextBox 14">
            <a:extLst>
              <a:ext uri="{FF2B5EF4-FFF2-40B4-BE49-F238E27FC236}">
                <a16:creationId xmlns:a16="http://schemas.microsoft.com/office/drawing/2014/main" id="{F0721C8C-DA6D-4923-A6CF-F61EE6460C36}"/>
              </a:ext>
            </a:extLst>
          </p:cNvPr>
          <p:cNvSpPr txBox="1"/>
          <p:nvPr/>
        </p:nvSpPr>
        <p:spPr>
          <a:xfrm>
            <a:off x="1021082" y="1811004"/>
            <a:ext cx="718937" cy="369332"/>
          </a:xfrm>
          <a:prstGeom prst="rect">
            <a:avLst/>
          </a:prstGeom>
          <a:noFill/>
        </p:spPr>
        <p:txBody>
          <a:bodyPr wrap="square" rtlCol="0">
            <a:spAutoFit/>
          </a:bodyPr>
          <a:lstStyle/>
          <a:p>
            <a:r>
              <a:rPr lang="en-US" b="1" dirty="0"/>
              <a:t>0.176</a:t>
            </a:r>
          </a:p>
        </p:txBody>
      </p:sp>
      <p:sp>
        <p:nvSpPr>
          <p:cNvPr id="21" name="TextBox 20">
            <a:extLst>
              <a:ext uri="{FF2B5EF4-FFF2-40B4-BE49-F238E27FC236}">
                <a16:creationId xmlns:a16="http://schemas.microsoft.com/office/drawing/2014/main" id="{B0FEF3C8-26DF-43BB-8A3C-CD68D6980F1E}"/>
              </a:ext>
            </a:extLst>
          </p:cNvPr>
          <p:cNvSpPr txBox="1"/>
          <p:nvPr/>
        </p:nvSpPr>
        <p:spPr>
          <a:xfrm>
            <a:off x="182884" y="1811004"/>
            <a:ext cx="709082" cy="369332"/>
          </a:xfrm>
          <a:prstGeom prst="rect">
            <a:avLst/>
          </a:prstGeom>
          <a:noFill/>
        </p:spPr>
        <p:txBody>
          <a:bodyPr wrap="square">
            <a:spAutoFit/>
          </a:bodyPr>
          <a:lstStyle/>
          <a:p>
            <a:pPr algn="r"/>
            <a:r>
              <a:rPr lang="en-US" b="1" dirty="0"/>
              <a:t>MPI</a:t>
            </a:r>
          </a:p>
        </p:txBody>
      </p:sp>
      <p:sp>
        <p:nvSpPr>
          <p:cNvPr id="22" name="TextBox 21">
            <a:extLst>
              <a:ext uri="{FF2B5EF4-FFF2-40B4-BE49-F238E27FC236}">
                <a16:creationId xmlns:a16="http://schemas.microsoft.com/office/drawing/2014/main" id="{5B2789AF-4293-48E8-9370-936F96930D98}"/>
              </a:ext>
            </a:extLst>
          </p:cNvPr>
          <p:cNvSpPr txBox="1"/>
          <p:nvPr/>
        </p:nvSpPr>
        <p:spPr>
          <a:xfrm>
            <a:off x="182884" y="2297005"/>
            <a:ext cx="709082" cy="369332"/>
          </a:xfrm>
          <a:prstGeom prst="rect">
            <a:avLst/>
          </a:prstGeom>
          <a:noFill/>
        </p:spPr>
        <p:txBody>
          <a:bodyPr wrap="square">
            <a:spAutoFit/>
          </a:bodyPr>
          <a:lstStyle/>
          <a:p>
            <a:pPr algn="r"/>
            <a:r>
              <a:rPr lang="en-US" dirty="0"/>
              <a:t>H</a:t>
            </a:r>
          </a:p>
        </p:txBody>
      </p:sp>
      <p:sp>
        <p:nvSpPr>
          <p:cNvPr id="23" name="TextBox 22">
            <a:extLst>
              <a:ext uri="{FF2B5EF4-FFF2-40B4-BE49-F238E27FC236}">
                <a16:creationId xmlns:a16="http://schemas.microsoft.com/office/drawing/2014/main" id="{EEC98D40-E105-42E2-93C4-7BCF4A80BBFF}"/>
              </a:ext>
            </a:extLst>
          </p:cNvPr>
          <p:cNvSpPr txBox="1"/>
          <p:nvPr/>
        </p:nvSpPr>
        <p:spPr>
          <a:xfrm>
            <a:off x="182884" y="2783006"/>
            <a:ext cx="709082" cy="369332"/>
          </a:xfrm>
          <a:prstGeom prst="rect">
            <a:avLst/>
          </a:prstGeom>
          <a:noFill/>
        </p:spPr>
        <p:txBody>
          <a:bodyPr wrap="square">
            <a:spAutoFit/>
          </a:bodyPr>
          <a:lstStyle/>
          <a:p>
            <a:pPr algn="r"/>
            <a:r>
              <a:rPr lang="en-US" dirty="0"/>
              <a:t>A</a:t>
            </a:r>
          </a:p>
        </p:txBody>
      </p:sp>
      <mc:AlternateContent xmlns:mc="http://schemas.openxmlformats.org/markup-compatibility/2006" xmlns:a14="http://schemas.microsoft.com/office/drawing/2010/main">
        <mc:Choice Requires="a14">
          <p:graphicFrame>
            <p:nvGraphicFramePr>
              <p:cNvPr id="12" name="Table 11">
                <a:extLst>
                  <a:ext uri="{FF2B5EF4-FFF2-40B4-BE49-F238E27FC236}">
                    <a16:creationId xmlns:a16="http://schemas.microsoft.com/office/drawing/2014/main" id="{043B540B-F747-49E4-B523-C4AD152D1ADC}"/>
                  </a:ext>
                </a:extLst>
              </p:cNvPr>
              <p:cNvGraphicFramePr>
                <a:graphicFrameLocks noGrp="1"/>
              </p:cNvGraphicFramePr>
              <p:nvPr>
                <p:extLst>
                  <p:ext uri="{D42A27DB-BD31-4B8C-83A1-F6EECF244321}">
                    <p14:modId xmlns:p14="http://schemas.microsoft.com/office/powerpoint/2010/main" val="163961229"/>
                  </p:ext>
                </p:extLst>
              </p:nvPr>
            </p:nvGraphicFramePr>
            <p:xfrm>
              <a:off x="2804027" y="4248826"/>
              <a:ext cx="6857609" cy="2302279"/>
            </p:xfrm>
            <a:graphic>
              <a:graphicData uri="http://schemas.openxmlformats.org/drawingml/2006/table">
                <a:tbl>
                  <a:tblPr firstRow="1" firstCol="1" bandRow="1">
                    <a:tableStyleId>{C083E6E3-FA7D-4D7B-A595-EF9225AFEA82}</a:tableStyleId>
                  </a:tblPr>
                  <a:tblGrid>
                    <a:gridCol w="2285544">
                      <a:extLst>
                        <a:ext uri="{9D8B030D-6E8A-4147-A177-3AD203B41FA5}">
                          <a16:colId xmlns:a16="http://schemas.microsoft.com/office/drawing/2014/main" val="1805996059"/>
                        </a:ext>
                      </a:extLst>
                    </a:gridCol>
                    <a:gridCol w="2285544">
                      <a:extLst>
                        <a:ext uri="{9D8B030D-6E8A-4147-A177-3AD203B41FA5}">
                          <a16:colId xmlns:a16="http://schemas.microsoft.com/office/drawing/2014/main" val="1927292542"/>
                        </a:ext>
                      </a:extLst>
                    </a:gridCol>
                    <a:gridCol w="2286521">
                      <a:extLst>
                        <a:ext uri="{9D8B030D-6E8A-4147-A177-3AD203B41FA5}">
                          <a16:colId xmlns:a16="http://schemas.microsoft.com/office/drawing/2014/main" val="3427146380"/>
                        </a:ext>
                      </a:extLst>
                    </a:gridCol>
                  </a:tblGrid>
                  <a:tr h="978295">
                    <a:tc>
                      <a:txBody>
                        <a:bodyPr/>
                        <a:lstStyle/>
                        <a:p>
                          <a:pPr marL="0" marR="0" algn="l">
                            <a:lnSpc>
                              <a:spcPct val="107000"/>
                            </a:lnSpc>
                            <a:spcBef>
                              <a:spcPts val="0"/>
                            </a:spcBef>
                            <a:spcAft>
                              <a:spcPts val="0"/>
                            </a:spcAft>
                          </a:pPr>
                          <a:r>
                            <a:rPr lang="en-US" sz="1400">
                              <a:effectLst/>
                            </a:rPr>
                            <a:t>Indicator</a:t>
                          </a:r>
                          <a:endParaRPr lang="en-US" sz="180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l">
                            <a:lnSpc>
                              <a:spcPct val="107000"/>
                            </a:lnSpc>
                            <a:spcBef>
                              <a:spcPts val="0"/>
                            </a:spcBef>
                            <a:spcAft>
                              <a:spcPts val="0"/>
                            </a:spcAft>
                          </a:pPr>
                          <a:r>
                            <a:rPr lang="en-US" sz="1400" dirty="0">
                              <a:effectLst/>
                            </a:rPr>
                            <a:t>Marginal resources needed to lift a household above a cutoff for deprivation in an indicator </a:t>
                          </a:r>
                          <a:endParaRPr lang="en-US" sz="1800" dirty="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l">
                            <a:lnSpc>
                              <a:spcPct val="107000"/>
                            </a:lnSpc>
                            <a:spcBef>
                              <a:spcPts val="0"/>
                            </a:spcBef>
                            <a:spcAft>
                              <a:spcPts val="0"/>
                            </a:spcAft>
                          </a:pPr>
                          <a:r>
                            <a:rPr lang="en-US" sz="1400" dirty="0">
                              <a:effectLst/>
                            </a:rPr>
                            <a:t>Feasible cumulative aggregate range of resources</a:t>
                          </a:r>
                          <a:endParaRPr lang="en-US" sz="1800" dirty="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785971130"/>
                      </a:ext>
                    </a:extLst>
                  </a:tr>
                  <a:tr h="330996">
                    <a:tc>
                      <a:txBody>
                        <a:bodyPr/>
                        <a:lstStyle/>
                        <a:p>
                          <a:pPr marL="0" marR="0" algn="l">
                            <a:lnSpc>
                              <a:spcPct val="107000"/>
                            </a:lnSpc>
                            <a:spcBef>
                              <a:spcPts val="0"/>
                            </a:spcBef>
                            <a:spcAft>
                              <a:spcPts val="0"/>
                            </a:spcAft>
                          </a:pPr>
                          <a:r>
                            <a:rPr lang="en-US" sz="1400">
                              <a:effectLst/>
                            </a:rPr>
                            <a:t>School attendance </a:t>
                          </a:r>
                          <a:endParaRPr lang="en-US" sz="180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l">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1400">
                                    <a:effectLst/>
                                    <a:latin typeface="Cambria Math" panose="02040503050406030204" pitchFamily="18" charset="0"/>
                                  </a:rPr>
                                  <m:t>6</m:t>
                                </m:r>
                              </m:oMath>
                            </m:oMathPara>
                          </a14:m>
                          <a:endParaRPr lang="en-US" sz="180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400" dirty="0">
                              <a:effectLst/>
                            </a:rPr>
                            <a:t>0 to </a:t>
                          </a:r>
                          <a14:m>
                            <m:oMath xmlns:m="http://schemas.openxmlformats.org/officeDocument/2006/math">
                              <m:r>
                                <a:rPr lang="en-US" sz="1400">
                                  <a:effectLst/>
                                  <a:latin typeface="Cambria Math" panose="02040503050406030204" pitchFamily="18" charset="0"/>
                                </a:rPr>
                                <m:t>6,</m:t>
                              </m:r>
                              <m:r>
                                <a:rPr lang="en-US" sz="1400" b="0" i="0" smtClean="0">
                                  <a:effectLst/>
                                  <a:latin typeface="Cambria Math" panose="02040503050406030204" pitchFamily="18" charset="0"/>
                                </a:rPr>
                                <m:t>0</m:t>
                              </m:r>
                              <m:r>
                                <a:rPr lang="en-US" sz="1400">
                                  <a:effectLst/>
                                  <a:latin typeface="Cambria Math" panose="02040503050406030204" pitchFamily="18" charset="0"/>
                                </a:rPr>
                                <m:t>00</m:t>
                              </m:r>
                            </m:oMath>
                          </a14:m>
                          <a:endParaRPr lang="en-US" sz="1800" dirty="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532416569"/>
                      </a:ext>
                    </a:extLst>
                  </a:tr>
                  <a:tr h="330996">
                    <a:tc>
                      <a:txBody>
                        <a:bodyPr/>
                        <a:lstStyle/>
                        <a:p>
                          <a:pPr marL="0" marR="0" algn="l">
                            <a:lnSpc>
                              <a:spcPct val="107000"/>
                            </a:lnSpc>
                            <a:spcBef>
                              <a:spcPts val="0"/>
                            </a:spcBef>
                            <a:spcAft>
                              <a:spcPts val="0"/>
                            </a:spcAft>
                          </a:pPr>
                          <a:r>
                            <a:rPr lang="en-US" sz="1400">
                              <a:effectLst/>
                            </a:rPr>
                            <a:t>Electricity </a:t>
                          </a:r>
                          <a:endParaRPr lang="en-US" sz="180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l">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1400">
                                    <a:effectLst/>
                                    <a:latin typeface="Cambria Math" panose="02040503050406030204" pitchFamily="18" charset="0"/>
                                  </a:rPr>
                                  <m:t>5</m:t>
                                </m:r>
                              </m:oMath>
                            </m:oMathPara>
                          </a14:m>
                          <a:endParaRPr lang="en-US" sz="180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400" dirty="0">
                              <a:effectLst/>
                            </a:rPr>
                            <a:t>0 to </a:t>
                          </a:r>
                          <a14:m>
                            <m:oMath xmlns:m="http://schemas.openxmlformats.org/officeDocument/2006/math">
                              <m:r>
                                <a:rPr lang="en-US" sz="1400">
                                  <a:effectLst/>
                                  <a:latin typeface="Cambria Math" panose="02040503050406030204" pitchFamily="18" charset="0"/>
                                </a:rPr>
                                <m:t>5,500</m:t>
                              </m:r>
                            </m:oMath>
                          </a14:m>
                          <a:endParaRPr lang="en-US" sz="1800" dirty="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358271587"/>
                      </a:ext>
                    </a:extLst>
                  </a:tr>
                  <a:tr h="330996">
                    <a:tc>
                      <a:txBody>
                        <a:bodyPr/>
                        <a:lstStyle/>
                        <a:p>
                          <a:pPr marL="0" marR="0" algn="l">
                            <a:lnSpc>
                              <a:spcPct val="107000"/>
                            </a:lnSpc>
                            <a:spcBef>
                              <a:spcPts val="0"/>
                            </a:spcBef>
                            <a:spcAft>
                              <a:spcPts val="0"/>
                            </a:spcAft>
                          </a:pPr>
                          <a:r>
                            <a:rPr lang="en-US" sz="1400">
                              <a:effectLst/>
                            </a:rPr>
                            <a:t>Unemployment </a:t>
                          </a:r>
                          <a:endParaRPr lang="en-US" sz="180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l">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1400">
                                    <a:effectLst/>
                                    <a:latin typeface="Cambria Math" panose="02040503050406030204" pitchFamily="18" charset="0"/>
                                  </a:rPr>
                                  <m:t>3</m:t>
                                </m:r>
                              </m:oMath>
                            </m:oMathPara>
                          </a14:m>
                          <a:endParaRPr lang="en-US" sz="180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1400">
                                    <a:effectLst/>
                                    <a:latin typeface="Cambria Math" panose="02040503050406030204" pitchFamily="18" charset="0"/>
                                  </a:rPr>
                                  <m:t>0 </m:t>
                                </m:r>
                                <m:r>
                                  <m:rPr>
                                    <m:sty m:val="p"/>
                                  </m:rPr>
                                  <a:rPr lang="en-US" sz="1400">
                                    <a:effectLst/>
                                    <a:latin typeface="Cambria Math" panose="02040503050406030204" pitchFamily="18" charset="0"/>
                                  </a:rPr>
                                  <m:t>to</m:t>
                                </m:r>
                                <m:r>
                                  <a:rPr lang="en-US" sz="1400">
                                    <a:effectLst/>
                                    <a:latin typeface="Cambria Math" panose="02040503050406030204" pitchFamily="18" charset="0"/>
                                  </a:rPr>
                                  <m:t> 3,500</m:t>
                                </m:r>
                              </m:oMath>
                            </m:oMathPara>
                          </a14:m>
                          <a:endParaRPr lang="en-US" sz="1800" dirty="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72210850"/>
                      </a:ext>
                    </a:extLst>
                  </a:tr>
                  <a:tr h="330996">
                    <a:tc>
                      <a:txBody>
                        <a:bodyPr/>
                        <a:lstStyle/>
                        <a:p>
                          <a:pPr marL="0" marR="0" algn="l">
                            <a:lnSpc>
                              <a:spcPct val="107000"/>
                            </a:lnSpc>
                            <a:spcBef>
                              <a:spcPts val="0"/>
                            </a:spcBef>
                            <a:spcAft>
                              <a:spcPts val="0"/>
                            </a:spcAft>
                          </a:pPr>
                          <a:r>
                            <a:rPr lang="en-US" sz="1400">
                              <a:effectLst/>
                            </a:rPr>
                            <a:t>Social assistance </a:t>
                          </a:r>
                          <a:endParaRPr lang="en-US" sz="180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l">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1400">
                                    <a:effectLst/>
                                    <a:latin typeface="Cambria Math" panose="02040503050406030204" pitchFamily="18" charset="0"/>
                                  </a:rPr>
                                  <m:t>6</m:t>
                                </m:r>
                              </m:oMath>
                            </m:oMathPara>
                          </a14:m>
                          <a:endParaRPr lang="en-US" sz="180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1400">
                                    <a:effectLst/>
                                    <a:latin typeface="Cambria Math" panose="02040503050406030204" pitchFamily="18" charset="0"/>
                                  </a:rPr>
                                  <m:t>0 </m:t>
                                </m:r>
                                <m:r>
                                  <m:rPr>
                                    <m:sty m:val="p"/>
                                  </m:rPr>
                                  <a:rPr lang="en-US" sz="1400">
                                    <a:effectLst/>
                                    <a:latin typeface="Cambria Math" panose="02040503050406030204" pitchFamily="18" charset="0"/>
                                  </a:rPr>
                                  <m:t>to</m:t>
                                </m:r>
                                <m:r>
                                  <a:rPr lang="en-US" sz="1400">
                                    <a:effectLst/>
                                    <a:latin typeface="Cambria Math" panose="02040503050406030204" pitchFamily="18" charset="0"/>
                                  </a:rPr>
                                  <m:t> 6,500</m:t>
                                </m:r>
                              </m:oMath>
                            </m:oMathPara>
                          </a14:m>
                          <a:endParaRPr lang="en-US" sz="1800" dirty="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552840132"/>
                      </a:ext>
                    </a:extLst>
                  </a:tr>
                </a:tbl>
              </a:graphicData>
            </a:graphic>
          </p:graphicFrame>
        </mc:Choice>
        <mc:Fallback xmlns="">
          <p:graphicFrame>
            <p:nvGraphicFramePr>
              <p:cNvPr id="12" name="Table 11">
                <a:extLst>
                  <a:ext uri="{FF2B5EF4-FFF2-40B4-BE49-F238E27FC236}">
                    <a16:creationId xmlns:a16="http://schemas.microsoft.com/office/drawing/2014/main" id="{043B540B-F747-49E4-B523-C4AD152D1ADC}"/>
                  </a:ext>
                </a:extLst>
              </p:cNvPr>
              <p:cNvGraphicFramePr>
                <a:graphicFrameLocks noGrp="1"/>
              </p:cNvGraphicFramePr>
              <p:nvPr>
                <p:extLst>
                  <p:ext uri="{D42A27DB-BD31-4B8C-83A1-F6EECF244321}">
                    <p14:modId xmlns:p14="http://schemas.microsoft.com/office/powerpoint/2010/main" val="163961229"/>
                  </p:ext>
                </p:extLst>
              </p:nvPr>
            </p:nvGraphicFramePr>
            <p:xfrm>
              <a:off x="2804027" y="4248826"/>
              <a:ext cx="6857609" cy="2302279"/>
            </p:xfrm>
            <a:graphic>
              <a:graphicData uri="http://schemas.openxmlformats.org/drawingml/2006/table">
                <a:tbl>
                  <a:tblPr firstRow="1" firstCol="1" bandRow="1">
                    <a:tableStyleId>{C083E6E3-FA7D-4D7B-A595-EF9225AFEA82}</a:tableStyleId>
                  </a:tblPr>
                  <a:tblGrid>
                    <a:gridCol w="2285544">
                      <a:extLst>
                        <a:ext uri="{9D8B030D-6E8A-4147-A177-3AD203B41FA5}">
                          <a16:colId xmlns:a16="http://schemas.microsoft.com/office/drawing/2014/main" val="1805996059"/>
                        </a:ext>
                      </a:extLst>
                    </a:gridCol>
                    <a:gridCol w="2285544">
                      <a:extLst>
                        <a:ext uri="{9D8B030D-6E8A-4147-A177-3AD203B41FA5}">
                          <a16:colId xmlns:a16="http://schemas.microsoft.com/office/drawing/2014/main" val="1927292542"/>
                        </a:ext>
                      </a:extLst>
                    </a:gridCol>
                    <a:gridCol w="2286521">
                      <a:extLst>
                        <a:ext uri="{9D8B030D-6E8A-4147-A177-3AD203B41FA5}">
                          <a16:colId xmlns:a16="http://schemas.microsoft.com/office/drawing/2014/main" val="3427146380"/>
                        </a:ext>
                      </a:extLst>
                    </a:gridCol>
                  </a:tblGrid>
                  <a:tr h="978295">
                    <a:tc>
                      <a:txBody>
                        <a:bodyPr/>
                        <a:lstStyle/>
                        <a:p>
                          <a:pPr marL="0" marR="0" algn="l">
                            <a:lnSpc>
                              <a:spcPct val="107000"/>
                            </a:lnSpc>
                            <a:spcBef>
                              <a:spcPts val="0"/>
                            </a:spcBef>
                            <a:spcAft>
                              <a:spcPts val="0"/>
                            </a:spcAft>
                          </a:pPr>
                          <a:r>
                            <a:rPr lang="en-US" sz="1400">
                              <a:effectLst/>
                            </a:rPr>
                            <a:t>Indicator</a:t>
                          </a:r>
                          <a:endParaRPr lang="en-US" sz="180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l">
                            <a:lnSpc>
                              <a:spcPct val="107000"/>
                            </a:lnSpc>
                            <a:spcBef>
                              <a:spcPts val="0"/>
                            </a:spcBef>
                            <a:spcAft>
                              <a:spcPts val="0"/>
                            </a:spcAft>
                          </a:pPr>
                          <a:r>
                            <a:rPr lang="en-US" sz="1400" dirty="0">
                              <a:effectLst/>
                            </a:rPr>
                            <a:t>Marginal resources needed to lift a household above a cutoff for deprivation in an indicator </a:t>
                          </a:r>
                          <a:endParaRPr lang="en-US" sz="1800" dirty="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l">
                            <a:lnSpc>
                              <a:spcPct val="107000"/>
                            </a:lnSpc>
                            <a:spcBef>
                              <a:spcPts val="0"/>
                            </a:spcBef>
                            <a:spcAft>
                              <a:spcPts val="0"/>
                            </a:spcAft>
                          </a:pPr>
                          <a:r>
                            <a:rPr lang="en-US" sz="1400" dirty="0">
                              <a:effectLst/>
                            </a:rPr>
                            <a:t>Feasible cumulative aggregate range of resources</a:t>
                          </a:r>
                          <a:endParaRPr lang="en-US" sz="1800" dirty="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785971130"/>
                      </a:ext>
                    </a:extLst>
                  </a:tr>
                  <a:tr h="330996">
                    <a:tc>
                      <a:txBody>
                        <a:bodyPr/>
                        <a:lstStyle/>
                        <a:p>
                          <a:pPr marL="0" marR="0" algn="l">
                            <a:lnSpc>
                              <a:spcPct val="107000"/>
                            </a:lnSpc>
                            <a:spcBef>
                              <a:spcPts val="0"/>
                            </a:spcBef>
                            <a:spcAft>
                              <a:spcPts val="0"/>
                            </a:spcAft>
                          </a:pPr>
                          <a:r>
                            <a:rPr lang="en-US" sz="1400">
                              <a:effectLst/>
                            </a:rPr>
                            <a:t>School attendance </a:t>
                          </a:r>
                          <a:endParaRPr lang="en-US" sz="180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endParaRPr lang="en-US"/>
                        </a:p>
                      </a:txBody>
                      <a:tcPr marL="68580" marR="68580" marT="0" marB="0">
                        <a:blipFill>
                          <a:blip r:embed="rId2"/>
                          <a:stretch>
                            <a:fillRect l="-99734" t="-305455" r="-100000" b="-298182"/>
                          </a:stretch>
                        </a:blipFill>
                      </a:tcPr>
                    </a:tc>
                    <a:tc>
                      <a:txBody>
                        <a:bodyPr/>
                        <a:lstStyle/>
                        <a:p>
                          <a:endParaRPr lang="en-US"/>
                        </a:p>
                      </a:txBody>
                      <a:tcPr marL="68580" marR="68580" marT="0" marB="0">
                        <a:blipFill>
                          <a:blip r:embed="rId2"/>
                          <a:stretch>
                            <a:fillRect l="-200267" t="-305455" r="-267" b="-298182"/>
                          </a:stretch>
                        </a:blipFill>
                      </a:tcPr>
                    </a:tc>
                    <a:extLst>
                      <a:ext uri="{0D108BD9-81ED-4DB2-BD59-A6C34878D82A}">
                        <a16:rowId xmlns:a16="http://schemas.microsoft.com/office/drawing/2014/main" val="2532416569"/>
                      </a:ext>
                    </a:extLst>
                  </a:tr>
                  <a:tr h="330996">
                    <a:tc>
                      <a:txBody>
                        <a:bodyPr/>
                        <a:lstStyle/>
                        <a:p>
                          <a:pPr marL="0" marR="0" algn="l">
                            <a:lnSpc>
                              <a:spcPct val="107000"/>
                            </a:lnSpc>
                            <a:spcBef>
                              <a:spcPts val="0"/>
                            </a:spcBef>
                            <a:spcAft>
                              <a:spcPts val="0"/>
                            </a:spcAft>
                          </a:pPr>
                          <a:r>
                            <a:rPr lang="en-US" sz="1400">
                              <a:effectLst/>
                            </a:rPr>
                            <a:t>Electricity </a:t>
                          </a:r>
                          <a:endParaRPr lang="en-US" sz="180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endParaRPr lang="en-US"/>
                        </a:p>
                      </a:txBody>
                      <a:tcPr marL="68580" marR="68580" marT="0" marB="0">
                        <a:blipFill>
                          <a:blip r:embed="rId2"/>
                          <a:stretch>
                            <a:fillRect l="-99734" t="-412963" r="-100000" b="-203704"/>
                          </a:stretch>
                        </a:blipFill>
                      </a:tcPr>
                    </a:tc>
                    <a:tc>
                      <a:txBody>
                        <a:bodyPr/>
                        <a:lstStyle/>
                        <a:p>
                          <a:endParaRPr lang="en-US"/>
                        </a:p>
                      </a:txBody>
                      <a:tcPr marL="68580" marR="68580" marT="0" marB="0">
                        <a:blipFill>
                          <a:blip r:embed="rId2"/>
                          <a:stretch>
                            <a:fillRect l="-200267" t="-412963" r="-267" b="-203704"/>
                          </a:stretch>
                        </a:blipFill>
                      </a:tcPr>
                    </a:tc>
                    <a:extLst>
                      <a:ext uri="{0D108BD9-81ED-4DB2-BD59-A6C34878D82A}">
                        <a16:rowId xmlns:a16="http://schemas.microsoft.com/office/drawing/2014/main" val="1358271587"/>
                      </a:ext>
                    </a:extLst>
                  </a:tr>
                  <a:tr h="330996">
                    <a:tc>
                      <a:txBody>
                        <a:bodyPr/>
                        <a:lstStyle/>
                        <a:p>
                          <a:pPr marL="0" marR="0" algn="l">
                            <a:lnSpc>
                              <a:spcPct val="107000"/>
                            </a:lnSpc>
                            <a:spcBef>
                              <a:spcPts val="0"/>
                            </a:spcBef>
                            <a:spcAft>
                              <a:spcPts val="0"/>
                            </a:spcAft>
                          </a:pPr>
                          <a:r>
                            <a:rPr lang="en-US" sz="1400">
                              <a:effectLst/>
                            </a:rPr>
                            <a:t>Unemployment </a:t>
                          </a:r>
                          <a:endParaRPr lang="en-US" sz="180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endParaRPr lang="en-US"/>
                        </a:p>
                      </a:txBody>
                      <a:tcPr marL="68580" marR="68580" marT="0" marB="0">
                        <a:blipFill>
                          <a:blip r:embed="rId2"/>
                          <a:stretch>
                            <a:fillRect l="-99734" t="-503636" r="-100000" b="-100000"/>
                          </a:stretch>
                        </a:blipFill>
                      </a:tcPr>
                    </a:tc>
                    <a:tc>
                      <a:txBody>
                        <a:bodyPr/>
                        <a:lstStyle/>
                        <a:p>
                          <a:endParaRPr lang="en-US"/>
                        </a:p>
                      </a:txBody>
                      <a:tcPr marL="68580" marR="68580" marT="0" marB="0">
                        <a:blipFill>
                          <a:blip r:embed="rId2"/>
                          <a:stretch>
                            <a:fillRect l="-200267" t="-503636" r="-267" b="-100000"/>
                          </a:stretch>
                        </a:blipFill>
                      </a:tcPr>
                    </a:tc>
                    <a:extLst>
                      <a:ext uri="{0D108BD9-81ED-4DB2-BD59-A6C34878D82A}">
                        <a16:rowId xmlns:a16="http://schemas.microsoft.com/office/drawing/2014/main" val="72210850"/>
                      </a:ext>
                    </a:extLst>
                  </a:tr>
                  <a:tr h="330996">
                    <a:tc>
                      <a:txBody>
                        <a:bodyPr/>
                        <a:lstStyle/>
                        <a:p>
                          <a:pPr marL="0" marR="0" algn="l">
                            <a:lnSpc>
                              <a:spcPct val="107000"/>
                            </a:lnSpc>
                            <a:spcBef>
                              <a:spcPts val="0"/>
                            </a:spcBef>
                            <a:spcAft>
                              <a:spcPts val="0"/>
                            </a:spcAft>
                          </a:pPr>
                          <a:r>
                            <a:rPr lang="en-US" sz="1400">
                              <a:effectLst/>
                            </a:rPr>
                            <a:t>Social assistance </a:t>
                          </a:r>
                          <a:endParaRPr lang="en-US" sz="180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endParaRPr lang="en-US"/>
                        </a:p>
                      </a:txBody>
                      <a:tcPr marL="68580" marR="68580" marT="0" marB="0">
                        <a:blipFill>
                          <a:blip r:embed="rId2"/>
                          <a:stretch>
                            <a:fillRect l="-99734" t="-614815" r="-100000" b="-1852"/>
                          </a:stretch>
                        </a:blipFill>
                      </a:tcPr>
                    </a:tc>
                    <a:tc>
                      <a:txBody>
                        <a:bodyPr/>
                        <a:lstStyle/>
                        <a:p>
                          <a:endParaRPr lang="en-US"/>
                        </a:p>
                      </a:txBody>
                      <a:tcPr marL="68580" marR="68580" marT="0" marB="0">
                        <a:blipFill>
                          <a:blip r:embed="rId2"/>
                          <a:stretch>
                            <a:fillRect l="-200267" t="-614815" r="-267" b="-1852"/>
                          </a:stretch>
                        </a:blipFill>
                      </a:tcPr>
                    </a:tc>
                    <a:extLst>
                      <a:ext uri="{0D108BD9-81ED-4DB2-BD59-A6C34878D82A}">
                        <a16:rowId xmlns:a16="http://schemas.microsoft.com/office/drawing/2014/main" val="3552840132"/>
                      </a:ext>
                    </a:extLst>
                  </a:tr>
                </a:tbl>
              </a:graphicData>
            </a:graphic>
          </p:graphicFrame>
        </mc:Fallback>
      </mc:AlternateContent>
    </p:spTree>
    <p:extLst>
      <p:ext uri="{BB962C8B-B14F-4D97-AF65-F5344CB8AC3E}">
        <p14:creationId xmlns:p14="http://schemas.microsoft.com/office/powerpoint/2010/main" val="512348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5" grpId="0"/>
      <p:bldP spid="21" grpId="0"/>
      <p:bldP spid="22"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8B9DF-2DE5-4CAB-B24F-92CD320B6A6D}"/>
              </a:ext>
            </a:extLst>
          </p:cNvPr>
          <p:cNvSpPr>
            <a:spLocks noGrp="1"/>
          </p:cNvSpPr>
          <p:nvPr>
            <p:ph type="title"/>
          </p:nvPr>
        </p:nvSpPr>
        <p:spPr>
          <a:xfrm>
            <a:off x="838200" y="4884119"/>
            <a:ext cx="10515600" cy="1325563"/>
          </a:xfrm>
        </p:spPr>
        <p:txBody>
          <a:bodyPr/>
          <a:lstStyle/>
          <a:p>
            <a:r>
              <a:rPr lang="en-US" b="1" dirty="0">
                <a:latin typeface="+mn-lt"/>
              </a:rPr>
              <a:t>Simulation Results </a:t>
            </a:r>
          </a:p>
        </p:txBody>
      </p:sp>
      <p:cxnSp>
        <p:nvCxnSpPr>
          <p:cNvPr id="9" name="Straight Connector 8">
            <a:extLst>
              <a:ext uri="{FF2B5EF4-FFF2-40B4-BE49-F238E27FC236}">
                <a16:creationId xmlns:a16="http://schemas.microsoft.com/office/drawing/2014/main" id="{C2FCE64C-7345-4363-93A0-D9CD11081A54}"/>
              </a:ext>
            </a:extLst>
          </p:cNvPr>
          <p:cNvCxnSpPr>
            <a:cxnSpLocks/>
          </p:cNvCxnSpPr>
          <p:nvPr/>
        </p:nvCxnSpPr>
        <p:spPr>
          <a:xfrm>
            <a:off x="2372140" y="6016486"/>
            <a:ext cx="8825948"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Slide Number Placeholder 16">
            <a:extLst>
              <a:ext uri="{FF2B5EF4-FFF2-40B4-BE49-F238E27FC236}">
                <a16:creationId xmlns:a16="http://schemas.microsoft.com/office/drawing/2014/main" id="{A09058E2-4736-404F-B47D-497F3C1787D9}"/>
              </a:ext>
            </a:extLst>
          </p:cNvPr>
          <p:cNvSpPr>
            <a:spLocks noGrp="1"/>
          </p:cNvSpPr>
          <p:nvPr>
            <p:ph type="sldNum" sz="quarter" idx="12"/>
          </p:nvPr>
        </p:nvSpPr>
        <p:spPr/>
        <p:txBody>
          <a:bodyPr/>
          <a:lstStyle/>
          <a:p>
            <a:fld id="{15E8F91F-789E-49A2-8408-37FDFE0FA12D}" type="slidenum">
              <a:rPr lang="en-US" smtClean="0"/>
              <a:t>13</a:t>
            </a:fld>
            <a:endParaRPr lang="en-US"/>
          </a:p>
        </p:txBody>
      </p:sp>
    </p:spTree>
    <p:extLst>
      <p:ext uri="{BB962C8B-B14F-4D97-AF65-F5344CB8AC3E}">
        <p14:creationId xmlns:p14="http://schemas.microsoft.com/office/powerpoint/2010/main" val="2850049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F82832F-909D-4B74-8914-2BDCECAAA102}"/>
              </a:ext>
            </a:extLst>
          </p:cNvPr>
          <p:cNvSpPr>
            <a:spLocks noGrp="1"/>
          </p:cNvSpPr>
          <p:nvPr>
            <p:ph type="subTitle" idx="1"/>
          </p:nvPr>
        </p:nvSpPr>
        <p:spPr/>
        <p:txBody>
          <a:bodyPr/>
          <a:lstStyle/>
          <a:p>
            <a:r>
              <a:rPr lang="en-US" dirty="0"/>
              <a:t>Results (1/2)</a:t>
            </a:r>
          </a:p>
        </p:txBody>
      </p:sp>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3250FFB2-141F-40BD-AC99-46B06B07DC8B}"/>
                  </a:ext>
                </a:extLst>
              </p:cNvPr>
              <p:cNvGraphicFramePr>
                <a:graphicFrameLocks noGrp="1"/>
              </p:cNvGraphicFramePr>
              <p:nvPr>
                <p:ph sz="half" idx="2"/>
                <p:extLst>
                  <p:ext uri="{D42A27DB-BD31-4B8C-83A1-F6EECF244321}">
                    <p14:modId xmlns:p14="http://schemas.microsoft.com/office/powerpoint/2010/main" val="3632396259"/>
                  </p:ext>
                </p:extLst>
              </p:nvPr>
            </p:nvGraphicFramePr>
            <p:xfrm>
              <a:off x="0" y="1913206"/>
              <a:ext cx="12192001" cy="4715484"/>
            </p:xfrm>
            <a:graphic>
              <a:graphicData uri="http://schemas.openxmlformats.org/drawingml/2006/table">
                <a:tbl>
                  <a:tblPr firstRow="1" firstCol="1" bandRow="1">
                    <a:tableStyleId>{3B4B98B0-60AC-42C2-AFA5-B58CD77FA1E5}</a:tableStyleId>
                  </a:tblPr>
                  <a:tblGrid>
                    <a:gridCol w="2128864">
                      <a:extLst>
                        <a:ext uri="{9D8B030D-6E8A-4147-A177-3AD203B41FA5}">
                          <a16:colId xmlns:a16="http://schemas.microsoft.com/office/drawing/2014/main" val="1146908733"/>
                        </a:ext>
                      </a:extLst>
                    </a:gridCol>
                    <a:gridCol w="1437233">
                      <a:extLst>
                        <a:ext uri="{9D8B030D-6E8A-4147-A177-3AD203B41FA5}">
                          <a16:colId xmlns:a16="http://schemas.microsoft.com/office/drawing/2014/main" val="707674483"/>
                        </a:ext>
                      </a:extLst>
                    </a:gridCol>
                    <a:gridCol w="1437233">
                      <a:extLst>
                        <a:ext uri="{9D8B030D-6E8A-4147-A177-3AD203B41FA5}">
                          <a16:colId xmlns:a16="http://schemas.microsoft.com/office/drawing/2014/main" val="4030813647"/>
                        </a:ext>
                      </a:extLst>
                    </a:gridCol>
                    <a:gridCol w="1437233">
                      <a:extLst>
                        <a:ext uri="{9D8B030D-6E8A-4147-A177-3AD203B41FA5}">
                          <a16:colId xmlns:a16="http://schemas.microsoft.com/office/drawing/2014/main" val="25224508"/>
                        </a:ext>
                      </a:extLst>
                    </a:gridCol>
                    <a:gridCol w="1438486">
                      <a:extLst>
                        <a:ext uri="{9D8B030D-6E8A-4147-A177-3AD203B41FA5}">
                          <a16:colId xmlns:a16="http://schemas.microsoft.com/office/drawing/2014/main" val="4217766876"/>
                        </a:ext>
                      </a:extLst>
                    </a:gridCol>
                    <a:gridCol w="1437233">
                      <a:extLst>
                        <a:ext uri="{9D8B030D-6E8A-4147-A177-3AD203B41FA5}">
                          <a16:colId xmlns:a16="http://schemas.microsoft.com/office/drawing/2014/main" val="429378809"/>
                        </a:ext>
                      </a:extLst>
                    </a:gridCol>
                    <a:gridCol w="1437233">
                      <a:extLst>
                        <a:ext uri="{9D8B030D-6E8A-4147-A177-3AD203B41FA5}">
                          <a16:colId xmlns:a16="http://schemas.microsoft.com/office/drawing/2014/main" val="861025312"/>
                        </a:ext>
                      </a:extLst>
                    </a:gridCol>
                    <a:gridCol w="1438486">
                      <a:extLst>
                        <a:ext uri="{9D8B030D-6E8A-4147-A177-3AD203B41FA5}">
                          <a16:colId xmlns:a16="http://schemas.microsoft.com/office/drawing/2014/main" val="74326654"/>
                        </a:ext>
                      </a:extLst>
                    </a:gridCol>
                  </a:tblGrid>
                  <a:tr h="1401748">
                    <a:tc>
                      <a:txBody>
                        <a:bodyPr/>
                        <a:lstStyle/>
                        <a:p>
                          <a:endParaRPr lang="en-US" sz="1400" dirty="0">
                            <a:solidFill>
                              <a:srgbClr val="2E74B5"/>
                            </a:solidFill>
                            <a:effectLst/>
                            <a:latin typeface="Calibri" panose="020F0502020204030204" pitchFamily="34" charset="0"/>
                            <a:cs typeface="Arial" panose="020B0604020202020204" pitchFamily="34" charset="0"/>
                          </a:endParaRPr>
                        </a:p>
                      </a:txBody>
                      <a:tcPr marL="43468" marR="43468" marT="0" marB="0" anchor="ctr"/>
                    </a:tc>
                    <a:tc>
                      <a:txBody>
                        <a:bodyPr/>
                        <a:lstStyle/>
                        <a:p>
                          <a:pPr marL="0" marR="0" algn="ctr">
                            <a:lnSpc>
                              <a:spcPct val="107000"/>
                            </a:lnSpc>
                            <a:spcBef>
                              <a:spcPts val="0"/>
                            </a:spcBef>
                            <a:spcAft>
                              <a:spcPts val="0"/>
                            </a:spcAft>
                          </a:pPr>
                          <a:r>
                            <a:rPr lang="en-GB" sz="1400" dirty="0">
                              <a:effectLst/>
                            </a:rPr>
                            <a:t>Baseline</a:t>
                          </a:r>
                          <a:endParaRPr lang="en-US" sz="1600" dirty="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43468" marR="43468" marT="0" marB="0" anchor="ctr"/>
                    </a:tc>
                    <a:tc>
                      <a:txBody>
                        <a:bodyPr/>
                        <a:lstStyle/>
                        <a:p>
                          <a:pPr marL="0" marR="0" algn="ctr">
                            <a:lnSpc>
                              <a:spcPct val="107000"/>
                            </a:lnSpc>
                            <a:spcBef>
                              <a:spcPts val="0"/>
                            </a:spcBef>
                            <a:spcAft>
                              <a:spcPts val="0"/>
                            </a:spcAft>
                          </a:pPr>
                          <a:r>
                            <a:rPr lang="en-US" sz="1400" dirty="0">
                              <a:effectLst/>
                            </a:rPr>
                            <a:t>Household</a:t>
                          </a:r>
                          <a:endParaRPr lang="en-US" sz="1600" dirty="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43468" marR="43468" marT="0" marB="0" anchor="ctr"/>
                    </a:tc>
                    <a:tc>
                      <a:txBody>
                        <a:bodyPr/>
                        <a:lstStyle/>
                        <a:p>
                          <a:pPr algn="ctr">
                            <a:spcAft>
                              <a:spcPts val="0"/>
                            </a:spcAft>
                          </a:pPr>
                          <a:r>
                            <a:rPr lang="en-US" sz="1400" dirty="0">
                              <a:effectLst/>
                            </a:rPr>
                            <a:t>Demographic</a:t>
                          </a:r>
                          <a:endParaRPr lang="en-US" sz="1600" dirty="0">
                            <a:solidFill>
                              <a:srgbClr val="2E74B5"/>
                            </a:solidFill>
                            <a:effectLst/>
                            <a:latin typeface="Calibri" panose="020F0502020204030204" pitchFamily="34" charset="0"/>
                            <a:cs typeface="Arial" panose="020B0604020202020204" pitchFamily="34" charset="0"/>
                          </a:endParaRPr>
                        </a:p>
                      </a:txBody>
                      <a:tcPr marL="43468" marR="43468" marT="0" marB="0" anchor="ctr"/>
                    </a:tc>
                    <a:tc>
                      <a:txBody>
                        <a:bodyPr/>
                        <a:lstStyle/>
                        <a:p>
                          <a:pPr algn="ctr">
                            <a:spcAft>
                              <a:spcPts val="0"/>
                            </a:spcAft>
                          </a:pPr>
                          <a:r>
                            <a:rPr lang="en-US" sz="1400" dirty="0">
                              <a:effectLst/>
                            </a:rPr>
                            <a:t>National</a:t>
                          </a:r>
                          <a:endParaRPr lang="en-US" sz="1600" dirty="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43468" marR="43468" marT="0" marB="0" anchor="ctr"/>
                    </a:tc>
                    <a:tc>
                      <a:txBody>
                        <a:bodyPr/>
                        <a:lstStyle/>
                        <a:p>
                          <a:pPr marL="0" marR="0" algn="ctr">
                            <a:lnSpc>
                              <a:spcPct val="107000"/>
                            </a:lnSpc>
                            <a:spcBef>
                              <a:spcPts val="0"/>
                            </a:spcBef>
                            <a:spcAft>
                              <a:spcPts val="0"/>
                            </a:spcAft>
                          </a:pPr>
                          <a:r>
                            <a:rPr lang="en-US" sz="1400" dirty="0">
                              <a:effectLst/>
                            </a:rPr>
                            <a:t>Demographic level for public goods and National for private</a:t>
                          </a:r>
                          <a:endParaRPr lang="en-US" sz="1600" dirty="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43468" marR="43468" marT="0" marB="0" anchor="ctr"/>
                    </a:tc>
                    <a:tc>
                      <a:txBody>
                        <a:bodyPr/>
                        <a:lstStyle/>
                        <a:p>
                          <a:pPr marL="0" marR="0" algn="ctr">
                            <a:lnSpc>
                              <a:spcPct val="107000"/>
                            </a:lnSpc>
                            <a:spcBef>
                              <a:spcPts val="0"/>
                            </a:spcBef>
                            <a:spcAft>
                              <a:spcPts val="0"/>
                            </a:spcAft>
                          </a:pPr>
                          <a:r>
                            <a:rPr lang="en-US" sz="1400" dirty="0">
                              <a:effectLst/>
                            </a:rPr>
                            <a:t>Demographic level for public goods and cluster level for private</a:t>
                          </a:r>
                          <a:endParaRPr lang="en-US" sz="1600" dirty="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43468" marR="43468" marT="0" marB="0" anchor="ctr"/>
                    </a:tc>
                    <a:tc>
                      <a:txBody>
                        <a:bodyPr/>
                        <a:lstStyle/>
                        <a:p>
                          <a:pPr marL="0" marR="0" algn="ctr">
                            <a:lnSpc>
                              <a:spcPct val="107000"/>
                            </a:lnSpc>
                            <a:spcBef>
                              <a:spcPts val="0"/>
                            </a:spcBef>
                            <a:spcAft>
                              <a:spcPts val="0"/>
                            </a:spcAft>
                          </a:pPr>
                          <a:r>
                            <a:rPr lang="en-US" sz="1400" dirty="0">
                              <a:effectLst/>
                            </a:rPr>
                            <a:t>Demographic level for public goods and household level for private goods</a:t>
                          </a:r>
                          <a:endParaRPr lang="en-US" sz="1600" dirty="0">
                            <a:effectLst/>
                          </a:endParaRPr>
                        </a:p>
                        <a:p>
                          <a:pPr marL="0" marR="0" algn="ctr">
                            <a:lnSpc>
                              <a:spcPct val="107000"/>
                            </a:lnSpc>
                            <a:spcBef>
                              <a:spcPts val="0"/>
                            </a:spcBef>
                            <a:spcAft>
                              <a:spcPts val="0"/>
                            </a:spcAft>
                          </a:pPr>
                          <a:r>
                            <a:rPr lang="en-US" sz="1400" dirty="0">
                              <a:effectLst/>
                            </a:rPr>
                            <a:t> </a:t>
                          </a:r>
                          <a:endParaRPr lang="en-US" sz="1600" dirty="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43468" marR="43468" marT="0" marB="0" anchor="ctr"/>
                    </a:tc>
                    <a:extLst>
                      <a:ext uri="{0D108BD9-81ED-4DB2-BD59-A6C34878D82A}">
                        <a16:rowId xmlns:a16="http://schemas.microsoft.com/office/drawing/2014/main" val="2278679120"/>
                      </a:ext>
                    </a:extLst>
                  </a:tr>
                  <a:tr h="212668">
                    <a:tc>
                      <a:txBody>
                        <a:bodyPr/>
                        <a:lstStyle/>
                        <a:p>
                          <a:pPr marL="0" marR="0" algn="ctr">
                            <a:lnSpc>
                              <a:spcPct val="107000"/>
                            </a:lnSpc>
                            <a:spcBef>
                              <a:spcPts val="0"/>
                            </a:spcBef>
                            <a:spcAft>
                              <a:spcPts val="0"/>
                            </a:spcAft>
                          </a:pPr>
                          <a:r>
                            <a:rPr lang="en-GB" sz="1400" u="none" strike="noStrike" dirty="0">
                              <a:effectLst/>
                            </a:rPr>
                            <a:t> </a:t>
                          </a:r>
                          <a:endParaRPr lang="en-US" sz="1600" dirty="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43468" marR="43468" marT="0" marB="0" anchor="ctr"/>
                    </a:tc>
                    <a:tc>
                      <a:txBody>
                        <a:bodyPr/>
                        <a:lstStyle/>
                        <a:p>
                          <a:pPr marL="0" marR="0" algn="ctr">
                            <a:lnSpc>
                              <a:spcPct val="107000"/>
                            </a:lnSpc>
                            <a:spcBef>
                              <a:spcPts val="0"/>
                            </a:spcBef>
                            <a:spcAft>
                              <a:spcPts val="0"/>
                            </a:spcAft>
                          </a:pPr>
                          <a:r>
                            <a:rPr lang="en-GB" sz="1600" dirty="0">
                              <a:effectLst/>
                            </a:rPr>
                            <a:t> </a:t>
                          </a:r>
                          <a:endParaRPr lang="en-US" sz="1800" dirty="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43468" marR="43468" marT="0" marB="0" anchor="ctr"/>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1600">
                                    <a:effectLst/>
                                    <a:latin typeface="Cambria Math" panose="02040503050406030204" pitchFamily="18" charset="0"/>
                                  </a:rPr>
                                  <m:t>𝑯𝑯</m:t>
                                </m:r>
                              </m:oMath>
                            </m:oMathPara>
                          </a14:m>
                          <a:endParaRPr lang="en-US" sz="1800" dirty="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43468" marR="43468" marT="0" marB="0" anchor="ctr"/>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en-US" sz="1600">
                                    <a:effectLst/>
                                    <a:latin typeface="Cambria Math" panose="02040503050406030204" pitchFamily="18" charset="0"/>
                                  </a:rPr>
                                  <m:t>𝑫</m:t>
                                </m:r>
                              </m:oMath>
                            </m:oMathPara>
                          </a14:m>
                          <a:endParaRPr lang="en-US" sz="1800">
                            <a:solidFill>
                              <a:srgbClr val="2E74B5"/>
                            </a:solidFill>
                            <a:effectLst/>
                            <a:latin typeface="Calibri" panose="020F0502020204030204" pitchFamily="34" charset="0"/>
                            <a:cs typeface="Arial" panose="020B0604020202020204" pitchFamily="34" charset="0"/>
                          </a:endParaRPr>
                        </a:p>
                      </a:txBody>
                      <a:tcPr marL="43468" marR="43468" marT="0" marB="0" anchor="ctr"/>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en-US" sz="1600">
                                    <a:effectLst/>
                                    <a:latin typeface="Cambria Math" panose="02040503050406030204" pitchFamily="18" charset="0"/>
                                  </a:rPr>
                                  <m:t>𝑵</m:t>
                                </m:r>
                              </m:oMath>
                            </m:oMathPara>
                          </a14:m>
                          <a:endParaRPr lang="en-US" sz="1800">
                            <a:solidFill>
                              <a:srgbClr val="2E74B5"/>
                            </a:solidFill>
                            <a:effectLst/>
                            <a:latin typeface="Calibri" panose="020F0502020204030204" pitchFamily="34" charset="0"/>
                            <a:cs typeface="Arial" panose="020B0604020202020204" pitchFamily="34" charset="0"/>
                          </a:endParaRPr>
                        </a:p>
                      </a:txBody>
                      <a:tcPr marL="43468" marR="43468" marT="0" marB="0" anchor="ctr"/>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1600">
                                    <a:effectLst/>
                                    <a:latin typeface="Cambria Math" panose="02040503050406030204" pitchFamily="18" charset="0"/>
                                  </a:rPr>
                                  <m:t>𝑫</m:t>
                                </m:r>
                                <m:r>
                                  <a:rPr lang="en-US" sz="1600">
                                    <a:effectLst/>
                                    <a:latin typeface="Cambria Math" panose="02040503050406030204" pitchFamily="18" charset="0"/>
                                  </a:rPr>
                                  <m:t>−</m:t>
                                </m:r>
                                <m:r>
                                  <a:rPr lang="en-US" sz="1600">
                                    <a:effectLst/>
                                    <a:latin typeface="Cambria Math" panose="02040503050406030204" pitchFamily="18" charset="0"/>
                                  </a:rPr>
                                  <m:t>𝑵</m:t>
                                </m:r>
                              </m:oMath>
                            </m:oMathPara>
                          </a14:m>
                          <a:endParaRPr lang="en-US" sz="180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43468" marR="43468" marT="0" marB="0" anchor="ctr"/>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1600">
                                    <a:effectLst/>
                                    <a:latin typeface="Cambria Math" panose="02040503050406030204" pitchFamily="18" charset="0"/>
                                  </a:rPr>
                                  <m:t>𝑫</m:t>
                                </m:r>
                                <m:r>
                                  <a:rPr lang="en-US" sz="1600">
                                    <a:effectLst/>
                                    <a:latin typeface="Cambria Math" panose="02040503050406030204" pitchFamily="18" charset="0"/>
                                  </a:rPr>
                                  <m:t>−</m:t>
                                </m:r>
                                <m:r>
                                  <a:rPr lang="en-US" sz="1600">
                                    <a:effectLst/>
                                    <a:latin typeface="Cambria Math" panose="02040503050406030204" pitchFamily="18" charset="0"/>
                                  </a:rPr>
                                  <m:t>𝑵𝑪</m:t>
                                </m:r>
                              </m:oMath>
                            </m:oMathPara>
                          </a14:m>
                          <a:endParaRPr lang="en-US" sz="180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43468" marR="43468" marT="0" marB="0" anchor="ctr"/>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1600">
                                    <a:effectLst/>
                                    <a:latin typeface="Cambria Math" panose="02040503050406030204" pitchFamily="18" charset="0"/>
                                  </a:rPr>
                                  <m:t>𝑫</m:t>
                                </m:r>
                                <m:r>
                                  <a:rPr lang="en-US" sz="1600">
                                    <a:effectLst/>
                                    <a:latin typeface="Cambria Math" panose="02040503050406030204" pitchFamily="18" charset="0"/>
                                  </a:rPr>
                                  <m:t>−</m:t>
                                </m:r>
                                <m:r>
                                  <a:rPr lang="en-US" sz="1600">
                                    <a:effectLst/>
                                    <a:latin typeface="Cambria Math" panose="02040503050406030204" pitchFamily="18" charset="0"/>
                                  </a:rPr>
                                  <m:t>𝑯𝑯</m:t>
                                </m:r>
                              </m:oMath>
                            </m:oMathPara>
                          </a14:m>
                          <a:endParaRPr lang="en-US" sz="180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43468" marR="43468" marT="0" marB="0" anchor="ctr"/>
                    </a:tc>
                    <a:extLst>
                      <a:ext uri="{0D108BD9-81ED-4DB2-BD59-A6C34878D82A}">
                        <a16:rowId xmlns:a16="http://schemas.microsoft.com/office/drawing/2014/main" val="2695431079"/>
                      </a:ext>
                    </a:extLst>
                  </a:tr>
                  <a:tr h="420209">
                    <a:tc>
                      <a:txBody>
                        <a:bodyPr/>
                        <a:lstStyle/>
                        <a:p>
                          <a:pPr marL="0" marR="0" algn="ctr">
                            <a:lnSpc>
                              <a:spcPct val="107000"/>
                            </a:lnSpc>
                            <a:spcBef>
                              <a:spcPts val="0"/>
                            </a:spcBef>
                            <a:spcAft>
                              <a:spcPts val="0"/>
                            </a:spcAft>
                          </a:pPr>
                          <a:r>
                            <a:rPr lang="en-GB" sz="1400" dirty="0">
                              <a:effectLst/>
                            </a:rPr>
                            <a:t>Number of households lifted from poverty</a:t>
                          </a:r>
                          <a:endParaRPr lang="en-US" sz="1600" dirty="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43468" marR="43468" marT="0" marB="0" anchor="ctr"/>
                    </a:tc>
                    <a:tc>
                      <a:txBody>
                        <a:bodyPr/>
                        <a:lstStyle/>
                        <a:p>
                          <a:endParaRPr lang="en-US" sz="1800">
                            <a:solidFill>
                              <a:srgbClr val="2E74B5"/>
                            </a:solidFill>
                            <a:effectLst/>
                            <a:latin typeface="Calibri" panose="020F0502020204030204" pitchFamily="34" charset="0"/>
                            <a:cs typeface="Arial" panose="020B0604020202020204" pitchFamily="34" charset="0"/>
                          </a:endParaRPr>
                        </a:p>
                      </a:txBody>
                      <a:tcPr marL="43468" marR="43468" marT="0" marB="0" anchor="ctr"/>
                    </a:tc>
                    <a:tc>
                      <a:txBody>
                        <a:bodyPr/>
                        <a:lstStyle/>
                        <a:p>
                          <a:pPr marL="0" marR="0" algn="ctr">
                            <a:lnSpc>
                              <a:spcPct val="107000"/>
                            </a:lnSpc>
                            <a:spcBef>
                              <a:spcPts val="0"/>
                            </a:spcBef>
                            <a:spcAft>
                              <a:spcPts val="0"/>
                            </a:spcAft>
                          </a:pPr>
                          <a:r>
                            <a:rPr lang="en-GB" sz="1600" dirty="0">
                              <a:effectLst/>
                            </a:rPr>
                            <a:t>27</a:t>
                          </a:r>
                          <a:endParaRPr lang="en-US" sz="1800" dirty="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43468" marR="43468" marT="0" marB="0" anchor="ctr"/>
                    </a:tc>
                    <a:tc>
                      <a:txBody>
                        <a:bodyPr/>
                        <a:lstStyle/>
                        <a:p>
                          <a:pPr marL="0" marR="0" algn="ctr">
                            <a:lnSpc>
                              <a:spcPct val="107000"/>
                            </a:lnSpc>
                            <a:spcBef>
                              <a:spcPts val="0"/>
                            </a:spcBef>
                            <a:spcAft>
                              <a:spcPts val="0"/>
                            </a:spcAft>
                          </a:pPr>
                          <a:r>
                            <a:rPr lang="en-GB" sz="1600" dirty="0">
                              <a:effectLst/>
                            </a:rPr>
                            <a:t>28</a:t>
                          </a:r>
                          <a:endParaRPr lang="en-US" sz="1800" dirty="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43468" marR="43468" marT="0" marB="0" anchor="ctr"/>
                    </a:tc>
                    <a:tc>
                      <a:txBody>
                        <a:bodyPr/>
                        <a:lstStyle/>
                        <a:p>
                          <a:pPr marL="0" marR="0" algn="ctr">
                            <a:lnSpc>
                              <a:spcPct val="107000"/>
                            </a:lnSpc>
                            <a:spcBef>
                              <a:spcPts val="0"/>
                            </a:spcBef>
                            <a:spcAft>
                              <a:spcPts val="0"/>
                            </a:spcAft>
                          </a:pPr>
                          <a:r>
                            <a:rPr lang="en-GB" sz="1600">
                              <a:effectLst/>
                            </a:rPr>
                            <a:t>28</a:t>
                          </a:r>
                          <a:endParaRPr lang="en-US" sz="180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43468" marR="43468" marT="0" marB="0" anchor="ctr"/>
                    </a:tc>
                    <a:tc>
                      <a:txBody>
                        <a:bodyPr/>
                        <a:lstStyle/>
                        <a:p>
                          <a:pPr marL="0" marR="0" algn="ctr">
                            <a:lnSpc>
                              <a:spcPct val="107000"/>
                            </a:lnSpc>
                            <a:spcBef>
                              <a:spcPts val="0"/>
                            </a:spcBef>
                            <a:spcAft>
                              <a:spcPts val="0"/>
                            </a:spcAft>
                          </a:pPr>
                          <a:r>
                            <a:rPr lang="en-GB" sz="1600">
                              <a:effectLst/>
                            </a:rPr>
                            <a:t>28</a:t>
                          </a:r>
                          <a:endParaRPr lang="en-US" sz="180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43468" marR="43468" marT="0" marB="0" anchor="ctr"/>
                    </a:tc>
                    <a:tc>
                      <a:txBody>
                        <a:bodyPr/>
                        <a:lstStyle/>
                        <a:p>
                          <a:pPr marL="0" marR="0" algn="ctr">
                            <a:lnSpc>
                              <a:spcPct val="107000"/>
                            </a:lnSpc>
                            <a:spcBef>
                              <a:spcPts val="0"/>
                            </a:spcBef>
                            <a:spcAft>
                              <a:spcPts val="0"/>
                            </a:spcAft>
                          </a:pPr>
                          <a:r>
                            <a:rPr lang="en-GB" sz="1600">
                              <a:effectLst/>
                            </a:rPr>
                            <a:t>29</a:t>
                          </a:r>
                          <a:endParaRPr lang="en-US" sz="180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43468" marR="43468" marT="0" marB="0" anchor="ctr"/>
                    </a:tc>
                    <a:tc>
                      <a:txBody>
                        <a:bodyPr/>
                        <a:lstStyle/>
                        <a:p>
                          <a:pPr marL="0" marR="0" algn="ctr">
                            <a:lnSpc>
                              <a:spcPct val="107000"/>
                            </a:lnSpc>
                            <a:spcBef>
                              <a:spcPts val="0"/>
                            </a:spcBef>
                            <a:spcAft>
                              <a:spcPts val="0"/>
                            </a:spcAft>
                          </a:pPr>
                          <a:r>
                            <a:rPr lang="en-GB" sz="1600">
                              <a:effectLst/>
                            </a:rPr>
                            <a:t>27</a:t>
                          </a:r>
                          <a:endParaRPr lang="en-US" sz="180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43468" marR="43468" marT="0" marB="0" anchor="ctr"/>
                    </a:tc>
                    <a:extLst>
                      <a:ext uri="{0D108BD9-81ED-4DB2-BD59-A6C34878D82A}">
                        <a16:rowId xmlns:a16="http://schemas.microsoft.com/office/drawing/2014/main" val="3265138787"/>
                      </a:ext>
                    </a:extLst>
                  </a:tr>
                  <a:tr h="420209">
                    <a:tc>
                      <a:txBody>
                        <a:bodyPr/>
                        <a:lstStyle/>
                        <a:p>
                          <a:pPr marL="0" marR="0" algn="ctr">
                            <a:lnSpc>
                              <a:spcPct val="107000"/>
                            </a:lnSpc>
                            <a:spcBef>
                              <a:spcPts val="0"/>
                            </a:spcBef>
                            <a:spcAft>
                              <a:spcPts val="0"/>
                            </a:spcAft>
                          </a:pPr>
                          <a:r>
                            <a:rPr lang="en-GB" sz="1400" dirty="0">
                              <a:effectLst/>
                            </a:rPr>
                            <a:t>Number of households lifted from deprivation</a:t>
                          </a:r>
                          <a:endParaRPr lang="en-US" sz="1600" dirty="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43468" marR="43468" marT="0" marB="0" anchor="ctr"/>
                    </a:tc>
                    <a:tc>
                      <a:txBody>
                        <a:bodyPr/>
                        <a:lstStyle/>
                        <a:p>
                          <a:endParaRPr lang="en-US" sz="1800">
                            <a:solidFill>
                              <a:srgbClr val="2E74B5"/>
                            </a:solidFill>
                            <a:effectLst/>
                            <a:latin typeface="Calibri" panose="020F0502020204030204" pitchFamily="34" charset="0"/>
                            <a:cs typeface="Arial" panose="020B0604020202020204" pitchFamily="34" charset="0"/>
                          </a:endParaRPr>
                        </a:p>
                      </a:txBody>
                      <a:tcPr marL="43468" marR="43468" marT="0" marB="0" anchor="ctr"/>
                    </a:tc>
                    <a:tc>
                      <a:txBody>
                        <a:bodyPr/>
                        <a:lstStyle/>
                        <a:p>
                          <a:pPr marL="0" marR="0" algn="ctr">
                            <a:lnSpc>
                              <a:spcPct val="107000"/>
                            </a:lnSpc>
                            <a:spcBef>
                              <a:spcPts val="0"/>
                            </a:spcBef>
                            <a:spcAft>
                              <a:spcPts val="0"/>
                            </a:spcAft>
                          </a:pPr>
                          <a:r>
                            <a:rPr lang="en-GB" sz="1600">
                              <a:effectLst/>
                            </a:rPr>
                            <a:t>27</a:t>
                          </a:r>
                          <a:endParaRPr lang="en-US" sz="180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43468" marR="43468" marT="0" marB="0" anchor="ctr"/>
                    </a:tc>
                    <a:tc>
                      <a:txBody>
                        <a:bodyPr/>
                        <a:lstStyle/>
                        <a:p>
                          <a:pPr marL="0" marR="0" algn="ctr">
                            <a:lnSpc>
                              <a:spcPct val="107000"/>
                            </a:lnSpc>
                            <a:spcBef>
                              <a:spcPts val="0"/>
                            </a:spcBef>
                            <a:spcAft>
                              <a:spcPts val="0"/>
                            </a:spcAft>
                          </a:pPr>
                          <a:r>
                            <a:rPr lang="en-GB" sz="1600">
                              <a:effectLst/>
                            </a:rPr>
                            <a:t>42</a:t>
                          </a:r>
                          <a:endParaRPr lang="en-US" sz="180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43468" marR="43468" marT="0" marB="0" anchor="ctr"/>
                    </a:tc>
                    <a:tc>
                      <a:txBody>
                        <a:bodyPr/>
                        <a:lstStyle/>
                        <a:p>
                          <a:pPr marL="0" marR="0" algn="ctr">
                            <a:lnSpc>
                              <a:spcPct val="107000"/>
                            </a:lnSpc>
                            <a:spcBef>
                              <a:spcPts val="0"/>
                            </a:spcBef>
                            <a:spcAft>
                              <a:spcPts val="0"/>
                            </a:spcAft>
                          </a:pPr>
                          <a:r>
                            <a:rPr lang="en-GB" sz="1600" dirty="0">
                              <a:effectLst/>
                            </a:rPr>
                            <a:t>102</a:t>
                          </a:r>
                          <a:endParaRPr lang="en-US" sz="1800" dirty="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43468" marR="43468" marT="0" marB="0" anchor="ctr"/>
                    </a:tc>
                    <a:tc>
                      <a:txBody>
                        <a:bodyPr/>
                        <a:lstStyle/>
                        <a:p>
                          <a:pPr marL="0" marR="0" algn="ctr">
                            <a:lnSpc>
                              <a:spcPct val="107000"/>
                            </a:lnSpc>
                            <a:spcBef>
                              <a:spcPts val="0"/>
                            </a:spcBef>
                            <a:spcAft>
                              <a:spcPts val="0"/>
                            </a:spcAft>
                          </a:pPr>
                          <a:r>
                            <a:rPr lang="en-GB" sz="1600">
                              <a:effectLst/>
                            </a:rPr>
                            <a:t>83</a:t>
                          </a:r>
                          <a:endParaRPr lang="en-US" sz="180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43468" marR="43468" marT="0" marB="0" anchor="ctr"/>
                    </a:tc>
                    <a:tc>
                      <a:txBody>
                        <a:bodyPr/>
                        <a:lstStyle/>
                        <a:p>
                          <a:pPr marL="0" marR="0" algn="ctr">
                            <a:lnSpc>
                              <a:spcPct val="107000"/>
                            </a:lnSpc>
                            <a:spcBef>
                              <a:spcPts val="0"/>
                            </a:spcBef>
                            <a:spcAft>
                              <a:spcPts val="0"/>
                            </a:spcAft>
                          </a:pPr>
                          <a:r>
                            <a:rPr lang="en-GB" sz="1600">
                              <a:effectLst/>
                            </a:rPr>
                            <a:t>47</a:t>
                          </a:r>
                          <a:endParaRPr lang="en-US" sz="180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43468" marR="43468" marT="0" marB="0" anchor="ctr"/>
                    </a:tc>
                    <a:tc>
                      <a:txBody>
                        <a:bodyPr/>
                        <a:lstStyle/>
                        <a:p>
                          <a:pPr marL="0" marR="0" algn="ctr">
                            <a:lnSpc>
                              <a:spcPct val="107000"/>
                            </a:lnSpc>
                            <a:spcBef>
                              <a:spcPts val="0"/>
                            </a:spcBef>
                            <a:spcAft>
                              <a:spcPts val="0"/>
                            </a:spcAft>
                          </a:pPr>
                          <a:r>
                            <a:rPr lang="en-GB" sz="1600">
                              <a:effectLst/>
                            </a:rPr>
                            <a:t>34</a:t>
                          </a:r>
                          <a:endParaRPr lang="en-US" sz="180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43468" marR="43468" marT="0" marB="0" anchor="ctr"/>
                    </a:tc>
                    <a:extLst>
                      <a:ext uri="{0D108BD9-81ED-4DB2-BD59-A6C34878D82A}">
                        <a16:rowId xmlns:a16="http://schemas.microsoft.com/office/drawing/2014/main" val="1678511677"/>
                      </a:ext>
                    </a:extLst>
                  </a:tr>
                  <a:tr h="988902">
                    <a:tc>
                      <a:txBody>
                        <a:bodyPr/>
                        <a:lstStyle/>
                        <a:p>
                          <a:pPr marL="0" marR="0" algn="ctr">
                            <a:lnSpc>
                              <a:spcPct val="107000"/>
                            </a:lnSpc>
                            <a:spcBef>
                              <a:spcPts val="0"/>
                            </a:spcBef>
                            <a:spcAft>
                              <a:spcPts val="0"/>
                            </a:spcAft>
                          </a:pPr>
                          <a:r>
                            <a:rPr lang="en-GB" sz="1400" dirty="0">
                              <a:effectLst/>
                            </a:rPr>
                            <a:t>Maximum number of deprivations per household that are lifted</a:t>
                          </a:r>
                          <a:endParaRPr lang="en-US" sz="1600" dirty="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43468" marR="43468" marT="0" marB="0" anchor="ctr"/>
                    </a:tc>
                    <a:tc>
                      <a:txBody>
                        <a:bodyPr/>
                        <a:lstStyle/>
                        <a:p>
                          <a:endParaRPr lang="en-US" sz="1800">
                            <a:solidFill>
                              <a:srgbClr val="2E74B5"/>
                            </a:solidFill>
                            <a:effectLst/>
                            <a:latin typeface="Calibri" panose="020F0502020204030204" pitchFamily="34" charset="0"/>
                            <a:cs typeface="Arial" panose="020B0604020202020204" pitchFamily="34" charset="0"/>
                          </a:endParaRPr>
                        </a:p>
                      </a:txBody>
                      <a:tcPr marL="43468" marR="43468" marT="0" marB="0" anchor="ctr"/>
                    </a:tc>
                    <a:tc>
                      <a:txBody>
                        <a:bodyPr/>
                        <a:lstStyle/>
                        <a:p>
                          <a:pPr marL="0" marR="0" algn="ctr">
                            <a:lnSpc>
                              <a:spcPct val="107000"/>
                            </a:lnSpc>
                            <a:spcBef>
                              <a:spcPts val="0"/>
                            </a:spcBef>
                            <a:spcAft>
                              <a:spcPts val="0"/>
                            </a:spcAft>
                          </a:pPr>
                          <a:r>
                            <a:rPr lang="en-GB" sz="1600">
                              <a:effectLst/>
                            </a:rPr>
                            <a:t>1</a:t>
                          </a:r>
                          <a:endParaRPr lang="en-US" sz="180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43468" marR="43468" marT="0" marB="0" anchor="ctr"/>
                    </a:tc>
                    <a:tc>
                      <a:txBody>
                        <a:bodyPr/>
                        <a:lstStyle/>
                        <a:p>
                          <a:pPr marL="0" marR="0" algn="ctr">
                            <a:lnSpc>
                              <a:spcPct val="107000"/>
                            </a:lnSpc>
                            <a:spcBef>
                              <a:spcPts val="0"/>
                            </a:spcBef>
                            <a:spcAft>
                              <a:spcPts val="0"/>
                            </a:spcAft>
                          </a:pPr>
                          <a:r>
                            <a:rPr lang="en-GB" sz="1600" dirty="0">
                              <a:effectLst/>
                            </a:rPr>
                            <a:t>2</a:t>
                          </a:r>
                          <a:endParaRPr lang="en-US" sz="1800" dirty="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43468" marR="43468" marT="0" marB="0" anchor="ctr"/>
                    </a:tc>
                    <a:tc>
                      <a:txBody>
                        <a:bodyPr/>
                        <a:lstStyle/>
                        <a:p>
                          <a:pPr marL="0" marR="0" algn="ctr">
                            <a:lnSpc>
                              <a:spcPct val="107000"/>
                            </a:lnSpc>
                            <a:spcBef>
                              <a:spcPts val="0"/>
                            </a:spcBef>
                            <a:spcAft>
                              <a:spcPts val="0"/>
                            </a:spcAft>
                          </a:pPr>
                          <a:r>
                            <a:rPr lang="en-GB" sz="1600" dirty="0">
                              <a:effectLst/>
                            </a:rPr>
                            <a:t>2</a:t>
                          </a:r>
                          <a:endParaRPr lang="en-US" sz="1800" dirty="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43468" marR="43468" marT="0" marB="0" anchor="ctr"/>
                    </a:tc>
                    <a:tc>
                      <a:txBody>
                        <a:bodyPr/>
                        <a:lstStyle/>
                        <a:p>
                          <a:pPr marL="0" marR="0" algn="ctr">
                            <a:lnSpc>
                              <a:spcPct val="107000"/>
                            </a:lnSpc>
                            <a:spcBef>
                              <a:spcPts val="0"/>
                            </a:spcBef>
                            <a:spcAft>
                              <a:spcPts val="0"/>
                            </a:spcAft>
                          </a:pPr>
                          <a:r>
                            <a:rPr lang="en-GB" sz="1600" dirty="0">
                              <a:effectLst/>
                            </a:rPr>
                            <a:t>2</a:t>
                          </a:r>
                          <a:endParaRPr lang="en-US" sz="1800" dirty="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43468" marR="43468" marT="0" marB="0" anchor="ctr"/>
                    </a:tc>
                    <a:tc>
                      <a:txBody>
                        <a:bodyPr/>
                        <a:lstStyle/>
                        <a:p>
                          <a:pPr marL="0" marR="0" algn="ctr">
                            <a:lnSpc>
                              <a:spcPct val="107000"/>
                            </a:lnSpc>
                            <a:spcBef>
                              <a:spcPts val="0"/>
                            </a:spcBef>
                            <a:spcAft>
                              <a:spcPts val="0"/>
                            </a:spcAft>
                          </a:pPr>
                          <a:r>
                            <a:rPr lang="en-GB" sz="1600" dirty="0">
                              <a:effectLst/>
                            </a:rPr>
                            <a:t>2</a:t>
                          </a:r>
                          <a:endParaRPr lang="en-US" sz="1800" dirty="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43468" marR="43468" marT="0" marB="0" anchor="ctr"/>
                    </a:tc>
                    <a:tc>
                      <a:txBody>
                        <a:bodyPr/>
                        <a:lstStyle/>
                        <a:p>
                          <a:pPr marL="0" marR="0" algn="ctr">
                            <a:lnSpc>
                              <a:spcPct val="107000"/>
                            </a:lnSpc>
                            <a:spcBef>
                              <a:spcPts val="0"/>
                            </a:spcBef>
                            <a:spcAft>
                              <a:spcPts val="0"/>
                            </a:spcAft>
                          </a:pPr>
                          <a:r>
                            <a:rPr lang="en-GB" sz="1600">
                              <a:effectLst/>
                            </a:rPr>
                            <a:t>1</a:t>
                          </a:r>
                          <a:endParaRPr lang="en-US" sz="180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43468" marR="43468" marT="0" marB="0" anchor="ctr"/>
                    </a:tc>
                    <a:extLst>
                      <a:ext uri="{0D108BD9-81ED-4DB2-BD59-A6C34878D82A}">
                        <a16:rowId xmlns:a16="http://schemas.microsoft.com/office/drawing/2014/main" val="4280637460"/>
                      </a:ext>
                    </a:extLst>
                  </a:tr>
                  <a:tr h="420209">
                    <a:tc>
                      <a:txBody>
                        <a:bodyPr/>
                        <a:lstStyle/>
                        <a:p>
                          <a:pPr marL="0" marR="0" algn="ctr">
                            <a:lnSpc>
                              <a:spcPct val="107000"/>
                            </a:lnSpc>
                            <a:spcBef>
                              <a:spcPts val="0"/>
                            </a:spcBef>
                            <a:spcAft>
                              <a:spcPts val="0"/>
                            </a:spcAft>
                          </a:pPr>
                          <a:r>
                            <a:rPr lang="en-GB" sz="1400" dirty="0">
                              <a:effectLst/>
                            </a:rPr>
                            <a:t>Headcount poverty rate (H; %)</a:t>
                          </a:r>
                          <a:endParaRPr lang="en-US" sz="1600" dirty="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43468" marR="43468" marT="0" marB="0" anchor="ctr"/>
                    </a:tc>
                    <a:tc>
                      <a:txBody>
                        <a:bodyPr/>
                        <a:lstStyle/>
                        <a:p>
                          <a:pPr marL="0" marR="0" algn="ctr">
                            <a:lnSpc>
                              <a:spcPct val="107000"/>
                            </a:lnSpc>
                            <a:spcBef>
                              <a:spcPts val="0"/>
                            </a:spcBef>
                            <a:spcAft>
                              <a:spcPts val="0"/>
                            </a:spcAft>
                          </a:pPr>
                          <a:r>
                            <a:rPr lang="en-GB" sz="1600">
                              <a:effectLst/>
                            </a:rPr>
                            <a:t>35.5%</a:t>
                          </a:r>
                          <a:endParaRPr lang="en-US" sz="180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43468" marR="43468" marT="0" marB="0" anchor="ctr"/>
                    </a:tc>
                    <a:tc>
                      <a:txBody>
                        <a:bodyPr/>
                        <a:lstStyle/>
                        <a:p>
                          <a:pPr marL="0" marR="0" algn="ctr">
                            <a:lnSpc>
                              <a:spcPct val="107000"/>
                            </a:lnSpc>
                            <a:spcBef>
                              <a:spcPts val="0"/>
                            </a:spcBef>
                            <a:spcAft>
                              <a:spcPts val="0"/>
                            </a:spcAft>
                          </a:pPr>
                          <a:r>
                            <a:rPr lang="en-GB" sz="1600">
                              <a:effectLst/>
                            </a:rPr>
                            <a:t>27.5%</a:t>
                          </a:r>
                          <a:endParaRPr lang="en-US" sz="180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43468" marR="43468" marT="0" marB="0" anchor="ctr"/>
                    </a:tc>
                    <a:tc>
                      <a:txBody>
                        <a:bodyPr/>
                        <a:lstStyle/>
                        <a:p>
                          <a:pPr marL="0" marR="0" algn="ctr">
                            <a:lnSpc>
                              <a:spcPct val="107000"/>
                            </a:lnSpc>
                            <a:spcBef>
                              <a:spcPts val="0"/>
                            </a:spcBef>
                            <a:spcAft>
                              <a:spcPts val="0"/>
                            </a:spcAft>
                          </a:pPr>
                          <a:r>
                            <a:rPr lang="en-GB" sz="1600">
                              <a:effectLst/>
                            </a:rPr>
                            <a:t>27.9%</a:t>
                          </a:r>
                          <a:endParaRPr lang="en-US" sz="180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43468" marR="43468" marT="0" marB="0" anchor="ctr"/>
                    </a:tc>
                    <a:tc>
                      <a:txBody>
                        <a:bodyPr/>
                        <a:lstStyle/>
                        <a:p>
                          <a:pPr marL="0" marR="0" algn="ctr">
                            <a:lnSpc>
                              <a:spcPct val="107000"/>
                            </a:lnSpc>
                            <a:spcBef>
                              <a:spcPts val="0"/>
                            </a:spcBef>
                            <a:spcAft>
                              <a:spcPts val="0"/>
                            </a:spcAft>
                          </a:pPr>
                          <a:r>
                            <a:rPr lang="en-GB" sz="1600">
                              <a:effectLst/>
                            </a:rPr>
                            <a:t>28.9%</a:t>
                          </a:r>
                          <a:endParaRPr lang="en-US" sz="180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43468" marR="43468" marT="0" marB="0" anchor="ctr"/>
                    </a:tc>
                    <a:tc>
                      <a:txBody>
                        <a:bodyPr/>
                        <a:lstStyle/>
                        <a:p>
                          <a:pPr marL="0" marR="0" algn="ctr">
                            <a:lnSpc>
                              <a:spcPct val="107000"/>
                            </a:lnSpc>
                            <a:spcBef>
                              <a:spcPts val="0"/>
                            </a:spcBef>
                            <a:spcAft>
                              <a:spcPts val="0"/>
                            </a:spcAft>
                          </a:pPr>
                          <a:r>
                            <a:rPr lang="en-GB" sz="1600">
                              <a:effectLst/>
                            </a:rPr>
                            <a:t>28.9%</a:t>
                          </a:r>
                          <a:endParaRPr lang="en-US" sz="180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43468" marR="43468" marT="0" marB="0" anchor="ctr"/>
                    </a:tc>
                    <a:tc>
                      <a:txBody>
                        <a:bodyPr/>
                        <a:lstStyle/>
                        <a:p>
                          <a:pPr marL="0" marR="0" algn="ctr">
                            <a:lnSpc>
                              <a:spcPct val="107000"/>
                            </a:lnSpc>
                            <a:spcBef>
                              <a:spcPts val="0"/>
                            </a:spcBef>
                            <a:spcAft>
                              <a:spcPts val="0"/>
                            </a:spcAft>
                          </a:pPr>
                          <a:r>
                            <a:rPr lang="en-GB" sz="1600" dirty="0">
                              <a:effectLst/>
                            </a:rPr>
                            <a:t>27.9%</a:t>
                          </a:r>
                          <a:endParaRPr lang="en-US" sz="1800" dirty="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43468" marR="43468" marT="0" marB="0" anchor="ctr"/>
                    </a:tc>
                    <a:tc>
                      <a:txBody>
                        <a:bodyPr/>
                        <a:lstStyle/>
                        <a:p>
                          <a:pPr marL="0" marR="0" algn="ctr">
                            <a:lnSpc>
                              <a:spcPct val="107000"/>
                            </a:lnSpc>
                            <a:spcBef>
                              <a:spcPts val="0"/>
                            </a:spcBef>
                            <a:spcAft>
                              <a:spcPts val="0"/>
                            </a:spcAft>
                          </a:pPr>
                          <a:r>
                            <a:rPr lang="en-GB" sz="1600">
                              <a:effectLst/>
                            </a:rPr>
                            <a:t>27.7%</a:t>
                          </a:r>
                          <a:endParaRPr lang="en-US" sz="180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43468" marR="43468" marT="0" marB="0" anchor="ctr"/>
                    </a:tc>
                    <a:extLst>
                      <a:ext uri="{0D108BD9-81ED-4DB2-BD59-A6C34878D82A}">
                        <a16:rowId xmlns:a16="http://schemas.microsoft.com/office/drawing/2014/main" val="3287339253"/>
                      </a:ext>
                    </a:extLst>
                  </a:tr>
                  <a:tr h="278036">
                    <a:tc>
                      <a:txBody>
                        <a:bodyPr/>
                        <a:lstStyle/>
                        <a:p>
                          <a:pPr marL="0" marR="0" algn="ctr">
                            <a:lnSpc>
                              <a:spcPct val="107000"/>
                            </a:lnSpc>
                            <a:spcBef>
                              <a:spcPts val="0"/>
                            </a:spcBef>
                            <a:spcAft>
                              <a:spcPts val="0"/>
                            </a:spcAft>
                          </a:pPr>
                          <a:r>
                            <a:rPr lang="en-GB" sz="1400" dirty="0">
                              <a:effectLst/>
                            </a:rPr>
                            <a:t>Intensity of poverty (A; %)</a:t>
                          </a:r>
                          <a:endParaRPr lang="en-US" sz="1600" dirty="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43468" marR="43468" marT="0" marB="0" anchor="ctr"/>
                    </a:tc>
                    <a:tc>
                      <a:txBody>
                        <a:bodyPr/>
                        <a:lstStyle/>
                        <a:p>
                          <a:pPr marL="0" marR="0" algn="ctr">
                            <a:lnSpc>
                              <a:spcPct val="107000"/>
                            </a:lnSpc>
                            <a:spcBef>
                              <a:spcPts val="0"/>
                            </a:spcBef>
                            <a:spcAft>
                              <a:spcPts val="0"/>
                            </a:spcAft>
                          </a:pPr>
                          <a:r>
                            <a:rPr lang="en-GB" sz="1600">
                              <a:effectLst/>
                            </a:rPr>
                            <a:t>36.4%</a:t>
                          </a:r>
                          <a:endParaRPr lang="en-US" sz="180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43468" marR="43468" marT="0" marB="0" anchor="ctr"/>
                    </a:tc>
                    <a:tc>
                      <a:txBody>
                        <a:bodyPr/>
                        <a:lstStyle/>
                        <a:p>
                          <a:pPr marL="0" marR="0" algn="ctr">
                            <a:lnSpc>
                              <a:spcPct val="107000"/>
                            </a:lnSpc>
                            <a:spcBef>
                              <a:spcPts val="0"/>
                            </a:spcBef>
                            <a:spcAft>
                              <a:spcPts val="0"/>
                            </a:spcAft>
                          </a:pPr>
                          <a:r>
                            <a:rPr lang="en-GB" sz="1600">
                              <a:effectLst/>
                            </a:rPr>
                            <a:t>37.6%</a:t>
                          </a:r>
                          <a:endParaRPr lang="en-US" sz="180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43468" marR="43468" marT="0" marB="0" anchor="ctr"/>
                    </a:tc>
                    <a:tc>
                      <a:txBody>
                        <a:bodyPr/>
                        <a:lstStyle/>
                        <a:p>
                          <a:pPr marL="0" marR="0" algn="ctr">
                            <a:lnSpc>
                              <a:spcPct val="107000"/>
                            </a:lnSpc>
                            <a:spcBef>
                              <a:spcPts val="0"/>
                            </a:spcBef>
                            <a:spcAft>
                              <a:spcPts val="0"/>
                            </a:spcAft>
                          </a:pPr>
                          <a:r>
                            <a:rPr lang="en-GB" sz="1600">
                              <a:effectLst/>
                            </a:rPr>
                            <a:t>37.1%</a:t>
                          </a:r>
                          <a:endParaRPr lang="en-US" sz="180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43468" marR="43468" marT="0" marB="0" anchor="ctr"/>
                    </a:tc>
                    <a:tc>
                      <a:txBody>
                        <a:bodyPr/>
                        <a:lstStyle/>
                        <a:p>
                          <a:pPr marL="0" marR="0" algn="ctr">
                            <a:lnSpc>
                              <a:spcPct val="107000"/>
                            </a:lnSpc>
                            <a:spcBef>
                              <a:spcPts val="0"/>
                            </a:spcBef>
                            <a:spcAft>
                              <a:spcPts val="0"/>
                            </a:spcAft>
                          </a:pPr>
                          <a:r>
                            <a:rPr lang="en-GB" sz="1600">
                              <a:effectLst/>
                            </a:rPr>
                            <a:t>35.6%</a:t>
                          </a:r>
                          <a:endParaRPr lang="en-US" sz="180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43468" marR="43468" marT="0" marB="0" anchor="ctr"/>
                    </a:tc>
                    <a:tc>
                      <a:txBody>
                        <a:bodyPr/>
                        <a:lstStyle/>
                        <a:p>
                          <a:pPr marL="0" marR="0" algn="ctr">
                            <a:lnSpc>
                              <a:spcPct val="107000"/>
                            </a:lnSpc>
                            <a:spcBef>
                              <a:spcPts val="0"/>
                            </a:spcBef>
                            <a:spcAft>
                              <a:spcPts val="0"/>
                            </a:spcAft>
                          </a:pPr>
                          <a:r>
                            <a:rPr lang="en-GB" sz="1600">
                              <a:effectLst/>
                            </a:rPr>
                            <a:t>35.8%</a:t>
                          </a:r>
                          <a:endParaRPr lang="en-US" sz="180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43468" marR="43468" marT="0" marB="0" anchor="ctr"/>
                    </a:tc>
                    <a:tc>
                      <a:txBody>
                        <a:bodyPr/>
                        <a:lstStyle/>
                        <a:p>
                          <a:pPr marL="0" marR="0" algn="ctr">
                            <a:lnSpc>
                              <a:spcPct val="107000"/>
                            </a:lnSpc>
                            <a:spcBef>
                              <a:spcPts val="0"/>
                            </a:spcBef>
                            <a:spcAft>
                              <a:spcPts val="0"/>
                            </a:spcAft>
                          </a:pPr>
                          <a:r>
                            <a:rPr lang="en-GB" sz="1600" dirty="0">
                              <a:effectLst/>
                            </a:rPr>
                            <a:t>37.0%</a:t>
                          </a:r>
                          <a:endParaRPr lang="en-US" sz="1800" dirty="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43468" marR="43468" marT="0" marB="0" anchor="ctr"/>
                    </a:tc>
                    <a:tc>
                      <a:txBody>
                        <a:bodyPr/>
                        <a:lstStyle/>
                        <a:p>
                          <a:pPr marL="0" marR="0" algn="ctr">
                            <a:lnSpc>
                              <a:spcPct val="107000"/>
                            </a:lnSpc>
                            <a:spcBef>
                              <a:spcPts val="0"/>
                            </a:spcBef>
                            <a:spcAft>
                              <a:spcPts val="0"/>
                            </a:spcAft>
                          </a:pPr>
                          <a:r>
                            <a:rPr lang="en-GB" sz="1600" dirty="0">
                              <a:effectLst/>
                            </a:rPr>
                            <a:t>37.1%</a:t>
                          </a:r>
                          <a:endParaRPr lang="en-US" sz="1800" dirty="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43468" marR="43468" marT="0" marB="0" anchor="ctr"/>
                    </a:tc>
                    <a:extLst>
                      <a:ext uri="{0D108BD9-81ED-4DB2-BD59-A6C34878D82A}">
                        <a16:rowId xmlns:a16="http://schemas.microsoft.com/office/drawing/2014/main" val="1275560406"/>
                      </a:ext>
                    </a:extLst>
                  </a:tr>
                  <a:tr h="415952">
                    <a:tc>
                      <a:txBody>
                        <a:bodyPr/>
                        <a:lstStyle/>
                        <a:p>
                          <a:pPr marL="0" marR="0" algn="ctr">
                            <a:lnSpc>
                              <a:spcPct val="107000"/>
                            </a:lnSpc>
                            <a:spcBef>
                              <a:spcPts val="0"/>
                            </a:spcBef>
                            <a:spcAft>
                              <a:spcPts val="0"/>
                            </a:spcAft>
                          </a:pPr>
                          <a:r>
                            <a:rPr lang="en-GB" sz="1400" dirty="0">
                              <a:effectLst/>
                            </a:rPr>
                            <a:t> </a:t>
                          </a:r>
                          <a:endParaRPr lang="en-US" sz="1600" dirty="0">
                            <a:effectLst/>
                          </a:endParaRPr>
                        </a:p>
                        <a:p>
                          <a:pPr marL="0" marR="0" algn="ctr">
                            <a:lnSpc>
                              <a:spcPct val="107000"/>
                            </a:lnSpc>
                            <a:spcBef>
                              <a:spcPts val="0"/>
                            </a:spcBef>
                            <a:spcAft>
                              <a:spcPts val="0"/>
                            </a:spcAft>
                          </a:pPr>
                          <a:r>
                            <a:rPr lang="en-GB" sz="1400" dirty="0">
                              <a:effectLst/>
                            </a:rPr>
                            <a:t>Change in MPI (%)</a:t>
                          </a:r>
                          <a:endParaRPr lang="en-US" sz="1600" dirty="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43468" marR="43468" marT="0" marB="0" anchor="ctr"/>
                    </a:tc>
                    <a:tc>
                      <a:txBody>
                        <a:bodyPr/>
                        <a:lstStyle/>
                        <a:p>
                          <a:endParaRPr lang="en-US" sz="1800">
                            <a:solidFill>
                              <a:srgbClr val="2E74B5"/>
                            </a:solidFill>
                            <a:effectLst/>
                            <a:latin typeface="Calibri" panose="020F0502020204030204" pitchFamily="34" charset="0"/>
                            <a:cs typeface="Arial" panose="020B0604020202020204" pitchFamily="34" charset="0"/>
                          </a:endParaRPr>
                        </a:p>
                      </a:txBody>
                      <a:tcPr marL="43468" marR="43468" marT="0" marB="0" anchor="ctr"/>
                    </a:tc>
                    <a:tc>
                      <a:txBody>
                        <a:bodyPr/>
                        <a:lstStyle/>
                        <a:p>
                          <a:pPr marL="0" marR="0" algn="ctr">
                            <a:lnSpc>
                              <a:spcPct val="107000"/>
                            </a:lnSpc>
                            <a:spcBef>
                              <a:spcPts val="0"/>
                            </a:spcBef>
                            <a:spcAft>
                              <a:spcPts val="0"/>
                            </a:spcAft>
                          </a:pPr>
                          <a:r>
                            <a:rPr lang="en-GB" sz="1600">
                              <a:effectLst/>
                            </a:rPr>
                            <a:t>-20.1%</a:t>
                          </a:r>
                          <a:endParaRPr lang="en-US" sz="180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43468" marR="43468" marT="0" marB="0" anchor="ctr"/>
                    </a:tc>
                    <a:tc>
                      <a:txBody>
                        <a:bodyPr/>
                        <a:lstStyle/>
                        <a:p>
                          <a:pPr marL="0" marR="0" algn="ctr">
                            <a:lnSpc>
                              <a:spcPct val="107000"/>
                            </a:lnSpc>
                            <a:spcBef>
                              <a:spcPts val="0"/>
                            </a:spcBef>
                            <a:spcAft>
                              <a:spcPts val="0"/>
                            </a:spcAft>
                          </a:pPr>
                          <a:r>
                            <a:rPr lang="en-GB" sz="1600" dirty="0">
                              <a:effectLst/>
                            </a:rPr>
                            <a:t>-20.0%</a:t>
                          </a:r>
                          <a:endParaRPr lang="en-US" sz="1800" dirty="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43468" marR="43468" marT="0" marB="0" anchor="ctr"/>
                    </a:tc>
                    <a:tc>
                      <a:txBody>
                        <a:bodyPr/>
                        <a:lstStyle/>
                        <a:p>
                          <a:pPr marL="0" marR="0" algn="ctr">
                            <a:lnSpc>
                              <a:spcPct val="107000"/>
                            </a:lnSpc>
                            <a:spcBef>
                              <a:spcPts val="0"/>
                            </a:spcBef>
                            <a:spcAft>
                              <a:spcPts val="0"/>
                            </a:spcAft>
                          </a:pPr>
                          <a:r>
                            <a:rPr lang="en-GB" sz="1600">
                              <a:effectLst/>
                            </a:rPr>
                            <a:t>-20.4%</a:t>
                          </a:r>
                          <a:endParaRPr lang="en-US" sz="180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43468" marR="43468" marT="0" marB="0" anchor="ctr"/>
                    </a:tc>
                    <a:tc>
                      <a:txBody>
                        <a:bodyPr/>
                        <a:lstStyle/>
                        <a:p>
                          <a:pPr marL="0" marR="0" algn="ctr">
                            <a:lnSpc>
                              <a:spcPct val="107000"/>
                            </a:lnSpc>
                            <a:spcBef>
                              <a:spcPts val="0"/>
                            </a:spcBef>
                            <a:spcAft>
                              <a:spcPts val="0"/>
                            </a:spcAft>
                          </a:pPr>
                          <a:r>
                            <a:rPr lang="en-GB" sz="1600">
                              <a:effectLst/>
                            </a:rPr>
                            <a:t>-20.0%</a:t>
                          </a:r>
                          <a:endParaRPr lang="en-US" sz="180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43468" marR="43468" marT="0" marB="0" anchor="ctr"/>
                    </a:tc>
                    <a:tc>
                      <a:txBody>
                        <a:bodyPr/>
                        <a:lstStyle/>
                        <a:p>
                          <a:pPr marL="0" marR="0" algn="ctr">
                            <a:lnSpc>
                              <a:spcPct val="107000"/>
                            </a:lnSpc>
                            <a:spcBef>
                              <a:spcPts val="0"/>
                            </a:spcBef>
                            <a:spcAft>
                              <a:spcPts val="0"/>
                            </a:spcAft>
                          </a:pPr>
                          <a:r>
                            <a:rPr lang="en-GB" sz="1600">
                              <a:effectLst/>
                            </a:rPr>
                            <a:t>-20.0%</a:t>
                          </a:r>
                          <a:endParaRPr lang="en-US" sz="180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43468" marR="43468" marT="0" marB="0" anchor="ctr"/>
                    </a:tc>
                    <a:tc>
                      <a:txBody>
                        <a:bodyPr/>
                        <a:lstStyle/>
                        <a:p>
                          <a:pPr marL="0" marR="0" algn="ctr">
                            <a:lnSpc>
                              <a:spcPct val="107000"/>
                            </a:lnSpc>
                            <a:spcBef>
                              <a:spcPts val="0"/>
                            </a:spcBef>
                            <a:spcAft>
                              <a:spcPts val="0"/>
                            </a:spcAft>
                          </a:pPr>
                          <a:r>
                            <a:rPr lang="en-GB" sz="1600" dirty="0">
                              <a:effectLst/>
                            </a:rPr>
                            <a:t>-20.2%</a:t>
                          </a:r>
                          <a:endParaRPr lang="en-US" sz="1800" dirty="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43468" marR="43468" marT="0" marB="0" anchor="ctr"/>
                    </a:tc>
                    <a:extLst>
                      <a:ext uri="{0D108BD9-81ED-4DB2-BD59-A6C34878D82A}">
                        <a16:rowId xmlns:a16="http://schemas.microsoft.com/office/drawing/2014/main" val="2716820819"/>
                      </a:ext>
                    </a:extLst>
                  </a:tr>
                </a:tbl>
              </a:graphicData>
            </a:graphic>
          </p:graphicFrame>
        </mc:Choice>
        <mc:Fallback xmlns="">
          <p:graphicFrame>
            <p:nvGraphicFramePr>
              <p:cNvPr id="4" name="Content Placeholder 3">
                <a:extLst>
                  <a:ext uri="{FF2B5EF4-FFF2-40B4-BE49-F238E27FC236}">
                    <a16:creationId xmlns:a16="http://schemas.microsoft.com/office/drawing/2014/main" id="{3250FFB2-141F-40BD-AC99-46B06B07DC8B}"/>
                  </a:ext>
                </a:extLst>
              </p:cNvPr>
              <p:cNvGraphicFramePr>
                <a:graphicFrameLocks noGrp="1"/>
              </p:cNvGraphicFramePr>
              <p:nvPr>
                <p:ph sz="half" idx="2"/>
                <p:extLst>
                  <p:ext uri="{D42A27DB-BD31-4B8C-83A1-F6EECF244321}">
                    <p14:modId xmlns:p14="http://schemas.microsoft.com/office/powerpoint/2010/main" val="3632396259"/>
                  </p:ext>
                </p:extLst>
              </p:nvPr>
            </p:nvGraphicFramePr>
            <p:xfrm>
              <a:off x="0" y="1913206"/>
              <a:ext cx="12192001" cy="4715484"/>
            </p:xfrm>
            <a:graphic>
              <a:graphicData uri="http://schemas.openxmlformats.org/drawingml/2006/table">
                <a:tbl>
                  <a:tblPr firstRow="1" firstCol="1" bandRow="1">
                    <a:tableStyleId>{3B4B98B0-60AC-42C2-AFA5-B58CD77FA1E5}</a:tableStyleId>
                  </a:tblPr>
                  <a:tblGrid>
                    <a:gridCol w="2128864">
                      <a:extLst>
                        <a:ext uri="{9D8B030D-6E8A-4147-A177-3AD203B41FA5}">
                          <a16:colId xmlns:a16="http://schemas.microsoft.com/office/drawing/2014/main" val="1146908733"/>
                        </a:ext>
                      </a:extLst>
                    </a:gridCol>
                    <a:gridCol w="1437233">
                      <a:extLst>
                        <a:ext uri="{9D8B030D-6E8A-4147-A177-3AD203B41FA5}">
                          <a16:colId xmlns:a16="http://schemas.microsoft.com/office/drawing/2014/main" val="707674483"/>
                        </a:ext>
                      </a:extLst>
                    </a:gridCol>
                    <a:gridCol w="1437233">
                      <a:extLst>
                        <a:ext uri="{9D8B030D-6E8A-4147-A177-3AD203B41FA5}">
                          <a16:colId xmlns:a16="http://schemas.microsoft.com/office/drawing/2014/main" val="4030813647"/>
                        </a:ext>
                      </a:extLst>
                    </a:gridCol>
                    <a:gridCol w="1437233">
                      <a:extLst>
                        <a:ext uri="{9D8B030D-6E8A-4147-A177-3AD203B41FA5}">
                          <a16:colId xmlns:a16="http://schemas.microsoft.com/office/drawing/2014/main" val="25224508"/>
                        </a:ext>
                      </a:extLst>
                    </a:gridCol>
                    <a:gridCol w="1438486">
                      <a:extLst>
                        <a:ext uri="{9D8B030D-6E8A-4147-A177-3AD203B41FA5}">
                          <a16:colId xmlns:a16="http://schemas.microsoft.com/office/drawing/2014/main" val="4217766876"/>
                        </a:ext>
                      </a:extLst>
                    </a:gridCol>
                    <a:gridCol w="1437233">
                      <a:extLst>
                        <a:ext uri="{9D8B030D-6E8A-4147-A177-3AD203B41FA5}">
                          <a16:colId xmlns:a16="http://schemas.microsoft.com/office/drawing/2014/main" val="429378809"/>
                        </a:ext>
                      </a:extLst>
                    </a:gridCol>
                    <a:gridCol w="1437233">
                      <a:extLst>
                        <a:ext uri="{9D8B030D-6E8A-4147-A177-3AD203B41FA5}">
                          <a16:colId xmlns:a16="http://schemas.microsoft.com/office/drawing/2014/main" val="861025312"/>
                        </a:ext>
                      </a:extLst>
                    </a:gridCol>
                    <a:gridCol w="1438486">
                      <a:extLst>
                        <a:ext uri="{9D8B030D-6E8A-4147-A177-3AD203B41FA5}">
                          <a16:colId xmlns:a16="http://schemas.microsoft.com/office/drawing/2014/main" val="74326654"/>
                        </a:ext>
                      </a:extLst>
                    </a:gridCol>
                  </a:tblGrid>
                  <a:tr h="1401748">
                    <a:tc>
                      <a:txBody>
                        <a:bodyPr/>
                        <a:lstStyle/>
                        <a:p>
                          <a:endParaRPr lang="en-US" sz="1400" dirty="0">
                            <a:solidFill>
                              <a:srgbClr val="2E74B5"/>
                            </a:solidFill>
                            <a:effectLst/>
                            <a:latin typeface="Calibri" panose="020F0502020204030204" pitchFamily="34" charset="0"/>
                            <a:cs typeface="Arial" panose="020B0604020202020204" pitchFamily="34" charset="0"/>
                          </a:endParaRPr>
                        </a:p>
                      </a:txBody>
                      <a:tcPr marL="43468" marR="43468" marT="0" marB="0" anchor="ctr"/>
                    </a:tc>
                    <a:tc>
                      <a:txBody>
                        <a:bodyPr/>
                        <a:lstStyle/>
                        <a:p>
                          <a:pPr marL="0" marR="0" algn="ctr">
                            <a:lnSpc>
                              <a:spcPct val="107000"/>
                            </a:lnSpc>
                            <a:spcBef>
                              <a:spcPts val="0"/>
                            </a:spcBef>
                            <a:spcAft>
                              <a:spcPts val="0"/>
                            </a:spcAft>
                          </a:pPr>
                          <a:r>
                            <a:rPr lang="en-GB" sz="1400" dirty="0">
                              <a:effectLst/>
                            </a:rPr>
                            <a:t>Baseline</a:t>
                          </a:r>
                          <a:endParaRPr lang="en-US" sz="1600" dirty="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43468" marR="43468" marT="0" marB="0" anchor="ctr"/>
                    </a:tc>
                    <a:tc>
                      <a:txBody>
                        <a:bodyPr/>
                        <a:lstStyle/>
                        <a:p>
                          <a:pPr marL="0" marR="0" algn="ctr">
                            <a:lnSpc>
                              <a:spcPct val="107000"/>
                            </a:lnSpc>
                            <a:spcBef>
                              <a:spcPts val="0"/>
                            </a:spcBef>
                            <a:spcAft>
                              <a:spcPts val="0"/>
                            </a:spcAft>
                          </a:pPr>
                          <a:r>
                            <a:rPr lang="en-US" sz="1400" dirty="0">
                              <a:effectLst/>
                            </a:rPr>
                            <a:t>Household</a:t>
                          </a:r>
                          <a:endParaRPr lang="en-US" sz="1600" dirty="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43468" marR="43468" marT="0" marB="0" anchor="ctr"/>
                    </a:tc>
                    <a:tc>
                      <a:txBody>
                        <a:bodyPr/>
                        <a:lstStyle/>
                        <a:p>
                          <a:pPr algn="ctr">
                            <a:spcAft>
                              <a:spcPts val="0"/>
                            </a:spcAft>
                          </a:pPr>
                          <a:r>
                            <a:rPr lang="en-US" sz="1400" dirty="0">
                              <a:effectLst/>
                            </a:rPr>
                            <a:t>Demographic</a:t>
                          </a:r>
                          <a:endParaRPr lang="en-US" sz="1600" dirty="0">
                            <a:solidFill>
                              <a:srgbClr val="2E74B5"/>
                            </a:solidFill>
                            <a:effectLst/>
                            <a:latin typeface="Calibri" panose="020F0502020204030204" pitchFamily="34" charset="0"/>
                            <a:cs typeface="Arial" panose="020B0604020202020204" pitchFamily="34" charset="0"/>
                          </a:endParaRPr>
                        </a:p>
                      </a:txBody>
                      <a:tcPr marL="43468" marR="43468" marT="0" marB="0" anchor="ctr"/>
                    </a:tc>
                    <a:tc>
                      <a:txBody>
                        <a:bodyPr/>
                        <a:lstStyle/>
                        <a:p>
                          <a:pPr algn="ctr">
                            <a:spcAft>
                              <a:spcPts val="0"/>
                            </a:spcAft>
                          </a:pPr>
                          <a:r>
                            <a:rPr lang="en-US" sz="1400" dirty="0">
                              <a:effectLst/>
                            </a:rPr>
                            <a:t>National</a:t>
                          </a:r>
                          <a:endParaRPr lang="en-US" sz="1600" dirty="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43468" marR="43468" marT="0" marB="0" anchor="ctr"/>
                    </a:tc>
                    <a:tc>
                      <a:txBody>
                        <a:bodyPr/>
                        <a:lstStyle/>
                        <a:p>
                          <a:pPr marL="0" marR="0" algn="ctr">
                            <a:lnSpc>
                              <a:spcPct val="107000"/>
                            </a:lnSpc>
                            <a:spcBef>
                              <a:spcPts val="0"/>
                            </a:spcBef>
                            <a:spcAft>
                              <a:spcPts val="0"/>
                            </a:spcAft>
                          </a:pPr>
                          <a:r>
                            <a:rPr lang="en-US" sz="1400" dirty="0">
                              <a:effectLst/>
                            </a:rPr>
                            <a:t>Demographic level for public goods and National for private</a:t>
                          </a:r>
                          <a:endParaRPr lang="en-US" sz="1600" dirty="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43468" marR="43468" marT="0" marB="0" anchor="ctr"/>
                    </a:tc>
                    <a:tc>
                      <a:txBody>
                        <a:bodyPr/>
                        <a:lstStyle/>
                        <a:p>
                          <a:pPr marL="0" marR="0" algn="ctr">
                            <a:lnSpc>
                              <a:spcPct val="107000"/>
                            </a:lnSpc>
                            <a:spcBef>
                              <a:spcPts val="0"/>
                            </a:spcBef>
                            <a:spcAft>
                              <a:spcPts val="0"/>
                            </a:spcAft>
                          </a:pPr>
                          <a:r>
                            <a:rPr lang="en-US" sz="1400" dirty="0">
                              <a:effectLst/>
                            </a:rPr>
                            <a:t>Demographic level for public goods and cluster level for private</a:t>
                          </a:r>
                          <a:endParaRPr lang="en-US" sz="1600" dirty="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43468" marR="43468" marT="0" marB="0" anchor="ctr"/>
                    </a:tc>
                    <a:tc>
                      <a:txBody>
                        <a:bodyPr/>
                        <a:lstStyle/>
                        <a:p>
                          <a:pPr marL="0" marR="0" algn="ctr">
                            <a:lnSpc>
                              <a:spcPct val="107000"/>
                            </a:lnSpc>
                            <a:spcBef>
                              <a:spcPts val="0"/>
                            </a:spcBef>
                            <a:spcAft>
                              <a:spcPts val="0"/>
                            </a:spcAft>
                          </a:pPr>
                          <a:r>
                            <a:rPr lang="en-US" sz="1400" dirty="0">
                              <a:effectLst/>
                            </a:rPr>
                            <a:t>Demographic level for public goods and household level for private goods</a:t>
                          </a:r>
                          <a:endParaRPr lang="en-US" sz="1600" dirty="0">
                            <a:effectLst/>
                          </a:endParaRPr>
                        </a:p>
                        <a:p>
                          <a:pPr marL="0" marR="0" algn="ctr">
                            <a:lnSpc>
                              <a:spcPct val="107000"/>
                            </a:lnSpc>
                            <a:spcBef>
                              <a:spcPts val="0"/>
                            </a:spcBef>
                            <a:spcAft>
                              <a:spcPts val="0"/>
                            </a:spcAft>
                          </a:pPr>
                          <a:r>
                            <a:rPr lang="en-US" sz="1400" dirty="0">
                              <a:effectLst/>
                            </a:rPr>
                            <a:t> </a:t>
                          </a:r>
                          <a:endParaRPr lang="en-US" sz="1600" dirty="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43468" marR="43468" marT="0" marB="0" anchor="ctr"/>
                    </a:tc>
                    <a:extLst>
                      <a:ext uri="{0D108BD9-81ED-4DB2-BD59-A6C34878D82A}">
                        <a16:rowId xmlns:a16="http://schemas.microsoft.com/office/drawing/2014/main" val="2278679120"/>
                      </a:ext>
                    </a:extLst>
                  </a:tr>
                  <a:tr h="260922">
                    <a:tc>
                      <a:txBody>
                        <a:bodyPr/>
                        <a:lstStyle/>
                        <a:p>
                          <a:pPr marL="0" marR="0" algn="ctr">
                            <a:lnSpc>
                              <a:spcPct val="107000"/>
                            </a:lnSpc>
                            <a:spcBef>
                              <a:spcPts val="0"/>
                            </a:spcBef>
                            <a:spcAft>
                              <a:spcPts val="0"/>
                            </a:spcAft>
                          </a:pPr>
                          <a:r>
                            <a:rPr lang="en-GB" sz="1400" u="none" strike="noStrike" dirty="0">
                              <a:effectLst/>
                            </a:rPr>
                            <a:t> </a:t>
                          </a:r>
                          <a:endParaRPr lang="en-US" sz="1600" dirty="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43468" marR="43468" marT="0" marB="0" anchor="ctr"/>
                    </a:tc>
                    <a:tc>
                      <a:txBody>
                        <a:bodyPr/>
                        <a:lstStyle/>
                        <a:p>
                          <a:pPr marL="0" marR="0" algn="ctr">
                            <a:lnSpc>
                              <a:spcPct val="107000"/>
                            </a:lnSpc>
                            <a:spcBef>
                              <a:spcPts val="0"/>
                            </a:spcBef>
                            <a:spcAft>
                              <a:spcPts val="0"/>
                            </a:spcAft>
                          </a:pPr>
                          <a:r>
                            <a:rPr lang="en-GB" sz="1600" dirty="0">
                              <a:effectLst/>
                            </a:rPr>
                            <a:t> </a:t>
                          </a:r>
                          <a:endParaRPr lang="en-US" sz="1800" dirty="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43468" marR="43468" marT="0" marB="0" anchor="ctr"/>
                    </a:tc>
                    <a:tc>
                      <a:txBody>
                        <a:bodyPr/>
                        <a:lstStyle/>
                        <a:p>
                          <a:endParaRPr lang="en-US"/>
                        </a:p>
                      </a:txBody>
                      <a:tcPr marL="43468" marR="43468" marT="0" marB="0" anchor="ctr">
                        <a:blipFill>
                          <a:blip r:embed="rId2"/>
                          <a:stretch>
                            <a:fillRect l="-247881" t="-544186" r="-500424" b="-1209302"/>
                          </a:stretch>
                        </a:blipFill>
                      </a:tcPr>
                    </a:tc>
                    <a:tc>
                      <a:txBody>
                        <a:bodyPr/>
                        <a:lstStyle/>
                        <a:p>
                          <a:endParaRPr lang="en-US"/>
                        </a:p>
                      </a:txBody>
                      <a:tcPr marL="43468" marR="43468" marT="0" marB="0" anchor="ctr">
                        <a:blipFill>
                          <a:blip r:embed="rId2"/>
                          <a:stretch>
                            <a:fillRect l="-347881" t="-544186" r="-400424" b="-1209302"/>
                          </a:stretch>
                        </a:blipFill>
                      </a:tcPr>
                    </a:tc>
                    <a:tc>
                      <a:txBody>
                        <a:bodyPr/>
                        <a:lstStyle/>
                        <a:p>
                          <a:endParaRPr lang="en-US"/>
                        </a:p>
                      </a:txBody>
                      <a:tcPr marL="43468" marR="43468" marT="0" marB="0" anchor="ctr">
                        <a:blipFill>
                          <a:blip r:embed="rId2"/>
                          <a:stretch>
                            <a:fillRect l="-447881" t="-544186" r="-300424" b="-1209302"/>
                          </a:stretch>
                        </a:blipFill>
                      </a:tcPr>
                    </a:tc>
                    <a:tc>
                      <a:txBody>
                        <a:bodyPr/>
                        <a:lstStyle/>
                        <a:p>
                          <a:endParaRPr lang="en-US"/>
                        </a:p>
                      </a:txBody>
                      <a:tcPr marL="43468" marR="43468" marT="0" marB="0" anchor="ctr">
                        <a:blipFill>
                          <a:blip r:embed="rId2"/>
                          <a:stretch>
                            <a:fillRect l="-547881" t="-544186" r="-200424" b="-1209302"/>
                          </a:stretch>
                        </a:blipFill>
                      </a:tcPr>
                    </a:tc>
                    <a:tc>
                      <a:txBody>
                        <a:bodyPr/>
                        <a:lstStyle/>
                        <a:p>
                          <a:endParaRPr lang="en-US"/>
                        </a:p>
                      </a:txBody>
                      <a:tcPr marL="43468" marR="43468" marT="0" marB="0" anchor="ctr">
                        <a:blipFill>
                          <a:blip r:embed="rId2"/>
                          <a:stretch>
                            <a:fillRect l="-647881" t="-544186" r="-100424" b="-1209302"/>
                          </a:stretch>
                        </a:blipFill>
                      </a:tcPr>
                    </a:tc>
                    <a:tc>
                      <a:txBody>
                        <a:bodyPr/>
                        <a:lstStyle/>
                        <a:p>
                          <a:endParaRPr lang="en-US"/>
                        </a:p>
                      </a:txBody>
                      <a:tcPr marL="43468" marR="43468" marT="0" marB="0" anchor="ctr">
                        <a:blipFill>
                          <a:blip r:embed="rId2"/>
                          <a:stretch>
                            <a:fillRect l="-747881" t="-544186" r="-424" b="-1209302"/>
                          </a:stretch>
                        </a:blipFill>
                      </a:tcPr>
                    </a:tc>
                    <a:extLst>
                      <a:ext uri="{0D108BD9-81ED-4DB2-BD59-A6C34878D82A}">
                        <a16:rowId xmlns:a16="http://schemas.microsoft.com/office/drawing/2014/main" val="2695431079"/>
                      </a:ext>
                    </a:extLst>
                  </a:tr>
                  <a:tr h="446469">
                    <a:tc>
                      <a:txBody>
                        <a:bodyPr/>
                        <a:lstStyle/>
                        <a:p>
                          <a:pPr marL="0" marR="0" algn="ctr">
                            <a:lnSpc>
                              <a:spcPct val="107000"/>
                            </a:lnSpc>
                            <a:spcBef>
                              <a:spcPts val="0"/>
                            </a:spcBef>
                            <a:spcAft>
                              <a:spcPts val="0"/>
                            </a:spcAft>
                          </a:pPr>
                          <a:r>
                            <a:rPr lang="en-GB" sz="1400" dirty="0">
                              <a:effectLst/>
                            </a:rPr>
                            <a:t>Number of households lifted from poverty</a:t>
                          </a:r>
                          <a:endParaRPr lang="en-US" sz="1600" dirty="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43468" marR="43468" marT="0" marB="0" anchor="ctr"/>
                    </a:tc>
                    <a:tc>
                      <a:txBody>
                        <a:bodyPr/>
                        <a:lstStyle/>
                        <a:p>
                          <a:endParaRPr lang="en-US" sz="1800">
                            <a:solidFill>
                              <a:srgbClr val="2E74B5"/>
                            </a:solidFill>
                            <a:effectLst/>
                            <a:latin typeface="Calibri" panose="020F0502020204030204" pitchFamily="34" charset="0"/>
                            <a:cs typeface="Arial" panose="020B0604020202020204" pitchFamily="34" charset="0"/>
                          </a:endParaRPr>
                        </a:p>
                      </a:txBody>
                      <a:tcPr marL="43468" marR="43468" marT="0" marB="0" anchor="ctr"/>
                    </a:tc>
                    <a:tc>
                      <a:txBody>
                        <a:bodyPr/>
                        <a:lstStyle/>
                        <a:p>
                          <a:pPr marL="0" marR="0" algn="ctr">
                            <a:lnSpc>
                              <a:spcPct val="107000"/>
                            </a:lnSpc>
                            <a:spcBef>
                              <a:spcPts val="0"/>
                            </a:spcBef>
                            <a:spcAft>
                              <a:spcPts val="0"/>
                            </a:spcAft>
                          </a:pPr>
                          <a:r>
                            <a:rPr lang="en-GB" sz="1600" dirty="0">
                              <a:effectLst/>
                            </a:rPr>
                            <a:t>27</a:t>
                          </a:r>
                          <a:endParaRPr lang="en-US" sz="1800" dirty="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43468" marR="43468" marT="0" marB="0" anchor="ctr"/>
                    </a:tc>
                    <a:tc>
                      <a:txBody>
                        <a:bodyPr/>
                        <a:lstStyle/>
                        <a:p>
                          <a:pPr marL="0" marR="0" algn="ctr">
                            <a:lnSpc>
                              <a:spcPct val="107000"/>
                            </a:lnSpc>
                            <a:spcBef>
                              <a:spcPts val="0"/>
                            </a:spcBef>
                            <a:spcAft>
                              <a:spcPts val="0"/>
                            </a:spcAft>
                          </a:pPr>
                          <a:r>
                            <a:rPr lang="en-GB" sz="1600" dirty="0">
                              <a:effectLst/>
                            </a:rPr>
                            <a:t>28</a:t>
                          </a:r>
                          <a:endParaRPr lang="en-US" sz="1800" dirty="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43468" marR="43468" marT="0" marB="0" anchor="ctr"/>
                    </a:tc>
                    <a:tc>
                      <a:txBody>
                        <a:bodyPr/>
                        <a:lstStyle/>
                        <a:p>
                          <a:pPr marL="0" marR="0" algn="ctr">
                            <a:lnSpc>
                              <a:spcPct val="107000"/>
                            </a:lnSpc>
                            <a:spcBef>
                              <a:spcPts val="0"/>
                            </a:spcBef>
                            <a:spcAft>
                              <a:spcPts val="0"/>
                            </a:spcAft>
                          </a:pPr>
                          <a:r>
                            <a:rPr lang="en-GB" sz="1600">
                              <a:effectLst/>
                            </a:rPr>
                            <a:t>28</a:t>
                          </a:r>
                          <a:endParaRPr lang="en-US" sz="180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43468" marR="43468" marT="0" marB="0" anchor="ctr"/>
                    </a:tc>
                    <a:tc>
                      <a:txBody>
                        <a:bodyPr/>
                        <a:lstStyle/>
                        <a:p>
                          <a:pPr marL="0" marR="0" algn="ctr">
                            <a:lnSpc>
                              <a:spcPct val="107000"/>
                            </a:lnSpc>
                            <a:spcBef>
                              <a:spcPts val="0"/>
                            </a:spcBef>
                            <a:spcAft>
                              <a:spcPts val="0"/>
                            </a:spcAft>
                          </a:pPr>
                          <a:r>
                            <a:rPr lang="en-GB" sz="1600">
                              <a:effectLst/>
                            </a:rPr>
                            <a:t>28</a:t>
                          </a:r>
                          <a:endParaRPr lang="en-US" sz="180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43468" marR="43468" marT="0" marB="0" anchor="ctr"/>
                    </a:tc>
                    <a:tc>
                      <a:txBody>
                        <a:bodyPr/>
                        <a:lstStyle/>
                        <a:p>
                          <a:pPr marL="0" marR="0" algn="ctr">
                            <a:lnSpc>
                              <a:spcPct val="107000"/>
                            </a:lnSpc>
                            <a:spcBef>
                              <a:spcPts val="0"/>
                            </a:spcBef>
                            <a:spcAft>
                              <a:spcPts val="0"/>
                            </a:spcAft>
                          </a:pPr>
                          <a:r>
                            <a:rPr lang="en-GB" sz="1600">
                              <a:effectLst/>
                            </a:rPr>
                            <a:t>29</a:t>
                          </a:r>
                          <a:endParaRPr lang="en-US" sz="180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43468" marR="43468" marT="0" marB="0" anchor="ctr"/>
                    </a:tc>
                    <a:tc>
                      <a:txBody>
                        <a:bodyPr/>
                        <a:lstStyle/>
                        <a:p>
                          <a:pPr marL="0" marR="0" algn="ctr">
                            <a:lnSpc>
                              <a:spcPct val="107000"/>
                            </a:lnSpc>
                            <a:spcBef>
                              <a:spcPts val="0"/>
                            </a:spcBef>
                            <a:spcAft>
                              <a:spcPts val="0"/>
                            </a:spcAft>
                          </a:pPr>
                          <a:r>
                            <a:rPr lang="en-GB" sz="1600">
                              <a:effectLst/>
                            </a:rPr>
                            <a:t>27</a:t>
                          </a:r>
                          <a:endParaRPr lang="en-US" sz="180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43468" marR="43468" marT="0" marB="0" anchor="ctr"/>
                    </a:tc>
                    <a:extLst>
                      <a:ext uri="{0D108BD9-81ED-4DB2-BD59-A6C34878D82A}">
                        <a16:rowId xmlns:a16="http://schemas.microsoft.com/office/drawing/2014/main" val="3265138787"/>
                      </a:ext>
                    </a:extLst>
                  </a:tr>
                  <a:tr h="446469">
                    <a:tc>
                      <a:txBody>
                        <a:bodyPr/>
                        <a:lstStyle/>
                        <a:p>
                          <a:pPr marL="0" marR="0" algn="ctr">
                            <a:lnSpc>
                              <a:spcPct val="107000"/>
                            </a:lnSpc>
                            <a:spcBef>
                              <a:spcPts val="0"/>
                            </a:spcBef>
                            <a:spcAft>
                              <a:spcPts val="0"/>
                            </a:spcAft>
                          </a:pPr>
                          <a:r>
                            <a:rPr lang="en-GB" sz="1400" dirty="0">
                              <a:effectLst/>
                            </a:rPr>
                            <a:t>Number of households lifted from deprivation</a:t>
                          </a:r>
                          <a:endParaRPr lang="en-US" sz="1600" dirty="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43468" marR="43468" marT="0" marB="0" anchor="ctr"/>
                    </a:tc>
                    <a:tc>
                      <a:txBody>
                        <a:bodyPr/>
                        <a:lstStyle/>
                        <a:p>
                          <a:endParaRPr lang="en-US" sz="1800">
                            <a:solidFill>
                              <a:srgbClr val="2E74B5"/>
                            </a:solidFill>
                            <a:effectLst/>
                            <a:latin typeface="Calibri" panose="020F0502020204030204" pitchFamily="34" charset="0"/>
                            <a:cs typeface="Arial" panose="020B0604020202020204" pitchFamily="34" charset="0"/>
                          </a:endParaRPr>
                        </a:p>
                      </a:txBody>
                      <a:tcPr marL="43468" marR="43468" marT="0" marB="0" anchor="ctr"/>
                    </a:tc>
                    <a:tc>
                      <a:txBody>
                        <a:bodyPr/>
                        <a:lstStyle/>
                        <a:p>
                          <a:pPr marL="0" marR="0" algn="ctr">
                            <a:lnSpc>
                              <a:spcPct val="107000"/>
                            </a:lnSpc>
                            <a:spcBef>
                              <a:spcPts val="0"/>
                            </a:spcBef>
                            <a:spcAft>
                              <a:spcPts val="0"/>
                            </a:spcAft>
                          </a:pPr>
                          <a:r>
                            <a:rPr lang="en-GB" sz="1600">
                              <a:effectLst/>
                            </a:rPr>
                            <a:t>27</a:t>
                          </a:r>
                          <a:endParaRPr lang="en-US" sz="180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43468" marR="43468" marT="0" marB="0" anchor="ctr"/>
                    </a:tc>
                    <a:tc>
                      <a:txBody>
                        <a:bodyPr/>
                        <a:lstStyle/>
                        <a:p>
                          <a:pPr marL="0" marR="0" algn="ctr">
                            <a:lnSpc>
                              <a:spcPct val="107000"/>
                            </a:lnSpc>
                            <a:spcBef>
                              <a:spcPts val="0"/>
                            </a:spcBef>
                            <a:spcAft>
                              <a:spcPts val="0"/>
                            </a:spcAft>
                          </a:pPr>
                          <a:r>
                            <a:rPr lang="en-GB" sz="1600">
                              <a:effectLst/>
                            </a:rPr>
                            <a:t>42</a:t>
                          </a:r>
                          <a:endParaRPr lang="en-US" sz="180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43468" marR="43468" marT="0" marB="0" anchor="ctr"/>
                    </a:tc>
                    <a:tc>
                      <a:txBody>
                        <a:bodyPr/>
                        <a:lstStyle/>
                        <a:p>
                          <a:pPr marL="0" marR="0" algn="ctr">
                            <a:lnSpc>
                              <a:spcPct val="107000"/>
                            </a:lnSpc>
                            <a:spcBef>
                              <a:spcPts val="0"/>
                            </a:spcBef>
                            <a:spcAft>
                              <a:spcPts val="0"/>
                            </a:spcAft>
                          </a:pPr>
                          <a:r>
                            <a:rPr lang="en-GB" sz="1600" dirty="0">
                              <a:effectLst/>
                            </a:rPr>
                            <a:t>102</a:t>
                          </a:r>
                          <a:endParaRPr lang="en-US" sz="1800" dirty="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43468" marR="43468" marT="0" marB="0" anchor="ctr"/>
                    </a:tc>
                    <a:tc>
                      <a:txBody>
                        <a:bodyPr/>
                        <a:lstStyle/>
                        <a:p>
                          <a:pPr marL="0" marR="0" algn="ctr">
                            <a:lnSpc>
                              <a:spcPct val="107000"/>
                            </a:lnSpc>
                            <a:spcBef>
                              <a:spcPts val="0"/>
                            </a:spcBef>
                            <a:spcAft>
                              <a:spcPts val="0"/>
                            </a:spcAft>
                          </a:pPr>
                          <a:r>
                            <a:rPr lang="en-GB" sz="1600">
                              <a:effectLst/>
                            </a:rPr>
                            <a:t>83</a:t>
                          </a:r>
                          <a:endParaRPr lang="en-US" sz="180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43468" marR="43468" marT="0" marB="0" anchor="ctr"/>
                    </a:tc>
                    <a:tc>
                      <a:txBody>
                        <a:bodyPr/>
                        <a:lstStyle/>
                        <a:p>
                          <a:pPr marL="0" marR="0" algn="ctr">
                            <a:lnSpc>
                              <a:spcPct val="107000"/>
                            </a:lnSpc>
                            <a:spcBef>
                              <a:spcPts val="0"/>
                            </a:spcBef>
                            <a:spcAft>
                              <a:spcPts val="0"/>
                            </a:spcAft>
                          </a:pPr>
                          <a:r>
                            <a:rPr lang="en-GB" sz="1600">
                              <a:effectLst/>
                            </a:rPr>
                            <a:t>47</a:t>
                          </a:r>
                          <a:endParaRPr lang="en-US" sz="180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43468" marR="43468" marT="0" marB="0" anchor="ctr"/>
                    </a:tc>
                    <a:tc>
                      <a:txBody>
                        <a:bodyPr/>
                        <a:lstStyle/>
                        <a:p>
                          <a:pPr marL="0" marR="0" algn="ctr">
                            <a:lnSpc>
                              <a:spcPct val="107000"/>
                            </a:lnSpc>
                            <a:spcBef>
                              <a:spcPts val="0"/>
                            </a:spcBef>
                            <a:spcAft>
                              <a:spcPts val="0"/>
                            </a:spcAft>
                          </a:pPr>
                          <a:r>
                            <a:rPr lang="en-GB" sz="1600">
                              <a:effectLst/>
                            </a:rPr>
                            <a:t>34</a:t>
                          </a:r>
                          <a:endParaRPr lang="en-US" sz="180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43468" marR="43468" marT="0" marB="0" anchor="ctr"/>
                    </a:tc>
                    <a:extLst>
                      <a:ext uri="{0D108BD9-81ED-4DB2-BD59-A6C34878D82A}">
                        <a16:rowId xmlns:a16="http://schemas.microsoft.com/office/drawing/2014/main" val="1678511677"/>
                      </a:ext>
                    </a:extLst>
                  </a:tr>
                  <a:tr h="988902">
                    <a:tc>
                      <a:txBody>
                        <a:bodyPr/>
                        <a:lstStyle/>
                        <a:p>
                          <a:pPr marL="0" marR="0" algn="ctr">
                            <a:lnSpc>
                              <a:spcPct val="107000"/>
                            </a:lnSpc>
                            <a:spcBef>
                              <a:spcPts val="0"/>
                            </a:spcBef>
                            <a:spcAft>
                              <a:spcPts val="0"/>
                            </a:spcAft>
                          </a:pPr>
                          <a:r>
                            <a:rPr lang="en-GB" sz="1400" dirty="0">
                              <a:effectLst/>
                            </a:rPr>
                            <a:t>Maximum number of deprivations per household that are lifted</a:t>
                          </a:r>
                          <a:endParaRPr lang="en-US" sz="1600" dirty="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43468" marR="43468" marT="0" marB="0" anchor="ctr"/>
                    </a:tc>
                    <a:tc>
                      <a:txBody>
                        <a:bodyPr/>
                        <a:lstStyle/>
                        <a:p>
                          <a:endParaRPr lang="en-US" sz="1800">
                            <a:solidFill>
                              <a:srgbClr val="2E74B5"/>
                            </a:solidFill>
                            <a:effectLst/>
                            <a:latin typeface="Calibri" panose="020F0502020204030204" pitchFamily="34" charset="0"/>
                            <a:cs typeface="Arial" panose="020B0604020202020204" pitchFamily="34" charset="0"/>
                          </a:endParaRPr>
                        </a:p>
                      </a:txBody>
                      <a:tcPr marL="43468" marR="43468" marT="0" marB="0" anchor="ctr"/>
                    </a:tc>
                    <a:tc>
                      <a:txBody>
                        <a:bodyPr/>
                        <a:lstStyle/>
                        <a:p>
                          <a:pPr marL="0" marR="0" algn="ctr">
                            <a:lnSpc>
                              <a:spcPct val="107000"/>
                            </a:lnSpc>
                            <a:spcBef>
                              <a:spcPts val="0"/>
                            </a:spcBef>
                            <a:spcAft>
                              <a:spcPts val="0"/>
                            </a:spcAft>
                          </a:pPr>
                          <a:r>
                            <a:rPr lang="en-GB" sz="1600">
                              <a:effectLst/>
                            </a:rPr>
                            <a:t>1</a:t>
                          </a:r>
                          <a:endParaRPr lang="en-US" sz="180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43468" marR="43468" marT="0" marB="0" anchor="ctr"/>
                    </a:tc>
                    <a:tc>
                      <a:txBody>
                        <a:bodyPr/>
                        <a:lstStyle/>
                        <a:p>
                          <a:pPr marL="0" marR="0" algn="ctr">
                            <a:lnSpc>
                              <a:spcPct val="107000"/>
                            </a:lnSpc>
                            <a:spcBef>
                              <a:spcPts val="0"/>
                            </a:spcBef>
                            <a:spcAft>
                              <a:spcPts val="0"/>
                            </a:spcAft>
                          </a:pPr>
                          <a:r>
                            <a:rPr lang="en-GB" sz="1600" dirty="0">
                              <a:effectLst/>
                            </a:rPr>
                            <a:t>2</a:t>
                          </a:r>
                          <a:endParaRPr lang="en-US" sz="1800" dirty="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43468" marR="43468" marT="0" marB="0" anchor="ctr"/>
                    </a:tc>
                    <a:tc>
                      <a:txBody>
                        <a:bodyPr/>
                        <a:lstStyle/>
                        <a:p>
                          <a:pPr marL="0" marR="0" algn="ctr">
                            <a:lnSpc>
                              <a:spcPct val="107000"/>
                            </a:lnSpc>
                            <a:spcBef>
                              <a:spcPts val="0"/>
                            </a:spcBef>
                            <a:spcAft>
                              <a:spcPts val="0"/>
                            </a:spcAft>
                          </a:pPr>
                          <a:r>
                            <a:rPr lang="en-GB" sz="1600" dirty="0">
                              <a:effectLst/>
                            </a:rPr>
                            <a:t>2</a:t>
                          </a:r>
                          <a:endParaRPr lang="en-US" sz="1800" dirty="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43468" marR="43468" marT="0" marB="0" anchor="ctr"/>
                    </a:tc>
                    <a:tc>
                      <a:txBody>
                        <a:bodyPr/>
                        <a:lstStyle/>
                        <a:p>
                          <a:pPr marL="0" marR="0" algn="ctr">
                            <a:lnSpc>
                              <a:spcPct val="107000"/>
                            </a:lnSpc>
                            <a:spcBef>
                              <a:spcPts val="0"/>
                            </a:spcBef>
                            <a:spcAft>
                              <a:spcPts val="0"/>
                            </a:spcAft>
                          </a:pPr>
                          <a:r>
                            <a:rPr lang="en-GB" sz="1600" dirty="0">
                              <a:effectLst/>
                            </a:rPr>
                            <a:t>2</a:t>
                          </a:r>
                          <a:endParaRPr lang="en-US" sz="1800" dirty="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43468" marR="43468" marT="0" marB="0" anchor="ctr"/>
                    </a:tc>
                    <a:tc>
                      <a:txBody>
                        <a:bodyPr/>
                        <a:lstStyle/>
                        <a:p>
                          <a:pPr marL="0" marR="0" algn="ctr">
                            <a:lnSpc>
                              <a:spcPct val="107000"/>
                            </a:lnSpc>
                            <a:spcBef>
                              <a:spcPts val="0"/>
                            </a:spcBef>
                            <a:spcAft>
                              <a:spcPts val="0"/>
                            </a:spcAft>
                          </a:pPr>
                          <a:r>
                            <a:rPr lang="en-GB" sz="1600" dirty="0">
                              <a:effectLst/>
                            </a:rPr>
                            <a:t>2</a:t>
                          </a:r>
                          <a:endParaRPr lang="en-US" sz="1800" dirty="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43468" marR="43468" marT="0" marB="0" anchor="ctr"/>
                    </a:tc>
                    <a:tc>
                      <a:txBody>
                        <a:bodyPr/>
                        <a:lstStyle/>
                        <a:p>
                          <a:pPr marL="0" marR="0" algn="ctr">
                            <a:lnSpc>
                              <a:spcPct val="107000"/>
                            </a:lnSpc>
                            <a:spcBef>
                              <a:spcPts val="0"/>
                            </a:spcBef>
                            <a:spcAft>
                              <a:spcPts val="0"/>
                            </a:spcAft>
                          </a:pPr>
                          <a:r>
                            <a:rPr lang="en-GB" sz="1600">
                              <a:effectLst/>
                            </a:rPr>
                            <a:t>1</a:t>
                          </a:r>
                          <a:endParaRPr lang="en-US" sz="180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43468" marR="43468" marT="0" marB="0" anchor="ctr"/>
                    </a:tc>
                    <a:extLst>
                      <a:ext uri="{0D108BD9-81ED-4DB2-BD59-A6C34878D82A}">
                        <a16:rowId xmlns:a16="http://schemas.microsoft.com/office/drawing/2014/main" val="4280637460"/>
                      </a:ext>
                    </a:extLst>
                  </a:tr>
                  <a:tr h="446469">
                    <a:tc>
                      <a:txBody>
                        <a:bodyPr/>
                        <a:lstStyle/>
                        <a:p>
                          <a:pPr marL="0" marR="0" algn="ctr">
                            <a:lnSpc>
                              <a:spcPct val="107000"/>
                            </a:lnSpc>
                            <a:spcBef>
                              <a:spcPts val="0"/>
                            </a:spcBef>
                            <a:spcAft>
                              <a:spcPts val="0"/>
                            </a:spcAft>
                          </a:pPr>
                          <a:r>
                            <a:rPr lang="en-GB" sz="1400" dirty="0">
                              <a:effectLst/>
                            </a:rPr>
                            <a:t>Headcount poverty rate (H; %)</a:t>
                          </a:r>
                          <a:endParaRPr lang="en-US" sz="1600" dirty="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43468" marR="43468" marT="0" marB="0" anchor="ctr"/>
                    </a:tc>
                    <a:tc>
                      <a:txBody>
                        <a:bodyPr/>
                        <a:lstStyle/>
                        <a:p>
                          <a:pPr marL="0" marR="0" algn="ctr">
                            <a:lnSpc>
                              <a:spcPct val="107000"/>
                            </a:lnSpc>
                            <a:spcBef>
                              <a:spcPts val="0"/>
                            </a:spcBef>
                            <a:spcAft>
                              <a:spcPts val="0"/>
                            </a:spcAft>
                          </a:pPr>
                          <a:r>
                            <a:rPr lang="en-GB" sz="1600">
                              <a:effectLst/>
                            </a:rPr>
                            <a:t>35.5%</a:t>
                          </a:r>
                          <a:endParaRPr lang="en-US" sz="180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43468" marR="43468" marT="0" marB="0" anchor="ctr"/>
                    </a:tc>
                    <a:tc>
                      <a:txBody>
                        <a:bodyPr/>
                        <a:lstStyle/>
                        <a:p>
                          <a:pPr marL="0" marR="0" algn="ctr">
                            <a:lnSpc>
                              <a:spcPct val="107000"/>
                            </a:lnSpc>
                            <a:spcBef>
                              <a:spcPts val="0"/>
                            </a:spcBef>
                            <a:spcAft>
                              <a:spcPts val="0"/>
                            </a:spcAft>
                          </a:pPr>
                          <a:r>
                            <a:rPr lang="en-GB" sz="1600">
                              <a:effectLst/>
                            </a:rPr>
                            <a:t>27.5%</a:t>
                          </a:r>
                          <a:endParaRPr lang="en-US" sz="180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43468" marR="43468" marT="0" marB="0" anchor="ctr"/>
                    </a:tc>
                    <a:tc>
                      <a:txBody>
                        <a:bodyPr/>
                        <a:lstStyle/>
                        <a:p>
                          <a:pPr marL="0" marR="0" algn="ctr">
                            <a:lnSpc>
                              <a:spcPct val="107000"/>
                            </a:lnSpc>
                            <a:spcBef>
                              <a:spcPts val="0"/>
                            </a:spcBef>
                            <a:spcAft>
                              <a:spcPts val="0"/>
                            </a:spcAft>
                          </a:pPr>
                          <a:r>
                            <a:rPr lang="en-GB" sz="1600">
                              <a:effectLst/>
                            </a:rPr>
                            <a:t>27.9%</a:t>
                          </a:r>
                          <a:endParaRPr lang="en-US" sz="180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43468" marR="43468" marT="0" marB="0" anchor="ctr"/>
                    </a:tc>
                    <a:tc>
                      <a:txBody>
                        <a:bodyPr/>
                        <a:lstStyle/>
                        <a:p>
                          <a:pPr marL="0" marR="0" algn="ctr">
                            <a:lnSpc>
                              <a:spcPct val="107000"/>
                            </a:lnSpc>
                            <a:spcBef>
                              <a:spcPts val="0"/>
                            </a:spcBef>
                            <a:spcAft>
                              <a:spcPts val="0"/>
                            </a:spcAft>
                          </a:pPr>
                          <a:r>
                            <a:rPr lang="en-GB" sz="1600">
                              <a:effectLst/>
                            </a:rPr>
                            <a:t>28.9%</a:t>
                          </a:r>
                          <a:endParaRPr lang="en-US" sz="180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43468" marR="43468" marT="0" marB="0" anchor="ctr"/>
                    </a:tc>
                    <a:tc>
                      <a:txBody>
                        <a:bodyPr/>
                        <a:lstStyle/>
                        <a:p>
                          <a:pPr marL="0" marR="0" algn="ctr">
                            <a:lnSpc>
                              <a:spcPct val="107000"/>
                            </a:lnSpc>
                            <a:spcBef>
                              <a:spcPts val="0"/>
                            </a:spcBef>
                            <a:spcAft>
                              <a:spcPts val="0"/>
                            </a:spcAft>
                          </a:pPr>
                          <a:r>
                            <a:rPr lang="en-GB" sz="1600">
                              <a:effectLst/>
                            </a:rPr>
                            <a:t>28.9%</a:t>
                          </a:r>
                          <a:endParaRPr lang="en-US" sz="180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43468" marR="43468" marT="0" marB="0" anchor="ctr"/>
                    </a:tc>
                    <a:tc>
                      <a:txBody>
                        <a:bodyPr/>
                        <a:lstStyle/>
                        <a:p>
                          <a:pPr marL="0" marR="0" algn="ctr">
                            <a:lnSpc>
                              <a:spcPct val="107000"/>
                            </a:lnSpc>
                            <a:spcBef>
                              <a:spcPts val="0"/>
                            </a:spcBef>
                            <a:spcAft>
                              <a:spcPts val="0"/>
                            </a:spcAft>
                          </a:pPr>
                          <a:r>
                            <a:rPr lang="en-GB" sz="1600" dirty="0">
                              <a:effectLst/>
                            </a:rPr>
                            <a:t>27.9%</a:t>
                          </a:r>
                          <a:endParaRPr lang="en-US" sz="1800" dirty="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43468" marR="43468" marT="0" marB="0" anchor="ctr"/>
                    </a:tc>
                    <a:tc>
                      <a:txBody>
                        <a:bodyPr/>
                        <a:lstStyle/>
                        <a:p>
                          <a:pPr marL="0" marR="0" algn="ctr">
                            <a:lnSpc>
                              <a:spcPct val="107000"/>
                            </a:lnSpc>
                            <a:spcBef>
                              <a:spcPts val="0"/>
                            </a:spcBef>
                            <a:spcAft>
                              <a:spcPts val="0"/>
                            </a:spcAft>
                          </a:pPr>
                          <a:r>
                            <a:rPr lang="en-GB" sz="1600">
                              <a:effectLst/>
                            </a:rPr>
                            <a:t>27.7%</a:t>
                          </a:r>
                          <a:endParaRPr lang="en-US" sz="180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43468" marR="43468" marT="0" marB="0" anchor="ctr"/>
                    </a:tc>
                    <a:extLst>
                      <a:ext uri="{0D108BD9-81ED-4DB2-BD59-A6C34878D82A}">
                        <a16:rowId xmlns:a16="http://schemas.microsoft.com/office/drawing/2014/main" val="3287339253"/>
                      </a:ext>
                    </a:extLst>
                  </a:tr>
                  <a:tr h="278036">
                    <a:tc>
                      <a:txBody>
                        <a:bodyPr/>
                        <a:lstStyle/>
                        <a:p>
                          <a:pPr marL="0" marR="0" algn="ctr">
                            <a:lnSpc>
                              <a:spcPct val="107000"/>
                            </a:lnSpc>
                            <a:spcBef>
                              <a:spcPts val="0"/>
                            </a:spcBef>
                            <a:spcAft>
                              <a:spcPts val="0"/>
                            </a:spcAft>
                          </a:pPr>
                          <a:r>
                            <a:rPr lang="en-GB" sz="1400" dirty="0">
                              <a:effectLst/>
                            </a:rPr>
                            <a:t>Intensity of poverty (A; %)</a:t>
                          </a:r>
                          <a:endParaRPr lang="en-US" sz="1600" dirty="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43468" marR="43468" marT="0" marB="0" anchor="ctr"/>
                    </a:tc>
                    <a:tc>
                      <a:txBody>
                        <a:bodyPr/>
                        <a:lstStyle/>
                        <a:p>
                          <a:pPr marL="0" marR="0" algn="ctr">
                            <a:lnSpc>
                              <a:spcPct val="107000"/>
                            </a:lnSpc>
                            <a:spcBef>
                              <a:spcPts val="0"/>
                            </a:spcBef>
                            <a:spcAft>
                              <a:spcPts val="0"/>
                            </a:spcAft>
                          </a:pPr>
                          <a:r>
                            <a:rPr lang="en-GB" sz="1600">
                              <a:effectLst/>
                            </a:rPr>
                            <a:t>36.4%</a:t>
                          </a:r>
                          <a:endParaRPr lang="en-US" sz="180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43468" marR="43468" marT="0" marB="0" anchor="ctr"/>
                    </a:tc>
                    <a:tc>
                      <a:txBody>
                        <a:bodyPr/>
                        <a:lstStyle/>
                        <a:p>
                          <a:pPr marL="0" marR="0" algn="ctr">
                            <a:lnSpc>
                              <a:spcPct val="107000"/>
                            </a:lnSpc>
                            <a:spcBef>
                              <a:spcPts val="0"/>
                            </a:spcBef>
                            <a:spcAft>
                              <a:spcPts val="0"/>
                            </a:spcAft>
                          </a:pPr>
                          <a:r>
                            <a:rPr lang="en-GB" sz="1600">
                              <a:effectLst/>
                            </a:rPr>
                            <a:t>37.6%</a:t>
                          </a:r>
                          <a:endParaRPr lang="en-US" sz="180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43468" marR="43468" marT="0" marB="0" anchor="ctr"/>
                    </a:tc>
                    <a:tc>
                      <a:txBody>
                        <a:bodyPr/>
                        <a:lstStyle/>
                        <a:p>
                          <a:pPr marL="0" marR="0" algn="ctr">
                            <a:lnSpc>
                              <a:spcPct val="107000"/>
                            </a:lnSpc>
                            <a:spcBef>
                              <a:spcPts val="0"/>
                            </a:spcBef>
                            <a:spcAft>
                              <a:spcPts val="0"/>
                            </a:spcAft>
                          </a:pPr>
                          <a:r>
                            <a:rPr lang="en-GB" sz="1600">
                              <a:effectLst/>
                            </a:rPr>
                            <a:t>37.1%</a:t>
                          </a:r>
                          <a:endParaRPr lang="en-US" sz="180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43468" marR="43468" marT="0" marB="0" anchor="ctr"/>
                    </a:tc>
                    <a:tc>
                      <a:txBody>
                        <a:bodyPr/>
                        <a:lstStyle/>
                        <a:p>
                          <a:pPr marL="0" marR="0" algn="ctr">
                            <a:lnSpc>
                              <a:spcPct val="107000"/>
                            </a:lnSpc>
                            <a:spcBef>
                              <a:spcPts val="0"/>
                            </a:spcBef>
                            <a:spcAft>
                              <a:spcPts val="0"/>
                            </a:spcAft>
                          </a:pPr>
                          <a:r>
                            <a:rPr lang="en-GB" sz="1600">
                              <a:effectLst/>
                            </a:rPr>
                            <a:t>35.6%</a:t>
                          </a:r>
                          <a:endParaRPr lang="en-US" sz="180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43468" marR="43468" marT="0" marB="0" anchor="ctr"/>
                    </a:tc>
                    <a:tc>
                      <a:txBody>
                        <a:bodyPr/>
                        <a:lstStyle/>
                        <a:p>
                          <a:pPr marL="0" marR="0" algn="ctr">
                            <a:lnSpc>
                              <a:spcPct val="107000"/>
                            </a:lnSpc>
                            <a:spcBef>
                              <a:spcPts val="0"/>
                            </a:spcBef>
                            <a:spcAft>
                              <a:spcPts val="0"/>
                            </a:spcAft>
                          </a:pPr>
                          <a:r>
                            <a:rPr lang="en-GB" sz="1600">
                              <a:effectLst/>
                            </a:rPr>
                            <a:t>35.8%</a:t>
                          </a:r>
                          <a:endParaRPr lang="en-US" sz="180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43468" marR="43468" marT="0" marB="0" anchor="ctr"/>
                    </a:tc>
                    <a:tc>
                      <a:txBody>
                        <a:bodyPr/>
                        <a:lstStyle/>
                        <a:p>
                          <a:pPr marL="0" marR="0" algn="ctr">
                            <a:lnSpc>
                              <a:spcPct val="107000"/>
                            </a:lnSpc>
                            <a:spcBef>
                              <a:spcPts val="0"/>
                            </a:spcBef>
                            <a:spcAft>
                              <a:spcPts val="0"/>
                            </a:spcAft>
                          </a:pPr>
                          <a:r>
                            <a:rPr lang="en-GB" sz="1600" dirty="0">
                              <a:effectLst/>
                            </a:rPr>
                            <a:t>37.0%</a:t>
                          </a:r>
                          <a:endParaRPr lang="en-US" sz="1800" dirty="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43468" marR="43468" marT="0" marB="0" anchor="ctr"/>
                    </a:tc>
                    <a:tc>
                      <a:txBody>
                        <a:bodyPr/>
                        <a:lstStyle/>
                        <a:p>
                          <a:pPr marL="0" marR="0" algn="ctr">
                            <a:lnSpc>
                              <a:spcPct val="107000"/>
                            </a:lnSpc>
                            <a:spcBef>
                              <a:spcPts val="0"/>
                            </a:spcBef>
                            <a:spcAft>
                              <a:spcPts val="0"/>
                            </a:spcAft>
                          </a:pPr>
                          <a:r>
                            <a:rPr lang="en-GB" sz="1600" dirty="0">
                              <a:effectLst/>
                            </a:rPr>
                            <a:t>37.1%</a:t>
                          </a:r>
                          <a:endParaRPr lang="en-US" sz="1800" dirty="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43468" marR="43468" marT="0" marB="0" anchor="ctr"/>
                    </a:tc>
                    <a:extLst>
                      <a:ext uri="{0D108BD9-81ED-4DB2-BD59-A6C34878D82A}">
                        <a16:rowId xmlns:a16="http://schemas.microsoft.com/office/drawing/2014/main" val="1275560406"/>
                      </a:ext>
                    </a:extLst>
                  </a:tr>
                  <a:tr h="446469">
                    <a:tc>
                      <a:txBody>
                        <a:bodyPr/>
                        <a:lstStyle/>
                        <a:p>
                          <a:pPr marL="0" marR="0" algn="ctr">
                            <a:lnSpc>
                              <a:spcPct val="107000"/>
                            </a:lnSpc>
                            <a:spcBef>
                              <a:spcPts val="0"/>
                            </a:spcBef>
                            <a:spcAft>
                              <a:spcPts val="0"/>
                            </a:spcAft>
                          </a:pPr>
                          <a:r>
                            <a:rPr lang="en-GB" sz="1400" dirty="0">
                              <a:effectLst/>
                            </a:rPr>
                            <a:t> </a:t>
                          </a:r>
                          <a:endParaRPr lang="en-US" sz="1600" dirty="0">
                            <a:effectLst/>
                          </a:endParaRPr>
                        </a:p>
                        <a:p>
                          <a:pPr marL="0" marR="0" algn="ctr">
                            <a:lnSpc>
                              <a:spcPct val="107000"/>
                            </a:lnSpc>
                            <a:spcBef>
                              <a:spcPts val="0"/>
                            </a:spcBef>
                            <a:spcAft>
                              <a:spcPts val="0"/>
                            </a:spcAft>
                          </a:pPr>
                          <a:r>
                            <a:rPr lang="en-GB" sz="1400" dirty="0">
                              <a:effectLst/>
                            </a:rPr>
                            <a:t>Change in MPI (%)</a:t>
                          </a:r>
                          <a:endParaRPr lang="en-US" sz="1600" dirty="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43468" marR="43468" marT="0" marB="0" anchor="ctr"/>
                    </a:tc>
                    <a:tc>
                      <a:txBody>
                        <a:bodyPr/>
                        <a:lstStyle/>
                        <a:p>
                          <a:endParaRPr lang="en-US" sz="1800">
                            <a:solidFill>
                              <a:srgbClr val="2E74B5"/>
                            </a:solidFill>
                            <a:effectLst/>
                            <a:latin typeface="Calibri" panose="020F0502020204030204" pitchFamily="34" charset="0"/>
                            <a:cs typeface="Arial" panose="020B0604020202020204" pitchFamily="34" charset="0"/>
                          </a:endParaRPr>
                        </a:p>
                      </a:txBody>
                      <a:tcPr marL="43468" marR="43468" marT="0" marB="0" anchor="ctr"/>
                    </a:tc>
                    <a:tc>
                      <a:txBody>
                        <a:bodyPr/>
                        <a:lstStyle/>
                        <a:p>
                          <a:pPr marL="0" marR="0" algn="ctr">
                            <a:lnSpc>
                              <a:spcPct val="107000"/>
                            </a:lnSpc>
                            <a:spcBef>
                              <a:spcPts val="0"/>
                            </a:spcBef>
                            <a:spcAft>
                              <a:spcPts val="0"/>
                            </a:spcAft>
                          </a:pPr>
                          <a:r>
                            <a:rPr lang="en-GB" sz="1600">
                              <a:effectLst/>
                            </a:rPr>
                            <a:t>-20.1%</a:t>
                          </a:r>
                          <a:endParaRPr lang="en-US" sz="180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43468" marR="43468" marT="0" marB="0" anchor="ctr"/>
                    </a:tc>
                    <a:tc>
                      <a:txBody>
                        <a:bodyPr/>
                        <a:lstStyle/>
                        <a:p>
                          <a:pPr marL="0" marR="0" algn="ctr">
                            <a:lnSpc>
                              <a:spcPct val="107000"/>
                            </a:lnSpc>
                            <a:spcBef>
                              <a:spcPts val="0"/>
                            </a:spcBef>
                            <a:spcAft>
                              <a:spcPts val="0"/>
                            </a:spcAft>
                          </a:pPr>
                          <a:r>
                            <a:rPr lang="en-GB" sz="1600" dirty="0">
                              <a:effectLst/>
                            </a:rPr>
                            <a:t>-20.0%</a:t>
                          </a:r>
                          <a:endParaRPr lang="en-US" sz="1800" dirty="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43468" marR="43468" marT="0" marB="0" anchor="ctr"/>
                    </a:tc>
                    <a:tc>
                      <a:txBody>
                        <a:bodyPr/>
                        <a:lstStyle/>
                        <a:p>
                          <a:pPr marL="0" marR="0" algn="ctr">
                            <a:lnSpc>
                              <a:spcPct val="107000"/>
                            </a:lnSpc>
                            <a:spcBef>
                              <a:spcPts val="0"/>
                            </a:spcBef>
                            <a:spcAft>
                              <a:spcPts val="0"/>
                            </a:spcAft>
                          </a:pPr>
                          <a:r>
                            <a:rPr lang="en-GB" sz="1600">
                              <a:effectLst/>
                            </a:rPr>
                            <a:t>-20.4%</a:t>
                          </a:r>
                          <a:endParaRPr lang="en-US" sz="180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43468" marR="43468" marT="0" marB="0" anchor="ctr"/>
                    </a:tc>
                    <a:tc>
                      <a:txBody>
                        <a:bodyPr/>
                        <a:lstStyle/>
                        <a:p>
                          <a:pPr marL="0" marR="0" algn="ctr">
                            <a:lnSpc>
                              <a:spcPct val="107000"/>
                            </a:lnSpc>
                            <a:spcBef>
                              <a:spcPts val="0"/>
                            </a:spcBef>
                            <a:spcAft>
                              <a:spcPts val="0"/>
                            </a:spcAft>
                          </a:pPr>
                          <a:r>
                            <a:rPr lang="en-GB" sz="1600">
                              <a:effectLst/>
                            </a:rPr>
                            <a:t>-20.0%</a:t>
                          </a:r>
                          <a:endParaRPr lang="en-US" sz="180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43468" marR="43468" marT="0" marB="0" anchor="ctr"/>
                    </a:tc>
                    <a:tc>
                      <a:txBody>
                        <a:bodyPr/>
                        <a:lstStyle/>
                        <a:p>
                          <a:pPr marL="0" marR="0" algn="ctr">
                            <a:lnSpc>
                              <a:spcPct val="107000"/>
                            </a:lnSpc>
                            <a:spcBef>
                              <a:spcPts val="0"/>
                            </a:spcBef>
                            <a:spcAft>
                              <a:spcPts val="0"/>
                            </a:spcAft>
                          </a:pPr>
                          <a:r>
                            <a:rPr lang="en-GB" sz="1600">
                              <a:effectLst/>
                            </a:rPr>
                            <a:t>-20.0%</a:t>
                          </a:r>
                          <a:endParaRPr lang="en-US" sz="180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43468" marR="43468" marT="0" marB="0" anchor="ctr"/>
                    </a:tc>
                    <a:tc>
                      <a:txBody>
                        <a:bodyPr/>
                        <a:lstStyle/>
                        <a:p>
                          <a:pPr marL="0" marR="0" algn="ctr">
                            <a:lnSpc>
                              <a:spcPct val="107000"/>
                            </a:lnSpc>
                            <a:spcBef>
                              <a:spcPts val="0"/>
                            </a:spcBef>
                            <a:spcAft>
                              <a:spcPts val="0"/>
                            </a:spcAft>
                          </a:pPr>
                          <a:r>
                            <a:rPr lang="en-GB" sz="1600" dirty="0">
                              <a:effectLst/>
                            </a:rPr>
                            <a:t>-20.2%</a:t>
                          </a:r>
                          <a:endParaRPr lang="en-US" sz="1800" dirty="0">
                            <a:solidFill>
                              <a:srgbClr val="2E74B5"/>
                            </a:solidFill>
                            <a:effectLst/>
                            <a:latin typeface="Calibri" panose="020F0502020204030204" pitchFamily="34" charset="0"/>
                            <a:ea typeface="Calibri" panose="020F0502020204030204" pitchFamily="34" charset="0"/>
                            <a:cs typeface="Arial" panose="020B0604020202020204" pitchFamily="34" charset="0"/>
                          </a:endParaRPr>
                        </a:p>
                      </a:txBody>
                      <a:tcPr marL="43468" marR="43468" marT="0" marB="0" anchor="ctr"/>
                    </a:tc>
                    <a:extLst>
                      <a:ext uri="{0D108BD9-81ED-4DB2-BD59-A6C34878D82A}">
                        <a16:rowId xmlns:a16="http://schemas.microsoft.com/office/drawing/2014/main" val="2716820819"/>
                      </a:ext>
                    </a:extLst>
                  </a:tr>
                </a:tbl>
              </a:graphicData>
            </a:graphic>
          </p:graphicFrame>
        </mc:Fallback>
      </mc:AlternateContent>
    </p:spTree>
    <p:extLst>
      <p:ext uri="{BB962C8B-B14F-4D97-AF65-F5344CB8AC3E}">
        <p14:creationId xmlns:p14="http://schemas.microsoft.com/office/powerpoint/2010/main" val="1330473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32786C0C-C1D3-4427-90C5-1B8DF048887F}"/>
              </a:ext>
            </a:extLst>
          </p:cNvPr>
          <p:cNvSpPr>
            <a:spLocks noGrp="1"/>
          </p:cNvSpPr>
          <p:nvPr>
            <p:ph type="subTitle" idx="1"/>
          </p:nvPr>
        </p:nvSpPr>
        <p:spPr>
          <a:xfrm>
            <a:off x="569342" y="756536"/>
            <a:ext cx="11053314" cy="457201"/>
          </a:xfrm>
        </p:spPr>
        <p:txBody>
          <a:bodyPr/>
          <a:lstStyle/>
          <a:p>
            <a:r>
              <a:rPr lang="en-US" dirty="0"/>
              <a:t>Results (2/2)</a:t>
            </a:r>
          </a:p>
        </p:txBody>
      </p:sp>
      <p:sp>
        <p:nvSpPr>
          <p:cNvPr id="8" name="Text Placeholder 7">
            <a:extLst>
              <a:ext uri="{FF2B5EF4-FFF2-40B4-BE49-F238E27FC236}">
                <a16:creationId xmlns:a16="http://schemas.microsoft.com/office/drawing/2014/main" id="{BA3D8C71-19D0-46D6-98D3-6F4928A0E6D7}"/>
              </a:ext>
            </a:extLst>
          </p:cNvPr>
          <p:cNvSpPr>
            <a:spLocks noGrp="1"/>
          </p:cNvSpPr>
          <p:nvPr>
            <p:ph type="body" sz="half" idx="2"/>
          </p:nvPr>
        </p:nvSpPr>
        <p:spPr/>
        <p:txBody>
          <a:bodyPr>
            <a:normAutofit fontScale="92500" lnSpcReduction="20000"/>
          </a:bodyPr>
          <a:lstStyle/>
          <a:p>
            <a:pPr marL="0" indent="0" algn="ctr">
              <a:buNone/>
            </a:pPr>
            <a:endParaRPr lang="en-US" b="1" dirty="0"/>
          </a:p>
          <a:p>
            <a:pPr marL="0" indent="0" algn="ctr">
              <a:buNone/>
            </a:pPr>
            <a:r>
              <a:rPr lang="en-US" b="1" dirty="0"/>
              <a:t>Private indicators uncensored deprivation rates disaggregated by clusters</a:t>
            </a:r>
            <a:endParaRPr lang="en-US" sz="1600" b="1" dirty="0"/>
          </a:p>
        </p:txBody>
      </p:sp>
      <p:sp>
        <p:nvSpPr>
          <p:cNvPr id="11" name="Text Placeholder 10">
            <a:extLst>
              <a:ext uri="{FF2B5EF4-FFF2-40B4-BE49-F238E27FC236}">
                <a16:creationId xmlns:a16="http://schemas.microsoft.com/office/drawing/2014/main" id="{D082CEF9-C9D4-47C3-BC51-2E265BDAD4B5}"/>
              </a:ext>
            </a:extLst>
          </p:cNvPr>
          <p:cNvSpPr>
            <a:spLocks noGrp="1"/>
          </p:cNvSpPr>
          <p:nvPr>
            <p:ph type="body" sz="half" idx="14"/>
          </p:nvPr>
        </p:nvSpPr>
        <p:spPr/>
        <p:txBody>
          <a:bodyPr>
            <a:normAutofit/>
          </a:bodyPr>
          <a:lstStyle/>
          <a:p>
            <a:pPr marL="457200" lvl="1" indent="0" algn="ctr">
              <a:buNone/>
            </a:pPr>
            <a:endParaRPr lang="en-US" sz="2000" b="1" dirty="0">
              <a:latin typeface="Arial" panose="020B0604020202020204" pitchFamily="34" charset="0"/>
              <a:cs typeface="Arial" panose="020B0604020202020204" pitchFamily="34" charset="0"/>
            </a:endParaRPr>
          </a:p>
          <a:p>
            <a:pPr marL="457200" lvl="1" indent="0" algn="ctr">
              <a:buNone/>
            </a:pPr>
            <a:r>
              <a:rPr lang="en-US" sz="2000" b="1" dirty="0">
                <a:latin typeface="Arial" panose="020B0604020202020204" pitchFamily="34" charset="0"/>
                <a:cs typeface="Arial" panose="020B0604020202020204" pitchFamily="34" charset="0"/>
              </a:rPr>
              <a:t>Post optimization results </a:t>
            </a:r>
          </a:p>
        </p:txBody>
      </p:sp>
      <p:graphicFrame>
        <p:nvGraphicFramePr>
          <p:cNvPr id="17" name="Picture Placeholder 16">
            <a:extLst>
              <a:ext uri="{FF2B5EF4-FFF2-40B4-BE49-F238E27FC236}">
                <a16:creationId xmlns:a16="http://schemas.microsoft.com/office/drawing/2014/main" id="{7AE84723-959F-4480-A9FD-7AB9F0A63F82}"/>
              </a:ext>
            </a:extLst>
          </p:cNvPr>
          <p:cNvGraphicFramePr>
            <a:graphicFrameLocks noGrp="1"/>
          </p:cNvGraphicFramePr>
          <p:nvPr>
            <p:ph type="pic" idx="10"/>
            <p:extLst>
              <p:ext uri="{D42A27DB-BD31-4B8C-83A1-F6EECF244321}">
                <p14:modId xmlns:p14="http://schemas.microsoft.com/office/powerpoint/2010/main" val="1307520591"/>
              </p:ext>
            </p:extLst>
          </p:nvPr>
        </p:nvGraphicFramePr>
        <p:xfrm>
          <a:off x="914400" y="2933700"/>
          <a:ext cx="4986338" cy="33893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Picture Placeholder 17">
            <a:extLst>
              <a:ext uri="{FF2B5EF4-FFF2-40B4-BE49-F238E27FC236}">
                <a16:creationId xmlns:a16="http://schemas.microsoft.com/office/drawing/2014/main" id="{4B95D651-4C53-4048-B50F-06DA4A1F937E}"/>
              </a:ext>
            </a:extLst>
          </p:cNvPr>
          <p:cNvGraphicFramePr>
            <a:graphicFrameLocks noGrp="1"/>
          </p:cNvGraphicFramePr>
          <p:nvPr>
            <p:ph type="pic" idx="12"/>
            <p:extLst>
              <p:ext uri="{D42A27DB-BD31-4B8C-83A1-F6EECF244321}">
                <p14:modId xmlns:p14="http://schemas.microsoft.com/office/powerpoint/2010/main" val="863390062"/>
              </p:ext>
            </p:extLst>
          </p:nvPr>
        </p:nvGraphicFramePr>
        <p:xfrm>
          <a:off x="6291263" y="2933700"/>
          <a:ext cx="5520693" cy="3284220"/>
        </p:xfrm>
        <a:graphic>
          <a:graphicData uri="http://schemas.openxmlformats.org/drawingml/2006/table">
            <a:tbl>
              <a:tblPr firstRow="1" firstCol="1" bandRow="1">
                <a:tableStyleId>{5C22544A-7EE6-4342-B048-85BDC9FD1C3A}</a:tableStyleId>
              </a:tblPr>
              <a:tblGrid>
                <a:gridCol w="3316971">
                  <a:extLst>
                    <a:ext uri="{9D8B030D-6E8A-4147-A177-3AD203B41FA5}">
                      <a16:colId xmlns:a16="http://schemas.microsoft.com/office/drawing/2014/main" val="1851223558"/>
                    </a:ext>
                  </a:extLst>
                </a:gridCol>
                <a:gridCol w="367287">
                  <a:extLst>
                    <a:ext uri="{9D8B030D-6E8A-4147-A177-3AD203B41FA5}">
                      <a16:colId xmlns:a16="http://schemas.microsoft.com/office/drawing/2014/main" val="1756167080"/>
                    </a:ext>
                  </a:extLst>
                </a:gridCol>
                <a:gridCol w="367287">
                  <a:extLst>
                    <a:ext uri="{9D8B030D-6E8A-4147-A177-3AD203B41FA5}">
                      <a16:colId xmlns:a16="http://schemas.microsoft.com/office/drawing/2014/main" val="4084844790"/>
                    </a:ext>
                  </a:extLst>
                </a:gridCol>
                <a:gridCol w="367287">
                  <a:extLst>
                    <a:ext uri="{9D8B030D-6E8A-4147-A177-3AD203B41FA5}">
                      <a16:colId xmlns:a16="http://schemas.microsoft.com/office/drawing/2014/main" val="95881488"/>
                    </a:ext>
                  </a:extLst>
                </a:gridCol>
                <a:gridCol w="367287">
                  <a:extLst>
                    <a:ext uri="{9D8B030D-6E8A-4147-A177-3AD203B41FA5}">
                      <a16:colId xmlns:a16="http://schemas.microsoft.com/office/drawing/2014/main" val="2081089999"/>
                    </a:ext>
                  </a:extLst>
                </a:gridCol>
                <a:gridCol w="367287">
                  <a:extLst>
                    <a:ext uri="{9D8B030D-6E8A-4147-A177-3AD203B41FA5}">
                      <a16:colId xmlns:a16="http://schemas.microsoft.com/office/drawing/2014/main" val="1687562877"/>
                    </a:ext>
                  </a:extLst>
                </a:gridCol>
                <a:gridCol w="367287">
                  <a:extLst>
                    <a:ext uri="{9D8B030D-6E8A-4147-A177-3AD203B41FA5}">
                      <a16:colId xmlns:a16="http://schemas.microsoft.com/office/drawing/2014/main" val="1275869943"/>
                    </a:ext>
                  </a:extLst>
                </a:gridCol>
              </a:tblGrid>
              <a:tr h="382256">
                <a:tc>
                  <a:txBody>
                    <a:bodyPr/>
                    <a:lstStyle/>
                    <a:p>
                      <a:pPr marL="0" marR="0" algn="l">
                        <a:lnSpc>
                          <a:spcPct val="107000"/>
                        </a:lnSpc>
                        <a:spcBef>
                          <a:spcPts val="0"/>
                        </a:spcBef>
                        <a:spcAft>
                          <a:spcPts val="0"/>
                        </a:spcAft>
                      </a:pPr>
                      <a:r>
                        <a:rPr lang="en-GB" sz="1400" dirty="0">
                          <a:solidFill>
                            <a:schemeClr val="bg1"/>
                          </a:solidFill>
                          <a:effectLst/>
                        </a:rPr>
                        <a:t>Clusters</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dirty="0">
                          <a:solidFill>
                            <a:schemeClr val="bg1"/>
                          </a:solidFill>
                          <a:effectLst/>
                          <a:latin typeface="Calibri" panose="020F0502020204030204" pitchFamily="34" charset="0"/>
                          <a:ea typeface="Calibri" panose="020F0502020204030204" pitchFamily="34" charset="0"/>
                          <a:cs typeface="Arial" panose="020B0604020202020204" pitchFamily="34" charset="0"/>
                        </a:rPr>
                        <a:t>I</a:t>
                      </a:r>
                      <a:endParaRPr lang="en-US" sz="20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dirty="0">
                          <a:solidFill>
                            <a:schemeClr val="bg1"/>
                          </a:solidFill>
                          <a:effectLst/>
                        </a:rPr>
                        <a:t>II</a:t>
                      </a:r>
                      <a:endParaRPr lang="en-US" sz="20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dirty="0">
                          <a:solidFill>
                            <a:schemeClr val="bg1"/>
                          </a:solidFill>
                          <a:effectLst/>
                        </a:rPr>
                        <a:t>III</a:t>
                      </a:r>
                      <a:endParaRPr lang="en-US" sz="20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dirty="0">
                          <a:solidFill>
                            <a:schemeClr val="bg1"/>
                          </a:solidFill>
                          <a:effectLst/>
                        </a:rPr>
                        <a:t>IV</a:t>
                      </a:r>
                      <a:endParaRPr lang="en-US" sz="20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dirty="0">
                          <a:solidFill>
                            <a:schemeClr val="bg1"/>
                          </a:solidFill>
                          <a:effectLst/>
                        </a:rPr>
                        <a:t>V</a:t>
                      </a:r>
                      <a:endParaRPr lang="en-US" sz="20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GB" sz="1600" dirty="0">
                          <a:solidFill>
                            <a:schemeClr val="bg1"/>
                          </a:solidFill>
                          <a:effectLst/>
                        </a:rPr>
                        <a:t>VI</a:t>
                      </a:r>
                      <a:endParaRPr lang="en-US" sz="20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458454447"/>
                  </a:ext>
                </a:extLst>
              </a:tr>
              <a:tr h="825572">
                <a:tc>
                  <a:txBody>
                    <a:bodyPr/>
                    <a:lstStyle/>
                    <a:p>
                      <a:pPr marL="0" marR="0" algn="l">
                        <a:lnSpc>
                          <a:spcPct val="107000"/>
                        </a:lnSpc>
                        <a:spcBef>
                          <a:spcPts val="0"/>
                        </a:spcBef>
                        <a:spcAft>
                          <a:spcPts val="0"/>
                        </a:spcAft>
                      </a:pPr>
                      <a:r>
                        <a:rPr lang="en-GB" sz="1200" dirty="0">
                          <a:effectLst/>
                        </a:rPr>
                        <a:t>Households that have changed poverty status, due to change(s) in deprivation scores in one or several indicators</a:t>
                      </a:r>
                      <a:endParaRPr lang="en-US" sz="1600" dirty="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GB" sz="1600" dirty="0">
                          <a:effectLst/>
                        </a:rPr>
                        <a:t>1</a:t>
                      </a:r>
                      <a:endParaRPr lang="en-US" sz="2000" dirty="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GB" sz="1600" dirty="0">
                          <a:effectLst/>
                        </a:rPr>
                        <a:t>4</a:t>
                      </a:r>
                      <a:endParaRPr lang="en-US" sz="2000" dirty="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GB" sz="1600" dirty="0">
                          <a:effectLst/>
                        </a:rPr>
                        <a:t>12</a:t>
                      </a:r>
                      <a:endParaRPr lang="en-US" sz="2000" dirty="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GB" sz="1600">
                          <a:effectLst/>
                        </a:rPr>
                        <a:t>1</a:t>
                      </a:r>
                      <a:endParaRPr lang="en-US" sz="20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GB" sz="1600">
                          <a:effectLst/>
                        </a:rPr>
                        <a:t>2</a:t>
                      </a:r>
                      <a:endParaRPr lang="en-US" sz="20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GB" sz="1600">
                          <a:effectLst/>
                        </a:rPr>
                        <a:t>9</a:t>
                      </a:r>
                      <a:endParaRPr lang="en-US" sz="200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961643815"/>
                  </a:ext>
                </a:extLst>
              </a:tr>
              <a:tr h="490670">
                <a:tc>
                  <a:txBody>
                    <a:bodyPr/>
                    <a:lstStyle/>
                    <a:p>
                      <a:pPr marL="0" marR="0" algn="l">
                        <a:lnSpc>
                          <a:spcPct val="107000"/>
                        </a:lnSpc>
                        <a:spcBef>
                          <a:spcPts val="0"/>
                        </a:spcBef>
                        <a:spcAft>
                          <a:spcPts val="0"/>
                        </a:spcAft>
                      </a:pPr>
                      <a:r>
                        <a:rPr lang="en-GB" sz="1200" dirty="0">
                          <a:effectLst/>
                        </a:rPr>
                        <a:t>How many switches of deprivations scores have been recorded</a:t>
                      </a:r>
                      <a:endParaRPr lang="en-US" sz="1600" dirty="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GB" sz="1600" dirty="0">
                          <a:effectLst/>
                        </a:rPr>
                        <a:t>1</a:t>
                      </a:r>
                      <a:endParaRPr lang="en-US" sz="2000" dirty="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GB" sz="1600" dirty="0">
                          <a:effectLst/>
                        </a:rPr>
                        <a:t>9</a:t>
                      </a:r>
                      <a:endParaRPr lang="en-US" sz="2000" dirty="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GB" sz="1600" dirty="0">
                          <a:effectLst/>
                        </a:rPr>
                        <a:t>17</a:t>
                      </a:r>
                      <a:endParaRPr lang="en-US" sz="2000" dirty="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GB" sz="1600" dirty="0">
                          <a:effectLst/>
                        </a:rPr>
                        <a:t>3</a:t>
                      </a:r>
                      <a:endParaRPr lang="en-US" sz="2000" dirty="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GB" sz="1600" dirty="0">
                          <a:effectLst/>
                        </a:rPr>
                        <a:t>4</a:t>
                      </a:r>
                      <a:endParaRPr lang="en-US" sz="2000" dirty="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GB" sz="1600" dirty="0">
                          <a:effectLst/>
                        </a:rPr>
                        <a:t>13</a:t>
                      </a:r>
                      <a:endParaRPr lang="en-US" sz="2000" dirty="0">
                        <a:solidFill>
                          <a:srgbClr val="2F5496"/>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518186978"/>
                  </a:ext>
                </a:extLst>
              </a:tr>
              <a:tr h="1585722">
                <a:tc>
                  <a:txBody>
                    <a:bodyPr/>
                    <a:lstStyle/>
                    <a:p>
                      <a:pPr marL="0" marR="0" algn="l">
                        <a:lnSpc>
                          <a:spcPct val="107000"/>
                        </a:lnSpc>
                        <a:spcBef>
                          <a:spcPts val="0"/>
                        </a:spcBef>
                        <a:spcAft>
                          <a:spcPts val="0"/>
                        </a:spcAft>
                      </a:pPr>
                      <a:r>
                        <a:rPr lang="en-US" sz="1200" dirty="0">
                          <a:solidFill>
                            <a:schemeClr val="bg1"/>
                          </a:solidFill>
                          <a:effectLst/>
                          <a:latin typeface="Calibri" panose="020F0502020204030204" pitchFamily="34" charset="0"/>
                          <a:ea typeface="Calibri" panose="020F0502020204030204" pitchFamily="34" charset="0"/>
                          <a:cs typeface="Arial" panose="020B0604020202020204" pitchFamily="34" charset="0"/>
                        </a:rPr>
                        <a:t>Average Income per cluster per capita (Survey period KLCU)</a:t>
                      </a:r>
                    </a:p>
                  </a:txBody>
                  <a:tcPr marL="68580" marR="68580" marT="0" marB="0" anchor="ctr"/>
                </a:tc>
                <a:tc>
                  <a:txBody>
                    <a:bodyPr/>
                    <a:lstStyle/>
                    <a:p>
                      <a:pPr marL="0" marR="0" algn="ctr">
                        <a:lnSpc>
                          <a:spcPct val="107000"/>
                        </a:lnSpc>
                        <a:spcBef>
                          <a:spcPts val="0"/>
                        </a:spcBef>
                        <a:spcAft>
                          <a:spcPts val="0"/>
                        </a:spcAft>
                      </a:pPr>
                      <a:r>
                        <a:rPr lang="en-US" sz="1400" dirty="0">
                          <a:solidFill>
                            <a:schemeClr val="tx1"/>
                          </a:solidFill>
                          <a:effectLst/>
                          <a:latin typeface="Calibri" panose="020F0502020204030204" pitchFamily="34" charset="0"/>
                          <a:ea typeface="Calibri" panose="020F0502020204030204" pitchFamily="34" charset="0"/>
                          <a:cs typeface="Arial" panose="020B0604020202020204" pitchFamily="34" charset="0"/>
                        </a:rPr>
                        <a:t>3.2</a:t>
                      </a:r>
                    </a:p>
                  </a:txBody>
                  <a:tcPr marL="68580" marR="68580" marT="0" marB="0" anchor="ctr"/>
                </a:tc>
                <a:tc>
                  <a:txBody>
                    <a:bodyPr/>
                    <a:lstStyle/>
                    <a:p>
                      <a:pPr marL="0" marR="0" algn="ctr">
                        <a:lnSpc>
                          <a:spcPct val="107000"/>
                        </a:lnSpc>
                        <a:spcBef>
                          <a:spcPts val="0"/>
                        </a:spcBef>
                        <a:spcAft>
                          <a:spcPts val="0"/>
                        </a:spcAft>
                      </a:pPr>
                      <a:r>
                        <a:rPr lang="en-US" sz="1400" dirty="0">
                          <a:solidFill>
                            <a:schemeClr val="tx1"/>
                          </a:solidFill>
                          <a:effectLst/>
                          <a:latin typeface="Calibri" panose="020F0502020204030204" pitchFamily="34" charset="0"/>
                          <a:ea typeface="Calibri" panose="020F0502020204030204" pitchFamily="34" charset="0"/>
                          <a:cs typeface="Arial" panose="020B0604020202020204" pitchFamily="34" charset="0"/>
                        </a:rPr>
                        <a:t>5.6</a:t>
                      </a:r>
                    </a:p>
                  </a:txBody>
                  <a:tcPr marL="68580" marR="68580" marT="0" marB="0" anchor="ctr"/>
                </a:tc>
                <a:tc>
                  <a:txBody>
                    <a:bodyPr/>
                    <a:lstStyle/>
                    <a:p>
                      <a:pPr marL="0" marR="0" algn="ctr">
                        <a:lnSpc>
                          <a:spcPct val="107000"/>
                        </a:lnSpc>
                        <a:spcBef>
                          <a:spcPts val="0"/>
                        </a:spcBef>
                        <a:spcAft>
                          <a:spcPts val="0"/>
                        </a:spcAft>
                      </a:pPr>
                      <a:r>
                        <a:rPr lang="en-US" sz="1400" dirty="0">
                          <a:solidFill>
                            <a:schemeClr val="tx1"/>
                          </a:solidFill>
                          <a:effectLst/>
                          <a:latin typeface="Calibri" panose="020F0502020204030204" pitchFamily="34" charset="0"/>
                          <a:ea typeface="Calibri" panose="020F0502020204030204" pitchFamily="34" charset="0"/>
                          <a:cs typeface="Arial" panose="020B0604020202020204" pitchFamily="34" charset="0"/>
                        </a:rPr>
                        <a:t>1.8</a:t>
                      </a:r>
                    </a:p>
                  </a:txBody>
                  <a:tcPr marL="68580" marR="68580" marT="0" marB="0" anchor="ctr"/>
                </a:tc>
                <a:tc>
                  <a:txBody>
                    <a:bodyPr/>
                    <a:lstStyle/>
                    <a:p>
                      <a:pPr marL="0" marR="0" algn="ctr">
                        <a:lnSpc>
                          <a:spcPct val="107000"/>
                        </a:lnSpc>
                        <a:spcBef>
                          <a:spcPts val="0"/>
                        </a:spcBef>
                        <a:spcAft>
                          <a:spcPts val="0"/>
                        </a:spcAft>
                      </a:pPr>
                      <a:r>
                        <a:rPr lang="en-US" sz="1400" dirty="0">
                          <a:solidFill>
                            <a:schemeClr val="tx1"/>
                          </a:solidFill>
                          <a:effectLst/>
                          <a:latin typeface="Calibri" panose="020F0502020204030204" pitchFamily="34" charset="0"/>
                          <a:ea typeface="Calibri" panose="020F0502020204030204" pitchFamily="34" charset="0"/>
                          <a:cs typeface="Arial" panose="020B0604020202020204" pitchFamily="34" charset="0"/>
                        </a:rPr>
                        <a:t>4.1</a:t>
                      </a:r>
                    </a:p>
                  </a:txBody>
                  <a:tcPr marL="68580" marR="68580" marT="0" marB="0" anchor="ctr"/>
                </a:tc>
                <a:tc>
                  <a:txBody>
                    <a:bodyPr/>
                    <a:lstStyle/>
                    <a:p>
                      <a:pPr marL="0" marR="0" algn="ctr">
                        <a:lnSpc>
                          <a:spcPct val="107000"/>
                        </a:lnSpc>
                        <a:spcBef>
                          <a:spcPts val="0"/>
                        </a:spcBef>
                        <a:spcAft>
                          <a:spcPts val="0"/>
                        </a:spcAft>
                      </a:pPr>
                      <a:r>
                        <a:rPr lang="en-US" sz="1400" dirty="0">
                          <a:solidFill>
                            <a:schemeClr val="tx1"/>
                          </a:solidFill>
                          <a:effectLst/>
                          <a:latin typeface="Calibri" panose="020F0502020204030204" pitchFamily="34" charset="0"/>
                          <a:ea typeface="Calibri" panose="020F0502020204030204" pitchFamily="34" charset="0"/>
                          <a:cs typeface="Arial" panose="020B0604020202020204" pitchFamily="34" charset="0"/>
                        </a:rPr>
                        <a:t>1.4</a:t>
                      </a:r>
                    </a:p>
                  </a:txBody>
                  <a:tcPr marL="68580" marR="68580" marT="0" marB="0" anchor="ctr"/>
                </a:tc>
                <a:tc>
                  <a:txBody>
                    <a:bodyPr/>
                    <a:lstStyle/>
                    <a:p>
                      <a:pPr marL="0" marR="0" algn="ctr">
                        <a:lnSpc>
                          <a:spcPct val="107000"/>
                        </a:lnSpc>
                        <a:spcBef>
                          <a:spcPts val="0"/>
                        </a:spcBef>
                        <a:spcAft>
                          <a:spcPts val="0"/>
                        </a:spcAft>
                      </a:pPr>
                      <a:r>
                        <a:rPr lang="en-US" sz="1400" dirty="0">
                          <a:solidFill>
                            <a:schemeClr val="tx1"/>
                          </a:solidFill>
                          <a:effectLst/>
                          <a:latin typeface="Calibri" panose="020F0502020204030204" pitchFamily="34" charset="0"/>
                          <a:ea typeface="Calibri" panose="020F0502020204030204" pitchFamily="34" charset="0"/>
                          <a:cs typeface="Arial" panose="020B0604020202020204" pitchFamily="34" charset="0"/>
                        </a:rPr>
                        <a:t>1.6</a:t>
                      </a:r>
                    </a:p>
                  </a:txBody>
                  <a:tcPr marL="68580" marR="68580" marT="0" marB="0" anchor="ctr"/>
                </a:tc>
                <a:extLst>
                  <a:ext uri="{0D108BD9-81ED-4DB2-BD59-A6C34878D82A}">
                    <a16:rowId xmlns:a16="http://schemas.microsoft.com/office/drawing/2014/main" val="1687229413"/>
                  </a:ext>
                </a:extLst>
              </a:tr>
            </a:tbl>
          </a:graphicData>
        </a:graphic>
      </p:graphicFrame>
    </p:spTree>
    <p:extLst>
      <p:ext uri="{BB962C8B-B14F-4D97-AF65-F5344CB8AC3E}">
        <p14:creationId xmlns:p14="http://schemas.microsoft.com/office/powerpoint/2010/main" val="1226762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8B9DF-2DE5-4CAB-B24F-92CD320B6A6D}"/>
              </a:ext>
            </a:extLst>
          </p:cNvPr>
          <p:cNvSpPr>
            <a:spLocks noGrp="1"/>
          </p:cNvSpPr>
          <p:nvPr>
            <p:ph type="title"/>
          </p:nvPr>
        </p:nvSpPr>
        <p:spPr>
          <a:xfrm>
            <a:off x="838200" y="4884119"/>
            <a:ext cx="10515600" cy="1325563"/>
          </a:xfrm>
        </p:spPr>
        <p:txBody>
          <a:bodyPr/>
          <a:lstStyle/>
          <a:p>
            <a:r>
              <a:rPr lang="en-US" b="1" dirty="0">
                <a:latin typeface="+mn-lt"/>
              </a:rPr>
              <a:t>Thank you</a:t>
            </a:r>
          </a:p>
        </p:txBody>
      </p:sp>
      <p:cxnSp>
        <p:nvCxnSpPr>
          <p:cNvPr id="9" name="Straight Connector 8">
            <a:extLst>
              <a:ext uri="{FF2B5EF4-FFF2-40B4-BE49-F238E27FC236}">
                <a16:creationId xmlns:a16="http://schemas.microsoft.com/office/drawing/2014/main" id="{C2FCE64C-7345-4363-93A0-D9CD11081A54}"/>
              </a:ext>
            </a:extLst>
          </p:cNvPr>
          <p:cNvCxnSpPr>
            <a:cxnSpLocks/>
          </p:cNvCxnSpPr>
          <p:nvPr/>
        </p:nvCxnSpPr>
        <p:spPr>
          <a:xfrm>
            <a:off x="2372140" y="6016486"/>
            <a:ext cx="8825948"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Slide Number Placeholder 16">
            <a:extLst>
              <a:ext uri="{FF2B5EF4-FFF2-40B4-BE49-F238E27FC236}">
                <a16:creationId xmlns:a16="http://schemas.microsoft.com/office/drawing/2014/main" id="{A09058E2-4736-404F-B47D-497F3C1787D9}"/>
              </a:ext>
            </a:extLst>
          </p:cNvPr>
          <p:cNvSpPr>
            <a:spLocks noGrp="1"/>
          </p:cNvSpPr>
          <p:nvPr>
            <p:ph type="sldNum" sz="quarter" idx="12"/>
          </p:nvPr>
        </p:nvSpPr>
        <p:spPr/>
        <p:txBody>
          <a:bodyPr/>
          <a:lstStyle/>
          <a:p>
            <a:fld id="{15E8F91F-789E-49A2-8408-37FDFE0FA12D}" type="slidenum">
              <a:rPr lang="en-US" smtClean="0"/>
              <a:t>16</a:t>
            </a:fld>
            <a:endParaRPr lang="en-US" dirty="0"/>
          </a:p>
        </p:txBody>
      </p:sp>
    </p:spTree>
    <p:extLst>
      <p:ext uri="{BB962C8B-B14F-4D97-AF65-F5344CB8AC3E}">
        <p14:creationId xmlns:p14="http://schemas.microsoft.com/office/powerpoint/2010/main" val="3679140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10">
            <a:extLst>
              <a:ext uri="{FF2B5EF4-FFF2-40B4-BE49-F238E27FC236}">
                <a16:creationId xmlns:a16="http://schemas.microsoft.com/office/drawing/2014/main" id="{82B2232B-2B64-42EF-BE68-C6D109F8C33E}"/>
              </a:ext>
            </a:extLst>
          </p:cNvPr>
          <p:cNvSpPr>
            <a:spLocks noGrp="1"/>
          </p:cNvSpPr>
          <p:nvPr>
            <p:ph type="subTitle" idx="1"/>
          </p:nvPr>
        </p:nvSpPr>
        <p:spPr>
          <a:xfrm>
            <a:off x="529389" y="557783"/>
            <a:ext cx="11249527" cy="457201"/>
          </a:xfrm>
        </p:spPr>
        <p:txBody>
          <a:bodyPr/>
          <a:lstStyle/>
          <a:p>
            <a:r>
              <a:rPr lang="en-US" sz="2600" dirty="0"/>
              <a:t>Need for a Poverty reduction planning tool ~ SDG 1 Targets </a:t>
            </a:r>
          </a:p>
        </p:txBody>
      </p:sp>
      <p:graphicFrame>
        <p:nvGraphicFramePr>
          <p:cNvPr id="13" name="Content Placeholder 12">
            <a:extLst>
              <a:ext uri="{FF2B5EF4-FFF2-40B4-BE49-F238E27FC236}">
                <a16:creationId xmlns:a16="http://schemas.microsoft.com/office/drawing/2014/main" id="{89046F1E-E16E-4927-A4F5-0148B84BC0AE}"/>
              </a:ext>
            </a:extLst>
          </p:cNvPr>
          <p:cNvGraphicFramePr>
            <a:graphicFrameLocks noGrp="1"/>
          </p:cNvGraphicFramePr>
          <p:nvPr>
            <p:ph sz="half" idx="2"/>
            <p:extLst/>
          </p:nvPr>
        </p:nvGraphicFramePr>
        <p:xfrm>
          <a:off x="0" y="1908313"/>
          <a:ext cx="12191999" cy="43919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448A7380-5C57-4751-885B-B046265D937D}"/>
              </a:ext>
            </a:extLst>
          </p:cNvPr>
          <p:cNvSpPr/>
          <p:nvPr/>
        </p:nvSpPr>
        <p:spPr>
          <a:xfrm>
            <a:off x="80181" y="2492032"/>
            <a:ext cx="1706416" cy="326165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Font typeface="Wingdings" panose="05000000000000000000" pitchFamily="2" charset="2"/>
              <a:buChar char="q"/>
            </a:pPr>
            <a:endParaRPr lang="en-GB" sz="2800" dirty="0">
              <a:solidFill>
                <a:srgbClr val="FF0000"/>
              </a:solidFill>
            </a:endParaRPr>
          </a:p>
          <a:p>
            <a:pPr marL="245527" lvl="0">
              <a:buClr>
                <a:prstClr val="black"/>
              </a:buClr>
              <a:buSzPts val="700"/>
            </a:pPr>
            <a:r>
              <a:rPr lang="en-US" sz="1600" dirty="0">
                <a:solidFill>
                  <a:srgbClr val="FF0000"/>
                </a:solidFill>
              </a:rPr>
              <a:t>Despite their strong assumptions, nowcasting and forecasting approaches to computing poverty indices remain an essential exercise from a policy perspective. </a:t>
            </a:r>
          </a:p>
          <a:p>
            <a:pPr marL="171450" indent="-171450">
              <a:buFont typeface="Wingdings" panose="05000000000000000000" pitchFamily="2" charset="2"/>
              <a:buChar char="q"/>
            </a:pPr>
            <a:endParaRPr lang="en-US" sz="2800" dirty="0">
              <a:solidFill>
                <a:srgbClr val="FF0000"/>
              </a:solidFill>
            </a:endParaRPr>
          </a:p>
        </p:txBody>
      </p:sp>
    </p:spTree>
    <p:extLst>
      <p:ext uri="{BB962C8B-B14F-4D97-AF65-F5344CB8AC3E}">
        <p14:creationId xmlns:p14="http://schemas.microsoft.com/office/powerpoint/2010/main" val="2466088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14E80-4BF3-4D57-97D7-B90483F1F25E}"/>
              </a:ext>
            </a:extLst>
          </p:cNvPr>
          <p:cNvSpPr>
            <a:spLocks noGrp="1"/>
          </p:cNvSpPr>
          <p:nvPr>
            <p:ph type="title"/>
          </p:nvPr>
        </p:nvSpPr>
        <p:spPr/>
        <p:txBody>
          <a:bodyPr/>
          <a:lstStyle/>
          <a:p>
            <a:r>
              <a:rPr lang="en-US" b="1" dirty="0">
                <a:latin typeface="+mn-lt"/>
              </a:rPr>
              <a:t>Assumptions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6823DE8-5343-469B-A217-633D38FC2443}"/>
                  </a:ext>
                </a:extLst>
              </p:cNvPr>
              <p:cNvSpPr>
                <a:spLocks noGrp="1"/>
              </p:cNvSpPr>
              <p:nvPr>
                <p:ph idx="1"/>
              </p:nvPr>
            </p:nvSpPr>
            <p:spPr/>
            <p:txBody>
              <a:bodyPr>
                <a:normAutofit lnSpcReduction="10000"/>
              </a:bodyPr>
              <a:lstStyle/>
              <a:p>
                <a:pPr marL="514350" indent="-514350">
                  <a:lnSpc>
                    <a:spcPct val="100000"/>
                  </a:lnSpc>
                  <a:buFont typeface="+mj-lt"/>
                  <a:buAutoNum type="arabicPeriod"/>
                </a:pPr>
                <a:r>
                  <a:rPr lang="en-US" dirty="0"/>
                  <a:t>The overall goal is to reach a preset target MPI (lower than the existing MPI) while minimizing the total effort. </a:t>
                </a:r>
                <a14:m>
                  <m:oMath xmlns:m="http://schemas.openxmlformats.org/officeDocument/2006/math">
                    <m:r>
                      <a:rPr lang="en-US" i="1">
                        <a:latin typeface="Cambria Math" panose="02040503050406030204" pitchFamily="18" charset="0"/>
                      </a:rPr>
                      <m:t>𝑚𝑖𝑛</m:t>
                    </m:r>
                    <m:nary>
                      <m:naryPr>
                        <m:chr m:val="∑"/>
                        <m:limLoc m:val="undOvr"/>
                        <m:supHide m:val="on"/>
                        <m:ctrlPr>
                          <a:rPr lang="en-US" i="1">
                            <a:latin typeface="Cambria Math" panose="02040503050406030204" pitchFamily="18" charset="0"/>
                          </a:rPr>
                        </m:ctrlPr>
                      </m:naryPr>
                      <m:sub>
                        <m:r>
                          <a:rPr lang="en-US" i="1">
                            <a:latin typeface="Cambria Math" panose="02040503050406030204" pitchFamily="18" charset="0"/>
                          </a:rPr>
                          <m:t>𝐽</m:t>
                        </m:r>
                      </m:sub>
                      <m:sup/>
                      <m:e>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𝑗</m:t>
                            </m:r>
                          </m:sub>
                        </m:sSub>
                        <m:r>
                          <a:rPr lang="en-US">
                            <a:latin typeface="Cambria Math" panose="02040503050406030204" pitchFamily="18" charset="0"/>
                          </a:rPr>
                          <m:t> </m:t>
                        </m:r>
                      </m:e>
                    </m:nary>
                  </m:oMath>
                </a14:m>
                <a:endParaRPr lang="en-US" dirty="0"/>
              </a:p>
              <a:p>
                <a:pPr marL="514350" indent="-514350">
                  <a:lnSpc>
                    <a:spcPct val="100000"/>
                  </a:lnSpc>
                  <a:buFont typeface="+mj-lt"/>
                  <a:buAutoNum type="arabicPeriod"/>
                </a:pPr>
                <a:r>
                  <a:rPr lang="en-US" dirty="0"/>
                  <a:t>For each indicator, the policy maker is able to specify a measure of effort required to remove a single household from deprivation.</a:t>
                </a:r>
              </a:p>
              <a:p>
                <a:pPr marL="514350" indent="-514350">
                  <a:lnSpc>
                    <a:spcPct val="100000"/>
                  </a:lnSpc>
                  <a:buFont typeface="+mj-lt"/>
                  <a:buAutoNum type="arabicPeriod"/>
                </a:pPr>
                <a:r>
                  <a:rPr lang="en-US" dirty="0"/>
                  <a:t>The indicators that will be used in optimization are assumed to be independent.</a:t>
                </a:r>
              </a:p>
              <a:p>
                <a:pPr marL="514350" indent="-514350">
                  <a:lnSpc>
                    <a:spcPct val="100000"/>
                  </a:lnSpc>
                  <a:buFont typeface="+mj-lt"/>
                  <a:buAutoNum type="arabicPeriod"/>
                </a:pPr>
                <a:r>
                  <a:rPr lang="en-US" dirty="0"/>
                  <a:t>The optimization model generates:</a:t>
                </a:r>
              </a:p>
              <a:p>
                <a:pPr marL="971550" lvl="1" indent="-514350">
                  <a:lnSpc>
                    <a:spcPct val="100000"/>
                  </a:lnSpc>
                  <a:buFont typeface="+mj-lt"/>
                  <a:buAutoNum type="alphaLcPeriod"/>
                </a:pPr>
                <a:r>
                  <a:rPr lang="en-US" dirty="0"/>
                  <a:t>Total effort required per indicator </a:t>
                </a:r>
              </a:p>
              <a:p>
                <a:pPr marL="971550" lvl="1" indent="-514350">
                  <a:lnSpc>
                    <a:spcPct val="100000"/>
                  </a:lnSpc>
                  <a:buFont typeface="+mj-lt"/>
                  <a:buAutoNum type="alphaLcPeriod"/>
                </a:pPr>
                <a:r>
                  <a:rPr lang="en-US" dirty="0"/>
                  <a:t>Total effort per demographic cell and per indicator </a:t>
                </a:r>
              </a:p>
              <a:p>
                <a:pPr marL="971550" lvl="1" indent="-514350">
                  <a:lnSpc>
                    <a:spcPct val="100000"/>
                  </a:lnSpc>
                  <a:buFont typeface="+mj-lt"/>
                  <a:buAutoNum type="alphaLcPeriod"/>
                </a:pPr>
                <a:endParaRPr lang="en-US" dirty="0"/>
              </a:p>
            </p:txBody>
          </p:sp>
        </mc:Choice>
        <mc:Fallback xmlns="">
          <p:sp>
            <p:nvSpPr>
              <p:cNvPr id="3" name="Content Placeholder 2">
                <a:extLst>
                  <a:ext uri="{FF2B5EF4-FFF2-40B4-BE49-F238E27FC236}">
                    <a16:creationId xmlns:a16="http://schemas.microsoft.com/office/drawing/2014/main" id="{C6823DE8-5343-469B-A217-633D38FC2443}"/>
                  </a:ext>
                </a:extLst>
              </p:cNvPr>
              <p:cNvSpPr>
                <a:spLocks noGrp="1" noRot="1" noChangeAspect="1" noMove="1" noResize="1" noEditPoints="1" noAdjustHandles="1" noChangeArrowheads="1" noChangeShapeType="1" noTextEdit="1"/>
              </p:cNvSpPr>
              <p:nvPr>
                <p:ph idx="1"/>
              </p:nvPr>
            </p:nvSpPr>
            <p:spPr>
              <a:blipFill>
                <a:blip r:embed="rId2"/>
                <a:stretch>
                  <a:fillRect l="-1217" t="-238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F81A8A57-7D3F-44B0-9061-47F065E91C8D}"/>
              </a:ext>
            </a:extLst>
          </p:cNvPr>
          <p:cNvSpPr>
            <a:spLocks noGrp="1"/>
          </p:cNvSpPr>
          <p:nvPr>
            <p:ph type="sldNum" sz="quarter" idx="12"/>
          </p:nvPr>
        </p:nvSpPr>
        <p:spPr/>
        <p:txBody>
          <a:bodyPr/>
          <a:lstStyle/>
          <a:p>
            <a:fld id="{15E8F91F-789E-49A2-8408-37FDFE0FA12D}" type="slidenum">
              <a:rPr lang="en-US" smtClean="0"/>
              <a:t>3</a:t>
            </a:fld>
            <a:endParaRPr lang="en-US" dirty="0"/>
          </a:p>
        </p:txBody>
      </p:sp>
    </p:spTree>
    <p:extLst>
      <p:ext uri="{BB962C8B-B14F-4D97-AF65-F5344CB8AC3E}">
        <p14:creationId xmlns:p14="http://schemas.microsoft.com/office/powerpoint/2010/main" val="745622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32F7514-CC54-49E1-820D-190CF51DDAA5}"/>
              </a:ext>
            </a:extLst>
          </p:cNvPr>
          <p:cNvSpPr/>
          <p:nvPr/>
        </p:nvSpPr>
        <p:spPr>
          <a:xfrm>
            <a:off x="2390536" y="1886758"/>
            <a:ext cx="3015300" cy="42065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80C4669-2E1C-4CA9-8F22-AD141CD73C56}"/>
              </a:ext>
            </a:extLst>
          </p:cNvPr>
          <p:cNvSpPr/>
          <p:nvPr/>
        </p:nvSpPr>
        <p:spPr>
          <a:xfrm>
            <a:off x="5405836" y="1887885"/>
            <a:ext cx="3030631" cy="42065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B3C8A2ED-F3AB-44A6-8312-7D3EC7FB34E6}"/>
              </a:ext>
            </a:extLst>
          </p:cNvPr>
          <p:cNvSpPr/>
          <p:nvPr/>
        </p:nvSpPr>
        <p:spPr>
          <a:xfrm>
            <a:off x="8437279" y="1887885"/>
            <a:ext cx="3030631" cy="42065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F51D0FD-823E-48D0-BCAE-886FB142C870}"/>
              </a:ext>
            </a:extLst>
          </p:cNvPr>
          <p:cNvSpPr/>
          <p:nvPr/>
        </p:nvSpPr>
        <p:spPr>
          <a:xfrm>
            <a:off x="2373974" y="1901746"/>
            <a:ext cx="9086495" cy="2050715"/>
          </a:xfrm>
          <a:prstGeom prst="rect">
            <a:avLst/>
          </a:prstGeom>
          <a:solidFill>
            <a:srgbClr val="54823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3D5E3EE9-E1A0-4A64-B491-41355B3C1ECF}"/>
              </a:ext>
            </a:extLst>
          </p:cNvPr>
          <p:cNvSpPr/>
          <p:nvPr/>
        </p:nvSpPr>
        <p:spPr>
          <a:xfrm>
            <a:off x="2373974" y="3987930"/>
            <a:ext cx="9086495" cy="2168401"/>
          </a:xfrm>
          <a:prstGeom prst="rect">
            <a:avLst/>
          </a:prstGeom>
          <a:solidFill>
            <a:schemeClr val="accent6">
              <a:lumMod val="20000"/>
              <a:lumOff val="8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75D0C551-0D34-4F76-AB5B-D59AE39B78E1}"/>
              </a:ext>
            </a:extLst>
          </p:cNvPr>
          <p:cNvSpPr txBox="1"/>
          <p:nvPr/>
        </p:nvSpPr>
        <p:spPr>
          <a:xfrm>
            <a:off x="2689354" y="3040995"/>
            <a:ext cx="2359710" cy="2031325"/>
          </a:xfrm>
          <a:prstGeom prst="rect">
            <a:avLst/>
          </a:prstGeom>
          <a:noFill/>
        </p:spPr>
        <p:txBody>
          <a:bodyPr wrap="square" rtlCol="0">
            <a:spAutoFit/>
          </a:bodyPr>
          <a:lstStyle/>
          <a:p>
            <a:r>
              <a:rPr lang="en-US" dirty="0"/>
              <a:t>The state is assumed capable of targeting specific household categories in its interventions across specific indicators of choice.</a:t>
            </a:r>
          </a:p>
        </p:txBody>
      </p:sp>
      <p:sp>
        <p:nvSpPr>
          <p:cNvPr id="23" name="TextBox 22">
            <a:extLst>
              <a:ext uri="{FF2B5EF4-FFF2-40B4-BE49-F238E27FC236}">
                <a16:creationId xmlns:a16="http://schemas.microsoft.com/office/drawing/2014/main" id="{E35C0A4F-47C4-493E-B81C-86A847D894A0}"/>
              </a:ext>
            </a:extLst>
          </p:cNvPr>
          <p:cNvSpPr txBox="1"/>
          <p:nvPr/>
        </p:nvSpPr>
        <p:spPr>
          <a:xfrm>
            <a:off x="5843153" y="2592887"/>
            <a:ext cx="2359710" cy="3416320"/>
          </a:xfrm>
          <a:prstGeom prst="rect">
            <a:avLst/>
          </a:prstGeom>
          <a:noFill/>
        </p:spPr>
        <p:txBody>
          <a:bodyPr wrap="square" rtlCol="0">
            <a:spAutoFit/>
          </a:bodyPr>
          <a:lstStyle/>
          <a:p>
            <a:r>
              <a:rPr lang="en-US" dirty="0"/>
              <a:t>A more realistic representation of the state assumes that the state can choose the indicators and demographic cells it aims to target (along with levels of efforts) when planning its interventions. The societal response is random.</a:t>
            </a:r>
          </a:p>
        </p:txBody>
      </p:sp>
      <p:sp>
        <p:nvSpPr>
          <p:cNvPr id="28" name="TextBox 27">
            <a:extLst>
              <a:ext uri="{FF2B5EF4-FFF2-40B4-BE49-F238E27FC236}">
                <a16:creationId xmlns:a16="http://schemas.microsoft.com/office/drawing/2014/main" id="{924548FE-28F3-4A6A-A340-B55EE2E63643}"/>
              </a:ext>
            </a:extLst>
          </p:cNvPr>
          <p:cNvSpPr txBox="1"/>
          <p:nvPr/>
        </p:nvSpPr>
        <p:spPr>
          <a:xfrm>
            <a:off x="8812799" y="2700977"/>
            <a:ext cx="2359710" cy="2585323"/>
          </a:xfrm>
          <a:prstGeom prst="rect">
            <a:avLst/>
          </a:prstGeom>
          <a:noFill/>
        </p:spPr>
        <p:txBody>
          <a:bodyPr wrap="square" rtlCol="0">
            <a:spAutoFit/>
          </a:bodyPr>
          <a:lstStyle/>
          <a:p>
            <a:r>
              <a:rPr lang="en-US" dirty="0"/>
              <a:t>It is  assumes that the state can choose only the indicators at national level (along with the levels of efforts) when planning its interventions. The societal response is random.</a:t>
            </a:r>
          </a:p>
        </p:txBody>
      </p:sp>
      <p:sp>
        <p:nvSpPr>
          <p:cNvPr id="2" name="Title 1">
            <a:extLst>
              <a:ext uri="{FF2B5EF4-FFF2-40B4-BE49-F238E27FC236}">
                <a16:creationId xmlns:a16="http://schemas.microsoft.com/office/drawing/2014/main" id="{AA014E80-4BF3-4D57-97D7-B90483F1F25E}"/>
              </a:ext>
            </a:extLst>
          </p:cNvPr>
          <p:cNvSpPr>
            <a:spLocks noGrp="1"/>
          </p:cNvSpPr>
          <p:nvPr>
            <p:ph type="title"/>
          </p:nvPr>
        </p:nvSpPr>
        <p:spPr/>
        <p:txBody>
          <a:bodyPr/>
          <a:lstStyle/>
          <a:p>
            <a:r>
              <a:rPr lang="en-US" b="1" dirty="0">
                <a:latin typeface="+mn-lt"/>
              </a:rPr>
              <a:t>Optimization models – along two levels</a:t>
            </a:r>
          </a:p>
        </p:txBody>
      </p:sp>
      <p:cxnSp>
        <p:nvCxnSpPr>
          <p:cNvPr id="7" name="Straight Arrow Connector 6">
            <a:extLst>
              <a:ext uri="{FF2B5EF4-FFF2-40B4-BE49-F238E27FC236}">
                <a16:creationId xmlns:a16="http://schemas.microsoft.com/office/drawing/2014/main" id="{1CDE22B2-1350-471C-831D-430C4CE6E1FC}"/>
              </a:ext>
            </a:extLst>
          </p:cNvPr>
          <p:cNvCxnSpPr>
            <a:cxnSpLocks/>
          </p:cNvCxnSpPr>
          <p:nvPr/>
        </p:nvCxnSpPr>
        <p:spPr>
          <a:xfrm flipV="1">
            <a:off x="2282781" y="6168232"/>
            <a:ext cx="9319606" cy="0"/>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2512F454-B9C1-4BF0-8D12-05E966A7D86A}"/>
              </a:ext>
            </a:extLst>
          </p:cNvPr>
          <p:cNvCxnSpPr>
            <a:cxnSpLocks/>
          </p:cNvCxnSpPr>
          <p:nvPr/>
        </p:nvCxnSpPr>
        <p:spPr>
          <a:xfrm flipV="1">
            <a:off x="2297771" y="1698615"/>
            <a:ext cx="0" cy="4482546"/>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E7BDCB3-4E21-4AFA-8520-58FA952E2976}"/>
              </a:ext>
            </a:extLst>
          </p:cNvPr>
          <p:cNvSpPr txBox="1"/>
          <p:nvPr/>
        </p:nvSpPr>
        <p:spPr>
          <a:xfrm>
            <a:off x="9488936" y="6507865"/>
            <a:ext cx="2226365" cy="369332"/>
          </a:xfrm>
          <a:prstGeom prst="rect">
            <a:avLst/>
          </a:prstGeom>
          <a:noFill/>
        </p:spPr>
        <p:txBody>
          <a:bodyPr wrap="square" rtlCol="0">
            <a:spAutoFit/>
          </a:bodyPr>
          <a:lstStyle/>
          <a:p>
            <a:r>
              <a:rPr lang="en-US" b="1" dirty="0"/>
              <a:t>Type of intervention</a:t>
            </a:r>
          </a:p>
        </p:txBody>
      </p:sp>
      <p:sp>
        <p:nvSpPr>
          <p:cNvPr id="14" name="TextBox 13">
            <a:extLst>
              <a:ext uri="{FF2B5EF4-FFF2-40B4-BE49-F238E27FC236}">
                <a16:creationId xmlns:a16="http://schemas.microsoft.com/office/drawing/2014/main" id="{E98CC67F-2A34-4A12-807B-EFE83222F169}"/>
              </a:ext>
            </a:extLst>
          </p:cNvPr>
          <p:cNvSpPr txBox="1"/>
          <p:nvPr/>
        </p:nvSpPr>
        <p:spPr>
          <a:xfrm>
            <a:off x="1184588" y="1329283"/>
            <a:ext cx="2226365" cy="369332"/>
          </a:xfrm>
          <a:prstGeom prst="rect">
            <a:avLst/>
          </a:prstGeom>
          <a:noFill/>
        </p:spPr>
        <p:txBody>
          <a:bodyPr wrap="square" rtlCol="0">
            <a:spAutoFit/>
          </a:bodyPr>
          <a:lstStyle/>
          <a:p>
            <a:r>
              <a:rPr lang="en-US" b="1" dirty="0"/>
              <a:t>Type of active input</a:t>
            </a:r>
          </a:p>
        </p:txBody>
      </p:sp>
      <p:sp>
        <p:nvSpPr>
          <p:cNvPr id="18" name="TextBox 17">
            <a:extLst>
              <a:ext uri="{FF2B5EF4-FFF2-40B4-BE49-F238E27FC236}">
                <a16:creationId xmlns:a16="http://schemas.microsoft.com/office/drawing/2014/main" id="{1297E42C-6F17-4BB7-BFBC-C98F86214DFA}"/>
              </a:ext>
            </a:extLst>
          </p:cNvPr>
          <p:cNvSpPr txBox="1"/>
          <p:nvPr/>
        </p:nvSpPr>
        <p:spPr>
          <a:xfrm>
            <a:off x="2822984" y="6156331"/>
            <a:ext cx="2122005" cy="369332"/>
          </a:xfrm>
          <a:prstGeom prst="rect">
            <a:avLst/>
          </a:prstGeom>
          <a:noFill/>
        </p:spPr>
        <p:txBody>
          <a:bodyPr wrap="square" rtlCol="0">
            <a:spAutoFit/>
          </a:bodyPr>
          <a:lstStyle/>
          <a:p>
            <a:pPr algn="ctr"/>
            <a:r>
              <a:rPr lang="en-US" dirty="0"/>
              <a:t>Household-level</a:t>
            </a:r>
          </a:p>
        </p:txBody>
      </p:sp>
      <p:sp>
        <p:nvSpPr>
          <p:cNvPr id="19" name="TextBox 18">
            <a:extLst>
              <a:ext uri="{FF2B5EF4-FFF2-40B4-BE49-F238E27FC236}">
                <a16:creationId xmlns:a16="http://schemas.microsoft.com/office/drawing/2014/main" id="{024B6AB1-BEA0-4F0A-9BF9-3C46C3E74B91}"/>
              </a:ext>
            </a:extLst>
          </p:cNvPr>
          <p:cNvSpPr txBox="1"/>
          <p:nvPr/>
        </p:nvSpPr>
        <p:spPr>
          <a:xfrm>
            <a:off x="5405836" y="6156331"/>
            <a:ext cx="2984469" cy="369332"/>
          </a:xfrm>
          <a:prstGeom prst="rect">
            <a:avLst/>
          </a:prstGeom>
          <a:noFill/>
        </p:spPr>
        <p:txBody>
          <a:bodyPr wrap="square" rtlCol="0">
            <a:spAutoFit/>
          </a:bodyPr>
          <a:lstStyle/>
          <a:p>
            <a:pPr algn="ctr"/>
            <a:r>
              <a:rPr lang="en-US" dirty="0"/>
              <a:t>Demographic Cell -level</a:t>
            </a:r>
          </a:p>
        </p:txBody>
      </p:sp>
      <p:sp>
        <p:nvSpPr>
          <p:cNvPr id="20" name="TextBox 19">
            <a:extLst>
              <a:ext uri="{FF2B5EF4-FFF2-40B4-BE49-F238E27FC236}">
                <a16:creationId xmlns:a16="http://schemas.microsoft.com/office/drawing/2014/main" id="{7B1C3C30-8ADE-4A07-8742-1F401B1A9909}"/>
              </a:ext>
            </a:extLst>
          </p:cNvPr>
          <p:cNvSpPr txBox="1"/>
          <p:nvPr/>
        </p:nvSpPr>
        <p:spPr>
          <a:xfrm>
            <a:off x="623380" y="4827028"/>
            <a:ext cx="1287312" cy="646331"/>
          </a:xfrm>
          <a:prstGeom prst="rect">
            <a:avLst/>
          </a:prstGeom>
          <a:noFill/>
        </p:spPr>
        <p:txBody>
          <a:bodyPr wrap="square" rtlCol="0">
            <a:spAutoFit/>
          </a:bodyPr>
          <a:lstStyle/>
          <a:p>
            <a:r>
              <a:rPr lang="en-US" dirty="0"/>
              <a:t>Clustered Indicators</a:t>
            </a:r>
          </a:p>
        </p:txBody>
      </p:sp>
      <p:sp>
        <p:nvSpPr>
          <p:cNvPr id="21" name="TextBox 20">
            <a:extLst>
              <a:ext uri="{FF2B5EF4-FFF2-40B4-BE49-F238E27FC236}">
                <a16:creationId xmlns:a16="http://schemas.microsoft.com/office/drawing/2014/main" id="{9EF46048-482C-45EE-8B1A-53BE41099EEA}"/>
              </a:ext>
            </a:extLst>
          </p:cNvPr>
          <p:cNvSpPr txBox="1"/>
          <p:nvPr/>
        </p:nvSpPr>
        <p:spPr>
          <a:xfrm>
            <a:off x="623380" y="2702081"/>
            <a:ext cx="1287311" cy="646331"/>
          </a:xfrm>
          <a:prstGeom prst="rect">
            <a:avLst/>
          </a:prstGeom>
          <a:noFill/>
        </p:spPr>
        <p:txBody>
          <a:bodyPr wrap="square" rtlCol="0">
            <a:spAutoFit/>
          </a:bodyPr>
          <a:lstStyle/>
          <a:p>
            <a:r>
              <a:rPr lang="en-US" dirty="0"/>
              <a:t>Individual indicators</a:t>
            </a:r>
          </a:p>
        </p:txBody>
      </p:sp>
      <p:sp>
        <p:nvSpPr>
          <p:cNvPr id="26" name="Slide Number Placeholder 25">
            <a:extLst>
              <a:ext uri="{FF2B5EF4-FFF2-40B4-BE49-F238E27FC236}">
                <a16:creationId xmlns:a16="http://schemas.microsoft.com/office/drawing/2014/main" id="{95EC1AE6-5035-4C8E-9FF4-9678D0269D5A}"/>
              </a:ext>
            </a:extLst>
          </p:cNvPr>
          <p:cNvSpPr>
            <a:spLocks noGrp="1"/>
          </p:cNvSpPr>
          <p:nvPr>
            <p:ph type="sldNum" sz="quarter" idx="12"/>
          </p:nvPr>
        </p:nvSpPr>
        <p:spPr>
          <a:xfrm>
            <a:off x="9302936" y="6395539"/>
            <a:ext cx="2743200" cy="365125"/>
          </a:xfrm>
        </p:spPr>
        <p:txBody>
          <a:bodyPr/>
          <a:lstStyle/>
          <a:p>
            <a:fld id="{15E8F91F-789E-49A2-8408-37FDFE0FA12D}" type="slidenum">
              <a:rPr lang="en-US" smtClean="0"/>
              <a:t>4</a:t>
            </a:fld>
            <a:endParaRPr lang="en-US" dirty="0"/>
          </a:p>
        </p:txBody>
      </p:sp>
      <p:sp>
        <p:nvSpPr>
          <p:cNvPr id="29" name="TextBox 28">
            <a:extLst>
              <a:ext uri="{FF2B5EF4-FFF2-40B4-BE49-F238E27FC236}">
                <a16:creationId xmlns:a16="http://schemas.microsoft.com/office/drawing/2014/main" id="{8A85CF3E-6D12-403E-B294-40F58EBEAE02}"/>
              </a:ext>
            </a:extLst>
          </p:cNvPr>
          <p:cNvSpPr txBox="1"/>
          <p:nvPr/>
        </p:nvSpPr>
        <p:spPr>
          <a:xfrm>
            <a:off x="8975970" y="6156331"/>
            <a:ext cx="2122005" cy="369332"/>
          </a:xfrm>
          <a:prstGeom prst="rect">
            <a:avLst/>
          </a:prstGeom>
          <a:noFill/>
        </p:spPr>
        <p:txBody>
          <a:bodyPr wrap="square" rtlCol="0">
            <a:spAutoFit/>
          </a:bodyPr>
          <a:lstStyle/>
          <a:p>
            <a:pPr algn="ctr"/>
            <a:r>
              <a:rPr lang="en-US" dirty="0"/>
              <a:t>National-level</a:t>
            </a:r>
          </a:p>
        </p:txBody>
      </p:sp>
      <p:sp>
        <p:nvSpPr>
          <p:cNvPr id="24" name="TextBox 23">
            <a:extLst>
              <a:ext uri="{FF2B5EF4-FFF2-40B4-BE49-F238E27FC236}">
                <a16:creationId xmlns:a16="http://schemas.microsoft.com/office/drawing/2014/main" id="{F52AADB9-6E75-4C52-A429-009C80A4D875}"/>
              </a:ext>
            </a:extLst>
          </p:cNvPr>
          <p:cNvSpPr txBox="1"/>
          <p:nvPr/>
        </p:nvSpPr>
        <p:spPr>
          <a:xfrm>
            <a:off x="3753134" y="2617916"/>
            <a:ext cx="6478436" cy="369332"/>
          </a:xfrm>
          <a:prstGeom prst="rect">
            <a:avLst/>
          </a:prstGeom>
          <a:noFill/>
        </p:spPr>
        <p:txBody>
          <a:bodyPr wrap="square" rtlCol="0">
            <a:spAutoFit/>
          </a:bodyPr>
          <a:lstStyle/>
          <a:p>
            <a:pPr algn="ctr"/>
            <a:r>
              <a:rPr lang="en-US" dirty="0"/>
              <a:t>Indicators are assumed to be independent</a:t>
            </a:r>
          </a:p>
        </p:txBody>
      </p:sp>
      <p:sp>
        <p:nvSpPr>
          <p:cNvPr id="25" name="TextBox 24">
            <a:extLst>
              <a:ext uri="{FF2B5EF4-FFF2-40B4-BE49-F238E27FC236}">
                <a16:creationId xmlns:a16="http://schemas.microsoft.com/office/drawing/2014/main" id="{0CD178ED-67DF-4493-8F02-1AB0A00ECA81}"/>
              </a:ext>
            </a:extLst>
          </p:cNvPr>
          <p:cNvSpPr txBox="1"/>
          <p:nvPr/>
        </p:nvSpPr>
        <p:spPr>
          <a:xfrm>
            <a:off x="3804816" y="4519176"/>
            <a:ext cx="6478436" cy="646331"/>
          </a:xfrm>
          <a:prstGeom prst="rect">
            <a:avLst/>
          </a:prstGeom>
          <a:noFill/>
        </p:spPr>
        <p:txBody>
          <a:bodyPr wrap="square" rtlCol="0">
            <a:spAutoFit/>
          </a:bodyPr>
          <a:lstStyle/>
          <a:p>
            <a:pPr algn="ctr"/>
            <a:r>
              <a:rPr lang="en-US" dirty="0"/>
              <a:t>The original indicators are clustered and a new non-binary deprivation matrix is produced.</a:t>
            </a:r>
          </a:p>
        </p:txBody>
      </p:sp>
    </p:spTree>
    <p:extLst>
      <p:ext uri="{BB962C8B-B14F-4D97-AF65-F5344CB8AC3E}">
        <p14:creationId xmlns:p14="http://schemas.microsoft.com/office/powerpoint/2010/main" val="2367054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par>
                                <p:cTn id="33" presetID="1" presetClass="entr" presetSubtype="0" fill="hold" grpId="1"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childTnLst>
                                </p:cTn>
                              </p:par>
                              <p:par>
                                <p:cTn id="43" presetID="1" presetClass="entr" presetSubtype="0" fill="hold" grpId="1"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par>
                                <p:cTn id="51" presetID="10" presetClass="entr" presetSubtype="0"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par>
                                <p:cTn id="54" presetID="10" presetClass="exit" presetSubtype="0" fill="hold" grpId="0" nodeType="withEffect">
                                  <p:stCondLst>
                                    <p:cond delay="0"/>
                                  </p:stCondLst>
                                  <p:childTnLst>
                                    <p:animEffect transition="out" filter="fade">
                                      <p:cBhvr>
                                        <p:cTn id="55" dur="500"/>
                                        <p:tgtEl>
                                          <p:spTgt spid="23"/>
                                        </p:tgtEl>
                                      </p:cBhvr>
                                    </p:animEffect>
                                    <p:set>
                                      <p:cBhvr>
                                        <p:cTn id="56" dur="1" fill="hold">
                                          <p:stCondLst>
                                            <p:cond delay="499"/>
                                          </p:stCondLst>
                                        </p:cTn>
                                        <p:tgtEl>
                                          <p:spTgt spid="23"/>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500"/>
                                        <p:tgtEl>
                                          <p:spTgt spid="22"/>
                                        </p:tgtEl>
                                      </p:cBhvr>
                                    </p:animEffect>
                                    <p:set>
                                      <p:cBhvr>
                                        <p:cTn id="59" dur="1" fill="hold">
                                          <p:stCondLst>
                                            <p:cond delay="499"/>
                                          </p:stCondLst>
                                        </p:cTn>
                                        <p:tgtEl>
                                          <p:spTgt spid="22"/>
                                        </p:tgtEl>
                                        <p:attrNameLst>
                                          <p:attrName>style.visibility</p:attrName>
                                        </p:attrNameLst>
                                      </p:cBhvr>
                                      <p:to>
                                        <p:strVal val="hidden"/>
                                      </p:to>
                                    </p:set>
                                  </p:childTnLst>
                                </p:cTn>
                              </p:par>
                              <p:par>
                                <p:cTn id="60" presetID="10" presetClass="exit" presetSubtype="0" fill="hold" grpId="0" nodeType="withEffect">
                                  <p:stCondLst>
                                    <p:cond delay="0"/>
                                  </p:stCondLst>
                                  <p:childTnLst>
                                    <p:animEffect transition="out" filter="fade">
                                      <p:cBhvr>
                                        <p:cTn id="61" dur="500"/>
                                        <p:tgtEl>
                                          <p:spTgt spid="28"/>
                                        </p:tgtEl>
                                      </p:cBhvr>
                                    </p:animEffect>
                                    <p:set>
                                      <p:cBhvr>
                                        <p:cTn id="62" dur="1" fill="hold">
                                          <p:stCondLst>
                                            <p:cond delay="499"/>
                                          </p:stCondLst>
                                        </p:cTn>
                                        <p:tgtEl>
                                          <p:spTgt spid="28"/>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500"/>
                                        <p:tgtEl>
                                          <p:spTgt spid="21"/>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500"/>
                                        <p:tgtEl>
                                          <p:spTgt spid="15"/>
                                        </p:tgtEl>
                                      </p:cBhvr>
                                    </p:animEffect>
                                  </p:childTnLst>
                                </p:cTn>
                              </p:par>
                            </p:childTnLst>
                          </p:cTn>
                        </p:par>
                        <p:par>
                          <p:cTn id="71" fill="hold">
                            <p:stCondLst>
                              <p:cond delay="500"/>
                            </p:stCondLst>
                            <p:childTnLst>
                              <p:par>
                                <p:cTn id="72" presetID="10" presetClass="entr" presetSubtype="0" fill="hold" grpId="0" nodeType="afterEffect">
                                  <p:stCondLst>
                                    <p:cond delay="0"/>
                                  </p:stCondLst>
                                  <p:childTnLst>
                                    <p:set>
                                      <p:cBhvr>
                                        <p:cTn id="73" dur="1" fill="hold">
                                          <p:stCondLst>
                                            <p:cond delay="0"/>
                                          </p:stCondLst>
                                        </p:cTn>
                                        <p:tgtEl>
                                          <p:spTgt spid="24"/>
                                        </p:tgtEl>
                                        <p:attrNameLst>
                                          <p:attrName>style.visibility</p:attrName>
                                        </p:attrNameLst>
                                      </p:cBhvr>
                                      <p:to>
                                        <p:strVal val="visible"/>
                                      </p:to>
                                    </p:set>
                                    <p:animEffect transition="in" filter="fade">
                                      <p:cBhvr>
                                        <p:cTn id="74" dur="500"/>
                                        <p:tgtEl>
                                          <p:spTgt spid="24"/>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500"/>
                                        <p:tgtEl>
                                          <p:spTgt spid="20"/>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fade">
                                      <p:cBhvr>
                                        <p:cTn id="82" dur="500"/>
                                        <p:tgtEl>
                                          <p:spTgt spid="16"/>
                                        </p:tgtEl>
                                      </p:cBhvr>
                                    </p:animEffect>
                                  </p:childTnLst>
                                </p:cTn>
                              </p:par>
                            </p:childTnLst>
                          </p:cTn>
                        </p:par>
                        <p:par>
                          <p:cTn id="83" fill="hold">
                            <p:stCondLst>
                              <p:cond delay="500"/>
                            </p:stCondLst>
                            <p:childTnLst>
                              <p:par>
                                <p:cTn id="84" presetID="10" presetClass="entr" presetSubtype="0" fill="hold" grpId="0" nodeType="after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27" grpId="0" animBg="1"/>
      <p:bldP spid="15" grpId="0" animBg="1"/>
      <p:bldP spid="16" grpId="0" animBg="1"/>
      <p:bldP spid="22" grpId="0"/>
      <p:bldP spid="22" grpId="1"/>
      <p:bldP spid="23" grpId="0"/>
      <p:bldP spid="23" grpId="1"/>
      <p:bldP spid="28" grpId="0"/>
      <p:bldP spid="28" grpId="1"/>
      <p:bldP spid="13" grpId="0"/>
      <p:bldP spid="14" grpId="0"/>
      <p:bldP spid="18" grpId="0"/>
      <p:bldP spid="19" grpId="0"/>
      <p:bldP spid="20" grpId="0"/>
      <p:bldP spid="21" grpId="0"/>
      <p:bldP spid="29" grpId="0"/>
      <p:bldP spid="24"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6B4538-D873-41C0-B893-C9B6DD9BBAD6}"/>
              </a:ext>
            </a:extLst>
          </p:cNvPr>
          <p:cNvSpPr>
            <a:spLocks noGrp="1"/>
          </p:cNvSpPr>
          <p:nvPr>
            <p:ph type="sldNum" sz="quarter" idx="12"/>
          </p:nvPr>
        </p:nvSpPr>
        <p:spPr/>
        <p:txBody>
          <a:bodyPr/>
          <a:lstStyle/>
          <a:p>
            <a:fld id="{15E8F91F-789E-49A2-8408-37FDFE0FA12D}" type="slidenum">
              <a:rPr lang="en-US" smtClean="0"/>
              <a:t>5</a:t>
            </a:fld>
            <a:endParaRPr lang="en-US" dirty="0"/>
          </a:p>
        </p:txBody>
      </p:sp>
      <p:sp>
        <p:nvSpPr>
          <p:cNvPr id="5" name="Rectangle 4">
            <a:extLst>
              <a:ext uri="{FF2B5EF4-FFF2-40B4-BE49-F238E27FC236}">
                <a16:creationId xmlns:a16="http://schemas.microsoft.com/office/drawing/2014/main" id="{18021AFF-C7E3-498D-9668-EA107251D09C}"/>
              </a:ext>
            </a:extLst>
          </p:cNvPr>
          <p:cNvSpPr/>
          <p:nvPr/>
        </p:nvSpPr>
        <p:spPr>
          <a:xfrm>
            <a:off x="2390536" y="1886758"/>
            <a:ext cx="3015300" cy="42065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823204C-9818-4479-B7E6-2665E58FC351}"/>
              </a:ext>
            </a:extLst>
          </p:cNvPr>
          <p:cNvSpPr/>
          <p:nvPr/>
        </p:nvSpPr>
        <p:spPr>
          <a:xfrm>
            <a:off x="5405836" y="1887885"/>
            <a:ext cx="3030631" cy="42065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95EFDEA2-17BD-44D6-AA6C-6A980D1379C2}"/>
              </a:ext>
            </a:extLst>
          </p:cNvPr>
          <p:cNvSpPr/>
          <p:nvPr/>
        </p:nvSpPr>
        <p:spPr>
          <a:xfrm>
            <a:off x="8437279" y="1887885"/>
            <a:ext cx="3030631" cy="42065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C9C9D8D-CD78-4F86-BF1E-B25CC43F9FCE}"/>
              </a:ext>
            </a:extLst>
          </p:cNvPr>
          <p:cNvSpPr/>
          <p:nvPr/>
        </p:nvSpPr>
        <p:spPr>
          <a:xfrm>
            <a:off x="2373974" y="1901746"/>
            <a:ext cx="9086495" cy="2050715"/>
          </a:xfrm>
          <a:prstGeom prst="rect">
            <a:avLst/>
          </a:prstGeom>
          <a:solidFill>
            <a:srgbClr val="54823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B2B5EC65-3B1C-44BE-B674-F0EF05C50533}"/>
              </a:ext>
            </a:extLst>
          </p:cNvPr>
          <p:cNvSpPr/>
          <p:nvPr/>
        </p:nvSpPr>
        <p:spPr>
          <a:xfrm>
            <a:off x="2373974" y="3987930"/>
            <a:ext cx="9086495" cy="2168401"/>
          </a:xfrm>
          <a:prstGeom prst="rect">
            <a:avLst/>
          </a:prstGeom>
          <a:solidFill>
            <a:schemeClr val="accent6">
              <a:lumMod val="20000"/>
              <a:lumOff val="8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Arrow Connector 12">
            <a:extLst>
              <a:ext uri="{FF2B5EF4-FFF2-40B4-BE49-F238E27FC236}">
                <a16:creationId xmlns:a16="http://schemas.microsoft.com/office/drawing/2014/main" id="{EE830477-B841-48B7-838E-060825B8DBED}"/>
              </a:ext>
            </a:extLst>
          </p:cNvPr>
          <p:cNvCxnSpPr>
            <a:cxnSpLocks/>
          </p:cNvCxnSpPr>
          <p:nvPr/>
        </p:nvCxnSpPr>
        <p:spPr>
          <a:xfrm flipV="1">
            <a:off x="2282781" y="6168232"/>
            <a:ext cx="9319606" cy="0"/>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B7CD87D-A025-499E-93EB-F31F67AAE3A8}"/>
              </a:ext>
            </a:extLst>
          </p:cNvPr>
          <p:cNvCxnSpPr>
            <a:cxnSpLocks/>
          </p:cNvCxnSpPr>
          <p:nvPr/>
        </p:nvCxnSpPr>
        <p:spPr>
          <a:xfrm flipV="1">
            <a:off x="2297771" y="1698615"/>
            <a:ext cx="0" cy="4482546"/>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8D4BFFC-819E-4AEB-8D4F-BE55C7D9FECD}"/>
              </a:ext>
            </a:extLst>
          </p:cNvPr>
          <p:cNvSpPr txBox="1"/>
          <p:nvPr/>
        </p:nvSpPr>
        <p:spPr>
          <a:xfrm>
            <a:off x="9488936" y="6507865"/>
            <a:ext cx="2226365" cy="369332"/>
          </a:xfrm>
          <a:prstGeom prst="rect">
            <a:avLst/>
          </a:prstGeom>
          <a:noFill/>
        </p:spPr>
        <p:txBody>
          <a:bodyPr wrap="square" rtlCol="0">
            <a:spAutoFit/>
          </a:bodyPr>
          <a:lstStyle/>
          <a:p>
            <a:r>
              <a:rPr lang="en-US" b="1" dirty="0"/>
              <a:t>Type of intervention</a:t>
            </a:r>
          </a:p>
        </p:txBody>
      </p:sp>
      <p:sp>
        <p:nvSpPr>
          <p:cNvPr id="16" name="TextBox 15">
            <a:extLst>
              <a:ext uri="{FF2B5EF4-FFF2-40B4-BE49-F238E27FC236}">
                <a16:creationId xmlns:a16="http://schemas.microsoft.com/office/drawing/2014/main" id="{76869CC7-DC03-4006-B8ED-4BE5B412C31E}"/>
              </a:ext>
            </a:extLst>
          </p:cNvPr>
          <p:cNvSpPr txBox="1"/>
          <p:nvPr/>
        </p:nvSpPr>
        <p:spPr>
          <a:xfrm>
            <a:off x="1184588" y="1384641"/>
            <a:ext cx="2226365" cy="369332"/>
          </a:xfrm>
          <a:prstGeom prst="rect">
            <a:avLst/>
          </a:prstGeom>
          <a:noFill/>
        </p:spPr>
        <p:txBody>
          <a:bodyPr wrap="square" rtlCol="0">
            <a:spAutoFit/>
          </a:bodyPr>
          <a:lstStyle/>
          <a:p>
            <a:r>
              <a:rPr lang="en-US" b="1" dirty="0"/>
              <a:t>Type of active input</a:t>
            </a:r>
          </a:p>
        </p:txBody>
      </p:sp>
      <p:sp>
        <p:nvSpPr>
          <p:cNvPr id="17" name="TextBox 16">
            <a:extLst>
              <a:ext uri="{FF2B5EF4-FFF2-40B4-BE49-F238E27FC236}">
                <a16:creationId xmlns:a16="http://schemas.microsoft.com/office/drawing/2014/main" id="{3D8A9F2B-5FC3-4134-9313-17A5F2338C10}"/>
              </a:ext>
            </a:extLst>
          </p:cNvPr>
          <p:cNvSpPr txBox="1"/>
          <p:nvPr/>
        </p:nvSpPr>
        <p:spPr>
          <a:xfrm>
            <a:off x="2822984" y="6156331"/>
            <a:ext cx="2122005" cy="369332"/>
          </a:xfrm>
          <a:prstGeom prst="rect">
            <a:avLst/>
          </a:prstGeom>
          <a:noFill/>
        </p:spPr>
        <p:txBody>
          <a:bodyPr wrap="square" rtlCol="0">
            <a:spAutoFit/>
          </a:bodyPr>
          <a:lstStyle/>
          <a:p>
            <a:pPr algn="ctr"/>
            <a:r>
              <a:rPr lang="en-US" dirty="0"/>
              <a:t>Household-level</a:t>
            </a:r>
          </a:p>
        </p:txBody>
      </p:sp>
      <p:sp>
        <p:nvSpPr>
          <p:cNvPr id="18" name="TextBox 17">
            <a:extLst>
              <a:ext uri="{FF2B5EF4-FFF2-40B4-BE49-F238E27FC236}">
                <a16:creationId xmlns:a16="http://schemas.microsoft.com/office/drawing/2014/main" id="{F8D74CFE-5E46-4818-A95F-23DF15C96963}"/>
              </a:ext>
            </a:extLst>
          </p:cNvPr>
          <p:cNvSpPr txBox="1"/>
          <p:nvPr/>
        </p:nvSpPr>
        <p:spPr>
          <a:xfrm>
            <a:off x="5405836" y="6156331"/>
            <a:ext cx="2984469" cy="369332"/>
          </a:xfrm>
          <a:prstGeom prst="rect">
            <a:avLst/>
          </a:prstGeom>
          <a:noFill/>
        </p:spPr>
        <p:txBody>
          <a:bodyPr wrap="square" rtlCol="0">
            <a:spAutoFit/>
          </a:bodyPr>
          <a:lstStyle/>
          <a:p>
            <a:pPr algn="ctr"/>
            <a:r>
              <a:rPr lang="en-US" dirty="0"/>
              <a:t>Demographic Cell -level</a:t>
            </a:r>
          </a:p>
        </p:txBody>
      </p:sp>
      <p:sp>
        <p:nvSpPr>
          <p:cNvPr id="19" name="TextBox 18">
            <a:extLst>
              <a:ext uri="{FF2B5EF4-FFF2-40B4-BE49-F238E27FC236}">
                <a16:creationId xmlns:a16="http://schemas.microsoft.com/office/drawing/2014/main" id="{3EDF0BEB-DD78-49C5-935B-9C8AC9C31773}"/>
              </a:ext>
            </a:extLst>
          </p:cNvPr>
          <p:cNvSpPr txBox="1"/>
          <p:nvPr/>
        </p:nvSpPr>
        <p:spPr>
          <a:xfrm>
            <a:off x="623380" y="4827028"/>
            <a:ext cx="1287312" cy="646331"/>
          </a:xfrm>
          <a:prstGeom prst="rect">
            <a:avLst/>
          </a:prstGeom>
          <a:noFill/>
        </p:spPr>
        <p:txBody>
          <a:bodyPr wrap="square" rtlCol="0">
            <a:spAutoFit/>
          </a:bodyPr>
          <a:lstStyle/>
          <a:p>
            <a:r>
              <a:rPr lang="en-US" dirty="0"/>
              <a:t>Clustered Indicators</a:t>
            </a:r>
          </a:p>
        </p:txBody>
      </p:sp>
      <p:sp>
        <p:nvSpPr>
          <p:cNvPr id="20" name="TextBox 19">
            <a:extLst>
              <a:ext uri="{FF2B5EF4-FFF2-40B4-BE49-F238E27FC236}">
                <a16:creationId xmlns:a16="http://schemas.microsoft.com/office/drawing/2014/main" id="{2ADF3D73-8BC8-4631-AE5F-A78BC16D334A}"/>
              </a:ext>
            </a:extLst>
          </p:cNvPr>
          <p:cNvSpPr txBox="1"/>
          <p:nvPr/>
        </p:nvSpPr>
        <p:spPr>
          <a:xfrm>
            <a:off x="623380" y="2702081"/>
            <a:ext cx="1287311" cy="646331"/>
          </a:xfrm>
          <a:prstGeom prst="rect">
            <a:avLst/>
          </a:prstGeom>
          <a:noFill/>
        </p:spPr>
        <p:txBody>
          <a:bodyPr wrap="square" rtlCol="0">
            <a:spAutoFit/>
          </a:bodyPr>
          <a:lstStyle/>
          <a:p>
            <a:r>
              <a:rPr lang="en-US" dirty="0"/>
              <a:t>Individual indicators</a:t>
            </a:r>
          </a:p>
        </p:txBody>
      </p:sp>
      <p:sp>
        <p:nvSpPr>
          <p:cNvPr id="21" name="TextBox 20">
            <a:extLst>
              <a:ext uri="{FF2B5EF4-FFF2-40B4-BE49-F238E27FC236}">
                <a16:creationId xmlns:a16="http://schemas.microsoft.com/office/drawing/2014/main" id="{6AF2ADFA-C8FE-46B0-8717-261F3E165C8A}"/>
              </a:ext>
            </a:extLst>
          </p:cNvPr>
          <p:cNvSpPr txBox="1"/>
          <p:nvPr/>
        </p:nvSpPr>
        <p:spPr>
          <a:xfrm>
            <a:off x="8975970" y="6156331"/>
            <a:ext cx="2122005" cy="369332"/>
          </a:xfrm>
          <a:prstGeom prst="rect">
            <a:avLst/>
          </a:prstGeom>
          <a:noFill/>
        </p:spPr>
        <p:txBody>
          <a:bodyPr wrap="square" rtlCol="0">
            <a:spAutoFit/>
          </a:bodyPr>
          <a:lstStyle/>
          <a:p>
            <a:pPr algn="ctr"/>
            <a:r>
              <a:rPr lang="en-US" dirty="0"/>
              <a:t>National-level</a:t>
            </a:r>
          </a:p>
        </p:txBody>
      </p:sp>
      <p:sp>
        <p:nvSpPr>
          <p:cNvPr id="30" name="Title 1">
            <a:extLst>
              <a:ext uri="{FF2B5EF4-FFF2-40B4-BE49-F238E27FC236}">
                <a16:creationId xmlns:a16="http://schemas.microsoft.com/office/drawing/2014/main" id="{39063FAB-DC7E-4C2C-BB25-EA398830D333}"/>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mn-lt"/>
              </a:rPr>
              <a:t>Six optimization models</a:t>
            </a:r>
          </a:p>
        </p:txBody>
      </p:sp>
      <p:grpSp>
        <p:nvGrpSpPr>
          <p:cNvPr id="31" name="Group 30">
            <a:extLst>
              <a:ext uri="{FF2B5EF4-FFF2-40B4-BE49-F238E27FC236}">
                <a16:creationId xmlns:a16="http://schemas.microsoft.com/office/drawing/2014/main" id="{D184EBFD-FD12-40F8-81D2-914E4B10CB3E}"/>
              </a:ext>
            </a:extLst>
          </p:cNvPr>
          <p:cNvGrpSpPr/>
          <p:nvPr/>
        </p:nvGrpSpPr>
        <p:grpSpPr>
          <a:xfrm>
            <a:off x="2443644" y="1843088"/>
            <a:ext cx="2953756" cy="4803130"/>
            <a:chOff x="2544417" y="1769257"/>
            <a:chExt cx="3842876" cy="3106213"/>
          </a:xfrm>
        </p:grpSpPr>
        <p:pic>
          <p:nvPicPr>
            <p:cNvPr id="32" name="Picture 2" descr="Set of black paint ink brush strokes lines Vector Image">
              <a:extLst>
                <a:ext uri="{FF2B5EF4-FFF2-40B4-BE49-F238E27FC236}">
                  <a16:creationId xmlns:a16="http://schemas.microsoft.com/office/drawing/2014/main" id="{F33C6808-D477-4DAC-9E94-2AC1308E15E3}"/>
                </a:ext>
              </a:extLst>
            </p:cNvPr>
            <p:cNvPicPr>
              <a:picLocks noChangeAspect="1" noChangeArrowheads="1"/>
            </p:cNvPicPr>
            <p:nvPr/>
          </p:nvPicPr>
          <p:blipFill rotWithShape="1">
            <a:blip r:embed="rId3">
              <a:clrChange>
                <a:clrFrom>
                  <a:srgbClr val="FFFFFF"/>
                </a:clrFrom>
                <a:clrTo>
                  <a:srgbClr val="FFFFFF">
                    <a:alpha val="0"/>
                  </a:srgbClr>
                </a:clrTo>
              </a:clrChange>
              <a:biLevel thresh="25000"/>
              <a:extLst>
                <a:ext uri="{28A0092B-C50C-407E-A947-70E740481C1C}">
                  <a14:useLocalDpi xmlns:a14="http://schemas.microsoft.com/office/drawing/2010/main" val="0"/>
                </a:ext>
              </a:extLst>
            </a:blip>
            <a:srcRect t="7013" b="77886"/>
            <a:stretch/>
          </p:blipFill>
          <p:spPr bwMode="auto">
            <a:xfrm>
              <a:off x="2544417" y="4246117"/>
              <a:ext cx="3842876" cy="33514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Set of black paint ink brush strokes lines Vector Image">
              <a:extLst>
                <a:ext uri="{FF2B5EF4-FFF2-40B4-BE49-F238E27FC236}">
                  <a16:creationId xmlns:a16="http://schemas.microsoft.com/office/drawing/2014/main" id="{751F406C-7B7B-468B-99D4-6753C822AAA9}"/>
                </a:ext>
              </a:extLst>
            </p:cNvPr>
            <p:cNvPicPr>
              <a:picLocks noChangeAspect="1" noChangeArrowheads="1"/>
            </p:cNvPicPr>
            <p:nvPr/>
          </p:nvPicPr>
          <p:blipFill rotWithShape="1">
            <a:blip r:embed="rId3">
              <a:clrChange>
                <a:clrFrom>
                  <a:srgbClr val="FFFFFF"/>
                </a:clrFrom>
                <a:clrTo>
                  <a:srgbClr val="FFFFFF">
                    <a:alpha val="0"/>
                  </a:srgbClr>
                </a:clrTo>
              </a:clrChange>
              <a:biLevel thresh="25000"/>
              <a:extLst>
                <a:ext uri="{28A0092B-C50C-407E-A947-70E740481C1C}">
                  <a14:useLocalDpi xmlns:a14="http://schemas.microsoft.com/office/drawing/2010/main" val="0"/>
                </a:ext>
              </a:extLst>
            </a:blip>
            <a:srcRect t="7013" b="77886"/>
            <a:stretch/>
          </p:blipFill>
          <p:spPr bwMode="auto">
            <a:xfrm rot="5400000">
              <a:off x="4375319" y="3154790"/>
              <a:ext cx="3106213" cy="33514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Set of black paint ink brush strokes lines Vector Image">
              <a:extLst>
                <a:ext uri="{FF2B5EF4-FFF2-40B4-BE49-F238E27FC236}">
                  <a16:creationId xmlns:a16="http://schemas.microsoft.com/office/drawing/2014/main" id="{A1B036E2-4BD9-419F-AB42-64C4310382C5}"/>
                </a:ext>
              </a:extLst>
            </p:cNvPr>
            <p:cNvPicPr>
              <a:picLocks noChangeAspect="1" noChangeArrowheads="1"/>
            </p:cNvPicPr>
            <p:nvPr/>
          </p:nvPicPr>
          <p:blipFill rotWithShape="1">
            <a:blip r:embed="rId3">
              <a:clrChange>
                <a:clrFrom>
                  <a:srgbClr val="FFFFFF"/>
                </a:clrFrom>
                <a:clrTo>
                  <a:srgbClr val="FFFFFF">
                    <a:alpha val="0"/>
                  </a:srgbClr>
                </a:clrTo>
              </a:clrChange>
              <a:biLevel thresh="25000"/>
              <a:extLst>
                <a:ext uri="{28A0092B-C50C-407E-A947-70E740481C1C}">
                  <a14:useLocalDpi xmlns:a14="http://schemas.microsoft.com/office/drawing/2010/main" val="0"/>
                </a:ext>
              </a:extLst>
            </a:blip>
            <a:srcRect t="7013" b="77886"/>
            <a:stretch/>
          </p:blipFill>
          <p:spPr bwMode="auto">
            <a:xfrm rot="5400000">
              <a:off x="1424525" y="3154789"/>
              <a:ext cx="3106210" cy="335148"/>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Set of black paint ink brush strokes lines Vector Image">
              <a:extLst>
                <a:ext uri="{FF2B5EF4-FFF2-40B4-BE49-F238E27FC236}">
                  <a16:creationId xmlns:a16="http://schemas.microsoft.com/office/drawing/2014/main" id="{FE0F1C31-3893-40C4-8952-8CE7E1EEC72B}"/>
                </a:ext>
              </a:extLst>
            </p:cNvPr>
            <p:cNvPicPr>
              <a:picLocks noChangeAspect="1" noChangeArrowheads="1"/>
            </p:cNvPicPr>
            <p:nvPr/>
          </p:nvPicPr>
          <p:blipFill rotWithShape="1">
            <a:blip r:embed="rId3">
              <a:clrChange>
                <a:clrFrom>
                  <a:srgbClr val="FFFFFF"/>
                </a:clrFrom>
                <a:clrTo>
                  <a:srgbClr val="FFFFFF">
                    <a:alpha val="0"/>
                  </a:srgbClr>
                </a:clrTo>
              </a:clrChange>
              <a:biLevel thresh="25000"/>
              <a:extLst>
                <a:ext uri="{28A0092B-C50C-407E-A947-70E740481C1C}">
                  <a14:useLocalDpi xmlns:a14="http://schemas.microsoft.com/office/drawing/2010/main" val="0"/>
                </a:ext>
              </a:extLst>
            </a:blip>
            <a:srcRect t="7013" b="77886"/>
            <a:stretch/>
          </p:blipFill>
          <p:spPr bwMode="auto">
            <a:xfrm>
              <a:off x="2544417" y="1928583"/>
              <a:ext cx="3842876" cy="335148"/>
            </a:xfrm>
            <a:prstGeom prst="rect">
              <a:avLst/>
            </a:prstGeom>
            <a:noFill/>
            <a:extLst>
              <a:ext uri="{909E8E84-426E-40DD-AFC4-6F175D3DCCD1}">
                <a14:hiddenFill xmlns:a14="http://schemas.microsoft.com/office/drawing/2010/main">
                  <a:solidFill>
                    <a:srgbClr val="FFFFFF"/>
                  </a:solidFill>
                </a14:hiddenFill>
              </a:ext>
            </a:extLst>
          </p:spPr>
        </p:pic>
      </p:grpSp>
      <p:sp>
        <p:nvSpPr>
          <p:cNvPr id="36" name="TextBox 35">
            <a:extLst>
              <a:ext uri="{FF2B5EF4-FFF2-40B4-BE49-F238E27FC236}">
                <a16:creationId xmlns:a16="http://schemas.microsoft.com/office/drawing/2014/main" id="{3E7CE674-BCB5-42B4-9FFF-676C0734FD2C}"/>
              </a:ext>
            </a:extLst>
          </p:cNvPr>
          <p:cNvSpPr txBox="1"/>
          <p:nvPr/>
        </p:nvSpPr>
        <p:spPr>
          <a:xfrm>
            <a:off x="3096903" y="1998557"/>
            <a:ext cx="1637354" cy="369332"/>
          </a:xfrm>
          <a:prstGeom prst="rect">
            <a:avLst/>
          </a:prstGeom>
          <a:noFill/>
        </p:spPr>
        <p:txBody>
          <a:bodyPr wrap="square" rtlCol="0">
            <a:spAutoFit/>
          </a:bodyPr>
          <a:lstStyle/>
          <a:p>
            <a:r>
              <a:rPr lang="en-US" b="1" i="1" dirty="0"/>
              <a:t>Deterministic</a:t>
            </a:r>
          </a:p>
        </p:txBody>
      </p:sp>
      <p:grpSp>
        <p:nvGrpSpPr>
          <p:cNvPr id="37" name="Group 36">
            <a:extLst>
              <a:ext uri="{FF2B5EF4-FFF2-40B4-BE49-F238E27FC236}">
                <a16:creationId xmlns:a16="http://schemas.microsoft.com/office/drawing/2014/main" id="{F900D26A-B575-4E79-9F95-DB659EAAA8E7}"/>
              </a:ext>
            </a:extLst>
          </p:cNvPr>
          <p:cNvGrpSpPr/>
          <p:nvPr/>
        </p:nvGrpSpPr>
        <p:grpSpPr>
          <a:xfrm>
            <a:off x="5263443" y="1816925"/>
            <a:ext cx="6565029" cy="4803130"/>
            <a:chOff x="2544417" y="1769257"/>
            <a:chExt cx="3842876" cy="3106213"/>
          </a:xfrm>
        </p:grpSpPr>
        <p:pic>
          <p:nvPicPr>
            <p:cNvPr id="38" name="Picture 2" descr="Set of black paint ink brush strokes lines Vector Image">
              <a:extLst>
                <a:ext uri="{FF2B5EF4-FFF2-40B4-BE49-F238E27FC236}">
                  <a16:creationId xmlns:a16="http://schemas.microsoft.com/office/drawing/2014/main" id="{033EC507-03FF-49B6-AB48-8503CE881020}"/>
                </a:ext>
              </a:extLst>
            </p:cNvPr>
            <p:cNvPicPr>
              <a:picLocks noChangeAspect="1" noChangeArrowheads="1"/>
            </p:cNvPicPr>
            <p:nvPr/>
          </p:nvPicPr>
          <p:blipFill rotWithShape="1">
            <a:blip r:embed="rId3">
              <a:clrChange>
                <a:clrFrom>
                  <a:srgbClr val="FFFFFF"/>
                </a:clrFrom>
                <a:clrTo>
                  <a:srgbClr val="FFFFFF">
                    <a:alpha val="0"/>
                  </a:srgbClr>
                </a:clrTo>
              </a:clrChange>
              <a:biLevel thresh="25000"/>
              <a:extLst>
                <a:ext uri="{28A0092B-C50C-407E-A947-70E740481C1C}">
                  <a14:useLocalDpi xmlns:a14="http://schemas.microsoft.com/office/drawing/2010/main" val="0"/>
                </a:ext>
              </a:extLst>
            </a:blip>
            <a:srcRect t="7013" b="77886"/>
            <a:stretch/>
          </p:blipFill>
          <p:spPr bwMode="auto">
            <a:xfrm>
              <a:off x="2544417" y="4246117"/>
              <a:ext cx="3842876" cy="33514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Set of black paint ink brush strokes lines Vector Image">
              <a:extLst>
                <a:ext uri="{FF2B5EF4-FFF2-40B4-BE49-F238E27FC236}">
                  <a16:creationId xmlns:a16="http://schemas.microsoft.com/office/drawing/2014/main" id="{672032A5-D124-42E5-90B2-DF04C9A959F5}"/>
                </a:ext>
              </a:extLst>
            </p:cNvPr>
            <p:cNvPicPr>
              <a:picLocks noChangeAspect="1" noChangeArrowheads="1"/>
            </p:cNvPicPr>
            <p:nvPr/>
          </p:nvPicPr>
          <p:blipFill rotWithShape="1">
            <a:blip r:embed="rId3">
              <a:clrChange>
                <a:clrFrom>
                  <a:srgbClr val="FFFFFF"/>
                </a:clrFrom>
                <a:clrTo>
                  <a:srgbClr val="FFFFFF">
                    <a:alpha val="0"/>
                  </a:srgbClr>
                </a:clrTo>
              </a:clrChange>
              <a:biLevel thresh="25000"/>
              <a:extLst>
                <a:ext uri="{28A0092B-C50C-407E-A947-70E740481C1C}">
                  <a14:useLocalDpi xmlns:a14="http://schemas.microsoft.com/office/drawing/2010/main" val="0"/>
                </a:ext>
              </a:extLst>
            </a:blip>
            <a:srcRect t="7013" b="77886"/>
            <a:stretch/>
          </p:blipFill>
          <p:spPr bwMode="auto">
            <a:xfrm rot="5400000">
              <a:off x="4375319" y="3154790"/>
              <a:ext cx="3106213" cy="335148"/>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Set of black paint ink brush strokes lines Vector Image">
              <a:extLst>
                <a:ext uri="{FF2B5EF4-FFF2-40B4-BE49-F238E27FC236}">
                  <a16:creationId xmlns:a16="http://schemas.microsoft.com/office/drawing/2014/main" id="{FBE619AD-1075-4C25-A5B4-B0D1E6DF1C47}"/>
                </a:ext>
              </a:extLst>
            </p:cNvPr>
            <p:cNvPicPr>
              <a:picLocks noChangeAspect="1" noChangeArrowheads="1"/>
            </p:cNvPicPr>
            <p:nvPr/>
          </p:nvPicPr>
          <p:blipFill rotWithShape="1">
            <a:blip r:embed="rId3">
              <a:clrChange>
                <a:clrFrom>
                  <a:srgbClr val="FFFFFF"/>
                </a:clrFrom>
                <a:clrTo>
                  <a:srgbClr val="FFFFFF">
                    <a:alpha val="0"/>
                  </a:srgbClr>
                </a:clrTo>
              </a:clrChange>
              <a:biLevel thresh="25000"/>
              <a:extLst>
                <a:ext uri="{28A0092B-C50C-407E-A947-70E740481C1C}">
                  <a14:useLocalDpi xmlns:a14="http://schemas.microsoft.com/office/drawing/2010/main" val="0"/>
                </a:ext>
              </a:extLst>
            </a:blip>
            <a:srcRect t="7013" b="77886"/>
            <a:stretch/>
          </p:blipFill>
          <p:spPr bwMode="auto">
            <a:xfrm rot="5400000">
              <a:off x="1424525" y="3154789"/>
              <a:ext cx="3106210" cy="33514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Set of black paint ink brush strokes lines Vector Image">
              <a:extLst>
                <a:ext uri="{FF2B5EF4-FFF2-40B4-BE49-F238E27FC236}">
                  <a16:creationId xmlns:a16="http://schemas.microsoft.com/office/drawing/2014/main" id="{7E1C582F-5EED-4E2A-A1E9-F7ABB9D92DB2}"/>
                </a:ext>
              </a:extLst>
            </p:cNvPr>
            <p:cNvPicPr>
              <a:picLocks noChangeAspect="1" noChangeArrowheads="1"/>
            </p:cNvPicPr>
            <p:nvPr/>
          </p:nvPicPr>
          <p:blipFill rotWithShape="1">
            <a:blip r:embed="rId3">
              <a:clrChange>
                <a:clrFrom>
                  <a:srgbClr val="FFFFFF"/>
                </a:clrFrom>
                <a:clrTo>
                  <a:srgbClr val="FFFFFF">
                    <a:alpha val="0"/>
                  </a:srgbClr>
                </a:clrTo>
              </a:clrChange>
              <a:biLevel thresh="25000"/>
              <a:extLst>
                <a:ext uri="{28A0092B-C50C-407E-A947-70E740481C1C}">
                  <a14:useLocalDpi xmlns:a14="http://schemas.microsoft.com/office/drawing/2010/main" val="0"/>
                </a:ext>
              </a:extLst>
            </a:blip>
            <a:srcRect t="7013" b="77886"/>
            <a:stretch/>
          </p:blipFill>
          <p:spPr bwMode="auto">
            <a:xfrm>
              <a:off x="2544417" y="1928583"/>
              <a:ext cx="3842876" cy="335148"/>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TextBox 41">
            <a:extLst>
              <a:ext uri="{FF2B5EF4-FFF2-40B4-BE49-F238E27FC236}">
                <a16:creationId xmlns:a16="http://schemas.microsoft.com/office/drawing/2014/main" id="{E51151B9-DFE9-4C9E-9491-564838FC1AD8}"/>
              </a:ext>
            </a:extLst>
          </p:cNvPr>
          <p:cNvSpPr txBox="1"/>
          <p:nvPr/>
        </p:nvSpPr>
        <p:spPr>
          <a:xfrm>
            <a:off x="7643053" y="1972394"/>
            <a:ext cx="1637354" cy="369332"/>
          </a:xfrm>
          <a:prstGeom prst="rect">
            <a:avLst/>
          </a:prstGeom>
          <a:noFill/>
        </p:spPr>
        <p:txBody>
          <a:bodyPr wrap="square" rtlCol="0">
            <a:spAutoFit/>
          </a:bodyPr>
          <a:lstStyle/>
          <a:p>
            <a:r>
              <a:rPr lang="en-US" b="1" i="1" dirty="0"/>
              <a:t>Probabilistic</a:t>
            </a:r>
          </a:p>
        </p:txBody>
      </p:sp>
    </p:spTree>
    <p:extLst>
      <p:ext uri="{BB962C8B-B14F-4D97-AF65-F5344CB8AC3E}">
        <p14:creationId xmlns:p14="http://schemas.microsoft.com/office/powerpoint/2010/main" val="67986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par>
                                <p:cTn id="16" presetID="10" presetClass="entr" presetSubtype="0" fill="hold"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8CDFF-242A-4D9F-9A56-A9AEC2EE4AC6}"/>
              </a:ext>
            </a:extLst>
          </p:cNvPr>
          <p:cNvSpPr>
            <a:spLocks noGrp="1"/>
          </p:cNvSpPr>
          <p:nvPr>
            <p:ph type="title"/>
          </p:nvPr>
        </p:nvSpPr>
        <p:spPr/>
        <p:txBody>
          <a:bodyPr/>
          <a:lstStyle/>
          <a:p>
            <a:r>
              <a:rPr lang="en-US" b="1" dirty="0">
                <a:latin typeface="+mn-lt"/>
              </a:rPr>
              <a:t>Probabilistic models – Illustration </a:t>
            </a:r>
            <a:endParaRPr lang="en-US" dirty="0"/>
          </a:p>
        </p:txBody>
      </p:sp>
      <p:sp>
        <p:nvSpPr>
          <p:cNvPr id="4" name="Slide Number Placeholder 3">
            <a:extLst>
              <a:ext uri="{FF2B5EF4-FFF2-40B4-BE49-F238E27FC236}">
                <a16:creationId xmlns:a16="http://schemas.microsoft.com/office/drawing/2014/main" id="{E9AEDF43-B5EC-4368-A90F-0D43F074001F}"/>
              </a:ext>
            </a:extLst>
          </p:cNvPr>
          <p:cNvSpPr>
            <a:spLocks noGrp="1"/>
          </p:cNvSpPr>
          <p:nvPr>
            <p:ph type="sldNum" sz="quarter" idx="12"/>
          </p:nvPr>
        </p:nvSpPr>
        <p:spPr/>
        <p:txBody>
          <a:bodyPr/>
          <a:lstStyle/>
          <a:p>
            <a:fld id="{15E8F91F-789E-49A2-8408-37FDFE0FA12D}" type="slidenum">
              <a:rPr lang="en-US" smtClean="0"/>
              <a:t>6</a:t>
            </a:fld>
            <a:endParaRPr lang="en-US" dirty="0"/>
          </a:p>
        </p:txBody>
      </p:sp>
      <p:graphicFrame>
        <p:nvGraphicFramePr>
          <p:cNvPr id="9" name="Table 6">
            <a:extLst>
              <a:ext uri="{FF2B5EF4-FFF2-40B4-BE49-F238E27FC236}">
                <a16:creationId xmlns:a16="http://schemas.microsoft.com/office/drawing/2014/main" id="{50BCC559-E4F3-488B-8D42-B8FBFF792A0C}"/>
              </a:ext>
            </a:extLst>
          </p:cNvPr>
          <p:cNvGraphicFramePr>
            <a:graphicFrameLocks noGrp="1"/>
          </p:cNvGraphicFramePr>
          <p:nvPr>
            <p:extLst>
              <p:ext uri="{D42A27DB-BD31-4B8C-83A1-F6EECF244321}">
                <p14:modId xmlns:p14="http://schemas.microsoft.com/office/powerpoint/2010/main" val="2027622811"/>
              </p:ext>
            </p:extLst>
          </p:nvPr>
        </p:nvGraphicFramePr>
        <p:xfrm>
          <a:off x="1240366" y="2330511"/>
          <a:ext cx="9711267" cy="4210024"/>
        </p:xfrm>
        <a:graphic>
          <a:graphicData uri="http://schemas.openxmlformats.org/drawingml/2006/table">
            <a:tbl>
              <a:tblPr firstRow="1" bandRow="1">
                <a:tableStyleId>{5C22544A-7EE6-4342-B048-85BDC9FD1C3A}</a:tableStyleId>
              </a:tblPr>
              <a:tblGrid>
                <a:gridCol w="3237089">
                  <a:extLst>
                    <a:ext uri="{9D8B030D-6E8A-4147-A177-3AD203B41FA5}">
                      <a16:colId xmlns:a16="http://schemas.microsoft.com/office/drawing/2014/main" val="2803395340"/>
                    </a:ext>
                  </a:extLst>
                </a:gridCol>
                <a:gridCol w="3237089">
                  <a:extLst>
                    <a:ext uri="{9D8B030D-6E8A-4147-A177-3AD203B41FA5}">
                      <a16:colId xmlns:a16="http://schemas.microsoft.com/office/drawing/2014/main" val="2961030803"/>
                    </a:ext>
                  </a:extLst>
                </a:gridCol>
                <a:gridCol w="3237089">
                  <a:extLst>
                    <a:ext uri="{9D8B030D-6E8A-4147-A177-3AD203B41FA5}">
                      <a16:colId xmlns:a16="http://schemas.microsoft.com/office/drawing/2014/main" val="4146894633"/>
                    </a:ext>
                  </a:extLst>
                </a:gridCol>
              </a:tblGrid>
              <a:tr h="910975">
                <a:tc>
                  <a:txBody>
                    <a:bodyPr/>
                    <a:lstStyle/>
                    <a:p>
                      <a:pPr algn="ctr"/>
                      <a:r>
                        <a:rPr lang="en-GB" sz="1800" dirty="0">
                          <a:solidFill>
                            <a:schemeClr val="tx1"/>
                          </a:solidFill>
                        </a:rPr>
                        <a:t>Household #</a:t>
                      </a:r>
                      <a:endParaRPr lang="en-US" sz="1800" dirty="0">
                        <a:solidFill>
                          <a:schemeClr val="tx1"/>
                        </a:solidFill>
                      </a:endParaRPr>
                    </a:p>
                  </a:txBody>
                  <a:tcPr anchor="ctr">
                    <a:solidFill>
                      <a:schemeClr val="bg1">
                        <a:lumMod val="95000"/>
                      </a:schemeClr>
                    </a:solidFill>
                  </a:tcPr>
                </a:tc>
                <a:tc>
                  <a:txBody>
                    <a:bodyPr/>
                    <a:lstStyle/>
                    <a:p>
                      <a:pPr algn="ctr"/>
                      <a:r>
                        <a:rPr lang="en-GB" sz="1800" dirty="0">
                          <a:solidFill>
                            <a:schemeClr val="tx1"/>
                          </a:solidFill>
                        </a:rPr>
                        <a:t>Run 1</a:t>
                      </a:r>
                      <a:endParaRPr lang="en-US" sz="1800" dirty="0">
                        <a:solidFill>
                          <a:schemeClr val="tx1"/>
                        </a:solidFill>
                      </a:endParaRPr>
                    </a:p>
                  </a:txBody>
                  <a:tcPr anchor="ctr">
                    <a:solidFill>
                      <a:schemeClr val="bg1">
                        <a:lumMod val="95000"/>
                      </a:schemeClr>
                    </a:solidFill>
                  </a:tcPr>
                </a:tc>
                <a:tc>
                  <a:txBody>
                    <a:bodyPr/>
                    <a:lstStyle/>
                    <a:p>
                      <a:pPr algn="ctr"/>
                      <a:r>
                        <a:rPr lang="en-GB" sz="1800" dirty="0">
                          <a:solidFill>
                            <a:schemeClr val="tx1"/>
                          </a:solidFill>
                        </a:rPr>
                        <a:t>Run 2</a:t>
                      </a:r>
                      <a:endParaRPr lang="en-US" sz="1800" dirty="0">
                        <a:solidFill>
                          <a:schemeClr val="tx1"/>
                        </a:solidFill>
                      </a:endParaRPr>
                    </a:p>
                  </a:txBody>
                  <a:tcPr anchor="ctr">
                    <a:solidFill>
                      <a:schemeClr val="bg1">
                        <a:lumMod val="95000"/>
                      </a:schemeClr>
                    </a:solidFill>
                  </a:tcPr>
                </a:tc>
                <a:extLst>
                  <a:ext uri="{0D108BD9-81ED-4DB2-BD59-A6C34878D82A}">
                    <a16:rowId xmlns:a16="http://schemas.microsoft.com/office/drawing/2014/main" val="792241360"/>
                  </a:ext>
                </a:extLst>
              </a:tr>
              <a:tr h="459603">
                <a:tc>
                  <a:txBody>
                    <a:bodyPr/>
                    <a:lstStyle/>
                    <a:p>
                      <a:pPr marL="0" algn="ctr" defTabSz="914400" rtl="0" eaLnBrk="1" latinLnBrk="0" hangingPunct="1"/>
                      <a:r>
                        <a:rPr lang="en-GB" sz="1800" b="1" kern="1200" dirty="0">
                          <a:solidFill>
                            <a:schemeClr val="tx1"/>
                          </a:solidFill>
                          <a:latin typeface="+mn-lt"/>
                          <a:ea typeface="+mn-ea"/>
                          <a:cs typeface="+mn-cs"/>
                        </a:rPr>
                        <a:t>Household 1 (poor)</a:t>
                      </a:r>
                      <a:endParaRPr lang="en-US" sz="1800" b="1" kern="1200" dirty="0">
                        <a:solidFill>
                          <a:schemeClr val="tx1"/>
                        </a:solidFill>
                        <a:latin typeface="+mn-lt"/>
                        <a:ea typeface="+mn-ea"/>
                        <a:cs typeface="+mn-cs"/>
                      </a:endParaRPr>
                    </a:p>
                  </a:txBody>
                  <a:tcPr anchor="ctr">
                    <a:solidFill>
                      <a:schemeClr val="bg1">
                        <a:lumMod val="95000"/>
                      </a:schemeClr>
                    </a:solidFill>
                  </a:tcPr>
                </a:tc>
                <a:tc>
                  <a:txBody>
                    <a:bodyPr/>
                    <a:lstStyle/>
                    <a:p>
                      <a:pPr algn="ctr"/>
                      <a:r>
                        <a:rPr lang="en-GB" sz="1800" b="1" kern="1200" dirty="0">
                          <a:solidFill>
                            <a:schemeClr val="lt1"/>
                          </a:solidFill>
                          <a:latin typeface="+mn-lt"/>
                          <a:ea typeface="+mn-ea"/>
                          <a:cs typeface="+mn-cs"/>
                        </a:rPr>
                        <a:t>Flip </a:t>
                      </a:r>
                      <a:endParaRPr lang="en-US" sz="1800" b="1" kern="1200" dirty="0">
                        <a:solidFill>
                          <a:schemeClr val="lt1"/>
                        </a:solidFill>
                        <a:latin typeface="+mn-lt"/>
                        <a:ea typeface="+mn-ea"/>
                        <a:cs typeface="+mn-cs"/>
                      </a:endParaRPr>
                    </a:p>
                  </a:txBody>
                  <a:tcPr anchor="ctr">
                    <a:solidFill>
                      <a:srgbClr val="92D050"/>
                    </a:solidFill>
                  </a:tcPr>
                </a:tc>
                <a:tc>
                  <a:txBody>
                    <a:bodyPr/>
                    <a:lstStyle/>
                    <a:p>
                      <a:pPr algn="ctr"/>
                      <a:r>
                        <a:rPr lang="en-GB" sz="1800" b="1" kern="1200" dirty="0">
                          <a:solidFill>
                            <a:schemeClr val="lt1"/>
                          </a:solidFill>
                          <a:latin typeface="+mn-lt"/>
                          <a:ea typeface="+mn-ea"/>
                          <a:cs typeface="+mn-cs"/>
                        </a:rPr>
                        <a:t>No-Flip</a:t>
                      </a:r>
                      <a:endParaRPr lang="en-US" sz="1800" b="1" kern="1200" dirty="0">
                        <a:solidFill>
                          <a:schemeClr val="lt1"/>
                        </a:solidFill>
                        <a:latin typeface="+mn-lt"/>
                        <a:ea typeface="+mn-ea"/>
                        <a:cs typeface="+mn-cs"/>
                      </a:endParaRPr>
                    </a:p>
                  </a:txBody>
                  <a:tcPr anchor="ctr">
                    <a:solidFill>
                      <a:srgbClr val="FF0000"/>
                    </a:solidFill>
                  </a:tcPr>
                </a:tc>
                <a:extLst>
                  <a:ext uri="{0D108BD9-81ED-4DB2-BD59-A6C34878D82A}">
                    <a16:rowId xmlns:a16="http://schemas.microsoft.com/office/drawing/2014/main" val="3509324270"/>
                  </a:ext>
                </a:extLst>
              </a:tr>
              <a:tr h="57535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kern="1200" dirty="0">
                          <a:solidFill>
                            <a:schemeClr val="tx1"/>
                          </a:solidFill>
                          <a:latin typeface="+mn-lt"/>
                          <a:ea typeface="+mn-ea"/>
                          <a:cs typeface="+mn-cs"/>
                        </a:rPr>
                        <a:t>Household 2 (deprived and non-poor)</a:t>
                      </a:r>
                      <a:endParaRPr lang="en-US" sz="1800" b="1" kern="1200" dirty="0">
                        <a:solidFill>
                          <a:schemeClr val="tx1"/>
                        </a:solidFill>
                        <a:latin typeface="+mn-lt"/>
                        <a:ea typeface="+mn-ea"/>
                        <a:cs typeface="+mn-cs"/>
                      </a:endParaRPr>
                    </a:p>
                  </a:txBody>
                  <a:tcPr anchor="ctr">
                    <a:solidFill>
                      <a:schemeClr val="bg1">
                        <a:lumMod val="95000"/>
                      </a:schemeClr>
                    </a:solidFill>
                  </a:tcPr>
                </a:tc>
                <a:tc>
                  <a:txBody>
                    <a:bodyPr/>
                    <a:lstStyle/>
                    <a:p>
                      <a:pPr algn="ctr"/>
                      <a:r>
                        <a:rPr lang="en-GB" sz="1800" b="1" kern="1200" dirty="0">
                          <a:solidFill>
                            <a:schemeClr val="lt1"/>
                          </a:solidFill>
                          <a:latin typeface="+mn-lt"/>
                          <a:ea typeface="+mn-ea"/>
                          <a:cs typeface="+mn-cs"/>
                        </a:rPr>
                        <a:t>No-Flip</a:t>
                      </a:r>
                      <a:endParaRPr lang="en-US" sz="1800" b="1" kern="1200" dirty="0">
                        <a:solidFill>
                          <a:schemeClr val="lt1"/>
                        </a:solidFill>
                        <a:latin typeface="+mn-lt"/>
                        <a:ea typeface="+mn-ea"/>
                        <a:cs typeface="+mn-cs"/>
                      </a:endParaRPr>
                    </a:p>
                  </a:txBody>
                  <a:tcPr anchor="ctr">
                    <a:solidFill>
                      <a:srgbClr val="FF0000"/>
                    </a:solidFill>
                  </a:tcPr>
                </a:tc>
                <a:tc>
                  <a:txBody>
                    <a:bodyPr/>
                    <a:lstStyle/>
                    <a:p>
                      <a:pPr algn="ctr"/>
                      <a:r>
                        <a:rPr lang="en-GB" sz="1800" b="1" kern="1200" dirty="0">
                          <a:solidFill>
                            <a:schemeClr val="lt1"/>
                          </a:solidFill>
                          <a:latin typeface="+mn-lt"/>
                          <a:ea typeface="+mn-ea"/>
                          <a:cs typeface="+mn-cs"/>
                        </a:rPr>
                        <a:t>Flip</a:t>
                      </a:r>
                      <a:endParaRPr lang="en-US" sz="1800" b="1" kern="1200" dirty="0">
                        <a:solidFill>
                          <a:schemeClr val="lt1"/>
                        </a:solidFill>
                        <a:latin typeface="+mn-lt"/>
                        <a:ea typeface="+mn-ea"/>
                        <a:cs typeface="+mn-cs"/>
                      </a:endParaRPr>
                    </a:p>
                  </a:txBody>
                  <a:tcPr anchor="ctr">
                    <a:solidFill>
                      <a:srgbClr val="92D050"/>
                    </a:solidFill>
                  </a:tcPr>
                </a:tc>
                <a:extLst>
                  <a:ext uri="{0D108BD9-81ED-4DB2-BD59-A6C34878D82A}">
                    <a16:rowId xmlns:a16="http://schemas.microsoft.com/office/drawing/2014/main" val="857485096"/>
                  </a:ext>
                </a:extLst>
              </a:tr>
              <a:tr h="57535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kern="1200" dirty="0">
                          <a:solidFill>
                            <a:schemeClr val="tx1"/>
                          </a:solidFill>
                          <a:latin typeface="+mn-lt"/>
                          <a:ea typeface="+mn-ea"/>
                          <a:cs typeface="+mn-cs"/>
                        </a:rPr>
                        <a:t>Household3 (deprived and non-poor)</a:t>
                      </a:r>
                      <a:endParaRPr lang="en-US" sz="1800" b="1" kern="1200" dirty="0">
                        <a:solidFill>
                          <a:schemeClr val="tx1"/>
                        </a:solidFill>
                        <a:latin typeface="+mn-lt"/>
                        <a:ea typeface="+mn-ea"/>
                        <a:cs typeface="+mn-cs"/>
                      </a:endParaRPr>
                    </a:p>
                  </a:txBody>
                  <a:tcPr anchor="ctr">
                    <a:solidFill>
                      <a:schemeClr val="bg1">
                        <a:lumMod val="95000"/>
                      </a:schemeClr>
                    </a:solidFill>
                  </a:tcPr>
                </a:tc>
                <a:tc>
                  <a:txBody>
                    <a:bodyPr/>
                    <a:lstStyle/>
                    <a:p>
                      <a:pPr algn="ctr"/>
                      <a:r>
                        <a:rPr lang="en-GB" sz="1800" b="1" kern="1200" dirty="0">
                          <a:solidFill>
                            <a:schemeClr val="lt1"/>
                          </a:solidFill>
                          <a:latin typeface="+mn-lt"/>
                          <a:ea typeface="+mn-ea"/>
                          <a:cs typeface="+mn-cs"/>
                        </a:rPr>
                        <a:t>Flip</a:t>
                      </a:r>
                      <a:endParaRPr lang="en-US" sz="1800" b="1" kern="1200" dirty="0">
                        <a:solidFill>
                          <a:schemeClr val="lt1"/>
                        </a:solidFill>
                        <a:latin typeface="+mn-lt"/>
                        <a:ea typeface="+mn-ea"/>
                        <a:cs typeface="+mn-cs"/>
                      </a:endParaRPr>
                    </a:p>
                  </a:txBody>
                  <a:tcPr anchor="ctr">
                    <a:solidFill>
                      <a:srgbClr val="92D050"/>
                    </a:solidFill>
                  </a:tcPr>
                </a:tc>
                <a:tc>
                  <a:txBody>
                    <a:bodyPr/>
                    <a:lstStyle/>
                    <a:p>
                      <a:pPr algn="ctr"/>
                      <a:r>
                        <a:rPr lang="en-GB" sz="1800" b="1" kern="1200" dirty="0">
                          <a:solidFill>
                            <a:schemeClr val="lt1"/>
                          </a:solidFill>
                          <a:latin typeface="+mn-lt"/>
                          <a:ea typeface="+mn-ea"/>
                          <a:cs typeface="+mn-cs"/>
                        </a:rPr>
                        <a:t>Flip</a:t>
                      </a:r>
                      <a:endParaRPr lang="en-US" sz="1800" b="1" kern="1200" dirty="0">
                        <a:solidFill>
                          <a:schemeClr val="lt1"/>
                        </a:solidFill>
                        <a:latin typeface="+mn-lt"/>
                        <a:ea typeface="+mn-ea"/>
                        <a:cs typeface="+mn-cs"/>
                      </a:endParaRPr>
                    </a:p>
                  </a:txBody>
                  <a:tcPr anchor="ctr">
                    <a:solidFill>
                      <a:srgbClr val="92D050"/>
                    </a:solidFill>
                  </a:tcPr>
                </a:tc>
                <a:extLst>
                  <a:ext uri="{0D108BD9-81ED-4DB2-BD59-A6C34878D82A}">
                    <a16:rowId xmlns:a16="http://schemas.microsoft.com/office/drawing/2014/main" val="996630515"/>
                  </a:ext>
                </a:extLst>
              </a:tr>
              <a:tr h="57535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kern="1200" dirty="0">
                          <a:solidFill>
                            <a:schemeClr val="tx1"/>
                          </a:solidFill>
                          <a:latin typeface="+mn-lt"/>
                          <a:ea typeface="+mn-ea"/>
                          <a:cs typeface="+mn-cs"/>
                        </a:rPr>
                        <a:t>Household 4</a:t>
                      </a:r>
                      <a:endParaRPr lang="en-US" sz="1800" b="1" kern="1200" dirty="0">
                        <a:solidFill>
                          <a:schemeClr val="tx1"/>
                        </a:solidFill>
                        <a:latin typeface="+mn-lt"/>
                        <a:ea typeface="+mn-ea"/>
                        <a:cs typeface="+mn-cs"/>
                      </a:endParaRPr>
                    </a:p>
                    <a:p>
                      <a:pPr marL="0" algn="ctr" defTabSz="914400" rtl="0" eaLnBrk="1" latinLnBrk="0" hangingPunct="1"/>
                      <a:endParaRPr lang="en-US" sz="1800" b="1" kern="1200" dirty="0">
                        <a:solidFill>
                          <a:schemeClr val="tx1"/>
                        </a:solidFill>
                        <a:latin typeface="+mn-lt"/>
                        <a:ea typeface="+mn-ea"/>
                        <a:cs typeface="+mn-cs"/>
                      </a:endParaRPr>
                    </a:p>
                  </a:txBody>
                  <a:tcPr anchor="ctr">
                    <a:solidFill>
                      <a:schemeClr val="bg1">
                        <a:lumMod val="95000"/>
                      </a:schemeClr>
                    </a:solidFill>
                  </a:tcPr>
                </a:tc>
                <a:tc>
                  <a:txBody>
                    <a:bodyPr/>
                    <a:lstStyle/>
                    <a:p>
                      <a:pPr algn="ctr"/>
                      <a:r>
                        <a:rPr lang="en-GB" sz="1800" b="1" kern="1200" dirty="0">
                          <a:solidFill>
                            <a:schemeClr val="lt1"/>
                          </a:solidFill>
                          <a:latin typeface="+mn-lt"/>
                          <a:ea typeface="+mn-ea"/>
                          <a:cs typeface="+mn-cs"/>
                        </a:rPr>
                        <a:t>BAU</a:t>
                      </a:r>
                      <a:endParaRPr lang="en-US" sz="1800" b="1" kern="1200" dirty="0">
                        <a:solidFill>
                          <a:schemeClr val="lt1"/>
                        </a:solidFill>
                        <a:latin typeface="+mn-lt"/>
                        <a:ea typeface="+mn-ea"/>
                        <a:cs typeface="+mn-cs"/>
                      </a:endParaRPr>
                    </a:p>
                  </a:txBody>
                  <a:tcPr anchor="ctr">
                    <a:solidFill>
                      <a:srgbClr val="00B0F0"/>
                    </a:solidFill>
                  </a:tcPr>
                </a:tc>
                <a:tc>
                  <a:txBody>
                    <a:bodyPr/>
                    <a:lstStyle/>
                    <a:p>
                      <a:pPr algn="ctr"/>
                      <a:r>
                        <a:rPr lang="en-GB" sz="1800" b="1" kern="1200" dirty="0">
                          <a:solidFill>
                            <a:schemeClr val="lt1"/>
                          </a:solidFill>
                          <a:latin typeface="+mn-lt"/>
                          <a:ea typeface="+mn-ea"/>
                          <a:cs typeface="+mn-cs"/>
                        </a:rPr>
                        <a:t>BAU</a:t>
                      </a:r>
                      <a:endParaRPr lang="en-US" sz="1800" b="1" kern="1200" dirty="0">
                        <a:solidFill>
                          <a:schemeClr val="lt1"/>
                        </a:solidFill>
                        <a:latin typeface="+mn-lt"/>
                        <a:ea typeface="+mn-ea"/>
                        <a:cs typeface="+mn-cs"/>
                      </a:endParaRPr>
                    </a:p>
                  </a:txBody>
                  <a:tcPr anchor="ctr">
                    <a:solidFill>
                      <a:srgbClr val="00B0F0"/>
                    </a:solidFill>
                  </a:tcPr>
                </a:tc>
                <a:extLst>
                  <a:ext uri="{0D108BD9-81ED-4DB2-BD59-A6C34878D82A}">
                    <a16:rowId xmlns:a16="http://schemas.microsoft.com/office/drawing/2014/main" val="1156662574"/>
                  </a:ext>
                </a:extLst>
              </a:tr>
              <a:tr h="4596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kern="1200" dirty="0">
                          <a:solidFill>
                            <a:schemeClr val="tx1"/>
                          </a:solidFill>
                          <a:latin typeface="+mn-lt"/>
                          <a:ea typeface="+mn-ea"/>
                          <a:cs typeface="+mn-cs"/>
                        </a:rPr>
                        <a:t>Household 5</a:t>
                      </a:r>
                      <a:endParaRPr lang="en-US" sz="1800" b="1" kern="1200" dirty="0">
                        <a:solidFill>
                          <a:schemeClr val="tx1"/>
                        </a:solidFill>
                        <a:latin typeface="+mn-lt"/>
                        <a:ea typeface="+mn-ea"/>
                        <a:cs typeface="+mn-cs"/>
                      </a:endParaRPr>
                    </a:p>
                  </a:txBody>
                  <a:tcPr anchor="ctr">
                    <a:solidFill>
                      <a:schemeClr val="bg1">
                        <a:lumMod val="95000"/>
                      </a:schemeClr>
                    </a:solidFill>
                  </a:tcPr>
                </a:tc>
                <a:tc>
                  <a:txBody>
                    <a:bodyPr/>
                    <a:lstStyle/>
                    <a:p>
                      <a:pPr algn="ct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BAU</a:t>
                      </a:r>
                      <a:endParaRPr lang="en-US" sz="1800" b="1" kern="1200" dirty="0">
                        <a:solidFill>
                          <a:schemeClr val="lt1"/>
                        </a:solidFill>
                        <a:latin typeface="+mn-lt"/>
                        <a:ea typeface="+mn-ea"/>
                        <a:cs typeface="+mn-cs"/>
                      </a:endParaRPr>
                    </a:p>
                  </a:txBody>
                  <a:tcPr anchor="ctr">
                    <a:solidFill>
                      <a:srgbClr val="00B0F0"/>
                    </a:solidFill>
                  </a:tcPr>
                </a:tc>
                <a:tc>
                  <a:txBody>
                    <a:bodyPr/>
                    <a:lstStyle/>
                    <a:p>
                      <a:pPr algn="ct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BAU</a:t>
                      </a:r>
                      <a:endParaRPr lang="en-US" sz="1800" b="1" kern="1200" dirty="0">
                        <a:solidFill>
                          <a:schemeClr val="lt1"/>
                        </a:solidFill>
                        <a:latin typeface="+mn-lt"/>
                        <a:ea typeface="+mn-ea"/>
                        <a:cs typeface="+mn-cs"/>
                      </a:endParaRPr>
                    </a:p>
                  </a:txBody>
                  <a:tcPr anchor="ctr">
                    <a:solidFill>
                      <a:srgbClr val="00B0F0"/>
                    </a:solidFill>
                  </a:tcPr>
                </a:tc>
                <a:extLst>
                  <a:ext uri="{0D108BD9-81ED-4DB2-BD59-A6C34878D82A}">
                    <a16:rowId xmlns:a16="http://schemas.microsoft.com/office/drawing/2014/main" val="1602582406"/>
                  </a:ext>
                </a:extLst>
              </a:tr>
              <a:tr h="4596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kern="1200" dirty="0">
                          <a:solidFill>
                            <a:schemeClr val="tx1"/>
                          </a:solidFill>
                          <a:latin typeface="+mn-lt"/>
                          <a:ea typeface="+mn-ea"/>
                          <a:cs typeface="+mn-cs"/>
                        </a:rPr>
                        <a:t>Household 6</a:t>
                      </a:r>
                      <a:endParaRPr lang="en-US" sz="1800" b="1" kern="1200" dirty="0">
                        <a:solidFill>
                          <a:schemeClr val="tx1"/>
                        </a:solidFill>
                        <a:latin typeface="+mn-lt"/>
                        <a:ea typeface="+mn-ea"/>
                        <a:cs typeface="+mn-cs"/>
                      </a:endParaRPr>
                    </a:p>
                  </a:txBody>
                  <a:tcPr anchor="ctr">
                    <a:solidFill>
                      <a:schemeClr val="bg1">
                        <a:lumMod val="95000"/>
                      </a:schemeClr>
                    </a:solidFill>
                  </a:tcPr>
                </a:tc>
                <a:tc>
                  <a:txBody>
                    <a:bodyPr/>
                    <a:lstStyle/>
                    <a:p>
                      <a:pPr algn="ct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BAU</a:t>
                      </a:r>
                      <a:endParaRPr lang="en-US" sz="1800" b="1" kern="1200" dirty="0">
                        <a:solidFill>
                          <a:schemeClr val="lt1"/>
                        </a:solidFill>
                        <a:latin typeface="+mn-lt"/>
                        <a:ea typeface="+mn-ea"/>
                        <a:cs typeface="+mn-cs"/>
                      </a:endParaRPr>
                    </a:p>
                  </a:txBody>
                  <a:tcPr anchor="ctr">
                    <a:solidFill>
                      <a:srgbClr val="00B0F0"/>
                    </a:solidFill>
                  </a:tcPr>
                </a:tc>
                <a:tc>
                  <a:txBody>
                    <a:bodyPr/>
                    <a:lstStyle/>
                    <a:p>
                      <a:pPr algn="ct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BAU</a:t>
                      </a:r>
                      <a:endParaRPr lang="en-US" sz="1800" b="1" kern="1200" dirty="0">
                        <a:solidFill>
                          <a:schemeClr val="lt1"/>
                        </a:solidFill>
                        <a:latin typeface="+mn-lt"/>
                        <a:ea typeface="+mn-ea"/>
                        <a:cs typeface="+mn-cs"/>
                      </a:endParaRPr>
                    </a:p>
                  </a:txBody>
                  <a:tcPr anchor="ctr">
                    <a:solidFill>
                      <a:srgbClr val="00B0F0"/>
                    </a:solidFill>
                  </a:tcPr>
                </a:tc>
                <a:extLst>
                  <a:ext uri="{0D108BD9-81ED-4DB2-BD59-A6C34878D82A}">
                    <a16:rowId xmlns:a16="http://schemas.microsoft.com/office/drawing/2014/main" val="758862858"/>
                  </a:ext>
                </a:extLst>
              </a:tr>
            </a:tbl>
          </a:graphicData>
        </a:graphic>
      </p:graphicFrame>
      <p:sp>
        <p:nvSpPr>
          <p:cNvPr id="10" name="TextBox 9">
            <a:extLst>
              <a:ext uri="{FF2B5EF4-FFF2-40B4-BE49-F238E27FC236}">
                <a16:creationId xmlns:a16="http://schemas.microsoft.com/office/drawing/2014/main" id="{BC94C847-6741-49C1-81B8-10BDCC5C9949}"/>
              </a:ext>
            </a:extLst>
          </p:cNvPr>
          <p:cNvSpPr txBox="1"/>
          <p:nvPr/>
        </p:nvSpPr>
        <p:spPr>
          <a:xfrm>
            <a:off x="1240366" y="1474332"/>
            <a:ext cx="9711267" cy="646331"/>
          </a:xfrm>
          <a:prstGeom prst="rect">
            <a:avLst/>
          </a:prstGeom>
          <a:noFill/>
        </p:spPr>
        <p:txBody>
          <a:bodyPr wrap="square" rtlCol="0">
            <a:spAutoFit/>
          </a:bodyPr>
          <a:lstStyle/>
          <a:p>
            <a:r>
              <a:rPr lang="en-US" b="1" dirty="0"/>
              <a:t>Resource units needed </a:t>
            </a:r>
            <a:r>
              <a:rPr lang="en-US" dirty="0"/>
              <a:t>to raise a deprived household out of deprivation in this indicator (j=1) is equal to </a:t>
            </a:r>
            <a:r>
              <a:rPr lang="en-US" u="sng" dirty="0"/>
              <a:t>4.5 units</a:t>
            </a:r>
            <a:r>
              <a:rPr lang="en-US" dirty="0"/>
              <a:t>. </a:t>
            </a:r>
            <a:r>
              <a:rPr lang="en-US" b="1" dirty="0"/>
              <a:t>Optimization model results </a:t>
            </a:r>
            <a:r>
              <a:rPr lang="en-US" dirty="0"/>
              <a:t>in </a:t>
            </a:r>
            <a:r>
              <a:rPr lang="en-US" u="sng" dirty="0"/>
              <a:t>9 resource units </a:t>
            </a:r>
            <a:r>
              <a:rPr lang="en-US" dirty="0"/>
              <a:t>that should be allocated to this indicator.</a:t>
            </a:r>
          </a:p>
        </p:txBody>
      </p:sp>
    </p:spTree>
    <p:extLst>
      <p:ext uri="{BB962C8B-B14F-4D97-AF65-F5344CB8AC3E}">
        <p14:creationId xmlns:p14="http://schemas.microsoft.com/office/powerpoint/2010/main" val="3986848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6B4538-D873-41C0-B893-C9B6DD9BBAD6}"/>
              </a:ext>
            </a:extLst>
          </p:cNvPr>
          <p:cNvSpPr>
            <a:spLocks noGrp="1"/>
          </p:cNvSpPr>
          <p:nvPr>
            <p:ph type="sldNum" sz="quarter" idx="12"/>
          </p:nvPr>
        </p:nvSpPr>
        <p:spPr/>
        <p:txBody>
          <a:bodyPr/>
          <a:lstStyle/>
          <a:p>
            <a:fld id="{15E8F91F-789E-49A2-8408-37FDFE0FA12D}" type="slidenum">
              <a:rPr lang="en-US" smtClean="0"/>
              <a:t>7</a:t>
            </a:fld>
            <a:endParaRPr lang="en-US" dirty="0"/>
          </a:p>
        </p:txBody>
      </p:sp>
      <p:sp>
        <p:nvSpPr>
          <p:cNvPr id="7" name="Rectangle 6">
            <a:extLst>
              <a:ext uri="{FF2B5EF4-FFF2-40B4-BE49-F238E27FC236}">
                <a16:creationId xmlns:a16="http://schemas.microsoft.com/office/drawing/2014/main" id="{95EFDEA2-17BD-44D6-AA6C-6A980D1379C2}"/>
              </a:ext>
            </a:extLst>
          </p:cNvPr>
          <p:cNvSpPr/>
          <p:nvPr/>
        </p:nvSpPr>
        <p:spPr>
          <a:xfrm>
            <a:off x="6991639" y="1901746"/>
            <a:ext cx="4476272" cy="2050716"/>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548235"/>
              </a:highlight>
            </a:endParaRPr>
          </a:p>
        </p:txBody>
      </p:sp>
      <p:sp>
        <p:nvSpPr>
          <p:cNvPr id="8" name="Rectangle 7">
            <a:extLst>
              <a:ext uri="{FF2B5EF4-FFF2-40B4-BE49-F238E27FC236}">
                <a16:creationId xmlns:a16="http://schemas.microsoft.com/office/drawing/2014/main" id="{DC9C9D8D-CD78-4F86-BF1E-B25CC43F9FCE}"/>
              </a:ext>
            </a:extLst>
          </p:cNvPr>
          <p:cNvSpPr/>
          <p:nvPr/>
        </p:nvSpPr>
        <p:spPr>
          <a:xfrm>
            <a:off x="2373975" y="1901746"/>
            <a:ext cx="4617664" cy="2050715"/>
          </a:xfrm>
          <a:prstGeom prst="rect">
            <a:avLst/>
          </a:prstGeom>
          <a:solidFill>
            <a:srgbClr val="54823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B2B5EC65-3B1C-44BE-B674-F0EF05C50533}"/>
              </a:ext>
            </a:extLst>
          </p:cNvPr>
          <p:cNvSpPr/>
          <p:nvPr/>
        </p:nvSpPr>
        <p:spPr>
          <a:xfrm>
            <a:off x="2373974" y="3987930"/>
            <a:ext cx="9093932" cy="2168401"/>
          </a:xfrm>
          <a:prstGeom prst="rect">
            <a:avLst/>
          </a:prstGeom>
          <a:solidFill>
            <a:schemeClr val="accent6">
              <a:lumMod val="20000"/>
              <a:lumOff val="8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Arrow Connector 12">
            <a:extLst>
              <a:ext uri="{FF2B5EF4-FFF2-40B4-BE49-F238E27FC236}">
                <a16:creationId xmlns:a16="http://schemas.microsoft.com/office/drawing/2014/main" id="{EE830477-B841-48B7-838E-060825B8DBED}"/>
              </a:ext>
            </a:extLst>
          </p:cNvPr>
          <p:cNvCxnSpPr>
            <a:cxnSpLocks/>
          </p:cNvCxnSpPr>
          <p:nvPr/>
        </p:nvCxnSpPr>
        <p:spPr>
          <a:xfrm flipV="1">
            <a:off x="2282781" y="6168232"/>
            <a:ext cx="9319606" cy="0"/>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B7CD87D-A025-499E-93EB-F31F67AAE3A8}"/>
              </a:ext>
            </a:extLst>
          </p:cNvPr>
          <p:cNvCxnSpPr>
            <a:cxnSpLocks/>
          </p:cNvCxnSpPr>
          <p:nvPr/>
        </p:nvCxnSpPr>
        <p:spPr>
          <a:xfrm flipV="1">
            <a:off x="2297771" y="1698615"/>
            <a:ext cx="0" cy="4482546"/>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8D4BFFC-819E-4AEB-8D4F-BE55C7D9FECD}"/>
              </a:ext>
            </a:extLst>
          </p:cNvPr>
          <p:cNvSpPr txBox="1"/>
          <p:nvPr/>
        </p:nvSpPr>
        <p:spPr>
          <a:xfrm>
            <a:off x="9488936" y="6507865"/>
            <a:ext cx="2226365" cy="369332"/>
          </a:xfrm>
          <a:prstGeom prst="rect">
            <a:avLst/>
          </a:prstGeom>
          <a:noFill/>
        </p:spPr>
        <p:txBody>
          <a:bodyPr wrap="square" rtlCol="0">
            <a:spAutoFit/>
          </a:bodyPr>
          <a:lstStyle/>
          <a:p>
            <a:r>
              <a:rPr lang="en-US" b="1" dirty="0"/>
              <a:t>Type of intervention</a:t>
            </a:r>
          </a:p>
        </p:txBody>
      </p:sp>
      <p:sp>
        <p:nvSpPr>
          <p:cNvPr id="16" name="TextBox 15">
            <a:extLst>
              <a:ext uri="{FF2B5EF4-FFF2-40B4-BE49-F238E27FC236}">
                <a16:creationId xmlns:a16="http://schemas.microsoft.com/office/drawing/2014/main" id="{76869CC7-DC03-4006-B8ED-4BE5B412C31E}"/>
              </a:ext>
            </a:extLst>
          </p:cNvPr>
          <p:cNvSpPr txBox="1"/>
          <p:nvPr/>
        </p:nvSpPr>
        <p:spPr>
          <a:xfrm>
            <a:off x="1184588" y="1384641"/>
            <a:ext cx="2226365" cy="369332"/>
          </a:xfrm>
          <a:prstGeom prst="rect">
            <a:avLst/>
          </a:prstGeom>
          <a:noFill/>
        </p:spPr>
        <p:txBody>
          <a:bodyPr wrap="square" rtlCol="0">
            <a:spAutoFit/>
          </a:bodyPr>
          <a:lstStyle/>
          <a:p>
            <a:r>
              <a:rPr lang="en-US" b="1" dirty="0"/>
              <a:t>Type of Indicators</a:t>
            </a:r>
          </a:p>
        </p:txBody>
      </p:sp>
      <p:sp>
        <p:nvSpPr>
          <p:cNvPr id="19" name="TextBox 18">
            <a:extLst>
              <a:ext uri="{FF2B5EF4-FFF2-40B4-BE49-F238E27FC236}">
                <a16:creationId xmlns:a16="http://schemas.microsoft.com/office/drawing/2014/main" id="{3EDF0BEB-DD78-49C5-935B-9C8AC9C31773}"/>
              </a:ext>
            </a:extLst>
          </p:cNvPr>
          <p:cNvSpPr txBox="1"/>
          <p:nvPr/>
        </p:nvSpPr>
        <p:spPr>
          <a:xfrm>
            <a:off x="623379" y="4056065"/>
            <a:ext cx="1486771" cy="307777"/>
          </a:xfrm>
          <a:prstGeom prst="rect">
            <a:avLst/>
          </a:prstGeom>
          <a:noFill/>
        </p:spPr>
        <p:txBody>
          <a:bodyPr wrap="square" rtlCol="0">
            <a:spAutoFit/>
          </a:bodyPr>
          <a:lstStyle/>
          <a:p>
            <a:r>
              <a:rPr lang="en-US" sz="1400" i="1" dirty="0"/>
              <a:t>Public Indicators</a:t>
            </a:r>
          </a:p>
        </p:txBody>
      </p:sp>
      <p:sp>
        <p:nvSpPr>
          <p:cNvPr id="20" name="TextBox 19">
            <a:extLst>
              <a:ext uri="{FF2B5EF4-FFF2-40B4-BE49-F238E27FC236}">
                <a16:creationId xmlns:a16="http://schemas.microsoft.com/office/drawing/2014/main" id="{2ADF3D73-8BC8-4631-AE5F-A78BC16D334A}"/>
              </a:ext>
            </a:extLst>
          </p:cNvPr>
          <p:cNvSpPr txBox="1"/>
          <p:nvPr/>
        </p:nvSpPr>
        <p:spPr>
          <a:xfrm>
            <a:off x="540932" y="1882006"/>
            <a:ext cx="1680635" cy="307777"/>
          </a:xfrm>
          <a:prstGeom prst="rect">
            <a:avLst/>
          </a:prstGeom>
          <a:noFill/>
        </p:spPr>
        <p:txBody>
          <a:bodyPr wrap="square" rtlCol="0">
            <a:spAutoFit/>
          </a:bodyPr>
          <a:lstStyle/>
          <a:p>
            <a:r>
              <a:rPr lang="en-US" sz="1400" i="1" dirty="0"/>
              <a:t>Private Indicators</a:t>
            </a:r>
          </a:p>
        </p:txBody>
      </p:sp>
      <p:sp>
        <p:nvSpPr>
          <p:cNvPr id="24" name="TextBox 23">
            <a:extLst>
              <a:ext uri="{FF2B5EF4-FFF2-40B4-BE49-F238E27FC236}">
                <a16:creationId xmlns:a16="http://schemas.microsoft.com/office/drawing/2014/main" id="{D9D22C90-9C1A-41C4-B1D5-BF520782AB00}"/>
              </a:ext>
            </a:extLst>
          </p:cNvPr>
          <p:cNvSpPr txBox="1"/>
          <p:nvPr/>
        </p:nvSpPr>
        <p:spPr>
          <a:xfrm>
            <a:off x="3808566" y="2784704"/>
            <a:ext cx="1733315" cy="307777"/>
          </a:xfrm>
          <a:prstGeom prst="rect">
            <a:avLst/>
          </a:prstGeom>
          <a:noFill/>
        </p:spPr>
        <p:txBody>
          <a:bodyPr wrap="square" rtlCol="0">
            <a:spAutoFit/>
          </a:bodyPr>
          <a:lstStyle/>
          <a:p>
            <a:r>
              <a:rPr lang="en-GB" sz="1400" i="1" dirty="0"/>
              <a:t>H</a:t>
            </a:r>
            <a:r>
              <a:rPr lang="en-US" sz="1400" i="1" dirty="0"/>
              <a:t>ousehold-level</a:t>
            </a:r>
          </a:p>
        </p:txBody>
      </p:sp>
      <p:sp>
        <p:nvSpPr>
          <p:cNvPr id="26" name="TextBox 25">
            <a:extLst>
              <a:ext uri="{FF2B5EF4-FFF2-40B4-BE49-F238E27FC236}">
                <a16:creationId xmlns:a16="http://schemas.microsoft.com/office/drawing/2014/main" id="{5C903A8B-4003-40DD-8D5B-D03B0060A280}"/>
              </a:ext>
            </a:extLst>
          </p:cNvPr>
          <p:cNvSpPr txBox="1"/>
          <p:nvPr/>
        </p:nvSpPr>
        <p:spPr>
          <a:xfrm>
            <a:off x="7624690" y="2756505"/>
            <a:ext cx="3291839" cy="307777"/>
          </a:xfrm>
          <a:prstGeom prst="rect">
            <a:avLst/>
          </a:prstGeom>
          <a:noFill/>
        </p:spPr>
        <p:txBody>
          <a:bodyPr wrap="square" rtlCol="0">
            <a:spAutoFit/>
          </a:bodyPr>
          <a:lstStyle/>
          <a:p>
            <a:r>
              <a:rPr lang="en-US" sz="1400" i="1" dirty="0"/>
              <a:t>Geographic and income proxy clustering</a:t>
            </a:r>
          </a:p>
        </p:txBody>
      </p:sp>
      <p:sp>
        <p:nvSpPr>
          <p:cNvPr id="27" name="TextBox 26">
            <a:extLst>
              <a:ext uri="{FF2B5EF4-FFF2-40B4-BE49-F238E27FC236}">
                <a16:creationId xmlns:a16="http://schemas.microsoft.com/office/drawing/2014/main" id="{A72CFBF4-618A-4DFE-8742-462E5303D3FD}"/>
              </a:ext>
            </a:extLst>
          </p:cNvPr>
          <p:cNvSpPr txBox="1"/>
          <p:nvPr/>
        </p:nvSpPr>
        <p:spPr>
          <a:xfrm>
            <a:off x="6092048" y="4805341"/>
            <a:ext cx="1954669" cy="307777"/>
          </a:xfrm>
          <a:prstGeom prst="rect">
            <a:avLst/>
          </a:prstGeom>
          <a:noFill/>
        </p:spPr>
        <p:txBody>
          <a:bodyPr wrap="square" rtlCol="0">
            <a:spAutoFit/>
          </a:bodyPr>
          <a:lstStyle/>
          <a:p>
            <a:r>
              <a:rPr lang="en-US" sz="1400" i="1" dirty="0"/>
              <a:t>Demographic cell-level</a:t>
            </a:r>
          </a:p>
        </p:txBody>
      </p:sp>
      <p:sp>
        <p:nvSpPr>
          <p:cNvPr id="30" name="Title 1">
            <a:extLst>
              <a:ext uri="{FF2B5EF4-FFF2-40B4-BE49-F238E27FC236}">
                <a16:creationId xmlns:a16="http://schemas.microsoft.com/office/drawing/2014/main" id="{39063FAB-DC7E-4C2C-BB25-EA398830D333}"/>
              </a:ext>
            </a:extLst>
          </p:cNvPr>
          <p:cNvSpPr txBox="1">
            <a:spLocks/>
          </p:cNvSpPr>
          <p:nvPr/>
        </p:nvSpPr>
        <p:spPr>
          <a:xfrm>
            <a:off x="990600" y="12362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mn-lt"/>
              </a:rPr>
              <a:t>Additional optimization models</a:t>
            </a:r>
          </a:p>
        </p:txBody>
      </p:sp>
      <p:pic>
        <p:nvPicPr>
          <p:cNvPr id="43" name="Picture 42">
            <a:extLst>
              <a:ext uri="{FF2B5EF4-FFF2-40B4-BE49-F238E27FC236}">
                <a16:creationId xmlns:a16="http://schemas.microsoft.com/office/drawing/2014/main" id="{DA6CD59D-1C2D-4624-814D-4DC41F860C35}"/>
              </a:ext>
            </a:extLst>
          </p:cNvPr>
          <p:cNvPicPr>
            <a:picLocks noChangeAspect="1"/>
          </p:cNvPicPr>
          <p:nvPr/>
        </p:nvPicPr>
        <p:blipFill>
          <a:blip r:embed="rId3"/>
          <a:stretch>
            <a:fillRect/>
          </a:stretch>
        </p:blipFill>
        <p:spPr>
          <a:xfrm>
            <a:off x="54763" y="2163941"/>
            <a:ext cx="2175771" cy="1289012"/>
          </a:xfrm>
          <a:prstGeom prst="rect">
            <a:avLst/>
          </a:prstGeom>
        </p:spPr>
      </p:pic>
      <p:pic>
        <p:nvPicPr>
          <p:cNvPr id="3" name="Picture 2">
            <a:extLst>
              <a:ext uri="{FF2B5EF4-FFF2-40B4-BE49-F238E27FC236}">
                <a16:creationId xmlns:a16="http://schemas.microsoft.com/office/drawing/2014/main" id="{6ADA1B1D-FDCD-4E05-B2A1-D3F932B50B8D}"/>
              </a:ext>
            </a:extLst>
          </p:cNvPr>
          <p:cNvPicPr>
            <a:picLocks noChangeAspect="1"/>
          </p:cNvPicPr>
          <p:nvPr/>
        </p:nvPicPr>
        <p:blipFill>
          <a:blip r:embed="rId4"/>
          <a:stretch>
            <a:fillRect/>
          </a:stretch>
        </p:blipFill>
        <p:spPr>
          <a:xfrm>
            <a:off x="44613" y="4315589"/>
            <a:ext cx="2185921" cy="1289012"/>
          </a:xfrm>
          <a:prstGeom prst="rect">
            <a:avLst/>
          </a:prstGeom>
        </p:spPr>
      </p:pic>
    </p:spTree>
    <p:extLst>
      <p:ext uri="{BB962C8B-B14F-4D97-AF65-F5344CB8AC3E}">
        <p14:creationId xmlns:p14="http://schemas.microsoft.com/office/powerpoint/2010/main" val="2428366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5" grpId="0"/>
      <p:bldP spid="16" grpId="0"/>
      <p:bldP spid="19" grpId="0"/>
      <p:bldP spid="20" grpId="0"/>
      <p:bldP spid="24" grpId="0"/>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19929DB2-F917-AD4D-B3B0-425516505145}"/>
              </a:ext>
            </a:extLst>
          </p:cNvPr>
          <p:cNvSpPr>
            <a:spLocks noGrp="1"/>
          </p:cNvSpPr>
          <p:nvPr>
            <p:ph type="subTitle" idx="12"/>
          </p:nvPr>
        </p:nvSpPr>
        <p:spPr>
          <a:xfrm>
            <a:off x="415107" y="148680"/>
            <a:ext cx="10843994" cy="457201"/>
          </a:xfrm>
        </p:spPr>
        <p:txBody>
          <a:bodyPr/>
          <a:lstStyle/>
          <a:p>
            <a:pPr algn="l"/>
            <a:r>
              <a:rPr lang="en-US" sz="2800" b="1" dirty="0">
                <a:solidFill>
                  <a:schemeClr val="tx1"/>
                </a:solidFill>
              </a:rPr>
              <a:t>Optimization module ~ Brief summary</a:t>
            </a:r>
            <a:endParaRPr lang="ar" sz="2800" b="1" i="1" dirty="0"/>
          </a:p>
        </p:txBody>
      </p:sp>
      <p:sp>
        <p:nvSpPr>
          <p:cNvPr id="14" name="Arc 13">
            <a:extLst>
              <a:ext uri="{FF2B5EF4-FFF2-40B4-BE49-F238E27FC236}">
                <a16:creationId xmlns:a16="http://schemas.microsoft.com/office/drawing/2014/main" id="{4C2B1943-3ACB-A845-9A35-7B57742E9C8B}"/>
              </a:ext>
            </a:extLst>
          </p:cNvPr>
          <p:cNvSpPr>
            <a:spLocks/>
          </p:cNvSpPr>
          <p:nvPr/>
        </p:nvSpPr>
        <p:spPr>
          <a:xfrm flipH="1">
            <a:off x="8732537" y="1337321"/>
            <a:ext cx="2491180" cy="5148000"/>
          </a:xfrm>
          <a:prstGeom prst="arc">
            <a:avLst>
              <a:gd name="adj1" fmla="val 16200000"/>
              <a:gd name="adj2" fmla="val 5433205"/>
            </a:avLst>
          </a:prstGeom>
          <a:ln w="53975">
            <a:gradFill>
              <a:gsLst>
                <a:gs pos="82000">
                  <a:schemeClr val="bg1">
                    <a:lumMod val="75000"/>
                  </a:schemeClr>
                </a:gs>
                <a:gs pos="0">
                  <a:schemeClr val="bg1">
                    <a:alpha val="0"/>
                    <a:lumMod val="50000"/>
                  </a:schemeClr>
                </a:gs>
                <a:gs pos="20000">
                  <a:schemeClr val="bg1">
                    <a:lumMod val="75000"/>
                  </a:schemeClr>
                </a:gs>
                <a:gs pos="100000">
                  <a:schemeClr val="bg1">
                    <a:alpha val="0"/>
                    <a:lumMod val="50000"/>
                  </a:schemeClr>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25"/>
          </a:p>
        </p:txBody>
      </p:sp>
      <p:sp>
        <p:nvSpPr>
          <p:cNvPr id="16" name="Oval 15">
            <a:extLst>
              <a:ext uri="{FF2B5EF4-FFF2-40B4-BE49-F238E27FC236}">
                <a16:creationId xmlns:a16="http://schemas.microsoft.com/office/drawing/2014/main" id="{CB87C601-74F5-534E-8D25-EA51AAE1BBD0}"/>
              </a:ext>
            </a:extLst>
          </p:cNvPr>
          <p:cNvSpPr>
            <a:spLocks noChangeAspect="1"/>
          </p:cNvSpPr>
          <p:nvPr/>
        </p:nvSpPr>
        <p:spPr>
          <a:xfrm flipH="1">
            <a:off x="9235980" y="1516719"/>
            <a:ext cx="288000" cy="288000"/>
          </a:xfrm>
          <a:prstGeom prst="ellipse">
            <a:avLst/>
          </a:prstGeom>
          <a:solidFill>
            <a:srgbClr val="F6A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21" name="Oval 20">
            <a:extLst>
              <a:ext uri="{FF2B5EF4-FFF2-40B4-BE49-F238E27FC236}">
                <a16:creationId xmlns:a16="http://schemas.microsoft.com/office/drawing/2014/main" id="{8540F0AC-AFCC-DF4B-A5D9-F5A3BE303A63}"/>
              </a:ext>
            </a:extLst>
          </p:cNvPr>
          <p:cNvSpPr>
            <a:spLocks noChangeAspect="1"/>
          </p:cNvSpPr>
          <p:nvPr/>
        </p:nvSpPr>
        <p:spPr>
          <a:xfrm flipH="1">
            <a:off x="8779522" y="2352587"/>
            <a:ext cx="288000" cy="288000"/>
          </a:xfrm>
          <a:prstGeom prst="ellipse">
            <a:avLst/>
          </a:prstGeom>
          <a:solidFill>
            <a:srgbClr val="EC7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22" name="Oval 21">
            <a:extLst>
              <a:ext uri="{FF2B5EF4-FFF2-40B4-BE49-F238E27FC236}">
                <a16:creationId xmlns:a16="http://schemas.microsoft.com/office/drawing/2014/main" id="{67B3256B-0723-C148-B34F-307A2F7A5737}"/>
              </a:ext>
            </a:extLst>
          </p:cNvPr>
          <p:cNvSpPr>
            <a:spLocks noChangeAspect="1"/>
          </p:cNvSpPr>
          <p:nvPr/>
        </p:nvSpPr>
        <p:spPr>
          <a:xfrm flipH="1">
            <a:off x="8591769" y="3297394"/>
            <a:ext cx="288000" cy="28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dirty="0"/>
          </a:p>
        </p:txBody>
      </p:sp>
      <p:sp>
        <p:nvSpPr>
          <p:cNvPr id="23" name="Oval 22">
            <a:extLst>
              <a:ext uri="{FF2B5EF4-FFF2-40B4-BE49-F238E27FC236}">
                <a16:creationId xmlns:a16="http://schemas.microsoft.com/office/drawing/2014/main" id="{1EA2EFEF-F137-384A-B7E4-A38E9B9C5930}"/>
              </a:ext>
            </a:extLst>
          </p:cNvPr>
          <p:cNvSpPr>
            <a:spLocks noChangeAspect="1"/>
          </p:cNvSpPr>
          <p:nvPr/>
        </p:nvSpPr>
        <p:spPr>
          <a:xfrm flipH="1">
            <a:off x="8613042" y="4239243"/>
            <a:ext cx="288000" cy="288000"/>
          </a:xfrm>
          <a:prstGeom prst="ellipse">
            <a:avLst/>
          </a:prstGeom>
          <a:solidFill>
            <a:srgbClr val="8DB7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cxnSp>
        <p:nvCxnSpPr>
          <p:cNvPr id="25" name="Straight Connector 24">
            <a:extLst>
              <a:ext uri="{FF2B5EF4-FFF2-40B4-BE49-F238E27FC236}">
                <a16:creationId xmlns:a16="http://schemas.microsoft.com/office/drawing/2014/main" id="{0576CED6-1279-224A-8C27-B7D25B622871}"/>
              </a:ext>
            </a:extLst>
          </p:cNvPr>
          <p:cNvCxnSpPr>
            <a:cxnSpLocks/>
          </p:cNvCxnSpPr>
          <p:nvPr/>
        </p:nvCxnSpPr>
        <p:spPr>
          <a:xfrm flipH="1">
            <a:off x="7987714" y="1660719"/>
            <a:ext cx="945000" cy="0"/>
          </a:xfrm>
          <a:prstGeom prst="line">
            <a:avLst/>
          </a:prstGeom>
          <a:ln w="25400">
            <a:solidFill>
              <a:schemeClr val="bg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6A75B06-699B-2643-BE20-4E28A381072F}"/>
              </a:ext>
            </a:extLst>
          </p:cNvPr>
          <p:cNvCxnSpPr>
            <a:cxnSpLocks/>
          </p:cNvCxnSpPr>
          <p:nvPr/>
        </p:nvCxnSpPr>
        <p:spPr>
          <a:xfrm flipH="1">
            <a:off x="7760790" y="2496586"/>
            <a:ext cx="810353" cy="1"/>
          </a:xfrm>
          <a:prstGeom prst="line">
            <a:avLst/>
          </a:prstGeom>
          <a:ln w="25400">
            <a:solidFill>
              <a:schemeClr val="bg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F54E439-8411-4F47-9701-44B7CF9D7665}"/>
              </a:ext>
            </a:extLst>
          </p:cNvPr>
          <p:cNvCxnSpPr>
            <a:cxnSpLocks/>
          </p:cNvCxnSpPr>
          <p:nvPr/>
        </p:nvCxnSpPr>
        <p:spPr>
          <a:xfrm flipH="1">
            <a:off x="7552732" y="3441393"/>
            <a:ext cx="810353" cy="1"/>
          </a:xfrm>
          <a:prstGeom prst="line">
            <a:avLst/>
          </a:prstGeom>
          <a:ln w="25400">
            <a:solidFill>
              <a:schemeClr val="bg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AC018DC-47ED-154E-B167-AE4B38AFDC45}"/>
              </a:ext>
            </a:extLst>
          </p:cNvPr>
          <p:cNvCxnSpPr>
            <a:cxnSpLocks/>
          </p:cNvCxnSpPr>
          <p:nvPr/>
        </p:nvCxnSpPr>
        <p:spPr>
          <a:xfrm flipH="1">
            <a:off x="7648496" y="4399681"/>
            <a:ext cx="810353" cy="1"/>
          </a:xfrm>
          <a:prstGeom prst="line">
            <a:avLst/>
          </a:prstGeom>
          <a:ln w="25400">
            <a:solidFill>
              <a:schemeClr val="bg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78C7F6AB-760A-224E-B4F2-676DBD2717F7}"/>
              </a:ext>
            </a:extLst>
          </p:cNvPr>
          <p:cNvGrpSpPr/>
          <p:nvPr/>
        </p:nvGrpSpPr>
        <p:grpSpPr>
          <a:xfrm>
            <a:off x="224616" y="1006602"/>
            <a:ext cx="7097987" cy="1008283"/>
            <a:chOff x="-3086311" y="3568917"/>
            <a:chExt cx="5812791" cy="1344378"/>
          </a:xfrm>
          <a:noFill/>
        </p:grpSpPr>
        <p:sp>
          <p:nvSpPr>
            <p:cNvPr id="32" name="TextBox 31">
              <a:extLst>
                <a:ext uri="{FF2B5EF4-FFF2-40B4-BE49-F238E27FC236}">
                  <a16:creationId xmlns:a16="http://schemas.microsoft.com/office/drawing/2014/main" id="{FF6563B3-3836-F74A-B0FD-7684139F25A2}"/>
                </a:ext>
              </a:extLst>
            </p:cNvPr>
            <p:cNvSpPr txBox="1"/>
            <p:nvPr/>
          </p:nvSpPr>
          <p:spPr>
            <a:xfrm>
              <a:off x="-3086311" y="3568917"/>
              <a:ext cx="2597139" cy="410370"/>
            </a:xfrm>
            <a:prstGeom prst="rect">
              <a:avLst/>
            </a:prstGeom>
            <a:grpFill/>
          </p:spPr>
          <p:txBody>
            <a:bodyPr wrap="square" rtlCol="0">
              <a:spAutoFit/>
            </a:bodyPr>
            <a:lstStyle/>
            <a:p>
              <a:r>
                <a:rPr lang="en-US" altLang="ko-KR" sz="1400" b="1" dirty="0">
                  <a:latin typeface="Arial" panose="020B0604020202020204" pitchFamily="34" charset="0"/>
                  <a:cs typeface="Arial" panose="020B0604020202020204" pitchFamily="34" charset="0"/>
                </a:rPr>
                <a:t>Scoping</a:t>
              </a:r>
              <a:endParaRPr lang="ko-KR" altLang="en-US" sz="1400" b="1" dirty="0">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F6428B7A-1E8C-5E4B-9C87-6C225793B732}"/>
                </a:ext>
              </a:extLst>
            </p:cNvPr>
            <p:cNvSpPr txBox="1"/>
            <p:nvPr/>
          </p:nvSpPr>
          <p:spPr>
            <a:xfrm>
              <a:off x="-3086311" y="3923109"/>
              <a:ext cx="5812791" cy="990186"/>
            </a:xfrm>
            <a:prstGeom prst="rect">
              <a:avLst/>
            </a:prstGeom>
            <a:grpFill/>
          </p:spPr>
          <p:txBody>
            <a:bodyPr wrap="square" rtlCol="0">
              <a:spAutoFit/>
            </a:bodyPr>
            <a:lstStyle/>
            <a:p>
              <a:pPr algn="just">
                <a:lnSpc>
                  <a:spcPct val="107000"/>
                </a:lnSpc>
                <a:spcAft>
                  <a:spcPts val="800"/>
                </a:spcAft>
              </a:pPr>
              <a:r>
                <a:rPr lang="en-GB" sz="1000" dirty="0">
                  <a:latin typeface="Calibri" panose="020F0502020204030204" pitchFamily="34" charset="0"/>
                  <a:ea typeface="Calibri" panose="020F0502020204030204" pitchFamily="34" charset="0"/>
                  <a:cs typeface="Arial" panose="020B0604020202020204" pitchFamily="34" charset="0"/>
                </a:rPr>
                <a:t>A policy maker sets a target to reduce the MPI index, so that the model proposes the channels to attain this target. The computational method shall deploy </a:t>
              </a:r>
              <a:r>
                <a:rPr lang="en-GB" sz="1000" b="1" dirty="0">
                  <a:latin typeface="Calibri" panose="020F0502020204030204" pitchFamily="34" charset="0"/>
                  <a:ea typeface="Calibri" panose="020F0502020204030204" pitchFamily="34" charset="0"/>
                  <a:cs typeface="Arial" panose="020B0604020202020204" pitchFamily="34" charset="0"/>
                </a:rPr>
                <a:t>exact mathematical </a:t>
              </a:r>
              <a:r>
                <a:rPr lang="en-GB" sz="1000" dirty="0">
                  <a:latin typeface="Calibri" panose="020F0502020204030204" pitchFamily="34" charset="0"/>
                  <a:ea typeface="Calibri" panose="020F0502020204030204" pitchFamily="34" charset="0"/>
                  <a:cs typeface="Arial" panose="020B0604020202020204" pitchFamily="34" charset="0"/>
                </a:rPr>
                <a:t>algorithms or </a:t>
              </a:r>
              <a:r>
                <a:rPr lang="en-GB" sz="1000" b="1" dirty="0">
                  <a:latin typeface="Calibri" panose="020F0502020204030204" pitchFamily="34" charset="0"/>
                  <a:ea typeface="Calibri" panose="020F0502020204030204" pitchFamily="34" charset="0"/>
                  <a:cs typeface="Arial" panose="020B0604020202020204" pitchFamily="34" charset="0"/>
                </a:rPr>
                <a:t>heuristic optimization </a:t>
              </a:r>
              <a:r>
                <a:rPr lang="en-GB" sz="1000" dirty="0">
                  <a:latin typeface="Calibri" panose="020F0502020204030204" pitchFamily="34" charset="0"/>
                  <a:ea typeface="Calibri" panose="020F0502020204030204" pitchFamily="34" charset="0"/>
                  <a:cs typeface="Arial" panose="020B0604020202020204" pitchFamily="34" charset="0"/>
                </a:rPr>
                <a:t>to provide answers regarding how to reach an MPI target while respecting the AF proprieties, axioms, and assumptions. The activity is aimed at informing policymakers, and laying out key policy Reponses &amp; actions.</a:t>
              </a:r>
              <a:endParaRPr lang="ko-KR" altLang="en-US" sz="1000" dirty="0">
                <a:latin typeface="Arial" panose="020B0604020202020204" pitchFamily="34" charset="0"/>
                <a:cs typeface="Arial" panose="020B0604020202020204" pitchFamily="34" charset="0"/>
              </a:endParaRPr>
            </a:p>
          </p:txBody>
        </p:sp>
      </p:grpSp>
      <p:grpSp>
        <p:nvGrpSpPr>
          <p:cNvPr id="34" name="Group 33">
            <a:extLst>
              <a:ext uri="{FF2B5EF4-FFF2-40B4-BE49-F238E27FC236}">
                <a16:creationId xmlns:a16="http://schemas.microsoft.com/office/drawing/2014/main" id="{8E55D82C-D480-084E-8F1E-97ADDCAF3B1F}"/>
              </a:ext>
            </a:extLst>
          </p:cNvPr>
          <p:cNvGrpSpPr/>
          <p:nvPr/>
        </p:nvGrpSpPr>
        <p:grpSpPr>
          <a:xfrm>
            <a:off x="224615" y="2049594"/>
            <a:ext cx="6929799" cy="1437246"/>
            <a:chOff x="-2832434" y="3523039"/>
            <a:chExt cx="5558915" cy="1916327"/>
          </a:xfrm>
          <a:noFill/>
        </p:grpSpPr>
        <p:sp>
          <p:nvSpPr>
            <p:cNvPr id="35" name="TextBox 34">
              <a:extLst>
                <a:ext uri="{FF2B5EF4-FFF2-40B4-BE49-F238E27FC236}">
                  <a16:creationId xmlns:a16="http://schemas.microsoft.com/office/drawing/2014/main" id="{E8365589-5AF4-8846-B0D1-84EAC93D16F6}"/>
                </a:ext>
              </a:extLst>
            </p:cNvPr>
            <p:cNvSpPr txBox="1"/>
            <p:nvPr/>
          </p:nvSpPr>
          <p:spPr>
            <a:xfrm>
              <a:off x="-2832434" y="3523039"/>
              <a:ext cx="3982082" cy="410369"/>
            </a:xfrm>
            <a:prstGeom prst="rect">
              <a:avLst/>
            </a:prstGeom>
            <a:grpFill/>
          </p:spPr>
          <p:txBody>
            <a:bodyPr wrap="square" rtlCol="0">
              <a:spAutoFit/>
            </a:bodyPr>
            <a:lstStyle/>
            <a:p>
              <a:r>
                <a:rPr lang="en-US" altLang="ko-KR" sz="1400" b="1" dirty="0">
                  <a:latin typeface="Arial" panose="020B0604020202020204" pitchFamily="34" charset="0"/>
                  <a:cs typeface="Arial" panose="020B0604020202020204" pitchFamily="34" charset="0"/>
                </a:rPr>
                <a:t>Household model</a:t>
              </a:r>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3AA5A385-146C-024B-83EC-BCB461EAD21D}"/>
                    </a:ext>
                  </a:extLst>
                </p:cNvPr>
                <p:cNvSpPr txBox="1"/>
                <p:nvPr/>
              </p:nvSpPr>
              <p:spPr>
                <a:xfrm>
                  <a:off x="-2832434" y="3848076"/>
                  <a:ext cx="5558915" cy="1591290"/>
                </a:xfrm>
                <a:prstGeom prst="rect">
                  <a:avLst/>
                </a:prstGeom>
                <a:grpFill/>
              </p:spPr>
              <p:txBody>
                <a:bodyPr wrap="square" rtlCol="0">
                  <a:spAutoFit/>
                </a:bodyPr>
                <a:lstStyle/>
                <a:p>
                  <a:pPr algn="just">
                    <a:lnSpc>
                      <a:spcPct val="107000"/>
                    </a:lnSpc>
                    <a:spcAft>
                      <a:spcPts val="800"/>
                    </a:spcAft>
                  </a:pPr>
                  <a:r>
                    <a:rPr lang="en-GB" sz="1000" dirty="0"/>
                    <a:t>Targets individual MPI poor households. Unrealistic, as the state has capabilities that are non-practical: 1</a:t>
                  </a:r>
                  <a:r>
                    <a:rPr lang="en-US" sz="1000" dirty="0"/>
                    <a:t>) The state has the necessary capability to remove a specific household from its deprivation in one indicator, irrelevant of the socio-demographic context in which it belongs; 2) The state observes the deprivation status of households for all indicators in a certain region. </a:t>
                  </a:r>
                  <a14:m>
                    <m:oMath xmlns:m="http://schemas.openxmlformats.org/officeDocument/2006/math">
                      <m:r>
                        <a:rPr lang="en-US" sz="1000" b="1" i="1">
                          <a:latin typeface="Cambria Math" panose="02040503050406030204" pitchFamily="18" charset="0"/>
                          <a:ea typeface="Calibri" panose="020F0502020204030204" pitchFamily="34" charset="0"/>
                          <a:cs typeface="Arial" panose="020B0604020202020204" pitchFamily="34" charset="0"/>
                        </a:rPr>
                        <m:t>𝑴𝑷</m:t>
                      </m:r>
                      <m:sSub>
                        <m:sSubPr>
                          <m:ctrlPr>
                            <a:rPr lang="en-US" sz="1000" i="1">
                              <a:latin typeface="Cambria Math" panose="02040503050406030204" pitchFamily="18" charset="0"/>
                              <a:ea typeface="Calibri" panose="020F0502020204030204" pitchFamily="34" charset="0"/>
                              <a:cs typeface="Arial" panose="020B0604020202020204" pitchFamily="34" charset="0"/>
                            </a:rPr>
                          </m:ctrlPr>
                        </m:sSubPr>
                        <m:e>
                          <m:r>
                            <a:rPr lang="en-US" sz="1000" b="1" i="1">
                              <a:latin typeface="Cambria Math" panose="02040503050406030204" pitchFamily="18" charset="0"/>
                              <a:ea typeface="Calibri" panose="020F0502020204030204" pitchFamily="34" charset="0"/>
                              <a:cs typeface="Arial" panose="020B0604020202020204" pitchFamily="34" charset="0"/>
                            </a:rPr>
                            <m:t>𝑰</m:t>
                          </m:r>
                        </m:e>
                        <m:sub>
                          <m:r>
                            <a:rPr lang="en-US" sz="1000" i="1">
                              <a:latin typeface="Cambria Math" panose="02040503050406030204" pitchFamily="18" charset="0"/>
                              <a:ea typeface="Calibri" panose="020F0502020204030204" pitchFamily="34" charset="0"/>
                              <a:cs typeface="Arial" panose="020B0604020202020204" pitchFamily="34" charset="0"/>
                            </a:rPr>
                            <m:t>𝑝</m:t>
                          </m:r>
                        </m:sub>
                      </m:sSub>
                      <m:d>
                        <m:dPr>
                          <m:ctrlPr>
                            <a:rPr lang="en-US" sz="1000" i="1">
                              <a:latin typeface="Cambria Math" panose="02040503050406030204" pitchFamily="18" charset="0"/>
                              <a:ea typeface="Calibri" panose="020F0502020204030204" pitchFamily="34" charset="0"/>
                              <a:cs typeface="Arial" panose="020B0604020202020204" pitchFamily="34" charset="0"/>
                            </a:rPr>
                          </m:ctrlPr>
                        </m:dPr>
                        <m:e>
                          <m:sSub>
                            <m:sSubPr>
                              <m:ctrlPr>
                                <a:rPr lang="en-US" sz="1000" i="1">
                                  <a:latin typeface="Cambria Math" panose="02040503050406030204" pitchFamily="18" charset="0"/>
                                  <a:ea typeface="Calibri" panose="020F0502020204030204" pitchFamily="34" charset="0"/>
                                  <a:cs typeface="Arial" panose="020B0604020202020204" pitchFamily="34" charset="0"/>
                                </a:rPr>
                              </m:ctrlPr>
                            </m:sSubPr>
                            <m:e>
                              <m:r>
                                <a:rPr lang="en-US" sz="1000" i="1">
                                  <a:latin typeface="Cambria Math" panose="02040503050406030204" pitchFamily="18" charset="0"/>
                                  <a:ea typeface="Calibri" panose="020F0502020204030204" pitchFamily="34" charset="0"/>
                                  <a:cs typeface="Arial" panose="020B0604020202020204" pitchFamily="34" charset="0"/>
                                </a:rPr>
                                <m:t>𝐻</m:t>
                              </m:r>
                            </m:e>
                            <m:sub>
                              <m:r>
                                <a:rPr lang="en-US" sz="1000" i="1">
                                  <a:latin typeface="Cambria Math" panose="02040503050406030204" pitchFamily="18" charset="0"/>
                                  <a:ea typeface="Calibri" panose="020F0502020204030204" pitchFamily="34" charset="0"/>
                                  <a:cs typeface="Arial" panose="020B0604020202020204" pitchFamily="34" charset="0"/>
                                </a:rPr>
                                <m:t>𝑝</m:t>
                              </m:r>
                            </m:sub>
                          </m:sSub>
                          <m:r>
                            <a:rPr lang="en-US" sz="1000" i="1">
                              <a:latin typeface="Cambria Math" panose="02040503050406030204" pitchFamily="18" charset="0"/>
                              <a:ea typeface="Calibri" panose="020F0502020204030204" pitchFamily="34" charset="0"/>
                              <a:cs typeface="Arial" panose="020B0604020202020204" pitchFamily="34" charset="0"/>
                            </a:rPr>
                            <m:t>=</m:t>
                          </m:r>
                          <m:sSub>
                            <m:sSubPr>
                              <m:ctrlPr>
                                <a:rPr lang="en-US" sz="1000" i="1">
                                  <a:latin typeface="Cambria Math" panose="02040503050406030204" pitchFamily="18" charset="0"/>
                                  <a:ea typeface="Calibri" panose="020F0502020204030204" pitchFamily="34" charset="0"/>
                                  <a:cs typeface="Arial" panose="020B0604020202020204" pitchFamily="34" charset="0"/>
                                </a:rPr>
                              </m:ctrlPr>
                            </m:sSubPr>
                            <m:e>
                              <m:r>
                                <a:rPr lang="en-US" sz="1000" i="1">
                                  <a:latin typeface="Cambria Math" panose="02040503050406030204" pitchFamily="18" charset="0"/>
                                  <a:ea typeface="Calibri" panose="020F0502020204030204" pitchFamily="34" charset="0"/>
                                  <a:cs typeface="Arial" panose="020B0604020202020204" pitchFamily="34" charset="0"/>
                                </a:rPr>
                                <m:t>𝐻</m:t>
                              </m:r>
                            </m:e>
                            <m:sub>
                              <m:r>
                                <a:rPr lang="en-US" sz="1000" i="1">
                                  <a:latin typeface="Cambria Math" panose="02040503050406030204" pitchFamily="18" charset="0"/>
                                  <a:ea typeface="Calibri" panose="020F0502020204030204" pitchFamily="34" charset="0"/>
                                  <a:cs typeface="Arial" panose="020B0604020202020204" pitchFamily="34" charset="0"/>
                                </a:rPr>
                                <m:t>𝑠</m:t>
                              </m:r>
                            </m:sub>
                          </m:sSub>
                          <m:r>
                            <a:rPr lang="en-US" sz="1000" i="1">
                              <a:latin typeface="Cambria Math" panose="02040503050406030204" pitchFamily="18" charset="0"/>
                              <a:ea typeface="Calibri" panose="020F0502020204030204" pitchFamily="34" charset="0"/>
                              <a:cs typeface="Arial" panose="020B0604020202020204" pitchFamily="34" charset="0"/>
                            </a:rPr>
                            <m:t> &amp; </m:t>
                          </m:r>
                          <m:sSub>
                            <m:sSubPr>
                              <m:ctrlPr>
                                <a:rPr lang="en-US" sz="1000" i="1">
                                  <a:latin typeface="Cambria Math" panose="02040503050406030204" pitchFamily="18" charset="0"/>
                                  <a:ea typeface="Calibri" panose="020F0502020204030204" pitchFamily="34" charset="0"/>
                                  <a:cs typeface="Arial" panose="020B0604020202020204" pitchFamily="34" charset="0"/>
                                </a:rPr>
                              </m:ctrlPr>
                            </m:sSubPr>
                            <m:e>
                              <m:r>
                                <a:rPr lang="en-US" sz="1000" i="1">
                                  <a:latin typeface="Cambria Math" panose="02040503050406030204" pitchFamily="18" charset="0"/>
                                  <a:ea typeface="Calibri" panose="020F0502020204030204" pitchFamily="34" charset="0"/>
                                  <a:cs typeface="Arial" panose="020B0604020202020204" pitchFamily="34" charset="0"/>
                                </a:rPr>
                                <m:t>𝐼</m:t>
                              </m:r>
                            </m:e>
                            <m:sub>
                              <m:r>
                                <a:rPr lang="en-US" sz="1000" i="1">
                                  <a:latin typeface="Cambria Math" panose="02040503050406030204" pitchFamily="18" charset="0"/>
                                  <a:ea typeface="Calibri" panose="020F0502020204030204" pitchFamily="34" charset="0"/>
                                  <a:cs typeface="Arial" panose="020B0604020202020204" pitchFamily="34" charset="0"/>
                                </a:rPr>
                                <m:t>𝑝</m:t>
                              </m:r>
                            </m:sub>
                          </m:sSub>
                          <m:r>
                            <a:rPr lang="en-US" sz="1000" i="1">
                              <a:latin typeface="Cambria Math" panose="02040503050406030204" pitchFamily="18" charset="0"/>
                              <a:ea typeface="Calibri" panose="020F0502020204030204" pitchFamily="34" charset="0"/>
                              <a:cs typeface="Arial" panose="020B0604020202020204" pitchFamily="34" charset="0"/>
                            </a:rPr>
                            <m:t>&lt;</m:t>
                          </m:r>
                          <m:sSub>
                            <m:sSubPr>
                              <m:ctrlPr>
                                <a:rPr lang="en-US" sz="1000" i="1">
                                  <a:latin typeface="Cambria Math" panose="02040503050406030204" pitchFamily="18" charset="0"/>
                                  <a:ea typeface="Calibri" panose="020F0502020204030204" pitchFamily="34" charset="0"/>
                                  <a:cs typeface="Arial" panose="020B0604020202020204" pitchFamily="34" charset="0"/>
                                </a:rPr>
                              </m:ctrlPr>
                            </m:sSubPr>
                            <m:e>
                              <m:r>
                                <a:rPr lang="en-US" sz="1000" i="1">
                                  <a:latin typeface="Cambria Math" panose="02040503050406030204" pitchFamily="18" charset="0"/>
                                  <a:ea typeface="Calibri" panose="020F0502020204030204" pitchFamily="34" charset="0"/>
                                  <a:cs typeface="Arial" panose="020B0604020202020204" pitchFamily="34" charset="0"/>
                                </a:rPr>
                                <m:t>𝐼</m:t>
                              </m:r>
                            </m:e>
                            <m:sub>
                              <m:r>
                                <a:rPr lang="en-US" sz="1000" i="1">
                                  <a:latin typeface="Cambria Math" panose="02040503050406030204" pitchFamily="18" charset="0"/>
                                  <a:ea typeface="Calibri" panose="020F0502020204030204" pitchFamily="34" charset="0"/>
                                  <a:cs typeface="Arial" panose="020B0604020202020204" pitchFamily="34" charset="0"/>
                                </a:rPr>
                                <m:t>𝑠</m:t>
                              </m:r>
                            </m:sub>
                          </m:sSub>
                        </m:e>
                      </m:d>
                      <m:r>
                        <a:rPr lang="en-US" sz="1000" i="1">
                          <a:latin typeface="Cambria Math" panose="02040503050406030204" pitchFamily="18" charset="0"/>
                          <a:ea typeface="Calibri" panose="020F0502020204030204" pitchFamily="34" charset="0"/>
                          <a:cs typeface="Arial" panose="020B0604020202020204" pitchFamily="34" charset="0"/>
                        </a:rPr>
                        <m:t>&gt; </m:t>
                      </m:r>
                      <m:r>
                        <a:rPr lang="en-US" sz="1000" b="1" i="1">
                          <a:latin typeface="Cambria Math" panose="02040503050406030204" pitchFamily="18" charset="0"/>
                          <a:ea typeface="Calibri" panose="020F0502020204030204" pitchFamily="34" charset="0"/>
                          <a:cs typeface="Arial" panose="020B0604020202020204" pitchFamily="34" charset="0"/>
                        </a:rPr>
                        <m:t>𝑴𝑷</m:t>
                      </m:r>
                      <m:sSub>
                        <m:sSubPr>
                          <m:ctrlPr>
                            <a:rPr lang="en-US" sz="1000" i="1">
                              <a:latin typeface="Cambria Math" panose="02040503050406030204" pitchFamily="18" charset="0"/>
                              <a:ea typeface="Calibri" panose="020F0502020204030204" pitchFamily="34" charset="0"/>
                              <a:cs typeface="Arial" panose="020B0604020202020204" pitchFamily="34" charset="0"/>
                            </a:rPr>
                          </m:ctrlPr>
                        </m:sSubPr>
                        <m:e>
                          <m:r>
                            <a:rPr lang="en-US" sz="1000" b="1" i="1">
                              <a:latin typeface="Cambria Math" panose="02040503050406030204" pitchFamily="18" charset="0"/>
                              <a:ea typeface="Calibri" panose="020F0502020204030204" pitchFamily="34" charset="0"/>
                              <a:cs typeface="Arial" panose="020B0604020202020204" pitchFamily="34" charset="0"/>
                            </a:rPr>
                            <m:t>𝑰</m:t>
                          </m:r>
                        </m:e>
                        <m:sub>
                          <m:r>
                            <a:rPr lang="en-US" sz="1000" i="1">
                              <a:latin typeface="Cambria Math" panose="02040503050406030204" pitchFamily="18" charset="0"/>
                              <a:ea typeface="Calibri" panose="020F0502020204030204" pitchFamily="34" charset="0"/>
                              <a:cs typeface="Arial" panose="020B0604020202020204" pitchFamily="34" charset="0"/>
                            </a:rPr>
                            <m:t>𝑝</m:t>
                          </m:r>
                        </m:sub>
                      </m:sSub>
                      <m:sSup>
                        <m:sSupPr>
                          <m:ctrlPr>
                            <a:rPr lang="en-US" sz="1000" i="1">
                              <a:latin typeface="Cambria Math" panose="02040503050406030204" pitchFamily="18" charset="0"/>
                              <a:ea typeface="Calibri" panose="020F0502020204030204" pitchFamily="34" charset="0"/>
                              <a:cs typeface="Arial" panose="020B0604020202020204" pitchFamily="34" charset="0"/>
                            </a:rPr>
                          </m:ctrlPr>
                        </m:sSupPr>
                        <m:e>
                          <m:d>
                            <m:dPr>
                              <m:ctrlPr>
                                <a:rPr lang="en-US" sz="1000" i="1">
                                  <a:latin typeface="Cambria Math" panose="02040503050406030204" pitchFamily="18" charset="0"/>
                                  <a:ea typeface="Calibri" panose="020F0502020204030204" pitchFamily="34" charset="0"/>
                                  <a:cs typeface="Arial" panose="020B0604020202020204" pitchFamily="34" charset="0"/>
                                </a:rPr>
                              </m:ctrlPr>
                            </m:dPr>
                            <m:e>
                              <m:sSub>
                                <m:sSubPr>
                                  <m:ctrlPr>
                                    <a:rPr lang="en-US" sz="1000" i="1">
                                      <a:latin typeface="Cambria Math" panose="02040503050406030204" pitchFamily="18" charset="0"/>
                                      <a:ea typeface="Calibri" panose="020F0502020204030204" pitchFamily="34" charset="0"/>
                                      <a:cs typeface="Arial" panose="020B0604020202020204" pitchFamily="34" charset="0"/>
                                    </a:rPr>
                                  </m:ctrlPr>
                                </m:sSubPr>
                                <m:e>
                                  <m:r>
                                    <a:rPr lang="en-US" sz="1000" i="1">
                                      <a:latin typeface="Cambria Math" panose="02040503050406030204" pitchFamily="18" charset="0"/>
                                      <a:ea typeface="Calibri" panose="020F0502020204030204" pitchFamily="34" charset="0"/>
                                      <a:cs typeface="Arial" panose="020B0604020202020204" pitchFamily="34" charset="0"/>
                                    </a:rPr>
                                    <m:t>𝐻</m:t>
                                  </m:r>
                                </m:e>
                                <m:sub>
                                  <m:r>
                                    <a:rPr lang="en-US" sz="1000" i="1">
                                      <a:latin typeface="Cambria Math" panose="02040503050406030204" pitchFamily="18" charset="0"/>
                                      <a:ea typeface="Calibri" panose="020F0502020204030204" pitchFamily="34" charset="0"/>
                                      <a:cs typeface="Arial" panose="020B0604020202020204" pitchFamily="34" charset="0"/>
                                    </a:rPr>
                                    <m:t>𝑝</m:t>
                                  </m:r>
                                </m:sub>
                              </m:sSub>
                              <m:r>
                                <a:rPr lang="en-US" sz="1000" i="1">
                                  <a:latin typeface="Cambria Math" panose="02040503050406030204" pitchFamily="18" charset="0"/>
                                  <a:ea typeface="Calibri" panose="020F0502020204030204" pitchFamily="34" charset="0"/>
                                  <a:cs typeface="Arial" panose="020B0604020202020204" pitchFamily="34" charset="0"/>
                                </a:rPr>
                                <m:t>&lt;</m:t>
                              </m:r>
                              <m:sSub>
                                <m:sSubPr>
                                  <m:ctrlPr>
                                    <a:rPr lang="en-US" sz="1000" i="1">
                                      <a:latin typeface="Cambria Math" panose="02040503050406030204" pitchFamily="18" charset="0"/>
                                      <a:ea typeface="Calibri" panose="020F0502020204030204" pitchFamily="34" charset="0"/>
                                      <a:cs typeface="Arial" panose="020B0604020202020204" pitchFamily="34" charset="0"/>
                                    </a:rPr>
                                  </m:ctrlPr>
                                </m:sSubPr>
                                <m:e>
                                  <m:r>
                                    <a:rPr lang="en-US" sz="1000" i="1">
                                      <a:latin typeface="Cambria Math" panose="02040503050406030204" pitchFamily="18" charset="0"/>
                                      <a:ea typeface="Calibri" panose="020F0502020204030204" pitchFamily="34" charset="0"/>
                                      <a:cs typeface="Arial" panose="020B0604020202020204" pitchFamily="34" charset="0"/>
                                    </a:rPr>
                                    <m:t>𝐻</m:t>
                                  </m:r>
                                </m:e>
                                <m:sub>
                                  <m:r>
                                    <a:rPr lang="en-US" sz="1000" i="1">
                                      <a:latin typeface="Cambria Math" panose="02040503050406030204" pitchFamily="18" charset="0"/>
                                      <a:ea typeface="Calibri" panose="020F0502020204030204" pitchFamily="34" charset="0"/>
                                      <a:cs typeface="Arial" panose="020B0604020202020204" pitchFamily="34" charset="0"/>
                                    </a:rPr>
                                    <m:t>𝑠</m:t>
                                  </m:r>
                                </m:sub>
                              </m:sSub>
                              <m:r>
                                <a:rPr lang="en-US" sz="1000" i="1">
                                  <a:latin typeface="Cambria Math" panose="02040503050406030204" pitchFamily="18" charset="0"/>
                                  <a:ea typeface="Calibri" panose="020F0502020204030204" pitchFamily="34" charset="0"/>
                                  <a:cs typeface="Arial" panose="020B0604020202020204" pitchFamily="34" charset="0"/>
                                </a:rPr>
                                <m:t> &amp; </m:t>
                              </m:r>
                              <m:sSub>
                                <m:sSubPr>
                                  <m:ctrlPr>
                                    <a:rPr lang="en-US" sz="1000" i="1">
                                      <a:latin typeface="Cambria Math" panose="02040503050406030204" pitchFamily="18" charset="0"/>
                                      <a:ea typeface="Calibri" panose="020F0502020204030204" pitchFamily="34" charset="0"/>
                                      <a:cs typeface="Arial" panose="020B0604020202020204" pitchFamily="34" charset="0"/>
                                    </a:rPr>
                                  </m:ctrlPr>
                                </m:sSubPr>
                                <m:e>
                                  <m:r>
                                    <a:rPr lang="en-US" sz="1000" i="1">
                                      <a:latin typeface="Cambria Math" panose="02040503050406030204" pitchFamily="18" charset="0"/>
                                      <a:ea typeface="Calibri" panose="020F0502020204030204" pitchFamily="34" charset="0"/>
                                      <a:cs typeface="Arial" panose="020B0604020202020204" pitchFamily="34" charset="0"/>
                                    </a:rPr>
                                    <m:t>𝐼</m:t>
                                  </m:r>
                                </m:e>
                                <m:sub>
                                  <m:r>
                                    <a:rPr lang="en-US" sz="1000" i="1">
                                      <a:latin typeface="Cambria Math" panose="02040503050406030204" pitchFamily="18" charset="0"/>
                                      <a:ea typeface="Calibri" panose="020F0502020204030204" pitchFamily="34" charset="0"/>
                                      <a:cs typeface="Arial" panose="020B0604020202020204" pitchFamily="34" charset="0"/>
                                    </a:rPr>
                                    <m:t>𝑝</m:t>
                                  </m:r>
                                </m:sub>
                              </m:sSub>
                              <m:r>
                                <a:rPr lang="en-US" sz="1000" i="1">
                                  <a:latin typeface="Cambria Math" panose="02040503050406030204" pitchFamily="18" charset="0"/>
                                  <a:ea typeface="Calibri" panose="020F0502020204030204" pitchFamily="34" charset="0"/>
                                  <a:cs typeface="Arial" panose="020B0604020202020204" pitchFamily="34" charset="0"/>
                                </a:rPr>
                                <m:t>&lt;</m:t>
                              </m:r>
                              <m:sSub>
                                <m:sSubPr>
                                  <m:ctrlPr>
                                    <a:rPr lang="en-US" sz="1000" i="1">
                                      <a:latin typeface="Cambria Math" panose="02040503050406030204" pitchFamily="18" charset="0"/>
                                      <a:ea typeface="Calibri" panose="020F0502020204030204" pitchFamily="34" charset="0"/>
                                      <a:cs typeface="Arial" panose="020B0604020202020204" pitchFamily="34" charset="0"/>
                                    </a:rPr>
                                  </m:ctrlPr>
                                </m:sSubPr>
                                <m:e>
                                  <m:r>
                                    <a:rPr lang="en-US" sz="1000" i="1">
                                      <a:latin typeface="Cambria Math" panose="02040503050406030204" pitchFamily="18" charset="0"/>
                                      <a:ea typeface="Calibri" panose="020F0502020204030204" pitchFamily="34" charset="0"/>
                                      <a:cs typeface="Arial" panose="020B0604020202020204" pitchFamily="34" charset="0"/>
                                    </a:rPr>
                                    <m:t>𝐼</m:t>
                                  </m:r>
                                </m:e>
                                <m:sub>
                                  <m:r>
                                    <a:rPr lang="en-US" sz="1000" i="1">
                                      <a:latin typeface="Cambria Math" panose="02040503050406030204" pitchFamily="18" charset="0"/>
                                      <a:ea typeface="Calibri" panose="020F0502020204030204" pitchFamily="34" charset="0"/>
                                      <a:cs typeface="Arial" panose="020B0604020202020204" pitchFamily="34" charset="0"/>
                                    </a:rPr>
                                    <m:t>𝑠</m:t>
                                  </m:r>
                                </m:sub>
                              </m:sSub>
                            </m:e>
                          </m:d>
                        </m:e>
                        <m:sup>
                          <m:r>
                            <a:rPr lang="en-US" sz="1000" i="1">
                              <a:latin typeface="Cambria Math" panose="02040503050406030204" pitchFamily="18" charset="0"/>
                              <a:ea typeface="Calibri" panose="020F0502020204030204" pitchFamily="34" charset="0"/>
                              <a:cs typeface="Arial" panose="020B0604020202020204" pitchFamily="34" charset="0"/>
                            </a:rPr>
                            <m:t> </m:t>
                          </m:r>
                        </m:sup>
                      </m:sSup>
                      <m:r>
                        <a:rPr lang="en-US" sz="1000" i="1">
                          <a:latin typeface="Cambria Math" panose="02040503050406030204" pitchFamily="18" charset="0"/>
                          <a:ea typeface="Calibri" panose="020F0502020204030204" pitchFamily="34" charset="0"/>
                          <a:cs typeface="Arial" panose="020B0604020202020204" pitchFamily="34" charset="0"/>
                        </a:rPr>
                        <m:t> </m:t>
                      </m:r>
                    </m:oMath>
                  </a14:m>
                  <a:endParaRPr lang="en-US" sz="1200" dirty="0">
                    <a:latin typeface="Calibri" panose="020F0502020204030204" pitchFamily="34" charset="0"/>
                    <a:ea typeface="Calibri" panose="020F0502020204030204" pitchFamily="34" charset="0"/>
                    <a:cs typeface="Arial" panose="020B0604020202020204" pitchFamily="34" charset="0"/>
                  </a:endParaRPr>
                </a:p>
                <a:p>
                  <a:pPr algn="just"/>
                  <a:endParaRPr lang="en-US" sz="1000" dirty="0"/>
                </a:p>
                <a:p>
                  <a:pPr lvl="0"/>
                  <a:r>
                    <a:rPr lang="en-GB" sz="1050" dirty="0"/>
                    <a:t> </a:t>
                  </a:r>
                  <a:endParaRPr lang="en-US" sz="1050" dirty="0"/>
                </a:p>
              </p:txBody>
            </p:sp>
          </mc:Choice>
          <mc:Fallback xmlns="">
            <p:sp>
              <p:nvSpPr>
                <p:cNvPr id="36" name="TextBox 35">
                  <a:extLst>
                    <a:ext uri="{FF2B5EF4-FFF2-40B4-BE49-F238E27FC236}">
                      <a16:creationId xmlns:a16="http://schemas.microsoft.com/office/drawing/2014/main" id="{3AA5A385-146C-024B-83EC-BCB461EAD21D}"/>
                    </a:ext>
                  </a:extLst>
                </p:cNvPr>
                <p:cNvSpPr txBox="1">
                  <a:spLocks noRot="1" noChangeAspect="1" noMove="1" noResize="1" noEditPoints="1" noAdjustHandles="1" noChangeArrowheads="1" noChangeShapeType="1" noTextEdit="1"/>
                </p:cNvSpPr>
                <p:nvPr/>
              </p:nvSpPr>
              <p:spPr>
                <a:xfrm>
                  <a:off x="-2832434" y="3848076"/>
                  <a:ext cx="5558915" cy="1591290"/>
                </a:xfrm>
                <a:prstGeom prst="rect">
                  <a:avLst/>
                </a:prstGeom>
                <a:blipFill>
                  <a:blip r:embed="rId3"/>
                  <a:stretch>
                    <a:fillRect/>
                  </a:stretch>
                </a:blipFill>
              </p:spPr>
              <p:txBody>
                <a:bodyPr/>
                <a:lstStyle/>
                <a:p>
                  <a:r>
                    <a:rPr lang="en-US">
                      <a:noFill/>
                    </a:rPr>
                    <a:t> </a:t>
                  </a:r>
                </a:p>
              </p:txBody>
            </p:sp>
          </mc:Fallback>
        </mc:AlternateContent>
      </p:grpSp>
      <p:grpSp>
        <p:nvGrpSpPr>
          <p:cNvPr id="37" name="Group 36">
            <a:extLst>
              <a:ext uri="{FF2B5EF4-FFF2-40B4-BE49-F238E27FC236}">
                <a16:creationId xmlns:a16="http://schemas.microsoft.com/office/drawing/2014/main" id="{C32A5F46-ACBA-FA47-BA0B-B21D8F687D76}"/>
              </a:ext>
            </a:extLst>
          </p:cNvPr>
          <p:cNvGrpSpPr/>
          <p:nvPr/>
        </p:nvGrpSpPr>
        <p:grpSpPr>
          <a:xfrm>
            <a:off x="216226" y="3018973"/>
            <a:ext cx="6706083" cy="627854"/>
            <a:chOff x="-2617997" y="3750755"/>
            <a:chExt cx="5303268" cy="837140"/>
          </a:xfrm>
          <a:noFill/>
        </p:grpSpPr>
        <p:sp>
          <p:nvSpPr>
            <p:cNvPr id="38" name="TextBox 37">
              <a:extLst>
                <a:ext uri="{FF2B5EF4-FFF2-40B4-BE49-F238E27FC236}">
                  <a16:creationId xmlns:a16="http://schemas.microsoft.com/office/drawing/2014/main" id="{7D2F7682-FDA2-9F4C-8C0A-1DF647092535}"/>
                </a:ext>
              </a:extLst>
            </p:cNvPr>
            <p:cNvSpPr txBox="1"/>
            <p:nvPr/>
          </p:nvSpPr>
          <p:spPr>
            <a:xfrm>
              <a:off x="-2617997" y="3750755"/>
              <a:ext cx="4478720" cy="410367"/>
            </a:xfrm>
            <a:prstGeom prst="rect">
              <a:avLst/>
            </a:prstGeom>
            <a:grpFill/>
          </p:spPr>
          <p:txBody>
            <a:bodyPr wrap="square" rtlCol="0">
              <a:spAutoFit/>
            </a:bodyPr>
            <a:lstStyle/>
            <a:p>
              <a:pPr lvl="0"/>
              <a:r>
                <a:rPr lang="en-US" sz="1400" b="1" kern="0" dirty="0">
                  <a:solidFill>
                    <a:sysClr val="windowText" lastClr="000000"/>
                  </a:solidFill>
                  <a:latin typeface="Arial" panose="020B0604020202020204" pitchFamily="34" charset="0"/>
                  <a:cs typeface="Arial" panose="020B0604020202020204" pitchFamily="34" charset="0"/>
                </a:rPr>
                <a:t>Demographic Cell – level &amp; National-level models</a:t>
              </a:r>
            </a:p>
          </p:txBody>
        </p:sp>
        <p:sp>
          <p:nvSpPr>
            <p:cNvPr id="39" name="TextBox 38">
              <a:extLst>
                <a:ext uri="{FF2B5EF4-FFF2-40B4-BE49-F238E27FC236}">
                  <a16:creationId xmlns:a16="http://schemas.microsoft.com/office/drawing/2014/main" id="{876AC2DF-732E-7641-95D4-5DA698BF2C41}"/>
                </a:ext>
              </a:extLst>
            </p:cNvPr>
            <p:cNvSpPr txBox="1"/>
            <p:nvPr/>
          </p:nvSpPr>
          <p:spPr>
            <a:xfrm>
              <a:off x="-2617996" y="4054414"/>
              <a:ext cx="5303267" cy="533481"/>
            </a:xfrm>
            <a:prstGeom prst="rect">
              <a:avLst/>
            </a:prstGeom>
            <a:grpFill/>
          </p:spPr>
          <p:txBody>
            <a:bodyPr wrap="square" rtlCol="0">
              <a:spAutoFit/>
            </a:bodyPr>
            <a:lstStyle/>
            <a:p>
              <a:pPr lvl="0" algn="just"/>
              <a:r>
                <a:rPr lang="en-GB" sz="1000" dirty="0"/>
                <a:t>Both these models </a:t>
              </a:r>
              <a:r>
                <a:rPr lang="en-US" sz="1000" dirty="0"/>
                <a:t>relax the restrictive assumption of the state’s perfect knowledge or targeting capacity. Targets indicators and demographic cells without consideration for the multidimensional poverty status of recipients. Practical and realistic</a:t>
              </a:r>
            </a:p>
          </p:txBody>
        </p:sp>
      </p:grpSp>
      <p:grpSp>
        <p:nvGrpSpPr>
          <p:cNvPr id="40" name="Group 39">
            <a:extLst>
              <a:ext uri="{FF2B5EF4-FFF2-40B4-BE49-F238E27FC236}">
                <a16:creationId xmlns:a16="http://schemas.microsoft.com/office/drawing/2014/main" id="{4631FCB1-65D9-3241-BDD1-B48220F84411}"/>
              </a:ext>
            </a:extLst>
          </p:cNvPr>
          <p:cNvGrpSpPr/>
          <p:nvPr/>
        </p:nvGrpSpPr>
        <p:grpSpPr>
          <a:xfrm>
            <a:off x="224617" y="3727509"/>
            <a:ext cx="7192756" cy="961285"/>
            <a:chOff x="-2621275" y="3632949"/>
            <a:chExt cx="5864761" cy="1281711"/>
          </a:xfrm>
          <a:noFill/>
        </p:grpSpPr>
        <p:sp>
          <p:nvSpPr>
            <p:cNvPr id="50" name="TextBox 49">
              <a:extLst>
                <a:ext uri="{FF2B5EF4-FFF2-40B4-BE49-F238E27FC236}">
                  <a16:creationId xmlns:a16="http://schemas.microsoft.com/office/drawing/2014/main" id="{857D6ECA-82EF-7340-967B-5541B31B8F8C}"/>
                </a:ext>
              </a:extLst>
            </p:cNvPr>
            <p:cNvSpPr txBox="1"/>
            <p:nvPr/>
          </p:nvSpPr>
          <p:spPr>
            <a:xfrm>
              <a:off x="-2621274" y="3632949"/>
              <a:ext cx="5864760" cy="410369"/>
            </a:xfrm>
            <a:prstGeom prst="rect">
              <a:avLst/>
            </a:prstGeom>
            <a:grpFill/>
          </p:spPr>
          <p:txBody>
            <a:bodyPr wrap="square" rtlCol="0">
              <a:spAutoFit/>
            </a:bodyPr>
            <a:lstStyle/>
            <a:p>
              <a:r>
                <a:rPr lang="en-US" altLang="ko-KR" sz="1400" b="1" dirty="0">
                  <a:latin typeface="Arial" panose="020B0604020202020204" pitchFamily="34" charset="0"/>
                  <a:cs typeface="Arial" panose="020B0604020202020204" pitchFamily="34" charset="0"/>
                </a:rPr>
                <a:t>Demographic Cell for in-kind support, and Household level for in-cash support</a:t>
              </a:r>
              <a:endParaRPr lang="ko-KR" altLang="en-US" sz="1400" b="1" dirty="0">
                <a:solidFill>
                  <a:srgbClr val="FF0000"/>
                </a:solidFill>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7D990F70-6810-D24E-A5B8-0FBB795A0285}"/>
                </a:ext>
              </a:extLst>
            </p:cNvPr>
            <p:cNvSpPr txBox="1"/>
            <p:nvPr/>
          </p:nvSpPr>
          <p:spPr>
            <a:xfrm>
              <a:off x="-2621275" y="3923106"/>
              <a:ext cx="5560946" cy="991554"/>
            </a:xfrm>
            <a:prstGeom prst="rect">
              <a:avLst/>
            </a:prstGeom>
            <a:grpFill/>
          </p:spPr>
          <p:txBody>
            <a:bodyPr wrap="square" rtlCol="0">
              <a:spAutoFit/>
            </a:bodyPr>
            <a:lstStyle/>
            <a:p>
              <a:pPr algn="just">
                <a:lnSpc>
                  <a:spcPct val="107000"/>
                </a:lnSpc>
                <a:spcAft>
                  <a:spcPts val="800"/>
                </a:spcAft>
              </a:pPr>
              <a:r>
                <a:rPr lang="en-US" sz="1000" dirty="0">
                  <a:latin typeface="Calibri" panose="020F0502020204030204" pitchFamily="34" charset="0"/>
                  <a:ea typeface="Calibri" panose="020F0502020204030204" pitchFamily="34" charset="0"/>
                  <a:cs typeface="Arial" panose="020B0604020202020204" pitchFamily="34" charset="0"/>
                </a:rPr>
                <a:t> The models are updated and consider two types of deprivations: in private versus public goods. The models’ objective is to achieve a target reduction in the aggregate MPI by adapting a country’s deprivation matrix in a way so as to minimize simultaneously the state’s outlay of cash for private-good deprivations, and of in-kind support for public-good deprivations at the level of population cells (e.g., governorates). </a:t>
              </a:r>
            </a:p>
          </p:txBody>
        </p:sp>
      </p:grpSp>
      <p:grpSp>
        <p:nvGrpSpPr>
          <p:cNvPr id="52" name="Group 51">
            <a:extLst>
              <a:ext uri="{FF2B5EF4-FFF2-40B4-BE49-F238E27FC236}">
                <a16:creationId xmlns:a16="http://schemas.microsoft.com/office/drawing/2014/main" id="{B851D8FC-E13E-D54E-82EA-CA6B2F4086BD}"/>
              </a:ext>
            </a:extLst>
          </p:cNvPr>
          <p:cNvGrpSpPr/>
          <p:nvPr/>
        </p:nvGrpSpPr>
        <p:grpSpPr>
          <a:xfrm>
            <a:off x="223596" y="4737439"/>
            <a:ext cx="6945574" cy="1658183"/>
            <a:chOff x="-2837659" y="3581942"/>
            <a:chExt cx="5564140" cy="2210905"/>
          </a:xfrm>
          <a:noFill/>
        </p:grpSpPr>
        <p:sp>
          <p:nvSpPr>
            <p:cNvPr id="53" name="TextBox 52">
              <a:extLst>
                <a:ext uri="{FF2B5EF4-FFF2-40B4-BE49-F238E27FC236}">
                  <a16:creationId xmlns:a16="http://schemas.microsoft.com/office/drawing/2014/main" id="{4DAEDD26-EEF1-BF49-94B5-8E6E662C3999}"/>
                </a:ext>
              </a:extLst>
            </p:cNvPr>
            <p:cNvSpPr txBox="1"/>
            <p:nvPr/>
          </p:nvSpPr>
          <p:spPr>
            <a:xfrm>
              <a:off x="-2837659" y="3581942"/>
              <a:ext cx="5458688" cy="410368"/>
            </a:xfrm>
            <a:prstGeom prst="rect">
              <a:avLst/>
            </a:prstGeom>
            <a:grpFill/>
          </p:spPr>
          <p:txBody>
            <a:bodyPr wrap="square" rtlCol="0">
              <a:spAutoFit/>
            </a:bodyPr>
            <a:lstStyle/>
            <a:p>
              <a:r>
                <a:rPr lang="en-US" altLang="ko-KR" sz="1400" b="1" dirty="0">
                  <a:latin typeface="Arial" panose="020B0604020202020204" pitchFamily="34" charset="0"/>
                  <a:cs typeface="Arial" panose="020B0604020202020204" pitchFamily="34" charset="0"/>
                </a:rPr>
                <a:t>Demographic Cell for in-kind support, and </a:t>
              </a:r>
              <a:r>
                <a:rPr lang="en-US" sz="1400" b="1" dirty="0">
                  <a:latin typeface="Arial" panose="020B0604020202020204" pitchFamily="34" charset="0"/>
                  <a:cs typeface="Arial" panose="020B0604020202020204" pitchFamily="34" charset="0"/>
                </a:rPr>
                <a:t>cluster level for in-cash support</a:t>
              </a:r>
              <a:endParaRPr lang="ko-KR" altLang="en-US" sz="1400" b="1" dirty="0">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22D97EA2-85EB-D047-876C-BC8EC13608C7}"/>
                </a:ext>
              </a:extLst>
            </p:cNvPr>
            <p:cNvSpPr txBox="1"/>
            <p:nvPr/>
          </p:nvSpPr>
          <p:spPr>
            <a:xfrm>
              <a:off x="-2836800" y="3923109"/>
              <a:ext cx="5563281" cy="1869738"/>
            </a:xfrm>
            <a:prstGeom prst="rect">
              <a:avLst/>
            </a:prstGeom>
            <a:grpFill/>
          </p:spPr>
          <p:txBody>
            <a:bodyPr wrap="square" rtlCol="0">
              <a:spAutoFit/>
            </a:bodyPr>
            <a:lstStyle/>
            <a:p>
              <a:pPr algn="just">
                <a:lnSpc>
                  <a:spcPct val="107000"/>
                </a:lnSpc>
                <a:spcAft>
                  <a:spcPts val="800"/>
                </a:spcAft>
              </a:pPr>
              <a:r>
                <a:rPr lang="en-US" sz="1000" dirty="0">
                  <a:latin typeface="Calibri" panose="020F0502020204030204" pitchFamily="34" charset="0"/>
                  <a:cs typeface="Arial" panose="020B0604020202020204" pitchFamily="34" charset="0"/>
                </a:rPr>
                <a:t>This model builds on this added complexity by focusing on minimizing simultaneously the in-kind transfers allocated to population cells to tackle public-good deprivations, and the cash transfers allocated to distinct household types for their private-good deprivations. Here, household types differ according to their tendency to use public assistance to alleviate the targeted deprivation versus for other welfare-increasing spending. The household types are identified by the clustering approach, taking into consideration common consumption patterns of the different households in order to define statistically homogeneous subgroups of households.  The added complication here in relation to ‘private’ indicators – and source of waste – is that the state may have limited ability to enforce whether households use the public assistance to reduce the targeted deprivations, or how they allocate the assistance across their multiple deprivations</a:t>
              </a:r>
            </a:p>
          </p:txBody>
        </p:sp>
      </p:grpSp>
      <p:grpSp>
        <p:nvGrpSpPr>
          <p:cNvPr id="6" name="Group 5">
            <a:extLst>
              <a:ext uri="{FF2B5EF4-FFF2-40B4-BE49-F238E27FC236}">
                <a16:creationId xmlns:a16="http://schemas.microsoft.com/office/drawing/2014/main" id="{71E39EE2-7E0E-8249-BB31-1228E67558F6}"/>
              </a:ext>
            </a:extLst>
          </p:cNvPr>
          <p:cNvGrpSpPr>
            <a:grpSpLocks noChangeAspect="1"/>
          </p:cNvGrpSpPr>
          <p:nvPr/>
        </p:nvGrpSpPr>
        <p:grpSpPr>
          <a:xfrm>
            <a:off x="7141594" y="2263150"/>
            <a:ext cx="540000" cy="540000"/>
            <a:chOff x="6919092" y="2564191"/>
            <a:chExt cx="412210" cy="412210"/>
          </a:xfrm>
        </p:grpSpPr>
        <p:sp>
          <p:nvSpPr>
            <p:cNvPr id="19" name="Oval 18">
              <a:extLst>
                <a:ext uri="{FF2B5EF4-FFF2-40B4-BE49-F238E27FC236}">
                  <a16:creationId xmlns:a16="http://schemas.microsoft.com/office/drawing/2014/main" id="{0CAC02A2-EB80-CD42-A61C-F459BE64FFFE}"/>
                </a:ext>
              </a:extLst>
            </p:cNvPr>
            <p:cNvSpPr/>
            <p:nvPr/>
          </p:nvSpPr>
          <p:spPr>
            <a:xfrm flipH="1">
              <a:off x="6919092" y="2564191"/>
              <a:ext cx="412210" cy="412210"/>
            </a:xfrm>
            <a:prstGeom prst="ellipse">
              <a:avLst/>
            </a:prstGeom>
            <a:solidFill>
              <a:srgbClr val="EC7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dirty="0">
                <a:solidFill>
                  <a:schemeClr val="tx1">
                    <a:lumMod val="75000"/>
                    <a:lumOff val="25000"/>
                  </a:schemeClr>
                </a:solidFill>
              </a:endParaRPr>
            </a:p>
          </p:txBody>
        </p:sp>
        <p:sp>
          <p:nvSpPr>
            <p:cNvPr id="56" name="Rounded Rectangle 31">
              <a:extLst>
                <a:ext uri="{FF2B5EF4-FFF2-40B4-BE49-F238E27FC236}">
                  <a16:creationId xmlns:a16="http://schemas.microsoft.com/office/drawing/2014/main" id="{EC24BCD2-7599-E149-9E60-572147FD53F4}"/>
                </a:ext>
              </a:extLst>
            </p:cNvPr>
            <p:cNvSpPr>
              <a:spLocks noChangeAspect="1"/>
            </p:cNvSpPr>
            <p:nvPr/>
          </p:nvSpPr>
          <p:spPr>
            <a:xfrm>
              <a:off x="7040226" y="2629333"/>
              <a:ext cx="180000" cy="255924"/>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70" name="Oval 69">
            <a:extLst>
              <a:ext uri="{FF2B5EF4-FFF2-40B4-BE49-F238E27FC236}">
                <a16:creationId xmlns:a16="http://schemas.microsoft.com/office/drawing/2014/main" id="{712C08DE-B6A0-784D-B684-644D3D9EDB37}"/>
              </a:ext>
            </a:extLst>
          </p:cNvPr>
          <p:cNvSpPr>
            <a:spLocks noChangeAspect="1"/>
          </p:cNvSpPr>
          <p:nvPr/>
        </p:nvSpPr>
        <p:spPr>
          <a:xfrm flipH="1">
            <a:off x="8917905" y="5535529"/>
            <a:ext cx="288000" cy="2880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cxnSp>
        <p:nvCxnSpPr>
          <p:cNvPr id="71" name="Straight Connector 70">
            <a:extLst>
              <a:ext uri="{FF2B5EF4-FFF2-40B4-BE49-F238E27FC236}">
                <a16:creationId xmlns:a16="http://schemas.microsoft.com/office/drawing/2014/main" id="{8742924C-26E1-4C48-B8DE-DC457E19EB45}"/>
              </a:ext>
            </a:extLst>
          </p:cNvPr>
          <p:cNvCxnSpPr>
            <a:cxnSpLocks/>
          </p:cNvCxnSpPr>
          <p:nvPr/>
        </p:nvCxnSpPr>
        <p:spPr>
          <a:xfrm flipH="1">
            <a:off x="7865111" y="5693596"/>
            <a:ext cx="946800" cy="1"/>
          </a:xfrm>
          <a:prstGeom prst="line">
            <a:avLst/>
          </a:prstGeom>
          <a:ln w="25400">
            <a:solidFill>
              <a:schemeClr val="bg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86" name="Picture 85">
            <a:extLst>
              <a:ext uri="{FF2B5EF4-FFF2-40B4-BE49-F238E27FC236}">
                <a16:creationId xmlns:a16="http://schemas.microsoft.com/office/drawing/2014/main" id="{6D6673F4-FA8E-4B66-B75E-860C4B0AE460}"/>
              </a:ext>
            </a:extLst>
          </p:cNvPr>
          <p:cNvPicPr>
            <a:picLocks noChangeAspect="1"/>
          </p:cNvPicPr>
          <p:nvPr/>
        </p:nvPicPr>
        <p:blipFill>
          <a:blip r:embed="rId4"/>
          <a:stretch>
            <a:fillRect/>
          </a:stretch>
        </p:blipFill>
        <p:spPr>
          <a:xfrm>
            <a:off x="7468470" y="1446250"/>
            <a:ext cx="276225" cy="4286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1" name="Picture 40">
            <a:extLst>
              <a:ext uri="{FF2B5EF4-FFF2-40B4-BE49-F238E27FC236}">
                <a16:creationId xmlns:a16="http://schemas.microsoft.com/office/drawing/2014/main" id="{987D7E48-9C4B-4FDC-B0EA-B067359061B1}"/>
              </a:ext>
            </a:extLst>
          </p:cNvPr>
          <p:cNvPicPr>
            <a:picLocks noChangeAspect="1"/>
          </p:cNvPicPr>
          <p:nvPr/>
        </p:nvPicPr>
        <p:blipFill>
          <a:blip r:embed="rId5"/>
          <a:stretch>
            <a:fillRect/>
          </a:stretch>
        </p:blipFill>
        <p:spPr>
          <a:xfrm>
            <a:off x="7101998" y="4085712"/>
            <a:ext cx="380350" cy="616167"/>
          </a:xfrm>
          <a:prstGeom prst="rect">
            <a:avLst/>
          </a:prstGeom>
        </p:spPr>
      </p:pic>
      <p:pic>
        <p:nvPicPr>
          <p:cNvPr id="5" name="Picture 4">
            <a:extLst>
              <a:ext uri="{FF2B5EF4-FFF2-40B4-BE49-F238E27FC236}">
                <a16:creationId xmlns:a16="http://schemas.microsoft.com/office/drawing/2014/main" id="{14762336-D7FB-4B3B-9749-F07D960757F7}"/>
              </a:ext>
            </a:extLst>
          </p:cNvPr>
          <p:cNvPicPr>
            <a:picLocks noChangeAspect="1"/>
          </p:cNvPicPr>
          <p:nvPr/>
        </p:nvPicPr>
        <p:blipFill>
          <a:blip r:embed="rId6"/>
          <a:stretch>
            <a:fillRect/>
          </a:stretch>
        </p:blipFill>
        <p:spPr>
          <a:xfrm>
            <a:off x="9396347" y="2640587"/>
            <a:ext cx="2457793" cy="2314898"/>
          </a:xfrm>
          <a:prstGeom prst="rect">
            <a:avLst/>
          </a:prstGeom>
        </p:spPr>
      </p:pic>
      <p:grpSp>
        <p:nvGrpSpPr>
          <p:cNvPr id="87" name="Group 86">
            <a:extLst>
              <a:ext uri="{FF2B5EF4-FFF2-40B4-BE49-F238E27FC236}">
                <a16:creationId xmlns:a16="http://schemas.microsoft.com/office/drawing/2014/main" id="{B7D0BA98-00E0-4E41-8077-702127D08245}"/>
              </a:ext>
            </a:extLst>
          </p:cNvPr>
          <p:cNvGrpSpPr>
            <a:grpSpLocks noChangeAspect="1"/>
          </p:cNvGrpSpPr>
          <p:nvPr/>
        </p:nvGrpSpPr>
        <p:grpSpPr>
          <a:xfrm>
            <a:off x="6900144" y="3162724"/>
            <a:ext cx="540000" cy="540000"/>
            <a:chOff x="6929831" y="2564191"/>
            <a:chExt cx="412210" cy="412210"/>
          </a:xfrm>
        </p:grpSpPr>
        <p:sp>
          <p:nvSpPr>
            <p:cNvPr id="88" name="Oval 87">
              <a:extLst>
                <a:ext uri="{FF2B5EF4-FFF2-40B4-BE49-F238E27FC236}">
                  <a16:creationId xmlns:a16="http://schemas.microsoft.com/office/drawing/2014/main" id="{DF11DFAD-AD12-4A66-A010-A2939917C23B}"/>
                </a:ext>
              </a:extLst>
            </p:cNvPr>
            <p:cNvSpPr/>
            <p:nvPr/>
          </p:nvSpPr>
          <p:spPr>
            <a:xfrm flipH="1">
              <a:off x="6929831" y="2564191"/>
              <a:ext cx="412210" cy="41221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dirty="0">
                <a:solidFill>
                  <a:schemeClr val="tx1">
                    <a:lumMod val="75000"/>
                    <a:lumOff val="25000"/>
                  </a:schemeClr>
                </a:solidFill>
              </a:endParaRPr>
            </a:p>
          </p:txBody>
        </p:sp>
        <p:sp>
          <p:nvSpPr>
            <p:cNvPr id="89" name="Rounded Rectangle 31">
              <a:extLst>
                <a:ext uri="{FF2B5EF4-FFF2-40B4-BE49-F238E27FC236}">
                  <a16:creationId xmlns:a16="http://schemas.microsoft.com/office/drawing/2014/main" id="{18EC8A46-5656-4D9D-88FF-597CECA177D0}"/>
                </a:ext>
              </a:extLst>
            </p:cNvPr>
            <p:cNvSpPr>
              <a:spLocks noChangeAspect="1"/>
            </p:cNvSpPr>
            <p:nvPr/>
          </p:nvSpPr>
          <p:spPr>
            <a:xfrm>
              <a:off x="7040226" y="2629333"/>
              <a:ext cx="180000" cy="255924"/>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nvGrpSpPr>
          <p:cNvPr id="90" name="Group 89">
            <a:extLst>
              <a:ext uri="{FF2B5EF4-FFF2-40B4-BE49-F238E27FC236}">
                <a16:creationId xmlns:a16="http://schemas.microsoft.com/office/drawing/2014/main" id="{42C17267-B02D-4966-A30F-BB8CD3A5D233}"/>
              </a:ext>
            </a:extLst>
          </p:cNvPr>
          <p:cNvGrpSpPr>
            <a:grpSpLocks noChangeAspect="1"/>
          </p:cNvGrpSpPr>
          <p:nvPr/>
        </p:nvGrpSpPr>
        <p:grpSpPr>
          <a:xfrm>
            <a:off x="7247140" y="5423596"/>
            <a:ext cx="540000" cy="540000"/>
            <a:chOff x="6919092" y="2553452"/>
            <a:chExt cx="412210" cy="412210"/>
          </a:xfrm>
        </p:grpSpPr>
        <p:sp>
          <p:nvSpPr>
            <p:cNvPr id="91" name="Oval 90">
              <a:extLst>
                <a:ext uri="{FF2B5EF4-FFF2-40B4-BE49-F238E27FC236}">
                  <a16:creationId xmlns:a16="http://schemas.microsoft.com/office/drawing/2014/main" id="{8CDDC781-0C04-420A-8799-D6E580344EBC}"/>
                </a:ext>
              </a:extLst>
            </p:cNvPr>
            <p:cNvSpPr/>
            <p:nvPr/>
          </p:nvSpPr>
          <p:spPr>
            <a:xfrm flipH="1">
              <a:off x="6919092" y="2553452"/>
              <a:ext cx="412210" cy="41221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dirty="0">
                <a:solidFill>
                  <a:schemeClr val="tx1">
                    <a:lumMod val="75000"/>
                    <a:lumOff val="25000"/>
                  </a:schemeClr>
                </a:solidFill>
              </a:endParaRPr>
            </a:p>
          </p:txBody>
        </p:sp>
        <p:sp>
          <p:nvSpPr>
            <p:cNvPr id="92" name="Rounded Rectangle 31">
              <a:extLst>
                <a:ext uri="{FF2B5EF4-FFF2-40B4-BE49-F238E27FC236}">
                  <a16:creationId xmlns:a16="http://schemas.microsoft.com/office/drawing/2014/main" id="{3CC8AD26-316A-44E5-9561-D56C735B55CE}"/>
                </a:ext>
              </a:extLst>
            </p:cNvPr>
            <p:cNvSpPr>
              <a:spLocks noChangeAspect="1"/>
            </p:cNvSpPr>
            <p:nvPr/>
          </p:nvSpPr>
          <p:spPr>
            <a:xfrm>
              <a:off x="7040226" y="2629333"/>
              <a:ext cx="180000" cy="255924"/>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Tree>
    <p:extLst>
      <p:ext uri="{BB962C8B-B14F-4D97-AF65-F5344CB8AC3E}">
        <p14:creationId xmlns:p14="http://schemas.microsoft.com/office/powerpoint/2010/main" val="303623301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6"/>
                                        </p:tgtEl>
                                        <p:attrNameLst>
                                          <p:attrName>style.visibility</p:attrName>
                                        </p:attrNameLst>
                                      </p:cBhvr>
                                      <p:to>
                                        <p:strVal val="visible"/>
                                      </p:to>
                                    </p:set>
                                  </p:childTnLst>
                                </p:cTn>
                              </p:par>
                            </p:childTnLst>
                          </p:cTn>
                        </p:par>
                        <p:par>
                          <p:cTn id="9" fill="hold">
                            <p:stCondLst>
                              <p:cond delay="0"/>
                            </p:stCondLst>
                            <p:childTnLst>
                              <p:par>
                                <p:cTn id="10" presetID="9" presetClass="entr" presetSubtype="0" fill="hold" nodeType="after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dissolv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par>
                          <p:cTn id="19" fill="hold">
                            <p:stCondLst>
                              <p:cond delay="0"/>
                            </p:stCondLst>
                            <p:childTnLst>
                              <p:par>
                                <p:cTn id="20" presetID="9" presetClass="entr" presetSubtype="0"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dissolve">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dissolve">
                                      <p:cBhvr>
                                        <p:cTn id="33" dur="500"/>
                                        <p:tgtEl>
                                          <p:spTgt spid="37"/>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28"/>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41"/>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dissolve">
                                      <p:cBhvr>
                                        <p:cTn id="44" dur="500"/>
                                        <p:tgtEl>
                                          <p:spTgt spid="40"/>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7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9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nodeType="click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dissolve">
                                      <p:cBhvr>
                                        <p:cTn id="5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11">
            <a:extLst>
              <a:ext uri="{FF2B5EF4-FFF2-40B4-BE49-F238E27FC236}">
                <a16:creationId xmlns:a16="http://schemas.microsoft.com/office/drawing/2014/main" id="{DBD7313B-B3D8-4EB5-BF36-4CD7BAFA0B88}"/>
              </a:ext>
            </a:extLst>
          </p:cNvPr>
          <p:cNvSpPr>
            <a:spLocks noGrp="1"/>
          </p:cNvSpPr>
          <p:nvPr>
            <p:ph type="subTitle" idx="1"/>
          </p:nvPr>
        </p:nvSpPr>
        <p:spPr/>
        <p:txBody>
          <a:bodyPr/>
          <a:lstStyle/>
          <a:p>
            <a:r>
              <a:rPr lang="en-US" dirty="0"/>
              <a:t>Model(s) features </a:t>
            </a:r>
          </a:p>
        </p:txBody>
      </p:sp>
      <p:sp>
        <p:nvSpPr>
          <p:cNvPr id="13" name="Text Placeholder 12">
            <a:extLst>
              <a:ext uri="{FF2B5EF4-FFF2-40B4-BE49-F238E27FC236}">
                <a16:creationId xmlns:a16="http://schemas.microsoft.com/office/drawing/2014/main" id="{0A9B76D6-6E59-4EE9-839E-DD0D449CA021}"/>
              </a:ext>
            </a:extLst>
          </p:cNvPr>
          <p:cNvSpPr>
            <a:spLocks noGrp="1"/>
          </p:cNvSpPr>
          <p:nvPr>
            <p:ph type="body" sz="half" idx="2"/>
          </p:nvPr>
        </p:nvSpPr>
        <p:spPr/>
        <p:txBody>
          <a:bodyPr/>
          <a:lstStyle/>
          <a:p>
            <a:pPr marL="0" indent="0">
              <a:buNone/>
            </a:pPr>
            <a:r>
              <a:rPr lang="en-US" b="1" dirty="0"/>
              <a:t>Poverty reduction action plan (from a modeler point of view) </a:t>
            </a:r>
          </a:p>
        </p:txBody>
      </p:sp>
      <p:sp>
        <p:nvSpPr>
          <p:cNvPr id="16" name="Text Placeholder 15">
            <a:extLst>
              <a:ext uri="{FF2B5EF4-FFF2-40B4-BE49-F238E27FC236}">
                <a16:creationId xmlns:a16="http://schemas.microsoft.com/office/drawing/2014/main" id="{0B2391B5-ADA0-47E4-A359-B61EB858AD16}"/>
              </a:ext>
            </a:extLst>
          </p:cNvPr>
          <p:cNvSpPr>
            <a:spLocks noGrp="1"/>
          </p:cNvSpPr>
          <p:nvPr>
            <p:ph type="body" sz="half" idx="14"/>
          </p:nvPr>
        </p:nvSpPr>
        <p:spPr/>
        <p:txBody>
          <a:bodyPr/>
          <a:lstStyle/>
          <a:p>
            <a:pPr marL="0" indent="0">
              <a:buNone/>
            </a:pPr>
            <a:r>
              <a:rPr lang="en-US" b="1" dirty="0"/>
              <a:t>Features of the models </a:t>
            </a:r>
          </a:p>
        </p:txBody>
      </p:sp>
      <p:pic>
        <p:nvPicPr>
          <p:cNvPr id="22" name="Picture Placeholder 21">
            <a:extLst>
              <a:ext uri="{FF2B5EF4-FFF2-40B4-BE49-F238E27FC236}">
                <a16:creationId xmlns:a16="http://schemas.microsoft.com/office/drawing/2014/main" id="{2CD05F55-42DB-4A0E-A340-7DF5BA9F4198}"/>
              </a:ext>
            </a:extLst>
          </p:cNvPr>
          <p:cNvPicPr>
            <a:picLocks noGrp="1" noChangeAspect="1"/>
          </p:cNvPicPr>
          <p:nvPr>
            <p:ph type="pic" idx="10"/>
          </p:nvPr>
        </p:nvPicPr>
        <p:blipFill>
          <a:blip r:embed="rId2"/>
          <a:srcRect l="10472" r="10472"/>
          <a:stretch>
            <a:fillRect/>
          </a:stretch>
        </p:blipFill>
        <p:spPr>
          <a:xfrm>
            <a:off x="914399" y="2883554"/>
            <a:ext cx="4986069" cy="3109474"/>
          </a:xfrm>
          <a:prstGeom prst="rect">
            <a:avLst/>
          </a:prstGeom>
        </p:spPr>
      </p:pic>
      <mc:AlternateContent xmlns:mc="http://schemas.openxmlformats.org/markup-compatibility/2006" xmlns:a14="http://schemas.microsoft.com/office/drawing/2010/main">
        <mc:Choice Requires="a14">
          <p:graphicFrame>
            <p:nvGraphicFramePr>
              <p:cNvPr id="25" name="Picture Placeholder 24">
                <a:extLst>
                  <a:ext uri="{FF2B5EF4-FFF2-40B4-BE49-F238E27FC236}">
                    <a16:creationId xmlns:a16="http://schemas.microsoft.com/office/drawing/2014/main" id="{F787EC1A-1069-459C-AB59-EB622BC885EB}"/>
                  </a:ext>
                </a:extLst>
              </p:cNvPr>
              <p:cNvGraphicFramePr>
                <a:graphicFrameLocks noGrp="1"/>
              </p:cNvGraphicFramePr>
              <p:nvPr>
                <p:ph type="pic" idx="12"/>
                <p:extLst/>
              </p:nvPr>
            </p:nvGraphicFramePr>
            <p:xfrm>
              <a:off x="6291263" y="2933700"/>
              <a:ext cx="4986337" cy="3389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Choice>
        <mc:Fallback xmlns="">
          <p:graphicFrame>
            <p:nvGraphicFramePr>
              <p:cNvPr id="25" name="Picture Placeholder 24">
                <a:extLst>
                  <a:ext uri="{FF2B5EF4-FFF2-40B4-BE49-F238E27FC236}">
                    <a16:creationId xmlns:a16="http://schemas.microsoft.com/office/drawing/2014/main" id="{F787EC1A-1069-459C-AB59-EB622BC885EB}"/>
                  </a:ext>
                </a:extLst>
              </p:cNvPr>
              <p:cNvGraphicFramePr>
                <a:graphicFrameLocks noGrp="1"/>
              </p:cNvGraphicFramePr>
              <p:nvPr>
                <p:ph type="pic" idx="12"/>
                <p:extLst>
                  <p:ext uri="{D42A27DB-BD31-4B8C-83A1-F6EECF244321}">
                    <p14:modId xmlns:p14="http://schemas.microsoft.com/office/powerpoint/2010/main" val="2301410488"/>
                  </p:ext>
                </p:extLst>
              </p:nvPr>
            </p:nvGraphicFramePr>
            <p:xfrm>
              <a:off x="6291263" y="2933700"/>
              <a:ext cx="4986337" cy="338931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mc:Fallback>
      </mc:AlternateContent>
      <p:pic>
        <p:nvPicPr>
          <p:cNvPr id="26" name="Picture 25">
            <a:extLst>
              <a:ext uri="{FF2B5EF4-FFF2-40B4-BE49-F238E27FC236}">
                <a16:creationId xmlns:a16="http://schemas.microsoft.com/office/drawing/2014/main" id="{DFBA9C15-CFD3-4B32-BA3B-F0D0ACB1D8E5}"/>
              </a:ext>
            </a:extLst>
          </p:cNvPr>
          <p:cNvPicPr/>
          <p:nvPr/>
        </p:nvPicPr>
        <p:blipFill>
          <a:blip r:embed="rId12"/>
          <a:stretch>
            <a:fillRect/>
          </a:stretch>
        </p:blipFill>
        <p:spPr>
          <a:xfrm>
            <a:off x="435633" y="5281100"/>
            <a:ext cx="5943600" cy="1262314"/>
          </a:xfrm>
          <a:prstGeom prst="rect">
            <a:avLst/>
          </a:prstGeom>
        </p:spPr>
      </p:pic>
    </p:spTree>
    <p:extLst>
      <p:ext uri="{BB962C8B-B14F-4D97-AF65-F5344CB8AC3E}">
        <p14:creationId xmlns:p14="http://schemas.microsoft.com/office/powerpoint/2010/main" val="3424986875"/>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scwa">
  <a:themeElements>
    <a:clrScheme name="ESCWA">
      <a:dk1>
        <a:srgbClr val="000000"/>
      </a:dk1>
      <a:lt1>
        <a:srgbClr val="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Savon">
      <a:majorFont>
        <a:latin typeface="Speak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Selawik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escwa" id="{172CE1EA-7332-4A58-A6D2-7F1C9ABE73EA}" vid="{7604495B-CE0E-4B73-B438-3EA3A71F10B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10153</TotalTime>
  <Words>1375</Words>
  <Application>Microsoft Office PowerPoint</Application>
  <PresentationFormat>Widescreen</PresentationFormat>
  <Paragraphs>254</Paragraphs>
  <Slides>16</Slides>
  <Notes>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16</vt:i4>
      </vt:variant>
    </vt:vector>
  </HeadingPairs>
  <TitlesOfParts>
    <vt:vector size="27" baseType="lpstr">
      <vt:lpstr>맑은 고딕</vt:lpstr>
      <vt:lpstr>ＭＳ Ｐゴシック</vt:lpstr>
      <vt:lpstr>Arial</vt:lpstr>
      <vt:lpstr>Calibri</vt:lpstr>
      <vt:lpstr>Calibri Light</vt:lpstr>
      <vt:lpstr>Cambria Math</vt:lpstr>
      <vt:lpstr>Garamond</vt:lpstr>
      <vt:lpstr>Selawik Light</vt:lpstr>
      <vt:lpstr>Wingdings</vt:lpstr>
      <vt:lpstr>Office Theme</vt:lpstr>
      <vt:lpstr>escwa</vt:lpstr>
      <vt:lpstr>Optimization Model Development for Poverty Reduction</vt:lpstr>
      <vt:lpstr>PowerPoint Presentation</vt:lpstr>
      <vt:lpstr>Assumptions</vt:lpstr>
      <vt:lpstr>Optimization models – along two levels</vt:lpstr>
      <vt:lpstr>PowerPoint Presentation</vt:lpstr>
      <vt:lpstr>Probabilistic models – Illustration </vt:lpstr>
      <vt:lpstr>PowerPoint Presentation</vt:lpstr>
      <vt:lpstr>PowerPoint Presentation</vt:lpstr>
      <vt:lpstr>PowerPoint Presentation</vt:lpstr>
      <vt:lpstr>Application on Egypt – Sample of a Survey 2018-19, target setting MPI reduction for the next 10 years </vt:lpstr>
      <vt:lpstr>Data inputs</vt:lpstr>
      <vt:lpstr>Baseline MPI results for the sub-sample selected </vt:lpstr>
      <vt:lpstr>Simulation Results </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Optimization Model Development for Poverty Reduction</dc:title>
  <dc:creator>Majd Olleik</dc:creator>
  <cp:lastModifiedBy>Hassan Hamie</cp:lastModifiedBy>
  <cp:revision>137</cp:revision>
  <dcterms:created xsi:type="dcterms:W3CDTF">2021-09-06T09:06:38Z</dcterms:created>
  <dcterms:modified xsi:type="dcterms:W3CDTF">2022-11-29T07:27:15Z</dcterms:modified>
</cp:coreProperties>
</file>