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harts/style8.xml" ContentType="application/vnd.ms-office.chartstyl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olors8.xml" ContentType="application/vnd.ms-office.chartcolorstyle+xml"/>
  <Override PartName="/ppt/theme/themeOverride8.xml" ContentType="application/vnd.openxmlformats-officedocument.themeOverride+xml"/>
  <Override PartName="/ppt/charts/colors6.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theme/themeOverride6.xml" ContentType="application/vnd.openxmlformats-officedocument.themeOverride+xml"/>
  <Override PartName="/ppt/charts/chart6.xml" ContentType="application/vnd.openxmlformats-officedocument.drawingml.chart+xml"/>
  <Override PartName="/ppt/charts/chart10.xml" ContentType="application/vnd.openxmlformats-officedocument.drawingml.chart+xml"/>
  <Override PartName="/ppt/theme/themeOverride10.xml" ContentType="application/vnd.openxmlformats-officedocument.themeOverride+xml"/>
  <Override PartName="/ppt/charts/chart7.xml" ContentType="application/vnd.openxmlformats-officedocument.drawingml.chart+xml"/>
  <Override PartName="/ppt/charts/colors4.xml" ContentType="application/vnd.ms-office.chartcolorstyle+xml"/>
  <Override PartName="/ppt/theme/themeOverride5.xml" ContentType="application/vnd.openxmlformats-officedocument.themeOverride+xml"/>
  <Override PartName="/ppt/charts/colors5.xml" ContentType="application/vnd.ms-office.chartcolorstyle+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style5.xml" ContentType="application/vnd.ms-office.chartstyle+xml"/>
  <Override PartName="/ppt/charts/chart5.xml" ContentType="application/vnd.openxmlformats-officedocument.drawingml.chart+xml"/>
  <Override PartName="/ppt/theme/themeOverride4.xml" ContentType="application/vnd.openxmlformats-officedocument.themeOverride+xml"/>
  <Override PartName="/ppt/charts/style4.xml" ContentType="application/vnd.ms-office.chartstyle+xml"/>
  <Override PartName="/ppt/charts/chart4.xml" ContentType="application/vnd.openxmlformats-officedocument.drawingml.chart+xml"/>
  <Override PartName="/ppt/theme/themeOverride3.xml" ContentType="application/vnd.openxmlformats-officedocument.themeOverrid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theme/themeOverride2.xml" ContentType="application/vnd.openxmlformats-officedocument.themeOverrid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style6.xml" ContentType="application/vnd.ms-office.chartstyle+xml"/>
  <Override PartName="/ppt/charts/chart8.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77" r:id="rId3"/>
  </p:sldMasterIdLst>
  <p:notesMasterIdLst>
    <p:notesMasterId r:id="rId26"/>
  </p:notesMasterIdLst>
  <p:sldIdLst>
    <p:sldId id="257" r:id="rId4"/>
    <p:sldId id="321" r:id="rId5"/>
    <p:sldId id="322" r:id="rId6"/>
    <p:sldId id="372" r:id="rId7"/>
    <p:sldId id="383" r:id="rId8"/>
    <p:sldId id="334" r:id="rId9"/>
    <p:sldId id="379" r:id="rId10"/>
    <p:sldId id="339" r:id="rId11"/>
    <p:sldId id="333" r:id="rId12"/>
    <p:sldId id="384" r:id="rId13"/>
    <p:sldId id="346" r:id="rId14"/>
    <p:sldId id="348" r:id="rId15"/>
    <p:sldId id="349" r:id="rId16"/>
    <p:sldId id="368" r:id="rId17"/>
    <p:sldId id="356" r:id="rId18"/>
    <p:sldId id="345" r:id="rId19"/>
    <p:sldId id="341" r:id="rId20"/>
    <p:sldId id="380" r:id="rId21"/>
    <p:sldId id="381" r:id="rId22"/>
    <p:sldId id="385" r:id="rId23"/>
    <p:sldId id="387" r:id="rId24"/>
    <p:sldId id="313" r:id="rId25"/>
  </p:sldIdLst>
  <p:sldSz cx="9144000" cy="5143500" type="screen16x9"/>
  <p:notesSz cx="6858000" cy="9144000"/>
  <p:embeddedFontLst>
    <p:embeddedFont>
      <p:font typeface="Garamond" panose="02020404030301010803" pitchFamily="18" charset="0"/>
      <p:regular r:id="rId27"/>
      <p:bold r:id="rId28"/>
      <p:italic r:id="rId29"/>
    </p:embeddedFont>
    <p:embeddedFont>
      <p:font typeface="Gautami" panose="020B0502040204020203" pitchFamily="34" charset="0"/>
      <p:regular r:id="rId30"/>
      <p:bold r:id="rId31"/>
    </p:embeddedFont>
    <p:embeddedFont>
      <p:font typeface="Georgia" panose="02040502050405020303" pitchFamily="18" charset="0"/>
      <p:regular r:id="rId32"/>
      <p:bold r:id="rId33"/>
      <p:italic r:id="rId34"/>
      <p:boldItalic r:id="rId35"/>
    </p:embeddedFont>
    <p:embeddedFont>
      <p:font typeface="Montserrat" panose="00000500000000000000" pitchFamily="2" charset="0"/>
      <p:regular r:id="rId36"/>
      <p:bold r:id="rId37"/>
      <p:italic r:id="rId38"/>
      <p:boldItalic r:id="rId39"/>
    </p:embeddedFont>
    <p:embeddedFont>
      <p:font typeface="Selawik Light" panose="020B0502040204020203" pitchFamily="3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25"/>
  </p:normalViewPr>
  <p:slideViewPr>
    <p:cSldViewPr snapToGrid="0">
      <p:cViewPr>
        <p:scale>
          <a:sx n="99" d="100"/>
          <a:sy n="99" d="100"/>
        </p:scale>
        <p:origin x="2285" y="97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customXml" Target="../customXml/item2.xml"/><Relationship Id="rId20" Type="http://schemas.openxmlformats.org/officeDocument/2006/relationships/slide" Target="slides/slide17.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Sheet5!$C$13</c:f>
              <c:strCache>
                <c:ptCount val="1"/>
                <c:pt idx="0">
                  <c:v>Refugee </c:v>
                </c:pt>
              </c:strCache>
            </c:strRef>
          </c:tx>
          <c:spPr>
            <a:solidFill>
              <a:schemeClr val="accent1"/>
            </a:solidFill>
            <a:ln>
              <a:noFill/>
            </a:ln>
            <a:effectLst/>
          </c:spPr>
          <c:invertIfNegative val="0"/>
          <c:cat>
            <c:strRef>
              <c:f>Sheet5!$B$14:$B$16</c:f>
              <c:strCache>
                <c:ptCount val="3"/>
                <c:pt idx="0">
                  <c:v>Sample Surveys (please specify name of survey</c:v>
                </c:pt>
                <c:pt idx="1">
                  <c:v>Population and Housing Census</c:v>
                </c:pt>
                <c:pt idx="2">
                  <c:v>Administrative records, including population registers</c:v>
                </c:pt>
              </c:strCache>
            </c:strRef>
          </c:cat>
          <c:val>
            <c:numRef>
              <c:f>Sheet5!$C$14:$C$16</c:f>
              <c:numCache>
                <c:formatCode>General</c:formatCode>
                <c:ptCount val="3"/>
                <c:pt idx="0">
                  <c:v>4</c:v>
                </c:pt>
                <c:pt idx="1">
                  <c:v>5</c:v>
                </c:pt>
                <c:pt idx="2">
                  <c:v>2</c:v>
                </c:pt>
              </c:numCache>
            </c:numRef>
          </c:val>
          <c:extLst>
            <c:ext xmlns:c16="http://schemas.microsoft.com/office/drawing/2014/chart" uri="{C3380CC4-5D6E-409C-BE32-E72D297353CC}">
              <c16:uniqueId val="{00000000-2DBD-4664-95B6-9DF68F9D7FFB}"/>
            </c:ext>
          </c:extLst>
        </c:ser>
        <c:ser>
          <c:idx val="1"/>
          <c:order val="1"/>
          <c:tx>
            <c:strRef>
              <c:f>Sheet5!$D$13</c:f>
              <c:strCache>
                <c:ptCount val="1"/>
                <c:pt idx="0">
                  <c:v>Internally Displaced Persons (IDPs)</c:v>
                </c:pt>
              </c:strCache>
            </c:strRef>
          </c:tx>
          <c:spPr>
            <a:solidFill>
              <a:schemeClr val="accent2"/>
            </a:solidFill>
            <a:ln>
              <a:noFill/>
            </a:ln>
            <a:effectLst/>
          </c:spPr>
          <c:invertIfNegative val="0"/>
          <c:cat>
            <c:strRef>
              <c:f>Sheet5!$B$14:$B$16</c:f>
              <c:strCache>
                <c:ptCount val="3"/>
                <c:pt idx="0">
                  <c:v>Sample Surveys (please specify name of survey</c:v>
                </c:pt>
                <c:pt idx="1">
                  <c:v>Population and Housing Census</c:v>
                </c:pt>
                <c:pt idx="2">
                  <c:v>Administrative records, including population registers</c:v>
                </c:pt>
              </c:strCache>
            </c:strRef>
          </c:cat>
          <c:val>
            <c:numRef>
              <c:f>Sheet5!$D$14:$D$16</c:f>
              <c:numCache>
                <c:formatCode>General</c:formatCode>
                <c:ptCount val="3"/>
                <c:pt idx="0">
                  <c:v>0</c:v>
                </c:pt>
                <c:pt idx="1">
                  <c:v>0</c:v>
                </c:pt>
                <c:pt idx="2">
                  <c:v>1</c:v>
                </c:pt>
              </c:numCache>
            </c:numRef>
          </c:val>
          <c:extLst>
            <c:ext xmlns:c16="http://schemas.microsoft.com/office/drawing/2014/chart" uri="{C3380CC4-5D6E-409C-BE32-E72D297353CC}">
              <c16:uniqueId val="{00000001-2DBD-4664-95B6-9DF68F9D7FFB}"/>
            </c:ext>
          </c:extLst>
        </c:ser>
        <c:ser>
          <c:idx val="2"/>
          <c:order val="2"/>
          <c:tx>
            <c:strRef>
              <c:f>Sheet5!$E$13</c:f>
              <c:strCache>
                <c:ptCount val="1"/>
                <c:pt idx="0">
                  <c:v>Statelessness</c:v>
                </c:pt>
              </c:strCache>
            </c:strRef>
          </c:tx>
          <c:spPr>
            <a:solidFill>
              <a:schemeClr val="accent3"/>
            </a:solidFill>
            <a:ln>
              <a:noFill/>
            </a:ln>
            <a:effectLst/>
          </c:spPr>
          <c:invertIfNegative val="0"/>
          <c:cat>
            <c:strRef>
              <c:f>Sheet5!$B$14:$B$16</c:f>
              <c:strCache>
                <c:ptCount val="3"/>
                <c:pt idx="0">
                  <c:v>Sample Surveys (please specify name of survey</c:v>
                </c:pt>
                <c:pt idx="1">
                  <c:v>Population and Housing Census</c:v>
                </c:pt>
                <c:pt idx="2">
                  <c:v>Administrative records, including population registers</c:v>
                </c:pt>
              </c:strCache>
            </c:strRef>
          </c:cat>
          <c:val>
            <c:numRef>
              <c:f>Sheet5!$E$14:$E$16</c:f>
              <c:numCache>
                <c:formatCode>General</c:formatCode>
                <c:ptCount val="3"/>
                <c:pt idx="0">
                  <c:v>0</c:v>
                </c:pt>
                <c:pt idx="1">
                  <c:v>0</c:v>
                </c:pt>
                <c:pt idx="2">
                  <c:v>1</c:v>
                </c:pt>
              </c:numCache>
            </c:numRef>
          </c:val>
          <c:extLst>
            <c:ext xmlns:c16="http://schemas.microsoft.com/office/drawing/2014/chart" uri="{C3380CC4-5D6E-409C-BE32-E72D297353CC}">
              <c16:uniqueId val="{00000002-2DBD-4664-95B6-9DF68F9D7FFB}"/>
            </c:ext>
          </c:extLst>
        </c:ser>
        <c:dLbls>
          <c:showLegendKey val="0"/>
          <c:showVal val="0"/>
          <c:showCatName val="0"/>
          <c:showSerName val="0"/>
          <c:showPercent val="0"/>
          <c:showBubbleSize val="0"/>
        </c:dLbls>
        <c:gapWidth val="182"/>
        <c:axId val="1410595119"/>
        <c:axId val="1410589839"/>
      </c:barChart>
      <c:catAx>
        <c:axId val="1410595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410589839"/>
        <c:crosses val="autoZero"/>
        <c:auto val="1"/>
        <c:lblAlgn val="ctr"/>
        <c:lblOffset val="100"/>
        <c:noMultiLvlLbl val="0"/>
      </c:catAx>
      <c:valAx>
        <c:axId val="1410589839"/>
        <c:scaling>
          <c:orientation val="minMax"/>
          <c:max val="8"/>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410595119"/>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sz="1000">
          <a:latin typeface="Georgia" panose="02040502050405020303" pitchFamily="18"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1" i="0" u="none" strike="noStrike" kern="1200" spc="0" baseline="0">
                <a:solidFill>
                  <a:schemeClr val="tx1">
                    <a:lumMod val="65000"/>
                    <a:lumOff val="35000"/>
                  </a:schemeClr>
                </a:solidFill>
                <a:latin typeface="Georgia" panose="02040502050405020303" pitchFamily="18" charset="0"/>
                <a:ea typeface="+mn-ea"/>
                <a:cs typeface="+mn-cs"/>
              </a:defRPr>
            </a:pPr>
            <a:r>
              <a:rPr lang="en-US" sz="900" b="1">
                <a:latin typeface="Georgia" panose="02040502050405020303" pitchFamily="18" charset="0"/>
              </a:rPr>
              <a:t>Refugee population by country of territory of asylum (million)</a:t>
            </a:r>
          </a:p>
        </c:rich>
      </c:tx>
      <c:overlay val="0"/>
      <c:spPr>
        <a:noFill/>
        <a:ln>
          <a:noFill/>
        </a:ln>
        <a:effectLst/>
      </c:spPr>
    </c:title>
    <c:autoTitleDeleted val="0"/>
    <c:plotArea>
      <c:layout/>
      <c:lineChart>
        <c:grouping val="standard"/>
        <c:varyColors val="0"/>
        <c:ser>
          <c:idx val="0"/>
          <c:order val="0"/>
          <c:tx>
            <c:strRef>
              <c:f>Sheet1!$B$27</c:f>
              <c:strCache>
                <c:ptCount val="1"/>
                <c:pt idx="0">
                  <c:v>United Arab Emirates</c:v>
                </c:pt>
              </c:strCache>
            </c:strRef>
          </c:tx>
          <c:spPr>
            <a:ln w="28575" cap="rnd">
              <a:solidFill>
                <a:schemeClr val="accent1"/>
              </a:solidFill>
              <a:round/>
            </a:ln>
            <a:effectLst/>
          </c:spPr>
          <c:marker>
            <c:symbol val="none"/>
          </c:marker>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Sheet1!$C$27:$O$27</c:f>
              <c:numCache>
                <c:formatCode>#,##0</c:formatCode>
                <c:ptCount val="13"/>
                <c:pt idx="0">
                  <c:v>5.3800000000000007E-4</c:v>
                </c:pt>
                <c:pt idx="1">
                  <c:v>6.7500000000000004E-4</c:v>
                </c:pt>
                <c:pt idx="2">
                  <c:v>6.2799999999999998E-4</c:v>
                </c:pt>
                <c:pt idx="3">
                  <c:v>6.02E-4</c:v>
                </c:pt>
                <c:pt idx="4">
                  <c:v>4.1899999999999999E-4</c:v>
                </c:pt>
                <c:pt idx="5">
                  <c:v>6.6300000000000007E-4</c:v>
                </c:pt>
                <c:pt idx="6">
                  <c:v>8.8800000000000001E-4</c:v>
                </c:pt>
                <c:pt idx="7">
                  <c:v>8.8400000000000002E-4</c:v>
                </c:pt>
                <c:pt idx="8">
                  <c:v>1.1670000000000001E-3</c:v>
                </c:pt>
                <c:pt idx="9">
                  <c:v>1.242E-3</c:v>
                </c:pt>
                <c:pt idx="10">
                  <c:v>1.315E-3</c:v>
                </c:pt>
                <c:pt idx="11">
                  <c:v>1.3550000000000001E-3</c:v>
                </c:pt>
                <c:pt idx="12">
                  <c:v>1.3990000000000001E-3</c:v>
                </c:pt>
              </c:numCache>
            </c:numRef>
          </c:val>
          <c:smooth val="0"/>
          <c:extLst>
            <c:ext xmlns:c16="http://schemas.microsoft.com/office/drawing/2014/chart" uri="{C3380CC4-5D6E-409C-BE32-E72D297353CC}">
              <c16:uniqueId val="{00000000-A6E0-4315-86FF-27E9DCA43B7D}"/>
            </c:ext>
          </c:extLst>
        </c:ser>
        <c:ser>
          <c:idx val="1"/>
          <c:order val="1"/>
          <c:tx>
            <c:strRef>
              <c:f>Sheet1!$B$28</c:f>
              <c:strCache>
                <c:ptCount val="1"/>
                <c:pt idx="0">
                  <c:v>Bahrain</c:v>
                </c:pt>
              </c:strCache>
            </c:strRef>
          </c:tx>
          <c:spPr>
            <a:ln w="28575" cap="rnd">
              <a:solidFill>
                <a:schemeClr val="accent2"/>
              </a:solidFill>
              <a:round/>
            </a:ln>
            <a:effectLst/>
          </c:spPr>
          <c:marker>
            <c:symbol val="none"/>
          </c:marker>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Sheet1!$C$28:$O$28</c:f>
              <c:numCache>
                <c:formatCode>#,##0</c:formatCode>
                <c:ptCount val="13"/>
                <c:pt idx="0">
                  <c:v>1.65E-4</c:v>
                </c:pt>
                <c:pt idx="1">
                  <c:v>1.9900000000000001E-4</c:v>
                </c:pt>
                <c:pt idx="2">
                  <c:v>2.8899999999999998E-4</c:v>
                </c:pt>
                <c:pt idx="3">
                  <c:v>2.9399999999999999E-4</c:v>
                </c:pt>
                <c:pt idx="4">
                  <c:v>3.1E-4</c:v>
                </c:pt>
                <c:pt idx="5">
                  <c:v>2.4600000000000002E-4</c:v>
                </c:pt>
                <c:pt idx="6">
                  <c:v>2.7E-4</c:v>
                </c:pt>
                <c:pt idx="7">
                  <c:v>2.5500000000000002E-4</c:v>
                </c:pt>
                <c:pt idx="8">
                  <c:v>2.6200000000000003E-4</c:v>
                </c:pt>
                <c:pt idx="9">
                  <c:v>2.5099999999999998E-4</c:v>
                </c:pt>
                <c:pt idx="10">
                  <c:v>2.5599999999999999E-4</c:v>
                </c:pt>
                <c:pt idx="11">
                  <c:v>2.5599999999999999E-4</c:v>
                </c:pt>
                <c:pt idx="12">
                  <c:v>2.5500000000000002E-4</c:v>
                </c:pt>
              </c:numCache>
            </c:numRef>
          </c:val>
          <c:smooth val="0"/>
          <c:extLst>
            <c:ext xmlns:c16="http://schemas.microsoft.com/office/drawing/2014/chart" uri="{C3380CC4-5D6E-409C-BE32-E72D297353CC}">
              <c16:uniqueId val="{00000001-A6E0-4315-86FF-27E9DCA43B7D}"/>
            </c:ext>
          </c:extLst>
        </c:ser>
        <c:ser>
          <c:idx val="2"/>
          <c:order val="2"/>
          <c:tx>
            <c:strRef>
              <c:f>Sheet1!$B$29</c:f>
              <c:strCache>
                <c:ptCount val="1"/>
                <c:pt idx="0">
                  <c:v>Djibouti</c:v>
                </c:pt>
              </c:strCache>
            </c:strRef>
          </c:tx>
          <c:spPr>
            <a:ln w="28575" cap="rnd">
              <a:solidFill>
                <a:schemeClr val="accent3"/>
              </a:solidFill>
              <a:round/>
            </a:ln>
            <a:effectLst/>
          </c:spPr>
          <c:marker>
            <c:symbol val="none"/>
          </c:marker>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Sheet1!$C$29:$O$29</c:f>
              <c:numCache>
                <c:formatCode>#,##0</c:formatCode>
                <c:ptCount val="13"/>
                <c:pt idx="0">
                  <c:v>1.5102000000000001E-2</c:v>
                </c:pt>
                <c:pt idx="1">
                  <c:v>2.0336E-2</c:v>
                </c:pt>
                <c:pt idx="2">
                  <c:v>1.9136E-2</c:v>
                </c:pt>
                <c:pt idx="3">
                  <c:v>2.001E-2</c:v>
                </c:pt>
                <c:pt idx="4">
                  <c:v>2.0524999999999998E-2</c:v>
                </c:pt>
                <c:pt idx="5">
                  <c:v>1.9369000000000001E-2</c:v>
                </c:pt>
                <c:pt idx="6">
                  <c:v>1.7683000000000001E-2</c:v>
                </c:pt>
                <c:pt idx="7">
                  <c:v>1.7552999999999999E-2</c:v>
                </c:pt>
                <c:pt idx="8">
                  <c:v>1.8293E-2</c:v>
                </c:pt>
                <c:pt idx="9">
                  <c:v>1.9639E-2</c:v>
                </c:pt>
                <c:pt idx="10">
                  <c:v>2.1193E-2</c:v>
                </c:pt>
                <c:pt idx="11">
                  <c:v>2.3231999999999999E-2</c:v>
                </c:pt>
                <c:pt idx="12">
                  <c:v>2.0382999999999998E-2</c:v>
                </c:pt>
              </c:numCache>
            </c:numRef>
          </c:val>
          <c:smooth val="0"/>
          <c:extLst>
            <c:ext xmlns:c16="http://schemas.microsoft.com/office/drawing/2014/chart" uri="{C3380CC4-5D6E-409C-BE32-E72D297353CC}">
              <c16:uniqueId val="{00000002-A6E0-4315-86FF-27E9DCA43B7D}"/>
            </c:ext>
          </c:extLst>
        </c:ser>
        <c:ser>
          <c:idx val="3"/>
          <c:order val="3"/>
          <c:tx>
            <c:strRef>
              <c:f>Sheet1!$B$30</c:f>
              <c:strCache>
                <c:ptCount val="1"/>
                <c:pt idx="0">
                  <c:v>Algeria</c:v>
                </c:pt>
              </c:strCache>
            </c:strRef>
          </c:tx>
          <c:spPr>
            <a:ln w="28575" cap="rnd">
              <a:solidFill>
                <a:schemeClr val="accent4"/>
              </a:solidFill>
              <a:round/>
            </a:ln>
            <a:effectLst/>
          </c:spPr>
          <c:marker>
            <c:symbol val="none"/>
          </c:marker>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Sheet1!$C$30:$O$30</c:f>
              <c:numCache>
                <c:formatCode>#,##0</c:formatCode>
                <c:ptCount val="13"/>
                <c:pt idx="0">
                  <c:v>9.4141000000000002E-2</c:v>
                </c:pt>
                <c:pt idx="1">
                  <c:v>9.4144999999999993E-2</c:v>
                </c:pt>
                <c:pt idx="2">
                  <c:v>9.4129999999999991E-2</c:v>
                </c:pt>
                <c:pt idx="3">
                  <c:v>9.414199999999999E-2</c:v>
                </c:pt>
                <c:pt idx="4">
                  <c:v>9.4118999999999994E-2</c:v>
                </c:pt>
                <c:pt idx="5">
                  <c:v>9.4175999999999996E-2</c:v>
                </c:pt>
                <c:pt idx="6">
                  <c:v>9.4219999999999998E-2</c:v>
                </c:pt>
                <c:pt idx="7">
                  <c:v>9.4247999999999998E-2</c:v>
                </c:pt>
                <c:pt idx="8">
                  <c:v>9.4340999999999994E-2</c:v>
                </c:pt>
                <c:pt idx="9">
                  <c:v>9.8599000000000006E-2</c:v>
                </c:pt>
                <c:pt idx="10">
                  <c:v>9.7651000000000002E-2</c:v>
                </c:pt>
                <c:pt idx="11">
                  <c:v>9.7890000000000005E-2</c:v>
                </c:pt>
                <c:pt idx="12">
                  <c:v>9.9107000000000001E-2</c:v>
                </c:pt>
              </c:numCache>
            </c:numRef>
          </c:val>
          <c:smooth val="0"/>
          <c:extLst>
            <c:ext xmlns:c16="http://schemas.microsoft.com/office/drawing/2014/chart" uri="{C3380CC4-5D6E-409C-BE32-E72D297353CC}">
              <c16:uniqueId val="{00000003-A6E0-4315-86FF-27E9DCA43B7D}"/>
            </c:ext>
          </c:extLst>
        </c:ser>
        <c:ser>
          <c:idx val="4"/>
          <c:order val="4"/>
          <c:tx>
            <c:strRef>
              <c:f>Sheet1!$B$31</c:f>
              <c:strCache>
                <c:ptCount val="1"/>
                <c:pt idx="0">
                  <c:v>Egypt, Arab Rep.</c:v>
                </c:pt>
              </c:strCache>
            </c:strRef>
          </c:tx>
          <c:spPr>
            <a:ln w="28575" cap="rnd">
              <a:solidFill>
                <a:schemeClr val="accent5"/>
              </a:solidFill>
              <a:round/>
            </a:ln>
            <a:effectLst/>
          </c:spPr>
          <c:marker>
            <c:symbol val="none"/>
          </c:marker>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Sheet1!$C$31:$O$31</c:f>
              <c:numCache>
                <c:formatCode>#,##0</c:formatCode>
                <c:ptCount val="13"/>
                <c:pt idx="0">
                  <c:v>9.5044000000000003E-2</c:v>
                </c:pt>
                <c:pt idx="1">
                  <c:v>9.507800000000001E-2</c:v>
                </c:pt>
                <c:pt idx="2">
                  <c:v>0.10992300000000001</c:v>
                </c:pt>
                <c:pt idx="3">
                  <c:v>0.23007</c:v>
                </c:pt>
                <c:pt idx="4">
                  <c:v>0.23608500000000002</c:v>
                </c:pt>
                <c:pt idx="5">
                  <c:v>0.21249199999999999</c:v>
                </c:pt>
                <c:pt idx="6">
                  <c:v>0.21351499999999998</c:v>
                </c:pt>
                <c:pt idx="7">
                  <c:v>0.23264699999999999</c:v>
                </c:pt>
                <c:pt idx="8">
                  <c:v>0.24674600000000002</c:v>
                </c:pt>
                <c:pt idx="9">
                  <c:v>0.25839100000000004</c:v>
                </c:pt>
                <c:pt idx="10">
                  <c:v>0.27282600000000001</c:v>
                </c:pt>
                <c:pt idx="11">
                  <c:v>0.28068599999999999</c:v>
                </c:pt>
                <c:pt idx="12">
                  <c:v>0.29463200000000001</c:v>
                </c:pt>
              </c:numCache>
            </c:numRef>
          </c:val>
          <c:smooth val="0"/>
          <c:extLst>
            <c:ext xmlns:c16="http://schemas.microsoft.com/office/drawing/2014/chart" uri="{C3380CC4-5D6E-409C-BE32-E72D297353CC}">
              <c16:uniqueId val="{00000004-A6E0-4315-86FF-27E9DCA43B7D}"/>
            </c:ext>
          </c:extLst>
        </c:ser>
        <c:ser>
          <c:idx val="5"/>
          <c:order val="5"/>
          <c:tx>
            <c:strRef>
              <c:f>Sheet1!$B$32</c:f>
              <c:strCache>
                <c:ptCount val="1"/>
                <c:pt idx="0">
                  <c:v>Iraq</c:v>
                </c:pt>
              </c:strCache>
            </c:strRef>
          </c:tx>
          <c:spPr>
            <a:ln w="28575" cap="rnd">
              <a:solidFill>
                <a:schemeClr val="accent6"/>
              </a:solidFill>
              <a:round/>
            </a:ln>
            <a:effectLst/>
          </c:spPr>
          <c:marker>
            <c:symbol val="none"/>
          </c:marker>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Sheet1!$C$32:$O$32</c:f>
              <c:numCache>
                <c:formatCode>#,##0</c:formatCode>
                <c:ptCount val="13"/>
                <c:pt idx="0">
                  <c:v>3.4646999999999997E-2</c:v>
                </c:pt>
                <c:pt idx="1">
                  <c:v>3.5184E-2</c:v>
                </c:pt>
                <c:pt idx="2">
                  <c:v>9.8818000000000003E-2</c:v>
                </c:pt>
                <c:pt idx="3">
                  <c:v>0.24629400000000001</c:v>
                </c:pt>
                <c:pt idx="4">
                  <c:v>0.27113700000000002</c:v>
                </c:pt>
                <c:pt idx="5">
                  <c:v>0.277702</c:v>
                </c:pt>
                <c:pt idx="6">
                  <c:v>0.26186300000000001</c:v>
                </c:pt>
                <c:pt idx="7">
                  <c:v>0.27766800000000003</c:v>
                </c:pt>
                <c:pt idx="8">
                  <c:v>0.28301799999999999</c:v>
                </c:pt>
                <c:pt idx="9">
                  <c:v>0.27398600000000001</c:v>
                </c:pt>
                <c:pt idx="10">
                  <c:v>0.27037700000000003</c:v>
                </c:pt>
                <c:pt idx="11">
                  <c:v>0.28007199999999999</c:v>
                </c:pt>
                <c:pt idx="12">
                  <c:v>0.27371600000000001</c:v>
                </c:pt>
              </c:numCache>
            </c:numRef>
          </c:val>
          <c:smooth val="0"/>
          <c:extLst>
            <c:ext xmlns:c16="http://schemas.microsoft.com/office/drawing/2014/chart" uri="{C3380CC4-5D6E-409C-BE32-E72D297353CC}">
              <c16:uniqueId val="{00000005-A6E0-4315-86FF-27E9DCA43B7D}"/>
            </c:ext>
          </c:extLst>
        </c:ser>
        <c:ser>
          <c:idx val="6"/>
          <c:order val="6"/>
          <c:tx>
            <c:strRef>
              <c:f>Sheet1!$B$33</c:f>
              <c:strCache>
                <c:ptCount val="1"/>
                <c:pt idx="0">
                  <c:v>Jordan</c:v>
                </c:pt>
              </c:strCache>
            </c:strRef>
          </c:tx>
          <c:spPr>
            <a:ln w="28575" cap="rnd">
              <a:solidFill>
                <a:schemeClr val="accent1">
                  <a:lumMod val="60000"/>
                </a:schemeClr>
              </a:solidFill>
              <a:round/>
            </a:ln>
            <a:effectLst/>
          </c:spPr>
          <c:marker>
            <c:symbol val="none"/>
          </c:marker>
          <c:dLbls>
            <c:numFmt formatCode="#,##0.0" sourceLinked="0"/>
            <c:spPr>
              <a:noFill/>
              <a:ln>
                <a:noFill/>
              </a:ln>
              <a:effectLst/>
            </c:spPr>
            <c:txPr>
              <a:bodyPr wrap="square" lIns="38100" tIns="19050" rIns="38100" bIns="19050" anchor="ctr">
                <a:spAutoFit/>
              </a:bodyPr>
              <a:lstStyle/>
              <a:p>
                <a:pPr>
                  <a:defRPr sz="9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Sheet1!$C$33:$O$33</c:f>
              <c:numCache>
                <c:formatCode>#,##0</c:formatCode>
                <c:ptCount val="13"/>
                <c:pt idx="0">
                  <c:v>2.3933390000000001</c:v>
                </c:pt>
                <c:pt idx="1">
                  <c:v>2.43058</c:v>
                </c:pt>
                <c:pt idx="2">
                  <c:v>2.3373409999999999</c:v>
                </c:pt>
                <c:pt idx="3">
                  <c:v>2.7128769999999998</c:v>
                </c:pt>
                <c:pt idx="4">
                  <c:v>2.7714920000000003</c:v>
                </c:pt>
                <c:pt idx="5">
                  <c:v>2.8083429999999998</c:v>
                </c:pt>
                <c:pt idx="6">
                  <c:v>2.8606790000000002</c:v>
                </c:pt>
                <c:pt idx="7">
                  <c:v>2.8977510000000004</c:v>
                </c:pt>
                <c:pt idx="8">
                  <c:v>2.957875</c:v>
                </c:pt>
                <c:pt idx="9">
                  <c:v>2.9660790000000001</c:v>
                </c:pt>
                <c:pt idx="10">
                  <c:v>3.0094720000000001</c:v>
                </c:pt>
                <c:pt idx="11">
                  <c:v>3.047612</c:v>
                </c:pt>
                <c:pt idx="12">
                  <c:v>3.0628510000000002</c:v>
                </c:pt>
              </c:numCache>
            </c:numRef>
          </c:val>
          <c:smooth val="0"/>
          <c:extLst>
            <c:ext xmlns:c16="http://schemas.microsoft.com/office/drawing/2014/chart" uri="{C3380CC4-5D6E-409C-BE32-E72D297353CC}">
              <c16:uniqueId val="{00000006-A6E0-4315-86FF-27E9DCA43B7D}"/>
            </c:ext>
          </c:extLst>
        </c:ser>
        <c:ser>
          <c:idx val="7"/>
          <c:order val="7"/>
          <c:tx>
            <c:strRef>
              <c:f>Sheet1!$B$34</c:f>
              <c:strCache>
                <c:ptCount val="1"/>
                <c:pt idx="0">
                  <c:v>Kuwait</c:v>
                </c:pt>
              </c:strCache>
            </c:strRef>
          </c:tx>
          <c:spPr>
            <a:ln w="28575" cap="rnd">
              <a:solidFill>
                <a:schemeClr val="accent2">
                  <a:lumMod val="60000"/>
                </a:schemeClr>
              </a:solidFill>
              <a:round/>
            </a:ln>
            <a:effectLst/>
          </c:spPr>
          <c:marker>
            <c:symbol val="none"/>
          </c:marker>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Sheet1!$C$34:$O$34</c:f>
              <c:numCache>
                <c:formatCode>#,##0</c:formatCode>
                <c:ptCount val="13"/>
                <c:pt idx="0">
                  <c:v>1.85E-4</c:v>
                </c:pt>
                <c:pt idx="1">
                  <c:v>3.3600000000000004E-4</c:v>
                </c:pt>
                <c:pt idx="2">
                  <c:v>6.7600000000000006E-4</c:v>
                </c:pt>
                <c:pt idx="3">
                  <c:v>6.3299999999999999E-4</c:v>
                </c:pt>
                <c:pt idx="4">
                  <c:v>6.11E-4</c:v>
                </c:pt>
                <c:pt idx="5">
                  <c:v>7.36E-4</c:v>
                </c:pt>
                <c:pt idx="6">
                  <c:v>9.3500000000000007E-4</c:v>
                </c:pt>
                <c:pt idx="7">
                  <c:v>6.1299999999999994E-4</c:v>
                </c:pt>
                <c:pt idx="8">
                  <c:v>6.7100000000000005E-4</c:v>
                </c:pt>
                <c:pt idx="9">
                  <c:v>6.8600000000000009E-4</c:v>
                </c:pt>
                <c:pt idx="10">
                  <c:v>7.3200000000000001E-4</c:v>
                </c:pt>
                <c:pt idx="11">
                  <c:v>7.1999999999999994E-4</c:v>
                </c:pt>
                <c:pt idx="12">
                  <c:v>6.8400000000000004E-4</c:v>
                </c:pt>
              </c:numCache>
            </c:numRef>
          </c:val>
          <c:smooth val="0"/>
          <c:extLst>
            <c:ext xmlns:c16="http://schemas.microsoft.com/office/drawing/2014/chart" uri="{C3380CC4-5D6E-409C-BE32-E72D297353CC}">
              <c16:uniqueId val="{00000007-A6E0-4315-86FF-27E9DCA43B7D}"/>
            </c:ext>
          </c:extLst>
        </c:ser>
        <c:ser>
          <c:idx val="8"/>
          <c:order val="8"/>
          <c:tx>
            <c:strRef>
              <c:f>Sheet1!$B$35</c:f>
              <c:strCache>
                <c:ptCount val="1"/>
                <c:pt idx="0">
                  <c:v>Lebanon</c:v>
                </c:pt>
              </c:strCache>
            </c:strRef>
          </c:tx>
          <c:spPr>
            <a:ln w="28575" cap="rnd">
              <a:solidFill>
                <a:schemeClr val="accent3">
                  <a:lumMod val="60000"/>
                </a:schemeClr>
              </a:solidFill>
              <a:round/>
            </a:ln>
            <a:effectLst/>
          </c:spPr>
          <c:marker>
            <c:symbol val="none"/>
          </c:marker>
          <c:dLbls>
            <c:numFmt formatCode="#,##0.0" sourceLinked="0"/>
            <c:spPr>
              <a:noFill/>
              <a:ln>
                <a:noFill/>
              </a:ln>
              <a:effectLst/>
            </c:spPr>
            <c:txPr>
              <a:bodyPr wrap="square" lIns="38100" tIns="19050" rIns="38100" bIns="19050" anchor="ctr">
                <a:spAutoFit/>
              </a:bodyPr>
              <a:lstStyle/>
              <a:p>
                <a:pPr>
                  <a:defRPr sz="900" b="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Sheet1!$C$35:$O$35</c:f>
              <c:numCache>
                <c:formatCode>#,##0</c:formatCode>
                <c:ptCount val="13"/>
                <c:pt idx="0">
                  <c:v>0.43812299999999998</c:v>
                </c:pt>
                <c:pt idx="1">
                  <c:v>0.44512499999999999</c:v>
                </c:pt>
                <c:pt idx="2">
                  <c:v>0.57545599999999997</c:v>
                </c:pt>
                <c:pt idx="3">
                  <c:v>1.3038669999999999</c:v>
                </c:pt>
                <c:pt idx="4">
                  <c:v>1.6066980000000002</c:v>
                </c:pt>
                <c:pt idx="5">
                  <c:v>1.5292129999999999</c:v>
                </c:pt>
                <c:pt idx="6">
                  <c:v>1.476623</c:v>
                </c:pt>
                <c:pt idx="7">
                  <c:v>1.468431</c:v>
                </c:pt>
                <c:pt idx="8">
                  <c:v>1.424728</c:v>
                </c:pt>
                <c:pt idx="9">
                  <c:v>1.392174</c:v>
                </c:pt>
                <c:pt idx="10">
                  <c:v>1.349925</c:v>
                </c:pt>
                <c:pt idx="11">
                  <c:v>1.328541</c:v>
                </c:pt>
                <c:pt idx="12">
                  <c:v>1.3061430000000001</c:v>
                </c:pt>
              </c:numCache>
            </c:numRef>
          </c:val>
          <c:smooth val="0"/>
          <c:extLst>
            <c:ext xmlns:c16="http://schemas.microsoft.com/office/drawing/2014/chart" uri="{C3380CC4-5D6E-409C-BE32-E72D297353CC}">
              <c16:uniqueId val="{00000008-A6E0-4315-86FF-27E9DCA43B7D}"/>
            </c:ext>
          </c:extLst>
        </c:ser>
        <c:ser>
          <c:idx val="9"/>
          <c:order val="9"/>
          <c:tx>
            <c:strRef>
              <c:f>Sheet1!$B$36</c:f>
              <c:strCache>
                <c:ptCount val="1"/>
                <c:pt idx="0">
                  <c:v>Libya</c:v>
                </c:pt>
              </c:strCache>
            </c:strRef>
          </c:tx>
          <c:spPr>
            <a:ln w="28575" cap="rnd">
              <a:solidFill>
                <a:schemeClr val="accent4">
                  <a:lumMod val="60000"/>
                </a:schemeClr>
              </a:solidFill>
              <a:round/>
            </a:ln>
            <a:effectLst/>
          </c:spPr>
          <c:marker>
            <c:symbol val="none"/>
          </c:marker>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Sheet1!$C$36:$O$36</c:f>
              <c:numCache>
                <c:formatCode>#,##0</c:formatCode>
                <c:ptCount val="13"/>
                <c:pt idx="0">
                  <c:v>7.9220000000000002E-3</c:v>
                </c:pt>
                <c:pt idx="1">
                  <c:v>1.0128999999999999E-2</c:v>
                </c:pt>
                <c:pt idx="2">
                  <c:v>7.0650000000000001E-3</c:v>
                </c:pt>
                <c:pt idx="3">
                  <c:v>2.5561E-2</c:v>
                </c:pt>
                <c:pt idx="4">
                  <c:v>2.7963999999999999E-2</c:v>
                </c:pt>
                <c:pt idx="5">
                  <c:v>9.304999999999999E-3</c:v>
                </c:pt>
                <c:pt idx="6">
                  <c:v>9.3109999999999998E-3</c:v>
                </c:pt>
                <c:pt idx="7">
                  <c:v>9.3520000000000009E-3</c:v>
                </c:pt>
                <c:pt idx="8">
                  <c:v>8.7919999999999995E-3</c:v>
                </c:pt>
                <c:pt idx="9">
                  <c:v>4.7300000000000007E-3</c:v>
                </c:pt>
                <c:pt idx="10">
                  <c:v>4.1489999999999999E-3</c:v>
                </c:pt>
                <c:pt idx="11">
                  <c:v>3.1410000000000001E-3</c:v>
                </c:pt>
                <c:pt idx="12">
                  <c:v>2.2080000000000003E-3</c:v>
                </c:pt>
              </c:numCache>
            </c:numRef>
          </c:val>
          <c:smooth val="0"/>
          <c:extLst>
            <c:ext xmlns:c16="http://schemas.microsoft.com/office/drawing/2014/chart" uri="{C3380CC4-5D6E-409C-BE32-E72D297353CC}">
              <c16:uniqueId val="{00000009-A6E0-4315-86FF-27E9DCA43B7D}"/>
            </c:ext>
          </c:extLst>
        </c:ser>
        <c:ser>
          <c:idx val="10"/>
          <c:order val="10"/>
          <c:tx>
            <c:strRef>
              <c:f>Sheet1!$B$37</c:f>
              <c:strCache>
                <c:ptCount val="1"/>
                <c:pt idx="0">
                  <c:v>Morocco</c:v>
                </c:pt>
              </c:strCache>
            </c:strRef>
          </c:tx>
          <c:spPr>
            <a:ln w="28575" cap="rnd">
              <a:solidFill>
                <a:schemeClr val="accent5">
                  <a:lumMod val="60000"/>
                </a:schemeClr>
              </a:solidFill>
              <a:round/>
            </a:ln>
            <a:effectLst/>
          </c:spPr>
          <c:marker>
            <c:symbol val="none"/>
          </c:marker>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Sheet1!$C$37:$O$37</c:f>
              <c:numCache>
                <c:formatCode>#,##0</c:formatCode>
                <c:ptCount val="13"/>
                <c:pt idx="0">
                  <c:v>7.9799999999999999E-4</c:v>
                </c:pt>
                <c:pt idx="1">
                  <c:v>7.36E-4</c:v>
                </c:pt>
                <c:pt idx="2">
                  <c:v>7.45E-4</c:v>
                </c:pt>
                <c:pt idx="3">
                  <c:v>1.4579999999999999E-3</c:v>
                </c:pt>
                <c:pt idx="4">
                  <c:v>1.2050000000000001E-3</c:v>
                </c:pt>
                <c:pt idx="5">
                  <c:v>3.8990000000000001E-3</c:v>
                </c:pt>
                <c:pt idx="6">
                  <c:v>4.7619999999999997E-3</c:v>
                </c:pt>
                <c:pt idx="7">
                  <c:v>4.7030000000000006E-3</c:v>
                </c:pt>
                <c:pt idx="8">
                  <c:v>5.9320000000000006E-3</c:v>
                </c:pt>
                <c:pt idx="9">
                  <c:v>6.6420000000000003E-3</c:v>
                </c:pt>
                <c:pt idx="10">
                  <c:v>6.5049999999999995E-3</c:v>
                </c:pt>
                <c:pt idx="11">
                  <c:v>7.2719999999999998E-3</c:v>
                </c:pt>
                <c:pt idx="12">
                  <c:v>7.9070000000000008E-3</c:v>
                </c:pt>
              </c:numCache>
            </c:numRef>
          </c:val>
          <c:smooth val="0"/>
          <c:extLst>
            <c:ext xmlns:c16="http://schemas.microsoft.com/office/drawing/2014/chart" uri="{C3380CC4-5D6E-409C-BE32-E72D297353CC}">
              <c16:uniqueId val="{0000000A-A6E0-4315-86FF-27E9DCA43B7D}"/>
            </c:ext>
          </c:extLst>
        </c:ser>
        <c:ser>
          <c:idx val="11"/>
          <c:order val="11"/>
          <c:tx>
            <c:strRef>
              <c:f>Sheet1!$B$38</c:f>
              <c:strCache>
                <c:ptCount val="1"/>
                <c:pt idx="0">
                  <c:v>Mauritania</c:v>
                </c:pt>
              </c:strCache>
            </c:strRef>
          </c:tx>
          <c:spPr>
            <a:ln w="28575" cap="rnd">
              <a:solidFill>
                <a:schemeClr val="accent6">
                  <a:lumMod val="60000"/>
                </a:schemeClr>
              </a:solidFill>
              <a:round/>
            </a:ln>
            <a:effectLst/>
          </c:spPr>
          <c:marker>
            <c:symbol val="none"/>
          </c:marker>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Sheet1!$C$38:$O$38</c:f>
              <c:numCache>
                <c:formatCode>#,##0</c:formatCode>
                <c:ptCount val="13"/>
                <c:pt idx="0">
                  <c:v>2.6709E-2</c:v>
                </c:pt>
                <c:pt idx="1">
                  <c:v>2.6535E-2</c:v>
                </c:pt>
                <c:pt idx="2">
                  <c:v>8.0500000000000002E-2</c:v>
                </c:pt>
                <c:pt idx="3">
                  <c:v>9.2766000000000001E-2</c:v>
                </c:pt>
                <c:pt idx="4">
                  <c:v>7.5628000000000001E-2</c:v>
                </c:pt>
                <c:pt idx="5">
                  <c:v>7.739E-2</c:v>
                </c:pt>
                <c:pt idx="6">
                  <c:v>7.4146000000000004E-2</c:v>
                </c:pt>
                <c:pt idx="7">
                  <c:v>7.7424000000000007E-2</c:v>
                </c:pt>
                <c:pt idx="8">
                  <c:v>8.3183000000000007E-2</c:v>
                </c:pt>
                <c:pt idx="9">
                  <c:v>8.4900000000000003E-2</c:v>
                </c:pt>
                <c:pt idx="10">
                  <c:v>9.3606999999999996E-2</c:v>
                </c:pt>
                <c:pt idx="11">
                  <c:v>0.10194199999999999</c:v>
                </c:pt>
                <c:pt idx="12">
                  <c:v>0.100981</c:v>
                </c:pt>
              </c:numCache>
            </c:numRef>
          </c:val>
          <c:smooth val="0"/>
          <c:extLst>
            <c:ext xmlns:c16="http://schemas.microsoft.com/office/drawing/2014/chart" uri="{C3380CC4-5D6E-409C-BE32-E72D297353CC}">
              <c16:uniqueId val="{0000000B-A6E0-4315-86FF-27E9DCA43B7D}"/>
            </c:ext>
          </c:extLst>
        </c:ser>
        <c:ser>
          <c:idx val="12"/>
          <c:order val="12"/>
          <c:tx>
            <c:strRef>
              <c:f>Sheet1!$B$39</c:f>
              <c:strCache>
                <c:ptCount val="1"/>
                <c:pt idx="0">
                  <c:v>Oman</c:v>
                </c:pt>
              </c:strCache>
            </c:strRef>
          </c:tx>
          <c:spPr>
            <a:ln w="28575" cap="rnd">
              <a:solidFill>
                <a:schemeClr val="accent1">
                  <a:lumMod val="80000"/>
                  <a:lumOff val="20000"/>
                </a:schemeClr>
              </a:solidFill>
              <a:round/>
            </a:ln>
            <a:effectLst/>
          </c:spPr>
          <c:marker>
            <c:symbol val="none"/>
          </c:marker>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Sheet1!$C$39:$O$39</c:f>
              <c:numCache>
                <c:formatCode>#,##0</c:formatCode>
                <c:ptCount val="13"/>
                <c:pt idx="0">
                  <c:v>7.7999999999999999E-5</c:v>
                </c:pt>
                <c:pt idx="1">
                  <c:v>8.2999999999999998E-5</c:v>
                </c:pt>
                <c:pt idx="2">
                  <c:v>1.3800000000000002E-4</c:v>
                </c:pt>
                <c:pt idx="3">
                  <c:v>1.3800000000000002E-4</c:v>
                </c:pt>
                <c:pt idx="4">
                  <c:v>1.4999999999999999E-4</c:v>
                </c:pt>
                <c:pt idx="5">
                  <c:v>2.4399999999999999E-4</c:v>
                </c:pt>
                <c:pt idx="6">
                  <c:v>3.1599999999999998E-4</c:v>
                </c:pt>
                <c:pt idx="7">
                  <c:v>3.0800000000000001E-4</c:v>
                </c:pt>
                <c:pt idx="8">
                  <c:v>3.1E-4</c:v>
                </c:pt>
                <c:pt idx="9">
                  <c:v>3.0800000000000001E-4</c:v>
                </c:pt>
                <c:pt idx="10">
                  <c:v>3.0800000000000001E-4</c:v>
                </c:pt>
                <c:pt idx="11">
                  <c:v>2.9499999999999996E-4</c:v>
                </c:pt>
                <c:pt idx="12">
                  <c:v>2.9499999999999996E-4</c:v>
                </c:pt>
              </c:numCache>
            </c:numRef>
          </c:val>
          <c:smooth val="0"/>
          <c:extLst>
            <c:ext xmlns:c16="http://schemas.microsoft.com/office/drawing/2014/chart" uri="{C3380CC4-5D6E-409C-BE32-E72D297353CC}">
              <c16:uniqueId val="{0000000C-A6E0-4315-86FF-27E9DCA43B7D}"/>
            </c:ext>
          </c:extLst>
        </c:ser>
        <c:ser>
          <c:idx val="13"/>
          <c:order val="13"/>
          <c:tx>
            <c:strRef>
              <c:f>Sheet1!$B$40</c:f>
              <c:strCache>
                <c:ptCount val="1"/>
                <c:pt idx="0">
                  <c:v>Qatar</c:v>
                </c:pt>
              </c:strCache>
            </c:strRef>
          </c:tx>
          <c:spPr>
            <a:ln w="28575" cap="rnd">
              <a:solidFill>
                <a:schemeClr val="accent2">
                  <a:lumMod val="80000"/>
                  <a:lumOff val="20000"/>
                </a:schemeClr>
              </a:solidFill>
              <a:round/>
            </a:ln>
            <a:effectLst/>
          </c:spPr>
          <c:marker>
            <c:symbol val="none"/>
          </c:marker>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Sheet1!$C$40:$O$40</c:f>
              <c:numCache>
                <c:formatCode>#,##0</c:formatCode>
                <c:ptCount val="13"/>
                <c:pt idx="0">
                  <c:v>5.1E-5</c:v>
                </c:pt>
                <c:pt idx="1">
                  <c:v>8.0000000000000007E-5</c:v>
                </c:pt>
                <c:pt idx="2">
                  <c:v>8.0000000000000007E-5</c:v>
                </c:pt>
                <c:pt idx="3">
                  <c:v>1.3000000000000002E-4</c:v>
                </c:pt>
                <c:pt idx="4">
                  <c:v>1.3200000000000001E-4</c:v>
                </c:pt>
                <c:pt idx="5">
                  <c:v>1.1700000000000001E-4</c:v>
                </c:pt>
                <c:pt idx="6">
                  <c:v>1.76E-4</c:v>
                </c:pt>
                <c:pt idx="7">
                  <c:v>1.8799999999999999E-4</c:v>
                </c:pt>
                <c:pt idx="8">
                  <c:v>1.8900000000000001E-4</c:v>
                </c:pt>
                <c:pt idx="9">
                  <c:v>2.02E-4</c:v>
                </c:pt>
                <c:pt idx="10">
                  <c:v>2.0100000000000001E-4</c:v>
                </c:pt>
                <c:pt idx="11">
                  <c:v>1.9700000000000002E-4</c:v>
                </c:pt>
                <c:pt idx="12">
                  <c:v>1.9700000000000002E-4</c:v>
                </c:pt>
              </c:numCache>
            </c:numRef>
          </c:val>
          <c:smooth val="0"/>
          <c:extLst>
            <c:ext xmlns:c16="http://schemas.microsoft.com/office/drawing/2014/chart" uri="{C3380CC4-5D6E-409C-BE32-E72D297353CC}">
              <c16:uniqueId val="{0000000D-A6E0-4315-86FF-27E9DCA43B7D}"/>
            </c:ext>
          </c:extLst>
        </c:ser>
        <c:ser>
          <c:idx val="14"/>
          <c:order val="14"/>
          <c:tx>
            <c:strRef>
              <c:f>Sheet1!$B$41</c:f>
              <c:strCache>
                <c:ptCount val="1"/>
                <c:pt idx="0">
                  <c:v>Saudi Arabia</c:v>
                </c:pt>
              </c:strCache>
            </c:strRef>
          </c:tx>
          <c:spPr>
            <a:ln w="28575" cap="rnd">
              <a:solidFill>
                <a:schemeClr val="accent3">
                  <a:lumMod val="80000"/>
                  <a:lumOff val="20000"/>
                </a:schemeClr>
              </a:solidFill>
              <a:round/>
            </a:ln>
            <a:effectLst/>
          </c:spPr>
          <c:marker>
            <c:symbol val="none"/>
          </c:marker>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Sheet1!$C$41:$O$41</c:f>
              <c:numCache>
                <c:formatCode>#,##0</c:formatCode>
                <c:ptCount val="13"/>
                <c:pt idx="0">
                  <c:v>5.7799999999999995E-4</c:v>
                </c:pt>
                <c:pt idx="1">
                  <c:v>5.9499999999999993E-4</c:v>
                </c:pt>
                <c:pt idx="2">
                  <c:v>5.7499999999999999E-4</c:v>
                </c:pt>
                <c:pt idx="3">
                  <c:v>5.5700000000000009E-4</c:v>
                </c:pt>
                <c:pt idx="4">
                  <c:v>5.5900000000000004E-4</c:v>
                </c:pt>
                <c:pt idx="5">
                  <c:v>1.22E-4</c:v>
                </c:pt>
                <c:pt idx="6">
                  <c:v>1.36E-4</c:v>
                </c:pt>
                <c:pt idx="7">
                  <c:v>1.5300000000000001E-4</c:v>
                </c:pt>
                <c:pt idx="8">
                  <c:v>2.63E-4</c:v>
                </c:pt>
                <c:pt idx="9">
                  <c:v>3.1500000000000001E-4</c:v>
                </c:pt>
                <c:pt idx="10">
                  <c:v>3.3E-4</c:v>
                </c:pt>
                <c:pt idx="11">
                  <c:v>3.3300000000000002E-4</c:v>
                </c:pt>
                <c:pt idx="12">
                  <c:v>4.5400000000000003E-4</c:v>
                </c:pt>
              </c:numCache>
            </c:numRef>
          </c:val>
          <c:smooth val="0"/>
          <c:extLst>
            <c:ext xmlns:c16="http://schemas.microsoft.com/office/drawing/2014/chart" uri="{C3380CC4-5D6E-409C-BE32-E72D297353CC}">
              <c16:uniqueId val="{0000000E-A6E0-4315-86FF-27E9DCA43B7D}"/>
            </c:ext>
          </c:extLst>
        </c:ser>
        <c:ser>
          <c:idx val="15"/>
          <c:order val="15"/>
          <c:tx>
            <c:strRef>
              <c:f>Sheet1!$B$42</c:f>
              <c:strCache>
                <c:ptCount val="1"/>
                <c:pt idx="0">
                  <c:v>Sudan</c:v>
                </c:pt>
              </c:strCache>
            </c:strRef>
          </c:tx>
          <c:spPr>
            <a:ln w="28575" cap="rnd">
              <a:solidFill>
                <a:schemeClr val="accent4">
                  <a:lumMod val="80000"/>
                  <a:lumOff val="20000"/>
                </a:schemeClr>
              </a:solidFill>
              <a:round/>
            </a:ln>
            <a:effectLst/>
          </c:spPr>
          <c:marker>
            <c:symbol val="none"/>
          </c:marker>
          <c:dLbls>
            <c:dLbl>
              <c:idx val="7"/>
              <c:layout>
                <c:manualLayout>
                  <c:x val="-2.423709625310061E-2"/>
                  <c:y val="-4.557012238740077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6E0-4315-86FF-27E9DCA43B7D}"/>
                </c:ext>
              </c:extLst>
            </c:dLbl>
            <c:dLbl>
              <c:idx val="8"/>
              <c:layout>
                <c:manualLayout>
                  <c:x val="-1.6984671168392987E-2"/>
                  <c:y val="1.342183055281498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6E0-4315-86FF-27E9DCA43B7D}"/>
                </c:ext>
              </c:extLst>
            </c:dLbl>
            <c:dLbl>
              <c:idx val="9"/>
              <c:layout>
                <c:manualLayout>
                  <c:x val="-2.3766631154828941E-2"/>
                  <c:y val="-1.34058051797722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6E0-4315-86FF-27E9DCA43B7D}"/>
                </c:ext>
              </c:extLst>
            </c:dLbl>
            <c:dLbl>
              <c:idx val="10"/>
              <c:layout>
                <c:manualLayout>
                  <c:x val="-2.3317259554152883E-2"/>
                  <c:y val="-4.557012238739968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6E0-4315-86FF-27E9DCA43B7D}"/>
                </c:ext>
              </c:extLst>
            </c:dLbl>
            <c:dLbl>
              <c:idx val="11"/>
              <c:layout>
                <c:manualLayout>
                  <c:x val="-2.2071141158219922E-2"/>
                  <c:y val="-1.6355402826782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6E0-4315-86FF-27E9DCA43B7D}"/>
                </c:ext>
              </c:extLst>
            </c:dLbl>
            <c:dLbl>
              <c:idx val="12"/>
              <c:layout>
                <c:manualLayout>
                  <c:x val="-4.4112511114137304E-2"/>
                  <c:y val="-7.50660988575070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6E0-4315-86FF-27E9DCA43B7D}"/>
                </c:ext>
              </c:extLst>
            </c:dLbl>
            <c:numFmt formatCode="#,##0.0" sourceLinked="0"/>
            <c:spPr>
              <a:noFill/>
              <a:ln>
                <a:noFill/>
              </a:ln>
              <a:effectLst/>
            </c:spPr>
            <c:txPr>
              <a:bodyPr wrap="square" lIns="38100" tIns="19050" rIns="38100" bIns="19050" anchor="ctr">
                <a:spAutoFit/>
              </a:bodyPr>
              <a:lstStyle/>
              <a:p>
                <a:pPr>
                  <a:defRPr sz="9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Sheet1!$C$42:$O$42</c:f>
              <c:numCache>
                <c:formatCode>#,##0</c:formatCode>
                <c:ptCount val="13"/>
                <c:pt idx="0">
                  <c:v>0.17830500000000002</c:v>
                </c:pt>
                <c:pt idx="1">
                  <c:v>0.139407</c:v>
                </c:pt>
                <c:pt idx="2">
                  <c:v>0.15218799999999999</c:v>
                </c:pt>
                <c:pt idx="3">
                  <c:v>0.15984800000000002</c:v>
                </c:pt>
                <c:pt idx="4">
                  <c:v>0.27781800000000001</c:v>
                </c:pt>
                <c:pt idx="5">
                  <c:v>0.30963200000000002</c:v>
                </c:pt>
                <c:pt idx="6">
                  <c:v>0.42145900000000003</c:v>
                </c:pt>
                <c:pt idx="7">
                  <c:v>0.90659000000000001</c:v>
                </c:pt>
                <c:pt idx="8">
                  <c:v>1.0782799999999999</c:v>
                </c:pt>
                <c:pt idx="9">
                  <c:v>1.0554890000000001</c:v>
                </c:pt>
                <c:pt idx="10">
                  <c:v>1.0402880000000001</c:v>
                </c:pt>
                <c:pt idx="11">
                  <c:v>1.103918</c:v>
                </c:pt>
                <c:pt idx="12">
                  <c:v>1.0971279999999999</c:v>
                </c:pt>
              </c:numCache>
            </c:numRef>
          </c:val>
          <c:smooth val="0"/>
          <c:extLst>
            <c:ext xmlns:c16="http://schemas.microsoft.com/office/drawing/2014/chart" uri="{C3380CC4-5D6E-409C-BE32-E72D297353CC}">
              <c16:uniqueId val="{0000000F-A6E0-4315-86FF-27E9DCA43B7D}"/>
            </c:ext>
          </c:extLst>
        </c:ser>
        <c:ser>
          <c:idx val="16"/>
          <c:order val="16"/>
          <c:tx>
            <c:strRef>
              <c:f>Sheet1!$B$43</c:f>
              <c:strCache>
                <c:ptCount val="1"/>
                <c:pt idx="0">
                  <c:v>Somalia</c:v>
                </c:pt>
              </c:strCache>
            </c:strRef>
          </c:tx>
          <c:spPr>
            <a:ln w="28575" cap="rnd">
              <a:solidFill>
                <a:schemeClr val="accent5">
                  <a:lumMod val="80000"/>
                  <a:lumOff val="20000"/>
                </a:schemeClr>
              </a:solidFill>
              <a:round/>
            </a:ln>
            <a:effectLst/>
          </c:spPr>
          <c:marker>
            <c:symbol val="none"/>
          </c:marker>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Sheet1!$C$43:$O$43</c:f>
              <c:numCache>
                <c:formatCode>#,##0</c:formatCode>
                <c:ptCount val="13"/>
                <c:pt idx="0">
                  <c:v>1.934E-3</c:v>
                </c:pt>
                <c:pt idx="1">
                  <c:v>2.1000000000000003E-3</c:v>
                </c:pt>
                <c:pt idx="2">
                  <c:v>2.307E-3</c:v>
                </c:pt>
                <c:pt idx="3">
                  <c:v>2.4260000000000002E-3</c:v>
                </c:pt>
                <c:pt idx="4">
                  <c:v>2.7320000000000001E-3</c:v>
                </c:pt>
                <c:pt idx="5">
                  <c:v>8.0809999999999996E-3</c:v>
                </c:pt>
                <c:pt idx="6">
                  <c:v>1.1579000000000001E-2</c:v>
                </c:pt>
                <c:pt idx="7">
                  <c:v>1.4565E-2</c:v>
                </c:pt>
                <c:pt idx="8">
                  <c:v>1.6737999999999999E-2</c:v>
                </c:pt>
                <c:pt idx="9">
                  <c:v>1.7882000000000002E-2</c:v>
                </c:pt>
                <c:pt idx="10">
                  <c:v>1.1220000000000001E-2</c:v>
                </c:pt>
                <c:pt idx="11">
                  <c:v>1.3804E-2</c:v>
                </c:pt>
                <c:pt idx="12">
                  <c:v>1.6022999999999999E-2</c:v>
                </c:pt>
              </c:numCache>
            </c:numRef>
          </c:val>
          <c:smooth val="0"/>
          <c:extLst>
            <c:ext xmlns:c16="http://schemas.microsoft.com/office/drawing/2014/chart" uri="{C3380CC4-5D6E-409C-BE32-E72D297353CC}">
              <c16:uniqueId val="{00000010-A6E0-4315-86FF-27E9DCA43B7D}"/>
            </c:ext>
          </c:extLst>
        </c:ser>
        <c:ser>
          <c:idx val="17"/>
          <c:order val="17"/>
          <c:tx>
            <c:strRef>
              <c:f>Sheet1!$B$44</c:f>
              <c:strCache>
                <c:ptCount val="1"/>
                <c:pt idx="0">
                  <c:v>Syrian Arab Republic</c:v>
                </c:pt>
              </c:strCache>
            </c:strRef>
          </c:tx>
          <c:spPr>
            <a:ln w="28575" cap="rnd">
              <a:solidFill>
                <a:schemeClr val="accent6">
                  <a:lumMod val="80000"/>
                  <a:lumOff val="20000"/>
                </a:schemeClr>
              </a:solidFill>
              <a:round/>
            </a:ln>
            <a:effectLst/>
          </c:spPr>
          <c:marker>
            <c:symbol val="none"/>
          </c:marker>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Sheet1!$C$44:$O$44</c:f>
              <c:numCache>
                <c:formatCode>#,##0</c:formatCode>
                <c:ptCount val="13"/>
                <c:pt idx="0">
                  <c:v>1.482272</c:v>
                </c:pt>
                <c:pt idx="1">
                  <c:v>1.2423810000000002</c:v>
                </c:pt>
                <c:pt idx="2">
                  <c:v>0.97568499999999991</c:v>
                </c:pt>
                <c:pt idx="3">
                  <c:v>0.66654100000000005</c:v>
                </c:pt>
                <c:pt idx="4">
                  <c:v>0.67775099999999999</c:v>
                </c:pt>
                <c:pt idx="5">
                  <c:v>0.55576599999999998</c:v>
                </c:pt>
                <c:pt idx="6">
                  <c:v>0.56282100000000002</c:v>
                </c:pt>
                <c:pt idx="7">
                  <c:v>0.57129799999999997</c:v>
                </c:pt>
                <c:pt idx="8">
                  <c:v>0.57895600000000003</c:v>
                </c:pt>
                <c:pt idx="9">
                  <c:v>0.57852499999999996</c:v>
                </c:pt>
                <c:pt idx="10">
                  <c:v>0.58403399999999994</c:v>
                </c:pt>
                <c:pt idx="11">
                  <c:v>0.58954200000000001</c:v>
                </c:pt>
                <c:pt idx="12">
                  <c:v>0.59384400000000004</c:v>
                </c:pt>
              </c:numCache>
            </c:numRef>
          </c:val>
          <c:smooth val="0"/>
          <c:extLst>
            <c:ext xmlns:c16="http://schemas.microsoft.com/office/drawing/2014/chart" uri="{C3380CC4-5D6E-409C-BE32-E72D297353CC}">
              <c16:uniqueId val="{00000011-A6E0-4315-86FF-27E9DCA43B7D}"/>
            </c:ext>
          </c:extLst>
        </c:ser>
        <c:ser>
          <c:idx val="18"/>
          <c:order val="18"/>
          <c:tx>
            <c:strRef>
              <c:f>Sheet1!$B$45</c:f>
              <c:strCache>
                <c:ptCount val="1"/>
                <c:pt idx="0">
                  <c:v>Tunisia</c:v>
                </c:pt>
              </c:strCache>
            </c:strRef>
          </c:tx>
          <c:spPr>
            <a:ln w="28575" cap="rnd">
              <a:solidFill>
                <a:schemeClr val="accent1">
                  <a:lumMod val="80000"/>
                </a:schemeClr>
              </a:solidFill>
              <a:round/>
            </a:ln>
            <a:effectLst/>
          </c:spPr>
          <c:marker>
            <c:symbol val="none"/>
          </c:marker>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Sheet1!$C$45:$O$45</c:f>
              <c:numCache>
                <c:formatCode>#,##0</c:formatCode>
                <c:ptCount val="13"/>
                <c:pt idx="0">
                  <c:v>8.599999999999999E-5</c:v>
                </c:pt>
                <c:pt idx="1">
                  <c:v>4.0850000000000001E-3</c:v>
                </c:pt>
                <c:pt idx="2">
                  <c:v>1.433E-3</c:v>
                </c:pt>
                <c:pt idx="3">
                  <c:v>7.27E-4</c:v>
                </c:pt>
                <c:pt idx="4">
                  <c:v>8.9500000000000007E-4</c:v>
                </c:pt>
                <c:pt idx="5">
                  <c:v>6.5900000000000008E-4</c:v>
                </c:pt>
                <c:pt idx="6">
                  <c:v>6.4599999999999998E-4</c:v>
                </c:pt>
                <c:pt idx="7">
                  <c:v>7.2599999999999997E-4</c:v>
                </c:pt>
                <c:pt idx="8">
                  <c:v>1.0609999999999999E-3</c:v>
                </c:pt>
                <c:pt idx="9">
                  <c:v>1.732E-3</c:v>
                </c:pt>
                <c:pt idx="10">
                  <c:v>2.5800000000000003E-3</c:v>
                </c:pt>
                <c:pt idx="11">
                  <c:v>3.186E-3</c:v>
                </c:pt>
                <c:pt idx="12">
                  <c:v>3.2989999999999998E-3</c:v>
                </c:pt>
              </c:numCache>
            </c:numRef>
          </c:val>
          <c:smooth val="0"/>
          <c:extLst>
            <c:ext xmlns:c16="http://schemas.microsoft.com/office/drawing/2014/chart" uri="{C3380CC4-5D6E-409C-BE32-E72D297353CC}">
              <c16:uniqueId val="{00000012-A6E0-4315-86FF-27E9DCA43B7D}"/>
            </c:ext>
          </c:extLst>
        </c:ser>
        <c:ser>
          <c:idx val="19"/>
          <c:order val="19"/>
          <c:tx>
            <c:strRef>
              <c:f>Sheet1!$B$46</c:f>
              <c:strCache>
                <c:ptCount val="1"/>
                <c:pt idx="0">
                  <c:v>Yemen, Rep.</c:v>
                </c:pt>
              </c:strCache>
            </c:strRef>
          </c:tx>
          <c:spPr>
            <a:ln w="28575" cap="rnd">
              <a:solidFill>
                <a:schemeClr val="accent2">
                  <a:lumMod val="80000"/>
                </a:schemeClr>
              </a:solidFill>
              <a:round/>
            </a:ln>
            <a:effectLst/>
          </c:spPr>
          <c:marker>
            <c:symbol val="none"/>
          </c:marker>
          <c:cat>
            <c:strRef>
              <c:f>Sheet1!$C$26:$O$26</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Sheet1!$C$46:$O$46</c:f>
              <c:numCache>
                <c:formatCode>#,##0</c:formatCode>
                <c:ptCount val="13"/>
                <c:pt idx="0">
                  <c:v>0.19008800000000001</c:v>
                </c:pt>
                <c:pt idx="1">
                  <c:v>0.21473599999999998</c:v>
                </c:pt>
                <c:pt idx="2">
                  <c:v>0.237176</c:v>
                </c:pt>
                <c:pt idx="3">
                  <c:v>0.241281</c:v>
                </c:pt>
                <c:pt idx="4">
                  <c:v>0.257637</c:v>
                </c:pt>
                <c:pt idx="5">
                  <c:v>0.26716299999999998</c:v>
                </c:pt>
                <c:pt idx="6">
                  <c:v>0.26977800000000002</c:v>
                </c:pt>
                <c:pt idx="7">
                  <c:v>0.27091300000000001</c:v>
                </c:pt>
                <c:pt idx="8">
                  <c:v>0.26435899999999996</c:v>
                </c:pt>
                <c:pt idx="9">
                  <c:v>0.26850299999999999</c:v>
                </c:pt>
                <c:pt idx="10">
                  <c:v>0.166906</c:v>
                </c:pt>
                <c:pt idx="11">
                  <c:v>8.9467000000000005E-2</c:v>
                </c:pt>
                <c:pt idx="12">
                  <c:v>7.7457999999999999E-2</c:v>
                </c:pt>
              </c:numCache>
            </c:numRef>
          </c:val>
          <c:smooth val="0"/>
          <c:extLst>
            <c:ext xmlns:c16="http://schemas.microsoft.com/office/drawing/2014/chart" uri="{C3380CC4-5D6E-409C-BE32-E72D297353CC}">
              <c16:uniqueId val="{00000013-A6E0-4315-86FF-27E9DCA43B7D}"/>
            </c:ext>
          </c:extLst>
        </c:ser>
        <c:dLbls>
          <c:showLegendKey val="0"/>
          <c:showVal val="0"/>
          <c:showCatName val="0"/>
          <c:showSerName val="0"/>
          <c:showPercent val="0"/>
          <c:showBubbleSize val="0"/>
        </c:dLbls>
        <c:smooth val="0"/>
        <c:axId val="2051872512"/>
        <c:axId val="1"/>
      </c:lineChart>
      <c:catAx>
        <c:axId val="205187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2051872512"/>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Georgia" panose="02040502050405020303" pitchFamily="18"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Sheet5!$C$26</c:f>
              <c:strCache>
                <c:ptCount val="1"/>
                <c:pt idx="0">
                  <c:v>Refugee </c:v>
                </c:pt>
              </c:strCache>
            </c:strRef>
          </c:tx>
          <c:spPr>
            <a:solidFill>
              <a:schemeClr val="accent1"/>
            </a:solidFill>
            <a:ln>
              <a:noFill/>
            </a:ln>
            <a:effectLst/>
          </c:spPr>
          <c:invertIfNegative val="0"/>
          <c:cat>
            <c:strRef>
              <c:f>Sheet5!$B$27:$B$30</c:f>
              <c:strCache>
                <c:ptCount val="4"/>
                <c:pt idx="0">
                  <c:v>Annual</c:v>
                </c:pt>
                <c:pt idx="1">
                  <c:v>Quarterly</c:v>
                </c:pt>
                <c:pt idx="2">
                  <c:v>Monthly</c:v>
                </c:pt>
                <c:pt idx="3">
                  <c:v>Irregular  </c:v>
                </c:pt>
              </c:strCache>
            </c:strRef>
          </c:cat>
          <c:val>
            <c:numRef>
              <c:f>Sheet5!$C$27:$C$30</c:f>
              <c:numCache>
                <c:formatCode>General</c:formatCode>
                <c:ptCount val="4"/>
                <c:pt idx="0">
                  <c:v>2</c:v>
                </c:pt>
                <c:pt idx="1">
                  <c:v>1</c:v>
                </c:pt>
                <c:pt idx="2">
                  <c:v>0</c:v>
                </c:pt>
                <c:pt idx="3">
                  <c:v>4</c:v>
                </c:pt>
              </c:numCache>
            </c:numRef>
          </c:val>
          <c:extLst>
            <c:ext xmlns:c16="http://schemas.microsoft.com/office/drawing/2014/chart" uri="{C3380CC4-5D6E-409C-BE32-E72D297353CC}">
              <c16:uniqueId val="{00000000-6EE0-4F8D-B7C6-C5D2FD9BA504}"/>
            </c:ext>
          </c:extLst>
        </c:ser>
        <c:ser>
          <c:idx val="1"/>
          <c:order val="1"/>
          <c:tx>
            <c:strRef>
              <c:f>Sheet5!$D$26</c:f>
              <c:strCache>
                <c:ptCount val="1"/>
                <c:pt idx="0">
                  <c:v>Internally Displaced Persons (IDPs)</c:v>
                </c:pt>
              </c:strCache>
            </c:strRef>
          </c:tx>
          <c:spPr>
            <a:solidFill>
              <a:schemeClr val="accent2"/>
            </a:solidFill>
            <a:ln>
              <a:noFill/>
            </a:ln>
            <a:effectLst/>
          </c:spPr>
          <c:invertIfNegative val="0"/>
          <c:cat>
            <c:strRef>
              <c:f>Sheet5!$B$27:$B$30</c:f>
              <c:strCache>
                <c:ptCount val="4"/>
                <c:pt idx="0">
                  <c:v>Annual</c:v>
                </c:pt>
                <c:pt idx="1">
                  <c:v>Quarterly</c:v>
                </c:pt>
                <c:pt idx="2">
                  <c:v>Monthly</c:v>
                </c:pt>
                <c:pt idx="3">
                  <c:v>Irregular  </c:v>
                </c:pt>
              </c:strCache>
            </c:strRef>
          </c:cat>
          <c:val>
            <c:numRef>
              <c:f>Sheet5!$D$27:$D$30</c:f>
              <c:numCache>
                <c:formatCode>General</c:formatCode>
                <c:ptCount val="4"/>
                <c:pt idx="0">
                  <c:v>0</c:v>
                </c:pt>
                <c:pt idx="1">
                  <c:v>0</c:v>
                </c:pt>
                <c:pt idx="2">
                  <c:v>0</c:v>
                </c:pt>
                <c:pt idx="3">
                  <c:v>1</c:v>
                </c:pt>
              </c:numCache>
            </c:numRef>
          </c:val>
          <c:extLst>
            <c:ext xmlns:c16="http://schemas.microsoft.com/office/drawing/2014/chart" uri="{C3380CC4-5D6E-409C-BE32-E72D297353CC}">
              <c16:uniqueId val="{00000001-6EE0-4F8D-B7C6-C5D2FD9BA504}"/>
            </c:ext>
          </c:extLst>
        </c:ser>
        <c:ser>
          <c:idx val="2"/>
          <c:order val="2"/>
          <c:tx>
            <c:strRef>
              <c:f>Sheet5!$E$26</c:f>
              <c:strCache>
                <c:ptCount val="1"/>
                <c:pt idx="0">
                  <c:v>Statelessness</c:v>
                </c:pt>
              </c:strCache>
            </c:strRef>
          </c:tx>
          <c:spPr>
            <a:solidFill>
              <a:schemeClr val="accent3"/>
            </a:solidFill>
            <a:ln>
              <a:noFill/>
            </a:ln>
            <a:effectLst/>
          </c:spPr>
          <c:invertIfNegative val="0"/>
          <c:cat>
            <c:strRef>
              <c:f>Sheet5!$B$27:$B$30</c:f>
              <c:strCache>
                <c:ptCount val="4"/>
                <c:pt idx="0">
                  <c:v>Annual</c:v>
                </c:pt>
                <c:pt idx="1">
                  <c:v>Quarterly</c:v>
                </c:pt>
                <c:pt idx="2">
                  <c:v>Monthly</c:v>
                </c:pt>
                <c:pt idx="3">
                  <c:v>Irregular  </c:v>
                </c:pt>
              </c:strCache>
            </c:strRef>
          </c:cat>
          <c:val>
            <c:numRef>
              <c:f>Sheet5!$E$27:$E$30</c:f>
              <c:numCache>
                <c:formatCode>General</c:formatCode>
                <c:ptCount val="4"/>
                <c:pt idx="0">
                  <c:v>1</c:v>
                </c:pt>
                <c:pt idx="1">
                  <c:v>0</c:v>
                </c:pt>
                <c:pt idx="2">
                  <c:v>0</c:v>
                </c:pt>
                <c:pt idx="3">
                  <c:v>0</c:v>
                </c:pt>
              </c:numCache>
            </c:numRef>
          </c:val>
          <c:extLst>
            <c:ext xmlns:c16="http://schemas.microsoft.com/office/drawing/2014/chart" uri="{C3380CC4-5D6E-409C-BE32-E72D297353CC}">
              <c16:uniqueId val="{00000002-6EE0-4F8D-B7C6-C5D2FD9BA504}"/>
            </c:ext>
          </c:extLst>
        </c:ser>
        <c:dLbls>
          <c:showLegendKey val="0"/>
          <c:showVal val="0"/>
          <c:showCatName val="0"/>
          <c:showSerName val="0"/>
          <c:showPercent val="0"/>
          <c:showBubbleSize val="0"/>
        </c:dLbls>
        <c:gapWidth val="182"/>
        <c:axId val="1470654847"/>
        <c:axId val="1470662047"/>
        <c:extLst/>
      </c:barChart>
      <c:catAx>
        <c:axId val="1470654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470662047"/>
        <c:crosses val="autoZero"/>
        <c:auto val="1"/>
        <c:lblAlgn val="ctr"/>
        <c:lblOffset val="100"/>
        <c:noMultiLvlLbl val="0"/>
      </c:catAx>
      <c:valAx>
        <c:axId val="1470662047"/>
        <c:scaling>
          <c:orientation val="minMax"/>
          <c:max val="8"/>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470654847"/>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sz="1000">
          <a:latin typeface="Georgia" panose="02040502050405020303"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Georgia" panose="02040502050405020303" pitchFamily="18" charset="0"/>
                <a:ea typeface="+mn-ea"/>
                <a:cs typeface="+mn-cs"/>
              </a:defRPr>
            </a:pPr>
            <a:r>
              <a:rPr lang="en-US"/>
              <a:t>Age group included in the labour related questions in LFS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Georgia" panose="02040502050405020303" pitchFamily="18" charset="0"/>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128091136426782E-2"/>
          <c:y val="0.26426914153132253"/>
          <c:w val="0.93887190886357319"/>
          <c:h val="0.4747088806474597"/>
        </c:manualLayout>
      </c:layout>
      <c:pie3DChart>
        <c:varyColors val="1"/>
        <c:dLbls>
          <c:dLblPos val="inEnd"/>
          <c:showLegendKey val="0"/>
          <c:showVal val="1"/>
          <c:showCatName val="0"/>
          <c:showSerName val="0"/>
          <c:showPercent val="0"/>
          <c:showBubbleSize val="0"/>
          <c:showLeaderLines val="0"/>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latin typeface="Georgia" panose="02040502050405020303"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Sheet5!$C$38</c:f>
              <c:strCache>
                <c:ptCount val="1"/>
                <c:pt idx="0">
                  <c:v>Refugee </c:v>
                </c:pt>
              </c:strCache>
            </c:strRef>
          </c:tx>
          <c:spPr>
            <a:solidFill>
              <a:schemeClr val="accent1"/>
            </a:solidFill>
            <a:ln>
              <a:noFill/>
            </a:ln>
            <a:effectLst/>
          </c:spPr>
          <c:invertIfNegative val="0"/>
          <c:cat>
            <c:strRef>
              <c:f>Sheet5!$B$39:$B$44</c:f>
              <c:strCache>
                <c:ptCount val="6"/>
                <c:pt idx="0">
                  <c:v>Country of origin</c:v>
                </c:pt>
                <c:pt idx="1">
                  <c:v>Demographic indicators</c:v>
                </c:pt>
                <c:pt idx="2">
                  <c:v> Education indicators</c:v>
                </c:pt>
                <c:pt idx="3">
                  <c:v>Social Inclusion indicators</c:v>
                </c:pt>
                <c:pt idx="4">
                  <c:v>Health indicators</c:v>
                </c:pt>
                <c:pt idx="5">
                  <c:v>Other</c:v>
                </c:pt>
              </c:strCache>
            </c:strRef>
          </c:cat>
          <c:val>
            <c:numRef>
              <c:f>Sheet5!$C$39:$C$44</c:f>
              <c:numCache>
                <c:formatCode>General</c:formatCode>
                <c:ptCount val="6"/>
                <c:pt idx="0">
                  <c:v>4</c:v>
                </c:pt>
                <c:pt idx="1">
                  <c:v>6</c:v>
                </c:pt>
                <c:pt idx="2">
                  <c:v>6</c:v>
                </c:pt>
                <c:pt idx="3">
                  <c:v>4</c:v>
                </c:pt>
                <c:pt idx="4">
                  <c:v>4</c:v>
                </c:pt>
                <c:pt idx="5">
                  <c:v>2</c:v>
                </c:pt>
              </c:numCache>
            </c:numRef>
          </c:val>
          <c:extLst>
            <c:ext xmlns:c16="http://schemas.microsoft.com/office/drawing/2014/chart" uri="{C3380CC4-5D6E-409C-BE32-E72D297353CC}">
              <c16:uniqueId val="{00000000-8D0E-4A26-89E7-894F92461BC0}"/>
            </c:ext>
          </c:extLst>
        </c:ser>
        <c:ser>
          <c:idx val="1"/>
          <c:order val="1"/>
          <c:tx>
            <c:strRef>
              <c:f>Sheet5!$D$38</c:f>
              <c:strCache>
                <c:ptCount val="1"/>
                <c:pt idx="0">
                  <c:v>Internally Displaced Persons (IDPs)</c:v>
                </c:pt>
              </c:strCache>
            </c:strRef>
          </c:tx>
          <c:spPr>
            <a:solidFill>
              <a:schemeClr val="accent2"/>
            </a:solidFill>
            <a:ln>
              <a:noFill/>
            </a:ln>
            <a:effectLst/>
          </c:spPr>
          <c:invertIfNegative val="0"/>
          <c:cat>
            <c:strRef>
              <c:f>Sheet5!$B$39:$B$44</c:f>
              <c:strCache>
                <c:ptCount val="6"/>
                <c:pt idx="0">
                  <c:v>Country of origin</c:v>
                </c:pt>
                <c:pt idx="1">
                  <c:v>Demographic indicators</c:v>
                </c:pt>
                <c:pt idx="2">
                  <c:v> Education indicators</c:v>
                </c:pt>
                <c:pt idx="3">
                  <c:v>Social Inclusion indicators</c:v>
                </c:pt>
                <c:pt idx="4">
                  <c:v>Health indicators</c:v>
                </c:pt>
                <c:pt idx="5">
                  <c:v>Other</c:v>
                </c:pt>
              </c:strCache>
            </c:strRef>
          </c:cat>
          <c:val>
            <c:numRef>
              <c:f>Sheet5!$D$39:$D$44</c:f>
              <c:numCache>
                <c:formatCode>General</c:formatCode>
                <c:ptCount val="6"/>
                <c:pt idx="0">
                  <c:v>1</c:v>
                </c:pt>
                <c:pt idx="1">
                  <c:v>1</c:v>
                </c:pt>
                <c:pt idx="2">
                  <c:v>1</c:v>
                </c:pt>
                <c:pt idx="3">
                  <c:v>1</c:v>
                </c:pt>
                <c:pt idx="4">
                  <c:v>1</c:v>
                </c:pt>
                <c:pt idx="5">
                  <c:v>0</c:v>
                </c:pt>
              </c:numCache>
            </c:numRef>
          </c:val>
          <c:extLst>
            <c:ext xmlns:c16="http://schemas.microsoft.com/office/drawing/2014/chart" uri="{C3380CC4-5D6E-409C-BE32-E72D297353CC}">
              <c16:uniqueId val="{00000001-8D0E-4A26-89E7-894F92461BC0}"/>
            </c:ext>
          </c:extLst>
        </c:ser>
        <c:ser>
          <c:idx val="2"/>
          <c:order val="2"/>
          <c:tx>
            <c:strRef>
              <c:f>Sheet5!$E$38</c:f>
              <c:strCache>
                <c:ptCount val="1"/>
                <c:pt idx="0">
                  <c:v>Statelessness</c:v>
                </c:pt>
              </c:strCache>
            </c:strRef>
          </c:tx>
          <c:spPr>
            <a:solidFill>
              <a:schemeClr val="accent3"/>
            </a:solidFill>
            <a:ln>
              <a:noFill/>
            </a:ln>
            <a:effectLst/>
          </c:spPr>
          <c:invertIfNegative val="0"/>
          <c:cat>
            <c:strRef>
              <c:f>Sheet5!$B$39:$B$44</c:f>
              <c:strCache>
                <c:ptCount val="6"/>
                <c:pt idx="0">
                  <c:v>Country of origin</c:v>
                </c:pt>
                <c:pt idx="1">
                  <c:v>Demographic indicators</c:v>
                </c:pt>
                <c:pt idx="2">
                  <c:v> Education indicators</c:v>
                </c:pt>
                <c:pt idx="3">
                  <c:v>Social Inclusion indicators</c:v>
                </c:pt>
                <c:pt idx="4">
                  <c:v>Health indicators</c:v>
                </c:pt>
                <c:pt idx="5">
                  <c:v>Other</c:v>
                </c:pt>
              </c:strCache>
            </c:strRef>
          </c:cat>
          <c:val>
            <c:numRef>
              <c:f>Sheet5!$E$39:$E$44</c:f>
              <c:numCache>
                <c:formatCode>General</c:formatCode>
                <c:ptCount val="6"/>
                <c:pt idx="0">
                  <c:v>1</c:v>
                </c:pt>
                <c:pt idx="1">
                  <c:v>1</c:v>
                </c:pt>
                <c:pt idx="2">
                  <c:v>1</c:v>
                </c:pt>
                <c:pt idx="3">
                  <c:v>1</c:v>
                </c:pt>
                <c:pt idx="4">
                  <c:v>0</c:v>
                </c:pt>
                <c:pt idx="5">
                  <c:v>0</c:v>
                </c:pt>
              </c:numCache>
            </c:numRef>
          </c:val>
          <c:extLst>
            <c:ext xmlns:c16="http://schemas.microsoft.com/office/drawing/2014/chart" uri="{C3380CC4-5D6E-409C-BE32-E72D297353CC}">
              <c16:uniqueId val="{00000002-8D0E-4A26-89E7-894F92461BC0}"/>
            </c:ext>
          </c:extLst>
        </c:ser>
        <c:dLbls>
          <c:showLegendKey val="0"/>
          <c:showVal val="0"/>
          <c:showCatName val="0"/>
          <c:showSerName val="0"/>
          <c:showPercent val="0"/>
          <c:showBubbleSize val="0"/>
        </c:dLbls>
        <c:gapWidth val="182"/>
        <c:axId val="1410601359"/>
        <c:axId val="1410600399"/>
      </c:barChart>
      <c:catAx>
        <c:axId val="1410601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410600399"/>
        <c:crosses val="autoZero"/>
        <c:auto val="1"/>
        <c:lblAlgn val="ctr"/>
        <c:lblOffset val="100"/>
        <c:noMultiLvlLbl val="0"/>
      </c:catAx>
      <c:valAx>
        <c:axId val="1410600399"/>
        <c:scaling>
          <c:orientation val="minMax"/>
          <c:max val="8"/>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410601359"/>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sz="1000">
          <a:latin typeface="Georgia" panose="02040502050405020303" pitchFamily="18"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Sheet5!$B$53</c:f>
              <c:strCache>
                <c:ptCount val="1"/>
                <c:pt idx="0">
                  <c:v>Refugee </c:v>
                </c:pt>
              </c:strCache>
            </c:strRef>
          </c:tx>
          <c:spPr>
            <a:solidFill>
              <a:schemeClr val="accent1"/>
            </a:solidFill>
            <a:ln>
              <a:noFill/>
            </a:ln>
            <a:effectLst/>
          </c:spPr>
          <c:invertIfNegative val="0"/>
          <c:cat>
            <c:strRef>
              <c:f>Sheet5!$A$54:$A$58</c:f>
              <c:strCache>
                <c:ptCount val="5"/>
                <c:pt idx="0">
                  <c:v>Publications</c:v>
                </c:pt>
                <c:pt idx="1">
                  <c:v>CD-ROMs , DVD</c:v>
                </c:pt>
                <c:pt idx="2">
                  <c:v>Static Web Pages (HTML, PDF, Excel)</c:v>
                </c:pt>
                <c:pt idx="3">
                  <c:v>Interactive online databases</c:v>
                </c:pt>
                <c:pt idx="4">
                  <c:v>Conferences and meetings with data users </c:v>
                </c:pt>
              </c:strCache>
            </c:strRef>
          </c:cat>
          <c:val>
            <c:numRef>
              <c:f>Sheet5!$B$54:$B$58</c:f>
              <c:numCache>
                <c:formatCode>General</c:formatCode>
                <c:ptCount val="5"/>
                <c:pt idx="0">
                  <c:v>6</c:v>
                </c:pt>
                <c:pt idx="1">
                  <c:v>2</c:v>
                </c:pt>
                <c:pt idx="2">
                  <c:v>5</c:v>
                </c:pt>
                <c:pt idx="3">
                  <c:v>2</c:v>
                </c:pt>
                <c:pt idx="4">
                  <c:v>5</c:v>
                </c:pt>
              </c:numCache>
            </c:numRef>
          </c:val>
          <c:extLst>
            <c:ext xmlns:c16="http://schemas.microsoft.com/office/drawing/2014/chart" uri="{C3380CC4-5D6E-409C-BE32-E72D297353CC}">
              <c16:uniqueId val="{00000000-A517-4338-B4D7-402FB31A7E73}"/>
            </c:ext>
          </c:extLst>
        </c:ser>
        <c:ser>
          <c:idx val="1"/>
          <c:order val="1"/>
          <c:tx>
            <c:strRef>
              <c:f>Sheet5!$C$53</c:f>
              <c:strCache>
                <c:ptCount val="1"/>
                <c:pt idx="0">
                  <c:v>Internally Displaced Persons (IDPs)</c:v>
                </c:pt>
              </c:strCache>
            </c:strRef>
          </c:tx>
          <c:spPr>
            <a:solidFill>
              <a:schemeClr val="accent2"/>
            </a:solidFill>
            <a:ln>
              <a:noFill/>
            </a:ln>
            <a:effectLst/>
          </c:spPr>
          <c:invertIfNegative val="0"/>
          <c:cat>
            <c:strRef>
              <c:f>Sheet5!$A$54:$A$58</c:f>
              <c:strCache>
                <c:ptCount val="5"/>
                <c:pt idx="0">
                  <c:v>Publications</c:v>
                </c:pt>
                <c:pt idx="1">
                  <c:v>CD-ROMs , DVD</c:v>
                </c:pt>
                <c:pt idx="2">
                  <c:v>Static Web Pages (HTML, PDF, Excel)</c:v>
                </c:pt>
                <c:pt idx="3">
                  <c:v>Interactive online databases</c:v>
                </c:pt>
                <c:pt idx="4">
                  <c:v>Conferences and meetings with data users </c:v>
                </c:pt>
              </c:strCache>
            </c:strRef>
          </c:cat>
          <c:val>
            <c:numRef>
              <c:f>Sheet5!$C$54:$C$58</c:f>
              <c:numCache>
                <c:formatCode>General</c:formatCode>
                <c:ptCount val="5"/>
                <c:pt idx="0">
                  <c:v>1</c:v>
                </c:pt>
                <c:pt idx="1">
                  <c:v>0</c:v>
                </c:pt>
                <c:pt idx="2">
                  <c:v>0</c:v>
                </c:pt>
                <c:pt idx="3">
                  <c:v>0</c:v>
                </c:pt>
                <c:pt idx="4">
                  <c:v>1</c:v>
                </c:pt>
              </c:numCache>
            </c:numRef>
          </c:val>
          <c:extLst>
            <c:ext xmlns:c16="http://schemas.microsoft.com/office/drawing/2014/chart" uri="{C3380CC4-5D6E-409C-BE32-E72D297353CC}">
              <c16:uniqueId val="{00000001-A517-4338-B4D7-402FB31A7E73}"/>
            </c:ext>
          </c:extLst>
        </c:ser>
        <c:dLbls>
          <c:showLegendKey val="0"/>
          <c:showVal val="0"/>
          <c:showCatName val="0"/>
          <c:showSerName val="0"/>
          <c:showPercent val="0"/>
          <c:showBubbleSize val="0"/>
        </c:dLbls>
        <c:gapWidth val="182"/>
        <c:axId val="1410593679"/>
        <c:axId val="1410590319"/>
      </c:barChart>
      <c:catAx>
        <c:axId val="14105936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410590319"/>
        <c:crosses val="autoZero"/>
        <c:auto val="1"/>
        <c:lblAlgn val="ctr"/>
        <c:lblOffset val="100"/>
        <c:noMultiLvlLbl val="0"/>
      </c:catAx>
      <c:valAx>
        <c:axId val="1410590319"/>
        <c:scaling>
          <c:orientation val="minMax"/>
          <c:max val="8"/>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410593679"/>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Sheet5!$B$64</c:f>
              <c:strCache>
                <c:ptCount val="1"/>
                <c:pt idx="0">
                  <c:v>Refugee </c:v>
                </c:pt>
              </c:strCache>
            </c:strRef>
          </c:tx>
          <c:spPr>
            <a:solidFill>
              <a:schemeClr val="accent1"/>
            </a:solidFill>
            <a:ln>
              <a:noFill/>
            </a:ln>
            <a:effectLst/>
          </c:spPr>
          <c:invertIfNegative val="0"/>
          <c:cat>
            <c:strRef>
              <c:f>Sheet5!$A$65:$A$70</c:f>
              <c:strCache>
                <c:ptCount val="6"/>
                <c:pt idx="0">
                  <c:v>Ministries and other governmental institutions including the Prime Ministry</c:v>
                </c:pt>
                <c:pt idx="1">
                  <c:v>Non-governmental organizations</c:v>
                </c:pt>
                <c:pt idx="2">
                  <c:v>Academic Institutions</c:v>
                </c:pt>
                <c:pt idx="3">
                  <c:v>International organizations/United Nations agencies, please specify</c:v>
                </c:pt>
                <c:pt idx="4">
                  <c:v>Experts in refugees/IDPs/statelesness statistics</c:v>
                </c:pt>
                <c:pt idx="5">
                  <c:v>Specialized regional organizations</c:v>
                </c:pt>
              </c:strCache>
            </c:strRef>
          </c:cat>
          <c:val>
            <c:numRef>
              <c:f>Sheet5!$B$65:$B$70</c:f>
              <c:numCache>
                <c:formatCode>General</c:formatCode>
                <c:ptCount val="6"/>
                <c:pt idx="0">
                  <c:v>4</c:v>
                </c:pt>
                <c:pt idx="1">
                  <c:v>3</c:v>
                </c:pt>
                <c:pt idx="2">
                  <c:v>2</c:v>
                </c:pt>
                <c:pt idx="3">
                  <c:v>4</c:v>
                </c:pt>
                <c:pt idx="4">
                  <c:v>3</c:v>
                </c:pt>
                <c:pt idx="5">
                  <c:v>1</c:v>
                </c:pt>
              </c:numCache>
            </c:numRef>
          </c:val>
          <c:extLst>
            <c:ext xmlns:c16="http://schemas.microsoft.com/office/drawing/2014/chart" uri="{C3380CC4-5D6E-409C-BE32-E72D297353CC}">
              <c16:uniqueId val="{00000000-8DCF-4692-8480-5E4FFB19A7FF}"/>
            </c:ext>
          </c:extLst>
        </c:ser>
        <c:ser>
          <c:idx val="1"/>
          <c:order val="1"/>
          <c:tx>
            <c:strRef>
              <c:f>Sheet5!$C$64</c:f>
              <c:strCache>
                <c:ptCount val="1"/>
                <c:pt idx="0">
                  <c:v>Internally Displaced Persons (IDPs)</c:v>
                </c:pt>
              </c:strCache>
            </c:strRef>
          </c:tx>
          <c:spPr>
            <a:solidFill>
              <a:schemeClr val="accent2"/>
            </a:solidFill>
            <a:ln>
              <a:noFill/>
            </a:ln>
            <a:effectLst/>
          </c:spPr>
          <c:invertIfNegative val="0"/>
          <c:cat>
            <c:strRef>
              <c:f>Sheet5!$A$65:$A$70</c:f>
              <c:strCache>
                <c:ptCount val="6"/>
                <c:pt idx="0">
                  <c:v>Ministries and other governmental institutions including the Prime Ministry</c:v>
                </c:pt>
                <c:pt idx="1">
                  <c:v>Non-governmental organizations</c:v>
                </c:pt>
                <c:pt idx="2">
                  <c:v>Academic Institutions</c:v>
                </c:pt>
                <c:pt idx="3">
                  <c:v>International organizations/United Nations agencies, please specify</c:v>
                </c:pt>
                <c:pt idx="4">
                  <c:v>Experts in refugees/IDPs/statelesness statistics</c:v>
                </c:pt>
                <c:pt idx="5">
                  <c:v>Specialized regional organizations</c:v>
                </c:pt>
              </c:strCache>
            </c:strRef>
          </c:cat>
          <c:val>
            <c:numRef>
              <c:f>Sheet5!$C$65:$C$70</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1-8DCF-4692-8480-5E4FFB19A7FF}"/>
            </c:ext>
          </c:extLst>
        </c:ser>
        <c:dLbls>
          <c:showLegendKey val="0"/>
          <c:showVal val="0"/>
          <c:showCatName val="0"/>
          <c:showSerName val="0"/>
          <c:showPercent val="0"/>
          <c:showBubbleSize val="0"/>
        </c:dLbls>
        <c:gapWidth val="182"/>
        <c:axId val="1247336815"/>
        <c:axId val="1247315215"/>
      </c:barChart>
      <c:catAx>
        <c:axId val="1247336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247315215"/>
        <c:crosses val="autoZero"/>
        <c:auto val="1"/>
        <c:lblAlgn val="ctr"/>
        <c:lblOffset val="100"/>
        <c:noMultiLvlLbl val="0"/>
      </c:catAx>
      <c:valAx>
        <c:axId val="1247315215"/>
        <c:scaling>
          <c:orientation val="minMax"/>
          <c:max val="8"/>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247336815"/>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Sheet5!$A$76</c:f>
              <c:strCache>
                <c:ptCount val="1"/>
                <c:pt idx="0">
                  <c:v>Yes</c:v>
                </c:pt>
              </c:strCache>
            </c:strRef>
          </c:tx>
          <c:spPr>
            <a:solidFill>
              <a:schemeClr val="accent1"/>
            </a:solidFill>
            <a:ln>
              <a:noFill/>
            </a:ln>
            <a:effectLst/>
          </c:spPr>
          <c:invertIfNegative val="0"/>
          <c:cat>
            <c:strRef>
              <c:f>Sheet5!$B$75:$D$75</c:f>
              <c:strCache>
                <c:ptCount val="3"/>
                <c:pt idx="0">
                  <c:v>Refugee </c:v>
                </c:pt>
                <c:pt idx="1">
                  <c:v>Internally Displaced Persons (IDPs)</c:v>
                </c:pt>
                <c:pt idx="2">
                  <c:v>Statelessness</c:v>
                </c:pt>
              </c:strCache>
            </c:strRef>
          </c:cat>
          <c:val>
            <c:numRef>
              <c:f>Sheet5!$B$76:$D$76</c:f>
              <c:numCache>
                <c:formatCode>General</c:formatCode>
                <c:ptCount val="3"/>
                <c:pt idx="0">
                  <c:v>4</c:v>
                </c:pt>
                <c:pt idx="1">
                  <c:v>4</c:v>
                </c:pt>
                <c:pt idx="2">
                  <c:v>4</c:v>
                </c:pt>
              </c:numCache>
            </c:numRef>
          </c:val>
          <c:extLst>
            <c:ext xmlns:c16="http://schemas.microsoft.com/office/drawing/2014/chart" uri="{C3380CC4-5D6E-409C-BE32-E72D297353CC}">
              <c16:uniqueId val="{00000000-93F4-4601-94A8-0CB8DA6CF0A7}"/>
            </c:ext>
          </c:extLst>
        </c:ser>
        <c:dLbls>
          <c:showLegendKey val="0"/>
          <c:showVal val="0"/>
          <c:showCatName val="0"/>
          <c:showSerName val="0"/>
          <c:showPercent val="0"/>
          <c:showBubbleSize val="0"/>
        </c:dLbls>
        <c:gapWidth val="182"/>
        <c:axId val="1470664927"/>
        <c:axId val="1470670207"/>
      </c:barChart>
      <c:catAx>
        <c:axId val="1470664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470670207"/>
        <c:crosses val="autoZero"/>
        <c:auto val="1"/>
        <c:lblAlgn val="ctr"/>
        <c:lblOffset val="100"/>
        <c:noMultiLvlLbl val="0"/>
      </c:catAx>
      <c:valAx>
        <c:axId val="1470670207"/>
        <c:scaling>
          <c:orientation val="minMax"/>
          <c:max val="8"/>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470664927"/>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a:latin typeface="Georgia" panose="02040502050405020303" pitchFamily="18"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Sheet5!$B$88</c:f>
              <c:strCache>
                <c:ptCount val="1"/>
                <c:pt idx="0">
                  <c:v>Refugee </c:v>
                </c:pt>
              </c:strCache>
            </c:strRef>
          </c:tx>
          <c:spPr>
            <a:solidFill>
              <a:schemeClr val="accent1"/>
            </a:solidFill>
            <a:ln>
              <a:noFill/>
            </a:ln>
            <a:effectLst/>
          </c:spPr>
          <c:invertIfNegative val="0"/>
          <c:cat>
            <c:strRef>
              <c:f>Sheet5!$A$89:$A$95</c:f>
              <c:strCache>
                <c:ptCount val="7"/>
                <c:pt idx="0">
                  <c:v>Data collection methodology</c:v>
                </c:pt>
                <c:pt idx="1">
                  <c:v>Estimation</c:v>
                </c:pt>
                <c:pt idx="2">
                  <c:v>Budget </c:v>
                </c:pt>
                <c:pt idx="3">
                  <c:v>Definitions </c:v>
                </c:pt>
                <c:pt idx="4">
                  <c:v>Field operation</c:v>
                </c:pt>
                <c:pt idx="5">
                  <c:v>Coordination with other government agencies</c:v>
                </c:pt>
                <c:pt idx="6">
                  <c:v>Administrative Records</c:v>
                </c:pt>
              </c:strCache>
            </c:strRef>
          </c:cat>
          <c:val>
            <c:numRef>
              <c:f>Sheet5!$B$89:$B$95</c:f>
              <c:numCache>
                <c:formatCode>General</c:formatCode>
                <c:ptCount val="7"/>
                <c:pt idx="0">
                  <c:v>3</c:v>
                </c:pt>
                <c:pt idx="1">
                  <c:v>2</c:v>
                </c:pt>
                <c:pt idx="2">
                  <c:v>4</c:v>
                </c:pt>
                <c:pt idx="3">
                  <c:v>1</c:v>
                </c:pt>
                <c:pt idx="4">
                  <c:v>4</c:v>
                </c:pt>
                <c:pt idx="5">
                  <c:v>3</c:v>
                </c:pt>
                <c:pt idx="6">
                  <c:v>3</c:v>
                </c:pt>
              </c:numCache>
            </c:numRef>
          </c:val>
          <c:extLst>
            <c:ext xmlns:c16="http://schemas.microsoft.com/office/drawing/2014/chart" uri="{C3380CC4-5D6E-409C-BE32-E72D297353CC}">
              <c16:uniqueId val="{00000000-8C29-4DAF-AB85-BD011B567485}"/>
            </c:ext>
          </c:extLst>
        </c:ser>
        <c:ser>
          <c:idx val="1"/>
          <c:order val="1"/>
          <c:tx>
            <c:strRef>
              <c:f>Sheet5!$C$88</c:f>
              <c:strCache>
                <c:ptCount val="1"/>
                <c:pt idx="0">
                  <c:v>Internally Displaced Persons (IDPs)</c:v>
                </c:pt>
              </c:strCache>
            </c:strRef>
          </c:tx>
          <c:spPr>
            <a:solidFill>
              <a:schemeClr val="accent2"/>
            </a:solidFill>
            <a:ln>
              <a:noFill/>
            </a:ln>
            <a:effectLst/>
          </c:spPr>
          <c:invertIfNegative val="0"/>
          <c:cat>
            <c:strRef>
              <c:f>Sheet5!$A$89:$A$95</c:f>
              <c:strCache>
                <c:ptCount val="7"/>
                <c:pt idx="0">
                  <c:v>Data collection methodology</c:v>
                </c:pt>
                <c:pt idx="1">
                  <c:v>Estimation</c:v>
                </c:pt>
                <c:pt idx="2">
                  <c:v>Budget </c:v>
                </c:pt>
                <c:pt idx="3">
                  <c:v>Definitions </c:v>
                </c:pt>
                <c:pt idx="4">
                  <c:v>Field operation</c:v>
                </c:pt>
                <c:pt idx="5">
                  <c:v>Coordination with other government agencies</c:v>
                </c:pt>
                <c:pt idx="6">
                  <c:v>Administrative Records</c:v>
                </c:pt>
              </c:strCache>
            </c:strRef>
          </c:cat>
          <c:val>
            <c:numRef>
              <c:f>Sheet5!$C$89:$C$95</c:f>
              <c:numCache>
                <c:formatCode>General</c:formatCode>
                <c:ptCount val="7"/>
                <c:pt idx="0">
                  <c:v>3</c:v>
                </c:pt>
                <c:pt idx="1">
                  <c:v>3</c:v>
                </c:pt>
                <c:pt idx="2">
                  <c:v>3</c:v>
                </c:pt>
                <c:pt idx="3">
                  <c:v>4</c:v>
                </c:pt>
                <c:pt idx="4">
                  <c:v>3</c:v>
                </c:pt>
                <c:pt idx="5">
                  <c:v>3</c:v>
                </c:pt>
                <c:pt idx="6">
                  <c:v>3</c:v>
                </c:pt>
              </c:numCache>
            </c:numRef>
          </c:val>
          <c:extLst>
            <c:ext xmlns:c16="http://schemas.microsoft.com/office/drawing/2014/chart" uri="{C3380CC4-5D6E-409C-BE32-E72D297353CC}">
              <c16:uniqueId val="{00000001-8C29-4DAF-AB85-BD011B567485}"/>
            </c:ext>
          </c:extLst>
        </c:ser>
        <c:ser>
          <c:idx val="2"/>
          <c:order val="2"/>
          <c:tx>
            <c:strRef>
              <c:f>Sheet5!$D$88</c:f>
              <c:strCache>
                <c:ptCount val="1"/>
                <c:pt idx="0">
                  <c:v>Statelessness</c:v>
                </c:pt>
              </c:strCache>
            </c:strRef>
          </c:tx>
          <c:spPr>
            <a:solidFill>
              <a:schemeClr val="accent3"/>
            </a:solidFill>
            <a:ln>
              <a:noFill/>
            </a:ln>
            <a:effectLst/>
          </c:spPr>
          <c:invertIfNegative val="0"/>
          <c:cat>
            <c:strRef>
              <c:f>Sheet5!$A$89:$A$95</c:f>
              <c:strCache>
                <c:ptCount val="7"/>
                <c:pt idx="0">
                  <c:v>Data collection methodology</c:v>
                </c:pt>
                <c:pt idx="1">
                  <c:v>Estimation</c:v>
                </c:pt>
                <c:pt idx="2">
                  <c:v>Budget </c:v>
                </c:pt>
                <c:pt idx="3">
                  <c:v>Definitions </c:v>
                </c:pt>
                <c:pt idx="4">
                  <c:v>Field operation</c:v>
                </c:pt>
                <c:pt idx="5">
                  <c:v>Coordination with other government agencies</c:v>
                </c:pt>
                <c:pt idx="6">
                  <c:v>Administrative Records</c:v>
                </c:pt>
              </c:strCache>
            </c:strRef>
          </c:cat>
          <c:val>
            <c:numRef>
              <c:f>Sheet5!$D$89:$D$95</c:f>
              <c:numCache>
                <c:formatCode>General</c:formatCode>
                <c:ptCount val="7"/>
                <c:pt idx="0">
                  <c:v>2</c:v>
                </c:pt>
                <c:pt idx="1">
                  <c:v>3</c:v>
                </c:pt>
                <c:pt idx="2">
                  <c:v>2</c:v>
                </c:pt>
                <c:pt idx="3">
                  <c:v>4</c:v>
                </c:pt>
                <c:pt idx="4">
                  <c:v>3</c:v>
                </c:pt>
                <c:pt idx="5">
                  <c:v>3</c:v>
                </c:pt>
                <c:pt idx="6">
                  <c:v>2</c:v>
                </c:pt>
              </c:numCache>
            </c:numRef>
          </c:val>
          <c:extLst>
            <c:ext xmlns:c16="http://schemas.microsoft.com/office/drawing/2014/chart" uri="{C3380CC4-5D6E-409C-BE32-E72D297353CC}">
              <c16:uniqueId val="{00000002-8C29-4DAF-AB85-BD011B567485}"/>
            </c:ext>
          </c:extLst>
        </c:ser>
        <c:dLbls>
          <c:showLegendKey val="0"/>
          <c:showVal val="0"/>
          <c:showCatName val="0"/>
          <c:showSerName val="0"/>
          <c:showPercent val="0"/>
          <c:showBubbleSize val="0"/>
        </c:dLbls>
        <c:gapWidth val="182"/>
        <c:axId val="867924079"/>
        <c:axId val="358329023"/>
      </c:barChart>
      <c:catAx>
        <c:axId val="8679240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358329023"/>
        <c:crosses val="autoZero"/>
        <c:auto val="1"/>
        <c:lblAlgn val="ctr"/>
        <c:lblOffset val="100"/>
        <c:noMultiLvlLbl val="0"/>
      </c:catAx>
      <c:valAx>
        <c:axId val="358329023"/>
        <c:scaling>
          <c:orientation val="minMax"/>
          <c:max val="8"/>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867924079"/>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a:latin typeface="Georgia" panose="02040502050405020303" pitchFamily="18"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Sheet5!$A$107</c:f>
              <c:strCache>
                <c:ptCount val="1"/>
                <c:pt idx="0">
                  <c:v>Yes</c:v>
                </c:pt>
              </c:strCache>
            </c:strRef>
          </c:tx>
          <c:spPr>
            <a:solidFill>
              <a:schemeClr val="accent1"/>
            </a:solidFill>
            <a:ln>
              <a:noFill/>
            </a:ln>
            <a:effectLst/>
          </c:spPr>
          <c:invertIfNegative val="0"/>
          <c:cat>
            <c:strRef>
              <c:f>Sheet5!$B$106:$D$106</c:f>
              <c:strCache>
                <c:ptCount val="3"/>
                <c:pt idx="0">
                  <c:v>Refugee </c:v>
                </c:pt>
                <c:pt idx="1">
                  <c:v>Internally Displaced Persons (IDPs)</c:v>
                </c:pt>
                <c:pt idx="2">
                  <c:v>Statelessness</c:v>
                </c:pt>
              </c:strCache>
            </c:strRef>
          </c:cat>
          <c:val>
            <c:numRef>
              <c:f>Sheet5!$B$107:$D$107</c:f>
              <c:numCache>
                <c:formatCode>General</c:formatCode>
                <c:ptCount val="3"/>
                <c:pt idx="0">
                  <c:v>5</c:v>
                </c:pt>
                <c:pt idx="1">
                  <c:v>2</c:v>
                </c:pt>
                <c:pt idx="2">
                  <c:v>2</c:v>
                </c:pt>
              </c:numCache>
            </c:numRef>
          </c:val>
          <c:extLst>
            <c:ext xmlns:c16="http://schemas.microsoft.com/office/drawing/2014/chart" uri="{C3380CC4-5D6E-409C-BE32-E72D297353CC}">
              <c16:uniqueId val="{00000000-06DA-4EA6-9941-C39133790489}"/>
            </c:ext>
          </c:extLst>
        </c:ser>
        <c:ser>
          <c:idx val="1"/>
          <c:order val="1"/>
          <c:tx>
            <c:strRef>
              <c:f>Sheet5!$A$108</c:f>
              <c:strCache>
                <c:ptCount val="1"/>
                <c:pt idx="0">
                  <c:v>No</c:v>
                </c:pt>
              </c:strCache>
            </c:strRef>
          </c:tx>
          <c:spPr>
            <a:solidFill>
              <a:schemeClr val="accent2"/>
            </a:solidFill>
            <a:ln>
              <a:noFill/>
            </a:ln>
            <a:effectLst/>
          </c:spPr>
          <c:invertIfNegative val="0"/>
          <c:cat>
            <c:strRef>
              <c:f>Sheet5!$B$106:$D$106</c:f>
              <c:strCache>
                <c:ptCount val="3"/>
                <c:pt idx="0">
                  <c:v>Refugee </c:v>
                </c:pt>
                <c:pt idx="1">
                  <c:v>Internally Displaced Persons (IDPs)</c:v>
                </c:pt>
                <c:pt idx="2">
                  <c:v>Statelessness</c:v>
                </c:pt>
              </c:strCache>
            </c:strRef>
          </c:cat>
          <c:val>
            <c:numRef>
              <c:f>Sheet5!$B$108:$D$108</c:f>
              <c:numCache>
                <c:formatCode>General</c:formatCode>
                <c:ptCount val="3"/>
                <c:pt idx="0">
                  <c:v>5</c:v>
                </c:pt>
                <c:pt idx="1">
                  <c:v>8</c:v>
                </c:pt>
                <c:pt idx="2">
                  <c:v>8</c:v>
                </c:pt>
              </c:numCache>
            </c:numRef>
          </c:val>
          <c:extLst>
            <c:ext xmlns:c16="http://schemas.microsoft.com/office/drawing/2014/chart" uri="{C3380CC4-5D6E-409C-BE32-E72D297353CC}">
              <c16:uniqueId val="{00000001-06DA-4EA6-9941-C39133790489}"/>
            </c:ext>
          </c:extLst>
        </c:ser>
        <c:dLbls>
          <c:showLegendKey val="0"/>
          <c:showVal val="0"/>
          <c:showCatName val="0"/>
          <c:showSerName val="0"/>
          <c:showPercent val="0"/>
          <c:showBubbleSize val="0"/>
        </c:dLbls>
        <c:gapWidth val="182"/>
        <c:axId val="1410599919"/>
        <c:axId val="1410602799"/>
      </c:barChart>
      <c:catAx>
        <c:axId val="1410599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410602799"/>
        <c:crosses val="autoZero"/>
        <c:auto val="1"/>
        <c:lblAlgn val="ctr"/>
        <c:lblOffset val="100"/>
        <c:noMultiLvlLbl val="0"/>
      </c:catAx>
      <c:valAx>
        <c:axId val="1410602799"/>
        <c:scaling>
          <c:orientation val="minMax"/>
          <c:max val="8"/>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410599919"/>
        <c:crosses val="autoZero"/>
        <c:crossBetween val="between"/>
        <c:majorUnit val="1"/>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a:latin typeface="Georgia" panose="02040502050405020303"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2</a:t>
            </a:fld>
            <a:endParaRPr lang="en-US" dirty="0"/>
          </a:p>
        </p:txBody>
      </p:sp>
    </p:spTree>
    <p:extLst>
      <p:ext uri="{BB962C8B-B14F-4D97-AF65-F5344CB8AC3E}">
        <p14:creationId xmlns:p14="http://schemas.microsoft.com/office/powerpoint/2010/main" val="380157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FB27F49A-4A76-8648-9A37-132247F598C3}" type="slidenum">
              <a:rPr lang="en-US" smtClean="0"/>
              <a:t>13</a:t>
            </a:fld>
            <a:endParaRPr lang="en-US" dirty="0"/>
          </a:p>
        </p:txBody>
      </p:sp>
    </p:spTree>
    <p:extLst>
      <p:ext uri="{BB962C8B-B14F-4D97-AF65-F5344CB8AC3E}">
        <p14:creationId xmlns:p14="http://schemas.microsoft.com/office/powerpoint/2010/main" val="569625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14</a:t>
            </a:fld>
            <a:endParaRPr lang="en-US" dirty="0"/>
          </a:p>
        </p:txBody>
      </p:sp>
    </p:spTree>
    <p:extLst>
      <p:ext uri="{BB962C8B-B14F-4D97-AF65-F5344CB8AC3E}">
        <p14:creationId xmlns:p14="http://schemas.microsoft.com/office/powerpoint/2010/main" val="178101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F49A-4A76-8648-9A37-132247F5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870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rtl="0">
              <a:lnSpc>
                <a:spcPct val="150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F49A-4A76-8648-9A37-132247F5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81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F49A-4A76-8648-9A37-132247F5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759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F49A-4A76-8648-9A37-132247F5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02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F49A-4A76-8648-9A37-132247F5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983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F49A-4A76-8648-9A37-132247F5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521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F49A-4A76-8648-9A37-132247F5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536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4</a:t>
            </a:fld>
            <a:endParaRPr lang="en-US" dirty="0"/>
          </a:p>
        </p:txBody>
      </p:sp>
    </p:spTree>
    <p:extLst>
      <p:ext uri="{BB962C8B-B14F-4D97-AF65-F5344CB8AC3E}">
        <p14:creationId xmlns:p14="http://schemas.microsoft.com/office/powerpoint/2010/main" val="238207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5</a:t>
            </a:fld>
            <a:endParaRPr lang="en-US" dirty="0"/>
          </a:p>
        </p:txBody>
      </p:sp>
    </p:spTree>
    <p:extLst>
      <p:ext uri="{BB962C8B-B14F-4D97-AF65-F5344CB8AC3E}">
        <p14:creationId xmlns:p14="http://schemas.microsoft.com/office/powerpoint/2010/main" val="412769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6</a:t>
            </a:fld>
            <a:endParaRPr lang="en-US" dirty="0"/>
          </a:p>
        </p:txBody>
      </p:sp>
    </p:spTree>
    <p:extLst>
      <p:ext uri="{BB962C8B-B14F-4D97-AF65-F5344CB8AC3E}">
        <p14:creationId xmlns:p14="http://schemas.microsoft.com/office/powerpoint/2010/main" val="1946352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7</a:t>
            </a:fld>
            <a:endParaRPr lang="en-US" dirty="0"/>
          </a:p>
        </p:txBody>
      </p:sp>
    </p:spTree>
    <p:extLst>
      <p:ext uri="{BB962C8B-B14F-4D97-AF65-F5344CB8AC3E}">
        <p14:creationId xmlns:p14="http://schemas.microsoft.com/office/powerpoint/2010/main" val="193694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9</a:t>
            </a:fld>
            <a:endParaRPr lang="en-US" dirty="0"/>
          </a:p>
        </p:txBody>
      </p:sp>
    </p:spTree>
    <p:extLst>
      <p:ext uri="{BB962C8B-B14F-4D97-AF65-F5344CB8AC3E}">
        <p14:creationId xmlns:p14="http://schemas.microsoft.com/office/powerpoint/2010/main" val="344887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10</a:t>
            </a:fld>
            <a:endParaRPr lang="en-US" dirty="0"/>
          </a:p>
        </p:txBody>
      </p:sp>
    </p:spTree>
    <p:extLst>
      <p:ext uri="{BB962C8B-B14F-4D97-AF65-F5344CB8AC3E}">
        <p14:creationId xmlns:p14="http://schemas.microsoft.com/office/powerpoint/2010/main" val="3327187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11</a:t>
            </a:fld>
            <a:endParaRPr lang="en-US" dirty="0"/>
          </a:p>
        </p:txBody>
      </p:sp>
    </p:spTree>
    <p:extLst>
      <p:ext uri="{BB962C8B-B14F-4D97-AF65-F5344CB8AC3E}">
        <p14:creationId xmlns:p14="http://schemas.microsoft.com/office/powerpoint/2010/main" val="1196233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12</a:t>
            </a:fld>
            <a:endParaRPr lang="en-US" dirty="0"/>
          </a:p>
        </p:txBody>
      </p:sp>
    </p:spTree>
    <p:extLst>
      <p:ext uri="{BB962C8B-B14F-4D97-AF65-F5344CB8AC3E}">
        <p14:creationId xmlns:p14="http://schemas.microsoft.com/office/powerpoint/2010/main" val="2550603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2" name="Google Shape;62;p15"/>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509" y="-125809"/>
            <a:ext cx="2262982"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9" y="1085850"/>
            <a:ext cx="2925763"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0100" y="1577340"/>
            <a:ext cx="3605842" cy="281178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15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4738059" y="1577340"/>
            <a:ext cx="3605842" cy="281178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15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427008" y="567402"/>
            <a:ext cx="8289986" cy="342901"/>
          </a:xfrm>
          <a:prstGeom prst="rect">
            <a:avLst/>
          </a:prstGeom>
        </p:spPr>
        <p:txBody>
          <a:bodyPr anchor="ctr">
            <a:noAutofit/>
          </a:bodyPr>
          <a:lstStyle>
            <a:lvl1pPr marL="0" indent="0" algn="ctr">
              <a:spcBef>
                <a:spcPts val="0"/>
              </a:spcBef>
              <a:buNone/>
              <a:defRPr sz="2400" b="0" i="0" spc="60" baseline="0">
                <a:solidFill>
                  <a:schemeClr val="tx1">
                    <a:lumMod val="65000"/>
                    <a:lumOff val="35000"/>
                  </a:schemeClr>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19456"/>
            <a:ext cx="9144000" cy="162263"/>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 name="TextBox 6">
            <a:extLst>
              <a:ext uri="{FF2B5EF4-FFF2-40B4-BE49-F238E27FC236}">
                <a16:creationId xmlns:a16="http://schemas.microsoft.com/office/drawing/2014/main" id="{93EB9502-0651-374E-AE6C-8865823D87FA}"/>
              </a:ext>
            </a:extLst>
          </p:cNvPr>
          <p:cNvSpPr txBox="1"/>
          <p:nvPr userDrawn="1"/>
        </p:nvSpPr>
        <p:spPr>
          <a:xfrm>
            <a:off x="1769662" y="4860217"/>
            <a:ext cx="5311379" cy="167418"/>
          </a:xfrm>
          <a:prstGeom prst="rect">
            <a:avLst/>
          </a:prstGeom>
          <a:noFill/>
        </p:spPr>
        <p:txBody>
          <a:bodyPr>
            <a:spAutoFit/>
          </a:bodyPr>
          <a:lstStyle/>
          <a:p>
            <a:pPr algn="ctr">
              <a:defRPr/>
            </a:pPr>
            <a:r>
              <a:rPr lang="en-US" sz="488"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584864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onclusion-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0D9A51-250E-4249-A28F-8BCB6AF9B0EA}"/>
              </a:ext>
            </a:extLst>
          </p:cNvPr>
          <p:cNvSpPr/>
          <p:nvPr userDrawn="1"/>
        </p:nvSpPr>
        <p:spPr>
          <a:xfrm>
            <a:off x="1" y="1785938"/>
            <a:ext cx="2569368" cy="2447925"/>
          </a:xfrm>
          <a:prstGeom prst="rect">
            <a:avLst/>
          </a:prstGeom>
          <a:solidFill>
            <a:schemeClr val="bg1">
              <a:lumMod val="95000"/>
            </a:schemeClr>
          </a:solidFill>
          <a:ln>
            <a:noFill/>
          </a:ln>
        </p:spPr>
        <p:txBody>
          <a:bodyPr vert="horz" lIns="68580" tIns="34290" rIns="68580" bIns="34290" rtlCol="0" anchor="t">
            <a:normAutofit/>
          </a:bodyPr>
          <a:lstStyle/>
          <a:p>
            <a:pPr lvl="0" indent="0">
              <a:lnSpc>
                <a:spcPct val="110000"/>
              </a:lnSpc>
              <a:spcBef>
                <a:spcPts val="675"/>
              </a:spcBef>
              <a:spcAft>
                <a:spcPts val="0"/>
              </a:spcAft>
              <a:buClr>
                <a:schemeClr val="tx1">
                  <a:lumMod val="85000"/>
                  <a:lumOff val="15000"/>
                </a:schemeClr>
              </a:buClr>
              <a:buFont typeface="Garamond" pitchFamily="18" charset="0"/>
              <a:buNone/>
            </a:pPr>
            <a:endParaRPr lang="en-US" sz="1500" dirty="0">
              <a:solidFill>
                <a:schemeClr val="tx1"/>
              </a:solidFill>
            </a:endParaRPr>
          </a:p>
        </p:txBody>
      </p:sp>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p:cNvSpPr>
            <a:spLocks noGrp="1"/>
          </p:cNvSpPr>
          <p:nvPr>
            <p:ph type="ctrTitle" hasCustomPrompt="1"/>
          </p:nvPr>
        </p:nvSpPr>
        <p:spPr>
          <a:xfrm>
            <a:off x="2721077" y="2276181"/>
            <a:ext cx="6018886" cy="1467439"/>
          </a:xfrm>
          <a:prstGeom prst="rect">
            <a:avLst/>
          </a:prstGeom>
        </p:spPr>
        <p:txBody>
          <a:bodyPr tIns="45720" bIns="45720" anchor="ctr">
            <a:normAutofit/>
          </a:bodyPr>
          <a:lstStyle>
            <a:lvl1pPr algn="l">
              <a:lnSpc>
                <a:spcPct val="83000"/>
              </a:lnSpc>
              <a:defRPr lang="en-US" sz="3300" b="0" i="0" kern="1200" cap="none" spc="-75"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2640519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19456"/>
            <a:ext cx="9144000" cy="162263"/>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0" name="Picture Placeholder 2">
            <a:extLst>
              <a:ext uri="{FF2B5EF4-FFF2-40B4-BE49-F238E27FC236}">
                <a16:creationId xmlns:a16="http://schemas.microsoft.com/office/drawing/2014/main" id="{2127E1FB-DE01-1749-A883-9DE1FAA1FD6D}"/>
              </a:ext>
            </a:extLst>
          </p:cNvPr>
          <p:cNvSpPr>
            <a:spLocks noGrp="1" noChangeAspect="1"/>
          </p:cNvSpPr>
          <p:nvPr>
            <p:ph type="pic" idx="10"/>
          </p:nvPr>
        </p:nvSpPr>
        <p:spPr>
          <a:xfrm>
            <a:off x="427008" y="1250865"/>
            <a:ext cx="3555668" cy="3485037"/>
          </a:xfrm>
          <a:prstGeom prst="rect">
            <a:avLst/>
          </a:prstGeom>
          <a:solidFill>
            <a:schemeClr val="bg1">
              <a:lumMod val="50000"/>
            </a:schemeClr>
          </a:solidFill>
          <a:ln>
            <a:noFill/>
          </a:ln>
        </p:spPr>
        <p:txBody>
          <a:bodyPr anchor="t">
            <a:normAutofit/>
          </a:bodyPr>
          <a:lstStyle>
            <a:lvl1pPr marL="0" indent="0">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4211849" y="1890133"/>
            <a:ext cx="4505144" cy="2845770"/>
          </a:xfrm>
          <a:prstGeom prst="rect">
            <a:avLst/>
          </a:prstGeom>
        </p:spPr>
        <p:txBody>
          <a:bodyPr/>
          <a:lstStyle>
            <a:lvl1pPr marL="0" indent="0">
              <a:buClr>
                <a:schemeClr val="bg1"/>
              </a:buClr>
              <a:buFontTx/>
              <a:buNone/>
              <a:defRPr sz="1800" b="0">
                <a:solidFill>
                  <a:schemeClr val="tx1">
                    <a:lumMod val="75000"/>
                    <a:lumOff val="25000"/>
                  </a:schemeClr>
                </a:solidFill>
                <a:latin typeface="Arial" panose="020B0604020202020204" pitchFamily="34" charset="0"/>
                <a:cs typeface="Arial" panose="020B0604020202020204" pitchFamily="34" charset="0"/>
              </a:defRPr>
            </a:lvl1pPr>
            <a:lvl2pPr marL="404813" indent="-198835">
              <a:buClr>
                <a:srgbClr val="0298CA"/>
              </a:buClr>
              <a:buSzPct val="120000"/>
              <a:buFont typeface="Wingdings" pitchFamily="2" charset="2"/>
              <a:buChar char="§"/>
              <a:tabLst/>
              <a:defRPr sz="1500">
                <a:solidFill>
                  <a:schemeClr val="tx1">
                    <a:lumMod val="75000"/>
                    <a:lumOff val="25000"/>
                  </a:schemeClr>
                </a:solidFill>
                <a:latin typeface="Arial" panose="020B0604020202020204" pitchFamily="34" charset="0"/>
                <a:cs typeface="Arial" panose="020B0604020202020204" pitchFamily="34" charset="0"/>
              </a:defRPr>
            </a:lvl2pPr>
            <a:lvl3pPr marL="548640" indent="-137160">
              <a:buClr>
                <a:srgbClr val="0298CA"/>
              </a:buClr>
              <a:buFont typeface="Wingdings" pitchFamily="2" charset="2"/>
              <a:buChar char="§"/>
              <a:defRPr sz="1500">
                <a:solidFill>
                  <a:schemeClr val="tx1">
                    <a:lumMod val="75000"/>
                    <a:lumOff val="25000"/>
                  </a:schemeClr>
                </a:solidFill>
                <a:latin typeface="Arial" panose="020B0604020202020204" pitchFamily="34" charset="0"/>
                <a:cs typeface="Arial" panose="020B0604020202020204" pitchFamily="34" charset="0"/>
              </a:defRPr>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4211849" y="1250865"/>
            <a:ext cx="4505144" cy="392415"/>
          </a:xfrm>
          <a:prstGeom prst="rect">
            <a:avLst/>
          </a:prstGeom>
          <a:solidFill>
            <a:srgbClr val="0298CA"/>
          </a:solidFill>
        </p:spPr>
        <p:txBody>
          <a:bodyPr>
            <a:noAutofit/>
          </a:bodyPr>
          <a:lstStyle>
            <a:lvl1pPr marL="0" indent="0" algn="l">
              <a:spcBef>
                <a:spcPts val="0"/>
              </a:spcBef>
              <a:buNone/>
              <a:defRPr sz="2100" b="0" i="0" spc="60" baseline="0">
                <a:solidFill>
                  <a:schemeClr val="bg1"/>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427007" y="566386"/>
            <a:ext cx="8289986" cy="342935"/>
          </a:xfrm>
          <a:prstGeom prst="rect">
            <a:avLst/>
          </a:prstGeom>
        </p:spPr>
        <p:txBody>
          <a:bodyPr/>
          <a:lstStyle>
            <a:lvl1pPr algn="ctr">
              <a:defRPr sz="24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8" name="TextBox 7">
            <a:extLst>
              <a:ext uri="{FF2B5EF4-FFF2-40B4-BE49-F238E27FC236}">
                <a16:creationId xmlns:a16="http://schemas.microsoft.com/office/drawing/2014/main" id="{EB824BFB-9B54-6C4C-88F1-178D3CEDC342}"/>
              </a:ext>
            </a:extLst>
          </p:cNvPr>
          <p:cNvSpPr txBox="1"/>
          <p:nvPr userDrawn="1"/>
        </p:nvSpPr>
        <p:spPr>
          <a:xfrm>
            <a:off x="1769662" y="4860217"/>
            <a:ext cx="5311379" cy="167418"/>
          </a:xfrm>
          <a:prstGeom prst="rect">
            <a:avLst/>
          </a:prstGeom>
          <a:noFill/>
        </p:spPr>
        <p:txBody>
          <a:bodyPr>
            <a:spAutoFit/>
          </a:bodyPr>
          <a:lstStyle/>
          <a:p>
            <a:pPr algn="ctr">
              <a:defRPr/>
            </a:pPr>
            <a:r>
              <a:rPr lang="en-US" sz="488"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535698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0100" y="1577340"/>
            <a:ext cx="7511321" cy="281178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15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427006" y="567402"/>
            <a:ext cx="8289986" cy="342901"/>
          </a:xfrm>
          <a:prstGeom prst="rect">
            <a:avLst/>
          </a:prstGeom>
        </p:spPr>
        <p:txBody>
          <a:bodyPr anchor="ctr">
            <a:noAutofit/>
          </a:bodyPr>
          <a:lstStyle>
            <a:lvl1pPr marL="0" indent="0" algn="ctr">
              <a:spcBef>
                <a:spcPts val="0"/>
              </a:spcBef>
              <a:buNone/>
              <a:defRPr sz="2400" b="0" i="0" spc="60" baseline="0">
                <a:solidFill>
                  <a:schemeClr val="tx1">
                    <a:lumMod val="65000"/>
                    <a:lumOff val="35000"/>
                  </a:schemeClr>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19456"/>
            <a:ext cx="9144000" cy="162263"/>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800099" y="1425052"/>
            <a:ext cx="7511321" cy="3332988"/>
          </a:xfrm>
          <a:prstGeom prst="rect">
            <a:avLst/>
          </a:prstGeom>
          <a:solidFill>
            <a:schemeClr val="bg1">
              <a:lumMod val="50000"/>
            </a:schemeClr>
          </a:solidFill>
          <a:ln>
            <a:noFill/>
          </a:ln>
        </p:spPr>
        <p:txBody>
          <a:bodyPr anchor="t">
            <a:normAutofit/>
          </a:bodyPr>
          <a:lstStyle>
            <a:lvl1pPr marL="0" indent="0">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 or chart</a:t>
            </a:r>
          </a:p>
        </p:txBody>
      </p:sp>
      <p:sp>
        <p:nvSpPr>
          <p:cNvPr id="11" name="TextBox 10">
            <a:extLst>
              <a:ext uri="{FF2B5EF4-FFF2-40B4-BE49-F238E27FC236}">
                <a16:creationId xmlns:a16="http://schemas.microsoft.com/office/drawing/2014/main" id="{0DA68568-7956-9C49-80BD-06F9D685E261}"/>
              </a:ext>
            </a:extLst>
          </p:cNvPr>
          <p:cNvSpPr txBox="1"/>
          <p:nvPr userDrawn="1"/>
        </p:nvSpPr>
        <p:spPr>
          <a:xfrm>
            <a:off x="1769662" y="4860217"/>
            <a:ext cx="5311379" cy="167418"/>
          </a:xfrm>
          <a:prstGeom prst="rect">
            <a:avLst/>
          </a:prstGeom>
          <a:noFill/>
        </p:spPr>
        <p:txBody>
          <a:bodyPr>
            <a:spAutoFit/>
          </a:bodyPr>
          <a:lstStyle/>
          <a:p>
            <a:pPr algn="ctr">
              <a:defRPr/>
            </a:pPr>
            <a:r>
              <a:rPr lang="en-US" sz="488"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741946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p:cNvSpPr>
            <a:spLocks noGrp="1"/>
          </p:cNvSpPr>
          <p:nvPr>
            <p:ph type="ctrTitle" hasCustomPrompt="1"/>
          </p:nvPr>
        </p:nvSpPr>
        <p:spPr>
          <a:xfrm>
            <a:off x="1221827" y="972979"/>
            <a:ext cx="6700347" cy="1775537"/>
          </a:xfrm>
          <a:prstGeom prst="rect">
            <a:avLst/>
          </a:prstGeom>
        </p:spPr>
        <p:txBody>
          <a:bodyPr tIns="45720" bIns="45720" anchor="ctr">
            <a:normAutofit/>
          </a:bodyPr>
          <a:lstStyle>
            <a:lvl1pPr algn="ctr">
              <a:lnSpc>
                <a:spcPct val="83000"/>
              </a:lnSpc>
              <a:defRPr lang="en-US" sz="4050" b="0" i="0" kern="1200" cap="none" spc="-75"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221826" y="2817383"/>
            <a:ext cx="6702635" cy="342901"/>
          </a:xfrm>
          <a:prstGeom prst="rect">
            <a:avLst/>
          </a:prstGeom>
        </p:spPr>
        <p:txBody>
          <a:bodyPr>
            <a:noAutofit/>
          </a:bodyPr>
          <a:lstStyle>
            <a:lvl1pPr marL="0" indent="0" algn="ctr">
              <a:spcBef>
                <a:spcPts val="0"/>
              </a:spcBef>
              <a:buNone/>
              <a:defRPr sz="2400" spc="60" baseline="0">
                <a:solidFill>
                  <a:schemeClr val="bg1"/>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descr="A picture containing drawing&#10;&#10;Description automatically generated">
            <a:extLst>
              <a:ext uri="{FF2B5EF4-FFF2-40B4-BE49-F238E27FC236}">
                <a16:creationId xmlns:a16="http://schemas.microsoft.com/office/drawing/2014/main" id="{010D66FA-8C0F-D54D-91B7-17CC665EC7B4}"/>
              </a:ext>
            </a:extLst>
          </p:cNvPr>
          <p:cNvPicPr>
            <a:picLocks noChangeAspect="1"/>
          </p:cNvPicPr>
          <p:nvPr userDrawn="1"/>
        </p:nvPicPr>
        <p:blipFill>
          <a:blip r:embed="rId3"/>
          <a:stretch>
            <a:fillRect/>
          </a:stretch>
        </p:blipFill>
        <p:spPr>
          <a:xfrm>
            <a:off x="808300" y="3646578"/>
            <a:ext cx="3744292" cy="1212251"/>
          </a:xfrm>
          <a:prstGeom prst="rect">
            <a:avLst/>
          </a:prstGeom>
        </p:spPr>
      </p:pic>
    </p:spTree>
    <p:extLst>
      <p:ext uri="{BB962C8B-B14F-4D97-AF65-F5344CB8AC3E}">
        <p14:creationId xmlns:p14="http://schemas.microsoft.com/office/powerpoint/2010/main" val="2270949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173226"/>
            <a:ext cx="9144000" cy="3265064"/>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ctrTitle" hasCustomPrompt="1"/>
          </p:nvPr>
        </p:nvSpPr>
        <p:spPr>
          <a:xfrm>
            <a:off x="1150145" y="1664095"/>
            <a:ext cx="6700347" cy="1775537"/>
          </a:xfrm>
          <a:prstGeom prst="rect">
            <a:avLst/>
          </a:prstGeom>
        </p:spPr>
        <p:txBody>
          <a:bodyPr tIns="45720" bIns="45720" anchor="ctr">
            <a:normAutofit/>
          </a:bodyPr>
          <a:lstStyle>
            <a:lvl1pPr algn="ctr">
              <a:lnSpc>
                <a:spcPct val="83000"/>
              </a:lnSpc>
              <a:defRPr lang="en-US" sz="4050" b="0" i="0" kern="1200" cap="none" spc="-75"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0144" y="3508499"/>
            <a:ext cx="6702635" cy="342901"/>
          </a:xfrm>
          <a:prstGeom prst="rect">
            <a:avLst/>
          </a:prstGeom>
        </p:spPr>
        <p:txBody>
          <a:bodyPr>
            <a:noAutofit/>
          </a:bodyPr>
          <a:lstStyle>
            <a:lvl1pPr marL="0" indent="0" algn="ctr">
              <a:spcBef>
                <a:spcPts val="0"/>
              </a:spcBef>
              <a:buNone/>
              <a:defRPr sz="2400" spc="60" baseline="0">
                <a:solidFill>
                  <a:schemeClr val="bg1"/>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Box 4">
            <a:extLst>
              <a:ext uri="{FF2B5EF4-FFF2-40B4-BE49-F238E27FC236}">
                <a16:creationId xmlns:a16="http://schemas.microsoft.com/office/drawing/2014/main" id="{7AE833D7-E954-364B-AC62-83CB091FE16C}"/>
              </a:ext>
            </a:extLst>
          </p:cNvPr>
          <p:cNvSpPr txBox="1"/>
          <p:nvPr userDrawn="1"/>
        </p:nvSpPr>
        <p:spPr>
          <a:xfrm>
            <a:off x="1844629" y="4857126"/>
            <a:ext cx="5311379" cy="167418"/>
          </a:xfrm>
          <a:prstGeom prst="rect">
            <a:avLst/>
          </a:prstGeom>
          <a:noFill/>
        </p:spPr>
        <p:txBody>
          <a:bodyPr>
            <a:spAutoFit/>
          </a:bodyPr>
          <a:lstStyle/>
          <a:p>
            <a:pPr algn="ctr">
              <a:defRPr/>
            </a:pPr>
            <a:r>
              <a:rPr lang="en-US" sz="488"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7" name="Picture 6" descr="A picture containing drawing&#10;&#10;Description automatically generated">
            <a:extLst>
              <a:ext uri="{FF2B5EF4-FFF2-40B4-BE49-F238E27FC236}">
                <a16:creationId xmlns:a16="http://schemas.microsoft.com/office/drawing/2014/main" id="{8873E871-7A5B-7042-8C3D-C461CF40675D}"/>
              </a:ext>
            </a:extLst>
          </p:cNvPr>
          <p:cNvPicPr>
            <a:picLocks noChangeAspect="1"/>
          </p:cNvPicPr>
          <p:nvPr userDrawn="1"/>
        </p:nvPicPr>
        <p:blipFill>
          <a:blip r:embed="rId2"/>
          <a:stretch>
            <a:fillRect/>
          </a:stretch>
        </p:blipFill>
        <p:spPr>
          <a:xfrm>
            <a:off x="527143" y="243458"/>
            <a:ext cx="2345453" cy="759363"/>
          </a:xfrm>
          <a:prstGeom prst="rect">
            <a:avLst/>
          </a:prstGeom>
        </p:spPr>
      </p:pic>
    </p:spTree>
    <p:extLst>
      <p:ext uri="{BB962C8B-B14F-4D97-AF65-F5344CB8AC3E}">
        <p14:creationId xmlns:p14="http://schemas.microsoft.com/office/powerpoint/2010/main" val="704085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2571355" y="1807268"/>
            <a:ext cx="6572645" cy="2442374"/>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A40D9A51-250E-4249-A28F-8BCB6AF9B0EA}"/>
              </a:ext>
            </a:extLst>
          </p:cNvPr>
          <p:cNvSpPr/>
          <p:nvPr userDrawn="1"/>
        </p:nvSpPr>
        <p:spPr>
          <a:xfrm>
            <a:off x="1" y="1807268"/>
            <a:ext cx="2569368" cy="2447925"/>
          </a:xfrm>
          <a:prstGeom prst="rect">
            <a:avLst/>
          </a:prstGeom>
          <a:solidFill>
            <a:schemeClr val="bg1">
              <a:lumMod val="95000"/>
            </a:schemeClr>
          </a:solidFill>
          <a:ln>
            <a:noFill/>
          </a:ln>
        </p:spPr>
        <p:txBody>
          <a:bodyPr vert="horz" lIns="68580" tIns="34290" rIns="68580" bIns="34290" rtlCol="0" anchor="t">
            <a:normAutofit/>
          </a:bodyPr>
          <a:lstStyle/>
          <a:p>
            <a:pPr lvl="0" indent="0">
              <a:lnSpc>
                <a:spcPct val="110000"/>
              </a:lnSpc>
              <a:spcBef>
                <a:spcPts val="675"/>
              </a:spcBef>
              <a:spcAft>
                <a:spcPts val="0"/>
              </a:spcAft>
              <a:buClr>
                <a:schemeClr val="tx1">
                  <a:lumMod val="85000"/>
                  <a:lumOff val="15000"/>
                </a:schemeClr>
              </a:buClr>
              <a:buFont typeface="Garamond" pitchFamily="18" charset="0"/>
              <a:buNone/>
            </a:pPr>
            <a:endParaRPr lang="en-US" sz="1500">
              <a:solidFill>
                <a:schemeClr val="tx1"/>
              </a:solidFill>
            </a:endParaRPr>
          </a:p>
        </p:txBody>
      </p:sp>
      <p:sp>
        <p:nvSpPr>
          <p:cNvPr id="2" name="Title 1"/>
          <p:cNvSpPr>
            <a:spLocks noGrp="1"/>
          </p:cNvSpPr>
          <p:nvPr>
            <p:ph type="ctrTitle" hasCustomPrompt="1"/>
          </p:nvPr>
        </p:nvSpPr>
        <p:spPr>
          <a:xfrm>
            <a:off x="2721077" y="2094468"/>
            <a:ext cx="6018886" cy="1467439"/>
          </a:xfrm>
          <a:prstGeom prst="rect">
            <a:avLst/>
          </a:prstGeom>
        </p:spPr>
        <p:txBody>
          <a:bodyPr tIns="45720" bIns="45720" anchor="ctr">
            <a:normAutofit/>
          </a:bodyPr>
          <a:lstStyle>
            <a:lvl1pPr algn="l">
              <a:lnSpc>
                <a:spcPct val="83000"/>
              </a:lnSpc>
              <a:defRPr lang="en-US" sz="3300" b="0" i="0" kern="1200" cap="none" spc="-75"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721077" y="3634804"/>
            <a:ext cx="6018886" cy="342901"/>
          </a:xfrm>
          <a:prstGeom prst="rect">
            <a:avLst/>
          </a:prstGeom>
        </p:spPr>
        <p:txBody>
          <a:bodyPr>
            <a:noAutofit/>
          </a:bodyPr>
          <a:lstStyle>
            <a:lvl1pPr marL="0" indent="0" algn="l">
              <a:spcBef>
                <a:spcPts val="0"/>
              </a:spcBef>
              <a:buNone/>
              <a:defRPr sz="2400" spc="60" baseline="0">
                <a:solidFill>
                  <a:schemeClr val="bg1"/>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2721076" y="4866686"/>
            <a:ext cx="5311379" cy="167418"/>
          </a:xfrm>
          <a:prstGeom prst="rect">
            <a:avLst/>
          </a:prstGeom>
          <a:noFill/>
        </p:spPr>
        <p:txBody>
          <a:bodyPr>
            <a:spAutoFit/>
          </a:bodyPr>
          <a:lstStyle/>
          <a:p>
            <a:pPr>
              <a:defRPr/>
            </a:pPr>
            <a:r>
              <a:rPr lang="en-US" sz="488"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10" name="Picture 9" descr="A picture containing drawing&#10;&#10;Description automatically generated">
            <a:extLst>
              <a:ext uri="{FF2B5EF4-FFF2-40B4-BE49-F238E27FC236}">
                <a16:creationId xmlns:a16="http://schemas.microsoft.com/office/drawing/2014/main" id="{0069C77A-49F4-CB45-9E39-CA32E2A132BD}"/>
              </a:ext>
            </a:extLst>
          </p:cNvPr>
          <p:cNvPicPr>
            <a:picLocks noChangeAspect="1"/>
          </p:cNvPicPr>
          <p:nvPr userDrawn="1"/>
        </p:nvPicPr>
        <p:blipFill>
          <a:blip r:embed="rId2"/>
          <a:stretch>
            <a:fillRect/>
          </a:stretch>
        </p:blipFill>
        <p:spPr>
          <a:xfrm>
            <a:off x="527143" y="340986"/>
            <a:ext cx="2044213" cy="661834"/>
          </a:xfrm>
          <a:prstGeom prst="rect">
            <a:avLst/>
          </a:prstGeom>
        </p:spPr>
      </p:pic>
    </p:spTree>
    <p:extLst>
      <p:ext uri="{BB962C8B-B14F-4D97-AF65-F5344CB8AC3E}">
        <p14:creationId xmlns:p14="http://schemas.microsoft.com/office/powerpoint/2010/main" val="48406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2571355" y="1807268"/>
            <a:ext cx="6572645" cy="2442374"/>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Subtitle 2"/>
          <p:cNvSpPr>
            <a:spLocks noGrp="1"/>
          </p:cNvSpPr>
          <p:nvPr>
            <p:ph type="subTitle" idx="1"/>
          </p:nvPr>
        </p:nvSpPr>
        <p:spPr>
          <a:xfrm>
            <a:off x="2571356" y="1289811"/>
            <a:ext cx="6200955" cy="342901"/>
          </a:xfrm>
          <a:prstGeom prst="rect">
            <a:avLst/>
          </a:prstGeom>
        </p:spPr>
        <p:txBody>
          <a:bodyPr>
            <a:noAutofit/>
          </a:bodyPr>
          <a:lstStyle>
            <a:lvl1pPr marL="0" indent="0" algn="l">
              <a:spcBef>
                <a:spcPts val="0"/>
              </a:spcBef>
              <a:buNone/>
              <a:defRPr sz="2700" b="0" i="0" spc="60" baseline="0">
                <a:solidFill>
                  <a:schemeClr val="tx1">
                    <a:lumMod val="65000"/>
                    <a:lumOff val="35000"/>
                  </a:schemeClr>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0" y="1807268"/>
            <a:ext cx="2571356" cy="2442374"/>
          </a:xfrm>
          <a:prstGeom prst="rect">
            <a:avLst/>
          </a:prstGeom>
          <a:solidFill>
            <a:schemeClr val="bg1">
              <a:lumMod val="50000"/>
            </a:schemeClr>
          </a:solidFill>
          <a:ln>
            <a:noFill/>
          </a:ln>
        </p:spPr>
        <p:txBody>
          <a:bodyPr anchor="t">
            <a:normAutofit/>
          </a:bodyPr>
          <a:lstStyle>
            <a:lvl1pPr marL="0" indent="0">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2721077" y="1983741"/>
            <a:ext cx="6018885" cy="2265901"/>
          </a:xfrm>
          <a:prstGeom prst="rect">
            <a:avLst/>
          </a:prstGeom>
        </p:spPr>
        <p:txBody>
          <a:bodyPr/>
          <a:lstStyle>
            <a:lvl1pPr marL="0" indent="0">
              <a:buClr>
                <a:schemeClr val="bg1"/>
              </a:buClr>
              <a:buFontTx/>
              <a:buNone/>
              <a:defRPr sz="2100" b="0">
                <a:solidFill>
                  <a:schemeClr val="bg1"/>
                </a:solidFill>
                <a:latin typeface="Arial" panose="020B0604020202020204" pitchFamily="34" charset="0"/>
                <a:cs typeface="Arial" panose="020B0604020202020204" pitchFamily="34" charset="0"/>
              </a:defRPr>
            </a:lvl1pPr>
            <a:lvl2pPr marL="404813" indent="-198835">
              <a:buClr>
                <a:schemeClr val="bg1"/>
              </a:buClr>
              <a:buSzPct val="120000"/>
              <a:buFont typeface="Wingdings" pitchFamily="2" charset="2"/>
              <a:buChar char="§"/>
              <a:tabLst/>
              <a:defRPr sz="2100">
                <a:solidFill>
                  <a:schemeClr val="bg1"/>
                </a:solidFill>
                <a:latin typeface="Arial" panose="020B0604020202020204" pitchFamily="34" charset="0"/>
                <a:cs typeface="Arial" panose="020B0604020202020204" pitchFamily="34" charset="0"/>
              </a:defRPr>
            </a:lvl2pPr>
            <a:lvl3pPr marL="548640" indent="-137160">
              <a:buClr>
                <a:schemeClr val="bg1"/>
              </a:buClr>
              <a:buFont typeface="Wingdings" pitchFamily="2" charset="2"/>
              <a:buChar char="§"/>
              <a:defRPr sz="1800">
                <a:solidFill>
                  <a:schemeClr val="bg1"/>
                </a:solidFill>
                <a:latin typeface="Arial" panose="020B0604020202020204" pitchFamily="34" charset="0"/>
                <a:cs typeface="Arial" panose="020B0604020202020204" pitchFamily="34" charset="0"/>
              </a:defRPr>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F71DCF44-512A-5E47-A08D-1C491F205666}"/>
              </a:ext>
            </a:extLst>
          </p:cNvPr>
          <p:cNvSpPr txBox="1"/>
          <p:nvPr userDrawn="1"/>
        </p:nvSpPr>
        <p:spPr>
          <a:xfrm>
            <a:off x="2721077" y="4866686"/>
            <a:ext cx="5311379" cy="167418"/>
          </a:xfrm>
          <a:prstGeom prst="rect">
            <a:avLst/>
          </a:prstGeom>
          <a:noFill/>
        </p:spPr>
        <p:txBody>
          <a:bodyPr>
            <a:spAutoFit/>
          </a:bodyPr>
          <a:lstStyle/>
          <a:p>
            <a:pPr>
              <a:defRPr/>
            </a:pPr>
            <a:r>
              <a:rPr lang="en-US" sz="488"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4" name="Picture 3" descr="A picture containing drawing&#10;&#10;Description automatically generated">
            <a:extLst>
              <a:ext uri="{FF2B5EF4-FFF2-40B4-BE49-F238E27FC236}">
                <a16:creationId xmlns:a16="http://schemas.microsoft.com/office/drawing/2014/main" id="{2A12733E-1B53-A842-B212-11139951BD91}"/>
              </a:ext>
            </a:extLst>
          </p:cNvPr>
          <p:cNvPicPr>
            <a:picLocks noChangeAspect="1"/>
          </p:cNvPicPr>
          <p:nvPr userDrawn="1"/>
        </p:nvPicPr>
        <p:blipFill>
          <a:blip r:embed="rId2"/>
          <a:stretch>
            <a:fillRect/>
          </a:stretch>
        </p:blipFill>
        <p:spPr>
          <a:xfrm>
            <a:off x="527143" y="340986"/>
            <a:ext cx="2044213" cy="661834"/>
          </a:xfrm>
          <a:prstGeom prst="rect">
            <a:avLst/>
          </a:prstGeom>
        </p:spPr>
      </p:pic>
    </p:spTree>
    <p:extLst>
      <p:ext uri="{BB962C8B-B14F-4D97-AF65-F5344CB8AC3E}">
        <p14:creationId xmlns:p14="http://schemas.microsoft.com/office/powerpoint/2010/main" val="294523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19456"/>
            <a:ext cx="9144000" cy="809244"/>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Subtitle 2"/>
          <p:cNvSpPr>
            <a:spLocks noGrp="1"/>
          </p:cNvSpPr>
          <p:nvPr>
            <p:ph type="subTitle" idx="1"/>
          </p:nvPr>
        </p:nvSpPr>
        <p:spPr>
          <a:xfrm>
            <a:off x="802386" y="418338"/>
            <a:ext cx="7731836" cy="342901"/>
          </a:xfrm>
          <a:prstGeom prst="rect">
            <a:avLst/>
          </a:prstGeom>
        </p:spPr>
        <p:txBody>
          <a:bodyPr>
            <a:noAutofit/>
          </a:bodyPr>
          <a:lstStyle>
            <a:lvl1pPr marL="0" indent="0" algn="ctr">
              <a:spcBef>
                <a:spcPts val="0"/>
              </a:spcBef>
              <a:buNone/>
              <a:defRPr sz="2700" b="0" i="0" spc="60" baseline="0">
                <a:solidFill>
                  <a:schemeClr val="bg1"/>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425052"/>
            <a:ext cx="9144000" cy="3332988"/>
          </a:xfrm>
          <a:prstGeom prst="rect">
            <a:avLst/>
          </a:prstGeom>
          <a:solidFill>
            <a:schemeClr val="bg1">
              <a:lumMod val="95000"/>
            </a:schemeClr>
          </a:solidFill>
          <a:ln>
            <a:noFill/>
          </a:ln>
        </p:spPr>
        <p:txBody>
          <a:bodyPr vert="horz" lIns="68580" tIns="34290" rIns="68580" bIns="34290" rtlCol="0" anchor="t">
            <a:normAutofit/>
          </a:bodyPr>
          <a:lstStyle/>
          <a:p>
            <a:pPr marL="0" lvl="0" indent="0" algn="r" defTabSz="685800" rtl="1" eaLnBrk="1" latinLnBrk="0" hangingPunct="1">
              <a:lnSpc>
                <a:spcPct val="110000"/>
              </a:lnSpc>
              <a:spcBef>
                <a:spcPts val="675"/>
              </a:spcBef>
              <a:spcAft>
                <a:spcPts val="0"/>
              </a:spcAft>
              <a:buClr>
                <a:schemeClr val="tx1">
                  <a:lumMod val="85000"/>
                  <a:lumOff val="15000"/>
                </a:schemeClr>
              </a:buClr>
              <a:buFont typeface="Garamond" pitchFamily="18" charset="0"/>
              <a:buNone/>
            </a:pPr>
            <a:endParaRPr lang="en-US" sz="15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802387" y="1632711"/>
            <a:ext cx="7731836" cy="2616931"/>
          </a:xfrm>
          <a:prstGeom prst="rect">
            <a:avLst/>
          </a:prstGeom>
        </p:spPr>
        <p:txBody>
          <a:bodyPr/>
          <a:lstStyle>
            <a:lvl1pPr marL="0" indent="0">
              <a:buClr>
                <a:schemeClr val="bg1"/>
              </a:buClr>
              <a:buFontTx/>
              <a:buNone/>
              <a:defRPr sz="2100" b="0">
                <a:solidFill>
                  <a:schemeClr val="tx1">
                    <a:lumMod val="75000"/>
                    <a:lumOff val="25000"/>
                  </a:schemeClr>
                </a:solidFill>
                <a:latin typeface="Arial" panose="020B0604020202020204" pitchFamily="34" charset="0"/>
                <a:cs typeface="Arial" panose="020B0604020202020204" pitchFamily="34" charset="0"/>
              </a:defRPr>
            </a:lvl1pPr>
            <a:lvl2pPr marL="404813" indent="-198835">
              <a:buClr>
                <a:srgbClr val="0298CA"/>
              </a:buClr>
              <a:buSzPct val="120000"/>
              <a:buFont typeface="Wingdings" pitchFamily="2" charset="2"/>
              <a:buChar char="§"/>
              <a:tabLst/>
              <a:defRPr sz="2100">
                <a:solidFill>
                  <a:schemeClr val="tx1">
                    <a:lumMod val="75000"/>
                    <a:lumOff val="25000"/>
                  </a:schemeClr>
                </a:solidFill>
                <a:latin typeface="Arial" panose="020B0604020202020204" pitchFamily="34" charset="0"/>
                <a:cs typeface="Arial" panose="020B0604020202020204" pitchFamily="34" charset="0"/>
              </a:defRPr>
            </a:lvl2pPr>
            <a:lvl3pPr marL="548640" indent="-137160">
              <a:buClr>
                <a:srgbClr val="0298CA"/>
              </a:buClr>
              <a:buFont typeface="Wingdings" pitchFamily="2" charset="2"/>
              <a:buChar char="§"/>
              <a:defRPr sz="1800">
                <a:solidFill>
                  <a:schemeClr val="tx1">
                    <a:lumMod val="75000"/>
                    <a:lumOff val="25000"/>
                  </a:schemeClr>
                </a:solidFill>
                <a:latin typeface="Arial" panose="020B0604020202020204" pitchFamily="34" charset="0"/>
                <a:cs typeface="Arial" panose="020B0604020202020204" pitchFamily="34" charset="0"/>
              </a:defRPr>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71D740F2-35F7-2345-83C9-E1237EDFAFE6}"/>
              </a:ext>
            </a:extLst>
          </p:cNvPr>
          <p:cNvSpPr txBox="1"/>
          <p:nvPr userDrawn="1"/>
        </p:nvSpPr>
        <p:spPr>
          <a:xfrm>
            <a:off x="1769662" y="4860217"/>
            <a:ext cx="5311379" cy="167418"/>
          </a:xfrm>
          <a:prstGeom prst="rect">
            <a:avLst/>
          </a:prstGeom>
          <a:noFill/>
        </p:spPr>
        <p:txBody>
          <a:bodyPr>
            <a:spAutoFit/>
          </a:bodyPr>
          <a:lstStyle/>
          <a:p>
            <a:pPr algn="ctr">
              <a:defRPr/>
            </a:pPr>
            <a:r>
              <a:rPr lang="en-US" sz="488"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877458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0100" y="1577340"/>
            <a:ext cx="3605842" cy="281178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15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4738059" y="1577340"/>
            <a:ext cx="3605842" cy="281178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15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427008" y="567402"/>
            <a:ext cx="8289986" cy="342901"/>
          </a:xfrm>
          <a:prstGeom prst="rect">
            <a:avLst/>
          </a:prstGeom>
        </p:spPr>
        <p:txBody>
          <a:bodyPr anchor="ctr">
            <a:noAutofit/>
          </a:bodyPr>
          <a:lstStyle>
            <a:lvl1pPr marL="0" indent="0" algn="ctr">
              <a:spcBef>
                <a:spcPts val="0"/>
              </a:spcBef>
              <a:buNone/>
              <a:defRPr sz="2400" b="0" i="0" spc="60" baseline="0">
                <a:solidFill>
                  <a:schemeClr val="tx1">
                    <a:lumMod val="65000"/>
                    <a:lumOff val="35000"/>
                  </a:schemeClr>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19456"/>
            <a:ext cx="9144000" cy="162263"/>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TextBox 6">
            <a:extLst>
              <a:ext uri="{FF2B5EF4-FFF2-40B4-BE49-F238E27FC236}">
                <a16:creationId xmlns:a16="http://schemas.microsoft.com/office/drawing/2014/main" id="{93EB9502-0651-374E-AE6C-8865823D87FA}"/>
              </a:ext>
            </a:extLst>
          </p:cNvPr>
          <p:cNvSpPr txBox="1"/>
          <p:nvPr userDrawn="1"/>
        </p:nvSpPr>
        <p:spPr>
          <a:xfrm>
            <a:off x="1769662" y="4860217"/>
            <a:ext cx="5311379" cy="167418"/>
          </a:xfrm>
          <a:prstGeom prst="rect">
            <a:avLst/>
          </a:prstGeom>
          <a:noFill/>
        </p:spPr>
        <p:txBody>
          <a:bodyPr>
            <a:spAutoFit/>
          </a:bodyPr>
          <a:lstStyle/>
          <a:p>
            <a:pPr algn="ctr">
              <a:defRPr/>
            </a:pPr>
            <a:r>
              <a:rPr lang="en-US" sz="488"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436392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19456"/>
            <a:ext cx="9144000" cy="162263"/>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Picture Placeholder 2">
            <a:extLst>
              <a:ext uri="{FF2B5EF4-FFF2-40B4-BE49-F238E27FC236}">
                <a16:creationId xmlns:a16="http://schemas.microsoft.com/office/drawing/2014/main" id="{2127E1FB-DE01-1749-A883-9DE1FAA1FD6D}"/>
              </a:ext>
            </a:extLst>
          </p:cNvPr>
          <p:cNvSpPr>
            <a:spLocks noGrp="1" noChangeAspect="1"/>
          </p:cNvSpPr>
          <p:nvPr>
            <p:ph type="pic" idx="10"/>
          </p:nvPr>
        </p:nvSpPr>
        <p:spPr>
          <a:xfrm>
            <a:off x="427008" y="1250865"/>
            <a:ext cx="3555668" cy="3485037"/>
          </a:xfrm>
          <a:prstGeom prst="rect">
            <a:avLst/>
          </a:prstGeom>
          <a:solidFill>
            <a:schemeClr val="bg1">
              <a:lumMod val="50000"/>
            </a:schemeClr>
          </a:solidFill>
          <a:ln>
            <a:noFill/>
          </a:ln>
        </p:spPr>
        <p:txBody>
          <a:bodyPr anchor="t">
            <a:normAutofit/>
          </a:bodyPr>
          <a:lstStyle>
            <a:lvl1pPr marL="0" indent="0">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4211849" y="1890133"/>
            <a:ext cx="4505144" cy="2845770"/>
          </a:xfrm>
          <a:prstGeom prst="rect">
            <a:avLst/>
          </a:prstGeom>
        </p:spPr>
        <p:txBody>
          <a:bodyPr/>
          <a:lstStyle>
            <a:lvl1pPr marL="0" indent="0">
              <a:buClr>
                <a:schemeClr val="bg1"/>
              </a:buClr>
              <a:buFontTx/>
              <a:buNone/>
              <a:defRPr sz="1800" b="0">
                <a:solidFill>
                  <a:schemeClr val="tx1">
                    <a:lumMod val="75000"/>
                    <a:lumOff val="25000"/>
                  </a:schemeClr>
                </a:solidFill>
                <a:latin typeface="Arial" panose="020B0604020202020204" pitchFamily="34" charset="0"/>
                <a:cs typeface="Arial" panose="020B0604020202020204" pitchFamily="34" charset="0"/>
              </a:defRPr>
            </a:lvl1pPr>
            <a:lvl2pPr marL="404813" indent="-198835">
              <a:buClr>
                <a:srgbClr val="0298CA"/>
              </a:buClr>
              <a:buSzPct val="120000"/>
              <a:buFont typeface="Wingdings" pitchFamily="2" charset="2"/>
              <a:buChar char="§"/>
              <a:tabLst/>
              <a:defRPr sz="1500">
                <a:solidFill>
                  <a:schemeClr val="tx1">
                    <a:lumMod val="75000"/>
                    <a:lumOff val="25000"/>
                  </a:schemeClr>
                </a:solidFill>
                <a:latin typeface="Arial" panose="020B0604020202020204" pitchFamily="34" charset="0"/>
                <a:cs typeface="Arial" panose="020B0604020202020204" pitchFamily="34" charset="0"/>
              </a:defRPr>
            </a:lvl2pPr>
            <a:lvl3pPr marL="548640" indent="-137160">
              <a:buClr>
                <a:srgbClr val="0298CA"/>
              </a:buClr>
              <a:buFont typeface="Wingdings" pitchFamily="2" charset="2"/>
              <a:buChar char="§"/>
              <a:defRPr sz="1500">
                <a:solidFill>
                  <a:schemeClr val="tx1">
                    <a:lumMod val="75000"/>
                    <a:lumOff val="25000"/>
                  </a:schemeClr>
                </a:solidFill>
                <a:latin typeface="Arial" panose="020B0604020202020204" pitchFamily="34" charset="0"/>
                <a:cs typeface="Arial" panose="020B0604020202020204" pitchFamily="34" charset="0"/>
              </a:defRPr>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4211849" y="1250865"/>
            <a:ext cx="4505144" cy="392415"/>
          </a:xfrm>
          <a:prstGeom prst="rect">
            <a:avLst/>
          </a:prstGeom>
          <a:solidFill>
            <a:srgbClr val="0298CA"/>
          </a:solidFill>
        </p:spPr>
        <p:txBody>
          <a:bodyPr>
            <a:noAutofit/>
          </a:bodyPr>
          <a:lstStyle>
            <a:lvl1pPr marL="0" indent="0" algn="l">
              <a:spcBef>
                <a:spcPts val="0"/>
              </a:spcBef>
              <a:buNone/>
              <a:defRPr sz="2100" b="0" i="0" spc="60" baseline="0">
                <a:solidFill>
                  <a:schemeClr val="bg1"/>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427007" y="566386"/>
            <a:ext cx="8289986" cy="342935"/>
          </a:xfrm>
          <a:prstGeom prst="rect">
            <a:avLst/>
          </a:prstGeom>
        </p:spPr>
        <p:txBody>
          <a:bodyPr/>
          <a:lstStyle>
            <a:lvl1pPr algn="ctr">
              <a:defRPr sz="24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8" name="TextBox 7">
            <a:extLst>
              <a:ext uri="{FF2B5EF4-FFF2-40B4-BE49-F238E27FC236}">
                <a16:creationId xmlns:a16="http://schemas.microsoft.com/office/drawing/2014/main" id="{EB824BFB-9B54-6C4C-88F1-178D3CEDC342}"/>
              </a:ext>
            </a:extLst>
          </p:cNvPr>
          <p:cNvSpPr txBox="1"/>
          <p:nvPr userDrawn="1"/>
        </p:nvSpPr>
        <p:spPr>
          <a:xfrm>
            <a:off x="1769662" y="4860217"/>
            <a:ext cx="5311379" cy="167418"/>
          </a:xfrm>
          <a:prstGeom prst="rect">
            <a:avLst/>
          </a:prstGeom>
          <a:noFill/>
        </p:spPr>
        <p:txBody>
          <a:bodyPr>
            <a:spAutoFit/>
          </a:bodyPr>
          <a:lstStyle/>
          <a:p>
            <a:pPr algn="ctr">
              <a:defRPr/>
            </a:pPr>
            <a:r>
              <a:rPr lang="en-US" sz="488"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221872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235734"/>
            <a:ext cx="5454052" cy="3522306"/>
          </a:xfrm>
          <a:prstGeom prst="rect">
            <a:avLst/>
          </a:prstGeom>
          <a:solidFill>
            <a:schemeClr val="bg1">
              <a:lumMod val="95000"/>
            </a:schemeClr>
          </a:solidFill>
          <a:ln>
            <a:noFill/>
          </a:ln>
        </p:spPr>
        <p:txBody>
          <a:bodyPr vert="horz" lIns="68580" tIns="34290" rIns="68580" bIns="34290" rtlCol="0" anchor="t">
            <a:normAutofit/>
          </a:bodyPr>
          <a:lstStyle/>
          <a:p>
            <a:pPr lvl="0" indent="0">
              <a:lnSpc>
                <a:spcPct val="110000"/>
              </a:lnSpc>
              <a:spcBef>
                <a:spcPts val="675"/>
              </a:spcBef>
              <a:spcAft>
                <a:spcPts val="0"/>
              </a:spcAft>
              <a:buClr>
                <a:schemeClr val="tx1">
                  <a:lumMod val="85000"/>
                  <a:lumOff val="15000"/>
                </a:schemeClr>
              </a:buClr>
              <a:buFont typeface="Garamond" pitchFamily="18" charset="0"/>
              <a:buNone/>
            </a:pPr>
            <a:endParaRPr lang="en-US" sz="15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802387" y="1632711"/>
            <a:ext cx="4444631" cy="2616931"/>
          </a:xfrm>
          <a:prstGeom prst="rect">
            <a:avLst/>
          </a:prstGeom>
        </p:spPr>
        <p:txBody>
          <a:bodyPr/>
          <a:lstStyle>
            <a:lvl1pPr marL="0" indent="0">
              <a:buClr>
                <a:schemeClr val="bg1"/>
              </a:buClr>
              <a:buFontTx/>
              <a:buNone/>
              <a:defRPr sz="1800" b="0">
                <a:solidFill>
                  <a:schemeClr val="tx1">
                    <a:lumMod val="75000"/>
                    <a:lumOff val="25000"/>
                  </a:schemeClr>
                </a:solidFill>
                <a:latin typeface="Arial" panose="020B0604020202020204" pitchFamily="34" charset="0"/>
                <a:cs typeface="Arial" panose="020B0604020202020204" pitchFamily="34" charset="0"/>
              </a:defRPr>
            </a:lvl1pPr>
            <a:lvl2pPr marL="404813" indent="-198835">
              <a:buClr>
                <a:srgbClr val="0298CA"/>
              </a:buClr>
              <a:buSzPct val="120000"/>
              <a:buFont typeface="Wingdings" pitchFamily="2" charset="2"/>
              <a:buChar char="§"/>
              <a:tabLst/>
              <a:defRPr sz="1500">
                <a:solidFill>
                  <a:schemeClr val="tx1">
                    <a:lumMod val="75000"/>
                    <a:lumOff val="25000"/>
                  </a:schemeClr>
                </a:solidFill>
                <a:latin typeface="Arial" panose="020B0604020202020204" pitchFamily="34" charset="0"/>
                <a:cs typeface="Arial" panose="020B0604020202020204" pitchFamily="34" charset="0"/>
              </a:defRPr>
            </a:lvl2pPr>
            <a:lvl3pPr marL="548640" indent="-137160">
              <a:buClr>
                <a:srgbClr val="0298CA"/>
              </a:buClr>
              <a:buFont typeface="Wingdings" pitchFamily="2" charset="2"/>
              <a:buChar char="§"/>
              <a:defRPr sz="1500">
                <a:solidFill>
                  <a:schemeClr val="tx1">
                    <a:lumMod val="75000"/>
                    <a:lumOff val="25000"/>
                  </a:schemeClr>
                </a:solidFill>
                <a:latin typeface="Arial" panose="020B0604020202020204" pitchFamily="34" charset="0"/>
                <a:cs typeface="Arial" panose="020B0604020202020204" pitchFamily="34" charset="0"/>
              </a:defRPr>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427006" y="570110"/>
            <a:ext cx="8289986" cy="333908"/>
          </a:xfrm>
          <a:prstGeom prst="rect">
            <a:avLst/>
          </a:prstGeom>
        </p:spPr>
        <p:txBody>
          <a:bodyPr anchor="ctr">
            <a:noAutofit/>
          </a:bodyPr>
          <a:lstStyle>
            <a:lvl1pPr marL="0" indent="0" algn="ctr">
              <a:spcBef>
                <a:spcPts val="0"/>
              </a:spcBef>
              <a:buNone/>
              <a:defRPr sz="2400" b="0" i="0" spc="60" baseline="0">
                <a:solidFill>
                  <a:schemeClr val="tx1">
                    <a:lumMod val="65000"/>
                    <a:lumOff val="35000"/>
                  </a:schemeClr>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19456"/>
            <a:ext cx="9144000" cy="162263"/>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5454052" y="1235734"/>
            <a:ext cx="3689949" cy="3506638"/>
          </a:xfrm>
          <a:prstGeom prst="rect">
            <a:avLst/>
          </a:prstGeom>
          <a:solidFill>
            <a:schemeClr val="bg1">
              <a:lumMod val="50000"/>
            </a:schemeClr>
          </a:solidFill>
          <a:ln>
            <a:noFill/>
          </a:ln>
        </p:spPr>
        <p:txBody>
          <a:bodyPr anchor="t">
            <a:normAutofit/>
          </a:bodyPr>
          <a:lstStyle>
            <a:lvl1pPr marL="0" indent="0">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8" name="TextBox 7">
            <a:extLst>
              <a:ext uri="{FF2B5EF4-FFF2-40B4-BE49-F238E27FC236}">
                <a16:creationId xmlns:a16="http://schemas.microsoft.com/office/drawing/2014/main" id="{56DC2DEF-3FD0-7646-8C5D-4BC29625845B}"/>
              </a:ext>
            </a:extLst>
          </p:cNvPr>
          <p:cNvSpPr txBox="1"/>
          <p:nvPr userDrawn="1"/>
        </p:nvSpPr>
        <p:spPr>
          <a:xfrm>
            <a:off x="1769662" y="4860217"/>
            <a:ext cx="5311379" cy="167418"/>
          </a:xfrm>
          <a:prstGeom prst="rect">
            <a:avLst/>
          </a:prstGeom>
          <a:noFill/>
        </p:spPr>
        <p:txBody>
          <a:bodyPr>
            <a:spAutoFit/>
          </a:bodyPr>
          <a:lstStyle/>
          <a:p>
            <a:pPr algn="ctr">
              <a:defRPr/>
            </a:pPr>
            <a:r>
              <a:rPr lang="en-US" sz="488"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852707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427006" y="577562"/>
            <a:ext cx="8289986" cy="326678"/>
          </a:xfrm>
          <a:prstGeom prst="rect">
            <a:avLst/>
          </a:prstGeom>
        </p:spPr>
        <p:txBody>
          <a:bodyPr anchor="ctr">
            <a:noAutofit/>
          </a:bodyPr>
          <a:lstStyle>
            <a:lvl1pPr marL="0" indent="0" algn="ctr">
              <a:spcBef>
                <a:spcPts val="0"/>
              </a:spcBef>
              <a:buNone/>
              <a:defRPr sz="2400" b="0" i="0" spc="60" baseline="0">
                <a:solidFill>
                  <a:schemeClr val="tx1">
                    <a:lumMod val="65000"/>
                    <a:lumOff val="35000"/>
                  </a:schemeClr>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19456"/>
            <a:ext cx="9144000" cy="162263"/>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685801" y="1235734"/>
            <a:ext cx="2367950" cy="2186797"/>
          </a:xfrm>
          <a:prstGeom prst="rect">
            <a:avLst/>
          </a:prstGeom>
          <a:solidFill>
            <a:schemeClr val="bg1">
              <a:lumMod val="50000"/>
            </a:schemeClr>
          </a:solidFill>
          <a:ln>
            <a:noFill/>
          </a:ln>
        </p:spPr>
        <p:txBody>
          <a:bodyPr anchor="t">
            <a:normAutofit/>
          </a:bodyPr>
          <a:lstStyle>
            <a:lvl1pPr marL="0" indent="0">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3377242" y="1235734"/>
            <a:ext cx="2367950" cy="2186797"/>
          </a:xfrm>
          <a:prstGeom prst="rect">
            <a:avLst/>
          </a:prstGeom>
          <a:solidFill>
            <a:schemeClr val="bg1">
              <a:lumMod val="50000"/>
            </a:schemeClr>
          </a:solidFill>
          <a:ln>
            <a:noFill/>
          </a:ln>
        </p:spPr>
        <p:txBody>
          <a:bodyPr anchor="t">
            <a:normAutofit/>
          </a:bodyPr>
          <a:lstStyle>
            <a:lvl1pPr marL="0" indent="0">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6088093" y="1235734"/>
            <a:ext cx="2367950" cy="2186797"/>
          </a:xfrm>
          <a:prstGeom prst="rect">
            <a:avLst/>
          </a:prstGeom>
          <a:solidFill>
            <a:schemeClr val="bg1">
              <a:lumMod val="50000"/>
            </a:schemeClr>
          </a:solidFill>
          <a:ln>
            <a:noFill/>
          </a:ln>
        </p:spPr>
        <p:txBody>
          <a:bodyPr anchor="t">
            <a:normAutofit/>
          </a:bodyPr>
          <a:lstStyle>
            <a:lvl1pPr marL="0" indent="0">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685801" y="3519578"/>
            <a:ext cx="2371472" cy="122279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15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3383712" y="3519578"/>
            <a:ext cx="2371472" cy="122279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15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081623" y="3519578"/>
            <a:ext cx="2371472" cy="122279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15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6" name="TextBox 15">
            <a:extLst>
              <a:ext uri="{FF2B5EF4-FFF2-40B4-BE49-F238E27FC236}">
                <a16:creationId xmlns:a16="http://schemas.microsoft.com/office/drawing/2014/main" id="{4DB0F16E-0593-1844-A6B9-FB4ADD448393}"/>
              </a:ext>
            </a:extLst>
          </p:cNvPr>
          <p:cNvSpPr txBox="1"/>
          <p:nvPr userDrawn="1"/>
        </p:nvSpPr>
        <p:spPr>
          <a:xfrm>
            <a:off x="1769662" y="4860217"/>
            <a:ext cx="5311379" cy="167418"/>
          </a:xfrm>
          <a:prstGeom prst="rect">
            <a:avLst/>
          </a:prstGeom>
          <a:noFill/>
        </p:spPr>
        <p:txBody>
          <a:bodyPr>
            <a:spAutoFit/>
          </a:bodyPr>
          <a:lstStyle/>
          <a:p>
            <a:pPr algn="ctr">
              <a:defRPr/>
            </a:pPr>
            <a:r>
              <a:rPr lang="en-US" sz="488"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1727440" y="3293135"/>
            <a:ext cx="284672" cy="28467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4425352" y="3293135"/>
            <a:ext cx="284672" cy="28467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7123263" y="3293135"/>
            <a:ext cx="284672" cy="28467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7426579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427006" y="567402"/>
            <a:ext cx="8289986" cy="342901"/>
          </a:xfrm>
          <a:prstGeom prst="rect">
            <a:avLst/>
          </a:prstGeom>
        </p:spPr>
        <p:txBody>
          <a:bodyPr anchor="ctr">
            <a:noAutofit/>
          </a:bodyPr>
          <a:lstStyle>
            <a:lvl1pPr marL="0" indent="0" algn="ctr">
              <a:spcBef>
                <a:spcPts val="0"/>
              </a:spcBef>
              <a:buNone/>
              <a:defRPr sz="2400" b="0" i="0" spc="60" baseline="0">
                <a:solidFill>
                  <a:schemeClr val="tx1">
                    <a:lumMod val="65000"/>
                    <a:lumOff val="35000"/>
                  </a:schemeClr>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19456"/>
            <a:ext cx="9144000" cy="162263"/>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685800" y="2199736"/>
            <a:ext cx="3739552" cy="2542636"/>
          </a:xfrm>
          <a:prstGeom prst="rect">
            <a:avLst/>
          </a:prstGeom>
          <a:solidFill>
            <a:schemeClr val="bg1">
              <a:lumMod val="50000"/>
            </a:schemeClr>
          </a:solidFill>
          <a:ln>
            <a:noFill/>
          </a:ln>
        </p:spPr>
        <p:txBody>
          <a:bodyPr anchor="t">
            <a:normAutofit/>
          </a:bodyPr>
          <a:lstStyle>
            <a:lvl1pPr marL="0" indent="0">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4718648" y="2199736"/>
            <a:ext cx="3739553" cy="2542636"/>
          </a:xfrm>
          <a:prstGeom prst="rect">
            <a:avLst/>
          </a:prstGeom>
          <a:solidFill>
            <a:schemeClr val="bg1">
              <a:lumMod val="50000"/>
            </a:schemeClr>
          </a:solidFill>
          <a:ln>
            <a:noFill/>
          </a:ln>
        </p:spPr>
        <p:txBody>
          <a:bodyPr anchor="t">
            <a:normAutofit/>
          </a:bodyPr>
          <a:lstStyle>
            <a:lvl1pPr marL="0" indent="0">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685800" y="1235734"/>
            <a:ext cx="3745114" cy="84754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15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4707981" y="1235734"/>
            <a:ext cx="3745114" cy="847545"/>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15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413240" y="1986233"/>
            <a:ext cx="284672" cy="28467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6446089" y="1986233"/>
            <a:ext cx="284672" cy="28467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Box 10">
            <a:extLst>
              <a:ext uri="{FF2B5EF4-FFF2-40B4-BE49-F238E27FC236}">
                <a16:creationId xmlns:a16="http://schemas.microsoft.com/office/drawing/2014/main" id="{037225EE-8608-7B41-9502-BFC60C14F400}"/>
              </a:ext>
            </a:extLst>
          </p:cNvPr>
          <p:cNvSpPr txBox="1"/>
          <p:nvPr userDrawn="1"/>
        </p:nvSpPr>
        <p:spPr>
          <a:xfrm>
            <a:off x="1769662" y="4860217"/>
            <a:ext cx="5311379" cy="167418"/>
          </a:xfrm>
          <a:prstGeom prst="rect">
            <a:avLst/>
          </a:prstGeom>
          <a:noFill/>
        </p:spPr>
        <p:txBody>
          <a:bodyPr>
            <a:spAutoFit/>
          </a:bodyPr>
          <a:lstStyle/>
          <a:p>
            <a:pPr algn="ctr">
              <a:defRPr/>
            </a:pPr>
            <a:r>
              <a:rPr lang="en-US" sz="488"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1265707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0100" y="1577340"/>
            <a:ext cx="7511321" cy="281178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15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427006" y="567402"/>
            <a:ext cx="8289986" cy="342901"/>
          </a:xfrm>
          <a:prstGeom prst="rect">
            <a:avLst/>
          </a:prstGeom>
        </p:spPr>
        <p:txBody>
          <a:bodyPr anchor="ctr">
            <a:noAutofit/>
          </a:bodyPr>
          <a:lstStyle>
            <a:lvl1pPr marL="0" indent="0" algn="ctr">
              <a:spcBef>
                <a:spcPts val="0"/>
              </a:spcBef>
              <a:buNone/>
              <a:defRPr sz="2400" b="0" i="0" spc="60" baseline="0">
                <a:solidFill>
                  <a:schemeClr val="tx1">
                    <a:lumMod val="65000"/>
                    <a:lumOff val="35000"/>
                  </a:schemeClr>
                </a:solidFill>
                <a:latin typeface="Arial" panose="020B0604020202020204" pitchFamily="34" charset="0"/>
                <a:cs typeface="Arial" panose="020B0604020202020204" pitchFamily="34" charset="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19456"/>
            <a:ext cx="9144000" cy="162263"/>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800099" y="1425052"/>
            <a:ext cx="7511321" cy="3332988"/>
          </a:xfrm>
          <a:prstGeom prst="rect">
            <a:avLst/>
          </a:prstGeom>
          <a:solidFill>
            <a:schemeClr val="bg1">
              <a:lumMod val="50000"/>
            </a:schemeClr>
          </a:solidFill>
          <a:ln>
            <a:noFill/>
          </a:ln>
        </p:spPr>
        <p:txBody>
          <a:bodyPr anchor="t">
            <a:normAutofit/>
          </a:bodyPr>
          <a:lstStyle>
            <a:lvl1pPr marL="0" indent="0">
              <a:buNone/>
              <a:defRPr sz="15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 or chart</a:t>
            </a:r>
          </a:p>
        </p:txBody>
      </p:sp>
      <p:sp>
        <p:nvSpPr>
          <p:cNvPr id="11" name="TextBox 10">
            <a:extLst>
              <a:ext uri="{FF2B5EF4-FFF2-40B4-BE49-F238E27FC236}">
                <a16:creationId xmlns:a16="http://schemas.microsoft.com/office/drawing/2014/main" id="{0DA68568-7956-9C49-80BD-06F9D685E261}"/>
              </a:ext>
            </a:extLst>
          </p:cNvPr>
          <p:cNvSpPr txBox="1"/>
          <p:nvPr userDrawn="1"/>
        </p:nvSpPr>
        <p:spPr>
          <a:xfrm>
            <a:off x="1769662" y="4860217"/>
            <a:ext cx="5311379" cy="167418"/>
          </a:xfrm>
          <a:prstGeom prst="rect">
            <a:avLst/>
          </a:prstGeom>
          <a:noFill/>
        </p:spPr>
        <p:txBody>
          <a:bodyPr>
            <a:spAutoFit/>
          </a:bodyPr>
          <a:lstStyle/>
          <a:p>
            <a:pPr algn="ctr">
              <a:defRPr/>
            </a:pPr>
            <a:r>
              <a:rPr lang="en-US" sz="488"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123100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0D9A51-250E-4249-A28F-8BCB6AF9B0EA}"/>
              </a:ext>
            </a:extLst>
          </p:cNvPr>
          <p:cNvSpPr/>
          <p:nvPr userDrawn="1"/>
        </p:nvSpPr>
        <p:spPr>
          <a:xfrm>
            <a:off x="1" y="1785938"/>
            <a:ext cx="2569368" cy="2447925"/>
          </a:xfrm>
          <a:prstGeom prst="rect">
            <a:avLst/>
          </a:prstGeom>
          <a:solidFill>
            <a:schemeClr val="bg1">
              <a:lumMod val="95000"/>
            </a:schemeClr>
          </a:solidFill>
          <a:ln>
            <a:noFill/>
          </a:ln>
        </p:spPr>
        <p:txBody>
          <a:bodyPr vert="horz" lIns="68580" tIns="34290" rIns="68580" bIns="34290" rtlCol="0" anchor="t">
            <a:normAutofit/>
          </a:bodyPr>
          <a:lstStyle/>
          <a:p>
            <a:pPr lvl="0" indent="0">
              <a:lnSpc>
                <a:spcPct val="110000"/>
              </a:lnSpc>
              <a:spcBef>
                <a:spcPts val="675"/>
              </a:spcBef>
              <a:spcAft>
                <a:spcPts val="0"/>
              </a:spcAft>
              <a:buClr>
                <a:schemeClr val="tx1">
                  <a:lumMod val="85000"/>
                  <a:lumOff val="15000"/>
                </a:schemeClr>
              </a:buClr>
              <a:buFont typeface="Garamond" pitchFamily="18" charset="0"/>
              <a:buNone/>
            </a:pPr>
            <a:endParaRPr lang="en-US" sz="1500">
              <a:solidFill>
                <a:schemeClr val="tx1"/>
              </a:solidFill>
            </a:endParaRPr>
          </a:p>
        </p:txBody>
      </p:sp>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p:cNvSpPr>
            <a:spLocks noGrp="1"/>
          </p:cNvSpPr>
          <p:nvPr>
            <p:ph type="ctrTitle" hasCustomPrompt="1"/>
          </p:nvPr>
        </p:nvSpPr>
        <p:spPr>
          <a:xfrm>
            <a:off x="2721077" y="2276181"/>
            <a:ext cx="6018886" cy="1467439"/>
          </a:xfrm>
          <a:prstGeom prst="rect">
            <a:avLst/>
          </a:prstGeom>
        </p:spPr>
        <p:txBody>
          <a:bodyPr tIns="45720" bIns="45720" anchor="ctr">
            <a:normAutofit/>
          </a:bodyPr>
          <a:lstStyle>
            <a:lvl1pPr algn="l">
              <a:lnSpc>
                <a:spcPct val="83000"/>
              </a:lnSpc>
              <a:defRPr lang="en-US" sz="3300" b="0" i="0" kern="1200" cap="none" spc="-75"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3413397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94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63121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sldNum="0" hdr="0" ftr="0" dt="0"/>
  <p:txStyles>
    <p:titleStyle>
      <a:lvl1pPr algn="l" defTabSz="685800" rtl="0" eaLnBrk="1" latinLnBrk="0" hangingPunct="1">
        <a:lnSpc>
          <a:spcPct val="90000"/>
        </a:lnSpc>
        <a:spcBef>
          <a:spcPct val="0"/>
        </a:spcBef>
        <a:buNone/>
        <a:defRPr lang="en-US" sz="3000" b="1" i="0" kern="1200" cap="none" spc="0"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10000"/>
        </a:lnSpc>
        <a:spcBef>
          <a:spcPts val="675"/>
        </a:spcBef>
        <a:spcAft>
          <a:spcPts val="0"/>
        </a:spcAft>
        <a:buClr>
          <a:schemeClr val="tx1">
            <a:lumMod val="85000"/>
            <a:lumOff val="15000"/>
          </a:schemeClr>
        </a:buClr>
        <a:buFont typeface="Garamond" pitchFamily="18" charset="0"/>
        <a:buChar char="◦"/>
        <a:defRPr sz="1125"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75"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825"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825"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825"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9D65-16D0-6746-BC56-1B9F5DDC1228}"/>
              </a:ext>
            </a:extLst>
          </p:cNvPr>
          <p:cNvSpPr>
            <a:spLocks noGrp="1"/>
          </p:cNvSpPr>
          <p:nvPr>
            <p:ph type="ctrTitle"/>
          </p:nvPr>
        </p:nvSpPr>
        <p:spPr>
          <a:xfrm>
            <a:off x="903149" y="1197864"/>
            <a:ext cx="7337703" cy="1531581"/>
          </a:xfrm>
        </p:spPr>
        <p:txBody>
          <a:bodyPr>
            <a:noAutofit/>
          </a:bodyPr>
          <a:lstStyle/>
          <a:p>
            <a:pPr>
              <a:lnSpc>
                <a:spcPct val="115000"/>
              </a:lnSpc>
              <a:spcBef>
                <a:spcPts val="0"/>
              </a:spcBef>
              <a:tabLst>
                <a:tab pos="270034" algn="l"/>
                <a:tab pos="472440" algn="l"/>
                <a:tab pos="675323" algn="l"/>
                <a:tab pos="877729" algn="l"/>
              </a:tabLst>
            </a:pPr>
            <a:r>
              <a:rPr lang="en-US" sz="2000" b="0" i="0" u="none" strike="noStrike" cap="none" dirty="0">
                <a:solidFill>
                  <a:srgbClr val="FFFFFF"/>
                </a:solidFill>
                <a:latin typeface="Montserrat"/>
                <a:ea typeface="Montserrat"/>
                <a:cs typeface="Montserrat"/>
                <a:sym typeface="Montserrat"/>
              </a:rPr>
              <a:t>Technical Advisory Group on Demographic and Social Statistics n 6</a:t>
            </a:r>
            <a:br>
              <a:rPr lang="en-US" sz="2000" b="0" i="0" u="none" strike="noStrike" cap="none" dirty="0">
                <a:solidFill>
                  <a:srgbClr val="FFFFFF"/>
                </a:solidFill>
                <a:latin typeface="Montserrat"/>
                <a:ea typeface="Montserrat"/>
                <a:cs typeface="Montserrat"/>
                <a:sym typeface="Montserrat"/>
              </a:rPr>
            </a:br>
            <a:r>
              <a:rPr lang="en-US" sz="1800" b="0" i="0" u="none" strike="noStrike" cap="none" dirty="0">
                <a:solidFill>
                  <a:srgbClr val="FFFFFF"/>
                </a:solidFill>
                <a:latin typeface="Montserrat"/>
                <a:ea typeface="Montserrat"/>
                <a:cs typeface="Montserrat"/>
                <a:sym typeface="Montserrat"/>
              </a:rPr>
              <a:t>Statistics of refugees, internally displaced persons and stateless </a:t>
            </a:r>
            <a:r>
              <a:rPr lang="en-US" sz="1800" b="0" i="0" u="none" strike="noStrike" cap="none">
                <a:solidFill>
                  <a:srgbClr val="FFFFFF"/>
                </a:solidFill>
                <a:latin typeface="Montserrat"/>
                <a:ea typeface="Montserrat"/>
                <a:cs typeface="Montserrat"/>
                <a:sym typeface="Montserrat"/>
              </a:rPr>
              <a:t>persons </a:t>
            </a:r>
            <a:r>
              <a:rPr lang="en-GB" sz="1800" dirty="0">
                <a:latin typeface="Calibri" panose="020F0502020204030204" pitchFamily="34" charset="0"/>
                <a:ea typeface="Times New Roman" panose="02020603050405020304" pitchFamily="18" charset="0"/>
                <a:cs typeface="Calibri" panose="020F0502020204030204" pitchFamily="34" charset="0"/>
              </a:rPr>
              <a:t>in the Arab States</a:t>
            </a:r>
            <a:endParaRPr lang="en-US" sz="18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10" name="Picture 9" descr="Qr code&#10;&#10;Description automatically generated">
            <a:extLst>
              <a:ext uri="{FF2B5EF4-FFF2-40B4-BE49-F238E27FC236}">
                <a16:creationId xmlns:a16="http://schemas.microsoft.com/office/drawing/2014/main" id="{0E73F5FC-20CE-40C0-A269-14F60105E5F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494876" y="141403"/>
            <a:ext cx="539591" cy="539591"/>
          </a:xfrm>
          <a:prstGeom prst="rect">
            <a:avLst/>
          </a:prstGeom>
        </p:spPr>
      </p:pic>
    </p:spTree>
    <p:extLst>
      <p:ext uri="{BB962C8B-B14F-4D97-AF65-F5344CB8AC3E}">
        <p14:creationId xmlns:p14="http://schemas.microsoft.com/office/powerpoint/2010/main" val="4209668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3">
            <a:extLst>
              <a:ext uri="{FF2B5EF4-FFF2-40B4-BE49-F238E27FC236}">
                <a16:creationId xmlns:a16="http://schemas.microsoft.com/office/drawing/2014/main" id="{F98F9E64-82B8-7E17-088F-351FB62256AA}"/>
              </a:ext>
            </a:extLst>
          </p:cNvPr>
          <p:cNvSpPr>
            <a:spLocks noGrp="1"/>
          </p:cNvSpPr>
          <p:nvPr>
            <p:ph type="subTitle" idx="12"/>
          </p:nvPr>
        </p:nvSpPr>
        <p:spPr>
          <a:xfrm>
            <a:off x="427006" y="567402"/>
            <a:ext cx="8289986" cy="342901"/>
          </a:xfrm>
        </p:spPr>
        <p:txBody>
          <a:bodyPr anchor="ctr">
            <a:normAutofit lnSpcReduction="10000"/>
          </a:bodyPr>
          <a:lstStyle/>
          <a:p>
            <a:pPr>
              <a:spcAft>
                <a:spcPts val="450"/>
              </a:spcAft>
            </a:pPr>
            <a:r>
              <a:rPr lang="en-US" sz="1650" dirty="0"/>
              <a:t>? </a:t>
            </a:r>
          </a:p>
        </p:txBody>
      </p:sp>
      <p:sp>
        <p:nvSpPr>
          <p:cNvPr id="4" name="Content Placeholder 1">
            <a:extLst>
              <a:ext uri="{FF2B5EF4-FFF2-40B4-BE49-F238E27FC236}">
                <a16:creationId xmlns:a16="http://schemas.microsoft.com/office/drawing/2014/main" id="{237CE738-4974-FD77-B14F-1F272EF290FA}"/>
              </a:ext>
            </a:extLst>
          </p:cNvPr>
          <p:cNvSpPr txBox="1">
            <a:spLocks/>
          </p:cNvSpPr>
          <p:nvPr/>
        </p:nvSpPr>
        <p:spPr>
          <a:xfrm>
            <a:off x="427008" y="424190"/>
            <a:ext cx="8187784" cy="392415"/>
          </a:xfrm>
          <a:prstGeom prst="rect">
            <a:avLst/>
          </a:prstGeom>
          <a:solidFill>
            <a:srgbClr val="0298CA"/>
          </a:solidFill>
        </p:spPr>
        <p:txBody>
          <a:bodyPr>
            <a:no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28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ctr"/>
            <a:r>
              <a:rPr lang="en-US" sz="1200">
                <a:latin typeface="Georgia" panose="02040502050405020303" pitchFamily="18" charset="0"/>
              </a:rPr>
              <a:t>The sources of Refugees, Internally Displaced Persons (IDPs) and Statelessness statistics</a:t>
            </a:r>
            <a:endParaRPr lang="en-US" sz="1200" dirty="0">
              <a:latin typeface="Georgia" panose="02040502050405020303" pitchFamily="18" charset="0"/>
            </a:endParaRPr>
          </a:p>
        </p:txBody>
      </p:sp>
      <p:sp>
        <p:nvSpPr>
          <p:cNvPr id="6" name="TextBox 5">
            <a:extLst>
              <a:ext uri="{FF2B5EF4-FFF2-40B4-BE49-F238E27FC236}">
                <a16:creationId xmlns:a16="http://schemas.microsoft.com/office/drawing/2014/main" id="{68B3C820-4CC9-853A-ED72-4FCBDD9C60C7}"/>
              </a:ext>
            </a:extLst>
          </p:cNvPr>
          <p:cNvSpPr txBox="1"/>
          <p:nvPr/>
        </p:nvSpPr>
        <p:spPr>
          <a:xfrm>
            <a:off x="494209" y="3952851"/>
            <a:ext cx="5231942" cy="784830"/>
          </a:xfrm>
          <a:prstGeom prst="rect">
            <a:avLst/>
          </a:prstGeom>
          <a:noFill/>
        </p:spPr>
        <p:txBody>
          <a:bodyPr wrap="square">
            <a:spAutoFit/>
          </a:bodyPr>
          <a:lstStyle/>
          <a:p>
            <a:pPr marL="214313" indent="-214313">
              <a:buFont typeface="Arial" panose="020B0604020202020204" pitchFamily="34" charset="0"/>
              <a:buChar char="•"/>
            </a:pPr>
            <a:r>
              <a:rPr lang="en-US" sz="900" dirty="0">
                <a:latin typeface="Georgia" panose="02040502050405020303" pitchFamily="18" charset="0"/>
              </a:rPr>
              <a:t>Lebanon-The general population and housing census in the Palestinian camps and gatherings in Lebanon 2017</a:t>
            </a:r>
          </a:p>
          <a:p>
            <a:pPr marL="214313" indent="-214313">
              <a:buFont typeface="Arial" panose="020B0604020202020204" pitchFamily="34" charset="0"/>
              <a:buChar char="•"/>
            </a:pPr>
            <a:r>
              <a:rPr lang="en-US" sz="900" dirty="0">
                <a:latin typeface="Georgia" panose="02040502050405020303" pitchFamily="18" charset="0"/>
              </a:rPr>
              <a:t>Palestine-Household surveys such as labour force survey</a:t>
            </a:r>
          </a:p>
          <a:p>
            <a:pPr marL="214313" indent="-214313">
              <a:buFont typeface="Arial" panose="020B0604020202020204" pitchFamily="34" charset="0"/>
              <a:buChar char="•"/>
            </a:pPr>
            <a:r>
              <a:rPr lang="en-US" sz="900" dirty="0">
                <a:latin typeface="Georgia" panose="02040502050405020303" pitchFamily="18" charset="0"/>
              </a:rPr>
              <a:t>Other specified : Palestine- UNRWA reports and records</a:t>
            </a:r>
          </a:p>
          <a:p>
            <a:pPr marL="214313" indent="-214313">
              <a:buFont typeface="Arial" panose="020B0604020202020204" pitchFamily="34" charset="0"/>
              <a:buChar char="•"/>
            </a:pPr>
            <a:r>
              <a:rPr lang="en-US" sz="900" dirty="0">
                <a:latin typeface="Georgia" panose="02040502050405020303" pitchFamily="18" charset="0"/>
              </a:rPr>
              <a:t>Egypt- The National Survey of International Migration  2013 </a:t>
            </a:r>
          </a:p>
        </p:txBody>
      </p:sp>
      <p:graphicFrame>
        <p:nvGraphicFramePr>
          <p:cNvPr id="2" name="Chart 1">
            <a:extLst>
              <a:ext uri="{FF2B5EF4-FFF2-40B4-BE49-F238E27FC236}">
                <a16:creationId xmlns:a16="http://schemas.microsoft.com/office/drawing/2014/main" id="{964E24C9-9F8D-8049-01CD-3453F6A8E4EA}"/>
              </a:ext>
            </a:extLst>
          </p:cNvPr>
          <p:cNvGraphicFramePr>
            <a:graphicFrameLocks/>
          </p:cNvGraphicFramePr>
          <p:nvPr/>
        </p:nvGraphicFramePr>
        <p:xfrm>
          <a:off x="1192530" y="1466850"/>
          <a:ext cx="6758940" cy="220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927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3">
            <a:extLst>
              <a:ext uri="{FF2B5EF4-FFF2-40B4-BE49-F238E27FC236}">
                <a16:creationId xmlns:a16="http://schemas.microsoft.com/office/drawing/2014/main" id="{F98F9E64-82B8-7E17-088F-351FB62256AA}"/>
              </a:ext>
            </a:extLst>
          </p:cNvPr>
          <p:cNvSpPr>
            <a:spLocks noGrp="1"/>
          </p:cNvSpPr>
          <p:nvPr>
            <p:ph type="subTitle" idx="12"/>
          </p:nvPr>
        </p:nvSpPr>
        <p:spPr>
          <a:xfrm>
            <a:off x="427006" y="567402"/>
            <a:ext cx="8289986" cy="342901"/>
          </a:xfrm>
        </p:spPr>
        <p:txBody>
          <a:bodyPr anchor="ctr">
            <a:normAutofit lnSpcReduction="10000"/>
          </a:bodyPr>
          <a:lstStyle/>
          <a:p>
            <a:pPr>
              <a:spcAft>
                <a:spcPts val="450"/>
              </a:spcAft>
            </a:pPr>
            <a:r>
              <a:rPr lang="en-US" sz="1650" dirty="0"/>
              <a:t>? </a:t>
            </a:r>
          </a:p>
        </p:txBody>
      </p:sp>
      <p:sp>
        <p:nvSpPr>
          <p:cNvPr id="4" name="Content Placeholder 1">
            <a:extLst>
              <a:ext uri="{FF2B5EF4-FFF2-40B4-BE49-F238E27FC236}">
                <a16:creationId xmlns:a16="http://schemas.microsoft.com/office/drawing/2014/main" id="{237CE738-4974-FD77-B14F-1F272EF290FA}"/>
              </a:ext>
            </a:extLst>
          </p:cNvPr>
          <p:cNvSpPr txBox="1">
            <a:spLocks/>
          </p:cNvSpPr>
          <p:nvPr/>
        </p:nvSpPr>
        <p:spPr>
          <a:xfrm>
            <a:off x="427008" y="424190"/>
            <a:ext cx="8187784" cy="392415"/>
          </a:xfrm>
          <a:prstGeom prst="rect">
            <a:avLst/>
          </a:prstGeom>
          <a:solidFill>
            <a:srgbClr val="0298CA"/>
          </a:solidFill>
        </p:spPr>
        <p:txBody>
          <a:bodyPr>
            <a:no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28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ctr"/>
            <a:r>
              <a:rPr lang="en-US" sz="1125" dirty="0">
                <a:latin typeface="Georgia" panose="02040502050405020303" pitchFamily="18" charset="0"/>
              </a:rPr>
              <a:t>The current periodicity of data collection for Refugees, Internally Displaced Persons (IDPs) and Statelessness statistics</a:t>
            </a:r>
          </a:p>
        </p:txBody>
      </p:sp>
      <p:sp>
        <p:nvSpPr>
          <p:cNvPr id="3" name="TextBox 2">
            <a:extLst>
              <a:ext uri="{FF2B5EF4-FFF2-40B4-BE49-F238E27FC236}">
                <a16:creationId xmlns:a16="http://schemas.microsoft.com/office/drawing/2014/main" id="{0DC1AC22-9D2F-CC4A-ADF2-9BA7F3A452A5}"/>
              </a:ext>
            </a:extLst>
          </p:cNvPr>
          <p:cNvSpPr txBox="1"/>
          <p:nvPr/>
        </p:nvSpPr>
        <p:spPr>
          <a:xfrm>
            <a:off x="689060" y="3993027"/>
            <a:ext cx="8075798" cy="230832"/>
          </a:xfrm>
          <a:prstGeom prst="rect">
            <a:avLst/>
          </a:prstGeom>
          <a:noFill/>
        </p:spPr>
        <p:txBody>
          <a:bodyPr wrap="square">
            <a:spAutoFit/>
          </a:bodyPr>
          <a:lstStyle/>
          <a:p>
            <a:r>
              <a:rPr lang="en-US" sz="900" dirty="0">
                <a:latin typeface="Georgia" panose="02040502050405020303" pitchFamily="18" charset="0"/>
              </a:rPr>
              <a:t>Other specified by Jordan-The general population and housing census every ten years</a:t>
            </a:r>
          </a:p>
        </p:txBody>
      </p:sp>
      <p:graphicFrame>
        <p:nvGraphicFramePr>
          <p:cNvPr id="2" name="Chart 1">
            <a:extLst>
              <a:ext uri="{FF2B5EF4-FFF2-40B4-BE49-F238E27FC236}">
                <a16:creationId xmlns:a16="http://schemas.microsoft.com/office/drawing/2014/main" id="{23CF86DD-2483-8097-BC59-49A7C7E9F93F}"/>
              </a:ext>
            </a:extLst>
          </p:cNvPr>
          <p:cNvGraphicFramePr>
            <a:graphicFrameLocks/>
          </p:cNvGraphicFramePr>
          <p:nvPr/>
        </p:nvGraphicFramePr>
        <p:xfrm>
          <a:off x="1838801" y="1395889"/>
          <a:ext cx="5466398" cy="23517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720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B1C74F-CED8-4767-85B4-A4EDB45D7EC1}"/>
              </a:ext>
            </a:extLst>
          </p:cNvPr>
          <p:cNvSpPr>
            <a:spLocks noGrp="1"/>
          </p:cNvSpPr>
          <p:nvPr>
            <p:ph sz="half" idx="1"/>
          </p:nvPr>
        </p:nvSpPr>
        <p:spPr>
          <a:xfrm>
            <a:off x="305881" y="404044"/>
            <a:ext cx="7505549" cy="3830054"/>
          </a:xfrm>
          <a:noFill/>
        </p:spPr>
        <p:txBody>
          <a:bodyPr>
            <a:noAutofit/>
          </a:bodyPr>
          <a:lstStyle/>
          <a:p>
            <a:pPr marL="0" indent="0" algn="ctr">
              <a:spcBef>
                <a:spcPts val="900"/>
              </a:spcBef>
              <a:buNone/>
              <a:tabLst>
                <a:tab pos="270034" algn="l"/>
                <a:tab pos="472440" algn="l"/>
              </a:tabLst>
            </a:pPr>
            <a:endParaRPr lang="en-US" b="1" dirty="0">
              <a:solidFill>
                <a:srgbClr val="134985"/>
              </a:solidFill>
              <a:latin typeface="Times New Roman" panose="02020603050405020304" pitchFamily="18" charset="0"/>
              <a:cs typeface="Times New Roman" panose="02020603050405020304" pitchFamily="18" charset="0"/>
            </a:endParaRPr>
          </a:p>
          <a:p>
            <a:pPr marL="0" indent="0">
              <a:spcBef>
                <a:spcPts val="900"/>
              </a:spcBef>
              <a:buNone/>
              <a:tabLst>
                <a:tab pos="270034" algn="l"/>
                <a:tab pos="472440" algn="l"/>
              </a:tabLst>
            </a:pPr>
            <a:endParaRPr lang="en-US" dirty="0">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BCFC92EC-E100-22DD-D50E-74B9C38A3033}"/>
              </a:ext>
            </a:extLst>
          </p:cNvPr>
          <p:cNvGraphicFramePr>
            <a:graphicFrameLocks/>
          </p:cNvGraphicFramePr>
          <p:nvPr/>
        </p:nvGraphicFramePr>
        <p:xfrm>
          <a:off x="711843" y="737886"/>
          <a:ext cx="7569843" cy="3752455"/>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1">
            <a:extLst>
              <a:ext uri="{FF2B5EF4-FFF2-40B4-BE49-F238E27FC236}">
                <a16:creationId xmlns:a16="http://schemas.microsoft.com/office/drawing/2014/main" id="{A76B015B-C6DA-60EE-48B4-F561E6170A17}"/>
              </a:ext>
            </a:extLst>
          </p:cNvPr>
          <p:cNvSpPr txBox="1">
            <a:spLocks/>
          </p:cNvSpPr>
          <p:nvPr/>
        </p:nvSpPr>
        <p:spPr>
          <a:xfrm>
            <a:off x="711844" y="456952"/>
            <a:ext cx="7569843" cy="541082"/>
          </a:xfrm>
          <a:prstGeom prst="rect">
            <a:avLst/>
          </a:prstGeom>
          <a:solidFill>
            <a:srgbClr val="0298CA"/>
          </a:solidFill>
        </p:spPr>
        <p:txBody>
          <a:bodyPr>
            <a:noAutofit/>
          </a:bodyPr>
          <a:lstStyle>
            <a:defPPr>
              <a:defRPr lang="en-US"/>
            </a:defPPr>
            <a:lvl1pPr indent="0" algn="ctr">
              <a:lnSpc>
                <a:spcPct val="110000"/>
              </a:lnSpc>
              <a:spcBef>
                <a:spcPts val="0"/>
              </a:spcBef>
              <a:spcAft>
                <a:spcPts val="0"/>
              </a:spcAft>
              <a:buClr>
                <a:schemeClr val="tx1">
                  <a:lumMod val="85000"/>
                  <a:lumOff val="15000"/>
                </a:schemeClr>
              </a:buClr>
              <a:buFont typeface="Garamond" pitchFamily="18" charset="0"/>
              <a:buNone/>
              <a:defRPr sz="3000" b="0" i="0" spc="80" baseline="0">
                <a:solidFill>
                  <a:schemeClr val="bg1"/>
                </a:solidFill>
                <a:latin typeface="Georgia" panose="02040502050405020303" pitchFamily="18" charset="0"/>
                <a:cs typeface="Arial" panose="020B0604020202020204" pitchFamily="34" charset="0"/>
              </a:defRPr>
            </a:lvl1pPr>
            <a:lvl2pPr indent="0" algn="ctr">
              <a:lnSpc>
                <a:spcPct val="100000"/>
              </a:lnSpc>
              <a:spcBef>
                <a:spcPts val="500"/>
              </a:spcBef>
              <a:buClr>
                <a:schemeClr val="tx1">
                  <a:lumMod val="85000"/>
                  <a:lumOff val="15000"/>
                </a:schemeClr>
              </a:buClr>
              <a:buFont typeface="Garamond" pitchFamily="18" charset="0"/>
              <a:buNone/>
              <a:defRPr sz="1600"/>
            </a:lvl2pPr>
            <a:lvl3pPr indent="0" algn="ctr">
              <a:lnSpc>
                <a:spcPct val="100000"/>
              </a:lnSpc>
              <a:spcBef>
                <a:spcPts val="500"/>
              </a:spcBef>
              <a:buClr>
                <a:schemeClr val="tx1">
                  <a:lumMod val="85000"/>
                  <a:lumOff val="15000"/>
                </a:schemeClr>
              </a:buClr>
              <a:buFont typeface="Garamond" pitchFamily="18" charset="0"/>
              <a:buNone/>
              <a:defRPr sz="1600"/>
            </a:lvl3pPr>
            <a:lvl4pPr indent="0" algn="ctr">
              <a:lnSpc>
                <a:spcPct val="100000"/>
              </a:lnSpc>
              <a:spcBef>
                <a:spcPts val="500"/>
              </a:spcBef>
              <a:buClr>
                <a:schemeClr val="tx1">
                  <a:lumMod val="85000"/>
                  <a:lumOff val="15000"/>
                </a:schemeClr>
              </a:buClr>
              <a:buFont typeface="Garamond" pitchFamily="18" charset="0"/>
              <a:buNone/>
              <a:defRPr sz="1600"/>
            </a:lvl4pPr>
            <a:lvl5pPr indent="0" algn="ctr">
              <a:lnSpc>
                <a:spcPct val="100000"/>
              </a:lnSpc>
              <a:spcBef>
                <a:spcPts val="500"/>
              </a:spcBef>
              <a:buClr>
                <a:schemeClr val="tx1">
                  <a:lumMod val="85000"/>
                  <a:lumOff val="15000"/>
                </a:schemeClr>
              </a:buClr>
              <a:buFont typeface="Garamond" pitchFamily="18" charset="0"/>
              <a:buNone/>
              <a:defRPr sz="1600"/>
            </a:lvl5pPr>
            <a:lvl6pPr indent="0" algn="ctr">
              <a:lnSpc>
                <a:spcPct val="100000"/>
              </a:lnSpc>
              <a:spcBef>
                <a:spcPts val="500"/>
              </a:spcBef>
              <a:buClr>
                <a:schemeClr val="tx1">
                  <a:lumMod val="85000"/>
                  <a:lumOff val="15000"/>
                </a:schemeClr>
              </a:buClr>
              <a:buFont typeface="Garamond" pitchFamily="18" charset="0"/>
              <a:buNone/>
              <a:defRPr sz="1600"/>
            </a:lvl6pPr>
            <a:lvl7pPr indent="0" algn="ctr">
              <a:lnSpc>
                <a:spcPct val="100000"/>
              </a:lnSpc>
              <a:spcBef>
                <a:spcPts val="500"/>
              </a:spcBef>
              <a:buClr>
                <a:schemeClr val="tx1">
                  <a:lumMod val="85000"/>
                  <a:lumOff val="15000"/>
                </a:schemeClr>
              </a:buClr>
              <a:buFont typeface="Garamond" pitchFamily="18" charset="0"/>
              <a:buNone/>
              <a:defRPr sz="1600"/>
            </a:lvl7pPr>
            <a:lvl8pPr indent="0" algn="ctr">
              <a:lnSpc>
                <a:spcPct val="100000"/>
              </a:lnSpc>
              <a:spcBef>
                <a:spcPts val="500"/>
              </a:spcBef>
              <a:buClr>
                <a:schemeClr val="tx1">
                  <a:lumMod val="85000"/>
                  <a:lumOff val="15000"/>
                </a:schemeClr>
              </a:buClr>
              <a:buFont typeface="Garamond" pitchFamily="18" charset="0"/>
              <a:buNone/>
              <a:defRPr sz="1600"/>
            </a:lvl8pPr>
            <a:lvl9pPr indent="0" algn="ctr">
              <a:lnSpc>
                <a:spcPct val="100000"/>
              </a:lnSpc>
              <a:spcBef>
                <a:spcPts val="500"/>
              </a:spcBef>
              <a:buClr>
                <a:schemeClr val="tx1">
                  <a:lumMod val="85000"/>
                  <a:lumOff val="15000"/>
                </a:schemeClr>
              </a:buClr>
              <a:buFont typeface="Garamond" pitchFamily="18" charset="0"/>
              <a:buNone/>
              <a:defRPr sz="1600"/>
            </a:lvl9pPr>
          </a:lstStyle>
          <a:p>
            <a:pPr algn="l"/>
            <a:endParaRPr lang="en-US" sz="1350" dirty="0">
              <a:solidFill>
                <a:schemeClr val="tx1"/>
              </a:solidFill>
            </a:endParaRPr>
          </a:p>
          <a:p>
            <a:pPr algn="l"/>
            <a:endParaRPr lang="en-US" sz="1350" dirty="0">
              <a:solidFill>
                <a:schemeClr val="tx1"/>
              </a:solidFill>
            </a:endParaRPr>
          </a:p>
        </p:txBody>
      </p:sp>
      <p:sp>
        <p:nvSpPr>
          <p:cNvPr id="3" name="TextBox 2">
            <a:extLst>
              <a:ext uri="{FF2B5EF4-FFF2-40B4-BE49-F238E27FC236}">
                <a16:creationId xmlns:a16="http://schemas.microsoft.com/office/drawing/2014/main" id="{68A77941-206F-C0EF-9FF5-52251A3ED46C}"/>
              </a:ext>
            </a:extLst>
          </p:cNvPr>
          <p:cNvSpPr txBox="1"/>
          <p:nvPr/>
        </p:nvSpPr>
        <p:spPr>
          <a:xfrm>
            <a:off x="953430" y="456951"/>
            <a:ext cx="7189084" cy="784830"/>
          </a:xfrm>
          <a:prstGeom prst="rect">
            <a:avLst/>
          </a:prstGeom>
          <a:noFill/>
        </p:spPr>
        <p:txBody>
          <a:bodyPr wrap="square">
            <a:spAutoFit/>
          </a:bodyPr>
          <a:lstStyle/>
          <a:p>
            <a:r>
              <a:rPr lang="en-US" sz="1500" dirty="0">
                <a:solidFill>
                  <a:schemeClr val="bg1"/>
                </a:solidFill>
                <a:latin typeface="Georgia" panose="02040502050405020303" pitchFamily="18" charset="0"/>
              </a:rPr>
              <a:t>Main characteristics and indicators are collected for Refugees, Internally Displaced Persons (IDPs) and Statelessness statistics</a:t>
            </a:r>
          </a:p>
          <a:p>
            <a:pPr algn="l"/>
            <a:endParaRPr lang="en-US" sz="1500" dirty="0">
              <a:solidFill>
                <a:schemeClr val="bg1"/>
              </a:solidFill>
            </a:endParaRPr>
          </a:p>
        </p:txBody>
      </p:sp>
      <p:sp>
        <p:nvSpPr>
          <p:cNvPr id="7" name="TextBox 6">
            <a:extLst>
              <a:ext uri="{FF2B5EF4-FFF2-40B4-BE49-F238E27FC236}">
                <a16:creationId xmlns:a16="http://schemas.microsoft.com/office/drawing/2014/main" id="{872754FB-3A79-6A08-9BA3-683AED9E2A6F}"/>
              </a:ext>
            </a:extLst>
          </p:cNvPr>
          <p:cNvSpPr txBox="1"/>
          <p:nvPr/>
        </p:nvSpPr>
        <p:spPr>
          <a:xfrm>
            <a:off x="953430" y="4051456"/>
            <a:ext cx="4572000" cy="507831"/>
          </a:xfrm>
          <a:prstGeom prst="rect">
            <a:avLst/>
          </a:prstGeom>
          <a:noFill/>
        </p:spPr>
        <p:txBody>
          <a:bodyPr wrap="square">
            <a:spAutoFit/>
          </a:bodyPr>
          <a:lstStyle/>
          <a:p>
            <a:r>
              <a:rPr lang="en-US" sz="900" dirty="0">
                <a:latin typeface="Georgia" panose="02040502050405020303" pitchFamily="18" charset="0"/>
              </a:rPr>
              <a:t>Other specified</a:t>
            </a:r>
          </a:p>
          <a:p>
            <a:pPr marL="214313" indent="-214313">
              <a:buFont typeface="Arial" panose="020B0604020202020204" pitchFamily="34" charset="0"/>
              <a:buChar char="•"/>
            </a:pPr>
            <a:r>
              <a:rPr lang="en-US" sz="900" dirty="0">
                <a:latin typeface="Georgia" panose="02040502050405020303" pitchFamily="18" charset="0"/>
              </a:rPr>
              <a:t>Jordan-Expenses, Income, Durable Goods, Housing</a:t>
            </a:r>
          </a:p>
          <a:p>
            <a:pPr marL="214313" indent="-214313">
              <a:buFont typeface="Arial" panose="020B0604020202020204" pitchFamily="34" charset="0"/>
              <a:buChar char="•"/>
            </a:pPr>
            <a:r>
              <a:rPr lang="en-US" sz="900" dirty="0">
                <a:latin typeface="Georgia" panose="02040502050405020303" pitchFamily="18" charset="0"/>
              </a:rPr>
              <a:t>Palestine-Economic conditions</a:t>
            </a:r>
          </a:p>
        </p:txBody>
      </p:sp>
      <p:graphicFrame>
        <p:nvGraphicFramePr>
          <p:cNvPr id="8" name="Chart 7">
            <a:extLst>
              <a:ext uri="{FF2B5EF4-FFF2-40B4-BE49-F238E27FC236}">
                <a16:creationId xmlns:a16="http://schemas.microsoft.com/office/drawing/2014/main" id="{2CF3B414-F4E3-0EB1-BAAA-0DFACE44D8D8}"/>
              </a:ext>
            </a:extLst>
          </p:cNvPr>
          <p:cNvGraphicFramePr>
            <a:graphicFrameLocks/>
          </p:cNvGraphicFramePr>
          <p:nvPr/>
        </p:nvGraphicFramePr>
        <p:xfrm>
          <a:off x="1879283" y="1328738"/>
          <a:ext cx="5385435" cy="2486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940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D23D89DB-0BC3-AE4F-8188-6BA53B20CD5F}"/>
              </a:ext>
            </a:extLst>
          </p:cNvPr>
          <p:cNvSpPr txBox="1">
            <a:spLocks/>
          </p:cNvSpPr>
          <p:nvPr/>
        </p:nvSpPr>
        <p:spPr>
          <a:xfrm>
            <a:off x="711844" y="456952"/>
            <a:ext cx="7569843" cy="541082"/>
          </a:xfrm>
          <a:prstGeom prst="rect">
            <a:avLst/>
          </a:prstGeom>
          <a:solidFill>
            <a:srgbClr val="0298CA"/>
          </a:solidFill>
        </p:spPr>
        <p:txBody>
          <a:bodyPr>
            <a:noAutofit/>
          </a:bodyPr>
          <a:lstStyle>
            <a:defPPr>
              <a:defRPr lang="en-US"/>
            </a:defPPr>
            <a:lvl1pPr indent="0" algn="ctr">
              <a:lnSpc>
                <a:spcPct val="110000"/>
              </a:lnSpc>
              <a:spcBef>
                <a:spcPts val="0"/>
              </a:spcBef>
              <a:spcAft>
                <a:spcPts val="0"/>
              </a:spcAft>
              <a:buClr>
                <a:schemeClr val="tx1">
                  <a:lumMod val="85000"/>
                  <a:lumOff val="15000"/>
                </a:schemeClr>
              </a:buClr>
              <a:buFont typeface="Garamond" pitchFamily="18" charset="0"/>
              <a:buNone/>
              <a:defRPr sz="3000" b="0" i="0" spc="80" baseline="0">
                <a:solidFill>
                  <a:schemeClr val="bg1"/>
                </a:solidFill>
                <a:latin typeface="Georgia" panose="02040502050405020303" pitchFamily="18" charset="0"/>
                <a:cs typeface="Arial" panose="020B0604020202020204" pitchFamily="34" charset="0"/>
              </a:defRPr>
            </a:lvl1pPr>
            <a:lvl2pPr indent="0" algn="ctr">
              <a:lnSpc>
                <a:spcPct val="100000"/>
              </a:lnSpc>
              <a:spcBef>
                <a:spcPts val="500"/>
              </a:spcBef>
              <a:buClr>
                <a:schemeClr val="tx1">
                  <a:lumMod val="85000"/>
                  <a:lumOff val="15000"/>
                </a:schemeClr>
              </a:buClr>
              <a:buFont typeface="Garamond" pitchFamily="18" charset="0"/>
              <a:buNone/>
              <a:defRPr sz="1600"/>
            </a:lvl2pPr>
            <a:lvl3pPr indent="0" algn="ctr">
              <a:lnSpc>
                <a:spcPct val="100000"/>
              </a:lnSpc>
              <a:spcBef>
                <a:spcPts val="500"/>
              </a:spcBef>
              <a:buClr>
                <a:schemeClr val="tx1">
                  <a:lumMod val="85000"/>
                  <a:lumOff val="15000"/>
                </a:schemeClr>
              </a:buClr>
              <a:buFont typeface="Garamond" pitchFamily="18" charset="0"/>
              <a:buNone/>
              <a:defRPr sz="1600"/>
            </a:lvl3pPr>
            <a:lvl4pPr indent="0" algn="ctr">
              <a:lnSpc>
                <a:spcPct val="100000"/>
              </a:lnSpc>
              <a:spcBef>
                <a:spcPts val="500"/>
              </a:spcBef>
              <a:buClr>
                <a:schemeClr val="tx1">
                  <a:lumMod val="85000"/>
                  <a:lumOff val="15000"/>
                </a:schemeClr>
              </a:buClr>
              <a:buFont typeface="Garamond" pitchFamily="18" charset="0"/>
              <a:buNone/>
              <a:defRPr sz="1600"/>
            </a:lvl4pPr>
            <a:lvl5pPr indent="0" algn="ctr">
              <a:lnSpc>
                <a:spcPct val="100000"/>
              </a:lnSpc>
              <a:spcBef>
                <a:spcPts val="500"/>
              </a:spcBef>
              <a:buClr>
                <a:schemeClr val="tx1">
                  <a:lumMod val="85000"/>
                  <a:lumOff val="15000"/>
                </a:schemeClr>
              </a:buClr>
              <a:buFont typeface="Garamond" pitchFamily="18" charset="0"/>
              <a:buNone/>
              <a:defRPr sz="1600"/>
            </a:lvl5pPr>
            <a:lvl6pPr indent="0" algn="ctr">
              <a:lnSpc>
                <a:spcPct val="100000"/>
              </a:lnSpc>
              <a:spcBef>
                <a:spcPts val="500"/>
              </a:spcBef>
              <a:buClr>
                <a:schemeClr val="tx1">
                  <a:lumMod val="85000"/>
                  <a:lumOff val="15000"/>
                </a:schemeClr>
              </a:buClr>
              <a:buFont typeface="Garamond" pitchFamily="18" charset="0"/>
              <a:buNone/>
              <a:defRPr sz="1600"/>
            </a:lvl6pPr>
            <a:lvl7pPr indent="0" algn="ctr">
              <a:lnSpc>
                <a:spcPct val="100000"/>
              </a:lnSpc>
              <a:spcBef>
                <a:spcPts val="500"/>
              </a:spcBef>
              <a:buClr>
                <a:schemeClr val="tx1">
                  <a:lumMod val="85000"/>
                  <a:lumOff val="15000"/>
                </a:schemeClr>
              </a:buClr>
              <a:buFont typeface="Garamond" pitchFamily="18" charset="0"/>
              <a:buNone/>
              <a:defRPr sz="1600"/>
            </a:lvl7pPr>
            <a:lvl8pPr indent="0" algn="ctr">
              <a:lnSpc>
                <a:spcPct val="100000"/>
              </a:lnSpc>
              <a:spcBef>
                <a:spcPts val="500"/>
              </a:spcBef>
              <a:buClr>
                <a:schemeClr val="tx1">
                  <a:lumMod val="85000"/>
                  <a:lumOff val="15000"/>
                </a:schemeClr>
              </a:buClr>
              <a:buFont typeface="Garamond" pitchFamily="18" charset="0"/>
              <a:buNone/>
              <a:defRPr sz="1600"/>
            </a:lvl8pPr>
            <a:lvl9pPr indent="0" algn="ctr">
              <a:lnSpc>
                <a:spcPct val="100000"/>
              </a:lnSpc>
              <a:spcBef>
                <a:spcPts val="500"/>
              </a:spcBef>
              <a:buClr>
                <a:schemeClr val="tx1">
                  <a:lumMod val="85000"/>
                  <a:lumOff val="15000"/>
                </a:schemeClr>
              </a:buClr>
              <a:buFont typeface="Garamond" pitchFamily="18" charset="0"/>
              <a:buNone/>
              <a:defRPr sz="1600"/>
            </a:lvl9pPr>
          </a:lstStyle>
          <a:p>
            <a:r>
              <a:rPr lang="en-US" sz="1500" dirty="0"/>
              <a:t>The methods used to disseminate Refugees, Internally Displaced Persons (IDPs) and Statelessness statistics?</a:t>
            </a:r>
          </a:p>
        </p:txBody>
      </p:sp>
      <p:graphicFrame>
        <p:nvGraphicFramePr>
          <p:cNvPr id="2" name="Chart 1">
            <a:extLst>
              <a:ext uri="{FF2B5EF4-FFF2-40B4-BE49-F238E27FC236}">
                <a16:creationId xmlns:a16="http://schemas.microsoft.com/office/drawing/2014/main" id="{CE753720-1A45-63E2-66D7-87DF5C486DC8}"/>
              </a:ext>
            </a:extLst>
          </p:cNvPr>
          <p:cNvGraphicFramePr>
            <a:graphicFrameLocks/>
          </p:cNvGraphicFramePr>
          <p:nvPr/>
        </p:nvGraphicFramePr>
        <p:xfrm>
          <a:off x="1814036" y="1354931"/>
          <a:ext cx="5515928" cy="2433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4669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C59E8D9E-B48B-232C-5537-A857EB2105BF}"/>
              </a:ext>
            </a:extLst>
          </p:cNvPr>
          <p:cNvSpPr txBox="1">
            <a:spLocks/>
          </p:cNvSpPr>
          <p:nvPr/>
        </p:nvSpPr>
        <p:spPr>
          <a:xfrm>
            <a:off x="711844" y="447539"/>
            <a:ext cx="7569843" cy="392415"/>
          </a:xfrm>
          <a:prstGeom prst="rect">
            <a:avLst/>
          </a:prstGeom>
          <a:solidFill>
            <a:srgbClr val="0298CA"/>
          </a:solidFill>
        </p:spPr>
        <p:txBody>
          <a:bodyPr>
            <a:no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28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ctr"/>
            <a:r>
              <a:rPr lang="en-US" sz="2250" dirty="0">
                <a:latin typeface="Georgia" panose="02040502050405020303" pitchFamily="18" charset="0"/>
              </a:rPr>
              <a:t>Consultation &amp; coordination</a:t>
            </a:r>
          </a:p>
        </p:txBody>
      </p:sp>
      <p:sp>
        <p:nvSpPr>
          <p:cNvPr id="2" name="TextBox 1">
            <a:extLst>
              <a:ext uri="{FF2B5EF4-FFF2-40B4-BE49-F238E27FC236}">
                <a16:creationId xmlns:a16="http://schemas.microsoft.com/office/drawing/2014/main" id="{084E24DF-1777-9A67-4A86-E08A12DB13AB}"/>
              </a:ext>
            </a:extLst>
          </p:cNvPr>
          <p:cNvSpPr txBox="1"/>
          <p:nvPr/>
        </p:nvSpPr>
        <p:spPr>
          <a:xfrm>
            <a:off x="751826" y="4325023"/>
            <a:ext cx="2392818" cy="233334"/>
          </a:xfrm>
          <a:prstGeom prst="rect">
            <a:avLst/>
          </a:prstGeom>
          <a:noFill/>
        </p:spPr>
        <p:txBody>
          <a:bodyPr wrap="square">
            <a:spAutoFit/>
          </a:bodyPr>
          <a:lstStyle/>
          <a:p>
            <a:pPr defTabSz="685800">
              <a:lnSpc>
                <a:spcPct val="110000"/>
              </a:lnSpc>
              <a:spcBef>
                <a:spcPts val="900"/>
              </a:spcBef>
              <a:buClr>
                <a:srgbClr val="000000">
                  <a:lumMod val="85000"/>
                  <a:lumOff val="15000"/>
                </a:srgbClr>
              </a:buClr>
              <a:tabLst>
                <a:tab pos="270034" algn="l"/>
                <a:tab pos="472440" algn="l"/>
              </a:tabLst>
              <a:defRPr/>
            </a:pPr>
            <a:r>
              <a:rPr lang="en-US" sz="900" dirty="0">
                <a:latin typeface="Georgia" panose="02040502050405020303" pitchFamily="18" charset="0"/>
                <a:cs typeface="Times New Roman" panose="02020603050405020304" pitchFamily="18" charset="0"/>
              </a:rPr>
              <a:t> Egypt-IOM and UNHCR</a:t>
            </a:r>
            <a:endParaRPr lang="en-US" sz="900" kern="1200" dirty="0">
              <a:latin typeface="Georgia" panose="02040502050405020303"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80787728-535E-E0CA-53CB-1B7816A80ACA}"/>
              </a:ext>
            </a:extLst>
          </p:cNvPr>
          <p:cNvGraphicFramePr>
            <a:graphicFrameLocks/>
          </p:cNvGraphicFramePr>
          <p:nvPr/>
        </p:nvGraphicFramePr>
        <p:xfrm>
          <a:off x="1555433" y="954916"/>
          <a:ext cx="6033135" cy="3381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0740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F7DFD9-0471-1B95-B14D-73EF07E31411}"/>
              </a:ext>
            </a:extLst>
          </p:cNvPr>
          <p:cNvSpPr txBox="1">
            <a:spLocks/>
          </p:cNvSpPr>
          <p:nvPr/>
        </p:nvSpPr>
        <p:spPr>
          <a:xfrm>
            <a:off x="988647" y="571334"/>
            <a:ext cx="7569843" cy="618641"/>
          </a:xfrm>
          <a:prstGeom prst="rect">
            <a:avLst/>
          </a:prstGeom>
          <a:solidFill>
            <a:srgbClr val="0298CA"/>
          </a:solidFill>
        </p:spPr>
        <p:txBody>
          <a:bodyPr>
            <a:no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28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nSpc>
                <a:spcPct val="107000"/>
              </a:lnSpc>
              <a:spcAft>
                <a:spcPts val="600"/>
              </a:spcAft>
            </a:pPr>
            <a:r>
              <a:rPr lang="en-US" sz="1500" dirty="0">
                <a:latin typeface="Georgia" panose="02040502050405020303" pitchFamily="18" charset="0"/>
                <a:ea typeface="Calibri" panose="020F0502020204030204" pitchFamily="34" charset="0"/>
              </a:rPr>
              <a:t>Does your office need consultation service on Refugees, Internally Displaced Persons (IDPs) and Statelessness</a:t>
            </a:r>
          </a:p>
        </p:txBody>
      </p:sp>
      <p:sp>
        <p:nvSpPr>
          <p:cNvPr id="9" name="TextBox 8">
            <a:extLst>
              <a:ext uri="{FF2B5EF4-FFF2-40B4-BE49-F238E27FC236}">
                <a16:creationId xmlns:a16="http://schemas.microsoft.com/office/drawing/2014/main" id="{4C87E11F-2CB0-2907-B76D-EA8D28C15339}"/>
              </a:ext>
            </a:extLst>
          </p:cNvPr>
          <p:cNvSpPr txBox="1"/>
          <p:nvPr/>
        </p:nvSpPr>
        <p:spPr>
          <a:xfrm>
            <a:off x="6227004" y="2863301"/>
            <a:ext cx="1177406" cy="491032"/>
          </a:xfrm>
          <a:prstGeom prst="rect">
            <a:avLst/>
          </a:prstGeom>
          <a:noFill/>
        </p:spPr>
        <p:txBody>
          <a:bodyPr wrap="square">
            <a:spAutoFit/>
          </a:bodyPr>
          <a:lstStyle/>
          <a:p>
            <a:pPr defTabSz="685800">
              <a:lnSpc>
                <a:spcPct val="110000"/>
              </a:lnSpc>
              <a:spcBef>
                <a:spcPts val="900"/>
              </a:spcBef>
              <a:buClr>
                <a:srgbClr val="000000">
                  <a:lumMod val="85000"/>
                  <a:lumOff val="15000"/>
                </a:srgbClr>
              </a:buClr>
              <a:tabLst>
                <a:tab pos="270034" algn="l"/>
                <a:tab pos="472440" algn="l"/>
              </a:tabLst>
              <a:defRPr/>
            </a:pPr>
            <a:r>
              <a:rPr lang="en-US" sz="600" dirty="0">
                <a:latin typeface="Georgia" panose="02040502050405020303" pitchFamily="18" charset="0"/>
                <a:cs typeface="Times New Roman" panose="02020603050405020304" pitchFamily="18" charset="0"/>
              </a:rPr>
              <a:t> Jordan                                      </a:t>
            </a:r>
            <a:r>
              <a:rPr lang="en-US" sz="600" kern="1200" dirty="0">
                <a:latin typeface="Georgia" panose="02040502050405020303" pitchFamily="18" charset="0"/>
                <a:cs typeface="Times New Roman" panose="02020603050405020304" pitchFamily="18" charset="0"/>
              </a:rPr>
              <a:t>Lebanon                               </a:t>
            </a:r>
            <a:r>
              <a:rPr lang="en-US" sz="600" dirty="0">
                <a:latin typeface="Georgia" panose="02040502050405020303" pitchFamily="18" charset="0"/>
                <a:cs typeface="Times New Roman" panose="02020603050405020304" pitchFamily="18" charset="0"/>
              </a:rPr>
              <a:t>Morocco                             </a:t>
            </a:r>
            <a:r>
              <a:rPr lang="en-US" sz="600" kern="1200" dirty="0">
                <a:latin typeface="Georgia" panose="02040502050405020303" pitchFamily="18" charset="0"/>
                <a:cs typeface="Times New Roman" panose="02020603050405020304" pitchFamily="18" charset="0"/>
              </a:rPr>
              <a:t>Mauritania</a:t>
            </a:r>
          </a:p>
        </p:txBody>
      </p:sp>
      <p:sp>
        <p:nvSpPr>
          <p:cNvPr id="10" name="TextBox 9">
            <a:extLst>
              <a:ext uri="{FF2B5EF4-FFF2-40B4-BE49-F238E27FC236}">
                <a16:creationId xmlns:a16="http://schemas.microsoft.com/office/drawing/2014/main" id="{3A8DB985-64F4-B9C3-076E-5D5E2F47FB27}"/>
              </a:ext>
            </a:extLst>
          </p:cNvPr>
          <p:cNvSpPr txBox="1"/>
          <p:nvPr/>
        </p:nvSpPr>
        <p:spPr>
          <a:xfrm>
            <a:off x="6147517" y="2215500"/>
            <a:ext cx="606788" cy="491032"/>
          </a:xfrm>
          <a:prstGeom prst="rect">
            <a:avLst/>
          </a:prstGeom>
          <a:noFill/>
        </p:spPr>
        <p:txBody>
          <a:bodyPr wrap="square">
            <a:spAutoFit/>
          </a:bodyPr>
          <a:lstStyle/>
          <a:p>
            <a:pPr defTabSz="685800">
              <a:lnSpc>
                <a:spcPct val="110000"/>
              </a:lnSpc>
              <a:spcBef>
                <a:spcPts val="900"/>
              </a:spcBef>
              <a:buClr>
                <a:srgbClr val="000000">
                  <a:lumMod val="85000"/>
                  <a:lumOff val="15000"/>
                </a:srgbClr>
              </a:buClr>
              <a:tabLst>
                <a:tab pos="270034" algn="l"/>
                <a:tab pos="472440" algn="l"/>
              </a:tabLst>
              <a:defRPr/>
            </a:pPr>
            <a:r>
              <a:rPr lang="en-US" sz="600" dirty="0">
                <a:latin typeface="Georgia" panose="02040502050405020303" pitchFamily="18" charset="0"/>
                <a:cs typeface="Times New Roman" panose="02020603050405020304" pitchFamily="18" charset="0"/>
              </a:rPr>
              <a:t> Egypt </a:t>
            </a:r>
            <a:r>
              <a:rPr lang="en-US" sz="600" kern="1200" dirty="0">
                <a:latin typeface="Georgia" panose="02040502050405020303" pitchFamily="18" charset="0"/>
                <a:cs typeface="Times New Roman" panose="02020603050405020304" pitchFamily="18" charset="0"/>
              </a:rPr>
              <a:t>Lebanon </a:t>
            </a:r>
            <a:r>
              <a:rPr lang="en-US" sz="600" dirty="0">
                <a:latin typeface="Georgia" panose="02040502050405020303" pitchFamily="18" charset="0"/>
                <a:cs typeface="Times New Roman" panose="02020603050405020304" pitchFamily="18" charset="0"/>
              </a:rPr>
              <a:t>Morocco Palestine</a:t>
            </a:r>
            <a:endParaRPr lang="en-US" sz="600" kern="1200" dirty="0">
              <a:latin typeface="Georgia" panose="02040502050405020303"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D9AEB0C-494E-95A7-B7D2-153A91475B22}"/>
              </a:ext>
            </a:extLst>
          </p:cNvPr>
          <p:cNvSpPr txBox="1"/>
          <p:nvPr/>
        </p:nvSpPr>
        <p:spPr>
          <a:xfrm>
            <a:off x="6300811" y="1642114"/>
            <a:ext cx="606788" cy="491032"/>
          </a:xfrm>
          <a:prstGeom prst="rect">
            <a:avLst/>
          </a:prstGeom>
          <a:noFill/>
        </p:spPr>
        <p:txBody>
          <a:bodyPr wrap="square">
            <a:spAutoFit/>
          </a:bodyPr>
          <a:lstStyle/>
          <a:p>
            <a:pPr defTabSz="685800">
              <a:lnSpc>
                <a:spcPct val="110000"/>
              </a:lnSpc>
              <a:spcBef>
                <a:spcPts val="900"/>
              </a:spcBef>
              <a:buClr>
                <a:srgbClr val="000000">
                  <a:lumMod val="85000"/>
                  <a:lumOff val="15000"/>
                </a:srgbClr>
              </a:buClr>
              <a:tabLst>
                <a:tab pos="270034" algn="l"/>
                <a:tab pos="472440" algn="l"/>
              </a:tabLst>
              <a:defRPr/>
            </a:pPr>
            <a:r>
              <a:rPr lang="en-US" sz="600" dirty="0">
                <a:latin typeface="Georgia" panose="02040502050405020303" pitchFamily="18" charset="0"/>
                <a:cs typeface="Times New Roman" panose="02020603050405020304" pitchFamily="18" charset="0"/>
              </a:rPr>
              <a:t> Egypt </a:t>
            </a:r>
            <a:r>
              <a:rPr lang="en-US" sz="600" kern="1200" dirty="0">
                <a:latin typeface="Georgia" panose="02040502050405020303" pitchFamily="18" charset="0"/>
                <a:cs typeface="Times New Roman" panose="02020603050405020304" pitchFamily="18" charset="0"/>
              </a:rPr>
              <a:t>Lebanon </a:t>
            </a:r>
            <a:r>
              <a:rPr lang="en-US" sz="600" dirty="0">
                <a:latin typeface="Georgia" panose="02040502050405020303" pitchFamily="18" charset="0"/>
                <a:cs typeface="Times New Roman" panose="02020603050405020304" pitchFamily="18" charset="0"/>
              </a:rPr>
              <a:t>Morocco Palestine</a:t>
            </a:r>
            <a:endParaRPr lang="en-US" sz="600" kern="1200" dirty="0">
              <a:latin typeface="Georgia" panose="02040502050405020303"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A43BC26A-9D8F-1BB6-4048-FFDAD4D4AF82}"/>
              </a:ext>
            </a:extLst>
          </p:cNvPr>
          <p:cNvGraphicFramePr>
            <a:graphicFrameLocks/>
          </p:cNvGraphicFramePr>
          <p:nvPr/>
        </p:nvGraphicFramePr>
        <p:xfrm>
          <a:off x="1625918" y="1467803"/>
          <a:ext cx="5892165" cy="22078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3353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4EC108-E4D3-7DBA-BD17-5BA5D6D4BB48}"/>
              </a:ext>
            </a:extLst>
          </p:cNvPr>
          <p:cNvSpPr txBox="1">
            <a:spLocks/>
          </p:cNvSpPr>
          <p:nvPr/>
        </p:nvSpPr>
        <p:spPr>
          <a:xfrm>
            <a:off x="1025912" y="475450"/>
            <a:ext cx="7002966" cy="392415"/>
          </a:xfrm>
          <a:prstGeom prst="rect">
            <a:avLst/>
          </a:prstGeom>
          <a:solidFill>
            <a:srgbClr val="0298CA"/>
          </a:solidFill>
        </p:spPr>
        <p:txBody>
          <a:bodyPr>
            <a:norm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28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ctr" defTabSz="685800">
              <a:spcBef>
                <a:spcPts val="900"/>
              </a:spcBef>
              <a:buClr>
                <a:srgbClr val="000000">
                  <a:lumMod val="85000"/>
                  <a:lumOff val="15000"/>
                </a:srgbClr>
              </a:buClr>
              <a:tabLst>
                <a:tab pos="270034" algn="l"/>
                <a:tab pos="472440" algn="l"/>
              </a:tabLst>
              <a:defRPr/>
            </a:pPr>
            <a:r>
              <a:rPr lang="en-US" sz="1500" b="1" spc="60">
                <a:solidFill>
                  <a:srgbClr val="FFFFFF"/>
                </a:solidFill>
                <a:latin typeface="Georgia" panose="02040502050405020303" pitchFamily="18" charset="0"/>
                <a:ea typeface="Calibri" panose="020F0502020204030204" pitchFamily="34" charset="0"/>
              </a:rPr>
              <a:t>Main challenges</a:t>
            </a:r>
            <a:endParaRPr lang="en-US" sz="2100" b="1" spc="60" dirty="0">
              <a:solidFill>
                <a:srgbClr val="FFFFFF"/>
              </a:solidFill>
              <a:latin typeface="Georgia" panose="02040502050405020303" pitchFamily="18"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F6D61B81-7238-7EDC-FD4B-9A7E1A6A9AC7}"/>
              </a:ext>
            </a:extLst>
          </p:cNvPr>
          <p:cNvGraphicFramePr>
            <a:graphicFrameLocks/>
          </p:cNvGraphicFramePr>
          <p:nvPr>
            <p:extLst>
              <p:ext uri="{D42A27DB-BD31-4B8C-83A1-F6EECF244321}">
                <p14:modId xmlns:p14="http://schemas.microsoft.com/office/powerpoint/2010/main" val="3007880326"/>
              </p:ext>
            </p:extLst>
          </p:nvPr>
        </p:nvGraphicFramePr>
        <p:xfrm>
          <a:off x="1148442" y="1181576"/>
          <a:ext cx="7146471" cy="27803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4021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70800B-1103-3651-9606-5AA0A3A8CB71}"/>
              </a:ext>
            </a:extLst>
          </p:cNvPr>
          <p:cNvSpPr txBox="1"/>
          <p:nvPr/>
        </p:nvSpPr>
        <p:spPr>
          <a:xfrm>
            <a:off x="632880" y="354370"/>
            <a:ext cx="8193311" cy="323165"/>
          </a:xfrm>
          <a:prstGeom prst="rect">
            <a:avLst/>
          </a:prstGeom>
          <a:noFill/>
        </p:spPr>
        <p:txBody>
          <a:bodyPr wrap="square">
            <a:spAutoFit/>
          </a:bodyPr>
          <a:lstStyle/>
          <a:p>
            <a:pPr defTabSz="685800">
              <a:buClrTx/>
              <a:defRPr/>
            </a:pPr>
            <a:r>
              <a:rPr lang="en-US" sz="1500" b="1" kern="1200" dirty="0">
                <a:solidFill>
                  <a:srgbClr val="0070C0"/>
                </a:solidFill>
                <a:latin typeface="Selawik Light" panose="02020404030301010803"/>
                <a:ea typeface="+mn-ea"/>
                <a:cs typeface="+mn-cs"/>
              </a:rPr>
              <a:t> </a:t>
            </a:r>
          </a:p>
        </p:txBody>
      </p:sp>
      <p:sp>
        <p:nvSpPr>
          <p:cNvPr id="3" name="Content Placeholder 1">
            <a:extLst>
              <a:ext uri="{FF2B5EF4-FFF2-40B4-BE49-F238E27FC236}">
                <a16:creationId xmlns:a16="http://schemas.microsoft.com/office/drawing/2014/main" id="{9678A660-9926-73B5-2BCE-93850AA32DBC}"/>
              </a:ext>
            </a:extLst>
          </p:cNvPr>
          <p:cNvSpPr txBox="1">
            <a:spLocks/>
          </p:cNvSpPr>
          <p:nvPr/>
        </p:nvSpPr>
        <p:spPr>
          <a:xfrm>
            <a:off x="317810" y="493056"/>
            <a:ext cx="7990850" cy="484562"/>
          </a:xfrm>
          <a:prstGeom prst="rect">
            <a:avLst/>
          </a:prstGeom>
          <a:solidFill>
            <a:srgbClr val="0298CA"/>
          </a:solidFill>
        </p:spPr>
        <p:txBody>
          <a:bodyPr>
            <a:no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28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just" defTabSz="685800">
              <a:spcBef>
                <a:spcPts val="900"/>
              </a:spcBef>
              <a:buClr>
                <a:srgbClr val="000000">
                  <a:lumMod val="85000"/>
                  <a:lumOff val="15000"/>
                </a:srgbClr>
              </a:buClr>
              <a:tabLst>
                <a:tab pos="270034" algn="l"/>
                <a:tab pos="472440" algn="l"/>
              </a:tabLst>
              <a:defRPr/>
            </a:pPr>
            <a:r>
              <a:rPr lang="en-US" sz="1125" spc="60" dirty="0">
                <a:latin typeface="Georgia" panose="02040502050405020303" pitchFamily="18" charset="0"/>
              </a:rPr>
              <a:t>Does the country plan to carry out Refugees, Internally Displaced Persons (IDPs) and Statelessness related surveys, module or specific study on Refugees, Internally Displaced Persons (IDPs) and Statelessness?</a:t>
            </a:r>
            <a:endParaRPr lang="en-US" sz="1125" spc="60" dirty="0">
              <a:latin typeface="Georgia" panose="02040502050405020303"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6D9CF3C-34FD-8348-3B77-A0D3EF4E0B30}"/>
              </a:ext>
            </a:extLst>
          </p:cNvPr>
          <p:cNvSpPr txBox="1"/>
          <p:nvPr/>
        </p:nvSpPr>
        <p:spPr>
          <a:xfrm>
            <a:off x="724830" y="4165883"/>
            <a:ext cx="8193311" cy="507831"/>
          </a:xfrm>
          <a:prstGeom prst="rect">
            <a:avLst/>
          </a:prstGeom>
          <a:noFill/>
        </p:spPr>
        <p:txBody>
          <a:bodyPr wrap="square">
            <a:spAutoFit/>
          </a:bodyPr>
          <a:lstStyle/>
          <a:p>
            <a:r>
              <a:rPr lang="en-US" sz="900" dirty="0">
                <a:latin typeface="Georgia" panose="02040502050405020303" pitchFamily="18" charset="0"/>
              </a:rPr>
              <a:t>Jordan-2023 - a survey carried out by the Ministry of Interior (Ministry of Interior)</a:t>
            </a:r>
          </a:p>
          <a:p>
            <a:pPr algn="just"/>
            <a:r>
              <a:rPr lang="en-US" sz="900" dirty="0">
                <a:latin typeface="Georgia" panose="02040502050405020303" pitchFamily="18" charset="0"/>
              </a:rPr>
              <a:t>Egypt-The National Survey of International Migration will be implemented in Egypt in 2023, with a sample of 100,000 thousand households.</a:t>
            </a:r>
          </a:p>
          <a:p>
            <a:pPr algn="just"/>
            <a:r>
              <a:rPr lang="en-US" sz="900" dirty="0">
                <a:latin typeface="Georgia" panose="02040502050405020303" pitchFamily="18" charset="0"/>
              </a:rPr>
              <a:t>Morocco-2024 </a:t>
            </a:r>
          </a:p>
        </p:txBody>
      </p:sp>
      <p:graphicFrame>
        <p:nvGraphicFramePr>
          <p:cNvPr id="6" name="Chart 5">
            <a:extLst>
              <a:ext uri="{FF2B5EF4-FFF2-40B4-BE49-F238E27FC236}">
                <a16:creationId xmlns:a16="http://schemas.microsoft.com/office/drawing/2014/main" id="{02933BFB-0734-192E-39A9-D2F365BC8374}"/>
              </a:ext>
            </a:extLst>
          </p:cNvPr>
          <p:cNvGraphicFramePr>
            <a:graphicFrameLocks/>
          </p:cNvGraphicFramePr>
          <p:nvPr>
            <p:extLst>
              <p:ext uri="{D42A27DB-BD31-4B8C-83A1-F6EECF244321}">
                <p14:modId xmlns:p14="http://schemas.microsoft.com/office/powerpoint/2010/main" val="3709518135"/>
              </p:ext>
            </p:extLst>
          </p:nvPr>
        </p:nvGraphicFramePr>
        <p:xfrm>
          <a:off x="1442357" y="1393508"/>
          <a:ext cx="5909038" cy="2356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1616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70800B-1103-3651-9606-5AA0A3A8CB71}"/>
              </a:ext>
            </a:extLst>
          </p:cNvPr>
          <p:cNvSpPr txBox="1"/>
          <p:nvPr/>
        </p:nvSpPr>
        <p:spPr>
          <a:xfrm>
            <a:off x="632880" y="354370"/>
            <a:ext cx="8193311" cy="323165"/>
          </a:xfrm>
          <a:prstGeom prst="rect">
            <a:avLst/>
          </a:prstGeom>
          <a:noFill/>
        </p:spPr>
        <p:txBody>
          <a:bodyPr wrap="square">
            <a:spAutoFit/>
          </a:bodyPr>
          <a:lstStyle/>
          <a:p>
            <a:pPr defTabSz="685800">
              <a:buClrTx/>
              <a:defRPr/>
            </a:pPr>
            <a:r>
              <a:rPr lang="en-US" sz="1500" b="1" kern="1200" dirty="0">
                <a:solidFill>
                  <a:srgbClr val="0070C0"/>
                </a:solidFill>
                <a:latin typeface="Selawik Light" panose="02020404030301010803"/>
                <a:ea typeface="+mn-ea"/>
                <a:cs typeface="+mn-cs"/>
              </a:rPr>
              <a:t> </a:t>
            </a:r>
          </a:p>
        </p:txBody>
      </p:sp>
      <p:sp>
        <p:nvSpPr>
          <p:cNvPr id="3" name="Content Placeholder 1">
            <a:extLst>
              <a:ext uri="{FF2B5EF4-FFF2-40B4-BE49-F238E27FC236}">
                <a16:creationId xmlns:a16="http://schemas.microsoft.com/office/drawing/2014/main" id="{9678A660-9926-73B5-2BCE-93850AA32DBC}"/>
              </a:ext>
            </a:extLst>
          </p:cNvPr>
          <p:cNvSpPr txBox="1">
            <a:spLocks/>
          </p:cNvSpPr>
          <p:nvPr/>
        </p:nvSpPr>
        <p:spPr>
          <a:xfrm>
            <a:off x="317810" y="493056"/>
            <a:ext cx="7990850" cy="671112"/>
          </a:xfrm>
          <a:prstGeom prst="rect">
            <a:avLst/>
          </a:prstGeom>
          <a:solidFill>
            <a:srgbClr val="0298CA"/>
          </a:solidFill>
        </p:spPr>
        <p:txBody>
          <a:bodyPr>
            <a:no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28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ctr" defTabSz="685800">
              <a:spcBef>
                <a:spcPts val="900"/>
              </a:spcBef>
              <a:buClr>
                <a:srgbClr val="000000">
                  <a:lumMod val="85000"/>
                  <a:lumOff val="15000"/>
                </a:srgbClr>
              </a:buClr>
              <a:tabLst>
                <a:tab pos="270034" algn="l"/>
                <a:tab pos="472440" algn="l"/>
              </a:tabLst>
              <a:defRPr/>
            </a:pPr>
            <a:r>
              <a:rPr lang="en-US" sz="1500" b="1" spc="60" dirty="0">
                <a:solidFill>
                  <a:srgbClr val="FFFFFF"/>
                </a:solidFill>
                <a:latin typeface="Georgia" panose="02040502050405020303" pitchFamily="18" charset="0"/>
                <a:cs typeface="Times New Roman" panose="02020603050405020304" pitchFamily="18" charset="0"/>
              </a:rPr>
              <a:t>Additional Information (Jordan)</a:t>
            </a:r>
          </a:p>
        </p:txBody>
      </p:sp>
      <p:sp>
        <p:nvSpPr>
          <p:cNvPr id="9" name="TextBox 8">
            <a:extLst>
              <a:ext uri="{FF2B5EF4-FFF2-40B4-BE49-F238E27FC236}">
                <a16:creationId xmlns:a16="http://schemas.microsoft.com/office/drawing/2014/main" id="{FE55080A-5705-20F7-2586-E3B5F1AE37A0}"/>
              </a:ext>
            </a:extLst>
          </p:cNvPr>
          <p:cNvSpPr txBox="1"/>
          <p:nvPr/>
        </p:nvSpPr>
        <p:spPr>
          <a:xfrm>
            <a:off x="317809" y="1254687"/>
            <a:ext cx="8034454" cy="303801"/>
          </a:xfrm>
          <a:prstGeom prst="rect">
            <a:avLst/>
          </a:prstGeom>
          <a:noFill/>
        </p:spPr>
        <p:txBody>
          <a:bodyPr wrap="square">
            <a:spAutoFit/>
          </a:bodyPr>
          <a:lstStyle/>
          <a:p>
            <a:pPr algn="ctr" defTabSz="685800">
              <a:lnSpc>
                <a:spcPct val="110000"/>
              </a:lnSpc>
              <a:spcBef>
                <a:spcPts val="900"/>
              </a:spcBef>
              <a:buClr>
                <a:srgbClr val="000000">
                  <a:lumMod val="85000"/>
                  <a:lumOff val="15000"/>
                </a:srgbClr>
              </a:buClr>
              <a:tabLst>
                <a:tab pos="270034" algn="l"/>
                <a:tab pos="472440" algn="l"/>
              </a:tabLst>
              <a:defRPr/>
            </a:pPr>
            <a:r>
              <a:rPr lang="en-US" sz="1350" kern="1200" spc="60" dirty="0">
                <a:latin typeface="Georgia" panose="02040502050405020303" pitchFamily="18" charset="0"/>
              </a:rPr>
              <a:t> </a:t>
            </a:r>
            <a:endParaRPr lang="en-US" sz="1350" kern="1200" spc="60" dirty="0">
              <a:latin typeface="Georgia" panose="02040502050405020303"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6E94641-FC5D-017B-4210-33D52C2D158D}"/>
              </a:ext>
            </a:extLst>
          </p:cNvPr>
          <p:cNvSpPr txBox="1"/>
          <p:nvPr/>
        </p:nvSpPr>
        <p:spPr>
          <a:xfrm>
            <a:off x="317809" y="1254688"/>
            <a:ext cx="8034454" cy="3166123"/>
          </a:xfrm>
          <a:prstGeom prst="rect">
            <a:avLst/>
          </a:prstGeom>
          <a:noFill/>
        </p:spPr>
        <p:txBody>
          <a:bodyPr wrap="square">
            <a:spAutoFit/>
          </a:bodyPr>
          <a:lstStyle/>
          <a:p>
            <a:pPr marL="214313" indent="-214313" algn="just" defTabSz="685800">
              <a:lnSpc>
                <a:spcPct val="110000"/>
              </a:lnSpc>
              <a:spcBef>
                <a:spcPts val="900"/>
              </a:spcBef>
              <a:buClr>
                <a:srgbClr val="000000">
                  <a:lumMod val="85000"/>
                  <a:lumOff val="15000"/>
                </a:srgbClr>
              </a:buClr>
              <a:buFont typeface="Wingdings" panose="05000000000000000000" pitchFamily="2" charset="2"/>
              <a:buChar char="§"/>
              <a:tabLst>
                <a:tab pos="270034" algn="l"/>
                <a:tab pos="472440" algn="l"/>
              </a:tabLst>
              <a:defRPr/>
            </a:pPr>
            <a:r>
              <a:rPr lang="en-US" sz="1350" kern="1200" spc="60" dirty="0">
                <a:latin typeface="Georgia" panose="02040502050405020303" pitchFamily="18" charset="0"/>
              </a:rPr>
              <a:t>The required data for internally displaced persons and stateless persons are not available because Jordan does not suffer from the presence of these phenomena, so data is not collected, and according to the results of the 2015 Population and Housing Census:</a:t>
            </a:r>
          </a:p>
          <a:p>
            <a:pPr marL="257175" indent="-257175" algn="just" defTabSz="685800">
              <a:lnSpc>
                <a:spcPct val="110000"/>
              </a:lnSpc>
              <a:spcBef>
                <a:spcPts val="900"/>
              </a:spcBef>
              <a:buClr>
                <a:srgbClr val="000000">
                  <a:lumMod val="85000"/>
                  <a:lumOff val="15000"/>
                </a:srgbClr>
              </a:buClr>
              <a:buAutoNum type="arabicPeriod"/>
              <a:tabLst>
                <a:tab pos="270034" algn="l"/>
                <a:tab pos="472440" algn="l"/>
              </a:tabLst>
              <a:defRPr/>
            </a:pPr>
            <a:r>
              <a:rPr lang="en-US" sz="1350" kern="1200" spc="60" dirty="0">
                <a:latin typeface="Georgia" panose="02040502050405020303" pitchFamily="18" charset="0"/>
                <a:cs typeface="Times New Roman" panose="02020603050405020304" pitchFamily="18" charset="0"/>
              </a:rPr>
              <a:t>The number of non-Jordanians in the Kingdom reached 2.92 million, constituting about 31% of the total population in the Kingdom.</a:t>
            </a:r>
          </a:p>
          <a:p>
            <a:pPr marL="257175" indent="-257175" algn="just" defTabSz="685800">
              <a:lnSpc>
                <a:spcPct val="110000"/>
              </a:lnSpc>
              <a:spcBef>
                <a:spcPts val="900"/>
              </a:spcBef>
              <a:buClr>
                <a:srgbClr val="000000">
                  <a:lumMod val="85000"/>
                  <a:lumOff val="15000"/>
                </a:srgbClr>
              </a:buClr>
              <a:buAutoNum type="arabicPeriod"/>
              <a:tabLst>
                <a:tab pos="270034" algn="l"/>
                <a:tab pos="472440" algn="l"/>
              </a:tabLst>
              <a:defRPr/>
            </a:pPr>
            <a:r>
              <a:rPr lang="en-US" sz="1350" kern="1200" spc="60" dirty="0">
                <a:latin typeface="Georgia" panose="02040502050405020303" pitchFamily="18" charset="0"/>
                <a:cs typeface="Times New Roman" panose="02020603050405020304" pitchFamily="18" charset="0"/>
              </a:rPr>
              <a:t>Refugees constituted 44.7% of non-Jordanians in the Kingdom.</a:t>
            </a:r>
          </a:p>
          <a:p>
            <a:pPr marL="257175" indent="-257175" algn="just" defTabSz="685800">
              <a:lnSpc>
                <a:spcPct val="110000"/>
              </a:lnSpc>
              <a:spcBef>
                <a:spcPts val="900"/>
              </a:spcBef>
              <a:buClr>
                <a:srgbClr val="000000">
                  <a:lumMod val="85000"/>
                  <a:lumOff val="15000"/>
                </a:srgbClr>
              </a:buClr>
              <a:buAutoNum type="arabicPeriod"/>
              <a:tabLst>
                <a:tab pos="270034" algn="l"/>
                <a:tab pos="472440" algn="l"/>
              </a:tabLst>
              <a:defRPr/>
            </a:pPr>
            <a:r>
              <a:rPr lang="en-US" sz="1350" kern="1200" spc="60" dirty="0">
                <a:latin typeface="Georgia" panose="02040502050405020303" pitchFamily="18" charset="0"/>
                <a:cs typeface="Times New Roman" panose="02020603050405020304" pitchFamily="18" charset="0"/>
              </a:rPr>
              <a:t>Syrian refugees constituted 80.7% of the total number of refugees.</a:t>
            </a:r>
          </a:p>
          <a:p>
            <a:pPr marL="257175" indent="-257175" algn="just" defTabSz="685800">
              <a:lnSpc>
                <a:spcPct val="110000"/>
              </a:lnSpc>
              <a:spcBef>
                <a:spcPts val="900"/>
              </a:spcBef>
              <a:buClr>
                <a:srgbClr val="000000">
                  <a:lumMod val="85000"/>
                  <a:lumOff val="15000"/>
                </a:srgbClr>
              </a:buClr>
              <a:buAutoNum type="arabicPeriod"/>
              <a:tabLst>
                <a:tab pos="270034" algn="l"/>
                <a:tab pos="472440" algn="l"/>
              </a:tabLst>
              <a:defRPr/>
            </a:pPr>
            <a:r>
              <a:rPr lang="en-US" sz="1350" kern="1200" spc="60" dirty="0">
                <a:latin typeface="Georgia" panose="02040502050405020303" pitchFamily="18" charset="0"/>
                <a:cs typeface="Times New Roman" panose="02020603050405020304" pitchFamily="18" charset="0"/>
              </a:rPr>
              <a:t> Household surveys often include Syrian refugee camps in their samples.</a:t>
            </a:r>
            <a:endParaRPr lang="en-US" sz="1050" spc="60" dirty="0">
              <a:latin typeface="Georgia" panose="02040502050405020303" pitchFamily="18" charset="0"/>
              <a:cs typeface="Times New Roman" panose="02020603050405020304" pitchFamily="18" charset="0"/>
            </a:endParaRPr>
          </a:p>
          <a:p>
            <a:pPr marL="257175" indent="-257175" algn="just" defTabSz="685800">
              <a:lnSpc>
                <a:spcPct val="110000"/>
              </a:lnSpc>
              <a:spcBef>
                <a:spcPts val="900"/>
              </a:spcBef>
              <a:buClr>
                <a:srgbClr val="000000">
                  <a:lumMod val="85000"/>
                  <a:lumOff val="15000"/>
                </a:srgbClr>
              </a:buClr>
              <a:buAutoNum type="arabicPeriod"/>
              <a:tabLst>
                <a:tab pos="270034" algn="l"/>
                <a:tab pos="472440" algn="l"/>
              </a:tabLst>
              <a:defRPr/>
            </a:pPr>
            <a:r>
              <a:rPr lang="en-US" sz="1350" kern="1200" spc="60" dirty="0">
                <a:latin typeface="Georgia" panose="02040502050405020303" pitchFamily="18" charset="0"/>
                <a:cs typeface="Times New Roman" panose="02020603050405020304" pitchFamily="18" charset="0"/>
              </a:rPr>
              <a:t> The department needs to carry out more household surveys on refugees in Jordan to find out their demographic, social and economic characteristics, but the lack of funding prevents this.</a:t>
            </a:r>
          </a:p>
        </p:txBody>
      </p:sp>
    </p:spTree>
    <p:extLst>
      <p:ext uri="{BB962C8B-B14F-4D97-AF65-F5344CB8AC3E}">
        <p14:creationId xmlns:p14="http://schemas.microsoft.com/office/powerpoint/2010/main" val="1088716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70800B-1103-3651-9606-5AA0A3A8CB71}"/>
              </a:ext>
            </a:extLst>
          </p:cNvPr>
          <p:cNvSpPr txBox="1"/>
          <p:nvPr/>
        </p:nvSpPr>
        <p:spPr>
          <a:xfrm>
            <a:off x="632880" y="354370"/>
            <a:ext cx="8193311" cy="323165"/>
          </a:xfrm>
          <a:prstGeom prst="rect">
            <a:avLst/>
          </a:prstGeom>
          <a:noFill/>
        </p:spPr>
        <p:txBody>
          <a:bodyPr wrap="square">
            <a:spAutoFit/>
          </a:bodyPr>
          <a:lstStyle/>
          <a:p>
            <a:pPr defTabSz="685800">
              <a:buClrTx/>
              <a:defRPr/>
            </a:pPr>
            <a:r>
              <a:rPr lang="en-US" sz="1500" b="1" kern="1200" dirty="0">
                <a:solidFill>
                  <a:srgbClr val="0070C0"/>
                </a:solidFill>
                <a:latin typeface="Selawik Light" panose="02020404030301010803"/>
                <a:ea typeface="+mn-ea"/>
                <a:cs typeface="+mn-cs"/>
              </a:rPr>
              <a:t> </a:t>
            </a:r>
          </a:p>
        </p:txBody>
      </p:sp>
      <p:sp>
        <p:nvSpPr>
          <p:cNvPr id="3" name="Content Placeholder 1">
            <a:extLst>
              <a:ext uri="{FF2B5EF4-FFF2-40B4-BE49-F238E27FC236}">
                <a16:creationId xmlns:a16="http://schemas.microsoft.com/office/drawing/2014/main" id="{9678A660-9926-73B5-2BCE-93850AA32DBC}"/>
              </a:ext>
            </a:extLst>
          </p:cNvPr>
          <p:cNvSpPr txBox="1">
            <a:spLocks/>
          </p:cNvSpPr>
          <p:nvPr/>
        </p:nvSpPr>
        <p:spPr>
          <a:xfrm>
            <a:off x="317810" y="493056"/>
            <a:ext cx="7990850" cy="371164"/>
          </a:xfrm>
          <a:prstGeom prst="rect">
            <a:avLst/>
          </a:prstGeom>
          <a:solidFill>
            <a:srgbClr val="0298CA"/>
          </a:solidFill>
        </p:spPr>
        <p:txBody>
          <a:bodyPr>
            <a:no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28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ctr" defTabSz="685800">
              <a:spcBef>
                <a:spcPts val="900"/>
              </a:spcBef>
              <a:buClr>
                <a:srgbClr val="000000">
                  <a:lumMod val="85000"/>
                  <a:lumOff val="15000"/>
                </a:srgbClr>
              </a:buClr>
              <a:tabLst>
                <a:tab pos="270034" algn="l"/>
                <a:tab pos="472440" algn="l"/>
              </a:tabLst>
              <a:defRPr/>
            </a:pPr>
            <a:r>
              <a:rPr lang="en-US" sz="1500" b="1" spc="60" dirty="0">
                <a:solidFill>
                  <a:srgbClr val="FFFFFF"/>
                </a:solidFill>
                <a:latin typeface="Georgia" panose="02040502050405020303" pitchFamily="18" charset="0"/>
                <a:cs typeface="Times New Roman" panose="02020603050405020304" pitchFamily="18" charset="0"/>
              </a:rPr>
              <a:t>Additional Information (Syria)</a:t>
            </a:r>
          </a:p>
        </p:txBody>
      </p:sp>
      <p:sp>
        <p:nvSpPr>
          <p:cNvPr id="9" name="TextBox 8">
            <a:extLst>
              <a:ext uri="{FF2B5EF4-FFF2-40B4-BE49-F238E27FC236}">
                <a16:creationId xmlns:a16="http://schemas.microsoft.com/office/drawing/2014/main" id="{FE55080A-5705-20F7-2586-E3B5F1AE37A0}"/>
              </a:ext>
            </a:extLst>
          </p:cNvPr>
          <p:cNvSpPr txBox="1"/>
          <p:nvPr/>
        </p:nvSpPr>
        <p:spPr>
          <a:xfrm>
            <a:off x="317809" y="1254687"/>
            <a:ext cx="8034454" cy="303801"/>
          </a:xfrm>
          <a:prstGeom prst="rect">
            <a:avLst/>
          </a:prstGeom>
          <a:noFill/>
        </p:spPr>
        <p:txBody>
          <a:bodyPr wrap="square">
            <a:spAutoFit/>
          </a:bodyPr>
          <a:lstStyle/>
          <a:p>
            <a:pPr algn="ctr" defTabSz="685800">
              <a:lnSpc>
                <a:spcPct val="110000"/>
              </a:lnSpc>
              <a:spcBef>
                <a:spcPts val="900"/>
              </a:spcBef>
              <a:buClr>
                <a:srgbClr val="000000">
                  <a:lumMod val="85000"/>
                  <a:lumOff val="15000"/>
                </a:srgbClr>
              </a:buClr>
              <a:tabLst>
                <a:tab pos="270034" algn="l"/>
                <a:tab pos="472440" algn="l"/>
              </a:tabLst>
              <a:defRPr/>
            </a:pPr>
            <a:r>
              <a:rPr lang="en-US" sz="1350" kern="1200" spc="60" dirty="0">
                <a:latin typeface="Georgia" panose="02040502050405020303" pitchFamily="18" charset="0"/>
              </a:rPr>
              <a:t> </a:t>
            </a:r>
            <a:endParaRPr lang="en-US" sz="1350" kern="1200" spc="60" dirty="0">
              <a:latin typeface="Georgia" panose="02040502050405020303"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6E94641-FC5D-017B-4210-33D52C2D158D}"/>
              </a:ext>
            </a:extLst>
          </p:cNvPr>
          <p:cNvSpPr txBox="1"/>
          <p:nvPr/>
        </p:nvSpPr>
        <p:spPr>
          <a:xfrm>
            <a:off x="317809" y="1254687"/>
            <a:ext cx="8034454" cy="989373"/>
          </a:xfrm>
          <a:prstGeom prst="rect">
            <a:avLst/>
          </a:prstGeom>
          <a:noFill/>
        </p:spPr>
        <p:txBody>
          <a:bodyPr wrap="square">
            <a:spAutoFit/>
          </a:bodyPr>
          <a:lstStyle/>
          <a:p>
            <a:pPr marL="214313" indent="-214313" algn="just" defTabSz="685800">
              <a:lnSpc>
                <a:spcPct val="110000"/>
              </a:lnSpc>
              <a:spcBef>
                <a:spcPts val="900"/>
              </a:spcBef>
              <a:buClr>
                <a:srgbClr val="000000">
                  <a:lumMod val="85000"/>
                  <a:lumOff val="15000"/>
                </a:srgbClr>
              </a:buClr>
              <a:buFont typeface="Wingdings" panose="05000000000000000000" pitchFamily="2" charset="2"/>
              <a:buChar char="§"/>
              <a:tabLst>
                <a:tab pos="270034" algn="l"/>
                <a:tab pos="472440" algn="l"/>
              </a:tabLst>
              <a:defRPr/>
            </a:pPr>
            <a:r>
              <a:rPr lang="en-US" sz="1350" kern="1200" spc="60" dirty="0">
                <a:latin typeface="Georgia" panose="02040502050405020303" pitchFamily="18" charset="0"/>
              </a:rPr>
              <a:t>The Central Bureau of Statistics does not have data on refugees, internally displaced persons and stateless persons. Regarding the implementation of field surveys to collect data related to the issues, the Bureau needs technical and material support and expertise to study and prepare a proposal on the importance of providing this data to the Bureau.</a:t>
            </a:r>
            <a:endParaRPr lang="en-US" sz="1350" kern="1200" spc="60" dirty="0">
              <a:latin typeface="Georgia" panose="02040502050405020303" pitchFamily="18" charset="0"/>
              <a:cs typeface="Times New Roman" panose="02020603050405020304" pitchFamily="18" charset="0"/>
            </a:endParaRPr>
          </a:p>
        </p:txBody>
      </p:sp>
      <p:sp>
        <p:nvSpPr>
          <p:cNvPr id="4" name="Content Placeholder 1">
            <a:extLst>
              <a:ext uri="{FF2B5EF4-FFF2-40B4-BE49-F238E27FC236}">
                <a16:creationId xmlns:a16="http://schemas.microsoft.com/office/drawing/2014/main" id="{001D4B67-BE36-0E40-01B5-3BD748895F85}"/>
              </a:ext>
            </a:extLst>
          </p:cNvPr>
          <p:cNvSpPr txBox="1">
            <a:spLocks/>
          </p:cNvSpPr>
          <p:nvPr/>
        </p:nvSpPr>
        <p:spPr>
          <a:xfrm>
            <a:off x="176634" y="2762435"/>
            <a:ext cx="7990850" cy="320207"/>
          </a:xfrm>
          <a:prstGeom prst="rect">
            <a:avLst/>
          </a:prstGeom>
          <a:solidFill>
            <a:srgbClr val="0298CA"/>
          </a:solidFill>
        </p:spPr>
        <p:txBody>
          <a:bodyPr>
            <a:no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28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ctr" defTabSz="685800">
              <a:spcBef>
                <a:spcPts val="900"/>
              </a:spcBef>
              <a:buClr>
                <a:srgbClr val="000000">
                  <a:lumMod val="85000"/>
                  <a:lumOff val="15000"/>
                </a:srgbClr>
              </a:buClr>
              <a:tabLst>
                <a:tab pos="270034" algn="l"/>
                <a:tab pos="472440" algn="l"/>
              </a:tabLst>
              <a:defRPr/>
            </a:pPr>
            <a:r>
              <a:rPr lang="en-US" sz="1500" b="1" spc="60" dirty="0">
                <a:solidFill>
                  <a:srgbClr val="FFFFFF"/>
                </a:solidFill>
                <a:latin typeface="Georgia" panose="02040502050405020303" pitchFamily="18" charset="0"/>
                <a:cs typeface="Times New Roman" panose="02020603050405020304" pitchFamily="18" charset="0"/>
              </a:rPr>
              <a:t>Additional Information (Tunisia)</a:t>
            </a:r>
          </a:p>
        </p:txBody>
      </p:sp>
      <p:sp>
        <p:nvSpPr>
          <p:cNvPr id="6" name="TextBox 5">
            <a:extLst>
              <a:ext uri="{FF2B5EF4-FFF2-40B4-BE49-F238E27FC236}">
                <a16:creationId xmlns:a16="http://schemas.microsoft.com/office/drawing/2014/main" id="{19E4DE5E-10CA-B61D-866E-DEE01F7A5F63}"/>
              </a:ext>
            </a:extLst>
          </p:cNvPr>
          <p:cNvSpPr txBox="1"/>
          <p:nvPr/>
        </p:nvSpPr>
        <p:spPr>
          <a:xfrm>
            <a:off x="632880" y="3608111"/>
            <a:ext cx="8034454" cy="303801"/>
          </a:xfrm>
          <a:prstGeom prst="rect">
            <a:avLst/>
          </a:prstGeom>
          <a:noFill/>
        </p:spPr>
        <p:txBody>
          <a:bodyPr wrap="square">
            <a:spAutoFit/>
          </a:bodyPr>
          <a:lstStyle/>
          <a:p>
            <a:pPr marL="214313" indent="-214313" algn="just" defTabSz="685800">
              <a:lnSpc>
                <a:spcPct val="110000"/>
              </a:lnSpc>
              <a:spcBef>
                <a:spcPts val="900"/>
              </a:spcBef>
              <a:buClr>
                <a:srgbClr val="000000">
                  <a:lumMod val="85000"/>
                  <a:lumOff val="15000"/>
                </a:srgbClr>
              </a:buClr>
              <a:buFont typeface="Wingdings" panose="05000000000000000000" pitchFamily="2" charset="2"/>
              <a:buChar char="§"/>
              <a:tabLst>
                <a:tab pos="270034" algn="l"/>
                <a:tab pos="472440" algn="l"/>
              </a:tabLst>
              <a:defRPr/>
            </a:pPr>
            <a:r>
              <a:rPr lang="en-US" sz="1350" kern="1200" spc="60" dirty="0">
                <a:latin typeface="Georgia" panose="02040502050405020303" pitchFamily="18" charset="0"/>
              </a:rPr>
              <a:t>The source of refugee data in Tunisia is UNHCR.</a:t>
            </a:r>
            <a:endParaRPr lang="en-US" sz="1350" kern="1200" spc="6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398072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B1C74F-CED8-4767-85B4-A4EDB45D7EC1}"/>
              </a:ext>
            </a:extLst>
          </p:cNvPr>
          <p:cNvSpPr>
            <a:spLocks noGrp="1"/>
          </p:cNvSpPr>
          <p:nvPr>
            <p:ph sz="half" idx="1"/>
          </p:nvPr>
        </p:nvSpPr>
        <p:spPr>
          <a:xfrm>
            <a:off x="839911" y="943115"/>
            <a:ext cx="7192536" cy="2548231"/>
          </a:xfrm>
          <a:noFill/>
        </p:spPr>
        <p:txBody>
          <a:bodyPr>
            <a:noAutofit/>
          </a:bodyPr>
          <a:lstStyle/>
          <a:p>
            <a:pPr marL="0" indent="0" algn="just">
              <a:spcBef>
                <a:spcPts val="900"/>
              </a:spcBef>
              <a:buNone/>
              <a:tabLst>
                <a:tab pos="270034" algn="l"/>
                <a:tab pos="472440" algn="l"/>
              </a:tabLst>
            </a:pPr>
            <a:r>
              <a:rPr lang="en-US" sz="1875" b="1" dirty="0">
                <a:solidFill>
                  <a:srgbClr val="0070C0"/>
                </a:solidFill>
                <a:latin typeface="Georgia" panose="02040502050405020303" pitchFamily="18" charset="0"/>
                <a:cs typeface="Calibri" panose="020F0502020204030204" pitchFamily="34" charset="0"/>
              </a:rPr>
              <a:t>Content</a:t>
            </a:r>
          </a:p>
          <a:p>
            <a:pPr marL="0" indent="0" algn="just">
              <a:spcBef>
                <a:spcPts val="900"/>
              </a:spcBef>
              <a:buNone/>
              <a:tabLst>
                <a:tab pos="270034" algn="l"/>
                <a:tab pos="472440" algn="l"/>
              </a:tabLst>
            </a:pPr>
            <a:endParaRPr lang="en-US" sz="1875" b="1" dirty="0">
              <a:solidFill>
                <a:srgbClr val="0070C0"/>
              </a:solidFill>
              <a:latin typeface="Georgia" panose="02040502050405020303" pitchFamily="18" charset="0"/>
              <a:cs typeface="Calibri" panose="020F0502020204030204" pitchFamily="34" charset="0"/>
            </a:endParaRPr>
          </a:p>
          <a:p>
            <a:pPr>
              <a:spcBef>
                <a:spcPts val="900"/>
              </a:spcBef>
              <a:buFont typeface="Arial" panose="020B0604020202020204" pitchFamily="34" charset="0"/>
              <a:buChar char="•"/>
              <a:tabLst>
                <a:tab pos="270034" algn="l"/>
                <a:tab pos="472440" algn="l"/>
              </a:tabLst>
            </a:pPr>
            <a:r>
              <a:rPr lang="en-US" sz="1875" dirty="0">
                <a:latin typeface="Georgia" panose="02040502050405020303" pitchFamily="18" charset="0"/>
                <a:ea typeface="Microsoft GothicNeo" panose="020B0503020000020004" pitchFamily="34" charset="-127"/>
                <a:cs typeface="Microsoft GothicNeo" panose="020B0503020000020004" pitchFamily="34" charset="-127"/>
              </a:rPr>
              <a:t>Objectives of questionnaire</a:t>
            </a:r>
          </a:p>
          <a:p>
            <a:pPr>
              <a:spcBef>
                <a:spcPts val="900"/>
              </a:spcBef>
              <a:buFont typeface="Arial" panose="020B0604020202020204" pitchFamily="34" charset="0"/>
              <a:buChar char="•"/>
              <a:tabLst>
                <a:tab pos="270034" algn="l"/>
                <a:tab pos="472440" algn="l"/>
              </a:tabLst>
            </a:pPr>
            <a:r>
              <a:rPr lang="en-US" sz="1875" dirty="0">
                <a:latin typeface="Georgia" panose="02040502050405020303" pitchFamily="18" charset="0"/>
                <a:ea typeface="Microsoft GothicNeo" panose="020B0503020000020004" pitchFamily="34" charset="-127"/>
                <a:cs typeface="Microsoft GothicNeo" panose="020B0503020000020004" pitchFamily="34" charset="-127"/>
              </a:rPr>
              <a:t>Survey results</a:t>
            </a:r>
          </a:p>
          <a:p>
            <a:pPr>
              <a:spcBef>
                <a:spcPts val="900"/>
              </a:spcBef>
              <a:buFont typeface="Wingdings" panose="05000000000000000000" pitchFamily="2" charset="2"/>
              <a:buChar char="Ø"/>
              <a:tabLst>
                <a:tab pos="270034" algn="l"/>
                <a:tab pos="472440" algn="l"/>
              </a:tabLst>
            </a:pPr>
            <a:endParaRPr lang="en-US" sz="1875" b="1" dirty="0">
              <a:solidFill>
                <a:srgbClr val="0070C0"/>
              </a:solidFill>
              <a:latin typeface="Georgia" panose="02040502050405020303" pitchFamily="18" charset="0"/>
              <a:ea typeface="Microsoft GothicNeo" panose="020B0503020000020004" pitchFamily="34" charset="-127"/>
              <a:cs typeface="Microsoft GothicNeo" panose="020B0503020000020004" pitchFamily="34" charset="-127"/>
            </a:endParaRPr>
          </a:p>
        </p:txBody>
      </p:sp>
    </p:spTree>
    <p:extLst>
      <p:ext uri="{BB962C8B-B14F-4D97-AF65-F5344CB8AC3E}">
        <p14:creationId xmlns:p14="http://schemas.microsoft.com/office/powerpoint/2010/main" val="3752859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70800B-1103-3651-9606-5AA0A3A8CB71}"/>
              </a:ext>
            </a:extLst>
          </p:cNvPr>
          <p:cNvSpPr txBox="1"/>
          <p:nvPr/>
        </p:nvSpPr>
        <p:spPr>
          <a:xfrm>
            <a:off x="632880" y="354370"/>
            <a:ext cx="8193311" cy="323165"/>
          </a:xfrm>
          <a:prstGeom prst="rect">
            <a:avLst/>
          </a:prstGeom>
          <a:noFill/>
        </p:spPr>
        <p:txBody>
          <a:bodyPr wrap="square">
            <a:spAutoFit/>
          </a:bodyPr>
          <a:lstStyle/>
          <a:p>
            <a:pPr defTabSz="685800">
              <a:buClrTx/>
              <a:defRPr/>
            </a:pPr>
            <a:r>
              <a:rPr lang="en-US" sz="1500" b="1" kern="1200" dirty="0">
                <a:solidFill>
                  <a:srgbClr val="0070C0"/>
                </a:solidFill>
                <a:latin typeface="Selawik Light" panose="02020404030301010803"/>
                <a:ea typeface="+mn-ea"/>
                <a:cs typeface="+mn-cs"/>
              </a:rPr>
              <a:t> </a:t>
            </a:r>
          </a:p>
        </p:txBody>
      </p:sp>
      <p:sp>
        <p:nvSpPr>
          <p:cNvPr id="3" name="Content Placeholder 1">
            <a:extLst>
              <a:ext uri="{FF2B5EF4-FFF2-40B4-BE49-F238E27FC236}">
                <a16:creationId xmlns:a16="http://schemas.microsoft.com/office/drawing/2014/main" id="{9678A660-9926-73B5-2BCE-93850AA32DBC}"/>
              </a:ext>
            </a:extLst>
          </p:cNvPr>
          <p:cNvSpPr txBox="1">
            <a:spLocks/>
          </p:cNvSpPr>
          <p:nvPr/>
        </p:nvSpPr>
        <p:spPr>
          <a:xfrm>
            <a:off x="317810" y="493056"/>
            <a:ext cx="7990850" cy="378836"/>
          </a:xfrm>
          <a:prstGeom prst="rect">
            <a:avLst/>
          </a:prstGeom>
          <a:solidFill>
            <a:srgbClr val="0298CA"/>
          </a:solidFill>
        </p:spPr>
        <p:txBody>
          <a:bodyPr>
            <a:no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28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ctr" defTabSz="685800">
              <a:spcBef>
                <a:spcPts val="900"/>
              </a:spcBef>
              <a:buClr>
                <a:srgbClr val="000000">
                  <a:lumMod val="85000"/>
                  <a:lumOff val="15000"/>
                </a:srgbClr>
              </a:buClr>
              <a:tabLst>
                <a:tab pos="270034" algn="l"/>
                <a:tab pos="472440" algn="l"/>
              </a:tabLst>
              <a:defRPr/>
            </a:pPr>
            <a:r>
              <a:rPr lang="en-US" sz="1500" dirty="0">
                <a:latin typeface="Georgia" panose="02040502050405020303" pitchFamily="18" charset="0"/>
              </a:rPr>
              <a:t>Refugee population in the region</a:t>
            </a:r>
            <a:endParaRPr lang="en-US" sz="1500" b="1" spc="60" dirty="0">
              <a:solidFill>
                <a:srgbClr val="FFFFFF"/>
              </a:solidFill>
              <a:latin typeface="Georgia" panose="02040502050405020303"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E55080A-5705-20F7-2586-E3B5F1AE37A0}"/>
              </a:ext>
            </a:extLst>
          </p:cNvPr>
          <p:cNvSpPr txBox="1"/>
          <p:nvPr/>
        </p:nvSpPr>
        <p:spPr>
          <a:xfrm>
            <a:off x="317809" y="1254687"/>
            <a:ext cx="8034454" cy="303801"/>
          </a:xfrm>
          <a:prstGeom prst="rect">
            <a:avLst/>
          </a:prstGeom>
          <a:noFill/>
        </p:spPr>
        <p:txBody>
          <a:bodyPr wrap="square">
            <a:spAutoFit/>
          </a:bodyPr>
          <a:lstStyle/>
          <a:p>
            <a:pPr algn="ctr" defTabSz="685800">
              <a:lnSpc>
                <a:spcPct val="110000"/>
              </a:lnSpc>
              <a:spcBef>
                <a:spcPts val="900"/>
              </a:spcBef>
              <a:buClr>
                <a:srgbClr val="000000">
                  <a:lumMod val="85000"/>
                  <a:lumOff val="15000"/>
                </a:srgbClr>
              </a:buClr>
              <a:tabLst>
                <a:tab pos="270034" algn="l"/>
                <a:tab pos="472440" algn="l"/>
              </a:tabLst>
              <a:defRPr/>
            </a:pPr>
            <a:r>
              <a:rPr lang="en-US" sz="1350" kern="1200" spc="60" dirty="0">
                <a:latin typeface="Georgia" panose="02040502050405020303" pitchFamily="18" charset="0"/>
              </a:rPr>
              <a:t> </a:t>
            </a:r>
            <a:endParaRPr lang="en-US" sz="1350" kern="1200" spc="60" dirty="0">
              <a:latin typeface="Georgia" panose="02040502050405020303"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A1C7CA58-6756-5399-CF61-4C63C05521F9}"/>
              </a:ext>
            </a:extLst>
          </p:cNvPr>
          <p:cNvGraphicFramePr>
            <a:graphicFrameLocks/>
          </p:cNvGraphicFramePr>
          <p:nvPr>
            <p:extLst>
              <p:ext uri="{D42A27DB-BD31-4B8C-83A1-F6EECF244321}">
                <p14:modId xmlns:p14="http://schemas.microsoft.com/office/powerpoint/2010/main" val="1685923798"/>
              </p:ext>
            </p:extLst>
          </p:nvPr>
        </p:nvGraphicFramePr>
        <p:xfrm>
          <a:off x="1763078" y="1154151"/>
          <a:ext cx="6296041" cy="32292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95CA1FC-1568-B858-3695-74712BBB9594}"/>
              </a:ext>
            </a:extLst>
          </p:cNvPr>
          <p:cNvSpPr txBox="1"/>
          <p:nvPr/>
        </p:nvSpPr>
        <p:spPr>
          <a:xfrm>
            <a:off x="7048395" y="2556756"/>
            <a:ext cx="518533" cy="287899"/>
          </a:xfrm>
          <a:prstGeom prst="rect">
            <a:avLst/>
          </a:prstGeom>
          <a:noFill/>
        </p:spPr>
        <p:txBody>
          <a:bodyPr wrap="square">
            <a:spAutoFit/>
          </a:bodyPr>
          <a:lstStyle/>
          <a:p>
            <a:pPr algn="just" defTabSz="685800">
              <a:lnSpc>
                <a:spcPct val="110000"/>
              </a:lnSpc>
              <a:spcBef>
                <a:spcPts val="900"/>
              </a:spcBef>
              <a:buClr>
                <a:srgbClr val="000000">
                  <a:lumMod val="85000"/>
                  <a:lumOff val="15000"/>
                </a:srgbClr>
              </a:buClr>
              <a:tabLst>
                <a:tab pos="270034" algn="l"/>
                <a:tab pos="472440" algn="l"/>
              </a:tabLst>
              <a:defRPr/>
            </a:pPr>
            <a:r>
              <a:rPr lang="en-US" sz="600" kern="1200" spc="60" dirty="0">
                <a:latin typeface="Georgia" panose="02040502050405020303" pitchFamily="18" charset="0"/>
                <a:cs typeface="Times New Roman" panose="02020603050405020304" pitchFamily="18" charset="0"/>
              </a:rPr>
              <a:t>Lebanon</a:t>
            </a:r>
          </a:p>
        </p:txBody>
      </p:sp>
      <p:sp>
        <p:nvSpPr>
          <p:cNvPr id="7" name="TextBox 6">
            <a:extLst>
              <a:ext uri="{FF2B5EF4-FFF2-40B4-BE49-F238E27FC236}">
                <a16:creationId xmlns:a16="http://schemas.microsoft.com/office/drawing/2014/main" id="{465A2F9E-2F0E-4E82-EC4B-C56B8F153A76}"/>
              </a:ext>
            </a:extLst>
          </p:cNvPr>
          <p:cNvSpPr txBox="1"/>
          <p:nvPr/>
        </p:nvSpPr>
        <p:spPr>
          <a:xfrm>
            <a:off x="7018324" y="2686050"/>
            <a:ext cx="518533" cy="186333"/>
          </a:xfrm>
          <a:prstGeom prst="rect">
            <a:avLst/>
          </a:prstGeom>
          <a:noFill/>
        </p:spPr>
        <p:txBody>
          <a:bodyPr wrap="square">
            <a:spAutoFit/>
          </a:bodyPr>
          <a:lstStyle/>
          <a:p>
            <a:pPr algn="just" defTabSz="685800">
              <a:lnSpc>
                <a:spcPct val="110000"/>
              </a:lnSpc>
              <a:spcBef>
                <a:spcPts val="900"/>
              </a:spcBef>
              <a:buClr>
                <a:srgbClr val="000000">
                  <a:lumMod val="85000"/>
                  <a:lumOff val="15000"/>
                </a:srgbClr>
              </a:buClr>
              <a:tabLst>
                <a:tab pos="270034" algn="l"/>
                <a:tab pos="472440" algn="l"/>
              </a:tabLst>
              <a:defRPr/>
            </a:pPr>
            <a:r>
              <a:rPr lang="en-US" sz="600" kern="1200" spc="60" dirty="0">
                <a:latin typeface="Georgia" panose="02040502050405020303" pitchFamily="18" charset="0"/>
                <a:cs typeface="Times New Roman" panose="02020603050405020304" pitchFamily="18" charset="0"/>
              </a:rPr>
              <a:t>Sudan</a:t>
            </a:r>
          </a:p>
        </p:txBody>
      </p:sp>
      <p:sp>
        <p:nvSpPr>
          <p:cNvPr id="8" name="TextBox 7">
            <a:extLst>
              <a:ext uri="{FF2B5EF4-FFF2-40B4-BE49-F238E27FC236}">
                <a16:creationId xmlns:a16="http://schemas.microsoft.com/office/drawing/2014/main" id="{165270CC-628F-753A-577C-320C28F9601F}"/>
              </a:ext>
            </a:extLst>
          </p:cNvPr>
          <p:cNvSpPr txBox="1"/>
          <p:nvPr/>
        </p:nvSpPr>
        <p:spPr>
          <a:xfrm>
            <a:off x="7048396" y="2944281"/>
            <a:ext cx="518533" cy="186333"/>
          </a:xfrm>
          <a:prstGeom prst="rect">
            <a:avLst/>
          </a:prstGeom>
          <a:noFill/>
        </p:spPr>
        <p:txBody>
          <a:bodyPr wrap="square">
            <a:spAutoFit/>
          </a:bodyPr>
          <a:lstStyle/>
          <a:p>
            <a:pPr algn="just" defTabSz="685800">
              <a:lnSpc>
                <a:spcPct val="110000"/>
              </a:lnSpc>
              <a:spcBef>
                <a:spcPts val="900"/>
              </a:spcBef>
              <a:buClr>
                <a:srgbClr val="000000">
                  <a:lumMod val="85000"/>
                  <a:lumOff val="15000"/>
                </a:srgbClr>
              </a:buClr>
              <a:tabLst>
                <a:tab pos="270034" algn="l"/>
                <a:tab pos="472440" algn="l"/>
              </a:tabLst>
              <a:defRPr/>
            </a:pPr>
            <a:r>
              <a:rPr lang="en-US" sz="600" kern="1200" spc="60" dirty="0">
                <a:latin typeface="Georgia" panose="02040502050405020303" pitchFamily="18" charset="0"/>
                <a:cs typeface="Times New Roman" panose="02020603050405020304" pitchFamily="18" charset="0"/>
              </a:rPr>
              <a:t>Syria</a:t>
            </a:r>
          </a:p>
        </p:txBody>
      </p:sp>
      <p:sp>
        <p:nvSpPr>
          <p:cNvPr id="10" name="TextBox 9">
            <a:extLst>
              <a:ext uri="{FF2B5EF4-FFF2-40B4-BE49-F238E27FC236}">
                <a16:creationId xmlns:a16="http://schemas.microsoft.com/office/drawing/2014/main" id="{A76F0DD4-EFA6-B5F0-DCDF-B26FABA670ED}"/>
              </a:ext>
            </a:extLst>
          </p:cNvPr>
          <p:cNvSpPr txBox="1"/>
          <p:nvPr/>
        </p:nvSpPr>
        <p:spPr>
          <a:xfrm>
            <a:off x="7048395" y="1635926"/>
            <a:ext cx="518533" cy="186333"/>
          </a:xfrm>
          <a:prstGeom prst="rect">
            <a:avLst/>
          </a:prstGeom>
          <a:noFill/>
        </p:spPr>
        <p:txBody>
          <a:bodyPr wrap="square">
            <a:spAutoFit/>
          </a:bodyPr>
          <a:lstStyle/>
          <a:p>
            <a:pPr algn="just" defTabSz="685800">
              <a:lnSpc>
                <a:spcPct val="110000"/>
              </a:lnSpc>
              <a:spcBef>
                <a:spcPts val="900"/>
              </a:spcBef>
              <a:buClr>
                <a:srgbClr val="000000">
                  <a:lumMod val="85000"/>
                  <a:lumOff val="15000"/>
                </a:srgbClr>
              </a:buClr>
              <a:tabLst>
                <a:tab pos="270034" algn="l"/>
                <a:tab pos="472440" algn="l"/>
              </a:tabLst>
              <a:defRPr/>
            </a:pPr>
            <a:r>
              <a:rPr lang="en-US" sz="600" kern="1200" spc="60" dirty="0">
                <a:latin typeface="Georgia" panose="02040502050405020303" pitchFamily="18" charset="0"/>
                <a:cs typeface="Times New Roman" panose="02020603050405020304" pitchFamily="18" charset="0"/>
              </a:rPr>
              <a:t>Jordan</a:t>
            </a:r>
          </a:p>
        </p:txBody>
      </p:sp>
      <p:sp>
        <p:nvSpPr>
          <p:cNvPr id="11" name="TextBox 10">
            <a:extLst>
              <a:ext uri="{FF2B5EF4-FFF2-40B4-BE49-F238E27FC236}">
                <a16:creationId xmlns:a16="http://schemas.microsoft.com/office/drawing/2014/main" id="{A5B082DA-EB5D-1BAF-DF25-C9EDD1B57D16}"/>
              </a:ext>
            </a:extLst>
          </p:cNvPr>
          <p:cNvSpPr txBox="1"/>
          <p:nvPr/>
        </p:nvSpPr>
        <p:spPr>
          <a:xfrm>
            <a:off x="2284036" y="4402308"/>
            <a:ext cx="1998032" cy="186333"/>
          </a:xfrm>
          <a:prstGeom prst="rect">
            <a:avLst/>
          </a:prstGeom>
          <a:noFill/>
        </p:spPr>
        <p:txBody>
          <a:bodyPr wrap="square">
            <a:spAutoFit/>
          </a:bodyPr>
          <a:lstStyle/>
          <a:p>
            <a:pPr algn="just" defTabSz="685800">
              <a:lnSpc>
                <a:spcPct val="110000"/>
              </a:lnSpc>
              <a:spcBef>
                <a:spcPts val="900"/>
              </a:spcBef>
              <a:buClr>
                <a:srgbClr val="000000">
                  <a:lumMod val="85000"/>
                  <a:lumOff val="15000"/>
                </a:srgbClr>
              </a:buClr>
              <a:tabLst>
                <a:tab pos="270034" algn="l"/>
                <a:tab pos="472440" algn="l"/>
              </a:tabLst>
              <a:defRPr/>
            </a:pPr>
            <a:r>
              <a:rPr lang="en-US" sz="600" kern="1200" spc="60" dirty="0">
                <a:latin typeface="Georgia" panose="02040502050405020303" pitchFamily="18" charset="0"/>
                <a:cs typeface="Times New Roman" panose="02020603050405020304" pitchFamily="18" charset="0"/>
              </a:rPr>
              <a:t>Source: UNHCR</a:t>
            </a:r>
          </a:p>
        </p:txBody>
      </p:sp>
      <p:sp>
        <p:nvSpPr>
          <p:cNvPr id="12" name="TextBox 11">
            <a:extLst>
              <a:ext uri="{FF2B5EF4-FFF2-40B4-BE49-F238E27FC236}">
                <a16:creationId xmlns:a16="http://schemas.microsoft.com/office/drawing/2014/main" id="{6CC1ACE0-FDBF-D01A-DD62-3896A4596972}"/>
              </a:ext>
            </a:extLst>
          </p:cNvPr>
          <p:cNvSpPr txBox="1"/>
          <p:nvPr/>
        </p:nvSpPr>
        <p:spPr>
          <a:xfrm>
            <a:off x="7018324" y="3120879"/>
            <a:ext cx="518533" cy="186333"/>
          </a:xfrm>
          <a:prstGeom prst="rect">
            <a:avLst/>
          </a:prstGeom>
          <a:noFill/>
        </p:spPr>
        <p:txBody>
          <a:bodyPr wrap="square">
            <a:spAutoFit/>
          </a:bodyPr>
          <a:lstStyle/>
          <a:p>
            <a:pPr algn="just" defTabSz="685800">
              <a:lnSpc>
                <a:spcPct val="110000"/>
              </a:lnSpc>
              <a:spcBef>
                <a:spcPts val="900"/>
              </a:spcBef>
              <a:buClr>
                <a:srgbClr val="000000">
                  <a:lumMod val="85000"/>
                  <a:lumOff val="15000"/>
                </a:srgbClr>
              </a:buClr>
              <a:tabLst>
                <a:tab pos="270034" algn="l"/>
                <a:tab pos="472440" algn="l"/>
              </a:tabLst>
              <a:defRPr/>
            </a:pPr>
            <a:r>
              <a:rPr lang="en-US" sz="600" kern="1200" spc="60" dirty="0">
                <a:latin typeface="Georgia" panose="02040502050405020303" pitchFamily="18" charset="0"/>
                <a:cs typeface="Times New Roman" panose="02020603050405020304" pitchFamily="18" charset="0"/>
              </a:rPr>
              <a:t>Iraq</a:t>
            </a:r>
          </a:p>
        </p:txBody>
      </p:sp>
      <p:sp>
        <p:nvSpPr>
          <p:cNvPr id="13" name="TextBox 12">
            <a:extLst>
              <a:ext uri="{FF2B5EF4-FFF2-40B4-BE49-F238E27FC236}">
                <a16:creationId xmlns:a16="http://schemas.microsoft.com/office/drawing/2014/main" id="{4F1A52A6-7CB5-B47E-AF69-BE71C4DE0C79}"/>
              </a:ext>
            </a:extLst>
          </p:cNvPr>
          <p:cNvSpPr txBox="1"/>
          <p:nvPr/>
        </p:nvSpPr>
        <p:spPr>
          <a:xfrm>
            <a:off x="7069331" y="3226541"/>
            <a:ext cx="518533" cy="186333"/>
          </a:xfrm>
          <a:prstGeom prst="rect">
            <a:avLst/>
          </a:prstGeom>
          <a:noFill/>
        </p:spPr>
        <p:txBody>
          <a:bodyPr wrap="square">
            <a:spAutoFit/>
          </a:bodyPr>
          <a:lstStyle/>
          <a:p>
            <a:pPr algn="just" defTabSz="685800">
              <a:lnSpc>
                <a:spcPct val="110000"/>
              </a:lnSpc>
              <a:spcBef>
                <a:spcPts val="900"/>
              </a:spcBef>
              <a:buClr>
                <a:srgbClr val="000000">
                  <a:lumMod val="85000"/>
                  <a:lumOff val="15000"/>
                </a:srgbClr>
              </a:buClr>
              <a:tabLst>
                <a:tab pos="270034" algn="l"/>
                <a:tab pos="472440" algn="l"/>
              </a:tabLst>
              <a:defRPr/>
            </a:pPr>
            <a:r>
              <a:rPr lang="en-US" sz="600" kern="1200" spc="60" dirty="0">
                <a:latin typeface="Georgia" panose="02040502050405020303" pitchFamily="18" charset="0"/>
                <a:cs typeface="Times New Roman" panose="02020603050405020304" pitchFamily="18" charset="0"/>
              </a:rPr>
              <a:t>Yemen</a:t>
            </a:r>
          </a:p>
        </p:txBody>
      </p:sp>
    </p:spTree>
    <p:extLst>
      <p:ext uri="{BB962C8B-B14F-4D97-AF65-F5344CB8AC3E}">
        <p14:creationId xmlns:p14="http://schemas.microsoft.com/office/powerpoint/2010/main" val="3911501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70800B-1103-3651-9606-5AA0A3A8CB71}"/>
              </a:ext>
            </a:extLst>
          </p:cNvPr>
          <p:cNvSpPr txBox="1"/>
          <p:nvPr/>
        </p:nvSpPr>
        <p:spPr>
          <a:xfrm>
            <a:off x="632880" y="354370"/>
            <a:ext cx="8193311" cy="323165"/>
          </a:xfrm>
          <a:prstGeom prst="rect">
            <a:avLst/>
          </a:prstGeom>
          <a:noFill/>
        </p:spPr>
        <p:txBody>
          <a:bodyPr wrap="square">
            <a:spAutoFit/>
          </a:bodyPr>
          <a:lstStyle/>
          <a:p>
            <a:pPr defTabSz="685800">
              <a:buClrTx/>
              <a:defRPr/>
            </a:pPr>
            <a:r>
              <a:rPr lang="en-US" sz="1500" b="1" kern="1200" dirty="0">
                <a:solidFill>
                  <a:srgbClr val="0070C0"/>
                </a:solidFill>
                <a:latin typeface="Selawik Light" panose="02020404030301010803"/>
                <a:ea typeface="+mn-ea"/>
                <a:cs typeface="+mn-cs"/>
              </a:rPr>
              <a:t> </a:t>
            </a:r>
          </a:p>
        </p:txBody>
      </p:sp>
      <p:sp>
        <p:nvSpPr>
          <p:cNvPr id="3" name="Content Placeholder 1">
            <a:extLst>
              <a:ext uri="{FF2B5EF4-FFF2-40B4-BE49-F238E27FC236}">
                <a16:creationId xmlns:a16="http://schemas.microsoft.com/office/drawing/2014/main" id="{9678A660-9926-73B5-2BCE-93850AA32DBC}"/>
              </a:ext>
            </a:extLst>
          </p:cNvPr>
          <p:cNvSpPr txBox="1">
            <a:spLocks/>
          </p:cNvSpPr>
          <p:nvPr/>
        </p:nvSpPr>
        <p:spPr>
          <a:xfrm>
            <a:off x="317810" y="493056"/>
            <a:ext cx="7990850" cy="671112"/>
          </a:xfrm>
          <a:prstGeom prst="rect">
            <a:avLst/>
          </a:prstGeom>
          <a:solidFill>
            <a:srgbClr val="0298CA"/>
          </a:solidFill>
        </p:spPr>
        <p:txBody>
          <a:bodyPr>
            <a:no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28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ctr" defTabSz="685800">
              <a:spcBef>
                <a:spcPts val="900"/>
              </a:spcBef>
              <a:buClr>
                <a:srgbClr val="000000">
                  <a:lumMod val="85000"/>
                  <a:lumOff val="15000"/>
                </a:srgbClr>
              </a:buClr>
              <a:tabLst>
                <a:tab pos="270034" algn="l"/>
                <a:tab pos="472440" algn="l"/>
              </a:tabLst>
              <a:defRPr/>
            </a:pPr>
            <a:r>
              <a:rPr lang="en-US" sz="1500" dirty="0">
                <a:latin typeface="Georgia" panose="02040502050405020303" pitchFamily="18" charset="0"/>
              </a:rPr>
              <a:t>ESCWA Questionnaire</a:t>
            </a:r>
            <a:endParaRPr lang="en-US" sz="1500" b="1" spc="60" dirty="0">
              <a:solidFill>
                <a:srgbClr val="FFFFFF"/>
              </a:solidFill>
              <a:latin typeface="Georgia" panose="02040502050405020303"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E55080A-5705-20F7-2586-E3B5F1AE37A0}"/>
              </a:ext>
            </a:extLst>
          </p:cNvPr>
          <p:cNvSpPr txBox="1"/>
          <p:nvPr/>
        </p:nvSpPr>
        <p:spPr>
          <a:xfrm>
            <a:off x="2224668" y="1164355"/>
            <a:ext cx="3429000" cy="300082"/>
          </a:xfrm>
          <a:prstGeom prst="rect">
            <a:avLst/>
          </a:prstGeom>
          <a:noFill/>
        </p:spPr>
        <p:txBody>
          <a:bodyPr wrap="square">
            <a:spAutoFit/>
          </a:bodyPr>
          <a:lstStyle/>
          <a:p>
            <a:pPr algn="ctr" rtl="1" fontAlgn="b"/>
            <a:r>
              <a:rPr lang="en-US" sz="1350" b="1" dirty="0">
                <a:latin typeface="Calibri" panose="020F0502020204030204" pitchFamily="34" charset="0"/>
              </a:rPr>
              <a:t>Refugee population (number)</a:t>
            </a:r>
          </a:p>
        </p:txBody>
      </p:sp>
      <p:graphicFrame>
        <p:nvGraphicFramePr>
          <p:cNvPr id="6" name="Table 5">
            <a:extLst>
              <a:ext uri="{FF2B5EF4-FFF2-40B4-BE49-F238E27FC236}">
                <a16:creationId xmlns:a16="http://schemas.microsoft.com/office/drawing/2014/main" id="{FF51274E-0BAF-A6DC-D6C0-216950499D8D}"/>
              </a:ext>
            </a:extLst>
          </p:cNvPr>
          <p:cNvGraphicFramePr>
            <a:graphicFrameLocks noGrp="1"/>
          </p:cNvGraphicFramePr>
          <p:nvPr/>
        </p:nvGraphicFramePr>
        <p:xfrm>
          <a:off x="1534500" y="1440114"/>
          <a:ext cx="4391025" cy="891540"/>
        </p:xfrm>
        <a:graphic>
          <a:graphicData uri="http://schemas.openxmlformats.org/drawingml/2006/table">
            <a:tbl>
              <a:tblPr/>
              <a:tblGrid>
                <a:gridCol w="581025">
                  <a:extLst>
                    <a:ext uri="{9D8B030D-6E8A-4147-A177-3AD203B41FA5}">
                      <a16:colId xmlns:a16="http://schemas.microsoft.com/office/drawing/2014/main" val="2662722515"/>
                    </a:ext>
                  </a:extLst>
                </a:gridCol>
                <a:gridCol w="466725">
                  <a:extLst>
                    <a:ext uri="{9D8B030D-6E8A-4147-A177-3AD203B41FA5}">
                      <a16:colId xmlns:a16="http://schemas.microsoft.com/office/drawing/2014/main" val="940208437"/>
                    </a:ext>
                  </a:extLst>
                </a:gridCol>
                <a:gridCol w="257175">
                  <a:extLst>
                    <a:ext uri="{9D8B030D-6E8A-4147-A177-3AD203B41FA5}">
                      <a16:colId xmlns:a16="http://schemas.microsoft.com/office/drawing/2014/main" val="2587273647"/>
                    </a:ext>
                  </a:extLst>
                </a:gridCol>
                <a:gridCol w="257175">
                  <a:extLst>
                    <a:ext uri="{9D8B030D-6E8A-4147-A177-3AD203B41FA5}">
                      <a16:colId xmlns:a16="http://schemas.microsoft.com/office/drawing/2014/main" val="2802823333"/>
                    </a:ext>
                  </a:extLst>
                </a:gridCol>
                <a:gridCol w="257175">
                  <a:extLst>
                    <a:ext uri="{9D8B030D-6E8A-4147-A177-3AD203B41FA5}">
                      <a16:colId xmlns:a16="http://schemas.microsoft.com/office/drawing/2014/main" val="1293694129"/>
                    </a:ext>
                  </a:extLst>
                </a:gridCol>
                <a:gridCol w="257175">
                  <a:extLst>
                    <a:ext uri="{9D8B030D-6E8A-4147-A177-3AD203B41FA5}">
                      <a16:colId xmlns:a16="http://schemas.microsoft.com/office/drawing/2014/main" val="2711110976"/>
                    </a:ext>
                  </a:extLst>
                </a:gridCol>
                <a:gridCol w="257175">
                  <a:extLst>
                    <a:ext uri="{9D8B030D-6E8A-4147-A177-3AD203B41FA5}">
                      <a16:colId xmlns:a16="http://schemas.microsoft.com/office/drawing/2014/main" val="4183084884"/>
                    </a:ext>
                  </a:extLst>
                </a:gridCol>
                <a:gridCol w="257175">
                  <a:extLst>
                    <a:ext uri="{9D8B030D-6E8A-4147-A177-3AD203B41FA5}">
                      <a16:colId xmlns:a16="http://schemas.microsoft.com/office/drawing/2014/main" val="3141746671"/>
                    </a:ext>
                  </a:extLst>
                </a:gridCol>
                <a:gridCol w="257175">
                  <a:extLst>
                    <a:ext uri="{9D8B030D-6E8A-4147-A177-3AD203B41FA5}">
                      <a16:colId xmlns:a16="http://schemas.microsoft.com/office/drawing/2014/main" val="2068422234"/>
                    </a:ext>
                  </a:extLst>
                </a:gridCol>
                <a:gridCol w="257175">
                  <a:extLst>
                    <a:ext uri="{9D8B030D-6E8A-4147-A177-3AD203B41FA5}">
                      <a16:colId xmlns:a16="http://schemas.microsoft.com/office/drawing/2014/main" val="3769076985"/>
                    </a:ext>
                  </a:extLst>
                </a:gridCol>
                <a:gridCol w="257175">
                  <a:extLst>
                    <a:ext uri="{9D8B030D-6E8A-4147-A177-3AD203B41FA5}">
                      <a16:colId xmlns:a16="http://schemas.microsoft.com/office/drawing/2014/main" val="158705772"/>
                    </a:ext>
                  </a:extLst>
                </a:gridCol>
                <a:gridCol w="257175">
                  <a:extLst>
                    <a:ext uri="{9D8B030D-6E8A-4147-A177-3AD203B41FA5}">
                      <a16:colId xmlns:a16="http://schemas.microsoft.com/office/drawing/2014/main" val="2552327121"/>
                    </a:ext>
                  </a:extLst>
                </a:gridCol>
                <a:gridCol w="257175">
                  <a:extLst>
                    <a:ext uri="{9D8B030D-6E8A-4147-A177-3AD203B41FA5}">
                      <a16:colId xmlns:a16="http://schemas.microsoft.com/office/drawing/2014/main" val="399433713"/>
                    </a:ext>
                  </a:extLst>
                </a:gridCol>
                <a:gridCol w="257175">
                  <a:extLst>
                    <a:ext uri="{9D8B030D-6E8A-4147-A177-3AD203B41FA5}">
                      <a16:colId xmlns:a16="http://schemas.microsoft.com/office/drawing/2014/main" val="970779023"/>
                    </a:ext>
                  </a:extLst>
                </a:gridCol>
                <a:gridCol w="257175">
                  <a:extLst>
                    <a:ext uri="{9D8B030D-6E8A-4147-A177-3AD203B41FA5}">
                      <a16:colId xmlns:a16="http://schemas.microsoft.com/office/drawing/2014/main" val="2650529376"/>
                    </a:ext>
                  </a:extLst>
                </a:gridCol>
              </a:tblGrid>
              <a:tr h="148590">
                <a:tc>
                  <a:txBody>
                    <a:bodyPr/>
                    <a:lstStyle/>
                    <a:p>
                      <a:pPr algn="l" rtl="1" fontAlgn="t"/>
                      <a:r>
                        <a:rPr lang="en-US" sz="800" b="1" i="0" u="none" strike="noStrike">
                          <a:solidFill>
                            <a:srgbClr val="000000"/>
                          </a:solidFill>
                          <a:effectLst/>
                          <a:latin typeface="Calibri" panose="020F0502020204030204" pitchFamily="34" charset="0"/>
                        </a:rPr>
                        <a:t>Indicator</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b"/>
                      <a:r>
                        <a:rPr lang="en-US" sz="800" b="1" i="0" u="none" strike="noStrike">
                          <a:solidFill>
                            <a:srgbClr val="000000"/>
                          </a:solidFill>
                          <a:effectLst/>
                          <a:latin typeface="Calibri" panose="020F0502020204030204" pitchFamily="34" charset="0"/>
                        </a:rPr>
                        <a:t>Country</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800" b="1" i="0" u="none" strike="noStrike">
                          <a:solidFill>
                            <a:srgbClr val="000000"/>
                          </a:solidFill>
                          <a:effectLst/>
                          <a:latin typeface="Calibri" panose="020F0502020204030204" pitchFamily="34" charset="0"/>
                        </a:rPr>
                        <a:t>2010</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800" b="1" i="0" u="none" strike="noStrike">
                          <a:solidFill>
                            <a:srgbClr val="000000"/>
                          </a:solidFill>
                          <a:effectLst/>
                          <a:latin typeface="Calibri" panose="020F0502020204030204" pitchFamily="34" charset="0"/>
                        </a:rPr>
                        <a:t>2011</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800" b="1" i="0" u="none" strike="noStrike">
                          <a:solidFill>
                            <a:srgbClr val="000000"/>
                          </a:solidFill>
                          <a:effectLst/>
                          <a:latin typeface="Calibri" panose="020F0502020204030204" pitchFamily="34" charset="0"/>
                        </a:rPr>
                        <a:t>2012</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800" b="1" i="0" u="none" strike="noStrike">
                          <a:solidFill>
                            <a:srgbClr val="000000"/>
                          </a:solidFill>
                          <a:effectLst/>
                          <a:latin typeface="Calibri" panose="020F0502020204030204" pitchFamily="34" charset="0"/>
                        </a:rPr>
                        <a:t>2013</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800" b="1" i="0" u="none" strike="noStrike">
                          <a:solidFill>
                            <a:srgbClr val="000000"/>
                          </a:solidFill>
                          <a:effectLst/>
                          <a:latin typeface="Calibri" panose="020F0502020204030204" pitchFamily="34" charset="0"/>
                        </a:rPr>
                        <a:t>2014</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800" b="1" i="0" u="none" strike="noStrike">
                          <a:solidFill>
                            <a:srgbClr val="000000"/>
                          </a:solidFill>
                          <a:effectLst/>
                          <a:latin typeface="Calibri" panose="020F0502020204030204" pitchFamily="34" charset="0"/>
                        </a:rPr>
                        <a:t>2015</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800" b="1" i="0" u="none" strike="noStrike">
                          <a:solidFill>
                            <a:srgbClr val="000000"/>
                          </a:solidFill>
                          <a:effectLst/>
                          <a:latin typeface="Calibri" panose="020F0502020204030204" pitchFamily="34" charset="0"/>
                        </a:rPr>
                        <a:t>2016</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800" b="1" i="0" u="none" strike="noStrike">
                          <a:solidFill>
                            <a:srgbClr val="000000"/>
                          </a:solidFill>
                          <a:effectLst/>
                          <a:latin typeface="Calibri" panose="020F0502020204030204" pitchFamily="34" charset="0"/>
                        </a:rPr>
                        <a:t>2017</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800" b="1" i="0" u="none" strike="noStrike">
                          <a:solidFill>
                            <a:srgbClr val="000000"/>
                          </a:solidFill>
                          <a:effectLst/>
                          <a:latin typeface="Calibri" panose="020F0502020204030204" pitchFamily="34" charset="0"/>
                        </a:rPr>
                        <a:t>2018</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800" b="1" i="0" u="none" strike="noStrike">
                          <a:solidFill>
                            <a:srgbClr val="000000"/>
                          </a:solidFill>
                          <a:effectLst/>
                          <a:latin typeface="Calibri" panose="020F0502020204030204" pitchFamily="34" charset="0"/>
                        </a:rPr>
                        <a:t>2019</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800" b="1" i="0" u="none" strike="noStrike">
                          <a:solidFill>
                            <a:srgbClr val="000000"/>
                          </a:solidFill>
                          <a:effectLst/>
                          <a:latin typeface="Calibri" panose="020F0502020204030204" pitchFamily="34" charset="0"/>
                        </a:rPr>
                        <a:t>2020</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800" b="1" i="0" u="none" strike="noStrike">
                          <a:solidFill>
                            <a:srgbClr val="000000"/>
                          </a:solidFill>
                          <a:effectLst/>
                          <a:latin typeface="Calibri" panose="020F0502020204030204" pitchFamily="34" charset="0"/>
                        </a:rPr>
                        <a:t>2021</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800" b="1" i="0" u="none" strike="noStrike">
                          <a:solidFill>
                            <a:srgbClr val="000000"/>
                          </a:solidFill>
                          <a:effectLst/>
                          <a:latin typeface="Calibri" panose="020F0502020204030204" pitchFamily="34" charset="0"/>
                        </a:rPr>
                        <a:t>2022</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301000"/>
                  </a:ext>
                </a:extLst>
              </a:tr>
              <a:tr h="445770">
                <a:tc>
                  <a:txBody>
                    <a:bodyPr/>
                    <a:lstStyle/>
                    <a:p>
                      <a:pPr algn="l" rtl="1" fontAlgn="b"/>
                      <a:r>
                        <a:rPr lang="en-US" sz="900" b="0" i="0" u="none" strike="noStrike" dirty="0">
                          <a:solidFill>
                            <a:srgbClr val="000000"/>
                          </a:solidFill>
                          <a:effectLst/>
                          <a:latin typeface="Calibri" panose="020F0502020204030204" pitchFamily="34" charset="0"/>
                        </a:rPr>
                        <a:t>Refugee population (number)</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b"/>
                      <a:r>
                        <a:rPr lang="en-US" sz="900" b="0" i="0" u="none" strike="noStrike">
                          <a:solidFill>
                            <a:srgbClr val="000000"/>
                          </a:solidFill>
                          <a:effectLst/>
                          <a:latin typeface="Calibri" panose="020F0502020204030204" pitchFamily="34" charset="0"/>
                        </a:rPr>
                        <a:t>Algeria</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005470"/>
                  </a:ext>
                </a:extLst>
              </a:tr>
              <a:tr h="148590">
                <a:tc>
                  <a:txBody>
                    <a:bodyPr/>
                    <a:lstStyle/>
                    <a:p>
                      <a:pPr algn="l"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755413"/>
                  </a:ext>
                </a:extLst>
              </a:tr>
              <a:tr h="148590">
                <a:tc>
                  <a:txBody>
                    <a:bodyPr/>
                    <a:lstStyle/>
                    <a:p>
                      <a:pPr algn="l"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rtl="1" fontAlgn="b"/>
                      <a:r>
                        <a:rPr lang="en-US" sz="900" b="0" i="0" u="none" strike="noStrike">
                          <a:solidFill>
                            <a:srgbClr val="000000"/>
                          </a:solidFill>
                          <a:effectLst/>
                          <a:latin typeface="Calibri" panose="020F0502020204030204" pitchFamily="34" charset="0"/>
                        </a:rPr>
                        <a:t>Source</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dirty="0">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dirty="0">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70232"/>
                  </a:ext>
                </a:extLst>
              </a:tr>
            </a:tbl>
          </a:graphicData>
        </a:graphic>
      </p:graphicFrame>
      <p:graphicFrame>
        <p:nvGraphicFramePr>
          <p:cNvPr id="2" name="Table 1">
            <a:extLst>
              <a:ext uri="{FF2B5EF4-FFF2-40B4-BE49-F238E27FC236}">
                <a16:creationId xmlns:a16="http://schemas.microsoft.com/office/drawing/2014/main" id="{37A3FF5A-CA51-CD0C-5185-335486E3ED1B}"/>
              </a:ext>
            </a:extLst>
          </p:cNvPr>
          <p:cNvGraphicFramePr>
            <a:graphicFrameLocks noGrp="1"/>
          </p:cNvGraphicFramePr>
          <p:nvPr/>
        </p:nvGraphicFramePr>
        <p:xfrm>
          <a:off x="1229306" y="2760211"/>
          <a:ext cx="5419725" cy="2008055"/>
        </p:xfrm>
        <a:graphic>
          <a:graphicData uri="http://schemas.openxmlformats.org/drawingml/2006/table">
            <a:tbl>
              <a:tblPr/>
              <a:tblGrid>
                <a:gridCol w="1047750">
                  <a:extLst>
                    <a:ext uri="{9D8B030D-6E8A-4147-A177-3AD203B41FA5}">
                      <a16:colId xmlns:a16="http://schemas.microsoft.com/office/drawing/2014/main" val="102964091"/>
                    </a:ext>
                  </a:extLst>
                </a:gridCol>
                <a:gridCol w="466725">
                  <a:extLst>
                    <a:ext uri="{9D8B030D-6E8A-4147-A177-3AD203B41FA5}">
                      <a16:colId xmlns:a16="http://schemas.microsoft.com/office/drawing/2014/main" val="1369724346"/>
                    </a:ext>
                  </a:extLst>
                </a:gridCol>
                <a:gridCol w="561975">
                  <a:extLst>
                    <a:ext uri="{9D8B030D-6E8A-4147-A177-3AD203B41FA5}">
                      <a16:colId xmlns:a16="http://schemas.microsoft.com/office/drawing/2014/main" val="307073406"/>
                    </a:ext>
                  </a:extLst>
                </a:gridCol>
                <a:gridCol w="257175">
                  <a:extLst>
                    <a:ext uri="{9D8B030D-6E8A-4147-A177-3AD203B41FA5}">
                      <a16:colId xmlns:a16="http://schemas.microsoft.com/office/drawing/2014/main" val="1498666427"/>
                    </a:ext>
                  </a:extLst>
                </a:gridCol>
                <a:gridCol w="257175">
                  <a:extLst>
                    <a:ext uri="{9D8B030D-6E8A-4147-A177-3AD203B41FA5}">
                      <a16:colId xmlns:a16="http://schemas.microsoft.com/office/drawing/2014/main" val="3312527611"/>
                    </a:ext>
                  </a:extLst>
                </a:gridCol>
                <a:gridCol w="257175">
                  <a:extLst>
                    <a:ext uri="{9D8B030D-6E8A-4147-A177-3AD203B41FA5}">
                      <a16:colId xmlns:a16="http://schemas.microsoft.com/office/drawing/2014/main" val="2957503705"/>
                    </a:ext>
                  </a:extLst>
                </a:gridCol>
                <a:gridCol w="257175">
                  <a:extLst>
                    <a:ext uri="{9D8B030D-6E8A-4147-A177-3AD203B41FA5}">
                      <a16:colId xmlns:a16="http://schemas.microsoft.com/office/drawing/2014/main" val="3236642270"/>
                    </a:ext>
                  </a:extLst>
                </a:gridCol>
                <a:gridCol w="257175">
                  <a:extLst>
                    <a:ext uri="{9D8B030D-6E8A-4147-A177-3AD203B41FA5}">
                      <a16:colId xmlns:a16="http://schemas.microsoft.com/office/drawing/2014/main" val="1013187683"/>
                    </a:ext>
                  </a:extLst>
                </a:gridCol>
                <a:gridCol w="257175">
                  <a:extLst>
                    <a:ext uri="{9D8B030D-6E8A-4147-A177-3AD203B41FA5}">
                      <a16:colId xmlns:a16="http://schemas.microsoft.com/office/drawing/2014/main" val="2046111542"/>
                    </a:ext>
                  </a:extLst>
                </a:gridCol>
                <a:gridCol w="257175">
                  <a:extLst>
                    <a:ext uri="{9D8B030D-6E8A-4147-A177-3AD203B41FA5}">
                      <a16:colId xmlns:a16="http://schemas.microsoft.com/office/drawing/2014/main" val="2869953137"/>
                    </a:ext>
                  </a:extLst>
                </a:gridCol>
                <a:gridCol w="257175">
                  <a:extLst>
                    <a:ext uri="{9D8B030D-6E8A-4147-A177-3AD203B41FA5}">
                      <a16:colId xmlns:a16="http://schemas.microsoft.com/office/drawing/2014/main" val="3590629455"/>
                    </a:ext>
                  </a:extLst>
                </a:gridCol>
                <a:gridCol w="257175">
                  <a:extLst>
                    <a:ext uri="{9D8B030D-6E8A-4147-A177-3AD203B41FA5}">
                      <a16:colId xmlns:a16="http://schemas.microsoft.com/office/drawing/2014/main" val="2810894647"/>
                    </a:ext>
                  </a:extLst>
                </a:gridCol>
                <a:gridCol w="257175">
                  <a:extLst>
                    <a:ext uri="{9D8B030D-6E8A-4147-A177-3AD203B41FA5}">
                      <a16:colId xmlns:a16="http://schemas.microsoft.com/office/drawing/2014/main" val="470920080"/>
                    </a:ext>
                  </a:extLst>
                </a:gridCol>
                <a:gridCol w="257175">
                  <a:extLst>
                    <a:ext uri="{9D8B030D-6E8A-4147-A177-3AD203B41FA5}">
                      <a16:colId xmlns:a16="http://schemas.microsoft.com/office/drawing/2014/main" val="267184218"/>
                    </a:ext>
                  </a:extLst>
                </a:gridCol>
                <a:gridCol w="257175">
                  <a:extLst>
                    <a:ext uri="{9D8B030D-6E8A-4147-A177-3AD203B41FA5}">
                      <a16:colId xmlns:a16="http://schemas.microsoft.com/office/drawing/2014/main" val="2208540472"/>
                    </a:ext>
                  </a:extLst>
                </a:gridCol>
                <a:gridCol w="257175">
                  <a:extLst>
                    <a:ext uri="{9D8B030D-6E8A-4147-A177-3AD203B41FA5}">
                      <a16:colId xmlns:a16="http://schemas.microsoft.com/office/drawing/2014/main" val="399123825"/>
                    </a:ext>
                  </a:extLst>
                </a:gridCol>
              </a:tblGrid>
              <a:tr h="148590">
                <a:tc>
                  <a:txBody>
                    <a:bodyPr/>
                    <a:lstStyle/>
                    <a:p>
                      <a:pPr algn="l" rtl="1" fontAlgn="t"/>
                      <a:r>
                        <a:rPr lang="en-US" sz="800" b="1" i="0" u="none" strike="noStrike">
                          <a:solidFill>
                            <a:srgbClr val="000000"/>
                          </a:solidFill>
                          <a:effectLst/>
                          <a:latin typeface="Calibri" panose="020F0502020204030204" pitchFamily="34" charset="0"/>
                        </a:rPr>
                        <a:t>Indicator</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b"/>
                      <a:r>
                        <a:rPr lang="en-US" sz="800" b="1" i="0" u="none" strike="noStrike">
                          <a:solidFill>
                            <a:srgbClr val="000000"/>
                          </a:solidFill>
                          <a:effectLst/>
                          <a:latin typeface="Calibri" panose="020F0502020204030204" pitchFamily="34" charset="0"/>
                        </a:rPr>
                        <a:t>Country</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800" b="1" i="0" u="none" strike="noStrike" dirty="0">
                          <a:solidFill>
                            <a:srgbClr val="000000"/>
                          </a:solidFill>
                          <a:effectLst/>
                          <a:latin typeface="Calibri" panose="020F0502020204030204" pitchFamily="34" charset="0"/>
                        </a:rPr>
                        <a:t>Sex</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en-US" sz="800" b="1" i="0" u="none" strike="noStrike">
                          <a:solidFill>
                            <a:srgbClr val="000000"/>
                          </a:solidFill>
                          <a:effectLst/>
                          <a:latin typeface="Calibri" panose="020F0502020204030204" pitchFamily="34" charset="0"/>
                        </a:rPr>
                        <a:t>2010</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en-US" sz="800" b="1" i="0" u="none" strike="noStrike">
                          <a:solidFill>
                            <a:srgbClr val="000000"/>
                          </a:solidFill>
                          <a:effectLst/>
                          <a:latin typeface="Calibri" panose="020F0502020204030204" pitchFamily="34" charset="0"/>
                        </a:rPr>
                        <a:t>2011</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en-US" sz="800" b="1" i="0" u="none" strike="noStrike">
                          <a:solidFill>
                            <a:srgbClr val="000000"/>
                          </a:solidFill>
                          <a:effectLst/>
                          <a:latin typeface="Calibri" panose="020F0502020204030204" pitchFamily="34" charset="0"/>
                        </a:rPr>
                        <a:t>2012</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en-US" sz="800" b="1" i="0" u="none" strike="noStrike">
                          <a:solidFill>
                            <a:srgbClr val="000000"/>
                          </a:solidFill>
                          <a:effectLst/>
                          <a:latin typeface="Calibri" panose="020F0502020204030204" pitchFamily="34" charset="0"/>
                        </a:rPr>
                        <a:t>2013</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en-US" sz="800" b="1" i="0" u="none" strike="noStrike">
                          <a:solidFill>
                            <a:srgbClr val="000000"/>
                          </a:solidFill>
                          <a:effectLst/>
                          <a:latin typeface="Calibri" panose="020F0502020204030204" pitchFamily="34" charset="0"/>
                        </a:rPr>
                        <a:t>2014</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en-US" sz="800" b="1" i="0" u="none" strike="noStrike">
                          <a:solidFill>
                            <a:srgbClr val="000000"/>
                          </a:solidFill>
                          <a:effectLst/>
                          <a:latin typeface="Calibri" panose="020F0502020204030204" pitchFamily="34" charset="0"/>
                        </a:rPr>
                        <a:t>2015</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en-US" sz="800" b="1" i="0" u="none" strike="noStrike">
                          <a:solidFill>
                            <a:srgbClr val="000000"/>
                          </a:solidFill>
                          <a:effectLst/>
                          <a:latin typeface="Calibri" panose="020F0502020204030204" pitchFamily="34" charset="0"/>
                        </a:rPr>
                        <a:t>2016</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en-US" sz="800" b="1" i="0" u="none" strike="noStrike">
                          <a:solidFill>
                            <a:srgbClr val="000000"/>
                          </a:solidFill>
                          <a:effectLst/>
                          <a:latin typeface="Calibri" panose="020F0502020204030204" pitchFamily="34" charset="0"/>
                        </a:rPr>
                        <a:t>2017</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en-US" sz="800" b="1" i="0" u="none" strike="noStrike">
                          <a:solidFill>
                            <a:srgbClr val="000000"/>
                          </a:solidFill>
                          <a:effectLst/>
                          <a:latin typeface="Calibri" panose="020F0502020204030204" pitchFamily="34" charset="0"/>
                        </a:rPr>
                        <a:t>2018</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en-US" sz="800" b="1" i="0" u="none" strike="noStrike">
                          <a:solidFill>
                            <a:srgbClr val="000000"/>
                          </a:solidFill>
                          <a:effectLst/>
                          <a:latin typeface="Calibri" panose="020F0502020204030204" pitchFamily="34" charset="0"/>
                        </a:rPr>
                        <a:t>2019</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en-US" sz="800" b="1" i="0" u="none" strike="noStrike">
                          <a:solidFill>
                            <a:srgbClr val="000000"/>
                          </a:solidFill>
                          <a:effectLst/>
                          <a:latin typeface="Calibri" panose="020F0502020204030204" pitchFamily="34" charset="0"/>
                        </a:rPr>
                        <a:t>2020</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en-US" sz="800" b="1" i="0" u="none" strike="noStrike">
                          <a:solidFill>
                            <a:srgbClr val="000000"/>
                          </a:solidFill>
                          <a:effectLst/>
                          <a:latin typeface="Calibri" panose="020F0502020204030204" pitchFamily="34" charset="0"/>
                        </a:rPr>
                        <a:t>2021</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r>
                        <a:rPr lang="en-US" sz="800" b="1" i="0" u="none" strike="noStrike">
                          <a:solidFill>
                            <a:srgbClr val="000000"/>
                          </a:solidFill>
                          <a:effectLst/>
                          <a:latin typeface="Calibri" panose="020F0502020204030204" pitchFamily="34" charset="0"/>
                        </a:rPr>
                        <a:t>2022</a:t>
                      </a:r>
                    </a:p>
                  </a:txBody>
                  <a:tcPr marL="5715" marR="5715" marT="571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5442187"/>
                  </a:ext>
                </a:extLst>
              </a:tr>
              <a:tr h="445770">
                <a:tc>
                  <a:txBody>
                    <a:bodyPr/>
                    <a:lstStyle/>
                    <a:p>
                      <a:pPr algn="l" rtl="1" fontAlgn="b"/>
                      <a:r>
                        <a:rPr lang="en-US" sz="900" b="0" i="0" u="none" strike="noStrike" dirty="0">
                          <a:solidFill>
                            <a:srgbClr val="000000"/>
                          </a:solidFill>
                          <a:effectLst/>
                          <a:latin typeface="Calibri" panose="020F0502020204030204" pitchFamily="34" charset="0"/>
                        </a:rPr>
                        <a:t>Number of international migrants (number)</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b"/>
                      <a:r>
                        <a:rPr lang="en-US" sz="900" b="0" i="0" u="none" strike="noStrike">
                          <a:solidFill>
                            <a:srgbClr val="000000"/>
                          </a:solidFill>
                          <a:effectLst/>
                          <a:latin typeface="Calibri" panose="020F0502020204030204" pitchFamily="34" charset="0"/>
                        </a:rPr>
                        <a:t>Algeria</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b"/>
                      <a:r>
                        <a:rPr lang="en-US" sz="900" b="0" i="0" u="none" strike="noStrike">
                          <a:solidFill>
                            <a:srgbClr val="000000"/>
                          </a:solidFill>
                          <a:effectLst/>
                          <a:latin typeface="Calibri" panose="020F0502020204030204" pitchFamily="34" charset="0"/>
                        </a:rPr>
                        <a:t>Male</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313176"/>
                  </a:ext>
                </a:extLst>
              </a:tr>
              <a:tr h="670745">
                <a:tc>
                  <a:txBody>
                    <a:bodyPr/>
                    <a:lstStyle/>
                    <a:p>
                      <a:pPr algn="l" rtl="1" fontAlgn="b"/>
                      <a:r>
                        <a:rPr lang="en-US" sz="900" b="0" i="0" u="none" strike="noStrike">
                          <a:solidFill>
                            <a:srgbClr val="000000"/>
                          </a:solidFill>
                          <a:effectLst/>
                          <a:latin typeface="Calibri" panose="020F0502020204030204" pitchFamily="34" charset="0"/>
                        </a:rPr>
                        <a:t>Number of international migrants (number)</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b"/>
                      <a:r>
                        <a:rPr lang="en-US" sz="900" b="0" i="0" u="none" strike="noStrike">
                          <a:solidFill>
                            <a:srgbClr val="000000"/>
                          </a:solidFill>
                          <a:effectLst/>
                          <a:latin typeface="Calibri" panose="020F0502020204030204" pitchFamily="34" charset="0"/>
                        </a:rPr>
                        <a:t>Algeria</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b"/>
                      <a:r>
                        <a:rPr lang="en-US" sz="900" b="0" i="0" u="none" strike="noStrike">
                          <a:solidFill>
                            <a:srgbClr val="000000"/>
                          </a:solidFill>
                          <a:effectLst/>
                          <a:latin typeface="Calibri" panose="020F0502020204030204" pitchFamily="34" charset="0"/>
                        </a:rPr>
                        <a:t>Female</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763221"/>
                  </a:ext>
                </a:extLst>
              </a:tr>
              <a:tr h="445770">
                <a:tc>
                  <a:txBody>
                    <a:bodyPr/>
                    <a:lstStyle/>
                    <a:p>
                      <a:pPr algn="l" rtl="1" fontAlgn="b"/>
                      <a:r>
                        <a:rPr lang="en-US" sz="900" b="0" i="0" u="none" strike="noStrike">
                          <a:solidFill>
                            <a:srgbClr val="000000"/>
                          </a:solidFill>
                          <a:effectLst/>
                          <a:latin typeface="Calibri" panose="020F0502020204030204" pitchFamily="34" charset="0"/>
                        </a:rPr>
                        <a:t>Number of international migrants (number)</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b"/>
                      <a:r>
                        <a:rPr lang="en-US" sz="900" b="0" i="0" u="none" strike="noStrike">
                          <a:solidFill>
                            <a:srgbClr val="000000"/>
                          </a:solidFill>
                          <a:effectLst/>
                          <a:latin typeface="Calibri" panose="020F0502020204030204" pitchFamily="34" charset="0"/>
                        </a:rPr>
                        <a:t>Algeria</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b"/>
                      <a:r>
                        <a:rPr lang="en-US" sz="900" b="0" i="0" u="none" strike="noStrike">
                          <a:solidFill>
                            <a:srgbClr val="000000"/>
                          </a:solidFill>
                          <a:effectLst/>
                          <a:latin typeface="Calibri" panose="020F0502020204030204" pitchFamily="34" charset="0"/>
                        </a:rPr>
                        <a:t>Both sexes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64769"/>
                  </a:ext>
                </a:extLst>
              </a:tr>
              <a:tr h="148590">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59108"/>
                  </a:ext>
                </a:extLst>
              </a:tr>
              <a:tr h="148590">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a:noFill/>
                    </a:lnR>
                    <a:lnT>
                      <a:noFill/>
                    </a:lnT>
                    <a:lnB>
                      <a:noFill/>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rtl="1" fontAlgn="b"/>
                      <a:r>
                        <a:rPr lang="en-US" sz="900" b="0" i="0" u="none" strike="noStrike">
                          <a:solidFill>
                            <a:srgbClr val="000000"/>
                          </a:solidFill>
                          <a:effectLst/>
                          <a:latin typeface="Calibri" panose="020F0502020204030204" pitchFamily="34" charset="0"/>
                        </a:rPr>
                        <a:t>Source</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endParaRPr lang="en-US" sz="900" b="0" i="0" u="none" strike="noStrike" dirty="0">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655087"/>
                  </a:ext>
                </a:extLst>
              </a:tr>
            </a:tbl>
          </a:graphicData>
        </a:graphic>
      </p:graphicFrame>
      <p:sp>
        <p:nvSpPr>
          <p:cNvPr id="4" name="TextBox 3">
            <a:extLst>
              <a:ext uri="{FF2B5EF4-FFF2-40B4-BE49-F238E27FC236}">
                <a16:creationId xmlns:a16="http://schemas.microsoft.com/office/drawing/2014/main" id="{9C94B69C-4CB6-2554-66ED-19C6793EAB25}"/>
              </a:ext>
            </a:extLst>
          </p:cNvPr>
          <p:cNvSpPr txBox="1"/>
          <p:nvPr/>
        </p:nvSpPr>
        <p:spPr>
          <a:xfrm>
            <a:off x="2122959" y="2489204"/>
            <a:ext cx="3802566" cy="253916"/>
          </a:xfrm>
          <a:prstGeom prst="rect">
            <a:avLst/>
          </a:prstGeom>
          <a:noFill/>
        </p:spPr>
        <p:txBody>
          <a:bodyPr wrap="square">
            <a:spAutoFit/>
          </a:bodyPr>
          <a:lstStyle/>
          <a:p>
            <a:pPr algn="ctr" rtl="1" fontAlgn="b"/>
            <a:r>
              <a:rPr lang="en-US" sz="1050" b="1" dirty="0">
                <a:latin typeface="Calibri" panose="020F0502020204030204" pitchFamily="34" charset="0"/>
              </a:rPr>
              <a:t>Number of international migrants (number)</a:t>
            </a:r>
          </a:p>
        </p:txBody>
      </p:sp>
    </p:spTree>
    <p:extLst>
      <p:ext uri="{BB962C8B-B14F-4D97-AF65-F5344CB8AC3E}">
        <p14:creationId xmlns:p14="http://schemas.microsoft.com/office/powerpoint/2010/main" val="433821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532B887-2CB9-4B9D-BA26-0A9D8913828F}"/>
              </a:ext>
            </a:extLst>
          </p:cNvPr>
          <p:cNvSpPr>
            <a:spLocks noGrp="1"/>
          </p:cNvSpPr>
          <p:nvPr>
            <p:ph type="subTitle" idx="12"/>
          </p:nvPr>
        </p:nvSpPr>
        <p:spPr>
          <a:xfrm>
            <a:off x="427008" y="567402"/>
            <a:ext cx="8289986" cy="3384666"/>
          </a:xfrm>
        </p:spPr>
        <p:txBody>
          <a:bodyPr/>
          <a:lstStyle/>
          <a:p>
            <a:endParaRPr lang="en-US" sz="2250" b="1" dirty="0">
              <a:solidFill>
                <a:srgbClr val="0070C0"/>
              </a:solidFill>
              <a:latin typeface="Georgia" panose="02040502050405020303" pitchFamily="18" charset="0"/>
              <a:cs typeface="Times New Roman" panose="02020603050405020304" pitchFamily="18" charset="0"/>
            </a:endParaRPr>
          </a:p>
          <a:p>
            <a:r>
              <a:rPr lang="en-US" sz="2250" b="1" dirty="0">
                <a:solidFill>
                  <a:srgbClr val="0070C0"/>
                </a:solidFill>
                <a:latin typeface="Gautami" panose="020B0502040204020203" pitchFamily="34" charset="0"/>
                <a:cs typeface="Gautami" panose="020B0502040204020203" pitchFamily="34" charset="0"/>
              </a:rPr>
              <a:t>Thank you</a:t>
            </a:r>
          </a:p>
          <a:p>
            <a:endParaRPr lang="en-US" sz="2250" b="1" dirty="0">
              <a:solidFill>
                <a:srgbClr val="0070C0"/>
              </a:solidFill>
              <a:latin typeface="Georgia" panose="02040502050405020303" pitchFamily="18" charset="0"/>
              <a:cs typeface="Times New Roman" panose="02020603050405020304" pitchFamily="18" charset="0"/>
            </a:endParaRPr>
          </a:p>
          <a:p>
            <a:br>
              <a:rPr lang="en-US" sz="2250" dirty="0">
                <a:solidFill>
                  <a:srgbClr val="0070C0"/>
                </a:solidFill>
                <a:latin typeface="Times New Roman" panose="02020603050405020304" pitchFamily="18" charset="0"/>
                <a:cs typeface="Times New Roman" panose="02020603050405020304" pitchFamily="18" charset="0"/>
              </a:rPr>
            </a:br>
            <a:br>
              <a:rPr lang="en-US" sz="2250" dirty="0">
                <a:solidFill>
                  <a:srgbClr val="0070C0"/>
                </a:solidFill>
                <a:latin typeface="Times New Roman" panose="02020603050405020304" pitchFamily="18" charset="0"/>
                <a:cs typeface="Times New Roman" panose="02020603050405020304" pitchFamily="18" charset="0"/>
              </a:rPr>
            </a:br>
            <a:endParaRPr lang="en-US" sz="2250" dirty="0">
              <a:latin typeface="Times New Roman" panose="02020603050405020304" pitchFamily="18" charset="0"/>
              <a:cs typeface="Times New Roman" panose="02020603050405020304" pitchFamily="18" charset="0"/>
            </a:endParaRPr>
          </a:p>
        </p:txBody>
      </p:sp>
      <p:grpSp>
        <p:nvGrpSpPr>
          <p:cNvPr id="2" name="Google Shape;140;p26">
            <a:extLst>
              <a:ext uri="{FF2B5EF4-FFF2-40B4-BE49-F238E27FC236}">
                <a16:creationId xmlns:a16="http://schemas.microsoft.com/office/drawing/2014/main" id="{EB5CBBC3-2037-8F94-BAF1-1E4DB38E6A06}"/>
              </a:ext>
            </a:extLst>
          </p:cNvPr>
          <p:cNvGrpSpPr/>
          <p:nvPr/>
        </p:nvGrpSpPr>
        <p:grpSpPr>
          <a:xfrm>
            <a:off x="519535" y="3729307"/>
            <a:ext cx="8365670" cy="924993"/>
            <a:chOff x="2" y="8390889"/>
            <a:chExt cx="18287998" cy="1849986"/>
          </a:xfrm>
        </p:grpSpPr>
        <p:pic>
          <p:nvPicPr>
            <p:cNvPr id="3" name="Google Shape;141;p26">
              <a:extLst>
                <a:ext uri="{FF2B5EF4-FFF2-40B4-BE49-F238E27FC236}">
                  <a16:creationId xmlns:a16="http://schemas.microsoft.com/office/drawing/2014/main" id="{FEF8C203-0C61-33BE-2C84-84C1639E848A}"/>
                </a:ext>
              </a:extLst>
            </p:cNvPr>
            <p:cNvPicPr preferRelativeResize="0"/>
            <p:nvPr/>
          </p:nvPicPr>
          <p:blipFill rotWithShape="1">
            <a:blip r:embed="rId2">
              <a:alphaModFix/>
            </a:blip>
            <a:srcRect b="-8001"/>
            <a:stretch/>
          </p:blipFill>
          <p:spPr>
            <a:xfrm>
              <a:off x="2" y="8390889"/>
              <a:ext cx="18287998" cy="515637"/>
            </a:xfrm>
            <a:prstGeom prst="rect">
              <a:avLst/>
            </a:prstGeom>
            <a:solidFill>
              <a:schemeClr val="lt1"/>
            </a:solidFill>
            <a:ln>
              <a:noFill/>
            </a:ln>
          </p:spPr>
        </p:pic>
        <p:grpSp>
          <p:nvGrpSpPr>
            <p:cNvPr id="5" name="Google Shape;142;p26">
              <a:extLst>
                <a:ext uri="{FF2B5EF4-FFF2-40B4-BE49-F238E27FC236}">
                  <a16:creationId xmlns:a16="http://schemas.microsoft.com/office/drawing/2014/main" id="{AD8089C6-78A9-0774-26D5-E13E44DC93B2}"/>
                </a:ext>
              </a:extLst>
            </p:cNvPr>
            <p:cNvGrpSpPr/>
            <p:nvPr/>
          </p:nvGrpSpPr>
          <p:grpSpPr>
            <a:xfrm>
              <a:off x="519249" y="8735342"/>
              <a:ext cx="17249502" cy="1505533"/>
              <a:chOff x="519249" y="8735342"/>
              <a:chExt cx="17249502" cy="1505533"/>
            </a:xfrm>
          </p:grpSpPr>
          <p:pic>
            <p:nvPicPr>
              <p:cNvPr id="6" name="Google Shape;143;p26" descr="A group of logos with text&#10;&#10;Description automatically generated">
                <a:extLst>
                  <a:ext uri="{FF2B5EF4-FFF2-40B4-BE49-F238E27FC236}">
                    <a16:creationId xmlns:a16="http://schemas.microsoft.com/office/drawing/2014/main" id="{5C182B49-5D06-69BE-1E21-3F941825C117}"/>
                  </a:ext>
                </a:extLst>
              </p:cNvPr>
              <p:cNvPicPr preferRelativeResize="0"/>
              <p:nvPr/>
            </p:nvPicPr>
            <p:blipFill rotWithShape="1">
              <a:blip r:embed="rId3">
                <a:alphaModFix/>
              </a:blip>
              <a:srcRect t="48379" r="51606"/>
              <a:stretch/>
            </p:blipFill>
            <p:spPr>
              <a:xfrm>
                <a:off x="519249" y="8750921"/>
                <a:ext cx="5518476" cy="1471615"/>
              </a:xfrm>
              <a:prstGeom prst="rect">
                <a:avLst/>
              </a:prstGeom>
              <a:noFill/>
              <a:ln>
                <a:noFill/>
              </a:ln>
            </p:spPr>
          </p:pic>
          <p:pic>
            <p:nvPicPr>
              <p:cNvPr id="7" name="Google Shape;144;p26" descr="A close-up of a computer screen&#10;&#10;Description automatically generated">
                <a:extLst>
                  <a:ext uri="{FF2B5EF4-FFF2-40B4-BE49-F238E27FC236}">
                    <a16:creationId xmlns:a16="http://schemas.microsoft.com/office/drawing/2014/main" id="{E8930773-3C1B-B489-C050-C047ACA8FEF7}"/>
                  </a:ext>
                </a:extLst>
              </p:cNvPr>
              <p:cNvPicPr preferRelativeResize="0"/>
              <p:nvPr/>
            </p:nvPicPr>
            <p:blipFill rotWithShape="1">
              <a:blip r:embed="rId4">
                <a:alphaModFix/>
              </a:blip>
              <a:srcRect l="74547" t="50000"/>
              <a:stretch/>
            </p:blipFill>
            <p:spPr>
              <a:xfrm>
                <a:off x="14772247" y="8735342"/>
                <a:ext cx="2996504" cy="1471615"/>
              </a:xfrm>
              <a:prstGeom prst="rect">
                <a:avLst/>
              </a:prstGeom>
              <a:noFill/>
              <a:ln>
                <a:noFill/>
              </a:ln>
            </p:spPr>
          </p:pic>
          <p:pic>
            <p:nvPicPr>
              <p:cNvPr id="8" name="Google Shape;145;p26" descr="A group of logos with text&#10;&#10;Description automatically generated">
                <a:extLst>
                  <a:ext uri="{FF2B5EF4-FFF2-40B4-BE49-F238E27FC236}">
                    <a16:creationId xmlns:a16="http://schemas.microsoft.com/office/drawing/2014/main" id="{B3B37E54-913C-420F-4EE1-ED78A9781292}"/>
                  </a:ext>
                </a:extLst>
              </p:cNvPr>
              <p:cNvPicPr preferRelativeResize="0"/>
              <p:nvPr/>
            </p:nvPicPr>
            <p:blipFill rotWithShape="1">
              <a:blip r:embed="rId3">
                <a:alphaModFix/>
              </a:blip>
              <a:srcRect l="48780" t="48379"/>
              <a:stretch/>
            </p:blipFill>
            <p:spPr>
              <a:xfrm>
                <a:off x="9144000" y="8769260"/>
                <a:ext cx="5840676" cy="1471615"/>
              </a:xfrm>
              <a:prstGeom prst="rect">
                <a:avLst/>
              </a:prstGeom>
              <a:noFill/>
              <a:ln>
                <a:noFill/>
              </a:ln>
            </p:spPr>
          </p:pic>
        </p:grpSp>
      </p:grpSp>
    </p:spTree>
    <p:extLst>
      <p:ext uri="{BB962C8B-B14F-4D97-AF65-F5344CB8AC3E}">
        <p14:creationId xmlns:p14="http://schemas.microsoft.com/office/powerpoint/2010/main" val="50215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B1C74F-CED8-4767-85B4-A4EDB45D7EC1}"/>
              </a:ext>
            </a:extLst>
          </p:cNvPr>
          <p:cNvSpPr>
            <a:spLocks noGrp="1"/>
          </p:cNvSpPr>
          <p:nvPr>
            <p:ph sz="half" idx="1"/>
          </p:nvPr>
        </p:nvSpPr>
        <p:spPr>
          <a:xfrm>
            <a:off x="866004" y="943114"/>
            <a:ext cx="7508562" cy="3411437"/>
          </a:xfrm>
          <a:noFill/>
        </p:spPr>
        <p:txBody>
          <a:bodyPr>
            <a:noAutofit/>
          </a:bodyPr>
          <a:lstStyle/>
          <a:p>
            <a:pPr marL="0" indent="0" algn="just">
              <a:spcBef>
                <a:spcPts val="900"/>
              </a:spcBef>
              <a:buNone/>
              <a:tabLst>
                <a:tab pos="270034" algn="l"/>
                <a:tab pos="472440" algn="l"/>
              </a:tabLst>
            </a:pPr>
            <a:r>
              <a:rPr lang="en-US" sz="1875" b="1" dirty="0">
                <a:solidFill>
                  <a:srgbClr val="0070C0"/>
                </a:solidFill>
                <a:latin typeface="Georgia" panose="02040502050405020303" pitchFamily="18" charset="0"/>
                <a:cs typeface="Calibri" panose="020F0502020204030204" pitchFamily="34" charset="0"/>
              </a:rPr>
              <a:t>Objectives</a:t>
            </a:r>
          </a:p>
          <a:p>
            <a:pPr marL="0" indent="0" algn="just">
              <a:spcBef>
                <a:spcPts val="900"/>
              </a:spcBef>
              <a:buNone/>
              <a:tabLst>
                <a:tab pos="270034" algn="l"/>
                <a:tab pos="472440" algn="l"/>
              </a:tabLst>
            </a:pPr>
            <a:endParaRPr lang="en-US" sz="1875" b="1" dirty="0">
              <a:solidFill>
                <a:srgbClr val="0070C0"/>
              </a:solidFill>
              <a:latin typeface="Georgia" panose="02040502050405020303" pitchFamily="18" charset="0"/>
              <a:cs typeface="Calibri" panose="020F0502020204030204" pitchFamily="34" charset="0"/>
            </a:endParaRPr>
          </a:p>
          <a:p>
            <a:pPr algn="just">
              <a:spcBef>
                <a:spcPts val="900"/>
              </a:spcBef>
              <a:buFont typeface="Arial" panose="020B0604020202020204" pitchFamily="34" charset="0"/>
              <a:buChar char="•"/>
              <a:tabLst>
                <a:tab pos="270034" algn="l"/>
                <a:tab pos="472440" algn="l"/>
              </a:tabLst>
            </a:pPr>
            <a:r>
              <a:rPr lang="en-US" sz="1875" dirty="0">
                <a:latin typeface="Georgia" panose="02040502050405020303" pitchFamily="18" charset="0"/>
                <a:ea typeface="Calibri" panose="020F0502020204030204" pitchFamily="34" charset="0"/>
                <a:cs typeface="Calibri" panose="020F0502020204030204" pitchFamily="34" charset="0"/>
              </a:rPr>
              <a:t>An overview of country practices in the collection and dissemination of </a:t>
            </a:r>
            <a:r>
              <a:rPr lang="en-US" sz="1875" dirty="0">
                <a:latin typeface="Georgia" panose="02040502050405020303" pitchFamily="18" charset="0"/>
                <a:cs typeface="Calibri" panose="020F0502020204030204" pitchFamily="34" charset="0"/>
              </a:rPr>
              <a:t>Refugee, Internally Displaced Persons (IDPs), and Statelessness</a:t>
            </a:r>
            <a:r>
              <a:rPr lang="en-GB" sz="1875" dirty="0">
                <a:latin typeface="Georgia" panose="02040502050405020303" pitchFamily="18" charset="0"/>
                <a:cs typeface="Calibri" panose="020F0502020204030204" pitchFamily="34" charset="0"/>
              </a:rPr>
              <a:t> Statistics</a:t>
            </a:r>
            <a:endParaRPr lang="en-US" sz="1875" dirty="0">
              <a:latin typeface="Georgia" panose="02040502050405020303" pitchFamily="18" charset="0"/>
              <a:cs typeface="Calibri" panose="020F0502020204030204" pitchFamily="34" charset="0"/>
            </a:endParaRPr>
          </a:p>
          <a:p>
            <a:pPr algn="just">
              <a:spcBef>
                <a:spcPts val="900"/>
              </a:spcBef>
              <a:buFont typeface="Arial" panose="020B0604020202020204" pitchFamily="34" charset="0"/>
              <a:buChar char="•"/>
              <a:tabLst>
                <a:tab pos="270034" algn="l"/>
                <a:tab pos="472440" algn="l"/>
              </a:tabLst>
            </a:pPr>
            <a:r>
              <a:rPr lang="en-US" sz="1875" dirty="0">
                <a:latin typeface="Georgia" panose="02040502050405020303" pitchFamily="18" charset="0"/>
                <a:ea typeface="Calibri" panose="020F0502020204030204" pitchFamily="34" charset="0"/>
                <a:cs typeface="Calibri" panose="020F0502020204030204" pitchFamily="34" charset="0"/>
              </a:rPr>
              <a:t>Availability and uses of </a:t>
            </a:r>
            <a:r>
              <a:rPr lang="en-US" sz="1875" dirty="0">
                <a:latin typeface="Georgia" panose="02040502050405020303" pitchFamily="18" charset="0"/>
                <a:cs typeface="Calibri" panose="020F0502020204030204" pitchFamily="34" charset="0"/>
              </a:rPr>
              <a:t>Refugee, IDPs, and Statelessness</a:t>
            </a:r>
            <a:r>
              <a:rPr lang="en-GB" sz="1875" dirty="0">
                <a:latin typeface="Georgia" panose="02040502050405020303" pitchFamily="18" charset="0"/>
                <a:cs typeface="Calibri" panose="020F0502020204030204" pitchFamily="34" charset="0"/>
              </a:rPr>
              <a:t> Statistics</a:t>
            </a:r>
            <a:endParaRPr lang="en-US" sz="1875" dirty="0">
              <a:latin typeface="Georgia" panose="02040502050405020303" pitchFamily="18" charset="0"/>
              <a:ea typeface="Calibri" panose="020F0502020204030204" pitchFamily="34" charset="0"/>
              <a:cs typeface="Calibri" panose="020F0502020204030204" pitchFamily="34" charset="0"/>
            </a:endParaRPr>
          </a:p>
          <a:p>
            <a:pPr algn="just">
              <a:spcBef>
                <a:spcPts val="900"/>
              </a:spcBef>
              <a:buFont typeface="Arial" panose="020B0604020202020204" pitchFamily="34" charset="0"/>
              <a:buChar char="•"/>
              <a:tabLst>
                <a:tab pos="270034" algn="l"/>
                <a:tab pos="472440" algn="l"/>
              </a:tabLst>
            </a:pPr>
            <a:r>
              <a:rPr lang="en-US" sz="1875" dirty="0">
                <a:latin typeface="Georgia" panose="02040502050405020303" pitchFamily="18" charset="0"/>
                <a:ea typeface="Calibri" panose="020F0502020204030204" pitchFamily="34" charset="0"/>
                <a:cs typeface="Calibri" panose="020F0502020204030204" pitchFamily="34" charset="0"/>
              </a:rPr>
              <a:t>Assess needs for </a:t>
            </a:r>
            <a:r>
              <a:rPr lang="en-US" sz="1875">
                <a:latin typeface="Georgia" panose="02040502050405020303" pitchFamily="18" charset="0"/>
                <a:ea typeface="Calibri" panose="020F0502020204030204" pitchFamily="34" charset="0"/>
                <a:cs typeface="Calibri" panose="020F0502020204030204" pitchFamily="34" charset="0"/>
              </a:rPr>
              <a:t>capacity building</a:t>
            </a:r>
            <a:endParaRPr lang="en-US" sz="1875" dirty="0">
              <a:latin typeface="Georgia" panose="02040502050405020303" pitchFamily="18" charset="0"/>
              <a:ea typeface="Calibri" panose="020F0502020204030204" pitchFamily="34" charset="0"/>
              <a:cs typeface="Calibri" panose="020F0502020204030204" pitchFamily="34" charset="0"/>
            </a:endParaRPr>
          </a:p>
          <a:p>
            <a:pPr marL="0" indent="0" algn="just">
              <a:spcBef>
                <a:spcPts val="900"/>
              </a:spcBef>
              <a:buNone/>
              <a:tabLst>
                <a:tab pos="270034" algn="l"/>
                <a:tab pos="472440" algn="l"/>
              </a:tabLst>
            </a:pPr>
            <a:endParaRPr lang="en-US" sz="1875" b="1" dirty="0">
              <a:solidFill>
                <a:srgbClr val="0070C0"/>
              </a:solidFill>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413280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B1C74F-CED8-4767-85B4-A4EDB45D7EC1}"/>
              </a:ext>
            </a:extLst>
          </p:cNvPr>
          <p:cNvSpPr>
            <a:spLocks noGrp="1"/>
          </p:cNvSpPr>
          <p:nvPr>
            <p:ph sz="half" idx="1"/>
          </p:nvPr>
        </p:nvSpPr>
        <p:spPr>
          <a:xfrm>
            <a:off x="564655" y="636058"/>
            <a:ext cx="7192536" cy="3679067"/>
          </a:xfrm>
          <a:noFill/>
        </p:spPr>
        <p:txBody>
          <a:bodyPr>
            <a:noAutofit/>
          </a:bodyPr>
          <a:lstStyle/>
          <a:p>
            <a:pPr marL="0" indent="0" algn="just">
              <a:spcBef>
                <a:spcPts val="900"/>
              </a:spcBef>
              <a:buNone/>
              <a:tabLst>
                <a:tab pos="270034" algn="l"/>
                <a:tab pos="472440" algn="l"/>
              </a:tabLst>
            </a:pPr>
            <a:r>
              <a:rPr lang="en-US" sz="1875" b="1" dirty="0">
                <a:solidFill>
                  <a:srgbClr val="0070C0"/>
                </a:solidFill>
                <a:latin typeface="Georgia" panose="02040502050405020303" pitchFamily="18" charset="0"/>
                <a:cs typeface="Calibri" panose="020F0502020204030204" pitchFamily="34" charset="0"/>
              </a:rPr>
              <a:t>Methodology </a:t>
            </a:r>
          </a:p>
          <a:p>
            <a:pPr marL="0" indent="0" algn="just">
              <a:spcBef>
                <a:spcPts val="900"/>
              </a:spcBef>
              <a:buNone/>
              <a:tabLst>
                <a:tab pos="270034" algn="l"/>
                <a:tab pos="472440" algn="l"/>
              </a:tabLst>
            </a:pPr>
            <a:endParaRPr lang="en-US" sz="1875" b="1" dirty="0">
              <a:solidFill>
                <a:srgbClr val="0070C0"/>
              </a:solidFill>
              <a:latin typeface="Georgia" panose="02040502050405020303" pitchFamily="18" charset="0"/>
              <a:cs typeface="Calibri" panose="020F0502020204030204" pitchFamily="34" charset="0"/>
            </a:endParaRPr>
          </a:p>
          <a:p>
            <a:pPr algn="just">
              <a:spcBef>
                <a:spcPts val="900"/>
              </a:spcBef>
              <a:buFont typeface="Arial" panose="020B0604020202020204" pitchFamily="34" charset="0"/>
              <a:buChar char="•"/>
              <a:tabLst>
                <a:tab pos="270034" algn="l"/>
                <a:tab pos="472440" algn="l"/>
              </a:tabLst>
            </a:pPr>
            <a:r>
              <a:rPr lang="en-US" sz="1875" dirty="0">
                <a:latin typeface="Georgia" panose="02040502050405020303" pitchFamily="18" charset="0"/>
                <a:cs typeface="Calibri" panose="020F0502020204030204" pitchFamily="34" charset="0"/>
              </a:rPr>
              <a:t>A short questionnaire was developed, and sent to the all ESCWA member countries (20 countries)</a:t>
            </a:r>
          </a:p>
          <a:p>
            <a:pPr algn="just">
              <a:spcBef>
                <a:spcPts val="900"/>
              </a:spcBef>
              <a:buFont typeface="Arial" panose="020B0604020202020204" pitchFamily="34" charset="0"/>
              <a:buChar char="•"/>
              <a:tabLst>
                <a:tab pos="270034" algn="l"/>
                <a:tab pos="472440" algn="l"/>
              </a:tabLst>
            </a:pPr>
            <a:r>
              <a:rPr lang="en-US" sz="1875" dirty="0">
                <a:latin typeface="Georgia" panose="02040502050405020303" pitchFamily="18" charset="0"/>
                <a:cs typeface="Calibri" panose="020F0502020204030204" pitchFamily="34" charset="0"/>
              </a:rPr>
              <a:t>The questionnaire consists of 9 questions</a:t>
            </a:r>
          </a:p>
          <a:p>
            <a:pPr algn="just">
              <a:spcBef>
                <a:spcPts val="900"/>
              </a:spcBef>
              <a:buFont typeface="Arial" panose="020B0604020202020204" pitchFamily="34" charset="0"/>
              <a:buChar char="•"/>
              <a:tabLst>
                <a:tab pos="270034" algn="l"/>
                <a:tab pos="472440" algn="l"/>
              </a:tabLst>
            </a:pPr>
            <a:r>
              <a:rPr lang="en-US" sz="1875" dirty="0">
                <a:latin typeface="Georgia" panose="02040502050405020303" pitchFamily="18" charset="0"/>
                <a:cs typeface="Calibri" panose="020F0502020204030204" pitchFamily="34" charset="0"/>
              </a:rPr>
              <a:t>10 out of 20 countries responded and the results were tabulated for each question</a:t>
            </a:r>
          </a:p>
          <a:p>
            <a:pPr marL="0" indent="0" algn="just">
              <a:spcBef>
                <a:spcPts val="900"/>
              </a:spcBef>
              <a:buNone/>
              <a:tabLst>
                <a:tab pos="270034" algn="l"/>
                <a:tab pos="472440" algn="l"/>
              </a:tabLst>
            </a:pPr>
            <a:endParaRPr lang="en-US" sz="1875" b="1" dirty="0">
              <a:solidFill>
                <a:srgbClr val="0070C0"/>
              </a:solidFill>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83272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B1C74F-CED8-4767-85B4-A4EDB45D7EC1}"/>
              </a:ext>
            </a:extLst>
          </p:cNvPr>
          <p:cNvSpPr>
            <a:spLocks noGrp="1"/>
          </p:cNvSpPr>
          <p:nvPr>
            <p:ph sz="half" idx="1"/>
          </p:nvPr>
        </p:nvSpPr>
        <p:spPr>
          <a:xfrm>
            <a:off x="553769" y="391129"/>
            <a:ext cx="7192536" cy="4086086"/>
          </a:xfrm>
          <a:noFill/>
        </p:spPr>
        <p:txBody>
          <a:bodyPr>
            <a:noAutofit/>
          </a:bodyPr>
          <a:lstStyle/>
          <a:p>
            <a:pPr marL="0" indent="0" algn="just">
              <a:spcBef>
                <a:spcPts val="900"/>
              </a:spcBef>
              <a:buNone/>
              <a:tabLst>
                <a:tab pos="270034" algn="l"/>
                <a:tab pos="472440" algn="l"/>
              </a:tabLst>
            </a:pPr>
            <a:endParaRPr lang="en-US" b="1" dirty="0">
              <a:solidFill>
                <a:srgbClr val="0070C0"/>
              </a:solidFill>
              <a:latin typeface="Georgia" panose="02040502050405020303" pitchFamily="18" charset="0"/>
              <a:cs typeface="Calibri" panose="020F0502020204030204" pitchFamily="34" charset="0"/>
            </a:endParaRPr>
          </a:p>
          <a:p>
            <a:pPr marL="0" indent="0" algn="just">
              <a:spcBef>
                <a:spcPts val="900"/>
              </a:spcBef>
              <a:buNone/>
              <a:tabLst>
                <a:tab pos="270034" algn="l"/>
                <a:tab pos="472440" algn="l"/>
              </a:tabLst>
            </a:pPr>
            <a:r>
              <a:rPr lang="en-US" b="1" dirty="0">
                <a:solidFill>
                  <a:srgbClr val="0070C0"/>
                </a:solidFill>
                <a:latin typeface="Georgia" panose="02040502050405020303" pitchFamily="18" charset="0"/>
                <a:cs typeface="Calibri" panose="020F0502020204030204" pitchFamily="34" charset="0"/>
              </a:rPr>
              <a:t>Countries responded questionnaire </a:t>
            </a:r>
          </a:p>
          <a:p>
            <a:pPr algn="just">
              <a:spcBef>
                <a:spcPts val="900"/>
              </a:spcBef>
              <a:tabLst>
                <a:tab pos="270034" algn="l"/>
                <a:tab pos="472440" algn="l"/>
              </a:tabLst>
            </a:pPr>
            <a:r>
              <a:rPr lang="en-US" dirty="0">
                <a:latin typeface="Georgia" panose="02040502050405020303" pitchFamily="18" charset="0"/>
                <a:cs typeface="Calibri" panose="020F0502020204030204" pitchFamily="34" charset="0"/>
              </a:rPr>
              <a:t>Egypt</a:t>
            </a:r>
          </a:p>
          <a:p>
            <a:pPr algn="just">
              <a:spcBef>
                <a:spcPts val="900"/>
              </a:spcBef>
              <a:tabLst>
                <a:tab pos="270034" algn="l"/>
                <a:tab pos="472440" algn="l"/>
              </a:tabLst>
            </a:pPr>
            <a:r>
              <a:rPr lang="en-US" dirty="0">
                <a:latin typeface="Georgia" panose="02040502050405020303" pitchFamily="18" charset="0"/>
                <a:cs typeface="Calibri" panose="020F0502020204030204" pitchFamily="34" charset="0"/>
              </a:rPr>
              <a:t>Iraq</a:t>
            </a:r>
          </a:p>
          <a:p>
            <a:pPr algn="just">
              <a:spcBef>
                <a:spcPts val="900"/>
              </a:spcBef>
              <a:tabLst>
                <a:tab pos="270034" algn="l"/>
                <a:tab pos="472440" algn="l"/>
              </a:tabLst>
            </a:pPr>
            <a:r>
              <a:rPr lang="en-US" dirty="0">
                <a:latin typeface="Georgia" panose="02040502050405020303" pitchFamily="18" charset="0"/>
                <a:cs typeface="Calibri" panose="020F0502020204030204" pitchFamily="34" charset="0"/>
              </a:rPr>
              <a:t>Jordan</a:t>
            </a:r>
          </a:p>
          <a:p>
            <a:pPr algn="just">
              <a:spcBef>
                <a:spcPts val="900"/>
              </a:spcBef>
              <a:tabLst>
                <a:tab pos="270034" algn="l"/>
                <a:tab pos="472440" algn="l"/>
              </a:tabLst>
            </a:pPr>
            <a:r>
              <a:rPr lang="en-US" dirty="0">
                <a:latin typeface="Georgia" panose="02040502050405020303" pitchFamily="18" charset="0"/>
                <a:cs typeface="Calibri" panose="020F0502020204030204" pitchFamily="34" charset="0"/>
              </a:rPr>
              <a:t>Lebanon</a:t>
            </a:r>
          </a:p>
          <a:p>
            <a:pPr algn="just">
              <a:spcBef>
                <a:spcPts val="900"/>
              </a:spcBef>
              <a:tabLst>
                <a:tab pos="270034" algn="l"/>
                <a:tab pos="472440" algn="l"/>
              </a:tabLst>
            </a:pPr>
            <a:r>
              <a:rPr lang="en-US" dirty="0">
                <a:latin typeface="Georgia" panose="02040502050405020303" pitchFamily="18" charset="0"/>
                <a:cs typeface="Calibri" panose="020F0502020204030204" pitchFamily="34" charset="0"/>
              </a:rPr>
              <a:t>Morocco</a:t>
            </a:r>
          </a:p>
          <a:p>
            <a:pPr algn="just">
              <a:spcBef>
                <a:spcPts val="900"/>
              </a:spcBef>
              <a:tabLst>
                <a:tab pos="270034" algn="l"/>
                <a:tab pos="472440" algn="l"/>
              </a:tabLst>
            </a:pPr>
            <a:r>
              <a:rPr lang="en-US" dirty="0">
                <a:latin typeface="Georgia" panose="02040502050405020303" pitchFamily="18" charset="0"/>
                <a:cs typeface="Calibri" panose="020F0502020204030204" pitchFamily="34" charset="0"/>
              </a:rPr>
              <a:t>Palestine</a:t>
            </a:r>
          </a:p>
          <a:p>
            <a:pPr algn="just">
              <a:spcBef>
                <a:spcPts val="900"/>
              </a:spcBef>
              <a:tabLst>
                <a:tab pos="270034" algn="l"/>
                <a:tab pos="472440" algn="l"/>
              </a:tabLst>
            </a:pPr>
            <a:r>
              <a:rPr lang="en-US" dirty="0">
                <a:latin typeface="Georgia" panose="02040502050405020303" pitchFamily="18" charset="0"/>
                <a:cs typeface="Calibri" panose="020F0502020204030204" pitchFamily="34" charset="0"/>
              </a:rPr>
              <a:t>Syria</a:t>
            </a:r>
          </a:p>
          <a:p>
            <a:pPr algn="just">
              <a:spcBef>
                <a:spcPts val="900"/>
              </a:spcBef>
              <a:tabLst>
                <a:tab pos="270034" algn="l"/>
                <a:tab pos="472440" algn="l"/>
              </a:tabLst>
            </a:pPr>
            <a:r>
              <a:rPr lang="en-US" dirty="0">
                <a:latin typeface="Georgia" panose="02040502050405020303" pitchFamily="18" charset="0"/>
                <a:cs typeface="Calibri" panose="020F0502020204030204" pitchFamily="34" charset="0"/>
              </a:rPr>
              <a:t>Tunisia</a:t>
            </a:r>
          </a:p>
          <a:p>
            <a:pPr algn="just">
              <a:spcBef>
                <a:spcPts val="900"/>
              </a:spcBef>
              <a:tabLst>
                <a:tab pos="270034" algn="l"/>
                <a:tab pos="472440" algn="l"/>
              </a:tabLst>
            </a:pPr>
            <a:r>
              <a:rPr lang="en-US" dirty="0">
                <a:latin typeface="Georgia" panose="02040502050405020303" pitchFamily="18" charset="0"/>
                <a:cs typeface="Calibri" panose="020F0502020204030204" pitchFamily="34" charset="0"/>
              </a:rPr>
              <a:t>Mauritania</a:t>
            </a:r>
          </a:p>
          <a:p>
            <a:pPr algn="just">
              <a:spcBef>
                <a:spcPts val="900"/>
              </a:spcBef>
              <a:tabLst>
                <a:tab pos="270034" algn="l"/>
                <a:tab pos="472440" algn="l"/>
              </a:tabLst>
            </a:pPr>
            <a:r>
              <a:rPr lang="en-US" dirty="0">
                <a:latin typeface="Georgia" panose="02040502050405020303" pitchFamily="18" charset="0"/>
                <a:cs typeface="Calibri" panose="020F0502020204030204" pitchFamily="34" charset="0"/>
              </a:rPr>
              <a:t>Kuwait</a:t>
            </a:r>
          </a:p>
          <a:p>
            <a:pPr algn="just">
              <a:spcBef>
                <a:spcPts val="900"/>
              </a:spcBef>
              <a:tabLst>
                <a:tab pos="270034" algn="l"/>
                <a:tab pos="472440" algn="l"/>
              </a:tabLst>
            </a:pPr>
            <a:endParaRPr lang="en-US" b="1" dirty="0">
              <a:solidFill>
                <a:srgbClr val="0070C0"/>
              </a:solidFill>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340178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B1C74F-CED8-4767-85B4-A4EDB45D7EC1}"/>
              </a:ext>
            </a:extLst>
          </p:cNvPr>
          <p:cNvSpPr>
            <a:spLocks noGrp="1"/>
          </p:cNvSpPr>
          <p:nvPr>
            <p:ph sz="half" idx="1"/>
          </p:nvPr>
        </p:nvSpPr>
        <p:spPr>
          <a:xfrm>
            <a:off x="367990" y="327762"/>
            <a:ext cx="8391293" cy="3830054"/>
          </a:xfrm>
          <a:noFill/>
        </p:spPr>
        <p:txBody>
          <a:bodyPr>
            <a:noAutofit/>
          </a:bodyPr>
          <a:lstStyle/>
          <a:p>
            <a:pPr marL="0" indent="0">
              <a:spcBef>
                <a:spcPts val="900"/>
              </a:spcBef>
              <a:buNone/>
              <a:tabLst>
                <a:tab pos="270034" algn="l"/>
                <a:tab pos="472440" algn="l"/>
              </a:tabLst>
            </a:pPr>
            <a:endParaRPr lang="en-US" b="1" dirty="0">
              <a:solidFill>
                <a:srgbClr val="0070C0"/>
              </a:solidFill>
              <a:latin typeface="Georgia" panose="02040502050405020303" pitchFamily="18" charset="0"/>
              <a:cs typeface="Calibri" panose="020F0502020204030204" pitchFamily="34" charset="0"/>
            </a:endParaRPr>
          </a:p>
          <a:p>
            <a:pPr marL="0" indent="0">
              <a:spcBef>
                <a:spcPts val="900"/>
              </a:spcBef>
              <a:buNone/>
              <a:tabLst>
                <a:tab pos="270034" algn="l"/>
                <a:tab pos="472440" algn="l"/>
              </a:tabLst>
            </a:pPr>
            <a:r>
              <a:rPr lang="en-US" b="1" dirty="0">
                <a:solidFill>
                  <a:srgbClr val="0070C0"/>
                </a:solidFill>
                <a:latin typeface="Georgia" panose="02040502050405020303" pitchFamily="18" charset="0"/>
                <a:cs typeface="Calibri" panose="020F0502020204030204" pitchFamily="34" charset="0"/>
              </a:rPr>
              <a:t>Questions</a:t>
            </a:r>
          </a:p>
          <a:p>
            <a:pPr>
              <a:lnSpc>
                <a:spcPct val="200000"/>
              </a:lnSpc>
              <a:spcBef>
                <a:spcPts val="900"/>
              </a:spcBef>
              <a:tabLst>
                <a:tab pos="270034" algn="l"/>
                <a:tab pos="472440" algn="l"/>
              </a:tabLst>
            </a:pPr>
            <a:r>
              <a:rPr lang="en-US" dirty="0">
                <a:latin typeface="Georgia" panose="02040502050405020303" pitchFamily="18" charset="0"/>
                <a:cs typeface="Calibri" panose="020F0502020204030204" pitchFamily="34" charset="0"/>
              </a:rPr>
              <a:t>Data availability, data sources, and data collection methods</a:t>
            </a:r>
            <a:endParaRPr lang="en-US" sz="1350" dirty="0">
              <a:latin typeface="Calibri" panose="020F0502020204030204" pitchFamily="34" charset="0"/>
              <a:ea typeface="Calibri" panose="020F0502020204030204" pitchFamily="34" charset="0"/>
            </a:endParaRPr>
          </a:p>
          <a:p>
            <a:pPr>
              <a:lnSpc>
                <a:spcPct val="200000"/>
              </a:lnSpc>
              <a:spcBef>
                <a:spcPts val="900"/>
              </a:spcBef>
              <a:tabLst>
                <a:tab pos="270034" algn="l"/>
                <a:tab pos="472440" algn="l"/>
              </a:tabLst>
            </a:pPr>
            <a:r>
              <a:rPr lang="en-US" dirty="0">
                <a:latin typeface="Georgia" panose="02040502050405020303" pitchFamily="18" charset="0"/>
                <a:cs typeface="Calibri" panose="020F0502020204030204" pitchFamily="34" charset="0"/>
              </a:rPr>
              <a:t>Periodicity of data collection</a:t>
            </a:r>
          </a:p>
          <a:p>
            <a:pPr>
              <a:spcBef>
                <a:spcPts val="900"/>
              </a:spcBef>
              <a:tabLst>
                <a:tab pos="270034" algn="l"/>
                <a:tab pos="472440" algn="l"/>
              </a:tabLst>
            </a:pPr>
            <a:r>
              <a:rPr lang="en-US" dirty="0">
                <a:latin typeface="Georgia" panose="02040502050405020303" pitchFamily="18" charset="0"/>
                <a:cs typeface="Calibri" panose="020F0502020204030204" pitchFamily="34" charset="0"/>
              </a:rPr>
              <a:t>Main characteristics and indicators are collected for Refugees, IDPs and Statelessness statistics</a:t>
            </a:r>
          </a:p>
          <a:p>
            <a:pPr>
              <a:spcBef>
                <a:spcPts val="900"/>
              </a:spcBef>
              <a:tabLst>
                <a:tab pos="270034" algn="l"/>
                <a:tab pos="472440" algn="l"/>
              </a:tabLst>
            </a:pPr>
            <a:endParaRPr lang="en-US" dirty="0">
              <a:latin typeface="Georgia" panose="02040502050405020303" pitchFamily="18" charset="0"/>
              <a:cs typeface="Calibri" panose="020F0502020204030204" pitchFamily="34" charset="0"/>
            </a:endParaRPr>
          </a:p>
          <a:p>
            <a:pPr algn="just">
              <a:spcBef>
                <a:spcPts val="0"/>
              </a:spcBef>
              <a:spcAft>
                <a:spcPts val="750"/>
              </a:spcAft>
            </a:pPr>
            <a:r>
              <a:rPr lang="en-US" dirty="0">
                <a:latin typeface="Georgia" panose="02040502050405020303" pitchFamily="18" charset="0"/>
                <a:cs typeface="Calibri" panose="020F0502020204030204" pitchFamily="34" charset="0"/>
              </a:rPr>
              <a:t>The methods used to disseminate Refugees, IDPs and Statelessness statistics</a:t>
            </a:r>
          </a:p>
          <a:p>
            <a:pPr marL="0" indent="0">
              <a:spcBef>
                <a:spcPts val="900"/>
              </a:spcBef>
              <a:buNone/>
              <a:tabLst>
                <a:tab pos="270034" algn="l"/>
                <a:tab pos="472440" algn="l"/>
              </a:tabLst>
            </a:pPr>
            <a:endParaRPr lang="en-US" dirty="0">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501860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B1C74F-CED8-4767-85B4-A4EDB45D7EC1}"/>
              </a:ext>
            </a:extLst>
          </p:cNvPr>
          <p:cNvSpPr>
            <a:spLocks noGrp="1"/>
          </p:cNvSpPr>
          <p:nvPr>
            <p:ph sz="half" idx="1"/>
          </p:nvPr>
        </p:nvSpPr>
        <p:spPr>
          <a:xfrm>
            <a:off x="367991" y="327762"/>
            <a:ext cx="8240751" cy="3830054"/>
          </a:xfrm>
          <a:noFill/>
        </p:spPr>
        <p:txBody>
          <a:bodyPr>
            <a:noAutofit/>
          </a:bodyPr>
          <a:lstStyle/>
          <a:p>
            <a:pPr marL="0" indent="0">
              <a:spcBef>
                <a:spcPts val="900"/>
              </a:spcBef>
              <a:buNone/>
              <a:tabLst>
                <a:tab pos="270034" algn="l"/>
                <a:tab pos="472440" algn="l"/>
              </a:tabLst>
            </a:pPr>
            <a:endParaRPr lang="en-US" b="1" dirty="0">
              <a:solidFill>
                <a:srgbClr val="0070C0"/>
              </a:solidFill>
              <a:latin typeface="Georgia" panose="02040502050405020303" pitchFamily="18" charset="0"/>
              <a:cs typeface="Calibri" panose="020F0502020204030204" pitchFamily="34" charset="0"/>
            </a:endParaRPr>
          </a:p>
          <a:p>
            <a:pPr marL="0" indent="0">
              <a:spcBef>
                <a:spcPts val="900"/>
              </a:spcBef>
              <a:buNone/>
              <a:tabLst>
                <a:tab pos="270034" algn="l"/>
                <a:tab pos="472440" algn="l"/>
              </a:tabLst>
            </a:pPr>
            <a:r>
              <a:rPr lang="en-US" b="1" dirty="0">
                <a:solidFill>
                  <a:srgbClr val="0070C0"/>
                </a:solidFill>
                <a:latin typeface="Georgia" panose="02040502050405020303" pitchFamily="18" charset="0"/>
                <a:cs typeface="Calibri" panose="020F0502020204030204" pitchFamily="34" charset="0"/>
              </a:rPr>
              <a:t>Questions</a:t>
            </a:r>
          </a:p>
          <a:p>
            <a:pPr algn="just">
              <a:lnSpc>
                <a:spcPct val="115000"/>
              </a:lnSpc>
              <a:spcBef>
                <a:spcPts val="0"/>
              </a:spcBef>
              <a:spcAft>
                <a:spcPts val="750"/>
              </a:spcAft>
            </a:pPr>
            <a:endParaRPr lang="en-US" dirty="0">
              <a:latin typeface="Georgia" panose="02040502050405020303" pitchFamily="18" charset="0"/>
              <a:cs typeface="Calibri" panose="020F0502020204030204" pitchFamily="34" charset="0"/>
            </a:endParaRPr>
          </a:p>
          <a:p>
            <a:pPr algn="just">
              <a:lnSpc>
                <a:spcPct val="115000"/>
              </a:lnSpc>
              <a:spcBef>
                <a:spcPts val="0"/>
              </a:spcBef>
              <a:spcAft>
                <a:spcPts val="750"/>
              </a:spcAft>
            </a:pPr>
            <a:r>
              <a:rPr lang="en-US" dirty="0">
                <a:latin typeface="Georgia" panose="02040502050405020303" pitchFamily="18" charset="0"/>
                <a:cs typeface="Calibri" panose="020F0502020204030204" pitchFamily="34" charset="0"/>
              </a:rPr>
              <a:t>Consultation and coordination with national partners and stakeholders and international organizations </a:t>
            </a:r>
          </a:p>
          <a:p>
            <a:pPr>
              <a:spcBef>
                <a:spcPts val="900"/>
              </a:spcBef>
              <a:tabLst>
                <a:tab pos="270034" algn="l"/>
                <a:tab pos="472440" algn="l"/>
              </a:tabLst>
            </a:pPr>
            <a:r>
              <a:rPr lang="en-US" dirty="0">
                <a:latin typeface="Georgia" panose="02040502050405020303" pitchFamily="18" charset="0"/>
                <a:cs typeface="Calibri" panose="020F0502020204030204" pitchFamily="34" charset="0"/>
              </a:rPr>
              <a:t>Main difficulties and challenges in collecting Refugees, IDPs and </a:t>
            </a:r>
            <a:r>
              <a:rPr lang="en-US">
                <a:latin typeface="Georgia" panose="02040502050405020303" pitchFamily="18" charset="0"/>
                <a:cs typeface="Calibri" panose="020F0502020204030204" pitchFamily="34" charset="0"/>
              </a:rPr>
              <a:t>Statelessness data</a:t>
            </a:r>
            <a:endParaRPr lang="en-US" dirty="0">
              <a:latin typeface="Georgia" panose="02040502050405020303" pitchFamily="18" charset="0"/>
              <a:cs typeface="Calibri" panose="020F0502020204030204" pitchFamily="34" charset="0"/>
            </a:endParaRPr>
          </a:p>
          <a:p>
            <a:pPr>
              <a:spcBef>
                <a:spcPts val="900"/>
              </a:spcBef>
              <a:tabLst>
                <a:tab pos="270034" algn="l"/>
                <a:tab pos="472440" algn="l"/>
              </a:tabLst>
            </a:pPr>
            <a:r>
              <a:rPr lang="en-US" dirty="0">
                <a:latin typeface="Georgia" panose="02040502050405020303" pitchFamily="18" charset="0"/>
                <a:cs typeface="Calibri" panose="020F0502020204030204" pitchFamily="34" charset="0"/>
              </a:rPr>
              <a:t>Plan to carry out Refugees, IDPs and Statelessness related surveys, module or specific study on Refugees, IDPs and Statelessness</a:t>
            </a:r>
          </a:p>
          <a:p>
            <a:pPr>
              <a:spcBef>
                <a:spcPts val="900"/>
              </a:spcBef>
              <a:tabLst>
                <a:tab pos="270034" algn="l"/>
                <a:tab pos="472440" algn="l"/>
              </a:tabLst>
            </a:pPr>
            <a:r>
              <a:rPr lang="en-US" dirty="0">
                <a:latin typeface="Georgia" panose="02040502050405020303" pitchFamily="18" charset="0"/>
                <a:cs typeface="Calibri" panose="020F0502020204030204" pitchFamily="34" charset="0"/>
              </a:rPr>
              <a:t>Consultation service need</a:t>
            </a:r>
          </a:p>
          <a:p>
            <a:pPr marL="0" indent="0">
              <a:spcBef>
                <a:spcPts val="900"/>
              </a:spcBef>
              <a:buNone/>
              <a:tabLst>
                <a:tab pos="270034" algn="l"/>
                <a:tab pos="472440" algn="l"/>
              </a:tabLst>
            </a:pPr>
            <a:endParaRPr lang="en-US" dirty="0">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164067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FA63-6BC7-1D4B-AF79-A5423820F0BB}"/>
              </a:ext>
            </a:extLst>
          </p:cNvPr>
          <p:cNvSpPr>
            <a:spLocks noGrp="1"/>
          </p:cNvSpPr>
          <p:nvPr>
            <p:ph type="ctrTitle"/>
          </p:nvPr>
        </p:nvSpPr>
        <p:spPr/>
        <p:txBody>
          <a:bodyPr>
            <a:normAutofit/>
          </a:bodyPr>
          <a:lstStyle/>
          <a:p>
            <a:pPr marL="68580" fontAlgn="b"/>
            <a:r>
              <a:rPr lang="en-US" sz="3750" b="1" dirty="0">
                <a:latin typeface="Georgia" panose="02040502050405020303" pitchFamily="18" charset="0"/>
              </a:rPr>
              <a:t>Results and Evaluation</a:t>
            </a:r>
            <a:endParaRPr lang="ar-LB" sz="3750" b="1" dirty="0">
              <a:latin typeface="Georgia" panose="02040502050405020303" pitchFamily="18" charset="0"/>
            </a:endParaRPr>
          </a:p>
        </p:txBody>
      </p:sp>
      <p:grpSp>
        <p:nvGrpSpPr>
          <p:cNvPr id="3" name="Google Shape;140;p26">
            <a:extLst>
              <a:ext uri="{FF2B5EF4-FFF2-40B4-BE49-F238E27FC236}">
                <a16:creationId xmlns:a16="http://schemas.microsoft.com/office/drawing/2014/main" id="{834806B2-17BB-3973-9AC9-6203A9C66773}"/>
              </a:ext>
            </a:extLst>
          </p:cNvPr>
          <p:cNvGrpSpPr/>
          <p:nvPr/>
        </p:nvGrpSpPr>
        <p:grpSpPr>
          <a:xfrm>
            <a:off x="1" y="4195445"/>
            <a:ext cx="9143999" cy="924993"/>
            <a:chOff x="2" y="8390889"/>
            <a:chExt cx="18287998" cy="1849986"/>
          </a:xfrm>
        </p:grpSpPr>
        <p:pic>
          <p:nvPicPr>
            <p:cNvPr id="4" name="Google Shape;141;p26">
              <a:extLst>
                <a:ext uri="{FF2B5EF4-FFF2-40B4-BE49-F238E27FC236}">
                  <a16:creationId xmlns:a16="http://schemas.microsoft.com/office/drawing/2014/main" id="{832F3434-3B99-4573-DDEF-1218EE5DABB9}"/>
                </a:ext>
              </a:extLst>
            </p:cNvPr>
            <p:cNvPicPr preferRelativeResize="0"/>
            <p:nvPr/>
          </p:nvPicPr>
          <p:blipFill rotWithShape="1">
            <a:blip r:embed="rId2">
              <a:alphaModFix/>
            </a:blip>
            <a:srcRect b="-8001"/>
            <a:stretch/>
          </p:blipFill>
          <p:spPr>
            <a:xfrm>
              <a:off x="2" y="8390889"/>
              <a:ext cx="18287998" cy="515637"/>
            </a:xfrm>
            <a:prstGeom prst="rect">
              <a:avLst/>
            </a:prstGeom>
            <a:solidFill>
              <a:schemeClr val="lt1"/>
            </a:solidFill>
            <a:ln>
              <a:noFill/>
            </a:ln>
          </p:spPr>
        </p:pic>
        <p:grpSp>
          <p:nvGrpSpPr>
            <p:cNvPr id="5" name="Google Shape;142;p26">
              <a:extLst>
                <a:ext uri="{FF2B5EF4-FFF2-40B4-BE49-F238E27FC236}">
                  <a16:creationId xmlns:a16="http://schemas.microsoft.com/office/drawing/2014/main" id="{61A67834-3101-7B20-5AB2-9A3ADA2C0254}"/>
                </a:ext>
              </a:extLst>
            </p:cNvPr>
            <p:cNvGrpSpPr/>
            <p:nvPr/>
          </p:nvGrpSpPr>
          <p:grpSpPr>
            <a:xfrm>
              <a:off x="519249" y="8735342"/>
              <a:ext cx="17249502" cy="1505533"/>
              <a:chOff x="519249" y="8735342"/>
              <a:chExt cx="17249502" cy="1505533"/>
            </a:xfrm>
          </p:grpSpPr>
          <p:pic>
            <p:nvPicPr>
              <p:cNvPr id="6" name="Google Shape;143;p26" descr="A group of logos with text&#10;&#10;Description automatically generated">
                <a:extLst>
                  <a:ext uri="{FF2B5EF4-FFF2-40B4-BE49-F238E27FC236}">
                    <a16:creationId xmlns:a16="http://schemas.microsoft.com/office/drawing/2014/main" id="{B532E2EF-258D-B00E-068E-D3603D4B35B2}"/>
                  </a:ext>
                </a:extLst>
              </p:cNvPr>
              <p:cNvPicPr preferRelativeResize="0"/>
              <p:nvPr/>
            </p:nvPicPr>
            <p:blipFill rotWithShape="1">
              <a:blip r:embed="rId3">
                <a:alphaModFix/>
              </a:blip>
              <a:srcRect t="48379" r="51606"/>
              <a:stretch/>
            </p:blipFill>
            <p:spPr>
              <a:xfrm>
                <a:off x="519249" y="8750921"/>
                <a:ext cx="5518476" cy="1471615"/>
              </a:xfrm>
              <a:prstGeom prst="rect">
                <a:avLst/>
              </a:prstGeom>
              <a:noFill/>
              <a:ln>
                <a:noFill/>
              </a:ln>
            </p:spPr>
          </p:pic>
          <p:pic>
            <p:nvPicPr>
              <p:cNvPr id="7" name="Google Shape;144;p26" descr="A close-up of a computer screen&#10;&#10;Description automatically generated">
                <a:extLst>
                  <a:ext uri="{FF2B5EF4-FFF2-40B4-BE49-F238E27FC236}">
                    <a16:creationId xmlns:a16="http://schemas.microsoft.com/office/drawing/2014/main" id="{6E024E86-360E-BFBC-015D-0E1B88803A72}"/>
                  </a:ext>
                </a:extLst>
              </p:cNvPr>
              <p:cNvPicPr preferRelativeResize="0"/>
              <p:nvPr/>
            </p:nvPicPr>
            <p:blipFill rotWithShape="1">
              <a:blip r:embed="rId4">
                <a:alphaModFix/>
              </a:blip>
              <a:srcRect l="74547" t="50000"/>
              <a:stretch/>
            </p:blipFill>
            <p:spPr>
              <a:xfrm>
                <a:off x="14772247" y="8735342"/>
                <a:ext cx="2996504" cy="1471615"/>
              </a:xfrm>
              <a:prstGeom prst="rect">
                <a:avLst/>
              </a:prstGeom>
              <a:noFill/>
              <a:ln>
                <a:noFill/>
              </a:ln>
            </p:spPr>
          </p:pic>
          <p:pic>
            <p:nvPicPr>
              <p:cNvPr id="8" name="Google Shape;145;p26" descr="A group of logos with text&#10;&#10;Description automatically generated">
                <a:extLst>
                  <a:ext uri="{FF2B5EF4-FFF2-40B4-BE49-F238E27FC236}">
                    <a16:creationId xmlns:a16="http://schemas.microsoft.com/office/drawing/2014/main" id="{1D11C2D0-3F4D-4CA6-0281-E12B7B6AB400}"/>
                  </a:ext>
                </a:extLst>
              </p:cNvPr>
              <p:cNvPicPr preferRelativeResize="0"/>
              <p:nvPr/>
            </p:nvPicPr>
            <p:blipFill rotWithShape="1">
              <a:blip r:embed="rId3">
                <a:alphaModFix/>
              </a:blip>
              <a:srcRect l="48780" t="48379"/>
              <a:stretch/>
            </p:blipFill>
            <p:spPr>
              <a:xfrm>
                <a:off x="9144000" y="8769260"/>
                <a:ext cx="5840676" cy="1471615"/>
              </a:xfrm>
              <a:prstGeom prst="rect">
                <a:avLst/>
              </a:prstGeom>
              <a:noFill/>
              <a:ln>
                <a:noFill/>
              </a:ln>
            </p:spPr>
          </p:pic>
        </p:grpSp>
      </p:grpSp>
    </p:spTree>
    <p:extLst>
      <p:ext uri="{BB962C8B-B14F-4D97-AF65-F5344CB8AC3E}">
        <p14:creationId xmlns:p14="http://schemas.microsoft.com/office/powerpoint/2010/main" val="295179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B1C74F-CED8-4767-85B4-A4EDB45D7EC1}"/>
              </a:ext>
            </a:extLst>
          </p:cNvPr>
          <p:cNvSpPr>
            <a:spLocks noGrp="1"/>
          </p:cNvSpPr>
          <p:nvPr>
            <p:ph type="subTitle" idx="1"/>
          </p:nvPr>
        </p:nvSpPr>
        <p:spPr>
          <a:xfrm>
            <a:off x="348477" y="1195342"/>
            <a:ext cx="8327173" cy="488492"/>
          </a:xfrm>
          <a:solidFill>
            <a:schemeClr val="bg1"/>
          </a:solidFill>
        </p:spPr>
        <p:txBody>
          <a:bodyPr>
            <a:noAutofit/>
          </a:bodyPr>
          <a:lstStyle/>
          <a:p>
            <a:pPr algn="ctr" rtl="0">
              <a:lnSpc>
                <a:spcPct val="100000"/>
              </a:lnSpc>
              <a:defRPr sz="1400" b="0" i="0" u="none" strike="noStrike" kern="1200" spc="0" baseline="0">
                <a:solidFill>
                  <a:sysClr val="windowText" lastClr="000000"/>
                </a:solidFill>
                <a:latin typeface="+mn-lt"/>
                <a:ea typeface="+mn-ea"/>
                <a:cs typeface="+mn-cs"/>
              </a:defRPr>
            </a:pPr>
            <a:r>
              <a:rPr lang="en-US" sz="1125" dirty="0">
                <a:latin typeface="Georgia" panose="02040502050405020303" pitchFamily="18" charset="0"/>
                <a:cs typeface="Gautami" panose="020B0502040204020203" pitchFamily="34" charset="0"/>
              </a:rPr>
              <a:t>Does your office collect data on Refugees, Internally Displaced Persons (IDPs) and Statelessness statistics?</a:t>
            </a:r>
          </a:p>
          <a:p>
            <a:pPr algn="ctr">
              <a:spcBef>
                <a:spcPts val="900"/>
              </a:spcBef>
              <a:tabLst>
                <a:tab pos="270034" algn="l"/>
                <a:tab pos="472440" algn="l"/>
              </a:tabLst>
            </a:pPr>
            <a:endParaRPr lang="en-US" sz="1125" b="1" dirty="0">
              <a:latin typeface="Georgia" panose="02040502050405020303" pitchFamily="18" charset="0"/>
              <a:cs typeface="Gautami" panose="020B0502040204020203" pitchFamily="34" charset="0"/>
            </a:endParaRPr>
          </a:p>
        </p:txBody>
      </p:sp>
      <p:sp>
        <p:nvSpPr>
          <p:cNvPr id="4" name="Content Placeholder 1">
            <a:extLst>
              <a:ext uri="{FF2B5EF4-FFF2-40B4-BE49-F238E27FC236}">
                <a16:creationId xmlns:a16="http://schemas.microsoft.com/office/drawing/2014/main" id="{BD41D0D5-8EB4-1946-58FE-FD9963214CF8}"/>
              </a:ext>
            </a:extLst>
          </p:cNvPr>
          <p:cNvSpPr txBox="1">
            <a:spLocks/>
          </p:cNvSpPr>
          <p:nvPr/>
        </p:nvSpPr>
        <p:spPr>
          <a:xfrm>
            <a:off x="348477" y="465802"/>
            <a:ext cx="8187784" cy="392415"/>
          </a:xfrm>
          <a:prstGeom prst="rect">
            <a:avLst/>
          </a:prstGeom>
          <a:solidFill>
            <a:srgbClr val="0298CA"/>
          </a:solidFill>
        </p:spPr>
        <p:txBody>
          <a:bodyPr>
            <a:no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28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ctr"/>
            <a:r>
              <a:rPr lang="en-US" sz="1500" spc="0" dirty="0">
                <a:latin typeface="Georgia" panose="02040502050405020303" pitchFamily="18" charset="0"/>
                <a:cs typeface="Gautami" panose="020B0502040204020203" pitchFamily="34" charset="0"/>
              </a:rPr>
              <a:t>Data Availability </a:t>
            </a:r>
            <a:endParaRPr lang="en-US" sz="1500" dirty="0">
              <a:latin typeface="Georgia" panose="02040502050405020303" pitchFamily="18" charset="0"/>
              <a:cs typeface="Gautami" panose="020B0502040204020203" pitchFamily="34" charset="0"/>
            </a:endParaRPr>
          </a:p>
          <a:p>
            <a:pPr algn="ctr"/>
            <a:endParaRPr lang="en-US" sz="2250" dirty="0">
              <a:latin typeface="Gautami" panose="020B0502040204020203" pitchFamily="34" charset="0"/>
              <a:cs typeface="Gautami" panose="020B0502040204020203" pitchFamily="34" charset="0"/>
            </a:endParaRPr>
          </a:p>
          <a:p>
            <a:pPr algn="ctr">
              <a:lnSpc>
                <a:spcPct val="100000"/>
              </a:lnSpc>
              <a:spcBef>
                <a:spcPts val="900"/>
              </a:spcBef>
              <a:tabLst>
                <a:tab pos="270034" algn="l"/>
                <a:tab pos="472440" algn="l"/>
              </a:tabLst>
            </a:pPr>
            <a:endParaRPr lang="en-US" sz="2250" b="1" dirty="0">
              <a:latin typeface="Gautami" panose="020B0502040204020203" pitchFamily="34" charset="0"/>
              <a:cs typeface="Gautami" panose="020B0502040204020203" pitchFamily="34" charset="0"/>
            </a:endParaRPr>
          </a:p>
        </p:txBody>
      </p:sp>
      <p:graphicFrame>
        <p:nvGraphicFramePr>
          <p:cNvPr id="6" name="Table 5">
            <a:extLst>
              <a:ext uri="{FF2B5EF4-FFF2-40B4-BE49-F238E27FC236}">
                <a16:creationId xmlns:a16="http://schemas.microsoft.com/office/drawing/2014/main" id="{1E535B0F-A8D3-B323-842F-3A2497C9ECE3}"/>
              </a:ext>
            </a:extLst>
          </p:cNvPr>
          <p:cNvGraphicFramePr>
            <a:graphicFrameLocks noGrp="1"/>
          </p:cNvGraphicFramePr>
          <p:nvPr/>
        </p:nvGraphicFramePr>
        <p:xfrm>
          <a:off x="1951463" y="1673424"/>
          <a:ext cx="4868438" cy="2655101"/>
        </p:xfrm>
        <a:graphic>
          <a:graphicData uri="http://schemas.openxmlformats.org/drawingml/2006/table">
            <a:tbl>
              <a:tblPr/>
              <a:tblGrid>
                <a:gridCol w="804530">
                  <a:extLst>
                    <a:ext uri="{9D8B030D-6E8A-4147-A177-3AD203B41FA5}">
                      <a16:colId xmlns:a16="http://schemas.microsoft.com/office/drawing/2014/main" val="2345830154"/>
                    </a:ext>
                  </a:extLst>
                </a:gridCol>
                <a:gridCol w="587926">
                  <a:extLst>
                    <a:ext uri="{9D8B030D-6E8A-4147-A177-3AD203B41FA5}">
                      <a16:colId xmlns:a16="http://schemas.microsoft.com/office/drawing/2014/main" val="1284982243"/>
                    </a:ext>
                  </a:extLst>
                </a:gridCol>
                <a:gridCol w="639498">
                  <a:extLst>
                    <a:ext uri="{9D8B030D-6E8A-4147-A177-3AD203B41FA5}">
                      <a16:colId xmlns:a16="http://schemas.microsoft.com/office/drawing/2014/main" val="2259017209"/>
                    </a:ext>
                  </a:extLst>
                </a:gridCol>
                <a:gridCol w="866417">
                  <a:extLst>
                    <a:ext uri="{9D8B030D-6E8A-4147-A177-3AD203B41FA5}">
                      <a16:colId xmlns:a16="http://schemas.microsoft.com/office/drawing/2014/main" val="2144110256"/>
                    </a:ext>
                  </a:extLst>
                </a:gridCol>
                <a:gridCol w="526039">
                  <a:extLst>
                    <a:ext uri="{9D8B030D-6E8A-4147-A177-3AD203B41FA5}">
                      <a16:colId xmlns:a16="http://schemas.microsoft.com/office/drawing/2014/main" val="272086471"/>
                    </a:ext>
                  </a:extLst>
                </a:gridCol>
                <a:gridCol w="660127">
                  <a:extLst>
                    <a:ext uri="{9D8B030D-6E8A-4147-A177-3AD203B41FA5}">
                      <a16:colId xmlns:a16="http://schemas.microsoft.com/office/drawing/2014/main" val="2260404536"/>
                    </a:ext>
                  </a:extLst>
                </a:gridCol>
                <a:gridCol w="783901">
                  <a:extLst>
                    <a:ext uri="{9D8B030D-6E8A-4147-A177-3AD203B41FA5}">
                      <a16:colId xmlns:a16="http://schemas.microsoft.com/office/drawing/2014/main" val="3752851034"/>
                    </a:ext>
                  </a:extLst>
                </a:gridCol>
              </a:tblGrid>
              <a:tr h="147638">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a:txBody>
                    <a:bodyPr/>
                    <a:lstStyle/>
                    <a:p>
                      <a:pPr algn="ctr" fontAlgn="b"/>
                      <a:r>
                        <a:rPr lang="en-US" sz="900" b="1" i="0" u="none" strike="noStrike" dirty="0">
                          <a:solidFill>
                            <a:srgbClr val="000000"/>
                          </a:solidFill>
                          <a:effectLst/>
                          <a:latin typeface="Calibri" panose="020F0502020204030204" pitchFamily="34" charset="0"/>
                        </a:rPr>
                        <a:t>Yes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algn="ctr" fontAlgn="b"/>
                      <a:r>
                        <a:rPr lang="en-US" sz="900" b="1" i="0" u="none" strike="noStrike">
                          <a:solidFill>
                            <a:srgbClr val="000000"/>
                          </a:solidFill>
                          <a:effectLst/>
                          <a:latin typeface="Calibri" panose="020F0502020204030204" pitchFamily="34" charset="0"/>
                        </a:rPr>
                        <a:t>No</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652670"/>
                  </a:ext>
                </a:extLst>
              </a:tr>
              <a:tr h="588169">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BFBFBF"/>
                    </a:solidFill>
                  </a:tcPr>
                </a:tc>
                <a:tc>
                  <a:txBody>
                    <a:bodyPr/>
                    <a:lstStyle/>
                    <a:p>
                      <a:pPr algn="l" fontAlgn="b"/>
                      <a:r>
                        <a:rPr lang="en-US" sz="900" b="1" i="0" u="none" strike="noStrike">
                          <a:solidFill>
                            <a:srgbClr val="000000"/>
                          </a:solidFill>
                          <a:effectLst/>
                          <a:latin typeface="Calibri" panose="020F0502020204030204" pitchFamily="34" charset="0"/>
                        </a:rPr>
                        <a:t>Refugees</a:t>
                      </a:r>
                    </a:p>
                  </a:txBody>
                  <a:tcPr marL="0" marR="0" marT="0" marB="0" anchor="b">
                    <a:lnL>
                      <a:noFill/>
                    </a:lnL>
                    <a:lnR>
                      <a:noFill/>
                    </a:lnR>
                    <a:lnT>
                      <a:noFill/>
                    </a:lnT>
                    <a:lnB>
                      <a:noFill/>
                    </a:lnB>
                    <a:solidFill>
                      <a:srgbClr val="BFBFBF"/>
                    </a:solidFill>
                  </a:tcPr>
                </a:tc>
                <a:tc>
                  <a:txBody>
                    <a:bodyPr/>
                    <a:lstStyle/>
                    <a:p>
                      <a:pPr algn="l" fontAlgn="b"/>
                      <a:r>
                        <a:rPr lang="en-US" sz="900" b="1" i="0" u="none" strike="noStrike">
                          <a:solidFill>
                            <a:srgbClr val="000000"/>
                          </a:solidFill>
                          <a:effectLst/>
                          <a:latin typeface="Calibri" panose="020F0502020204030204" pitchFamily="34" charset="0"/>
                        </a:rPr>
                        <a:t>Internally Displaced Persons (IDPs)</a:t>
                      </a:r>
                    </a:p>
                  </a:txBody>
                  <a:tcPr marL="0" marR="0" marT="0" marB="0" anchor="b">
                    <a:lnL>
                      <a:noFill/>
                    </a:lnL>
                    <a:lnR>
                      <a:noFill/>
                    </a:lnR>
                    <a:lnT>
                      <a:noFill/>
                    </a:lnT>
                    <a:lnB>
                      <a:noFill/>
                    </a:lnB>
                    <a:solidFill>
                      <a:srgbClr val="BFBFBF"/>
                    </a:solidFill>
                  </a:tcPr>
                </a:tc>
                <a:tc>
                  <a:txBody>
                    <a:bodyPr/>
                    <a:lstStyle/>
                    <a:p>
                      <a:pPr algn="l" fontAlgn="b"/>
                      <a:r>
                        <a:rPr lang="en-US" sz="900" b="1" i="0" u="none" strike="noStrike">
                          <a:solidFill>
                            <a:srgbClr val="000000"/>
                          </a:solidFill>
                          <a:effectLst/>
                          <a:latin typeface="Calibri" panose="020F0502020204030204" pitchFamily="34" charset="0"/>
                        </a:rPr>
                        <a:t>Statelessness</a:t>
                      </a:r>
                    </a:p>
                  </a:txBody>
                  <a:tcPr marL="0" marR="0" marT="0" marB="0" anchor="b">
                    <a:lnL>
                      <a:noFill/>
                    </a:lnL>
                    <a:lnR>
                      <a:noFill/>
                    </a:lnR>
                    <a:lnT>
                      <a:noFill/>
                    </a:lnT>
                    <a:lnB>
                      <a:noFill/>
                    </a:lnB>
                    <a:solidFill>
                      <a:srgbClr val="BFBFBF"/>
                    </a:solidFill>
                  </a:tcPr>
                </a:tc>
                <a:tc>
                  <a:txBody>
                    <a:bodyPr/>
                    <a:lstStyle/>
                    <a:p>
                      <a:pPr algn="l" fontAlgn="b"/>
                      <a:r>
                        <a:rPr lang="en-US" sz="900" b="1" i="0" u="none" strike="noStrike">
                          <a:solidFill>
                            <a:srgbClr val="000000"/>
                          </a:solidFill>
                          <a:effectLst/>
                          <a:latin typeface="Calibri" panose="020F0502020204030204" pitchFamily="34" charset="0"/>
                        </a:rPr>
                        <a:t>Refugees</a:t>
                      </a:r>
                    </a:p>
                  </a:txBody>
                  <a:tcPr marL="0" marR="0" marT="0" marB="0" anchor="b">
                    <a:lnL>
                      <a:noFill/>
                    </a:lnL>
                    <a:lnR>
                      <a:noFill/>
                    </a:lnR>
                    <a:lnT>
                      <a:noFill/>
                    </a:lnT>
                    <a:lnB>
                      <a:noFill/>
                    </a:lnB>
                    <a:solidFill>
                      <a:srgbClr val="BFBFBF"/>
                    </a:solidFill>
                  </a:tcPr>
                </a:tc>
                <a:tc>
                  <a:txBody>
                    <a:bodyPr/>
                    <a:lstStyle/>
                    <a:p>
                      <a:pPr algn="l" fontAlgn="b"/>
                      <a:r>
                        <a:rPr lang="en-US" sz="900" b="1" i="0" u="none" strike="noStrike">
                          <a:solidFill>
                            <a:srgbClr val="000000"/>
                          </a:solidFill>
                          <a:effectLst/>
                          <a:latin typeface="Calibri" panose="020F0502020204030204" pitchFamily="34" charset="0"/>
                        </a:rPr>
                        <a:t>Internally Displaced Persons (IDPs)</a:t>
                      </a:r>
                    </a:p>
                  </a:txBody>
                  <a:tcPr marL="0" marR="0" marT="0" marB="0" anchor="b">
                    <a:lnL>
                      <a:noFill/>
                    </a:lnL>
                    <a:lnR>
                      <a:noFill/>
                    </a:lnR>
                    <a:lnT>
                      <a:noFill/>
                    </a:lnT>
                    <a:lnB>
                      <a:noFill/>
                    </a:lnB>
                    <a:solidFill>
                      <a:srgbClr val="BFBFBF"/>
                    </a:solidFill>
                  </a:tcPr>
                </a:tc>
                <a:tc>
                  <a:txBody>
                    <a:bodyPr/>
                    <a:lstStyle/>
                    <a:p>
                      <a:pPr algn="l" fontAlgn="b"/>
                      <a:r>
                        <a:rPr lang="en-US" sz="900" b="1" i="0" u="none" strike="noStrike">
                          <a:solidFill>
                            <a:srgbClr val="000000"/>
                          </a:solidFill>
                          <a:effectLst/>
                          <a:latin typeface="Calibri" panose="020F0502020204030204" pitchFamily="34" charset="0"/>
                        </a:rPr>
                        <a:t>Statelessness</a:t>
                      </a:r>
                    </a:p>
                  </a:txBody>
                  <a:tcPr marL="0" marR="0" marT="0" marB="0" anchor="b">
                    <a:lnL>
                      <a:noFill/>
                    </a:lnL>
                    <a:lnR>
                      <a:noFill/>
                    </a:lnR>
                    <a:lnT>
                      <a:noFill/>
                    </a:lnT>
                    <a:lnB>
                      <a:noFill/>
                    </a:lnB>
                    <a:solidFill>
                      <a:srgbClr val="BFBFBF"/>
                    </a:solidFill>
                  </a:tcPr>
                </a:tc>
                <a:extLst>
                  <a:ext uri="{0D108BD9-81ED-4DB2-BD59-A6C34878D82A}">
                    <a16:rowId xmlns:a16="http://schemas.microsoft.com/office/drawing/2014/main" val="3483793574"/>
                  </a:ext>
                </a:extLst>
              </a:tr>
              <a:tr h="147638">
                <a:tc>
                  <a:txBody>
                    <a:bodyPr/>
                    <a:lstStyle/>
                    <a:p>
                      <a:pPr algn="l" fontAlgn="b"/>
                      <a:r>
                        <a:rPr lang="en-US" sz="900" b="1" i="0" u="none" strike="noStrike">
                          <a:solidFill>
                            <a:srgbClr val="000000"/>
                          </a:solidFill>
                          <a:effectLst/>
                          <a:latin typeface="Calibri" panose="020F0502020204030204" pitchFamily="34" charset="0"/>
                        </a:rPr>
                        <a:t>Country</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394011865"/>
                  </a:ext>
                </a:extLst>
              </a:tr>
              <a:tr h="147638">
                <a:tc>
                  <a:txBody>
                    <a:bodyPr/>
                    <a:lstStyle/>
                    <a:p>
                      <a:pPr algn="l" fontAlgn="b"/>
                      <a:r>
                        <a:rPr lang="en-US" sz="900" b="1" i="0" u="none" strike="noStrike">
                          <a:solidFill>
                            <a:srgbClr val="000000"/>
                          </a:solidFill>
                          <a:effectLst/>
                          <a:latin typeface="Calibri" panose="020F0502020204030204" pitchFamily="34" charset="0"/>
                        </a:rPr>
                        <a:t>Egypt</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0070C0"/>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03237428"/>
                  </a:ext>
                </a:extLst>
              </a:tr>
              <a:tr h="147638">
                <a:tc>
                  <a:txBody>
                    <a:bodyPr/>
                    <a:lstStyle/>
                    <a:p>
                      <a:pPr algn="l" fontAlgn="b"/>
                      <a:r>
                        <a:rPr lang="en-US" sz="900" b="1" i="0" u="none" strike="noStrike">
                          <a:solidFill>
                            <a:srgbClr val="000000"/>
                          </a:solidFill>
                          <a:effectLst/>
                          <a:latin typeface="Calibri" panose="020F0502020204030204" pitchFamily="34" charset="0"/>
                        </a:rPr>
                        <a:t>Iraq</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3472021719"/>
                  </a:ext>
                </a:extLst>
              </a:tr>
              <a:tr h="147638">
                <a:tc>
                  <a:txBody>
                    <a:bodyPr/>
                    <a:lstStyle/>
                    <a:p>
                      <a:pPr algn="l" fontAlgn="b"/>
                      <a:r>
                        <a:rPr lang="en-US" sz="900" b="1" i="0" u="none" strike="noStrike">
                          <a:solidFill>
                            <a:srgbClr val="000000"/>
                          </a:solidFill>
                          <a:effectLst/>
                          <a:latin typeface="Calibri" panose="020F0502020204030204" pitchFamily="34" charset="0"/>
                        </a:rPr>
                        <a:t>Jordan</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0070C0"/>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027006346"/>
                  </a:ext>
                </a:extLst>
              </a:tr>
              <a:tr h="147638">
                <a:tc>
                  <a:txBody>
                    <a:bodyPr/>
                    <a:lstStyle/>
                    <a:p>
                      <a:pPr algn="l" fontAlgn="b"/>
                      <a:r>
                        <a:rPr lang="en-US" sz="900" b="1" i="0" u="none" strike="noStrike">
                          <a:solidFill>
                            <a:srgbClr val="000000"/>
                          </a:solidFill>
                          <a:effectLst/>
                          <a:latin typeface="Calibri" panose="020F0502020204030204" pitchFamily="34" charset="0"/>
                        </a:rPr>
                        <a:t>Kuwait</a:t>
                      </a:r>
                    </a:p>
                  </a:txBody>
                  <a:tcPr marL="0" marR="0" marT="0" marB="0" anchor="b">
                    <a:lnL>
                      <a:noFill/>
                    </a:lnL>
                    <a:lnR>
                      <a:noFill/>
                    </a:lnR>
                    <a:lnT>
                      <a:noFill/>
                    </a:lnT>
                    <a:lnB>
                      <a:noFill/>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507598448"/>
                  </a:ext>
                </a:extLst>
              </a:tr>
              <a:tr h="147638">
                <a:tc>
                  <a:txBody>
                    <a:bodyPr/>
                    <a:lstStyle/>
                    <a:p>
                      <a:pPr algn="l" fontAlgn="b"/>
                      <a:r>
                        <a:rPr lang="en-US" sz="900" b="1" i="0" u="none" strike="noStrike">
                          <a:solidFill>
                            <a:srgbClr val="000000"/>
                          </a:solidFill>
                          <a:effectLst/>
                          <a:latin typeface="Calibri" panose="020F0502020204030204" pitchFamily="34" charset="0"/>
                        </a:rPr>
                        <a:t>Lebanon</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0070C0"/>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2237191423"/>
                  </a:ext>
                </a:extLst>
              </a:tr>
              <a:tr h="147638">
                <a:tc>
                  <a:txBody>
                    <a:bodyPr/>
                    <a:lstStyle/>
                    <a:p>
                      <a:pPr algn="l" fontAlgn="b"/>
                      <a:r>
                        <a:rPr lang="en-US" sz="900" b="1" i="0" u="none" strike="noStrike">
                          <a:solidFill>
                            <a:srgbClr val="000000"/>
                          </a:solidFill>
                          <a:effectLst/>
                          <a:latin typeface="Calibri" panose="020F0502020204030204" pitchFamily="34" charset="0"/>
                        </a:rPr>
                        <a:t>Morocco</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0070C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0070C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0070C0"/>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199581641"/>
                  </a:ext>
                </a:extLst>
              </a:tr>
              <a:tr h="147638">
                <a:tc>
                  <a:txBody>
                    <a:bodyPr/>
                    <a:lstStyle/>
                    <a:p>
                      <a:pPr algn="l" fontAlgn="b"/>
                      <a:r>
                        <a:rPr lang="en-US" sz="900" b="1" i="0" u="none" strike="noStrike">
                          <a:solidFill>
                            <a:srgbClr val="000000"/>
                          </a:solidFill>
                          <a:effectLst/>
                          <a:latin typeface="Calibri" panose="020F0502020204030204" pitchFamily="34" charset="0"/>
                        </a:rPr>
                        <a:t>Mauritania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0070C0"/>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241407129"/>
                  </a:ext>
                </a:extLst>
              </a:tr>
              <a:tr h="147638">
                <a:tc>
                  <a:txBody>
                    <a:bodyPr/>
                    <a:lstStyle/>
                    <a:p>
                      <a:pPr algn="l" fontAlgn="b"/>
                      <a:r>
                        <a:rPr lang="en-US" sz="900" b="1" i="0" u="none" strike="noStrike">
                          <a:solidFill>
                            <a:srgbClr val="000000"/>
                          </a:solidFill>
                          <a:effectLst/>
                          <a:latin typeface="Calibri" panose="020F0502020204030204" pitchFamily="34" charset="0"/>
                        </a:rPr>
                        <a:t>Palestine</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0070C0"/>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3145695652"/>
                  </a:ext>
                </a:extLst>
              </a:tr>
              <a:tr h="147638">
                <a:tc>
                  <a:txBody>
                    <a:bodyPr/>
                    <a:lstStyle/>
                    <a:p>
                      <a:pPr algn="l" fontAlgn="b"/>
                      <a:r>
                        <a:rPr lang="en-US" sz="900" b="1" i="0" u="none" strike="noStrike">
                          <a:solidFill>
                            <a:srgbClr val="000000"/>
                          </a:solidFill>
                          <a:effectLst/>
                          <a:latin typeface="Calibri" panose="020F0502020204030204" pitchFamily="34" charset="0"/>
                        </a:rPr>
                        <a:t>Syria</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1353519534"/>
                  </a:ext>
                </a:extLst>
              </a:tr>
              <a:tr h="147638">
                <a:tc>
                  <a:txBody>
                    <a:bodyPr/>
                    <a:lstStyle/>
                    <a:p>
                      <a:pPr algn="l" fontAlgn="b"/>
                      <a:r>
                        <a:rPr lang="en-US" sz="900" b="1" i="0" u="none" strike="noStrike">
                          <a:solidFill>
                            <a:srgbClr val="000000"/>
                          </a:solidFill>
                          <a:effectLst/>
                          <a:latin typeface="Calibri" panose="020F0502020204030204" pitchFamily="34" charset="0"/>
                        </a:rPr>
                        <a:t>Tunisia</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C000"/>
                    </a:solidFill>
                  </a:tcPr>
                </a:tc>
                <a:extLst>
                  <a:ext uri="{0D108BD9-81ED-4DB2-BD59-A6C34878D82A}">
                    <a16:rowId xmlns:a16="http://schemas.microsoft.com/office/drawing/2014/main" val="781037682"/>
                  </a:ext>
                </a:extLst>
              </a:tr>
              <a:tr h="147638">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054355033"/>
                  </a:ext>
                </a:extLst>
              </a:tr>
              <a:tr h="147638">
                <a:tc>
                  <a:txBody>
                    <a:bodyPr/>
                    <a:lstStyle/>
                    <a:p>
                      <a:pPr algn="l" fontAlgn="b"/>
                      <a:r>
                        <a:rPr lang="en-US" sz="900" b="0" i="0" u="none" strike="noStrike" dirty="0">
                          <a:solidFill>
                            <a:srgbClr val="000000"/>
                          </a:solidFill>
                          <a:effectLst/>
                          <a:latin typeface="Calibri" panose="020F0502020204030204" pitchFamily="34" charset="0"/>
                        </a:rPr>
                        <a:t>Total</a:t>
                      </a:r>
                    </a:p>
                  </a:txBody>
                  <a:tcPr marL="0" marR="0" marT="0" marB="0" anchor="b">
                    <a:lnL>
                      <a:noFill/>
                    </a:lnL>
                    <a:lnR>
                      <a:noFill/>
                    </a:lnR>
                    <a:lnT>
                      <a:noFill/>
                    </a:lnT>
                    <a:lnB>
                      <a:noFill/>
                    </a:lnB>
                    <a:solidFill>
                      <a:srgbClr val="BFBFBF"/>
                    </a:solidFill>
                  </a:tcPr>
                </a:tc>
                <a:tc>
                  <a:txBody>
                    <a:bodyPr/>
                    <a:lstStyle/>
                    <a:p>
                      <a:pPr algn="ctr" fontAlgn="b"/>
                      <a:r>
                        <a:rPr lang="en-US" sz="9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solidFill>
                      <a:srgbClr val="BFBFBF"/>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solidFill>
                      <a:srgbClr val="BFBFBF"/>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solidFill>
                      <a:srgbClr val="BFBFBF"/>
                    </a:solidFill>
                  </a:tcPr>
                </a:tc>
                <a:tc>
                  <a:txBody>
                    <a:bodyPr/>
                    <a:lstStyle/>
                    <a:p>
                      <a:pPr algn="ctr" fontAlgn="b"/>
                      <a:r>
                        <a:rPr lang="en-US" sz="900" b="0" i="0" u="none" strike="noStrike">
                          <a:solidFill>
                            <a:srgbClr val="000000"/>
                          </a:solidFill>
                          <a:effectLst/>
                          <a:latin typeface="Calibri" panose="020F0502020204030204" pitchFamily="34" charset="0"/>
                        </a:rPr>
                        <a:t>4</a:t>
                      </a:r>
                    </a:p>
                  </a:txBody>
                  <a:tcPr marL="0" marR="0" marT="0" marB="0" anchor="b">
                    <a:lnL>
                      <a:noFill/>
                    </a:lnL>
                    <a:lnR>
                      <a:noFill/>
                    </a:lnR>
                    <a:lnT>
                      <a:noFill/>
                    </a:lnT>
                    <a:lnB>
                      <a:noFill/>
                    </a:lnB>
                    <a:solidFill>
                      <a:srgbClr val="BFBFBF"/>
                    </a:solidFill>
                  </a:tcPr>
                </a:tc>
                <a:tc>
                  <a:txBody>
                    <a:bodyPr/>
                    <a:lstStyle/>
                    <a:p>
                      <a:pPr algn="ctr" fontAlgn="b"/>
                      <a:r>
                        <a:rPr lang="en-US" sz="9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BFBFBF"/>
                    </a:solidFill>
                  </a:tcPr>
                </a:tc>
                <a:tc>
                  <a:txBody>
                    <a:bodyPr/>
                    <a:lstStyle/>
                    <a:p>
                      <a:pPr algn="ctr" fontAlgn="b"/>
                      <a:r>
                        <a:rPr lang="en-US" sz="900" b="0" i="0" u="none" strike="noStrike" dirty="0">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BFBFBF"/>
                    </a:solidFill>
                  </a:tcPr>
                </a:tc>
                <a:extLst>
                  <a:ext uri="{0D108BD9-81ED-4DB2-BD59-A6C34878D82A}">
                    <a16:rowId xmlns:a16="http://schemas.microsoft.com/office/drawing/2014/main" val="1222760526"/>
                  </a:ext>
                </a:extLst>
              </a:tr>
            </a:tbl>
          </a:graphicData>
        </a:graphic>
      </p:graphicFrame>
    </p:spTree>
    <p:extLst>
      <p:ext uri="{BB962C8B-B14F-4D97-AF65-F5344CB8AC3E}">
        <p14:creationId xmlns:p14="http://schemas.microsoft.com/office/powerpoint/2010/main" val="150765884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vonVTI">
  <a:themeElements>
    <a:clrScheme name="ESCWA">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En" id="{C0494A47-6240-984D-9060-4FB25B993CA0}" vid="{EAC04F47-4198-5B4C-8F78-8372780C2E35}"/>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DC9717E1C14144A678B5BB6ED3A978" ma:contentTypeVersion="18" ma:contentTypeDescription="Create a new document." ma:contentTypeScope="" ma:versionID="b0cbec40f8ed92e1ccea6897da2f1ca0">
  <xsd:schema xmlns:xsd="http://www.w3.org/2001/XMLSchema" xmlns:xs="http://www.w3.org/2001/XMLSchema" xmlns:p="http://schemas.microsoft.com/office/2006/metadata/properties" xmlns:ns2="5f6722c4-4b54-4565-9073-6b2cdb56319d" xmlns:ns3="015a1b56-f9db-44b0-a971-80694ead8fc0" xmlns:ns4="985ec44e-1bab-4c0b-9df0-6ba128686fc9" targetNamespace="http://schemas.microsoft.com/office/2006/metadata/properties" ma:root="true" ma:fieldsID="0d334d8402c0ab758e45e7b23fbf1b39" ns2:_="" ns3:_="" ns4:_="">
    <xsd:import namespace="5f6722c4-4b54-4565-9073-6b2cdb56319d"/>
    <xsd:import namespace="015a1b56-f9db-44b0-a971-80694ead8fc0"/>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6722c4-4b54-4565-9073-6b2cdb563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5a1b56-f9db-44b0-a971-80694ead8f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6e2313-a807-4827-9ba2-7f46aa09a4e5}" ma:internalName="TaxCatchAll" ma:showField="CatchAllData" ma:web="015a1b56-f9db-44b0-a971-80694ead8f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5f6722c4-4b54-4565-9073-6b2cdb5631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72CD02-19D3-47A4-BA60-14B46D03CA9A}"/>
</file>

<file path=customXml/itemProps2.xml><?xml version="1.0" encoding="utf-8"?>
<ds:datastoreItem xmlns:ds="http://schemas.openxmlformats.org/officeDocument/2006/customXml" ds:itemID="{C6B10007-2FD5-4FC5-9A41-5B04ED6A1F5D}"/>
</file>

<file path=customXml/itemProps3.xml><?xml version="1.0" encoding="utf-8"?>
<ds:datastoreItem xmlns:ds="http://schemas.openxmlformats.org/officeDocument/2006/customXml" ds:itemID="{0D1EAB39-3C9B-4705-B698-AB71E783E455}"/>
</file>

<file path=docProps/app.xml><?xml version="1.0" encoding="utf-8"?>
<Properties xmlns="http://schemas.openxmlformats.org/officeDocument/2006/extended-properties" xmlns:vt="http://schemas.openxmlformats.org/officeDocument/2006/docPropsVTypes">
  <TotalTime>367</TotalTime>
  <Words>917</Words>
  <Application>Microsoft Office PowerPoint</Application>
  <PresentationFormat>On-screen Show (16:9)</PresentationFormat>
  <Paragraphs>230</Paragraphs>
  <Slides>22</Slides>
  <Notes>18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22</vt:i4>
      </vt:variant>
    </vt:vector>
  </HeadingPairs>
  <TitlesOfParts>
    <vt:vector size="35" baseType="lpstr">
      <vt:lpstr>Calibri</vt:lpstr>
      <vt:lpstr>Gautami</vt:lpstr>
      <vt:lpstr>Arial</vt:lpstr>
      <vt:lpstr>Selawik Light</vt:lpstr>
      <vt:lpstr>Montserrat</vt:lpstr>
      <vt:lpstr>Wingdings</vt:lpstr>
      <vt:lpstr>Georgia</vt:lpstr>
      <vt:lpstr>Symbol</vt:lpstr>
      <vt:lpstr>Times New Roman</vt:lpstr>
      <vt:lpstr>Garamond</vt:lpstr>
      <vt:lpstr>Simple Light</vt:lpstr>
      <vt:lpstr>Office Theme</vt:lpstr>
      <vt:lpstr>SavonVTI</vt:lpstr>
      <vt:lpstr>Technical Advisory Group on Demographic and Social Statistics n 6 Statistics of refugees, internally displaced persons and stateless persons in the Arab States</vt:lpstr>
      <vt:lpstr>PowerPoint Presentation</vt:lpstr>
      <vt:lpstr>PowerPoint Presentation</vt:lpstr>
      <vt:lpstr>PowerPoint Presentation</vt:lpstr>
      <vt:lpstr>PowerPoint Presentation</vt:lpstr>
      <vt:lpstr>PowerPoint Presentation</vt:lpstr>
      <vt:lpstr>PowerPoint Presentation</vt:lpstr>
      <vt:lpstr>Results and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Ipek DEDEOGLU</dc:creator>
  <cp:lastModifiedBy>Dina Karanouh</cp:lastModifiedBy>
  <cp:revision>25</cp:revision>
  <dcterms:modified xsi:type="dcterms:W3CDTF">2024-07-04T11:39:22Z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0x0101006BDC9717E1C14144A678B5BB6ED3A978</vt:lpwstr>
  </property>
</Properties>
</file>