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5"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514"/>
    <p:restoredTop sz="95144"/>
  </p:normalViewPr>
  <p:slideViewPr>
    <p:cSldViewPr snapToGrid="0">
      <p:cViewPr>
        <p:scale>
          <a:sx n="70" d="100"/>
          <a:sy n="70" d="100"/>
        </p:scale>
        <p:origin x="240" y="7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sz="1400" b="1" i="1" u="none" strike="noStrike" cap="all" baseline="0" dirty="0">
                <a:effectLst/>
              </a:rPr>
              <a:t>CASES RAISED IN COURTS BY TYPE OF CRIME </a:t>
            </a:r>
            <a:br>
              <a:rPr lang="en-GB" sz="1400" b="1" i="1" u="none" strike="noStrike" cap="all" baseline="0" dirty="0">
                <a:effectLst/>
              </a:rPr>
            </a:br>
            <a:r>
              <a:rPr lang="en-US" sz="1400" b="1" i="1" u="none" strike="noStrike" cap="all" baseline="0" dirty="0">
                <a:effectLst/>
              </a:rPr>
              <a:t>2019 - </a:t>
            </a:r>
            <a:r>
              <a:rPr lang="en-GB" sz="1400" b="1" i="1" u="none" strike="noStrike" cap="all" baseline="0" dirty="0">
                <a:effectLst/>
              </a:rPr>
              <a:t>2022</a:t>
            </a:r>
            <a:r>
              <a:rPr lang="en-GB" sz="1400" b="0" i="0" u="none" strike="noStrike" baseline="0" dirty="0"/>
              <a:t> </a:t>
            </a:r>
            <a:endParaRPr lang="en-US" sz="1400" dirty="0"/>
          </a:p>
        </c:rich>
      </c:tx>
      <c:layout>
        <c:manualLayout>
          <c:xMode val="edge"/>
          <c:yMode val="edge"/>
          <c:x val="0.30981631397637799"/>
          <c:y val="2.578124841404722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2022</c:v>
                </c:pt>
              </c:strCache>
            </c:strRef>
          </c:tx>
          <c:spPr>
            <a:solidFill>
              <a:schemeClr val="accent1"/>
            </a:solidFill>
            <a:ln>
              <a:noFill/>
            </a:ln>
            <a:effectLst/>
          </c:spPr>
          <c:invertIfNegative val="0"/>
          <c:cat>
            <c:strRef>
              <c:f>Sheet1!$A$2:$A$12</c:f>
              <c:strCache>
                <c:ptCount val="11"/>
                <c:pt idx="0">
                  <c:v>Crimes against civil servants activities </c:v>
                </c:pt>
                <c:pt idx="1">
                  <c:v>intellectual property rights offenses </c:v>
                </c:pt>
                <c:pt idx="2">
                  <c:v>Crimes against human body </c:v>
                </c:pt>
                <c:pt idx="3">
                  <c:v>Sexual and moral crimes</c:v>
                </c:pt>
                <c:pt idx="4">
                  <c:v>Drugs and alcoholic crimes</c:v>
                </c:pt>
                <c:pt idx="5">
                  <c:v>Crimes against others money and property</c:v>
                </c:pt>
                <c:pt idx="6">
                  <c:v>Crimes violating the laws of public trust</c:v>
                </c:pt>
                <c:pt idx="7">
                  <c:v>Crimes violating the laws of immigration and residency </c:v>
                </c:pt>
                <c:pt idx="8">
                  <c:v>Crimes of violation of traffic laws </c:v>
                </c:pt>
                <c:pt idx="9">
                  <c:v>Computer crimes </c:v>
                </c:pt>
                <c:pt idx="10">
                  <c:v>Possession of property obtained by crime </c:v>
                </c:pt>
              </c:strCache>
            </c:strRef>
          </c:cat>
          <c:val>
            <c:numRef>
              <c:f>Sheet1!$B$2:$B$12</c:f>
              <c:numCache>
                <c:formatCode>General</c:formatCode>
                <c:ptCount val="11"/>
                <c:pt idx="0">
                  <c:v>30</c:v>
                </c:pt>
                <c:pt idx="1">
                  <c:v>0</c:v>
                </c:pt>
                <c:pt idx="2">
                  <c:v>474</c:v>
                </c:pt>
                <c:pt idx="3">
                  <c:v>603</c:v>
                </c:pt>
                <c:pt idx="4">
                  <c:v>266</c:v>
                </c:pt>
                <c:pt idx="5">
                  <c:v>675</c:v>
                </c:pt>
                <c:pt idx="6">
                  <c:v>79</c:v>
                </c:pt>
                <c:pt idx="7">
                  <c:v>0</c:v>
                </c:pt>
                <c:pt idx="8">
                  <c:v>11</c:v>
                </c:pt>
                <c:pt idx="9">
                  <c:v>70</c:v>
                </c:pt>
                <c:pt idx="10">
                  <c:v>3</c:v>
                </c:pt>
              </c:numCache>
            </c:numRef>
          </c:val>
          <c:extLst>
            <c:ext xmlns:c16="http://schemas.microsoft.com/office/drawing/2014/chart" uri="{C3380CC4-5D6E-409C-BE32-E72D297353CC}">
              <c16:uniqueId val="{00000000-5293-C145-86F9-CC60884C6A15}"/>
            </c:ext>
          </c:extLst>
        </c:ser>
        <c:ser>
          <c:idx val="1"/>
          <c:order val="1"/>
          <c:tx>
            <c:strRef>
              <c:f>Sheet1!$C$1</c:f>
              <c:strCache>
                <c:ptCount val="1"/>
                <c:pt idx="0">
                  <c:v>2021</c:v>
                </c:pt>
              </c:strCache>
            </c:strRef>
          </c:tx>
          <c:spPr>
            <a:solidFill>
              <a:schemeClr val="accent2"/>
            </a:solidFill>
            <a:ln>
              <a:noFill/>
            </a:ln>
            <a:effectLst/>
          </c:spPr>
          <c:invertIfNegative val="0"/>
          <c:cat>
            <c:strRef>
              <c:f>Sheet1!$A$2:$A$12</c:f>
              <c:strCache>
                <c:ptCount val="11"/>
                <c:pt idx="0">
                  <c:v>Crimes against civil servants activities </c:v>
                </c:pt>
                <c:pt idx="1">
                  <c:v>intellectual property rights offenses </c:v>
                </c:pt>
                <c:pt idx="2">
                  <c:v>Crimes against human body </c:v>
                </c:pt>
                <c:pt idx="3">
                  <c:v>Sexual and moral crimes</c:v>
                </c:pt>
                <c:pt idx="4">
                  <c:v>Drugs and alcoholic crimes</c:v>
                </c:pt>
                <c:pt idx="5">
                  <c:v>Crimes against others money and property</c:v>
                </c:pt>
                <c:pt idx="6">
                  <c:v>Crimes violating the laws of public trust</c:v>
                </c:pt>
                <c:pt idx="7">
                  <c:v>Crimes violating the laws of immigration and residency </c:v>
                </c:pt>
                <c:pt idx="8">
                  <c:v>Crimes of violation of traffic laws </c:v>
                </c:pt>
                <c:pt idx="9">
                  <c:v>Computer crimes </c:v>
                </c:pt>
                <c:pt idx="10">
                  <c:v>Possession of property obtained by crime </c:v>
                </c:pt>
              </c:strCache>
            </c:strRef>
          </c:cat>
          <c:val>
            <c:numRef>
              <c:f>Sheet1!$C$2:$C$12</c:f>
              <c:numCache>
                <c:formatCode>General</c:formatCode>
                <c:ptCount val="11"/>
                <c:pt idx="0">
                  <c:v>26</c:v>
                </c:pt>
                <c:pt idx="1">
                  <c:v>1</c:v>
                </c:pt>
                <c:pt idx="2">
                  <c:v>477</c:v>
                </c:pt>
                <c:pt idx="3">
                  <c:v>739</c:v>
                </c:pt>
                <c:pt idx="4">
                  <c:v>236</c:v>
                </c:pt>
                <c:pt idx="5">
                  <c:v>473</c:v>
                </c:pt>
                <c:pt idx="6">
                  <c:v>19</c:v>
                </c:pt>
                <c:pt idx="7">
                  <c:v>1</c:v>
                </c:pt>
                <c:pt idx="8">
                  <c:v>313</c:v>
                </c:pt>
                <c:pt idx="9">
                  <c:v>69</c:v>
                </c:pt>
                <c:pt idx="10">
                  <c:v>4</c:v>
                </c:pt>
              </c:numCache>
            </c:numRef>
          </c:val>
          <c:extLst>
            <c:ext xmlns:c16="http://schemas.microsoft.com/office/drawing/2014/chart" uri="{C3380CC4-5D6E-409C-BE32-E72D297353CC}">
              <c16:uniqueId val="{00000001-5293-C145-86F9-CC60884C6A15}"/>
            </c:ext>
          </c:extLst>
        </c:ser>
        <c:ser>
          <c:idx val="2"/>
          <c:order val="2"/>
          <c:tx>
            <c:strRef>
              <c:f>Sheet1!$D$1</c:f>
              <c:strCache>
                <c:ptCount val="1"/>
                <c:pt idx="0">
                  <c:v>2020</c:v>
                </c:pt>
              </c:strCache>
            </c:strRef>
          </c:tx>
          <c:spPr>
            <a:solidFill>
              <a:schemeClr val="accent3"/>
            </a:solidFill>
            <a:ln>
              <a:noFill/>
            </a:ln>
            <a:effectLst/>
          </c:spPr>
          <c:invertIfNegative val="0"/>
          <c:cat>
            <c:strRef>
              <c:f>Sheet1!$A$2:$A$12</c:f>
              <c:strCache>
                <c:ptCount val="11"/>
                <c:pt idx="0">
                  <c:v>Crimes against civil servants activities </c:v>
                </c:pt>
                <c:pt idx="1">
                  <c:v>intellectual property rights offenses </c:v>
                </c:pt>
                <c:pt idx="2">
                  <c:v>Crimes against human body </c:v>
                </c:pt>
                <c:pt idx="3">
                  <c:v>Sexual and moral crimes</c:v>
                </c:pt>
                <c:pt idx="4">
                  <c:v>Drugs and alcoholic crimes</c:v>
                </c:pt>
                <c:pt idx="5">
                  <c:v>Crimes against others money and property</c:v>
                </c:pt>
                <c:pt idx="6">
                  <c:v>Crimes violating the laws of public trust</c:v>
                </c:pt>
                <c:pt idx="7">
                  <c:v>Crimes violating the laws of immigration and residency </c:v>
                </c:pt>
                <c:pt idx="8">
                  <c:v>Crimes of violation of traffic laws </c:v>
                </c:pt>
                <c:pt idx="9">
                  <c:v>Computer crimes </c:v>
                </c:pt>
                <c:pt idx="10">
                  <c:v>Possession of property obtained by crime </c:v>
                </c:pt>
              </c:strCache>
            </c:strRef>
          </c:cat>
          <c:val>
            <c:numRef>
              <c:f>Sheet1!$D$2:$D$12</c:f>
              <c:numCache>
                <c:formatCode>General</c:formatCode>
                <c:ptCount val="11"/>
                <c:pt idx="0">
                  <c:v>25</c:v>
                </c:pt>
                <c:pt idx="1">
                  <c:v>0</c:v>
                </c:pt>
                <c:pt idx="2">
                  <c:v>643</c:v>
                </c:pt>
                <c:pt idx="3">
                  <c:v>849</c:v>
                </c:pt>
                <c:pt idx="4">
                  <c:v>207</c:v>
                </c:pt>
                <c:pt idx="5">
                  <c:v>537</c:v>
                </c:pt>
                <c:pt idx="6">
                  <c:v>14</c:v>
                </c:pt>
                <c:pt idx="7">
                  <c:v>0</c:v>
                </c:pt>
                <c:pt idx="8">
                  <c:v>901</c:v>
                </c:pt>
                <c:pt idx="9">
                  <c:v>68</c:v>
                </c:pt>
                <c:pt idx="10">
                  <c:v>10</c:v>
                </c:pt>
              </c:numCache>
            </c:numRef>
          </c:val>
          <c:extLst>
            <c:ext xmlns:c16="http://schemas.microsoft.com/office/drawing/2014/chart" uri="{C3380CC4-5D6E-409C-BE32-E72D297353CC}">
              <c16:uniqueId val="{00000002-5293-C145-86F9-CC60884C6A15}"/>
            </c:ext>
          </c:extLst>
        </c:ser>
        <c:ser>
          <c:idx val="3"/>
          <c:order val="3"/>
          <c:tx>
            <c:strRef>
              <c:f>Sheet1!$E$1</c:f>
              <c:strCache>
                <c:ptCount val="1"/>
                <c:pt idx="0">
                  <c:v>2019</c:v>
                </c:pt>
              </c:strCache>
            </c:strRef>
          </c:tx>
          <c:spPr>
            <a:solidFill>
              <a:schemeClr val="accent4"/>
            </a:solidFill>
            <a:ln>
              <a:noFill/>
            </a:ln>
            <a:effectLst/>
          </c:spPr>
          <c:invertIfNegative val="0"/>
          <c:cat>
            <c:strRef>
              <c:f>Sheet1!$A$2:$A$12</c:f>
              <c:strCache>
                <c:ptCount val="11"/>
                <c:pt idx="0">
                  <c:v>Crimes against civil servants activities </c:v>
                </c:pt>
                <c:pt idx="1">
                  <c:v>intellectual property rights offenses </c:v>
                </c:pt>
                <c:pt idx="2">
                  <c:v>Crimes against human body </c:v>
                </c:pt>
                <c:pt idx="3">
                  <c:v>Sexual and moral crimes</c:v>
                </c:pt>
                <c:pt idx="4">
                  <c:v>Drugs and alcoholic crimes</c:v>
                </c:pt>
                <c:pt idx="5">
                  <c:v>Crimes against others money and property</c:v>
                </c:pt>
                <c:pt idx="6">
                  <c:v>Crimes violating the laws of public trust</c:v>
                </c:pt>
                <c:pt idx="7">
                  <c:v>Crimes violating the laws of immigration and residency </c:v>
                </c:pt>
                <c:pt idx="8">
                  <c:v>Crimes of violation of traffic laws </c:v>
                </c:pt>
                <c:pt idx="9">
                  <c:v>Computer crimes </c:v>
                </c:pt>
                <c:pt idx="10">
                  <c:v>Possession of property obtained by crime </c:v>
                </c:pt>
              </c:strCache>
            </c:strRef>
          </c:cat>
          <c:val>
            <c:numRef>
              <c:f>Sheet1!$E$2:$E$12</c:f>
              <c:numCache>
                <c:formatCode>General</c:formatCode>
                <c:ptCount val="11"/>
                <c:pt idx="0">
                  <c:v>12</c:v>
                </c:pt>
                <c:pt idx="1">
                  <c:v>0</c:v>
                </c:pt>
                <c:pt idx="2">
                  <c:v>218</c:v>
                </c:pt>
                <c:pt idx="3">
                  <c:v>624</c:v>
                </c:pt>
                <c:pt idx="4">
                  <c:v>328</c:v>
                </c:pt>
                <c:pt idx="5">
                  <c:v>458</c:v>
                </c:pt>
                <c:pt idx="6">
                  <c:v>19</c:v>
                </c:pt>
                <c:pt idx="7">
                  <c:v>0</c:v>
                </c:pt>
                <c:pt idx="8">
                  <c:v>946</c:v>
                </c:pt>
                <c:pt idx="9">
                  <c:v>47</c:v>
                </c:pt>
                <c:pt idx="10">
                  <c:v>3</c:v>
                </c:pt>
              </c:numCache>
            </c:numRef>
          </c:val>
          <c:extLst>
            <c:ext xmlns:c16="http://schemas.microsoft.com/office/drawing/2014/chart" uri="{C3380CC4-5D6E-409C-BE32-E72D297353CC}">
              <c16:uniqueId val="{00000003-5293-C145-86F9-CC60884C6A15}"/>
            </c:ext>
          </c:extLst>
        </c:ser>
        <c:dLbls>
          <c:showLegendKey val="0"/>
          <c:showVal val="0"/>
          <c:showCatName val="0"/>
          <c:showSerName val="0"/>
          <c:showPercent val="0"/>
          <c:showBubbleSize val="0"/>
        </c:dLbls>
        <c:gapWidth val="219"/>
        <c:overlap val="-27"/>
        <c:axId val="1942079103"/>
        <c:axId val="1942654335"/>
      </c:barChart>
      <c:catAx>
        <c:axId val="19420791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42654335"/>
        <c:crosses val="autoZero"/>
        <c:auto val="1"/>
        <c:lblAlgn val="ctr"/>
        <c:lblOffset val="100"/>
        <c:noMultiLvlLbl val="0"/>
      </c:catAx>
      <c:valAx>
        <c:axId val="19426543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420791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B0DB3-A8FF-4ABB-9E2E-D960422260EB}"/>
              </a:ext>
            </a:extLst>
          </p:cNvPr>
          <p:cNvSpPr>
            <a:spLocks noGrp="1"/>
          </p:cNvSpPr>
          <p:nvPr>
            <p:ph type="ctrTitle"/>
          </p:nvPr>
        </p:nvSpPr>
        <p:spPr>
          <a:xfrm>
            <a:off x="1524000" y="1122363"/>
            <a:ext cx="9144000" cy="3025308"/>
          </a:xfrm>
        </p:spPr>
        <p:txBody>
          <a:bodyPr anchor="b">
            <a:normAutofit/>
          </a:bodyPr>
          <a:lstStyle>
            <a:lvl1pPr algn="ctr">
              <a:defRPr sz="6600"/>
            </a:lvl1pPr>
          </a:lstStyle>
          <a:p>
            <a:r>
              <a:rPr lang="en-US" dirty="0"/>
              <a:t>Click to edit Master title style</a:t>
            </a:r>
          </a:p>
        </p:txBody>
      </p:sp>
      <p:sp>
        <p:nvSpPr>
          <p:cNvPr id="3" name="Subtitle 2">
            <a:extLst>
              <a:ext uri="{FF2B5EF4-FFF2-40B4-BE49-F238E27FC236}">
                <a16:creationId xmlns:a16="http://schemas.microsoft.com/office/drawing/2014/main" id="{8BEE0618-75D7-410F-859C-CDF53BC53E85}"/>
              </a:ext>
            </a:extLst>
          </p:cNvPr>
          <p:cNvSpPr>
            <a:spLocks noGrp="1"/>
          </p:cNvSpPr>
          <p:nvPr>
            <p:ph type="subTitle" idx="1"/>
          </p:nvPr>
        </p:nvSpPr>
        <p:spPr>
          <a:xfrm>
            <a:off x="1524000" y="4386729"/>
            <a:ext cx="9144000" cy="1135529"/>
          </a:xfrm>
        </p:spPr>
        <p:txBody>
          <a:bodyPr>
            <a:normAutofit/>
          </a:bodyPr>
          <a:lstStyle>
            <a:lvl1pPr marL="0" indent="0" algn="ctr">
              <a:lnSpc>
                <a:spcPct val="12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237F11-76DB-4DD9-9747-3F38D05BA0FE}"/>
              </a:ext>
            </a:extLst>
          </p:cNvPr>
          <p:cNvSpPr>
            <a:spLocks noGrp="1"/>
          </p:cNvSpPr>
          <p:nvPr>
            <p:ph type="dt" sz="half" idx="10"/>
          </p:nvPr>
        </p:nvSpPr>
        <p:spPr/>
        <p:txBody>
          <a:bodyPr/>
          <a:lstStyle/>
          <a:p>
            <a:fld id="{11EAACC7-3B3F-47D1-959A-EF58926E955E}" type="datetimeFigureOut">
              <a:rPr lang="en-US" smtClean="0"/>
              <a:t>7/1/23</a:t>
            </a:fld>
            <a:endParaRPr lang="en-US"/>
          </a:p>
        </p:txBody>
      </p:sp>
      <p:sp>
        <p:nvSpPr>
          <p:cNvPr id="5" name="Footer Placeholder 4">
            <a:extLst>
              <a:ext uri="{FF2B5EF4-FFF2-40B4-BE49-F238E27FC236}">
                <a16:creationId xmlns:a16="http://schemas.microsoft.com/office/drawing/2014/main" id="{3059F581-81B0-44B3-ABA5-A25CA4BAE4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10D591-ADCF-4300-8282-72AE357F3D2D}"/>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376407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E5C77-55F8-4677-A96C-E6D3F5545D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A064EF-ADDA-4943-8F87-A7469D7997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B0D493-D1E7-4358-95E9-B5B80A49E603}"/>
              </a:ext>
            </a:extLst>
          </p:cNvPr>
          <p:cNvSpPr>
            <a:spLocks noGrp="1"/>
          </p:cNvSpPr>
          <p:nvPr>
            <p:ph type="dt" sz="half" idx="10"/>
          </p:nvPr>
        </p:nvSpPr>
        <p:spPr/>
        <p:txBody>
          <a:bodyPr/>
          <a:lstStyle/>
          <a:p>
            <a:fld id="{11EAACC7-3B3F-47D1-959A-EF58926E955E}" type="datetimeFigureOut">
              <a:rPr lang="en-US" smtClean="0"/>
              <a:t>7/1/23</a:t>
            </a:fld>
            <a:endParaRPr lang="en-US"/>
          </a:p>
        </p:txBody>
      </p:sp>
      <p:sp>
        <p:nvSpPr>
          <p:cNvPr id="5" name="Footer Placeholder 4">
            <a:extLst>
              <a:ext uri="{FF2B5EF4-FFF2-40B4-BE49-F238E27FC236}">
                <a16:creationId xmlns:a16="http://schemas.microsoft.com/office/drawing/2014/main" id="{A6E98326-3276-4B9E-960F-10C6677BFA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4C3AC2-288D-4FEE-BF80-0EAEDDFAB049}"/>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855973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333C6A-5417-40BD-BF7A-9405832237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3BCB45-B343-46F6-9718-AA0D68CED1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BDA2A4-FD34-4E17-908F-4367B1E644C3}"/>
              </a:ext>
            </a:extLst>
          </p:cNvPr>
          <p:cNvSpPr>
            <a:spLocks noGrp="1"/>
          </p:cNvSpPr>
          <p:nvPr>
            <p:ph type="dt" sz="half" idx="10"/>
          </p:nvPr>
        </p:nvSpPr>
        <p:spPr/>
        <p:txBody>
          <a:bodyPr/>
          <a:lstStyle/>
          <a:p>
            <a:fld id="{11EAACC7-3B3F-47D1-959A-EF58926E955E}" type="datetimeFigureOut">
              <a:rPr lang="en-US" smtClean="0"/>
              <a:t>7/1/23</a:t>
            </a:fld>
            <a:endParaRPr lang="en-US"/>
          </a:p>
        </p:txBody>
      </p:sp>
      <p:sp>
        <p:nvSpPr>
          <p:cNvPr id="5" name="Footer Placeholder 4">
            <a:extLst>
              <a:ext uri="{FF2B5EF4-FFF2-40B4-BE49-F238E27FC236}">
                <a16:creationId xmlns:a16="http://schemas.microsoft.com/office/drawing/2014/main" id="{93B87AE3-776D-451D-AA52-C06B74724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0C4D5-BE1E-4D6A-9196-E0F9E42B2E1E}"/>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175636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75558-A264-444E-829B-51AAE6B4BFCE}"/>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908D9373-37D1-4135-8D34-755E139F79DD}"/>
              </a:ext>
            </a:extLst>
          </p:cNvPr>
          <p:cNvSpPr>
            <a:spLocks noGrp="1"/>
          </p:cNvSpPr>
          <p:nvPr>
            <p:ph idx="1"/>
          </p:nvPr>
        </p:nvSpPr>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55E4A6B-1966-4E57-9FB8-8B111E97BC11}"/>
              </a:ext>
            </a:extLst>
          </p:cNvPr>
          <p:cNvSpPr>
            <a:spLocks noGrp="1"/>
          </p:cNvSpPr>
          <p:nvPr>
            <p:ph type="dt" sz="half" idx="10"/>
          </p:nvPr>
        </p:nvSpPr>
        <p:spPr/>
        <p:txBody>
          <a:bodyPr/>
          <a:lstStyle/>
          <a:p>
            <a:fld id="{11EAACC7-3B3F-47D1-959A-EF58926E955E}" type="datetimeFigureOut">
              <a:rPr lang="en-US" smtClean="0"/>
              <a:t>7/1/23</a:t>
            </a:fld>
            <a:endParaRPr lang="en-US" dirty="0"/>
          </a:p>
        </p:txBody>
      </p:sp>
      <p:sp>
        <p:nvSpPr>
          <p:cNvPr id="5" name="Footer Placeholder 4">
            <a:extLst>
              <a:ext uri="{FF2B5EF4-FFF2-40B4-BE49-F238E27FC236}">
                <a16:creationId xmlns:a16="http://schemas.microsoft.com/office/drawing/2014/main" id="{133FC3DD-F2BE-41FF-895B-00129AAB15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1F830C-8424-4FAF-A011-605AE1D147FC}"/>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869945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A1BE8-ECC1-4027-B16E-C7BECCA9DF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46C7E1-471A-46AA-8068-98E68C0C20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7C9F8F-EC48-4D16-B4C6-023A7B607BE6}"/>
              </a:ext>
            </a:extLst>
          </p:cNvPr>
          <p:cNvSpPr>
            <a:spLocks noGrp="1"/>
          </p:cNvSpPr>
          <p:nvPr>
            <p:ph type="dt" sz="half" idx="10"/>
          </p:nvPr>
        </p:nvSpPr>
        <p:spPr/>
        <p:txBody>
          <a:bodyPr/>
          <a:lstStyle/>
          <a:p>
            <a:fld id="{11EAACC7-3B3F-47D1-959A-EF58926E955E}" type="datetimeFigureOut">
              <a:rPr lang="en-US" smtClean="0"/>
              <a:t>7/1/23</a:t>
            </a:fld>
            <a:endParaRPr lang="en-US"/>
          </a:p>
        </p:txBody>
      </p:sp>
      <p:sp>
        <p:nvSpPr>
          <p:cNvPr id="5" name="Footer Placeholder 4">
            <a:extLst>
              <a:ext uri="{FF2B5EF4-FFF2-40B4-BE49-F238E27FC236}">
                <a16:creationId xmlns:a16="http://schemas.microsoft.com/office/drawing/2014/main" id="{B79FA5B3-F726-417B-932A-B93E0C8F5A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7D21F1-1A24-43EA-AB09-3024C491E8FB}"/>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836786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16569-B648-4D50-BEB8-E8DAE24D6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0831B3-A1FD-470C-BEEE-4CFB441502DD}"/>
              </a:ext>
            </a:extLst>
          </p:cNvPr>
          <p:cNvSpPr>
            <a:spLocks noGrp="1"/>
          </p:cNvSpPr>
          <p:nvPr>
            <p:ph sz="half" idx="1"/>
          </p:nvPr>
        </p:nvSpPr>
        <p:spPr>
          <a:xfrm>
            <a:off x="838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1F34A17-C244-438C-9AE3-FB9B3CE3BD8F}"/>
              </a:ext>
            </a:extLst>
          </p:cNvPr>
          <p:cNvSpPr>
            <a:spLocks noGrp="1"/>
          </p:cNvSpPr>
          <p:nvPr>
            <p:ph sz="half" idx="2"/>
          </p:nvPr>
        </p:nvSpPr>
        <p:spPr>
          <a:xfrm>
            <a:off x="6172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CFA3AA-3FC1-4B98-8F99-1726F1AC0A38}"/>
              </a:ext>
            </a:extLst>
          </p:cNvPr>
          <p:cNvSpPr>
            <a:spLocks noGrp="1"/>
          </p:cNvSpPr>
          <p:nvPr>
            <p:ph type="dt" sz="half" idx="10"/>
          </p:nvPr>
        </p:nvSpPr>
        <p:spPr/>
        <p:txBody>
          <a:bodyPr/>
          <a:lstStyle/>
          <a:p>
            <a:fld id="{11EAACC7-3B3F-47D1-959A-EF58926E955E}" type="datetimeFigureOut">
              <a:rPr lang="en-US" smtClean="0"/>
              <a:t>7/1/23</a:t>
            </a:fld>
            <a:endParaRPr lang="en-US"/>
          </a:p>
        </p:txBody>
      </p:sp>
      <p:sp>
        <p:nvSpPr>
          <p:cNvPr id="6" name="Footer Placeholder 5">
            <a:extLst>
              <a:ext uri="{FF2B5EF4-FFF2-40B4-BE49-F238E27FC236}">
                <a16:creationId xmlns:a16="http://schemas.microsoft.com/office/drawing/2014/main" id="{1CE10883-BACC-41A1-9067-ECFDB937D7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7660A2-13C9-4432-A6EB-A4FF3D78F15F}"/>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284222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7C843-C993-4E9C-80DD-3620816E56A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91A8E3-B066-4511-9C6E-A3435B64DD88}"/>
              </a:ext>
            </a:extLst>
          </p:cNvPr>
          <p:cNvSpPr>
            <a:spLocks noGrp="1"/>
          </p:cNvSpPr>
          <p:nvPr>
            <p:ph type="body" idx="1"/>
          </p:nvPr>
        </p:nvSpPr>
        <p:spPr>
          <a:xfrm>
            <a:off x="839788" y="1734325"/>
            <a:ext cx="5157787" cy="823912"/>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86B63-4102-4802-94D7-F138F80F3E19}"/>
              </a:ext>
            </a:extLst>
          </p:cNvPr>
          <p:cNvSpPr>
            <a:spLocks noGrp="1"/>
          </p:cNvSpPr>
          <p:nvPr>
            <p:ph sz="half" idx="2"/>
          </p:nvPr>
        </p:nvSpPr>
        <p:spPr>
          <a:xfrm>
            <a:off x="839788" y="2558237"/>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C924765-08A7-4A60-86DC-DC420F60BBAE}"/>
              </a:ext>
            </a:extLst>
          </p:cNvPr>
          <p:cNvSpPr>
            <a:spLocks noGrp="1"/>
          </p:cNvSpPr>
          <p:nvPr>
            <p:ph type="body" sz="quarter" idx="3"/>
          </p:nvPr>
        </p:nvSpPr>
        <p:spPr>
          <a:xfrm>
            <a:off x="6172200" y="1734325"/>
            <a:ext cx="5183188" cy="823912"/>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AA2795-EFB6-4000-8F25-FBB62646C0CD}"/>
              </a:ext>
            </a:extLst>
          </p:cNvPr>
          <p:cNvSpPr>
            <a:spLocks noGrp="1"/>
          </p:cNvSpPr>
          <p:nvPr>
            <p:ph sz="quarter" idx="4"/>
          </p:nvPr>
        </p:nvSpPr>
        <p:spPr>
          <a:xfrm>
            <a:off x="6172200" y="2558237"/>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942CFB-FE12-494A-9C41-3CB90F07BDAA}"/>
              </a:ext>
            </a:extLst>
          </p:cNvPr>
          <p:cNvSpPr>
            <a:spLocks noGrp="1"/>
          </p:cNvSpPr>
          <p:nvPr>
            <p:ph type="dt" sz="half" idx="10"/>
          </p:nvPr>
        </p:nvSpPr>
        <p:spPr/>
        <p:txBody>
          <a:bodyPr/>
          <a:lstStyle/>
          <a:p>
            <a:fld id="{11EAACC7-3B3F-47D1-959A-EF58926E955E}" type="datetimeFigureOut">
              <a:rPr lang="en-US" smtClean="0"/>
              <a:t>7/1/23</a:t>
            </a:fld>
            <a:endParaRPr lang="en-US"/>
          </a:p>
        </p:txBody>
      </p:sp>
      <p:sp>
        <p:nvSpPr>
          <p:cNvPr id="8" name="Footer Placeholder 7">
            <a:extLst>
              <a:ext uri="{FF2B5EF4-FFF2-40B4-BE49-F238E27FC236}">
                <a16:creationId xmlns:a16="http://schemas.microsoft.com/office/drawing/2014/main" id="{6C3A07E3-59E1-4EBD-9687-4B6ABE96AC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F7BB23-7539-4674-8B66-ACEFF94686CE}"/>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703092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841DB-C73C-4968-B434-A6AA14DAF62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8152BF-92C7-4BF5-A9DB-16A0BF0F5F5D}"/>
              </a:ext>
            </a:extLst>
          </p:cNvPr>
          <p:cNvSpPr>
            <a:spLocks noGrp="1"/>
          </p:cNvSpPr>
          <p:nvPr>
            <p:ph type="dt" sz="half" idx="10"/>
          </p:nvPr>
        </p:nvSpPr>
        <p:spPr/>
        <p:txBody>
          <a:bodyPr/>
          <a:lstStyle/>
          <a:p>
            <a:fld id="{11EAACC7-3B3F-47D1-959A-EF58926E955E}" type="datetimeFigureOut">
              <a:rPr lang="en-US" smtClean="0"/>
              <a:t>7/1/23</a:t>
            </a:fld>
            <a:endParaRPr lang="en-US"/>
          </a:p>
        </p:txBody>
      </p:sp>
      <p:sp>
        <p:nvSpPr>
          <p:cNvPr id="4" name="Footer Placeholder 3">
            <a:extLst>
              <a:ext uri="{FF2B5EF4-FFF2-40B4-BE49-F238E27FC236}">
                <a16:creationId xmlns:a16="http://schemas.microsoft.com/office/drawing/2014/main" id="{C1289DB7-F492-4037-A439-D70F7E5565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FA96F1-8B8A-4E83-B3C2-E10DE522AD30}"/>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504987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fld id="{11EAACC7-3B3F-47D1-959A-EF58926E955E}" type="datetimeFigureOut">
              <a:rPr lang="en-US" smtClean="0"/>
              <a:t>7/1/23</a:t>
            </a:fld>
            <a:endParaRPr lang="en-US"/>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382778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CBE2C-9DAA-489D-AC88-15CBBA8A9B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E124BE-E494-445A-A4FB-A2A8F28F0C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2446DE-9A32-4774-9F7C-86678CA90E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00115D-61B3-46D0-B4D3-30C374B526CF}"/>
              </a:ext>
            </a:extLst>
          </p:cNvPr>
          <p:cNvSpPr>
            <a:spLocks noGrp="1"/>
          </p:cNvSpPr>
          <p:nvPr>
            <p:ph type="dt" sz="half" idx="10"/>
          </p:nvPr>
        </p:nvSpPr>
        <p:spPr/>
        <p:txBody>
          <a:bodyPr/>
          <a:lstStyle/>
          <a:p>
            <a:fld id="{11EAACC7-3B3F-47D1-959A-EF58926E955E}" type="datetimeFigureOut">
              <a:rPr lang="en-US" smtClean="0"/>
              <a:t>7/1/23</a:t>
            </a:fld>
            <a:endParaRPr lang="en-US"/>
          </a:p>
        </p:txBody>
      </p:sp>
      <p:sp>
        <p:nvSpPr>
          <p:cNvPr id="6" name="Footer Placeholder 5">
            <a:extLst>
              <a:ext uri="{FF2B5EF4-FFF2-40B4-BE49-F238E27FC236}">
                <a16:creationId xmlns:a16="http://schemas.microsoft.com/office/drawing/2014/main" id="{EF3C2AFC-D0F8-469F-B1E0-123C2E066E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B9BCDA-9EF7-4531-8021-AF7B30751516}"/>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852729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AE558-F89F-4688-94E5-77F37D49F1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CD35AF-8CA2-49BB-BAE9-F29A0186EC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05CAA98-55BD-4118-A8AF-D603060784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BFF4C5-82A8-4AD8-B7E2-2882F657683C}"/>
              </a:ext>
            </a:extLst>
          </p:cNvPr>
          <p:cNvSpPr>
            <a:spLocks noGrp="1"/>
          </p:cNvSpPr>
          <p:nvPr>
            <p:ph type="dt" sz="half" idx="10"/>
          </p:nvPr>
        </p:nvSpPr>
        <p:spPr/>
        <p:txBody>
          <a:bodyPr/>
          <a:lstStyle/>
          <a:p>
            <a:fld id="{11EAACC7-3B3F-47D1-959A-EF58926E955E}" type="datetimeFigureOut">
              <a:rPr lang="en-US" smtClean="0"/>
              <a:t>7/1/23</a:t>
            </a:fld>
            <a:endParaRPr lang="en-US"/>
          </a:p>
        </p:txBody>
      </p:sp>
      <p:sp>
        <p:nvSpPr>
          <p:cNvPr id="6" name="Footer Placeholder 5">
            <a:extLst>
              <a:ext uri="{FF2B5EF4-FFF2-40B4-BE49-F238E27FC236}">
                <a16:creationId xmlns:a16="http://schemas.microsoft.com/office/drawing/2014/main" id="{3860B401-B64F-417B-8AD6-581A22E5E0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24BD4C-7149-44BF-8150-F72CAA95A56D}"/>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421373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4436E0F2-A64B-471E-93C0-8DFE08CC57C8}"/>
              </a:ext>
            </a:extLst>
          </p:cNvPr>
          <p:cNvCxnSpPr>
            <a:cxnSpLocks/>
          </p:cNvCxnSpPr>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C1E3AB1-2A8C-4607-9FAE-D8BDB280FE1A}"/>
              </a:ext>
            </a:extLst>
          </p:cNvPr>
          <p:cNvCxnSpPr>
            <a:cxnSpLocks/>
          </p:cNvCxnSpPr>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6D66059-832F-40B6-A35F-F56C8F38A1E7}"/>
              </a:ext>
            </a:extLst>
          </p:cNvPr>
          <p:cNvCxnSpPr>
            <a:cxnSpLocks/>
          </p:cNvCxnSpPr>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A515E2ED-7EA9-448D-83FA-54C3DF9723BD}"/>
              </a:ext>
            </a:extLst>
          </p:cNvPr>
          <p:cNvCxnSpPr>
            <a:cxnSpLocks/>
          </p:cNvCxnSpPr>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0595356-EABD-4767-AC9D-EA21FF115EC0}"/>
              </a:ext>
            </a:extLst>
          </p:cNvPr>
          <p:cNvCxnSpPr>
            <a:cxnSpLocks/>
          </p:cNvCxnSpPr>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8CD9F06-9628-469C-B788-A894E3E08281}"/>
              </a:ext>
            </a:extLst>
          </p:cNvPr>
          <p:cNvCxnSpPr>
            <a:cxnSpLocks/>
          </p:cNvCxnSpPr>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550A431-0B61-421B-B4B7-24C0CFF0F938}"/>
              </a:ext>
            </a:extLst>
          </p:cNvPr>
          <p:cNvCxnSpPr>
            <a:cxnSpLocks/>
          </p:cNvCxnSpPr>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675B94C5-D205-4339-B029-5D0FD2E5F3DB}"/>
              </a:ext>
            </a:extLst>
          </p:cNvPr>
          <p:cNvSpPr>
            <a:spLocks noGrp="1"/>
          </p:cNvSpPr>
          <p:nvPr>
            <p:ph type="title"/>
          </p:nvPr>
        </p:nvSpPr>
        <p:spPr>
          <a:xfrm>
            <a:off x="1143000" y="533401"/>
            <a:ext cx="9906000" cy="138215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096DC5C-BD34-4CE4-8AA7-A6A4B9516F8F}"/>
              </a:ext>
            </a:extLst>
          </p:cNvPr>
          <p:cNvSpPr>
            <a:spLocks noGrp="1"/>
          </p:cNvSpPr>
          <p:nvPr>
            <p:ph type="body" idx="1"/>
          </p:nvPr>
        </p:nvSpPr>
        <p:spPr>
          <a:xfrm>
            <a:off x="1143000" y="2009554"/>
            <a:ext cx="9906000" cy="402442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1F192A7-D622-449D-9FC2-48FDE4D690F1}"/>
              </a:ext>
            </a:extLst>
          </p:cNvPr>
          <p:cNvSpPr>
            <a:spLocks noGrp="1"/>
          </p:cNvSpPr>
          <p:nvPr>
            <p:ph type="dt" sz="half" idx="2"/>
          </p:nvPr>
        </p:nvSpPr>
        <p:spPr>
          <a:xfrm>
            <a:off x="7337102" y="6398878"/>
            <a:ext cx="4193908"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fld id="{11EAACC7-3B3F-47D1-959A-EF58926E955E}" type="datetimeFigureOut">
              <a:rPr lang="en-US" smtClean="0"/>
              <a:t>7/1/23</a:t>
            </a:fld>
            <a:endParaRPr lang="en-US"/>
          </a:p>
        </p:txBody>
      </p:sp>
      <p:sp>
        <p:nvSpPr>
          <p:cNvPr id="5" name="Footer Placeholder 4">
            <a:extLst>
              <a:ext uri="{FF2B5EF4-FFF2-40B4-BE49-F238E27FC236}">
                <a16:creationId xmlns:a16="http://schemas.microsoft.com/office/drawing/2014/main" id="{8435B93C-2BE9-4847-BFE5-D3CBCC6E948C}"/>
              </a:ext>
            </a:extLst>
          </p:cNvPr>
          <p:cNvSpPr>
            <a:spLocks noGrp="1"/>
          </p:cNvSpPr>
          <p:nvPr>
            <p:ph type="ftr" sz="quarter" idx="3"/>
          </p:nvPr>
        </p:nvSpPr>
        <p:spPr>
          <a:xfrm>
            <a:off x="154429" y="6398878"/>
            <a:ext cx="4497315" cy="365125"/>
          </a:xfrm>
          <a:prstGeom prst="rect">
            <a:avLst/>
          </a:prstGeom>
        </p:spPr>
        <p:txBody>
          <a:bodyPr vert="horz" lIns="91440" tIns="45720" rIns="91440" bIns="45720" rtlCol="0" anchor="ctr">
            <a:normAutofit/>
          </a:bodyPr>
          <a:lstStyle>
            <a:lvl1pPr algn="l">
              <a:defRPr sz="1200" b="1" spc="30" baseline="0">
                <a:solidFill>
                  <a:schemeClr val="tx2"/>
                </a:solidFill>
                <a:latin typeface="+mj-lt"/>
              </a:defRPr>
            </a:lvl1pPr>
          </a:lstStyle>
          <a:p>
            <a:endParaRPr lang="en-US" dirty="0"/>
          </a:p>
        </p:txBody>
      </p:sp>
      <p:sp>
        <p:nvSpPr>
          <p:cNvPr id="6" name="Slide Number Placeholder 5">
            <a:extLst>
              <a:ext uri="{FF2B5EF4-FFF2-40B4-BE49-F238E27FC236}">
                <a16:creationId xmlns:a16="http://schemas.microsoft.com/office/drawing/2014/main" id="{ADF70A99-395E-4F22-8AAB-6C7EE743D7D5}"/>
              </a:ext>
            </a:extLst>
          </p:cNvPr>
          <p:cNvSpPr>
            <a:spLocks noGrp="1"/>
          </p:cNvSpPr>
          <p:nvPr>
            <p:ph type="sldNum" sz="quarter" idx="4"/>
          </p:nvPr>
        </p:nvSpPr>
        <p:spPr>
          <a:xfrm>
            <a:off x="11602477" y="6398878"/>
            <a:ext cx="470887"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fld id="{312CC964-A50B-4C29-B4E4-2C30BB34CCF3}" type="slidenum">
              <a:rPr lang="en-US" smtClean="0"/>
              <a:t>‹#›</a:t>
            </a:fld>
            <a:endParaRPr lang="en-US"/>
          </a:p>
        </p:txBody>
      </p:sp>
    </p:spTree>
    <p:extLst>
      <p:ext uri="{BB962C8B-B14F-4D97-AF65-F5344CB8AC3E}">
        <p14:creationId xmlns:p14="http://schemas.microsoft.com/office/powerpoint/2010/main" val="2419047402"/>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xStyles>
    <p:titleStyle>
      <a:lvl1pPr algn="l" defTabSz="914400" rtl="0" eaLnBrk="1" latinLnBrk="0" hangingPunct="1">
        <a:lnSpc>
          <a:spcPct val="90000"/>
        </a:lnSpc>
        <a:spcBef>
          <a:spcPct val="0"/>
        </a:spcBef>
        <a:buNone/>
        <a:defRPr sz="4400" i="1" kern="1200" cap="all" baseline="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2B78D151-52A1-46B3-8374-570DA802E9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4812B206-25E9-4F8B-AED7-8353BA62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849100"/>
            <a:ext cx="12192000" cy="20089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a:extLst>
              <a:ext uri="{FF2B5EF4-FFF2-40B4-BE49-F238E27FC236}">
                <a16:creationId xmlns:a16="http://schemas.microsoft.com/office/drawing/2014/main" id="{E142A6D3-8DB2-4EE4-B19A-4C40D070FE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60990" y="4849100"/>
            <a:ext cx="2366826" cy="20089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D73BD45-87D9-44BD-8E6F-A575FFD9C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a:endCxn id="12" idx="1"/>
          </p:cNvCxnSpPr>
          <p:nvPr>
            <p:extLst>
              <p:ext uri="{386F3935-93C4-4BCD-93E2-E3B085C9AB24}">
                <p16:designElem xmlns:p16="http://schemas.microsoft.com/office/powerpoint/2015/main" val="1"/>
              </p:ext>
            </p:extLst>
          </p:nvPr>
        </p:nvCxnSpPr>
        <p:spPr>
          <a:xfrm flipH="1">
            <a:off x="0" y="4849099"/>
            <a:ext cx="3027816" cy="100445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A574F555-165A-97A6-F278-BA4DD7C25F2A}"/>
              </a:ext>
            </a:extLst>
          </p:cNvPr>
          <p:cNvSpPr>
            <a:spLocks noGrp="1"/>
          </p:cNvSpPr>
          <p:nvPr>
            <p:ph type="ctrTitle"/>
          </p:nvPr>
        </p:nvSpPr>
        <p:spPr>
          <a:xfrm>
            <a:off x="1524000" y="4995894"/>
            <a:ext cx="9144000" cy="1043750"/>
          </a:xfrm>
        </p:spPr>
        <p:txBody>
          <a:bodyPr>
            <a:normAutofit/>
          </a:bodyPr>
          <a:lstStyle/>
          <a:p>
            <a:pPr defTabSz="914400" rtl="1" eaLnBrk="1" latinLnBrk="0" hangingPunct="1">
              <a:spcBef>
                <a:spcPct val="0"/>
              </a:spcBef>
              <a:buNone/>
            </a:pPr>
            <a:r>
              <a:rPr lang="en-US" sz="4000"/>
              <a:t>Crime in Qatar 2023</a:t>
            </a:r>
          </a:p>
        </p:txBody>
      </p:sp>
      <p:sp>
        <p:nvSpPr>
          <p:cNvPr id="3" name="Subtitle 2">
            <a:extLst>
              <a:ext uri="{FF2B5EF4-FFF2-40B4-BE49-F238E27FC236}">
                <a16:creationId xmlns:a16="http://schemas.microsoft.com/office/drawing/2014/main" id="{4E111E70-A588-07A3-BF92-99DD43BB3BC4}"/>
              </a:ext>
            </a:extLst>
          </p:cNvPr>
          <p:cNvSpPr>
            <a:spLocks noGrp="1"/>
          </p:cNvSpPr>
          <p:nvPr>
            <p:ph type="subTitle" idx="1"/>
          </p:nvPr>
        </p:nvSpPr>
        <p:spPr>
          <a:xfrm>
            <a:off x="1524000" y="6096230"/>
            <a:ext cx="9144000" cy="365125"/>
          </a:xfrm>
        </p:spPr>
        <p:txBody>
          <a:bodyPr>
            <a:normAutofit/>
          </a:bodyPr>
          <a:lstStyle/>
          <a:p>
            <a:r>
              <a:rPr lang="en-US" sz="1600"/>
              <a:t>2015-2022</a:t>
            </a:r>
          </a:p>
        </p:txBody>
      </p:sp>
      <p:pic>
        <p:nvPicPr>
          <p:cNvPr id="6" name="Picture 5" descr="A picture containing text, font, logo&#10;&#10;Description automatically generated">
            <a:extLst>
              <a:ext uri="{FF2B5EF4-FFF2-40B4-BE49-F238E27FC236}">
                <a16:creationId xmlns:a16="http://schemas.microsoft.com/office/drawing/2014/main" id="{D58716C3-4023-1B71-D1AA-679A2B8BD97A}"/>
              </a:ext>
            </a:extLst>
          </p:cNvPr>
          <p:cNvPicPr>
            <a:picLocks noChangeAspect="1"/>
          </p:cNvPicPr>
          <p:nvPr/>
        </p:nvPicPr>
        <p:blipFill>
          <a:blip r:embed="rId2"/>
          <a:stretch>
            <a:fillRect/>
          </a:stretch>
        </p:blipFill>
        <p:spPr>
          <a:xfrm>
            <a:off x="6286992" y="919743"/>
            <a:ext cx="5388261" cy="3030896"/>
          </a:xfrm>
          <a:prstGeom prst="rect">
            <a:avLst/>
          </a:prstGeom>
        </p:spPr>
      </p:pic>
      <p:cxnSp>
        <p:nvCxnSpPr>
          <p:cNvPr id="30" name="Straight Connector 29">
            <a:extLst>
              <a:ext uri="{FF2B5EF4-FFF2-40B4-BE49-F238E27FC236}">
                <a16:creationId xmlns:a16="http://schemas.microsoft.com/office/drawing/2014/main" id="{2178E38C-83CD-4BC6-893D-662EF9BFAA6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602477" y="4849098"/>
            <a:ext cx="339224" cy="2008903"/>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C965CFDB-63A4-4033-A10B-8444138F68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82420" y="4849097"/>
            <a:ext cx="3309580" cy="138214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9022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5F0A9D0-BB35-4CAB-B92D-E061B9D8E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52F5DE35-776B-4C7D-AF2E-514E68BDD2F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0" y="0"/>
            <a:ext cx="698360" cy="57024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A65E4E8-1272-4386-BDFE-0129D7A7E2D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9642143" y="0"/>
            <a:ext cx="2549857" cy="207446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6515F51-DBC6-42B8-9C34-749F69BB656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97737" y="0"/>
            <a:ext cx="1294263" cy="5991367"/>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CDDAC60C-E659-2BBD-5211-C6A9FAE2381D}"/>
              </a:ext>
            </a:extLst>
          </p:cNvPr>
          <p:cNvSpPr>
            <a:spLocks noGrp="1"/>
          </p:cNvSpPr>
          <p:nvPr>
            <p:ph type="title"/>
          </p:nvPr>
        </p:nvSpPr>
        <p:spPr>
          <a:xfrm>
            <a:off x="1129553" y="638174"/>
            <a:ext cx="10529048" cy="1476375"/>
          </a:xfrm>
        </p:spPr>
        <p:txBody>
          <a:bodyPr>
            <a:normAutofit/>
          </a:bodyPr>
          <a:lstStyle/>
          <a:p>
            <a:r>
              <a:rPr lang="en-GB" b="0" i="0" u="none" strike="noStrike">
                <a:effectLst/>
              </a:rPr>
              <a:t>Indicator 5.2.1 </a:t>
            </a:r>
            <a:br>
              <a:rPr lang="en-GB" b="0" i="0" u="none" strike="noStrike">
                <a:effectLst/>
              </a:rPr>
            </a:br>
            <a:endParaRPr lang="en-US" dirty="0"/>
          </a:p>
        </p:txBody>
      </p:sp>
      <p:cxnSp>
        <p:nvCxnSpPr>
          <p:cNvPr id="17" name="Straight Connector 16">
            <a:extLst>
              <a:ext uri="{FF2B5EF4-FFF2-40B4-BE49-F238E27FC236}">
                <a16:creationId xmlns:a16="http://schemas.microsoft.com/office/drawing/2014/main" id="{873F5967-4993-405D-A3E6-84DCEFF44C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2403086" cy="103723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73BF1D2-C814-2A1E-4432-050D8AD6FCA9}"/>
              </a:ext>
            </a:extLst>
          </p:cNvPr>
          <p:cNvSpPr>
            <a:spLocks noGrp="1"/>
          </p:cNvSpPr>
          <p:nvPr>
            <p:ph idx="1"/>
          </p:nvPr>
        </p:nvSpPr>
        <p:spPr>
          <a:xfrm>
            <a:off x="1129553" y="2114549"/>
            <a:ext cx="4632341" cy="4190331"/>
          </a:xfrm>
        </p:spPr>
        <p:txBody>
          <a:bodyPr>
            <a:normAutofit/>
          </a:bodyPr>
          <a:lstStyle/>
          <a:p>
            <a:r>
              <a:rPr lang="en-GB" b="0" i="0" u="none" strike="noStrike" dirty="0">
                <a:effectLst/>
                <a:latin typeface="+mj-lt"/>
              </a:rPr>
              <a:t>The proportion of ever-partnered women and girls aged 15 years and older subjected to physical, sexual or psychological violence by a current or former intimate partner in the previous 12 months, by the form of violence and by age</a:t>
            </a:r>
          </a:p>
          <a:p>
            <a:endParaRPr lang="en-US" dirty="0"/>
          </a:p>
        </p:txBody>
      </p:sp>
      <p:cxnSp>
        <p:nvCxnSpPr>
          <p:cNvPr id="19" name="Straight Connector 18">
            <a:extLst>
              <a:ext uri="{FF2B5EF4-FFF2-40B4-BE49-F238E27FC236}">
                <a16:creationId xmlns:a16="http://schemas.microsoft.com/office/drawing/2014/main" id="{A3A523CC-BD6C-4A0D-B9DB-1DC2CE1E22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6807758" y="5501473"/>
            <a:ext cx="5455709" cy="1356527"/>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FA2B15F5-9927-D251-DEE2-C956958B9BE1}"/>
              </a:ext>
            </a:extLst>
          </p:cNvPr>
          <p:cNvPicPr>
            <a:picLocks noChangeAspect="1"/>
          </p:cNvPicPr>
          <p:nvPr/>
        </p:nvPicPr>
        <p:blipFill>
          <a:blip r:embed="rId2"/>
          <a:stretch>
            <a:fillRect/>
          </a:stretch>
        </p:blipFill>
        <p:spPr>
          <a:xfrm>
            <a:off x="5897285" y="2752723"/>
            <a:ext cx="5761315" cy="2635801"/>
          </a:xfrm>
          <a:prstGeom prst="rect">
            <a:avLst/>
          </a:prstGeom>
        </p:spPr>
      </p:pic>
      <p:sp>
        <p:nvSpPr>
          <p:cNvPr id="5" name="Content Placeholder 2">
            <a:extLst>
              <a:ext uri="{FF2B5EF4-FFF2-40B4-BE49-F238E27FC236}">
                <a16:creationId xmlns:a16="http://schemas.microsoft.com/office/drawing/2014/main" id="{3F4591BB-3B2F-C426-1996-E3F5F7177897}"/>
              </a:ext>
            </a:extLst>
          </p:cNvPr>
          <p:cNvSpPr txBox="1">
            <a:spLocks/>
          </p:cNvSpPr>
          <p:nvPr/>
        </p:nvSpPr>
        <p:spPr>
          <a:xfrm>
            <a:off x="6193088" y="1036468"/>
            <a:ext cx="5137430" cy="1716256"/>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rtl="1">
              <a:buNone/>
            </a:pPr>
            <a:r>
              <a:rPr lang="en-GB" sz="2200" i="0" u="none" strike="noStrike" dirty="0">
                <a:solidFill>
                  <a:srgbClr val="151515"/>
                </a:solidFill>
                <a:effectLst/>
                <a:latin typeface="+mj-lt"/>
              </a:rPr>
              <a:t>The total number of young women and girls who have been subjected to violence by a current or former intimate partner in the past twelve months</a:t>
            </a:r>
          </a:p>
          <a:p>
            <a:pPr marL="228600" indent="-228600" algn="r" defTabSz="914400" rtl="1" eaLnBrk="1" latinLnBrk="0" hangingPunct="1">
              <a:lnSpc>
                <a:spcPct val="100000"/>
              </a:lnSpc>
              <a:spcBef>
                <a:spcPts val="1000"/>
              </a:spcBef>
              <a:buSzPct val="80000"/>
              <a:buFont typeface="Arial" panose="020B0604020202020204" pitchFamily="34" charset="0"/>
              <a:buChar char="•"/>
            </a:pPr>
            <a:endParaRPr lang="en-US" dirty="0"/>
          </a:p>
        </p:txBody>
      </p:sp>
    </p:spTree>
    <p:extLst>
      <p:ext uri="{BB962C8B-B14F-4D97-AF65-F5344CB8AC3E}">
        <p14:creationId xmlns:p14="http://schemas.microsoft.com/office/powerpoint/2010/main" val="1993925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4436E0F2-A64B-471E-93C0-8DFE08CC57C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10">
            <a:extLst>
              <a:ext uri="{FF2B5EF4-FFF2-40B4-BE49-F238E27FC236}">
                <a16:creationId xmlns:a16="http://schemas.microsoft.com/office/drawing/2014/main" id="{DC1E3AB1-2A8C-4607-9FAE-D8BDB280FE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12">
            <a:extLst>
              <a:ext uri="{FF2B5EF4-FFF2-40B4-BE49-F238E27FC236}">
                <a16:creationId xmlns:a16="http://schemas.microsoft.com/office/drawing/2014/main" id="{26D66059-832F-40B6-A35F-F56C8F38A1E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14">
            <a:extLst>
              <a:ext uri="{FF2B5EF4-FFF2-40B4-BE49-F238E27FC236}">
                <a16:creationId xmlns:a16="http://schemas.microsoft.com/office/drawing/2014/main" id="{A515E2ED-7EA9-448D-83FA-54C3DF9723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16">
            <a:extLst>
              <a:ext uri="{FF2B5EF4-FFF2-40B4-BE49-F238E27FC236}">
                <a16:creationId xmlns:a16="http://schemas.microsoft.com/office/drawing/2014/main" id="{20595356-EABD-4767-AC9D-EA21FF115E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18">
            <a:extLst>
              <a:ext uri="{FF2B5EF4-FFF2-40B4-BE49-F238E27FC236}">
                <a16:creationId xmlns:a16="http://schemas.microsoft.com/office/drawing/2014/main" id="{28CD9F06-9628-469C-B788-A894E3E0828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20">
            <a:extLst>
              <a:ext uri="{FF2B5EF4-FFF2-40B4-BE49-F238E27FC236}">
                <a16:creationId xmlns:a16="http://schemas.microsoft.com/office/drawing/2014/main" id="{8550A431-0B61-421B-B4B7-24C0CFF0F93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useBgFill="1">
        <p:nvSpPr>
          <p:cNvPr id="51" name="Rectangle 22">
            <a:extLst>
              <a:ext uri="{FF2B5EF4-FFF2-40B4-BE49-F238E27FC236}">
                <a16:creationId xmlns:a16="http://schemas.microsoft.com/office/drawing/2014/main" id="{10A34275-CD0A-499C-9600-C96742FACE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1852546B-EF97-46E8-A930-3A033410668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7587" y="2720800"/>
            <a:ext cx="3470809" cy="413266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12801F4A-0A74-45E0-8E5A-65A65252A3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4540"/>
            <a:ext cx="1274412" cy="4967223"/>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AD245F29-ABE7-4BB1-8164-5F4C4604B2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5257800" y="0"/>
            <a:ext cx="6926614" cy="1122363"/>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79D225D0-7AD3-3A92-38F5-4681E8480944}"/>
              </a:ext>
            </a:extLst>
          </p:cNvPr>
          <p:cNvSpPr>
            <a:spLocks noGrp="1"/>
          </p:cNvSpPr>
          <p:nvPr>
            <p:ph type="title"/>
          </p:nvPr>
        </p:nvSpPr>
        <p:spPr>
          <a:xfrm>
            <a:off x="1110008" y="1174312"/>
            <a:ext cx="8621533" cy="765255"/>
          </a:xfrm>
        </p:spPr>
        <p:txBody>
          <a:bodyPr vert="horz" lIns="91440" tIns="45720" rIns="91440" bIns="45720" rtlCol="0" anchor="b">
            <a:normAutofit fontScale="90000"/>
          </a:bodyPr>
          <a:lstStyle/>
          <a:p>
            <a:pPr algn="ctr"/>
            <a:r>
              <a:rPr lang="en-GB" sz="2000" i="0" u="none" strike="noStrike" dirty="0">
                <a:solidFill>
                  <a:srgbClr val="151515"/>
                </a:solidFill>
                <a:effectLst/>
              </a:rPr>
              <a:t>    The number of young women and girls who have been subjected to violence by a current or former intimate partner in the past twelve months, by place.</a:t>
            </a:r>
            <a:br>
              <a:rPr lang="en-GB" sz="800" b="1" i="0" u="none" strike="noStrike" dirty="0">
                <a:solidFill>
                  <a:srgbClr val="151515"/>
                </a:solidFill>
                <a:effectLst/>
                <a:latin typeface="Avenir Next" panose="020B0503020202020204" pitchFamily="34" charset="0"/>
              </a:rPr>
            </a:br>
            <a:endParaRPr lang="en-US" sz="1600" dirty="0"/>
          </a:p>
        </p:txBody>
      </p:sp>
      <p:cxnSp>
        <p:nvCxnSpPr>
          <p:cNvPr id="31" name="Straight Connector 30">
            <a:extLst>
              <a:ext uri="{FF2B5EF4-FFF2-40B4-BE49-F238E27FC236}">
                <a16:creationId xmlns:a16="http://schemas.microsoft.com/office/drawing/2014/main" id="{CF00EEAF-0634-4EEB-81E5-9FBC2170F3F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337102" y="6051582"/>
            <a:ext cx="4847312" cy="806418"/>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3E11676-332F-449D-9A03-6CE4ED25CC3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4225160" y="0"/>
            <a:ext cx="3541141" cy="68580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pic>
        <p:nvPicPr>
          <p:cNvPr id="4" name="Content Placeholder 3">
            <a:extLst>
              <a:ext uri="{FF2B5EF4-FFF2-40B4-BE49-F238E27FC236}">
                <a16:creationId xmlns:a16="http://schemas.microsoft.com/office/drawing/2014/main" id="{A8960619-EC1B-4934-8F39-102368DB83D4}"/>
              </a:ext>
            </a:extLst>
          </p:cNvPr>
          <p:cNvPicPr>
            <a:picLocks noGrp="1" noChangeAspect="1"/>
          </p:cNvPicPr>
          <p:nvPr>
            <p:ph idx="1"/>
          </p:nvPr>
        </p:nvPicPr>
        <p:blipFill>
          <a:blip r:embed="rId2"/>
          <a:stretch>
            <a:fillRect/>
          </a:stretch>
        </p:blipFill>
        <p:spPr>
          <a:xfrm>
            <a:off x="2049773" y="1945256"/>
            <a:ext cx="7228091" cy="3198430"/>
          </a:xfrm>
          <a:prstGeom prst="rect">
            <a:avLst/>
          </a:prstGeom>
        </p:spPr>
      </p:pic>
    </p:spTree>
    <p:extLst>
      <p:ext uri="{BB962C8B-B14F-4D97-AF65-F5344CB8AC3E}">
        <p14:creationId xmlns:p14="http://schemas.microsoft.com/office/powerpoint/2010/main" val="32253927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5F0A9D0-BB35-4CAB-B92D-E061B9D8E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52F5DE35-776B-4C7D-AF2E-514E68BDD2F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0" y="0"/>
            <a:ext cx="698360" cy="57024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A65E4E8-1272-4386-BDFE-0129D7A7E2D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9642143" y="0"/>
            <a:ext cx="2549857" cy="207446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6515F51-DBC6-42B8-9C34-749F69BB656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97737" y="0"/>
            <a:ext cx="1294263" cy="5991367"/>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676731D4-A1E6-878C-6768-A1B8E9C997EA}"/>
              </a:ext>
            </a:extLst>
          </p:cNvPr>
          <p:cNvSpPr>
            <a:spLocks noGrp="1"/>
          </p:cNvSpPr>
          <p:nvPr>
            <p:ph type="title"/>
          </p:nvPr>
        </p:nvSpPr>
        <p:spPr>
          <a:xfrm>
            <a:off x="1129553" y="638174"/>
            <a:ext cx="10529048" cy="1476375"/>
          </a:xfrm>
        </p:spPr>
        <p:txBody>
          <a:bodyPr>
            <a:normAutofit/>
          </a:bodyPr>
          <a:lstStyle/>
          <a:p>
            <a:r>
              <a:rPr lang="en-GB" b="0" i="0" u="none" strike="noStrike">
                <a:effectLst/>
              </a:rPr>
              <a:t>Indicator 5.2.2 </a:t>
            </a:r>
            <a:br>
              <a:rPr lang="en-GB" b="0" i="0" u="none" strike="noStrike">
                <a:effectLst/>
              </a:rPr>
            </a:br>
            <a:endParaRPr lang="en-US" dirty="0"/>
          </a:p>
        </p:txBody>
      </p:sp>
      <p:cxnSp>
        <p:nvCxnSpPr>
          <p:cNvPr id="17" name="Straight Connector 16">
            <a:extLst>
              <a:ext uri="{FF2B5EF4-FFF2-40B4-BE49-F238E27FC236}">
                <a16:creationId xmlns:a16="http://schemas.microsoft.com/office/drawing/2014/main" id="{873F5967-4993-405D-A3E6-84DCEFF44C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2403086" cy="103723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F0CF47E-E98C-5DA3-A8FE-E4B232828794}"/>
              </a:ext>
            </a:extLst>
          </p:cNvPr>
          <p:cNvSpPr>
            <a:spLocks noGrp="1"/>
          </p:cNvSpPr>
          <p:nvPr>
            <p:ph idx="1"/>
          </p:nvPr>
        </p:nvSpPr>
        <p:spPr>
          <a:xfrm>
            <a:off x="1129553" y="2114549"/>
            <a:ext cx="4632341" cy="4190331"/>
          </a:xfrm>
        </p:spPr>
        <p:txBody>
          <a:bodyPr>
            <a:normAutofit/>
          </a:bodyPr>
          <a:lstStyle/>
          <a:p>
            <a:r>
              <a:rPr lang="en-GB" b="0" i="0" u="none" strike="noStrike">
                <a:effectLst/>
                <a:latin typeface="+mj-lt"/>
              </a:rPr>
              <a:t>The proportion of women and girls aged 15 years and older subjected to sexual violence by persons other than an intimate partner in the previous 12 months, by age and place of occurrence</a:t>
            </a:r>
          </a:p>
          <a:p>
            <a:endParaRPr lang="en-US" dirty="0"/>
          </a:p>
        </p:txBody>
      </p:sp>
      <p:cxnSp>
        <p:nvCxnSpPr>
          <p:cNvPr id="19" name="Straight Connector 18">
            <a:extLst>
              <a:ext uri="{FF2B5EF4-FFF2-40B4-BE49-F238E27FC236}">
                <a16:creationId xmlns:a16="http://schemas.microsoft.com/office/drawing/2014/main" id="{A3A523CC-BD6C-4A0D-B9DB-1DC2CE1E22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6807758" y="5501473"/>
            <a:ext cx="5455709" cy="1356527"/>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0C91B3EB-E015-B022-9D7C-439D0E8272B8}"/>
              </a:ext>
            </a:extLst>
          </p:cNvPr>
          <p:cNvPicPr>
            <a:picLocks noChangeAspect="1"/>
          </p:cNvPicPr>
          <p:nvPr/>
        </p:nvPicPr>
        <p:blipFill>
          <a:blip r:embed="rId2"/>
          <a:stretch>
            <a:fillRect/>
          </a:stretch>
        </p:blipFill>
        <p:spPr>
          <a:xfrm>
            <a:off x="6548437" y="3140053"/>
            <a:ext cx="5110163" cy="2159043"/>
          </a:xfrm>
          <a:prstGeom prst="rect">
            <a:avLst/>
          </a:prstGeom>
        </p:spPr>
      </p:pic>
      <p:sp>
        <p:nvSpPr>
          <p:cNvPr id="5" name="TextBox 4">
            <a:extLst>
              <a:ext uri="{FF2B5EF4-FFF2-40B4-BE49-F238E27FC236}">
                <a16:creationId xmlns:a16="http://schemas.microsoft.com/office/drawing/2014/main" id="{6C5C12F6-782E-C788-E08A-42B0ED85758B}"/>
              </a:ext>
            </a:extLst>
          </p:cNvPr>
          <p:cNvSpPr txBox="1"/>
          <p:nvPr/>
        </p:nvSpPr>
        <p:spPr>
          <a:xfrm>
            <a:off x="6807758" y="1316736"/>
            <a:ext cx="4850843" cy="1477328"/>
          </a:xfrm>
          <a:prstGeom prst="rect">
            <a:avLst/>
          </a:prstGeom>
          <a:noFill/>
        </p:spPr>
        <p:txBody>
          <a:bodyPr wrap="square" rtlCol="0">
            <a:spAutoFit/>
          </a:bodyPr>
          <a:lstStyle/>
          <a:p>
            <a:pPr algn="ctr"/>
            <a:r>
              <a:rPr lang="en-GB" i="0" u="none" strike="noStrike" dirty="0">
                <a:solidFill>
                  <a:srgbClr val="151515"/>
                </a:solidFill>
                <a:effectLst/>
                <a:latin typeface="+mj-lt"/>
              </a:rPr>
              <a:t>The number of young women and girls who have been subjected to violence by persons other than an intimate partner in the past twelve months, by place.</a:t>
            </a:r>
          </a:p>
          <a:p>
            <a:endParaRPr lang="en-US" dirty="0"/>
          </a:p>
        </p:txBody>
      </p:sp>
    </p:spTree>
    <p:extLst>
      <p:ext uri="{BB962C8B-B14F-4D97-AF65-F5344CB8AC3E}">
        <p14:creationId xmlns:p14="http://schemas.microsoft.com/office/powerpoint/2010/main" val="1766631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5F0A9D0-BB35-4CAB-B92D-E061B9D8E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52F5DE35-776B-4C7D-AF2E-514E68BDD2F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0" y="0"/>
            <a:ext cx="698360" cy="57024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A65E4E8-1272-4386-BDFE-0129D7A7E2D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9642143" y="0"/>
            <a:ext cx="2549857" cy="207446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A6515F51-DBC6-42B8-9C34-749F69BB656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97737" y="0"/>
            <a:ext cx="1294263" cy="5991367"/>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73F5967-4993-405D-A3E6-84DCEFF44C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2403086" cy="103723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8" name="Content Placeholder 7">
            <a:extLst>
              <a:ext uri="{FF2B5EF4-FFF2-40B4-BE49-F238E27FC236}">
                <a16:creationId xmlns:a16="http://schemas.microsoft.com/office/drawing/2014/main" id="{1E875F41-67E6-68FF-ABE2-93DE28290D03}"/>
              </a:ext>
            </a:extLst>
          </p:cNvPr>
          <p:cNvSpPr>
            <a:spLocks noGrp="1"/>
          </p:cNvSpPr>
          <p:nvPr>
            <p:ph idx="1"/>
          </p:nvPr>
        </p:nvSpPr>
        <p:spPr>
          <a:xfrm>
            <a:off x="1129553" y="907867"/>
            <a:ext cx="9768184" cy="1314451"/>
          </a:xfrm>
        </p:spPr>
        <p:txBody>
          <a:bodyPr>
            <a:normAutofit/>
          </a:bodyPr>
          <a:lstStyle/>
          <a:p>
            <a:pPr marL="0" indent="0" algn="ctr">
              <a:buNone/>
            </a:pPr>
            <a:r>
              <a:rPr lang="en-GB" i="0" u="none" strike="noStrike" dirty="0">
                <a:solidFill>
                  <a:srgbClr val="151515"/>
                </a:solidFill>
                <a:effectLst/>
                <a:latin typeface="+mj-lt"/>
              </a:rPr>
              <a:t>Total number of young women and girls who have been subjected to violence by persons other than an intimate partner in the past twelve months.</a:t>
            </a:r>
          </a:p>
          <a:p>
            <a:endParaRPr lang="en-US" dirty="0"/>
          </a:p>
        </p:txBody>
      </p:sp>
      <p:cxnSp>
        <p:nvCxnSpPr>
          <p:cNvPr id="21" name="Straight Connector 20">
            <a:extLst>
              <a:ext uri="{FF2B5EF4-FFF2-40B4-BE49-F238E27FC236}">
                <a16:creationId xmlns:a16="http://schemas.microsoft.com/office/drawing/2014/main" id="{A3A523CC-BD6C-4A0D-B9DB-1DC2CE1E22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6807758" y="5501473"/>
            <a:ext cx="5455709" cy="1356527"/>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pic>
        <p:nvPicPr>
          <p:cNvPr id="4" name="Content Placeholder 3">
            <a:extLst>
              <a:ext uri="{FF2B5EF4-FFF2-40B4-BE49-F238E27FC236}">
                <a16:creationId xmlns:a16="http://schemas.microsoft.com/office/drawing/2014/main" id="{05B9A48D-8323-23E7-E907-EAD45E72D67E}"/>
              </a:ext>
            </a:extLst>
          </p:cNvPr>
          <p:cNvPicPr>
            <a:picLocks noChangeAspect="1"/>
          </p:cNvPicPr>
          <p:nvPr/>
        </p:nvPicPr>
        <p:blipFill>
          <a:blip r:embed="rId2"/>
          <a:stretch>
            <a:fillRect/>
          </a:stretch>
        </p:blipFill>
        <p:spPr>
          <a:xfrm>
            <a:off x="2067772" y="2222318"/>
            <a:ext cx="8202168" cy="3629459"/>
          </a:xfrm>
          <a:prstGeom prst="rect">
            <a:avLst/>
          </a:prstGeom>
        </p:spPr>
      </p:pic>
    </p:spTree>
    <p:extLst>
      <p:ext uri="{BB962C8B-B14F-4D97-AF65-F5344CB8AC3E}">
        <p14:creationId xmlns:p14="http://schemas.microsoft.com/office/powerpoint/2010/main" val="3802705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96592-C204-A6A3-E028-5EEFAB875535}"/>
              </a:ext>
            </a:extLst>
          </p:cNvPr>
          <p:cNvSpPr>
            <a:spLocks noGrp="1"/>
          </p:cNvSpPr>
          <p:nvPr>
            <p:ph type="title"/>
          </p:nvPr>
        </p:nvSpPr>
        <p:spPr/>
        <p:txBody>
          <a:bodyPr/>
          <a:lstStyle/>
          <a:p>
            <a:r>
              <a:rPr lang="en-US" dirty="0"/>
              <a:t>content</a:t>
            </a:r>
          </a:p>
        </p:txBody>
      </p:sp>
      <p:sp>
        <p:nvSpPr>
          <p:cNvPr id="3" name="Content Placeholder 2">
            <a:extLst>
              <a:ext uri="{FF2B5EF4-FFF2-40B4-BE49-F238E27FC236}">
                <a16:creationId xmlns:a16="http://schemas.microsoft.com/office/drawing/2014/main" id="{B108F932-54BB-766F-480C-5BFB72B160D0}"/>
              </a:ext>
            </a:extLst>
          </p:cNvPr>
          <p:cNvSpPr>
            <a:spLocks noGrp="1"/>
          </p:cNvSpPr>
          <p:nvPr>
            <p:ph idx="1"/>
          </p:nvPr>
        </p:nvSpPr>
        <p:spPr/>
        <p:txBody>
          <a:bodyPr>
            <a:normAutofit/>
          </a:bodyPr>
          <a:lstStyle/>
          <a:p>
            <a:r>
              <a:rPr lang="en-US" sz="2000" dirty="0"/>
              <a:t>Introduction</a:t>
            </a:r>
          </a:p>
          <a:p>
            <a:r>
              <a:rPr lang="en-US" sz="2000" dirty="0"/>
              <a:t>Meaning</a:t>
            </a:r>
          </a:p>
          <a:p>
            <a:r>
              <a:rPr lang="en-US" sz="2000" dirty="0"/>
              <a:t>Definitions</a:t>
            </a:r>
          </a:p>
          <a:p>
            <a:r>
              <a:rPr lang="en-US" sz="2000" dirty="0"/>
              <a:t>Types of crimes</a:t>
            </a:r>
          </a:p>
          <a:p>
            <a:r>
              <a:rPr lang="en-GB" sz="2000" dirty="0">
                <a:effectLst/>
              </a:rPr>
              <a:t>CASES RAISED IN COURTS BY TYPE OF CRIME  2022</a:t>
            </a:r>
          </a:p>
          <a:p>
            <a:r>
              <a:rPr lang="en-GB" sz="2000" dirty="0">
                <a:effectLst/>
              </a:rPr>
              <a:t>Graph </a:t>
            </a:r>
            <a:r>
              <a:rPr lang="en-GB" sz="2000" dirty="0"/>
              <a:t>of </a:t>
            </a:r>
            <a:r>
              <a:rPr lang="en-GB" sz="2000" dirty="0">
                <a:effectLst/>
              </a:rPr>
              <a:t>CASES RAISED IN COURTS BY TYPE OF CRIME  2019 – 2022</a:t>
            </a:r>
          </a:p>
          <a:p>
            <a:r>
              <a:rPr lang="en-US" sz="2000" dirty="0"/>
              <a:t>SDG’S indicators </a:t>
            </a:r>
            <a:endParaRPr lang="en-GB" sz="2000" b="1" dirty="0">
              <a:effectLst/>
            </a:endParaRPr>
          </a:p>
          <a:p>
            <a:r>
              <a:rPr lang="en-US" sz="1800" dirty="0"/>
              <a:t>Indicator 5.2.1</a:t>
            </a:r>
          </a:p>
          <a:p>
            <a:r>
              <a:rPr lang="en-US" sz="1800" dirty="0"/>
              <a:t>Indicator 5.2.2</a:t>
            </a:r>
          </a:p>
          <a:p>
            <a:endParaRPr lang="en-US" sz="1800" dirty="0"/>
          </a:p>
          <a:p>
            <a:endParaRPr lang="en-US" sz="1800" dirty="0"/>
          </a:p>
          <a:p>
            <a:endParaRPr lang="en-US" dirty="0"/>
          </a:p>
          <a:p>
            <a:endParaRPr lang="en-US" dirty="0"/>
          </a:p>
        </p:txBody>
      </p:sp>
    </p:spTree>
    <p:extLst>
      <p:ext uri="{BB962C8B-B14F-4D97-AF65-F5344CB8AC3E}">
        <p14:creationId xmlns:p14="http://schemas.microsoft.com/office/powerpoint/2010/main" val="2720568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AD8E0-4808-242B-C1F3-1A8F9D9D49B9}"/>
              </a:ext>
            </a:extLst>
          </p:cNvPr>
          <p:cNvSpPr>
            <a:spLocks noGrp="1"/>
          </p:cNvSpPr>
          <p:nvPr>
            <p:ph type="title"/>
          </p:nvPr>
        </p:nvSpPr>
        <p:spPr/>
        <p:txBody>
          <a:bodyPr/>
          <a:lstStyle/>
          <a:p>
            <a:r>
              <a:rPr lang="en-US" dirty="0"/>
              <a:t>Introduction </a:t>
            </a:r>
          </a:p>
        </p:txBody>
      </p:sp>
      <p:sp>
        <p:nvSpPr>
          <p:cNvPr id="3" name="Content Placeholder 2">
            <a:extLst>
              <a:ext uri="{FF2B5EF4-FFF2-40B4-BE49-F238E27FC236}">
                <a16:creationId xmlns:a16="http://schemas.microsoft.com/office/drawing/2014/main" id="{3D899AB8-FDB7-2F93-91B6-2FD14554AD5D}"/>
              </a:ext>
            </a:extLst>
          </p:cNvPr>
          <p:cNvSpPr>
            <a:spLocks noGrp="1"/>
          </p:cNvSpPr>
          <p:nvPr>
            <p:ph idx="1"/>
          </p:nvPr>
        </p:nvSpPr>
        <p:spPr/>
        <p:txBody>
          <a:bodyPr/>
          <a:lstStyle/>
          <a:p>
            <a:pPr marL="228600" indent="-228600" algn="ctr" defTabSz="914400" rtl="1" eaLnBrk="1" latinLnBrk="0" hangingPunct="1">
              <a:lnSpc>
                <a:spcPct val="100000"/>
              </a:lnSpc>
              <a:spcBef>
                <a:spcPts val="1000"/>
              </a:spcBef>
              <a:buSzPct val="80000"/>
              <a:buFont typeface="Arial" panose="020B0604020202020204" pitchFamily="34" charset="0"/>
              <a:buChar char="•"/>
            </a:pPr>
            <a:endParaRPr lang="ar-SA" dirty="0"/>
          </a:p>
          <a:p>
            <a:pPr marL="228600" indent="-228600" algn="ctr" defTabSz="914400" rtl="1" eaLnBrk="1" latinLnBrk="0" hangingPunct="1">
              <a:lnSpc>
                <a:spcPct val="100000"/>
              </a:lnSpc>
              <a:spcBef>
                <a:spcPts val="1000"/>
              </a:spcBef>
              <a:buSzPct val="80000"/>
              <a:buFont typeface="Arial" panose="020B0604020202020204" pitchFamily="34" charset="0"/>
              <a:buChar char="•"/>
            </a:pPr>
            <a:endParaRPr lang="ar-SA" dirty="0"/>
          </a:p>
          <a:p>
            <a:pPr marL="0" indent="0" algn="ctr" defTabSz="914400" rtl="1" eaLnBrk="1" latinLnBrk="0" hangingPunct="1">
              <a:lnSpc>
                <a:spcPct val="100000"/>
              </a:lnSpc>
              <a:spcBef>
                <a:spcPts val="1000"/>
              </a:spcBef>
              <a:buSzPct val="80000"/>
              <a:buNone/>
            </a:pPr>
            <a:r>
              <a:rPr lang="en-US" dirty="0"/>
              <a:t>Crime is an act that is committed and is contrary to or against prevailing social systems and has a violation of the law. That is, it is not positive and unacceptable behavior in society, and requires a reaction of punishing the perpetrator.</a:t>
            </a:r>
          </a:p>
        </p:txBody>
      </p:sp>
    </p:spTree>
    <p:extLst>
      <p:ext uri="{BB962C8B-B14F-4D97-AF65-F5344CB8AC3E}">
        <p14:creationId xmlns:p14="http://schemas.microsoft.com/office/powerpoint/2010/main" val="570952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D923A-0575-26C3-6D0C-238E252076CD}"/>
              </a:ext>
            </a:extLst>
          </p:cNvPr>
          <p:cNvSpPr>
            <a:spLocks noGrp="1"/>
          </p:cNvSpPr>
          <p:nvPr>
            <p:ph type="title"/>
          </p:nvPr>
        </p:nvSpPr>
        <p:spPr/>
        <p:txBody>
          <a:bodyPr/>
          <a:lstStyle/>
          <a:p>
            <a:r>
              <a:rPr lang="en-US" dirty="0"/>
              <a:t>Meaning</a:t>
            </a:r>
          </a:p>
        </p:txBody>
      </p:sp>
      <p:sp>
        <p:nvSpPr>
          <p:cNvPr id="3" name="Content Placeholder 2">
            <a:extLst>
              <a:ext uri="{FF2B5EF4-FFF2-40B4-BE49-F238E27FC236}">
                <a16:creationId xmlns:a16="http://schemas.microsoft.com/office/drawing/2014/main" id="{FC6C2AC7-C801-BE85-4778-51068743DD08}"/>
              </a:ext>
            </a:extLst>
          </p:cNvPr>
          <p:cNvSpPr>
            <a:spLocks noGrp="1"/>
          </p:cNvSpPr>
          <p:nvPr>
            <p:ph idx="1"/>
          </p:nvPr>
        </p:nvSpPr>
        <p:spPr/>
        <p:txBody>
          <a:bodyPr/>
          <a:lstStyle/>
          <a:p>
            <a:pPr marL="0" indent="0" algn="ctr">
              <a:buNone/>
            </a:pPr>
            <a:r>
              <a:rPr lang="en-US" dirty="0"/>
              <a:t>crime refers to violation of law or an act punishable and forbidden by law. Crime in Qatar is divided into three types, which are a felony, a misdemeanor or an infraction.</a:t>
            </a:r>
          </a:p>
        </p:txBody>
      </p:sp>
    </p:spTree>
    <p:extLst>
      <p:ext uri="{BB962C8B-B14F-4D97-AF65-F5344CB8AC3E}">
        <p14:creationId xmlns:p14="http://schemas.microsoft.com/office/powerpoint/2010/main" val="2531604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AB37C-74EC-BB88-6C0E-CAED14118331}"/>
              </a:ext>
            </a:extLst>
          </p:cNvPr>
          <p:cNvSpPr>
            <a:spLocks noGrp="1"/>
          </p:cNvSpPr>
          <p:nvPr>
            <p:ph type="title"/>
          </p:nvPr>
        </p:nvSpPr>
        <p:spPr/>
        <p:txBody>
          <a:bodyPr/>
          <a:lstStyle/>
          <a:p>
            <a:r>
              <a:rPr lang="en-US" dirty="0"/>
              <a:t>Definitions </a:t>
            </a:r>
          </a:p>
        </p:txBody>
      </p:sp>
      <p:sp>
        <p:nvSpPr>
          <p:cNvPr id="3" name="Content Placeholder 2">
            <a:extLst>
              <a:ext uri="{FF2B5EF4-FFF2-40B4-BE49-F238E27FC236}">
                <a16:creationId xmlns:a16="http://schemas.microsoft.com/office/drawing/2014/main" id="{154443E3-FAB1-3F6A-8388-221ED0A029E8}"/>
              </a:ext>
            </a:extLst>
          </p:cNvPr>
          <p:cNvSpPr>
            <a:spLocks noGrp="1"/>
          </p:cNvSpPr>
          <p:nvPr>
            <p:ph idx="1"/>
          </p:nvPr>
        </p:nvSpPr>
        <p:spPr/>
        <p:txBody>
          <a:bodyPr/>
          <a:lstStyle/>
          <a:p>
            <a:r>
              <a:rPr lang="en-GB" sz="1800" dirty="0">
                <a:effectLst/>
                <a:latin typeface="ArialMT"/>
              </a:rPr>
              <a:t>. </a:t>
            </a:r>
            <a:r>
              <a:rPr lang="en-GB" sz="1800" dirty="0">
                <a:latin typeface="ArialMT"/>
              </a:rPr>
              <a:t>F</a:t>
            </a:r>
            <a:r>
              <a:rPr lang="en-GB" sz="1800" dirty="0">
                <a:effectLst/>
                <a:latin typeface="ArialMT"/>
              </a:rPr>
              <a:t>elony cases: crimes punishable by death or life imprisonment or imprisonment in excess of 3 years.</a:t>
            </a:r>
          </a:p>
          <a:p>
            <a:endParaRPr lang="en-GB" sz="1800" dirty="0">
              <a:latin typeface="ArialMT"/>
            </a:endParaRPr>
          </a:p>
          <a:p>
            <a:r>
              <a:rPr lang="en-GB" sz="1800" dirty="0">
                <a:effectLst/>
                <a:latin typeface="ArialMT"/>
              </a:rPr>
              <a:t>Misdemeanour cases: crimes punishable by imprisonment for a term not exceeding 3 years or a monetary penalty of not more than 1000 Q.R. </a:t>
            </a:r>
          </a:p>
          <a:p>
            <a:pPr marL="0" indent="0">
              <a:buNone/>
            </a:pPr>
            <a:endParaRPr lang="en-GB" sz="1800" dirty="0">
              <a:effectLst/>
              <a:latin typeface="ArialMT"/>
            </a:endParaRPr>
          </a:p>
          <a:p>
            <a:r>
              <a:rPr lang="en-US" sz="1800" dirty="0">
                <a:latin typeface="Arial" panose="020B0604020202020204" pitchFamily="34" charset="0"/>
                <a:cs typeface="Arial" panose="020B0604020202020204" pitchFamily="34" charset="0"/>
              </a:rPr>
              <a:t>Infraction cases: </a:t>
            </a:r>
            <a:r>
              <a:rPr lang="en-GB" sz="1800" dirty="0">
                <a:effectLst/>
                <a:latin typeface="Arial" panose="020B0604020202020204" pitchFamily="34" charset="0"/>
                <a:cs typeface="Arial" panose="020B0604020202020204" pitchFamily="34" charset="0"/>
              </a:rPr>
              <a:t>a monetary penalty.</a:t>
            </a:r>
            <a:endParaRPr lang="en-GB" sz="1800"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4090920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A5715-8BE3-CC8A-C711-11EF9F469218}"/>
              </a:ext>
            </a:extLst>
          </p:cNvPr>
          <p:cNvSpPr>
            <a:spLocks noGrp="1"/>
          </p:cNvSpPr>
          <p:nvPr>
            <p:ph type="title"/>
          </p:nvPr>
        </p:nvSpPr>
        <p:spPr/>
        <p:txBody>
          <a:bodyPr/>
          <a:lstStyle/>
          <a:p>
            <a:r>
              <a:rPr lang="en-US" dirty="0"/>
              <a:t>Types of crime</a:t>
            </a:r>
          </a:p>
        </p:txBody>
      </p:sp>
      <p:sp>
        <p:nvSpPr>
          <p:cNvPr id="3" name="Content Placeholder 2">
            <a:extLst>
              <a:ext uri="{FF2B5EF4-FFF2-40B4-BE49-F238E27FC236}">
                <a16:creationId xmlns:a16="http://schemas.microsoft.com/office/drawing/2014/main" id="{88CC0D9F-4408-E593-A202-CFE474ECC6A5}"/>
              </a:ext>
            </a:extLst>
          </p:cNvPr>
          <p:cNvSpPr>
            <a:spLocks noGrp="1"/>
          </p:cNvSpPr>
          <p:nvPr>
            <p:ph idx="1"/>
          </p:nvPr>
        </p:nvSpPr>
        <p:spPr/>
        <p:txBody>
          <a:bodyPr/>
          <a:lstStyle/>
          <a:p>
            <a:pPr marL="228600" indent="-228600" algn="l" defTabSz="914400" rtl="0" eaLnBrk="1" latinLnBrk="0" hangingPunct="1">
              <a:lnSpc>
                <a:spcPct val="100000"/>
              </a:lnSpc>
              <a:spcBef>
                <a:spcPts val="1000"/>
              </a:spcBef>
              <a:buSzPct val="80000"/>
              <a:buFont typeface="Arial" panose="020B0604020202020204" pitchFamily="34" charset="0"/>
              <a:buChar char="•"/>
            </a:pPr>
            <a:r>
              <a:rPr lang="en-US" dirty="0"/>
              <a:t>Property Crime</a:t>
            </a:r>
          </a:p>
          <a:p>
            <a:pPr marL="228600" indent="-228600" algn="l" defTabSz="914400" rtl="0" eaLnBrk="1" latinLnBrk="0" hangingPunct="1">
              <a:lnSpc>
                <a:spcPct val="100000"/>
              </a:lnSpc>
              <a:spcBef>
                <a:spcPts val="1000"/>
              </a:spcBef>
              <a:buSzPct val="80000"/>
              <a:buFont typeface="Arial" panose="020B0604020202020204" pitchFamily="34" charset="0"/>
              <a:buChar char="•"/>
            </a:pPr>
            <a:r>
              <a:rPr lang="en-US" dirty="0"/>
              <a:t>Violent Crime</a:t>
            </a:r>
          </a:p>
          <a:p>
            <a:pPr marL="228600" indent="-228600" algn="l" defTabSz="914400" rtl="0" eaLnBrk="1" latinLnBrk="0" hangingPunct="1">
              <a:lnSpc>
                <a:spcPct val="100000"/>
              </a:lnSpc>
              <a:spcBef>
                <a:spcPts val="1000"/>
              </a:spcBef>
              <a:buSzPct val="80000"/>
              <a:buFont typeface="Arial" panose="020B0604020202020204" pitchFamily="34" charset="0"/>
              <a:buChar char="•"/>
            </a:pPr>
            <a:r>
              <a:rPr lang="en-US" dirty="0"/>
              <a:t>White-Collar Crime</a:t>
            </a:r>
          </a:p>
          <a:p>
            <a:pPr marL="228600" indent="-228600" algn="l" defTabSz="914400" rtl="0" eaLnBrk="1" latinLnBrk="0" hangingPunct="1">
              <a:lnSpc>
                <a:spcPct val="100000"/>
              </a:lnSpc>
              <a:spcBef>
                <a:spcPts val="1000"/>
              </a:spcBef>
              <a:buSzPct val="80000"/>
              <a:buFont typeface="Arial" panose="020B0604020202020204" pitchFamily="34" charset="0"/>
              <a:buChar char="•"/>
            </a:pPr>
            <a:r>
              <a:rPr lang="en-US" dirty="0"/>
              <a:t>Organized Crime</a:t>
            </a:r>
          </a:p>
        </p:txBody>
      </p:sp>
    </p:spTree>
    <p:extLst>
      <p:ext uri="{BB962C8B-B14F-4D97-AF65-F5344CB8AC3E}">
        <p14:creationId xmlns:p14="http://schemas.microsoft.com/office/powerpoint/2010/main" val="2702903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BED4D-7145-AA64-2EBF-AB80F3CDD473}"/>
              </a:ext>
            </a:extLst>
          </p:cNvPr>
          <p:cNvSpPr>
            <a:spLocks noGrp="1"/>
          </p:cNvSpPr>
          <p:nvPr>
            <p:ph type="title"/>
          </p:nvPr>
        </p:nvSpPr>
        <p:spPr/>
        <p:txBody>
          <a:bodyPr>
            <a:normAutofit/>
          </a:bodyPr>
          <a:lstStyle/>
          <a:p>
            <a:pPr algn="ctr" rtl="1"/>
            <a:r>
              <a:rPr lang="en-GB" sz="1800" b="1" dirty="0">
                <a:effectLst/>
                <a:latin typeface="Arial" panose="020B0604020202020204" pitchFamily="34" charset="0"/>
              </a:rPr>
              <a:t>CASES RAISED IN COURTS BY TYPE OF CRIME </a:t>
            </a:r>
            <a:br>
              <a:rPr lang="en-GB" sz="1800" b="1" dirty="0">
                <a:effectLst/>
                <a:latin typeface="Arial" panose="020B0604020202020204" pitchFamily="34" charset="0"/>
              </a:rPr>
            </a:br>
            <a:r>
              <a:rPr lang="en-GB" sz="1800" b="1" dirty="0">
                <a:effectLst/>
                <a:latin typeface="Arial" panose="020B0604020202020204" pitchFamily="34" charset="0"/>
              </a:rPr>
              <a:t>2022</a:t>
            </a:r>
            <a:br>
              <a:rPr lang="en-GB" dirty="0"/>
            </a:br>
            <a:endParaRPr lang="en-US" dirty="0"/>
          </a:p>
        </p:txBody>
      </p:sp>
      <p:graphicFrame>
        <p:nvGraphicFramePr>
          <p:cNvPr id="5" name="Table 5">
            <a:extLst>
              <a:ext uri="{FF2B5EF4-FFF2-40B4-BE49-F238E27FC236}">
                <a16:creationId xmlns:a16="http://schemas.microsoft.com/office/drawing/2014/main" id="{94C209E7-0730-0A9B-CA66-77BCAC967A07}"/>
              </a:ext>
            </a:extLst>
          </p:cNvPr>
          <p:cNvGraphicFramePr>
            <a:graphicFrameLocks noGrp="1"/>
          </p:cNvGraphicFramePr>
          <p:nvPr>
            <p:ph idx="1"/>
            <p:extLst>
              <p:ext uri="{D42A27DB-BD31-4B8C-83A1-F6EECF244321}">
                <p14:modId xmlns:p14="http://schemas.microsoft.com/office/powerpoint/2010/main" val="3115788668"/>
              </p:ext>
            </p:extLst>
          </p:nvPr>
        </p:nvGraphicFramePr>
        <p:xfrm>
          <a:off x="1143000" y="1536947"/>
          <a:ext cx="10470776" cy="4856480"/>
        </p:xfrm>
        <a:graphic>
          <a:graphicData uri="http://schemas.openxmlformats.org/drawingml/2006/table">
            <a:tbl>
              <a:tblPr firstRow="1" bandRow="1">
                <a:tableStyleId>{073A0DAA-6AF3-43AB-8588-CEC1D06C72B9}</a:tableStyleId>
              </a:tblPr>
              <a:tblGrid>
                <a:gridCol w="3137647">
                  <a:extLst>
                    <a:ext uri="{9D8B030D-6E8A-4147-A177-3AD203B41FA5}">
                      <a16:colId xmlns:a16="http://schemas.microsoft.com/office/drawing/2014/main" val="1632304247"/>
                    </a:ext>
                  </a:extLst>
                </a:gridCol>
                <a:gridCol w="2097741">
                  <a:extLst>
                    <a:ext uri="{9D8B030D-6E8A-4147-A177-3AD203B41FA5}">
                      <a16:colId xmlns:a16="http://schemas.microsoft.com/office/drawing/2014/main" val="2584303550"/>
                    </a:ext>
                  </a:extLst>
                </a:gridCol>
                <a:gridCol w="3191436">
                  <a:extLst>
                    <a:ext uri="{9D8B030D-6E8A-4147-A177-3AD203B41FA5}">
                      <a16:colId xmlns:a16="http://schemas.microsoft.com/office/drawing/2014/main" val="776391899"/>
                    </a:ext>
                  </a:extLst>
                </a:gridCol>
                <a:gridCol w="2043952">
                  <a:extLst>
                    <a:ext uri="{9D8B030D-6E8A-4147-A177-3AD203B41FA5}">
                      <a16:colId xmlns:a16="http://schemas.microsoft.com/office/drawing/2014/main" val="3503299869"/>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lt1"/>
                          </a:solidFill>
                          <a:effectLst/>
                          <a:latin typeface="+mn-lt"/>
                          <a:ea typeface="+mn-ea"/>
                          <a:cs typeface="+mn-cs"/>
                        </a:rPr>
                        <a:t>Type of Crime </a:t>
                      </a:r>
                      <a:endParaRPr lang="en-GB" dirty="0"/>
                    </a:p>
                    <a:p>
                      <a:endParaRPr lang="en-US" dirty="0"/>
                    </a:p>
                  </a:txBody>
                  <a:tcPr/>
                </a:tc>
                <a:tc>
                  <a:txBody>
                    <a:bodyPr/>
                    <a:lstStyle/>
                    <a:p>
                      <a:r>
                        <a:rPr lang="en-GB" sz="1800" dirty="0">
                          <a:latin typeface="+mn-lt"/>
                        </a:rPr>
                        <a:t>F</a:t>
                      </a:r>
                      <a:r>
                        <a:rPr lang="en-GB" sz="1800" dirty="0">
                          <a:effectLst/>
                          <a:latin typeface="+mn-lt"/>
                        </a:rPr>
                        <a:t>elony cases: </a:t>
                      </a:r>
                      <a:endParaRPr lang="en-US"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lt1"/>
                          </a:solidFill>
                          <a:effectLst/>
                          <a:latin typeface="+mn-lt"/>
                          <a:ea typeface="+mn-ea"/>
                          <a:cs typeface="+mn-cs"/>
                        </a:rPr>
                        <a:t>Type of Crime </a:t>
                      </a:r>
                      <a:endParaRPr lang="en-GB" dirty="0"/>
                    </a:p>
                    <a:p>
                      <a:endParaRPr lang="en-US" dirty="0"/>
                    </a:p>
                  </a:txBody>
                  <a:tcPr/>
                </a:tc>
                <a:tc>
                  <a:txBody>
                    <a:bodyPr/>
                    <a:lstStyle/>
                    <a:p>
                      <a:r>
                        <a:rPr lang="en-GB" sz="1800" dirty="0">
                          <a:latin typeface="+mn-lt"/>
                        </a:rPr>
                        <a:t>F</a:t>
                      </a:r>
                      <a:r>
                        <a:rPr lang="en-GB" sz="1800" dirty="0">
                          <a:effectLst/>
                          <a:latin typeface="+mn-lt"/>
                        </a:rPr>
                        <a:t>elony cases: </a:t>
                      </a:r>
                      <a:endParaRPr lang="en-US" dirty="0">
                        <a:latin typeface="+mn-lt"/>
                      </a:endParaRPr>
                    </a:p>
                  </a:txBody>
                  <a:tcPr/>
                </a:tc>
                <a:extLst>
                  <a:ext uri="{0D108BD9-81ED-4DB2-BD59-A6C34878D82A}">
                    <a16:rowId xmlns:a16="http://schemas.microsoft.com/office/drawing/2014/main" val="318723889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Crimes against civil servants activities </a:t>
                      </a:r>
                      <a:endParaRPr lang="en-GB" sz="1800" dirty="0"/>
                    </a:p>
                    <a:p>
                      <a:pPr algn="ctr"/>
                      <a:endParaRPr lang="en-US" sz="1800" dirty="0"/>
                    </a:p>
                  </a:txBody>
                  <a:tcPr/>
                </a:tc>
                <a:tc>
                  <a:txBody>
                    <a:bodyPr/>
                    <a:lstStyle/>
                    <a:p>
                      <a:r>
                        <a:rPr lang="en-US" dirty="0"/>
                        <a:t>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Crimes of violation of environmental laws </a:t>
                      </a:r>
                      <a:endParaRPr lang="en-GB" dirty="0"/>
                    </a:p>
                    <a:p>
                      <a:endParaRPr lang="en-US" dirty="0"/>
                    </a:p>
                  </a:txBody>
                  <a:tcPr/>
                </a:tc>
                <a:tc>
                  <a:txBody>
                    <a:bodyPr/>
                    <a:lstStyle/>
                    <a:p>
                      <a:r>
                        <a:rPr lang="en-US" dirty="0"/>
                        <a:t>0</a:t>
                      </a:r>
                    </a:p>
                  </a:txBody>
                  <a:tcPr/>
                </a:tc>
                <a:extLst>
                  <a:ext uri="{0D108BD9-81ED-4DB2-BD59-A6C34878D82A}">
                    <a16:rowId xmlns:a16="http://schemas.microsoft.com/office/drawing/2014/main" val="2933517863"/>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intellectual property rights offenses </a:t>
                      </a:r>
                      <a:endParaRPr lang="en-GB" sz="1800" dirty="0"/>
                    </a:p>
                    <a:p>
                      <a:pPr algn="ctr"/>
                      <a:endParaRPr lang="en-US" sz="1800" dirty="0"/>
                    </a:p>
                  </a:txBody>
                  <a:tcPr/>
                </a:tc>
                <a:tc>
                  <a:txBody>
                    <a:bodyPr/>
                    <a:lstStyle/>
                    <a:p>
                      <a:r>
                        <a:rPr lang="en-US" dirty="0"/>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Crimes violating the laws of immigration and residency </a:t>
                      </a:r>
                      <a:endParaRPr lang="en-GB" dirty="0"/>
                    </a:p>
                  </a:txBody>
                  <a:tcPr/>
                </a:tc>
                <a:tc>
                  <a:txBody>
                    <a:bodyPr/>
                    <a:lstStyle/>
                    <a:p>
                      <a:r>
                        <a:rPr lang="en-US" dirty="0"/>
                        <a:t>0</a:t>
                      </a:r>
                    </a:p>
                  </a:txBody>
                  <a:tcPr/>
                </a:tc>
                <a:extLst>
                  <a:ext uri="{0D108BD9-81ED-4DB2-BD59-A6C34878D82A}">
                    <a16:rowId xmlns:a16="http://schemas.microsoft.com/office/drawing/2014/main" val="1726496933"/>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Crimes against human body </a:t>
                      </a:r>
                      <a:endParaRPr lang="en-GB" sz="1800" dirty="0"/>
                    </a:p>
                    <a:p>
                      <a:pPr algn="ctr"/>
                      <a:endParaRPr lang="en-US" sz="1800" dirty="0"/>
                    </a:p>
                  </a:txBody>
                  <a:tcPr/>
                </a:tc>
                <a:tc>
                  <a:txBody>
                    <a:bodyPr/>
                    <a:lstStyle/>
                    <a:p>
                      <a:r>
                        <a:rPr lang="en-US" dirty="0"/>
                        <a:t>474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Cheques cases </a:t>
                      </a:r>
                      <a:endParaRPr lang="en-GB" dirty="0"/>
                    </a:p>
                    <a:p>
                      <a:endParaRPr lang="en-US" dirty="0"/>
                    </a:p>
                  </a:txBody>
                  <a:tcPr/>
                </a:tc>
                <a:tc>
                  <a:txBody>
                    <a:bodyPr/>
                    <a:lstStyle/>
                    <a:p>
                      <a:r>
                        <a:rPr lang="en-US" dirty="0"/>
                        <a:t>0</a:t>
                      </a:r>
                    </a:p>
                  </a:txBody>
                  <a:tcPr/>
                </a:tc>
                <a:extLst>
                  <a:ext uri="{0D108BD9-81ED-4DB2-BD59-A6C34878D82A}">
                    <a16:rowId xmlns:a16="http://schemas.microsoft.com/office/drawing/2014/main" val="1971212045"/>
                  </a:ext>
                </a:extLst>
              </a:tr>
              <a:tr h="370840">
                <a:tc>
                  <a:txBody>
                    <a:bodyPr/>
                    <a:lstStyle/>
                    <a:p>
                      <a:pPr algn="ctr"/>
                      <a:r>
                        <a:rPr lang="en-US" dirty="0"/>
                        <a:t>Sexual and moral crimes</a:t>
                      </a:r>
                    </a:p>
                  </a:txBody>
                  <a:tcPr/>
                </a:tc>
                <a:tc>
                  <a:txBody>
                    <a:bodyPr/>
                    <a:lstStyle/>
                    <a:p>
                      <a:r>
                        <a:rPr lang="en-US" dirty="0"/>
                        <a:t>603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Crimes of violation of traffic laws </a:t>
                      </a:r>
                      <a:endParaRPr lang="en-GB" dirty="0"/>
                    </a:p>
                  </a:txBody>
                  <a:tcPr/>
                </a:tc>
                <a:tc>
                  <a:txBody>
                    <a:bodyPr/>
                    <a:lstStyle/>
                    <a:p>
                      <a:r>
                        <a:rPr lang="en-US" dirty="0"/>
                        <a:t>11</a:t>
                      </a:r>
                    </a:p>
                  </a:txBody>
                  <a:tcPr/>
                </a:tc>
                <a:extLst>
                  <a:ext uri="{0D108BD9-81ED-4DB2-BD59-A6C34878D82A}">
                    <a16:rowId xmlns:a16="http://schemas.microsoft.com/office/drawing/2014/main" val="328474392"/>
                  </a:ext>
                </a:extLst>
              </a:tr>
              <a:tr h="370840">
                <a:tc>
                  <a:txBody>
                    <a:bodyPr/>
                    <a:lstStyle/>
                    <a:p>
                      <a:pPr algn="ctr"/>
                      <a:r>
                        <a:rPr lang="en-US" dirty="0"/>
                        <a:t>Drugs and alcoholic crimes</a:t>
                      </a:r>
                    </a:p>
                  </a:txBody>
                  <a:tcPr/>
                </a:tc>
                <a:tc>
                  <a:txBody>
                    <a:bodyPr/>
                    <a:lstStyle/>
                    <a:p>
                      <a:r>
                        <a:rPr lang="en-US" dirty="0"/>
                        <a:t>266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Computer crimes </a:t>
                      </a:r>
                      <a:endParaRPr lang="en-GB" dirty="0"/>
                    </a:p>
                  </a:txBody>
                  <a:tcPr/>
                </a:tc>
                <a:tc>
                  <a:txBody>
                    <a:bodyPr/>
                    <a:lstStyle/>
                    <a:p>
                      <a:r>
                        <a:rPr lang="en-US" dirty="0"/>
                        <a:t>70</a:t>
                      </a:r>
                    </a:p>
                  </a:txBody>
                  <a:tcPr/>
                </a:tc>
                <a:extLst>
                  <a:ext uri="{0D108BD9-81ED-4DB2-BD59-A6C34878D82A}">
                    <a16:rowId xmlns:a16="http://schemas.microsoft.com/office/drawing/2014/main" val="947952620"/>
                  </a:ext>
                </a:extLst>
              </a:tr>
              <a:tr h="370840">
                <a:tc>
                  <a:txBody>
                    <a:bodyPr/>
                    <a:lstStyle/>
                    <a:p>
                      <a:pPr algn="ctr"/>
                      <a:r>
                        <a:rPr lang="en-US" dirty="0"/>
                        <a:t>Crimes against others money and property</a:t>
                      </a:r>
                    </a:p>
                  </a:txBody>
                  <a:tcPr/>
                </a:tc>
                <a:tc>
                  <a:txBody>
                    <a:bodyPr/>
                    <a:lstStyle/>
                    <a:p>
                      <a:r>
                        <a:rPr lang="en-US" dirty="0"/>
                        <a:t>675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Possession of property obtained by crime </a:t>
                      </a:r>
                      <a:endParaRPr lang="en-GB" dirty="0"/>
                    </a:p>
                  </a:txBody>
                  <a:tcPr/>
                </a:tc>
                <a:tc>
                  <a:txBody>
                    <a:bodyPr/>
                    <a:lstStyle/>
                    <a:p>
                      <a:r>
                        <a:rPr lang="en-US" dirty="0"/>
                        <a:t>3</a:t>
                      </a:r>
                    </a:p>
                  </a:txBody>
                  <a:tcPr/>
                </a:tc>
                <a:extLst>
                  <a:ext uri="{0D108BD9-81ED-4DB2-BD59-A6C34878D82A}">
                    <a16:rowId xmlns:a16="http://schemas.microsoft.com/office/drawing/2014/main" val="2398161079"/>
                  </a:ext>
                </a:extLst>
              </a:tr>
              <a:tr h="370840">
                <a:tc>
                  <a:txBody>
                    <a:bodyPr/>
                    <a:lstStyle/>
                    <a:p>
                      <a:pPr algn="ctr"/>
                      <a:r>
                        <a:rPr lang="en-US" dirty="0"/>
                        <a:t>Crimes violating the laws of public trust</a:t>
                      </a:r>
                    </a:p>
                  </a:txBody>
                  <a:tcPr/>
                </a:tc>
                <a:tc>
                  <a:txBody>
                    <a:bodyPr/>
                    <a:lstStyle/>
                    <a:p>
                      <a:r>
                        <a:rPr lang="en-US" dirty="0"/>
                        <a:t>79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Crimes against animals </a:t>
                      </a:r>
                      <a:endParaRPr lang="en-GB" dirty="0"/>
                    </a:p>
                    <a:p>
                      <a:endParaRPr lang="en-US" dirty="0"/>
                    </a:p>
                  </a:txBody>
                  <a:tcPr/>
                </a:tc>
                <a:tc>
                  <a:txBody>
                    <a:bodyPr/>
                    <a:lstStyle/>
                    <a:p>
                      <a:r>
                        <a:rPr lang="en-US" dirty="0"/>
                        <a:t>0</a:t>
                      </a:r>
                    </a:p>
                  </a:txBody>
                  <a:tcPr/>
                </a:tc>
                <a:extLst>
                  <a:ext uri="{0D108BD9-81ED-4DB2-BD59-A6C34878D82A}">
                    <a16:rowId xmlns:a16="http://schemas.microsoft.com/office/drawing/2014/main" val="1059598093"/>
                  </a:ext>
                </a:extLst>
              </a:tr>
            </a:tbl>
          </a:graphicData>
        </a:graphic>
      </p:graphicFrame>
    </p:spTree>
    <p:extLst>
      <p:ext uri="{BB962C8B-B14F-4D97-AF65-F5344CB8AC3E}">
        <p14:creationId xmlns:p14="http://schemas.microsoft.com/office/powerpoint/2010/main" val="1117297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A38E4F29-69DB-F2CA-C857-685F480A22D8}"/>
              </a:ext>
            </a:extLst>
          </p:cNvPr>
          <p:cNvGraphicFramePr/>
          <p:nvPr>
            <p:extLst>
              <p:ext uri="{D42A27DB-BD31-4B8C-83A1-F6EECF244321}">
                <p14:modId xmlns:p14="http://schemas.microsoft.com/office/powerpoint/2010/main" val="1891760520"/>
              </p:ext>
            </p:extLst>
          </p:nvPr>
        </p:nvGraphicFramePr>
        <p:xfrm>
          <a:off x="2032000" y="719666"/>
          <a:ext cx="8128000" cy="54186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26666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9767E-8BF4-321F-B106-47E4DDCC7382}"/>
              </a:ext>
            </a:extLst>
          </p:cNvPr>
          <p:cNvSpPr>
            <a:spLocks noGrp="1"/>
          </p:cNvSpPr>
          <p:nvPr>
            <p:ph type="title"/>
          </p:nvPr>
        </p:nvSpPr>
        <p:spPr/>
        <p:txBody>
          <a:bodyPr/>
          <a:lstStyle/>
          <a:p>
            <a:pPr algn="l" defTabSz="914400" rtl="1" eaLnBrk="1" latinLnBrk="0" hangingPunct="1">
              <a:lnSpc>
                <a:spcPct val="90000"/>
              </a:lnSpc>
              <a:spcBef>
                <a:spcPct val="0"/>
              </a:spcBef>
              <a:buNone/>
            </a:pPr>
            <a:r>
              <a:rPr lang="en-US" dirty="0"/>
              <a:t>SDG’S indicators </a:t>
            </a:r>
          </a:p>
        </p:txBody>
      </p:sp>
      <p:sp>
        <p:nvSpPr>
          <p:cNvPr id="3" name="Content Placeholder 2">
            <a:extLst>
              <a:ext uri="{FF2B5EF4-FFF2-40B4-BE49-F238E27FC236}">
                <a16:creationId xmlns:a16="http://schemas.microsoft.com/office/drawing/2014/main" id="{AA22BF89-2828-000E-892D-CBCEB354136A}"/>
              </a:ext>
            </a:extLst>
          </p:cNvPr>
          <p:cNvSpPr>
            <a:spLocks noGrp="1"/>
          </p:cNvSpPr>
          <p:nvPr>
            <p:ph idx="1"/>
          </p:nvPr>
        </p:nvSpPr>
        <p:spPr/>
        <p:txBody>
          <a:bodyPr/>
          <a:lstStyle/>
          <a:p>
            <a:r>
              <a:rPr lang="en-GB" b="1" i="0" u="none" strike="noStrike" dirty="0">
                <a:solidFill>
                  <a:srgbClr val="FF3A21"/>
                </a:solidFill>
                <a:effectLst/>
                <a:latin typeface="+mj-lt"/>
              </a:rPr>
              <a:t>Target 5.2</a:t>
            </a:r>
          </a:p>
          <a:p>
            <a:r>
              <a:rPr lang="en-GB" b="0" i="0" u="none" strike="noStrike" dirty="0">
                <a:solidFill>
                  <a:srgbClr val="4C4C4C"/>
                </a:solidFill>
                <a:effectLst/>
                <a:latin typeface="+mj-lt"/>
              </a:rPr>
              <a:t>Eliminate all forms of violence against all women and girls in the public and private spheres, including trafficking and sexual and other types of exploitation.</a:t>
            </a:r>
          </a:p>
          <a:p>
            <a:endParaRPr lang="en-US" dirty="0"/>
          </a:p>
        </p:txBody>
      </p:sp>
    </p:spTree>
    <p:extLst>
      <p:ext uri="{BB962C8B-B14F-4D97-AF65-F5344CB8AC3E}">
        <p14:creationId xmlns:p14="http://schemas.microsoft.com/office/powerpoint/2010/main" val="2330254069"/>
      </p:ext>
    </p:extLst>
  </p:cSld>
  <p:clrMapOvr>
    <a:masterClrMapping/>
  </p:clrMapOvr>
</p:sld>
</file>

<file path=ppt/theme/theme1.xml><?xml version="1.0" encoding="utf-8"?>
<a:theme xmlns:a="http://schemas.openxmlformats.org/drawingml/2006/main" name="AngleLinesVTI">
  <a:themeElements>
    <a:clrScheme name="AnalogousFromLightSeedRightStep">
      <a:dk1>
        <a:srgbClr val="000000"/>
      </a:dk1>
      <a:lt1>
        <a:srgbClr val="FFFFFF"/>
      </a:lt1>
      <a:dk2>
        <a:srgbClr val="3C3122"/>
      </a:dk2>
      <a:lt2>
        <a:srgbClr val="E2E7E8"/>
      </a:lt2>
      <a:accent1>
        <a:srgbClr val="C2988F"/>
      </a:accent1>
      <a:accent2>
        <a:srgbClr val="B9A07D"/>
      </a:accent2>
      <a:accent3>
        <a:srgbClr val="A5A67D"/>
      </a:accent3>
      <a:accent4>
        <a:srgbClr val="94AC75"/>
      </a:accent4>
      <a:accent5>
        <a:srgbClr val="88AB81"/>
      </a:accent5>
      <a:accent6>
        <a:srgbClr val="77AF86"/>
      </a:accent6>
      <a:hlink>
        <a:srgbClr val="5A8B96"/>
      </a:hlink>
      <a:folHlink>
        <a:srgbClr val="7F7F7F"/>
      </a:folHlink>
    </a:clrScheme>
    <a:fontScheme name="Walbaum Light Univers Light">
      <a:majorFont>
        <a:latin typeface="Walbaum Display Light"/>
        <a:ea typeface=""/>
        <a:cs typeface=""/>
      </a:majorFont>
      <a:minorFont>
        <a:latin typeface="Univers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ngleLinesVTI" id="{BC1FC193-C72F-4761-9899-1105EDF6BAE8}" vid="{64612625-F022-44B7-B9FA-9D26DEDBDC21}"/>
    </a:ext>
  </a:extLst>
</a:theme>
</file>

<file path=docProps/app.xml><?xml version="1.0" encoding="utf-8"?>
<Properties xmlns="http://schemas.openxmlformats.org/officeDocument/2006/extended-properties" xmlns:vt="http://schemas.openxmlformats.org/officeDocument/2006/docPropsVTypes">
  <TotalTime>125</TotalTime>
  <Words>528</Words>
  <Application>Microsoft Macintosh PowerPoint</Application>
  <PresentationFormat>Widescreen</PresentationFormat>
  <Paragraphs>76</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ArialMT</vt:lpstr>
      <vt:lpstr>Avenir Next</vt:lpstr>
      <vt:lpstr>Univers Condensed Light</vt:lpstr>
      <vt:lpstr>Walbaum Display Light</vt:lpstr>
      <vt:lpstr>AngleLinesVTI</vt:lpstr>
      <vt:lpstr>Crime in Qatar 2023</vt:lpstr>
      <vt:lpstr>content</vt:lpstr>
      <vt:lpstr>Introduction </vt:lpstr>
      <vt:lpstr>Meaning</vt:lpstr>
      <vt:lpstr>Definitions </vt:lpstr>
      <vt:lpstr>Types of crime</vt:lpstr>
      <vt:lpstr>CASES RAISED IN COURTS BY TYPE OF CRIME  2022 </vt:lpstr>
      <vt:lpstr>PowerPoint Presentation</vt:lpstr>
      <vt:lpstr>SDG’S indicators </vt:lpstr>
      <vt:lpstr>Indicator 5.2.1  </vt:lpstr>
      <vt:lpstr>    The number of young women and girls who have been subjected to violence by a current or former intimate partner in the past twelve months, by place. </vt:lpstr>
      <vt:lpstr>Indicator 5.2.2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Crime in Qatar 2023</dc:title>
  <dc:creator>Shaikha Salem Al-Mohannadi</dc:creator>
  <cp:lastModifiedBy>Shaikha Salem Al-Mohannadi</cp:lastModifiedBy>
  <cp:revision>2</cp:revision>
  <dcterms:created xsi:type="dcterms:W3CDTF">2023-07-01T15:18:05Z</dcterms:created>
  <dcterms:modified xsi:type="dcterms:W3CDTF">2023-07-01T17:23:53Z</dcterms:modified>
</cp:coreProperties>
</file>