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9" r:id="rId1"/>
    <p:sldMasterId id="2147483650" r:id="rId2"/>
    <p:sldMasterId id="2147483686" r:id="rId3"/>
    <p:sldMasterId id="2147483691" r:id="rId4"/>
    <p:sldMasterId id="2147483705" r:id="rId5"/>
    <p:sldMasterId id="2147483735" r:id="rId6"/>
    <p:sldMasterId id="2147483749" r:id="rId7"/>
  </p:sldMasterIdLst>
  <p:notesMasterIdLst>
    <p:notesMasterId r:id="rId17"/>
  </p:notesMasterIdLst>
  <p:handoutMasterIdLst>
    <p:handoutMasterId r:id="rId18"/>
  </p:handoutMasterIdLst>
  <p:sldIdLst>
    <p:sldId id="256" r:id="rId8"/>
    <p:sldId id="885" r:id="rId9"/>
    <p:sldId id="888" r:id="rId10"/>
    <p:sldId id="340" r:id="rId11"/>
    <p:sldId id="881" r:id="rId12"/>
    <p:sldId id="887" r:id="rId13"/>
    <p:sldId id="395" r:id="rId14"/>
    <p:sldId id="313" r:id="rId15"/>
    <p:sldId id="869" r:id="rId16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a Moudallal" initials="N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89753" autoAdjust="0"/>
  </p:normalViewPr>
  <p:slideViewPr>
    <p:cSldViewPr>
      <p:cViewPr varScale="1">
        <p:scale>
          <a:sx n="60" d="100"/>
          <a:sy n="60" d="100"/>
        </p:scale>
        <p:origin x="16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29768153980753"/>
          <c:y val="7.317038495188101E-2"/>
          <c:w val="0.62134532901961359"/>
          <c:h val="0.806765067886611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83-42C2-9262-94C1E6E80A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83-42C2-9262-94C1E6E80A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83-42C2-9262-94C1E6E80A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83-42C2-9262-94C1E6E80A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83-42C2-9262-94C1E6E80A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83-42C2-9262-94C1E6E80A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83-42C2-9262-94C1E6E80A84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fld id="{51F2BB28-E1E2-4829-9C48-B61A504C5EF8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483-42C2-9262-94C1E6E80A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PowerPoint]Sheet1'!$F$14:$L$14</c:f>
              <c:strCache>
                <c:ptCount val="7"/>
                <c:pt idx="0">
                  <c:v>PAPI</c:v>
                </c:pt>
                <c:pt idx="1">
                  <c:v>CAPI</c:v>
                </c:pt>
                <c:pt idx="2">
                  <c:v>استبيان ورقي للرد الذاتي (عبر البريد)</c:v>
                </c:pt>
                <c:pt idx="3">
                  <c:v>استبيان ورقي للرد الذاتي (تم تسليمه / جمعه يواسطة مندوب التعداد)</c:v>
                </c:pt>
                <c:pt idx="4">
                  <c:v>CAWI - الاستجابة  الذاتية عبر الإنترنت  </c:v>
                </c:pt>
                <c:pt idx="5">
                  <c:v>مقابلة هاتفية (استبيان ورقي)</c:v>
                </c:pt>
                <c:pt idx="6">
                  <c:v>CATI- مقابلة هاتفية، استبيان إلكتروني</c:v>
                </c:pt>
              </c:strCache>
            </c:strRef>
          </c:cat>
          <c:val>
            <c:numRef>
              <c:f>'[Chart in Microsoft PowerPoint]Sheet1'!$F$15:$L$15</c:f>
              <c:numCache>
                <c:formatCode>General</c:formatCode>
                <c:ptCount val="7"/>
                <c:pt idx="0">
                  <c:v>42</c:v>
                </c:pt>
                <c:pt idx="1">
                  <c:v>72</c:v>
                </c:pt>
                <c:pt idx="2">
                  <c:v>10</c:v>
                </c:pt>
                <c:pt idx="3">
                  <c:v>15</c:v>
                </c:pt>
                <c:pt idx="4">
                  <c:v>38</c:v>
                </c:pt>
                <c:pt idx="5">
                  <c:v>2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483-42C2-9262-94C1E6E80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666666666666666E-2"/>
          <c:y val="0.12163306291259048"/>
          <c:w val="0.34130993000874893"/>
          <c:h val="0.75552672393223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0.58416</cdr:x>
      <cdr:y>0.92424</cdr:y>
    </cdr:from>
    <cdr:to>
      <cdr:x>0.81188</cdr:x>
      <cdr:y>0.98485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800" y="4648200"/>
          <a:ext cx="1752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0.53465</cdr:x>
      <cdr:y>0.90909</cdr:y>
    </cdr:from>
    <cdr:to>
      <cdr:x>0.82178</cdr:x>
      <cdr:y>0.98485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800" y="4572000"/>
          <a:ext cx="2209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ar-LB" sz="1600" dirty="0"/>
            <a:t>نسبة مئوية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193" cy="4956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94" y="1"/>
            <a:ext cx="2922193" cy="4956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CD2C8-88E8-49EC-985A-A3B6049DBA8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007"/>
            <a:ext cx="2922193" cy="495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94" y="9377007"/>
            <a:ext cx="2922193" cy="495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DEBC1-D214-4A1D-802A-E1354A6F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3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DA686E-E1A1-4760-A094-398B8F8F6CE3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0EAB6F-E63D-4521-AF37-34AC4559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7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EAB6F-E63D-4521-AF37-34AC4559EF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8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EAB6F-E63D-4521-AF37-34AC4559EF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EAB6F-E63D-4521-AF37-34AC4559EF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8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L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itchFamily="2" charset="-78"/>
                <a:ea typeface="ＭＳ Ｐゴシック"/>
                <a:cs typeface="Sakkal Majalla" pitchFamily="2" charset="-78"/>
              </a:rPr>
              <a:t>الشروط الأساسية للنهج القائم على السجلات الإدارية:</a:t>
            </a:r>
          </a:p>
          <a:p>
            <a:pPr marL="400050" marR="0" lvl="1" indent="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L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itchFamily="2" charset="-78"/>
                <a:ea typeface="ＭＳ Ｐゴシック"/>
                <a:cs typeface="Sakkal Majalla" pitchFamily="2" charset="-78"/>
              </a:rPr>
              <a:t>(أ) ينبغي السماح بالوصول إلى البيانات الموجودة في مختلف السجلات عن طريق التشريع؛</a:t>
            </a:r>
          </a:p>
          <a:p>
            <a:pPr marL="400050" marR="0" lvl="1" indent="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L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itchFamily="2" charset="-78"/>
                <a:ea typeface="ＭＳ Ｐゴシック"/>
                <a:cs typeface="Sakkal Majalla" pitchFamily="2" charset="-78"/>
              </a:rPr>
              <a:t>(ب) ينبغي مواءمة المفاهيم والتعاريف المستخدمة في مختلف السجلات؛</a:t>
            </a:r>
          </a:p>
          <a:p>
            <a:pPr marL="400050" marR="0" lvl="1" indent="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L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itchFamily="2" charset="-78"/>
                <a:ea typeface="ＭＳ Ｐゴシック"/>
                <a:cs typeface="Sakkal Majalla" pitchFamily="2" charset="-78"/>
              </a:rPr>
              <a:t>(ج) ينبغي وضع نظام عالمي لتحديد الهوية الشخصية (هوية فريدة)</a:t>
            </a:r>
          </a:p>
          <a:p>
            <a:pPr marL="400050" marR="0" lvl="1" indent="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L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itchFamily="2" charset="-78"/>
                <a:ea typeface="ＭＳ Ｐゴシック"/>
                <a:cs typeface="Sakkal Majalla" pitchFamily="2" charset="-78"/>
              </a:rPr>
              <a:t>لتسهيل الربط الصحيح للبيانات؛</a:t>
            </a:r>
          </a:p>
          <a:p>
            <a:pPr marL="400050" marR="0" lvl="1" indent="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L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itchFamily="2" charset="-78"/>
                <a:ea typeface="ＭＳ Ｐゴシック"/>
                <a:cs typeface="Sakkal Majalla" pitchFamily="2" charset="-78"/>
              </a:rPr>
              <a:t>(د) ينبغي ضمان الجودة والاتساق للتحقق من مدى ملاءمة البيانات الواردة في السجلات المختلفة.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EAB6F-E63D-4521-AF37-34AC4559EF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CD11-9650-4EA0-866A-E4E158562DD0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63848-8C6A-4010-B757-A5D130B7143D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4FE0D-01FD-408F-8844-3F8B59C25ADB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E901F-0307-4703-8738-9B6C0B4B488F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B0B5B-CBB2-4062-91BB-4C52FD950DD6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53908-854C-4706-A62D-4F18D999E202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06DD9-52D6-4AB2-86FD-2553E51C72F9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91CDF-8DF7-4E25-B1F6-45ED52265B28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DE16C-7F19-4DE8-8382-FF876D1DB7FA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CCC0C-5F65-4C4E-BDD7-10C07F41F0A8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205F-57DD-4BAE-BBFD-240BDA3538F9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C1CC2-285B-45A9-9137-86CC1571A934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50D7D-925D-45BE-AB37-1E33B20DCA0D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BFC59-F5F7-4C0F-BBD4-06C50C85D3E5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1C871-E03A-418F-8277-9CFBE75C4F87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4"/>
            <a:ext cx="9144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7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B26-6028-4BB5-A1D1-E5562444A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90766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73782-A1E8-473D-B1D7-6B539DED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3641"/>
            <a:ext cx="6858000" cy="11357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25192-6A93-482F-8938-FFA8DD86C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5" y="4779036"/>
            <a:ext cx="4490292" cy="19265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CC3CE-166E-47FC-ABD0-C58C167AB65D}"/>
              </a:ext>
            </a:extLst>
          </p:cNvPr>
          <p:cNvCxnSpPr>
            <a:cxnSpLocks/>
          </p:cNvCxnSpPr>
          <p:nvPr userDrawn="1"/>
        </p:nvCxnSpPr>
        <p:spPr>
          <a:xfrm>
            <a:off x="1143000" y="2947377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08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ADFF-EE87-47BF-AD77-A323871E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98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847A-DDE3-4BD1-A397-8C96D10B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4991"/>
            <a:ext cx="7886700" cy="4372318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0751-C270-49CF-962C-37A413A8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0D9-A402-4BF0-9B69-B1E9DDA0A42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650C7-E41F-4D70-8BF4-FE36C61C4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" y="5827309"/>
            <a:ext cx="2048001" cy="8786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68B8E6-31BB-45BE-AB1B-046AE5CBDDD5}"/>
              </a:ext>
            </a:extLst>
          </p:cNvPr>
          <p:cNvCxnSpPr/>
          <p:nvPr userDrawn="1"/>
        </p:nvCxnSpPr>
        <p:spPr>
          <a:xfrm>
            <a:off x="628650" y="1385974"/>
            <a:ext cx="7886700" cy="86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99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B5EA-3F9D-4C0B-99F1-0EE1C15DC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9320"/>
            <a:ext cx="3886200" cy="4317988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A2CE9-475E-4C05-B29D-A1730FFE6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09320"/>
            <a:ext cx="3886200" cy="4317988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EF011-578C-41CA-8813-35574AAD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0D9-A402-4BF0-9B69-B1E9DDA0A42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CC1CE4-A4D5-4F81-8DAC-D8AD3C480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" y="5827309"/>
            <a:ext cx="2048001" cy="8786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4B0794-26D3-472F-BC8E-7FD70687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98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AD1047-0CCF-40E3-B435-5762B8BD38F5}"/>
              </a:ext>
            </a:extLst>
          </p:cNvPr>
          <p:cNvCxnSpPr/>
          <p:nvPr userDrawn="1"/>
        </p:nvCxnSpPr>
        <p:spPr>
          <a:xfrm>
            <a:off x="628650" y="1385974"/>
            <a:ext cx="7886700" cy="86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69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4D0CB-46D7-4BA8-8CCB-04F2C694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0D9-A402-4BF0-9B69-B1E9DDA0A42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4CEBA-2B09-4885-9F01-2BF7E3F49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" y="5827309"/>
            <a:ext cx="2048001" cy="8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7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1827" y="1297306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3756511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07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2"/>
            <a:ext cx="9144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0145" y="2218794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44" y="4677999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1916311" y="6472813"/>
            <a:ext cx="5311379" cy="178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63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95901" y="324610"/>
            <a:ext cx="2320956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064F6-656F-4820-9421-AF63BE0968A7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1988" y="2409691"/>
            <a:ext cx="6593283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6595271" y="2409691"/>
            <a:ext cx="2548729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470" y="2792625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70" y="4846406"/>
            <a:ext cx="60188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283892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6595272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61" y="1719748"/>
            <a:ext cx="620095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7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595272" y="2409691"/>
            <a:ext cx="2548729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482" y="2644989"/>
            <a:ext cx="6018885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283892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37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9144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008" y="557784"/>
            <a:ext cx="828998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7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9144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7731836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672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0" lvl="1" indent="0">
              <a:buNone/>
            </a:pPr>
            <a:r>
              <a:rPr lang="en-US" dirty="0"/>
              <a:t>Second level</a:t>
            </a:r>
          </a:p>
          <a:p>
            <a:pPr marL="0" lvl="2" indent="0">
              <a:buNone/>
            </a:pPr>
            <a:r>
              <a:rPr lang="en-US" dirty="0"/>
              <a:t>Third level</a:t>
            </a:r>
          </a:p>
          <a:p>
            <a:pPr marL="0" lvl="3" indent="0">
              <a:buNone/>
            </a:pPr>
            <a:r>
              <a:rPr lang="en-US" dirty="0"/>
              <a:t>Fourth level</a:t>
            </a:r>
          </a:p>
          <a:p>
            <a:pPr marL="0" lvl="4" indent="0">
              <a:buNone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059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0" lvl="1" indent="0">
              <a:buNone/>
            </a:pPr>
            <a:r>
              <a:rPr lang="en-US" dirty="0"/>
              <a:t>Second level</a:t>
            </a:r>
          </a:p>
          <a:p>
            <a:pPr marL="0" lvl="2" indent="0">
              <a:buNone/>
            </a:pPr>
            <a:r>
              <a:rPr lang="en-US" dirty="0"/>
              <a:t>Third level</a:t>
            </a:r>
          </a:p>
          <a:p>
            <a:pPr marL="0" lvl="3" indent="0">
              <a:buNone/>
            </a:pPr>
            <a:r>
              <a:rPr lang="en-US" dirty="0"/>
              <a:t>Fourth level</a:t>
            </a:r>
          </a:p>
          <a:p>
            <a:pPr marL="0" lvl="4" indent="0">
              <a:buNone/>
            </a:pPr>
            <a:r>
              <a:rPr lang="en-US" dirty="0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8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139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008" y="2520177"/>
            <a:ext cx="4505144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8" y="1667820"/>
            <a:ext cx="4505144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1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7" y="755180"/>
            <a:ext cx="8289986" cy="457201"/>
          </a:xfrm>
          <a:prstGeom prst="rect">
            <a:avLst/>
          </a:prstGeom>
        </p:spPr>
        <p:txBody>
          <a:bodyPr/>
          <a:lstStyle>
            <a:lvl1pPr algn="ctr" rtl="1"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179055" y="1667820"/>
            <a:ext cx="3555668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427007" y="6488915"/>
            <a:ext cx="4505144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37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5454052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4444631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46600"/>
            <a:ext cx="8289986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454052" y="1647645"/>
            <a:ext cx="3689949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802387" y="6488915"/>
            <a:ext cx="4444631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43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85801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377242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088093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83712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1623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1727440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4425352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7123263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583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685800" y="2932982"/>
            <a:ext cx="3739552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4718648" y="2932982"/>
            <a:ext cx="3739553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707981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413240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6446089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17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7511321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800099" y="1900069"/>
            <a:ext cx="7511321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802386" y="6469348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6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1987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6574632" y="2409691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marL="0" lvl="0" indent="0" algn="r" defTabSz="685800" rtl="1" eaLnBrk="1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639" y="3034907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51308-CFB3-46C5-B766-E77C301BC81B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73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1827" y="1297306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3756511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38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2"/>
            <a:ext cx="9144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0145" y="2218794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44" y="4677999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1916311" y="6472813"/>
            <a:ext cx="5311379" cy="178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63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95901" y="324610"/>
            <a:ext cx="2320956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1988" y="2409691"/>
            <a:ext cx="6593283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6595271" y="2409691"/>
            <a:ext cx="2548729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470" y="2792625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70" y="4846406"/>
            <a:ext cx="60188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283892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6595272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61" y="1719748"/>
            <a:ext cx="620095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7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595272" y="2409691"/>
            <a:ext cx="2548729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482" y="2644989"/>
            <a:ext cx="6018885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283892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737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9144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008" y="557784"/>
            <a:ext cx="828998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7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9144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7731836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104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059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8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266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008" y="2520177"/>
            <a:ext cx="4505144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8" y="1667820"/>
            <a:ext cx="4505144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1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7" y="755180"/>
            <a:ext cx="8289986" cy="457201"/>
          </a:xfrm>
          <a:prstGeom prst="rect">
            <a:avLst/>
          </a:prstGeom>
        </p:spPr>
        <p:txBody>
          <a:bodyPr/>
          <a:lstStyle>
            <a:lvl1pPr algn="ctr" rtl="1"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179055" y="1667820"/>
            <a:ext cx="3555668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427007" y="6488915"/>
            <a:ext cx="4505144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232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5454052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4444631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46600"/>
            <a:ext cx="8289986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454052" y="1647645"/>
            <a:ext cx="3689949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802387" y="6488915"/>
            <a:ext cx="4444631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141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85801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377242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088093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83712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1623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1727440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4425352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7123263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1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EC750-3D4A-4E07-BFEE-756E988B0EB5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685800" y="2932982"/>
            <a:ext cx="3739552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4718648" y="2932982"/>
            <a:ext cx="3739553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707981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413240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6446089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22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7511321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800099" y="1900069"/>
            <a:ext cx="7511321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802386" y="6469348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565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1987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6574632" y="2409691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algn="r" rtl="1"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639" y="3034907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85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43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1827" y="1297306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3756511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9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2"/>
            <a:ext cx="9144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0145" y="2218794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44" y="4677999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1916311" y="6472813"/>
            <a:ext cx="5311379" cy="178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63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63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95901" y="324610"/>
            <a:ext cx="2320956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8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1988" y="2409691"/>
            <a:ext cx="6593283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6595271" y="2409691"/>
            <a:ext cx="2548729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470" y="2792625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70" y="4846406"/>
            <a:ext cx="60188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283892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2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6595272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61" y="1719748"/>
            <a:ext cx="620095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7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595272" y="2409691"/>
            <a:ext cx="2548729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482" y="2644989"/>
            <a:ext cx="6018885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283892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35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9144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008" y="557784"/>
            <a:ext cx="828998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7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9144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7731836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5913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059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8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4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8AF3C-2BBE-4A23-A80B-0728FB15B230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008" y="2520177"/>
            <a:ext cx="4505144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8" y="1667820"/>
            <a:ext cx="4505144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1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7" y="755180"/>
            <a:ext cx="8289986" cy="457201"/>
          </a:xfrm>
          <a:prstGeom prst="rect">
            <a:avLst/>
          </a:prstGeom>
        </p:spPr>
        <p:txBody>
          <a:bodyPr/>
          <a:lstStyle>
            <a:lvl1pPr algn="ctr" rtl="1"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179055" y="1667820"/>
            <a:ext cx="3555668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427007" y="6488915"/>
            <a:ext cx="4505144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474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5454052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4444631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 algn="r" rtl="1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46600"/>
            <a:ext cx="8289986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454052" y="1647645"/>
            <a:ext cx="3689949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802387" y="6488915"/>
            <a:ext cx="4444631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017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85801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377242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088093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83712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1623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1727440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4425352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7123263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317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685800" y="2932982"/>
            <a:ext cx="3739552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4718648" y="2932982"/>
            <a:ext cx="3739553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707981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413240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6446089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1916310" y="6488915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310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7511321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800099" y="1900069"/>
            <a:ext cx="7511321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802386" y="6469348"/>
            <a:ext cx="5311379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525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525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525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5273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1987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6574632" y="2409691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algn="r" rtl="1" fontAlgn="auto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1500">
              <a:solidFill>
                <a:srgbClr val="000000"/>
              </a:solidFill>
              <a:latin typeface="Selawik Light" panose="020204040303010108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639" y="3034907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5271" y="455205"/>
            <a:ext cx="2021586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78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149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2550-BF8B-46CF-AB8D-2A15C4C83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22E9B-0424-42EC-8D03-6060ABE60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0A585-B4F3-4868-9680-747F54DD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1E3AA-D6D5-4E94-AAD6-9EB64FB5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F76B-857C-4DC7-BD7C-A3788194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7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ACF2-60C0-49A8-9696-A9A4F98B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0AA7-14D4-4EC8-9940-753F8BC0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29F0B-3008-48EA-B929-95B4F4CC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A127E-7A23-4168-A115-01D97BC7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17AD5-EEC6-4B58-84E5-C8E5F0DF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7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CBDE-217B-4A6C-A720-EA1C2525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25E9D-DB68-4A1B-AE41-010C748B0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6E60-26C1-4DAE-AC2E-BB765128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67C8-8E81-493E-924C-E1070618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FF1B7-5F0B-4E9F-A466-20E0CC57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5C299-F317-4382-A873-FD2F9CB294F9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FB04-E3F2-4C77-ACBA-A630AB39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BDC7-111D-4BC9-9999-D7A6EE454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8FA8B-FFAF-4D00-9112-5F5C3A3CE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A468B-D6EC-4897-9AF2-77747A72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48D59-07B9-44C9-A55B-4D7BDF3B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1D4EE-C617-4579-8806-CD75F1CA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79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6CF-8524-412E-AED1-08644F17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B0C4-A9D0-4B74-870E-F25B0225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7F4E9-4645-40AB-A0D4-86018476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9719E-058F-476D-82FB-871E4DFA1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523F6-AA4E-4787-846D-790CE1452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1B80C-96BD-4184-822D-ACFD833B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26CFAE-4C56-404A-BF5D-93E48179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C33E4-64F5-489D-8054-C69E3523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70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4589-EFA9-4A2F-97F0-B0407FBE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E26CB-FD79-4045-919D-DB3155D2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53CD8-BD51-4A55-8858-92208A3D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C10B0-1AD1-4DDE-8D2C-B64AFC25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38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4E48E-AFB9-4156-A1AF-89D0980F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3B49D-5372-4478-8E9F-9EF1DEF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FDE60-6107-46A3-AC96-54D84FD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0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3294-9ECB-4671-A2BF-7754C41F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DE9FA-6C3A-4F3C-B482-9D475B64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5AFD5-C013-453A-96A5-11C1206AB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86DB-493B-4F9F-95D6-FE71D679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25B21-BFDA-4E29-8109-78F47D7A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87842-4D30-4298-9647-68197A6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13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6F4F-ADE7-4E7F-A081-14DF2B9E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D07FD-E976-4F68-8C70-F6261AB87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E2942-B0D1-443D-B829-0AFEC8718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05B94-9B65-43CB-BA46-B02D9779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81E67-B438-4701-90D5-A4127F18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6889C-989B-4943-B862-E415F5BC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2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F2EC-DF2A-4E34-A56B-950BB2D9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E4529-C81D-40E4-AB4F-AB11972F2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81A9-DAF1-4112-B372-8E15049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AA95-34DF-4E1D-8943-27F7FE7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EABC-B201-43FE-8698-D52F7124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50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3115A-11ED-4481-96D9-0B987CB80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55A00-2054-4E3B-B415-27760F308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AF920-F13B-44D3-8FA3-1C8BF079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A4FD-112E-4612-9789-4909A59C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B6BE-E942-481D-9FBF-0B012857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1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4"/>
            <a:ext cx="9144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42DA7-4153-4080-B030-D01E54978A72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A694C-B522-4443-A9E6-15E0D4C57784}" type="slidenum">
              <a:rPr lang="ar-L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0B3ED-7258-4A91-8124-77AA1CE462BD}" type="slidenum">
              <a:rPr lang="ar-LB"/>
              <a:pPr/>
              <a:t>‹#›</a:t>
            </a:fld>
            <a:endParaRPr lang="en-US"/>
          </a:p>
        </p:txBody>
      </p:sp>
      <p:pic>
        <p:nvPicPr>
          <p:cNvPr id="2055" name="Picture 10" descr="Header English Power Point August 200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580C4-B208-4AD8-A909-39E640EB523F}" type="slidenum">
              <a:rPr lang="ar-LB"/>
              <a:pPr/>
              <a:t>‹#›</a:t>
            </a:fld>
            <a:endParaRPr lang="en-US"/>
          </a:p>
        </p:txBody>
      </p:sp>
      <p:pic>
        <p:nvPicPr>
          <p:cNvPr id="3079" name="Picture 10" descr="Header 2 English Power Poin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64814-4BE6-435D-8291-36549CD38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BF3F-D1C6-4E09-B976-3E400454E3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D0C2-9E54-409F-8E37-9CB423855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E0C9E-B360-479A-B1B9-AAC6D2F16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4DBA-CAA9-45DD-A957-AF653505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3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DA542-8879-4076-A967-B1E3D490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4CFA7-680B-4258-BFA9-989E7D88C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78217-DCF4-433E-A13A-E5E2FD5B8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5073-D3A1-498B-BC45-CA6198A97678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3BAD6-67BF-4080-92BA-303F627D9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F754-C387-4689-9B11-68CF4311A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2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9719-EC25-F44A-935D-57F558B86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50" y="1447801"/>
            <a:ext cx="8656982" cy="685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Sakkal Majalla" pitchFamily="2" charset="-78"/>
                <a:cs typeface="Sakkal Majalla" pitchFamily="2" charset="-78"/>
              </a:rPr>
            </a:br>
            <a:r>
              <a:rPr lang="ar-LB" b="1" dirty="0">
                <a:latin typeface="Sakkal Majalla" pitchFamily="2" charset="-78"/>
                <a:cs typeface="Sakkal Majalla" pitchFamily="2" charset="-78"/>
              </a:rPr>
              <a:t>لمحة حول اجراء التعدادات في البلدان العربية خلال جولة 2020 </a:t>
            </a:r>
            <a:br>
              <a:rPr lang="en-US" b="1" dirty="0">
                <a:latin typeface="Sakkal Majalla" pitchFamily="2" charset="-78"/>
                <a:cs typeface="Sakkal Majalla" pitchFamily="2" charset="-78"/>
              </a:rPr>
            </a:br>
            <a:r>
              <a:rPr lang="ar-LB" sz="2700" b="1" dirty="0">
                <a:latin typeface="Sakkal Majalla" pitchFamily="2" charset="-78"/>
                <a:cs typeface="Sakkal Majalla" pitchFamily="2" charset="-78"/>
              </a:rPr>
              <a:t>إسماعيل لُبّد</a:t>
            </a:r>
            <a:br>
              <a:rPr lang="en-US" sz="2700" b="1" dirty="0">
                <a:latin typeface="Sakkal Majalla" pitchFamily="2" charset="-78"/>
                <a:cs typeface="Sakkal Majalla" pitchFamily="2" charset="-78"/>
              </a:rPr>
            </a:br>
            <a:br>
              <a:rPr lang="en-US" sz="2700" b="1" dirty="0">
                <a:latin typeface="Sakkal Majalla" pitchFamily="2" charset="-78"/>
                <a:cs typeface="Sakkal Majalla" pitchFamily="2" charset="-78"/>
              </a:rPr>
            </a:br>
            <a:br>
              <a:rPr lang="en-US" sz="2700" dirty="0"/>
            </a:br>
            <a:endParaRPr lang="en-US" sz="3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088D8F-8C3D-4DD9-AE47-6985502E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2" y="2209800"/>
            <a:ext cx="8507895" cy="1295400"/>
          </a:xfrm>
        </p:spPr>
        <p:txBody>
          <a:bodyPr/>
          <a:lstStyle/>
          <a:p>
            <a:r>
              <a:rPr lang="ar-LB" b="1" dirty="0">
                <a:latin typeface="Sakkal Majalla" pitchFamily="2" charset="-78"/>
                <a:cs typeface="Sakkal Majalla" pitchFamily="2" charset="-78"/>
              </a:rPr>
              <a:t>ندوات حوارية بشأن الانتقال من إجراء تعدادات العامة للسكان والمساكن </a:t>
            </a:r>
          </a:p>
          <a:p>
            <a:r>
              <a:rPr lang="ar-LB" b="1" dirty="0">
                <a:latin typeface="Sakkal Majalla" pitchFamily="2" charset="-78"/>
                <a:cs typeface="Sakkal Majalla" pitchFamily="2" charset="-78"/>
              </a:rPr>
              <a:t>بالطرق التقليدية إلى التعدادات المرتكزة على التكنولوجيا وعلى بيانات السجلات الإدارية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LB" b="1" dirty="0">
                <a:latin typeface="Sakkal Majalla" pitchFamily="2" charset="-78"/>
                <a:cs typeface="Sakkal Majalla" pitchFamily="2" charset="-78"/>
              </a:rPr>
              <a:t>تجربة دولة قطر </a:t>
            </a:r>
          </a:p>
          <a:p>
            <a:endParaRPr lang="en-US" sz="18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1800" b="1" dirty="0">
                <a:latin typeface="Sakkal Majalla" pitchFamily="2" charset="-78"/>
                <a:cs typeface="Sakkal Majalla" pitchFamily="2" charset="-78"/>
              </a:rPr>
              <a:t>الجلسة الأولى : التخطيط والتحضير</a:t>
            </a:r>
            <a:endParaRPr lang="en-US" sz="18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1800" b="1" dirty="0">
                <a:latin typeface="Sakkal Majalla" pitchFamily="2" charset="-78"/>
                <a:cs typeface="Sakkal Majalla" pitchFamily="2" charset="-78"/>
              </a:rPr>
              <a:t>23 شباط/فبراير 2022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635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616E48-9D2A-7F41-B386-5607A41B0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LB" dirty="0"/>
              <a:t>محتويات العرض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CAB4-840B-8C4C-B012-B06F659A6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457450"/>
            <a:ext cx="7731836" cy="2990850"/>
          </a:xfrm>
        </p:spPr>
        <p:txBody>
          <a:bodyPr/>
          <a:lstStyle/>
          <a:p>
            <a:pPr marL="790575" lvl="1" indent="-385763">
              <a:buFont typeface="+mj-lt"/>
              <a:buAutoNum type="arabicPeriod"/>
            </a:pPr>
            <a:r>
              <a:rPr lang="ar-LB" dirty="0">
                <a:solidFill>
                  <a:schemeClr val="tx2"/>
                </a:solidFill>
              </a:rPr>
              <a:t>لمحة عامة عن إجراء التعدادات في العالم في جولة 2020.</a:t>
            </a:r>
          </a:p>
          <a:p>
            <a:pPr marL="790575" lvl="1" indent="-385763">
              <a:buFont typeface="+mj-lt"/>
              <a:buAutoNum type="arabicPeriod"/>
            </a:pPr>
            <a:r>
              <a:rPr lang="ar-LB" dirty="0">
                <a:solidFill>
                  <a:schemeClr val="tx2"/>
                </a:solidFill>
              </a:rPr>
              <a:t>لمحة عامة عن إجراء التعدادات في البلدان العربية في جولة 2020.</a:t>
            </a:r>
          </a:p>
          <a:p>
            <a:pPr lvl="1" indent="0">
              <a:buNone/>
            </a:pPr>
            <a:endParaRPr lang="ar-L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9220200" cy="838200"/>
          </a:xfrm>
        </p:spPr>
        <p:txBody>
          <a:bodyPr>
            <a:normAutofit fontScale="90000"/>
          </a:bodyPr>
          <a:lstStyle/>
          <a:p>
            <a:pPr rtl="1"/>
            <a:r>
              <a:rPr lang="ar-LB" sz="3600" b="1" dirty="0">
                <a:solidFill>
                  <a:srgbClr val="FFFFFF"/>
                </a:solidFill>
                <a:latin typeface="Sakkal Majalla" pitchFamily="2" charset="-78"/>
                <a:cs typeface="Sakkal Majalla" pitchFamily="2" charset="-78"/>
              </a:rPr>
              <a:t>1. لمحة عامة عن إجراء التعدادات في العالم في جولة 2020 (تابع)</a:t>
            </a:r>
            <a:br>
              <a:rPr lang="ar-SA" sz="29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29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85284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buClr>
                <a:schemeClr val="tx1"/>
              </a:buClr>
              <a:buNone/>
              <a:defRPr/>
            </a:pPr>
            <a:r>
              <a:rPr lang="ar-LB" sz="2400" b="1" dirty="0">
                <a:latin typeface="Sakkal Majalla" pitchFamily="2" charset="-78"/>
                <a:ea typeface="+mj-ea"/>
                <a:cs typeface="Sakkal Majalla" pitchFamily="2" charset="-78"/>
              </a:rPr>
              <a:t>جولة تعدادات 2020 (138 دولة حول العالم)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A2CD678-F65A-44FE-936B-C494700B2445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05000"/>
          <a:ext cx="6705600" cy="397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78982796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854042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919231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5170306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283817095"/>
                    </a:ext>
                  </a:extLst>
                </a:gridCol>
              </a:tblGrid>
              <a:tr h="609217">
                <a:tc>
                  <a:txBody>
                    <a:bodyPr/>
                    <a:lstStyle/>
                    <a:p>
                      <a:r>
                        <a:rPr lang="ar-LB" dirty="0"/>
                        <a:t>النسبة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LB" dirty="0"/>
                        <a:t>البلدان العربية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LB" dirty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LB" dirty="0"/>
                        <a:t>العالم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1800" b="1" kern="1200">
                          <a:solidFill>
                            <a:schemeClr val="lt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المنهجية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02208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18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التعداد التقليدي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80659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18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التعداد المتجدد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10204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92D050"/>
                          </a:solidFill>
                          <a:highlight>
                            <a:srgbClr val="FF0000"/>
                          </a:highlight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sz="2400" dirty="0">
                          <a:solidFill>
                            <a:srgbClr val="92D050"/>
                          </a:solidFill>
                          <a:highlight>
                            <a:srgbClr val="FF0000"/>
                          </a:highlight>
                        </a:rPr>
                        <a:t>30</a:t>
                      </a:r>
                      <a:endParaRPr lang="en-US" sz="2400" dirty="0">
                        <a:solidFill>
                          <a:srgbClr val="92D050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1800" b="1" kern="1200" noProof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التعداد القائم على السجلات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909681"/>
                  </a:ext>
                </a:extLst>
              </a:tr>
              <a:tr h="1374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2" algn="r">
                        <a:lnSpc>
                          <a:spcPct val="300000"/>
                        </a:lnSpc>
                      </a:pPr>
                      <a:r>
                        <a:rPr lang="ar-LB" sz="14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سجلي كامل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86409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</a:p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ar-LB" sz="14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سجلي مختلط (1)</a:t>
                      </a:r>
                    </a:p>
                    <a:p>
                      <a:pPr algn="r"/>
                      <a:r>
                        <a:rPr lang="ar-LB" sz="14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(سجلات+ عمل ميداني كامل)</a:t>
                      </a:r>
                    </a:p>
                    <a:p>
                      <a:pPr algn="r"/>
                      <a:r>
                        <a:rPr lang="ar-LB" sz="14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سجلي مختلط (2) </a:t>
                      </a:r>
                    </a:p>
                    <a:p>
                      <a:pPr algn="r"/>
                      <a:r>
                        <a:rPr lang="ar-LB" sz="14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(سجلات + مسح بالعينة) </a:t>
                      </a:r>
                    </a:p>
                    <a:p>
                      <a:pPr lvl="0" algn="r"/>
                      <a:r>
                        <a:rPr lang="ar-LB" sz="1400" b="1" kern="120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2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13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8600"/>
            <a:ext cx="765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altLang="en-US" sz="2800" dirty="0">
                <a:solidFill>
                  <a:schemeClr val="bg1"/>
                </a:solidFill>
              </a:rPr>
              <a:t>الاتجاهات في استخدام التكنولوجيا</a:t>
            </a:r>
            <a:endParaRPr lang="en-US" sz="28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91227E-6299-42ED-B51A-7740B5458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04834"/>
              </p:ext>
            </p:extLst>
          </p:nvPr>
        </p:nvGraphicFramePr>
        <p:xfrm>
          <a:off x="304800" y="1143000"/>
          <a:ext cx="8343833" cy="5541712"/>
        </p:xfrm>
        <a:graphic>
          <a:graphicData uri="http://schemas.openxmlformats.org/drawingml/2006/table">
            <a:tbl>
              <a:tblPr rtl="1"/>
              <a:tblGrid>
                <a:gridCol w="934510">
                  <a:extLst>
                    <a:ext uri="{9D8B030D-6E8A-4147-A177-3AD203B41FA5}">
                      <a16:colId xmlns:a16="http://schemas.microsoft.com/office/drawing/2014/main" val="2143662963"/>
                    </a:ext>
                  </a:extLst>
                </a:gridCol>
                <a:gridCol w="1395089">
                  <a:extLst>
                    <a:ext uri="{9D8B030D-6E8A-4147-A177-3AD203B41FA5}">
                      <a16:colId xmlns:a16="http://schemas.microsoft.com/office/drawing/2014/main" val="3020792295"/>
                    </a:ext>
                  </a:extLst>
                </a:gridCol>
                <a:gridCol w="1319995">
                  <a:extLst>
                    <a:ext uri="{9D8B030D-6E8A-4147-A177-3AD203B41FA5}">
                      <a16:colId xmlns:a16="http://schemas.microsoft.com/office/drawing/2014/main" val="2041394063"/>
                    </a:ext>
                  </a:extLst>
                </a:gridCol>
                <a:gridCol w="1688792">
                  <a:extLst>
                    <a:ext uri="{9D8B030D-6E8A-4147-A177-3AD203B41FA5}">
                      <a16:colId xmlns:a16="http://schemas.microsoft.com/office/drawing/2014/main" val="1663876734"/>
                    </a:ext>
                  </a:extLst>
                </a:gridCol>
                <a:gridCol w="2075945">
                  <a:extLst>
                    <a:ext uri="{9D8B030D-6E8A-4147-A177-3AD203B41FA5}">
                      <a16:colId xmlns:a16="http://schemas.microsoft.com/office/drawing/2014/main" val="439827677"/>
                    </a:ext>
                  </a:extLst>
                </a:gridCol>
                <a:gridCol w="929502">
                  <a:extLst>
                    <a:ext uri="{9D8B030D-6E8A-4147-A177-3AD203B41FA5}">
                      <a16:colId xmlns:a16="http://schemas.microsoft.com/office/drawing/2014/main" val="2460803806"/>
                    </a:ext>
                  </a:extLst>
                </a:gridCol>
              </a:tblGrid>
              <a:tr h="398846">
                <a:tc gridSpan="6"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جولات</a:t>
                      </a: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LB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التعداد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2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61697"/>
                  </a:ext>
                </a:extLst>
              </a:tr>
              <a:tr h="700940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قبل عام 1990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88139"/>
                  </a:ext>
                </a:extLst>
              </a:tr>
              <a:tr h="680057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رسم</a:t>
                      </a:r>
                      <a:r>
                        <a:rPr lang="ar-LB" sz="14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الخرائط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رسم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رسم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رقمي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رسم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رقمي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رسم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رقمي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بيانات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مرجعية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جغرافية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90342"/>
                  </a:ext>
                </a:extLst>
              </a:tr>
              <a:tr h="1261969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العدّ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استبيان ورقي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استبيان ورقي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الاستبيان الإلكتروني –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الإنترنت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استبيان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الاستبيان الإلكتروني –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الإنترنت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الأجهزة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المحمولة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باليد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الهاتف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المراقبة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الوقت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الحقيقي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استبيان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ورقي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97207"/>
                  </a:ext>
                </a:extLst>
              </a:tr>
              <a:tr h="1424153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معالجة البيانات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</a:t>
                      </a:r>
                      <a:r>
                        <a:rPr lang="ar-LB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الجمع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اليدوي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LB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قارئأو</a:t>
                      </a:r>
                      <a:r>
                        <a:rPr lang="ar-LB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الماسح  الضوئي 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LB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ادخال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اليدوي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LB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قارئ الضوئي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</a:t>
                      </a:r>
                      <a:r>
                        <a:rPr lang="ar-LB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دخال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اليدوي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LB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قارئ الضوئي 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</a:t>
                      </a:r>
                      <a:r>
                        <a:rPr lang="ar-LB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لعد الذاتي عبر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لإنترنت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والأجهزة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المحمولة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باليد</a:t>
                      </a:r>
                      <a:r>
                        <a:rPr lang="ar-LB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</a:t>
                      </a:r>
                      <a:r>
                        <a:rPr lang="ar-LB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المعالجة 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</a:t>
                      </a:r>
                      <a:r>
                        <a:rPr lang="ar-LB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لكترونية</a:t>
                      </a:r>
                      <a:r>
                        <a:rPr lang="ar-LB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LB" sz="1400" b="1" kern="12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lang="ar-LB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جمع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اليدوي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للبيانات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58309"/>
                  </a:ext>
                </a:extLst>
              </a:tr>
              <a:tr h="1020434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النشر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منشور ورقي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المنشورات الورقية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المنشورات الإلكترونية / الرقمية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قواعد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بيانات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تفاعلية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عبر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الإنترنت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المنشورات</a:t>
                      </a:r>
                      <a:r>
                        <a:rPr lang="en-US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الرقمية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المنشورات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الورقية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15" marR="62015" marT="31008" marB="310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31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4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9220200" cy="838200"/>
          </a:xfrm>
        </p:spPr>
        <p:txBody>
          <a:bodyPr>
            <a:normAutofit fontScale="90000"/>
          </a:bodyPr>
          <a:lstStyle/>
          <a:p>
            <a:pPr rtl="1"/>
            <a:r>
              <a:rPr lang="ar-LB" sz="3600" b="1" dirty="0">
                <a:solidFill>
                  <a:srgbClr val="FFFFFF"/>
                </a:solidFill>
                <a:latin typeface="Sakkal Majalla" pitchFamily="2" charset="-78"/>
                <a:cs typeface="Sakkal Majalla" pitchFamily="2" charset="-78"/>
              </a:rPr>
              <a:t>1. لمحة عامة عن إجراء التعدادات في العالم في جولة 2020 (تابع)</a:t>
            </a:r>
            <a:br>
              <a:rPr lang="ar-SA" sz="29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29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625672"/>
              </p:ext>
            </p:extLst>
          </p:nvPr>
        </p:nvGraphicFramePr>
        <p:xfrm>
          <a:off x="457200" y="1066800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172200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</a:t>
            </a:r>
            <a:r>
              <a:rPr lang="ar-LB" sz="1000" dirty="0"/>
              <a:t> </a:t>
            </a:r>
            <a:r>
              <a:rPr lang="en-US" sz="1000" dirty="0"/>
              <a:t>UNSD:  The 2020 round of population and housing censuses: An overview. Statistical Journal of the IAOS 36 (2020) 35–42.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0707" y="882134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dirty="0"/>
              <a:t>طرق جمع البيانات لتعدادات جولة 2020 ( 123 بلداً)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9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239000" cy="549029"/>
          </a:xfrm>
        </p:spPr>
        <p:txBody>
          <a:bodyPr>
            <a:noAutofit/>
          </a:bodyPr>
          <a:lstStyle/>
          <a:p>
            <a:pPr marL="514350" lvl="0" indent="-514350" algn="r" rtl="1">
              <a:lnSpc>
                <a:spcPct val="200000"/>
              </a:lnSpc>
              <a:spcBef>
                <a:spcPts val="0"/>
              </a:spcBef>
            </a:pPr>
            <a:r>
              <a:rPr lang="ar-SA" sz="2400" b="1" dirty="0">
                <a:solidFill>
                  <a:srgbClr val="FFFFFF"/>
                </a:solidFill>
                <a:latin typeface="Sakkal Majalla" pitchFamily="2" charset="-78"/>
                <a:cs typeface="Sakkal Majalla" pitchFamily="2" charset="-78"/>
              </a:rPr>
              <a:t>2- </a:t>
            </a:r>
            <a:r>
              <a:rPr lang="ar-LB" sz="2400" b="1" dirty="0">
                <a:solidFill>
                  <a:srgbClr val="FFFFFF"/>
                </a:solidFill>
                <a:latin typeface="Sakkal Majalla" pitchFamily="2" charset="-78"/>
                <a:cs typeface="Sakkal Majalla" pitchFamily="2" charset="-78"/>
              </a:rPr>
              <a:t>إجراء التعدادات السكانية في المنطقة العربية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42AF1-80A2-46BC-B131-32D3A481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63" y="1143000"/>
            <a:ext cx="8004073" cy="50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57064" y="61810"/>
            <a:ext cx="9048610" cy="406981"/>
          </a:xfrm>
        </p:spPr>
        <p:txBody>
          <a:bodyPr>
            <a:noAutofit/>
          </a:bodyPr>
          <a:lstStyle/>
          <a:p>
            <a:pPr marL="514350" lvl="0" indent="-514350" rtl="1">
              <a:lnSpc>
                <a:spcPct val="2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2400" b="1" dirty="0">
                <a:solidFill>
                  <a:srgbClr val="FFFFFF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LB" sz="2400" b="1" dirty="0">
                <a:solidFill>
                  <a:srgbClr val="FFFFFF"/>
                </a:solidFill>
                <a:latin typeface="Sakkal Majalla" pitchFamily="2" charset="-78"/>
                <a:cs typeface="Sakkal Majalla" pitchFamily="2" charset="-78"/>
              </a:rPr>
              <a:t>أثر جائحة كوفيد 19 على إجراء التعدادات في البلدان العربية في جولة 2020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5903F1-7D42-407B-861B-05D1247422F6}"/>
              </a:ext>
            </a:extLst>
          </p:cNvPr>
          <p:cNvCxnSpPr>
            <a:cxnSpLocks/>
          </p:cNvCxnSpPr>
          <p:nvPr/>
        </p:nvCxnSpPr>
        <p:spPr>
          <a:xfrm flipV="1">
            <a:off x="428368" y="5455010"/>
            <a:ext cx="7696200" cy="46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DC801C-B9DA-428A-A9BB-38267E730198}"/>
              </a:ext>
            </a:extLst>
          </p:cNvPr>
          <p:cNvSpPr txBox="1"/>
          <p:nvPr/>
        </p:nvSpPr>
        <p:spPr>
          <a:xfrm>
            <a:off x="495544" y="5503744"/>
            <a:ext cx="6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b="1" dirty="0"/>
              <a:t>2015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772041-8BEB-48D4-BA28-0630E6703E5E}"/>
              </a:ext>
            </a:extLst>
          </p:cNvPr>
          <p:cNvSpPr txBox="1"/>
          <p:nvPr/>
        </p:nvSpPr>
        <p:spPr>
          <a:xfrm flipH="1">
            <a:off x="282027" y="2389187"/>
            <a:ext cx="2239634" cy="2585323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b="1" u="sng" dirty="0"/>
              <a:t>البلدان التي نفذت تعداداتها في جولة 2020 </a:t>
            </a:r>
            <a:r>
              <a:rPr lang="ar-LB" b="1" u="sng" dirty="0">
                <a:solidFill>
                  <a:srgbClr val="000000"/>
                </a:solidFill>
              </a:rPr>
              <a:t>باستخدام التكنولوجيا الحديثة</a:t>
            </a:r>
            <a:endParaRPr lang="ar-LB" b="1" dirty="0"/>
          </a:p>
          <a:p>
            <a:pPr marL="285750" indent="-285750" algn="r" rtl="1">
              <a:buFontTx/>
              <a:buChar char="-"/>
            </a:pPr>
            <a:r>
              <a:rPr lang="ar-LB" dirty="0"/>
              <a:t>الأردن (</a:t>
            </a:r>
            <a:r>
              <a:rPr lang="ar-LB" sz="1400" dirty="0"/>
              <a:t>2015</a:t>
            </a:r>
            <a:r>
              <a:rPr lang="ar-LB" dirty="0"/>
              <a:t>)</a:t>
            </a:r>
            <a:endParaRPr lang="ar-SA" dirty="0"/>
          </a:p>
          <a:p>
            <a:pPr marL="285750" indent="-285750" algn="r" rtl="1">
              <a:buFontTx/>
              <a:buChar char="-"/>
            </a:pPr>
            <a:r>
              <a:rPr lang="ar-LB" dirty="0"/>
              <a:t>إمارتي الشارقة (</a:t>
            </a:r>
            <a:r>
              <a:rPr lang="ar-LB" sz="1400" dirty="0"/>
              <a:t>2015</a:t>
            </a:r>
            <a:r>
              <a:rPr lang="ar-LB" dirty="0"/>
              <a:t>) وعجمان (</a:t>
            </a:r>
            <a:r>
              <a:rPr lang="ar-LB" sz="1400" dirty="0"/>
              <a:t>2017</a:t>
            </a:r>
            <a:r>
              <a:rPr lang="ar-LB" dirty="0"/>
              <a:t>) 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مص</a:t>
            </a:r>
            <a:r>
              <a:rPr lang="ar-SA" dirty="0"/>
              <a:t>ر</a:t>
            </a:r>
            <a:r>
              <a:rPr lang="ar-LB" dirty="0"/>
              <a:t> (</a:t>
            </a:r>
            <a:r>
              <a:rPr lang="ar-LB" sz="1400" dirty="0"/>
              <a:t>2017</a:t>
            </a:r>
            <a:r>
              <a:rPr lang="ar-LB" dirty="0"/>
              <a:t>)</a:t>
            </a:r>
            <a:endParaRPr lang="ar-SA" dirty="0"/>
          </a:p>
          <a:p>
            <a:pPr marL="285750" indent="-285750" algn="r" rtl="1">
              <a:buFontTx/>
              <a:buChar char="-"/>
            </a:pPr>
            <a:r>
              <a:rPr lang="ar-LB" dirty="0"/>
              <a:t>فلسطين (</a:t>
            </a:r>
            <a:r>
              <a:rPr lang="ar-LB" sz="1400" dirty="0"/>
              <a:t>2017</a:t>
            </a:r>
            <a:r>
              <a:rPr lang="ar-LB" dirty="0"/>
              <a:t>)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جزر القمر (</a:t>
            </a:r>
            <a:r>
              <a:rPr lang="ar-LB" sz="1400" dirty="0"/>
              <a:t>2017</a:t>
            </a:r>
            <a:r>
              <a:rPr lang="ar-LB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936D9A-860B-4AC7-B604-B6B0278F174B}"/>
              </a:ext>
            </a:extLst>
          </p:cNvPr>
          <p:cNvSpPr txBox="1"/>
          <p:nvPr/>
        </p:nvSpPr>
        <p:spPr>
          <a:xfrm>
            <a:off x="1634451" y="5492682"/>
            <a:ext cx="68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1600" b="1" dirty="0"/>
              <a:t>2017</a:t>
            </a:r>
            <a:endParaRPr lang="en-US" sz="16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8A0624-05CB-49BD-85A7-A444AEE5419A}"/>
              </a:ext>
            </a:extLst>
          </p:cNvPr>
          <p:cNvSpPr txBox="1"/>
          <p:nvPr/>
        </p:nvSpPr>
        <p:spPr>
          <a:xfrm>
            <a:off x="2243079" y="5484926"/>
            <a:ext cx="69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201</a:t>
            </a:r>
            <a:r>
              <a:rPr lang="ar-LB" sz="1600" b="1" dirty="0"/>
              <a:t>8</a:t>
            </a:r>
            <a:endParaRPr lang="en-US" sz="16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CF75A2-4104-4A43-AB41-14E517D21DFD}"/>
              </a:ext>
            </a:extLst>
          </p:cNvPr>
          <p:cNvSpPr txBox="1"/>
          <p:nvPr/>
        </p:nvSpPr>
        <p:spPr>
          <a:xfrm flipH="1">
            <a:off x="5267711" y="2400089"/>
            <a:ext cx="2694794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b="1" u="sng" dirty="0"/>
              <a:t>البلدان التي في طور التحضير للتعداد في جولة 2020 باستخدام التكنولوجيا الحديثة</a:t>
            </a:r>
            <a:endParaRPr lang="ar-LB" dirty="0"/>
          </a:p>
          <a:p>
            <a:pPr marL="285750" indent="-285750" algn="r" rtl="1">
              <a:buFontTx/>
              <a:buChar char="-"/>
            </a:pPr>
            <a:r>
              <a:rPr lang="ar-LB" dirty="0"/>
              <a:t>الجزائر: من </a:t>
            </a:r>
            <a:r>
              <a:rPr lang="ar-LB" sz="1400" dirty="0"/>
              <a:t>2018 </a:t>
            </a:r>
            <a:r>
              <a:rPr lang="ar-LB" dirty="0"/>
              <a:t>(</a:t>
            </a:r>
            <a:r>
              <a:rPr lang="ar-LB" sz="1400" dirty="0"/>
              <a:t>لم يحدد العام)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السودان: من </a:t>
            </a:r>
            <a:r>
              <a:rPr lang="ar-LB" sz="1400" dirty="0"/>
              <a:t>2018</a:t>
            </a:r>
            <a:r>
              <a:rPr lang="ar-LB" dirty="0"/>
              <a:t> الى </a:t>
            </a:r>
            <a:r>
              <a:rPr lang="ar-LB" sz="1400" dirty="0"/>
              <a:t>2022</a:t>
            </a:r>
            <a:r>
              <a:rPr lang="ar-LB" dirty="0"/>
              <a:t> 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العراق: من </a:t>
            </a:r>
            <a:r>
              <a:rPr lang="ar-LB" sz="1400" dirty="0"/>
              <a:t>2020</a:t>
            </a:r>
            <a:r>
              <a:rPr lang="ar-LB" dirty="0"/>
              <a:t> الى </a:t>
            </a:r>
            <a:r>
              <a:rPr lang="ar-LB" sz="1400" dirty="0"/>
              <a:t>2022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المغرب: </a:t>
            </a:r>
            <a:r>
              <a:rPr lang="ar-LB" sz="1400" dirty="0"/>
              <a:t>2024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موريتانيا: </a:t>
            </a:r>
            <a:r>
              <a:rPr lang="ar-LB" sz="1400" dirty="0"/>
              <a:t>2023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تونس:</a:t>
            </a:r>
            <a:r>
              <a:rPr lang="ar-LB" sz="1400" dirty="0"/>
              <a:t> 2024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D9AB96-6718-4E91-919E-5BD92A65CDA0}"/>
              </a:ext>
            </a:extLst>
          </p:cNvPr>
          <p:cNvSpPr txBox="1"/>
          <p:nvPr/>
        </p:nvSpPr>
        <p:spPr>
          <a:xfrm>
            <a:off x="3343313" y="5455010"/>
            <a:ext cx="114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/>
              <a:t>2020</a:t>
            </a:r>
            <a:endParaRPr lang="en-US" sz="28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46B675-82FC-4B60-B7A4-7CB50548581D}"/>
              </a:ext>
            </a:extLst>
          </p:cNvPr>
          <p:cNvSpPr txBox="1"/>
          <p:nvPr/>
        </p:nvSpPr>
        <p:spPr>
          <a:xfrm flipH="1">
            <a:off x="2754461" y="1926456"/>
            <a:ext cx="2312065" cy="338554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b="1" u="sng" dirty="0"/>
              <a:t>بلدان مجلس التعاون الخليجي:</a:t>
            </a:r>
          </a:p>
          <a:p>
            <a:pPr algn="ctr" rtl="1"/>
            <a:r>
              <a:rPr lang="ar-LB" b="1" u="sng" dirty="0"/>
              <a:t>تغيير في منهجية التعداد في جولة 2020</a:t>
            </a:r>
          </a:p>
          <a:p>
            <a:pPr algn="ctr" rtl="1"/>
            <a:r>
              <a:rPr lang="ar-LB" b="1" u="sng" dirty="0"/>
              <a:t>تعداد مرتكزعلى السجلات</a:t>
            </a:r>
          </a:p>
          <a:p>
            <a:pPr algn="ctr" rtl="1"/>
            <a:r>
              <a:rPr lang="ar-LB" b="1" u="sng" dirty="0"/>
              <a:t>الإدارية</a:t>
            </a:r>
          </a:p>
          <a:p>
            <a:pPr marL="285750" indent="-285750" algn="r" rtl="1">
              <a:buFontTx/>
              <a:buChar char="-"/>
            </a:pPr>
            <a:r>
              <a:rPr lang="ar-LB" u="sng" dirty="0">
                <a:highlight>
                  <a:srgbClr val="00FF00"/>
                </a:highlight>
              </a:rPr>
              <a:t>كليًا:</a:t>
            </a:r>
            <a:r>
              <a:rPr lang="ar-LB" dirty="0">
                <a:highlight>
                  <a:srgbClr val="00FF00"/>
                </a:highlight>
              </a:rPr>
              <a:t> البحرين وسلطنة عُمان </a:t>
            </a:r>
            <a:r>
              <a:rPr lang="ar-LB" sz="1600" dirty="0">
                <a:highlight>
                  <a:srgbClr val="00FF00"/>
                </a:highlight>
              </a:rPr>
              <a:t>(</a:t>
            </a:r>
            <a:r>
              <a:rPr lang="ar-LB" sz="1400" dirty="0">
                <a:highlight>
                  <a:srgbClr val="00FF00"/>
                </a:highlight>
              </a:rPr>
              <a:t>2020</a:t>
            </a:r>
            <a:r>
              <a:rPr lang="ar-LB" sz="1600" dirty="0">
                <a:highlight>
                  <a:srgbClr val="00FF00"/>
                </a:highlight>
              </a:rPr>
              <a:t>)</a:t>
            </a:r>
          </a:p>
          <a:p>
            <a:pPr marL="285750" indent="-285750" algn="r" rtl="1">
              <a:buFontTx/>
              <a:buChar char="-"/>
            </a:pPr>
            <a:r>
              <a:rPr lang="ar-LB" u="sng" dirty="0">
                <a:highlight>
                  <a:srgbClr val="00FF00"/>
                </a:highlight>
              </a:rPr>
              <a:t>جزئيًا:</a:t>
            </a:r>
            <a:r>
              <a:rPr lang="ar-LB" dirty="0">
                <a:highlight>
                  <a:srgbClr val="00FF00"/>
                </a:highlight>
              </a:rPr>
              <a:t> قطر </a:t>
            </a:r>
            <a:r>
              <a:rPr lang="ar-LB" sz="1400" dirty="0">
                <a:highlight>
                  <a:srgbClr val="00FF00"/>
                </a:highlight>
              </a:rPr>
              <a:t>(2020</a:t>
            </a:r>
            <a:r>
              <a:rPr lang="ar-LB" dirty="0">
                <a:highlight>
                  <a:srgbClr val="00FF00"/>
                </a:highlight>
              </a:rPr>
              <a:t>)، </a:t>
            </a:r>
            <a:r>
              <a:rPr lang="ar-LB" dirty="0"/>
              <a:t>السعودية (</a:t>
            </a:r>
            <a:r>
              <a:rPr lang="ar-LB" sz="1400" dirty="0"/>
              <a:t>2022</a:t>
            </a:r>
            <a:r>
              <a:rPr lang="ar-LB" dirty="0"/>
              <a:t>)</a:t>
            </a:r>
          </a:p>
          <a:p>
            <a:pPr marL="285750" indent="-285750" algn="r" rtl="1">
              <a:buFontTx/>
              <a:buChar char="-"/>
            </a:pPr>
            <a:r>
              <a:rPr lang="ar-LB" dirty="0"/>
              <a:t>الإمارات </a:t>
            </a:r>
            <a:r>
              <a:rPr lang="ar-LB" sz="1600" dirty="0"/>
              <a:t>(</a:t>
            </a:r>
            <a:r>
              <a:rPr lang="ar-LB" sz="1400" dirty="0"/>
              <a:t>2022)، </a:t>
            </a:r>
            <a:r>
              <a:rPr lang="ar-LB" dirty="0"/>
              <a:t>الكويت </a:t>
            </a:r>
            <a:r>
              <a:rPr lang="ar-LB" sz="1600" dirty="0"/>
              <a:t>(</a:t>
            </a:r>
            <a:r>
              <a:rPr lang="ar-LB" sz="1400" dirty="0"/>
              <a:t>2022</a:t>
            </a:r>
            <a:r>
              <a:rPr lang="ar-LB" sz="1600" dirty="0"/>
              <a:t>) </a:t>
            </a:r>
            <a:endParaRPr lang="ar-L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E216CB-5CE0-4646-A5BE-96AF507EC3DD}"/>
              </a:ext>
            </a:extLst>
          </p:cNvPr>
          <p:cNvSpPr txBox="1"/>
          <p:nvPr/>
        </p:nvSpPr>
        <p:spPr>
          <a:xfrm>
            <a:off x="6337777" y="5481085"/>
            <a:ext cx="69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1600" b="1" dirty="0"/>
              <a:t>2023</a:t>
            </a:r>
            <a:endParaRPr lang="en-US" sz="1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416737-1DCE-4BE2-99AE-8479E169878C}"/>
              </a:ext>
            </a:extLst>
          </p:cNvPr>
          <p:cNvSpPr txBox="1"/>
          <p:nvPr/>
        </p:nvSpPr>
        <p:spPr>
          <a:xfrm>
            <a:off x="7312653" y="5455010"/>
            <a:ext cx="63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1600" b="1" dirty="0"/>
              <a:t>2024</a:t>
            </a:r>
            <a:endParaRPr lang="en-US" sz="16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EBD2F2-8951-452A-A391-D58372D9B2F8}"/>
              </a:ext>
            </a:extLst>
          </p:cNvPr>
          <p:cNvSpPr txBox="1"/>
          <p:nvPr/>
        </p:nvSpPr>
        <p:spPr>
          <a:xfrm>
            <a:off x="5471463" y="5472966"/>
            <a:ext cx="770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LB" sz="1600" b="1" dirty="0"/>
              <a:t>202</a:t>
            </a:r>
            <a:r>
              <a:rPr lang="en-US" sz="1600" b="1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F70A1C-418D-4489-9EF1-866B643658DD}"/>
              </a:ext>
            </a:extLst>
          </p:cNvPr>
          <p:cNvSpPr txBox="1"/>
          <p:nvPr/>
        </p:nvSpPr>
        <p:spPr>
          <a:xfrm>
            <a:off x="4533088" y="5492682"/>
            <a:ext cx="73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1600" b="1" dirty="0"/>
              <a:t>2021</a:t>
            </a:r>
            <a:endParaRPr lang="en-US" sz="16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5BD364-3D89-4D18-9716-0E06270BD42B}"/>
              </a:ext>
            </a:extLst>
          </p:cNvPr>
          <p:cNvSpPr txBox="1"/>
          <p:nvPr/>
        </p:nvSpPr>
        <p:spPr>
          <a:xfrm>
            <a:off x="2857074" y="5481085"/>
            <a:ext cx="68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201</a:t>
            </a:r>
            <a:r>
              <a:rPr lang="ar-LB" sz="1600" b="1" dirty="0"/>
              <a:t>9</a:t>
            </a:r>
            <a:endParaRPr lang="en-US" sz="16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8F117B-0B07-4328-B416-D913029F4AD5}"/>
              </a:ext>
            </a:extLst>
          </p:cNvPr>
          <p:cNvSpPr txBox="1"/>
          <p:nvPr/>
        </p:nvSpPr>
        <p:spPr>
          <a:xfrm>
            <a:off x="1090098" y="5503744"/>
            <a:ext cx="68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b="1" dirty="0"/>
              <a:t>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3CE50-8C87-45C8-8396-08C880F4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12405" y="1226290"/>
            <a:ext cx="1661822" cy="709925"/>
          </a:xfrm>
          <a:prstGeom prst="rect">
            <a:avLst/>
          </a:prstGeom>
        </p:spPr>
      </p:pic>
      <p:pic>
        <p:nvPicPr>
          <p:cNvPr id="33" name="Graphic 32" descr="Database">
            <a:extLst>
              <a:ext uri="{FF2B5EF4-FFF2-40B4-BE49-F238E27FC236}">
                <a16:creationId xmlns:a16="http://schemas.microsoft.com/office/drawing/2014/main" id="{099A7044-8C43-47A3-A93E-70A9EE1AF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3638" y="1189025"/>
            <a:ext cx="713954" cy="713954"/>
          </a:xfrm>
          <a:prstGeom prst="rect">
            <a:avLst/>
          </a:prstGeom>
        </p:spPr>
      </p:pic>
      <p:pic>
        <p:nvPicPr>
          <p:cNvPr id="28" name="Graphic 27" descr="Smart Phone">
            <a:extLst>
              <a:ext uri="{FF2B5EF4-FFF2-40B4-BE49-F238E27FC236}">
                <a16:creationId xmlns:a16="http://schemas.microsoft.com/office/drawing/2014/main" id="{F510B9DE-DB55-4548-BD23-78EE94E59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1211" y="1277310"/>
            <a:ext cx="617202" cy="576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4207A7-62AE-49F3-92BB-C4125DA7B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22936" y="1581252"/>
            <a:ext cx="1661822" cy="709925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5B157E2B-5E15-4627-A9AC-3BECD8382B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4758" y="1618092"/>
            <a:ext cx="668968" cy="6247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A1E199-601D-441A-BB07-F574B052E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34" y="1457657"/>
            <a:ext cx="1661822" cy="709925"/>
          </a:xfrm>
          <a:prstGeom prst="rect">
            <a:avLst/>
          </a:prstGeom>
        </p:spPr>
      </p:pic>
      <p:pic>
        <p:nvPicPr>
          <p:cNvPr id="30" name="Graphic 29" descr="Smart Phone">
            <a:extLst>
              <a:ext uri="{FF2B5EF4-FFF2-40B4-BE49-F238E27FC236}">
                <a16:creationId xmlns:a16="http://schemas.microsoft.com/office/drawing/2014/main" id="{96FCBE70-5E1F-4A50-9956-D4F7B102A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2305" y="1500220"/>
            <a:ext cx="668968" cy="6247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3E533A-0414-4917-B817-3949D564EA56}"/>
              </a:ext>
            </a:extLst>
          </p:cNvPr>
          <p:cNvSpPr txBox="1"/>
          <p:nvPr/>
        </p:nvSpPr>
        <p:spPr>
          <a:xfrm flipH="1">
            <a:off x="8160642" y="3231086"/>
            <a:ext cx="838197" cy="17543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LB" dirty="0">
                <a:solidFill>
                  <a:schemeClr val="bg1"/>
                </a:solidFill>
              </a:rPr>
              <a:t>اليمن</a:t>
            </a:r>
          </a:p>
          <a:p>
            <a:pPr algn="r" rtl="1"/>
            <a:r>
              <a:rPr lang="ar-LB" dirty="0">
                <a:solidFill>
                  <a:schemeClr val="bg1"/>
                </a:solidFill>
              </a:rPr>
              <a:t>سوريا</a:t>
            </a:r>
          </a:p>
          <a:p>
            <a:pPr algn="r" rtl="1"/>
            <a:r>
              <a:rPr lang="ar-LB" dirty="0">
                <a:solidFill>
                  <a:schemeClr val="bg1"/>
                </a:solidFill>
              </a:rPr>
              <a:t>لبنان</a:t>
            </a:r>
          </a:p>
          <a:p>
            <a:pPr algn="r" rtl="1"/>
            <a:r>
              <a:rPr lang="ar-LB" dirty="0">
                <a:solidFill>
                  <a:schemeClr val="bg1"/>
                </a:solidFill>
              </a:rPr>
              <a:t>ليبيا</a:t>
            </a:r>
            <a:endParaRPr lang="en-GB" dirty="0">
              <a:solidFill>
                <a:schemeClr val="bg1"/>
              </a:solidFill>
            </a:endParaRPr>
          </a:p>
          <a:p>
            <a:pPr algn="r" rtl="1"/>
            <a:r>
              <a:rPr lang="ar-LB" dirty="0">
                <a:solidFill>
                  <a:schemeClr val="bg1"/>
                </a:solidFill>
              </a:rPr>
              <a:t>جيبوتي</a:t>
            </a:r>
          </a:p>
          <a:p>
            <a:pPr algn="r" rtl="1"/>
            <a:r>
              <a:rPr lang="ar-LB" dirty="0">
                <a:solidFill>
                  <a:schemeClr val="bg1"/>
                </a:solidFill>
              </a:rPr>
              <a:t>الصومال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C72946-18E0-4C43-A643-1A23C98F010F}"/>
              </a:ext>
            </a:extLst>
          </p:cNvPr>
          <p:cNvSpPr txBox="1"/>
          <p:nvPr/>
        </p:nvSpPr>
        <p:spPr>
          <a:xfrm>
            <a:off x="8160642" y="5494146"/>
            <a:ext cx="100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000" b="1" dirty="0"/>
              <a:t>غير محدد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446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4522" y="863554"/>
            <a:ext cx="76549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LB" sz="21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</a:rPr>
              <a:t>اطار العمل العالمي (الامم المتحدة) مفاهيمي للتعدادات </a:t>
            </a:r>
            <a:endParaRPr lang="en-US" sz="21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2B28E-3986-40FD-9505-E259ACC8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0342"/>
            <a:ext cx="8305800" cy="55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شكراً</a:t>
            </a:r>
            <a:r>
              <a:rPr lang="ar-LB" dirty="0"/>
              <a:t> لحسن المتابعة والاستماع</a:t>
            </a:r>
            <a:br>
              <a:rPr lang="ar-LB" dirty="0"/>
            </a:br>
            <a:r>
              <a:rPr lang="ar-L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1587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resentation future plans (002).potx" id="{1DA920EC-E68D-4B85-9991-A21953F92DDE}" vid="{810C6FAC-F6DA-4589-9A1C-2AF002735D41}"/>
    </a:ext>
  </a:extLst>
</a:theme>
</file>

<file path=ppt/theme/theme5.xml><?xml version="1.0" encoding="utf-8"?>
<a:theme xmlns:a="http://schemas.openxmlformats.org/drawingml/2006/main" name="1_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Ar" id="{CA9D1C49-7894-0E4A-B88F-93A62C7B6C47}" vid="{4D5710C3-A91B-0146-B7B2-58BEF02F20A7}"/>
    </a:ext>
  </a:extLst>
</a:theme>
</file>

<file path=ppt/theme/theme6.xml><?xml version="1.0" encoding="utf-8"?>
<a:theme xmlns:a="http://schemas.openxmlformats.org/drawingml/2006/main" name="3_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Ar" id="{CA9D1C49-7894-0E4A-B88F-93A62C7B6C47}" vid="{4D5710C3-A91B-0146-B7B2-58BEF02F20A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41864</TotalTime>
  <Words>593</Words>
  <Application>Microsoft Office PowerPoint</Application>
  <PresentationFormat>On-screen Show (4:3)</PresentationFormat>
  <Paragraphs>146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Garamond</vt:lpstr>
      <vt:lpstr>Sakkal Majalla</vt:lpstr>
      <vt:lpstr>Selawik Light</vt:lpstr>
      <vt:lpstr>Verdana</vt:lpstr>
      <vt:lpstr>Wingdings</vt:lpstr>
      <vt:lpstr>1_Default Design</vt:lpstr>
      <vt:lpstr>2_Default Design</vt:lpstr>
      <vt:lpstr>Custom Design</vt:lpstr>
      <vt:lpstr>SavonVTI</vt:lpstr>
      <vt:lpstr>1_SavonVTI</vt:lpstr>
      <vt:lpstr>3_SavonVTI</vt:lpstr>
      <vt:lpstr>Office Theme</vt:lpstr>
      <vt:lpstr> لمحة حول اجراء التعدادات في البلدان العربية خلال جولة 2020  إسماعيل لُبّد   </vt:lpstr>
      <vt:lpstr>PowerPoint Presentation</vt:lpstr>
      <vt:lpstr>1. لمحة عامة عن إجراء التعدادات في العالم في جولة 2020 (تابع) </vt:lpstr>
      <vt:lpstr>PowerPoint Presentation</vt:lpstr>
      <vt:lpstr>1. لمحة عامة عن إجراء التعدادات في العالم في جولة 2020 (تابع) </vt:lpstr>
      <vt:lpstr>2- إجراء التعدادات السكانية في المنطقة العربية</vt:lpstr>
      <vt:lpstr>2- أثر جائحة كوفيد 19 على إجراء التعدادات في البلدان العربية في جولة 2020</vt:lpstr>
      <vt:lpstr>PowerPoint Presentation</vt:lpstr>
      <vt:lpstr>شكراً لحسن المتابعة والاستماع  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User</dc:creator>
  <cp:lastModifiedBy>Dina Karanouh</cp:lastModifiedBy>
  <cp:revision>355</cp:revision>
  <cp:lastPrinted>2021-03-11T07:26:03Z</cp:lastPrinted>
  <dcterms:created xsi:type="dcterms:W3CDTF">2008-04-16T08:27:11Z</dcterms:created>
  <dcterms:modified xsi:type="dcterms:W3CDTF">2022-03-02T11:18:56Z</dcterms:modified>
</cp:coreProperties>
</file>