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16"/>
  </p:notesMasterIdLst>
  <p:handoutMasterIdLst>
    <p:handoutMasterId r:id="rId17"/>
  </p:handoutMasterIdLst>
  <p:sldIdLst>
    <p:sldId id="281" r:id="rId2"/>
    <p:sldId id="338" r:id="rId3"/>
    <p:sldId id="418" r:id="rId4"/>
    <p:sldId id="578" r:id="rId5"/>
    <p:sldId id="576" r:id="rId6"/>
    <p:sldId id="411" r:id="rId7"/>
    <p:sldId id="412" r:id="rId8"/>
    <p:sldId id="574" r:id="rId9"/>
    <p:sldId id="561" r:id="rId10"/>
    <p:sldId id="559" r:id="rId11"/>
    <p:sldId id="558" r:id="rId12"/>
    <p:sldId id="564" r:id="rId13"/>
    <p:sldId id="419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93A"/>
    <a:srgbClr val="9ACD4C"/>
    <a:srgbClr val="0298CA"/>
    <a:srgbClr val="13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8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2" d="100"/>
          <a:sy n="142" d="100"/>
        </p:scale>
        <p:origin x="58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26044\Documents\random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26044\Documents\random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26044\Desktop\Various%20social%20protection\Morocco\Morocco%20FA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Benefits going to the poor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Strictly targeted</c:v>
                </c:pt>
                <c:pt idx="1">
                  <c:v>More universal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A-4251-9F55-BC4D3D2DFB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Benefits going to the non-poor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Strictly targeted</c:v>
                </c:pt>
                <c:pt idx="1">
                  <c:v>More universal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7A-4251-9F55-BC4D3D2DF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6275552"/>
        <c:axId val="1416279392"/>
      </c:barChart>
      <c:catAx>
        <c:axId val="141627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6279392"/>
        <c:crosses val="autoZero"/>
        <c:auto val="1"/>
        <c:lblAlgn val="ctr"/>
        <c:lblOffset val="100"/>
        <c:noMultiLvlLbl val="0"/>
      </c:catAx>
      <c:valAx>
        <c:axId val="1416279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627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Benefits going to the poor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Sheet1!$B$7:$C$7</c:f>
              <c:strCache>
                <c:ptCount val="2"/>
                <c:pt idx="0">
                  <c:v>Strictly targeted</c:v>
                </c:pt>
                <c:pt idx="1">
                  <c:v>More universal</c:v>
                </c:pt>
              </c:strCache>
            </c:strRef>
          </c:cat>
          <c:val>
            <c:numRef>
              <c:f>Sheet1!$B$8:$C$8</c:f>
              <c:numCache>
                <c:formatCode>_(* #,##0_);_(* \(#,##0\);_(* "-"??_);_(@_)</c:formatCode>
                <c:ptCount val="2"/>
                <c:pt idx="0">
                  <c:v>7500000</c:v>
                </c:pt>
                <c:pt idx="1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6-403F-92A8-E8BE31123DFB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Benefits going to the non-poor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Sheet1!$B$7:$C$7</c:f>
              <c:strCache>
                <c:ptCount val="2"/>
                <c:pt idx="0">
                  <c:v>Strictly targeted</c:v>
                </c:pt>
                <c:pt idx="1">
                  <c:v>More universal</c:v>
                </c:pt>
              </c:strCache>
            </c:strRef>
          </c:cat>
          <c:val>
            <c:numRef>
              <c:f>Sheet1!$B$9:$C$9</c:f>
              <c:numCache>
                <c:formatCode>_(* #,##0_);_(* \(#,##0\);_(* "-"??_);_(@_)</c:formatCode>
                <c:ptCount val="2"/>
                <c:pt idx="0">
                  <c:v>2500000</c:v>
                </c:pt>
                <c:pt idx="1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96-403F-92A8-E8BE311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6324032"/>
        <c:axId val="1416311072"/>
      </c:barChart>
      <c:catAx>
        <c:axId val="141632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6311072"/>
        <c:crosses val="autoZero"/>
        <c:auto val="1"/>
        <c:lblAlgn val="ctr"/>
        <c:lblOffset val="100"/>
        <c:noMultiLvlLbl val="0"/>
      </c:catAx>
      <c:valAx>
        <c:axId val="141631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632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قيمة المخصصات العائلية الشهرية (طفلين) والمساهمة في نظام الحماية الاجتماعية حسب فئة الدخل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Benefit (two children)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Sheet1!$B$1:$G$2</c:f>
              <c:multiLvlStrCache>
                <c:ptCount val="6"/>
                <c:lvl>
                  <c:pt idx="0">
                    <c:v>Poor</c:v>
                  </c:pt>
                  <c:pt idx="1">
                    <c:v>Minimum wage</c:v>
                  </c:pt>
                  <c:pt idx="2">
                    <c:v>2 x minimum wage</c:v>
                  </c:pt>
                  <c:pt idx="3">
                    <c:v>3 x minimum wage</c:v>
                  </c:pt>
                  <c:pt idx="4">
                    <c:v>4 x minimum wage</c:v>
                  </c:pt>
                  <c:pt idx="5">
                    <c:v>5 x minimum wage</c:v>
                  </c:pt>
                </c:lvl>
                <c:lvl>
                  <c:pt idx="0">
                    <c:v>Social assistance</c:v>
                  </c:pt>
                  <c:pt idx="1">
                    <c:v>Social insurance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6-4590-AFF6-CD630B78BCF5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Contribution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Sheet1!$B$1:$G$2</c:f>
              <c:multiLvlStrCache>
                <c:ptCount val="6"/>
                <c:lvl>
                  <c:pt idx="0">
                    <c:v>Poor</c:v>
                  </c:pt>
                  <c:pt idx="1">
                    <c:v>Minimum wage</c:v>
                  </c:pt>
                  <c:pt idx="2">
                    <c:v>2 x minimum wage</c:v>
                  </c:pt>
                  <c:pt idx="3">
                    <c:v>3 x minimum wage</c:v>
                  </c:pt>
                  <c:pt idx="4">
                    <c:v>4 x minimum wage</c:v>
                  </c:pt>
                  <c:pt idx="5">
                    <c:v>5 x minimum wage</c:v>
                  </c:pt>
                </c:lvl>
                <c:lvl>
                  <c:pt idx="0">
                    <c:v>Social assistance</c:v>
                  </c:pt>
                  <c:pt idx="1">
                    <c:v>Social insurance</c:v>
                  </c:pt>
                </c:lvl>
              </c:multiLvlStrCache>
            </c:multiLvlStrRef>
          </c:cat>
          <c:val>
            <c:numRef>
              <c:f>Sheet1!$B$5:$G$5</c:f>
              <c:numCache>
                <c:formatCode>General</c:formatCode>
                <c:ptCount val="6"/>
                <c:pt idx="1">
                  <c:v>-199.12896000000001</c:v>
                </c:pt>
                <c:pt idx="2">
                  <c:v>-398.25792000000001</c:v>
                </c:pt>
                <c:pt idx="3">
                  <c:v>-597.38688000000002</c:v>
                </c:pt>
                <c:pt idx="4">
                  <c:v>-796.51584000000003</c:v>
                </c:pt>
                <c:pt idx="5">
                  <c:v>-995.64479999999992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6-4590-AFF6-CD630B78B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3304143"/>
        <c:axId val="1263304623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Inome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Sheet1!$B$1:$G$2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Poor</c:v>
                        </c:pt>
                        <c:pt idx="1">
                          <c:v>Minimum wage</c:v>
                        </c:pt>
                        <c:pt idx="2">
                          <c:v>2 x minimum wage</c:v>
                        </c:pt>
                        <c:pt idx="3">
                          <c:v>3 x minimum wage</c:v>
                        </c:pt>
                        <c:pt idx="4">
                          <c:v>4 x minimum wage</c:v>
                        </c:pt>
                        <c:pt idx="5">
                          <c:v>5 x minimum wage</c:v>
                        </c:pt>
                      </c:lvl>
                      <c:lvl>
                        <c:pt idx="0">
                          <c:v>Social assistance</c:v>
                        </c:pt>
                        <c:pt idx="1">
                          <c:v>Social insurance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1">
                        <c:v>3111.39</c:v>
                      </c:pt>
                      <c:pt idx="2">
                        <c:v>6222.78</c:v>
                      </c:pt>
                      <c:pt idx="3">
                        <c:v>9334.17</c:v>
                      </c:pt>
                      <c:pt idx="4">
                        <c:v>12445.56</c:v>
                      </c:pt>
                      <c:pt idx="5">
                        <c:v>15556.949999999999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666-4590-AFF6-CD630B78BCF5}"/>
                  </c:ext>
                </c:extLst>
              </c15:ser>
            </c15:filteredBarSeries>
          </c:ext>
        </c:extLst>
      </c:barChart>
      <c:catAx>
        <c:axId val="1263304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304623"/>
        <c:crosses val="autoZero"/>
        <c:auto val="1"/>
        <c:lblAlgn val="ctr"/>
        <c:lblOffset val="100"/>
        <c:noMultiLvlLbl val="0"/>
      </c:catAx>
      <c:valAx>
        <c:axId val="126330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304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2EBF8-3C0C-438B-9785-E611C08DDE56}" type="doc">
      <dgm:prSet loTypeId="urn:microsoft.com/office/officeart/2005/8/layout/l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7906296-666F-4C98-A581-612E6095BCCF}">
      <dgm:prSet phldrT="[Text]" custT="1"/>
      <dgm:spPr/>
      <dgm:t>
        <a:bodyPr/>
        <a:lstStyle/>
        <a:p>
          <a:r>
            <a:rPr lang="ar-LB" sz="2000" dirty="0"/>
            <a:t>المساعدة الاجتماعية</a:t>
          </a:r>
          <a:br>
            <a:rPr lang="en-US" sz="2000" dirty="0"/>
          </a:br>
          <a:r>
            <a:rPr lang="en-US" sz="2000" dirty="0"/>
            <a:t>(</a:t>
          </a:r>
          <a:r>
            <a:rPr lang="ar-LB" sz="2000" dirty="0"/>
            <a:t>غير القائمة على الاشتراكات</a:t>
          </a:r>
          <a:r>
            <a:rPr lang="en-US" sz="2000" dirty="0"/>
            <a:t>)</a:t>
          </a:r>
        </a:p>
      </dgm:t>
    </dgm:pt>
    <dgm:pt modelId="{29736E87-906F-46B8-9B3F-987E098CEEC4}" type="parTrans" cxnId="{EA13B083-9141-44CB-B7CF-651C5BCCE251}">
      <dgm:prSet/>
      <dgm:spPr/>
      <dgm:t>
        <a:bodyPr/>
        <a:lstStyle/>
        <a:p>
          <a:endParaRPr lang="en-US"/>
        </a:p>
      </dgm:t>
    </dgm:pt>
    <dgm:pt modelId="{FE6ABF05-6039-4694-B920-31B2C18B5BB7}" type="sibTrans" cxnId="{EA13B083-9141-44CB-B7CF-651C5BCCE251}">
      <dgm:prSet/>
      <dgm:spPr/>
      <dgm:t>
        <a:bodyPr/>
        <a:lstStyle/>
        <a:p>
          <a:endParaRPr lang="en-US"/>
        </a:p>
      </dgm:t>
    </dgm:pt>
    <dgm:pt modelId="{F6B2FAEB-25B7-4540-B792-5785476FCE51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LB" dirty="0"/>
            <a:t>الفقر</a:t>
          </a:r>
          <a:endParaRPr lang="en-US" dirty="0"/>
        </a:p>
      </dgm:t>
    </dgm:pt>
    <dgm:pt modelId="{E4CFB762-60E8-49D5-870D-E50A664FC4FB}" type="parTrans" cxnId="{F7D65A96-D1AB-4AA1-B6D5-CC2A31AC5B2D}">
      <dgm:prSet/>
      <dgm:spPr/>
      <dgm:t>
        <a:bodyPr/>
        <a:lstStyle/>
        <a:p>
          <a:endParaRPr lang="en-US"/>
        </a:p>
      </dgm:t>
    </dgm:pt>
    <dgm:pt modelId="{4D63C7C0-19C9-44C4-9BD5-AFF511CC0C89}" type="sibTrans" cxnId="{F7D65A96-D1AB-4AA1-B6D5-CC2A31AC5B2D}">
      <dgm:prSet/>
      <dgm:spPr/>
      <dgm:t>
        <a:bodyPr/>
        <a:lstStyle/>
        <a:p>
          <a:endParaRPr lang="en-US"/>
        </a:p>
      </dgm:t>
    </dgm:pt>
    <dgm:pt modelId="{224333B1-B8E2-46A9-9123-820E9E8B214F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LB" dirty="0"/>
            <a:t>المستهدفة</a:t>
          </a:r>
          <a:endParaRPr lang="en-US" dirty="0"/>
        </a:p>
      </dgm:t>
    </dgm:pt>
    <dgm:pt modelId="{E0B55337-40FC-4B01-8B53-1C7F9454DC6F}" type="parTrans" cxnId="{2CD114EC-4093-441B-A094-1F5269FA9C5F}">
      <dgm:prSet/>
      <dgm:spPr/>
      <dgm:t>
        <a:bodyPr/>
        <a:lstStyle/>
        <a:p>
          <a:endParaRPr lang="en-US"/>
        </a:p>
      </dgm:t>
    </dgm:pt>
    <dgm:pt modelId="{71FDBEA8-88E1-4A97-B805-033F885C7D44}" type="sibTrans" cxnId="{2CD114EC-4093-441B-A094-1F5269FA9C5F}">
      <dgm:prSet/>
      <dgm:spPr/>
      <dgm:t>
        <a:bodyPr/>
        <a:lstStyle/>
        <a:p>
          <a:endParaRPr lang="en-US"/>
        </a:p>
      </dgm:t>
    </dgm:pt>
    <dgm:pt modelId="{77AA21CF-69A4-43EB-8E18-F3EDD35CE299}">
      <dgm:prSet phldrT="[Text]" custT="1"/>
      <dgm:spPr/>
      <dgm:t>
        <a:bodyPr/>
        <a:lstStyle/>
        <a:p>
          <a:r>
            <a:rPr lang="ar-LB" sz="1800" dirty="0"/>
            <a:t>التأمينات الاجتماعية </a:t>
          </a:r>
        </a:p>
        <a:p>
          <a:r>
            <a:rPr lang="ar-LB" sz="1800" dirty="0"/>
            <a:t>(القائمة على الاشتراكات)</a:t>
          </a:r>
          <a:endParaRPr lang="en-US" sz="1800" dirty="0"/>
        </a:p>
      </dgm:t>
    </dgm:pt>
    <dgm:pt modelId="{F6D1196F-F474-4B37-ADD9-B924BB8F643B}" type="parTrans" cxnId="{D3F1F6CB-3481-411A-96E1-FCF735BADBA0}">
      <dgm:prSet/>
      <dgm:spPr/>
      <dgm:t>
        <a:bodyPr/>
        <a:lstStyle/>
        <a:p>
          <a:endParaRPr lang="en-US"/>
        </a:p>
      </dgm:t>
    </dgm:pt>
    <dgm:pt modelId="{E2D17F81-F0C9-4AC8-B8B5-0C94690BA45D}" type="sibTrans" cxnId="{D3F1F6CB-3481-411A-96E1-FCF735BADBA0}">
      <dgm:prSet/>
      <dgm:spPr/>
      <dgm:t>
        <a:bodyPr/>
        <a:lstStyle/>
        <a:p>
          <a:endParaRPr lang="en-US"/>
        </a:p>
      </dgm:t>
    </dgm:pt>
    <dgm:pt modelId="{614E6DDD-4FFC-4F05-8C89-B9305C917CCB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LB" dirty="0"/>
            <a:t>مخاطر دورة الحياة</a:t>
          </a:r>
          <a:endParaRPr lang="en-US" dirty="0"/>
        </a:p>
      </dgm:t>
    </dgm:pt>
    <dgm:pt modelId="{FB95B402-5088-4819-B3CC-1878D2323018}" type="parTrans" cxnId="{E186287D-785B-4F4D-9758-66E496F10D27}">
      <dgm:prSet/>
      <dgm:spPr/>
      <dgm:t>
        <a:bodyPr/>
        <a:lstStyle/>
        <a:p>
          <a:endParaRPr lang="en-US"/>
        </a:p>
      </dgm:t>
    </dgm:pt>
    <dgm:pt modelId="{E1A1FA8A-5223-47E7-B689-CE5078D9FAF4}" type="sibTrans" cxnId="{E186287D-785B-4F4D-9758-66E496F10D27}">
      <dgm:prSet/>
      <dgm:spPr/>
      <dgm:t>
        <a:bodyPr/>
        <a:lstStyle/>
        <a:p>
          <a:endParaRPr lang="en-US"/>
        </a:p>
      </dgm:t>
    </dgm:pt>
    <dgm:pt modelId="{5944E621-DDD5-465A-9854-E9F1FB94ECD7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LB" dirty="0"/>
            <a:t>الشاملة</a:t>
          </a:r>
          <a:endParaRPr lang="en-US" dirty="0"/>
        </a:p>
      </dgm:t>
    </dgm:pt>
    <dgm:pt modelId="{BD62FC81-895E-490D-B11D-B554941F968E}" type="parTrans" cxnId="{3432247F-E6DE-4D1A-89BF-32B431FC784A}">
      <dgm:prSet/>
      <dgm:spPr/>
      <dgm:t>
        <a:bodyPr/>
        <a:lstStyle/>
        <a:p>
          <a:endParaRPr lang="en-US"/>
        </a:p>
      </dgm:t>
    </dgm:pt>
    <dgm:pt modelId="{BB850C97-5107-45E9-B54F-61E0B413EF3D}" type="sibTrans" cxnId="{3432247F-E6DE-4D1A-89BF-32B431FC784A}">
      <dgm:prSet/>
      <dgm:spPr/>
      <dgm:t>
        <a:bodyPr/>
        <a:lstStyle/>
        <a:p>
          <a:endParaRPr lang="en-US"/>
        </a:p>
      </dgm:t>
    </dgm:pt>
    <dgm:pt modelId="{182D6635-9D38-47B0-965F-4E571C91F787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ar-LB" dirty="0"/>
            <a:t>تحويلات نقدية منتظمة</a:t>
          </a:r>
          <a:endParaRPr lang="en-US" dirty="0"/>
        </a:p>
      </dgm:t>
    </dgm:pt>
    <dgm:pt modelId="{981F2363-AB3A-42D0-A766-EA6BFE6F6956}" type="parTrans" cxnId="{09AB8864-A968-4EE9-AB49-F40FB6DCC069}">
      <dgm:prSet/>
      <dgm:spPr/>
      <dgm:t>
        <a:bodyPr/>
        <a:lstStyle/>
        <a:p>
          <a:endParaRPr lang="en-US"/>
        </a:p>
      </dgm:t>
    </dgm:pt>
    <dgm:pt modelId="{44C8657E-6F8D-4990-BEA0-EC31EA783B31}" type="sibTrans" cxnId="{09AB8864-A968-4EE9-AB49-F40FB6DCC069}">
      <dgm:prSet/>
      <dgm:spPr/>
      <dgm:t>
        <a:bodyPr/>
        <a:lstStyle/>
        <a:p>
          <a:endParaRPr lang="en-US"/>
        </a:p>
      </dgm:t>
    </dgm:pt>
    <dgm:pt modelId="{CD8B48D6-26FF-4289-9B1B-8B00BB58A701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LB" dirty="0"/>
            <a:t>تقديمات فقط عند الأزمات والمخاطر</a:t>
          </a:r>
          <a:endParaRPr lang="en-US" dirty="0"/>
        </a:p>
      </dgm:t>
    </dgm:pt>
    <dgm:pt modelId="{21D1FD44-0776-4DC6-82E8-679A64B335A6}" type="parTrans" cxnId="{ECF5A957-F6C2-40FD-82B3-BF0C92E52D9B}">
      <dgm:prSet/>
      <dgm:spPr/>
      <dgm:t>
        <a:bodyPr/>
        <a:lstStyle/>
        <a:p>
          <a:endParaRPr lang="en-US"/>
        </a:p>
      </dgm:t>
    </dgm:pt>
    <dgm:pt modelId="{15F8C141-41AA-46B2-9028-0AAF1EDCE0E9}" type="sibTrans" cxnId="{ECF5A957-F6C2-40FD-82B3-BF0C92E52D9B}">
      <dgm:prSet/>
      <dgm:spPr/>
      <dgm:t>
        <a:bodyPr/>
        <a:lstStyle/>
        <a:p>
          <a:endParaRPr lang="en-US"/>
        </a:p>
      </dgm:t>
    </dgm:pt>
    <dgm:pt modelId="{6D5C0E19-1F36-42A7-B1B5-C40EDB5DD405}" type="pres">
      <dgm:prSet presAssocID="{D542EBF8-3C0C-438B-9785-E611C08DDE56}" presName="Name0" presStyleCnt="0">
        <dgm:presLayoutVars>
          <dgm:dir/>
          <dgm:animLvl val="lvl"/>
          <dgm:resizeHandles val="exact"/>
        </dgm:presLayoutVars>
      </dgm:prSet>
      <dgm:spPr/>
    </dgm:pt>
    <dgm:pt modelId="{F6F22685-8912-4A39-BF5A-CCA8853DC5A6}" type="pres">
      <dgm:prSet presAssocID="{07906296-666F-4C98-A581-612E6095BCCF}" presName="vertFlow" presStyleCnt="0"/>
      <dgm:spPr/>
    </dgm:pt>
    <dgm:pt modelId="{749432FF-40B3-45A0-834A-51FC2B508695}" type="pres">
      <dgm:prSet presAssocID="{07906296-666F-4C98-A581-612E6095BCCF}" presName="header" presStyleLbl="node1" presStyleIdx="0" presStyleCnt="2"/>
      <dgm:spPr/>
    </dgm:pt>
    <dgm:pt modelId="{9B40850C-E45E-4BA5-B1CB-45D64A4721BB}" type="pres">
      <dgm:prSet presAssocID="{E4CFB762-60E8-49D5-870D-E50A664FC4FB}" presName="parTrans" presStyleLbl="sibTrans2D1" presStyleIdx="0" presStyleCnt="6"/>
      <dgm:spPr/>
    </dgm:pt>
    <dgm:pt modelId="{79051B89-ACF9-4A3B-B4FC-D645EB4D1412}" type="pres">
      <dgm:prSet presAssocID="{F6B2FAEB-25B7-4540-B792-5785476FCE51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82F42156-A7CB-400E-A215-7F891296BAF8}" type="pres">
      <dgm:prSet presAssocID="{4D63C7C0-19C9-44C4-9BD5-AFF511CC0C89}" presName="sibTrans" presStyleLbl="sibTrans2D1" presStyleIdx="1" presStyleCnt="6"/>
      <dgm:spPr/>
    </dgm:pt>
    <dgm:pt modelId="{7F4B36EE-9C48-462A-A2F5-56A3F2593477}" type="pres">
      <dgm:prSet presAssocID="{224333B1-B8E2-46A9-9123-820E9E8B214F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95448FBF-E347-4635-B18A-9B2F0926AAB2}" type="pres">
      <dgm:prSet presAssocID="{71FDBEA8-88E1-4A97-B805-033F885C7D44}" presName="sibTrans" presStyleLbl="sibTrans2D1" presStyleIdx="2" presStyleCnt="6"/>
      <dgm:spPr/>
    </dgm:pt>
    <dgm:pt modelId="{71E07F90-DE9D-4A63-B637-4A6ABD31ACD1}" type="pres">
      <dgm:prSet presAssocID="{182D6635-9D38-47B0-965F-4E571C91F787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1297E2E8-AF9E-4A31-8A9E-174AB60584B4}" type="pres">
      <dgm:prSet presAssocID="{07906296-666F-4C98-A581-612E6095BCCF}" presName="hSp" presStyleCnt="0"/>
      <dgm:spPr/>
    </dgm:pt>
    <dgm:pt modelId="{07321EFE-0798-482D-86F1-ACB8BAABF270}" type="pres">
      <dgm:prSet presAssocID="{77AA21CF-69A4-43EB-8E18-F3EDD35CE299}" presName="vertFlow" presStyleCnt="0"/>
      <dgm:spPr/>
    </dgm:pt>
    <dgm:pt modelId="{F200058C-FA38-45D6-9A9F-25928467CB62}" type="pres">
      <dgm:prSet presAssocID="{77AA21CF-69A4-43EB-8E18-F3EDD35CE299}" presName="header" presStyleLbl="node1" presStyleIdx="1" presStyleCnt="2"/>
      <dgm:spPr/>
    </dgm:pt>
    <dgm:pt modelId="{DE3ABD0E-BD68-435E-BFFC-395E93875612}" type="pres">
      <dgm:prSet presAssocID="{FB95B402-5088-4819-B3CC-1878D2323018}" presName="parTrans" presStyleLbl="sibTrans2D1" presStyleIdx="3" presStyleCnt="6"/>
      <dgm:spPr/>
    </dgm:pt>
    <dgm:pt modelId="{F00CA3FA-1E9F-4258-8C31-A5A4F6BED257}" type="pres">
      <dgm:prSet presAssocID="{614E6DDD-4FFC-4F05-8C89-B9305C917CCB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3040B2F2-5858-471F-841E-967B24F92A1B}" type="pres">
      <dgm:prSet presAssocID="{E1A1FA8A-5223-47E7-B689-CE5078D9FAF4}" presName="sibTrans" presStyleLbl="sibTrans2D1" presStyleIdx="4" presStyleCnt="6"/>
      <dgm:spPr/>
    </dgm:pt>
    <dgm:pt modelId="{4DEB8D23-2995-4403-91C2-10A4135088DC}" type="pres">
      <dgm:prSet presAssocID="{5944E621-DDD5-465A-9854-E9F1FB94ECD7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DEE39420-DC86-4FD6-8D99-621BB9992690}" type="pres">
      <dgm:prSet presAssocID="{BB850C97-5107-45E9-B54F-61E0B413EF3D}" presName="sibTrans" presStyleLbl="sibTrans2D1" presStyleIdx="5" presStyleCnt="6"/>
      <dgm:spPr/>
    </dgm:pt>
    <dgm:pt modelId="{B5C52481-FC2C-460A-805B-F6723074EBFE}" type="pres">
      <dgm:prSet presAssocID="{CD8B48D6-26FF-4289-9B1B-8B00BB58A701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51E54404-2B7A-4552-BAE1-B7C2DC1DB6A7}" type="presOf" srcId="{71FDBEA8-88E1-4A97-B805-033F885C7D44}" destId="{95448FBF-E347-4635-B18A-9B2F0926AAB2}" srcOrd="0" destOrd="0" presId="urn:microsoft.com/office/officeart/2005/8/layout/lProcess1"/>
    <dgm:cxn modelId="{98FEA60A-AA96-49BD-9161-10D1FBFDEA3A}" type="presOf" srcId="{5944E621-DDD5-465A-9854-E9F1FB94ECD7}" destId="{4DEB8D23-2995-4403-91C2-10A4135088DC}" srcOrd="0" destOrd="0" presId="urn:microsoft.com/office/officeart/2005/8/layout/lProcess1"/>
    <dgm:cxn modelId="{A19DB10F-4646-450F-8F1F-14C778275576}" type="presOf" srcId="{4D63C7C0-19C9-44C4-9BD5-AFF511CC0C89}" destId="{82F42156-A7CB-400E-A215-7F891296BAF8}" srcOrd="0" destOrd="0" presId="urn:microsoft.com/office/officeart/2005/8/layout/lProcess1"/>
    <dgm:cxn modelId="{851A151F-CDBF-44B3-9968-2BDED5F488AB}" type="presOf" srcId="{CD8B48D6-26FF-4289-9B1B-8B00BB58A701}" destId="{B5C52481-FC2C-460A-805B-F6723074EBFE}" srcOrd="0" destOrd="0" presId="urn:microsoft.com/office/officeart/2005/8/layout/lProcess1"/>
    <dgm:cxn modelId="{D18D6D41-42FA-482B-9FEB-D992003409F0}" type="presOf" srcId="{E4CFB762-60E8-49D5-870D-E50A664FC4FB}" destId="{9B40850C-E45E-4BA5-B1CB-45D64A4721BB}" srcOrd="0" destOrd="0" presId="urn:microsoft.com/office/officeart/2005/8/layout/lProcess1"/>
    <dgm:cxn modelId="{09AB8864-A968-4EE9-AB49-F40FB6DCC069}" srcId="{07906296-666F-4C98-A581-612E6095BCCF}" destId="{182D6635-9D38-47B0-965F-4E571C91F787}" srcOrd="2" destOrd="0" parTransId="{981F2363-AB3A-42D0-A766-EA6BFE6F6956}" sibTransId="{44C8657E-6F8D-4990-BEA0-EC31EA783B31}"/>
    <dgm:cxn modelId="{C8225B6C-66C1-47EB-91BE-3D100F73402E}" type="presOf" srcId="{E1A1FA8A-5223-47E7-B689-CE5078D9FAF4}" destId="{3040B2F2-5858-471F-841E-967B24F92A1B}" srcOrd="0" destOrd="0" presId="urn:microsoft.com/office/officeart/2005/8/layout/lProcess1"/>
    <dgm:cxn modelId="{ECF5A957-F6C2-40FD-82B3-BF0C92E52D9B}" srcId="{77AA21CF-69A4-43EB-8E18-F3EDD35CE299}" destId="{CD8B48D6-26FF-4289-9B1B-8B00BB58A701}" srcOrd="2" destOrd="0" parTransId="{21D1FD44-0776-4DC6-82E8-679A64B335A6}" sibTransId="{15F8C141-41AA-46B2-9028-0AAF1EDCE0E9}"/>
    <dgm:cxn modelId="{E186287D-785B-4F4D-9758-66E496F10D27}" srcId="{77AA21CF-69A4-43EB-8E18-F3EDD35CE299}" destId="{614E6DDD-4FFC-4F05-8C89-B9305C917CCB}" srcOrd="0" destOrd="0" parTransId="{FB95B402-5088-4819-B3CC-1878D2323018}" sibTransId="{E1A1FA8A-5223-47E7-B689-CE5078D9FAF4}"/>
    <dgm:cxn modelId="{3432247F-E6DE-4D1A-89BF-32B431FC784A}" srcId="{77AA21CF-69A4-43EB-8E18-F3EDD35CE299}" destId="{5944E621-DDD5-465A-9854-E9F1FB94ECD7}" srcOrd="1" destOrd="0" parTransId="{BD62FC81-895E-490D-B11D-B554941F968E}" sibTransId="{BB850C97-5107-45E9-B54F-61E0B413EF3D}"/>
    <dgm:cxn modelId="{EA13B083-9141-44CB-B7CF-651C5BCCE251}" srcId="{D542EBF8-3C0C-438B-9785-E611C08DDE56}" destId="{07906296-666F-4C98-A581-612E6095BCCF}" srcOrd="0" destOrd="0" parTransId="{29736E87-906F-46B8-9B3F-987E098CEEC4}" sibTransId="{FE6ABF05-6039-4694-B920-31B2C18B5BB7}"/>
    <dgm:cxn modelId="{EC9D1D85-B4D0-4534-B1B1-F954FD090F2D}" type="presOf" srcId="{D542EBF8-3C0C-438B-9785-E611C08DDE56}" destId="{6D5C0E19-1F36-42A7-B1B5-C40EDB5DD405}" srcOrd="0" destOrd="0" presId="urn:microsoft.com/office/officeart/2005/8/layout/lProcess1"/>
    <dgm:cxn modelId="{1F23E386-C319-4485-86EB-D1C962D42995}" type="presOf" srcId="{614E6DDD-4FFC-4F05-8C89-B9305C917CCB}" destId="{F00CA3FA-1E9F-4258-8C31-A5A4F6BED257}" srcOrd="0" destOrd="0" presId="urn:microsoft.com/office/officeart/2005/8/layout/lProcess1"/>
    <dgm:cxn modelId="{2C869C8F-07DC-4D7D-BE49-D936C6C0BDC3}" type="presOf" srcId="{BB850C97-5107-45E9-B54F-61E0B413EF3D}" destId="{DEE39420-DC86-4FD6-8D99-621BB9992690}" srcOrd="0" destOrd="0" presId="urn:microsoft.com/office/officeart/2005/8/layout/lProcess1"/>
    <dgm:cxn modelId="{F7D65A96-D1AB-4AA1-B6D5-CC2A31AC5B2D}" srcId="{07906296-666F-4C98-A581-612E6095BCCF}" destId="{F6B2FAEB-25B7-4540-B792-5785476FCE51}" srcOrd="0" destOrd="0" parTransId="{E4CFB762-60E8-49D5-870D-E50A664FC4FB}" sibTransId="{4D63C7C0-19C9-44C4-9BD5-AFF511CC0C89}"/>
    <dgm:cxn modelId="{96EFBA99-0681-49E1-9D39-B6CD05792F5E}" type="presOf" srcId="{F6B2FAEB-25B7-4540-B792-5785476FCE51}" destId="{79051B89-ACF9-4A3B-B4FC-D645EB4D1412}" srcOrd="0" destOrd="0" presId="urn:microsoft.com/office/officeart/2005/8/layout/lProcess1"/>
    <dgm:cxn modelId="{1B951CA9-B679-44D4-974D-BB12B563D7A9}" type="presOf" srcId="{77AA21CF-69A4-43EB-8E18-F3EDD35CE299}" destId="{F200058C-FA38-45D6-9A9F-25928467CB62}" srcOrd="0" destOrd="0" presId="urn:microsoft.com/office/officeart/2005/8/layout/lProcess1"/>
    <dgm:cxn modelId="{FE6823AE-57EB-4FE1-9C98-C9613F238087}" type="presOf" srcId="{07906296-666F-4C98-A581-612E6095BCCF}" destId="{749432FF-40B3-45A0-834A-51FC2B508695}" srcOrd="0" destOrd="0" presId="urn:microsoft.com/office/officeart/2005/8/layout/lProcess1"/>
    <dgm:cxn modelId="{65CCD4B5-340B-44F2-B6BB-279FE148666F}" type="presOf" srcId="{224333B1-B8E2-46A9-9123-820E9E8B214F}" destId="{7F4B36EE-9C48-462A-A2F5-56A3F2593477}" srcOrd="0" destOrd="0" presId="urn:microsoft.com/office/officeart/2005/8/layout/lProcess1"/>
    <dgm:cxn modelId="{D3F1F6CB-3481-411A-96E1-FCF735BADBA0}" srcId="{D542EBF8-3C0C-438B-9785-E611C08DDE56}" destId="{77AA21CF-69A4-43EB-8E18-F3EDD35CE299}" srcOrd="1" destOrd="0" parTransId="{F6D1196F-F474-4B37-ADD9-B924BB8F643B}" sibTransId="{E2D17F81-F0C9-4AC8-B8B5-0C94690BA45D}"/>
    <dgm:cxn modelId="{807881CE-B5E9-4737-8DE9-9B0ACA5161D0}" type="presOf" srcId="{FB95B402-5088-4819-B3CC-1878D2323018}" destId="{DE3ABD0E-BD68-435E-BFFC-395E93875612}" srcOrd="0" destOrd="0" presId="urn:microsoft.com/office/officeart/2005/8/layout/lProcess1"/>
    <dgm:cxn modelId="{2CD114EC-4093-441B-A094-1F5269FA9C5F}" srcId="{07906296-666F-4C98-A581-612E6095BCCF}" destId="{224333B1-B8E2-46A9-9123-820E9E8B214F}" srcOrd="1" destOrd="0" parTransId="{E0B55337-40FC-4B01-8B53-1C7F9454DC6F}" sibTransId="{71FDBEA8-88E1-4A97-B805-033F885C7D44}"/>
    <dgm:cxn modelId="{3E15C1F2-309D-4499-A7CF-56A8A51154D7}" type="presOf" srcId="{182D6635-9D38-47B0-965F-4E571C91F787}" destId="{71E07F90-DE9D-4A63-B637-4A6ABD31ACD1}" srcOrd="0" destOrd="0" presId="urn:microsoft.com/office/officeart/2005/8/layout/lProcess1"/>
    <dgm:cxn modelId="{D4E31D02-B468-4274-86B0-488BA490893E}" type="presParOf" srcId="{6D5C0E19-1F36-42A7-B1B5-C40EDB5DD405}" destId="{F6F22685-8912-4A39-BF5A-CCA8853DC5A6}" srcOrd="0" destOrd="0" presId="urn:microsoft.com/office/officeart/2005/8/layout/lProcess1"/>
    <dgm:cxn modelId="{1EC072B9-3A64-489A-BA35-DF15E6FFB78C}" type="presParOf" srcId="{F6F22685-8912-4A39-BF5A-CCA8853DC5A6}" destId="{749432FF-40B3-45A0-834A-51FC2B508695}" srcOrd="0" destOrd="0" presId="urn:microsoft.com/office/officeart/2005/8/layout/lProcess1"/>
    <dgm:cxn modelId="{3569F7E2-580C-42C4-A6FF-2721D7BFB155}" type="presParOf" srcId="{F6F22685-8912-4A39-BF5A-CCA8853DC5A6}" destId="{9B40850C-E45E-4BA5-B1CB-45D64A4721BB}" srcOrd="1" destOrd="0" presId="urn:microsoft.com/office/officeart/2005/8/layout/lProcess1"/>
    <dgm:cxn modelId="{301B85D2-F03F-4A8D-9A11-069CCC3E8D55}" type="presParOf" srcId="{F6F22685-8912-4A39-BF5A-CCA8853DC5A6}" destId="{79051B89-ACF9-4A3B-B4FC-D645EB4D1412}" srcOrd="2" destOrd="0" presId="urn:microsoft.com/office/officeart/2005/8/layout/lProcess1"/>
    <dgm:cxn modelId="{BD80E902-8E08-4A08-B2DE-A7CF8B927396}" type="presParOf" srcId="{F6F22685-8912-4A39-BF5A-CCA8853DC5A6}" destId="{82F42156-A7CB-400E-A215-7F891296BAF8}" srcOrd="3" destOrd="0" presId="urn:microsoft.com/office/officeart/2005/8/layout/lProcess1"/>
    <dgm:cxn modelId="{25131147-E865-4148-B67D-F0CF109B63F6}" type="presParOf" srcId="{F6F22685-8912-4A39-BF5A-CCA8853DC5A6}" destId="{7F4B36EE-9C48-462A-A2F5-56A3F2593477}" srcOrd="4" destOrd="0" presId="urn:microsoft.com/office/officeart/2005/8/layout/lProcess1"/>
    <dgm:cxn modelId="{67567EA5-491B-423B-B0AE-52731EB2D840}" type="presParOf" srcId="{F6F22685-8912-4A39-BF5A-CCA8853DC5A6}" destId="{95448FBF-E347-4635-B18A-9B2F0926AAB2}" srcOrd="5" destOrd="0" presId="urn:microsoft.com/office/officeart/2005/8/layout/lProcess1"/>
    <dgm:cxn modelId="{C0C2C9AF-FC41-473F-AC0F-908E90CA386F}" type="presParOf" srcId="{F6F22685-8912-4A39-BF5A-CCA8853DC5A6}" destId="{71E07F90-DE9D-4A63-B637-4A6ABD31ACD1}" srcOrd="6" destOrd="0" presId="urn:microsoft.com/office/officeart/2005/8/layout/lProcess1"/>
    <dgm:cxn modelId="{CA128013-01B8-48DA-9C5E-487A89F131E7}" type="presParOf" srcId="{6D5C0E19-1F36-42A7-B1B5-C40EDB5DD405}" destId="{1297E2E8-AF9E-4A31-8A9E-174AB60584B4}" srcOrd="1" destOrd="0" presId="urn:microsoft.com/office/officeart/2005/8/layout/lProcess1"/>
    <dgm:cxn modelId="{F9B12262-CF0F-498F-8CF6-A6B9208FD747}" type="presParOf" srcId="{6D5C0E19-1F36-42A7-B1B5-C40EDB5DD405}" destId="{07321EFE-0798-482D-86F1-ACB8BAABF270}" srcOrd="2" destOrd="0" presId="urn:microsoft.com/office/officeart/2005/8/layout/lProcess1"/>
    <dgm:cxn modelId="{7233268F-87F2-4EE4-AAC2-C0B632B5F5E9}" type="presParOf" srcId="{07321EFE-0798-482D-86F1-ACB8BAABF270}" destId="{F200058C-FA38-45D6-9A9F-25928467CB62}" srcOrd="0" destOrd="0" presId="urn:microsoft.com/office/officeart/2005/8/layout/lProcess1"/>
    <dgm:cxn modelId="{319A855F-0202-4B6A-8C89-C6F48D176C46}" type="presParOf" srcId="{07321EFE-0798-482D-86F1-ACB8BAABF270}" destId="{DE3ABD0E-BD68-435E-BFFC-395E93875612}" srcOrd="1" destOrd="0" presId="urn:microsoft.com/office/officeart/2005/8/layout/lProcess1"/>
    <dgm:cxn modelId="{69DC12EB-E6CD-40EB-9E95-B4011A66F06F}" type="presParOf" srcId="{07321EFE-0798-482D-86F1-ACB8BAABF270}" destId="{F00CA3FA-1E9F-4258-8C31-A5A4F6BED257}" srcOrd="2" destOrd="0" presId="urn:microsoft.com/office/officeart/2005/8/layout/lProcess1"/>
    <dgm:cxn modelId="{0F761A01-0FDF-41A6-80BA-24DD53BD3875}" type="presParOf" srcId="{07321EFE-0798-482D-86F1-ACB8BAABF270}" destId="{3040B2F2-5858-471F-841E-967B24F92A1B}" srcOrd="3" destOrd="0" presId="urn:microsoft.com/office/officeart/2005/8/layout/lProcess1"/>
    <dgm:cxn modelId="{E7A74745-6AC3-4C07-83B0-66B852B1A3D6}" type="presParOf" srcId="{07321EFE-0798-482D-86F1-ACB8BAABF270}" destId="{4DEB8D23-2995-4403-91C2-10A4135088DC}" srcOrd="4" destOrd="0" presId="urn:microsoft.com/office/officeart/2005/8/layout/lProcess1"/>
    <dgm:cxn modelId="{47825C78-D005-42DA-9332-686E24CAD1DD}" type="presParOf" srcId="{07321EFE-0798-482D-86F1-ACB8BAABF270}" destId="{DEE39420-DC86-4FD6-8D99-621BB9992690}" srcOrd="5" destOrd="0" presId="urn:microsoft.com/office/officeart/2005/8/layout/lProcess1"/>
    <dgm:cxn modelId="{4393B402-7280-402B-BAF2-5868965298CA}" type="presParOf" srcId="{07321EFE-0798-482D-86F1-ACB8BAABF270}" destId="{B5C52481-FC2C-460A-805B-F6723074EBFE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432FF-40B3-45A0-834A-51FC2B508695}">
      <dsp:nvSpPr>
        <dsp:cNvPr id="0" name=""/>
        <dsp:cNvSpPr/>
      </dsp:nvSpPr>
      <dsp:spPr>
        <a:xfrm>
          <a:off x="1495" y="41123"/>
          <a:ext cx="3685218" cy="9213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000" kern="1200" dirty="0"/>
            <a:t>المساعدة الاجتماعية</a:t>
          </a:r>
          <a:br>
            <a:rPr lang="en-US" sz="2000" kern="1200" dirty="0"/>
          </a:br>
          <a:r>
            <a:rPr lang="en-US" sz="2000" kern="1200" dirty="0"/>
            <a:t>(</a:t>
          </a:r>
          <a:r>
            <a:rPr lang="ar-LB" sz="2000" kern="1200" dirty="0"/>
            <a:t>غير القائمة على الاشتراكات</a:t>
          </a:r>
          <a:r>
            <a:rPr lang="en-US" sz="2000" kern="1200" dirty="0"/>
            <a:t>)</a:t>
          </a:r>
        </a:p>
      </dsp:txBody>
      <dsp:txXfrm>
        <a:off x="28479" y="68107"/>
        <a:ext cx="3631250" cy="867336"/>
      </dsp:txXfrm>
    </dsp:sp>
    <dsp:sp modelId="{9B40850C-E45E-4BA5-B1CB-45D64A4721BB}">
      <dsp:nvSpPr>
        <dsp:cNvPr id="0" name=""/>
        <dsp:cNvSpPr/>
      </dsp:nvSpPr>
      <dsp:spPr>
        <a:xfrm rot="5400000">
          <a:off x="1763490" y="1043042"/>
          <a:ext cx="161228" cy="16122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51B89-ACF9-4A3B-B4FC-D645EB4D1412}">
      <dsp:nvSpPr>
        <dsp:cNvPr id="0" name=""/>
        <dsp:cNvSpPr/>
      </dsp:nvSpPr>
      <dsp:spPr>
        <a:xfrm>
          <a:off x="1495" y="1284884"/>
          <a:ext cx="3685218" cy="92130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700" kern="1200" dirty="0"/>
            <a:t>الفقر</a:t>
          </a:r>
          <a:endParaRPr lang="en-US" sz="2700" kern="1200" dirty="0"/>
        </a:p>
      </dsp:txBody>
      <dsp:txXfrm>
        <a:off x="28479" y="1311868"/>
        <a:ext cx="3631250" cy="867336"/>
      </dsp:txXfrm>
    </dsp:sp>
    <dsp:sp modelId="{82F42156-A7CB-400E-A215-7F891296BAF8}">
      <dsp:nvSpPr>
        <dsp:cNvPr id="0" name=""/>
        <dsp:cNvSpPr/>
      </dsp:nvSpPr>
      <dsp:spPr>
        <a:xfrm rot="5400000">
          <a:off x="1763490" y="2286803"/>
          <a:ext cx="161228" cy="16122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B36EE-9C48-462A-A2F5-56A3F2593477}">
      <dsp:nvSpPr>
        <dsp:cNvPr id="0" name=""/>
        <dsp:cNvSpPr/>
      </dsp:nvSpPr>
      <dsp:spPr>
        <a:xfrm>
          <a:off x="1495" y="2528645"/>
          <a:ext cx="3685218" cy="92130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700" kern="1200" dirty="0"/>
            <a:t>المستهدفة</a:t>
          </a:r>
          <a:endParaRPr lang="en-US" sz="2700" kern="1200" dirty="0"/>
        </a:p>
      </dsp:txBody>
      <dsp:txXfrm>
        <a:off x="28479" y="2555629"/>
        <a:ext cx="3631250" cy="867336"/>
      </dsp:txXfrm>
    </dsp:sp>
    <dsp:sp modelId="{95448FBF-E347-4635-B18A-9B2F0926AAB2}">
      <dsp:nvSpPr>
        <dsp:cNvPr id="0" name=""/>
        <dsp:cNvSpPr/>
      </dsp:nvSpPr>
      <dsp:spPr>
        <a:xfrm rot="5400000">
          <a:off x="1763490" y="3530564"/>
          <a:ext cx="161228" cy="16122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07F90-DE9D-4A63-B637-4A6ABD31ACD1}">
      <dsp:nvSpPr>
        <dsp:cNvPr id="0" name=""/>
        <dsp:cNvSpPr/>
      </dsp:nvSpPr>
      <dsp:spPr>
        <a:xfrm>
          <a:off x="1495" y="3772406"/>
          <a:ext cx="3685218" cy="92130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700" kern="1200" dirty="0"/>
            <a:t>تحويلات نقدية منتظمة</a:t>
          </a:r>
          <a:endParaRPr lang="en-US" sz="2700" kern="1200" dirty="0"/>
        </a:p>
      </dsp:txBody>
      <dsp:txXfrm>
        <a:off x="28479" y="3799390"/>
        <a:ext cx="3631250" cy="867336"/>
      </dsp:txXfrm>
    </dsp:sp>
    <dsp:sp modelId="{F200058C-FA38-45D6-9A9F-25928467CB62}">
      <dsp:nvSpPr>
        <dsp:cNvPr id="0" name=""/>
        <dsp:cNvSpPr/>
      </dsp:nvSpPr>
      <dsp:spPr>
        <a:xfrm>
          <a:off x="4202644" y="41123"/>
          <a:ext cx="3685218" cy="9213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800" kern="1200" dirty="0"/>
            <a:t>التأمينات الاجتماعية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800" kern="1200" dirty="0"/>
            <a:t>(القائمة على الاشتراكات)</a:t>
          </a:r>
          <a:endParaRPr lang="en-US" sz="1800" kern="1200" dirty="0"/>
        </a:p>
      </dsp:txBody>
      <dsp:txXfrm>
        <a:off x="4229628" y="68107"/>
        <a:ext cx="3631250" cy="867336"/>
      </dsp:txXfrm>
    </dsp:sp>
    <dsp:sp modelId="{DE3ABD0E-BD68-435E-BFFC-395E93875612}">
      <dsp:nvSpPr>
        <dsp:cNvPr id="0" name=""/>
        <dsp:cNvSpPr/>
      </dsp:nvSpPr>
      <dsp:spPr>
        <a:xfrm rot="5400000">
          <a:off x="5964639" y="1043042"/>
          <a:ext cx="161228" cy="16122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CA3FA-1E9F-4258-8C31-A5A4F6BED257}">
      <dsp:nvSpPr>
        <dsp:cNvPr id="0" name=""/>
        <dsp:cNvSpPr/>
      </dsp:nvSpPr>
      <dsp:spPr>
        <a:xfrm>
          <a:off x="4202644" y="1284884"/>
          <a:ext cx="3685218" cy="92130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700" kern="1200" dirty="0"/>
            <a:t>مخاطر دورة الحياة</a:t>
          </a:r>
          <a:endParaRPr lang="en-US" sz="2700" kern="1200" dirty="0"/>
        </a:p>
      </dsp:txBody>
      <dsp:txXfrm>
        <a:off x="4229628" y="1311868"/>
        <a:ext cx="3631250" cy="867336"/>
      </dsp:txXfrm>
    </dsp:sp>
    <dsp:sp modelId="{3040B2F2-5858-471F-841E-967B24F92A1B}">
      <dsp:nvSpPr>
        <dsp:cNvPr id="0" name=""/>
        <dsp:cNvSpPr/>
      </dsp:nvSpPr>
      <dsp:spPr>
        <a:xfrm rot="5400000">
          <a:off x="5964639" y="2286803"/>
          <a:ext cx="161228" cy="16122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B8D23-2995-4403-91C2-10A4135088DC}">
      <dsp:nvSpPr>
        <dsp:cNvPr id="0" name=""/>
        <dsp:cNvSpPr/>
      </dsp:nvSpPr>
      <dsp:spPr>
        <a:xfrm>
          <a:off x="4202644" y="2528645"/>
          <a:ext cx="3685218" cy="92130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700" kern="1200" dirty="0"/>
            <a:t>الشاملة</a:t>
          </a:r>
          <a:endParaRPr lang="en-US" sz="2700" kern="1200" dirty="0"/>
        </a:p>
      </dsp:txBody>
      <dsp:txXfrm>
        <a:off x="4229628" y="2555629"/>
        <a:ext cx="3631250" cy="867336"/>
      </dsp:txXfrm>
    </dsp:sp>
    <dsp:sp modelId="{DEE39420-DC86-4FD6-8D99-621BB9992690}">
      <dsp:nvSpPr>
        <dsp:cNvPr id="0" name=""/>
        <dsp:cNvSpPr/>
      </dsp:nvSpPr>
      <dsp:spPr>
        <a:xfrm rot="5400000">
          <a:off x="5964639" y="3530564"/>
          <a:ext cx="161228" cy="16122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52481-FC2C-460A-805B-F6723074EBFE}">
      <dsp:nvSpPr>
        <dsp:cNvPr id="0" name=""/>
        <dsp:cNvSpPr/>
      </dsp:nvSpPr>
      <dsp:spPr>
        <a:xfrm>
          <a:off x="4202644" y="3772406"/>
          <a:ext cx="3685218" cy="92130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700" kern="1200" dirty="0"/>
            <a:t>تقديمات فقط عند الأزمات والمخاطر</a:t>
          </a:r>
          <a:endParaRPr lang="en-US" sz="2700" kern="1200" dirty="0"/>
        </a:p>
      </dsp:txBody>
      <dsp:txXfrm>
        <a:off x="4229628" y="3799390"/>
        <a:ext cx="3631250" cy="867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0.22665</cdr:x>
      <cdr:y>0.83335</cdr:y>
    </cdr:from>
    <cdr:to>
      <cdr:x>0.39005</cdr:x>
      <cdr:y>0.95594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18C1CB-EC6A-4AC3-2C35-FD8A14E2791C}"/>
            </a:ext>
          </a:extLst>
        </cdr:cNvPr>
        <cdr:cNvSpPr txBox="1"/>
      </cdr:nvSpPr>
      <cdr:spPr>
        <a:xfrm xmlns:a="http://schemas.openxmlformats.org/drawingml/2006/main">
          <a:off x="2470740" y="3552117"/>
          <a:ext cx="1781299" cy="522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0.23319</cdr:x>
      <cdr:y>0.8148</cdr:y>
    </cdr:from>
    <cdr:to>
      <cdr:x>0.42709</cdr:x>
      <cdr:y>0.91231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7DDDC18-6523-5F36-2CF0-A21BB4E94642}"/>
            </a:ext>
          </a:extLst>
        </cdr:cNvPr>
        <cdr:cNvSpPr txBox="1"/>
      </cdr:nvSpPr>
      <cdr:spPr>
        <a:xfrm xmlns:a="http://schemas.openxmlformats.org/drawingml/2006/main">
          <a:off x="2541992" y="3473029"/>
          <a:ext cx="2113808" cy="4156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ar-LB" sz="1800" dirty="0"/>
            <a:t>مستهدف فقط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0.67914</cdr:x>
      <cdr:y>0.79798</cdr:y>
    </cdr:from>
    <cdr:to>
      <cdr:x>0.87305</cdr:x>
      <cdr:y>0.89549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6A1D2C8-D632-556F-396C-CCCA54B6AB62}"/>
            </a:ext>
          </a:extLst>
        </cdr:cNvPr>
        <cdr:cNvSpPr txBox="1"/>
      </cdr:nvSpPr>
      <cdr:spPr>
        <a:xfrm xmlns:a="http://schemas.openxmlformats.org/drawingml/2006/main">
          <a:off x="7403453" y="3401357"/>
          <a:ext cx="2113808" cy="4156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ar-LB" sz="1800" dirty="0"/>
            <a:t>أكثر شمولاً 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0.23535</cdr:x>
      <cdr:y>0.81564</cdr:y>
    </cdr:from>
    <cdr:to>
      <cdr:x>0.42723</cdr:x>
      <cdr:y>0.91185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35D57E6-8A3C-3F76-F9C0-F90E4DFA442C}"/>
            </a:ext>
          </a:extLst>
        </cdr:cNvPr>
        <cdr:cNvSpPr txBox="1"/>
      </cdr:nvSpPr>
      <cdr:spPr>
        <a:xfrm xmlns:a="http://schemas.openxmlformats.org/drawingml/2006/main">
          <a:off x="2592792" y="3523829"/>
          <a:ext cx="2113808" cy="4156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r-LB" sz="1800" dirty="0"/>
            <a:t>مستهدف فقط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0.51214</cdr:x>
      <cdr:y>0.90442</cdr:y>
    </cdr:from>
    <cdr:to>
      <cdr:x>0.80671</cdr:x>
      <cdr:y>0.98991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2143FB43-F978-4528-9294-A02B0E8073A7}"/>
            </a:ext>
          </a:extLst>
        </cdr:cNvPr>
        <cdr:cNvSpPr txBox="1"/>
      </cdr:nvSpPr>
      <cdr:spPr>
        <a:xfrm xmlns:a="http://schemas.openxmlformats.org/drawingml/2006/main">
          <a:off x="5642099" y="3907384"/>
          <a:ext cx="3245058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ar-LB" dirty="0"/>
            <a:t>تقديمات لغير الفقراء</a:t>
          </a:r>
          <a:endParaRPr lang="en-US" dirty="0"/>
        </a:p>
      </cdr:txBody>
    </cdr:sp>
  </cdr:relSizeAnchor>
  <cdr:relSizeAnchor xmlns:cdr="http://schemas.openxmlformats.org/drawingml/2006/chartDrawing">
    <cdr:from>
      <cdr:x>0.67664</cdr:x>
      <cdr:y>0.79905</cdr:y>
    </cdr:from>
    <cdr:to>
      <cdr:x>0.86851</cdr:x>
      <cdr:y>0.89526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2C3B21D-8575-BC41-F448-1504B4A52546}"/>
            </a:ext>
          </a:extLst>
        </cdr:cNvPr>
        <cdr:cNvSpPr txBox="1"/>
      </cdr:nvSpPr>
      <cdr:spPr>
        <a:xfrm xmlns:a="http://schemas.openxmlformats.org/drawingml/2006/main">
          <a:off x="7454253" y="3452157"/>
          <a:ext cx="2113808" cy="4156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ar-LB" sz="1800" dirty="0"/>
            <a:t>أكثر شمولاً 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0.0638</cdr:x>
      <cdr:y>0.79194</cdr:y>
    </cdr:from>
    <cdr:to>
      <cdr:x>0.1798</cdr:x>
      <cdr:y>0.94702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122432A-A287-9925-E8CB-F82865CE0EA0}"/>
            </a:ext>
          </a:extLst>
        </cdr:cNvPr>
        <cdr:cNvSpPr txBox="1"/>
      </cdr:nvSpPr>
      <cdr:spPr>
        <a:xfrm xmlns:a="http://schemas.openxmlformats.org/drawingml/2006/main">
          <a:off x="749913" y="3820581"/>
          <a:ext cx="1363323" cy="7481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ar-LB" dirty="0"/>
            <a:t>فقير </a:t>
          </a:r>
        </a:p>
        <a:p xmlns:a="http://schemas.openxmlformats.org/drawingml/2006/main">
          <a:pPr algn="ctr"/>
          <a:r>
            <a:rPr lang="ar-LB" sz="1100" dirty="0"/>
            <a:t>مساعدة اجتماعية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0.21564</cdr:x>
      <cdr:y>0.81101</cdr:y>
    </cdr:from>
    <cdr:to>
      <cdr:x>0.33164</cdr:x>
      <cdr:y>0.96609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1A1A843-9BC8-82DD-6EFB-1934AA03139B}"/>
            </a:ext>
          </a:extLst>
        </cdr:cNvPr>
        <cdr:cNvSpPr txBox="1"/>
      </cdr:nvSpPr>
      <cdr:spPr>
        <a:xfrm xmlns:a="http://schemas.openxmlformats.org/drawingml/2006/main">
          <a:off x="2534510" y="3912555"/>
          <a:ext cx="1363323" cy="7481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ar-LB" dirty="0"/>
            <a:t>الحد الأدنى للأجور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0.37736</cdr:x>
      <cdr:y>0.79342</cdr:y>
    </cdr:from>
    <cdr:to>
      <cdr:x>0.49335</cdr:x>
      <cdr:y>0.89231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D23A7FC-4EB6-1130-1326-7178001A4864}"/>
            </a:ext>
          </a:extLst>
        </cdr:cNvPr>
        <cdr:cNvSpPr txBox="1"/>
      </cdr:nvSpPr>
      <cdr:spPr>
        <a:xfrm xmlns:a="http://schemas.openxmlformats.org/drawingml/2006/main">
          <a:off x="4435222" y="3827710"/>
          <a:ext cx="1363323" cy="4770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ar-LB" dirty="0"/>
            <a:t>ضعفي الحد  الأدنى للأجور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0.53526</cdr:x>
      <cdr:y>0.77526</cdr:y>
    </cdr:from>
    <cdr:to>
      <cdr:x>0.65125</cdr:x>
      <cdr:y>0.91502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93B833A-5424-5370-5E16-810AA8DA44C3}"/>
            </a:ext>
          </a:extLst>
        </cdr:cNvPr>
        <cdr:cNvSpPr txBox="1"/>
      </cdr:nvSpPr>
      <cdr:spPr>
        <a:xfrm xmlns:a="http://schemas.openxmlformats.org/drawingml/2006/main">
          <a:off x="6291071" y="3740117"/>
          <a:ext cx="1363323" cy="6742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ar-LB" dirty="0"/>
            <a:t>ثلاثة أضعاف الحد  الأدنى للأجور</a:t>
          </a:r>
        </a:p>
        <a:p xmlns:a="http://schemas.openxmlformats.org/drawingml/2006/main">
          <a:pPr algn="ctr"/>
          <a:r>
            <a:rPr lang="ar-LB" sz="1100" dirty="0"/>
            <a:t>تأمين اجتماعي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0.69821</cdr:x>
      <cdr:y>0.80795</cdr:y>
    </cdr:from>
    <cdr:to>
      <cdr:x>0.81421</cdr:x>
      <cdr:y>0.9477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CC9E437-9581-AD8D-5840-F3FD5AF71331}"/>
            </a:ext>
          </a:extLst>
        </cdr:cNvPr>
        <cdr:cNvSpPr txBox="1"/>
      </cdr:nvSpPr>
      <cdr:spPr>
        <a:xfrm xmlns:a="http://schemas.openxmlformats.org/drawingml/2006/main">
          <a:off x="8206297" y="3897795"/>
          <a:ext cx="1363323" cy="6742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ar-LB" dirty="0"/>
            <a:t>أربعة أضعاف الحد  الأدنى للأجور</a:t>
          </a:r>
        </a:p>
      </cdr:txBody>
    </cdr:sp>
  </cdr:relSizeAnchor>
  <cdr:relSizeAnchor xmlns:cdr="http://schemas.openxmlformats.org/drawingml/2006/chartDrawing">
    <cdr:from>
      <cdr:x>0.85409</cdr:x>
      <cdr:y>0.80863</cdr:y>
    </cdr:from>
    <cdr:to>
      <cdr:x>0.97009</cdr:x>
      <cdr:y>0.94839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0B91E71-EE93-9C9C-B9C4-37CE5C7D8A9D}"/>
            </a:ext>
          </a:extLst>
        </cdr:cNvPr>
        <cdr:cNvSpPr txBox="1"/>
      </cdr:nvSpPr>
      <cdr:spPr>
        <a:xfrm xmlns:a="http://schemas.openxmlformats.org/drawingml/2006/main">
          <a:off x="10038395" y="3901093"/>
          <a:ext cx="1363323" cy="6742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ar-LB" dirty="0"/>
            <a:t>خمسة أضعاف الحد  الأدنى للأجور</a:t>
          </a:r>
        </a:p>
      </cdr:txBody>
    </cdr:sp>
  </cdr:relSizeAnchor>
  <cdr:relSizeAnchor xmlns:cdr="http://schemas.openxmlformats.org/drawingml/2006/chartDrawing">
    <cdr:from>
      <cdr:x>0.39677</cdr:x>
      <cdr:y>0.92112</cdr:y>
    </cdr:from>
    <cdr:to>
      <cdr:x>0.51941</cdr:x>
      <cdr:y>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4578761-629E-3524-4D31-E4BA32A1B716}"/>
            </a:ext>
          </a:extLst>
        </cdr:cNvPr>
        <cdr:cNvSpPr txBox="1"/>
      </cdr:nvSpPr>
      <cdr:spPr>
        <a:xfrm xmlns:a="http://schemas.openxmlformats.org/drawingml/2006/main">
          <a:off x="4663360" y="4443770"/>
          <a:ext cx="1441430" cy="3805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ar-LB" dirty="0"/>
            <a:t>فوائد (طفلان)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D0EE08-931B-D948-96B0-8010222DA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FD28E-33B0-614A-9DFC-E9C4C88E28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32A5-9D1D-E844-A4AD-82CF61F20C4A}" type="datetimeFigureOut">
              <a:rPr lang="en-US" smtClean="0"/>
              <a:t>05/06/2024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B5A14-726C-084B-A324-EE7A676949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B2441-7075-244D-A099-1DB0E67E98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89CE1-10AC-1940-BC63-371D5DC4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51B7D-5F64-5949-A811-97A405C7F271}" type="datetimeFigureOut">
              <a:rPr lang="en-US" smtClean="0"/>
              <a:t>05/06/2024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F49A-4A76-8648-9A37-132247F5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6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Integration: dissolve the slices to hit on exchange and integration of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F49A-4A76-8648-9A37-132247F598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9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94EC3-F797-4F23-8823-14D2DB35E9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32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1) </a:t>
            </a:r>
            <a:r>
              <a:rPr lang="en-US" sz="12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Equality can be achieved through a combination of social protection and other policies, including </a:t>
            </a:r>
            <a:r>
              <a:rPr lang="en-US" sz="1200" b="1" dirty="0" err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labour</a:t>
            </a:r>
            <a:r>
              <a:rPr lang="en-US" sz="12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-market and fiscal policies.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2) </a:t>
            </a:r>
            <a:r>
              <a:rPr lang="en-US" sz="1200" b="1" dirty="0">
                <a:solidFill>
                  <a:schemeClr val="accent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Universal social protection systems, if appropriately set, promote productive inclusion, including of vulnerable groups, and enable a higher degree of fiscal redistribution overall.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F49A-4A76-8648-9A37-132247F59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7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1. Advocate for universal social protection, recognizing that redistribution of income through social insurance contributions at all income levels is a main mechanism for reducing income inequality;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F49A-4A76-8648-9A37-132247F598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look only at the </a:t>
            </a:r>
            <a:r>
              <a:rPr lang="en-US" i="1" dirty="0"/>
              <a:t>proportion of total benefits</a:t>
            </a:r>
            <a:r>
              <a:rPr lang="en-US" dirty="0"/>
              <a:t> going to the poor, it appears self-evident that targeted schemes and systems should more effectively reduce inequality, since a higher share of the total social spending goes to those that need it the most. Inversely, more universal systems should be less inequality reducing, since a higher proportion of the benefits are “leaked” to the non-poor.</a:t>
            </a:r>
          </a:p>
          <a:p>
            <a:endParaRPr lang="en-US" dirty="0"/>
          </a:p>
          <a:p>
            <a:r>
              <a:rPr lang="en-US" dirty="0"/>
              <a:t>But is it really this simple?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F49A-4A76-8648-9A37-132247F598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necessarily, since in more universal system the total amount spend on social protection tends to be higher. Thus, even if a smaller </a:t>
            </a:r>
            <a:r>
              <a:rPr lang="en-US" i="1" dirty="0"/>
              <a:t>proportion</a:t>
            </a:r>
            <a:r>
              <a:rPr lang="en-US" dirty="0"/>
              <a:t> of this spending goes to the poor, the </a:t>
            </a:r>
            <a:r>
              <a:rPr lang="en-US" i="1" dirty="0"/>
              <a:t>amount</a:t>
            </a:r>
            <a:r>
              <a:rPr lang="en-US" dirty="0"/>
              <a:t> going to this group may nonetheless larger. Thus, poverty-targeted systems are not necessarily more poverty-reducing ore equality-enhancing: “more for the poor means less for the poor”.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F49A-4A76-8648-9A37-132247F598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4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18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Integration: dissolve the slices to hit on exchange and integration of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F49A-4A76-8648-9A37-132247F598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Integration: dissolve the slices to hit on exchange and integration of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F49A-4A76-8648-9A37-132247F598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Integration: dissolve the slices to hit on exchange and integration of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F49A-4A76-8648-9A37-132247F598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1297305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3756510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9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914399" y="2932981"/>
            <a:ext cx="4986069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6291531" y="2932981"/>
            <a:ext cx="4986070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77308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3217654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8594785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2468A-5808-0A49-88D0-A270B56C01FE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10015095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66798" y="1900069"/>
            <a:ext cx="10015095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1B484-DE6D-064B-9A77-7B061BEA63EF}"/>
              </a:ext>
            </a:extLst>
          </p:cNvPr>
          <p:cNvSpPr txBox="1"/>
          <p:nvPr userDrawn="1"/>
        </p:nvSpPr>
        <p:spPr>
          <a:xfrm>
            <a:off x="1069848" y="6469348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9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52838A-D563-314C-90AE-0F3BDB2D019F}"/>
              </a:ext>
            </a:extLst>
          </p:cNvPr>
          <p:cNvSpPr/>
          <p:nvPr userDrawn="1"/>
        </p:nvSpPr>
        <p:spPr>
          <a:xfrm>
            <a:off x="2650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80F9C-BADB-F548-901A-499190A68982}"/>
              </a:ext>
            </a:extLst>
          </p:cNvPr>
          <p:cNvSpPr/>
          <p:nvPr userDrawn="1"/>
        </p:nvSpPr>
        <p:spPr>
          <a:xfrm>
            <a:off x="8766176" y="2409691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r" defTabSz="914400" rtl="1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852" y="3034907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ar-SA" dirty="0"/>
              <a:t>شكراً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9AA9-703A-C444-B48A-0BE04BFBD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90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54708A-E6CA-4EB4-A370-5B71F2A7CA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122" y="1745058"/>
            <a:ext cx="8629414" cy="5012782"/>
          </a:xfrm>
          <a:custGeom>
            <a:avLst/>
            <a:gdLst>
              <a:gd name="connsiteX0" fmla="*/ 0 w 8629414"/>
              <a:gd name="connsiteY0" fmla="*/ 0 h 5012782"/>
              <a:gd name="connsiteX1" fmla="*/ 8629414 w 8629414"/>
              <a:gd name="connsiteY1" fmla="*/ 0 h 5012782"/>
              <a:gd name="connsiteX2" fmla="*/ 8629414 w 8629414"/>
              <a:gd name="connsiteY2" fmla="*/ 5012782 h 5012782"/>
              <a:gd name="connsiteX3" fmla="*/ 0 w 8629414"/>
              <a:gd name="connsiteY3" fmla="*/ 5012782 h 50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414" h="5012782">
                <a:moveTo>
                  <a:pt x="0" y="0"/>
                </a:moveTo>
                <a:lnTo>
                  <a:pt x="8629414" y="0"/>
                </a:lnTo>
                <a:lnTo>
                  <a:pt x="8629414" y="5012782"/>
                </a:lnTo>
                <a:lnTo>
                  <a:pt x="0" y="5012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127E1FB-DE01-1749-A883-9DE1FAA1FD6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69343" y="1667820"/>
            <a:ext cx="4740891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5798" y="2520177"/>
            <a:ext cx="6006859" cy="379436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798" y="1667820"/>
            <a:ext cx="6006859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343" y="755180"/>
            <a:ext cx="11053314" cy="457247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24BFB-9B54-6C4C-88F1-178D3CEDC342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141194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127E1FB-DE01-1749-A883-9DE1FAA1FD6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69343" y="1667820"/>
            <a:ext cx="4740891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5798" y="2520177"/>
            <a:ext cx="6006859" cy="379436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798" y="1667820"/>
            <a:ext cx="6006859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24BFB-9B54-6C4C-88F1-178D3CEDC342}"/>
              </a:ext>
            </a:extLst>
          </p:cNvPr>
          <p:cNvSpPr txBox="1"/>
          <p:nvPr userDrawn="1"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196342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1"/>
            <a:ext cx="12192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3527" y="2218793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677998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26656-38C9-B349-8BF2-3906B17792AC}"/>
              </a:ext>
            </a:extLst>
          </p:cNvPr>
          <p:cNvSpPr txBox="1"/>
          <p:nvPr userDrawn="1"/>
        </p:nvSpPr>
        <p:spPr>
          <a:xfrm>
            <a:off x="2555081" y="6472813"/>
            <a:ext cx="708183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5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CA36A-9CD8-0C46-B55F-D33DAB78C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94535" y="324610"/>
            <a:ext cx="3094608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2650" y="2409691"/>
            <a:ext cx="8791044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8793694" y="2409691"/>
            <a:ext cx="3398305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959" y="2792624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r" rtl="1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959" y="4846405"/>
            <a:ext cx="8025181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1711856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6BA29-152B-E342-911F-F353625A4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-1" y="2409691"/>
            <a:ext cx="879369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681" y="1719747"/>
            <a:ext cx="8267940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36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793695" y="2409691"/>
            <a:ext cx="3398305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310" y="2644988"/>
            <a:ext cx="8025180" cy="302120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879D-020F-0A41-B9AF-67249EE20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93695" y="455205"/>
            <a:ext cx="2695448" cy="88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4AEF94-C802-9546-8C95-3AAC61E22B12}"/>
              </a:ext>
            </a:extLst>
          </p:cNvPr>
          <p:cNvSpPr txBox="1"/>
          <p:nvPr userDrawn="1"/>
        </p:nvSpPr>
        <p:spPr>
          <a:xfrm>
            <a:off x="1711856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5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12192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6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 userDrawn="1"/>
        </p:nvSpPr>
        <p:spPr>
          <a:xfrm>
            <a:off x="0" y="1900069"/>
            <a:ext cx="12192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CAA90-DAAD-2C45-8A9C-FFA1D0AB0983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4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411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58BAA-65C3-174A-AAEF-12B904BF7977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78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343" y="2520177"/>
            <a:ext cx="6006859" cy="3794360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1667820"/>
            <a:ext cx="6006859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343" y="755180"/>
            <a:ext cx="11053314" cy="457201"/>
          </a:xfrm>
          <a:prstGeom prst="rect">
            <a:avLst/>
          </a:prstGeom>
        </p:spPr>
        <p:txBody>
          <a:bodyPr/>
          <a:lstStyle>
            <a:lvl1pPr algn="ctr" rtl="1"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8CF297-EA5C-F845-ACA7-6CBE33E9965A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6905406" y="1667820"/>
            <a:ext cx="4740891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B8F69-4B21-4A44-A099-D2ED3A294E44}"/>
              </a:ext>
            </a:extLst>
          </p:cNvPr>
          <p:cNvSpPr txBox="1"/>
          <p:nvPr userDrawn="1"/>
        </p:nvSpPr>
        <p:spPr>
          <a:xfrm>
            <a:off x="569342" y="6488915"/>
            <a:ext cx="600685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7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7272069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592617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46600"/>
            <a:ext cx="11053314" cy="525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272069" y="1647645"/>
            <a:ext cx="4919932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2518-4514-0D46-80A9-5845C716DA06}"/>
              </a:ext>
            </a:extLst>
          </p:cNvPr>
          <p:cNvSpPr txBox="1"/>
          <p:nvPr userDrawn="1"/>
        </p:nvSpPr>
        <p:spPr>
          <a:xfrm>
            <a:off x="1069848" y="6488915"/>
            <a:ext cx="5926175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5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94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14400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4502989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8117457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11615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0883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r" rtl="1"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30325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5900469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949768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2AEFB-BEA9-214C-9F03-DF9EBB6DFAE7}"/>
              </a:ext>
            </a:extLst>
          </p:cNvPr>
          <p:cNvSpPr txBox="1"/>
          <p:nvPr userDrawn="1"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9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9" r:id="rId3"/>
    <p:sldLayoutId id="2147483740" r:id="rId4"/>
    <p:sldLayoutId id="2147483741" r:id="rId5"/>
    <p:sldLayoutId id="2147483735" r:id="rId6"/>
    <p:sldLayoutId id="2147483733" r:id="rId7"/>
    <p:sldLayoutId id="2147483734" r:id="rId8"/>
    <p:sldLayoutId id="2147483742" r:id="rId9"/>
    <p:sldLayoutId id="2147483745" r:id="rId10"/>
    <p:sldLayoutId id="2147483744" r:id="rId11"/>
    <p:sldLayoutId id="2147483746" r:id="rId12"/>
    <p:sldLayoutId id="2147483743" r:id="rId13"/>
    <p:sldLayoutId id="2147483747" r:id="rId14"/>
    <p:sldLayoutId id="2147483748" r:id="rId15"/>
    <p:sldLayoutId id="214748374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3.png"/><Relationship Id="rId18" Type="http://schemas.openxmlformats.org/officeDocument/2006/relationships/image" Target="../media/image27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microsoft.com/office/2007/relationships/hdphoto" Target="../media/hdphoto3.wdp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9D65-16D0-6746-BC56-1B9F5DDC1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210" y="1276882"/>
            <a:ext cx="11431579" cy="23673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ar-LB" sz="4500" dirty="0">
                <a:latin typeface="Aptos Display" panose="020B0004020202020204" pitchFamily="34" charset="0"/>
              </a:rPr>
              <a:t>سياسات الحماية الاجتماعية التدريجية من أجل المساواة </a:t>
            </a:r>
            <a:br>
              <a:rPr lang="ar-LB" sz="4500" dirty="0">
                <a:latin typeface="Aptos Display" panose="020B0004020202020204" pitchFamily="34" charset="0"/>
              </a:rPr>
            </a:br>
            <a:r>
              <a:rPr lang="ar-LB" sz="4500" dirty="0">
                <a:latin typeface="Aptos Display" panose="020B0004020202020204" pitchFamily="34" charset="0"/>
              </a:rPr>
              <a:t>في المنطقة العربية </a:t>
            </a:r>
            <a:endParaRPr lang="en-US" sz="4500" dirty="0">
              <a:latin typeface="Aptos Display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32A8F-E599-8642-BB18-C86782F0B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738" y="3283028"/>
            <a:ext cx="10257693" cy="930684"/>
          </a:xfrm>
        </p:spPr>
        <p:txBody>
          <a:bodyPr>
            <a:normAutofit/>
          </a:bodyPr>
          <a:lstStyle/>
          <a:p>
            <a:r>
              <a:rPr lang="ar-LB" sz="2400" dirty="0">
                <a:latin typeface="Aptos Display" panose="020B0004020202020204" pitchFamily="34" charset="0"/>
              </a:rPr>
              <a:t>الاجتماع العاشر لفريق الخبراء المعني بإصلاح نظم الحماية الاجتماعية في المنطقة العربية </a:t>
            </a:r>
          </a:p>
          <a:p>
            <a:r>
              <a:rPr lang="ar-LB" sz="2400" dirty="0">
                <a:latin typeface="Aptos Display" panose="020B0004020202020204" pitchFamily="34" charset="0"/>
              </a:rPr>
              <a:t>(القاهرة، 5 حزيران/يونيو 2024)</a:t>
            </a:r>
            <a:endParaRPr lang="en-US" sz="24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7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DC5095B-6D13-AFCC-B946-15BE1260689B}"/>
              </a:ext>
            </a:extLst>
          </p:cNvPr>
          <p:cNvSpPr txBox="1"/>
          <p:nvPr/>
        </p:nvSpPr>
        <p:spPr>
          <a:xfrm rot="1096577">
            <a:off x="8222486" y="726934"/>
            <a:ext cx="95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aleway Light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B92C3-D892-E094-4D31-9D154A0705B0}"/>
              </a:ext>
            </a:extLst>
          </p:cNvPr>
          <p:cNvSpPr txBox="1"/>
          <p:nvPr/>
        </p:nvSpPr>
        <p:spPr>
          <a:xfrm>
            <a:off x="8995073" y="856893"/>
            <a:ext cx="312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مجمعات مخاطر مجمعة </a:t>
            </a:r>
            <a:endParaRPr lang="id-ID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7420270" y="2125028"/>
            <a:ext cx="333375" cy="119063"/>
          </a:xfrm>
          <a:custGeom>
            <a:avLst/>
            <a:gdLst>
              <a:gd name="T0" fmla="*/ 54 w 112"/>
              <a:gd name="T1" fmla="*/ 0 h 40"/>
              <a:gd name="T2" fmla="*/ 0 w 112"/>
              <a:gd name="T3" fmla="*/ 13 h 40"/>
              <a:gd name="T4" fmla="*/ 5 w 112"/>
              <a:gd name="T5" fmla="*/ 29 h 40"/>
              <a:gd name="T6" fmla="*/ 5 w 112"/>
              <a:gd name="T7" fmla="*/ 31 h 40"/>
              <a:gd name="T8" fmla="*/ 54 w 112"/>
              <a:gd name="T9" fmla="*/ 40 h 40"/>
              <a:gd name="T10" fmla="*/ 112 w 112"/>
              <a:gd name="T11" fmla="*/ 20 h 40"/>
              <a:gd name="T12" fmla="*/ 54 w 112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40">
                <a:moveTo>
                  <a:pt x="54" y="0"/>
                </a:moveTo>
                <a:cubicBezTo>
                  <a:pt x="29" y="0"/>
                  <a:pt x="8" y="5"/>
                  <a:pt x="0" y="13"/>
                </a:cubicBezTo>
                <a:cubicBezTo>
                  <a:pt x="3" y="18"/>
                  <a:pt x="5" y="23"/>
                  <a:pt x="5" y="29"/>
                </a:cubicBezTo>
                <a:cubicBezTo>
                  <a:pt x="5" y="30"/>
                  <a:pt x="5" y="30"/>
                  <a:pt x="5" y="31"/>
                </a:cubicBezTo>
                <a:cubicBezTo>
                  <a:pt x="15" y="36"/>
                  <a:pt x="33" y="40"/>
                  <a:pt x="54" y="40"/>
                </a:cubicBezTo>
                <a:cubicBezTo>
                  <a:pt x="86" y="40"/>
                  <a:pt x="112" y="31"/>
                  <a:pt x="112" y="20"/>
                </a:cubicBezTo>
                <a:cubicBezTo>
                  <a:pt x="112" y="9"/>
                  <a:pt x="86" y="0"/>
                  <a:pt x="54" y="0"/>
                </a:cubicBezTo>
              </a:path>
            </a:pathLst>
          </a:custGeom>
          <a:solidFill>
            <a:srgbClr val="47555F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2" name="Freeform 44"/>
          <p:cNvSpPr>
            <a:spLocks/>
          </p:cNvSpPr>
          <p:nvPr/>
        </p:nvSpPr>
        <p:spPr bwMode="auto">
          <a:xfrm>
            <a:off x="7344070" y="1397953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7753645" y="2493328"/>
            <a:ext cx="342900" cy="119063"/>
          </a:xfrm>
          <a:prstGeom prst="ellipse">
            <a:avLst/>
          </a:prstGeom>
          <a:solidFill>
            <a:srgbClr val="47555F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7688558" y="1766253"/>
            <a:ext cx="473075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8109245" y="3099754"/>
            <a:ext cx="342900" cy="117475"/>
          </a:xfrm>
          <a:prstGeom prst="ellipse">
            <a:avLst/>
          </a:prstGeom>
          <a:solidFill>
            <a:srgbClr val="47555F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8044158" y="2372678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6497933" y="1983741"/>
            <a:ext cx="330200" cy="117475"/>
          </a:xfrm>
          <a:custGeom>
            <a:avLst/>
            <a:gdLst>
              <a:gd name="T0" fmla="*/ 53 w 111"/>
              <a:gd name="T1" fmla="*/ 0 h 40"/>
              <a:gd name="T2" fmla="*/ 0 w 111"/>
              <a:gd name="T3" fmla="*/ 12 h 40"/>
              <a:gd name="T4" fmla="*/ 21 w 111"/>
              <a:gd name="T5" fmla="*/ 37 h 40"/>
              <a:gd name="T6" fmla="*/ 53 w 111"/>
              <a:gd name="T7" fmla="*/ 40 h 40"/>
              <a:gd name="T8" fmla="*/ 111 w 111"/>
              <a:gd name="T9" fmla="*/ 20 h 40"/>
              <a:gd name="T10" fmla="*/ 53 w 111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40">
                <a:moveTo>
                  <a:pt x="53" y="0"/>
                </a:moveTo>
                <a:cubicBezTo>
                  <a:pt x="29" y="0"/>
                  <a:pt x="9" y="5"/>
                  <a:pt x="0" y="12"/>
                </a:cubicBezTo>
                <a:cubicBezTo>
                  <a:pt x="7" y="21"/>
                  <a:pt x="14" y="29"/>
                  <a:pt x="21" y="37"/>
                </a:cubicBezTo>
                <a:cubicBezTo>
                  <a:pt x="30" y="39"/>
                  <a:pt x="41" y="40"/>
                  <a:pt x="53" y="40"/>
                </a:cubicBezTo>
                <a:cubicBezTo>
                  <a:pt x="85" y="40"/>
                  <a:pt x="111" y="31"/>
                  <a:pt x="111" y="20"/>
                </a:cubicBezTo>
                <a:cubicBezTo>
                  <a:pt x="111" y="9"/>
                  <a:pt x="85" y="0"/>
                  <a:pt x="53" y="0"/>
                </a:cubicBezTo>
              </a:path>
            </a:pathLst>
          </a:custGeom>
          <a:solidFill>
            <a:srgbClr val="47555F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4" name="Freeform 51"/>
          <p:cNvSpPr>
            <a:spLocks/>
          </p:cNvSpPr>
          <p:nvPr/>
        </p:nvSpPr>
        <p:spPr bwMode="auto">
          <a:xfrm>
            <a:off x="6418558" y="1256666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5" name="Freeform 52"/>
          <p:cNvSpPr>
            <a:spLocks/>
          </p:cNvSpPr>
          <p:nvPr/>
        </p:nvSpPr>
        <p:spPr bwMode="auto">
          <a:xfrm>
            <a:off x="7172620" y="2850516"/>
            <a:ext cx="342900" cy="117475"/>
          </a:xfrm>
          <a:custGeom>
            <a:avLst/>
            <a:gdLst>
              <a:gd name="T0" fmla="*/ 58 w 116"/>
              <a:gd name="T1" fmla="*/ 0 h 40"/>
              <a:gd name="T2" fmla="*/ 43 w 116"/>
              <a:gd name="T3" fmla="*/ 1 h 40"/>
              <a:gd name="T4" fmla="*/ 33 w 116"/>
              <a:gd name="T5" fmla="*/ 20 h 40"/>
              <a:gd name="T6" fmla="*/ 25 w 116"/>
              <a:gd name="T7" fmla="*/ 4 h 40"/>
              <a:gd name="T8" fmla="*/ 0 w 116"/>
              <a:gd name="T9" fmla="*/ 20 h 40"/>
              <a:gd name="T10" fmla="*/ 58 w 116"/>
              <a:gd name="T11" fmla="*/ 40 h 40"/>
              <a:gd name="T12" fmla="*/ 116 w 116"/>
              <a:gd name="T13" fmla="*/ 20 h 40"/>
              <a:gd name="T14" fmla="*/ 91 w 116"/>
              <a:gd name="T15" fmla="*/ 4 h 40"/>
              <a:gd name="T16" fmla="*/ 83 w 116"/>
              <a:gd name="T17" fmla="*/ 20 h 40"/>
              <a:gd name="T18" fmla="*/ 73 w 116"/>
              <a:gd name="T19" fmla="*/ 1 h 40"/>
              <a:gd name="T20" fmla="*/ 58 w 116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40">
                <a:moveTo>
                  <a:pt x="58" y="0"/>
                </a:moveTo>
                <a:cubicBezTo>
                  <a:pt x="53" y="0"/>
                  <a:pt x="48" y="0"/>
                  <a:pt x="43" y="1"/>
                </a:cubicBezTo>
                <a:cubicBezTo>
                  <a:pt x="40" y="13"/>
                  <a:pt x="37" y="20"/>
                  <a:pt x="33" y="20"/>
                </a:cubicBezTo>
                <a:cubicBezTo>
                  <a:pt x="30" y="20"/>
                  <a:pt x="27" y="15"/>
                  <a:pt x="25" y="4"/>
                </a:cubicBezTo>
                <a:cubicBezTo>
                  <a:pt x="10" y="7"/>
                  <a:pt x="0" y="13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90" y="40"/>
                  <a:pt x="116" y="31"/>
                  <a:pt x="116" y="20"/>
                </a:cubicBezTo>
                <a:cubicBezTo>
                  <a:pt x="116" y="13"/>
                  <a:pt x="106" y="7"/>
                  <a:pt x="91" y="4"/>
                </a:cubicBezTo>
                <a:cubicBezTo>
                  <a:pt x="89" y="15"/>
                  <a:pt x="86" y="20"/>
                  <a:pt x="83" y="20"/>
                </a:cubicBezTo>
                <a:cubicBezTo>
                  <a:pt x="79" y="20"/>
                  <a:pt x="76" y="13"/>
                  <a:pt x="73" y="1"/>
                </a:cubicBezTo>
                <a:cubicBezTo>
                  <a:pt x="68" y="0"/>
                  <a:pt x="63" y="0"/>
                  <a:pt x="58" y="0"/>
                </a:cubicBezTo>
              </a:path>
            </a:pathLst>
          </a:custGeom>
          <a:solidFill>
            <a:srgbClr val="47555F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6" name="Freeform 53"/>
          <p:cNvSpPr>
            <a:spLocks/>
          </p:cNvSpPr>
          <p:nvPr/>
        </p:nvSpPr>
        <p:spPr bwMode="auto">
          <a:xfrm>
            <a:off x="7105945" y="2123441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7" name="Freeform 54"/>
          <p:cNvSpPr>
            <a:spLocks/>
          </p:cNvSpPr>
          <p:nvPr/>
        </p:nvSpPr>
        <p:spPr bwMode="auto">
          <a:xfrm>
            <a:off x="6947195" y="2209166"/>
            <a:ext cx="336550" cy="119063"/>
          </a:xfrm>
          <a:custGeom>
            <a:avLst/>
            <a:gdLst>
              <a:gd name="T0" fmla="*/ 58 w 114"/>
              <a:gd name="T1" fmla="*/ 0 h 40"/>
              <a:gd name="T2" fmla="*/ 0 w 114"/>
              <a:gd name="T3" fmla="*/ 20 h 40"/>
              <a:gd name="T4" fmla="*/ 58 w 114"/>
              <a:gd name="T5" fmla="*/ 40 h 40"/>
              <a:gd name="T6" fmla="*/ 114 w 114"/>
              <a:gd name="T7" fmla="*/ 25 h 40"/>
              <a:gd name="T8" fmla="*/ 104 w 114"/>
              <a:gd name="T9" fmla="*/ 8 h 40"/>
              <a:gd name="T10" fmla="*/ 58 w 114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" h="40">
                <a:moveTo>
                  <a:pt x="58" y="0"/>
                </a:moveTo>
                <a:cubicBezTo>
                  <a:pt x="26" y="0"/>
                  <a:pt x="0" y="9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85" y="40"/>
                  <a:pt x="108" y="34"/>
                  <a:pt x="114" y="25"/>
                </a:cubicBezTo>
                <a:cubicBezTo>
                  <a:pt x="109" y="21"/>
                  <a:pt x="105" y="15"/>
                  <a:pt x="104" y="8"/>
                </a:cubicBezTo>
                <a:cubicBezTo>
                  <a:pt x="93" y="3"/>
                  <a:pt x="77" y="0"/>
                  <a:pt x="58" y="0"/>
                </a:cubicBezTo>
              </a:path>
            </a:pathLst>
          </a:custGeom>
          <a:solidFill>
            <a:srgbClr val="47555F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9" name="Freeform 56"/>
          <p:cNvSpPr>
            <a:spLocks/>
          </p:cNvSpPr>
          <p:nvPr/>
        </p:nvSpPr>
        <p:spPr bwMode="auto">
          <a:xfrm>
            <a:off x="6899570" y="1532891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586958" y="3348991"/>
            <a:ext cx="344488" cy="117475"/>
          </a:xfrm>
          <a:prstGeom prst="ellipse">
            <a:avLst/>
          </a:prstGeom>
          <a:solidFill>
            <a:srgbClr val="47555F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2" name="Freeform 58"/>
          <p:cNvSpPr>
            <a:spLocks/>
          </p:cNvSpPr>
          <p:nvPr/>
        </p:nvSpPr>
        <p:spPr bwMode="auto">
          <a:xfrm>
            <a:off x="7539333" y="2671129"/>
            <a:ext cx="439738" cy="790575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5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3" name="Freeform 59"/>
          <p:cNvSpPr>
            <a:spLocks/>
          </p:cNvSpPr>
          <p:nvPr/>
        </p:nvSpPr>
        <p:spPr bwMode="auto">
          <a:xfrm>
            <a:off x="8618833" y="2707641"/>
            <a:ext cx="344488" cy="119063"/>
          </a:xfrm>
          <a:custGeom>
            <a:avLst/>
            <a:gdLst>
              <a:gd name="T0" fmla="*/ 58 w 116"/>
              <a:gd name="T1" fmla="*/ 0 h 40"/>
              <a:gd name="T2" fmla="*/ 50 w 116"/>
              <a:gd name="T3" fmla="*/ 0 h 40"/>
              <a:gd name="T4" fmla="*/ 41 w 116"/>
              <a:gd name="T5" fmla="*/ 20 h 40"/>
              <a:gd name="T6" fmla="*/ 35 w 116"/>
              <a:gd name="T7" fmla="*/ 2 h 40"/>
              <a:gd name="T8" fmla="*/ 0 w 116"/>
              <a:gd name="T9" fmla="*/ 20 h 40"/>
              <a:gd name="T10" fmla="*/ 58 w 116"/>
              <a:gd name="T11" fmla="*/ 40 h 40"/>
              <a:gd name="T12" fmla="*/ 116 w 116"/>
              <a:gd name="T13" fmla="*/ 20 h 40"/>
              <a:gd name="T14" fmla="*/ 78 w 116"/>
              <a:gd name="T15" fmla="*/ 1 h 40"/>
              <a:gd name="T16" fmla="*/ 72 w 116"/>
              <a:gd name="T17" fmla="*/ 20 h 40"/>
              <a:gd name="T18" fmla="*/ 64 w 116"/>
              <a:gd name="T19" fmla="*/ 0 h 40"/>
              <a:gd name="T20" fmla="*/ 58 w 116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40">
                <a:moveTo>
                  <a:pt x="58" y="0"/>
                </a:moveTo>
                <a:cubicBezTo>
                  <a:pt x="55" y="0"/>
                  <a:pt x="52" y="0"/>
                  <a:pt x="50" y="0"/>
                </a:cubicBezTo>
                <a:cubicBezTo>
                  <a:pt x="47" y="13"/>
                  <a:pt x="44" y="20"/>
                  <a:pt x="41" y="20"/>
                </a:cubicBezTo>
                <a:cubicBezTo>
                  <a:pt x="39" y="20"/>
                  <a:pt x="36" y="14"/>
                  <a:pt x="35" y="2"/>
                </a:cubicBezTo>
                <a:cubicBezTo>
                  <a:pt x="14" y="5"/>
                  <a:pt x="0" y="12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90" y="40"/>
                  <a:pt x="116" y="31"/>
                  <a:pt x="116" y="20"/>
                </a:cubicBezTo>
                <a:cubicBezTo>
                  <a:pt x="116" y="11"/>
                  <a:pt x="100" y="4"/>
                  <a:pt x="78" y="1"/>
                </a:cubicBezTo>
                <a:cubicBezTo>
                  <a:pt x="77" y="14"/>
                  <a:pt x="74" y="20"/>
                  <a:pt x="72" y="20"/>
                </a:cubicBezTo>
                <a:cubicBezTo>
                  <a:pt x="69" y="20"/>
                  <a:pt x="66" y="13"/>
                  <a:pt x="64" y="0"/>
                </a:cubicBezTo>
                <a:cubicBezTo>
                  <a:pt x="62" y="0"/>
                  <a:pt x="60" y="0"/>
                  <a:pt x="58" y="0"/>
                </a:cubicBezTo>
              </a:path>
            </a:pathLst>
          </a:custGeom>
          <a:solidFill>
            <a:srgbClr val="47555F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>
            <a:off x="8571208" y="2031366"/>
            <a:ext cx="439738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5" name="Freeform 61"/>
          <p:cNvSpPr>
            <a:spLocks/>
          </p:cNvSpPr>
          <p:nvPr/>
        </p:nvSpPr>
        <p:spPr bwMode="auto">
          <a:xfrm>
            <a:off x="8321970" y="2267903"/>
            <a:ext cx="327025" cy="119063"/>
          </a:xfrm>
          <a:custGeom>
            <a:avLst/>
            <a:gdLst>
              <a:gd name="T0" fmla="*/ 58 w 110"/>
              <a:gd name="T1" fmla="*/ 0 h 40"/>
              <a:gd name="T2" fmla="*/ 0 w 110"/>
              <a:gd name="T3" fmla="*/ 20 h 40"/>
              <a:gd name="T4" fmla="*/ 58 w 110"/>
              <a:gd name="T5" fmla="*/ 40 h 40"/>
              <a:gd name="T6" fmla="*/ 99 w 110"/>
              <a:gd name="T7" fmla="*/ 34 h 40"/>
              <a:gd name="T8" fmla="*/ 110 w 110"/>
              <a:gd name="T9" fmla="*/ 11 h 40"/>
              <a:gd name="T10" fmla="*/ 58 w 110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" h="40">
                <a:moveTo>
                  <a:pt x="58" y="0"/>
                </a:moveTo>
                <a:cubicBezTo>
                  <a:pt x="26" y="0"/>
                  <a:pt x="0" y="9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74" y="40"/>
                  <a:pt x="88" y="38"/>
                  <a:pt x="99" y="34"/>
                </a:cubicBezTo>
                <a:cubicBezTo>
                  <a:pt x="102" y="26"/>
                  <a:pt x="106" y="18"/>
                  <a:pt x="110" y="11"/>
                </a:cubicBezTo>
                <a:cubicBezTo>
                  <a:pt x="100" y="4"/>
                  <a:pt x="81" y="0"/>
                  <a:pt x="58" y="0"/>
                </a:cubicBezTo>
              </a:path>
            </a:pathLst>
          </a:custGeom>
          <a:solidFill>
            <a:srgbClr val="47555F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6" name="Freeform 62"/>
          <p:cNvSpPr>
            <a:spLocks/>
          </p:cNvSpPr>
          <p:nvPr/>
        </p:nvSpPr>
        <p:spPr bwMode="auto">
          <a:xfrm>
            <a:off x="8623595" y="2300035"/>
            <a:ext cx="50800" cy="68263"/>
          </a:xfrm>
          <a:custGeom>
            <a:avLst/>
            <a:gdLst>
              <a:gd name="T0" fmla="*/ 11 w 17"/>
              <a:gd name="T1" fmla="*/ 0 h 23"/>
              <a:gd name="T2" fmla="*/ 0 w 17"/>
              <a:gd name="T3" fmla="*/ 23 h 23"/>
              <a:gd name="T4" fmla="*/ 17 w 17"/>
              <a:gd name="T5" fmla="*/ 9 h 23"/>
              <a:gd name="T6" fmla="*/ 11 w 17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23">
                <a:moveTo>
                  <a:pt x="11" y="0"/>
                </a:moveTo>
                <a:cubicBezTo>
                  <a:pt x="7" y="7"/>
                  <a:pt x="3" y="15"/>
                  <a:pt x="0" y="23"/>
                </a:cubicBezTo>
                <a:cubicBezTo>
                  <a:pt x="10" y="20"/>
                  <a:pt x="17" y="15"/>
                  <a:pt x="17" y="9"/>
                </a:cubicBezTo>
                <a:cubicBezTo>
                  <a:pt x="17" y="6"/>
                  <a:pt x="15" y="3"/>
                  <a:pt x="11" y="0"/>
                </a:cubicBezTo>
              </a:path>
            </a:pathLst>
          </a:custGeom>
          <a:solidFill>
            <a:srgbClr val="1A1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7" name="Freeform 63"/>
          <p:cNvSpPr>
            <a:spLocks/>
          </p:cNvSpPr>
          <p:nvPr/>
        </p:nvSpPr>
        <p:spPr bwMode="auto">
          <a:xfrm>
            <a:off x="8274345" y="1591628"/>
            <a:ext cx="439738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4044347" y="1341737"/>
            <a:ext cx="342900" cy="119063"/>
          </a:xfrm>
          <a:prstGeom prst="ellipse">
            <a:avLst/>
          </a:prstGeom>
          <a:solidFill>
            <a:srgbClr val="F0F0F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2" name="Freeform 65"/>
          <p:cNvSpPr>
            <a:spLocks/>
          </p:cNvSpPr>
          <p:nvPr/>
        </p:nvSpPr>
        <p:spPr bwMode="auto">
          <a:xfrm>
            <a:off x="3996722" y="665462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4374547" y="1757662"/>
            <a:ext cx="344488" cy="119063"/>
          </a:xfrm>
          <a:prstGeom prst="ellipse">
            <a:avLst/>
          </a:prstGeom>
          <a:solidFill>
            <a:srgbClr val="F0F0F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3615722" y="1508425"/>
            <a:ext cx="342900" cy="119063"/>
          </a:xfrm>
          <a:prstGeom prst="ellipse">
            <a:avLst/>
          </a:prstGeom>
          <a:solidFill>
            <a:srgbClr val="F0F0F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2" name="Freeform 27"/>
          <p:cNvSpPr>
            <a:spLocks/>
          </p:cNvSpPr>
          <p:nvPr/>
        </p:nvSpPr>
        <p:spPr bwMode="auto">
          <a:xfrm>
            <a:off x="2514098" y="3897897"/>
            <a:ext cx="296863" cy="119063"/>
          </a:xfrm>
          <a:custGeom>
            <a:avLst/>
            <a:gdLst>
              <a:gd name="T0" fmla="*/ 58 w 100"/>
              <a:gd name="T1" fmla="*/ 0 h 40"/>
              <a:gd name="T2" fmla="*/ 0 w 100"/>
              <a:gd name="T3" fmla="*/ 20 h 40"/>
              <a:gd name="T4" fmla="*/ 58 w 100"/>
              <a:gd name="T5" fmla="*/ 40 h 40"/>
              <a:gd name="T6" fmla="*/ 87 w 100"/>
              <a:gd name="T7" fmla="*/ 37 h 40"/>
              <a:gd name="T8" fmla="*/ 100 w 100"/>
              <a:gd name="T9" fmla="*/ 6 h 40"/>
              <a:gd name="T10" fmla="*/ 58 w 100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40">
                <a:moveTo>
                  <a:pt x="58" y="0"/>
                </a:moveTo>
                <a:cubicBezTo>
                  <a:pt x="26" y="0"/>
                  <a:pt x="0" y="9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69" y="40"/>
                  <a:pt x="78" y="39"/>
                  <a:pt x="87" y="37"/>
                </a:cubicBezTo>
                <a:cubicBezTo>
                  <a:pt x="90" y="28"/>
                  <a:pt x="94" y="17"/>
                  <a:pt x="100" y="6"/>
                </a:cubicBezTo>
                <a:cubicBezTo>
                  <a:pt x="89" y="2"/>
                  <a:pt x="74" y="0"/>
                  <a:pt x="58" y="0"/>
                </a:cubicBezTo>
              </a:path>
            </a:pathLst>
          </a:custGeom>
          <a:solidFill>
            <a:srgbClr val="EF6833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3" name="Freeform 28"/>
          <p:cNvSpPr>
            <a:spLocks/>
          </p:cNvSpPr>
          <p:nvPr/>
        </p:nvSpPr>
        <p:spPr bwMode="auto">
          <a:xfrm>
            <a:off x="2449010" y="3170822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5" name="Freeform 30"/>
          <p:cNvSpPr>
            <a:spLocks/>
          </p:cNvSpPr>
          <p:nvPr/>
        </p:nvSpPr>
        <p:spPr bwMode="auto">
          <a:xfrm>
            <a:off x="3568889" y="812166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8" name="Freeform 33"/>
          <p:cNvSpPr>
            <a:spLocks/>
          </p:cNvSpPr>
          <p:nvPr/>
        </p:nvSpPr>
        <p:spPr bwMode="auto">
          <a:xfrm>
            <a:off x="2810960" y="4324935"/>
            <a:ext cx="342900" cy="119063"/>
          </a:xfrm>
          <a:custGeom>
            <a:avLst/>
            <a:gdLst>
              <a:gd name="T0" fmla="*/ 58 w 116"/>
              <a:gd name="T1" fmla="*/ 0 h 40"/>
              <a:gd name="T2" fmla="*/ 43 w 116"/>
              <a:gd name="T3" fmla="*/ 1 h 40"/>
              <a:gd name="T4" fmla="*/ 33 w 116"/>
              <a:gd name="T5" fmla="*/ 20 h 40"/>
              <a:gd name="T6" fmla="*/ 25 w 116"/>
              <a:gd name="T7" fmla="*/ 4 h 40"/>
              <a:gd name="T8" fmla="*/ 0 w 116"/>
              <a:gd name="T9" fmla="*/ 20 h 40"/>
              <a:gd name="T10" fmla="*/ 58 w 116"/>
              <a:gd name="T11" fmla="*/ 40 h 40"/>
              <a:gd name="T12" fmla="*/ 116 w 116"/>
              <a:gd name="T13" fmla="*/ 20 h 40"/>
              <a:gd name="T14" fmla="*/ 91 w 116"/>
              <a:gd name="T15" fmla="*/ 4 h 40"/>
              <a:gd name="T16" fmla="*/ 83 w 116"/>
              <a:gd name="T17" fmla="*/ 20 h 40"/>
              <a:gd name="T18" fmla="*/ 73 w 116"/>
              <a:gd name="T19" fmla="*/ 1 h 40"/>
              <a:gd name="T20" fmla="*/ 58 w 116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40">
                <a:moveTo>
                  <a:pt x="58" y="0"/>
                </a:moveTo>
                <a:cubicBezTo>
                  <a:pt x="53" y="0"/>
                  <a:pt x="48" y="0"/>
                  <a:pt x="43" y="1"/>
                </a:cubicBezTo>
                <a:cubicBezTo>
                  <a:pt x="40" y="13"/>
                  <a:pt x="37" y="20"/>
                  <a:pt x="33" y="20"/>
                </a:cubicBezTo>
                <a:cubicBezTo>
                  <a:pt x="30" y="20"/>
                  <a:pt x="27" y="15"/>
                  <a:pt x="25" y="4"/>
                </a:cubicBezTo>
                <a:cubicBezTo>
                  <a:pt x="10" y="7"/>
                  <a:pt x="0" y="13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90" y="40"/>
                  <a:pt x="116" y="31"/>
                  <a:pt x="116" y="20"/>
                </a:cubicBezTo>
                <a:cubicBezTo>
                  <a:pt x="116" y="13"/>
                  <a:pt x="106" y="7"/>
                  <a:pt x="91" y="4"/>
                </a:cubicBezTo>
                <a:cubicBezTo>
                  <a:pt x="89" y="15"/>
                  <a:pt x="86" y="20"/>
                  <a:pt x="83" y="20"/>
                </a:cubicBezTo>
                <a:cubicBezTo>
                  <a:pt x="79" y="20"/>
                  <a:pt x="76" y="13"/>
                  <a:pt x="73" y="1"/>
                </a:cubicBezTo>
                <a:cubicBezTo>
                  <a:pt x="68" y="0"/>
                  <a:pt x="63" y="0"/>
                  <a:pt x="58" y="0"/>
                </a:cubicBezTo>
              </a:path>
            </a:pathLst>
          </a:custGeom>
          <a:solidFill>
            <a:srgbClr val="EF6833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9" name="Freeform 34"/>
          <p:cNvSpPr>
            <a:spLocks/>
          </p:cNvSpPr>
          <p:nvPr/>
        </p:nvSpPr>
        <p:spPr bwMode="auto">
          <a:xfrm>
            <a:off x="2745873" y="3597860"/>
            <a:ext cx="473075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0" name="Freeform 35"/>
          <p:cNvSpPr>
            <a:spLocks/>
          </p:cNvSpPr>
          <p:nvPr/>
        </p:nvSpPr>
        <p:spPr bwMode="auto">
          <a:xfrm>
            <a:off x="3145923" y="3831222"/>
            <a:ext cx="325438" cy="119063"/>
          </a:xfrm>
          <a:custGeom>
            <a:avLst/>
            <a:gdLst>
              <a:gd name="T0" fmla="*/ 58 w 110"/>
              <a:gd name="T1" fmla="*/ 0 h 40"/>
              <a:gd name="T2" fmla="*/ 0 w 110"/>
              <a:gd name="T3" fmla="*/ 20 h 40"/>
              <a:gd name="T4" fmla="*/ 58 w 110"/>
              <a:gd name="T5" fmla="*/ 40 h 40"/>
              <a:gd name="T6" fmla="*/ 110 w 110"/>
              <a:gd name="T7" fmla="*/ 29 h 40"/>
              <a:gd name="T8" fmla="*/ 107 w 110"/>
              <a:gd name="T9" fmla="*/ 17 h 40"/>
              <a:gd name="T10" fmla="*/ 108 w 110"/>
              <a:gd name="T11" fmla="*/ 10 h 40"/>
              <a:gd name="T12" fmla="*/ 58 w 110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40">
                <a:moveTo>
                  <a:pt x="58" y="0"/>
                </a:moveTo>
                <a:cubicBezTo>
                  <a:pt x="26" y="0"/>
                  <a:pt x="0" y="9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80" y="40"/>
                  <a:pt x="100" y="36"/>
                  <a:pt x="110" y="29"/>
                </a:cubicBezTo>
                <a:cubicBezTo>
                  <a:pt x="108" y="25"/>
                  <a:pt x="107" y="22"/>
                  <a:pt x="107" y="17"/>
                </a:cubicBezTo>
                <a:cubicBezTo>
                  <a:pt x="107" y="15"/>
                  <a:pt x="108" y="12"/>
                  <a:pt x="108" y="10"/>
                </a:cubicBezTo>
                <a:cubicBezTo>
                  <a:pt x="98" y="4"/>
                  <a:pt x="79" y="0"/>
                  <a:pt x="58" y="0"/>
                </a:cubicBezTo>
              </a:path>
            </a:pathLst>
          </a:custGeom>
          <a:solidFill>
            <a:srgbClr val="EF6833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6" name="Freeform 31"/>
          <p:cNvSpPr>
            <a:spLocks/>
          </p:cNvSpPr>
          <p:nvPr/>
        </p:nvSpPr>
        <p:spPr bwMode="auto">
          <a:xfrm>
            <a:off x="3379285" y="4515435"/>
            <a:ext cx="344488" cy="117475"/>
          </a:xfrm>
          <a:custGeom>
            <a:avLst/>
            <a:gdLst>
              <a:gd name="T0" fmla="*/ 58 w 116"/>
              <a:gd name="T1" fmla="*/ 0 h 40"/>
              <a:gd name="T2" fmla="*/ 43 w 116"/>
              <a:gd name="T3" fmla="*/ 1 h 40"/>
              <a:gd name="T4" fmla="*/ 33 w 116"/>
              <a:gd name="T5" fmla="*/ 20 h 40"/>
              <a:gd name="T6" fmla="*/ 25 w 116"/>
              <a:gd name="T7" fmla="*/ 4 h 40"/>
              <a:gd name="T8" fmla="*/ 0 w 116"/>
              <a:gd name="T9" fmla="*/ 20 h 40"/>
              <a:gd name="T10" fmla="*/ 58 w 116"/>
              <a:gd name="T11" fmla="*/ 40 h 40"/>
              <a:gd name="T12" fmla="*/ 116 w 116"/>
              <a:gd name="T13" fmla="*/ 20 h 40"/>
              <a:gd name="T14" fmla="*/ 91 w 116"/>
              <a:gd name="T15" fmla="*/ 4 h 40"/>
              <a:gd name="T16" fmla="*/ 83 w 116"/>
              <a:gd name="T17" fmla="*/ 20 h 40"/>
              <a:gd name="T18" fmla="*/ 73 w 116"/>
              <a:gd name="T19" fmla="*/ 1 h 40"/>
              <a:gd name="T20" fmla="*/ 58 w 116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40">
                <a:moveTo>
                  <a:pt x="58" y="0"/>
                </a:moveTo>
                <a:cubicBezTo>
                  <a:pt x="53" y="0"/>
                  <a:pt x="48" y="0"/>
                  <a:pt x="43" y="1"/>
                </a:cubicBezTo>
                <a:cubicBezTo>
                  <a:pt x="40" y="13"/>
                  <a:pt x="37" y="20"/>
                  <a:pt x="33" y="20"/>
                </a:cubicBezTo>
                <a:cubicBezTo>
                  <a:pt x="30" y="20"/>
                  <a:pt x="27" y="15"/>
                  <a:pt x="25" y="4"/>
                </a:cubicBezTo>
                <a:cubicBezTo>
                  <a:pt x="10" y="7"/>
                  <a:pt x="0" y="13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90" y="40"/>
                  <a:pt x="116" y="31"/>
                  <a:pt x="116" y="20"/>
                </a:cubicBezTo>
                <a:cubicBezTo>
                  <a:pt x="116" y="13"/>
                  <a:pt x="106" y="7"/>
                  <a:pt x="91" y="4"/>
                </a:cubicBezTo>
                <a:cubicBezTo>
                  <a:pt x="89" y="15"/>
                  <a:pt x="86" y="20"/>
                  <a:pt x="83" y="20"/>
                </a:cubicBezTo>
                <a:cubicBezTo>
                  <a:pt x="79" y="20"/>
                  <a:pt x="76" y="13"/>
                  <a:pt x="73" y="1"/>
                </a:cubicBezTo>
                <a:cubicBezTo>
                  <a:pt x="68" y="0"/>
                  <a:pt x="63" y="0"/>
                  <a:pt x="58" y="0"/>
                </a:cubicBezTo>
              </a:path>
            </a:pathLst>
          </a:custGeom>
          <a:solidFill>
            <a:srgbClr val="EF6833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7" name="Freeform 32"/>
          <p:cNvSpPr>
            <a:spLocks/>
          </p:cNvSpPr>
          <p:nvPr/>
        </p:nvSpPr>
        <p:spPr bwMode="auto">
          <a:xfrm>
            <a:off x="3314198" y="3788360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1" name="Freeform 36"/>
          <p:cNvSpPr>
            <a:spLocks/>
          </p:cNvSpPr>
          <p:nvPr/>
        </p:nvSpPr>
        <p:spPr bwMode="auto">
          <a:xfrm>
            <a:off x="3463423" y="3861385"/>
            <a:ext cx="26988" cy="55563"/>
          </a:xfrm>
          <a:custGeom>
            <a:avLst/>
            <a:gdLst>
              <a:gd name="T0" fmla="*/ 1 w 9"/>
              <a:gd name="T1" fmla="*/ 0 h 19"/>
              <a:gd name="T2" fmla="*/ 0 w 9"/>
              <a:gd name="T3" fmla="*/ 7 h 19"/>
              <a:gd name="T4" fmla="*/ 3 w 9"/>
              <a:gd name="T5" fmla="*/ 19 h 19"/>
              <a:gd name="T6" fmla="*/ 9 w 9"/>
              <a:gd name="T7" fmla="*/ 10 h 19"/>
              <a:gd name="T8" fmla="*/ 1 w 9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9">
                <a:moveTo>
                  <a:pt x="1" y="0"/>
                </a:moveTo>
                <a:cubicBezTo>
                  <a:pt x="1" y="2"/>
                  <a:pt x="0" y="5"/>
                  <a:pt x="0" y="7"/>
                </a:cubicBezTo>
                <a:cubicBezTo>
                  <a:pt x="0" y="12"/>
                  <a:pt x="1" y="15"/>
                  <a:pt x="3" y="19"/>
                </a:cubicBezTo>
                <a:cubicBezTo>
                  <a:pt x="7" y="16"/>
                  <a:pt x="9" y="13"/>
                  <a:pt x="9" y="10"/>
                </a:cubicBezTo>
                <a:cubicBezTo>
                  <a:pt x="9" y="6"/>
                  <a:pt x="6" y="3"/>
                  <a:pt x="1" y="0"/>
                </a:cubicBezTo>
              </a:path>
            </a:pathLst>
          </a:custGeom>
          <a:solidFill>
            <a:srgbClr val="1A1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2" name="Freeform 37"/>
          <p:cNvSpPr>
            <a:spLocks/>
          </p:cNvSpPr>
          <p:nvPr/>
        </p:nvSpPr>
        <p:spPr bwMode="auto">
          <a:xfrm>
            <a:off x="4294033" y="1040112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5" name="Freeform 67"/>
          <p:cNvSpPr>
            <a:spLocks/>
          </p:cNvSpPr>
          <p:nvPr/>
        </p:nvSpPr>
        <p:spPr bwMode="auto">
          <a:xfrm>
            <a:off x="3107824" y="3151772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5575805" y="5468634"/>
            <a:ext cx="628650" cy="125413"/>
          </a:xfrm>
          <a:prstGeom prst="ellipse">
            <a:avLst/>
          </a:prstGeom>
          <a:solidFill>
            <a:srgbClr val="30693F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" name="Freeform 67">
            <a:extLst>
              <a:ext uri="{FF2B5EF4-FFF2-40B4-BE49-F238E27FC236}">
                <a16:creationId xmlns:a16="http://schemas.microsoft.com/office/drawing/2014/main" id="{044C43A0-D817-7EB9-8DA9-255518294953}"/>
              </a:ext>
            </a:extLst>
          </p:cNvPr>
          <p:cNvSpPr>
            <a:spLocks/>
          </p:cNvSpPr>
          <p:nvPr/>
        </p:nvSpPr>
        <p:spPr bwMode="auto">
          <a:xfrm>
            <a:off x="5671055" y="4776720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4" name="Freeform 29"/>
          <p:cNvSpPr>
            <a:spLocks/>
          </p:cNvSpPr>
          <p:nvPr/>
        </p:nvSpPr>
        <p:spPr bwMode="auto">
          <a:xfrm>
            <a:off x="3661860" y="3993147"/>
            <a:ext cx="298450" cy="117475"/>
          </a:xfrm>
          <a:custGeom>
            <a:avLst/>
            <a:gdLst>
              <a:gd name="T0" fmla="*/ 43 w 101"/>
              <a:gd name="T1" fmla="*/ 0 h 40"/>
              <a:gd name="T2" fmla="*/ 0 w 101"/>
              <a:gd name="T3" fmla="*/ 7 h 40"/>
              <a:gd name="T4" fmla="*/ 22 w 101"/>
              <a:gd name="T5" fmla="*/ 39 h 40"/>
              <a:gd name="T6" fmla="*/ 43 w 101"/>
              <a:gd name="T7" fmla="*/ 40 h 40"/>
              <a:gd name="T8" fmla="*/ 101 w 101"/>
              <a:gd name="T9" fmla="*/ 20 h 40"/>
              <a:gd name="T10" fmla="*/ 43 w 101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" h="40">
                <a:moveTo>
                  <a:pt x="43" y="0"/>
                </a:moveTo>
                <a:cubicBezTo>
                  <a:pt x="26" y="0"/>
                  <a:pt x="10" y="3"/>
                  <a:pt x="0" y="7"/>
                </a:cubicBezTo>
                <a:cubicBezTo>
                  <a:pt x="8" y="16"/>
                  <a:pt x="16" y="27"/>
                  <a:pt x="22" y="39"/>
                </a:cubicBezTo>
                <a:cubicBezTo>
                  <a:pt x="28" y="39"/>
                  <a:pt x="35" y="40"/>
                  <a:pt x="43" y="40"/>
                </a:cubicBezTo>
                <a:cubicBezTo>
                  <a:pt x="75" y="40"/>
                  <a:pt x="101" y="31"/>
                  <a:pt x="101" y="20"/>
                </a:cubicBezTo>
                <a:cubicBezTo>
                  <a:pt x="101" y="9"/>
                  <a:pt x="75" y="0"/>
                  <a:pt x="43" y="0"/>
                </a:cubicBezTo>
              </a:path>
            </a:pathLst>
          </a:custGeom>
          <a:solidFill>
            <a:srgbClr val="EF6833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7" name="Freeform 69"/>
          <p:cNvSpPr>
            <a:spLocks/>
          </p:cNvSpPr>
          <p:nvPr/>
        </p:nvSpPr>
        <p:spPr bwMode="auto">
          <a:xfrm>
            <a:off x="3582513" y="3321634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4F92F-D1D9-FB32-9260-BB6F06B464E7}"/>
              </a:ext>
            </a:extLst>
          </p:cNvPr>
          <p:cNvSpPr txBox="1"/>
          <p:nvPr/>
        </p:nvSpPr>
        <p:spPr>
          <a:xfrm>
            <a:off x="268515" y="2767172"/>
            <a:ext cx="1845671" cy="71508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مجموعة مخاطر مجزأة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46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9" grpId="0" animBg="1"/>
      <p:bldP spid="51" grpId="0" animBg="1"/>
      <p:bldP spid="55" grpId="0" animBg="1"/>
      <p:bldP spid="57" grpId="0" animBg="1"/>
      <p:bldP spid="60" grpId="0" animBg="1"/>
      <p:bldP spid="63" grpId="0" animBg="1"/>
      <p:bldP spid="65" grpId="0" animBg="1"/>
      <p:bldP spid="71" grpId="0" animBg="1"/>
      <p:bldP spid="74" grpId="0" animBg="1"/>
      <p:bldP spid="76" grpId="0" animBg="1"/>
      <p:bldP spid="82" grpId="0" animBg="1"/>
      <p:bldP spid="88" grpId="0" animBg="1"/>
      <p:bldP spid="90" grpId="0" animBg="1"/>
      <p:bldP spid="86" grpId="0" animBg="1"/>
      <p:bldP spid="97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DC5095B-6D13-AFCC-B946-15BE1260689B}"/>
              </a:ext>
            </a:extLst>
          </p:cNvPr>
          <p:cNvSpPr txBox="1"/>
          <p:nvPr/>
        </p:nvSpPr>
        <p:spPr>
          <a:xfrm rot="1096577">
            <a:off x="8222486" y="726934"/>
            <a:ext cx="95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aleway Light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B92C3-D892-E094-4D31-9D154A0705B0}"/>
              </a:ext>
            </a:extLst>
          </p:cNvPr>
          <p:cNvSpPr txBox="1"/>
          <p:nvPr/>
        </p:nvSpPr>
        <p:spPr>
          <a:xfrm>
            <a:off x="8995073" y="856893"/>
            <a:ext cx="312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مجمعات مخاطر موحدة</a:t>
            </a:r>
            <a:endParaRPr lang="id-ID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E4AA05-D913-4369-00C0-6899525657C7}"/>
              </a:ext>
            </a:extLst>
          </p:cNvPr>
          <p:cNvGrpSpPr/>
          <p:nvPr/>
        </p:nvGrpSpPr>
        <p:grpSpPr>
          <a:xfrm>
            <a:off x="3195136" y="3355908"/>
            <a:ext cx="5530169" cy="2813049"/>
            <a:chOff x="3160114" y="3332960"/>
            <a:chExt cx="5530169" cy="2813049"/>
          </a:xfrm>
        </p:grpSpPr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3160114" y="3585371"/>
              <a:ext cx="5527676" cy="2560638"/>
            </a:xfrm>
            <a:custGeom>
              <a:avLst/>
              <a:gdLst>
                <a:gd name="T0" fmla="*/ 1565 w 1864"/>
                <a:gd name="T1" fmla="*/ 109 h 863"/>
                <a:gd name="T2" fmla="*/ 932 w 1864"/>
                <a:gd name="T3" fmla="*/ 0 h 863"/>
                <a:gd name="T4" fmla="*/ 299 w 1864"/>
                <a:gd name="T5" fmla="*/ 109 h 863"/>
                <a:gd name="T6" fmla="*/ 1 w 1864"/>
                <a:gd name="T7" fmla="*/ 330 h 863"/>
                <a:gd name="T8" fmla="*/ 0 w 1864"/>
                <a:gd name="T9" fmla="*/ 434 h 863"/>
                <a:gd name="T10" fmla="*/ 299 w 1864"/>
                <a:gd name="T11" fmla="*/ 754 h 863"/>
                <a:gd name="T12" fmla="*/ 932 w 1864"/>
                <a:gd name="T13" fmla="*/ 863 h 863"/>
                <a:gd name="T14" fmla="*/ 1565 w 1864"/>
                <a:gd name="T15" fmla="*/ 754 h 863"/>
                <a:gd name="T16" fmla="*/ 1864 w 1864"/>
                <a:gd name="T17" fmla="*/ 434 h 863"/>
                <a:gd name="T18" fmla="*/ 1864 w 1864"/>
                <a:gd name="T19" fmla="*/ 330 h 863"/>
                <a:gd name="T20" fmla="*/ 1565 w 1864"/>
                <a:gd name="T21" fmla="*/ 109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4" h="863">
                  <a:moveTo>
                    <a:pt x="1565" y="109"/>
                  </a:moveTo>
                  <a:cubicBezTo>
                    <a:pt x="1395" y="39"/>
                    <a:pt x="1170" y="0"/>
                    <a:pt x="932" y="0"/>
                  </a:cubicBezTo>
                  <a:cubicBezTo>
                    <a:pt x="694" y="0"/>
                    <a:pt x="469" y="39"/>
                    <a:pt x="299" y="109"/>
                  </a:cubicBezTo>
                  <a:cubicBezTo>
                    <a:pt x="154" y="169"/>
                    <a:pt x="1" y="330"/>
                    <a:pt x="1" y="330"/>
                  </a:cubicBezTo>
                  <a:cubicBezTo>
                    <a:pt x="1" y="330"/>
                    <a:pt x="0" y="401"/>
                    <a:pt x="0" y="434"/>
                  </a:cubicBezTo>
                  <a:cubicBezTo>
                    <a:pt x="0" y="563"/>
                    <a:pt x="106" y="673"/>
                    <a:pt x="299" y="754"/>
                  </a:cubicBezTo>
                  <a:cubicBezTo>
                    <a:pt x="469" y="824"/>
                    <a:pt x="694" y="863"/>
                    <a:pt x="932" y="863"/>
                  </a:cubicBezTo>
                  <a:cubicBezTo>
                    <a:pt x="1170" y="863"/>
                    <a:pt x="1395" y="824"/>
                    <a:pt x="1565" y="754"/>
                  </a:cubicBezTo>
                  <a:cubicBezTo>
                    <a:pt x="1758" y="673"/>
                    <a:pt x="1864" y="563"/>
                    <a:pt x="1864" y="434"/>
                  </a:cubicBezTo>
                  <a:cubicBezTo>
                    <a:pt x="1864" y="393"/>
                    <a:pt x="1864" y="330"/>
                    <a:pt x="1864" y="330"/>
                  </a:cubicBezTo>
                  <a:cubicBezTo>
                    <a:pt x="1864" y="330"/>
                    <a:pt x="1697" y="164"/>
                    <a:pt x="1565" y="109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lumMod val="85000"/>
                    <a:shade val="30000"/>
                    <a:satMod val="115000"/>
                  </a:srgbClr>
                </a:gs>
                <a:gs pos="50000">
                  <a:srgbClr val="FFFFFF">
                    <a:lumMod val="85000"/>
                    <a:shade val="67500"/>
                    <a:satMod val="115000"/>
                  </a:srgbClr>
                </a:gs>
                <a:gs pos="100000">
                  <a:srgbClr val="FFFFFF">
                    <a:lumMod val="85000"/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3162607" y="3332960"/>
              <a:ext cx="5527676" cy="2574926"/>
            </a:xfrm>
            <a:custGeom>
              <a:avLst/>
              <a:gdLst>
                <a:gd name="T0" fmla="*/ 1565 w 1864"/>
                <a:gd name="T1" fmla="*/ 110 h 868"/>
                <a:gd name="T2" fmla="*/ 932 w 1864"/>
                <a:gd name="T3" fmla="*/ 0 h 868"/>
                <a:gd name="T4" fmla="*/ 299 w 1864"/>
                <a:gd name="T5" fmla="*/ 110 h 868"/>
                <a:gd name="T6" fmla="*/ 0 w 1864"/>
                <a:gd name="T7" fmla="*/ 434 h 868"/>
                <a:gd name="T8" fmla="*/ 299 w 1864"/>
                <a:gd name="T9" fmla="*/ 759 h 868"/>
                <a:gd name="T10" fmla="*/ 932 w 1864"/>
                <a:gd name="T11" fmla="*/ 868 h 868"/>
                <a:gd name="T12" fmla="*/ 1565 w 1864"/>
                <a:gd name="T13" fmla="*/ 759 h 868"/>
                <a:gd name="T14" fmla="*/ 1864 w 1864"/>
                <a:gd name="T15" fmla="*/ 434 h 868"/>
                <a:gd name="T16" fmla="*/ 1565 w 1864"/>
                <a:gd name="T17" fmla="*/ 11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4" h="868">
                  <a:moveTo>
                    <a:pt x="1565" y="110"/>
                  </a:moveTo>
                  <a:cubicBezTo>
                    <a:pt x="1395" y="39"/>
                    <a:pt x="1170" y="0"/>
                    <a:pt x="932" y="0"/>
                  </a:cubicBezTo>
                  <a:cubicBezTo>
                    <a:pt x="694" y="0"/>
                    <a:pt x="469" y="39"/>
                    <a:pt x="299" y="110"/>
                  </a:cubicBezTo>
                  <a:cubicBezTo>
                    <a:pt x="106" y="190"/>
                    <a:pt x="0" y="305"/>
                    <a:pt x="0" y="434"/>
                  </a:cubicBezTo>
                  <a:cubicBezTo>
                    <a:pt x="0" y="563"/>
                    <a:pt x="106" y="679"/>
                    <a:pt x="299" y="759"/>
                  </a:cubicBezTo>
                  <a:cubicBezTo>
                    <a:pt x="469" y="829"/>
                    <a:pt x="694" y="868"/>
                    <a:pt x="932" y="868"/>
                  </a:cubicBezTo>
                  <a:cubicBezTo>
                    <a:pt x="1170" y="868"/>
                    <a:pt x="1395" y="829"/>
                    <a:pt x="1565" y="759"/>
                  </a:cubicBezTo>
                  <a:cubicBezTo>
                    <a:pt x="1758" y="679"/>
                    <a:pt x="1864" y="563"/>
                    <a:pt x="1864" y="434"/>
                  </a:cubicBezTo>
                  <a:cubicBezTo>
                    <a:pt x="1864" y="305"/>
                    <a:pt x="1758" y="190"/>
                    <a:pt x="1565" y="110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lumMod val="95000"/>
                    <a:shade val="30000"/>
                    <a:satMod val="115000"/>
                  </a:srgbClr>
                </a:gs>
                <a:gs pos="50000">
                  <a:srgbClr val="FFFFFF">
                    <a:lumMod val="95000"/>
                    <a:shade val="67500"/>
                    <a:satMod val="115000"/>
                  </a:srgbClr>
                </a:gs>
                <a:gs pos="100000">
                  <a:srgbClr val="FFFFFF">
                    <a:lumMod val="95000"/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A62E24-3460-37B8-2794-9564BC2DEC47}"/>
              </a:ext>
            </a:extLst>
          </p:cNvPr>
          <p:cNvGrpSpPr/>
          <p:nvPr/>
        </p:nvGrpSpPr>
        <p:grpSpPr>
          <a:xfrm>
            <a:off x="5869810" y="1256666"/>
            <a:ext cx="5238752" cy="3281363"/>
            <a:chOff x="5718177" y="1500983"/>
            <a:chExt cx="5238752" cy="3281363"/>
          </a:xfrm>
        </p:grpSpPr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5722940" y="1958183"/>
              <a:ext cx="3387725" cy="2824163"/>
            </a:xfrm>
            <a:custGeom>
              <a:avLst/>
              <a:gdLst>
                <a:gd name="T0" fmla="*/ 290 w 1142"/>
                <a:gd name="T1" fmla="*/ 623 h 952"/>
                <a:gd name="T2" fmla="*/ 302 w 1142"/>
                <a:gd name="T3" fmla="*/ 637 h 952"/>
                <a:gd name="T4" fmla="*/ 556 w 1142"/>
                <a:gd name="T5" fmla="*/ 952 h 952"/>
                <a:gd name="T6" fmla="*/ 1142 w 1142"/>
                <a:gd name="T7" fmla="*/ 616 h 952"/>
                <a:gd name="T8" fmla="*/ 1142 w 1142"/>
                <a:gd name="T9" fmla="*/ 325 h 952"/>
                <a:gd name="T10" fmla="*/ 4 w 1142"/>
                <a:gd name="T11" fmla="*/ 0 h 952"/>
                <a:gd name="T12" fmla="*/ 0 w 1142"/>
                <a:gd name="T13" fmla="*/ 285 h 952"/>
                <a:gd name="T14" fmla="*/ 290 w 1142"/>
                <a:gd name="T15" fmla="*/ 623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2" h="952">
                  <a:moveTo>
                    <a:pt x="290" y="623"/>
                  </a:moveTo>
                  <a:cubicBezTo>
                    <a:pt x="290" y="623"/>
                    <a:pt x="294" y="627"/>
                    <a:pt x="302" y="637"/>
                  </a:cubicBezTo>
                  <a:cubicBezTo>
                    <a:pt x="328" y="669"/>
                    <a:pt x="402" y="759"/>
                    <a:pt x="556" y="952"/>
                  </a:cubicBezTo>
                  <a:cubicBezTo>
                    <a:pt x="896" y="906"/>
                    <a:pt x="1142" y="773"/>
                    <a:pt x="1142" y="616"/>
                  </a:cubicBezTo>
                  <a:cubicBezTo>
                    <a:pt x="1142" y="541"/>
                    <a:pt x="1142" y="325"/>
                    <a:pt x="1142" y="32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290" y="623"/>
                    <a:pt x="290" y="623"/>
                    <a:pt x="290" y="623"/>
                  </a:cubicBezTo>
                </a:path>
              </a:pathLst>
            </a:custGeom>
            <a:solidFill>
              <a:srgbClr val="47555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5718177" y="1897858"/>
              <a:ext cx="3392488" cy="2047876"/>
            </a:xfrm>
            <a:custGeom>
              <a:avLst/>
              <a:gdLst>
                <a:gd name="T0" fmla="*/ 292 w 1144"/>
                <a:gd name="T1" fmla="*/ 360 h 690"/>
                <a:gd name="T2" fmla="*/ 304 w 1144"/>
                <a:gd name="T3" fmla="*/ 374 h 690"/>
                <a:gd name="T4" fmla="*/ 558 w 1144"/>
                <a:gd name="T5" fmla="*/ 690 h 690"/>
                <a:gd name="T6" fmla="*/ 1144 w 1144"/>
                <a:gd name="T7" fmla="*/ 354 h 690"/>
                <a:gd name="T8" fmla="*/ 292 w 1144"/>
                <a:gd name="T9" fmla="*/ 0 h 690"/>
                <a:gd name="T10" fmla="*/ 0 w 1144"/>
                <a:gd name="T11" fmla="*/ 21 h 690"/>
                <a:gd name="T12" fmla="*/ 292 w 1144"/>
                <a:gd name="T13" fmla="*/ 36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4" h="690">
                  <a:moveTo>
                    <a:pt x="292" y="360"/>
                  </a:moveTo>
                  <a:cubicBezTo>
                    <a:pt x="292" y="360"/>
                    <a:pt x="296" y="364"/>
                    <a:pt x="304" y="374"/>
                  </a:cubicBezTo>
                  <a:cubicBezTo>
                    <a:pt x="330" y="406"/>
                    <a:pt x="404" y="496"/>
                    <a:pt x="558" y="690"/>
                  </a:cubicBezTo>
                  <a:cubicBezTo>
                    <a:pt x="898" y="643"/>
                    <a:pt x="1144" y="511"/>
                    <a:pt x="1144" y="354"/>
                  </a:cubicBezTo>
                  <a:cubicBezTo>
                    <a:pt x="1144" y="158"/>
                    <a:pt x="762" y="0"/>
                    <a:pt x="292" y="0"/>
                  </a:cubicBezTo>
                  <a:cubicBezTo>
                    <a:pt x="189" y="0"/>
                    <a:pt x="91" y="7"/>
                    <a:pt x="0" y="21"/>
                  </a:cubicBezTo>
                  <a:cubicBezTo>
                    <a:pt x="292" y="360"/>
                    <a:pt x="292" y="360"/>
                    <a:pt x="292" y="360"/>
                  </a:cubicBezTo>
                </a:path>
              </a:pathLst>
            </a:custGeom>
            <a:solidFill>
              <a:srgbClr val="475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270752" y="2369345"/>
              <a:ext cx="333375" cy="119063"/>
            </a:xfrm>
            <a:custGeom>
              <a:avLst/>
              <a:gdLst>
                <a:gd name="T0" fmla="*/ 54 w 112"/>
                <a:gd name="T1" fmla="*/ 0 h 40"/>
                <a:gd name="T2" fmla="*/ 0 w 112"/>
                <a:gd name="T3" fmla="*/ 13 h 40"/>
                <a:gd name="T4" fmla="*/ 5 w 112"/>
                <a:gd name="T5" fmla="*/ 29 h 40"/>
                <a:gd name="T6" fmla="*/ 5 w 112"/>
                <a:gd name="T7" fmla="*/ 31 h 40"/>
                <a:gd name="T8" fmla="*/ 54 w 112"/>
                <a:gd name="T9" fmla="*/ 40 h 40"/>
                <a:gd name="T10" fmla="*/ 112 w 112"/>
                <a:gd name="T11" fmla="*/ 20 h 40"/>
                <a:gd name="T12" fmla="*/ 54 w 11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40">
                  <a:moveTo>
                    <a:pt x="54" y="0"/>
                  </a:moveTo>
                  <a:cubicBezTo>
                    <a:pt x="29" y="0"/>
                    <a:pt x="8" y="5"/>
                    <a:pt x="0" y="13"/>
                  </a:cubicBezTo>
                  <a:cubicBezTo>
                    <a:pt x="3" y="18"/>
                    <a:pt x="5" y="23"/>
                    <a:pt x="5" y="29"/>
                  </a:cubicBezTo>
                  <a:cubicBezTo>
                    <a:pt x="5" y="30"/>
                    <a:pt x="5" y="30"/>
                    <a:pt x="5" y="31"/>
                  </a:cubicBezTo>
                  <a:cubicBezTo>
                    <a:pt x="15" y="36"/>
                    <a:pt x="33" y="40"/>
                    <a:pt x="54" y="40"/>
                  </a:cubicBezTo>
                  <a:cubicBezTo>
                    <a:pt x="86" y="40"/>
                    <a:pt x="112" y="31"/>
                    <a:pt x="112" y="20"/>
                  </a:cubicBezTo>
                  <a:cubicBezTo>
                    <a:pt x="112" y="9"/>
                    <a:pt x="86" y="0"/>
                    <a:pt x="54" y="0"/>
                  </a:cubicBezTo>
                </a:path>
              </a:pathLst>
            </a:custGeom>
            <a:solidFill>
              <a:srgbClr val="47555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7194552" y="1642270"/>
              <a:ext cx="474663" cy="842963"/>
            </a:xfrm>
            <a:custGeom>
              <a:avLst/>
              <a:gdLst>
                <a:gd name="T0" fmla="*/ 153 w 160"/>
                <a:gd name="T1" fmla="*/ 145 h 284"/>
                <a:gd name="T2" fmla="*/ 92 w 160"/>
                <a:gd name="T3" fmla="*/ 59 h 284"/>
                <a:gd name="T4" fmla="*/ 111 w 160"/>
                <a:gd name="T5" fmla="*/ 30 h 284"/>
                <a:gd name="T6" fmla="*/ 80 w 160"/>
                <a:gd name="T7" fmla="*/ 0 h 284"/>
                <a:gd name="T8" fmla="*/ 49 w 160"/>
                <a:gd name="T9" fmla="*/ 30 h 284"/>
                <a:gd name="T10" fmla="*/ 68 w 160"/>
                <a:gd name="T11" fmla="*/ 59 h 284"/>
                <a:gd name="T12" fmla="*/ 7 w 160"/>
                <a:gd name="T13" fmla="*/ 145 h 284"/>
                <a:gd name="T14" fmla="*/ 33 w 160"/>
                <a:gd name="T15" fmla="*/ 137 h 284"/>
                <a:gd name="T16" fmla="*/ 51 w 160"/>
                <a:gd name="T17" fmla="*/ 137 h 284"/>
                <a:gd name="T18" fmla="*/ 45 w 160"/>
                <a:gd name="T19" fmla="*/ 216 h 284"/>
                <a:gd name="T20" fmla="*/ 69 w 160"/>
                <a:gd name="T21" fmla="*/ 216 h 284"/>
                <a:gd name="T22" fmla="*/ 80 w 160"/>
                <a:gd name="T23" fmla="*/ 173 h 284"/>
                <a:gd name="T24" fmla="*/ 91 w 160"/>
                <a:gd name="T25" fmla="*/ 216 h 284"/>
                <a:gd name="T26" fmla="*/ 115 w 160"/>
                <a:gd name="T27" fmla="*/ 216 h 284"/>
                <a:gd name="T28" fmla="*/ 109 w 160"/>
                <a:gd name="T29" fmla="*/ 137 h 284"/>
                <a:gd name="T30" fmla="*/ 127 w 160"/>
                <a:gd name="T31" fmla="*/ 137 h 284"/>
                <a:gd name="T32" fmla="*/ 153 w 160"/>
                <a:gd name="T33" fmla="*/ 14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84">
                  <a:moveTo>
                    <a:pt x="153" y="145"/>
                  </a:moveTo>
                  <a:cubicBezTo>
                    <a:pt x="146" y="118"/>
                    <a:pt x="124" y="69"/>
                    <a:pt x="92" y="59"/>
                  </a:cubicBezTo>
                  <a:cubicBezTo>
                    <a:pt x="103" y="54"/>
                    <a:pt x="111" y="43"/>
                    <a:pt x="111" y="30"/>
                  </a:cubicBezTo>
                  <a:cubicBezTo>
                    <a:pt x="111" y="13"/>
                    <a:pt x="97" y="0"/>
                    <a:pt x="80" y="0"/>
                  </a:cubicBezTo>
                  <a:cubicBezTo>
                    <a:pt x="63" y="0"/>
                    <a:pt x="49" y="13"/>
                    <a:pt x="49" y="30"/>
                  </a:cubicBezTo>
                  <a:cubicBezTo>
                    <a:pt x="49" y="43"/>
                    <a:pt x="57" y="54"/>
                    <a:pt x="68" y="59"/>
                  </a:cubicBezTo>
                  <a:cubicBezTo>
                    <a:pt x="36" y="69"/>
                    <a:pt x="14" y="118"/>
                    <a:pt x="7" y="145"/>
                  </a:cubicBezTo>
                  <a:cubicBezTo>
                    <a:pt x="0" y="175"/>
                    <a:pt x="16" y="165"/>
                    <a:pt x="33" y="137"/>
                  </a:cubicBezTo>
                  <a:cubicBezTo>
                    <a:pt x="52" y="103"/>
                    <a:pt x="53" y="97"/>
                    <a:pt x="51" y="137"/>
                  </a:cubicBezTo>
                  <a:cubicBezTo>
                    <a:pt x="50" y="157"/>
                    <a:pt x="47" y="180"/>
                    <a:pt x="45" y="216"/>
                  </a:cubicBezTo>
                  <a:cubicBezTo>
                    <a:pt x="44" y="284"/>
                    <a:pt x="66" y="279"/>
                    <a:pt x="69" y="216"/>
                  </a:cubicBezTo>
                  <a:cubicBezTo>
                    <a:pt x="72" y="186"/>
                    <a:pt x="71" y="173"/>
                    <a:pt x="80" y="173"/>
                  </a:cubicBezTo>
                  <a:cubicBezTo>
                    <a:pt x="89" y="173"/>
                    <a:pt x="88" y="186"/>
                    <a:pt x="91" y="216"/>
                  </a:cubicBezTo>
                  <a:cubicBezTo>
                    <a:pt x="94" y="279"/>
                    <a:pt x="116" y="284"/>
                    <a:pt x="115" y="216"/>
                  </a:cubicBezTo>
                  <a:cubicBezTo>
                    <a:pt x="113" y="180"/>
                    <a:pt x="110" y="157"/>
                    <a:pt x="109" y="137"/>
                  </a:cubicBezTo>
                  <a:cubicBezTo>
                    <a:pt x="107" y="97"/>
                    <a:pt x="108" y="103"/>
                    <a:pt x="127" y="137"/>
                  </a:cubicBezTo>
                  <a:cubicBezTo>
                    <a:pt x="144" y="165"/>
                    <a:pt x="160" y="175"/>
                    <a:pt x="153" y="145"/>
                  </a:cubicBezTo>
                  <a:close/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7604127" y="2737645"/>
              <a:ext cx="342900" cy="119063"/>
            </a:xfrm>
            <a:prstGeom prst="ellipse">
              <a:avLst/>
            </a:prstGeom>
            <a:solidFill>
              <a:srgbClr val="47555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7539040" y="2010570"/>
              <a:ext cx="473075" cy="842963"/>
            </a:xfrm>
            <a:custGeom>
              <a:avLst/>
              <a:gdLst>
                <a:gd name="T0" fmla="*/ 153 w 160"/>
                <a:gd name="T1" fmla="*/ 145 h 284"/>
                <a:gd name="T2" fmla="*/ 92 w 160"/>
                <a:gd name="T3" fmla="*/ 59 h 284"/>
                <a:gd name="T4" fmla="*/ 111 w 160"/>
                <a:gd name="T5" fmla="*/ 30 h 284"/>
                <a:gd name="T6" fmla="*/ 80 w 160"/>
                <a:gd name="T7" fmla="*/ 0 h 284"/>
                <a:gd name="T8" fmla="*/ 49 w 160"/>
                <a:gd name="T9" fmla="*/ 30 h 284"/>
                <a:gd name="T10" fmla="*/ 68 w 160"/>
                <a:gd name="T11" fmla="*/ 59 h 284"/>
                <a:gd name="T12" fmla="*/ 7 w 160"/>
                <a:gd name="T13" fmla="*/ 145 h 284"/>
                <a:gd name="T14" fmla="*/ 33 w 160"/>
                <a:gd name="T15" fmla="*/ 137 h 284"/>
                <a:gd name="T16" fmla="*/ 51 w 160"/>
                <a:gd name="T17" fmla="*/ 137 h 284"/>
                <a:gd name="T18" fmla="*/ 45 w 160"/>
                <a:gd name="T19" fmla="*/ 216 h 284"/>
                <a:gd name="T20" fmla="*/ 69 w 160"/>
                <a:gd name="T21" fmla="*/ 216 h 284"/>
                <a:gd name="T22" fmla="*/ 80 w 160"/>
                <a:gd name="T23" fmla="*/ 173 h 284"/>
                <a:gd name="T24" fmla="*/ 91 w 160"/>
                <a:gd name="T25" fmla="*/ 216 h 284"/>
                <a:gd name="T26" fmla="*/ 115 w 160"/>
                <a:gd name="T27" fmla="*/ 216 h 284"/>
                <a:gd name="T28" fmla="*/ 109 w 160"/>
                <a:gd name="T29" fmla="*/ 137 h 284"/>
                <a:gd name="T30" fmla="*/ 127 w 160"/>
                <a:gd name="T31" fmla="*/ 137 h 284"/>
                <a:gd name="T32" fmla="*/ 153 w 160"/>
                <a:gd name="T33" fmla="*/ 14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84">
                  <a:moveTo>
                    <a:pt x="153" y="145"/>
                  </a:moveTo>
                  <a:cubicBezTo>
                    <a:pt x="146" y="118"/>
                    <a:pt x="124" y="69"/>
                    <a:pt x="92" y="59"/>
                  </a:cubicBezTo>
                  <a:cubicBezTo>
                    <a:pt x="103" y="54"/>
                    <a:pt x="111" y="43"/>
                    <a:pt x="111" y="30"/>
                  </a:cubicBezTo>
                  <a:cubicBezTo>
                    <a:pt x="111" y="13"/>
                    <a:pt x="97" y="0"/>
                    <a:pt x="80" y="0"/>
                  </a:cubicBezTo>
                  <a:cubicBezTo>
                    <a:pt x="63" y="0"/>
                    <a:pt x="49" y="13"/>
                    <a:pt x="49" y="30"/>
                  </a:cubicBezTo>
                  <a:cubicBezTo>
                    <a:pt x="49" y="43"/>
                    <a:pt x="57" y="54"/>
                    <a:pt x="68" y="59"/>
                  </a:cubicBezTo>
                  <a:cubicBezTo>
                    <a:pt x="36" y="69"/>
                    <a:pt x="14" y="118"/>
                    <a:pt x="7" y="145"/>
                  </a:cubicBezTo>
                  <a:cubicBezTo>
                    <a:pt x="0" y="175"/>
                    <a:pt x="16" y="165"/>
                    <a:pt x="33" y="137"/>
                  </a:cubicBezTo>
                  <a:cubicBezTo>
                    <a:pt x="52" y="103"/>
                    <a:pt x="53" y="97"/>
                    <a:pt x="51" y="137"/>
                  </a:cubicBezTo>
                  <a:cubicBezTo>
                    <a:pt x="50" y="157"/>
                    <a:pt x="47" y="180"/>
                    <a:pt x="45" y="216"/>
                  </a:cubicBezTo>
                  <a:cubicBezTo>
                    <a:pt x="44" y="284"/>
                    <a:pt x="66" y="279"/>
                    <a:pt x="69" y="216"/>
                  </a:cubicBezTo>
                  <a:cubicBezTo>
                    <a:pt x="72" y="186"/>
                    <a:pt x="71" y="173"/>
                    <a:pt x="80" y="173"/>
                  </a:cubicBezTo>
                  <a:cubicBezTo>
                    <a:pt x="89" y="173"/>
                    <a:pt x="88" y="186"/>
                    <a:pt x="91" y="216"/>
                  </a:cubicBezTo>
                  <a:cubicBezTo>
                    <a:pt x="94" y="279"/>
                    <a:pt x="116" y="284"/>
                    <a:pt x="115" y="216"/>
                  </a:cubicBezTo>
                  <a:cubicBezTo>
                    <a:pt x="113" y="180"/>
                    <a:pt x="110" y="157"/>
                    <a:pt x="109" y="137"/>
                  </a:cubicBezTo>
                  <a:cubicBezTo>
                    <a:pt x="107" y="97"/>
                    <a:pt x="108" y="103"/>
                    <a:pt x="127" y="137"/>
                  </a:cubicBezTo>
                  <a:cubicBezTo>
                    <a:pt x="144" y="165"/>
                    <a:pt x="160" y="175"/>
                    <a:pt x="153" y="145"/>
                  </a:cubicBezTo>
                  <a:close/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7959727" y="3344071"/>
              <a:ext cx="342900" cy="117475"/>
            </a:xfrm>
            <a:prstGeom prst="ellipse">
              <a:avLst/>
            </a:prstGeom>
            <a:solidFill>
              <a:srgbClr val="47555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7894640" y="2616995"/>
              <a:ext cx="474663" cy="841375"/>
            </a:xfrm>
            <a:custGeom>
              <a:avLst/>
              <a:gdLst>
                <a:gd name="T0" fmla="*/ 153 w 160"/>
                <a:gd name="T1" fmla="*/ 145 h 284"/>
                <a:gd name="T2" fmla="*/ 92 w 160"/>
                <a:gd name="T3" fmla="*/ 59 h 284"/>
                <a:gd name="T4" fmla="*/ 111 w 160"/>
                <a:gd name="T5" fmla="*/ 30 h 284"/>
                <a:gd name="T6" fmla="*/ 80 w 160"/>
                <a:gd name="T7" fmla="*/ 0 h 284"/>
                <a:gd name="T8" fmla="*/ 49 w 160"/>
                <a:gd name="T9" fmla="*/ 30 h 284"/>
                <a:gd name="T10" fmla="*/ 68 w 160"/>
                <a:gd name="T11" fmla="*/ 59 h 284"/>
                <a:gd name="T12" fmla="*/ 7 w 160"/>
                <a:gd name="T13" fmla="*/ 145 h 284"/>
                <a:gd name="T14" fmla="*/ 33 w 160"/>
                <a:gd name="T15" fmla="*/ 137 h 284"/>
                <a:gd name="T16" fmla="*/ 51 w 160"/>
                <a:gd name="T17" fmla="*/ 137 h 284"/>
                <a:gd name="T18" fmla="*/ 45 w 160"/>
                <a:gd name="T19" fmla="*/ 216 h 284"/>
                <a:gd name="T20" fmla="*/ 69 w 160"/>
                <a:gd name="T21" fmla="*/ 216 h 284"/>
                <a:gd name="T22" fmla="*/ 80 w 160"/>
                <a:gd name="T23" fmla="*/ 173 h 284"/>
                <a:gd name="T24" fmla="*/ 91 w 160"/>
                <a:gd name="T25" fmla="*/ 216 h 284"/>
                <a:gd name="T26" fmla="*/ 115 w 160"/>
                <a:gd name="T27" fmla="*/ 216 h 284"/>
                <a:gd name="T28" fmla="*/ 109 w 160"/>
                <a:gd name="T29" fmla="*/ 137 h 284"/>
                <a:gd name="T30" fmla="*/ 127 w 160"/>
                <a:gd name="T31" fmla="*/ 137 h 284"/>
                <a:gd name="T32" fmla="*/ 153 w 160"/>
                <a:gd name="T33" fmla="*/ 14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84">
                  <a:moveTo>
                    <a:pt x="153" y="145"/>
                  </a:moveTo>
                  <a:cubicBezTo>
                    <a:pt x="146" y="118"/>
                    <a:pt x="124" y="69"/>
                    <a:pt x="92" y="59"/>
                  </a:cubicBezTo>
                  <a:cubicBezTo>
                    <a:pt x="103" y="54"/>
                    <a:pt x="111" y="43"/>
                    <a:pt x="111" y="30"/>
                  </a:cubicBezTo>
                  <a:cubicBezTo>
                    <a:pt x="111" y="13"/>
                    <a:pt x="97" y="0"/>
                    <a:pt x="80" y="0"/>
                  </a:cubicBezTo>
                  <a:cubicBezTo>
                    <a:pt x="63" y="0"/>
                    <a:pt x="49" y="13"/>
                    <a:pt x="49" y="30"/>
                  </a:cubicBezTo>
                  <a:cubicBezTo>
                    <a:pt x="49" y="43"/>
                    <a:pt x="57" y="54"/>
                    <a:pt x="68" y="59"/>
                  </a:cubicBezTo>
                  <a:cubicBezTo>
                    <a:pt x="36" y="69"/>
                    <a:pt x="14" y="118"/>
                    <a:pt x="7" y="145"/>
                  </a:cubicBezTo>
                  <a:cubicBezTo>
                    <a:pt x="0" y="175"/>
                    <a:pt x="16" y="165"/>
                    <a:pt x="33" y="137"/>
                  </a:cubicBezTo>
                  <a:cubicBezTo>
                    <a:pt x="52" y="103"/>
                    <a:pt x="53" y="97"/>
                    <a:pt x="51" y="137"/>
                  </a:cubicBezTo>
                  <a:cubicBezTo>
                    <a:pt x="50" y="157"/>
                    <a:pt x="47" y="180"/>
                    <a:pt x="45" y="216"/>
                  </a:cubicBezTo>
                  <a:cubicBezTo>
                    <a:pt x="44" y="284"/>
                    <a:pt x="66" y="279"/>
                    <a:pt x="69" y="216"/>
                  </a:cubicBezTo>
                  <a:cubicBezTo>
                    <a:pt x="72" y="186"/>
                    <a:pt x="71" y="173"/>
                    <a:pt x="80" y="173"/>
                  </a:cubicBezTo>
                  <a:cubicBezTo>
                    <a:pt x="89" y="173"/>
                    <a:pt x="88" y="186"/>
                    <a:pt x="91" y="216"/>
                  </a:cubicBezTo>
                  <a:cubicBezTo>
                    <a:pt x="94" y="279"/>
                    <a:pt x="116" y="284"/>
                    <a:pt x="115" y="216"/>
                  </a:cubicBezTo>
                  <a:cubicBezTo>
                    <a:pt x="113" y="180"/>
                    <a:pt x="110" y="157"/>
                    <a:pt x="109" y="137"/>
                  </a:cubicBezTo>
                  <a:cubicBezTo>
                    <a:pt x="107" y="97"/>
                    <a:pt x="108" y="103"/>
                    <a:pt x="127" y="137"/>
                  </a:cubicBezTo>
                  <a:cubicBezTo>
                    <a:pt x="144" y="165"/>
                    <a:pt x="160" y="175"/>
                    <a:pt x="153" y="145"/>
                  </a:cubicBezTo>
                  <a:close/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6348415" y="2228058"/>
              <a:ext cx="330200" cy="117475"/>
            </a:xfrm>
            <a:custGeom>
              <a:avLst/>
              <a:gdLst>
                <a:gd name="T0" fmla="*/ 53 w 111"/>
                <a:gd name="T1" fmla="*/ 0 h 40"/>
                <a:gd name="T2" fmla="*/ 0 w 111"/>
                <a:gd name="T3" fmla="*/ 12 h 40"/>
                <a:gd name="T4" fmla="*/ 21 w 111"/>
                <a:gd name="T5" fmla="*/ 37 h 40"/>
                <a:gd name="T6" fmla="*/ 53 w 111"/>
                <a:gd name="T7" fmla="*/ 40 h 40"/>
                <a:gd name="T8" fmla="*/ 111 w 111"/>
                <a:gd name="T9" fmla="*/ 20 h 40"/>
                <a:gd name="T10" fmla="*/ 53 w 11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40">
                  <a:moveTo>
                    <a:pt x="53" y="0"/>
                  </a:moveTo>
                  <a:cubicBezTo>
                    <a:pt x="29" y="0"/>
                    <a:pt x="9" y="5"/>
                    <a:pt x="0" y="12"/>
                  </a:cubicBezTo>
                  <a:cubicBezTo>
                    <a:pt x="7" y="21"/>
                    <a:pt x="14" y="29"/>
                    <a:pt x="21" y="37"/>
                  </a:cubicBezTo>
                  <a:cubicBezTo>
                    <a:pt x="30" y="39"/>
                    <a:pt x="41" y="40"/>
                    <a:pt x="53" y="40"/>
                  </a:cubicBezTo>
                  <a:cubicBezTo>
                    <a:pt x="85" y="40"/>
                    <a:pt x="111" y="31"/>
                    <a:pt x="111" y="20"/>
                  </a:cubicBezTo>
                  <a:cubicBezTo>
                    <a:pt x="111" y="9"/>
                    <a:pt x="85" y="0"/>
                    <a:pt x="53" y="0"/>
                  </a:cubicBezTo>
                </a:path>
              </a:pathLst>
            </a:custGeom>
            <a:solidFill>
              <a:srgbClr val="47555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6334127" y="2262983"/>
              <a:ext cx="77788" cy="7461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8 h 25"/>
                <a:gd name="T4" fmla="*/ 26 w 26"/>
                <a:gd name="T5" fmla="*/ 25 h 25"/>
                <a:gd name="T6" fmla="*/ 5 w 2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2" y="2"/>
                    <a:pt x="0" y="5"/>
                    <a:pt x="0" y="8"/>
                  </a:cubicBezTo>
                  <a:cubicBezTo>
                    <a:pt x="0" y="15"/>
                    <a:pt x="10" y="21"/>
                    <a:pt x="26" y="25"/>
                  </a:cubicBezTo>
                  <a:cubicBezTo>
                    <a:pt x="19" y="17"/>
                    <a:pt x="12" y="9"/>
                    <a:pt x="5" y="0"/>
                  </a:cubicBezTo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269040" y="1500983"/>
              <a:ext cx="474663" cy="842963"/>
            </a:xfrm>
            <a:custGeom>
              <a:avLst/>
              <a:gdLst>
                <a:gd name="T0" fmla="*/ 153 w 160"/>
                <a:gd name="T1" fmla="*/ 145 h 284"/>
                <a:gd name="T2" fmla="*/ 92 w 160"/>
                <a:gd name="T3" fmla="*/ 59 h 284"/>
                <a:gd name="T4" fmla="*/ 111 w 160"/>
                <a:gd name="T5" fmla="*/ 30 h 284"/>
                <a:gd name="T6" fmla="*/ 80 w 160"/>
                <a:gd name="T7" fmla="*/ 0 h 284"/>
                <a:gd name="T8" fmla="*/ 49 w 160"/>
                <a:gd name="T9" fmla="*/ 30 h 284"/>
                <a:gd name="T10" fmla="*/ 68 w 160"/>
                <a:gd name="T11" fmla="*/ 59 h 284"/>
                <a:gd name="T12" fmla="*/ 7 w 160"/>
                <a:gd name="T13" fmla="*/ 145 h 284"/>
                <a:gd name="T14" fmla="*/ 33 w 160"/>
                <a:gd name="T15" fmla="*/ 137 h 284"/>
                <a:gd name="T16" fmla="*/ 51 w 160"/>
                <a:gd name="T17" fmla="*/ 137 h 284"/>
                <a:gd name="T18" fmla="*/ 45 w 160"/>
                <a:gd name="T19" fmla="*/ 216 h 284"/>
                <a:gd name="T20" fmla="*/ 69 w 160"/>
                <a:gd name="T21" fmla="*/ 216 h 284"/>
                <a:gd name="T22" fmla="*/ 80 w 160"/>
                <a:gd name="T23" fmla="*/ 173 h 284"/>
                <a:gd name="T24" fmla="*/ 91 w 160"/>
                <a:gd name="T25" fmla="*/ 216 h 284"/>
                <a:gd name="T26" fmla="*/ 115 w 160"/>
                <a:gd name="T27" fmla="*/ 216 h 284"/>
                <a:gd name="T28" fmla="*/ 109 w 160"/>
                <a:gd name="T29" fmla="*/ 137 h 284"/>
                <a:gd name="T30" fmla="*/ 127 w 160"/>
                <a:gd name="T31" fmla="*/ 137 h 284"/>
                <a:gd name="T32" fmla="*/ 153 w 160"/>
                <a:gd name="T33" fmla="*/ 14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84">
                  <a:moveTo>
                    <a:pt x="153" y="145"/>
                  </a:moveTo>
                  <a:cubicBezTo>
                    <a:pt x="146" y="118"/>
                    <a:pt x="124" y="69"/>
                    <a:pt x="92" y="59"/>
                  </a:cubicBezTo>
                  <a:cubicBezTo>
                    <a:pt x="103" y="54"/>
                    <a:pt x="111" y="43"/>
                    <a:pt x="111" y="30"/>
                  </a:cubicBezTo>
                  <a:cubicBezTo>
                    <a:pt x="111" y="13"/>
                    <a:pt x="97" y="0"/>
                    <a:pt x="80" y="0"/>
                  </a:cubicBezTo>
                  <a:cubicBezTo>
                    <a:pt x="63" y="0"/>
                    <a:pt x="49" y="13"/>
                    <a:pt x="49" y="30"/>
                  </a:cubicBezTo>
                  <a:cubicBezTo>
                    <a:pt x="49" y="43"/>
                    <a:pt x="57" y="54"/>
                    <a:pt x="68" y="59"/>
                  </a:cubicBezTo>
                  <a:cubicBezTo>
                    <a:pt x="36" y="69"/>
                    <a:pt x="14" y="118"/>
                    <a:pt x="7" y="145"/>
                  </a:cubicBezTo>
                  <a:cubicBezTo>
                    <a:pt x="0" y="175"/>
                    <a:pt x="16" y="165"/>
                    <a:pt x="33" y="137"/>
                  </a:cubicBezTo>
                  <a:cubicBezTo>
                    <a:pt x="52" y="103"/>
                    <a:pt x="53" y="97"/>
                    <a:pt x="51" y="137"/>
                  </a:cubicBezTo>
                  <a:cubicBezTo>
                    <a:pt x="50" y="157"/>
                    <a:pt x="47" y="180"/>
                    <a:pt x="45" y="216"/>
                  </a:cubicBezTo>
                  <a:cubicBezTo>
                    <a:pt x="44" y="284"/>
                    <a:pt x="66" y="279"/>
                    <a:pt x="69" y="216"/>
                  </a:cubicBezTo>
                  <a:cubicBezTo>
                    <a:pt x="72" y="186"/>
                    <a:pt x="71" y="173"/>
                    <a:pt x="80" y="173"/>
                  </a:cubicBezTo>
                  <a:cubicBezTo>
                    <a:pt x="89" y="173"/>
                    <a:pt x="88" y="186"/>
                    <a:pt x="91" y="216"/>
                  </a:cubicBezTo>
                  <a:cubicBezTo>
                    <a:pt x="94" y="279"/>
                    <a:pt x="116" y="284"/>
                    <a:pt x="115" y="216"/>
                  </a:cubicBezTo>
                  <a:cubicBezTo>
                    <a:pt x="113" y="180"/>
                    <a:pt x="110" y="157"/>
                    <a:pt x="109" y="137"/>
                  </a:cubicBezTo>
                  <a:cubicBezTo>
                    <a:pt x="107" y="97"/>
                    <a:pt x="108" y="103"/>
                    <a:pt x="127" y="137"/>
                  </a:cubicBezTo>
                  <a:cubicBezTo>
                    <a:pt x="144" y="165"/>
                    <a:pt x="160" y="175"/>
                    <a:pt x="153" y="145"/>
                  </a:cubicBezTo>
                  <a:close/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7023102" y="3094833"/>
              <a:ext cx="342900" cy="117475"/>
            </a:xfrm>
            <a:custGeom>
              <a:avLst/>
              <a:gdLst>
                <a:gd name="T0" fmla="*/ 58 w 116"/>
                <a:gd name="T1" fmla="*/ 0 h 40"/>
                <a:gd name="T2" fmla="*/ 43 w 116"/>
                <a:gd name="T3" fmla="*/ 1 h 40"/>
                <a:gd name="T4" fmla="*/ 33 w 116"/>
                <a:gd name="T5" fmla="*/ 20 h 40"/>
                <a:gd name="T6" fmla="*/ 25 w 116"/>
                <a:gd name="T7" fmla="*/ 4 h 40"/>
                <a:gd name="T8" fmla="*/ 0 w 116"/>
                <a:gd name="T9" fmla="*/ 20 h 40"/>
                <a:gd name="T10" fmla="*/ 58 w 116"/>
                <a:gd name="T11" fmla="*/ 40 h 40"/>
                <a:gd name="T12" fmla="*/ 116 w 116"/>
                <a:gd name="T13" fmla="*/ 20 h 40"/>
                <a:gd name="T14" fmla="*/ 91 w 116"/>
                <a:gd name="T15" fmla="*/ 4 h 40"/>
                <a:gd name="T16" fmla="*/ 83 w 116"/>
                <a:gd name="T17" fmla="*/ 20 h 40"/>
                <a:gd name="T18" fmla="*/ 73 w 116"/>
                <a:gd name="T19" fmla="*/ 1 h 40"/>
                <a:gd name="T20" fmla="*/ 58 w 11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0">
                  <a:moveTo>
                    <a:pt x="58" y="0"/>
                  </a:moveTo>
                  <a:cubicBezTo>
                    <a:pt x="53" y="0"/>
                    <a:pt x="48" y="0"/>
                    <a:pt x="43" y="1"/>
                  </a:cubicBezTo>
                  <a:cubicBezTo>
                    <a:pt x="40" y="13"/>
                    <a:pt x="37" y="20"/>
                    <a:pt x="33" y="20"/>
                  </a:cubicBezTo>
                  <a:cubicBezTo>
                    <a:pt x="30" y="20"/>
                    <a:pt x="27" y="15"/>
                    <a:pt x="25" y="4"/>
                  </a:cubicBezTo>
                  <a:cubicBezTo>
                    <a:pt x="10" y="7"/>
                    <a:pt x="0" y="13"/>
                    <a:pt x="0" y="20"/>
                  </a:cubicBezTo>
                  <a:cubicBezTo>
                    <a:pt x="0" y="31"/>
                    <a:pt x="26" y="40"/>
                    <a:pt x="58" y="40"/>
                  </a:cubicBezTo>
                  <a:cubicBezTo>
                    <a:pt x="90" y="40"/>
                    <a:pt x="116" y="31"/>
                    <a:pt x="116" y="20"/>
                  </a:cubicBezTo>
                  <a:cubicBezTo>
                    <a:pt x="116" y="13"/>
                    <a:pt x="106" y="7"/>
                    <a:pt x="91" y="4"/>
                  </a:cubicBezTo>
                  <a:cubicBezTo>
                    <a:pt x="89" y="15"/>
                    <a:pt x="86" y="20"/>
                    <a:pt x="83" y="20"/>
                  </a:cubicBezTo>
                  <a:cubicBezTo>
                    <a:pt x="79" y="20"/>
                    <a:pt x="76" y="13"/>
                    <a:pt x="73" y="1"/>
                  </a:cubicBezTo>
                  <a:cubicBezTo>
                    <a:pt x="68" y="0"/>
                    <a:pt x="63" y="0"/>
                    <a:pt x="58" y="0"/>
                  </a:cubicBezTo>
                </a:path>
              </a:pathLst>
            </a:custGeom>
            <a:solidFill>
              <a:srgbClr val="47555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956427" y="2367758"/>
              <a:ext cx="474663" cy="841375"/>
            </a:xfrm>
            <a:custGeom>
              <a:avLst/>
              <a:gdLst>
                <a:gd name="T0" fmla="*/ 153 w 160"/>
                <a:gd name="T1" fmla="*/ 145 h 284"/>
                <a:gd name="T2" fmla="*/ 92 w 160"/>
                <a:gd name="T3" fmla="*/ 59 h 284"/>
                <a:gd name="T4" fmla="*/ 111 w 160"/>
                <a:gd name="T5" fmla="*/ 30 h 284"/>
                <a:gd name="T6" fmla="*/ 80 w 160"/>
                <a:gd name="T7" fmla="*/ 0 h 284"/>
                <a:gd name="T8" fmla="*/ 49 w 160"/>
                <a:gd name="T9" fmla="*/ 30 h 284"/>
                <a:gd name="T10" fmla="*/ 68 w 160"/>
                <a:gd name="T11" fmla="*/ 59 h 284"/>
                <a:gd name="T12" fmla="*/ 7 w 160"/>
                <a:gd name="T13" fmla="*/ 145 h 284"/>
                <a:gd name="T14" fmla="*/ 33 w 160"/>
                <a:gd name="T15" fmla="*/ 137 h 284"/>
                <a:gd name="T16" fmla="*/ 51 w 160"/>
                <a:gd name="T17" fmla="*/ 137 h 284"/>
                <a:gd name="T18" fmla="*/ 45 w 160"/>
                <a:gd name="T19" fmla="*/ 216 h 284"/>
                <a:gd name="T20" fmla="*/ 69 w 160"/>
                <a:gd name="T21" fmla="*/ 216 h 284"/>
                <a:gd name="T22" fmla="*/ 80 w 160"/>
                <a:gd name="T23" fmla="*/ 173 h 284"/>
                <a:gd name="T24" fmla="*/ 91 w 160"/>
                <a:gd name="T25" fmla="*/ 216 h 284"/>
                <a:gd name="T26" fmla="*/ 115 w 160"/>
                <a:gd name="T27" fmla="*/ 216 h 284"/>
                <a:gd name="T28" fmla="*/ 109 w 160"/>
                <a:gd name="T29" fmla="*/ 137 h 284"/>
                <a:gd name="T30" fmla="*/ 127 w 160"/>
                <a:gd name="T31" fmla="*/ 137 h 284"/>
                <a:gd name="T32" fmla="*/ 153 w 160"/>
                <a:gd name="T33" fmla="*/ 14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84">
                  <a:moveTo>
                    <a:pt x="153" y="145"/>
                  </a:moveTo>
                  <a:cubicBezTo>
                    <a:pt x="146" y="118"/>
                    <a:pt x="124" y="69"/>
                    <a:pt x="92" y="59"/>
                  </a:cubicBezTo>
                  <a:cubicBezTo>
                    <a:pt x="103" y="54"/>
                    <a:pt x="111" y="43"/>
                    <a:pt x="111" y="30"/>
                  </a:cubicBezTo>
                  <a:cubicBezTo>
                    <a:pt x="111" y="13"/>
                    <a:pt x="97" y="0"/>
                    <a:pt x="80" y="0"/>
                  </a:cubicBezTo>
                  <a:cubicBezTo>
                    <a:pt x="63" y="0"/>
                    <a:pt x="49" y="13"/>
                    <a:pt x="49" y="30"/>
                  </a:cubicBezTo>
                  <a:cubicBezTo>
                    <a:pt x="49" y="43"/>
                    <a:pt x="57" y="54"/>
                    <a:pt x="68" y="59"/>
                  </a:cubicBezTo>
                  <a:cubicBezTo>
                    <a:pt x="36" y="69"/>
                    <a:pt x="14" y="118"/>
                    <a:pt x="7" y="145"/>
                  </a:cubicBezTo>
                  <a:cubicBezTo>
                    <a:pt x="0" y="175"/>
                    <a:pt x="16" y="165"/>
                    <a:pt x="33" y="137"/>
                  </a:cubicBezTo>
                  <a:cubicBezTo>
                    <a:pt x="52" y="103"/>
                    <a:pt x="53" y="97"/>
                    <a:pt x="51" y="137"/>
                  </a:cubicBezTo>
                  <a:cubicBezTo>
                    <a:pt x="50" y="157"/>
                    <a:pt x="47" y="180"/>
                    <a:pt x="45" y="216"/>
                  </a:cubicBezTo>
                  <a:cubicBezTo>
                    <a:pt x="44" y="284"/>
                    <a:pt x="66" y="279"/>
                    <a:pt x="69" y="216"/>
                  </a:cubicBezTo>
                  <a:cubicBezTo>
                    <a:pt x="72" y="186"/>
                    <a:pt x="71" y="173"/>
                    <a:pt x="80" y="173"/>
                  </a:cubicBezTo>
                  <a:cubicBezTo>
                    <a:pt x="89" y="173"/>
                    <a:pt x="88" y="186"/>
                    <a:pt x="91" y="216"/>
                  </a:cubicBezTo>
                  <a:cubicBezTo>
                    <a:pt x="94" y="279"/>
                    <a:pt x="116" y="284"/>
                    <a:pt x="115" y="216"/>
                  </a:cubicBezTo>
                  <a:cubicBezTo>
                    <a:pt x="113" y="180"/>
                    <a:pt x="110" y="157"/>
                    <a:pt x="109" y="137"/>
                  </a:cubicBezTo>
                  <a:cubicBezTo>
                    <a:pt x="107" y="97"/>
                    <a:pt x="108" y="103"/>
                    <a:pt x="127" y="137"/>
                  </a:cubicBezTo>
                  <a:cubicBezTo>
                    <a:pt x="144" y="165"/>
                    <a:pt x="160" y="175"/>
                    <a:pt x="153" y="145"/>
                  </a:cubicBezTo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797677" y="2453483"/>
              <a:ext cx="336550" cy="119063"/>
            </a:xfrm>
            <a:custGeom>
              <a:avLst/>
              <a:gdLst>
                <a:gd name="T0" fmla="*/ 58 w 114"/>
                <a:gd name="T1" fmla="*/ 0 h 40"/>
                <a:gd name="T2" fmla="*/ 0 w 114"/>
                <a:gd name="T3" fmla="*/ 20 h 40"/>
                <a:gd name="T4" fmla="*/ 58 w 114"/>
                <a:gd name="T5" fmla="*/ 40 h 40"/>
                <a:gd name="T6" fmla="*/ 114 w 114"/>
                <a:gd name="T7" fmla="*/ 25 h 40"/>
                <a:gd name="T8" fmla="*/ 104 w 114"/>
                <a:gd name="T9" fmla="*/ 8 h 40"/>
                <a:gd name="T10" fmla="*/ 58 w 11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0">
                  <a:moveTo>
                    <a:pt x="58" y="0"/>
                  </a:moveTo>
                  <a:cubicBezTo>
                    <a:pt x="26" y="0"/>
                    <a:pt x="0" y="9"/>
                    <a:pt x="0" y="20"/>
                  </a:cubicBezTo>
                  <a:cubicBezTo>
                    <a:pt x="0" y="31"/>
                    <a:pt x="26" y="40"/>
                    <a:pt x="58" y="40"/>
                  </a:cubicBezTo>
                  <a:cubicBezTo>
                    <a:pt x="85" y="40"/>
                    <a:pt x="108" y="34"/>
                    <a:pt x="114" y="25"/>
                  </a:cubicBezTo>
                  <a:cubicBezTo>
                    <a:pt x="109" y="21"/>
                    <a:pt x="105" y="15"/>
                    <a:pt x="104" y="8"/>
                  </a:cubicBezTo>
                  <a:cubicBezTo>
                    <a:pt x="93" y="3"/>
                    <a:pt x="77" y="0"/>
                    <a:pt x="58" y="0"/>
                  </a:cubicBezTo>
                </a:path>
              </a:pathLst>
            </a:custGeom>
            <a:solidFill>
              <a:srgbClr val="47555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7104065" y="2475720"/>
              <a:ext cx="34925" cy="50800"/>
            </a:xfrm>
            <a:custGeom>
              <a:avLst/>
              <a:gdLst>
                <a:gd name="T0" fmla="*/ 0 w 12"/>
                <a:gd name="T1" fmla="*/ 0 h 17"/>
                <a:gd name="T2" fmla="*/ 10 w 12"/>
                <a:gd name="T3" fmla="*/ 17 h 17"/>
                <a:gd name="T4" fmla="*/ 12 w 12"/>
                <a:gd name="T5" fmla="*/ 12 h 17"/>
                <a:gd name="T6" fmla="*/ 0 w 12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" y="7"/>
                    <a:pt x="5" y="13"/>
                    <a:pt x="10" y="17"/>
                  </a:cubicBezTo>
                  <a:cubicBezTo>
                    <a:pt x="11" y="15"/>
                    <a:pt x="12" y="14"/>
                    <a:pt x="12" y="12"/>
                  </a:cubicBezTo>
                  <a:cubicBezTo>
                    <a:pt x="12" y="7"/>
                    <a:pt x="7" y="3"/>
                    <a:pt x="0" y="0"/>
                  </a:cubicBezTo>
                </a:path>
              </a:pathLst>
            </a:custGeom>
            <a:solidFill>
              <a:srgbClr val="1A1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6750052" y="1777208"/>
              <a:ext cx="438150" cy="788988"/>
            </a:xfrm>
            <a:custGeom>
              <a:avLst/>
              <a:gdLst>
                <a:gd name="T0" fmla="*/ 137 w 148"/>
                <a:gd name="T1" fmla="*/ 127 h 266"/>
                <a:gd name="T2" fmla="*/ 87 w 148"/>
                <a:gd name="T3" fmla="*/ 56 h 266"/>
                <a:gd name="T4" fmla="*/ 100 w 148"/>
                <a:gd name="T5" fmla="*/ 44 h 266"/>
                <a:gd name="T6" fmla="*/ 107 w 148"/>
                <a:gd name="T7" fmla="*/ 44 h 266"/>
                <a:gd name="T8" fmla="*/ 78 w 148"/>
                <a:gd name="T9" fmla="*/ 1 h 266"/>
                <a:gd name="T10" fmla="*/ 76 w 148"/>
                <a:gd name="T11" fmla="*/ 1 h 266"/>
                <a:gd name="T12" fmla="*/ 74 w 148"/>
                <a:gd name="T13" fmla="*/ 0 h 266"/>
                <a:gd name="T14" fmla="*/ 68 w 148"/>
                <a:gd name="T15" fmla="*/ 1 h 266"/>
                <a:gd name="T16" fmla="*/ 68 w 148"/>
                <a:gd name="T17" fmla="*/ 2 h 266"/>
                <a:gd name="T18" fmla="*/ 38 w 148"/>
                <a:gd name="T19" fmla="*/ 44 h 266"/>
                <a:gd name="T20" fmla="*/ 48 w 148"/>
                <a:gd name="T21" fmla="*/ 44 h 266"/>
                <a:gd name="T22" fmla="*/ 60 w 148"/>
                <a:gd name="T23" fmla="*/ 56 h 266"/>
                <a:gd name="T24" fmla="*/ 11 w 148"/>
                <a:gd name="T25" fmla="*/ 123 h 266"/>
                <a:gd name="T26" fmla="*/ 28 w 148"/>
                <a:gd name="T27" fmla="*/ 125 h 266"/>
                <a:gd name="T28" fmla="*/ 50 w 148"/>
                <a:gd name="T29" fmla="*/ 122 h 266"/>
                <a:gd name="T30" fmla="*/ 50 w 148"/>
                <a:gd name="T31" fmla="*/ 123 h 266"/>
                <a:gd name="T32" fmla="*/ 25 w 148"/>
                <a:gd name="T33" fmla="*/ 174 h 266"/>
                <a:gd name="T34" fmla="*/ 50 w 148"/>
                <a:gd name="T35" fmla="*/ 180 h 266"/>
                <a:gd name="T36" fmla="*/ 50 w 148"/>
                <a:gd name="T37" fmla="*/ 200 h 266"/>
                <a:gd name="T38" fmla="*/ 68 w 148"/>
                <a:gd name="T39" fmla="*/ 201 h 266"/>
                <a:gd name="T40" fmla="*/ 69 w 148"/>
                <a:gd name="T41" fmla="*/ 181 h 266"/>
                <a:gd name="T42" fmla="*/ 73 w 148"/>
                <a:gd name="T43" fmla="*/ 181 h 266"/>
                <a:gd name="T44" fmla="*/ 76 w 148"/>
                <a:gd name="T45" fmla="*/ 181 h 266"/>
                <a:gd name="T46" fmla="*/ 77 w 148"/>
                <a:gd name="T47" fmla="*/ 200 h 266"/>
                <a:gd name="T48" fmla="*/ 95 w 148"/>
                <a:gd name="T49" fmla="*/ 200 h 266"/>
                <a:gd name="T50" fmla="*/ 95 w 148"/>
                <a:gd name="T51" fmla="*/ 179 h 266"/>
                <a:gd name="T52" fmla="*/ 124 w 148"/>
                <a:gd name="T53" fmla="*/ 168 h 266"/>
                <a:gd name="T54" fmla="*/ 95 w 148"/>
                <a:gd name="T55" fmla="*/ 108 h 266"/>
                <a:gd name="T56" fmla="*/ 119 w 148"/>
                <a:gd name="T57" fmla="*/ 125 h 266"/>
                <a:gd name="T58" fmla="*/ 137 w 148"/>
                <a:gd name="T59" fmla="*/ 12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66">
                  <a:moveTo>
                    <a:pt x="137" y="127"/>
                  </a:moveTo>
                  <a:cubicBezTo>
                    <a:pt x="127" y="101"/>
                    <a:pt x="114" y="65"/>
                    <a:pt x="87" y="56"/>
                  </a:cubicBezTo>
                  <a:cubicBezTo>
                    <a:pt x="93" y="53"/>
                    <a:pt x="97" y="48"/>
                    <a:pt x="100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28"/>
                    <a:pt x="103" y="5"/>
                    <a:pt x="78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1"/>
                    <a:pt x="74" y="0"/>
                    <a:pt x="74" y="0"/>
                  </a:cubicBezTo>
                  <a:cubicBezTo>
                    <a:pt x="72" y="0"/>
                    <a:pt x="70" y="0"/>
                    <a:pt x="68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39" y="8"/>
                    <a:pt x="3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0" y="48"/>
                    <a:pt x="55" y="53"/>
                    <a:pt x="60" y="56"/>
                  </a:cubicBezTo>
                  <a:cubicBezTo>
                    <a:pt x="38" y="65"/>
                    <a:pt x="23" y="94"/>
                    <a:pt x="11" y="123"/>
                  </a:cubicBezTo>
                  <a:cubicBezTo>
                    <a:pt x="0" y="150"/>
                    <a:pt x="12" y="152"/>
                    <a:pt x="28" y="125"/>
                  </a:cubicBezTo>
                  <a:cubicBezTo>
                    <a:pt x="47" y="93"/>
                    <a:pt x="53" y="83"/>
                    <a:pt x="50" y="122"/>
                  </a:cubicBezTo>
                  <a:cubicBezTo>
                    <a:pt x="50" y="122"/>
                    <a:pt x="50" y="123"/>
                    <a:pt x="50" y="123"/>
                  </a:cubicBezTo>
                  <a:cubicBezTo>
                    <a:pt x="47" y="142"/>
                    <a:pt x="32" y="160"/>
                    <a:pt x="25" y="174"/>
                  </a:cubicBezTo>
                  <a:cubicBezTo>
                    <a:pt x="25" y="174"/>
                    <a:pt x="32" y="178"/>
                    <a:pt x="50" y="180"/>
                  </a:cubicBezTo>
                  <a:cubicBezTo>
                    <a:pt x="50" y="186"/>
                    <a:pt x="50" y="193"/>
                    <a:pt x="50" y="200"/>
                  </a:cubicBezTo>
                  <a:cubicBezTo>
                    <a:pt x="49" y="266"/>
                    <a:pt x="66" y="262"/>
                    <a:pt x="68" y="201"/>
                  </a:cubicBezTo>
                  <a:cubicBezTo>
                    <a:pt x="69" y="193"/>
                    <a:pt x="69" y="187"/>
                    <a:pt x="69" y="181"/>
                  </a:cubicBezTo>
                  <a:cubicBezTo>
                    <a:pt x="71" y="181"/>
                    <a:pt x="72" y="181"/>
                    <a:pt x="73" y="181"/>
                  </a:cubicBezTo>
                  <a:cubicBezTo>
                    <a:pt x="74" y="181"/>
                    <a:pt x="75" y="181"/>
                    <a:pt x="76" y="181"/>
                  </a:cubicBezTo>
                  <a:cubicBezTo>
                    <a:pt x="76" y="186"/>
                    <a:pt x="76" y="193"/>
                    <a:pt x="77" y="200"/>
                  </a:cubicBezTo>
                  <a:cubicBezTo>
                    <a:pt x="80" y="261"/>
                    <a:pt x="96" y="266"/>
                    <a:pt x="95" y="200"/>
                  </a:cubicBezTo>
                  <a:cubicBezTo>
                    <a:pt x="95" y="193"/>
                    <a:pt x="95" y="186"/>
                    <a:pt x="95" y="179"/>
                  </a:cubicBezTo>
                  <a:cubicBezTo>
                    <a:pt x="115" y="176"/>
                    <a:pt x="124" y="168"/>
                    <a:pt x="124" y="168"/>
                  </a:cubicBezTo>
                  <a:cubicBezTo>
                    <a:pt x="124" y="168"/>
                    <a:pt x="95" y="146"/>
                    <a:pt x="95" y="108"/>
                  </a:cubicBezTo>
                  <a:cubicBezTo>
                    <a:pt x="95" y="84"/>
                    <a:pt x="102" y="97"/>
                    <a:pt x="119" y="125"/>
                  </a:cubicBezTo>
                  <a:cubicBezTo>
                    <a:pt x="135" y="152"/>
                    <a:pt x="148" y="155"/>
                    <a:pt x="137" y="127"/>
                  </a:cubicBezTo>
                  <a:close/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7437440" y="3593308"/>
              <a:ext cx="344488" cy="117475"/>
            </a:xfrm>
            <a:prstGeom prst="ellipse">
              <a:avLst/>
            </a:prstGeom>
            <a:solidFill>
              <a:srgbClr val="47555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7389815" y="2915446"/>
              <a:ext cx="439738" cy="790575"/>
            </a:xfrm>
            <a:custGeom>
              <a:avLst/>
              <a:gdLst>
                <a:gd name="T0" fmla="*/ 137 w 148"/>
                <a:gd name="T1" fmla="*/ 127 h 266"/>
                <a:gd name="T2" fmla="*/ 87 w 148"/>
                <a:gd name="T3" fmla="*/ 56 h 266"/>
                <a:gd name="T4" fmla="*/ 100 w 148"/>
                <a:gd name="T5" fmla="*/ 44 h 266"/>
                <a:gd name="T6" fmla="*/ 107 w 148"/>
                <a:gd name="T7" fmla="*/ 44 h 266"/>
                <a:gd name="T8" fmla="*/ 78 w 148"/>
                <a:gd name="T9" fmla="*/ 1 h 266"/>
                <a:gd name="T10" fmla="*/ 76 w 148"/>
                <a:gd name="T11" fmla="*/ 1 h 266"/>
                <a:gd name="T12" fmla="*/ 74 w 148"/>
                <a:gd name="T13" fmla="*/ 0 h 266"/>
                <a:gd name="T14" fmla="*/ 68 w 148"/>
                <a:gd name="T15" fmla="*/ 1 h 266"/>
                <a:gd name="T16" fmla="*/ 68 w 148"/>
                <a:gd name="T17" fmla="*/ 2 h 266"/>
                <a:gd name="T18" fmla="*/ 38 w 148"/>
                <a:gd name="T19" fmla="*/ 44 h 266"/>
                <a:gd name="T20" fmla="*/ 48 w 148"/>
                <a:gd name="T21" fmla="*/ 44 h 266"/>
                <a:gd name="T22" fmla="*/ 60 w 148"/>
                <a:gd name="T23" fmla="*/ 56 h 266"/>
                <a:gd name="T24" fmla="*/ 11 w 148"/>
                <a:gd name="T25" fmla="*/ 123 h 266"/>
                <a:gd name="T26" fmla="*/ 28 w 148"/>
                <a:gd name="T27" fmla="*/ 125 h 266"/>
                <a:gd name="T28" fmla="*/ 50 w 148"/>
                <a:gd name="T29" fmla="*/ 122 h 266"/>
                <a:gd name="T30" fmla="*/ 50 w 148"/>
                <a:gd name="T31" fmla="*/ 123 h 266"/>
                <a:gd name="T32" fmla="*/ 25 w 148"/>
                <a:gd name="T33" fmla="*/ 174 h 266"/>
                <a:gd name="T34" fmla="*/ 50 w 148"/>
                <a:gd name="T35" fmla="*/ 180 h 266"/>
                <a:gd name="T36" fmla="*/ 50 w 148"/>
                <a:gd name="T37" fmla="*/ 200 h 266"/>
                <a:gd name="T38" fmla="*/ 68 w 148"/>
                <a:gd name="T39" fmla="*/ 201 h 266"/>
                <a:gd name="T40" fmla="*/ 69 w 148"/>
                <a:gd name="T41" fmla="*/ 181 h 266"/>
                <a:gd name="T42" fmla="*/ 73 w 148"/>
                <a:gd name="T43" fmla="*/ 181 h 266"/>
                <a:gd name="T44" fmla="*/ 76 w 148"/>
                <a:gd name="T45" fmla="*/ 181 h 266"/>
                <a:gd name="T46" fmla="*/ 77 w 148"/>
                <a:gd name="T47" fmla="*/ 200 h 266"/>
                <a:gd name="T48" fmla="*/ 95 w 148"/>
                <a:gd name="T49" fmla="*/ 200 h 266"/>
                <a:gd name="T50" fmla="*/ 95 w 148"/>
                <a:gd name="T51" fmla="*/ 179 h 266"/>
                <a:gd name="T52" fmla="*/ 124 w 148"/>
                <a:gd name="T53" fmla="*/ 168 h 266"/>
                <a:gd name="T54" fmla="*/ 95 w 148"/>
                <a:gd name="T55" fmla="*/ 108 h 266"/>
                <a:gd name="T56" fmla="*/ 119 w 148"/>
                <a:gd name="T57" fmla="*/ 125 h 266"/>
                <a:gd name="T58" fmla="*/ 137 w 148"/>
                <a:gd name="T59" fmla="*/ 12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66">
                  <a:moveTo>
                    <a:pt x="137" y="127"/>
                  </a:moveTo>
                  <a:cubicBezTo>
                    <a:pt x="127" y="101"/>
                    <a:pt x="114" y="65"/>
                    <a:pt x="87" y="56"/>
                  </a:cubicBezTo>
                  <a:cubicBezTo>
                    <a:pt x="93" y="53"/>
                    <a:pt x="97" y="48"/>
                    <a:pt x="100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28"/>
                    <a:pt x="103" y="5"/>
                    <a:pt x="78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1"/>
                    <a:pt x="74" y="0"/>
                    <a:pt x="74" y="0"/>
                  </a:cubicBezTo>
                  <a:cubicBezTo>
                    <a:pt x="72" y="0"/>
                    <a:pt x="70" y="0"/>
                    <a:pt x="68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39" y="8"/>
                    <a:pt x="3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0" y="48"/>
                    <a:pt x="55" y="53"/>
                    <a:pt x="60" y="56"/>
                  </a:cubicBezTo>
                  <a:cubicBezTo>
                    <a:pt x="38" y="65"/>
                    <a:pt x="23" y="94"/>
                    <a:pt x="11" y="123"/>
                  </a:cubicBezTo>
                  <a:cubicBezTo>
                    <a:pt x="0" y="150"/>
                    <a:pt x="12" y="152"/>
                    <a:pt x="28" y="125"/>
                  </a:cubicBezTo>
                  <a:cubicBezTo>
                    <a:pt x="47" y="93"/>
                    <a:pt x="53" y="83"/>
                    <a:pt x="50" y="122"/>
                  </a:cubicBezTo>
                  <a:cubicBezTo>
                    <a:pt x="50" y="122"/>
                    <a:pt x="50" y="123"/>
                    <a:pt x="50" y="123"/>
                  </a:cubicBezTo>
                  <a:cubicBezTo>
                    <a:pt x="47" y="142"/>
                    <a:pt x="32" y="160"/>
                    <a:pt x="25" y="174"/>
                  </a:cubicBezTo>
                  <a:cubicBezTo>
                    <a:pt x="25" y="174"/>
                    <a:pt x="32" y="178"/>
                    <a:pt x="50" y="180"/>
                  </a:cubicBezTo>
                  <a:cubicBezTo>
                    <a:pt x="50" y="186"/>
                    <a:pt x="50" y="193"/>
                    <a:pt x="50" y="200"/>
                  </a:cubicBezTo>
                  <a:cubicBezTo>
                    <a:pt x="49" y="266"/>
                    <a:pt x="66" y="262"/>
                    <a:pt x="68" y="201"/>
                  </a:cubicBezTo>
                  <a:cubicBezTo>
                    <a:pt x="69" y="193"/>
                    <a:pt x="69" y="187"/>
                    <a:pt x="69" y="181"/>
                  </a:cubicBezTo>
                  <a:cubicBezTo>
                    <a:pt x="71" y="181"/>
                    <a:pt x="72" y="181"/>
                    <a:pt x="73" y="181"/>
                  </a:cubicBezTo>
                  <a:cubicBezTo>
                    <a:pt x="74" y="181"/>
                    <a:pt x="75" y="181"/>
                    <a:pt x="76" y="181"/>
                  </a:cubicBezTo>
                  <a:cubicBezTo>
                    <a:pt x="76" y="186"/>
                    <a:pt x="76" y="193"/>
                    <a:pt x="77" y="200"/>
                  </a:cubicBezTo>
                  <a:cubicBezTo>
                    <a:pt x="80" y="261"/>
                    <a:pt x="96" y="266"/>
                    <a:pt x="95" y="200"/>
                  </a:cubicBezTo>
                  <a:cubicBezTo>
                    <a:pt x="95" y="193"/>
                    <a:pt x="95" y="186"/>
                    <a:pt x="95" y="179"/>
                  </a:cubicBezTo>
                  <a:cubicBezTo>
                    <a:pt x="115" y="176"/>
                    <a:pt x="124" y="168"/>
                    <a:pt x="124" y="168"/>
                  </a:cubicBezTo>
                  <a:cubicBezTo>
                    <a:pt x="124" y="168"/>
                    <a:pt x="95" y="146"/>
                    <a:pt x="95" y="108"/>
                  </a:cubicBezTo>
                  <a:cubicBezTo>
                    <a:pt x="95" y="85"/>
                    <a:pt x="102" y="97"/>
                    <a:pt x="119" y="125"/>
                  </a:cubicBezTo>
                  <a:cubicBezTo>
                    <a:pt x="135" y="152"/>
                    <a:pt x="148" y="155"/>
                    <a:pt x="137" y="127"/>
                  </a:cubicBezTo>
                  <a:close/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8469315" y="2951958"/>
              <a:ext cx="344488" cy="119063"/>
            </a:xfrm>
            <a:custGeom>
              <a:avLst/>
              <a:gdLst>
                <a:gd name="T0" fmla="*/ 58 w 116"/>
                <a:gd name="T1" fmla="*/ 0 h 40"/>
                <a:gd name="T2" fmla="*/ 50 w 116"/>
                <a:gd name="T3" fmla="*/ 0 h 40"/>
                <a:gd name="T4" fmla="*/ 41 w 116"/>
                <a:gd name="T5" fmla="*/ 20 h 40"/>
                <a:gd name="T6" fmla="*/ 35 w 116"/>
                <a:gd name="T7" fmla="*/ 2 h 40"/>
                <a:gd name="T8" fmla="*/ 0 w 116"/>
                <a:gd name="T9" fmla="*/ 20 h 40"/>
                <a:gd name="T10" fmla="*/ 58 w 116"/>
                <a:gd name="T11" fmla="*/ 40 h 40"/>
                <a:gd name="T12" fmla="*/ 116 w 116"/>
                <a:gd name="T13" fmla="*/ 20 h 40"/>
                <a:gd name="T14" fmla="*/ 78 w 116"/>
                <a:gd name="T15" fmla="*/ 1 h 40"/>
                <a:gd name="T16" fmla="*/ 72 w 116"/>
                <a:gd name="T17" fmla="*/ 20 h 40"/>
                <a:gd name="T18" fmla="*/ 64 w 116"/>
                <a:gd name="T19" fmla="*/ 0 h 40"/>
                <a:gd name="T20" fmla="*/ 58 w 11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0">
                  <a:moveTo>
                    <a:pt x="58" y="0"/>
                  </a:moveTo>
                  <a:cubicBezTo>
                    <a:pt x="55" y="0"/>
                    <a:pt x="52" y="0"/>
                    <a:pt x="50" y="0"/>
                  </a:cubicBezTo>
                  <a:cubicBezTo>
                    <a:pt x="47" y="13"/>
                    <a:pt x="44" y="20"/>
                    <a:pt x="41" y="20"/>
                  </a:cubicBezTo>
                  <a:cubicBezTo>
                    <a:pt x="39" y="20"/>
                    <a:pt x="36" y="14"/>
                    <a:pt x="35" y="2"/>
                  </a:cubicBezTo>
                  <a:cubicBezTo>
                    <a:pt x="14" y="5"/>
                    <a:pt x="0" y="12"/>
                    <a:pt x="0" y="20"/>
                  </a:cubicBezTo>
                  <a:cubicBezTo>
                    <a:pt x="0" y="31"/>
                    <a:pt x="26" y="40"/>
                    <a:pt x="58" y="40"/>
                  </a:cubicBezTo>
                  <a:cubicBezTo>
                    <a:pt x="90" y="40"/>
                    <a:pt x="116" y="31"/>
                    <a:pt x="116" y="20"/>
                  </a:cubicBezTo>
                  <a:cubicBezTo>
                    <a:pt x="116" y="11"/>
                    <a:pt x="100" y="4"/>
                    <a:pt x="78" y="1"/>
                  </a:cubicBezTo>
                  <a:cubicBezTo>
                    <a:pt x="77" y="14"/>
                    <a:pt x="74" y="20"/>
                    <a:pt x="72" y="20"/>
                  </a:cubicBezTo>
                  <a:cubicBezTo>
                    <a:pt x="69" y="20"/>
                    <a:pt x="66" y="13"/>
                    <a:pt x="64" y="0"/>
                  </a:cubicBezTo>
                  <a:cubicBezTo>
                    <a:pt x="62" y="0"/>
                    <a:pt x="60" y="0"/>
                    <a:pt x="58" y="0"/>
                  </a:cubicBezTo>
                </a:path>
              </a:pathLst>
            </a:custGeom>
            <a:solidFill>
              <a:srgbClr val="47555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421690" y="2275683"/>
              <a:ext cx="439738" cy="788988"/>
            </a:xfrm>
            <a:custGeom>
              <a:avLst/>
              <a:gdLst>
                <a:gd name="T0" fmla="*/ 137 w 148"/>
                <a:gd name="T1" fmla="*/ 127 h 266"/>
                <a:gd name="T2" fmla="*/ 87 w 148"/>
                <a:gd name="T3" fmla="*/ 56 h 266"/>
                <a:gd name="T4" fmla="*/ 100 w 148"/>
                <a:gd name="T5" fmla="*/ 44 h 266"/>
                <a:gd name="T6" fmla="*/ 107 w 148"/>
                <a:gd name="T7" fmla="*/ 44 h 266"/>
                <a:gd name="T8" fmla="*/ 78 w 148"/>
                <a:gd name="T9" fmla="*/ 1 h 266"/>
                <a:gd name="T10" fmla="*/ 76 w 148"/>
                <a:gd name="T11" fmla="*/ 1 h 266"/>
                <a:gd name="T12" fmla="*/ 74 w 148"/>
                <a:gd name="T13" fmla="*/ 0 h 266"/>
                <a:gd name="T14" fmla="*/ 68 w 148"/>
                <a:gd name="T15" fmla="*/ 1 h 266"/>
                <a:gd name="T16" fmla="*/ 68 w 148"/>
                <a:gd name="T17" fmla="*/ 2 h 266"/>
                <a:gd name="T18" fmla="*/ 38 w 148"/>
                <a:gd name="T19" fmla="*/ 44 h 266"/>
                <a:gd name="T20" fmla="*/ 48 w 148"/>
                <a:gd name="T21" fmla="*/ 44 h 266"/>
                <a:gd name="T22" fmla="*/ 60 w 148"/>
                <a:gd name="T23" fmla="*/ 56 h 266"/>
                <a:gd name="T24" fmla="*/ 11 w 148"/>
                <a:gd name="T25" fmla="*/ 123 h 266"/>
                <a:gd name="T26" fmla="*/ 28 w 148"/>
                <a:gd name="T27" fmla="*/ 125 h 266"/>
                <a:gd name="T28" fmla="*/ 50 w 148"/>
                <a:gd name="T29" fmla="*/ 122 h 266"/>
                <a:gd name="T30" fmla="*/ 50 w 148"/>
                <a:gd name="T31" fmla="*/ 123 h 266"/>
                <a:gd name="T32" fmla="*/ 25 w 148"/>
                <a:gd name="T33" fmla="*/ 174 h 266"/>
                <a:gd name="T34" fmla="*/ 50 w 148"/>
                <a:gd name="T35" fmla="*/ 180 h 266"/>
                <a:gd name="T36" fmla="*/ 50 w 148"/>
                <a:gd name="T37" fmla="*/ 200 h 266"/>
                <a:gd name="T38" fmla="*/ 68 w 148"/>
                <a:gd name="T39" fmla="*/ 201 h 266"/>
                <a:gd name="T40" fmla="*/ 69 w 148"/>
                <a:gd name="T41" fmla="*/ 181 h 266"/>
                <a:gd name="T42" fmla="*/ 73 w 148"/>
                <a:gd name="T43" fmla="*/ 181 h 266"/>
                <a:gd name="T44" fmla="*/ 76 w 148"/>
                <a:gd name="T45" fmla="*/ 181 h 266"/>
                <a:gd name="T46" fmla="*/ 77 w 148"/>
                <a:gd name="T47" fmla="*/ 200 h 266"/>
                <a:gd name="T48" fmla="*/ 95 w 148"/>
                <a:gd name="T49" fmla="*/ 200 h 266"/>
                <a:gd name="T50" fmla="*/ 95 w 148"/>
                <a:gd name="T51" fmla="*/ 179 h 266"/>
                <a:gd name="T52" fmla="*/ 124 w 148"/>
                <a:gd name="T53" fmla="*/ 168 h 266"/>
                <a:gd name="T54" fmla="*/ 95 w 148"/>
                <a:gd name="T55" fmla="*/ 108 h 266"/>
                <a:gd name="T56" fmla="*/ 119 w 148"/>
                <a:gd name="T57" fmla="*/ 125 h 266"/>
                <a:gd name="T58" fmla="*/ 137 w 148"/>
                <a:gd name="T59" fmla="*/ 12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66">
                  <a:moveTo>
                    <a:pt x="137" y="127"/>
                  </a:moveTo>
                  <a:cubicBezTo>
                    <a:pt x="127" y="101"/>
                    <a:pt x="114" y="65"/>
                    <a:pt x="87" y="56"/>
                  </a:cubicBezTo>
                  <a:cubicBezTo>
                    <a:pt x="93" y="53"/>
                    <a:pt x="97" y="48"/>
                    <a:pt x="100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28"/>
                    <a:pt x="103" y="5"/>
                    <a:pt x="78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1"/>
                    <a:pt x="74" y="0"/>
                    <a:pt x="74" y="0"/>
                  </a:cubicBezTo>
                  <a:cubicBezTo>
                    <a:pt x="72" y="0"/>
                    <a:pt x="70" y="0"/>
                    <a:pt x="68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39" y="8"/>
                    <a:pt x="3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0" y="48"/>
                    <a:pt x="55" y="53"/>
                    <a:pt x="60" y="56"/>
                  </a:cubicBezTo>
                  <a:cubicBezTo>
                    <a:pt x="38" y="65"/>
                    <a:pt x="23" y="94"/>
                    <a:pt x="11" y="123"/>
                  </a:cubicBezTo>
                  <a:cubicBezTo>
                    <a:pt x="0" y="150"/>
                    <a:pt x="12" y="152"/>
                    <a:pt x="28" y="125"/>
                  </a:cubicBezTo>
                  <a:cubicBezTo>
                    <a:pt x="47" y="93"/>
                    <a:pt x="53" y="83"/>
                    <a:pt x="50" y="122"/>
                  </a:cubicBezTo>
                  <a:cubicBezTo>
                    <a:pt x="50" y="122"/>
                    <a:pt x="50" y="123"/>
                    <a:pt x="50" y="123"/>
                  </a:cubicBezTo>
                  <a:cubicBezTo>
                    <a:pt x="47" y="142"/>
                    <a:pt x="32" y="160"/>
                    <a:pt x="25" y="174"/>
                  </a:cubicBezTo>
                  <a:cubicBezTo>
                    <a:pt x="25" y="174"/>
                    <a:pt x="32" y="178"/>
                    <a:pt x="50" y="180"/>
                  </a:cubicBezTo>
                  <a:cubicBezTo>
                    <a:pt x="50" y="186"/>
                    <a:pt x="50" y="193"/>
                    <a:pt x="50" y="200"/>
                  </a:cubicBezTo>
                  <a:cubicBezTo>
                    <a:pt x="49" y="266"/>
                    <a:pt x="66" y="262"/>
                    <a:pt x="68" y="201"/>
                  </a:cubicBezTo>
                  <a:cubicBezTo>
                    <a:pt x="69" y="193"/>
                    <a:pt x="69" y="187"/>
                    <a:pt x="69" y="181"/>
                  </a:cubicBezTo>
                  <a:cubicBezTo>
                    <a:pt x="71" y="181"/>
                    <a:pt x="72" y="181"/>
                    <a:pt x="73" y="181"/>
                  </a:cubicBezTo>
                  <a:cubicBezTo>
                    <a:pt x="74" y="181"/>
                    <a:pt x="75" y="181"/>
                    <a:pt x="76" y="181"/>
                  </a:cubicBezTo>
                  <a:cubicBezTo>
                    <a:pt x="76" y="186"/>
                    <a:pt x="76" y="193"/>
                    <a:pt x="77" y="200"/>
                  </a:cubicBezTo>
                  <a:cubicBezTo>
                    <a:pt x="80" y="261"/>
                    <a:pt x="96" y="266"/>
                    <a:pt x="95" y="200"/>
                  </a:cubicBezTo>
                  <a:cubicBezTo>
                    <a:pt x="95" y="193"/>
                    <a:pt x="95" y="186"/>
                    <a:pt x="95" y="179"/>
                  </a:cubicBezTo>
                  <a:cubicBezTo>
                    <a:pt x="115" y="176"/>
                    <a:pt x="124" y="168"/>
                    <a:pt x="124" y="168"/>
                  </a:cubicBezTo>
                  <a:cubicBezTo>
                    <a:pt x="124" y="168"/>
                    <a:pt x="95" y="146"/>
                    <a:pt x="95" y="108"/>
                  </a:cubicBezTo>
                  <a:cubicBezTo>
                    <a:pt x="95" y="84"/>
                    <a:pt x="102" y="97"/>
                    <a:pt x="119" y="125"/>
                  </a:cubicBezTo>
                  <a:cubicBezTo>
                    <a:pt x="135" y="152"/>
                    <a:pt x="148" y="155"/>
                    <a:pt x="137" y="127"/>
                  </a:cubicBezTo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8172452" y="2512220"/>
              <a:ext cx="327025" cy="119063"/>
            </a:xfrm>
            <a:custGeom>
              <a:avLst/>
              <a:gdLst>
                <a:gd name="T0" fmla="*/ 58 w 110"/>
                <a:gd name="T1" fmla="*/ 0 h 40"/>
                <a:gd name="T2" fmla="*/ 0 w 110"/>
                <a:gd name="T3" fmla="*/ 20 h 40"/>
                <a:gd name="T4" fmla="*/ 58 w 110"/>
                <a:gd name="T5" fmla="*/ 40 h 40"/>
                <a:gd name="T6" fmla="*/ 99 w 110"/>
                <a:gd name="T7" fmla="*/ 34 h 40"/>
                <a:gd name="T8" fmla="*/ 110 w 110"/>
                <a:gd name="T9" fmla="*/ 11 h 40"/>
                <a:gd name="T10" fmla="*/ 58 w 110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40">
                  <a:moveTo>
                    <a:pt x="58" y="0"/>
                  </a:moveTo>
                  <a:cubicBezTo>
                    <a:pt x="26" y="0"/>
                    <a:pt x="0" y="9"/>
                    <a:pt x="0" y="20"/>
                  </a:cubicBezTo>
                  <a:cubicBezTo>
                    <a:pt x="0" y="31"/>
                    <a:pt x="26" y="40"/>
                    <a:pt x="58" y="40"/>
                  </a:cubicBezTo>
                  <a:cubicBezTo>
                    <a:pt x="74" y="40"/>
                    <a:pt x="88" y="38"/>
                    <a:pt x="99" y="34"/>
                  </a:cubicBezTo>
                  <a:cubicBezTo>
                    <a:pt x="102" y="26"/>
                    <a:pt x="106" y="18"/>
                    <a:pt x="110" y="11"/>
                  </a:cubicBezTo>
                  <a:cubicBezTo>
                    <a:pt x="100" y="4"/>
                    <a:pt x="81" y="0"/>
                    <a:pt x="58" y="0"/>
                  </a:cubicBezTo>
                </a:path>
              </a:pathLst>
            </a:custGeom>
            <a:solidFill>
              <a:srgbClr val="47555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474077" y="2544352"/>
              <a:ext cx="50800" cy="68263"/>
            </a:xfrm>
            <a:custGeom>
              <a:avLst/>
              <a:gdLst>
                <a:gd name="T0" fmla="*/ 11 w 17"/>
                <a:gd name="T1" fmla="*/ 0 h 23"/>
                <a:gd name="T2" fmla="*/ 0 w 17"/>
                <a:gd name="T3" fmla="*/ 23 h 23"/>
                <a:gd name="T4" fmla="*/ 17 w 17"/>
                <a:gd name="T5" fmla="*/ 9 h 23"/>
                <a:gd name="T6" fmla="*/ 11 w 1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11" y="0"/>
                  </a:moveTo>
                  <a:cubicBezTo>
                    <a:pt x="7" y="7"/>
                    <a:pt x="3" y="15"/>
                    <a:pt x="0" y="23"/>
                  </a:cubicBezTo>
                  <a:cubicBezTo>
                    <a:pt x="10" y="20"/>
                    <a:pt x="17" y="15"/>
                    <a:pt x="17" y="9"/>
                  </a:cubicBezTo>
                  <a:cubicBezTo>
                    <a:pt x="17" y="6"/>
                    <a:pt x="15" y="3"/>
                    <a:pt x="11" y="0"/>
                  </a:cubicBezTo>
                </a:path>
              </a:pathLst>
            </a:custGeom>
            <a:solidFill>
              <a:srgbClr val="1A1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124827" y="1835945"/>
              <a:ext cx="439738" cy="788988"/>
            </a:xfrm>
            <a:custGeom>
              <a:avLst/>
              <a:gdLst>
                <a:gd name="T0" fmla="*/ 137 w 148"/>
                <a:gd name="T1" fmla="*/ 127 h 266"/>
                <a:gd name="T2" fmla="*/ 87 w 148"/>
                <a:gd name="T3" fmla="*/ 56 h 266"/>
                <a:gd name="T4" fmla="*/ 100 w 148"/>
                <a:gd name="T5" fmla="*/ 44 h 266"/>
                <a:gd name="T6" fmla="*/ 107 w 148"/>
                <a:gd name="T7" fmla="*/ 44 h 266"/>
                <a:gd name="T8" fmla="*/ 78 w 148"/>
                <a:gd name="T9" fmla="*/ 1 h 266"/>
                <a:gd name="T10" fmla="*/ 76 w 148"/>
                <a:gd name="T11" fmla="*/ 1 h 266"/>
                <a:gd name="T12" fmla="*/ 74 w 148"/>
                <a:gd name="T13" fmla="*/ 0 h 266"/>
                <a:gd name="T14" fmla="*/ 68 w 148"/>
                <a:gd name="T15" fmla="*/ 1 h 266"/>
                <a:gd name="T16" fmla="*/ 68 w 148"/>
                <a:gd name="T17" fmla="*/ 2 h 266"/>
                <a:gd name="T18" fmla="*/ 38 w 148"/>
                <a:gd name="T19" fmla="*/ 44 h 266"/>
                <a:gd name="T20" fmla="*/ 48 w 148"/>
                <a:gd name="T21" fmla="*/ 44 h 266"/>
                <a:gd name="T22" fmla="*/ 60 w 148"/>
                <a:gd name="T23" fmla="*/ 56 h 266"/>
                <a:gd name="T24" fmla="*/ 11 w 148"/>
                <a:gd name="T25" fmla="*/ 123 h 266"/>
                <a:gd name="T26" fmla="*/ 28 w 148"/>
                <a:gd name="T27" fmla="*/ 125 h 266"/>
                <a:gd name="T28" fmla="*/ 50 w 148"/>
                <a:gd name="T29" fmla="*/ 122 h 266"/>
                <a:gd name="T30" fmla="*/ 50 w 148"/>
                <a:gd name="T31" fmla="*/ 123 h 266"/>
                <a:gd name="T32" fmla="*/ 25 w 148"/>
                <a:gd name="T33" fmla="*/ 174 h 266"/>
                <a:gd name="T34" fmla="*/ 50 w 148"/>
                <a:gd name="T35" fmla="*/ 180 h 266"/>
                <a:gd name="T36" fmla="*/ 50 w 148"/>
                <a:gd name="T37" fmla="*/ 200 h 266"/>
                <a:gd name="T38" fmla="*/ 68 w 148"/>
                <a:gd name="T39" fmla="*/ 201 h 266"/>
                <a:gd name="T40" fmla="*/ 69 w 148"/>
                <a:gd name="T41" fmla="*/ 181 h 266"/>
                <a:gd name="T42" fmla="*/ 73 w 148"/>
                <a:gd name="T43" fmla="*/ 181 h 266"/>
                <a:gd name="T44" fmla="*/ 76 w 148"/>
                <a:gd name="T45" fmla="*/ 181 h 266"/>
                <a:gd name="T46" fmla="*/ 77 w 148"/>
                <a:gd name="T47" fmla="*/ 200 h 266"/>
                <a:gd name="T48" fmla="*/ 95 w 148"/>
                <a:gd name="T49" fmla="*/ 200 h 266"/>
                <a:gd name="T50" fmla="*/ 95 w 148"/>
                <a:gd name="T51" fmla="*/ 179 h 266"/>
                <a:gd name="T52" fmla="*/ 124 w 148"/>
                <a:gd name="T53" fmla="*/ 168 h 266"/>
                <a:gd name="T54" fmla="*/ 95 w 148"/>
                <a:gd name="T55" fmla="*/ 108 h 266"/>
                <a:gd name="T56" fmla="*/ 119 w 148"/>
                <a:gd name="T57" fmla="*/ 125 h 266"/>
                <a:gd name="T58" fmla="*/ 137 w 148"/>
                <a:gd name="T59" fmla="*/ 12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66">
                  <a:moveTo>
                    <a:pt x="137" y="127"/>
                  </a:moveTo>
                  <a:cubicBezTo>
                    <a:pt x="127" y="101"/>
                    <a:pt x="114" y="65"/>
                    <a:pt x="87" y="56"/>
                  </a:cubicBezTo>
                  <a:cubicBezTo>
                    <a:pt x="93" y="53"/>
                    <a:pt x="97" y="48"/>
                    <a:pt x="100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28"/>
                    <a:pt x="103" y="5"/>
                    <a:pt x="78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1"/>
                    <a:pt x="74" y="0"/>
                    <a:pt x="74" y="0"/>
                  </a:cubicBezTo>
                  <a:cubicBezTo>
                    <a:pt x="72" y="0"/>
                    <a:pt x="70" y="0"/>
                    <a:pt x="68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39" y="8"/>
                    <a:pt x="3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0" y="48"/>
                    <a:pt x="55" y="53"/>
                    <a:pt x="60" y="56"/>
                  </a:cubicBezTo>
                  <a:cubicBezTo>
                    <a:pt x="38" y="65"/>
                    <a:pt x="23" y="94"/>
                    <a:pt x="11" y="123"/>
                  </a:cubicBezTo>
                  <a:cubicBezTo>
                    <a:pt x="0" y="150"/>
                    <a:pt x="12" y="152"/>
                    <a:pt x="28" y="125"/>
                  </a:cubicBezTo>
                  <a:cubicBezTo>
                    <a:pt x="47" y="93"/>
                    <a:pt x="53" y="83"/>
                    <a:pt x="50" y="122"/>
                  </a:cubicBezTo>
                  <a:cubicBezTo>
                    <a:pt x="50" y="122"/>
                    <a:pt x="50" y="123"/>
                    <a:pt x="50" y="123"/>
                  </a:cubicBezTo>
                  <a:cubicBezTo>
                    <a:pt x="47" y="142"/>
                    <a:pt x="32" y="160"/>
                    <a:pt x="25" y="174"/>
                  </a:cubicBezTo>
                  <a:cubicBezTo>
                    <a:pt x="25" y="174"/>
                    <a:pt x="32" y="178"/>
                    <a:pt x="50" y="180"/>
                  </a:cubicBezTo>
                  <a:cubicBezTo>
                    <a:pt x="50" y="186"/>
                    <a:pt x="50" y="193"/>
                    <a:pt x="50" y="200"/>
                  </a:cubicBezTo>
                  <a:cubicBezTo>
                    <a:pt x="49" y="266"/>
                    <a:pt x="66" y="262"/>
                    <a:pt x="68" y="201"/>
                  </a:cubicBezTo>
                  <a:cubicBezTo>
                    <a:pt x="69" y="193"/>
                    <a:pt x="69" y="187"/>
                    <a:pt x="69" y="181"/>
                  </a:cubicBezTo>
                  <a:cubicBezTo>
                    <a:pt x="71" y="181"/>
                    <a:pt x="72" y="181"/>
                    <a:pt x="73" y="181"/>
                  </a:cubicBezTo>
                  <a:cubicBezTo>
                    <a:pt x="74" y="181"/>
                    <a:pt x="75" y="181"/>
                    <a:pt x="76" y="181"/>
                  </a:cubicBezTo>
                  <a:cubicBezTo>
                    <a:pt x="76" y="186"/>
                    <a:pt x="76" y="193"/>
                    <a:pt x="77" y="200"/>
                  </a:cubicBezTo>
                  <a:cubicBezTo>
                    <a:pt x="80" y="261"/>
                    <a:pt x="96" y="266"/>
                    <a:pt x="95" y="200"/>
                  </a:cubicBezTo>
                  <a:cubicBezTo>
                    <a:pt x="95" y="193"/>
                    <a:pt x="95" y="186"/>
                    <a:pt x="95" y="179"/>
                  </a:cubicBezTo>
                  <a:cubicBezTo>
                    <a:pt x="115" y="176"/>
                    <a:pt x="124" y="168"/>
                    <a:pt x="124" y="168"/>
                  </a:cubicBezTo>
                  <a:cubicBezTo>
                    <a:pt x="124" y="168"/>
                    <a:pt x="95" y="146"/>
                    <a:pt x="95" y="108"/>
                  </a:cubicBezTo>
                  <a:cubicBezTo>
                    <a:pt x="95" y="84"/>
                    <a:pt x="102" y="97"/>
                    <a:pt x="119" y="125"/>
                  </a:cubicBezTo>
                  <a:cubicBezTo>
                    <a:pt x="135" y="152"/>
                    <a:pt x="148" y="155"/>
                    <a:pt x="137" y="127"/>
                  </a:cubicBezTo>
                  <a:close/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732841" y="2001390"/>
              <a:ext cx="2224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1275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L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العمال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 $$</a:t>
              </a:r>
            </a:p>
          </p:txBody>
        </p:sp>
      </p:grpSp>
      <p:sp>
        <p:nvSpPr>
          <p:cNvPr id="69" name="Freeform 20"/>
          <p:cNvSpPr>
            <a:spLocks/>
          </p:cNvSpPr>
          <p:nvPr/>
        </p:nvSpPr>
        <p:spPr bwMode="auto">
          <a:xfrm>
            <a:off x="3214084" y="1617962"/>
            <a:ext cx="2120900" cy="1847851"/>
          </a:xfrm>
          <a:custGeom>
            <a:avLst/>
            <a:gdLst>
              <a:gd name="T0" fmla="*/ 0 w 715"/>
              <a:gd name="T1" fmla="*/ 424 h 623"/>
              <a:gd name="T2" fmla="*/ 4 w 715"/>
              <a:gd name="T3" fmla="*/ 0 h 623"/>
              <a:gd name="T4" fmla="*/ 715 w 715"/>
              <a:gd name="T5" fmla="*/ 197 h 623"/>
              <a:gd name="T6" fmla="*/ 715 w 715"/>
              <a:gd name="T7" fmla="*/ 623 h 623"/>
              <a:gd name="T8" fmla="*/ 0 w 715"/>
              <a:gd name="T9" fmla="*/ 424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623">
                <a:moveTo>
                  <a:pt x="0" y="424"/>
                </a:moveTo>
                <a:cubicBezTo>
                  <a:pt x="4" y="0"/>
                  <a:pt x="4" y="0"/>
                  <a:pt x="4" y="0"/>
                </a:cubicBezTo>
                <a:cubicBezTo>
                  <a:pt x="715" y="197"/>
                  <a:pt x="715" y="197"/>
                  <a:pt x="715" y="197"/>
                </a:cubicBezTo>
                <a:cubicBezTo>
                  <a:pt x="715" y="623"/>
                  <a:pt x="715" y="623"/>
                  <a:pt x="715" y="623"/>
                </a:cubicBezTo>
                <a:cubicBezTo>
                  <a:pt x="715" y="623"/>
                  <a:pt x="367" y="526"/>
                  <a:pt x="0" y="424"/>
                </a:cubicBezTo>
              </a:path>
            </a:pathLst>
          </a:custGeom>
          <a:solidFill>
            <a:srgbClr val="F0F0F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0" name="Freeform 25"/>
          <p:cNvSpPr>
            <a:spLocks/>
          </p:cNvSpPr>
          <p:nvPr/>
        </p:nvSpPr>
        <p:spPr bwMode="auto">
          <a:xfrm>
            <a:off x="3215672" y="1208387"/>
            <a:ext cx="2120900" cy="1006475"/>
          </a:xfrm>
          <a:custGeom>
            <a:avLst/>
            <a:gdLst>
              <a:gd name="T0" fmla="*/ 0 w 715"/>
              <a:gd name="T1" fmla="*/ 140 h 339"/>
              <a:gd name="T2" fmla="*/ 424 w 715"/>
              <a:gd name="T3" fmla="*/ 0 h 339"/>
              <a:gd name="T4" fmla="*/ 715 w 715"/>
              <a:gd name="T5" fmla="*/ 339 h 339"/>
              <a:gd name="T6" fmla="*/ 0 w 715"/>
              <a:gd name="T7" fmla="*/ 14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5" h="339">
                <a:moveTo>
                  <a:pt x="0" y="140"/>
                </a:moveTo>
                <a:cubicBezTo>
                  <a:pt x="100" y="76"/>
                  <a:pt x="249" y="26"/>
                  <a:pt x="424" y="0"/>
                </a:cubicBezTo>
                <a:cubicBezTo>
                  <a:pt x="563" y="157"/>
                  <a:pt x="715" y="339"/>
                  <a:pt x="715" y="339"/>
                </a:cubicBezTo>
                <a:cubicBezTo>
                  <a:pt x="715" y="339"/>
                  <a:pt x="367" y="242"/>
                  <a:pt x="0" y="140"/>
                </a:cubicBezTo>
              </a:path>
            </a:pathLst>
          </a:cu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4044347" y="1341737"/>
            <a:ext cx="342900" cy="119063"/>
          </a:xfrm>
          <a:prstGeom prst="ellipse">
            <a:avLst/>
          </a:prstGeom>
          <a:solidFill>
            <a:srgbClr val="F0F0F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2" name="Freeform 65"/>
          <p:cNvSpPr>
            <a:spLocks/>
          </p:cNvSpPr>
          <p:nvPr/>
        </p:nvSpPr>
        <p:spPr bwMode="auto">
          <a:xfrm>
            <a:off x="3996722" y="665462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4374547" y="1757662"/>
            <a:ext cx="344488" cy="119063"/>
          </a:xfrm>
          <a:prstGeom prst="ellipse">
            <a:avLst/>
          </a:prstGeom>
          <a:solidFill>
            <a:srgbClr val="F0F0F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3615722" y="1508425"/>
            <a:ext cx="342900" cy="119063"/>
          </a:xfrm>
          <a:prstGeom prst="ellipse">
            <a:avLst/>
          </a:prstGeom>
          <a:solidFill>
            <a:srgbClr val="F0F0F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46425" y="1646121"/>
            <a:ext cx="1481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600" b="1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القوى الأمنية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$$$</a:t>
            </a:r>
          </a:p>
        </p:txBody>
      </p:sp>
      <p:sp>
        <p:nvSpPr>
          <p:cNvPr id="80" name="Freeform 21"/>
          <p:cNvSpPr>
            <a:spLocks/>
          </p:cNvSpPr>
          <p:nvPr/>
        </p:nvSpPr>
        <p:spPr bwMode="auto">
          <a:xfrm>
            <a:off x="2229935" y="3837572"/>
            <a:ext cx="2525713" cy="1860551"/>
          </a:xfrm>
          <a:custGeom>
            <a:avLst/>
            <a:gdLst>
              <a:gd name="T0" fmla="*/ 568 w 852"/>
              <a:gd name="T1" fmla="*/ 627 h 627"/>
              <a:gd name="T2" fmla="*/ 0 w 852"/>
              <a:gd name="T3" fmla="*/ 293 h 627"/>
              <a:gd name="T4" fmla="*/ 1 w 852"/>
              <a:gd name="T5" fmla="*/ 0 h 627"/>
              <a:gd name="T6" fmla="*/ 137 w 852"/>
              <a:gd name="T7" fmla="*/ 101 h 627"/>
              <a:gd name="T8" fmla="*/ 852 w 852"/>
              <a:gd name="T9" fmla="*/ 21 h 627"/>
              <a:gd name="T10" fmla="*/ 852 w 852"/>
              <a:gd name="T11" fmla="*/ 304 h 627"/>
              <a:gd name="T12" fmla="*/ 568 w 852"/>
              <a:gd name="T13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2" h="627">
                <a:moveTo>
                  <a:pt x="568" y="627"/>
                </a:moveTo>
                <a:cubicBezTo>
                  <a:pt x="237" y="578"/>
                  <a:pt x="0" y="447"/>
                  <a:pt x="0" y="293"/>
                </a:cubicBezTo>
                <a:cubicBezTo>
                  <a:pt x="0" y="250"/>
                  <a:pt x="1" y="0"/>
                  <a:pt x="1" y="0"/>
                </a:cubicBezTo>
                <a:cubicBezTo>
                  <a:pt x="1" y="0"/>
                  <a:pt x="103" y="122"/>
                  <a:pt x="137" y="101"/>
                </a:cubicBezTo>
                <a:cubicBezTo>
                  <a:pt x="134" y="100"/>
                  <a:pt x="852" y="21"/>
                  <a:pt x="852" y="21"/>
                </a:cubicBezTo>
                <a:cubicBezTo>
                  <a:pt x="852" y="304"/>
                  <a:pt x="852" y="304"/>
                  <a:pt x="852" y="304"/>
                </a:cubicBezTo>
                <a:cubicBezTo>
                  <a:pt x="568" y="627"/>
                  <a:pt x="568" y="627"/>
                  <a:pt x="568" y="627"/>
                </a:cubicBezTo>
              </a:path>
            </a:pathLst>
          </a:custGeom>
          <a:solidFill>
            <a:srgbClr val="EF6833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1" name="Freeform 24"/>
          <p:cNvSpPr>
            <a:spLocks/>
          </p:cNvSpPr>
          <p:nvPr/>
        </p:nvSpPr>
        <p:spPr bwMode="auto">
          <a:xfrm>
            <a:off x="2229935" y="3294647"/>
            <a:ext cx="2525713" cy="1563688"/>
          </a:xfrm>
          <a:custGeom>
            <a:avLst/>
            <a:gdLst>
              <a:gd name="T0" fmla="*/ 568 w 852"/>
              <a:gd name="T1" fmla="*/ 527 h 527"/>
              <a:gd name="T2" fmla="*/ 0 w 852"/>
              <a:gd name="T3" fmla="*/ 194 h 527"/>
              <a:gd name="T4" fmla="*/ 137 w 852"/>
              <a:gd name="T5" fmla="*/ 1 h 527"/>
              <a:gd name="T6" fmla="*/ 852 w 852"/>
              <a:gd name="T7" fmla="*/ 204 h 527"/>
              <a:gd name="T8" fmla="*/ 568 w 852"/>
              <a:gd name="T9" fmla="*/ 527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2" h="527">
                <a:moveTo>
                  <a:pt x="568" y="527"/>
                </a:moveTo>
                <a:cubicBezTo>
                  <a:pt x="237" y="479"/>
                  <a:pt x="0" y="348"/>
                  <a:pt x="0" y="194"/>
                </a:cubicBezTo>
                <a:cubicBezTo>
                  <a:pt x="0" y="123"/>
                  <a:pt x="50" y="57"/>
                  <a:pt x="137" y="1"/>
                </a:cubicBezTo>
                <a:cubicBezTo>
                  <a:pt x="133" y="0"/>
                  <a:pt x="852" y="204"/>
                  <a:pt x="852" y="204"/>
                </a:cubicBezTo>
                <a:cubicBezTo>
                  <a:pt x="568" y="527"/>
                  <a:pt x="568" y="527"/>
                  <a:pt x="568" y="527"/>
                </a:cubicBezTo>
              </a:path>
            </a:pathLst>
          </a:custGeom>
          <a:solidFill>
            <a:srgbClr val="EF6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2" name="Freeform 27"/>
          <p:cNvSpPr>
            <a:spLocks/>
          </p:cNvSpPr>
          <p:nvPr/>
        </p:nvSpPr>
        <p:spPr bwMode="auto">
          <a:xfrm>
            <a:off x="2514098" y="3897897"/>
            <a:ext cx="296863" cy="119063"/>
          </a:xfrm>
          <a:custGeom>
            <a:avLst/>
            <a:gdLst>
              <a:gd name="T0" fmla="*/ 58 w 100"/>
              <a:gd name="T1" fmla="*/ 0 h 40"/>
              <a:gd name="T2" fmla="*/ 0 w 100"/>
              <a:gd name="T3" fmla="*/ 20 h 40"/>
              <a:gd name="T4" fmla="*/ 58 w 100"/>
              <a:gd name="T5" fmla="*/ 40 h 40"/>
              <a:gd name="T6" fmla="*/ 87 w 100"/>
              <a:gd name="T7" fmla="*/ 37 h 40"/>
              <a:gd name="T8" fmla="*/ 100 w 100"/>
              <a:gd name="T9" fmla="*/ 6 h 40"/>
              <a:gd name="T10" fmla="*/ 58 w 100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40">
                <a:moveTo>
                  <a:pt x="58" y="0"/>
                </a:moveTo>
                <a:cubicBezTo>
                  <a:pt x="26" y="0"/>
                  <a:pt x="0" y="9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69" y="40"/>
                  <a:pt x="78" y="39"/>
                  <a:pt x="87" y="37"/>
                </a:cubicBezTo>
                <a:cubicBezTo>
                  <a:pt x="90" y="28"/>
                  <a:pt x="94" y="17"/>
                  <a:pt x="100" y="6"/>
                </a:cubicBezTo>
                <a:cubicBezTo>
                  <a:pt x="89" y="2"/>
                  <a:pt x="74" y="0"/>
                  <a:pt x="58" y="0"/>
                </a:cubicBezTo>
              </a:path>
            </a:pathLst>
          </a:custGeom>
          <a:solidFill>
            <a:srgbClr val="EF6833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3" name="Freeform 28"/>
          <p:cNvSpPr>
            <a:spLocks/>
          </p:cNvSpPr>
          <p:nvPr/>
        </p:nvSpPr>
        <p:spPr bwMode="auto">
          <a:xfrm>
            <a:off x="2449010" y="3170822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4" name="Freeform 29"/>
          <p:cNvSpPr>
            <a:spLocks/>
          </p:cNvSpPr>
          <p:nvPr/>
        </p:nvSpPr>
        <p:spPr bwMode="auto">
          <a:xfrm>
            <a:off x="3661860" y="3993147"/>
            <a:ext cx="298450" cy="117475"/>
          </a:xfrm>
          <a:custGeom>
            <a:avLst/>
            <a:gdLst>
              <a:gd name="T0" fmla="*/ 43 w 101"/>
              <a:gd name="T1" fmla="*/ 0 h 40"/>
              <a:gd name="T2" fmla="*/ 0 w 101"/>
              <a:gd name="T3" fmla="*/ 7 h 40"/>
              <a:gd name="T4" fmla="*/ 22 w 101"/>
              <a:gd name="T5" fmla="*/ 39 h 40"/>
              <a:gd name="T6" fmla="*/ 43 w 101"/>
              <a:gd name="T7" fmla="*/ 40 h 40"/>
              <a:gd name="T8" fmla="*/ 101 w 101"/>
              <a:gd name="T9" fmla="*/ 20 h 40"/>
              <a:gd name="T10" fmla="*/ 43 w 101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" h="40">
                <a:moveTo>
                  <a:pt x="43" y="0"/>
                </a:moveTo>
                <a:cubicBezTo>
                  <a:pt x="26" y="0"/>
                  <a:pt x="10" y="3"/>
                  <a:pt x="0" y="7"/>
                </a:cubicBezTo>
                <a:cubicBezTo>
                  <a:pt x="8" y="16"/>
                  <a:pt x="16" y="27"/>
                  <a:pt x="22" y="39"/>
                </a:cubicBezTo>
                <a:cubicBezTo>
                  <a:pt x="28" y="39"/>
                  <a:pt x="35" y="40"/>
                  <a:pt x="43" y="40"/>
                </a:cubicBezTo>
                <a:cubicBezTo>
                  <a:pt x="75" y="40"/>
                  <a:pt x="101" y="31"/>
                  <a:pt x="101" y="20"/>
                </a:cubicBezTo>
                <a:cubicBezTo>
                  <a:pt x="101" y="9"/>
                  <a:pt x="75" y="0"/>
                  <a:pt x="43" y="0"/>
                </a:cubicBezTo>
              </a:path>
            </a:pathLst>
          </a:custGeom>
          <a:solidFill>
            <a:srgbClr val="EF6833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5" name="Freeform 30"/>
          <p:cNvSpPr>
            <a:spLocks/>
          </p:cNvSpPr>
          <p:nvPr/>
        </p:nvSpPr>
        <p:spPr bwMode="auto">
          <a:xfrm>
            <a:off x="3568889" y="812166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6" name="Freeform 31"/>
          <p:cNvSpPr>
            <a:spLocks/>
          </p:cNvSpPr>
          <p:nvPr/>
        </p:nvSpPr>
        <p:spPr bwMode="auto">
          <a:xfrm>
            <a:off x="3379285" y="4515435"/>
            <a:ext cx="344488" cy="117475"/>
          </a:xfrm>
          <a:custGeom>
            <a:avLst/>
            <a:gdLst>
              <a:gd name="T0" fmla="*/ 58 w 116"/>
              <a:gd name="T1" fmla="*/ 0 h 40"/>
              <a:gd name="T2" fmla="*/ 43 w 116"/>
              <a:gd name="T3" fmla="*/ 1 h 40"/>
              <a:gd name="T4" fmla="*/ 33 w 116"/>
              <a:gd name="T5" fmla="*/ 20 h 40"/>
              <a:gd name="T6" fmla="*/ 25 w 116"/>
              <a:gd name="T7" fmla="*/ 4 h 40"/>
              <a:gd name="T8" fmla="*/ 0 w 116"/>
              <a:gd name="T9" fmla="*/ 20 h 40"/>
              <a:gd name="T10" fmla="*/ 58 w 116"/>
              <a:gd name="T11" fmla="*/ 40 h 40"/>
              <a:gd name="T12" fmla="*/ 116 w 116"/>
              <a:gd name="T13" fmla="*/ 20 h 40"/>
              <a:gd name="T14" fmla="*/ 91 w 116"/>
              <a:gd name="T15" fmla="*/ 4 h 40"/>
              <a:gd name="T16" fmla="*/ 83 w 116"/>
              <a:gd name="T17" fmla="*/ 20 h 40"/>
              <a:gd name="T18" fmla="*/ 73 w 116"/>
              <a:gd name="T19" fmla="*/ 1 h 40"/>
              <a:gd name="T20" fmla="*/ 58 w 116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40">
                <a:moveTo>
                  <a:pt x="58" y="0"/>
                </a:moveTo>
                <a:cubicBezTo>
                  <a:pt x="53" y="0"/>
                  <a:pt x="48" y="0"/>
                  <a:pt x="43" y="1"/>
                </a:cubicBezTo>
                <a:cubicBezTo>
                  <a:pt x="40" y="13"/>
                  <a:pt x="37" y="20"/>
                  <a:pt x="33" y="20"/>
                </a:cubicBezTo>
                <a:cubicBezTo>
                  <a:pt x="30" y="20"/>
                  <a:pt x="27" y="15"/>
                  <a:pt x="25" y="4"/>
                </a:cubicBezTo>
                <a:cubicBezTo>
                  <a:pt x="10" y="7"/>
                  <a:pt x="0" y="13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90" y="40"/>
                  <a:pt x="116" y="31"/>
                  <a:pt x="116" y="20"/>
                </a:cubicBezTo>
                <a:cubicBezTo>
                  <a:pt x="116" y="13"/>
                  <a:pt x="106" y="7"/>
                  <a:pt x="91" y="4"/>
                </a:cubicBezTo>
                <a:cubicBezTo>
                  <a:pt x="89" y="15"/>
                  <a:pt x="86" y="20"/>
                  <a:pt x="83" y="20"/>
                </a:cubicBezTo>
                <a:cubicBezTo>
                  <a:pt x="79" y="20"/>
                  <a:pt x="76" y="13"/>
                  <a:pt x="73" y="1"/>
                </a:cubicBezTo>
                <a:cubicBezTo>
                  <a:pt x="68" y="0"/>
                  <a:pt x="63" y="0"/>
                  <a:pt x="58" y="0"/>
                </a:cubicBezTo>
              </a:path>
            </a:pathLst>
          </a:custGeom>
          <a:solidFill>
            <a:srgbClr val="EF6833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7" name="Freeform 32"/>
          <p:cNvSpPr>
            <a:spLocks/>
          </p:cNvSpPr>
          <p:nvPr/>
        </p:nvSpPr>
        <p:spPr bwMode="auto">
          <a:xfrm>
            <a:off x="3314198" y="3788360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8" name="Freeform 33"/>
          <p:cNvSpPr>
            <a:spLocks/>
          </p:cNvSpPr>
          <p:nvPr/>
        </p:nvSpPr>
        <p:spPr bwMode="auto">
          <a:xfrm>
            <a:off x="2810960" y="4324935"/>
            <a:ext cx="342900" cy="119063"/>
          </a:xfrm>
          <a:custGeom>
            <a:avLst/>
            <a:gdLst>
              <a:gd name="T0" fmla="*/ 58 w 116"/>
              <a:gd name="T1" fmla="*/ 0 h 40"/>
              <a:gd name="T2" fmla="*/ 43 w 116"/>
              <a:gd name="T3" fmla="*/ 1 h 40"/>
              <a:gd name="T4" fmla="*/ 33 w 116"/>
              <a:gd name="T5" fmla="*/ 20 h 40"/>
              <a:gd name="T6" fmla="*/ 25 w 116"/>
              <a:gd name="T7" fmla="*/ 4 h 40"/>
              <a:gd name="T8" fmla="*/ 0 w 116"/>
              <a:gd name="T9" fmla="*/ 20 h 40"/>
              <a:gd name="T10" fmla="*/ 58 w 116"/>
              <a:gd name="T11" fmla="*/ 40 h 40"/>
              <a:gd name="T12" fmla="*/ 116 w 116"/>
              <a:gd name="T13" fmla="*/ 20 h 40"/>
              <a:gd name="T14" fmla="*/ 91 w 116"/>
              <a:gd name="T15" fmla="*/ 4 h 40"/>
              <a:gd name="T16" fmla="*/ 83 w 116"/>
              <a:gd name="T17" fmla="*/ 20 h 40"/>
              <a:gd name="T18" fmla="*/ 73 w 116"/>
              <a:gd name="T19" fmla="*/ 1 h 40"/>
              <a:gd name="T20" fmla="*/ 58 w 116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40">
                <a:moveTo>
                  <a:pt x="58" y="0"/>
                </a:moveTo>
                <a:cubicBezTo>
                  <a:pt x="53" y="0"/>
                  <a:pt x="48" y="0"/>
                  <a:pt x="43" y="1"/>
                </a:cubicBezTo>
                <a:cubicBezTo>
                  <a:pt x="40" y="13"/>
                  <a:pt x="37" y="20"/>
                  <a:pt x="33" y="20"/>
                </a:cubicBezTo>
                <a:cubicBezTo>
                  <a:pt x="30" y="20"/>
                  <a:pt x="27" y="15"/>
                  <a:pt x="25" y="4"/>
                </a:cubicBezTo>
                <a:cubicBezTo>
                  <a:pt x="10" y="7"/>
                  <a:pt x="0" y="13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90" y="40"/>
                  <a:pt x="116" y="31"/>
                  <a:pt x="116" y="20"/>
                </a:cubicBezTo>
                <a:cubicBezTo>
                  <a:pt x="116" y="13"/>
                  <a:pt x="106" y="7"/>
                  <a:pt x="91" y="4"/>
                </a:cubicBezTo>
                <a:cubicBezTo>
                  <a:pt x="89" y="15"/>
                  <a:pt x="86" y="20"/>
                  <a:pt x="83" y="20"/>
                </a:cubicBezTo>
                <a:cubicBezTo>
                  <a:pt x="79" y="20"/>
                  <a:pt x="76" y="13"/>
                  <a:pt x="73" y="1"/>
                </a:cubicBezTo>
                <a:cubicBezTo>
                  <a:pt x="68" y="0"/>
                  <a:pt x="63" y="0"/>
                  <a:pt x="58" y="0"/>
                </a:cubicBezTo>
              </a:path>
            </a:pathLst>
          </a:custGeom>
          <a:solidFill>
            <a:srgbClr val="EF6833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9" name="Freeform 34"/>
          <p:cNvSpPr>
            <a:spLocks/>
          </p:cNvSpPr>
          <p:nvPr/>
        </p:nvSpPr>
        <p:spPr bwMode="auto">
          <a:xfrm>
            <a:off x="2745873" y="3597860"/>
            <a:ext cx="473075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0" name="Freeform 35"/>
          <p:cNvSpPr>
            <a:spLocks/>
          </p:cNvSpPr>
          <p:nvPr/>
        </p:nvSpPr>
        <p:spPr bwMode="auto">
          <a:xfrm>
            <a:off x="3145923" y="3831222"/>
            <a:ext cx="325438" cy="119063"/>
          </a:xfrm>
          <a:custGeom>
            <a:avLst/>
            <a:gdLst>
              <a:gd name="T0" fmla="*/ 58 w 110"/>
              <a:gd name="T1" fmla="*/ 0 h 40"/>
              <a:gd name="T2" fmla="*/ 0 w 110"/>
              <a:gd name="T3" fmla="*/ 20 h 40"/>
              <a:gd name="T4" fmla="*/ 58 w 110"/>
              <a:gd name="T5" fmla="*/ 40 h 40"/>
              <a:gd name="T6" fmla="*/ 110 w 110"/>
              <a:gd name="T7" fmla="*/ 29 h 40"/>
              <a:gd name="T8" fmla="*/ 107 w 110"/>
              <a:gd name="T9" fmla="*/ 17 h 40"/>
              <a:gd name="T10" fmla="*/ 108 w 110"/>
              <a:gd name="T11" fmla="*/ 10 h 40"/>
              <a:gd name="T12" fmla="*/ 58 w 110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40">
                <a:moveTo>
                  <a:pt x="58" y="0"/>
                </a:moveTo>
                <a:cubicBezTo>
                  <a:pt x="26" y="0"/>
                  <a:pt x="0" y="9"/>
                  <a:pt x="0" y="20"/>
                </a:cubicBezTo>
                <a:cubicBezTo>
                  <a:pt x="0" y="31"/>
                  <a:pt x="26" y="40"/>
                  <a:pt x="58" y="40"/>
                </a:cubicBezTo>
                <a:cubicBezTo>
                  <a:pt x="80" y="40"/>
                  <a:pt x="100" y="36"/>
                  <a:pt x="110" y="29"/>
                </a:cubicBezTo>
                <a:cubicBezTo>
                  <a:pt x="108" y="25"/>
                  <a:pt x="107" y="22"/>
                  <a:pt x="107" y="17"/>
                </a:cubicBezTo>
                <a:cubicBezTo>
                  <a:pt x="107" y="15"/>
                  <a:pt x="108" y="12"/>
                  <a:pt x="108" y="10"/>
                </a:cubicBezTo>
                <a:cubicBezTo>
                  <a:pt x="98" y="4"/>
                  <a:pt x="79" y="0"/>
                  <a:pt x="58" y="0"/>
                </a:cubicBezTo>
              </a:path>
            </a:pathLst>
          </a:custGeom>
          <a:solidFill>
            <a:srgbClr val="EF6833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1" name="Freeform 36"/>
          <p:cNvSpPr>
            <a:spLocks/>
          </p:cNvSpPr>
          <p:nvPr/>
        </p:nvSpPr>
        <p:spPr bwMode="auto">
          <a:xfrm>
            <a:off x="3463423" y="3861385"/>
            <a:ext cx="26988" cy="55563"/>
          </a:xfrm>
          <a:custGeom>
            <a:avLst/>
            <a:gdLst>
              <a:gd name="T0" fmla="*/ 1 w 9"/>
              <a:gd name="T1" fmla="*/ 0 h 19"/>
              <a:gd name="T2" fmla="*/ 0 w 9"/>
              <a:gd name="T3" fmla="*/ 7 h 19"/>
              <a:gd name="T4" fmla="*/ 3 w 9"/>
              <a:gd name="T5" fmla="*/ 19 h 19"/>
              <a:gd name="T6" fmla="*/ 9 w 9"/>
              <a:gd name="T7" fmla="*/ 10 h 19"/>
              <a:gd name="T8" fmla="*/ 1 w 9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9">
                <a:moveTo>
                  <a:pt x="1" y="0"/>
                </a:moveTo>
                <a:cubicBezTo>
                  <a:pt x="1" y="2"/>
                  <a:pt x="0" y="5"/>
                  <a:pt x="0" y="7"/>
                </a:cubicBezTo>
                <a:cubicBezTo>
                  <a:pt x="0" y="12"/>
                  <a:pt x="1" y="15"/>
                  <a:pt x="3" y="19"/>
                </a:cubicBezTo>
                <a:cubicBezTo>
                  <a:pt x="7" y="16"/>
                  <a:pt x="9" y="13"/>
                  <a:pt x="9" y="10"/>
                </a:cubicBezTo>
                <a:cubicBezTo>
                  <a:pt x="9" y="6"/>
                  <a:pt x="6" y="3"/>
                  <a:pt x="1" y="0"/>
                </a:cubicBezTo>
              </a:path>
            </a:pathLst>
          </a:custGeom>
          <a:solidFill>
            <a:srgbClr val="1A1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2" name="Freeform 37"/>
          <p:cNvSpPr>
            <a:spLocks/>
          </p:cNvSpPr>
          <p:nvPr/>
        </p:nvSpPr>
        <p:spPr bwMode="auto">
          <a:xfrm>
            <a:off x="4294033" y="1040112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46796" y="5029813"/>
            <a:ext cx="1774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600" b="1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المزارعون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6839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rPr>
              <a:t> $</a:t>
            </a:r>
          </a:p>
        </p:txBody>
      </p:sp>
      <p:sp>
        <p:nvSpPr>
          <p:cNvPr id="75" name="Freeform 67"/>
          <p:cNvSpPr>
            <a:spLocks/>
          </p:cNvSpPr>
          <p:nvPr/>
        </p:nvSpPr>
        <p:spPr bwMode="auto">
          <a:xfrm>
            <a:off x="3107824" y="3151772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1CD8B0-D8BC-E0F4-F734-D673F3D5CE04}"/>
              </a:ext>
            </a:extLst>
          </p:cNvPr>
          <p:cNvGrpSpPr/>
          <p:nvPr/>
        </p:nvGrpSpPr>
        <p:grpSpPr>
          <a:xfrm>
            <a:off x="5126542" y="4751083"/>
            <a:ext cx="3683333" cy="1854547"/>
            <a:chOff x="5126542" y="4751083"/>
            <a:chExt cx="3683333" cy="185454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3EFA4F6-8BF5-580E-DA97-A6544B28871E}"/>
                </a:ext>
              </a:extLst>
            </p:cNvPr>
            <p:cNvGrpSpPr/>
            <p:nvPr/>
          </p:nvGrpSpPr>
          <p:grpSpPr>
            <a:xfrm>
              <a:off x="5126542" y="4751083"/>
              <a:ext cx="3683333" cy="1854547"/>
              <a:chOff x="5140327" y="4530727"/>
              <a:chExt cx="3683333" cy="1854547"/>
            </a:xfrm>
          </p:grpSpPr>
          <p:sp>
            <p:nvSpPr>
              <p:cNvPr id="95" name="Freeform 22"/>
              <p:cNvSpPr>
                <a:spLocks/>
              </p:cNvSpPr>
              <p:nvPr/>
            </p:nvSpPr>
            <p:spPr bwMode="auto">
              <a:xfrm>
                <a:off x="5140327" y="5056190"/>
                <a:ext cx="1636713" cy="1017588"/>
              </a:xfrm>
              <a:custGeom>
                <a:avLst/>
                <a:gdLst>
                  <a:gd name="T0" fmla="*/ 284 w 552"/>
                  <a:gd name="T1" fmla="*/ 0 h 343"/>
                  <a:gd name="T2" fmla="*/ 552 w 552"/>
                  <a:gd name="T3" fmla="*/ 148 h 343"/>
                  <a:gd name="T4" fmla="*/ 552 w 552"/>
                  <a:gd name="T5" fmla="*/ 325 h 343"/>
                  <a:gd name="T6" fmla="*/ 284 w 552"/>
                  <a:gd name="T7" fmla="*/ 343 h 343"/>
                  <a:gd name="T8" fmla="*/ 0 w 552"/>
                  <a:gd name="T9" fmla="*/ 323 h 343"/>
                  <a:gd name="T10" fmla="*/ 2 w 552"/>
                  <a:gd name="T11" fmla="*/ 146 h 343"/>
                  <a:gd name="T12" fmla="*/ 284 w 552"/>
                  <a:gd name="T13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343">
                    <a:moveTo>
                      <a:pt x="284" y="0"/>
                    </a:moveTo>
                    <a:cubicBezTo>
                      <a:pt x="552" y="148"/>
                      <a:pt x="552" y="148"/>
                      <a:pt x="552" y="148"/>
                    </a:cubicBezTo>
                    <a:cubicBezTo>
                      <a:pt x="552" y="325"/>
                      <a:pt x="552" y="325"/>
                      <a:pt x="552" y="325"/>
                    </a:cubicBezTo>
                    <a:cubicBezTo>
                      <a:pt x="468" y="337"/>
                      <a:pt x="378" y="343"/>
                      <a:pt x="284" y="343"/>
                    </a:cubicBezTo>
                    <a:cubicBezTo>
                      <a:pt x="184" y="343"/>
                      <a:pt x="89" y="336"/>
                      <a:pt x="0" y="323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84" y="0"/>
                      <a:pt x="284" y="0"/>
                      <a:pt x="284" y="0"/>
                    </a:cubicBezTo>
                  </a:path>
                </a:pathLst>
              </a:custGeom>
              <a:solidFill>
                <a:srgbClr val="30693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96" name="Freeform 26"/>
              <p:cNvSpPr>
                <a:spLocks/>
              </p:cNvSpPr>
              <p:nvPr/>
            </p:nvSpPr>
            <p:spPr bwMode="auto">
              <a:xfrm>
                <a:off x="5140327" y="4530727"/>
                <a:ext cx="1636713" cy="1017588"/>
              </a:xfrm>
              <a:custGeom>
                <a:avLst/>
                <a:gdLst>
                  <a:gd name="T0" fmla="*/ 284 w 552"/>
                  <a:gd name="T1" fmla="*/ 0 h 343"/>
                  <a:gd name="T2" fmla="*/ 552 w 552"/>
                  <a:gd name="T3" fmla="*/ 325 h 343"/>
                  <a:gd name="T4" fmla="*/ 284 w 552"/>
                  <a:gd name="T5" fmla="*/ 343 h 343"/>
                  <a:gd name="T6" fmla="*/ 0 w 552"/>
                  <a:gd name="T7" fmla="*/ 323 h 343"/>
                  <a:gd name="T8" fmla="*/ 284 w 552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343">
                    <a:moveTo>
                      <a:pt x="284" y="0"/>
                    </a:moveTo>
                    <a:cubicBezTo>
                      <a:pt x="552" y="325"/>
                      <a:pt x="552" y="325"/>
                      <a:pt x="552" y="325"/>
                    </a:cubicBezTo>
                    <a:cubicBezTo>
                      <a:pt x="468" y="337"/>
                      <a:pt x="378" y="343"/>
                      <a:pt x="284" y="343"/>
                    </a:cubicBezTo>
                    <a:cubicBezTo>
                      <a:pt x="184" y="343"/>
                      <a:pt x="89" y="336"/>
                      <a:pt x="0" y="323"/>
                    </a:cubicBezTo>
                    <a:cubicBezTo>
                      <a:pt x="284" y="0"/>
                      <a:pt x="284" y="0"/>
                      <a:pt x="284" y="0"/>
                    </a:cubicBezTo>
                  </a:path>
                </a:pathLst>
              </a:custGeom>
              <a:solidFill>
                <a:srgbClr val="306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97" name="Oval 96"/>
              <p:cNvSpPr>
                <a:spLocks noChangeArrowheads="1"/>
              </p:cNvSpPr>
              <p:nvPr/>
            </p:nvSpPr>
            <p:spPr bwMode="auto">
              <a:xfrm>
                <a:off x="5589590" y="5248278"/>
                <a:ext cx="628650" cy="125413"/>
              </a:xfrm>
              <a:prstGeom prst="ellipse">
                <a:avLst/>
              </a:prstGeom>
              <a:solidFill>
                <a:srgbClr val="30693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815850" y="6046720"/>
                <a:ext cx="30078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1275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L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68395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Helvetica Neue"/>
                  </a:rPr>
                  <a:t>العاملون المدنيون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68395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Helvetica Neue"/>
                  </a:rPr>
                  <a:t>$$$$</a:t>
                </a:r>
              </a:p>
            </p:txBody>
          </p:sp>
        </p:grpSp>
        <p:sp>
          <p:nvSpPr>
            <p:cNvPr id="4" name="Freeform 67">
              <a:extLst>
                <a:ext uri="{FF2B5EF4-FFF2-40B4-BE49-F238E27FC236}">
                  <a16:creationId xmlns:a16="http://schemas.microsoft.com/office/drawing/2014/main" id="{044C43A0-D817-7EB9-8DA9-255518294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055" y="4776720"/>
              <a:ext cx="438150" cy="788988"/>
            </a:xfrm>
            <a:custGeom>
              <a:avLst/>
              <a:gdLst>
                <a:gd name="T0" fmla="*/ 137 w 148"/>
                <a:gd name="T1" fmla="*/ 127 h 266"/>
                <a:gd name="T2" fmla="*/ 87 w 148"/>
                <a:gd name="T3" fmla="*/ 56 h 266"/>
                <a:gd name="T4" fmla="*/ 100 w 148"/>
                <a:gd name="T5" fmla="*/ 44 h 266"/>
                <a:gd name="T6" fmla="*/ 107 w 148"/>
                <a:gd name="T7" fmla="*/ 44 h 266"/>
                <a:gd name="T8" fmla="*/ 78 w 148"/>
                <a:gd name="T9" fmla="*/ 1 h 266"/>
                <a:gd name="T10" fmla="*/ 76 w 148"/>
                <a:gd name="T11" fmla="*/ 1 h 266"/>
                <a:gd name="T12" fmla="*/ 74 w 148"/>
                <a:gd name="T13" fmla="*/ 0 h 266"/>
                <a:gd name="T14" fmla="*/ 68 w 148"/>
                <a:gd name="T15" fmla="*/ 1 h 266"/>
                <a:gd name="T16" fmla="*/ 68 w 148"/>
                <a:gd name="T17" fmla="*/ 2 h 266"/>
                <a:gd name="T18" fmla="*/ 38 w 148"/>
                <a:gd name="T19" fmla="*/ 44 h 266"/>
                <a:gd name="T20" fmla="*/ 48 w 148"/>
                <a:gd name="T21" fmla="*/ 44 h 266"/>
                <a:gd name="T22" fmla="*/ 60 w 148"/>
                <a:gd name="T23" fmla="*/ 56 h 266"/>
                <a:gd name="T24" fmla="*/ 11 w 148"/>
                <a:gd name="T25" fmla="*/ 123 h 266"/>
                <a:gd name="T26" fmla="*/ 28 w 148"/>
                <a:gd name="T27" fmla="*/ 125 h 266"/>
                <a:gd name="T28" fmla="*/ 50 w 148"/>
                <a:gd name="T29" fmla="*/ 122 h 266"/>
                <a:gd name="T30" fmla="*/ 50 w 148"/>
                <a:gd name="T31" fmla="*/ 123 h 266"/>
                <a:gd name="T32" fmla="*/ 25 w 148"/>
                <a:gd name="T33" fmla="*/ 174 h 266"/>
                <a:gd name="T34" fmla="*/ 50 w 148"/>
                <a:gd name="T35" fmla="*/ 180 h 266"/>
                <a:gd name="T36" fmla="*/ 50 w 148"/>
                <a:gd name="T37" fmla="*/ 200 h 266"/>
                <a:gd name="T38" fmla="*/ 68 w 148"/>
                <a:gd name="T39" fmla="*/ 201 h 266"/>
                <a:gd name="T40" fmla="*/ 69 w 148"/>
                <a:gd name="T41" fmla="*/ 181 h 266"/>
                <a:gd name="T42" fmla="*/ 73 w 148"/>
                <a:gd name="T43" fmla="*/ 181 h 266"/>
                <a:gd name="T44" fmla="*/ 76 w 148"/>
                <a:gd name="T45" fmla="*/ 181 h 266"/>
                <a:gd name="T46" fmla="*/ 77 w 148"/>
                <a:gd name="T47" fmla="*/ 200 h 266"/>
                <a:gd name="T48" fmla="*/ 95 w 148"/>
                <a:gd name="T49" fmla="*/ 200 h 266"/>
                <a:gd name="T50" fmla="*/ 95 w 148"/>
                <a:gd name="T51" fmla="*/ 179 h 266"/>
                <a:gd name="T52" fmla="*/ 124 w 148"/>
                <a:gd name="T53" fmla="*/ 168 h 266"/>
                <a:gd name="T54" fmla="*/ 95 w 148"/>
                <a:gd name="T55" fmla="*/ 108 h 266"/>
                <a:gd name="T56" fmla="*/ 119 w 148"/>
                <a:gd name="T57" fmla="*/ 125 h 266"/>
                <a:gd name="T58" fmla="*/ 137 w 148"/>
                <a:gd name="T59" fmla="*/ 12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66">
                  <a:moveTo>
                    <a:pt x="137" y="127"/>
                  </a:moveTo>
                  <a:cubicBezTo>
                    <a:pt x="127" y="101"/>
                    <a:pt x="114" y="65"/>
                    <a:pt x="87" y="56"/>
                  </a:cubicBezTo>
                  <a:cubicBezTo>
                    <a:pt x="93" y="53"/>
                    <a:pt x="97" y="48"/>
                    <a:pt x="100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28"/>
                    <a:pt x="103" y="5"/>
                    <a:pt x="78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1"/>
                    <a:pt x="74" y="0"/>
                    <a:pt x="74" y="0"/>
                  </a:cubicBezTo>
                  <a:cubicBezTo>
                    <a:pt x="72" y="0"/>
                    <a:pt x="70" y="0"/>
                    <a:pt x="68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39" y="8"/>
                    <a:pt x="3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0" y="48"/>
                    <a:pt x="55" y="53"/>
                    <a:pt x="60" y="56"/>
                  </a:cubicBezTo>
                  <a:cubicBezTo>
                    <a:pt x="38" y="65"/>
                    <a:pt x="23" y="94"/>
                    <a:pt x="11" y="123"/>
                  </a:cubicBezTo>
                  <a:cubicBezTo>
                    <a:pt x="0" y="150"/>
                    <a:pt x="12" y="152"/>
                    <a:pt x="28" y="125"/>
                  </a:cubicBezTo>
                  <a:cubicBezTo>
                    <a:pt x="47" y="93"/>
                    <a:pt x="53" y="83"/>
                    <a:pt x="50" y="122"/>
                  </a:cubicBezTo>
                  <a:cubicBezTo>
                    <a:pt x="50" y="122"/>
                    <a:pt x="50" y="123"/>
                    <a:pt x="50" y="123"/>
                  </a:cubicBezTo>
                  <a:cubicBezTo>
                    <a:pt x="47" y="142"/>
                    <a:pt x="32" y="160"/>
                    <a:pt x="25" y="174"/>
                  </a:cubicBezTo>
                  <a:cubicBezTo>
                    <a:pt x="25" y="174"/>
                    <a:pt x="32" y="178"/>
                    <a:pt x="50" y="180"/>
                  </a:cubicBezTo>
                  <a:cubicBezTo>
                    <a:pt x="50" y="186"/>
                    <a:pt x="50" y="193"/>
                    <a:pt x="50" y="200"/>
                  </a:cubicBezTo>
                  <a:cubicBezTo>
                    <a:pt x="49" y="266"/>
                    <a:pt x="66" y="262"/>
                    <a:pt x="68" y="201"/>
                  </a:cubicBezTo>
                  <a:cubicBezTo>
                    <a:pt x="69" y="193"/>
                    <a:pt x="69" y="187"/>
                    <a:pt x="69" y="181"/>
                  </a:cubicBezTo>
                  <a:cubicBezTo>
                    <a:pt x="71" y="181"/>
                    <a:pt x="72" y="181"/>
                    <a:pt x="73" y="181"/>
                  </a:cubicBezTo>
                  <a:cubicBezTo>
                    <a:pt x="74" y="181"/>
                    <a:pt x="75" y="181"/>
                    <a:pt x="76" y="181"/>
                  </a:cubicBezTo>
                  <a:cubicBezTo>
                    <a:pt x="76" y="186"/>
                    <a:pt x="76" y="193"/>
                    <a:pt x="77" y="200"/>
                  </a:cubicBezTo>
                  <a:cubicBezTo>
                    <a:pt x="80" y="261"/>
                    <a:pt x="96" y="266"/>
                    <a:pt x="95" y="200"/>
                  </a:cubicBezTo>
                  <a:cubicBezTo>
                    <a:pt x="95" y="193"/>
                    <a:pt x="95" y="186"/>
                    <a:pt x="95" y="179"/>
                  </a:cubicBezTo>
                  <a:cubicBezTo>
                    <a:pt x="115" y="176"/>
                    <a:pt x="124" y="168"/>
                    <a:pt x="124" y="168"/>
                  </a:cubicBezTo>
                  <a:cubicBezTo>
                    <a:pt x="124" y="168"/>
                    <a:pt x="95" y="146"/>
                    <a:pt x="95" y="108"/>
                  </a:cubicBezTo>
                  <a:cubicBezTo>
                    <a:pt x="95" y="84"/>
                    <a:pt x="102" y="97"/>
                    <a:pt x="119" y="125"/>
                  </a:cubicBezTo>
                  <a:cubicBezTo>
                    <a:pt x="135" y="152"/>
                    <a:pt x="148" y="155"/>
                    <a:pt x="137" y="127"/>
                  </a:cubicBezTo>
                  <a:close/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77" name="Freeform 69"/>
          <p:cNvSpPr>
            <a:spLocks/>
          </p:cNvSpPr>
          <p:nvPr/>
        </p:nvSpPr>
        <p:spPr bwMode="auto">
          <a:xfrm>
            <a:off x="3582513" y="3321634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7D73E-7346-D2C0-E052-B48176497421}"/>
              </a:ext>
            </a:extLst>
          </p:cNvPr>
          <p:cNvSpPr txBox="1"/>
          <p:nvPr/>
        </p:nvSpPr>
        <p:spPr>
          <a:xfrm>
            <a:off x="268515" y="2767172"/>
            <a:ext cx="1845671" cy="71508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مجمعات مخاطر مجزأة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DC5095B-6D13-AFCC-B946-15BE1260689B}"/>
              </a:ext>
            </a:extLst>
          </p:cNvPr>
          <p:cNvSpPr txBox="1"/>
          <p:nvPr/>
        </p:nvSpPr>
        <p:spPr>
          <a:xfrm rot="1096577">
            <a:off x="8222486" y="726934"/>
            <a:ext cx="95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aleway Light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B92C3-D892-E094-4D31-9D154A0705B0}"/>
              </a:ext>
            </a:extLst>
          </p:cNvPr>
          <p:cNvSpPr txBox="1"/>
          <p:nvPr/>
        </p:nvSpPr>
        <p:spPr>
          <a:xfrm>
            <a:off x="8995073" y="856893"/>
            <a:ext cx="312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مجمعات مخاطر موحدة</a:t>
            </a:r>
            <a:endParaRPr lang="id-ID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E4AA05-D913-4369-00C0-6899525657C7}"/>
              </a:ext>
            </a:extLst>
          </p:cNvPr>
          <p:cNvGrpSpPr/>
          <p:nvPr/>
        </p:nvGrpSpPr>
        <p:grpSpPr>
          <a:xfrm>
            <a:off x="3350827" y="2932837"/>
            <a:ext cx="5530169" cy="2813049"/>
            <a:chOff x="3160114" y="3332960"/>
            <a:chExt cx="5530169" cy="2813049"/>
          </a:xfrm>
        </p:grpSpPr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3160114" y="3585371"/>
              <a:ext cx="5527676" cy="2560638"/>
            </a:xfrm>
            <a:custGeom>
              <a:avLst/>
              <a:gdLst>
                <a:gd name="T0" fmla="*/ 1565 w 1864"/>
                <a:gd name="T1" fmla="*/ 109 h 863"/>
                <a:gd name="T2" fmla="*/ 932 w 1864"/>
                <a:gd name="T3" fmla="*/ 0 h 863"/>
                <a:gd name="T4" fmla="*/ 299 w 1864"/>
                <a:gd name="T5" fmla="*/ 109 h 863"/>
                <a:gd name="T6" fmla="*/ 1 w 1864"/>
                <a:gd name="T7" fmla="*/ 330 h 863"/>
                <a:gd name="T8" fmla="*/ 0 w 1864"/>
                <a:gd name="T9" fmla="*/ 434 h 863"/>
                <a:gd name="T10" fmla="*/ 299 w 1864"/>
                <a:gd name="T11" fmla="*/ 754 h 863"/>
                <a:gd name="T12" fmla="*/ 932 w 1864"/>
                <a:gd name="T13" fmla="*/ 863 h 863"/>
                <a:gd name="T14" fmla="*/ 1565 w 1864"/>
                <a:gd name="T15" fmla="*/ 754 h 863"/>
                <a:gd name="T16" fmla="*/ 1864 w 1864"/>
                <a:gd name="T17" fmla="*/ 434 h 863"/>
                <a:gd name="T18" fmla="*/ 1864 w 1864"/>
                <a:gd name="T19" fmla="*/ 330 h 863"/>
                <a:gd name="T20" fmla="*/ 1565 w 1864"/>
                <a:gd name="T21" fmla="*/ 109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4" h="863">
                  <a:moveTo>
                    <a:pt x="1565" y="109"/>
                  </a:moveTo>
                  <a:cubicBezTo>
                    <a:pt x="1395" y="39"/>
                    <a:pt x="1170" y="0"/>
                    <a:pt x="932" y="0"/>
                  </a:cubicBezTo>
                  <a:cubicBezTo>
                    <a:pt x="694" y="0"/>
                    <a:pt x="469" y="39"/>
                    <a:pt x="299" y="109"/>
                  </a:cubicBezTo>
                  <a:cubicBezTo>
                    <a:pt x="154" y="169"/>
                    <a:pt x="1" y="330"/>
                    <a:pt x="1" y="330"/>
                  </a:cubicBezTo>
                  <a:cubicBezTo>
                    <a:pt x="1" y="330"/>
                    <a:pt x="0" y="401"/>
                    <a:pt x="0" y="434"/>
                  </a:cubicBezTo>
                  <a:cubicBezTo>
                    <a:pt x="0" y="563"/>
                    <a:pt x="106" y="673"/>
                    <a:pt x="299" y="754"/>
                  </a:cubicBezTo>
                  <a:cubicBezTo>
                    <a:pt x="469" y="824"/>
                    <a:pt x="694" y="863"/>
                    <a:pt x="932" y="863"/>
                  </a:cubicBezTo>
                  <a:cubicBezTo>
                    <a:pt x="1170" y="863"/>
                    <a:pt x="1395" y="824"/>
                    <a:pt x="1565" y="754"/>
                  </a:cubicBezTo>
                  <a:cubicBezTo>
                    <a:pt x="1758" y="673"/>
                    <a:pt x="1864" y="563"/>
                    <a:pt x="1864" y="434"/>
                  </a:cubicBezTo>
                  <a:cubicBezTo>
                    <a:pt x="1864" y="393"/>
                    <a:pt x="1864" y="330"/>
                    <a:pt x="1864" y="330"/>
                  </a:cubicBezTo>
                  <a:cubicBezTo>
                    <a:pt x="1864" y="330"/>
                    <a:pt x="1697" y="164"/>
                    <a:pt x="1565" y="109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lumMod val="85000"/>
                    <a:shade val="30000"/>
                    <a:satMod val="115000"/>
                  </a:srgbClr>
                </a:gs>
                <a:gs pos="50000">
                  <a:srgbClr val="FFFFFF">
                    <a:lumMod val="85000"/>
                    <a:shade val="67500"/>
                    <a:satMod val="115000"/>
                  </a:srgbClr>
                </a:gs>
                <a:gs pos="100000">
                  <a:srgbClr val="FFFFFF">
                    <a:lumMod val="85000"/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3162607" y="3332960"/>
              <a:ext cx="5527676" cy="2574926"/>
            </a:xfrm>
            <a:custGeom>
              <a:avLst/>
              <a:gdLst>
                <a:gd name="T0" fmla="*/ 1565 w 1864"/>
                <a:gd name="T1" fmla="*/ 110 h 868"/>
                <a:gd name="T2" fmla="*/ 932 w 1864"/>
                <a:gd name="T3" fmla="*/ 0 h 868"/>
                <a:gd name="T4" fmla="*/ 299 w 1864"/>
                <a:gd name="T5" fmla="*/ 110 h 868"/>
                <a:gd name="T6" fmla="*/ 0 w 1864"/>
                <a:gd name="T7" fmla="*/ 434 h 868"/>
                <a:gd name="T8" fmla="*/ 299 w 1864"/>
                <a:gd name="T9" fmla="*/ 759 h 868"/>
                <a:gd name="T10" fmla="*/ 932 w 1864"/>
                <a:gd name="T11" fmla="*/ 868 h 868"/>
                <a:gd name="T12" fmla="*/ 1565 w 1864"/>
                <a:gd name="T13" fmla="*/ 759 h 868"/>
                <a:gd name="T14" fmla="*/ 1864 w 1864"/>
                <a:gd name="T15" fmla="*/ 434 h 868"/>
                <a:gd name="T16" fmla="*/ 1565 w 1864"/>
                <a:gd name="T17" fmla="*/ 11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4" h="868">
                  <a:moveTo>
                    <a:pt x="1565" y="110"/>
                  </a:moveTo>
                  <a:cubicBezTo>
                    <a:pt x="1395" y="39"/>
                    <a:pt x="1170" y="0"/>
                    <a:pt x="932" y="0"/>
                  </a:cubicBezTo>
                  <a:cubicBezTo>
                    <a:pt x="694" y="0"/>
                    <a:pt x="469" y="39"/>
                    <a:pt x="299" y="110"/>
                  </a:cubicBezTo>
                  <a:cubicBezTo>
                    <a:pt x="106" y="190"/>
                    <a:pt x="0" y="305"/>
                    <a:pt x="0" y="434"/>
                  </a:cubicBezTo>
                  <a:cubicBezTo>
                    <a:pt x="0" y="563"/>
                    <a:pt x="106" y="679"/>
                    <a:pt x="299" y="759"/>
                  </a:cubicBezTo>
                  <a:cubicBezTo>
                    <a:pt x="469" y="829"/>
                    <a:pt x="694" y="868"/>
                    <a:pt x="932" y="868"/>
                  </a:cubicBezTo>
                  <a:cubicBezTo>
                    <a:pt x="1170" y="868"/>
                    <a:pt x="1395" y="829"/>
                    <a:pt x="1565" y="759"/>
                  </a:cubicBezTo>
                  <a:cubicBezTo>
                    <a:pt x="1758" y="679"/>
                    <a:pt x="1864" y="563"/>
                    <a:pt x="1864" y="434"/>
                  </a:cubicBezTo>
                  <a:cubicBezTo>
                    <a:pt x="1864" y="305"/>
                    <a:pt x="1758" y="190"/>
                    <a:pt x="1565" y="110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lumMod val="95000"/>
                    <a:shade val="30000"/>
                    <a:satMod val="115000"/>
                  </a:srgbClr>
                </a:gs>
                <a:gs pos="50000">
                  <a:srgbClr val="FFFFFF">
                    <a:lumMod val="95000"/>
                    <a:shade val="67500"/>
                    <a:satMod val="115000"/>
                  </a:srgbClr>
                </a:gs>
                <a:gs pos="100000">
                  <a:srgbClr val="FFFFFF">
                    <a:lumMod val="95000"/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DF5943-2E94-47FE-D727-05C609FA43A6}"/>
              </a:ext>
            </a:extLst>
          </p:cNvPr>
          <p:cNvSpPr txBox="1"/>
          <p:nvPr/>
        </p:nvSpPr>
        <p:spPr>
          <a:xfrm>
            <a:off x="310204" y="4122787"/>
            <a:ext cx="1845671" cy="102155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مجمعات مخاطر متكاملة 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$$$$$$$$$$</a:t>
            </a:r>
          </a:p>
        </p:txBody>
      </p:sp>
      <p:sp>
        <p:nvSpPr>
          <p:cNvPr id="9" name="Freeform 28">
            <a:extLst>
              <a:ext uri="{FF2B5EF4-FFF2-40B4-BE49-F238E27FC236}">
                <a16:creationId xmlns:a16="http://schemas.microsoft.com/office/drawing/2014/main" id="{42EAF1DB-14B7-EF17-6C4C-B7F141A1D4B1}"/>
              </a:ext>
            </a:extLst>
          </p:cNvPr>
          <p:cNvSpPr>
            <a:spLocks/>
          </p:cNvSpPr>
          <p:nvPr/>
        </p:nvSpPr>
        <p:spPr bwMode="auto">
          <a:xfrm>
            <a:off x="4903070" y="2760699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2" name="Freeform 32">
            <a:extLst>
              <a:ext uri="{FF2B5EF4-FFF2-40B4-BE49-F238E27FC236}">
                <a16:creationId xmlns:a16="http://schemas.microsoft.com/office/drawing/2014/main" id="{814DA77F-84CC-2A69-BCEB-6063EC58237D}"/>
              </a:ext>
            </a:extLst>
          </p:cNvPr>
          <p:cNvSpPr>
            <a:spLocks/>
          </p:cNvSpPr>
          <p:nvPr/>
        </p:nvSpPr>
        <p:spPr bwMode="auto">
          <a:xfrm>
            <a:off x="4641864" y="3330186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0" name="Freeform 34">
            <a:extLst>
              <a:ext uri="{FF2B5EF4-FFF2-40B4-BE49-F238E27FC236}">
                <a16:creationId xmlns:a16="http://schemas.microsoft.com/office/drawing/2014/main" id="{FDB4413F-381A-578A-1CAB-154B05C53DA0}"/>
              </a:ext>
            </a:extLst>
          </p:cNvPr>
          <p:cNvSpPr>
            <a:spLocks/>
          </p:cNvSpPr>
          <p:nvPr/>
        </p:nvSpPr>
        <p:spPr bwMode="auto">
          <a:xfrm>
            <a:off x="4073539" y="3139686"/>
            <a:ext cx="473075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9" name="Freeform 67">
            <a:extLst>
              <a:ext uri="{FF2B5EF4-FFF2-40B4-BE49-F238E27FC236}">
                <a16:creationId xmlns:a16="http://schemas.microsoft.com/office/drawing/2014/main" id="{B0999A4C-FE31-4743-D16D-5526EC28104D}"/>
              </a:ext>
            </a:extLst>
          </p:cNvPr>
          <p:cNvSpPr>
            <a:spLocks/>
          </p:cNvSpPr>
          <p:nvPr/>
        </p:nvSpPr>
        <p:spPr bwMode="auto">
          <a:xfrm>
            <a:off x="5978844" y="2649963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C700D694-085C-4464-00D8-68FBF2DC25C1}"/>
              </a:ext>
            </a:extLst>
          </p:cNvPr>
          <p:cNvSpPr>
            <a:spLocks/>
          </p:cNvSpPr>
          <p:nvPr/>
        </p:nvSpPr>
        <p:spPr bwMode="auto">
          <a:xfrm>
            <a:off x="5705777" y="4664613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1" name="Freeform 67">
            <a:extLst>
              <a:ext uri="{FF2B5EF4-FFF2-40B4-BE49-F238E27FC236}">
                <a16:creationId xmlns:a16="http://schemas.microsoft.com/office/drawing/2014/main" id="{5ECE5AF8-51FB-DA93-E3AC-41F3E4B01F91}"/>
              </a:ext>
            </a:extLst>
          </p:cNvPr>
          <p:cNvSpPr>
            <a:spLocks/>
          </p:cNvSpPr>
          <p:nvPr/>
        </p:nvSpPr>
        <p:spPr bwMode="auto">
          <a:xfrm>
            <a:off x="5780390" y="3787517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2" name="Freeform 65">
            <a:extLst>
              <a:ext uri="{FF2B5EF4-FFF2-40B4-BE49-F238E27FC236}">
                <a16:creationId xmlns:a16="http://schemas.microsoft.com/office/drawing/2014/main" id="{1D1F6471-D5F3-63DF-AA75-BB053ADBF6FB}"/>
              </a:ext>
            </a:extLst>
          </p:cNvPr>
          <p:cNvSpPr>
            <a:spLocks/>
          </p:cNvSpPr>
          <p:nvPr/>
        </p:nvSpPr>
        <p:spPr bwMode="auto">
          <a:xfrm>
            <a:off x="4279344" y="4226363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4" name="Freeform 30">
            <a:extLst>
              <a:ext uri="{FF2B5EF4-FFF2-40B4-BE49-F238E27FC236}">
                <a16:creationId xmlns:a16="http://schemas.microsoft.com/office/drawing/2014/main" id="{CF531861-F0B2-4815-F435-560AAB3038EF}"/>
              </a:ext>
            </a:extLst>
          </p:cNvPr>
          <p:cNvSpPr>
            <a:spLocks/>
          </p:cNvSpPr>
          <p:nvPr/>
        </p:nvSpPr>
        <p:spPr bwMode="auto">
          <a:xfrm>
            <a:off x="6963590" y="3823238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5" name="Freeform 37">
            <a:extLst>
              <a:ext uri="{FF2B5EF4-FFF2-40B4-BE49-F238E27FC236}">
                <a16:creationId xmlns:a16="http://schemas.microsoft.com/office/drawing/2014/main" id="{BBEA340D-9FF6-C08F-3F3D-D32C74CC061F}"/>
              </a:ext>
            </a:extLst>
          </p:cNvPr>
          <p:cNvSpPr>
            <a:spLocks/>
          </p:cNvSpPr>
          <p:nvPr/>
        </p:nvSpPr>
        <p:spPr bwMode="auto">
          <a:xfrm>
            <a:off x="5450189" y="3139686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6" name="Freeform 44">
            <a:extLst>
              <a:ext uri="{FF2B5EF4-FFF2-40B4-BE49-F238E27FC236}">
                <a16:creationId xmlns:a16="http://schemas.microsoft.com/office/drawing/2014/main" id="{A34B7846-7835-6AE8-1216-D71C618D8C6C}"/>
              </a:ext>
            </a:extLst>
          </p:cNvPr>
          <p:cNvSpPr>
            <a:spLocks/>
          </p:cNvSpPr>
          <p:nvPr/>
        </p:nvSpPr>
        <p:spPr bwMode="auto">
          <a:xfrm>
            <a:off x="3590271" y="3622604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7" name="Freeform 46">
            <a:extLst>
              <a:ext uri="{FF2B5EF4-FFF2-40B4-BE49-F238E27FC236}">
                <a16:creationId xmlns:a16="http://schemas.microsoft.com/office/drawing/2014/main" id="{F3A1FB90-6688-3BF5-2184-A8980287827A}"/>
              </a:ext>
            </a:extLst>
          </p:cNvPr>
          <p:cNvSpPr>
            <a:spLocks/>
          </p:cNvSpPr>
          <p:nvPr/>
        </p:nvSpPr>
        <p:spPr bwMode="auto">
          <a:xfrm>
            <a:off x="6214467" y="3455724"/>
            <a:ext cx="473075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8" name="Freeform 48">
            <a:extLst>
              <a:ext uri="{FF2B5EF4-FFF2-40B4-BE49-F238E27FC236}">
                <a16:creationId xmlns:a16="http://schemas.microsoft.com/office/drawing/2014/main" id="{804BDA32-96AA-029D-B446-880A852C5F23}"/>
              </a:ext>
            </a:extLst>
          </p:cNvPr>
          <p:cNvSpPr>
            <a:spLocks/>
          </p:cNvSpPr>
          <p:nvPr/>
        </p:nvSpPr>
        <p:spPr bwMode="auto">
          <a:xfrm>
            <a:off x="6598402" y="3091387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0" name="Freeform 51">
            <a:extLst>
              <a:ext uri="{FF2B5EF4-FFF2-40B4-BE49-F238E27FC236}">
                <a16:creationId xmlns:a16="http://schemas.microsoft.com/office/drawing/2014/main" id="{A79EB2CC-6487-CD1F-449D-28A95ABBE70F}"/>
              </a:ext>
            </a:extLst>
          </p:cNvPr>
          <p:cNvSpPr>
            <a:spLocks/>
          </p:cNvSpPr>
          <p:nvPr/>
        </p:nvSpPr>
        <p:spPr bwMode="auto">
          <a:xfrm>
            <a:off x="5170595" y="3953731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1" name="Freeform 53">
            <a:extLst>
              <a:ext uri="{FF2B5EF4-FFF2-40B4-BE49-F238E27FC236}">
                <a16:creationId xmlns:a16="http://schemas.microsoft.com/office/drawing/2014/main" id="{3E9C1D92-EF24-1A2C-A3A1-79902479F72E}"/>
              </a:ext>
            </a:extLst>
          </p:cNvPr>
          <p:cNvSpPr>
            <a:spLocks/>
          </p:cNvSpPr>
          <p:nvPr/>
        </p:nvSpPr>
        <p:spPr bwMode="auto">
          <a:xfrm>
            <a:off x="6548741" y="4226363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2" name="Freeform 56">
            <a:extLst>
              <a:ext uri="{FF2B5EF4-FFF2-40B4-BE49-F238E27FC236}">
                <a16:creationId xmlns:a16="http://schemas.microsoft.com/office/drawing/2014/main" id="{B2508BD7-6A85-2947-711C-8762E2E295F2}"/>
              </a:ext>
            </a:extLst>
          </p:cNvPr>
          <p:cNvSpPr>
            <a:spLocks/>
          </p:cNvSpPr>
          <p:nvPr/>
        </p:nvSpPr>
        <p:spPr bwMode="auto">
          <a:xfrm>
            <a:off x="8056648" y="3530312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3" name="Freeform 58">
            <a:extLst>
              <a:ext uri="{FF2B5EF4-FFF2-40B4-BE49-F238E27FC236}">
                <a16:creationId xmlns:a16="http://schemas.microsoft.com/office/drawing/2014/main" id="{894543AB-9354-996C-5A32-CEFC9F770E6A}"/>
              </a:ext>
            </a:extLst>
          </p:cNvPr>
          <p:cNvSpPr>
            <a:spLocks/>
          </p:cNvSpPr>
          <p:nvPr/>
        </p:nvSpPr>
        <p:spPr bwMode="auto">
          <a:xfrm>
            <a:off x="7513596" y="4040418"/>
            <a:ext cx="439738" cy="790575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5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4" name="Freeform 60">
            <a:extLst>
              <a:ext uri="{FF2B5EF4-FFF2-40B4-BE49-F238E27FC236}">
                <a16:creationId xmlns:a16="http://schemas.microsoft.com/office/drawing/2014/main" id="{B026A35D-9312-33C1-CE2B-34C2D044377B}"/>
              </a:ext>
            </a:extLst>
          </p:cNvPr>
          <p:cNvSpPr>
            <a:spLocks/>
          </p:cNvSpPr>
          <p:nvPr/>
        </p:nvSpPr>
        <p:spPr bwMode="auto">
          <a:xfrm>
            <a:off x="7350083" y="3182638"/>
            <a:ext cx="439738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5" name="Freeform 63">
            <a:extLst>
              <a:ext uri="{FF2B5EF4-FFF2-40B4-BE49-F238E27FC236}">
                <a16:creationId xmlns:a16="http://schemas.microsoft.com/office/drawing/2014/main" id="{376B3561-AB46-6022-1DFF-542491C400CD}"/>
              </a:ext>
            </a:extLst>
          </p:cNvPr>
          <p:cNvSpPr>
            <a:spLocks/>
          </p:cNvSpPr>
          <p:nvPr/>
        </p:nvSpPr>
        <p:spPr bwMode="auto">
          <a:xfrm>
            <a:off x="7007976" y="2649963"/>
            <a:ext cx="439738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1241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546A492-AF08-3305-9FF8-A41010841001}"/>
              </a:ext>
            </a:extLst>
          </p:cNvPr>
          <p:cNvSpPr/>
          <p:nvPr/>
        </p:nvSpPr>
        <p:spPr>
          <a:xfrm rot="16200000">
            <a:off x="5808291" y="2831959"/>
            <a:ext cx="811220" cy="1325123"/>
          </a:xfrm>
          <a:custGeom>
            <a:avLst/>
            <a:gdLst>
              <a:gd name="connsiteX0" fmla="*/ 0 w 514014"/>
              <a:gd name="connsiteY0" fmla="*/ 335804 h 1679022"/>
              <a:gd name="connsiteX1" fmla="*/ 257007 w 514014"/>
              <a:gd name="connsiteY1" fmla="*/ 335804 h 1679022"/>
              <a:gd name="connsiteX2" fmla="*/ 257007 w 514014"/>
              <a:gd name="connsiteY2" fmla="*/ 0 h 1679022"/>
              <a:gd name="connsiteX3" fmla="*/ 514014 w 514014"/>
              <a:gd name="connsiteY3" fmla="*/ 839511 h 1679022"/>
              <a:gd name="connsiteX4" fmla="*/ 257007 w 514014"/>
              <a:gd name="connsiteY4" fmla="*/ 1679022 h 1679022"/>
              <a:gd name="connsiteX5" fmla="*/ 257007 w 514014"/>
              <a:gd name="connsiteY5" fmla="*/ 1343218 h 1679022"/>
              <a:gd name="connsiteX6" fmla="*/ 0 w 514014"/>
              <a:gd name="connsiteY6" fmla="*/ 1343218 h 1679022"/>
              <a:gd name="connsiteX7" fmla="*/ 0 w 514014"/>
              <a:gd name="connsiteY7" fmla="*/ 335804 h 167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014" h="1679022">
                <a:moveTo>
                  <a:pt x="411211" y="0"/>
                </a:moveTo>
                <a:lnTo>
                  <a:pt x="411211" y="839511"/>
                </a:lnTo>
                <a:lnTo>
                  <a:pt x="514014" y="839511"/>
                </a:lnTo>
                <a:lnTo>
                  <a:pt x="257007" y="1679022"/>
                </a:lnTo>
                <a:lnTo>
                  <a:pt x="0" y="839511"/>
                </a:lnTo>
                <a:lnTo>
                  <a:pt x="102803" y="839511"/>
                </a:lnTo>
                <a:lnTo>
                  <a:pt x="102803" y="0"/>
                </a:lnTo>
                <a:lnTo>
                  <a:pt x="411211" y="0"/>
                </a:lnTo>
                <a:close/>
              </a:path>
            </a:pathLst>
          </a:custGeom>
          <a:gradFill>
            <a:gsLst>
              <a:gs pos="0">
                <a:srgbClr val="156082"/>
              </a:gs>
              <a:gs pos="100000">
                <a:srgbClr val="E97132"/>
              </a:gs>
            </a:gsLst>
            <a:lin ang="5400000" scaled="0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804" tIns="0" rIns="335804" bIns="154204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5D90EB-186C-BEAF-8A8C-DF649FF510AB}"/>
              </a:ext>
            </a:extLst>
          </p:cNvPr>
          <p:cNvGrpSpPr/>
          <p:nvPr/>
        </p:nvGrpSpPr>
        <p:grpSpPr>
          <a:xfrm>
            <a:off x="1369861" y="1930467"/>
            <a:ext cx="3730088" cy="3732492"/>
            <a:chOff x="1523864" y="1930468"/>
            <a:chExt cx="3730088" cy="373249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B280951-7E13-42BD-95AC-70F77E36F725}"/>
                </a:ext>
              </a:extLst>
            </p:cNvPr>
            <p:cNvGrpSpPr/>
            <p:nvPr/>
          </p:nvGrpSpPr>
          <p:grpSpPr>
            <a:xfrm>
              <a:off x="1523864" y="1930468"/>
              <a:ext cx="3730088" cy="3732492"/>
              <a:chOff x="2136775" y="1347788"/>
              <a:chExt cx="2868613" cy="4391025"/>
            </a:xfrm>
          </p:grpSpPr>
          <p:sp>
            <p:nvSpPr>
              <p:cNvPr id="3" name="Freeform 5">
                <a:extLst>
                  <a:ext uri="{FF2B5EF4-FFF2-40B4-BE49-F238E27FC236}">
                    <a16:creationId xmlns:a16="http://schemas.microsoft.com/office/drawing/2014/main" id="{19BC2A52-B107-B660-89E2-83BF53BA3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775" y="1347788"/>
                <a:ext cx="2868613" cy="1503363"/>
              </a:xfrm>
              <a:custGeom>
                <a:avLst/>
                <a:gdLst>
                  <a:gd name="T0" fmla="*/ 762 w 762"/>
                  <a:gd name="T1" fmla="*/ 89 h 400"/>
                  <a:gd name="T2" fmla="*/ 672 w 762"/>
                  <a:gd name="T3" fmla="*/ 0 h 400"/>
                  <a:gd name="T4" fmla="*/ 89 w 762"/>
                  <a:gd name="T5" fmla="*/ 0 h 400"/>
                  <a:gd name="T6" fmla="*/ 0 w 762"/>
                  <a:gd name="T7" fmla="*/ 89 h 400"/>
                  <a:gd name="T8" fmla="*/ 0 w 762"/>
                  <a:gd name="T9" fmla="*/ 400 h 400"/>
                  <a:gd name="T10" fmla="*/ 762 w 762"/>
                  <a:gd name="T11" fmla="*/ 400 h 400"/>
                  <a:gd name="T12" fmla="*/ 762 w 762"/>
                  <a:gd name="T13" fmla="*/ 8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2" h="400">
                    <a:moveTo>
                      <a:pt x="762" y="89"/>
                    </a:moveTo>
                    <a:cubicBezTo>
                      <a:pt x="762" y="40"/>
                      <a:pt x="722" y="0"/>
                      <a:pt x="67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762" y="400"/>
                      <a:pt x="762" y="400"/>
                      <a:pt x="762" y="400"/>
                    </a:cubicBezTo>
                    <a:cubicBezTo>
                      <a:pt x="762" y="89"/>
                      <a:pt x="762" y="89"/>
                      <a:pt x="762" y="8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3787648C-109F-3B99-559E-D5E121B3F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497E392E-5C9A-9953-AC64-24A1A63C1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3D2925A-CA47-8A32-5B78-DA520E2A6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775" y="2851151"/>
                <a:ext cx="2868613" cy="2027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BFD3803B-DC38-362E-0223-FCAAEF755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800" y="4878388"/>
                <a:ext cx="2160588" cy="439738"/>
              </a:xfrm>
              <a:custGeom>
                <a:avLst/>
                <a:gdLst>
                  <a:gd name="T0" fmla="*/ 1361 w 1361"/>
                  <a:gd name="T1" fmla="*/ 0 h 277"/>
                  <a:gd name="T2" fmla="*/ 0 w 1361"/>
                  <a:gd name="T3" fmla="*/ 277 h 277"/>
                  <a:gd name="T4" fmla="*/ 0 w 1361"/>
                  <a:gd name="T5" fmla="*/ 0 h 277"/>
                  <a:gd name="T6" fmla="*/ 1361 w 1361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1" h="277">
                    <a:moveTo>
                      <a:pt x="1361" y="0"/>
                    </a:moveTo>
                    <a:lnTo>
                      <a:pt x="0" y="277"/>
                    </a:lnTo>
                    <a:lnTo>
                      <a:pt x="0" y="0"/>
                    </a:lnTo>
                    <a:lnTo>
                      <a:pt x="1361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49A9809F-24F4-F3F9-1D14-CF0CF8CC9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800" y="5005388"/>
                <a:ext cx="1535113" cy="733425"/>
              </a:xfrm>
              <a:custGeom>
                <a:avLst/>
                <a:gdLst>
                  <a:gd name="T0" fmla="*/ 0 w 967"/>
                  <a:gd name="T1" fmla="*/ 197 h 462"/>
                  <a:gd name="T2" fmla="*/ 967 w 967"/>
                  <a:gd name="T3" fmla="*/ 462 h 462"/>
                  <a:gd name="T4" fmla="*/ 967 w 967"/>
                  <a:gd name="T5" fmla="*/ 0 h 462"/>
                  <a:gd name="T6" fmla="*/ 0 w 967"/>
                  <a:gd name="T7" fmla="*/ 19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7" h="462">
                    <a:moveTo>
                      <a:pt x="0" y="197"/>
                    </a:moveTo>
                    <a:lnTo>
                      <a:pt x="967" y="462"/>
                    </a:lnTo>
                    <a:lnTo>
                      <a:pt x="96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822A2E-C4C6-1D59-361E-0564C71FA222}"/>
                  </a:ext>
                </a:extLst>
              </p:cNvPr>
              <p:cNvCxnSpPr/>
              <p:nvPr/>
            </p:nvCxnSpPr>
            <p:spPr>
              <a:xfrm>
                <a:off x="3571081" y="1613693"/>
                <a:ext cx="0" cy="971552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form 124">
              <a:extLst>
                <a:ext uri="{FF2B5EF4-FFF2-40B4-BE49-F238E27FC236}">
                  <a16:creationId xmlns:a16="http://schemas.microsoft.com/office/drawing/2014/main" id="{D24EF7E7-8CE5-4FBD-E3AE-2198D750C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435" y="2243237"/>
              <a:ext cx="699162" cy="616794"/>
            </a:xfrm>
            <a:custGeom>
              <a:avLst/>
              <a:gdLst>
                <a:gd name="T0" fmla="*/ 1495 w 3650"/>
                <a:gd name="T1" fmla="*/ 3047 h 3224"/>
                <a:gd name="T2" fmla="*/ 1498 w 3650"/>
                <a:gd name="T3" fmla="*/ 3044 h 3224"/>
                <a:gd name="T4" fmla="*/ 198 w 3650"/>
                <a:gd name="T5" fmla="*/ 981 h 3224"/>
                <a:gd name="T6" fmla="*/ 179 w 3650"/>
                <a:gd name="T7" fmla="*/ 1543 h 3224"/>
                <a:gd name="T8" fmla="*/ 342 w 3650"/>
                <a:gd name="T9" fmla="*/ 1579 h 3224"/>
                <a:gd name="T10" fmla="*/ 3250 w 3650"/>
                <a:gd name="T11" fmla="*/ 1591 h 3224"/>
                <a:gd name="T12" fmla="*/ 3423 w 3650"/>
                <a:gd name="T13" fmla="*/ 1451 h 3224"/>
                <a:gd name="T14" fmla="*/ 3470 w 3650"/>
                <a:gd name="T15" fmla="*/ 1227 h 3224"/>
                <a:gd name="T16" fmla="*/ 3366 w 3650"/>
                <a:gd name="T17" fmla="*/ 1029 h 3224"/>
                <a:gd name="T18" fmla="*/ 617 w 3650"/>
                <a:gd name="T19" fmla="*/ 728 h 3224"/>
                <a:gd name="T20" fmla="*/ 529 w 3650"/>
                <a:gd name="T21" fmla="*/ 784 h 3224"/>
                <a:gd name="T22" fmla="*/ 521 w 3650"/>
                <a:gd name="T23" fmla="*/ 1746 h 3224"/>
                <a:gd name="T24" fmla="*/ 585 w 3650"/>
                <a:gd name="T25" fmla="*/ 1816 h 3224"/>
                <a:gd name="T26" fmla="*/ 627 w 3650"/>
                <a:gd name="T27" fmla="*/ 1821 h 3224"/>
                <a:gd name="T28" fmla="*/ 761 w 3650"/>
                <a:gd name="T29" fmla="*/ 1822 h 3224"/>
                <a:gd name="T30" fmla="*/ 949 w 3650"/>
                <a:gd name="T31" fmla="*/ 1822 h 3224"/>
                <a:gd name="T32" fmla="*/ 1083 w 3650"/>
                <a:gd name="T33" fmla="*/ 1822 h 3224"/>
                <a:gd name="T34" fmla="*/ 3024 w 3650"/>
                <a:gd name="T35" fmla="*/ 175 h 3224"/>
                <a:gd name="T36" fmla="*/ 2568 w 3650"/>
                <a:gd name="T37" fmla="*/ 398 h 3224"/>
                <a:gd name="T38" fmla="*/ 1772 w 3650"/>
                <a:gd name="T39" fmla="*/ 645 h 3224"/>
                <a:gd name="T40" fmla="*/ 1441 w 3650"/>
                <a:gd name="T41" fmla="*/ 1850 h 3224"/>
                <a:gd name="T42" fmla="*/ 2255 w 3650"/>
                <a:gd name="T43" fmla="*/ 2034 h 3224"/>
                <a:gd name="T44" fmla="*/ 3022 w 3650"/>
                <a:gd name="T45" fmla="*/ 2373 h 3224"/>
                <a:gd name="T46" fmla="*/ 3028 w 3650"/>
                <a:gd name="T47" fmla="*/ 2371 h 3224"/>
                <a:gd name="T48" fmla="*/ 3026 w 3650"/>
                <a:gd name="T49" fmla="*/ 177 h 3224"/>
                <a:gd name="T50" fmla="*/ 3116 w 3650"/>
                <a:gd name="T51" fmla="*/ 24 h 3224"/>
                <a:gd name="T52" fmla="*/ 3202 w 3650"/>
                <a:gd name="T53" fmla="*/ 148 h 3224"/>
                <a:gd name="T54" fmla="*/ 3368 w 3650"/>
                <a:gd name="T55" fmla="*/ 817 h 3224"/>
                <a:gd name="T56" fmla="*/ 3571 w 3650"/>
                <a:gd name="T57" fmla="*/ 1003 h 3224"/>
                <a:gd name="T58" fmla="*/ 3650 w 3650"/>
                <a:gd name="T59" fmla="*/ 1274 h 3224"/>
                <a:gd name="T60" fmla="*/ 3571 w 3650"/>
                <a:gd name="T61" fmla="*/ 1546 h 3224"/>
                <a:gd name="T62" fmla="*/ 3368 w 3650"/>
                <a:gd name="T63" fmla="*/ 1732 h 3224"/>
                <a:gd name="T64" fmla="*/ 3202 w 3650"/>
                <a:gd name="T65" fmla="*/ 2402 h 3224"/>
                <a:gd name="T66" fmla="*/ 3116 w 3650"/>
                <a:gd name="T67" fmla="*/ 2525 h 3224"/>
                <a:gd name="T68" fmla="*/ 2964 w 3650"/>
                <a:gd name="T69" fmla="*/ 2540 h 3224"/>
                <a:gd name="T70" fmla="*/ 2369 w 3650"/>
                <a:gd name="T71" fmla="*/ 2262 h 3224"/>
                <a:gd name="T72" fmla="*/ 1621 w 3650"/>
                <a:gd name="T73" fmla="*/ 2055 h 3224"/>
                <a:gd name="T74" fmla="*/ 1675 w 3650"/>
                <a:gd name="T75" fmla="*/ 3040 h 3224"/>
                <a:gd name="T76" fmla="*/ 1624 w 3650"/>
                <a:gd name="T77" fmla="*/ 3170 h 3224"/>
                <a:gd name="T78" fmla="*/ 1495 w 3650"/>
                <a:gd name="T79" fmla="*/ 3224 h 3224"/>
                <a:gd name="T80" fmla="*/ 969 w 3650"/>
                <a:gd name="T81" fmla="*/ 3182 h 3224"/>
                <a:gd name="T82" fmla="*/ 470 w 3650"/>
                <a:gd name="T83" fmla="*/ 1956 h 3224"/>
                <a:gd name="T84" fmla="*/ 352 w 3650"/>
                <a:gd name="T85" fmla="*/ 1797 h 3224"/>
                <a:gd name="T86" fmla="*/ 124 w 3650"/>
                <a:gd name="T87" fmla="*/ 1729 h 3224"/>
                <a:gd name="T88" fmla="*/ 12 w 3650"/>
                <a:gd name="T89" fmla="*/ 1598 h 3224"/>
                <a:gd name="T90" fmla="*/ 12 w 3650"/>
                <a:gd name="T91" fmla="*/ 951 h 3224"/>
                <a:gd name="T92" fmla="*/ 124 w 3650"/>
                <a:gd name="T93" fmla="*/ 821 h 3224"/>
                <a:gd name="T94" fmla="*/ 352 w 3650"/>
                <a:gd name="T95" fmla="*/ 755 h 3224"/>
                <a:gd name="T96" fmla="*/ 465 w 3650"/>
                <a:gd name="T97" fmla="*/ 598 h 3224"/>
                <a:gd name="T98" fmla="*/ 622 w 3650"/>
                <a:gd name="T99" fmla="*/ 552 h 3224"/>
                <a:gd name="T100" fmla="*/ 739 w 3650"/>
                <a:gd name="T101" fmla="*/ 552 h 3224"/>
                <a:gd name="T102" fmla="*/ 940 w 3650"/>
                <a:gd name="T103" fmla="*/ 551 h 3224"/>
                <a:gd name="T104" fmla="*/ 1123 w 3650"/>
                <a:gd name="T105" fmla="*/ 549 h 3224"/>
                <a:gd name="T106" fmla="*/ 1352 w 3650"/>
                <a:gd name="T107" fmla="*/ 533 h 3224"/>
                <a:gd name="T108" fmla="*/ 2169 w 3650"/>
                <a:gd name="T109" fmla="*/ 357 h 3224"/>
                <a:gd name="T110" fmla="*/ 2935 w 3650"/>
                <a:gd name="T111" fmla="*/ 23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50" h="3224">
                  <a:moveTo>
                    <a:pt x="702" y="1998"/>
                  </a:moveTo>
                  <a:lnTo>
                    <a:pt x="1082" y="3046"/>
                  </a:lnTo>
                  <a:lnTo>
                    <a:pt x="1083" y="3047"/>
                  </a:lnTo>
                  <a:lnTo>
                    <a:pt x="1084" y="3047"/>
                  </a:lnTo>
                  <a:lnTo>
                    <a:pt x="1495" y="3047"/>
                  </a:lnTo>
                  <a:lnTo>
                    <a:pt x="1497" y="3047"/>
                  </a:lnTo>
                  <a:lnTo>
                    <a:pt x="1498" y="3046"/>
                  </a:lnTo>
                  <a:lnTo>
                    <a:pt x="1498" y="3046"/>
                  </a:lnTo>
                  <a:lnTo>
                    <a:pt x="1498" y="3045"/>
                  </a:lnTo>
                  <a:lnTo>
                    <a:pt x="1498" y="3044"/>
                  </a:lnTo>
                  <a:lnTo>
                    <a:pt x="1118" y="1998"/>
                  </a:lnTo>
                  <a:lnTo>
                    <a:pt x="702" y="1998"/>
                  </a:lnTo>
                  <a:close/>
                  <a:moveTo>
                    <a:pt x="229" y="971"/>
                  </a:moveTo>
                  <a:lnTo>
                    <a:pt x="212" y="974"/>
                  </a:lnTo>
                  <a:lnTo>
                    <a:pt x="198" y="981"/>
                  </a:lnTo>
                  <a:lnTo>
                    <a:pt x="187" y="993"/>
                  </a:lnTo>
                  <a:lnTo>
                    <a:pt x="179" y="1008"/>
                  </a:lnTo>
                  <a:lnTo>
                    <a:pt x="176" y="1023"/>
                  </a:lnTo>
                  <a:lnTo>
                    <a:pt x="176" y="1527"/>
                  </a:lnTo>
                  <a:lnTo>
                    <a:pt x="179" y="1543"/>
                  </a:lnTo>
                  <a:lnTo>
                    <a:pt x="187" y="1558"/>
                  </a:lnTo>
                  <a:lnTo>
                    <a:pt x="198" y="1569"/>
                  </a:lnTo>
                  <a:lnTo>
                    <a:pt x="212" y="1576"/>
                  </a:lnTo>
                  <a:lnTo>
                    <a:pt x="229" y="1579"/>
                  </a:lnTo>
                  <a:lnTo>
                    <a:pt x="342" y="1579"/>
                  </a:lnTo>
                  <a:lnTo>
                    <a:pt x="342" y="971"/>
                  </a:lnTo>
                  <a:lnTo>
                    <a:pt x="229" y="971"/>
                  </a:lnTo>
                  <a:close/>
                  <a:moveTo>
                    <a:pt x="3204" y="946"/>
                  </a:moveTo>
                  <a:lnTo>
                    <a:pt x="3204" y="1604"/>
                  </a:lnTo>
                  <a:lnTo>
                    <a:pt x="3250" y="1591"/>
                  </a:lnTo>
                  <a:lnTo>
                    <a:pt x="3292" y="1573"/>
                  </a:lnTo>
                  <a:lnTo>
                    <a:pt x="3330" y="1550"/>
                  </a:lnTo>
                  <a:lnTo>
                    <a:pt x="3366" y="1521"/>
                  </a:lnTo>
                  <a:lnTo>
                    <a:pt x="3397" y="1489"/>
                  </a:lnTo>
                  <a:lnTo>
                    <a:pt x="3423" y="1451"/>
                  </a:lnTo>
                  <a:lnTo>
                    <a:pt x="3444" y="1411"/>
                  </a:lnTo>
                  <a:lnTo>
                    <a:pt x="3461" y="1368"/>
                  </a:lnTo>
                  <a:lnTo>
                    <a:pt x="3470" y="1323"/>
                  </a:lnTo>
                  <a:lnTo>
                    <a:pt x="3474" y="1274"/>
                  </a:lnTo>
                  <a:lnTo>
                    <a:pt x="3470" y="1227"/>
                  </a:lnTo>
                  <a:lnTo>
                    <a:pt x="3461" y="1181"/>
                  </a:lnTo>
                  <a:lnTo>
                    <a:pt x="3444" y="1138"/>
                  </a:lnTo>
                  <a:lnTo>
                    <a:pt x="3423" y="1098"/>
                  </a:lnTo>
                  <a:lnTo>
                    <a:pt x="3397" y="1061"/>
                  </a:lnTo>
                  <a:lnTo>
                    <a:pt x="3366" y="1029"/>
                  </a:lnTo>
                  <a:lnTo>
                    <a:pt x="3330" y="1000"/>
                  </a:lnTo>
                  <a:lnTo>
                    <a:pt x="3292" y="977"/>
                  </a:lnTo>
                  <a:lnTo>
                    <a:pt x="3250" y="958"/>
                  </a:lnTo>
                  <a:lnTo>
                    <a:pt x="3204" y="946"/>
                  </a:lnTo>
                  <a:close/>
                  <a:moveTo>
                    <a:pt x="617" y="728"/>
                  </a:moveTo>
                  <a:lnTo>
                    <a:pt x="595" y="731"/>
                  </a:lnTo>
                  <a:lnTo>
                    <a:pt x="574" y="739"/>
                  </a:lnTo>
                  <a:lnTo>
                    <a:pt x="555" y="750"/>
                  </a:lnTo>
                  <a:lnTo>
                    <a:pt x="540" y="765"/>
                  </a:lnTo>
                  <a:lnTo>
                    <a:pt x="529" y="784"/>
                  </a:lnTo>
                  <a:lnTo>
                    <a:pt x="521" y="805"/>
                  </a:lnTo>
                  <a:lnTo>
                    <a:pt x="518" y="827"/>
                  </a:lnTo>
                  <a:lnTo>
                    <a:pt x="518" y="827"/>
                  </a:lnTo>
                  <a:lnTo>
                    <a:pt x="518" y="1722"/>
                  </a:lnTo>
                  <a:lnTo>
                    <a:pt x="521" y="1746"/>
                  </a:lnTo>
                  <a:lnTo>
                    <a:pt x="529" y="1768"/>
                  </a:lnTo>
                  <a:lnTo>
                    <a:pt x="541" y="1785"/>
                  </a:lnTo>
                  <a:lnTo>
                    <a:pt x="557" y="1801"/>
                  </a:lnTo>
                  <a:lnTo>
                    <a:pt x="577" y="1813"/>
                  </a:lnTo>
                  <a:lnTo>
                    <a:pt x="585" y="1816"/>
                  </a:lnTo>
                  <a:lnTo>
                    <a:pt x="592" y="1819"/>
                  </a:lnTo>
                  <a:lnTo>
                    <a:pt x="601" y="1820"/>
                  </a:lnTo>
                  <a:lnTo>
                    <a:pt x="611" y="1821"/>
                  </a:lnTo>
                  <a:lnTo>
                    <a:pt x="615" y="1821"/>
                  </a:lnTo>
                  <a:lnTo>
                    <a:pt x="627" y="1821"/>
                  </a:lnTo>
                  <a:lnTo>
                    <a:pt x="645" y="1821"/>
                  </a:lnTo>
                  <a:lnTo>
                    <a:pt x="667" y="1821"/>
                  </a:lnTo>
                  <a:lnTo>
                    <a:pt x="696" y="1822"/>
                  </a:lnTo>
                  <a:lnTo>
                    <a:pt x="727" y="1822"/>
                  </a:lnTo>
                  <a:lnTo>
                    <a:pt x="761" y="1822"/>
                  </a:lnTo>
                  <a:lnTo>
                    <a:pt x="797" y="1822"/>
                  </a:lnTo>
                  <a:lnTo>
                    <a:pt x="836" y="1822"/>
                  </a:lnTo>
                  <a:lnTo>
                    <a:pt x="874" y="1822"/>
                  </a:lnTo>
                  <a:lnTo>
                    <a:pt x="911" y="1822"/>
                  </a:lnTo>
                  <a:lnTo>
                    <a:pt x="949" y="1822"/>
                  </a:lnTo>
                  <a:lnTo>
                    <a:pt x="983" y="1822"/>
                  </a:lnTo>
                  <a:lnTo>
                    <a:pt x="1014" y="1822"/>
                  </a:lnTo>
                  <a:lnTo>
                    <a:pt x="1042" y="1822"/>
                  </a:lnTo>
                  <a:lnTo>
                    <a:pt x="1065" y="1822"/>
                  </a:lnTo>
                  <a:lnTo>
                    <a:pt x="1083" y="1822"/>
                  </a:lnTo>
                  <a:lnTo>
                    <a:pt x="1094" y="1822"/>
                  </a:lnTo>
                  <a:lnTo>
                    <a:pt x="1097" y="1822"/>
                  </a:lnTo>
                  <a:lnTo>
                    <a:pt x="1097" y="728"/>
                  </a:lnTo>
                  <a:lnTo>
                    <a:pt x="617" y="728"/>
                  </a:lnTo>
                  <a:close/>
                  <a:moveTo>
                    <a:pt x="3024" y="175"/>
                  </a:moveTo>
                  <a:lnTo>
                    <a:pt x="3023" y="175"/>
                  </a:lnTo>
                  <a:lnTo>
                    <a:pt x="3022" y="177"/>
                  </a:lnTo>
                  <a:lnTo>
                    <a:pt x="2872" y="256"/>
                  </a:lnTo>
                  <a:lnTo>
                    <a:pt x="2722" y="330"/>
                  </a:lnTo>
                  <a:lnTo>
                    <a:pt x="2568" y="398"/>
                  </a:lnTo>
                  <a:lnTo>
                    <a:pt x="2413" y="459"/>
                  </a:lnTo>
                  <a:lnTo>
                    <a:pt x="2255" y="514"/>
                  </a:lnTo>
                  <a:lnTo>
                    <a:pt x="2096" y="564"/>
                  </a:lnTo>
                  <a:lnTo>
                    <a:pt x="1936" y="607"/>
                  </a:lnTo>
                  <a:lnTo>
                    <a:pt x="1772" y="645"/>
                  </a:lnTo>
                  <a:lnTo>
                    <a:pt x="1608" y="676"/>
                  </a:lnTo>
                  <a:lnTo>
                    <a:pt x="1441" y="700"/>
                  </a:lnTo>
                  <a:lnTo>
                    <a:pt x="1274" y="719"/>
                  </a:lnTo>
                  <a:lnTo>
                    <a:pt x="1274" y="1831"/>
                  </a:lnTo>
                  <a:lnTo>
                    <a:pt x="1441" y="1850"/>
                  </a:lnTo>
                  <a:lnTo>
                    <a:pt x="1608" y="1874"/>
                  </a:lnTo>
                  <a:lnTo>
                    <a:pt x="1772" y="1905"/>
                  </a:lnTo>
                  <a:lnTo>
                    <a:pt x="1936" y="1943"/>
                  </a:lnTo>
                  <a:lnTo>
                    <a:pt x="2096" y="1986"/>
                  </a:lnTo>
                  <a:lnTo>
                    <a:pt x="2255" y="2034"/>
                  </a:lnTo>
                  <a:lnTo>
                    <a:pt x="2412" y="2091"/>
                  </a:lnTo>
                  <a:lnTo>
                    <a:pt x="2568" y="2152"/>
                  </a:lnTo>
                  <a:lnTo>
                    <a:pt x="2722" y="2219"/>
                  </a:lnTo>
                  <a:lnTo>
                    <a:pt x="2872" y="2293"/>
                  </a:lnTo>
                  <a:lnTo>
                    <a:pt x="3022" y="2373"/>
                  </a:lnTo>
                  <a:lnTo>
                    <a:pt x="3023" y="2373"/>
                  </a:lnTo>
                  <a:lnTo>
                    <a:pt x="3024" y="2374"/>
                  </a:lnTo>
                  <a:lnTo>
                    <a:pt x="3026" y="2373"/>
                  </a:lnTo>
                  <a:lnTo>
                    <a:pt x="3027" y="2372"/>
                  </a:lnTo>
                  <a:lnTo>
                    <a:pt x="3028" y="2371"/>
                  </a:lnTo>
                  <a:lnTo>
                    <a:pt x="3028" y="2370"/>
                  </a:lnTo>
                  <a:lnTo>
                    <a:pt x="3028" y="180"/>
                  </a:lnTo>
                  <a:lnTo>
                    <a:pt x="3028" y="179"/>
                  </a:lnTo>
                  <a:lnTo>
                    <a:pt x="3027" y="178"/>
                  </a:lnTo>
                  <a:lnTo>
                    <a:pt x="3026" y="177"/>
                  </a:lnTo>
                  <a:lnTo>
                    <a:pt x="3024" y="175"/>
                  </a:lnTo>
                  <a:close/>
                  <a:moveTo>
                    <a:pt x="3026" y="0"/>
                  </a:moveTo>
                  <a:lnTo>
                    <a:pt x="3056" y="2"/>
                  </a:lnTo>
                  <a:lnTo>
                    <a:pt x="3087" y="11"/>
                  </a:lnTo>
                  <a:lnTo>
                    <a:pt x="3116" y="24"/>
                  </a:lnTo>
                  <a:lnTo>
                    <a:pt x="3141" y="43"/>
                  </a:lnTo>
                  <a:lnTo>
                    <a:pt x="3163" y="65"/>
                  </a:lnTo>
                  <a:lnTo>
                    <a:pt x="3181" y="90"/>
                  </a:lnTo>
                  <a:lnTo>
                    <a:pt x="3194" y="118"/>
                  </a:lnTo>
                  <a:lnTo>
                    <a:pt x="3202" y="148"/>
                  </a:lnTo>
                  <a:lnTo>
                    <a:pt x="3204" y="180"/>
                  </a:lnTo>
                  <a:lnTo>
                    <a:pt x="3204" y="767"/>
                  </a:lnTo>
                  <a:lnTo>
                    <a:pt x="3262" y="779"/>
                  </a:lnTo>
                  <a:lnTo>
                    <a:pt x="3316" y="795"/>
                  </a:lnTo>
                  <a:lnTo>
                    <a:pt x="3368" y="817"/>
                  </a:lnTo>
                  <a:lnTo>
                    <a:pt x="3417" y="845"/>
                  </a:lnTo>
                  <a:lnTo>
                    <a:pt x="3461" y="878"/>
                  </a:lnTo>
                  <a:lnTo>
                    <a:pt x="3503" y="916"/>
                  </a:lnTo>
                  <a:lnTo>
                    <a:pt x="3539" y="957"/>
                  </a:lnTo>
                  <a:lnTo>
                    <a:pt x="3571" y="1003"/>
                  </a:lnTo>
                  <a:lnTo>
                    <a:pt x="3599" y="1052"/>
                  </a:lnTo>
                  <a:lnTo>
                    <a:pt x="3620" y="1104"/>
                  </a:lnTo>
                  <a:lnTo>
                    <a:pt x="3637" y="1158"/>
                  </a:lnTo>
                  <a:lnTo>
                    <a:pt x="3647" y="1216"/>
                  </a:lnTo>
                  <a:lnTo>
                    <a:pt x="3650" y="1274"/>
                  </a:lnTo>
                  <a:lnTo>
                    <a:pt x="3647" y="1334"/>
                  </a:lnTo>
                  <a:lnTo>
                    <a:pt x="3637" y="1390"/>
                  </a:lnTo>
                  <a:lnTo>
                    <a:pt x="3620" y="1446"/>
                  </a:lnTo>
                  <a:lnTo>
                    <a:pt x="3599" y="1498"/>
                  </a:lnTo>
                  <a:lnTo>
                    <a:pt x="3571" y="1546"/>
                  </a:lnTo>
                  <a:lnTo>
                    <a:pt x="3539" y="1592"/>
                  </a:lnTo>
                  <a:lnTo>
                    <a:pt x="3503" y="1634"/>
                  </a:lnTo>
                  <a:lnTo>
                    <a:pt x="3461" y="1672"/>
                  </a:lnTo>
                  <a:lnTo>
                    <a:pt x="3417" y="1705"/>
                  </a:lnTo>
                  <a:lnTo>
                    <a:pt x="3368" y="1732"/>
                  </a:lnTo>
                  <a:lnTo>
                    <a:pt x="3316" y="1755"/>
                  </a:lnTo>
                  <a:lnTo>
                    <a:pt x="3262" y="1771"/>
                  </a:lnTo>
                  <a:lnTo>
                    <a:pt x="3204" y="1782"/>
                  </a:lnTo>
                  <a:lnTo>
                    <a:pt x="3204" y="2370"/>
                  </a:lnTo>
                  <a:lnTo>
                    <a:pt x="3202" y="2402"/>
                  </a:lnTo>
                  <a:lnTo>
                    <a:pt x="3194" y="2432"/>
                  </a:lnTo>
                  <a:lnTo>
                    <a:pt x="3181" y="2459"/>
                  </a:lnTo>
                  <a:lnTo>
                    <a:pt x="3163" y="2485"/>
                  </a:lnTo>
                  <a:lnTo>
                    <a:pt x="3141" y="2507"/>
                  </a:lnTo>
                  <a:lnTo>
                    <a:pt x="3116" y="2525"/>
                  </a:lnTo>
                  <a:lnTo>
                    <a:pt x="3086" y="2539"/>
                  </a:lnTo>
                  <a:lnTo>
                    <a:pt x="3055" y="2548"/>
                  </a:lnTo>
                  <a:lnTo>
                    <a:pt x="3024" y="2550"/>
                  </a:lnTo>
                  <a:lnTo>
                    <a:pt x="2994" y="2548"/>
                  </a:lnTo>
                  <a:lnTo>
                    <a:pt x="2964" y="2540"/>
                  </a:lnTo>
                  <a:lnTo>
                    <a:pt x="2935" y="2527"/>
                  </a:lnTo>
                  <a:lnTo>
                    <a:pt x="2797" y="2453"/>
                  </a:lnTo>
                  <a:lnTo>
                    <a:pt x="2657" y="2384"/>
                  </a:lnTo>
                  <a:lnTo>
                    <a:pt x="2514" y="2320"/>
                  </a:lnTo>
                  <a:lnTo>
                    <a:pt x="2369" y="2262"/>
                  </a:lnTo>
                  <a:lnTo>
                    <a:pt x="2223" y="2210"/>
                  </a:lnTo>
                  <a:lnTo>
                    <a:pt x="2075" y="2163"/>
                  </a:lnTo>
                  <a:lnTo>
                    <a:pt x="1926" y="2122"/>
                  </a:lnTo>
                  <a:lnTo>
                    <a:pt x="1774" y="2086"/>
                  </a:lnTo>
                  <a:lnTo>
                    <a:pt x="1621" y="2055"/>
                  </a:lnTo>
                  <a:lnTo>
                    <a:pt x="1467" y="2031"/>
                  </a:lnTo>
                  <a:lnTo>
                    <a:pt x="1312" y="2012"/>
                  </a:lnTo>
                  <a:lnTo>
                    <a:pt x="1664" y="2984"/>
                  </a:lnTo>
                  <a:lnTo>
                    <a:pt x="1671" y="3012"/>
                  </a:lnTo>
                  <a:lnTo>
                    <a:pt x="1675" y="3040"/>
                  </a:lnTo>
                  <a:lnTo>
                    <a:pt x="1672" y="3068"/>
                  </a:lnTo>
                  <a:lnTo>
                    <a:pt x="1667" y="3096"/>
                  </a:lnTo>
                  <a:lnTo>
                    <a:pt x="1657" y="3122"/>
                  </a:lnTo>
                  <a:lnTo>
                    <a:pt x="1641" y="3148"/>
                  </a:lnTo>
                  <a:lnTo>
                    <a:pt x="1624" y="3170"/>
                  </a:lnTo>
                  <a:lnTo>
                    <a:pt x="1602" y="3189"/>
                  </a:lnTo>
                  <a:lnTo>
                    <a:pt x="1578" y="3204"/>
                  </a:lnTo>
                  <a:lnTo>
                    <a:pt x="1552" y="3215"/>
                  </a:lnTo>
                  <a:lnTo>
                    <a:pt x="1524" y="3222"/>
                  </a:lnTo>
                  <a:lnTo>
                    <a:pt x="1495" y="3224"/>
                  </a:lnTo>
                  <a:lnTo>
                    <a:pt x="1084" y="3224"/>
                  </a:lnTo>
                  <a:lnTo>
                    <a:pt x="1053" y="3221"/>
                  </a:lnTo>
                  <a:lnTo>
                    <a:pt x="1022" y="3213"/>
                  </a:lnTo>
                  <a:lnTo>
                    <a:pt x="994" y="3200"/>
                  </a:lnTo>
                  <a:lnTo>
                    <a:pt x="969" y="3182"/>
                  </a:lnTo>
                  <a:lnTo>
                    <a:pt x="948" y="3160"/>
                  </a:lnTo>
                  <a:lnTo>
                    <a:pt x="929" y="3134"/>
                  </a:lnTo>
                  <a:lnTo>
                    <a:pt x="916" y="3106"/>
                  </a:lnTo>
                  <a:lnTo>
                    <a:pt x="507" y="1975"/>
                  </a:lnTo>
                  <a:lnTo>
                    <a:pt x="470" y="1956"/>
                  </a:lnTo>
                  <a:lnTo>
                    <a:pt x="438" y="1932"/>
                  </a:lnTo>
                  <a:lnTo>
                    <a:pt x="409" y="1903"/>
                  </a:lnTo>
                  <a:lnTo>
                    <a:pt x="385" y="1871"/>
                  </a:lnTo>
                  <a:lnTo>
                    <a:pt x="366" y="1835"/>
                  </a:lnTo>
                  <a:lnTo>
                    <a:pt x="352" y="1797"/>
                  </a:lnTo>
                  <a:lnTo>
                    <a:pt x="344" y="1755"/>
                  </a:lnTo>
                  <a:lnTo>
                    <a:pt x="229" y="1755"/>
                  </a:lnTo>
                  <a:lnTo>
                    <a:pt x="191" y="1752"/>
                  </a:lnTo>
                  <a:lnTo>
                    <a:pt x="156" y="1743"/>
                  </a:lnTo>
                  <a:lnTo>
                    <a:pt x="124" y="1729"/>
                  </a:lnTo>
                  <a:lnTo>
                    <a:pt x="94" y="1710"/>
                  </a:lnTo>
                  <a:lnTo>
                    <a:pt x="67" y="1688"/>
                  </a:lnTo>
                  <a:lnTo>
                    <a:pt x="44" y="1662"/>
                  </a:lnTo>
                  <a:lnTo>
                    <a:pt x="25" y="1632"/>
                  </a:lnTo>
                  <a:lnTo>
                    <a:pt x="12" y="1598"/>
                  </a:lnTo>
                  <a:lnTo>
                    <a:pt x="3" y="1563"/>
                  </a:lnTo>
                  <a:lnTo>
                    <a:pt x="0" y="1527"/>
                  </a:lnTo>
                  <a:lnTo>
                    <a:pt x="0" y="1023"/>
                  </a:lnTo>
                  <a:lnTo>
                    <a:pt x="3" y="987"/>
                  </a:lnTo>
                  <a:lnTo>
                    <a:pt x="12" y="951"/>
                  </a:lnTo>
                  <a:lnTo>
                    <a:pt x="25" y="919"/>
                  </a:lnTo>
                  <a:lnTo>
                    <a:pt x="44" y="888"/>
                  </a:lnTo>
                  <a:lnTo>
                    <a:pt x="67" y="862"/>
                  </a:lnTo>
                  <a:lnTo>
                    <a:pt x="94" y="839"/>
                  </a:lnTo>
                  <a:lnTo>
                    <a:pt x="124" y="821"/>
                  </a:lnTo>
                  <a:lnTo>
                    <a:pt x="156" y="806"/>
                  </a:lnTo>
                  <a:lnTo>
                    <a:pt x="191" y="797"/>
                  </a:lnTo>
                  <a:lnTo>
                    <a:pt x="229" y="795"/>
                  </a:lnTo>
                  <a:lnTo>
                    <a:pt x="344" y="795"/>
                  </a:lnTo>
                  <a:lnTo>
                    <a:pt x="352" y="755"/>
                  </a:lnTo>
                  <a:lnTo>
                    <a:pt x="365" y="717"/>
                  </a:lnTo>
                  <a:lnTo>
                    <a:pt x="384" y="682"/>
                  </a:lnTo>
                  <a:lnTo>
                    <a:pt x="406" y="650"/>
                  </a:lnTo>
                  <a:lnTo>
                    <a:pt x="434" y="623"/>
                  </a:lnTo>
                  <a:lnTo>
                    <a:pt x="465" y="598"/>
                  </a:lnTo>
                  <a:lnTo>
                    <a:pt x="499" y="578"/>
                  </a:lnTo>
                  <a:lnTo>
                    <a:pt x="536" y="564"/>
                  </a:lnTo>
                  <a:lnTo>
                    <a:pt x="576" y="555"/>
                  </a:lnTo>
                  <a:lnTo>
                    <a:pt x="617" y="552"/>
                  </a:lnTo>
                  <a:lnTo>
                    <a:pt x="622" y="552"/>
                  </a:lnTo>
                  <a:lnTo>
                    <a:pt x="633" y="552"/>
                  </a:lnTo>
                  <a:lnTo>
                    <a:pt x="651" y="552"/>
                  </a:lnTo>
                  <a:lnTo>
                    <a:pt x="676" y="552"/>
                  </a:lnTo>
                  <a:lnTo>
                    <a:pt x="705" y="552"/>
                  </a:lnTo>
                  <a:lnTo>
                    <a:pt x="739" y="552"/>
                  </a:lnTo>
                  <a:lnTo>
                    <a:pt x="775" y="551"/>
                  </a:lnTo>
                  <a:lnTo>
                    <a:pt x="815" y="551"/>
                  </a:lnTo>
                  <a:lnTo>
                    <a:pt x="856" y="551"/>
                  </a:lnTo>
                  <a:lnTo>
                    <a:pt x="898" y="551"/>
                  </a:lnTo>
                  <a:lnTo>
                    <a:pt x="940" y="551"/>
                  </a:lnTo>
                  <a:lnTo>
                    <a:pt x="982" y="551"/>
                  </a:lnTo>
                  <a:lnTo>
                    <a:pt x="1022" y="549"/>
                  </a:lnTo>
                  <a:lnTo>
                    <a:pt x="1059" y="549"/>
                  </a:lnTo>
                  <a:lnTo>
                    <a:pt x="1093" y="549"/>
                  </a:lnTo>
                  <a:lnTo>
                    <a:pt x="1123" y="549"/>
                  </a:lnTo>
                  <a:lnTo>
                    <a:pt x="1147" y="549"/>
                  </a:lnTo>
                  <a:lnTo>
                    <a:pt x="1166" y="549"/>
                  </a:lnTo>
                  <a:lnTo>
                    <a:pt x="1178" y="549"/>
                  </a:lnTo>
                  <a:lnTo>
                    <a:pt x="1183" y="548"/>
                  </a:lnTo>
                  <a:lnTo>
                    <a:pt x="1352" y="533"/>
                  </a:lnTo>
                  <a:lnTo>
                    <a:pt x="1519" y="511"/>
                  </a:lnTo>
                  <a:lnTo>
                    <a:pt x="1683" y="482"/>
                  </a:lnTo>
                  <a:lnTo>
                    <a:pt x="1847" y="447"/>
                  </a:lnTo>
                  <a:lnTo>
                    <a:pt x="2009" y="406"/>
                  </a:lnTo>
                  <a:lnTo>
                    <a:pt x="2169" y="357"/>
                  </a:lnTo>
                  <a:lnTo>
                    <a:pt x="2326" y="303"/>
                  </a:lnTo>
                  <a:lnTo>
                    <a:pt x="2482" y="242"/>
                  </a:lnTo>
                  <a:lnTo>
                    <a:pt x="2636" y="175"/>
                  </a:lnTo>
                  <a:lnTo>
                    <a:pt x="2786" y="102"/>
                  </a:lnTo>
                  <a:lnTo>
                    <a:pt x="2935" y="23"/>
                  </a:lnTo>
                  <a:lnTo>
                    <a:pt x="2964" y="9"/>
                  </a:lnTo>
                  <a:lnTo>
                    <a:pt x="2995" y="2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Inhaltsplatzhalter 4">
              <a:extLst>
                <a:ext uri="{FF2B5EF4-FFF2-40B4-BE49-F238E27FC236}">
                  <a16:creationId xmlns:a16="http://schemas.microsoft.com/office/drawing/2014/main" id="{C01E0D90-B2A4-B439-6A01-D87293D4BE1F}"/>
                </a:ext>
              </a:extLst>
            </p:cNvPr>
            <p:cNvSpPr txBox="1">
              <a:spLocks/>
            </p:cNvSpPr>
            <p:nvPr/>
          </p:nvSpPr>
          <p:spPr>
            <a:xfrm>
              <a:off x="1705932" y="3412198"/>
              <a:ext cx="3365950" cy="1846659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kumimoji="0" lang="ar-SA" altLang="en-US" sz="2400" b="0" i="0" u="none" strike="noStrike" cap="none" normalizeH="0" baseline="0" dirty="0">
                  <a:ln>
                    <a:noFill/>
                  </a:ln>
                  <a:solidFill>
                    <a:srgbClr val="9ACD4C"/>
                  </a:solidFill>
                  <a:effectLst/>
                  <a:latin typeface="inherit"/>
                  <a:cs typeface="Arial" panose="020B0604020202020204" pitchFamily="34" charset="0"/>
                </a:rPr>
                <a:t>من الممكن تحقيق المساواة من خلال مزيج من سياسات الحماية الاجتماعية وغيرها من السياسات، بما في ذلك سياسات سوق العمل والسياسات المالية</a:t>
              </a:r>
              <a:endParaRPr lang="en-US" sz="2400" b="1" dirty="0">
                <a:solidFill>
                  <a:srgbClr val="9ACD4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Inhaltsplatzhalter 4">
              <a:extLst>
                <a:ext uri="{FF2B5EF4-FFF2-40B4-BE49-F238E27FC236}">
                  <a16:creationId xmlns:a16="http://schemas.microsoft.com/office/drawing/2014/main" id="{AF54CFAE-7D91-9CEC-D15B-5E0EE7239A76}"/>
                </a:ext>
              </a:extLst>
            </p:cNvPr>
            <p:cNvSpPr txBox="1">
              <a:spLocks/>
            </p:cNvSpPr>
            <p:nvPr/>
          </p:nvSpPr>
          <p:spPr>
            <a:xfrm>
              <a:off x="3947479" y="2292419"/>
              <a:ext cx="598388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01</a:t>
              </a:r>
              <a:endParaRPr lang="en-US" sz="2800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C3D35F-7347-63BD-A9F9-1E201C630F1D}"/>
              </a:ext>
            </a:extLst>
          </p:cNvPr>
          <p:cNvGrpSpPr/>
          <p:nvPr/>
        </p:nvGrpSpPr>
        <p:grpSpPr>
          <a:xfrm>
            <a:off x="7327852" y="1930467"/>
            <a:ext cx="3730088" cy="3732492"/>
            <a:chOff x="7827596" y="1943592"/>
            <a:chExt cx="3730088" cy="37324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F9D056-F83F-DD2B-0E66-53AE2DF33A75}"/>
                </a:ext>
              </a:extLst>
            </p:cNvPr>
            <p:cNvGrpSpPr/>
            <p:nvPr/>
          </p:nvGrpSpPr>
          <p:grpSpPr>
            <a:xfrm>
              <a:off x="7827596" y="1943592"/>
              <a:ext cx="3730088" cy="3732492"/>
              <a:chOff x="2136775" y="1347788"/>
              <a:chExt cx="2868613" cy="439102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1C52F71-0C03-3AD2-F411-55147C012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775" y="1347788"/>
                <a:ext cx="2868613" cy="1503363"/>
              </a:xfrm>
              <a:custGeom>
                <a:avLst/>
                <a:gdLst>
                  <a:gd name="T0" fmla="*/ 762 w 762"/>
                  <a:gd name="T1" fmla="*/ 89 h 400"/>
                  <a:gd name="T2" fmla="*/ 672 w 762"/>
                  <a:gd name="T3" fmla="*/ 0 h 400"/>
                  <a:gd name="T4" fmla="*/ 89 w 762"/>
                  <a:gd name="T5" fmla="*/ 0 h 400"/>
                  <a:gd name="T6" fmla="*/ 0 w 762"/>
                  <a:gd name="T7" fmla="*/ 89 h 400"/>
                  <a:gd name="T8" fmla="*/ 0 w 762"/>
                  <a:gd name="T9" fmla="*/ 400 h 400"/>
                  <a:gd name="T10" fmla="*/ 762 w 762"/>
                  <a:gd name="T11" fmla="*/ 400 h 400"/>
                  <a:gd name="T12" fmla="*/ 762 w 762"/>
                  <a:gd name="T13" fmla="*/ 8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2" h="400">
                    <a:moveTo>
                      <a:pt x="762" y="89"/>
                    </a:moveTo>
                    <a:cubicBezTo>
                      <a:pt x="762" y="40"/>
                      <a:pt x="722" y="0"/>
                      <a:pt x="67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762" y="400"/>
                      <a:pt x="762" y="400"/>
                      <a:pt x="762" y="400"/>
                    </a:cubicBezTo>
                    <a:cubicBezTo>
                      <a:pt x="762" y="89"/>
                      <a:pt x="762" y="89"/>
                      <a:pt x="762" y="8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id="{84621044-F1D1-1901-1AF9-53F81F956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D4047C1C-4B11-C026-9A5A-72A3BEE6F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775" y="2813051"/>
                <a:ext cx="2868613" cy="349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D47314AC-C0C4-051D-45B7-FAB9284F5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775" y="2851151"/>
                <a:ext cx="2868613" cy="2027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2892162F-4D0C-1BE5-F171-E629A3BFF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800" y="4878388"/>
                <a:ext cx="2160588" cy="439738"/>
              </a:xfrm>
              <a:custGeom>
                <a:avLst/>
                <a:gdLst>
                  <a:gd name="T0" fmla="*/ 1361 w 1361"/>
                  <a:gd name="T1" fmla="*/ 0 h 277"/>
                  <a:gd name="T2" fmla="*/ 0 w 1361"/>
                  <a:gd name="T3" fmla="*/ 277 h 277"/>
                  <a:gd name="T4" fmla="*/ 0 w 1361"/>
                  <a:gd name="T5" fmla="*/ 0 h 277"/>
                  <a:gd name="T6" fmla="*/ 1361 w 1361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1" h="277">
                    <a:moveTo>
                      <a:pt x="1361" y="0"/>
                    </a:moveTo>
                    <a:lnTo>
                      <a:pt x="0" y="277"/>
                    </a:lnTo>
                    <a:lnTo>
                      <a:pt x="0" y="0"/>
                    </a:lnTo>
                    <a:lnTo>
                      <a:pt x="1361" y="0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A8882EC0-4150-5D34-ED87-2DD79763E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800" y="5005388"/>
                <a:ext cx="1535113" cy="733425"/>
              </a:xfrm>
              <a:custGeom>
                <a:avLst/>
                <a:gdLst>
                  <a:gd name="T0" fmla="*/ 0 w 967"/>
                  <a:gd name="T1" fmla="*/ 197 h 462"/>
                  <a:gd name="T2" fmla="*/ 967 w 967"/>
                  <a:gd name="T3" fmla="*/ 462 h 462"/>
                  <a:gd name="T4" fmla="*/ 967 w 967"/>
                  <a:gd name="T5" fmla="*/ 0 h 462"/>
                  <a:gd name="T6" fmla="*/ 0 w 967"/>
                  <a:gd name="T7" fmla="*/ 19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7" h="462">
                    <a:moveTo>
                      <a:pt x="0" y="197"/>
                    </a:moveTo>
                    <a:lnTo>
                      <a:pt x="967" y="462"/>
                    </a:lnTo>
                    <a:lnTo>
                      <a:pt x="96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B47EF3-2E76-0AC4-DF93-10C3CAF91264}"/>
                  </a:ext>
                </a:extLst>
              </p:cNvPr>
              <p:cNvCxnSpPr/>
              <p:nvPr/>
            </p:nvCxnSpPr>
            <p:spPr>
              <a:xfrm>
                <a:off x="3571081" y="1613693"/>
                <a:ext cx="0" cy="971552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Freeform 164">
              <a:extLst>
                <a:ext uri="{FF2B5EF4-FFF2-40B4-BE49-F238E27FC236}">
                  <a16:creationId xmlns:a16="http://schemas.microsoft.com/office/drawing/2014/main" id="{4A163D56-A545-ECDA-33CC-16A4476919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1395" y="2203732"/>
              <a:ext cx="713706" cy="635492"/>
            </a:xfrm>
            <a:custGeom>
              <a:avLst/>
              <a:gdLst>
                <a:gd name="T0" fmla="*/ 171 w 3653"/>
                <a:gd name="T1" fmla="*/ 2242 h 3248"/>
                <a:gd name="T2" fmla="*/ 171 w 3653"/>
                <a:gd name="T3" fmla="*/ 2273 h 3248"/>
                <a:gd name="T4" fmla="*/ 1756 w 3653"/>
                <a:gd name="T5" fmla="*/ 3070 h 3248"/>
                <a:gd name="T6" fmla="*/ 1897 w 3653"/>
                <a:gd name="T7" fmla="*/ 3070 h 3248"/>
                <a:gd name="T8" fmla="*/ 3481 w 3653"/>
                <a:gd name="T9" fmla="*/ 2273 h 3248"/>
                <a:gd name="T10" fmla="*/ 3481 w 3653"/>
                <a:gd name="T11" fmla="*/ 2242 h 3248"/>
                <a:gd name="T12" fmla="*/ 2005 w 3653"/>
                <a:gd name="T13" fmla="*/ 2572 h 3248"/>
                <a:gd name="T14" fmla="*/ 1827 w 3653"/>
                <a:gd name="T15" fmla="*/ 2614 h 3248"/>
                <a:gd name="T16" fmla="*/ 1647 w 3653"/>
                <a:gd name="T17" fmla="*/ 2572 h 3248"/>
                <a:gd name="T18" fmla="*/ 1962 w 3653"/>
                <a:gd name="T19" fmla="*/ 1956 h 3248"/>
                <a:gd name="T20" fmla="*/ 1780 w 3653"/>
                <a:gd name="T21" fmla="*/ 1977 h 3248"/>
                <a:gd name="T22" fmla="*/ 571 w 3653"/>
                <a:gd name="T23" fmla="*/ 1401 h 3248"/>
                <a:gd name="T24" fmla="*/ 169 w 3653"/>
                <a:gd name="T25" fmla="*/ 1617 h 3248"/>
                <a:gd name="T26" fmla="*/ 177 w 3653"/>
                <a:gd name="T27" fmla="*/ 1648 h 3248"/>
                <a:gd name="T28" fmla="*/ 1791 w 3653"/>
                <a:gd name="T29" fmla="*/ 2444 h 3248"/>
                <a:gd name="T30" fmla="*/ 1931 w 3653"/>
                <a:gd name="T31" fmla="*/ 2421 h 3248"/>
                <a:gd name="T32" fmla="*/ 3485 w 3653"/>
                <a:gd name="T33" fmla="*/ 1631 h 3248"/>
                <a:gd name="T34" fmla="*/ 3476 w 3653"/>
                <a:gd name="T35" fmla="*/ 1600 h 3248"/>
                <a:gd name="T36" fmla="*/ 1791 w 3653"/>
                <a:gd name="T37" fmla="*/ 171 h 3248"/>
                <a:gd name="T38" fmla="*/ 177 w 3653"/>
                <a:gd name="T39" fmla="*/ 966 h 3248"/>
                <a:gd name="T40" fmla="*/ 169 w 3653"/>
                <a:gd name="T41" fmla="*/ 997 h 3248"/>
                <a:gd name="T42" fmla="*/ 1722 w 3653"/>
                <a:gd name="T43" fmla="*/ 1788 h 3248"/>
                <a:gd name="T44" fmla="*/ 1862 w 3653"/>
                <a:gd name="T45" fmla="*/ 1810 h 3248"/>
                <a:gd name="T46" fmla="*/ 3476 w 3653"/>
                <a:gd name="T47" fmla="*/ 1014 h 3248"/>
                <a:gd name="T48" fmla="*/ 3485 w 3653"/>
                <a:gd name="T49" fmla="*/ 983 h 3248"/>
                <a:gd name="T50" fmla="*/ 1930 w 3653"/>
                <a:gd name="T51" fmla="*/ 192 h 3248"/>
                <a:gd name="T52" fmla="*/ 1827 w 3653"/>
                <a:gd name="T53" fmla="*/ 0 h 3248"/>
                <a:gd name="T54" fmla="*/ 2005 w 3653"/>
                <a:gd name="T55" fmla="*/ 42 h 3248"/>
                <a:gd name="T56" fmla="*/ 3613 w 3653"/>
                <a:gd name="T57" fmla="*/ 870 h 3248"/>
                <a:gd name="T58" fmla="*/ 3653 w 3653"/>
                <a:gd name="T59" fmla="*/ 990 h 3248"/>
                <a:gd name="T60" fmla="*/ 3615 w 3653"/>
                <a:gd name="T61" fmla="*/ 1109 h 3248"/>
                <a:gd name="T62" fmla="*/ 3541 w 3653"/>
                <a:gd name="T63" fmla="*/ 1171 h 3248"/>
                <a:gd name="T64" fmla="*/ 3593 w 3653"/>
                <a:gd name="T65" fmla="*/ 1481 h 3248"/>
                <a:gd name="T66" fmla="*/ 3650 w 3653"/>
                <a:gd name="T67" fmla="*/ 1591 h 3248"/>
                <a:gd name="T68" fmla="*/ 3630 w 3653"/>
                <a:gd name="T69" fmla="*/ 1717 h 3248"/>
                <a:gd name="T70" fmla="*/ 3541 w 3653"/>
                <a:gd name="T71" fmla="*/ 1805 h 3248"/>
                <a:gd name="T72" fmla="*/ 3593 w 3653"/>
                <a:gd name="T73" fmla="*/ 2114 h 3248"/>
                <a:gd name="T74" fmla="*/ 3650 w 3653"/>
                <a:gd name="T75" fmla="*/ 2225 h 3248"/>
                <a:gd name="T76" fmla="*/ 3630 w 3653"/>
                <a:gd name="T77" fmla="*/ 2350 h 3248"/>
                <a:gd name="T78" fmla="*/ 3541 w 3653"/>
                <a:gd name="T79" fmla="*/ 2439 h 3248"/>
                <a:gd name="T80" fmla="*/ 1872 w 3653"/>
                <a:gd name="T81" fmla="*/ 3245 h 3248"/>
                <a:gd name="T82" fmla="*/ 1690 w 3653"/>
                <a:gd name="T83" fmla="*/ 3224 h 3248"/>
                <a:gd name="T84" fmla="*/ 60 w 3653"/>
                <a:gd name="T85" fmla="*/ 2401 h 3248"/>
                <a:gd name="T86" fmla="*/ 2 w 3653"/>
                <a:gd name="T87" fmla="*/ 2290 h 3248"/>
                <a:gd name="T88" fmla="*/ 22 w 3653"/>
                <a:gd name="T89" fmla="*/ 2164 h 3248"/>
                <a:gd name="T90" fmla="*/ 112 w 3653"/>
                <a:gd name="T91" fmla="*/ 2077 h 3248"/>
                <a:gd name="T92" fmla="*/ 60 w 3653"/>
                <a:gd name="T93" fmla="*/ 1768 h 3248"/>
                <a:gd name="T94" fmla="*/ 2 w 3653"/>
                <a:gd name="T95" fmla="*/ 1657 h 3248"/>
                <a:gd name="T96" fmla="*/ 22 w 3653"/>
                <a:gd name="T97" fmla="*/ 1532 h 3248"/>
                <a:gd name="T98" fmla="*/ 112 w 3653"/>
                <a:gd name="T99" fmla="*/ 1443 h 3248"/>
                <a:gd name="T100" fmla="*/ 60 w 3653"/>
                <a:gd name="T101" fmla="*/ 1134 h 3248"/>
                <a:gd name="T102" fmla="*/ 2 w 3653"/>
                <a:gd name="T103" fmla="*/ 1023 h 3248"/>
                <a:gd name="T104" fmla="*/ 22 w 3653"/>
                <a:gd name="T105" fmla="*/ 898 h 3248"/>
                <a:gd name="T106" fmla="*/ 112 w 3653"/>
                <a:gd name="T107" fmla="*/ 809 h 3248"/>
                <a:gd name="T108" fmla="*/ 1780 w 3653"/>
                <a:gd name="T109" fmla="*/ 2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53" h="3248">
                  <a:moveTo>
                    <a:pt x="571" y="2035"/>
                  </a:moveTo>
                  <a:lnTo>
                    <a:pt x="187" y="2226"/>
                  </a:lnTo>
                  <a:lnTo>
                    <a:pt x="177" y="2234"/>
                  </a:lnTo>
                  <a:lnTo>
                    <a:pt x="171" y="2242"/>
                  </a:lnTo>
                  <a:lnTo>
                    <a:pt x="169" y="2251"/>
                  </a:lnTo>
                  <a:lnTo>
                    <a:pt x="167" y="2257"/>
                  </a:lnTo>
                  <a:lnTo>
                    <a:pt x="169" y="2265"/>
                  </a:lnTo>
                  <a:lnTo>
                    <a:pt x="171" y="2273"/>
                  </a:lnTo>
                  <a:lnTo>
                    <a:pt x="177" y="2282"/>
                  </a:lnTo>
                  <a:lnTo>
                    <a:pt x="187" y="2288"/>
                  </a:lnTo>
                  <a:lnTo>
                    <a:pt x="1722" y="3055"/>
                  </a:lnTo>
                  <a:lnTo>
                    <a:pt x="1756" y="3070"/>
                  </a:lnTo>
                  <a:lnTo>
                    <a:pt x="1791" y="3077"/>
                  </a:lnTo>
                  <a:lnTo>
                    <a:pt x="1827" y="3080"/>
                  </a:lnTo>
                  <a:lnTo>
                    <a:pt x="1862" y="3077"/>
                  </a:lnTo>
                  <a:lnTo>
                    <a:pt x="1897" y="3070"/>
                  </a:lnTo>
                  <a:lnTo>
                    <a:pt x="1931" y="3055"/>
                  </a:lnTo>
                  <a:lnTo>
                    <a:pt x="3466" y="2288"/>
                  </a:lnTo>
                  <a:lnTo>
                    <a:pt x="3476" y="2282"/>
                  </a:lnTo>
                  <a:lnTo>
                    <a:pt x="3481" y="2273"/>
                  </a:lnTo>
                  <a:lnTo>
                    <a:pt x="3485" y="2265"/>
                  </a:lnTo>
                  <a:lnTo>
                    <a:pt x="3485" y="2257"/>
                  </a:lnTo>
                  <a:lnTo>
                    <a:pt x="3485" y="2251"/>
                  </a:lnTo>
                  <a:lnTo>
                    <a:pt x="3481" y="2242"/>
                  </a:lnTo>
                  <a:lnTo>
                    <a:pt x="3476" y="2234"/>
                  </a:lnTo>
                  <a:lnTo>
                    <a:pt x="3466" y="2226"/>
                  </a:lnTo>
                  <a:lnTo>
                    <a:pt x="3081" y="2035"/>
                  </a:lnTo>
                  <a:lnTo>
                    <a:pt x="2005" y="2572"/>
                  </a:lnTo>
                  <a:lnTo>
                    <a:pt x="1962" y="2590"/>
                  </a:lnTo>
                  <a:lnTo>
                    <a:pt x="1918" y="2603"/>
                  </a:lnTo>
                  <a:lnTo>
                    <a:pt x="1872" y="2611"/>
                  </a:lnTo>
                  <a:lnTo>
                    <a:pt x="1827" y="2614"/>
                  </a:lnTo>
                  <a:lnTo>
                    <a:pt x="1780" y="2611"/>
                  </a:lnTo>
                  <a:lnTo>
                    <a:pt x="1735" y="2603"/>
                  </a:lnTo>
                  <a:lnTo>
                    <a:pt x="1690" y="2590"/>
                  </a:lnTo>
                  <a:lnTo>
                    <a:pt x="1647" y="2572"/>
                  </a:lnTo>
                  <a:lnTo>
                    <a:pt x="571" y="2035"/>
                  </a:lnTo>
                  <a:close/>
                  <a:moveTo>
                    <a:pt x="3081" y="1401"/>
                  </a:moveTo>
                  <a:lnTo>
                    <a:pt x="2005" y="1938"/>
                  </a:lnTo>
                  <a:lnTo>
                    <a:pt x="1962" y="1956"/>
                  </a:lnTo>
                  <a:lnTo>
                    <a:pt x="1918" y="1969"/>
                  </a:lnTo>
                  <a:lnTo>
                    <a:pt x="1872" y="1977"/>
                  </a:lnTo>
                  <a:lnTo>
                    <a:pt x="1827" y="1980"/>
                  </a:lnTo>
                  <a:lnTo>
                    <a:pt x="1780" y="1977"/>
                  </a:lnTo>
                  <a:lnTo>
                    <a:pt x="1735" y="1969"/>
                  </a:lnTo>
                  <a:lnTo>
                    <a:pt x="1690" y="1956"/>
                  </a:lnTo>
                  <a:lnTo>
                    <a:pt x="1647" y="1938"/>
                  </a:lnTo>
                  <a:lnTo>
                    <a:pt x="571" y="1401"/>
                  </a:lnTo>
                  <a:lnTo>
                    <a:pt x="187" y="1593"/>
                  </a:lnTo>
                  <a:lnTo>
                    <a:pt x="177" y="1600"/>
                  </a:lnTo>
                  <a:lnTo>
                    <a:pt x="171" y="1608"/>
                  </a:lnTo>
                  <a:lnTo>
                    <a:pt x="169" y="1617"/>
                  </a:lnTo>
                  <a:lnTo>
                    <a:pt x="167" y="1624"/>
                  </a:lnTo>
                  <a:lnTo>
                    <a:pt x="169" y="1631"/>
                  </a:lnTo>
                  <a:lnTo>
                    <a:pt x="171" y="1639"/>
                  </a:lnTo>
                  <a:lnTo>
                    <a:pt x="177" y="1648"/>
                  </a:lnTo>
                  <a:lnTo>
                    <a:pt x="187" y="1655"/>
                  </a:lnTo>
                  <a:lnTo>
                    <a:pt x="1722" y="2421"/>
                  </a:lnTo>
                  <a:lnTo>
                    <a:pt x="1756" y="2436"/>
                  </a:lnTo>
                  <a:lnTo>
                    <a:pt x="1791" y="2444"/>
                  </a:lnTo>
                  <a:lnTo>
                    <a:pt x="1827" y="2446"/>
                  </a:lnTo>
                  <a:lnTo>
                    <a:pt x="1862" y="2444"/>
                  </a:lnTo>
                  <a:lnTo>
                    <a:pt x="1897" y="2436"/>
                  </a:lnTo>
                  <a:lnTo>
                    <a:pt x="1931" y="2421"/>
                  </a:lnTo>
                  <a:lnTo>
                    <a:pt x="3466" y="1655"/>
                  </a:lnTo>
                  <a:lnTo>
                    <a:pt x="3476" y="1648"/>
                  </a:lnTo>
                  <a:lnTo>
                    <a:pt x="3481" y="1639"/>
                  </a:lnTo>
                  <a:lnTo>
                    <a:pt x="3485" y="1631"/>
                  </a:lnTo>
                  <a:lnTo>
                    <a:pt x="3485" y="1624"/>
                  </a:lnTo>
                  <a:lnTo>
                    <a:pt x="3485" y="1617"/>
                  </a:lnTo>
                  <a:lnTo>
                    <a:pt x="3481" y="1608"/>
                  </a:lnTo>
                  <a:lnTo>
                    <a:pt x="3476" y="1600"/>
                  </a:lnTo>
                  <a:lnTo>
                    <a:pt x="3466" y="1593"/>
                  </a:lnTo>
                  <a:lnTo>
                    <a:pt x="3081" y="1401"/>
                  </a:lnTo>
                  <a:close/>
                  <a:moveTo>
                    <a:pt x="1827" y="168"/>
                  </a:moveTo>
                  <a:lnTo>
                    <a:pt x="1791" y="171"/>
                  </a:lnTo>
                  <a:lnTo>
                    <a:pt x="1756" y="179"/>
                  </a:lnTo>
                  <a:lnTo>
                    <a:pt x="1722" y="192"/>
                  </a:lnTo>
                  <a:lnTo>
                    <a:pt x="187" y="959"/>
                  </a:lnTo>
                  <a:lnTo>
                    <a:pt x="177" y="966"/>
                  </a:lnTo>
                  <a:lnTo>
                    <a:pt x="171" y="974"/>
                  </a:lnTo>
                  <a:lnTo>
                    <a:pt x="169" y="983"/>
                  </a:lnTo>
                  <a:lnTo>
                    <a:pt x="167" y="990"/>
                  </a:lnTo>
                  <a:lnTo>
                    <a:pt x="169" y="997"/>
                  </a:lnTo>
                  <a:lnTo>
                    <a:pt x="171" y="1005"/>
                  </a:lnTo>
                  <a:lnTo>
                    <a:pt x="177" y="1014"/>
                  </a:lnTo>
                  <a:lnTo>
                    <a:pt x="187" y="1021"/>
                  </a:lnTo>
                  <a:lnTo>
                    <a:pt x="1722" y="1788"/>
                  </a:lnTo>
                  <a:lnTo>
                    <a:pt x="1756" y="1802"/>
                  </a:lnTo>
                  <a:lnTo>
                    <a:pt x="1791" y="1810"/>
                  </a:lnTo>
                  <a:lnTo>
                    <a:pt x="1827" y="1812"/>
                  </a:lnTo>
                  <a:lnTo>
                    <a:pt x="1862" y="1810"/>
                  </a:lnTo>
                  <a:lnTo>
                    <a:pt x="1897" y="1802"/>
                  </a:lnTo>
                  <a:lnTo>
                    <a:pt x="1931" y="1788"/>
                  </a:lnTo>
                  <a:lnTo>
                    <a:pt x="3466" y="1021"/>
                  </a:lnTo>
                  <a:lnTo>
                    <a:pt x="3476" y="1014"/>
                  </a:lnTo>
                  <a:lnTo>
                    <a:pt x="3481" y="1005"/>
                  </a:lnTo>
                  <a:lnTo>
                    <a:pt x="3485" y="997"/>
                  </a:lnTo>
                  <a:lnTo>
                    <a:pt x="3485" y="990"/>
                  </a:lnTo>
                  <a:lnTo>
                    <a:pt x="3485" y="983"/>
                  </a:lnTo>
                  <a:lnTo>
                    <a:pt x="3481" y="974"/>
                  </a:lnTo>
                  <a:lnTo>
                    <a:pt x="3476" y="966"/>
                  </a:lnTo>
                  <a:lnTo>
                    <a:pt x="3466" y="959"/>
                  </a:lnTo>
                  <a:lnTo>
                    <a:pt x="1930" y="192"/>
                  </a:lnTo>
                  <a:lnTo>
                    <a:pt x="1897" y="179"/>
                  </a:lnTo>
                  <a:lnTo>
                    <a:pt x="1862" y="171"/>
                  </a:lnTo>
                  <a:lnTo>
                    <a:pt x="1827" y="168"/>
                  </a:lnTo>
                  <a:close/>
                  <a:moveTo>
                    <a:pt x="1827" y="0"/>
                  </a:moveTo>
                  <a:lnTo>
                    <a:pt x="1872" y="2"/>
                  </a:lnTo>
                  <a:lnTo>
                    <a:pt x="1918" y="10"/>
                  </a:lnTo>
                  <a:lnTo>
                    <a:pt x="1962" y="23"/>
                  </a:lnTo>
                  <a:lnTo>
                    <a:pt x="2005" y="42"/>
                  </a:lnTo>
                  <a:lnTo>
                    <a:pt x="3541" y="809"/>
                  </a:lnTo>
                  <a:lnTo>
                    <a:pt x="3569" y="826"/>
                  </a:lnTo>
                  <a:lnTo>
                    <a:pt x="3593" y="847"/>
                  </a:lnTo>
                  <a:lnTo>
                    <a:pt x="3613" y="870"/>
                  </a:lnTo>
                  <a:lnTo>
                    <a:pt x="3630" y="898"/>
                  </a:lnTo>
                  <a:lnTo>
                    <a:pt x="3642" y="927"/>
                  </a:lnTo>
                  <a:lnTo>
                    <a:pt x="3650" y="958"/>
                  </a:lnTo>
                  <a:lnTo>
                    <a:pt x="3653" y="990"/>
                  </a:lnTo>
                  <a:lnTo>
                    <a:pt x="3650" y="1023"/>
                  </a:lnTo>
                  <a:lnTo>
                    <a:pt x="3642" y="1054"/>
                  </a:lnTo>
                  <a:lnTo>
                    <a:pt x="3630" y="1083"/>
                  </a:lnTo>
                  <a:lnTo>
                    <a:pt x="3615" y="1109"/>
                  </a:lnTo>
                  <a:lnTo>
                    <a:pt x="3593" y="1134"/>
                  </a:lnTo>
                  <a:lnTo>
                    <a:pt x="3569" y="1154"/>
                  </a:lnTo>
                  <a:lnTo>
                    <a:pt x="3541" y="1171"/>
                  </a:lnTo>
                  <a:lnTo>
                    <a:pt x="3541" y="1171"/>
                  </a:lnTo>
                  <a:lnTo>
                    <a:pt x="3268" y="1307"/>
                  </a:lnTo>
                  <a:lnTo>
                    <a:pt x="3541" y="1443"/>
                  </a:lnTo>
                  <a:lnTo>
                    <a:pt x="3569" y="1460"/>
                  </a:lnTo>
                  <a:lnTo>
                    <a:pt x="3593" y="1481"/>
                  </a:lnTo>
                  <a:lnTo>
                    <a:pt x="3613" y="1504"/>
                  </a:lnTo>
                  <a:lnTo>
                    <a:pt x="3630" y="1532"/>
                  </a:lnTo>
                  <a:lnTo>
                    <a:pt x="3642" y="1560"/>
                  </a:lnTo>
                  <a:lnTo>
                    <a:pt x="3650" y="1591"/>
                  </a:lnTo>
                  <a:lnTo>
                    <a:pt x="3653" y="1624"/>
                  </a:lnTo>
                  <a:lnTo>
                    <a:pt x="3650" y="1657"/>
                  </a:lnTo>
                  <a:lnTo>
                    <a:pt x="3642" y="1688"/>
                  </a:lnTo>
                  <a:lnTo>
                    <a:pt x="3630" y="1717"/>
                  </a:lnTo>
                  <a:lnTo>
                    <a:pt x="3613" y="1743"/>
                  </a:lnTo>
                  <a:lnTo>
                    <a:pt x="3593" y="1768"/>
                  </a:lnTo>
                  <a:lnTo>
                    <a:pt x="3569" y="1788"/>
                  </a:lnTo>
                  <a:lnTo>
                    <a:pt x="3541" y="1805"/>
                  </a:lnTo>
                  <a:lnTo>
                    <a:pt x="3268" y="1940"/>
                  </a:lnTo>
                  <a:lnTo>
                    <a:pt x="3541" y="2077"/>
                  </a:lnTo>
                  <a:lnTo>
                    <a:pt x="3569" y="2093"/>
                  </a:lnTo>
                  <a:lnTo>
                    <a:pt x="3593" y="2114"/>
                  </a:lnTo>
                  <a:lnTo>
                    <a:pt x="3613" y="2138"/>
                  </a:lnTo>
                  <a:lnTo>
                    <a:pt x="3630" y="2164"/>
                  </a:lnTo>
                  <a:lnTo>
                    <a:pt x="3642" y="2194"/>
                  </a:lnTo>
                  <a:lnTo>
                    <a:pt x="3650" y="2225"/>
                  </a:lnTo>
                  <a:lnTo>
                    <a:pt x="3653" y="2257"/>
                  </a:lnTo>
                  <a:lnTo>
                    <a:pt x="3650" y="2290"/>
                  </a:lnTo>
                  <a:lnTo>
                    <a:pt x="3642" y="2322"/>
                  </a:lnTo>
                  <a:lnTo>
                    <a:pt x="3630" y="2350"/>
                  </a:lnTo>
                  <a:lnTo>
                    <a:pt x="3615" y="2377"/>
                  </a:lnTo>
                  <a:lnTo>
                    <a:pt x="3593" y="2401"/>
                  </a:lnTo>
                  <a:lnTo>
                    <a:pt x="3569" y="2421"/>
                  </a:lnTo>
                  <a:lnTo>
                    <a:pt x="3541" y="2439"/>
                  </a:lnTo>
                  <a:lnTo>
                    <a:pt x="2005" y="3206"/>
                  </a:lnTo>
                  <a:lnTo>
                    <a:pt x="1962" y="3224"/>
                  </a:lnTo>
                  <a:lnTo>
                    <a:pt x="1918" y="3237"/>
                  </a:lnTo>
                  <a:lnTo>
                    <a:pt x="1872" y="3245"/>
                  </a:lnTo>
                  <a:lnTo>
                    <a:pt x="1827" y="3248"/>
                  </a:lnTo>
                  <a:lnTo>
                    <a:pt x="1780" y="3245"/>
                  </a:lnTo>
                  <a:lnTo>
                    <a:pt x="1735" y="3237"/>
                  </a:lnTo>
                  <a:lnTo>
                    <a:pt x="1690" y="3224"/>
                  </a:lnTo>
                  <a:lnTo>
                    <a:pt x="1647" y="3206"/>
                  </a:lnTo>
                  <a:lnTo>
                    <a:pt x="112" y="2439"/>
                  </a:lnTo>
                  <a:lnTo>
                    <a:pt x="84" y="2421"/>
                  </a:lnTo>
                  <a:lnTo>
                    <a:pt x="60" y="2401"/>
                  </a:lnTo>
                  <a:lnTo>
                    <a:pt x="39" y="2377"/>
                  </a:lnTo>
                  <a:lnTo>
                    <a:pt x="22" y="2350"/>
                  </a:lnTo>
                  <a:lnTo>
                    <a:pt x="10" y="2322"/>
                  </a:lnTo>
                  <a:lnTo>
                    <a:pt x="2" y="2290"/>
                  </a:lnTo>
                  <a:lnTo>
                    <a:pt x="0" y="2257"/>
                  </a:lnTo>
                  <a:lnTo>
                    <a:pt x="2" y="2225"/>
                  </a:lnTo>
                  <a:lnTo>
                    <a:pt x="10" y="2194"/>
                  </a:lnTo>
                  <a:lnTo>
                    <a:pt x="22" y="2164"/>
                  </a:lnTo>
                  <a:lnTo>
                    <a:pt x="39" y="2138"/>
                  </a:lnTo>
                  <a:lnTo>
                    <a:pt x="60" y="2114"/>
                  </a:lnTo>
                  <a:lnTo>
                    <a:pt x="84" y="2093"/>
                  </a:lnTo>
                  <a:lnTo>
                    <a:pt x="112" y="2077"/>
                  </a:lnTo>
                  <a:lnTo>
                    <a:pt x="384" y="1940"/>
                  </a:lnTo>
                  <a:lnTo>
                    <a:pt x="112" y="1805"/>
                  </a:lnTo>
                  <a:lnTo>
                    <a:pt x="84" y="1788"/>
                  </a:lnTo>
                  <a:lnTo>
                    <a:pt x="60" y="1768"/>
                  </a:lnTo>
                  <a:lnTo>
                    <a:pt x="39" y="1743"/>
                  </a:lnTo>
                  <a:lnTo>
                    <a:pt x="22" y="1717"/>
                  </a:lnTo>
                  <a:lnTo>
                    <a:pt x="10" y="1688"/>
                  </a:lnTo>
                  <a:lnTo>
                    <a:pt x="2" y="1657"/>
                  </a:lnTo>
                  <a:lnTo>
                    <a:pt x="0" y="1624"/>
                  </a:lnTo>
                  <a:lnTo>
                    <a:pt x="2" y="1591"/>
                  </a:lnTo>
                  <a:lnTo>
                    <a:pt x="10" y="1560"/>
                  </a:lnTo>
                  <a:lnTo>
                    <a:pt x="22" y="1532"/>
                  </a:lnTo>
                  <a:lnTo>
                    <a:pt x="39" y="1504"/>
                  </a:lnTo>
                  <a:lnTo>
                    <a:pt x="60" y="1481"/>
                  </a:lnTo>
                  <a:lnTo>
                    <a:pt x="84" y="1460"/>
                  </a:lnTo>
                  <a:lnTo>
                    <a:pt x="112" y="1443"/>
                  </a:lnTo>
                  <a:lnTo>
                    <a:pt x="384" y="1307"/>
                  </a:lnTo>
                  <a:lnTo>
                    <a:pt x="112" y="1171"/>
                  </a:lnTo>
                  <a:lnTo>
                    <a:pt x="84" y="1154"/>
                  </a:lnTo>
                  <a:lnTo>
                    <a:pt x="60" y="1134"/>
                  </a:lnTo>
                  <a:lnTo>
                    <a:pt x="39" y="1109"/>
                  </a:lnTo>
                  <a:lnTo>
                    <a:pt x="22" y="1083"/>
                  </a:lnTo>
                  <a:lnTo>
                    <a:pt x="10" y="1054"/>
                  </a:lnTo>
                  <a:lnTo>
                    <a:pt x="2" y="1023"/>
                  </a:lnTo>
                  <a:lnTo>
                    <a:pt x="0" y="990"/>
                  </a:lnTo>
                  <a:lnTo>
                    <a:pt x="2" y="958"/>
                  </a:lnTo>
                  <a:lnTo>
                    <a:pt x="10" y="927"/>
                  </a:lnTo>
                  <a:lnTo>
                    <a:pt x="22" y="898"/>
                  </a:lnTo>
                  <a:lnTo>
                    <a:pt x="39" y="870"/>
                  </a:lnTo>
                  <a:lnTo>
                    <a:pt x="60" y="847"/>
                  </a:lnTo>
                  <a:lnTo>
                    <a:pt x="84" y="826"/>
                  </a:lnTo>
                  <a:lnTo>
                    <a:pt x="112" y="809"/>
                  </a:lnTo>
                  <a:lnTo>
                    <a:pt x="1647" y="42"/>
                  </a:lnTo>
                  <a:lnTo>
                    <a:pt x="1690" y="23"/>
                  </a:lnTo>
                  <a:lnTo>
                    <a:pt x="1735" y="10"/>
                  </a:lnTo>
                  <a:lnTo>
                    <a:pt x="1780" y="2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Inhaltsplatzhalter 4">
              <a:extLst>
                <a:ext uri="{FF2B5EF4-FFF2-40B4-BE49-F238E27FC236}">
                  <a16:creationId xmlns:a16="http://schemas.microsoft.com/office/drawing/2014/main" id="{0FFEC43C-FFB2-877F-03D7-C516C18235EB}"/>
                </a:ext>
              </a:extLst>
            </p:cNvPr>
            <p:cNvSpPr txBox="1">
              <a:spLocks/>
            </p:cNvSpPr>
            <p:nvPr/>
          </p:nvSpPr>
          <p:spPr>
            <a:xfrm>
              <a:off x="7898616" y="3306986"/>
              <a:ext cx="3588046" cy="2215991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kumimoji="0" lang="ar-SA" altLang="en-US" sz="2400" b="0" i="0" u="none" strike="noStrike" cap="none" normalizeH="0" baseline="0" dirty="0">
                  <a:ln>
                    <a:noFill/>
                  </a:ln>
                  <a:solidFill>
                    <a:srgbClr val="FAA93A"/>
                  </a:solidFill>
                  <a:effectLst/>
                  <a:latin typeface="inherit"/>
                  <a:cs typeface="Arial" panose="020B0604020202020204" pitchFamily="34" charset="0"/>
                </a:rPr>
                <a:t>إن أنظمة الحماية الاجتماعية الشاملة، إذا تم وضعها بشكل مناسب، تعمل على تعزيز الإدماج الإنتاجي، بما في ذلك الفئات الضعيفة، وتتيح درجة أعلى من إعادة التوزيع المالي بشكل عام</a:t>
              </a:r>
              <a:endParaRPr lang="en-US" sz="2400" b="1" dirty="0">
                <a:solidFill>
                  <a:srgbClr val="FAA93A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Inhaltsplatzhalter 4">
              <a:extLst>
                <a:ext uri="{FF2B5EF4-FFF2-40B4-BE49-F238E27FC236}">
                  <a16:creationId xmlns:a16="http://schemas.microsoft.com/office/drawing/2014/main" id="{AA9125EB-A16A-EFA3-7D11-815E49E90223}"/>
                </a:ext>
              </a:extLst>
            </p:cNvPr>
            <p:cNvSpPr txBox="1">
              <a:spLocks/>
            </p:cNvSpPr>
            <p:nvPr/>
          </p:nvSpPr>
          <p:spPr>
            <a:xfrm>
              <a:off x="10251211" y="2285226"/>
              <a:ext cx="598388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02</a:t>
              </a:r>
              <a:endParaRPr lang="en-US" sz="2800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63B4C693-0AC9-8AEF-B5BB-24AE4C79D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5820" y="79837"/>
            <a:ext cx="96180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A8C7911-FE97-C9C0-1682-8441C9BB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5820" y="79837"/>
            <a:ext cx="96180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40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736F-8393-294D-BAF7-91E085D41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LB" sz="7200" i="1" dirty="0"/>
              <a:t>شكراً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179869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 rot="10800000">
            <a:off x="4215565" y="3781878"/>
            <a:ext cx="3224062" cy="2601485"/>
            <a:chOff x="4941888" y="2498725"/>
            <a:chExt cx="2301875" cy="1857375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941888" y="2498725"/>
              <a:ext cx="2301875" cy="1147763"/>
            </a:xfrm>
            <a:custGeom>
              <a:avLst/>
              <a:gdLst>
                <a:gd name="T0" fmla="*/ 493 w 831"/>
                <a:gd name="T1" fmla="*/ 162 h 414"/>
                <a:gd name="T2" fmla="*/ 550 w 831"/>
                <a:gd name="T3" fmla="*/ 172 h 414"/>
                <a:gd name="T4" fmla="*/ 601 w 831"/>
                <a:gd name="T5" fmla="*/ 185 h 414"/>
                <a:gd name="T6" fmla="*/ 651 w 831"/>
                <a:gd name="T7" fmla="*/ 203 h 414"/>
                <a:gd name="T8" fmla="*/ 693 w 831"/>
                <a:gd name="T9" fmla="*/ 224 h 414"/>
                <a:gd name="T10" fmla="*/ 721 w 831"/>
                <a:gd name="T11" fmla="*/ 241 h 414"/>
                <a:gd name="T12" fmla="*/ 743 w 831"/>
                <a:gd name="T13" fmla="*/ 257 h 414"/>
                <a:gd name="T14" fmla="*/ 777 w 831"/>
                <a:gd name="T15" fmla="*/ 288 h 414"/>
                <a:gd name="T16" fmla="*/ 801 w 831"/>
                <a:gd name="T17" fmla="*/ 318 h 414"/>
                <a:gd name="T18" fmla="*/ 818 w 831"/>
                <a:gd name="T19" fmla="*/ 350 h 414"/>
                <a:gd name="T20" fmla="*/ 827 w 831"/>
                <a:gd name="T21" fmla="*/ 377 h 414"/>
                <a:gd name="T22" fmla="*/ 830 w 831"/>
                <a:gd name="T23" fmla="*/ 396 h 414"/>
                <a:gd name="T24" fmla="*/ 831 w 831"/>
                <a:gd name="T25" fmla="*/ 256 h 414"/>
                <a:gd name="T26" fmla="*/ 830 w 831"/>
                <a:gd name="T27" fmla="*/ 240 h 414"/>
                <a:gd name="T28" fmla="*/ 828 w 831"/>
                <a:gd name="T29" fmla="*/ 225 h 414"/>
                <a:gd name="T30" fmla="*/ 822 w 831"/>
                <a:gd name="T31" fmla="*/ 204 h 414"/>
                <a:gd name="T32" fmla="*/ 813 w 831"/>
                <a:gd name="T33" fmla="*/ 183 h 414"/>
                <a:gd name="T34" fmla="*/ 801 w 831"/>
                <a:gd name="T35" fmla="*/ 161 h 414"/>
                <a:gd name="T36" fmla="*/ 787 w 831"/>
                <a:gd name="T37" fmla="*/ 141 h 414"/>
                <a:gd name="T38" fmla="*/ 769 w 831"/>
                <a:gd name="T39" fmla="*/ 121 h 414"/>
                <a:gd name="T40" fmla="*/ 745 w 831"/>
                <a:gd name="T41" fmla="*/ 101 h 414"/>
                <a:gd name="T42" fmla="*/ 731 w 831"/>
                <a:gd name="T43" fmla="*/ 90 h 414"/>
                <a:gd name="T44" fmla="*/ 713 w 831"/>
                <a:gd name="T45" fmla="*/ 78 h 414"/>
                <a:gd name="T46" fmla="*/ 683 w 831"/>
                <a:gd name="T47" fmla="*/ 60 h 414"/>
                <a:gd name="T48" fmla="*/ 651 w 831"/>
                <a:gd name="T49" fmla="*/ 46 h 414"/>
                <a:gd name="T50" fmla="*/ 603 w 831"/>
                <a:gd name="T51" fmla="*/ 28 h 414"/>
                <a:gd name="T52" fmla="*/ 552 w 831"/>
                <a:gd name="T53" fmla="*/ 14 h 414"/>
                <a:gd name="T54" fmla="*/ 496 w 831"/>
                <a:gd name="T55" fmla="*/ 5 h 414"/>
                <a:gd name="T56" fmla="*/ 465 w 831"/>
                <a:gd name="T57" fmla="*/ 2 h 414"/>
                <a:gd name="T58" fmla="*/ 418 w 831"/>
                <a:gd name="T59" fmla="*/ 0 h 414"/>
                <a:gd name="T60" fmla="*/ 379 w 831"/>
                <a:gd name="T61" fmla="*/ 1 h 414"/>
                <a:gd name="T62" fmla="*/ 342 w 831"/>
                <a:gd name="T63" fmla="*/ 4 h 414"/>
                <a:gd name="T64" fmla="*/ 307 w 831"/>
                <a:gd name="T65" fmla="*/ 9 h 414"/>
                <a:gd name="T66" fmla="*/ 273 w 831"/>
                <a:gd name="T67" fmla="*/ 16 h 414"/>
                <a:gd name="T68" fmla="*/ 240 w 831"/>
                <a:gd name="T69" fmla="*/ 24 h 414"/>
                <a:gd name="T70" fmla="*/ 208 w 831"/>
                <a:gd name="T71" fmla="*/ 35 h 414"/>
                <a:gd name="T72" fmla="*/ 140 w 831"/>
                <a:gd name="T73" fmla="*/ 64 h 414"/>
                <a:gd name="T74" fmla="*/ 122 w 831"/>
                <a:gd name="T75" fmla="*/ 75 h 414"/>
                <a:gd name="T76" fmla="*/ 91 w 831"/>
                <a:gd name="T77" fmla="*/ 96 h 414"/>
                <a:gd name="T78" fmla="*/ 69 w 831"/>
                <a:gd name="T79" fmla="*/ 115 h 414"/>
                <a:gd name="T80" fmla="*/ 45 w 831"/>
                <a:gd name="T81" fmla="*/ 139 h 414"/>
                <a:gd name="T82" fmla="*/ 26 w 831"/>
                <a:gd name="T83" fmla="*/ 167 h 414"/>
                <a:gd name="T84" fmla="*/ 11 w 831"/>
                <a:gd name="T85" fmla="*/ 196 h 414"/>
                <a:gd name="T86" fmla="*/ 3 w 831"/>
                <a:gd name="T87" fmla="*/ 226 h 414"/>
                <a:gd name="T88" fmla="*/ 0 w 831"/>
                <a:gd name="T89" fmla="*/ 414 h 414"/>
                <a:gd name="T90" fmla="*/ 3 w 831"/>
                <a:gd name="T91" fmla="*/ 382 h 414"/>
                <a:gd name="T92" fmla="*/ 12 w 831"/>
                <a:gd name="T93" fmla="*/ 352 h 414"/>
                <a:gd name="T94" fmla="*/ 27 w 831"/>
                <a:gd name="T95" fmla="*/ 323 h 414"/>
                <a:gd name="T96" fmla="*/ 46 w 831"/>
                <a:gd name="T97" fmla="*/ 296 h 414"/>
                <a:gd name="T98" fmla="*/ 70 w 831"/>
                <a:gd name="T99" fmla="*/ 271 h 414"/>
                <a:gd name="T100" fmla="*/ 103 w 831"/>
                <a:gd name="T101" fmla="*/ 245 h 414"/>
                <a:gd name="T102" fmla="*/ 133 w 831"/>
                <a:gd name="T103" fmla="*/ 226 h 414"/>
                <a:gd name="T104" fmla="*/ 175 w 831"/>
                <a:gd name="T105" fmla="*/ 205 h 414"/>
                <a:gd name="T106" fmla="*/ 225 w 831"/>
                <a:gd name="T107" fmla="*/ 186 h 414"/>
                <a:gd name="T108" fmla="*/ 274 w 831"/>
                <a:gd name="T109" fmla="*/ 173 h 414"/>
                <a:gd name="T110" fmla="*/ 326 w 831"/>
                <a:gd name="T111" fmla="*/ 164 h 414"/>
                <a:gd name="T112" fmla="*/ 380 w 831"/>
                <a:gd name="T113" fmla="*/ 159 h 414"/>
                <a:gd name="T114" fmla="*/ 441 w 831"/>
                <a:gd name="T115" fmla="*/ 15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1" h="414">
                  <a:moveTo>
                    <a:pt x="441" y="158"/>
                  </a:moveTo>
                  <a:cubicBezTo>
                    <a:pt x="449" y="159"/>
                    <a:pt x="456" y="159"/>
                    <a:pt x="464" y="160"/>
                  </a:cubicBezTo>
                  <a:cubicBezTo>
                    <a:pt x="464" y="160"/>
                    <a:pt x="465" y="160"/>
                    <a:pt x="466" y="160"/>
                  </a:cubicBezTo>
                  <a:cubicBezTo>
                    <a:pt x="471" y="160"/>
                    <a:pt x="475" y="161"/>
                    <a:pt x="479" y="161"/>
                  </a:cubicBezTo>
                  <a:cubicBezTo>
                    <a:pt x="480" y="161"/>
                    <a:pt x="481" y="161"/>
                    <a:pt x="482" y="161"/>
                  </a:cubicBezTo>
                  <a:cubicBezTo>
                    <a:pt x="486" y="162"/>
                    <a:pt x="489" y="162"/>
                    <a:pt x="493" y="162"/>
                  </a:cubicBezTo>
                  <a:cubicBezTo>
                    <a:pt x="494" y="163"/>
                    <a:pt x="495" y="163"/>
                    <a:pt x="496" y="163"/>
                  </a:cubicBezTo>
                  <a:cubicBezTo>
                    <a:pt x="502" y="164"/>
                    <a:pt x="507" y="164"/>
                    <a:pt x="513" y="165"/>
                  </a:cubicBezTo>
                  <a:cubicBezTo>
                    <a:pt x="514" y="165"/>
                    <a:pt x="514" y="165"/>
                    <a:pt x="515" y="165"/>
                  </a:cubicBezTo>
                  <a:cubicBezTo>
                    <a:pt x="521" y="166"/>
                    <a:pt x="526" y="167"/>
                    <a:pt x="531" y="168"/>
                  </a:cubicBezTo>
                  <a:cubicBezTo>
                    <a:pt x="532" y="168"/>
                    <a:pt x="533" y="168"/>
                    <a:pt x="534" y="169"/>
                  </a:cubicBezTo>
                  <a:cubicBezTo>
                    <a:pt x="539" y="170"/>
                    <a:pt x="545" y="171"/>
                    <a:pt x="550" y="172"/>
                  </a:cubicBezTo>
                  <a:cubicBezTo>
                    <a:pt x="550" y="172"/>
                    <a:pt x="551" y="172"/>
                    <a:pt x="552" y="172"/>
                  </a:cubicBezTo>
                  <a:cubicBezTo>
                    <a:pt x="557" y="173"/>
                    <a:pt x="563" y="174"/>
                    <a:pt x="568" y="176"/>
                  </a:cubicBezTo>
                  <a:cubicBezTo>
                    <a:pt x="568" y="176"/>
                    <a:pt x="568" y="176"/>
                    <a:pt x="569" y="176"/>
                  </a:cubicBezTo>
                  <a:cubicBezTo>
                    <a:pt x="574" y="177"/>
                    <a:pt x="579" y="179"/>
                    <a:pt x="585" y="180"/>
                  </a:cubicBezTo>
                  <a:cubicBezTo>
                    <a:pt x="585" y="180"/>
                    <a:pt x="585" y="180"/>
                    <a:pt x="586" y="180"/>
                  </a:cubicBezTo>
                  <a:cubicBezTo>
                    <a:pt x="591" y="182"/>
                    <a:pt x="596" y="183"/>
                    <a:pt x="601" y="185"/>
                  </a:cubicBezTo>
                  <a:cubicBezTo>
                    <a:pt x="602" y="185"/>
                    <a:pt x="602" y="185"/>
                    <a:pt x="603" y="186"/>
                  </a:cubicBezTo>
                  <a:cubicBezTo>
                    <a:pt x="608" y="187"/>
                    <a:pt x="613" y="189"/>
                    <a:pt x="618" y="190"/>
                  </a:cubicBezTo>
                  <a:cubicBezTo>
                    <a:pt x="618" y="191"/>
                    <a:pt x="619" y="191"/>
                    <a:pt x="620" y="191"/>
                  </a:cubicBezTo>
                  <a:cubicBezTo>
                    <a:pt x="625" y="193"/>
                    <a:pt x="629" y="194"/>
                    <a:pt x="634" y="196"/>
                  </a:cubicBezTo>
                  <a:cubicBezTo>
                    <a:pt x="635" y="196"/>
                    <a:pt x="635" y="197"/>
                    <a:pt x="636" y="197"/>
                  </a:cubicBezTo>
                  <a:cubicBezTo>
                    <a:pt x="641" y="199"/>
                    <a:pt x="646" y="201"/>
                    <a:pt x="651" y="203"/>
                  </a:cubicBezTo>
                  <a:cubicBezTo>
                    <a:pt x="652" y="203"/>
                    <a:pt x="653" y="204"/>
                    <a:pt x="653" y="204"/>
                  </a:cubicBezTo>
                  <a:cubicBezTo>
                    <a:pt x="658" y="206"/>
                    <a:pt x="663" y="208"/>
                    <a:pt x="668" y="211"/>
                  </a:cubicBezTo>
                  <a:cubicBezTo>
                    <a:pt x="669" y="211"/>
                    <a:pt x="669" y="211"/>
                    <a:pt x="670" y="212"/>
                  </a:cubicBezTo>
                  <a:cubicBezTo>
                    <a:pt x="674" y="213"/>
                    <a:pt x="677" y="215"/>
                    <a:pt x="681" y="217"/>
                  </a:cubicBezTo>
                  <a:cubicBezTo>
                    <a:pt x="682" y="217"/>
                    <a:pt x="682" y="218"/>
                    <a:pt x="683" y="218"/>
                  </a:cubicBezTo>
                  <a:cubicBezTo>
                    <a:pt x="686" y="220"/>
                    <a:pt x="690" y="222"/>
                    <a:pt x="693" y="224"/>
                  </a:cubicBezTo>
                  <a:cubicBezTo>
                    <a:pt x="694" y="224"/>
                    <a:pt x="694" y="224"/>
                    <a:pt x="694" y="224"/>
                  </a:cubicBezTo>
                  <a:cubicBezTo>
                    <a:pt x="697" y="226"/>
                    <a:pt x="700" y="228"/>
                    <a:pt x="703" y="229"/>
                  </a:cubicBezTo>
                  <a:cubicBezTo>
                    <a:pt x="704" y="230"/>
                    <a:pt x="705" y="230"/>
                    <a:pt x="706" y="231"/>
                  </a:cubicBezTo>
                  <a:cubicBezTo>
                    <a:pt x="708" y="232"/>
                    <a:pt x="710" y="234"/>
                    <a:pt x="713" y="235"/>
                  </a:cubicBezTo>
                  <a:cubicBezTo>
                    <a:pt x="713" y="236"/>
                    <a:pt x="714" y="236"/>
                    <a:pt x="715" y="237"/>
                  </a:cubicBezTo>
                  <a:cubicBezTo>
                    <a:pt x="717" y="238"/>
                    <a:pt x="719" y="239"/>
                    <a:pt x="721" y="241"/>
                  </a:cubicBezTo>
                  <a:cubicBezTo>
                    <a:pt x="722" y="241"/>
                    <a:pt x="722" y="241"/>
                    <a:pt x="723" y="242"/>
                  </a:cubicBezTo>
                  <a:cubicBezTo>
                    <a:pt x="725" y="243"/>
                    <a:pt x="728" y="245"/>
                    <a:pt x="730" y="247"/>
                  </a:cubicBezTo>
                  <a:cubicBezTo>
                    <a:pt x="731" y="248"/>
                    <a:pt x="732" y="248"/>
                    <a:pt x="733" y="249"/>
                  </a:cubicBezTo>
                  <a:cubicBezTo>
                    <a:pt x="734" y="250"/>
                    <a:pt x="736" y="251"/>
                    <a:pt x="737" y="252"/>
                  </a:cubicBezTo>
                  <a:cubicBezTo>
                    <a:pt x="738" y="252"/>
                    <a:pt x="739" y="253"/>
                    <a:pt x="740" y="254"/>
                  </a:cubicBezTo>
                  <a:cubicBezTo>
                    <a:pt x="741" y="255"/>
                    <a:pt x="742" y="256"/>
                    <a:pt x="743" y="257"/>
                  </a:cubicBezTo>
                  <a:cubicBezTo>
                    <a:pt x="744" y="257"/>
                    <a:pt x="745" y="258"/>
                    <a:pt x="745" y="258"/>
                  </a:cubicBezTo>
                  <a:cubicBezTo>
                    <a:pt x="749" y="261"/>
                    <a:pt x="753" y="264"/>
                    <a:pt x="756" y="267"/>
                  </a:cubicBezTo>
                  <a:cubicBezTo>
                    <a:pt x="757" y="268"/>
                    <a:pt x="757" y="268"/>
                    <a:pt x="758" y="269"/>
                  </a:cubicBezTo>
                  <a:cubicBezTo>
                    <a:pt x="761" y="272"/>
                    <a:pt x="764" y="275"/>
                    <a:pt x="767" y="278"/>
                  </a:cubicBezTo>
                  <a:cubicBezTo>
                    <a:pt x="768" y="278"/>
                    <a:pt x="768" y="279"/>
                    <a:pt x="769" y="279"/>
                  </a:cubicBezTo>
                  <a:cubicBezTo>
                    <a:pt x="772" y="282"/>
                    <a:pt x="774" y="285"/>
                    <a:pt x="777" y="288"/>
                  </a:cubicBezTo>
                  <a:cubicBezTo>
                    <a:pt x="777" y="288"/>
                    <a:pt x="778" y="289"/>
                    <a:pt x="778" y="289"/>
                  </a:cubicBezTo>
                  <a:cubicBezTo>
                    <a:pt x="781" y="292"/>
                    <a:pt x="784" y="295"/>
                    <a:pt x="786" y="298"/>
                  </a:cubicBezTo>
                  <a:cubicBezTo>
                    <a:pt x="786" y="298"/>
                    <a:pt x="787" y="299"/>
                    <a:pt x="787" y="299"/>
                  </a:cubicBezTo>
                  <a:cubicBezTo>
                    <a:pt x="789" y="302"/>
                    <a:pt x="792" y="305"/>
                    <a:pt x="794" y="308"/>
                  </a:cubicBezTo>
                  <a:cubicBezTo>
                    <a:pt x="794" y="308"/>
                    <a:pt x="794" y="308"/>
                    <a:pt x="794" y="308"/>
                  </a:cubicBezTo>
                  <a:cubicBezTo>
                    <a:pt x="796" y="312"/>
                    <a:pt x="799" y="315"/>
                    <a:pt x="801" y="318"/>
                  </a:cubicBezTo>
                  <a:cubicBezTo>
                    <a:pt x="801" y="318"/>
                    <a:pt x="801" y="319"/>
                    <a:pt x="801" y="319"/>
                  </a:cubicBezTo>
                  <a:cubicBezTo>
                    <a:pt x="803" y="322"/>
                    <a:pt x="805" y="325"/>
                    <a:pt x="807" y="328"/>
                  </a:cubicBezTo>
                  <a:cubicBezTo>
                    <a:pt x="807" y="328"/>
                    <a:pt x="808" y="329"/>
                    <a:pt x="808" y="330"/>
                  </a:cubicBezTo>
                  <a:cubicBezTo>
                    <a:pt x="810" y="333"/>
                    <a:pt x="811" y="336"/>
                    <a:pt x="813" y="339"/>
                  </a:cubicBezTo>
                  <a:cubicBezTo>
                    <a:pt x="813" y="339"/>
                    <a:pt x="813" y="340"/>
                    <a:pt x="813" y="340"/>
                  </a:cubicBezTo>
                  <a:cubicBezTo>
                    <a:pt x="815" y="343"/>
                    <a:pt x="816" y="347"/>
                    <a:pt x="818" y="350"/>
                  </a:cubicBezTo>
                  <a:cubicBezTo>
                    <a:pt x="818" y="350"/>
                    <a:pt x="818" y="350"/>
                    <a:pt x="818" y="350"/>
                  </a:cubicBezTo>
                  <a:cubicBezTo>
                    <a:pt x="819" y="353"/>
                    <a:pt x="821" y="357"/>
                    <a:pt x="822" y="360"/>
                  </a:cubicBezTo>
                  <a:cubicBezTo>
                    <a:pt x="822" y="361"/>
                    <a:pt x="822" y="361"/>
                    <a:pt x="822" y="362"/>
                  </a:cubicBezTo>
                  <a:cubicBezTo>
                    <a:pt x="823" y="365"/>
                    <a:pt x="824" y="368"/>
                    <a:pt x="825" y="372"/>
                  </a:cubicBezTo>
                  <a:cubicBezTo>
                    <a:pt x="825" y="372"/>
                    <a:pt x="826" y="373"/>
                    <a:pt x="826" y="374"/>
                  </a:cubicBezTo>
                  <a:cubicBezTo>
                    <a:pt x="826" y="375"/>
                    <a:pt x="826" y="376"/>
                    <a:pt x="827" y="377"/>
                  </a:cubicBezTo>
                  <a:cubicBezTo>
                    <a:pt x="827" y="378"/>
                    <a:pt x="827" y="379"/>
                    <a:pt x="827" y="380"/>
                  </a:cubicBezTo>
                  <a:cubicBezTo>
                    <a:pt x="827" y="381"/>
                    <a:pt x="828" y="382"/>
                    <a:pt x="828" y="383"/>
                  </a:cubicBezTo>
                  <a:cubicBezTo>
                    <a:pt x="828" y="384"/>
                    <a:pt x="828" y="385"/>
                    <a:pt x="828" y="386"/>
                  </a:cubicBezTo>
                  <a:cubicBezTo>
                    <a:pt x="829" y="387"/>
                    <a:pt x="829" y="388"/>
                    <a:pt x="829" y="389"/>
                  </a:cubicBezTo>
                  <a:cubicBezTo>
                    <a:pt x="829" y="391"/>
                    <a:pt x="829" y="392"/>
                    <a:pt x="829" y="393"/>
                  </a:cubicBezTo>
                  <a:cubicBezTo>
                    <a:pt x="830" y="394"/>
                    <a:pt x="830" y="395"/>
                    <a:pt x="830" y="396"/>
                  </a:cubicBezTo>
                  <a:cubicBezTo>
                    <a:pt x="830" y="397"/>
                    <a:pt x="830" y="398"/>
                    <a:pt x="830" y="399"/>
                  </a:cubicBezTo>
                  <a:cubicBezTo>
                    <a:pt x="830" y="400"/>
                    <a:pt x="830" y="402"/>
                    <a:pt x="830" y="403"/>
                  </a:cubicBezTo>
                  <a:cubicBezTo>
                    <a:pt x="831" y="404"/>
                    <a:pt x="831" y="405"/>
                    <a:pt x="831" y="406"/>
                  </a:cubicBezTo>
                  <a:cubicBezTo>
                    <a:pt x="831" y="407"/>
                    <a:pt x="831" y="409"/>
                    <a:pt x="831" y="410"/>
                  </a:cubicBezTo>
                  <a:cubicBezTo>
                    <a:pt x="831" y="411"/>
                    <a:pt x="831" y="412"/>
                    <a:pt x="831" y="414"/>
                  </a:cubicBezTo>
                  <a:cubicBezTo>
                    <a:pt x="831" y="256"/>
                    <a:pt x="831" y="256"/>
                    <a:pt x="831" y="256"/>
                  </a:cubicBezTo>
                  <a:cubicBezTo>
                    <a:pt x="831" y="256"/>
                    <a:pt x="831" y="255"/>
                    <a:pt x="831" y="254"/>
                  </a:cubicBezTo>
                  <a:cubicBezTo>
                    <a:pt x="831" y="254"/>
                    <a:pt x="831" y="253"/>
                    <a:pt x="831" y="252"/>
                  </a:cubicBezTo>
                  <a:cubicBezTo>
                    <a:pt x="831" y="251"/>
                    <a:pt x="831" y="250"/>
                    <a:pt x="831" y="248"/>
                  </a:cubicBezTo>
                  <a:cubicBezTo>
                    <a:pt x="831" y="247"/>
                    <a:pt x="831" y="246"/>
                    <a:pt x="830" y="245"/>
                  </a:cubicBezTo>
                  <a:cubicBezTo>
                    <a:pt x="830" y="244"/>
                    <a:pt x="830" y="243"/>
                    <a:pt x="830" y="242"/>
                  </a:cubicBezTo>
                  <a:cubicBezTo>
                    <a:pt x="830" y="241"/>
                    <a:pt x="830" y="241"/>
                    <a:pt x="830" y="240"/>
                  </a:cubicBezTo>
                  <a:cubicBezTo>
                    <a:pt x="830" y="240"/>
                    <a:pt x="830" y="239"/>
                    <a:pt x="830" y="238"/>
                  </a:cubicBezTo>
                  <a:cubicBezTo>
                    <a:pt x="830" y="237"/>
                    <a:pt x="830" y="236"/>
                    <a:pt x="829" y="235"/>
                  </a:cubicBezTo>
                  <a:cubicBezTo>
                    <a:pt x="829" y="234"/>
                    <a:pt x="829" y="233"/>
                    <a:pt x="829" y="232"/>
                  </a:cubicBezTo>
                  <a:cubicBezTo>
                    <a:pt x="829" y="231"/>
                    <a:pt x="829" y="230"/>
                    <a:pt x="828" y="229"/>
                  </a:cubicBezTo>
                  <a:cubicBezTo>
                    <a:pt x="828" y="228"/>
                    <a:pt x="828" y="228"/>
                    <a:pt x="828" y="227"/>
                  </a:cubicBezTo>
                  <a:cubicBezTo>
                    <a:pt x="828" y="227"/>
                    <a:pt x="828" y="226"/>
                    <a:pt x="828" y="225"/>
                  </a:cubicBezTo>
                  <a:cubicBezTo>
                    <a:pt x="828" y="224"/>
                    <a:pt x="827" y="223"/>
                    <a:pt x="827" y="222"/>
                  </a:cubicBezTo>
                  <a:cubicBezTo>
                    <a:pt x="827" y="221"/>
                    <a:pt x="827" y="220"/>
                    <a:pt x="827" y="219"/>
                  </a:cubicBezTo>
                  <a:cubicBezTo>
                    <a:pt x="826" y="218"/>
                    <a:pt x="826" y="217"/>
                    <a:pt x="826" y="216"/>
                  </a:cubicBezTo>
                  <a:cubicBezTo>
                    <a:pt x="826" y="216"/>
                    <a:pt x="826" y="215"/>
                    <a:pt x="826" y="215"/>
                  </a:cubicBezTo>
                  <a:cubicBezTo>
                    <a:pt x="825" y="215"/>
                    <a:pt x="825" y="214"/>
                    <a:pt x="825" y="214"/>
                  </a:cubicBezTo>
                  <a:cubicBezTo>
                    <a:pt x="824" y="211"/>
                    <a:pt x="823" y="207"/>
                    <a:pt x="822" y="204"/>
                  </a:cubicBezTo>
                  <a:cubicBezTo>
                    <a:pt x="822" y="204"/>
                    <a:pt x="822" y="204"/>
                    <a:pt x="822" y="203"/>
                  </a:cubicBezTo>
                  <a:cubicBezTo>
                    <a:pt x="822" y="203"/>
                    <a:pt x="822" y="203"/>
                    <a:pt x="822" y="203"/>
                  </a:cubicBezTo>
                  <a:cubicBezTo>
                    <a:pt x="821" y="199"/>
                    <a:pt x="819" y="196"/>
                    <a:pt x="818" y="192"/>
                  </a:cubicBezTo>
                  <a:cubicBezTo>
                    <a:pt x="818" y="192"/>
                    <a:pt x="818" y="192"/>
                    <a:pt x="818" y="192"/>
                  </a:cubicBezTo>
                  <a:cubicBezTo>
                    <a:pt x="818" y="192"/>
                    <a:pt x="818" y="192"/>
                    <a:pt x="818" y="192"/>
                  </a:cubicBezTo>
                  <a:cubicBezTo>
                    <a:pt x="816" y="189"/>
                    <a:pt x="815" y="186"/>
                    <a:pt x="813" y="183"/>
                  </a:cubicBezTo>
                  <a:cubicBezTo>
                    <a:pt x="813" y="182"/>
                    <a:pt x="813" y="182"/>
                    <a:pt x="813" y="182"/>
                  </a:cubicBezTo>
                  <a:cubicBezTo>
                    <a:pt x="813" y="181"/>
                    <a:pt x="813" y="181"/>
                    <a:pt x="813" y="181"/>
                  </a:cubicBezTo>
                  <a:cubicBezTo>
                    <a:pt x="811" y="178"/>
                    <a:pt x="810" y="175"/>
                    <a:pt x="808" y="172"/>
                  </a:cubicBezTo>
                  <a:cubicBezTo>
                    <a:pt x="808" y="172"/>
                    <a:pt x="808" y="171"/>
                    <a:pt x="807" y="171"/>
                  </a:cubicBezTo>
                  <a:cubicBezTo>
                    <a:pt x="807" y="171"/>
                    <a:pt x="807" y="171"/>
                    <a:pt x="807" y="170"/>
                  </a:cubicBezTo>
                  <a:cubicBezTo>
                    <a:pt x="805" y="167"/>
                    <a:pt x="803" y="164"/>
                    <a:pt x="801" y="161"/>
                  </a:cubicBezTo>
                  <a:cubicBezTo>
                    <a:pt x="801" y="161"/>
                    <a:pt x="801" y="161"/>
                    <a:pt x="801" y="161"/>
                  </a:cubicBezTo>
                  <a:cubicBezTo>
                    <a:pt x="801" y="161"/>
                    <a:pt x="801" y="160"/>
                    <a:pt x="801" y="160"/>
                  </a:cubicBezTo>
                  <a:cubicBezTo>
                    <a:pt x="799" y="157"/>
                    <a:pt x="796" y="154"/>
                    <a:pt x="794" y="151"/>
                  </a:cubicBezTo>
                  <a:cubicBezTo>
                    <a:pt x="794" y="151"/>
                    <a:pt x="794" y="151"/>
                    <a:pt x="794" y="151"/>
                  </a:cubicBezTo>
                  <a:cubicBezTo>
                    <a:pt x="794" y="151"/>
                    <a:pt x="794" y="151"/>
                    <a:pt x="794" y="151"/>
                  </a:cubicBezTo>
                  <a:cubicBezTo>
                    <a:pt x="792" y="148"/>
                    <a:pt x="789" y="145"/>
                    <a:pt x="787" y="141"/>
                  </a:cubicBezTo>
                  <a:cubicBezTo>
                    <a:pt x="787" y="141"/>
                    <a:pt x="787" y="141"/>
                    <a:pt x="786" y="141"/>
                  </a:cubicBezTo>
                  <a:cubicBezTo>
                    <a:pt x="786" y="141"/>
                    <a:pt x="786" y="141"/>
                    <a:pt x="786" y="140"/>
                  </a:cubicBezTo>
                  <a:cubicBezTo>
                    <a:pt x="784" y="137"/>
                    <a:pt x="781" y="134"/>
                    <a:pt x="778" y="132"/>
                  </a:cubicBezTo>
                  <a:cubicBezTo>
                    <a:pt x="778" y="131"/>
                    <a:pt x="778" y="131"/>
                    <a:pt x="778" y="131"/>
                  </a:cubicBezTo>
                  <a:cubicBezTo>
                    <a:pt x="777" y="131"/>
                    <a:pt x="777" y="130"/>
                    <a:pt x="777" y="130"/>
                  </a:cubicBezTo>
                  <a:cubicBezTo>
                    <a:pt x="774" y="127"/>
                    <a:pt x="772" y="124"/>
                    <a:pt x="769" y="121"/>
                  </a:cubicBezTo>
                  <a:cubicBezTo>
                    <a:pt x="768" y="121"/>
                    <a:pt x="768" y="121"/>
                    <a:pt x="768" y="121"/>
                  </a:cubicBezTo>
                  <a:cubicBezTo>
                    <a:pt x="768" y="121"/>
                    <a:pt x="768" y="120"/>
                    <a:pt x="767" y="120"/>
                  </a:cubicBezTo>
                  <a:cubicBezTo>
                    <a:pt x="764" y="117"/>
                    <a:pt x="761" y="114"/>
                    <a:pt x="758" y="111"/>
                  </a:cubicBezTo>
                  <a:cubicBezTo>
                    <a:pt x="757" y="111"/>
                    <a:pt x="757" y="111"/>
                    <a:pt x="757" y="110"/>
                  </a:cubicBezTo>
                  <a:cubicBezTo>
                    <a:pt x="757" y="110"/>
                    <a:pt x="756" y="110"/>
                    <a:pt x="756" y="110"/>
                  </a:cubicBezTo>
                  <a:cubicBezTo>
                    <a:pt x="753" y="107"/>
                    <a:pt x="749" y="104"/>
                    <a:pt x="745" y="101"/>
                  </a:cubicBezTo>
                  <a:cubicBezTo>
                    <a:pt x="745" y="101"/>
                    <a:pt x="745" y="100"/>
                    <a:pt x="745" y="100"/>
                  </a:cubicBezTo>
                  <a:cubicBezTo>
                    <a:pt x="744" y="100"/>
                    <a:pt x="744" y="100"/>
                    <a:pt x="744" y="99"/>
                  </a:cubicBezTo>
                  <a:cubicBezTo>
                    <a:pt x="742" y="98"/>
                    <a:pt x="741" y="97"/>
                    <a:pt x="740" y="96"/>
                  </a:cubicBezTo>
                  <a:cubicBezTo>
                    <a:pt x="739" y="96"/>
                    <a:pt x="738" y="95"/>
                    <a:pt x="737" y="94"/>
                  </a:cubicBezTo>
                  <a:cubicBezTo>
                    <a:pt x="736" y="93"/>
                    <a:pt x="734" y="92"/>
                    <a:pt x="733" y="91"/>
                  </a:cubicBezTo>
                  <a:cubicBezTo>
                    <a:pt x="732" y="91"/>
                    <a:pt x="731" y="90"/>
                    <a:pt x="731" y="90"/>
                  </a:cubicBezTo>
                  <a:cubicBezTo>
                    <a:pt x="731" y="89"/>
                    <a:pt x="730" y="89"/>
                    <a:pt x="730" y="89"/>
                  </a:cubicBezTo>
                  <a:cubicBezTo>
                    <a:pt x="728" y="87"/>
                    <a:pt x="725" y="86"/>
                    <a:pt x="723" y="84"/>
                  </a:cubicBezTo>
                  <a:cubicBezTo>
                    <a:pt x="722" y="84"/>
                    <a:pt x="722" y="84"/>
                    <a:pt x="722" y="83"/>
                  </a:cubicBezTo>
                  <a:cubicBezTo>
                    <a:pt x="719" y="82"/>
                    <a:pt x="717" y="80"/>
                    <a:pt x="715" y="79"/>
                  </a:cubicBezTo>
                  <a:cubicBezTo>
                    <a:pt x="715" y="79"/>
                    <a:pt x="714" y="79"/>
                    <a:pt x="714" y="78"/>
                  </a:cubicBezTo>
                  <a:cubicBezTo>
                    <a:pt x="714" y="78"/>
                    <a:pt x="713" y="78"/>
                    <a:pt x="713" y="78"/>
                  </a:cubicBezTo>
                  <a:cubicBezTo>
                    <a:pt x="710" y="76"/>
                    <a:pt x="708" y="75"/>
                    <a:pt x="706" y="73"/>
                  </a:cubicBezTo>
                  <a:cubicBezTo>
                    <a:pt x="705" y="73"/>
                    <a:pt x="704" y="72"/>
                    <a:pt x="703" y="72"/>
                  </a:cubicBezTo>
                  <a:cubicBezTo>
                    <a:pt x="700" y="70"/>
                    <a:pt x="697" y="68"/>
                    <a:pt x="694" y="67"/>
                  </a:cubicBezTo>
                  <a:cubicBezTo>
                    <a:pt x="694" y="67"/>
                    <a:pt x="694" y="66"/>
                    <a:pt x="694" y="66"/>
                  </a:cubicBezTo>
                  <a:cubicBezTo>
                    <a:pt x="694" y="66"/>
                    <a:pt x="694" y="66"/>
                    <a:pt x="693" y="66"/>
                  </a:cubicBezTo>
                  <a:cubicBezTo>
                    <a:pt x="690" y="64"/>
                    <a:pt x="686" y="62"/>
                    <a:pt x="683" y="60"/>
                  </a:cubicBezTo>
                  <a:cubicBezTo>
                    <a:pt x="682" y="60"/>
                    <a:pt x="682" y="60"/>
                    <a:pt x="681" y="59"/>
                  </a:cubicBezTo>
                  <a:cubicBezTo>
                    <a:pt x="677" y="58"/>
                    <a:pt x="674" y="56"/>
                    <a:pt x="670" y="54"/>
                  </a:cubicBezTo>
                  <a:cubicBezTo>
                    <a:pt x="670" y="54"/>
                    <a:pt x="669" y="54"/>
                    <a:pt x="669" y="54"/>
                  </a:cubicBezTo>
                  <a:cubicBezTo>
                    <a:pt x="669" y="53"/>
                    <a:pt x="668" y="53"/>
                    <a:pt x="668" y="53"/>
                  </a:cubicBezTo>
                  <a:cubicBezTo>
                    <a:pt x="663" y="51"/>
                    <a:pt x="658" y="49"/>
                    <a:pt x="653" y="46"/>
                  </a:cubicBezTo>
                  <a:cubicBezTo>
                    <a:pt x="652" y="46"/>
                    <a:pt x="652" y="46"/>
                    <a:pt x="651" y="46"/>
                  </a:cubicBezTo>
                  <a:cubicBezTo>
                    <a:pt x="646" y="43"/>
                    <a:pt x="641" y="41"/>
                    <a:pt x="636" y="39"/>
                  </a:cubicBezTo>
                  <a:cubicBezTo>
                    <a:pt x="636" y="39"/>
                    <a:pt x="635" y="39"/>
                    <a:pt x="635" y="39"/>
                  </a:cubicBezTo>
                  <a:cubicBezTo>
                    <a:pt x="635" y="39"/>
                    <a:pt x="634" y="39"/>
                    <a:pt x="634" y="39"/>
                  </a:cubicBezTo>
                  <a:cubicBezTo>
                    <a:pt x="629" y="37"/>
                    <a:pt x="625" y="35"/>
                    <a:pt x="620" y="33"/>
                  </a:cubicBezTo>
                  <a:cubicBezTo>
                    <a:pt x="619" y="33"/>
                    <a:pt x="618" y="33"/>
                    <a:pt x="618" y="33"/>
                  </a:cubicBezTo>
                  <a:cubicBezTo>
                    <a:pt x="613" y="31"/>
                    <a:pt x="608" y="29"/>
                    <a:pt x="603" y="28"/>
                  </a:cubicBezTo>
                  <a:cubicBezTo>
                    <a:pt x="602" y="28"/>
                    <a:pt x="602" y="28"/>
                    <a:pt x="601" y="27"/>
                  </a:cubicBezTo>
                  <a:cubicBezTo>
                    <a:pt x="596" y="26"/>
                    <a:pt x="591" y="24"/>
                    <a:pt x="586" y="23"/>
                  </a:cubicBezTo>
                  <a:cubicBezTo>
                    <a:pt x="585" y="23"/>
                    <a:pt x="585" y="23"/>
                    <a:pt x="585" y="23"/>
                  </a:cubicBezTo>
                  <a:cubicBezTo>
                    <a:pt x="579" y="21"/>
                    <a:pt x="574" y="20"/>
                    <a:pt x="569" y="18"/>
                  </a:cubicBezTo>
                  <a:cubicBezTo>
                    <a:pt x="568" y="18"/>
                    <a:pt x="568" y="18"/>
                    <a:pt x="568" y="18"/>
                  </a:cubicBezTo>
                  <a:cubicBezTo>
                    <a:pt x="563" y="17"/>
                    <a:pt x="557" y="16"/>
                    <a:pt x="552" y="14"/>
                  </a:cubicBezTo>
                  <a:cubicBezTo>
                    <a:pt x="551" y="14"/>
                    <a:pt x="550" y="14"/>
                    <a:pt x="550" y="14"/>
                  </a:cubicBezTo>
                  <a:cubicBezTo>
                    <a:pt x="545" y="13"/>
                    <a:pt x="539" y="12"/>
                    <a:pt x="534" y="11"/>
                  </a:cubicBezTo>
                  <a:cubicBezTo>
                    <a:pt x="533" y="11"/>
                    <a:pt x="532" y="11"/>
                    <a:pt x="531" y="10"/>
                  </a:cubicBezTo>
                  <a:cubicBezTo>
                    <a:pt x="526" y="10"/>
                    <a:pt x="521" y="9"/>
                    <a:pt x="515" y="8"/>
                  </a:cubicBezTo>
                  <a:cubicBezTo>
                    <a:pt x="514" y="8"/>
                    <a:pt x="514" y="8"/>
                    <a:pt x="513" y="7"/>
                  </a:cubicBezTo>
                  <a:cubicBezTo>
                    <a:pt x="507" y="7"/>
                    <a:pt x="502" y="6"/>
                    <a:pt x="496" y="5"/>
                  </a:cubicBezTo>
                  <a:cubicBezTo>
                    <a:pt x="496" y="5"/>
                    <a:pt x="496" y="5"/>
                    <a:pt x="495" y="5"/>
                  </a:cubicBezTo>
                  <a:cubicBezTo>
                    <a:pt x="495" y="5"/>
                    <a:pt x="494" y="5"/>
                    <a:pt x="493" y="5"/>
                  </a:cubicBezTo>
                  <a:cubicBezTo>
                    <a:pt x="489" y="4"/>
                    <a:pt x="486" y="4"/>
                    <a:pt x="482" y="4"/>
                  </a:cubicBezTo>
                  <a:cubicBezTo>
                    <a:pt x="481" y="4"/>
                    <a:pt x="480" y="3"/>
                    <a:pt x="480" y="3"/>
                  </a:cubicBezTo>
                  <a:cubicBezTo>
                    <a:pt x="475" y="3"/>
                    <a:pt x="471" y="3"/>
                    <a:pt x="466" y="2"/>
                  </a:cubicBezTo>
                  <a:cubicBezTo>
                    <a:pt x="466" y="2"/>
                    <a:pt x="465" y="2"/>
                    <a:pt x="465" y="2"/>
                  </a:cubicBezTo>
                  <a:cubicBezTo>
                    <a:pt x="464" y="2"/>
                    <a:pt x="464" y="2"/>
                    <a:pt x="464" y="2"/>
                  </a:cubicBezTo>
                  <a:cubicBezTo>
                    <a:pt x="456" y="2"/>
                    <a:pt x="449" y="1"/>
                    <a:pt x="441" y="1"/>
                  </a:cubicBezTo>
                  <a:cubicBezTo>
                    <a:pt x="441" y="1"/>
                    <a:pt x="441" y="1"/>
                    <a:pt x="440" y="1"/>
                  </a:cubicBezTo>
                  <a:cubicBezTo>
                    <a:pt x="440" y="1"/>
                    <a:pt x="440" y="1"/>
                    <a:pt x="439" y="1"/>
                  </a:cubicBezTo>
                  <a:cubicBezTo>
                    <a:pt x="433" y="1"/>
                    <a:pt x="426" y="0"/>
                    <a:pt x="420" y="0"/>
                  </a:cubicBezTo>
                  <a:cubicBezTo>
                    <a:pt x="419" y="0"/>
                    <a:pt x="419" y="0"/>
                    <a:pt x="418" y="0"/>
                  </a:cubicBezTo>
                  <a:cubicBezTo>
                    <a:pt x="417" y="0"/>
                    <a:pt x="416" y="0"/>
                    <a:pt x="415" y="0"/>
                  </a:cubicBezTo>
                  <a:cubicBezTo>
                    <a:pt x="410" y="0"/>
                    <a:pt x="405" y="0"/>
                    <a:pt x="400" y="1"/>
                  </a:cubicBezTo>
                  <a:cubicBezTo>
                    <a:pt x="399" y="1"/>
                    <a:pt x="399" y="1"/>
                    <a:pt x="398" y="1"/>
                  </a:cubicBezTo>
                  <a:cubicBezTo>
                    <a:pt x="398" y="1"/>
                    <a:pt x="397" y="1"/>
                    <a:pt x="397" y="1"/>
                  </a:cubicBezTo>
                  <a:cubicBezTo>
                    <a:pt x="391" y="1"/>
                    <a:pt x="386" y="1"/>
                    <a:pt x="380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7" y="1"/>
                  </a:cubicBezTo>
                  <a:cubicBezTo>
                    <a:pt x="372" y="2"/>
                    <a:pt x="366" y="2"/>
                    <a:pt x="361" y="3"/>
                  </a:cubicBezTo>
                  <a:cubicBezTo>
                    <a:pt x="361" y="3"/>
                    <a:pt x="360" y="3"/>
                    <a:pt x="360" y="3"/>
                  </a:cubicBezTo>
                  <a:cubicBezTo>
                    <a:pt x="360" y="3"/>
                    <a:pt x="359" y="3"/>
                    <a:pt x="359" y="3"/>
                  </a:cubicBezTo>
                  <a:cubicBezTo>
                    <a:pt x="353" y="3"/>
                    <a:pt x="348" y="4"/>
                    <a:pt x="342" y="4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36" y="5"/>
                    <a:pt x="331" y="6"/>
                    <a:pt x="326" y="6"/>
                  </a:cubicBezTo>
                  <a:cubicBezTo>
                    <a:pt x="325" y="6"/>
                    <a:pt x="325" y="6"/>
                    <a:pt x="324" y="7"/>
                  </a:cubicBezTo>
                  <a:cubicBezTo>
                    <a:pt x="324" y="7"/>
                    <a:pt x="324" y="7"/>
                    <a:pt x="323" y="7"/>
                  </a:cubicBezTo>
                  <a:cubicBezTo>
                    <a:pt x="318" y="7"/>
                    <a:pt x="313" y="8"/>
                    <a:pt x="308" y="9"/>
                  </a:cubicBezTo>
                  <a:cubicBezTo>
                    <a:pt x="308" y="9"/>
                    <a:pt x="307" y="9"/>
                    <a:pt x="307" y="9"/>
                  </a:cubicBezTo>
                  <a:cubicBezTo>
                    <a:pt x="306" y="9"/>
                    <a:pt x="306" y="9"/>
                    <a:pt x="305" y="9"/>
                  </a:cubicBezTo>
                  <a:cubicBezTo>
                    <a:pt x="300" y="10"/>
                    <a:pt x="295" y="11"/>
                    <a:pt x="291" y="12"/>
                  </a:cubicBezTo>
                  <a:cubicBezTo>
                    <a:pt x="290" y="12"/>
                    <a:pt x="290" y="12"/>
                    <a:pt x="290" y="12"/>
                  </a:cubicBezTo>
                  <a:cubicBezTo>
                    <a:pt x="289" y="12"/>
                    <a:pt x="289" y="12"/>
                    <a:pt x="289" y="13"/>
                  </a:cubicBezTo>
                  <a:cubicBezTo>
                    <a:pt x="284" y="13"/>
                    <a:pt x="279" y="15"/>
                    <a:pt x="274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68" y="17"/>
                    <a:pt x="263" y="18"/>
                    <a:pt x="258" y="19"/>
                  </a:cubicBezTo>
                  <a:cubicBezTo>
                    <a:pt x="258" y="19"/>
                    <a:pt x="257" y="20"/>
                    <a:pt x="257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1" y="21"/>
                    <a:pt x="246" y="22"/>
                    <a:pt x="241" y="24"/>
                  </a:cubicBezTo>
                  <a:cubicBezTo>
                    <a:pt x="241" y="24"/>
                    <a:pt x="241" y="24"/>
                    <a:pt x="240" y="24"/>
                  </a:cubicBezTo>
                  <a:cubicBezTo>
                    <a:pt x="240" y="24"/>
                    <a:pt x="239" y="24"/>
                    <a:pt x="239" y="25"/>
                  </a:cubicBezTo>
                  <a:cubicBezTo>
                    <a:pt x="234" y="26"/>
                    <a:pt x="229" y="27"/>
                    <a:pt x="225" y="29"/>
                  </a:cubicBezTo>
                  <a:cubicBezTo>
                    <a:pt x="225" y="29"/>
                    <a:pt x="224" y="29"/>
                    <a:pt x="224" y="29"/>
                  </a:cubicBezTo>
                  <a:cubicBezTo>
                    <a:pt x="224" y="29"/>
                    <a:pt x="223" y="29"/>
                    <a:pt x="223" y="29"/>
                  </a:cubicBezTo>
                  <a:cubicBezTo>
                    <a:pt x="218" y="31"/>
                    <a:pt x="213" y="33"/>
                    <a:pt x="208" y="34"/>
                  </a:cubicBezTo>
                  <a:cubicBezTo>
                    <a:pt x="208" y="34"/>
                    <a:pt x="208" y="35"/>
                    <a:pt x="208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190" y="41"/>
                    <a:pt x="173" y="48"/>
                    <a:pt x="158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2" y="58"/>
                    <a:pt x="146" y="61"/>
                    <a:pt x="141" y="64"/>
                  </a:cubicBezTo>
                  <a:cubicBezTo>
                    <a:pt x="141" y="64"/>
                    <a:pt x="141" y="64"/>
                    <a:pt x="140" y="64"/>
                  </a:cubicBezTo>
                  <a:cubicBezTo>
                    <a:pt x="140" y="65"/>
                    <a:pt x="139" y="65"/>
                    <a:pt x="139" y="65"/>
                  </a:cubicBezTo>
                  <a:cubicBezTo>
                    <a:pt x="137" y="66"/>
                    <a:pt x="135" y="67"/>
                    <a:pt x="133" y="69"/>
                  </a:cubicBezTo>
                  <a:cubicBezTo>
                    <a:pt x="132" y="69"/>
                    <a:pt x="131" y="70"/>
                    <a:pt x="130" y="70"/>
                  </a:cubicBezTo>
                  <a:cubicBezTo>
                    <a:pt x="128" y="71"/>
                    <a:pt x="126" y="73"/>
                    <a:pt x="123" y="74"/>
                  </a:cubicBezTo>
                  <a:cubicBezTo>
                    <a:pt x="123" y="74"/>
                    <a:pt x="123" y="75"/>
                    <a:pt x="122" y="75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19" y="77"/>
                    <a:pt x="116" y="79"/>
                    <a:pt x="113" y="81"/>
                  </a:cubicBezTo>
                  <a:cubicBezTo>
                    <a:pt x="112" y="81"/>
                    <a:pt x="111" y="82"/>
                    <a:pt x="111" y="82"/>
                  </a:cubicBezTo>
                  <a:cubicBezTo>
                    <a:pt x="108" y="84"/>
                    <a:pt x="105" y="86"/>
                    <a:pt x="103" y="87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98" y="91"/>
                    <a:pt x="95" y="94"/>
                    <a:pt x="91" y="96"/>
                  </a:cubicBezTo>
                  <a:cubicBezTo>
                    <a:pt x="91" y="97"/>
                    <a:pt x="90" y="97"/>
                    <a:pt x="90" y="97"/>
                  </a:cubicBezTo>
                  <a:cubicBezTo>
                    <a:pt x="86" y="100"/>
                    <a:pt x="83" y="103"/>
                    <a:pt x="80" y="105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106"/>
                    <a:pt x="78" y="106"/>
                    <a:pt x="78" y="107"/>
                  </a:cubicBezTo>
                  <a:cubicBezTo>
                    <a:pt x="75" y="109"/>
                    <a:pt x="73" y="111"/>
                    <a:pt x="70" y="114"/>
                  </a:cubicBezTo>
                  <a:cubicBezTo>
                    <a:pt x="70" y="114"/>
                    <a:pt x="69" y="114"/>
                    <a:pt x="69" y="115"/>
                  </a:cubicBezTo>
                  <a:cubicBezTo>
                    <a:pt x="67" y="117"/>
                    <a:pt x="64" y="119"/>
                    <a:pt x="62" y="121"/>
                  </a:cubicBezTo>
                  <a:cubicBezTo>
                    <a:pt x="62" y="122"/>
                    <a:pt x="61" y="122"/>
                    <a:pt x="61" y="123"/>
                  </a:cubicBezTo>
                  <a:cubicBezTo>
                    <a:pt x="58" y="125"/>
                    <a:pt x="56" y="128"/>
                    <a:pt x="54" y="130"/>
                  </a:cubicBezTo>
                  <a:cubicBezTo>
                    <a:pt x="53" y="131"/>
                    <a:pt x="53" y="131"/>
                    <a:pt x="52" y="132"/>
                  </a:cubicBezTo>
                  <a:cubicBezTo>
                    <a:pt x="50" y="134"/>
                    <a:pt x="48" y="136"/>
                    <a:pt x="46" y="139"/>
                  </a:cubicBezTo>
                  <a:cubicBezTo>
                    <a:pt x="46" y="139"/>
                    <a:pt x="46" y="139"/>
                    <a:pt x="45" y="139"/>
                  </a:cubicBezTo>
                  <a:cubicBezTo>
                    <a:pt x="43" y="142"/>
                    <a:pt x="41" y="145"/>
                    <a:pt x="39" y="147"/>
                  </a:cubicBezTo>
                  <a:cubicBezTo>
                    <a:pt x="39" y="148"/>
                    <a:pt x="38" y="148"/>
                    <a:pt x="38" y="149"/>
                  </a:cubicBezTo>
                  <a:cubicBezTo>
                    <a:pt x="36" y="152"/>
                    <a:pt x="34" y="154"/>
                    <a:pt x="32" y="157"/>
                  </a:cubicBezTo>
                  <a:cubicBezTo>
                    <a:pt x="32" y="157"/>
                    <a:pt x="32" y="158"/>
                    <a:pt x="32" y="158"/>
                  </a:cubicBezTo>
                  <a:cubicBezTo>
                    <a:pt x="30" y="160"/>
                    <a:pt x="28" y="163"/>
                    <a:pt x="27" y="165"/>
                  </a:cubicBezTo>
                  <a:cubicBezTo>
                    <a:pt x="26" y="166"/>
                    <a:pt x="26" y="167"/>
                    <a:pt x="26" y="167"/>
                  </a:cubicBezTo>
                  <a:cubicBezTo>
                    <a:pt x="24" y="170"/>
                    <a:pt x="23" y="173"/>
                    <a:pt x="21" y="175"/>
                  </a:cubicBezTo>
                  <a:cubicBezTo>
                    <a:pt x="21" y="176"/>
                    <a:pt x="20" y="176"/>
                    <a:pt x="20" y="177"/>
                  </a:cubicBezTo>
                  <a:cubicBezTo>
                    <a:pt x="19" y="179"/>
                    <a:pt x="17" y="182"/>
                    <a:pt x="16" y="185"/>
                  </a:cubicBezTo>
                  <a:cubicBezTo>
                    <a:pt x="16" y="185"/>
                    <a:pt x="16" y="185"/>
                    <a:pt x="16" y="186"/>
                  </a:cubicBezTo>
                  <a:cubicBezTo>
                    <a:pt x="14" y="189"/>
                    <a:pt x="13" y="191"/>
                    <a:pt x="12" y="194"/>
                  </a:cubicBezTo>
                  <a:cubicBezTo>
                    <a:pt x="12" y="195"/>
                    <a:pt x="12" y="195"/>
                    <a:pt x="11" y="196"/>
                  </a:cubicBezTo>
                  <a:cubicBezTo>
                    <a:pt x="10" y="199"/>
                    <a:pt x="9" y="202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7" y="208"/>
                    <a:pt x="6" y="211"/>
                    <a:pt x="5" y="214"/>
                  </a:cubicBezTo>
                  <a:cubicBezTo>
                    <a:pt x="5" y="214"/>
                    <a:pt x="5" y="215"/>
                    <a:pt x="5" y="216"/>
                  </a:cubicBezTo>
                  <a:cubicBezTo>
                    <a:pt x="4" y="219"/>
                    <a:pt x="4" y="222"/>
                    <a:pt x="3" y="225"/>
                  </a:cubicBezTo>
                  <a:cubicBezTo>
                    <a:pt x="3" y="225"/>
                    <a:pt x="3" y="226"/>
                    <a:pt x="3" y="226"/>
                  </a:cubicBezTo>
                  <a:cubicBezTo>
                    <a:pt x="2" y="229"/>
                    <a:pt x="2" y="232"/>
                    <a:pt x="1" y="234"/>
                  </a:cubicBezTo>
                  <a:cubicBezTo>
                    <a:pt x="1" y="235"/>
                    <a:pt x="1" y="235"/>
                    <a:pt x="1" y="236"/>
                  </a:cubicBezTo>
                  <a:cubicBezTo>
                    <a:pt x="1" y="239"/>
                    <a:pt x="0" y="242"/>
                    <a:pt x="0" y="245"/>
                  </a:cubicBezTo>
                  <a:cubicBezTo>
                    <a:pt x="0" y="245"/>
                    <a:pt x="0" y="246"/>
                    <a:pt x="0" y="247"/>
                  </a:cubicBezTo>
                  <a:cubicBezTo>
                    <a:pt x="0" y="250"/>
                    <a:pt x="0" y="253"/>
                    <a:pt x="0" y="256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1"/>
                    <a:pt x="0" y="408"/>
                    <a:pt x="0" y="404"/>
                  </a:cubicBezTo>
                  <a:cubicBezTo>
                    <a:pt x="0" y="404"/>
                    <a:pt x="0" y="403"/>
                    <a:pt x="0" y="402"/>
                  </a:cubicBezTo>
                  <a:cubicBezTo>
                    <a:pt x="0" y="399"/>
                    <a:pt x="1" y="396"/>
                    <a:pt x="1" y="393"/>
                  </a:cubicBezTo>
                  <a:cubicBezTo>
                    <a:pt x="1" y="393"/>
                    <a:pt x="1" y="392"/>
                    <a:pt x="1" y="392"/>
                  </a:cubicBezTo>
                  <a:cubicBezTo>
                    <a:pt x="2" y="389"/>
                    <a:pt x="2" y="386"/>
                    <a:pt x="3" y="384"/>
                  </a:cubicBezTo>
                  <a:cubicBezTo>
                    <a:pt x="3" y="383"/>
                    <a:pt x="3" y="383"/>
                    <a:pt x="3" y="382"/>
                  </a:cubicBezTo>
                  <a:cubicBezTo>
                    <a:pt x="4" y="379"/>
                    <a:pt x="4" y="376"/>
                    <a:pt x="5" y="373"/>
                  </a:cubicBezTo>
                  <a:cubicBezTo>
                    <a:pt x="5" y="373"/>
                    <a:pt x="5" y="372"/>
                    <a:pt x="5" y="371"/>
                  </a:cubicBezTo>
                  <a:cubicBezTo>
                    <a:pt x="6" y="369"/>
                    <a:pt x="7" y="366"/>
                    <a:pt x="8" y="363"/>
                  </a:cubicBezTo>
                  <a:cubicBezTo>
                    <a:pt x="8" y="363"/>
                    <a:pt x="8" y="363"/>
                    <a:pt x="8" y="362"/>
                  </a:cubicBezTo>
                  <a:cubicBezTo>
                    <a:pt x="9" y="360"/>
                    <a:pt x="10" y="357"/>
                    <a:pt x="11" y="354"/>
                  </a:cubicBezTo>
                  <a:cubicBezTo>
                    <a:pt x="12" y="353"/>
                    <a:pt x="12" y="352"/>
                    <a:pt x="12" y="352"/>
                  </a:cubicBezTo>
                  <a:cubicBezTo>
                    <a:pt x="13" y="349"/>
                    <a:pt x="14" y="346"/>
                    <a:pt x="16" y="343"/>
                  </a:cubicBezTo>
                  <a:cubicBezTo>
                    <a:pt x="16" y="343"/>
                    <a:pt x="16" y="343"/>
                    <a:pt x="16" y="342"/>
                  </a:cubicBezTo>
                  <a:cubicBezTo>
                    <a:pt x="18" y="340"/>
                    <a:pt x="19" y="337"/>
                    <a:pt x="20" y="335"/>
                  </a:cubicBezTo>
                  <a:cubicBezTo>
                    <a:pt x="20" y="334"/>
                    <a:pt x="21" y="333"/>
                    <a:pt x="21" y="333"/>
                  </a:cubicBezTo>
                  <a:cubicBezTo>
                    <a:pt x="23" y="330"/>
                    <a:pt x="24" y="327"/>
                    <a:pt x="26" y="325"/>
                  </a:cubicBezTo>
                  <a:cubicBezTo>
                    <a:pt x="26" y="324"/>
                    <a:pt x="26" y="324"/>
                    <a:pt x="27" y="323"/>
                  </a:cubicBezTo>
                  <a:cubicBezTo>
                    <a:pt x="28" y="321"/>
                    <a:pt x="30" y="318"/>
                    <a:pt x="32" y="316"/>
                  </a:cubicBezTo>
                  <a:cubicBezTo>
                    <a:pt x="32" y="315"/>
                    <a:pt x="32" y="315"/>
                    <a:pt x="32" y="315"/>
                  </a:cubicBezTo>
                  <a:cubicBezTo>
                    <a:pt x="34" y="312"/>
                    <a:pt x="36" y="309"/>
                    <a:pt x="38" y="307"/>
                  </a:cubicBezTo>
                  <a:cubicBezTo>
                    <a:pt x="38" y="306"/>
                    <a:pt x="39" y="305"/>
                    <a:pt x="39" y="305"/>
                  </a:cubicBezTo>
                  <a:cubicBezTo>
                    <a:pt x="41" y="302"/>
                    <a:pt x="43" y="300"/>
                    <a:pt x="45" y="297"/>
                  </a:cubicBezTo>
                  <a:cubicBezTo>
                    <a:pt x="46" y="297"/>
                    <a:pt x="46" y="297"/>
                    <a:pt x="46" y="296"/>
                  </a:cubicBezTo>
                  <a:cubicBezTo>
                    <a:pt x="48" y="294"/>
                    <a:pt x="50" y="292"/>
                    <a:pt x="52" y="289"/>
                  </a:cubicBezTo>
                  <a:cubicBezTo>
                    <a:pt x="53" y="289"/>
                    <a:pt x="53" y="288"/>
                    <a:pt x="54" y="288"/>
                  </a:cubicBezTo>
                  <a:cubicBezTo>
                    <a:pt x="56" y="285"/>
                    <a:pt x="58" y="283"/>
                    <a:pt x="61" y="280"/>
                  </a:cubicBezTo>
                  <a:cubicBezTo>
                    <a:pt x="61" y="280"/>
                    <a:pt x="62" y="279"/>
                    <a:pt x="62" y="279"/>
                  </a:cubicBezTo>
                  <a:cubicBezTo>
                    <a:pt x="64" y="277"/>
                    <a:pt x="67" y="275"/>
                    <a:pt x="69" y="272"/>
                  </a:cubicBezTo>
                  <a:cubicBezTo>
                    <a:pt x="69" y="272"/>
                    <a:pt x="70" y="272"/>
                    <a:pt x="70" y="271"/>
                  </a:cubicBezTo>
                  <a:cubicBezTo>
                    <a:pt x="73" y="269"/>
                    <a:pt x="75" y="267"/>
                    <a:pt x="78" y="264"/>
                  </a:cubicBezTo>
                  <a:cubicBezTo>
                    <a:pt x="79" y="264"/>
                    <a:pt x="79" y="263"/>
                    <a:pt x="80" y="263"/>
                  </a:cubicBezTo>
                  <a:cubicBezTo>
                    <a:pt x="83" y="260"/>
                    <a:pt x="86" y="258"/>
                    <a:pt x="90" y="255"/>
                  </a:cubicBezTo>
                  <a:cubicBezTo>
                    <a:pt x="90" y="255"/>
                    <a:pt x="91" y="254"/>
                    <a:pt x="91" y="254"/>
                  </a:cubicBezTo>
                  <a:cubicBezTo>
                    <a:pt x="95" y="251"/>
                    <a:pt x="98" y="249"/>
                    <a:pt x="102" y="246"/>
                  </a:cubicBezTo>
                  <a:cubicBezTo>
                    <a:pt x="102" y="246"/>
                    <a:pt x="103" y="245"/>
                    <a:pt x="103" y="245"/>
                  </a:cubicBezTo>
                  <a:cubicBezTo>
                    <a:pt x="106" y="243"/>
                    <a:pt x="108" y="242"/>
                    <a:pt x="111" y="240"/>
                  </a:cubicBezTo>
                  <a:cubicBezTo>
                    <a:pt x="111" y="239"/>
                    <a:pt x="112" y="239"/>
                    <a:pt x="113" y="238"/>
                  </a:cubicBezTo>
                  <a:cubicBezTo>
                    <a:pt x="116" y="236"/>
                    <a:pt x="119" y="235"/>
                    <a:pt x="122" y="233"/>
                  </a:cubicBezTo>
                  <a:cubicBezTo>
                    <a:pt x="122" y="232"/>
                    <a:pt x="123" y="232"/>
                    <a:pt x="124" y="232"/>
                  </a:cubicBezTo>
                  <a:cubicBezTo>
                    <a:pt x="126" y="230"/>
                    <a:pt x="128" y="229"/>
                    <a:pt x="130" y="228"/>
                  </a:cubicBezTo>
                  <a:cubicBezTo>
                    <a:pt x="131" y="227"/>
                    <a:pt x="132" y="227"/>
                    <a:pt x="133" y="226"/>
                  </a:cubicBezTo>
                  <a:cubicBezTo>
                    <a:pt x="135" y="225"/>
                    <a:pt x="137" y="224"/>
                    <a:pt x="139" y="223"/>
                  </a:cubicBezTo>
                  <a:cubicBezTo>
                    <a:pt x="139" y="223"/>
                    <a:pt x="140" y="222"/>
                    <a:pt x="141" y="222"/>
                  </a:cubicBezTo>
                  <a:cubicBezTo>
                    <a:pt x="146" y="219"/>
                    <a:pt x="152" y="216"/>
                    <a:pt x="157" y="213"/>
                  </a:cubicBezTo>
                  <a:cubicBezTo>
                    <a:pt x="157" y="213"/>
                    <a:pt x="158" y="213"/>
                    <a:pt x="158" y="213"/>
                  </a:cubicBezTo>
                  <a:cubicBezTo>
                    <a:pt x="163" y="210"/>
                    <a:pt x="169" y="208"/>
                    <a:pt x="175" y="205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80" y="203"/>
                    <a:pt x="186" y="201"/>
                    <a:pt x="191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7" y="196"/>
                    <a:pt x="202" y="194"/>
                    <a:pt x="207" y="192"/>
                  </a:cubicBezTo>
                  <a:cubicBezTo>
                    <a:pt x="207" y="192"/>
                    <a:pt x="208" y="192"/>
                    <a:pt x="208" y="192"/>
                  </a:cubicBezTo>
                  <a:cubicBezTo>
                    <a:pt x="213" y="190"/>
                    <a:pt x="218" y="189"/>
                    <a:pt x="223" y="187"/>
                  </a:cubicBezTo>
                  <a:cubicBezTo>
                    <a:pt x="224" y="187"/>
                    <a:pt x="224" y="187"/>
                    <a:pt x="225" y="186"/>
                  </a:cubicBezTo>
                  <a:cubicBezTo>
                    <a:pt x="229" y="185"/>
                    <a:pt x="234" y="183"/>
                    <a:pt x="239" y="182"/>
                  </a:cubicBezTo>
                  <a:cubicBezTo>
                    <a:pt x="240" y="182"/>
                    <a:pt x="241" y="182"/>
                    <a:pt x="241" y="181"/>
                  </a:cubicBezTo>
                  <a:cubicBezTo>
                    <a:pt x="246" y="180"/>
                    <a:pt x="251" y="179"/>
                    <a:pt x="256" y="178"/>
                  </a:cubicBezTo>
                  <a:cubicBezTo>
                    <a:pt x="257" y="177"/>
                    <a:pt x="257" y="177"/>
                    <a:pt x="258" y="177"/>
                  </a:cubicBezTo>
                  <a:cubicBezTo>
                    <a:pt x="263" y="176"/>
                    <a:pt x="268" y="175"/>
                    <a:pt x="273" y="173"/>
                  </a:cubicBezTo>
                  <a:cubicBezTo>
                    <a:pt x="273" y="173"/>
                    <a:pt x="274" y="173"/>
                    <a:pt x="274" y="173"/>
                  </a:cubicBezTo>
                  <a:cubicBezTo>
                    <a:pt x="279" y="172"/>
                    <a:pt x="284" y="171"/>
                    <a:pt x="289" y="170"/>
                  </a:cubicBezTo>
                  <a:cubicBezTo>
                    <a:pt x="289" y="170"/>
                    <a:pt x="290" y="170"/>
                    <a:pt x="291" y="170"/>
                  </a:cubicBezTo>
                  <a:cubicBezTo>
                    <a:pt x="295" y="169"/>
                    <a:pt x="300" y="168"/>
                    <a:pt x="305" y="167"/>
                  </a:cubicBezTo>
                  <a:cubicBezTo>
                    <a:pt x="306" y="167"/>
                    <a:pt x="307" y="167"/>
                    <a:pt x="308" y="167"/>
                  </a:cubicBezTo>
                  <a:cubicBezTo>
                    <a:pt x="313" y="166"/>
                    <a:pt x="318" y="165"/>
                    <a:pt x="323" y="164"/>
                  </a:cubicBezTo>
                  <a:cubicBezTo>
                    <a:pt x="324" y="164"/>
                    <a:pt x="325" y="164"/>
                    <a:pt x="326" y="164"/>
                  </a:cubicBezTo>
                  <a:cubicBezTo>
                    <a:pt x="331" y="163"/>
                    <a:pt x="337" y="163"/>
                    <a:pt x="342" y="162"/>
                  </a:cubicBezTo>
                  <a:cubicBezTo>
                    <a:pt x="342" y="162"/>
                    <a:pt x="342" y="162"/>
                    <a:pt x="342" y="162"/>
                  </a:cubicBezTo>
                  <a:cubicBezTo>
                    <a:pt x="348" y="161"/>
                    <a:pt x="353" y="161"/>
                    <a:pt x="359" y="160"/>
                  </a:cubicBezTo>
                  <a:cubicBezTo>
                    <a:pt x="359" y="160"/>
                    <a:pt x="360" y="160"/>
                    <a:pt x="361" y="160"/>
                  </a:cubicBezTo>
                  <a:cubicBezTo>
                    <a:pt x="366" y="160"/>
                    <a:pt x="372" y="159"/>
                    <a:pt x="377" y="159"/>
                  </a:cubicBezTo>
                  <a:cubicBezTo>
                    <a:pt x="378" y="159"/>
                    <a:pt x="379" y="159"/>
                    <a:pt x="380" y="159"/>
                  </a:cubicBezTo>
                  <a:cubicBezTo>
                    <a:pt x="386" y="159"/>
                    <a:pt x="391" y="158"/>
                    <a:pt x="397" y="158"/>
                  </a:cubicBezTo>
                  <a:cubicBezTo>
                    <a:pt x="398" y="158"/>
                    <a:pt x="399" y="158"/>
                    <a:pt x="400" y="158"/>
                  </a:cubicBezTo>
                  <a:cubicBezTo>
                    <a:pt x="405" y="158"/>
                    <a:pt x="410" y="158"/>
                    <a:pt x="415" y="158"/>
                  </a:cubicBezTo>
                  <a:cubicBezTo>
                    <a:pt x="417" y="158"/>
                    <a:pt x="418" y="158"/>
                    <a:pt x="420" y="158"/>
                  </a:cubicBezTo>
                  <a:cubicBezTo>
                    <a:pt x="426" y="158"/>
                    <a:pt x="433" y="158"/>
                    <a:pt x="439" y="158"/>
                  </a:cubicBezTo>
                  <a:cubicBezTo>
                    <a:pt x="440" y="158"/>
                    <a:pt x="441" y="158"/>
                    <a:pt x="441" y="158"/>
                  </a:cubicBez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83000">
                  <a:schemeClr val="accent1">
                    <a:lumMod val="50000"/>
                  </a:schemeClr>
                </a:gs>
                <a:gs pos="25000">
                  <a:schemeClr val="accent1"/>
                </a:gs>
                <a:gs pos="120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latin typeface="inpin heiti" charset="-122"/>
                <a:cs typeface="inpin heiti" charset="-122"/>
              </a:endParaRPr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4941888" y="2936875"/>
              <a:ext cx="2301875" cy="14192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latin typeface="inpin heiti" charset="-122"/>
                <a:cs typeface="inpin heiti" charset="-122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10800000">
            <a:off x="4495339" y="3332595"/>
            <a:ext cx="2664513" cy="2149987"/>
            <a:chOff x="4941888" y="2498725"/>
            <a:chExt cx="2301875" cy="1857375"/>
          </a:xfrm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941888" y="2498725"/>
              <a:ext cx="2301875" cy="1147763"/>
            </a:xfrm>
            <a:custGeom>
              <a:avLst/>
              <a:gdLst>
                <a:gd name="T0" fmla="*/ 493 w 831"/>
                <a:gd name="T1" fmla="*/ 162 h 414"/>
                <a:gd name="T2" fmla="*/ 550 w 831"/>
                <a:gd name="T3" fmla="*/ 172 h 414"/>
                <a:gd name="T4" fmla="*/ 601 w 831"/>
                <a:gd name="T5" fmla="*/ 185 h 414"/>
                <a:gd name="T6" fmla="*/ 651 w 831"/>
                <a:gd name="T7" fmla="*/ 203 h 414"/>
                <a:gd name="T8" fmla="*/ 693 w 831"/>
                <a:gd name="T9" fmla="*/ 224 h 414"/>
                <a:gd name="T10" fmla="*/ 721 w 831"/>
                <a:gd name="T11" fmla="*/ 241 h 414"/>
                <a:gd name="T12" fmla="*/ 743 w 831"/>
                <a:gd name="T13" fmla="*/ 257 h 414"/>
                <a:gd name="T14" fmla="*/ 777 w 831"/>
                <a:gd name="T15" fmla="*/ 288 h 414"/>
                <a:gd name="T16" fmla="*/ 801 w 831"/>
                <a:gd name="T17" fmla="*/ 318 h 414"/>
                <a:gd name="T18" fmla="*/ 818 w 831"/>
                <a:gd name="T19" fmla="*/ 350 h 414"/>
                <a:gd name="T20" fmla="*/ 827 w 831"/>
                <a:gd name="T21" fmla="*/ 377 h 414"/>
                <a:gd name="T22" fmla="*/ 830 w 831"/>
                <a:gd name="T23" fmla="*/ 396 h 414"/>
                <a:gd name="T24" fmla="*/ 831 w 831"/>
                <a:gd name="T25" fmla="*/ 256 h 414"/>
                <a:gd name="T26" fmla="*/ 830 w 831"/>
                <a:gd name="T27" fmla="*/ 240 h 414"/>
                <a:gd name="T28" fmla="*/ 828 w 831"/>
                <a:gd name="T29" fmla="*/ 225 h 414"/>
                <a:gd name="T30" fmla="*/ 822 w 831"/>
                <a:gd name="T31" fmla="*/ 204 h 414"/>
                <a:gd name="T32" fmla="*/ 813 w 831"/>
                <a:gd name="T33" fmla="*/ 183 h 414"/>
                <a:gd name="T34" fmla="*/ 801 w 831"/>
                <a:gd name="T35" fmla="*/ 161 h 414"/>
                <a:gd name="T36" fmla="*/ 787 w 831"/>
                <a:gd name="T37" fmla="*/ 141 h 414"/>
                <a:gd name="T38" fmla="*/ 769 w 831"/>
                <a:gd name="T39" fmla="*/ 121 h 414"/>
                <a:gd name="T40" fmla="*/ 745 w 831"/>
                <a:gd name="T41" fmla="*/ 101 h 414"/>
                <a:gd name="T42" fmla="*/ 731 w 831"/>
                <a:gd name="T43" fmla="*/ 90 h 414"/>
                <a:gd name="T44" fmla="*/ 713 w 831"/>
                <a:gd name="T45" fmla="*/ 78 h 414"/>
                <a:gd name="T46" fmla="*/ 683 w 831"/>
                <a:gd name="T47" fmla="*/ 60 h 414"/>
                <a:gd name="T48" fmla="*/ 651 w 831"/>
                <a:gd name="T49" fmla="*/ 46 h 414"/>
                <a:gd name="T50" fmla="*/ 603 w 831"/>
                <a:gd name="T51" fmla="*/ 28 h 414"/>
                <a:gd name="T52" fmla="*/ 552 w 831"/>
                <a:gd name="T53" fmla="*/ 14 h 414"/>
                <a:gd name="T54" fmla="*/ 496 w 831"/>
                <a:gd name="T55" fmla="*/ 5 h 414"/>
                <a:gd name="T56" fmla="*/ 465 w 831"/>
                <a:gd name="T57" fmla="*/ 2 h 414"/>
                <a:gd name="T58" fmla="*/ 418 w 831"/>
                <a:gd name="T59" fmla="*/ 0 h 414"/>
                <a:gd name="T60" fmla="*/ 379 w 831"/>
                <a:gd name="T61" fmla="*/ 1 h 414"/>
                <a:gd name="T62" fmla="*/ 342 w 831"/>
                <a:gd name="T63" fmla="*/ 4 h 414"/>
                <a:gd name="T64" fmla="*/ 307 w 831"/>
                <a:gd name="T65" fmla="*/ 9 h 414"/>
                <a:gd name="T66" fmla="*/ 273 w 831"/>
                <a:gd name="T67" fmla="*/ 16 h 414"/>
                <a:gd name="T68" fmla="*/ 240 w 831"/>
                <a:gd name="T69" fmla="*/ 24 h 414"/>
                <a:gd name="T70" fmla="*/ 208 w 831"/>
                <a:gd name="T71" fmla="*/ 35 h 414"/>
                <a:gd name="T72" fmla="*/ 140 w 831"/>
                <a:gd name="T73" fmla="*/ 64 h 414"/>
                <a:gd name="T74" fmla="*/ 122 w 831"/>
                <a:gd name="T75" fmla="*/ 75 h 414"/>
                <a:gd name="T76" fmla="*/ 91 w 831"/>
                <a:gd name="T77" fmla="*/ 96 h 414"/>
                <a:gd name="T78" fmla="*/ 69 w 831"/>
                <a:gd name="T79" fmla="*/ 115 h 414"/>
                <a:gd name="T80" fmla="*/ 45 w 831"/>
                <a:gd name="T81" fmla="*/ 139 h 414"/>
                <a:gd name="T82" fmla="*/ 26 w 831"/>
                <a:gd name="T83" fmla="*/ 167 h 414"/>
                <a:gd name="T84" fmla="*/ 11 w 831"/>
                <a:gd name="T85" fmla="*/ 196 h 414"/>
                <a:gd name="T86" fmla="*/ 3 w 831"/>
                <a:gd name="T87" fmla="*/ 226 h 414"/>
                <a:gd name="T88" fmla="*/ 0 w 831"/>
                <a:gd name="T89" fmla="*/ 414 h 414"/>
                <a:gd name="T90" fmla="*/ 3 w 831"/>
                <a:gd name="T91" fmla="*/ 382 h 414"/>
                <a:gd name="T92" fmla="*/ 12 w 831"/>
                <a:gd name="T93" fmla="*/ 352 h 414"/>
                <a:gd name="T94" fmla="*/ 27 w 831"/>
                <a:gd name="T95" fmla="*/ 323 h 414"/>
                <a:gd name="T96" fmla="*/ 46 w 831"/>
                <a:gd name="T97" fmla="*/ 296 h 414"/>
                <a:gd name="T98" fmla="*/ 70 w 831"/>
                <a:gd name="T99" fmla="*/ 271 h 414"/>
                <a:gd name="T100" fmla="*/ 103 w 831"/>
                <a:gd name="T101" fmla="*/ 245 h 414"/>
                <a:gd name="T102" fmla="*/ 133 w 831"/>
                <a:gd name="T103" fmla="*/ 226 h 414"/>
                <a:gd name="T104" fmla="*/ 175 w 831"/>
                <a:gd name="T105" fmla="*/ 205 h 414"/>
                <a:gd name="T106" fmla="*/ 225 w 831"/>
                <a:gd name="T107" fmla="*/ 186 h 414"/>
                <a:gd name="T108" fmla="*/ 274 w 831"/>
                <a:gd name="T109" fmla="*/ 173 h 414"/>
                <a:gd name="T110" fmla="*/ 326 w 831"/>
                <a:gd name="T111" fmla="*/ 164 h 414"/>
                <a:gd name="T112" fmla="*/ 380 w 831"/>
                <a:gd name="T113" fmla="*/ 159 h 414"/>
                <a:gd name="T114" fmla="*/ 441 w 831"/>
                <a:gd name="T115" fmla="*/ 15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1" h="414">
                  <a:moveTo>
                    <a:pt x="441" y="158"/>
                  </a:moveTo>
                  <a:cubicBezTo>
                    <a:pt x="449" y="159"/>
                    <a:pt x="456" y="159"/>
                    <a:pt x="464" y="160"/>
                  </a:cubicBezTo>
                  <a:cubicBezTo>
                    <a:pt x="464" y="160"/>
                    <a:pt x="465" y="160"/>
                    <a:pt x="466" y="160"/>
                  </a:cubicBezTo>
                  <a:cubicBezTo>
                    <a:pt x="471" y="160"/>
                    <a:pt x="475" y="161"/>
                    <a:pt x="479" y="161"/>
                  </a:cubicBezTo>
                  <a:cubicBezTo>
                    <a:pt x="480" y="161"/>
                    <a:pt x="481" y="161"/>
                    <a:pt x="482" y="161"/>
                  </a:cubicBezTo>
                  <a:cubicBezTo>
                    <a:pt x="486" y="162"/>
                    <a:pt x="489" y="162"/>
                    <a:pt x="493" y="162"/>
                  </a:cubicBezTo>
                  <a:cubicBezTo>
                    <a:pt x="494" y="163"/>
                    <a:pt x="495" y="163"/>
                    <a:pt x="496" y="163"/>
                  </a:cubicBezTo>
                  <a:cubicBezTo>
                    <a:pt x="502" y="164"/>
                    <a:pt x="507" y="164"/>
                    <a:pt x="513" y="165"/>
                  </a:cubicBezTo>
                  <a:cubicBezTo>
                    <a:pt x="514" y="165"/>
                    <a:pt x="514" y="165"/>
                    <a:pt x="515" y="165"/>
                  </a:cubicBezTo>
                  <a:cubicBezTo>
                    <a:pt x="521" y="166"/>
                    <a:pt x="526" y="167"/>
                    <a:pt x="531" y="168"/>
                  </a:cubicBezTo>
                  <a:cubicBezTo>
                    <a:pt x="532" y="168"/>
                    <a:pt x="533" y="168"/>
                    <a:pt x="534" y="169"/>
                  </a:cubicBezTo>
                  <a:cubicBezTo>
                    <a:pt x="539" y="170"/>
                    <a:pt x="545" y="171"/>
                    <a:pt x="550" y="172"/>
                  </a:cubicBezTo>
                  <a:cubicBezTo>
                    <a:pt x="550" y="172"/>
                    <a:pt x="551" y="172"/>
                    <a:pt x="552" y="172"/>
                  </a:cubicBezTo>
                  <a:cubicBezTo>
                    <a:pt x="557" y="173"/>
                    <a:pt x="563" y="174"/>
                    <a:pt x="568" y="176"/>
                  </a:cubicBezTo>
                  <a:cubicBezTo>
                    <a:pt x="568" y="176"/>
                    <a:pt x="568" y="176"/>
                    <a:pt x="569" y="176"/>
                  </a:cubicBezTo>
                  <a:cubicBezTo>
                    <a:pt x="574" y="177"/>
                    <a:pt x="579" y="179"/>
                    <a:pt x="585" y="180"/>
                  </a:cubicBezTo>
                  <a:cubicBezTo>
                    <a:pt x="585" y="180"/>
                    <a:pt x="585" y="180"/>
                    <a:pt x="586" y="180"/>
                  </a:cubicBezTo>
                  <a:cubicBezTo>
                    <a:pt x="591" y="182"/>
                    <a:pt x="596" y="183"/>
                    <a:pt x="601" y="185"/>
                  </a:cubicBezTo>
                  <a:cubicBezTo>
                    <a:pt x="602" y="185"/>
                    <a:pt x="602" y="185"/>
                    <a:pt x="603" y="186"/>
                  </a:cubicBezTo>
                  <a:cubicBezTo>
                    <a:pt x="608" y="187"/>
                    <a:pt x="613" y="189"/>
                    <a:pt x="618" y="190"/>
                  </a:cubicBezTo>
                  <a:cubicBezTo>
                    <a:pt x="618" y="191"/>
                    <a:pt x="619" y="191"/>
                    <a:pt x="620" y="191"/>
                  </a:cubicBezTo>
                  <a:cubicBezTo>
                    <a:pt x="625" y="193"/>
                    <a:pt x="629" y="194"/>
                    <a:pt x="634" y="196"/>
                  </a:cubicBezTo>
                  <a:cubicBezTo>
                    <a:pt x="635" y="196"/>
                    <a:pt x="635" y="197"/>
                    <a:pt x="636" y="197"/>
                  </a:cubicBezTo>
                  <a:cubicBezTo>
                    <a:pt x="641" y="199"/>
                    <a:pt x="646" y="201"/>
                    <a:pt x="651" y="203"/>
                  </a:cubicBezTo>
                  <a:cubicBezTo>
                    <a:pt x="652" y="203"/>
                    <a:pt x="653" y="204"/>
                    <a:pt x="653" y="204"/>
                  </a:cubicBezTo>
                  <a:cubicBezTo>
                    <a:pt x="658" y="206"/>
                    <a:pt x="663" y="208"/>
                    <a:pt x="668" y="211"/>
                  </a:cubicBezTo>
                  <a:cubicBezTo>
                    <a:pt x="669" y="211"/>
                    <a:pt x="669" y="211"/>
                    <a:pt x="670" y="212"/>
                  </a:cubicBezTo>
                  <a:cubicBezTo>
                    <a:pt x="674" y="213"/>
                    <a:pt x="677" y="215"/>
                    <a:pt x="681" y="217"/>
                  </a:cubicBezTo>
                  <a:cubicBezTo>
                    <a:pt x="682" y="217"/>
                    <a:pt x="682" y="218"/>
                    <a:pt x="683" y="218"/>
                  </a:cubicBezTo>
                  <a:cubicBezTo>
                    <a:pt x="686" y="220"/>
                    <a:pt x="690" y="222"/>
                    <a:pt x="693" y="224"/>
                  </a:cubicBezTo>
                  <a:cubicBezTo>
                    <a:pt x="694" y="224"/>
                    <a:pt x="694" y="224"/>
                    <a:pt x="694" y="224"/>
                  </a:cubicBezTo>
                  <a:cubicBezTo>
                    <a:pt x="697" y="226"/>
                    <a:pt x="700" y="228"/>
                    <a:pt x="703" y="229"/>
                  </a:cubicBezTo>
                  <a:cubicBezTo>
                    <a:pt x="704" y="230"/>
                    <a:pt x="705" y="230"/>
                    <a:pt x="706" y="231"/>
                  </a:cubicBezTo>
                  <a:cubicBezTo>
                    <a:pt x="708" y="232"/>
                    <a:pt x="710" y="234"/>
                    <a:pt x="713" y="235"/>
                  </a:cubicBezTo>
                  <a:cubicBezTo>
                    <a:pt x="713" y="236"/>
                    <a:pt x="714" y="236"/>
                    <a:pt x="715" y="237"/>
                  </a:cubicBezTo>
                  <a:cubicBezTo>
                    <a:pt x="717" y="238"/>
                    <a:pt x="719" y="239"/>
                    <a:pt x="721" y="241"/>
                  </a:cubicBezTo>
                  <a:cubicBezTo>
                    <a:pt x="722" y="241"/>
                    <a:pt x="722" y="241"/>
                    <a:pt x="723" y="242"/>
                  </a:cubicBezTo>
                  <a:cubicBezTo>
                    <a:pt x="725" y="243"/>
                    <a:pt x="728" y="245"/>
                    <a:pt x="730" y="247"/>
                  </a:cubicBezTo>
                  <a:cubicBezTo>
                    <a:pt x="731" y="248"/>
                    <a:pt x="732" y="248"/>
                    <a:pt x="733" y="249"/>
                  </a:cubicBezTo>
                  <a:cubicBezTo>
                    <a:pt x="734" y="250"/>
                    <a:pt x="736" y="251"/>
                    <a:pt x="737" y="252"/>
                  </a:cubicBezTo>
                  <a:cubicBezTo>
                    <a:pt x="738" y="252"/>
                    <a:pt x="739" y="253"/>
                    <a:pt x="740" y="254"/>
                  </a:cubicBezTo>
                  <a:cubicBezTo>
                    <a:pt x="741" y="255"/>
                    <a:pt x="742" y="256"/>
                    <a:pt x="743" y="257"/>
                  </a:cubicBezTo>
                  <a:cubicBezTo>
                    <a:pt x="744" y="257"/>
                    <a:pt x="745" y="258"/>
                    <a:pt x="745" y="258"/>
                  </a:cubicBezTo>
                  <a:cubicBezTo>
                    <a:pt x="749" y="261"/>
                    <a:pt x="753" y="264"/>
                    <a:pt x="756" y="267"/>
                  </a:cubicBezTo>
                  <a:cubicBezTo>
                    <a:pt x="757" y="268"/>
                    <a:pt x="757" y="268"/>
                    <a:pt x="758" y="269"/>
                  </a:cubicBezTo>
                  <a:cubicBezTo>
                    <a:pt x="761" y="272"/>
                    <a:pt x="764" y="275"/>
                    <a:pt x="767" y="278"/>
                  </a:cubicBezTo>
                  <a:cubicBezTo>
                    <a:pt x="768" y="278"/>
                    <a:pt x="768" y="279"/>
                    <a:pt x="769" y="279"/>
                  </a:cubicBezTo>
                  <a:cubicBezTo>
                    <a:pt x="772" y="282"/>
                    <a:pt x="774" y="285"/>
                    <a:pt x="777" y="288"/>
                  </a:cubicBezTo>
                  <a:cubicBezTo>
                    <a:pt x="777" y="288"/>
                    <a:pt x="778" y="289"/>
                    <a:pt x="778" y="289"/>
                  </a:cubicBezTo>
                  <a:cubicBezTo>
                    <a:pt x="781" y="292"/>
                    <a:pt x="784" y="295"/>
                    <a:pt x="786" y="298"/>
                  </a:cubicBezTo>
                  <a:cubicBezTo>
                    <a:pt x="786" y="298"/>
                    <a:pt x="787" y="299"/>
                    <a:pt x="787" y="299"/>
                  </a:cubicBezTo>
                  <a:cubicBezTo>
                    <a:pt x="789" y="302"/>
                    <a:pt x="792" y="305"/>
                    <a:pt x="794" y="308"/>
                  </a:cubicBezTo>
                  <a:cubicBezTo>
                    <a:pt x="794" y="308"/>
                    <a:pt x="794" y="308"/>
                    <a:pt x="794" y="308"/>
                  </a:cubicBezTo>
                  <a:cubicBezTo>
                    <a:pt x="796" y="312"/>
                    <a:pt x="799" y="315"/>
                    <a:pt x="801" y="318"/>
                  </a:cubicBezTo>
                  <a:cubicBezTo>
                    <a:pt x="801" y="318"/>
                    <a:pt x="801" y="319"/>
                    <a:pt x="801" y="319"/>
                  </a:cubicBezTo>
                  <a:cubicBezTo>
                    <a:pt x="803" y="322"/>
                    <a:pt x="805" y="325"/>
                    <a:pt x="807" y="328"/>
                  </a:cubicBezTo>
                  <a:cubicBezTo>
                    <a:pt x="807" y="328"/>
                    <a:pt x="808" y="329"/>
                    <a:pt x="808" y="330"/>
                  </a:cubicBezTo>
                  <a:cubicBezTo>
                    <a:pt x="810" y="333"/>
                    <a:pt x="811" y="336"/>
                    <a:pt x="813" y="339"/>
                  </a:cubicBezTo>
                  <a:cubicBezTo>
                    <a:pt x="813" y="339"/>
                    <a:pt x="813" y="340"/>
                    <a:pt x="813" y="340"/>
                  </a:cubicBezTo>
                  <a:cubicBezTo>
                    <a:pt x="815" y="343"/>
                    <a:pt x="816" y="347"/>
                    <a:pt x="818" y="350"/>
                  </a:cubicBezTo>
                  <a:cubicBezTo>
                    <a:pt x="818" y="350"/>
                    <a:pt x="818" y="350"/>
                    <a:pt x="818" y="350"/>
                  </a:cubicBezTo>
                  <a:cubicBezTo>
                    <a:pt x="819" y="353"/>
                    <a:pt x="821" y="357"/>
                    <a:pt x="822" y="360"/>
                  </a:cubicBezTo>
                  <a:cubicBezTo>
                    <a:pt x="822" y="361"/>
                    <a:pt x="822" y="361"/>
                    <a:pt x="822" y="362"/>
                  </a:cubicBezTo>
                  <a:cubicBezTo>
                    <a:pt x="823" y="365"/>
                    <a:pt x="824" y="368"/>
                    <a:pt x="825" y="372"/>
                  </a:cubicBezTo>
                  <a:cubicBezTo>
                    <a:pt x="825" y="372"/>
                    <a:pt x="826" y="373"/>
                    <a:pt x="826" y="374"/>
                  </a:cubicBezTo>
                  <a:cubicBezTo>
                    <a:pt x="826" y="375"/>
                    <a:pt x="826" y="376"/>
                    <a:pt x="827" y="377"/>
                  </a:cubicBezTo>
                  <a:cubicBezTo>
                    <a:pt x="827" y="378"/>
                    <a:pt x="827" y="379"/>
                    <a:pt x="827" y="380"/>
                  </a:cubicBezTo>
                  <a:cubicBezTo>
                    <a:pt x="827" y="381"/>
                    <a:pt x="828" y="382"/>
                    <a:pt x="828" y="383"/>
                  </a:cubicBezTo>
                  <a:cubicBezTo>
                    <a:pt x="828" y="384"/>
                    <a:pt x="828" y="385"/>
                    <a:pt x="828" y="386"/>
                  </a:cubicBezTo>
                  <a:cubicBezTo>
                    <a:pt x="829" y="387"/>
                    <a:pt x="829" y="388"/>
                    <a:pt x="829" y="389"/>
                  </a:cubicBezTo>
                  <a:cubicBezTo>
                    <a:pt x="829" y="391"/>
                    <a:pt x="829" y="392"/>
                    <a:pt x="829" y="393"/>
                  </a:cubicBezTo>
                  <a:cubicBezTo>
                    <a:pt x="830" y="394"/>
                    <a:pt x="830" y="395"/>
                    <a:pt x="830" y="396"/>
                  </a:cubicBezTo>
                  <a:cubicBezTo>
                    <a:pt x="830" y="397"/>
                    <a:pt x="830" y="398"/>
                    <a:pt x="830" y="399"/>
                  </a:cubicBezTo>
                  <a:cubicBezTo>
                    <a:pt x="830" y="400"/>
                    <a:pt x="830" y="402"/>
                    <a:pt x="830" y="403"/>
                  </a:cubicBezTo>
                  <a:cubicBezTo>
                    <a:pt x="831" y="404"/>
                    <a:pt x="831" y="405"/>
                    <a:pt x="831" y="406"/>
                  </a:cubicBezTo>
                  <a:cubicBezTo>
                    <a:pt x="831" y="407"/>
                    <a:pt x="831" y="409"/>
                    <a:pt x="831" y="410"/>
                  </a:cubicBezTo>
                  <a:cubicBezTo>
                    <a:pt x="831" y="411"/>
                    <a:pt x="831" y="412"/>
                    <a:pt x="831" y="414"/>
                  </a:cubicBezTo>
                  <a:cubicBezTo>
                    <a:pt x="831" y="256"/>
                    <a:pt x="831" y="256"/>
                    <a:pt x="831" y="256"/>
                  </a:cubicBezTo>
                  <a:cubicBezTo>
                    <a:pt x="831" y="256"/>
                    <a:pt x="831" y="255"/>
                    <a:pt x="831" y="254"/>
                  </a:cubicBezTo>
                  <a:cubicBezTo>
                    <a:pt x="831" y="254"/>
                    <a:pt x="831" y="253"/>
                    <a:pt x="831" y="252"/>
                  </a:cubicBezTo>
                  <a:cubicBezTo>
                    <a:pt x="831" y="251"/>
                    <a:pt x="831" y="250"/>
                    <a:pt x="831" y="248"/>
                  </a:cubicBezTo>
                  <a:cubicBezTo>
                    <a:pt x="831" y="247"/>
                    <a:pt x="831" y="246"/>
                    <a:pt x="830" y="245"/>
                  </a:cubicBezTo>
                  <a:cubicBezTo>
                    <a:pt x="830" y="244"/>
                    <a:pt x="830" y="243"/>
                    <a:pt x="830" y="242"/>
                  </a:cubicBezTo>
                  <a:cubicBezTo>
                    <a:pt x="830" y="241"/>
                    <a:pt x="830" y="241"/>
                    <a:pt x="830" y="240"/>
                  </a:cubicBezTo>
                  <a:cubicBezTo>
                    <a:pt x="830" y="240"/>
                    <a:pt x="830" y="239"/>
                    <a:pt x="830" y="238"/>
                  </a:cubicBezTo>
                  <a:cubicBezTo>
                    <a:pt x="830" y="237"/>
                    <a:pt x="830" y="236"/>
                    <a:pt x="829" y="235"/>
                  </a:cubicBezTo>
                  <a:cubicBezTo>
                    <a:pt x="829" y="234"/>
                    <a:pt x="829" y="233"/>
                    <a:pt x="829" y="232"/>
                  </a:cubicBezTo>
                  <a:cubicBezTo>
                    <a:pt x="829" y="231"/>
                    <a:pt x="829" y="230"/>
                    <a:pt x="828" y="229"/>
                  </a:cubicBezTo>
                  <a:cubicBezTo>
                    <a:pt x="828" y="228"/>
                    <a:pt x="828" y="228"/>
                    <a:pt x="828" y="227"/>
                  </a:cubicBezTo>
                  <a:cubicBezTo>
                    <a:pt x="828" y="227"/>
                    <a:pt x="828" y="226"/>
                    <a:pt x="828" y="225"/>
                  </a:cubicBezTo>
                  <a:cubicBezTo>
                    <a:pt x="828" y="224"/>
                    <a:pt x="827" y="223"/>
                    <a:pt x="827" y="222"/>
                  </a:cubicBezTo>
                  <a:cubicBezTo>
                    <a:pt x="827" y="221"/>
                    <a:pt x="827" y="220"/>
                    <a:pt x="827" y="219"/>
                  </a:cubicBezTo>
                  <a:cubicBezTo>
                    <a:pt x="826" y="218"/>
                    <a:pt x="826" y="217"/>
                    <a:pt x="826" y="216"/>
                  </a:cubicBezTo>
                  <a:cubicBezTo>
                    <a:pt x="826" y="216"/>
                    <a:pt x="826" y="215"/>
                    <a:pt x="826" y="215"/>
                  </a:cubicBezTo>
                  <a:cubicBezTo>
                    <a:pt x="825" y="215"/>
                    <a:pt x="825" y="214"/>
                    <a:pt x="825" y="214"/>
                  </a:cubicBezTo>
                  <a:cubicBezTo>
                    <a:pt x="824" y="211"/>
                    <a:pt x="823" y="207"/>
                    <a:pt x="822" y="204"/>
                  </a:cubicBezTo>
                  <a:cubicBezTo>
                    <a:pt x="822" y="204"/>
                    <a:pt x="822" y="204"/>
                    <a:pt x="822" y="203"/>
                  </a:cubicBezTo>
                  <a:cubicBezTo>
                    <a:pt x="822" y="203"/>
                    <a:pt x="822" y="203"/>
                    <a:pt x="822" y="203"/>
                  </a:cubicBezTo>
                  <a:cubicBezTo>
                    <a:pt x="821" y="199"/>
                    <a:pt x="819" y="196"/>
                    <a:pt x="818" y="192"/>
                  </a:cubicBezTo>
                  <a:cubicBezTo>
                    <a:pt x="818" y="192"/>
                    <a:pt x="818" y="192"/>
                    <a:pt x="818" y="192"/>
                  </a:cubicBezTo>
                  <a:cubicBezTo>
                    <a:pt x="818" y="192"/>
                    <a:pt x="818" y="192"/>
                    <a:pt x="818" y="192"/>
                  </a:cubicBezTo>
                  <a:cubicBezTo>
                    <a:pt x="816" y="189"/>
                    <a:pt x="815" y="186"/>
                    <a:pt x="813" y="183"/>
                  </a:cubicBezTo>
                  <a:cubicBezTo>
                    <a:pt x="813" y="182"/>
                    <a:pt x="813" y="182"/>
                    <a:pt x="813" y="182"/>
                  </a:cubicBezTo>
                  <a:cubicBezTo>
                    <a:pt x="813" y="181"/>
                    <a:pt x="813" y="181"/>
                    <a:pt x="813" y="181"/>
                  </a:cubicBezTo>
                  <a:cubicBezTo>
                    <a:pt x="811" y="178"/>
                    <a:pt x="810" y="175"/>
                    <a:pt x="808" y="172"/>
                  </a:cubicBezTo>
                  <a:cubicBezTo>
                    <a:pt x="808" y="172"/>
                    <a:pt x="808" y="171"/>
                    <a:pt x="807" y="171"/>
                  </a:cubicBezTo>
                  <a:cubicBezTo>
                    <a:pt x="807" y="171"/>
                    <a:pt x="807" y="171"/>
                    <a:pt x="807" y="170"/>
                  </a:cubicBezTo>
                  <a:cubicBezTo>
                    <a:pt x="805" y="167"/>
                    <a:pt x="803" y="164"/>
                    <a:pt x="801" y="161"/>
                  </a:cubicBezTo>
                  <a:cubicBezTo>
                    <a:pt x="801" y="161"/>
                    <a:pt x="801" y="161"/>
                    <a:pt x="801" y="161"/>
                  </a:cubicBezTo>
                  <a:cubicBezTo>
                    <a:pt x="801" y="161"/>
                    <a:pt x="801" y="160"/>
                    <a:pt x="801" y="160"/>
                  </a:cubicBezTo>
                  <a:cubicBezTo>
                    <a:pt x="799" y="157"/>
                    <a:pt x="796" y="154"/>
                    <a:pt x="794" y="151"/>
                  </a:cubicBezTo>
                  <a:cubicBezTo>
                    <a:pt x="794" y="151"/>
                    <a:pt x="794" y="151"/>
                    <a:pt x="794" y="151"/>
                  </a:cubicBezTo>
                  <a:cubicBezTo>
                    <a:pt x="794" y="151"/>
                    <a:pt x="794" y="151"/>
                    <a:pt x="794" y="151"/>
                  </a:cubicBezTo>
                  <a:cubicBezTo>
                    <a:pt x="792" y="148"/>
                    <a:pt x="789" y="145"/>
                    <a:pt x="787" y="141"/>
                  </a:cubicBezTo>
                  <a:cubicBezTo>
                    <a:pt x="787" y="141"/>
                    <a:pt x="787" y="141"/>
                    <a:pt x="786" y="141"/>
                  </a:cubicBezTo>
                  <a:cubicBezTo>
                    <a:pt x="786" y="141"/>
                    <a:pt x="786" y="141"/>
                    <a:pt x="786" y="140"/>
                  </a:cubicBezTo>
                  <a:cubicBezTo>
                    <a:pt x="784" y="137"/>
                    <a:pt x="781" y="134"/>
                    <a:pt x="778" y="132"/>
                  </a:cubicBezTo>
                  <a:cubicBezTo>
                    <a:pt x="778" y="131"/>
                    <a:pt x="778" y="131"/>
                    <a:pt x="778" y="131"/>
                  </a:cubicBezTo>
                  <a:cubicBezTo>
                    <a:pt x="777" y="131"/>
                    <a:pt x="777" y="130"/>
                    <a:pt x="777" y="130"/>
                  </a:cubicBezTo>
                  <a:cubicBezTo>
                    <a:pt x="774" y="127"/>
                    <a:pt x="772" y="124"/>
                    <a:pt x="769" y="121"/>
                  </a:cubicBezTo>
                  <a:cubicBezTo>
                    <a:pt x="768" y="121"/>
                    <a:pt x="768" y="121"/>
                    <a:pt x="768" y="121"/>
                  </a:cubicBezTo>
                  <a:cubicBezTo>
                    <a:pt x="768" y="121"/>
                    <a:pt x="768" y="120"/>
                    <a:pt x="767" y="120"/>
                  </a:cubicBezTo>
                  <a:cubicBezTo>
                    <a:pt x="764" y="117"/>
                    <a:pt x="761" y="114"/>
                    <a:pt x="758" y="111"/>
                  </a:cubicBezTo>
                  <a:cubicBezTo>
                    <a:pt x="757" y="111"/>
                    <a:pt x="757" y="111"/>
                    <a:pt x="757" y="110"/>
                  </a:cubicBezTo>
                  <a:cubicBezTo>
                    <a:pt x="757" y="110"/>
                    <a:pt x="756" y="110"/>
                    <a:pt x="756" y="110"/>
                  </a:cubicBezTo>
                  <a:cubicBezTo>
                    <a:pt x="753" y="107"/>
                    <a:pt x="749" y="104"/>
                    <a:pt x="745" y="101"/>
                  </a:cubicBezTo>
                  <a:cubicBezTo>
                    <a:pt x="745" y="101"/>
                    <a:pt x="745" y="100"/>
                    <a:pt x="745" y="100"/>
                  </a:cubicBezTo>
                  <a:cubicBezTo>
                    <a:pt x="744" y="100"/>
                    <a:pt x="744" y="100"/>
                    <a:pt x="744" y="99"/>
                  </a:cubicBezTo>
                  <a:cubicBezTo>
                    <a:pt x="742" y="98"/>
                    <a:pt x="741" y="97"/>
                    <a:pt x="740" y="96"/>
                  </a:cubicBezTo>
                  <a:cubicBezTo>
                    <a:pt x="739" y="96"/>
                    <a:pt x="738" y="95"/>
                    <a:pt x="737" y="94"/>
                  </a:cubicBezTo>
                  <a:cubicBezTo>
                    <a:pt x="736" y="93"/>
                    <a:pt x="734" y="92"/>
                    <a:pt x="733" y="91"/>
                  </a:cubicBezTo>
                  <a:cubicBezTo>
                    <a:pt x="732" y="91"/>
                    <a:pt x="731" y="90"/>
                    <a:pt x="731" y="90"/>
                  </a:cubicBezTo>
                  <a:cubicBezTo>
                    <a:pt x="731" y="89"/>
                    <a:pt x="730" y="89"/>
                    <a:pt x="730" y="89"/>
                  </a:cubicBezTo>
                  <a:cubicBezTo>
                    <a:pt x="728" y="87"/>
                    <a:pt x="725" y="86"/>
                    <a:pt x="723" y="84"/>
                  </a:cubicBezTo>
                  <a:cubicBezTo>
                    <a:pt x="722" y="84"/>
                    <a:pt x="722" y="84"/>
                    <a:pt x="722" y="83"/>
                  </a:cubicBezTo>
                  <a:cubicBezTo>
                    <a:pt x="719" y="82"/>
                    <a:pt x="717" y="80"/>
                    <a:pt x="715" y="79"/>
                  </a:cubicBezTo>
                  <a:cubicBezTo>
                    <a:pt x="715" y="79"/>
                    <a:pt x="714" y="79"/>
                    <a:pt x="714" y="78"/>
                  </a:cubicBezTo>
                  <a:cubicBezTo>
                    <a:pt x="714" y="78"/>
                    <a:pt x="713" y="78"/>
                    <a:pt x="713" y="78"/>
                  </a:cubicBezTo>
                  <a:cubicBezTo>
                    <a:pt x="710" y="76"/>
                    <a:pt x="708" y="75"/>
                    <a:pt x="706" y="73"/>
                  </a:cubicBezTo>
                  <a:cubicBezTo>
                    <a:pt x="705" y="73"/>
                    <a:pt x="704" y="72"/>
                    <a:pt x="703" y="72"/>
                  </a:cubicBezTo>
                  <a:cubicBezTo>
                    <a:pt x="700" y="70"/>
                    <a:pt x="697" y="68"/>
                    <a:pt x="694" y="67"/>
                  </a:cubicBezTo>
                  <a:cubicBezTo>
                    <a:pt x="694" y="67"/>
                    <a:pt x="694" y="66"/>
                    <a:pt x="694" y="66"/>
                  </a:cubicBezTo>
                  <a:cubicBezTo>
                    <a:pt x="694" y="66"/>
                    <a:pt x="694" y="66"/>
                    <a:pt x="693" y="66"/>
                  </a:cubicBezTo>
                  <a:cubicBezTo>
                    <a:pt x="690" y="64"/>
                    <a:pt x="686" y="62"/>
                    <a:pt x="683" y="60"/>
                  </a:cubicBezTo>
                  <a:cubicBezTo>
                    <a:pt x="682" y="60"/>
                    <a:pt x="682" y="60"/>
                    <a:pt x="681" y="59"/>
                  </a:cubicBezTo>
                  <a:cubicBezTo>
                    <a:pt x="677" y="58"/>
                    <a:pt x="674" y="56"/>
                    <a:pt x="670" y="54"/>
                  </a:cubicBezTo>
                  <a:cubicBezTo>
                    <a:pt x="670" y="54"/>
                    <a:pt x="669" y="54"/>
                    <a:pt x="669" y="54"/>
                  </a:cubicBezTo>
                  <a:cubicBezTo>
                    <a:pt x="669" y="53"/>
                    <a:pt x="668" y="53"/>
                    <a:pt x="668" y="53"/>
                  </a:cubicBezTo>
                  <a:cubicBezTo>
                    <a:pt x="663" y="51"/>
                    <a:pt x="658" y="49"/>
                    <a:pt x="653" y="46"/>
                  </a:cubicBezTo>
                  <a:cubicBezTo>
                    <a:pt x="652" y="46"/>
                    <a:pt x="652" y="46"/>
                    <a:pt x="651" y="46"/>
                  </a:cubicBezTo>
                  <a:cubicBezTo>
                    <a:pt x="646" y="43"/>
                    <a:pt x="641" y="41"/>
                    <a:pt x="636" y="39"/>
                  </a:cubicBezTo>
                  <a:cubicBezTo>
                    <a:pt x="636" y="39"/>
                    <a:pt x="635" y="39"/>
                    <a:pt x="635" y="39"/>
                  </a:cubicBezTo>
                  <a:cubicBezTo>
                    <a:pt x="635" y="39"/>
                    <a:pt x="634" y="39"/>
                    <a:pt x="634" y="39"/>
                  </a:cubicBezTo>
                  <a:cubicBezTo>
                    <a:pt x="629" y="37"/>
                    <a:pt x="625" y="35"/>
                    <a:pt x="620" y="33"/>
                  </a:cubicBezTo>
                  <a:cubicBezTo>
                    <a:pt x="619" y="33"/>
                    <a:pt x="618" y="33"/>
                    <a:pt x="618" y="33"/>
                  </a:cubicBezTo>
                  <a:cubicBezTo>
                    <a:pt x="613" y="31"/>
                    <a:pt x="608" y="29"/>
                    <a:pt x="603" y="28"/>
                  </a:cubicBezTo>
                  <a:cubicBezTo>
                    <a:pt x="602" y="28"/>
                    <a:pt x="602" y="28"/>
                    <a:pt x="601" y="27"/>
                  </a:cubicBezTo>
                  <a:cubicBezTo>
                    <a:pt x="596" y="26"/>
                    <a:pt x="591" y="24"/>
                    <a:pt x="586" y="23"/>
                  </a:cubicBezTo>
                  <a:cubicBezTo>
                    <a:pt x="585" y="23"/>
                    <a:pt x="585" y="23"/>
                    <a:pt x="585" y="23"/>
                  </a:cubicBezTo>
                  <a:cubicBezTo>
                    <a:pt x="579" y="21"/>
                    <a:pt x="574" y="20"/>
                    <a:pt x="569" y="18"/>
                  </a:cubicBezTo>
                  <a:cubicBezTo>
                    <a:pt x="568" y="18"/>
                    <a:pt x="568" y="18"/>
                    <a:pt x="568" y="18"/>
                  </a:cubicBezTo>
                  <a:cubicBezTo>
                    <a:pt x="563" y="17"/>
                    <a:pt x="557" y="16"/>
                    <a:pt x="552" y="14"/>
                  </a:cubicBezTo>
                  <a:cubicBezTo>
                    <a:pt x="551" y="14"/>
                    <a:pt x="550" y="14"/>
                    <a:pt x="550" y="14"/>
                  </a:cubicBezTo>
                  <a:cubicBezTo>
                    <a:pt x="545" y="13"/>
                    <a:pt x="539" y="12"/>
                    <a:pt x="534" y="11"/>
                  </a:cubicBezTo>
                  <a:cubicBezTo>
                    <a:pt x="533" y="11"/>
                    <a:pt x="532" y="11"/>
                    <a:pt x="531" y="10"/>
                  </a:cubicBezTo>
                  <a:cubicBezTo>
                    <a:pt x="526" y="10"/>
                    <a:pt x="521" y="9"/>
                    <a:pt x="515" y="8"/>
                  </a:cubicBezTo>
                  <a:cubicBezTo>
                    <a:pt x="514" y="8"/>
                    <a:pt x="514" y="8"/>
                    <a:pt x="513" y="7"/>
                  </a:cubicBezTo>
                  <a:cubicBezTo>
                    <a:pt x="507" y="7"/>
                    <a:pt x="502" y="6"/>
                    <a:pt x="496" y="5"/>
                  </a:cubicBezTo>
                  <a:cubicBezTo>
                    <a:pt x="496" y="5"/>
                    <a:pt x="496" y="5"/>
                    <a:pt x="495" y="5"/>
                  </a:cubicBezTo>
                  <a:cubicBezTo>
                    <a:pt x="495" y="5"/>
                    <a:pt x="494" y="5"/>
                    <a:pt x="493" y="5"/>
                  </a:cubicBezTo>
                  <a:cubicBezTo>
                    <a:pt x="489" y="4"/>
                    <a:pt x="486" y="4"/>
                    <a:pt x="482" y="4"/>
                  </a:cubicBezTo>
                  <a:cubicBezTo>
                    <a:pt x="481" y="4"/>
                    <a:pt x="480" y="3"/>
                    <a:pt x="480" y="3"/>
                  </a:cubicBezTo>
                  <a:cubicBezTo>
                    <a:pt x="475" y="3"/>
                    <a:pt x="471" y="3"/>
                    <a:pt x="466" y="2"/>
                  </a:cubicBezTo>
                  <a:cubicBezTo>
                    <a:pt x="466" y="2"/>
                    <a:pt x="465" y="2"/>
                    <a:pt x="465" y="2"/>
                  </a:cubicBezTo>
                  <a:cubicBezTo>
                    <a:pt x="464" y="2"/>
                    <a:pt x="464" y="2"/>
                    <a:pt x="464" y="2"/>
                  </a:cubicBezTo>
                  <a:cubicBezTo>
                    <a:pt x="456" y="2"/>
                    <a:pt x="449" y="1"/>
                    <a:pt x="441" y="1"/>
                  </a:cubicBezTo>
                  <a:cubicBezTo>
                    <a:pt x="441" y="1"/>
                    <a:pt x="441" y="1"/>
                    <a:pt x="440" y="1"/>
                  </a:cubicBezTo>
                  <a:cubicBezTo>
                    <a:pt x="440" y="1"/>
                    <a:pt x="440" y="1"/>
                    <a:pt x="439" y="1"/>
                  </a:cubicBezTo>
                  <a:cubicBezTo>
                    <a:pt x="433" y="1"/>
                    <a:pt x="426" y="0"/>
                    <a:pt x="420" y="0"/>
                  </a:cubicBezTo>
                  <a:cubicBezTo>
                    <a:pt x="419" y="0"/>
                    <a:pt x="419" y="0"/>
                    <a:pt x="418" y="0"/>
                  </a:cubicBezTo>
                  <a:cubicBezTo>
                    <a:pt x="417" y="0"/>
                    <a:pt x="416" y="0"/>
                    <a:pt x="415" y="0"/>
                  </a:cubicBezTo>
                  <a:cubicBezTo>
                    <a:pt x="410" y="0"/>
                    <a:pt x="405" y="0"/>
                    <a:pt x="400" y="1"/>
                  </a:cubicBezTo>
                  <a:cubicBezTo>
                    <a:pt x="399" y="1"/>
                    <a:pt x="399" y="1"/>
                    <a:pt x="398" y="1"/>
                  </a:cubicBezTo>
                  <a:cubicBezTo>
                    <a:pt x="398" y="1"/>
                    <a:pt x="397" y="1"/>
                    <a:pt x="397" y="1"/>
                  </a:cubicBezTo>
                  <a:cubicBezTo>
                    <a:pt x="391" y="1"/>
                    <a:pt x="386" y="1"/>
                    <a:pt x="380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7" y="1"/>
                  </a:cubicBezTo>
                  <a:cubicBezTo>
                    <a:pt x="372" y="2"/>
                    <a:pt x="366" y="2"/>
                    <a:pt x="361" y="3"/>
                  </a:cubicBezTo>
                  <a:cubicBezTo>
                    <a:pt x="361" y="3"/>
                    <a:pt x="360" y="3"/>
                    <a:pt x="360" y="3"/>
                  </a:cubicBezTo>
                  <a:cubicBezTo>
                    <a:pt x="360" y="3"/>
                    <a:pt x="359" y="3"/>
                    <a:pt x="359" y="3"/>
                  </a:cubicBezTo>
                  <a:cubicBezTo>
                    <a:pt x="353" y="3"/>
                    <a:pt x="348" y="4"/>
                    <a:pt x="342" y="4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36" y="5"/>
                    <a:pt x="331" y="6"/>
                    <a:pt x="326" y="6"/>
                  </a:cubicBezTo>
                  <a:cubicBezTo>
                    <a:pt x="325" y="6"/>
                    <a:pt x="325" y="6"/>
                    <a:pt x="324" y="7"/>
                  </a:cubicBezTo>
                  <a:cubicBezTo>
                    <a:pt x="324" y="7"/>
                    <a:pt x="324" y="7"/>
                    <a:pt x="323" y="7"/>
                  </a:cubicBezTo>
                  <a:cubicBezTo>
                    <a:pt x="318" y="7"/>
                    <a:pt x="313" y="8"/>
                    <a:pt x="308" y="9"/>
                  </a:cubicBezTo>
                  <a:cubicBezTo>
                    <a:pt x="308" y="9"/>
                    <a:pt x="307" y="9"/>
                    <a:pt x="307" y="9"/>
                  </a:cubicBezTo>
                  <a:cubicBezTo>
                    <a:pt x="306" y="9"/>
                    <a:pt x="306" y="9"/>
                    <a:pt x="305" y="9"/>
                  </a:cubicBezTo>
                  <a:cubicBezTo>
                    <a:pt x="300" y="10"/>
                    <a:pt x="295" y="11"/>
                    <a:pt x="291" y="12"/>
                  </a:cubicBezTo>
                  <a:cubicBezTo>
                    <a:pt x="290" y="12"/>
                    <a:pt x="290" y="12"/>
                    <a:pt x="290" y="12"/>
                  </a:cubicBezTo>
                  <a:cubicBezTo>
                    <a:pt x="289" y="12"/>
                    <a:pt x="289" y="12"/>
                    <a:pt x="289" y="13"/>
                  </a:cubicBezTo>
                  <a:cubicBezTo>
                    <a:pt x="284" y="13"/>
                    <a:pt x="279" y="15"/>
                    <a:pt x="274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68" y="17"/>
                    <a:pt x="263" y="18"/>
                    <a:pt x="258" y="19"/>
                  </a:cubicBezTo>
                  <a:cubicBezTo>
                    <a:pt x="258" y="19"/>
                    <a:pt x="257" y="20"/>
                    <a:pt x="257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1" y="21"/>
                    <a:pt x="246" y="22"/>
                    <a:pt x="241" y="24"/>
                  </a:cubicBezTo>
                  <a:cubicBezTo>
                    <a:pt x="241" y="24"/>
                    <a:pt x="241" y="24"/>
                    <a:pt x="240" y="24"/>
                  </a:cubicBezTo>
                  <a:cubicBezTo>
                    <a:pt x="240" y="24"/>
                    <a:pt x="239" y="24"/>
                    <a:pt x="239" y="25"/>
                  </a:cubicBezTo>
                  <a:cubicBezTo>
                    <a:pt x="234" y="26"/>
                    <a:pt x="229" y="27"/>
                    <a:pt x="225" y="29"/>
                  </a:cubicBezTo>
                  <a:cubicBezTo>
                    <a:pt x="225" y="29"/>
                    <a:pt x="224" y="29"/>
                    <a:pt x="224" y="29"/>
                  </a:cubicBezTo>
                  <a:cubicBezTo>
                    <a:pt x="224" y="29"/>
                    <a:pt x="223" y="29"/>
                    <a:pt x="223" y="29"/>
                  </a:cubicBezTo>
                  <a:cubicBezTo>
                    <a:pt x="218" y="31"/>
                    <a:pt x="213" y="33"/>
                    <a:pt x="208" y="34"/>
                  </a:cubicBezTo>
                  <a:cubicBezTo>
                    <a:pt x="208" y="34"/>
                    <a:pt x="208" y="35"/>
                    <a:pt x="208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190" y="41"/>
                    <a:pt x="173" y="48"/>
                    <a:pt x="158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2" y="58"/>
                    <a:pt x="146" y="61"/>
                    <a:pt x="141" y="64"/>
                  </a:cubicBezTo>
                  <a:cubicBezTo>
                    <a:pt x="141" y="64"/>
                    <a:pt x="141" y="64"/>
                    <a:pt x="140" y="64"/>
                  </a:cubicBezTo>
                  <a:cubicBezTo>
                    <a:pt x="140" y="65"/>
                    <a:pt x="139" y="65"/>
                    <a:pt x="139" y="65"/>
                  </a:cubicBezTo>
                  <a:cubicBezTo>
                    <a:pt x="137" y="66"/>
                    <a:pt x="135" y="67"/>
                    <a:pt x="133" y="69"/>
                  </a:cubicBezTo>
                  <a:cubicBezTo>
                    <a:pt x="132" y="69"/>
                    <a:pt x="131" y="70"/>
                    <a:pt x="130" y="70"/>
                  </a:cubicBezTo>
                  <a:cubicBezTo>
                    <a:pt x="128" y="71"/>
                    <a:pt x="126" y="73"/>
                    <a:pt x="123" y="74"/>
                  </a:cubicBezTo>
                  <a:cubicBezTo>
                    <a:pt x="123" y="74"/>
                    <a:pt x="123" y="75"/>
                    <a:pt x="122" y="75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19" y="77"/>
                    <a:pt x="116" y="79"/>
                    <a:pt x="113" y="81"/>
                  </a:cubicBezTo>
                  <a:cubicBezTo>
                    <a:pt x="112" y="81"/>
                    <a:pt x="111" y="82"/>
                    <a:pt x="111" y="82"/>
                  </a:cubicBezTo>
                  <a:cubicBezTo>
                    <a:pt x="108" y="84"/>
                    <a:pt x="105" y="86"/>
                    <a:pt x="103" y="87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98" y="91"/>
                    <a:pt x="95" y="94"/>
                    <a:pt x="91" y="96"/>
                  </a:cubicBezTo>
                  <a:cubicBezTo>
                    <a:pt x="91" y="97"/>
                    <a:pt x="90" y="97"/>
                    <a:pt x="90" y="97"/>
                  </a:cubicBezTo>
                  <a:cubicBezTo>
                    <a:pt x="86" y="100"/>
                    <a:pt x="83" y="103"/>
                    <a:pt x="80" y="105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106"/>
                    <a:pt x="78" y="106"/>
                    <a:pt x="78" y="107"/>
                  </a:cubicBezTo>
                  <a:cubicBezTo>
                    <a:pt x="75" y="109"/>
                    <a:pt x="73" y="111"/>
                    <a:pt x="70" y="114"/>
                  </a:cubicBezTo>
                  <a:cubicBezTo>
                    <a:pt x="70" y="114"/>
                    <a:pt x="69" y="114"/>
                    <a:pt x="69" y="115"/>
                  </a:cubicBezTo>
                  <a:cubicBezTo>
                    <a:pt x="67" y="117"/>
                    <a:pt x="64" y="119"/>
                    <a:pt x="62" y="121"/>
                  </a:cubicBezTo>
                  <a:cubicBezTo>
                    <a:pt x="62" y="122"/>
                    <a:pt x="61" y="122"/>
                    <a:pt x="61" y="123"/>
                  </a:cubicBezTo>
                  <a:cubicBezTo>
                    <a:pt x="58" y="125"/>
                    <a:pt x="56" y="128"/>
                    <a:pt x="54" y="130"/>
                  </a:cubicBezTo>
                  <a:cubicBezTo>
                    <a:pt x="53" y="131"/>
                    <a:pt x="53" y="131"/>
                    <a:pt x="52" y="132"/>
                  </a:cubicBezTo>
                  <a:cubicBezTo>
                    <a:pt x="50" y="134"/>
                    <a:pt x="48" y="136"/>
                    <a:pt x="46" y="139"/>
                  </a:cubicBezTo>
                  <a:cubicBezTo>
                    <a:pt x="46" y="139"/>
                    <a:pt x="46" y="139"/>
                    <a:pt x="45" y="139"/>
                  </a:cubicBezTo>
                  <a:cubicBezTo>
                    <a:pt x="43" y="142"/>
                    <a:pt x="41" y="145"/>
                    <a:pt x="39" y="147"/>
                  </a:cubicBezTo>
                  <a:cubicBezTo>
                    <a:pt x="39" y="148"/>
                    <a:pt x="38" y="148"/>
                    <a:pt x="38" y="149"/>
                  </a:cubicBezTo>
                  <a:cubicBezTo>
                    <a:pt x="36" y="152"/>
                    <a:pt x="34" y="154"/>
                    <a:pt x="32" y="157"/>
                  </a:cubicBezTo>
                  <a:cubicBezTo>
                    <a:pt x="32" y="157"/>
                    <a:pt x="32" y="158"/>
                    <a:pt x="32" y="158"/>
                  </a:cubicBezTo>
                  <a:cubicBezTo>
                    <a:pt x="30" y="160"/>
                    <a:pt x="28" y="163"/>
                    <a:pt x="27" y="165"/>
                  </a:cubicBezTo>
                  <a:cubicBezTo>
                    <a:pt x="26" y="166"/>
                    <a:pt x="26" y="167"/>
                    <a:pt x="26" y="167"/>
                  </a:cubicBezTo>
                  <a:cubicBezTo>
                    <a:pt x="24" y="170"/>
                    <a:pt x="23" y="173"/>
                    <a:pt x="21" y="175"/>
                  </a:cubicBezTo>
                  <a:cubicBezTo>
                    <a:pt x="21" y="176"/>
                    <a:pt x="20" y="176"/>
                    <a:pt x="20" y="177"/>
                  </a:cubicBezTo>
                  <a:cubicBezTo>
                    <a:pt x="19" y="179"/>
                    <a:pt x="17" y="182"/>
                    <a:pt x="16" y="185"/>
                  </a:cubicBezTo>
                  <a:cubicBezTo>
                    <a:pt x="16" y="185"/>
                    <a:pt x="16" y="185"/>
                    <a:pt x="16" y="186"/>
                  </a:cubicBezTo>
                  <a:cubicBezTo>
                    <a:pt x="14" y="189"/>
                    <a:pt x="13" y="191"/>
                    <a:pt x="12" y="194"/>
                  </a:cubicBezTo>
                  <a:cubicBezTo>
                    <a:pt x="12" y="195"/>
                    <a:pt x="12" y="195"/>
                    <a:pt x="11" y="196"/>
                  </a:cubicBezTo>
                  <a:cubicBezTo>
                    <a:pt x="10" y="199"/>
                    <a:pt x="9" y="202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7" y="208"/>
                    <a:pt x="6" y="211"/>
                    <a:pt x="5" y="214"/>
                  </a:cubicBezTo>
                  <a:cubicBezTo>
                    <a:pt x="5" y="214"/>
                    <a:pt x="5" y="215"/>
                    <a:pt x="5" y="216"/>
                  </a:cubicBezTo>
                  <a:cubicBezTo>
                    <a:pt x="4" y="219"/>
                    <a:pt x="4" y="222"/>
                    <a:pt x="3" y="225"/>
                  </a:cubicBezTo>
                  <a:cubicBezTo>
                    <a:pt x="3" y="225"/>
                    <a:pt x="3" y="226"/>
                    <a:pt x="3" y="226"/>
                  </a:cubicBezTo>
                  <a:cubicBezTo>
                    <a:pt x="2" y="229"/>
                    <a:pt x="2" y="232"/>
                    <a:pt x="1" y="234"/>
                  </a:cubicBezTo>
                  <a:cubicBezTo>
                    <a:pt x="1" y="235"/>
                    <a:pt x="1" y="235"/>
                    <a:pt x="1" y="236"/>
                  </a:cubicBezTo>
                  <a:cubicBezTo>
                    <a:pt x="1" y="239"/>
                    <a:pt x="0" y="242"/>
                    <a:pt x="0" y="245"/>
                  </a:cubicBezTo>
                  <a:cubicBezTo>
                    <a:pt x="0" y="245"/>
                    <a:pt x="0" y="246"/>
                    <a:pt x="0" y="247"/>
                  </a:cubicBezTo>
                  <a:cubicBezTo>
                    <a:pt x="0" y="250"/>
                    <a:pt x="0" y="253"/>
                    <a:pt x="0" y="256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1"/>
                    <a:pt x="0" y="408"/>
                    <a:pt x="0" y="404"/>
                  </a:cubicBezTo>
                  <a:cubicBezTo>
                    <a:pt x="0" y="404"/>
                    <a:pt x="0" y="403"/>
                    <a:pt x="0" y="402"/>
                  </a:cubicBezTo>
                  <a:cubicBezTo>
                    <a:pt x="0" y="399"/>
                    <a:pt x="1" y="396"/>
                    <a:pt x="1" y="393"/>
                  </a:cubicBezTo>
                  <a:cubicBezTo>
                    <a:pt x="1" y="393"/>
                    <a:pt x="1" y="392"/>
                    <a:pt x="1" y="392"/>
                  </a:cubicBezTo>
                  <a:cubicBezTo>
                    <a:pt x="2" y="389"/>
                    <a:pt x="2" y="386"/>
                    <a:pt x="3" y="384"/>
                  </a:cubicBezTo>
                  <a:cubicBezTo>
                    <a:pt x="3" y="383"/>
                    <a:pt x="3" y="383"/>
                    <a:pt x="3" y="382"/>
                  </a:cubicBezTo>
                  <a:cubicBezTo>
                    <a:pt x="4" y="379"/>
                    <a:pt x="4" y="376"/>
                    <a:pt x="5" y="373"/>
                  </a:cubicBezTo>
                  <a:cubicBezTo>
                    <a:pt x="5" y="373"/>
                    <a:pt x="5" y="372"/>
                    <a:pt x="5" y="371"/>
                  </a:cubicBezTo>
                  <a:cubicBezTo>
                    <a:pt x="6" y="369"/>
                    <a:pt x="7" y="366"/>
                    <a:pt x="8" y="363"/>
                  </a:cubicBezTo>
                  <a:cubicBezTo>
                    <a:pt x="8" y="363"/>
                    <a:pt x="8" y="363"/>
                    <a:pt x="8" y="362"/>
                  </a:cubicBezTo>
                  <a:cubicBezTo>
                    <a:pt x="9" y="360"/>
                    <a:pt x="10" y="357"/>
                    <a:pt x="11" y="354"/>
                  </a:cubicBezTo>
                  <a:cubicBezTo>
                    <a:pt x="12" y="353"/>
                    <a:pt x="12" y="352"/>
                    <a:pt x="12" y="352"/>
                  </a:cubicBezTo>
                  <a:cubicBezTo>
                    <a:pt x="13" y="349"/>
                    <a:pt x="14" y="346"/>
                    <a:pt x="16" y="343"/>
                  </a:cubicBezTo>
                  <a:cubicBezTo>
                    <a:pt x="16" y="343"/>
                    <a:pt x="16" y="343"/>
                    <a:pt x="16" y="342"/>
                  </a:cubicBezTo>
                  <a:cubicBezTo>
                    <a:pt x="18" y="340"/>
                    <a:pt x="19" y="337"/>
                    <a:pt x="20" y="335"/>
                  </a:cubicBezTo>
                  <a:cubicBezTo>
                    <a:pt x="20" y="334"/>
                    <a:pt x="21" y="333"/>
                    <a:pt x="21" y="333"/>
                  </a:cubicBezTo>
                  <a:cubicBezTo>
                    <a:pt x="23" y="330"/>
                    <a:pt x="24" y="327"/>
                    <a:pt x="26" y="325"/>
                  </a:cubicBezTo>
                  <a:cubicBezTo>
                    <a:pt x="26" y="324"/>
                    <a:pt x="26" y="324"/>
                    <a:pt x="27" y="323"/>
                  </a:cubicBezTo>
                  <a:cubicBezTo>
                    <a:pt x="28" y="321"/>
                    <a:pt x="30" y="318"/>
                    <a:pt x="32" y="316"/>
                  </a:cubicBezTo>
                  <a:cubicBezTo>
                    <a:pt x="32" y="315"/>
                    <a:pt x="32" y="315"/>
                    <a:pt x="32" y="315"/>
                  </a:cubicBezTo>
                  <a:cubicBezTo>
                    <a:pt x="34" y="312"/>
                    <a:pt x="36" y="309"/>
                    <a:pt x="38" y="307"/>
                  </a:cubicBezTo>
                  <a:cubicBezTo>
                    <a:pt x="38" y="306"/>
                    <a:pt x="39" y="305"/>
                    <a:pt x="39" y="305"/>
                  </a:cubicBezTo>
                  <a:cubicBezTo>
                    <a:pt x="41" y="302"/>
                    <a:pt x="43" y="300"/>
                    <a:pt x="45" y="297"/>
                  </a:cubicBezTo>
                  <a:cubicBezTo>
                    <a:pt x="46" y="297"/>
                    <a:pt x="46" y="297"/>
                    <a:pt x="46" y="296"/>
                  </a:cubicBezTo>
                  <a:cubicBezTo>
                    <a:pt x="48" y="294"/>
                    <a:pt x="50" y="292"/>
                    <a:pt x="52" y="289"/>
                  </a:cubicBezTo>
                  <a:cubicBezTo>
                    <a:pt x="53" y="289"/>
                    <a:pt x="53" y="288"/>
                    <a:pt x="54" y="288"/>
                  </a:cubicBezTo>
                  <a:cubicBezTo>
                    <a:pt x="56" y="285"/>
                    <a:pt x="58" y="283"/>
                    <a:pt x="61" y="280"/>
                  </a:cubicBezTo>
                  <a:cubicBezTo>
                    <a:pt x="61" y="280"/>
                    <a:pt x="62" y="279"/>
                    <a:pt x="62" y="279"/>
                  </a:cubicBezTo>
                  <a:cubicBezTo>
                    <a:pt x="64" y="277"/>
                    <a:pt x="67" y="275"/>
                    <a:pt x="69" y="272"/>
                  </a:cubicBezTo>
                  <a:cubicBezTo>
                    <a:pt x="69" y="272"/>
                    <a:pt x="70" y="272"/>
                    <a:pt x="70" y="271"/>
                  </a:cubicBezTo>
                  <a:cubicBezTo>
                    <a:pt x="73" y="269"/>
                    <a:pt x="75" y="267"/>
                    <a:pt x="78" y="264"/>
                  </a:cubicBezTo>
                  <a:cubicBezTo>
                    <a:pt x="79" y="264"/>
                    <a:pt x="79" y="263"/>
                    <a:pt x="80" y="263"/>
                  </a:cubicBezTo>
                  <a:cubicBezTo>
                    <a:pt x="83" y="260"/>
                    <a:pt x="86" y="258"/>
                    <a:pt x="90" y="255"/>
                  </a:cubicBezTo>
                  <a:cubicBezTo>
                    <a:pt x="90" y="255"/>
                    <a:pt x="91" y="254"/>
                    <a:pt x="91" y="254"/>
                  </a:cubicBezTo>
                  <a:cubicBezTo>
                    <a:pt x="95" y="251"/>
                    <a:pt x="98" y="249"/>
                    <a:pt x="102" y="246"/>
                  </a:cubicBezTo>
                  <a:cubicBezTo>
                    <a:pt x="102" y="246"/>
                    <a:pt x="103" y="245"/>
                    <a:pt x="103" y="245"/>
                  </a:cubicBezTo>
                  <a:cubicBezTo>
                    <a:pt x="106" y="243"/>
                    <a:pt x="108" y="242"/>
                    <a:pt x="111" y="240"/>
                  </a:cubicBezTo>
                  <a:cubicBezTo>
                    <a:pt x="111" y="239"/>
                    <a:pt x="112" y="239"/>
                    <a:pt x="113" y="238"/>
                  </a:cubicBezTo>
                  <a:cubicBezTo>
                    <a:pt x="116" y="236"/>
                    <a:pt x="119" y="235"/>
                    <a:pt x="122" y="233"/>
                  </a:cubicBezTo>
                  <a:cubicBezTo>
                    <a:pt x="122" y="232"/>
                    <a:pt x="123" y="232"/>
                    <a:pt x="124" y="232"/>
                  </a:cubicBezTo>
                  <a:cubicBezTo>
                    <a:pt x="126" y="230"/>
                    <a:pt x="128" y="229"/>
                    <a:pt x="130" y="228"/>
                  </a:cubicBezTo>
                  <a:cubicBezTo>
                    <a:pt x="131" y="227"/>
                    <a:pt x="132" y="227"/>
                    <a:pt x="133" y="226"/>
                  </a:cubicBezTo>
                  <a:cubicBezTo>
                    <a:pt x="135" y="225"/>
                    <a:pt x="137" y="224"/>
                    <a:pt x="139" y="223"/>
                  </a:cubicBezTo>
                  <a:cubicBezTo>
                    <a:pt x="139" y="223"/>
                    <a:pt x="140" y="222"/>
                    <a:pt x="141" y="222"/>
                  </a:cubicBezTo>
                  <a:cubicBezTo>
                    <a:pt x="146" y="219"/>
                    <a:pt x="152" y="216"/>
                    <a:pt x="157" y="213"/>
                  </a:cubicBezTo>
                  <a:cubicBezTo>
                    <a:pt x="157" y="213"/>
                    <a:pt x="158" y="213"/>
                    <a:pt x="158" y="213"/>
                  </a:cubicBezTo>
                  <a:cubicBezTo>
                    <a:pt x="163" y="210"/>
                    <a:pt x="169" y="208"/>
                    <a:pt x="175" y="205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80" y="203"/>
                    <a:pt x="186" y="201"/>
                    <a:pt x="191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7" y="196"/>
                    <a:pt x="202" y="194"/>
                    <a:pt x="207" y="192"/>
                  </a:cubicBezTo>
                  <a:cubicBezTo>
                    <a:pt x="207" y="192"/>
                    <a:pt x="208" y="192"/>
                    <a:pt x="208" y="192"/>
                  </a:cubicBezTo>
                  <a:cubicBezTo>
                    <a:pt x="213" y="190"/>
                    <a:pt x="218" y="189"/>
                    <a:pt x="223" y="187"/>
                  </a:cubicBezTo>
                  <a:cubicBezTo>
                    <a:pt x="224" y="187"/>
                    <a:pt x="224" y="187"/>
                    <a:pt x="225" y="186"/>
                  </a:cubicBezTo>
                  <a:cubicBezTo>
                    <a:pt x="229" y="185"/>
                    <a:pt x="234" y="183"/>
                    <a:pt x="239" y="182"/>
                  </a:cubicBezTo>
                  <a:cubicBezTo>
                    <a:pt x="240" y="182"/>
                    <a:pt x="241" y="182"/>
                    <a:pt x="241" y="181"/>
                  </a:cubicBezTo>
                  <a:cubicBezTo>
                    <a:pt x="246" y="180"/>
                    <a:pt x="251" y="179"/>
                    <a:pt x="256" y="178"/>
                  </a:cubicBezTo>
                  <a:cubicBezTo>
                    <a:pt x="257" y="177"/>
                    <a:pt x="257" y="177"/>
                    <a:pt x="258" y="177"/>
                  </a:cubicBezTo>
                  <a:cubicBezTo>
                    <a:pt x="263" y="176"/>
                    <a:pt x="268" y="175"/>
                    <a:pt x="273" y="173"/>
                  </a:cubicBezTo>
                  <a:cubicBezTo>
                    <a:pt x="273" y="173"/>
                    <a:pt x="274" y="173"/>
                    <a:pt x="274" y="173"/>
                  </a:cubicBezTo>
                  <a:cubicBezTo>
                    <a:pt x="279" y="172"/>
                    <a:pt x="284" y="171"/>
                    <a:pt x="289" y="170"/>
                  </a:cubicBezTo>
                  <a:cubicBezTo>
                    <a:pt x="289" y="170"/>
                    <a:pt x="290" y="170"/>
                    <a:pt x="291" y="170"/>
                  </a:cubicBezTo>
                  <a:cubicBezTo>
                    <a:pt x="295" y="169"/>
                    <a:pt x="300" y="168"/>
                    <a:pt x="305" y="167"/>
                  </a:cubicBezTo>
                  <a:cubicBezTo>
                    <a:pt x="306" y="167"/>
                    <a:pt x="307" y="167"/>
                    <a:pt x="308" y="167"/>
                  </a:cubicBezTo>
                  <a:cubicBezTo>
                    <a:pt x="313" y="166"/>
                    <a:pt x="318" y="165"/>
                    <a:pt x="323" y="164"/>
                  </a:cubicBezTo>
                  <a:cubicBezTo>
                    <a:pt x="324" y="164"/>
                    <a:pt x="325" y="164"/>
                    <a:pt x="326" y="164"/>
                  </a:cubicBezTo>
                  <a:cubicBezTo>
                    <a:pt x="331" y="163"/>
                    <a:pt x="337" y="163"/>
                    <a:pt x="342" y="162"/>
                  </a:cubicBezTo>
                  <a:cubicBezTo>
                    <a:pt x="342" y="162"/>
                    <a:pt x="342" y="162"/>
                    <a:pt x="342" y="162"/>
                  </a:cubicBezTo>
                  <a:cubicBezTo>
                    <a:pt x="348" y="161"/>
                    <a:pt x="353" y="161"/>
                    <a:pt x="359" y="160"/>
                  </a:cubicBezTo>
                  <a:cubicBezTo>
                    <a:pt x="359" y="160"/>
                    <a:pt x="360" y="160"/>
                    <a:pt x="361" y="160"/>
                  </a:cubicBezTo>
                  <a:cubicBezTo>
                    <a:pt x="366" y="160"/>
                    <a:pt x="372" y="159"/>
                    <a:pt x="377" y="159"/>
                  </a:cubicBezTo>
                  <a:cubicBezTo>
                    <a:pt x="378" y="159"/>
                    <a:pt x="379" y="159"/>
                    <a:pt x="380" y="159"/>
                  </a:cubicBezTo>
                  <a:cubicBezTo>
                    <a:pt x="386" y="159"/>
                    <a:pt x="391" y="158"/>
                    <a:pt x="397" y="158"/>
                  </a:cubicBezTo>
                  <a:cubicBezTo>
                    <a:pt x="398" y="158"/>
                    <a:pt x="399" y="158"/>
                    <a:pt x="400" y="158"/>
                  </a:cubicBezTo>
                  <a:cubicBezTo>
                    <a:pt x="405" y="158"/>
                    <a:pt x="410" y="158"/>
                    <a:pt x="415" y="158"/>
                  </a:cubicBezTo>
                  <a:cubicBezTo>
                    <a:pt x="417" y="158"/>
                    <a:pt x="418" y="158"/>
                    <a:pt x="420" y="158"/>
                  </a:cubicBezTo>
                  <a:cubicBezTo>
                    <a:pt x="426" y="158"/>
                    <a:pt x="433" y="158"/>
                    <a:pt x="439" y="158"/>
                  </a:cubicBezTo>
                  <a:cubicBezTo>
                    <a:pt x="440" y="158"/>
                    <a:pt x="441" y="158"/>
                    <a:pt x="441" y="158"/>
                  </a:cubicBez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83000">
                  <a:schemeClr val="accent2">
                    <a:lumMod val="50000"/>
                  </a:schemeClr>
                </a:gs>
                <a:gs pos="25000">
                  <a:schemeClr val="accent2"/>
                </a:gs>
                <a:gs pos="120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latin typeface="inpin heiti" charset="-122"/>
                <a:cs typeface="inpin heiti" charset="-122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4941888" y="2936875"/>
              <a:ext cx="2301875" cy="14192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latin typeface="inpin heiti" charset="-122"/>
                <a:cs typeface="inpin heiti" charset="-122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10800000">
            <a:off x="4726557" y="2893363"/>
            <a:ext cx="2202077" cy="1776850"/>
            <a:chOff x="4941888" y="2498725"/>
            <a:chExt cx="2301875" cy="1857375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4941888" y="2498725"/>
              <a:ext cx="2301875" cy="1147763"/>
            </a:xfrm>
            <a:custGeom>
              <a:avLst/>
              <a:gdLst>
                <a:gd name="T0" fmla="*/ 493 w 831"/>
                <a:gd name="T1" fmla="*/ 162 h 414"/>
                <a:gd name="T2" fmla="*/ 550 w 831"/>
                <a:gd name="T3" fmla="*/ 172 h 414"/>
                <a:gd name="T4" fmla="*/ 601 w 831"/>
                <a:gd name="T5" fmla="*/ 185 h 414"/>
                <a:gd name="T6" fmla="*/ 651 w 831"/>
                <a:gd name="T7" fmla="*/ 203 h 414"/>
                <a:gd name="T8" fmla="*/ 693 w 831"/>
                <a:gd name="T9" fmla="*/ 224 h 414"/>
                <a:gd name="T10" fmla="*/ 721 w 831"/>
                <a:gd name="T11" fmla="*/ 241 h 414"/>
                <a:gd name="T12" fmla="*/ 743 w 831"/>
                <a:gd name="T13" fmla="*/ 257 h 414"/>
                <a:gd name="T14" fmla="*/ 777 w 831"/>
                <a:gd name="T15" fmla="*/ 288 h 414"/>
                <a:gd name="T16" fmla="*/ 801 w 831"/>
                <a:gd name="T17" fmla="*/ 318 h 414"/>
                <a:gd name="T18" fmla="*/ 818 w 831"/>
                <a:gd name="T19" fmla="*/ 350 h 414"/>
                <a:gd name="T20" fmla="*/ 827 w 831"/>
                <a:gd name="T21" fmla="*/ 377 h 414"/>
                <a:gd name="T22" fmla="*/ 830 w 831"/>
                <a:gd name="T23" fmla="*/ 396 h 414"/>
                <a:gd name="T24" fmla="*/ 831 w 831"/>
                <a:gd name="T25" fmla="*/ 256 h 414"/>
                <a:gd name="T26" fmla="*/ 830 w 831"/>
                <a:gd name="T27" fmla="*/ 240 h 414"/>
                <a:gd name="T28" fmla="*/ 828 w 831"/>
                <a:gd name="T29" fmla="*/ 225 h 414"/>
                <a:gd name="T30" fmla="*/ 822 w 831"/>
                <a:gd name="T31" fmla="*/ 204 h 414"/>
                <a:gd name="T32" fmla="*/ 813 w 831"/>
                <a:gd name="T33" fmla="*/ 183 h 414"/>
                <a:gd name="T34" fmla="*/ 801 w 831"/>
                <a:gd name="T35" fmla="*/ 161 h 414"/>
                <a:gd name="T36" fmla="*/ 787 w 831"/>
                <a:gd name="T37" fmla="*/ 141 h 414"/>
                <a:gd name="T38" fmla="*/ 769 w 831"/>
                <a:gd name="T39" fmla="*/ 121 h 414"/>
                <a:gd name="T40" fmla="*/ 745 w 831"/>
                <a:gd name="T41" fmla="*/ 101 h 414"/>
                <a:gd name="T42" fmla="*/ 731 w 831"/>
                <a:gd name="T43" fmla="*/ 90 h 414"/>
                <a:gd name="T44" fmla="*/ 713 w 831"/>
                <a:gd name="T45" fmla="*/ 78 h 414"/>
                <a:gd name="T46" fmla="*/ 683 w 831"/>
                <a:gd name="T47" fmla="*/ 60 h 414"/>
                <a:gd name="T48" fmla="*/ 651 w 831"/>
                <a:gd name="T49" fmla="*/ 46 h 414"/>
                <a:gd name="T50" fmla="*/ 603 w 831"/>
                <a:gd name="T51" fmla="*/ 28 h 414"/>
                <a:gd name="T52" fmla="*/ 552 w 831"/>
                <a:gd name="T53" fmla="*/ 14 h 414"/>
                <a:gd name="T54" fmla="*/ 496 w 831"/>
                <a:gd name="T55" fmla="*/ 5 h 414"/>
                <a:gd name="T56" fmla="*/ 465 w 831"/>
                <a:gd name="T57" fmla="*/ 2 h 414"/>
                <a:gd name="T58" fmla="*/ 418 w 831"/>
                <a:gd name="T59" fmla="*/ 0 h 414"/>
                <a:gd name="T60" fmla="*/ 379 w 831"/>
                <a:gd name="T61" fmla="*/ 1 h 414"/>
                <a:gd name="T62" fmla="*/ 342 w 831"/>
                <a:gd name="T63" fmla="*/ 4 h 414"/>
                <a:gd name="T64" fmla="*/ 307 w 831"/>
                <a:gd name="T65" fmla="*/ 9 h 414"/>
                <a:gd name="T66" fmla="*/ 273 w 831"/>
                <a:gd name="T67" fmla="*/ 16 h 414"/>
                <a:gd name="T68" fmla="*/ 240 w 831"/>
                <a:gd name="T69" fmla="*/ 24 h 414"/>
                <a:gd name="T70" fmla="*/ 208 w 831"/>
                <a:gd name="T71" fmla="*/ 35 h 414"/>
                <a:gd name="T72" fmla="*/ 140 w 831"/>
                <a:gd name="T73" fmla="*/ 64 h 414"/>
                <a:gd name="T74" fmla="*/ 122 w 831"/>
                <a:gd name="T75" fmla="*/ 75 h 414"/>
                <a:gd name="T76" fmla="*/ 91 w 831"/>
                <a:gd name="T77" fmla="*/ 96 h 414"/>
                <a:gd name="T78" fmla="*/ 69 w 831"/>
                <a:gd name="T79" fmla="*/ 115 h 414"/>
                <a:gd name="T80" fmla="*/ 45 w 831"/>
                <a:gd name="T81" fmla="*/ 139 h 414"/>
                <a:gd name="T82" fmla="*/ 26 w 831"/>
                <a:gd name="T83" fmla="*/ 167 h 414"/>
                <a:gd name="T84" fmla="*/ 11 w 831"/>
                <a:gd name="T85" fmla="*/ 196 h 414"/>
                <a:gd name="T86" fmla="*/ 3 w 831"/>
                <a:gd name="T87" fmla="*/ 226 h 414"/>
                <a:gd name="T88" fmla="*/ 0 w 831"/>
                <a:gd name="T89" fmla="*/ 414 h 414"/>
                <a:gd name="T90" fmla="*/ 3 w 831"/>
                <a:gd name="T91" fmla="*/ 382 h 414"/>
                <a:gd name="T92" fmla="*/ 12 w 831"/>
                <a:gd name="T93" fmla="*/ 352 h 414"/>
                <a:gd name="T94" fmla="*/ 27 w 831"/>
                <a:gd name="T95" fmla="*/ 323 h 414"/>
                <a:gd name="T96" fmla="*/ 46 w 831"/>
                <a:gd name="T97" fmla="*/ 296 h 414"/>
                <a:gd name="T98" fmla="*/ 70 w 831"/>
                <a:gd name="T99" fmla="*/ 271 h 414"/>
                <a:gd name="T100" fmla="*/ 103 w 831"/>
                <a:gd name="T101" fmla="*/ 245 h 414"/>
                <a:gd name="T102" fmla="*/ 133 w 831"/>
                <a:gd name="T103" fmla="*/ 226 h 414"/>
                <a:gd name="T104" fmla="*/ 175 w 831"/>
                <a:gd name="T105" fmla="*/ 205 h 414"/>
                <a:gd name="T106" fmla="*/ 225 w 831"/>
                <a:gd name="T107" fmla="*/ 186 h 414"/>
                <a:gd name="T108" fmla="*/ 274 w 831"/>
                <a:gd name="T109" fmla="*/ 173 h 414"/>
                <a:gd name="T110" fmla="*/ 326 w 831"/>
                <a:gd name="T111" fmla="*/ 164 h 414"/>
                <a:gd name="T112" fmla="*/ 380 w 831"/>
                <a:gd name="T113" fmla="*/ 159 h 414"/>
                <a:gd name="T114" fmla="*/ 441 w 831"/>
                <a:gd name="T115" fmla="*/ 15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1" h="414">
                  <a:moveTo>
                    <a:pt x="441" y="158"/>
                  </a:moveTo>
                  <a:cubicBezTo>
                    <a:pt x="449" y="159"/>
                    <a:pt x="456" y="159"/>
                    <a:pt x="464" y="160"/>
                  </a:cubicBezTo>
                  <a:cubicBezTo>
                    <a:pt x="464" y="160"/>
                    <a:pt x="465" y="160"/>
                    <a:pt x="466" y="160"/>
                  </a:cubicBezTo>
                  <a:cubicBezTo>
                    <a:pt x="471" y="160"/>
                    <a:pt x="475" y="161"/>
                    <a:pt x="479" y="161"/>
                  </a:cubicBezTo>
                  <a:cubicBezTo>
                    <a:pt x="480" y="161"/>
                    <a:pt x="481" y="161"/>
                    <a:pt x="482" y="161"/>
                  </a:cubicBezTo>
                  <a:cubicBezTo>
                    <a:pt x="486" y="162"/>
                    <a:pt x="489" y="162"/>
                    <a:pt x="493" y="162"/>
                  </a:cubicBezTo>
                  <a:cubicBezTo>
                    <a:pt x="494" y="163"/>
                    <a:pt x="495" y="163"/>
                    <a:pt x="496" y="163"/>
                  </a:cubicBezTo>
                  <a:cubicBezTo>
                    <a:pt x="502" y="164"/>
                    <a:pt x="507" y="164"/>
                    <a:pt x="513" y="165"/>
                  </a:cubicBezTo>
                  <a:cubicBezTo>
                    <a:pt x="514" y="165"/>
                    <a:pt x="514" y="165"/>
                    <a:pt x="515" y="165"/>
                  </a:cubicBezTo>
                  <a:cubicBezTo>
                    <a:pt x="521" y="166"/>
                    <a:pt x="526" y="167"/>
                    <a:pt x="531" y="168"/>
                  </a:cubicBezTo>
                  <a:cubicBezTo>
                    <a:pt x="532" y="168"/>
                    <a:pt x="533" y="168"/>
                    <a:pt x="534" y="169"/>
                  </a:cubicBezTo>
                  <a:cubicBezTo>
                    <a:pt x="539" y="170"/>
                    <a:pt x="545" y="171"/>
                    <a:pt x="550" y="172"/>
                  </a:cubicBezTo>
                  <a:cubicBezTo>
                    <a:pt x="550" y="172"/>
                    <a:pt x="551" y="172"/>
                    <a:pt x="552" y="172"/>
                  </a:cubicBezTo>
                  <a:cubicBezTo>
                    <a:pt x="557" y="173"/>
                    <a:pt x="563" y="174"/>
                    <a:pt x="568" y="176"/>
                  </a:cubicBezTo>
                  <a:cubicBezTo>
                    <a:pt x="568" y="176"/>
                    <a:pt x="568" y="176"/>
                    <a:pt x="569" y="176"/>
                  </a:cubicBezTo>
                  <a:cubicBezTo>
                    <a:pt x="574" y="177"/>
                    <a:pt x="579" y="179"/>
                    <a:pt x="585" y="180"/>
                  </a:cubicBezTo>
                  <a:cubicBezTo>
                    <a:pt x="585" y="180"/>
                    <a:pt x="585" y="180"/>
                    <a:pt x="586" y="180"/>
                  </a:cubicBezTo>
                  <a:cubicBezTo>
                    <a:pt x="591" y="182"/>
                    <a:pt x="596" y="183"/>
                    <a:pt x="601" y="185"/>
                  </a:cubicBezTo>
                  <a:cubicBezTo>
                    <a:pt x="602" y="185"/>
                    <a:pt x="602" y="185"/>
                    <a:pt x="603" y="186"/>
                  </a:cubicBezTo>
                  <a:cubicBezTo>
                    <a:pt x="608" y="187"/>
                    <a:pt x="613" y="189"/>
                    <a:pt x="618" y="190"/>
                  </a:cubicBezTo>
                  <a:cubicBezTo>
                    <a:pt x="618" y="191"/>
                    <a:pt x="619" y="191"/>
                    <a:pt x="620" y="191"/>
                  </a:cubicBezTo>
                  <a:cubicBezTo>
                    <a:pt x="625" y="193"/>
                    <a:pt x="629" y="194"/>
                    <a:pt x="634" y="196"/>
                  </a:cubicBezTo>
                  <a:cubicBezTo>
                    <a:pt x="635" y="196"/>
                    <a:pt x="635" y="197"/>
                    <a:pt x="636" y="197"/>
                  </a:cubicBezTo>
                  <a:cubicBezTo>
                    <a:pt x="641" y="199"/>
                    <a:pt x="646" y="201"/>
                    <a:pt x="651" y="203"/>
                  </a:cubicBezTo>
                  <a:cubicBezTo>
                    <a:pt x="652" y="203"/>
                    <a:pt x="653" y="204"/>
                    <a:pt x="653" y="204"/>
                  </a:cubicBezTo>
                  <a:cubicBezTo>
                    <a:pt x="658" y="206"/>
                    <a:pt x="663" y="208"/>
                    <a:pt x="668" y="211"/>
                  </a:cubicBezTo>
                  <a:cubicBezTo>
                    <a:pt x="669" y="211"/>
                    <a:pt x="669" y="211"/>
                    <a:pt x="670" y="212"/>
                  </a:cubicBezTo>
                  <a:cubicBezTo>
                    <a:pt x="674" y="213"/>
                    <a:pt x="677" y="215"/>
                    <a:pt x="681" y="217"/>
                  </a:cubicBezTo>
                  <a:cubicBezTo>
                    <a:pt x="682" y="217"/>
                    <a:pt x="682" y="218"/>
                    <a:pt x="683" y="218"/>
                  </a:cubicBezTo>
                  <a:cubicBezTo>
                    <a:pt x="686" y="220"/>
                    <a:pt x="690" y="222"/>
                    <a:pt x="693" y="224"/>
                  </a:cubicBezTo>
                  <a:cubicBezTo>
                    <a:pt x="694" y="224"/>
                    <a:pt x="694" y="224"/>
                    <a:pt x="694" y="224"/>
                  </a:cubicBezTo>
                  <a:cubicBezTo>
                    <a:pt x="697" y="226"/>
                    <a:pt x="700" y="228"/>
                    <a:pt x="703" y="229"/>
                  </a:cubicBezTo>
                  <a:cubicBezTo>
                    <a:pt x="704" y="230"/>
                    <a:pt x="705" y="230"/>
                    <a:pt x="706" y="231"/>
                  </a:cubicBezTo>
                  <a:cubicBezTo>
                    <a:pt x="708" y="232"/>
                    <a:pt x="710" y="234"/>
                    <a:pt x="713" y="235"/>
                  </a:cubicBezTo>
                  <a:cubicBezTo>
                    <a:pt x="713" y="236"/>
                    <a:pt x="714" y="236"/>
                    <a:pt x="715" y="237"/>
                  </a:cubicBezTo>
                  <a:cubicBezTo>
                    <a:pt x="717" y="238"/>
                    <a:pt x="719" y="239"/>
                    <a:pt x="721" y="241"/>
                  </a:cubicBezTo>
                  <a:cubicBezTo>
                    <a:pt x="722" y="241"/>
                    <a:pt x="722" y="241"/>
                    <a:pt x="723" y="242"/>
                  </a:cubicBezTo>
                  <a:cubicBezTo>
                    <a:pt x="725" y="243"/>
                    <a:pt x="728" y="245"/>
                    <a:pt x="730" y="247"/>
                  </a:cubicBezTo>
                  <a:cubicBezTo>
                    <a:pt x="731" y="248"/>
                    <a:pt x="732" y="248"/>
                    <a:pt x="733" y="249"/>
                  </a:cubicBezTo>
                  <a:cubicBezTo>
                    <a:pt x="734" y="250"/>
                    <a:pt x="736" y="251"/>
                    <a:pt x="737" y="252"/>
                  </a:cubicBezTo>
                  <a:cubicBezTo>
                    <a:pt x="738" y="252"/>
                    <a:pt x="739" y="253"/>
                    <a:pt x="740" y="254"/>
                  </a:cubicBezTo>
                  <a:cubicBezTo>
                    <a:pt x="741" y="255"/>
                    <a:pt x="742" y="256"/>
                    <a:pt x="743" y="257"/>
                  </a:cubicBezTo>
                  <a:cubicBezTo>
                    <a:pt x="744" y="257"/>
                    <a:pt x="745" y="258"/>
                    <a:pt x="745" y="258"/>
                  </a:cubicBezTo>
                  <a:cubicBezTo>
                    <a:pt x="749" y="261"/>
                    <a:pt x="753" y="264"/>
                    <a:pt x="756" y="267"/>
                  </a:cubicBezTo>
                  <a:cubicBezTo>
                    <a:pt x="757" y="268"/>
                    <a:pt x="757" y="268"/>
                    <a:pt x="758" y="269"/>
                  </a:cubicBezTo>
                  <a:cubicBezTo>
                    <a:pt x="761" y="272"/>
                    <a:pt x="764" y="275"/>
                    <a:pt x="767" y="278"/>
                  </a:cubicBezTo>
                  <a:cubicBezTo>
                    <a:pt x="768" y="278"/>
                    <a:pt x="768" y="279"/>
                    <a:pt x="769" y="279"/>
                  </a:cubicBezTo>
                  <a:cubicBezTo>
                    <a:pt x="772" y="282"/>
                    <a:pt x="774" y="285"/>
                    <a:pt x="777" y="288"/>
                  </a:cubicBezTo>
                  <a:cubicBezTo>
                    <a:pt x="777" y="288"/>
                    <a:pt x="778" y="289"/>
                    <a:pt x="778" y="289"/>
                  </a:cubicBezTo>
                  <a:cubicBezTo>
                    <a:pt x="781" y="292"/>
                    <a:pt x="784" y="295"/>
                    <a:pt x="786" y="298"/>
                  </a:cubicBezTo>
                  <a:cubicBezTo>
                    <a:pt x="786" y="298"/>
                    <a:pt x="787" y="299"/>
                    <a:pt x="787" y="299"/>
                  </a:cubicBezTo>
                  <a:cubicBezTo>
                    <a:pt x="789" y="302"/>
                    <a:pt x="792" y="305"/>
                    <a:pt x="794" y="308"/>
                  </a:cubicBezTo>
                  <a:cubicBezTo>
                    <a:pt x="794" y="308"/>
                    <a:pt x="794" y="308"/>
                    <a:pt x="794" y="308"/>
                  </a:cubicBezTo>
                  <a:cubicBezTo>
                    <a:pt x="796" y="312"/>
                    <a:pt x="799" y="315"/>
                    <a:pt x="801" y="318"/>
                  </a:cubicBezTo>
                  <a:cubicBezTo>
                    <a:pt x="801" y="318"/>
                    <a:pt x="801" y="319"/>
                    <a:pt x="801" y="319"/>
                  </a:cubicBezTo>
                  <a:cubicBezTo>
                    <a:pt x="803" y="322"/>
                    <a:pt x="805" y="325"/>
                    <a:pt x="807" y="328"/>
                  </a:cubicBezTo>
                  <a:cubicBezTo>
                    <a:pt x="807" y="328"/>
                    <a:pt x="808" y="329"/>
                    <a:pt x="808" y="330"/>
                  </a:cubicBezTo>
                  <a:cubicBezTo>
                    <a:pt x="810" y="333"/>
                    <a:pt x="811" y="336"/>
                    <a:pt x="813" y="339"/>
                  </a:cubicBezTo>
                  <a:cubicBezTo>
                    <a:pt x="813" y="339"/>
                    <a:pt x="813" y="340"/>
                    <a:pt x="813" y="340"/>
                  </a:cubicBezTo>
                  <a:cubicBezTo>
                    <a:pt x="815" y="343"/>
                    <a:pt x="816" y="347"/>
                    <a:pt x="818" y="350"/>
                  </a:cubicBezTo>
                  <a:cubicBezTo>
                    <a:pt x="818" y="350"/>
                    <a:pt x="818" y="350"/>
                    <a:pt x="818" y="350"/>
                  </a:cubicBezTo>
                  <a:cubicBezTo>
                    <a:pt x="819" y="353"/>
                    <a:pt x="821" y="357"/>
                    <a:pt x="822" y="360"/>
                  </a:cubicBezTo>
                  <a:cubicBezTo>
                    <a:pt x="822" y="361"/>
                    <a:pt x="822" y="361"/>
                    <a:pt x="822" y="362"/>
                  </a:cubicBezTo>
                  <a:cubicBezTo>
                    <a:pt x="823" y="365"/>
                    <a:pt x="824" y="368"/>
                    <a:pt x="825" y="372"/>
                  </a:cubicBezTo>
                  <a:cubicBezTo>
                    <a:pt x="825" y="372"/>
                    <a:pt x="826" y="373"/>
                    <a:pt x="826" y="374"/>
                  </a:cubicBezTo>
                  <a:cubicBezTo>
                    <a:pt x="826" y="375"/>
                    <a:pt x="826" y="376"/>
                    <a:pt x="827" y="377"/>
                  </a:cubicBezTo>
                  <a:cubicBezTo>
                    <a:pt x="827" y="378"/>
                    <a:pt x="827" y="379"/>
                    <a:pt x="827" y="380"/>
                  </a:cubicBezTo>
                  <a:cubicBezTo>
                    <a:pt x="827" y="381"/>
                    <a:pt x="828" y="382"/>
                    <a:pt x="828" y="383"/>
                  </a:cubicBezTo>
                  <a:cubicBezTo>
                    <a:pt x="828" y="384"/>
                    <a:pt x="828" y="385"/>
                    <a:pt x="828" y="386"/>
                  </a:cubicBezTo>
                  <a:cubicBezTo>
                    <a:pt x="829" y="387"/>
                    <a:pt x="829" y="388"/>
                    <a:pt x="829" y="389"/>
                  </a:cubicBezTo>
                  <a:cubicBezTo>
                    <a:pt x="829" y="391"/>
                    <a:pt x="829" y="392"/>
                    <a:pt x="829" y="393"/>
                  </a:cubicBezTo>
                  <a:cubicBezTo>
                    <a:pt x="830" y="394"/>
                    <a:pt x="830" y="395"/>
                    <a:pt x="830" y="396"/>
                  </a:cubicBezTo>
                  <a:cubicBezTo>
                    <a:pt x="830" y="397"/>
                    <a:pt x="830" y="398"/>
                    <a:pt x="830" y="399"/>
                  </a:cubicBezTo>
                  <a:cubicBezTo>
                    <a:pt x="830" y="400"/>
                    <a:pt x="830" y="402"/>
                    <a:pt x="830" y="403"/>
                  </a:cubicBezTo>
                  <a:cubicBezTo>
                    <a:pt x="831" y="404"/>
                    <a:pt x="831" y="405"/>
                    <a:pt x="831" y="406"/>
                  </a:cubicBezTo>
                  <a:cubicBezTo>
                    <a:pt x="831" y="407"/>
                    <a:pt x="831" y="409"/>
                    <a:pt x="831" y="410"/>
                  </a:cubicBezTo>
                  <a:cubicBezTo>
                    <a:pt x="831" y="411"/>
                    <a:pt x="831" y="412"/>
                    <a:pt x="831" y="414"/>
                  </a:cubicBezTo>
                  <a:cubicBezTo>
                    <a:pt x="831" y="256"/>
                    <a:pt x="831" y="256"/>
                    <a:pt x="831" y="256"/>
                  </a:cubicBezTo>
                  <a:cubicBezTo>
                    <a:pt x="831" y="256"/>
                    <a:pt x="831" y="255"/>
                    <a:pt x="831" y="254"/>
                  </a:cubicBezTo>
                  <a:cubicBezTo>
                    <a:pt x="831" y="254"/>
                    <a:pt x="831" y="253"/>
                    <a:pt x="831" y="252"/>
                  </a:cubicBezTo>
                  <a:cubicBezTo>
                    <a:pt x="831" y="251"/>
                    <a:pt x="831" y="250"/>
                    <a:pt x="831" y="248"/>
                  </a:cubicBezTo>
                  <a:cubicBezTo>
                    <a:pt x="831" y="247"/>
                    <a:pt x="831" y="246"/>
                    <a:pt x="830" y="245"/>
                  </a:cubicBezTo>
                  <a:cubicBezTo>
                    <a:pt x="830" y="244"/>
                    <a:pt x="830" y="243"/>
                    <a:pt x="830" y="242"/>
                  </a:cubicBezTo>
                  <a:cubicBezTo>
                    <a:pt x="830" y="241"/>
                    <a:pt x="830" y="241"/>
                    <a:pt x="830" y="240"/>
                  </a:cubicBezTo>
                  <a:cubicBezTo>
                    <a:pt x="830" y="240"/>
                    <a:pt x="830" y="239"/>
                    <a:pt x="830" y="238"/>
                  </a:cubicBezTo>
                  <a:cubicBezTo>
                    <a:pt x="830" y="237"/>
                    <a:pt x="830" y="236"/>
                    <a:pt x="829" y="235"/>
                  </a:cubicBezTo>
                  <a:cubicBezTo>
                    <a:pt x="829" y="234"/>
                    <a:pt x="829" y="233"/>
                    <a:pt x="829" y="232"/>
                  </a:cubicBezTo>
                  <a:cubicBezTo>
                    <a:pt x="829" y="231"/>
                    <a:pt x="829" y="230"/>
                    <a:pt x="828" y="229"/>
                  </a:cubicBezTo>
                  <a:cubicBezTo>
                    <a:pt x="828" y="228"/>
                    <a:pt x="828" y="228"/>
                    <a:pt x="828" y="227"/>
                  </a:cubicBezTo>
                  <a:cubicBezTo>
                    <a:pt x="828" y="227"/>
                    <a:pt x="828" y="226"/>
                    <a:pt x="828" y="225"/>
                  </a:cubicBezTo>
                  <a:cubicBezTo>
                    <a:pt x="828" y="224"/>
                    <a:pt x="827" y="223"/>
                    <a:pt x="827" y="222"/>
                  </a:cubicBezTo>
                  <a:cubicBezTo>
                    <a:pt x="827" y="221"/>
                    <a:pt x="827" y="220"/>
                    <a:pt x="827" y="219"/>
                  </a:cubicBezTo>
                  <a:cubicBezTo>
                    <a:pt x="826" y="218"/>
                    <a:pt x="826" y="217"/>
                    <a:pt x="826" y="216"/>
                  </a:cubicBezTo>
                  <a:cubicBezTo>
                    <a:pt x="826" y="216"/>
                    <a:pt x="826" y="215"/>
                    <a:pt x="826" y="215"/>
                  </a:cubicBezTo>
                  <a:cubicBezTo>
                    <a:pt x="825" y="215"/>
                    <a:pt x="825" y="214"/>
                    <a:pt x="825" y="214"/>
                  </a:cubicBezTo>
                  <a:cubicBezTo>
                    <a:pt x="824" y="211"/>
                    <a:pt x="823" y="207"/>
                    <a:pt x="822" y="204"/>
                  </a:cubicBezTo>
                  <a:cubicBezTo>
                    <a:pt x="822" y="204"/>
                    <a:pt x="822" y="204"/>
                    <a:pt x="822" y="203"/>
                  </a:cubicBezTo>
                  <a:cubicBezTo>
                    <a:pt x="822" y="203"/>
                    <a:pt x="822" y="203"/>
                    <a:pt x="822" y="203"/>
                  </a:cubicBezTo>
                  <a:cubicBezTo>
                    <a:pt x="821" y="199"/>
                    <a:pt x="819" y="196"/>
                    <a:pt x="818" y="192"/>
                  </a:cubicBezTo>
                  <a:cubicBezTo>
                    <a:pt x="818" y="192"/>
                    <a:pt x="818" y="192"/>
                    <a:pt x="818" y="192"/>
                  </a:cubicBezTo>
                  <a:cubicBezTo>
                    <a:pt x="818" y="192"/>
                    <a:pt x="818" y="192"/>
                    <a:pt x="818" y="192"/>
                  </a:cubicBezTo>
                  <a:cubicBezTo>
                    <a:pt x="816" y="189"/>
                    <a:pt x="815" y="186"/>
                    <a:pt x="813" y="183"/>
                  </a:cubicBezTo>
                  <a:cubicBezTo>
                    <a:pt x="813" y="182"/>
                    <a:pt x="813" y="182"/>
                    <a:pt x="813" y="182"/>
                  </a:cubicBezTo>
                  <a:cubicBezTo>
                    <a:pt x="813" y="181"/>
                    <a:pt x="813" y="181"/>
                    <a:pt x="813" y="181"/>
                  </a:cubicBezTo>
                  <a:cubicBezTo>
                    <a:pt x="811" y="178"/>
                    <a:pt x="810" y="175"/>
                    <a:pt x="808" y="172"/>
                  </a:cubicBezTo>
                  <a:cubicBezTo>
                    <a:pt x="808" y="172"/>
                    <a:pt x="808" y="171"/>
                    <a:pt x="807" y="171"/>
                  </a:cubicBezTo>
                  <a:cubicBezTo>
                    <a:pt x="807" y="171"/>
                    <a:pt x="807" y="171"/>
                    <a:pt x="807" y="170"/>
                  </a:cubicBezTo>
                  <a:cubicBezTo>
                    <a:pt x="805" y="167"/>
                    <a:pt x="803" y="164"/>
                    <a:pt x="801" y="161"/>
                  </a:cubicBezTo>
                  <a:cubicBezTo>
                    <a:pt x="801" y="161"/>
                    <a:pt x="801" y="161"/>
                    <a:pt x="801" y="161"/>
                  </a:cubicBezTo>
                  <a:cubicBezTo>
                    <a:pt x="801" y="161"/>
                    <a:pt x="801" y="160"/>
                    <a:pt x="801" y="160"/>
                  </a:cubicBezTo>
                  <a:cubicBezTo>
                    <a:pt x="799" y="157"/>
                    <a:pt x="796" y="154"/>
                    <a:pt x="794" y="151"/>
                  </a:cubicBezTo>
                  <a:cubicBezTo>
                    <a:pt x="794" y="151"/>
                    <a:pt x="794" y="151"/>
                    <a:pt x="794" y="151"/>
                  </a:cubicBezTo>
                  <a:cubicBezTo>
                    <a:pt x="794" y="151"/>
                    <a:pt x="794" y="151"/>
                    <a:pt x="794" y="151"/>
                  </a:cubicBezTo>
                  <a:cubicBezTo>
                    <a:pt x="792" y="148"/>
                    <a:pt x="789" y="145"/>
                    <a:pt x="787" y="141"/>
                  </a:cubicBezTo>
                  <a:cubicBezTo>
                    <a:pt x="787" y="141"/>
                    <a:pt x="787" y="141"/>
                    <a:pt x="786" y="141"/>
                  </a:cubicBezTo>
                  <a:cubicBezTo>
                    <a:pt x="786" y="141"/>
                    <a:pt x="786" y="141"/>
                    <a:pt x="786" y="140"/>
                  </a:cubicBezTo>
                  <a:cubicBezTo>
                    <a:pt x="784" y="137"/>
                    <a:pt x="781" y="134"/>
                    <a:pt x="778" y="132"/>
                  </a:cubicBezTo>
                  <a:cubicBezTo>
                    <a:pt x="778" y="131"/>
                    <a:pt x="778" y="131"/>
                    <a:pt x="778" y="131"/>
                  </a:cubicBezTo>
                  <a:cubicBezTo>
                    <a:pt x="777" y="131"/>
                    <a:pt x="777" y="130"/>
                    <a:pt x="777" y="130"/>
                  </a:cubicBezTo>
                  <a:cubicBezTo>
                    <a:pt x="774" y="127"/>
                    <a:pt x="772" y="124"/>
                    <a:pt x="769" y="121"/>
                  </a:cubicBezTo>
                  <a:cubicBezTo>
                    <a:pt x="768" y="121"/>
                    <a:pt x="768" y="121"/>
                    <a:pt x="768" y="121"/>
                  </a:cubicBezTo>
                  <a:cubicBezTo>
                    <a:pt x="768" y="121"/>
                    <a:pt x="768" y="120"/>
                    <a:pt x="767" y="120"/>
                  </a:cubicBezTo>
                  <a:cubicBezTo>
                    <a:pt x="764" y="117"/>
                    <a:pt x="761" y="114"/>
                    <a:pt x="758" y="111"/>
                  </a:cubicBezTo>
                  <a:cubicBezTo>
                    <a:pt x="757" y="111"/>
                    <a:pt x="757" y="111"/>
                    <a:pt x="757" y="110"/>
                  </a:cubicBezTo>
                  <a:cubicBezTo>
                    <a:pt x="757" y="110"/>
                    <a:pt x="756" y="110"/>
                    <a:pt x="756" y="110"/>
                  </a:cubicBezTo>
                  <a:cubicBezTo>
                    <a:pt x="753" y="107"/>
                    <a:pt x="749" y="104"/>
                    <a:pt x="745" y="101"/>
                  </a:cubicBezTo>
                  <a:cubicBezTo>
                    <a:pt x="745" y="101"/>
                    <a:pt x="745" y="100"/>
                    <a:pt x="745" y="100"/>
                  </a:cubicBezTo>
                  <a:cubicBezTo>
                    <a:pt x="744" y="100"/>
                    <a:pt x="744" y="100"/>
                    <a:pt x="744" y="99"/>
                  </a:cubicBezTo>
                  <a:cubicBezTo>
                    <a:pt x="742" y="98"/>
                    <a:pt x="741" y="97"/>
                    <a:pt x="740" y="96"/>
                  </a:cubicBezTo>
                  <a:cubicBezTo>
                    <a:pt x="739" y="96"/>
                    <a:pt x="738" y="95"/>
                    <a:pt x="737" y="94"/>
                  </a:cubicBezTo>
                  <a:cubicBezTo>
                    <a:pt x="736" y="93"/>
                    <a:pt x="734" y="92"/>
                    <a:pt x="733" y="91"/>
                  </a:cubicBezTo>
                  <a:cubicBezTo>
                    <a:pt x="732" y="91"/>
                    <a:pt x="731" y="90"/>
                    <a:pt x="731" y="90"/>
                  </a:cubicBezTo>
                  <a:cubicBezTo>
                    <a:pt x="731" y="89"/>
                    <a:pt x="730" y="89"/>
                    <a:pt x="730" y="89"/>
                  </a:cubicBezTo>
                  <a:cubicBezTo>
                    <a:pt x="728" y="87"/>
                    <a:pt x="725" y="86"/>
                    <a:pt x="723" y="84"/>
                  </a:cubicBezTo>
                  <a:cubicBezTo>
                    <a:pt x="722" y="84"/>
                    <a:pt x="722" y="84"/>
                    <a:pt x="722" y="83"/>
                  </a:cubicBezTo>
                  <a:cubicBezTo>
                    <a:pt x="719" y="82"/>
                    <a:pt x="717" y="80"/>
                    <a:pt x="715" y="79"/>
                  </a:cubicBezTo>
                  <a:cubicBezTo>
                    <a:pt x="715" y="79"/>
                    <a:pt x="714" y="79"/>
                    <a:pt x="714" y="78"/>
                  </a:cubicBezTo>
                  <a:cubicBezTo>
                    <a:pt x="714" y="78"/>
                    <a:pt x="713" y="78"/>
                    <a:pt x="713" y="78"/>
                  </a:cubicBezTo>
                  <a:cubicBezTo>
                    <a:pt x="710" y="76"/>
                    <a:pt x="708" y="75"/>
                    <a:pt x="706" y="73"/>
                  </a:cubicBezTo>
                  <a:cubicBezTo>
                    <a:pt x="705" y="73"/>
                    <a:pt x="704" y="72"/>
                    <a:pt x="703" y="72"/>
                  </a:cubicBezTo>
                  <a:cubicBezTo>
                    <a:pt x="700" y="70"/>
                    <a:pt x="697" y="68"/>
                    <a:pt x="694" y="67"/>
                  </a:cubicBezTo>
                  <a:cubicBezTo>
                    <a:pt x="694" y="67"/>
                    <a:pt x="694" y="66"/>
                    <a:pt x="694" y="66"/>
                  </a:cubicBezTo>
                  <a:cubicBezTo>
                    <a:pt x="694" y="66"/>
                    <a:pt x="694" y="66"/>
                    <a:pt x="693" y="66"/>
                  </a:cubicBezTo>
                  <a:cubicBezTo>
                    <a:pt x="690" y="64"/>
                    <a:pt x="686" y="62"/>
                    <a:pt x="683" y="60"/>
                  </a:cubicBezTo>
                  <a:cubicBezTo>
                    <a:pt x="682" y="60"/>
                    <a:pt x="682" y="60"/>
                    <a:pt x="681" y="59"/>
                  </a:cubicBezTo>
                  <a:cubicBezTo>
                    <a:pt x="677" y="58"/>
                    <a:pt x="674" y="56"/>
                    <a:pt x="670" y="54"/>
                  </a:cubicBezTo>
                  <a:cubicBezTo>
                    <a:pt x="670" y="54"/>
                    <a:pt x="669" y="54"/>
                    <a:pt x="669" y="54"/>
                  </a:cubicBezTo>
                  <a:cubicBezTo>
                    <a:pt x="669" y="53"/>
                    <a:pt x="668" y="53"/>
                    <a:pt x="668" y="53"/>
                  </a:cubicBezTo>
                  <a:cubicBezTo>
                    <a:pt x="663" y="51"/>
                    <a:pt x="658" y="49"/>
                    <a:pt x="653" y="46"/>
                  </a:cubicBezTo>
                  <a:cubicBezTo>
                    <a:pt x="652" y="46"/>
                    <a:pt x="652" y="46"/>
                    <a:pt x="651" y="46"/>
                  </a:cubicBezTo>
                  <a:cubicBezTo>
                    <a:pt x="646" y="43"/>
                    <a:pt x="641" y="41"/>
                    <a:pt x="636" y="39"/>
                  </a:cubicBezTo>
                  <a:cubicBezTo>
                    <a:pt x="636" y="39"/>
                    <a:pt x="635" y="39"/>
                    <a:pt x="635" y="39"/>
                  </a:cubicBezTo>
                  <a:cubicBezTo>
                    <a:pt x="635" y="39"/>
                    <a:pt x="634" y="39"/>
                    <a:pt x="634" y="39"/>
                  </a:cubicBezTo>
                  <a:cubicBezTo>
                    <a:pt x="629" y="37"/>
                    <a:pt x="625" y="35"/>
                    <a:pt x="620" y="33"/>
                  </a:cubicBezTo>
                  <a:cubicBezTo>
                    <a:pt x="619" y="33"/>
                    <a:pt x="618" y="33"/>
                    <a:pt x="618" y="33"/>
                  </a:cubicBezTo>
                  <a:cubicBezTo>
                    <a:pt x="613" y="31"/>
                    <a:pt x="608" y="29"/>
                    <a:pt x="603" y="28"/>
                  </a:cubicBezTo>
                  <a:cubicBezTo>
                    <a:pt x="602" y="28"/>
                    <a:pt x="602" y="28"/>
                    <a:pt x="601" y="27"/>
                  </a:cubicBezTo>
                  <a:cubicBezTo>
                    <a:pt x="596" y="26"/>
                    <a:pt x="591" y="24"/>
                    <a:pt x="586" y="23"/>
                  </a:cubicBezTo>
                  <a:cubicBezTo>
                    <a:pt x="585" y="23"/>
                    <a:pt x="585" y="23"/>
                    <a:pt x="585" y="23"/>
                  </a:cubicBezTo>
                  <a:cubicBezTo>
                    <a:pt x="579" y="21"/>
                    <a:pt x="574" y="20"/>
                    <a:pt x="569" y="18"/>
                  </a:cubicBezTo>
                  <a:cubicBezTo>
                    <a:pt x="568" y="18"/>
                    <a:pt x="568" y="18"/>
                    <a:pt x="568" y="18"/>
                  </a:cubicBezTo>
                  <a:cubicBezTo>
                    <a:pt x="563" y="17"/>
                    <a:pt x="557" y="16"/>
                    <a:pt x="552" y="14"/>
                  </a:cubicBezTo>
                  <a:cubicBezTo>
                    <a:pt x="551" y="14"/>
                    <a:pt x="550" y="14"/>
                    <a:pt x="550" y="14"/>
                  </a:cubicBezTo>
                  <a:cubicBezTo>
                    <a:pt x="545" y="13"/>
                    <a:pt x="539" y="12"/>
                    <a:pt x="534" y="11"/>
                  </a:cubicBezTo>
                  <a:cubicBezTo>
                    <a:pt x="533" y="11"/>
                    <a:pt x="532" y="11"/>
                    <a:pt x="531" y="10"/>
                  </a:cubicBezTo>
                  <a:cubicBezTo>
                    <a:pt x="526" y="10"/>
                    <a:pt x="521" y="9"/>
                    <a:pt x="515" y="8"/>
                  </a:cubicBezTo>
                  <a:cubicBezTo>
                    <a:pt x="514" y="8"/>
                    <a:pt x="514" y="8"/>
                    <a:pt x="513" y="7"/>
                  </a:cubicBezTo>
                  <a:cubicBezTo>
                    <a:pt x="507" y="7"/>
                    <a:pt x="502" y="6"/>
                    <a:pt x="496" y="5"/>
                  </a:cubicBezTo>
                  <a:cubicBezTo>
                    <a:pt x="496" y="5"/>
                    <a:pt x="496" y="5"/>
                    <a:pt x="495" y="5"/>
                  </a:cubicBezTo>
                  <a:cubicBezTo>
                    <a:pt x="495" y="5"/>
                    <a:pt x="494" y="5"/>
                    <a:pt x="493" y="5"/>
                  </a:cubicBezTo>
                  <a:cubicBezTo>
                    <a:pt x="489" y="4"/>
                    <a:pt x="486" y="4"/>
                    <a:pt x="482" y="4"/>
                  </a:cubicBezTo>
                  <a:cubicBezTo>
                    <a:pt x="481" y="4"/>
                    <a:pt x="480" y="3"/>
                    <a:pt x="480" y="3"/>
                  </a:cubicBezTo>
                  <a:cubicBezTo>
                    <a:pt x="475" y="3"/>
                    <a:pt x="471" y="3"/>
                    <a:pt x="466" y="2"/>
                  </a:cubicBezTo>
                  <a:cubicBezTo>
                    <a:pt x="466" y="2"/>
                    <a:pt x="465" y="2"/>
                    <a:pt x="465" y="2"/>
                  </a:cubicBezTo>
                  <a:cubicBezTo>
                    <a:pt x="464" y="2"/>
                    <a:pt x="464" y="2"/>
                    <a:pt x="464" y="2"/>
                  </a:cubicBezTo>
                  <a:cubicBezTo>
                    <a:pt x="456" y="2"/>
                    <a:pt x="449" y="1"/>
                    <a:pt x="441" y="1"/>
                  </a:cubicBezTo>
                  <a:cubicBezTo>
                    <a:pt x="441" y="1"/>
                    <a:pt x="441" y="1"/>
                    <a:pt x="440" y="1"/>
                  </a:cubicBezTo>
                  <a:cubicBezTo>
                    <a:pt x="440" y="1"/>
                    <a:pt x="440" y="1"/>
                    <a:pt x="439" y="1"/>
                  </a:cubicBezTo>
                  <a:cubicBezTo>
                    <a:pt x="433" y="1"/>
                    <a:pt x="426" y="0"/>
                    <a:pt x="420" y="0"/>
                  </a:cubicBezTo>
                  <a:cubicBezTo>
                    <a:pt x="419" y="0"/>
                    <a:pt x="419" y="0"/>
                    <a:pt x="418" y="0"/>
                  </a:cubicBezTo>
                  <a:cubicBezTo>
                    <a:pt x="417" y="0"/>
                    <a:pt x="416" y="0"/>
                    <a:pt x="415" y="0"/>
                  </a:cubicBezTo>
                  <a:cubicBezTo>
                    <a:pt x="410" y="0"/>
                    <a:pt x="405" y="0"/>
                    <a:pt x="400" y="1"/>
                  </a:cubicBezTo>
                  <a:cubicBezTo>
                    <a:pt x="399" y="1"/>
                    <a:pt x="399" y="1"/>
                    <a:pt x="398" y="1"/>
                  </a:cubicBezTo>
                  <a:cubicBezTo>
                    <a:pt x="398" y="1"/>
                    <a:pt x="397" y="1"/>
                    <a:pt x="397" y="1"/>
                  </a:cubicBezTo>
                  <a:cubicBezTo>
                    <a:pt x="391" y="1"/>
                    <a:pt x="386" y="1"/>
                    <a:pt x="380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7" y="1"/>
                  </a:cubicBezTo>
                  <a:cubicBezTo>
                    <a:pt x="372" y="2"/>
                    <a:pt x="366" y="2"/>
                    <a:pt x="361" y="3"/>
                  </a:cubicBezTo>
                  <a:cubicBezTo>
                    <a:pt x="361" y="3"/>
                    <a:pt x="360" y="3"/>
                    <a:pt x="360" y="3"/>
                  </a:cubicBezTo>
                  <a:cubicBezTo>
                    <a:pt x="360" y="3"/>
                    <a:pt x="359" y="3"/>
                    <a:pt x="359" y="3"/>
                  </a:cubicBezTo>
                  <a:cubicBezTo>
                    <a:pt x="353" y="3"/>
                    <a:pt x="348" y="4"/>
                    <a:pt x="342" y="4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36" y="5"/>
                    <a:pt x="331" y="6"/>
                    <a:pt x="326" y="6"/>
                  </a:cubicBezTo>
                  <a:cubicBezTo>
                    <a:pt x="325" y="6"/>
                    <a:pt x="325" y="6"/>
                    <a:pt x="324" y="7"/>
                  </a:cubicBezTo>
                  <a:cubicBezTo>
                    <a:pt x="324" y="7"/>
                    <a:pt x="324" y="7"/>
                    <a:pt x="323" y="7"/>
                  </a:cubicBezTo>
                  <a:cubicBezTo>
                    <a:pt x="318" y="7"/>
                    <a:pt x="313" y="8"/>
                    <a:pt x="308" y="9"/>
                  </a:cubicBezTo>
                  <a:cubicBezTo>
                    <a:pt x="308" y="9"/>
                    <a:pt x="307" y="9"/>
                    <a:pt x="307" y="9"/>
                  </a:cubicBezTo>
                  <a:cubicBezTo>
                    <a:pt x="306" y="9"/>
                    <a:pt x="306" y="9"/>
                    <a:pt x="305" y="9"/>
                  </a:cubicBezTo>
                  <a:cubicBezTo>
                    <a:pt x="300" y="10"/>
                    <a:pt x="295" y="11"/>
                    <a:pt x="291" y="12"/>
                  </a:cubicBezTo>
                  <a:cubicBezTo>
                    <a:pt x="290" y="12"/>
                    <a:pt x="290" y="12"/>
                    <a:pt x="290" y="12"/>
                  </a:cubicBezTo>
                  <a:cubicBezTo>
                    <a:pt x="289" y="12"/>
                    <a:pt x="289" y="12"/>
                    <a:pt x="289" y="13"/>
                  </a:cubicBezTo>
                  <a:cubicBezTo>
                    <a:pt x="284" y="13"/>
                    <a:pt x="279" y="15"/>
                    <a:pt x="274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68" y="17"/>
                    <a:pt x="263" y="18"/>
                    <a:pt x="258" y="19"/>
                  </a:cubicBezTo>
                  <a:cubicBezTo>
                    <a:pt x="258" y="19"/>
                    <a:pt x="257" y="20"/>
                    <a:pt x="257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1" y="21"/>
                    <a:pt x="246" y="22"/>
                    <a:pt x="241" y="24"/>
                  </a:cubicBezTo>
                  <a:cubicBezTo>
                    <a:pt x="241" y="24"/>
                    <a:pt x="241" y="24"/>
                    <a:pt x="240" y="24"/>
                  </a:cubicBezTo>
                  <a:cubicBezTo>
                    <a:pt x="240" y="24"/>
                    <a:pt x="239" y="24"/>
                    <a:pt x="239" y="25"/>
                  </a:cubicBezTo>
                  <a:cubicBezTo>
                    <a:pt x="234" y="26"/>
                    <a:pt x="229" y="27"/>
                    <a:pt x="225" y="29"/>
                  </a:cubicBezTo>
                  <a:cubicBezTo>
                    <a:pt x="225" y="29"/>
                    <a:pt x="224" y="29"/>
                    <a:pt x="224" y="29"/>
                  </a:cubicBezTo>
                  <a:cubicBezTo>
                    <a:pt x="224" y="29"/>
                    <a:pt x="223" y="29"/>
                    <a:pt x="223" y="29"/>
                  </a:cubicBezTo>
                  <a:cubicBezTo>
                    <a:pt x="218" y="31"/>
                    <a:pt x="213" y="33"/>
                    <a:pt x="208" y="34"/>
                  </a:cubicBezTo>
                  <a:cubicBezTo>
                    <a:pt x="208" y="34"/>
                    <a:pt x="208" y="35"/>
                    <a:pt x="208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190" y="41"/>
                    <a:pt x="173" y="48"/>
                    <a:pt x="158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2" y="58"/>
                    <a:pt x="146" y="61"/>
                    <a:pt x="141" y="64"/>
                  </a:cubicBezTo>
                  <a:cubicBezTo>
                    <a:pt x="141" y="64"/>
                    <a:pt x="141" y="64"/>
                    <a:pt x="140" y="64"/>
                  </a:cubicBezTo>
                  <a:cubicBezTo>
                    <a:pt x="140" y="65"/>
                    <a:pt x="139" y="65"/>
                    <a:pt x="139" y="65"/>
                  </a:cubicBezTo>
                  <a:cubicBezTo>
                    <a:pt x="137" y="66"/>
                    <a:pt x="135" y="67"/>
                    <a:pt x="133" y="69"/>
                  </a:cubicBezTo>
                  <a:cubicBezTo>
                    <a:pt x="132" y="69"/>
                    <a:pt x="131" y="70"/>
                    <a:pt x="130" y="70"/>
                  </a:cubicBezTo>
                  <a:cubicBezTo>
                    <a:pt x="128" y="71"/>
                    <a:pt x="126" y="73"/>
                    <a:pt x="123" y="74"/>
                  </a:cubicBezTo>
                  <a:cubicBezTo>
                    <a:pt x="123" y="74"/>
                    <a:pt x="123" y="75"/>
                    <a:pt x="122" y="75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19" y="77"/>
                    <a:pt x="116" y="79"/>
                    <a:pt x="113" y="81"/>
                  </a:cubicBezTo>
                  <a:cubicBezTo>
                    <a:pt x="112" y="81"/>
                    <a:pt x="111" y="82"/>
                    <a:pt x="111" y="82"/>
                  </a:cubicBezTo>
                  <a:cubicBezTo>
                    <a:pt x="108" y="84"/>
                    <a:pt x="105" y="86"/>
                    <a:pt x="103" y="87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98" y="91"/>
                    <a:pt x="95" y="94"/>
                    <a:pt x="91" y="96"/>
                  </a:cubicBezTo>
                  <a:cubicBezTo>
                    <a:pt x="91" y="97"/>
                    <a:pt x="90" y="97"/>
                    <a:pt x="90" y="97"/>
                  </a:cubicBezTo>
                  <a:cubicBezTo>
                    <a:pt x="86" y="100"/>
                    <a:pt x="83" y="103"/>
                    <a:pt x="80" y="105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106"/>
                    <a:pt x="78" y="106"/>
                    <a:pt x="78" y="107"/>
                  </a:cubicBezTo>
                  <a:cubicBezTo>
                    <a:pt x="75" y="109"/>
                    <a:pt x="73" y="111"/>
                    <a:pt x="70" y="114"/>
                  </a:cubicBezTo>
                  <a:cubicBezTo>
                    <a:pt x="70" y="114"/>
                    <a:pt x="69" y="114"/>
                    <a:pt x="69" y="115"/>
                  </a:cubicBezTo>
                  <a:cubicBezTo>
                    <a:pt x="67" y="117"/>
                    <a:pt x="64" y="119"/>
                    <a:pt x="62" y="121"/>
                  </a:cubicBezTo>
                  <a:cubicBezTo>
                    <a:pt x="62" y="122"/>
                    <a:pt x="61" y="122"/>
                    <a:pt x="61" y="123"/>
                  </a:cubicBezTo>
                  <a:cubicBezTo>
                    <a:pt x="58" y="125"/>
                    <a:pt x="56" y="128"/>
                    <a:pt x="54" y="130"/>
                  </a:cubicBezTo>
                  <a:cubicBezTo>
                    <a:pt x="53" y="131"/>
                    <a:pt x="53" y="131"/>
                    <a:pt x="52" y="132"/>
                  </a:cubicBezTo>
                  <a:cubicBezTo>
                    <a:pt x="50" y="134"/>
                    <a:pt x="48" y="136"/>
                    <a:pt x="46" y="139"/>
                  </a:cubicBezTo>
                  <a:cubicBezTo>
                    <a:pt x="46" y="139"/>
                    <a:pt x="46" y="139"/>
                    <a:pt x="45" y="139"/>
                  </a:cubicBezTo>
                  <a:cubicBezTo>
                    <a:pt x="43" y="142"/>
                    <a:pt x="41" y="145"/>
                    <a:pt x="39" y="147"/>
                  </a:cubicBezTo>
                  <a:cubicBezTo>
                    <a:pt x="39" y="148"/>
                    <a:pt x="38" y="148"/>
                    <a:pt x="38" y="149"/>
                  </a:cubicBezTo>
                  <a:cubicBezTo>
                    <a:pt x="36" y="152"/>
                    <a:pt x="34" y="154"/>
                    <a:pt x="32" y="157"/>
                  </a:cubicBezTo>
                  <a:cubicBezTo>
                    <a:pt x="32" y="157"/>
                    <a:pt x="32" y="158"/>
                    <a:pt x="32" y="158"/>
                  </a:cubicBezTo>
                  <a:cubicBezTo>
                    <a:pt x="30" y="160"/>
                    <a:pt x="28" y="163"/>
                    <a:pt x="27" y="165"/>
                  </a:cubicBezTo>
                  <a:cubicBezTo>
                    <a:pt x="26" y="166"/>
                    <a:pt x="26" y="167"/>
                    <a:pt x="26" y="167"/>
                  </a:cubicBezTo>
                  <a:cubicBezTo>
                    <a:pt x="24" y="170"/>
                    <a:pt x="23" y="173"/>
                    <a:pt x="21" y="175"/>
                  </a:cubicBezTo>
                  <a:cubicBezTo>
                    <a:pt x="21" y="176"/>
                    <a:pt x="20" y="176"/>
                    <a:pt x="20" y="177"/>
                  </a:cubicBezTo>
                  <a:cubicBezTo>
                    <a:pt x="19" y="179"/>
                    <a:pt x="17" y="182"/>
                    <a:pt x="16" y="185"/>
                  </a:cubicBezTo>
                  <a:cubicBezTo>
                    <a:pt x="16" y="185"/>
                    <a:pt x="16" y="185"/>
                    <a:pt x="16" y="186"/>
                  </a:cubicBezTo>
                  <a:cubicBezTo>
                    <a:pt x="14" y="189"/>
                    <a:pt x="13" y="191"/>
                    <a:pt x="12" y="194"/>
                  </a:cubicBezTo>
                  <a:cubicBezTo>
                    <a:pt x="12" y="195"/>
                    <a:pt x="12" y="195"/>
                    <a:pt x="11" y="196"/>
                  </a:cubicBezTo>
                  <a:cubicBezTo>
                    <a:pt x="10" y="199"/>
                    <a:pt x="9" y="202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7" y="208"/>
                    <a:pt x="6" y="211"/>
                    <a:pt x="5" y="214"/>
                  </a:cubicBezTo>
                  <a:cubicBezTo>
                    <a:pt x="5" y="214"/>
                    <a:pt x="5" y="215"/>
                    <a:pt x="5" y="216"/>
                  </a:cubicBezTo>
                  <a:cubicBezTo>
                    <a:pt x="4" y="219"/>
                    <a:pt x="4" y="222"/>
                    <a:pt x="3" y="225"/>
                  </a:cubicBezTo>
                  <a:cubicBezTo>
                    <a:pt x="3" y="225"/>
                    <a:pt x="3" y="226"/>
                    <a:pt x="3" y="226"/>
                  </a:cubicBezTo>
                  <a:cubicBezTo>
                    <a:pt x="2" y="229"/>
                    <a:pt x="2" y="232"/>
                    <a:pt x="1" y="234"/>
                  </a:cubicBezTo>
                  <a:cubicBezTo>
                    <a:pt x="1" y="235"/>
                    <a:pt x="1" y="235"/>
                    <a:pt x="1" y="236"/>
                  </a:cubicBezTo>
                  <a:cubicBezTo>
                    <a:pt x="1" y="239"/>
                    <a:pt x="0" y="242"/>
                    <a:pt x="0" y="245"/>
                  </a:cubicBezTo>
                  <a:cubicBezTo>
                    <a:pt x="0" y="245"/>
                    <a:pt x="0" y="246"/>
                    <a:pt x="0" y="247"/>
                  </a:cubicBezTo>
                  <a:cubicBezTo>
                    <a:pt x="0" y="250"/>
                    <a:pt x="0" y="253"/>
                    <a:pt x="0" y="256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1"/>
                    <a:pt x="0" y="408"/>
                    <a:pt x="0" y="404"/>
                  </a:cubicBezTo>
                  <a:cubicBezTo>
                    <a:pt x="0" y="404"/>
                    <a:pt x="0" y="403"/>
                    <a:pt x="0" y="402"/>
                  </a:cubicBezTo>
                  <a:cubicBezTo>
                    <a:pt x="0" y="399"/>
                    <a:pt x="1" y="396"/>
                    <a:pt x="1" y="393"/>
                  </a:cubicBezTo>
                  <a:cubicBezTo>
                    <a:pt x="1" y="393"/>
                    <a:pt x="1" y="392"/>
                    <a:pt x="1" y="392"/>
                  </a:cubicBezTo>
                  <a:cubicBezTo>
                    <a:pt x="2" y="389"/>
                    <a:pt x="2" y="386"/>
                    <a:pt x="3" y="384"/>
                  </a:cubicBezTo>
                  <a:cubicBezTo>
                    <a:pt x="3" y="383"/>
                    <a:pt x="3" y="383"/>
                    <a:pt x="3" y="382"/>
                  </a:cubicBezTo>
                  <a:cubicBezTo>
                    <a:pt x="4" y="379"/>
                    <a:pt x="4" y="376"/>
                    <a:pt x="5" y="373"/>
                  </a:cubicBezTo>
                  <a:cubicBezTo>
                    <a:pt x="5" y="373"/>
                    <a:pt x="5" y="372"/>
                    <a:pt x="5" y="371"/>
                  </a:cubicBezTo>
                  <a:cubicBezTo>
                    <a:pt x="6" y="369"/>
                    <a:pt x="7" y="366"/>
                    <a:pt x="8" y="363"/>
                  </a:cubicBezTo>
                  <a:cubicBezTo>
                    <a:pt x="8" y="363"/>
                    <a:pt x="8" y="363"/>
                    <a:pt x="8" y="362"/>
                  </a:cubicBezTo>
                  <a:cubicBezTo>
                    <a:pt x="9" y="360"/>
                    <a:pt x="10" y="357"/>
                    <a:pt x="11" y="354"/>
                  </a:cubicBezTo>
                  <a:cubicBezTo>
                    <a:pt x="12" y="353"/>
                    <a:pt x="12" y="352"/>
                    <a:pt x="12" y="352"/>
                  </a:cubicBezTo>
                  <a:cubicBezTo>
                    <a:pt x="13" y="349"/>
                    <a:pt x="14" y="346"/>
                    <a:pt x="16" y="343"/>
                  </a:cubicBezTo>
                  <a:cubicBezTo>
                    <a:pt x="16" y="343"/>
                    <a:pt x="16" y="343"/>
                    <a:pt x="16" y="342"/>
                  </a:cubicBezTo>
                  <a:cubicBezTo>
                    <a:pt x="18" y="340"/>
                    <a:pt x="19" y="337"/>
                    <a:pt x="20" y="335"/>
                  </a:cubicBezTo>
                  <a:cubicBezTo>
                    <a:pt x="20" y="334"/>
                    <a:pt x="21" y="333"/>
                    <a:pt x="21" y="333"/>
                  </a:cubicBezTo>
                  <a:cubicBezTo>
                    <a:pt x="23" y="330"/>
                    <a:pt x="24" y="327"/>
                    <a:pt x="26" y="325"/>
                  </a:cubicBezTo>
                  <a:cubicBezTo>
                    <a:pt x="26" y="324"/>
                    <a:pt x="26" y="324"/>
                    <a:pt x="27" y="323"/>
                  </a:cubicBezTo>
                  <a:cubicBezTo>
                    <a:pt x="28" y="321"/>
                    <a:pt x="30" y="318"/>
                    <a:pt x="32" y="316"/>
                  </a:cubicBezTo>
                  <a:cubicBezTo>
                    <a:pt x="32" y="315"/>
                    <a:pt x="32" y="315"/>
                    <a:pt x="32" y="315"/>
                  </a:cubicBezTo>
                  <a:cubicBezTo>
                    <a:pt x="34" y="312"/>
                    <a:pt x="36" y="309"/>
                    <a:pt x="38" y="307"/>
                  </a:cubicBezTo>
                  <a:cubicBezTo>
                    <a:pt x="38" y="306"/>
                    <a:pt x="39" y="305"/>
                    <a:pt x="39" y="305"/>
                  </a:cubicBezTo>
                  <a:cubicBezTo>
                    <a:pt x="41" y="302"/>
                    <a:pt x="43" y="300"/>
                    <a:pt x="45" y="297"/>
                  </a:cubicBezTo>
                  <a:cubicBezTo>
                    <a:pt x="46" y="297"/>
                    <a:pt x="46" y="297"/>
                    <a:pt x="46" y="296"/>
                  </a:cubicBezTo>
                  <a:cubicBezTo>
                    <a:pt x="48" y="294"/>
                    <a:pt x="50" y="292"/>
                    <a:pt x="52" y="289"/>
                  </a:cubicBezTo>
                  <a:cubicBezTo>
                    <a:pt x="53" y="289"/>
                    <a:pt x="53" y="288"/>
                    <a:pt x="54" y="288"/>
                  </a:cubicBezTo>
                  <a:cubicBezTo>
                    <a:pt x="56" y="285"/>
                    <a:pt x="58" y="283"/>
                    <a:pt x="61" y="280"/>
                  </a:cubicBezTo>
                  <a:cubicBezTo>
                    <a:pt x="61" y="280"/>
                    <a:pt x="62" y="279"/>
                    <a:pt x="62" y="279"/>
                  </a:cubicBezTo>
                  <a:cubicBezTo>
                    <a:pt x="64" y="277"/>
                    <a:pt x="67" y="275"/>
                    <a:pt x="69" y="272"/>
                  </a:cubicBezTo>
                  <a:cubicBezTo>
                    <a:pt x="69" y="272"/>
                    <a:pt x="70" y="272"/>
                    <a:pt x="70" y="271"/>
                  </a:cubicBezTo>
                  <a:cubicBezTo>
                    <a:pt x="73" y="269"/>
                    <a:pt x="75" y="267"/>
                    <a:pt x="78" y="264"/>
                  </a:cubicBezTo>
                  <a:cubicBezTo>
                    <a:pt x="79" y="264"/>
                    <a:pt x="79" y="263"/>
                    <a:pt x="80" y="263"/>
                  </a:cubicBezTo>
                  <a:cubicBezTo>
                    <a:pt x="83" y="260"/>
                    <a:pt x="86" y="258"/>
                    <a:pt x="90" y="255"/>
                  </a:cubicBezTo>
                  <a:cubicBezTo>
                    <a:pt x="90" y="255"/>
                    <a:pt x="91" y="254"/>
                    <a:pt x="91" y="254"/>
                  </a:cubicBezTo>
                  <a:cubicBezTo>
                    <a:pt x="95" y="251"/>
                    <a:pt x="98" y="249"/>
                    <a:pt x="102" y="246"/>
                  </a:cubicBezTo>
                  <a:cubicBezTo>
                    <a:pt x="102" y="246"/>
                    <a:pt x="103" y="245"/>
                    <a:pt x="103" y="245"/>
                  </a:cubicBezTo>
                  <a:cubicBezTo>
                    <a:pt x="106" y="243"/>
                    <a:pt x="108" y="242"/>
                    <a:pt x="111" y="240"/>
                  </a:cubicBezTo>
                  <a:cubicBezTo>
                    <a:pt x="111" y="239"/>
                    <a:pt x="112" y="239"/>
                    <a:pt x="113" y="238"/>
                  </a:cubicBezTo>
                  <a:cubicBezTo>
                    <a:pt x="116" y="236"/>
                    <a:pt x="119" y="235"/>
                    <a:pt x="122" y="233"/>
                  </a:cubicBezTo>
                  <a:cubicBezTo>
                    <a:pt x="122" y="232"/>
                    <a:pt x="123" y="232"/>
                    <a:pt x="124" y="232"/>
                  </a:cubicBezTo>
                  <a:cubicBezTo>
                    <a:pt x="126" y="230"/>
                    <a:pt x="128" y="229"/>
                    <a:pt x="130" y="228"/>
                  </a:cubicBezTo>
                  <a:cubicBezTo>
                    <a:pt x="131" y="227"/>
                    <a:pt x="132" y="227"/>
                    <a:pt x="133" y="226"/>
                  </a:cubicBezTo>
                  <a:cubicBezTo>
                    <a:pt x="135" y="225"/>
                    <a:pt x="137" y="224"/>
                    <a:pt x="139" y="223"/>
                  </a:cubicBezTo>
                  <a:cubicBezTo>
                    <a:pt x="139" y="223"/>
                    <a:pt x="140" y="222"/>
                    <a:pt x="141" y="222"/>
                  </a:cubicBezTo>
                  <a:cubicBezTo>
                    <a:pt x="146" y="219"/>
                    <a:pt x="152" y="216"/>
                    <a:pt x="157" y="213"/>
                  </a:cubicBezTo>
                  <a:cubicBezTo>
                    <a:pt x="157" y="213"/>
                    <a:pt x="158" y="213"/>
                    <a:pt x="158" y="213"/>
                  </a:cubicBezTo>
                  <a:cubicBezTo>
                    <a:pt x="163" y="210"/>
                    <a:pt x="169" y="208"/>
                    <a:pt x="175" y="205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80" y="203"/>
                    <a:pt x="186" y="201"/>
                    <a:pt x="191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7" y="196"/>
                    <a:pt x="202" y="194"/>
                    <a:pt x="207" y="192"/>
                  </a:cubicBezTo>
                  <a:cubicBezTo>
                    <a:pt x="207" y="192"/>
                    <a:pt x="208" y="192"/>
                    <a:pt x="208" y="192"/>
                  </a:cubicBezTo>
                  <a:cubicBezTo>
                    <a:pt x="213" y="190"/>
                    <a:pt x="218" y="189"/>
                    <a:pt x="223" y="187"/>
                  </a:cubicBezTo>
                  <a:cubicBezTo>
                    <a:pt x="224" y="187"/>
                    <a:pt x="224" y="187"/>
                    <a:pt x="225" y="186"/>
                  </a:cubicBezTo>
                  <a:cubicBezTo>
                    <a:pt x="229" y="185"/>
                    <a:pt x="234" y="183"/>
                    <a:pt x="239" y="182"/>
                  </a:cubicBezTo>
                  <a:cubicBezTo>
                    <a:pt x="240" y="182"/>
                    <a:pt x="241" y="182"/>
                    <a:pt x="241" y="181"/>
                  </a:cubicBezTo>
                  <a:cubicBezTo>
                    <a:pt x="246" y="180"/>
                    <a:pt x="251" y="179"/>
                    <a:pt x="256" y="178"/>
                  </a:cubicBezTo>
                  <a:cubicBezTo>
                    <a:pt x="257" y="177"/>
                    <a:pt x="257" y="177"/>
                    <a:pt x="258" y="177"/>
                  </a:cubicBezTo>
                  <a:cubicBezTo>
                    <a:pt x="263" y="176"/>
                    <a:pt x="268" y="175"/>
                    <a:pt x="273" y="173"/>
                  </a:cubicBezTo>
                  <a:cubicBezTo>
                    <a:pt x="273" y="173"/>
                    <a:pt x="274" y="173"/>
                    <a:pt x="274" y="173"/>
                  </a:cubicBezTo>
                  <a:cubicBezTo>
                    <a:pt x="279" y="172"/>
                    <a:pt x="284" y="171"/>
                    <a:pt x="289" y="170"/>
                  </a:cubicBezTo>
                  <a:cubicBezTo>
                    <a:pt x="289" y="170"/>
                    <a:pt x="290" y="170"/>
                    <a:pt x="291" y="170"/>
                  </a:cubicBezTo>
                  <a:cubicBezTo>
                    <a:pt x="295" y="169"/>
                    <a:pt x="300" y="168"/>
                    <a:pt x="305" y="167"/>
                  </a:cubicBezTo>
                  <a:cubicBezTo>
                    <a:pt x="306" y="167"/>
                    <a:pt x="307" y="167"/>
                    <a:pt x="308" y="167"/>
                  </a:cubicBezTo>
                  <a:cubicBezTo>
                    <a:pt x="313" y="166"/>
                    <a:pt x="318" y="165"/>
                    <a:pt x="323" y="164"/>
                  </a:cubicBezTo>
                  <a:cubicBezTo>
                    <a:pt x="324" y="164"/>
                    <a:pt x="325" y="164"/>
                    <a:pt x="326" y="164"/>
                  </a:cubicBezTo>
                  <a:cubicBezTo>
                    <a:pt x="331" y="163"/>
                    <a:pt x="337" y="163"/>
                    <a:pt x="342" y="162"/>
                  </a:cubicBezTo>
                  <a:cubicBezTo>
                    <a:pt x="342" y="162"/>
                    <a:pt x="342" y="162"/>
                    <a:pt x="342" y="162"/>
                  </a:cubicBezTo>
                  <a:cubicBezTo>
                    <a:pt x="348" y="161"/>
                    <a:pt x="353" y="161"/>
                    <a:pt x="359" y="160"/>
                  </a:cubicBezTo>
                  <a:cubicBezTo>
                    <a:pt x="359" y="160"/>
                    <a:pt x="360" y="160"/>
                    <a:pt x="361" y="160"/>
                  </a:cubicBezTo>
                  <a:cubicBezTo>
                    <a:pt x="366" y="160"/>
                    <a:pt x="372" y="159"/>
                    <a:pt x="377" y="159"/>
                  </a:cubicBezTo>
                  <a:cubicBezTo>
                    <a:pt x="378" y="159"/>
                    <a:pt x="379" y="159"/>
                    <a:pt x="380" y="159"/>
                  </a:cubicBezTo>
                  <a:cubicBezTo>
                    <a:pt x="386" y="159"/>
                    <a:pt x="391" y="158"/>
                    <a:pt x="397" y="158"/>
                  </a:cubicBezTo>
                  <a:cubicBezTo>
                    <a:pt x="398" y="158"/>
                    <a:pt x="399" y="158"/>
                    <a:pt x="400" y="158"/>
                  </a:cubicBezTo>
                  <a:cubicBezTo>
                    <a:pt x="405" y="158"/>
                    <a:pt x="410" y="158"/>
                    <a:pt x="415" y="158"/>
                  </a:cubicBezTo>
                  <a:cubicBezTo>
                    <a:pt x="417" y="158"/>
                    <a:pt x="418" y="158"/>
                    <a:pt x="420" y="158"/>
                  </a:cubicBezTo>
                  <a:cubicBezTo>
                    <a:pt x="426" y="158"/>
                    <a:pt x="433" y="158"/>
                    <a:pt x="439" y="158"/>
                  </a:cubicBezTo>
                  <a:cubicBezTo>
                    <a:pt x="440" y="158"/>
                    <a:pt x="441" y="158"/>
                    <a:pt x="441" y="158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3000">
                  <a:schemeClr val="accent3">
                    <a:lumMod val="50000"/>
                  </a:schemeClr>
                </a:gs>
                <a:gs pos="25000">
                  <a:schemeClr val="accent3"/>
                </a:gs>
                <a:gs pos="12000">
                  <a:schemeClr val="accent3">
                    <a:lumMod val="20000"/>
                    <a:lumOff val="80000"/>
                  </a:schemeClr>
                </a:gs>
                <a:gs pos="0">
                  <a:schemeClr val="accent3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latin typeface="inpin heiti" charset="-122"/>
                <a:cs typeface="inpin heiti" charset="-122"/>
              </a:endParaRPr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4941888" y="2936875"/>
              <a:ext cx="2301875" cy="14192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latin typeface="inpin heiti" charset="-122"/>
                <a:cs typeface="inpin heiti" charset="-122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10800000">
            <a:off x="5016365" y="2695436"/>
            <a:ext cx="1654454" cy="1334974"/>
            <a:chOff x="4941888" y="2498725"/>
            <a:chExt cx="2301875" cy="1857375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4941888" y="2498725"/>
              <a:ext cx="2301875" cy="1147763"/>
            </a:xfrm>
            <a:custGeom>
              <a:avLst/>
              <a:gdLst>
                <a:gd name="T0" fmla="*/ 493 w 831"/>
                <a:gd name="T1" fmla="*/ 162 h 414"/>
                <a:gd name="T2" fmla="*/ 550 w 831"/>
                <a:gd name="T3" fmla="*/ 172 h 414"/>
                <a:gd name="T4" fmla="*/ 601 w 831"/>
                <a:gd name="T5" fmla="*/ 185 h 414"/>
                <a:gd name="T6" fmla="*/ 651 w 831"/>
                <a:gd name="T7" fmla="*/ 203 h 414"/>
                <a:gd name="T8" fmla="*/ 693 w 831"/>
                <a:gd name="T9" fmla="*/ 224 h 414"/>
                <a:gd name="T10" fmla="*/ 721 w 831"/>
                <a:gd name="T11" fmla="*/ 241 h 414"/>
                <a:gd name="T12" fmla="*/ 743 w 831"/>
                <a:gd name="T13" fmla="*/ 257 h 414"/>
                <a:gd name="T14" fmla="*/ 777 w 831"/>
                <a:gd name="T15" fmla="*/ 288 h 414"/>
                <a:gd name="T16" fmla="*/ 801 w 831"/>
                <a:gd name="T17" fmla="*/ 318 h 414"/>
                <a:gd name="T18" fmla="*/ 818 w 831"/>
                <a:gd name="T19" fmla="*/ 350 h 414"/>
                <a:gd name="T20" fmla="*/ 827 w 831"/>
                <a:gd name="T21" fmla="*/ 377 h 414"/>
                <a:gd name="T22" fmla="*/ 830 w 831"/>
                <a:gd name="T23" fmla="*/ 396 h 414"/>
                <a:gd name="T24" fmla="*/ 831 w 831"/>
                <a:gd name="T25" fmla="*/ 256 h 414"/>
                <a:gd name="T26" fmla="*/ 830 w 831"/>
                <a:gd name="T27" fmla="*/ 240 h 414"/>
                <a:gd name="T28" fmla="*/ 828 w 831"/>
                <a:gd name="T29" fmla="*/ 225 h 414"/>
                <a:gd name="T30" fmla="*/ 822 w 831"/>
                <a:gd name="T31" fmla="*/ 204 h 414"/>
                <a:gd name="T32" fmla="*/ 813 w 831"/>
                <a:gd name="T33" fmla="*/ 183 h 414"/>
                <a:gd name="T34" fmla="*/ 801 w 831"/>
                <a:gd name="T35" fmla="*/ 161 h 414"/>
                <a:gd name="T36" fmla="*/ 787 w 831"/>
                <a:gd name="T37" fmla="*/ 141 h 414"/>
                <a:gd name="T38" fmla="*/ 769 w 831"/>
                <a:gd name="T39" fmla="*/ 121 h 414"/>
                <a:gd name="T40" fmla="*/ 745 w 831"/>
                <a:gd name="T41" fmla="*/ 101 h 414"/>
                <a:gd name="T42" fmla="*/ 731 w 831"/>
                <a:gd name="T43" fmla="*/ 90 h 414"/>
                <a:gd name="T44" fmla="*/ 713 w 831"/>
                <a:gd name="T45" fmla="*/ 78 h 414"/>
                <a:gd name="T46" fmla="*/ 683 w 831"/>
                <a:gd name="T47" fmla="*/ 60 h 414"/>
                <a:gd name="T48" fmla="*/ 651 w 831"/>
                <a:gd name="T49" fmla="*/ 46 h 414"/>
                <a:gd name="T50" fmla="*/ 603 w 831"/>
                <a:gd name="T51" fmla="*/ 28 h 414"/>
                <a:gd name="T52" fmla="*/ 552 w 831"/>
                <a:gd name="T53" fmla="*/ 14 h 414"/>
                <a:gd name="T54" fmla="*/ 496 w 831"/>
                <a:gd name="T55" fmla="*/ 5 h 414"/>
                <a:gd name="T56" fmla="*/ 465 w 831"/>
                <a:gd name="T57" fmla="*/ 2 h 414"/>
                <a:gd name="T58" fmla="*/ 418 w 831"/>
                <a:gd name="T59" fmla="*/ 0 h 414"/>
                <a:gd name="T60" fmla="*/ 379 w 831"/>
                <a:gd name="T61" fmla="*/ 1 h 414"/>
                <a:gd name="T62" fmla="*/ 342 w 831"/>
                <a:gd name="T63" fmla="*/ 4 h 414"/>
                <a:gd name="T64" fmla="*/ 307 w 831"/>
                <a:gd name="T65" fmla="*/ 9 h 414"/>
                <a:gd name="T66" fmla="*/ 273 w 831"/>
                <a:gd name="T67" fmla="*/ 16 h 414"/>
                <a:gd name="T68" fmla="*/ 240 w 831"/>
                <a:gd name="T69" fmla="*/ 24 h 414"/>
                <a:gd name="T70" fmla="*/ 208 w 831"/>
                <a:gd name="T71" fmla="*/ 35 h 414"/>
                <a:gd name="T72" fmla="*/ 140 w 831"/>
                <a:gd name="T73" fmla="*/ 64 h 414"/>
                <a:gd name="T74" fmla="*/ 122 w 831"/>
                <a:gd name="T75" fmla="*/ 75 h 414"/>
                <a:gd name="T76" fmla="*/ 91 w 831"/>
                <a:gd name="T77" fmla="*/ 96 h 414"/>
                <a:gd name="T78" fmla="*/ 69 w 831"/>
                <a:gd name="T79" fmla="*/ 115 h 414"/>
                <a:gd name="T80" fmla="*/ 45 w 831"/>
                <a:gd name="T81" fmla="*/ 139 h 414"/>
                <a:gd name="T82" fmla="*/ 26 w 831"/>
                <a:gd name="T83" fmla="*/ 167 h 414"/>
                <a:gd name="T84" fmla="*/ 11 w 831"/>
                <a:gd name="T85" fmla="*/ 196 h 414"/>
                <a:gd name="T86" fmla="*/ 3 w 831"/>
                <a:gd name="T87" fmla="*/ 226 h 414"/>
                <a:gd name="T88" fmla="*/ 0 w 831"/>
                <a:gd name="T89" fmla="*/ 414 h 414"/>
                <a:gd name="T90" fmla="*/ 3 w 831"/>
                <a:gd name="T91" fmla="*/ 382 h 414"/>
                <a:gd name="T92" fmla="*/ 12 w 831"/>
                <a:gd name="T93" fmla="*/ 352 h 414"/>
                <a:gd name="T94" fmla="*/ 27 w 831"/>
                <a:gd name="T95" fmla="*/ 323 h 414"/>
                <a:gd name="T96" fmla="*/ 46 w 831"/>
                <a:gd name="T97" fmla="*/ 296 h 414"/>
                <a:gd name="T98" fmla="*/ 70 w 831"/>
                <a:gd name="T99" fmla="*/ 271 h 414"/>
                <a:gd name="T100" fmla="*/ 103 w 831"/>
                <a:gd name="T101" fmla="*/ 245 h 414"/>
                <a:gd name="T102" fmla="*/ 133 w 831"/>
                <a:gd name="T103" fmla="*/ 226 h 414"/>
                <a:gd name="T104" fmla="*/ 175 w 831"/>
                <a:gd name="T105" fmla="*/ 205 h 414"/>
                <a:gd name="T106" fmla="*/ 225 w 831"/>
                <a:gd name="T107" fmla="*/ 186 h 414"/>
                <a:gd name="T108" fmla="*/ 274 w 831"/>
                <a:gd name="T109" fmla="*/ 173 h 414"/>
                <a:gd name="T110" fmla="*/ 326 w 831"/>
                <a:gd name="T111" fmla="*/ 164 h 414"/>
                <a:gd name="T112" fmla="*/ 380 w 831"/>
                <a:gd name="T113" fmla="*/ 159 h 414"/>
                <a:gd name="T114" fmla="*/ 441 w 831"/>
                <a:gd name="T115" fmla="*/ 15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1" h="414">
                  <a:moveTo>
                    <a:pt x="441" y="158"/>
                  </a:moveTo>
                  <a:cubicBezTo>
                    <a:pt x="449" y="159"/>
                    <a:pt x="456" y="159"/>
                    <a:pt x="464" y="160"/>
                  </a:cubicBezTo>
                  <a:cubicBezTo>
                    <a:pt x="464" y="160"/>
                    <a:pt x="465" y="160"/>
                    <a:pt x="466" y="160"/>
                  </a:cubicBezTo>
                  <a:cubicBezTo>
                    <a:pt x="471" y="160"/>
                    <a:pt x="475" y="161"/>
                    <a:pt x="479" y="161"/>
                  </a:cubicBezTo>
                  <a:cubicBezTo>
                    <a:pt x="480" y="161"/>
                    <a:pt x="481" y="161"/>
                    <a:pt x="482" y="161"/>
                  </a:cubicBezTo>
                  <a:cubicBezTo>
                    <a:pt x="486" y="162"/>
                    <a:pt x="489" y="162"/>
                    <a:pt x="493" y="162"/>
                  </a:cubicBezTo>
                  <a:cubicBezTo>
                    <a:pt x="494" y="163"/>
                    <a:pt x="495" y="163"/>
                    <a:pt x="496" y="163"/>
                  </a:cubicBezTo>
                  <a:cubicBezTo>
                    <a:pt x="502" y="164"/>
                    <a:pt x="507" y="164"/>
                    <a:pt x="513" y="165"/>
                  </a:cubicBezTo>
                  <a:cubicBezTo>
                    <a:pt x="514" y="165"/>
                    <a:pt x="514" y="165"/>
                    <a:pt x="515" y="165"/>
                  </a:cubicBezTo>
                  <a:cubicBezTo>
                    <a:pt x="521" y="166"/>
                    <a:pt x="526" y="167"/>
                    <a:pt x="531" y="168"/>
                  </a:cubicBezTo>
                  <a:cubicBezTo>
                    <a:pt x="532" y="168"/>
                    <a:pt x="533" y="168"/>
                    <a:pt x="534" y="169"/>
                  </a:cubicBezTo>
                  <a:cubicBezTo>
                    <a:pt x="539" y="170"/>
                    <a:pt x="545" y="171"/>
                    <a:pt x="550" y="172"/>
                  </a:cubicBezTo>
                  <a:cubicBezTo>
                    <a:pt x="550" y="172"/>
                    <a:pt x="551" y="172"/>
                    <a:pt x="552" y="172"/>
                  </a:cubicBezTo>
                  <a:cubicBezTo>
                    <a:pt x="557" y="173"/>
                    <a:pt x="563" y="174"/>
                    <a:pt x="568" y="176"/>
                  </a:cubicBezTo>
                  <a:cubicBezTo>
                    <a:pt x="568" y="176"/>
                    <a:pt x="568" y="176"/>
                    <a:pt x="569" y="176"/>
                  </a:cubicBezTo>
                  <a:cubicBezTo>
                    <a:pt x="574" y="177"/>
                    <a:pt x="579" y="179"/>
                    <a:pt x="585" y="180"/>
                  </a:cubicBezTo>
                  <a:cubicBezTo>
                    <a:pt x="585" y="180"/>
                    <a:pt x="585" y="180"/>
                    <a:pt x="586" y="180"/>
                  </a:cubicBezTo>
                  <a:cubicBezTo>
                    <a:pt x="591" y="182"/>
                    <a:pt x="596" y="183"/>
                    <a:pt x="601" y="185"/>
                  </a:cubicBezTo>
                  <a:cubicBezTo>
                    <a:pt x="602" y="185"/>
                    <a:pt x="602" y="185"/>
                    <a:pt x="603" y="186"/>
                  </a:cubicBezTo>
                  <a:cubicBezTo>
                    <a:pt x="608" y="187"/>
                    <a:pt x="613" y="189"/>
                    <a:pt x="618" y="190"/>
                  </a:cubicBezTo>
                  <a:cubicBezTo>
                    <a:pt x="618" y="191"/>
                    <a:pt x="619" y="191"/>
                    <a:pt x="620" y="191"/>
                  </a:cubicBezTo>
                  <a:cubicBezTo>
                    <a:pt x="625" y="193"/>
                    <a:pt x="629" y="194"/>
                    <a:pt x="634" y="196"/>
                  </a:cubicBezTo>
                  <a:cubicBezTo>
                    <a:pt x="635" y="196"/>
                    <a:pt x="635" y="197"/>
                    <a:pt x="636" y="197"/>
                  </a:cubicBezTo>
                  <a:cubicBezTo>
                    <a:pt x="641" y="199"/>
                    <a:pt x="646" y="201"/>
                    <a:pt x="651" y="203"/>
                  </a:cubicBezTo>
                  <a:cubicBezTo>
                    <a:pt x="652" y="203"/>
                    <a:pt x="653" y="204"/>
                    <a:pt x="653" y="204"/>
                  </a:cubicBezTo>
                  <a:cubicBezTo>
                    <a:pt x="658" y="206"/>
                    <a:pt x="663" y="208"/>
                    <a:pt x="668" y="211"/>
                  </a:cubicBezTo>
                  <a:cubicBezTo>
                    <a:pt x="669" y="211"/>
                    <a:pt x="669" y="211"/>
                    <a:pt x="670" y="212"/>
                  </a:cubicBezTo>
                  <a:cubicBezTo>
                    <a:pt x="674" y="213"/>
                    <a:pt x="677" y="215"/>
                    <a:pt x="681" y="217"/>
                  </a:cubicBezTo>
                  <a:cubicBezTo>
                    <a:pt x="682" y="217"/>
                    <a:pt x="682" y="218"/>
                    <a:pt x="683" y="218"/>
                  </a:cubicBezTo>
                  <a:cubicBezTo>
                    <a:pt x="686" y="220"/>
                    <a:pt x="690" y="222"/>
                    <a:pt x="693" y="224"/>
                  </a:cubicBezTo>
                  <a:cubicBezTo>
                    <a:pt x="694" y="224"/>
                    <a:pt x="694" y="224"/>
                    <a:pt x="694" y="224"/>
                  </a:cubicBezTo>
                  <a:cubicBezTo>
                    <a:pt x="697" y="226"/>
                    <a:pt x="700" y="228"/>
                    <a:pt x="703" y="229"/>
                  </a:cubicBezTo>
                  <a:cubicBezTo>
                    <a:pt x="704" y="230"/>
                    <a:pt x="705" y="230"/>
                    <a:pt x="706" y="231"/>
                  </a:cubicBezTo>
                  <a:cubicBezTo>
                    <a:pt x="708" y="232"/>
                    <a:pt x="710" y="234"/>
                    <a:pt x="713" y="235"/>
                  </a:cubicBezTo>
                  <a:cubicBezTo>
                    <a:pt x="713" y="236"/>
                    <a:pt x="714" y="236"/>
                    <a:pt x="715" y="237"/>
                  </a:cubicBezTo>
                  <a:cubicBezTo>
                    <a:pt x="717" y="238"/>
                    <a:pt x="719" y="239"/>
                    <a:pt x="721" y="241"/>
                  </a:cubicBezTo>
                  <a:cubicBezTo>
                    <a:pt x="722" y="241"/>
                    <a:pt x="722" y="241"/>
                    <a:pt x="723" y="242"/>
                  </a:cubicBezTo>
                  <a:cubicBezTo>
                    <a:pt x="725" y="243"/>
                    <a:pt x="728" y="245"/>
                    <a:pt x="730" y="247"/>
                  </a:cubicBezTo>
                  <a:cubicBezTo>
                    <a:pt x="731" y="248"/>
                    <a:pt x="732" y="248"/>
                    <a:pt x="733" y="249"/>
                  </a:cubicBezTo>
                  <a:cubicBezTo>
                    <a:pt x="734" y="250"/>
                    <a:pt x="736" y="251"/>
                    <a:pt x="737" y="252"/>
                  </a:cubicBezTo>
                  <a:cubicBezTo>
                    <a:pt x="738" y="252"/>
                    <a:pt x="739" y="253"/>
                    <a:pt x="740" y="254"/>
                  </a:cubicBezTo>
                  <a:cubicBezTo>
                    <a:pt x="741" y="255"/>
                    <a:pt x="742" y="256"/>
                    <a:pt x="743" y="257"/>
                  </a:cubicBezTo>
                  <a:cubicBezTo>
                    <a:pt x="744" y="257"/>
                    <a:pt x="745" y="258"/>
                    <a:pt x="745" y="258"/>
                  </a:cubicBezTo>
                  <a:cubicBezTo>
                    <a:pt x="749" y="261"/>
                    <a:pt x="753" y="264"/>
                    <a:pt x="756" y="267"/>
                  </a:cubicBezTo>
                  <a:cubicBezTo>
                    <a:pt x="757" y="268"/>
                    <a:pt x="757" y="268"/>
                    <a:pt x="758" y="269"/>
                  </a:cubicBezTo>
                  <a:cubicBezTo>
                    <a:pt x="761" y="272"/>
                    <a:pt x="764" y="275"/>
                    <a:pt x="767" y="278"/>
                  </a:cubicBezTo>
                  <a:cubicBezTo>
                    <a:pt x="768" y="278"/>
                    <a:pt x="768" y="279"/>
                    <a:pt x="769" y="279"/>
                  </a:cubicBezTo>
                  <a:cubicBezTo>
                    <a:pt x="772" y="282"/>
                    <a:pt x="774" y="285"/>
                    <a:pt x="777" y="288"/>
                  </a:cubicBezTo>
                  <a:cubicBezTo>
                    <a:pt x="777" y="288"/>
                    <a:pt x="778" y="289"/>
                    <a:pt x="778" y="289"/>
                  </a:cubicBezTo>
                  <a:cubicBezTo>
                    <a:pt x="781" y="292"/>
                    <a:pt x="784" y="295"/>
                    <a:pt x="786" y="298"/>
                  </a:cubicBezTo>
                  <a:cubicBezTo>
                    <a:pt x="786" y="298"/>
                    <a:pt x="787" y="299"/>
                    <a:pt x="787" y="299"/>
                  </a:cubicBezTo>
                  <a:cubicBezTo>
                    <a:pt x="789" y="302"/>
                    <a:pt x="792" y="305"/>
                    <a:pt x="794" y="308"/>
                  </a:cubicBezTo>
                  <a:cubicBezTo>
                    <a:pt x="794" y="308"/>
                    <a:pt x="794" y="308"/>
                    <a:pt x="794" y="308"/>
                  </a:cubicBezTo>
                  <a:cubicBezTo>
                    <a:pt x="796" y="312"/>
                    <a:pt x="799" y="315"/>
                    <a:pt x="801" y="318"/>
                  </a:cubicBezTo>
                  <a:cubicBezTo>
                    <a:pt x="801" y="318"/>
                    <a:pt x="801" y="319"/>
                    <a:pt x="801" y="319"/>
                  </a:cubicBezTo>
                  <a:cubicBezTo>
                    <a:pt x="803" y="322"/>
                    <a:pt x="805" y="325"/>
                    <a:pt x="807" y="328"/>
                  </a:cubicBezTo>
                  <a:cubicBezTo>
                    <a:pt x="807" y="328"/>
                    <a:pt x="808" y="329"/>
                    <a:pt x="808" y="330"/>
                  </a:cubicBezTo>
                  <a:cubicBezTo>
                    <a:pt x="810" y="333"/>
                    <a:pt x="811" y="336"/>
                    <a:pt x="813" y="339"/>
                  </a:cubicBezTo>
                  <a:cubicBezTo>
                    <a:pt x="813" y="339"/>
                    <a:pt x="813" y="340"/>
                    <a:pt x="813" y="340"/>
                  </a:cubicBezTo>
                  <a:cubicBezTo>
                    <a:pt x="815" y="343"/>
                    <a:pt x="816" y="347"/>
                    <a:pt x="818" y="350"/>
                  </a:cubicBezTo>
                  <a:cubicBezTo>
                    <a:pt x="818" y="350"/>
                    <a:pt x="818" y="350"/>
                    <a:pt x="818" y="350"/>
                  </a:cubicBezTo>
                  <a:cubicBezTo>
                    <a:pt x="819" y="353"/>
                    <a:pt x="821" y="357"/>
                    <a:pt x="822" y="360"/>
                  </a:cubicBezTo>
                  <a:cubicBezTo>
                    <a:pt x="822" y="361"/>
                    <a:pt x="822" y="361"/>
                    <a:pt x="822" y="362"/>
                  </a:cubicBezTo>
                  <a:cubicBezTo>
                    <a:pt x="823" y="365"/>
                    <a:pt x="824" y="368"/>
                    <a:pt x="825" y="372"/>
                  </a:cubicBezTo>
                  <a:cubicBezTo>
                    <a:pt x="825" y="372"/>
                    <a:pt x="826" y="373"/>
                    <a:pt x="826" y="374"/>
                  </a:cubicBezTo>
                  <a:cubicBezTo>
                    <a:pt x="826" y="375"/>
                    <a:pt x="826" y="376"/>
                    <a:pt x="827" y="377"/>
                  </a:cubicBezTo>
                  <a:cubicBezTo>
                    <a:pt x="827" y="378"/>
                    <a:pt x="827" y="379"/>
                    <a:pt x="827" y="380"/>
                  </a:cubicBezTo>
                  <a:cubicBezTo>
                    <a:pt x="827" y="381"/>
                    <a:pt x="828" y="382"/>
                    <a:pt x="828" y="383"/>
                  </a:cubicBezTo>
                  <a:cubicBezTo>
                    <a:pt x="828" y="384"/>
                    <a:pt x="828" y="385"/>
                    <a:pt x="828" y="386"/>
                  </a:cubicBezTo>
                  <a:cubicBezTo>
                    <a:pt x="829" y="387"/>
                    <a:pt x="829" y="388"/>
                    <a:pt x="829" y="389"/>
                  </a:cubicBezTo>
                  <a:cubicBezTo>
                    <a:pt x="829" y="391"/>
                    <a:pt x="829" y="392"/>
                    <a:pt x="829" y="393"/>
                  </a:cubicBezTo>
                  <a:cubicBezTo>
                    <a:pt x="830" y="394"/>
                    <a:pt x="830" y="395"/>
                    <a:pt x="830" y="396"/>
                  </a:cubicBezTo>
                  <a:cubicBezTo>
                    <a:pt x="830" y="397"/>
                    <a:pt x="830" y="398"/>
                    <a:pt x="830" y="399"/>
                  </a:cubicBezTo>
                  <a:cubicBezTo>
                    <a:pt x="830" y="400"/>
                    <a:pt x="830" y="402"/>
                    <a:pt x="830" y="403"/>
                  </a:cubicBezTo>
                  <a:cubicBezTo>
                    <a:pt x="831" y="404"/>
                    <a:pt x="831" y="405"/>
                    <a:pt x="831" y="406"/>
                  </a:cubicBezTo>
                  <a:cubicBezTo>
                    <a:pt x="831" y="407"/>
                    <a:pt x="831" y="409"/>
                    <a:pt x="831" y="410"/>
                  </a:cubicBezTo>
                  <a:cubicBezTo>
                    <a:pt x="831" y="411"/>
                    <a:pt x="831" y="412"/>
                    <a:pt x="831" y="414"/>
                  </a:cubicBezTo>
                  <a:cubicBezTo>
                    <a:pt x="831" y="256"/>
                    <a:pt x="831" y="256"/>
                    <a:pt x="831" y="256"/>
                  </a:cubicBezTo>
                  <a:cubicBezTo>
                    <a:pt x="831" y="256"/>
                    <a:pt x="831" y="255"/>
                    <a:pt x="831" y="254"/>
                  </a:cubicBezTo>
                  <a:cubicBezTo>
                    <a:pt x="831" y="254"/>
                    <a:pt x="831" y="253"/>
                    <a:pt x="831" y="252"/>
                  </a:cubicBezTo>
                  <a:cubicBezTo>
                    <a:pt x="831" y="251"/>
                    <a:pt x="831" y="250"/>
                    <a:pt x="831" y="248"/>
                  </a:cubicBezTo>
                  <a:cubicBezTo>
                    <a:pt x="831" y="247"/>
                    <a:pt x="831" y="246"/>
                    <a:pt x="830" y="245"/>
                  </a:cubicBezTo>
                  <a:cubicBezTo>
                    <a:pt x="830" y="244"/>
                    <a:pt x="830" y="243"/>
                    <a:pt x="830" y="242"/>
                  </a:cubicBezTo>
                  <a:cubicBezTo>
                    <a:pt x="830" y="241"/>
                    <a:pt x="830" y="241"/>
                    <a:pt x="830" y="240"/>
                  </a:cubicBezTo>
                  <a:cubicBezTo>
                    <a:pt x="830" y="240"/>
                    <a:pt x="830" y="239"/>
                    <a:pt x="830" y="238"/>
                  </a:cubicBezTo>
                  <a:cubicBezTo>
                    <a:pt x="830" y="237"/>
                    <a:pt x="830" y="236"/>
                    <a:pt x="829" y="235"/>
                  </a:cubicBezTo>
                  <a:cubicBezTo>
                    <a:pt x="829" y="234"/>
                    <a:pt x="829" y="233"/>
                    <a:pt x="829" y="232"/>
                  </a:cubicBezTo>
                  <a:cubicBezTo>
                    <a:pt x="829" y="231"/>
                    <a:pt x="829" y="230"/>
                    <a:pt x="828" y="229"/>
                  </a:cubicBezTo>
                  <a:cubicBezTo>
                    <a:pt x="828" y="228"/>
                    <a:pt x="828" y="228"/>
                    <a:pt x="828" y="227"/>
                  </a:cubicBezTo>
                  <a:cubicBezTo>
                    <a:pt x="828" y="227"/>
                    <a:pt x="828" y="226"/>
                    <a:pt x="828" y="225"/>
                  </a:cubicBezTo>
                  <a:cubicBezTo>
                    <a:pt x="828" y="224"/>
                    <a:pt x="827" y="223"/>
                    <a:pt x="827" y="222"/>
                  </a:cubicBezTo>
                  <a:cubicBezTo>
                    <a:pt x="827" y="221"/>
                    <a:pt x="827" y="220"/>
                    <a:pt x="827" y="219"/>
                  </a:cubicBezTo>
                  <a:cubicBezTo>
                    <a:pt x="826" y="218"/>
                    <a:pt x="826" y="217"/>
                    <a:pt x="826" y="216"/>
                  </a:cubicBezTo>
                  <a:cubicBezTo>
                    <a:pt x="826" y="216"/>
                    <a:pt x="826" y="215"/>
                    <a:pt x="826" y="215"/>
                  </a:cubicBezTo>
                  <a:cubicBezTo>
                    <a:pt x="825" y="215"/>
                    <a:pt x="825" y="214"/>
                    <a:pt x="825" y="214"/>
                  </a:cubicBezTo>
                  <a:cubicBezTo>
                    <a:pt x="824" y="211"/>
                    <a:pt x="823" y="207"/>
                    <a:pt x="822" y="204"/>
                  </a:cubicBezTo>
                  <a:cubicBezTo>
                    <a:pt x="822" y="204"/>
                    <a:pt x="822" y="204"/>
                    <a:pt x="822" y="203"/>
                  </a:cubicBezTo>
                  <a:cubicBezTo>
                    <a:pt x="822" y="203"/>
                    <a:pt x="822" y="203"/>
                    <a:pt x="822" y="203"/>
                  </a:cubicBezTo>
                  <a:cubicBezTo>
                    <a:pt x="821" y="199"/>
                    <a:pt x="819" y="196"/>
                    <a:pt x="818" y="192"/>
                  </a:cubicBezTo>
                  <a:cubicBezTo>
                    <a:pt x="818" y="192"/>
                    <a:pt x="818" y="192"/>
                    <a:pt x="818" y="192"/>
                  </a:cubicBezTo>
                  <a:cubicBezTo>
                    <a:pt x="818" y="192"/>
                    <a:pt x="818" y="192"/>
                    <a:pt x="818" y="192"/>
                  </a:cubicBezTo>
                  <a:cubicBezTo>
                    <a:pt x="816" y="189"/>
                    <a:pt x="815" y="186"/>
                    <a:pt x="813" y="183"/>
                  </a:cubicBezTo>
                  <a:cubicBezTo>
                    <a:pt x="813" y="182"/>
                    <a:pt x="813" y="182"/>
                    <a:pt x="813" y="182"/>
                  </a:cubicBezTo>
                  <a:cubicBezTo>
                    <a:pt x="813" y="181"/>
                    <a:pt x="813" y="181"/>
                    <a:pt x="813" y="181"/>
                  </a:cubicBezTo>
                  <a:cubicBezTo>
                    <a:pt x="811" y="178"/>
                    <a:pt x="810" y="175"/>
                    <a:pt x="808" y="172"/>
                  </a:cubicBezTo>
                  <a:cubicBezTo>
                    <a:pt x="808" y="172"/>
                    <a:pt x="808" y="171"/>
                    <a:pt x="807" y="171"/>
                  </a:cubicBezTo>
                  <a:cubicBezTo>
                    <a:pt x="807" y="171"/>
                    <a:pt x="807" y="171"/>
                    <a:pt x="807" y="170"/>
                  </a:cubicBezTo>
                  <a:cubicBezTo>
                    <a:pt x="805" y="167"/>
                    <a:pt x="803" y="164"/>
                    <a:pt x="801" y="161"/>
                  </a:cubicBezTo>
                  <a:cubicBezTo>
                    <a:pt x="801" y="161"/>
                    <a:pt x="801" y="161"/>
                    <a:pt x="801" y="161"/>
                  </a:cubicBezTo>
                  <a:cubicBezTo>
                    <a:pt x="801" y="161"/>
                    <a:pt x="801" y="160"/>
                    <a:pt x="801" y="160"/>
                  </a:cubicBezTo>
                  <a:cubicBezTo>
                    <a:pt x="799" y="157"/>
                    <a:pt x="796" y="154"/>
                    <a:pt x="794" y="151"/>
                  </a:cubicBezTo>
                  <a:cubicBezTo>
                    <a:pt x="794" y="151"/>
                    <a:pt x="794" y="151"/>
                    <a:pt x="794" y="151"/>
                  </a:cubicBezTo>
                  <a:cubicBezTo>
                    <a:pt x="794" y="151"/>
                    <a:pt x="794" y="151"/>
                    <a:pt x="794" y="151"/>
                  </a:cubicBezTo>
                  <a:cubicBezTo>
                    <a:pt x="792" y="148"/>
                    <a:pt x="789" y="145"/>
                    <a:pt x="787" y="141"/>
                  </a:cubicBezTo>
                  <a:cubicBezTo>
                    <a:pt x="787" y="141"/>
                    <a:pt x="787" y="141"/>
                    <a:pt x="786" y="141"/>
                  </a:cubicBezTo>
                  <a:cubicBezTo>
                    <a:pt x="786" y="141"/>
                    <a:pt x="786" y="141"/>
                    <a:pt x="786" y="140"/>
                  </a:cubicBezTo>
                  <a:cubicBezTo>
                    <a:pt x="784" y="137"/>
                    <a:pt x="781" y="134"/>
                    <a:pt x="778" y="132"/>
                  </a:cubicBezTo>
                  <a:cubicBezTo>
                    <a:pt x="778" y="131"/>
                    <a:pt x="778" y="131"/>
                    <a:pt x="778" y="131"/>
                  </a:cubicBezTo>
                  <a:cubicBezTo>
                    <a:pt x="777" y="131"/>
                    <a:pt x="777" y="130"/>
                    <a:pt x="777" y="130"/>
                  </a:cubicBezTo>
                  <a:cubicBezTo>
                    <a:pt x="774" y="127"/>
                    <a:pt x="772" y="124"/>
                    <a:pt x="769" y="121"/>
                  </a:cubicBezTo>
                  <a:cubicBezTo>
                    <a:pt x="768" y="121"/>
                    <a:pt x="768" y="121"/>
                    <a:pt x="768" y="121"/>
                  </a:cubicBezTo>
                  <a:cubicBezTo>
                    <a:pt x="768" y="121"/>
                    <a:pt x="768" y="120"/>
                    <a:pt x="767" y="120"/>
                  </a:cubicBezTo>
                  <a:cubicBezTo>
                    <a:pt x="764" y="117"/>
                    <a:pt x="761" y="114"/>
                    <a:pt x="758" y="111"/>
                  </a:cubicBezTo>
                  <a:cubicBezTo>
                    <a:pt x="757" y="111"/>
                    <a:pt x="757" y="111"/>
                    <a:pt x="757" y="110"/>
                  </a:cubicBezTo>
                  <a:cubicBezTo>
                    <a:pt x="757" y="110"/>
                    <a:pt x="756" y="110"/>
                    <a:pt x="756" y="110"/>
                  </a:cubicBezTo>
                  <a:cubicBezTo>
                    <a:pt x="753" y="107"/>
                    <a:pt x="749" y="104"/>
                    <a:pt x="745" y="101"/>
                  </a:cubicBezTo>
                  <a:cubicBezTo>
                    <a:pt x="745" y="101"/>
                    <a:pt x="745" y="100"/>
                    <a:pt x="745" y="100"/>
                  </a:cubicBezTo>
                  <a:cubicBezTo>
                    <a:pt x="744" y="100"/>
                    <a:pt x="744" y="100"/>
                    <a:pt x="744" y="99"/>
                  </a:cubicBezTo>
                  <a:cubicBezTo>
                    <a:pt x="742" y="98"/>
                    <a:pt x="741" y="97"/>
                    <a:pt x="740" y="96"/>
                  </a:cubicBezTo>
                  <a:cubicBezTo>
                    <a:pt x="739" y="96"/>
                    <a:pt x="738" y="95"/>
                    <a:pt x="737" y="94"/>
                  </a:cubicBezTo>
                  <a:cubicBezTo>
                    <a:pt x="736" y="93"/>
                    <a:pt x="734" y="92"/>
                    <a:pt x="733" y="91"/>
                  </a:cubicBezTo>
                  <a:cubicBezTo>
                    <a:pt x="732" y="91"/>
                    <a:pt x="731" y="90"/>
                    <a:pt x="731" y="90"/>
                  </a:cubicBezTo>
                  <a:cubicBezTo>
                    <a:pt x="731" y="89"/>
                    <a:pt x="730" y="89"/>
                    <a:pt x="730" y="89"/>
                  </a:cubicBezTo>
                  <a:cubicBezTo>
                    <a:pt x="728" y="87"/>
                    <a:pt x="725" y="86"/>
                    <a:pt x="723" y="84"/>
                  </a:cubicBezTo>
                  <a:cubicBezTo>
                    <a:pt x="722" y="84"/>
                    <a:pt x="722" y="84"/>
                    <a:pt x="722" y="83"/>
                  </a:cubicBezTo>
                  <a:cubicBezTo>
                    <a:pt x="719" y="82"/>
                    <a:pt x="717" y="80"/>
                    <a:pt x="715" y="79"/>
                  </a:cubicBezTo>
                  <a:cubicBezTo>
                    <a:pt x="715" y="79"/>
                    <a:pt x="714" y="79"/>
                    <a:pt x="714" y="78"/>
                  </a:cubicBezTo>
                  <a:cubicBezTo>
                    <a:pt x="714" y="78"/>
                    <a:pt x="713" y="78"/>
                    <a:pt x="713" y="78"/>
                  </a:cubicBezTo>
                  <a:cubicBezTo>
                    <a:pt x="710" y="76"/>
                    <a:pt x="708" y="75"/>
                    <a:pt x="706" y="73"/>
                  </a:cubicBezTo>
                  <a:cubicBezTo>
                    <a:pt x="705" y="73"/>
                    <a:pt x="704" y="72"/>
                    <a:pt x="703" y="72"/>
                  </a:cubicBezTo>
                  <a:cubicBezTo>
                    <a:pt x="700" y="70"/>
                    <a:pt x="697" y="68"/>
                    <a:pt x="694" y="67"/>
                  </a:cubicBezTo>
                  <a:cubicBezTo>
                    <a:pt x="694" y="67"/>
                    <a:pt x="694" y="66"/>
                    <a:pt x="694" y="66"/>
                  </a:cubicBezTo>
                  <a:cubicBezTo>
                    <a:pt x="694" y="66"/>
                    <a:pt x="694" y="66"/>
                    <a:pt x="693" y="66"/>
                  </a:cubicBezTo>
                  <a:cubicBezTo>
                    <a:pt x="690" y="64"/>
                    <a:pt x="686" y="62"/>
                    <a:pt x="683" y="60"/>
                  </a:cubicBezTo>
                  <a:cubicBezTo>
                    <a:pt x="682" y="60"/>
                    <a:pt x="682" y="60"/>
                    <a:pt x="681" y="59"/>
                  </a:cubicBezTo>
                  <a:cubicBezTo>
                    <a:pt x="677" y="58"/>
                    <a:pt x="674" y="56"/>
                    <a:pt x="670" y="54"/>
                  </a:cubicBezTo>
                  <a:cubicBezTo>
                    <a:pt x="670" y="54"/>
                    <a:pt x="669" y="54"/>
                    <a:pt x="669" y="54"/>
                  </a:cubicBezTo>
                  <a:cubicBezTo>
                    <a:pt x="669" y="53"/>
                    <a:pt x="668" y="53"/>
                    <a:pt x="668" y="53"/>
                  </a:cubicBezTo>
                  <a:cubicBezTo>
                    <a:pt x="663" y="51"/>
                    <a:pt x="658" y="49"/>
                    <a:pt x="653" y="46"/>
                  </a:cubicBezTo>
                  <a:cubicBezTo>
                    <a:pt x="652" y="46"/>
                    <a:pt x="652" y="46"/>
                    <a:pt x="651" y="46"/>
                  </a:cubicBezTo>
                  <a:cubicBezTo>
                    <a:pt x="646" y="43"/>
                    <a:pt x="641" y="41"/>
                    <a:pt x="636" y="39"/>
                  </a:cubicBezTo>
                  <a:cubicBezTo>
                    <a:pt x="636" y="39"/>
                    <a:pt x="635" y="39"/>
                    <a:pt x="635" y="39"/>
                  </a:cubicBezTo>
                  <a:cubicBezTo>
                    <a:pt x="635" y="39"/>
                    <a:pt x="634" y="39"/>
                    <a:pt x="634" y="39"/>
                  </a:cubicBezTo>
                  <a:cubicBezTo>
                    <a:pt x="629" y="37"/>
                    <a:pt x="625" y="35"/>
                    <a:pt x="620" y="33"/>
                  </a:cubicBezTo>
                  <a:cubicBezTo>
                    <a:pt x="619" y="33"/>
                    <a:pt x="618" y="33"/>
                    <a:pt x="618" y="33"/>
                  </a:cubicBezTo>
                  <a:cubicBezTo>
                    <a:pt x="613" y="31"/>
                    <a:pt x="608" y="29"/>
                    <a:pt x="603" y="28"/>
                  </a:cubicBezTo>
                  <a:cubicBezTo>
                    <a:pt x="602" y="28"/>
                    <a:pt x="602" y="28"/>
                    <a:pt x="601" y="27"/>
                  </a:cubicBezTo>
                  <a:cubicBezTo>
                    <a:pt x="596" y="26"/>
                    <a:pt x="591" y="24"/>
                    <a:pt x="586" y="23"/>
                  </a:cubicBezTo>
                  <a:cubicBezTo>
                    <a:pt x="585" y="23"/>
                    <a:pt x="585" y="23"/>
                    <a:pt x="585" y="23"/>
                  </a:cubicBezTo>
                  <a:cubicBezTo>
                    <a:pt x="579" y="21"/>
                    <a:pt x="574" y="20"/>
                    <a:pt x="569" y="18"/>
                  </a:cubicBezTo>
                  <a:cubicBezTo>
                    <a:pt x="568" y="18"/>
                    <a:pt x="568" y="18"/>
                    <a:pt x="568" y="18"/>
                  </a:cubicBezTo>
                  <a:cubicBezTo>
                    <a:pt x="563" y="17"/>
                    <a:pt x="557" y="16"/>
                    <a:pt x="552" y="14"/>
                  </a:cubicBezTo>
                  <a:cubicBezTo>
                    <a:pt x="551" y="14"/>
                    <a:pt x="550" y="14"/>
                    <a:pt x="550" y="14"/>
                  </a:cubicBezTo>
                  <a:cubicBezTo>
                    <a:pt x="545" y="13"/>
                    <a:pt x="539" y="12"/>
                    <a:pt x="534" y="11"/>
                  </a:cubicBezTo>
                  <a:cubicBezTo>
                    <a:pt x="533" y="11"/>
                    <a:pt x="532" y="11"/>
                    <a:pt x="531" y="10"/>
                  </a:cubicBezTo>
                  <a:cubicBezTo>
                    <a:pt x="526" y="10"/>
                    <a:pt x="521" y="9"/>
                    <a:pt x="515" y="8"/>
                  </a:cubicBezTo>
                  <a:cubicBezTo>
                    <a:pt x="514" y="8"/>
                    <a:pt x="514" y="8"/>
                    <a:pt x="513" y="7"/>
                  </a:cubicBezTo>
                  <a:cubicBezTo>
                    <a:pt x="507" y="7"/>
                    <a:pt x="502" y="6"/>
                    <a:pt x="496" y="5"/>
                  </a:cubicBezTo>
                  <a:cubicBezTo>
                    <a:pt x="496" y="5"/>
                    <a:pt x="496" y="5"/>
                    <a:pt x="495" y="5"/>
                  </a:cubicBezTo>
                  <a:cubicBezTo>
                    <a:pt x="495" y="5"/>
                    <a:pt x="494" y="5"/>
                    <a:pt x="493" y="5"/>
                  </a:cubicBezTo>
                  <a:cubicBezTo>
                    <a:pt x="489" y="4"/>
                    <a:pt x="486" y="4"/>
                    <a:pt x="482" y="4"/>
                  </a:cubicBezTo>
                  <a:cubicBezTo>
                    <a:pt x="481" y="4"/>
                    <a:pt x="480" y="3"/>
                    <a:pt x="480" y="3"/>
                  </a:cubicBezTo>
                  <a:cubicBezTo>
                    <a:pt x="475" y="3"/>
                    <a:pt x="471" y="3"/>
                    <a:pt x="466" y="2"/>
                  </a:cubicBezTo>
                  <a:cubicBezTo>
                    <a:pt x="466" y="2"/>
                    <a:pt x="465" y="2"/>
                    <a:pt x="465" y="2"/>
                  </a:cubicBezTo>
                  <a:cubicBezTo>
                    <a:pt x="464" y="2"/>
                    <a:pt x="464" y="2"/>
                    <a:pt x="464" y="2"/>
                  </a:cubicBezTo>
                  <a:cubicBezTo>
                    <a:pt x="456" y="2"/>
                    <a:pt x="449" y="1"/>
                    <a:pt x="441" y="1"/>
                  </a:cubicBezTo>
                  <a:cubicBezTo>
                    <a:pt x="441" y="1"/>
                    <a:pt x="441" y="1"/>
                    <a:pt x="440" y="1"/>
                  </a:cubicBezTo>
                  <a:cubicBezTo>
                    <a:pt x="440" y="1"/>
                    <a:pt x="440" y="1"/>
                    <a:pt x="439" y="1"/>
                  </a:cubicBezTo>
                  <a:cubicBezTo>
                    <a:pt x="433" y="1"/>
                    <a:pt x="426" y="0"/>
                    <a:pt x="420" y="0"/>
                  </a:cubicBezTo>
                  <a:cubicBezTo>
                    <a:pt x="419" y="0"/>
                    <a:pt x="419" y="0"/>
                    <a:pt x="418" y="0"/>
                  </a:cubicBezTo>
                  <a:cubicBezTo>
                    <a:pt x="417" y="0"/>
                    <a:pt x="416" y="0"/>
                    <a:pt x="415" y="0"/>
                  </a:cubicBezTo>
                  <a:cubicBezTo>
                    <a:pt x="410" y="0"/>
                    <a:pt x="405" y="0"/>
                    <a:pt x="400" y="1"/>
                  </a:cubicBezTo>
                  <a:cubicBezTo>
                    <a:pt x="399" y="1"/>
                    <a:pt x="399" y="1"/>
                    <a:pt x="398" y="1"/>
                  </a:cubicBezTo>
                  <a:cubicBezTo>
                    <a:pt x="398" y="1"/>
                    <a:pt x="397" y="1"/>
                    <a:pt x="397" y="1"/>
                  </a:cubicBezTo>
                  <a:cubicBezTo>
                    <a:pt x="391" y="1"/>
                    <a:pt x="386" y="1"/>
                    <a:pt x="380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7" y="1"/>
                  </a:cubicBezTo>
                  <a:cubicBezTo>
                    <a:pt x="372" y="2"/>
                    <a:pt x="366" y="2"/>
                    <a:pt x="361" y="3"/>
                  </a:cubicBezTo>
                  <a:cubicBezTo>
                    <a:pt x="361" y="3"/>
                    <a:pt x="360" y="3"/>
                    <a:pt x="360" y="3"/>
                  </a:cubicBezTo>
                  <a:cubicBezTo>
                    <a:pt x="360" y="3"/>
                    <a:pt x="359" y="3"/>
                    <a:pt x="359" y="3"/>
                  </a:cubicBezTo>
                  <a:cubicBezTo>
                    <a:pt x="353" y="3"/>
                    <a:pt x="348" y="4"/>
                    <a:pt x="342" y="4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36" y="5"/>
                    <a:pt x="331" y="6"/>
                    <a:pt x="326" y="6"/>
                  </a:cubicBezTo>
                  <a:cubicBezTo>
                    <a:pt x="325" y="6"/>
                    <a:pt x="325" y="6"/>
                    <a:pt x="324" y="7"/>
                  </a:cubicBezTo>
                  <a:cubicBezTo>
                    <a:pt x="324" y="7"/>
                    <a:pt x="324" y="7"/>
                    <a:pt x="323" y="7"/>
                  </a:cubicBezTo>
                  <a:cubicBezTo>
                    <a:pt x="318" y="7"/>
                    <a:pt x="313" y="8"/>
                    <a:pt x="308" y="9"/>
                  </a:cubicBezTo>
                  <a:cubicBezTo>
                    <a:pt x="308" y="9"/>
                    <a:pt x="307" y="9"/>
                    <a:pt x="307" y="9"/>
                  </a:cubicBezTo>
                  <a:cubicBezTo>
                    <a:pt x="306" y="9"/>
                    <a:pt x="306" y="9"/>
                    <a:pt x="305" y="9"/>
                  </a:cubicBezTo>
                  <a:cubicBezTo>
                    <a:pt x="300" y="10"/>
                    <a:pt x="295" y="11"/>
                    <a:pt x="291" y="12"/>
                  </a:cubicBezTo>
                  <a:cubicBezTo>
                    <a:pt x="290" y="12"/>
                    <a:pt x="290" y="12"/>
                    <a:pt x="290" y="12"/>
                  </a:cubicBezTo>
                  <a:cubicBezTo>
                    <a:pt x="289" y="12"/>
                    <a:pt x="289" y="12"/>
                    <a:pt x="289" y="13"/>
                  </a:cubicBezTo>
                  <a:cubicBezTo>
                    <a:pt x="284" y="13"/>
                    <a:pt x="279" y="15"/>
                    <a:pt x="274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68" y="17"/>
                    <a:pt x="263" y="18"/>
                    <a:pt x="258" y="19"/>
                  </a:cubicBezTo>
                  <a:cubicBezTo>
                    <a:pt x="258" y="19"/>
                    <a:pt x="257" y="20"/>
                    <a:pt x="257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1" y="21"/>
                    <a:pt x="246" y="22"/>
                    <a:pt x="241" y="24"/>
                  </a:cubicBezTo>
                  <a:cubicBezTo>
                    <a:pt x="241" y="24"/>
                    <a:pt x="241" y="24"/>
                    <a:pt x="240" y="24"/>
                  </a:cubicBezTo>
                  <a:cubicBezTo>
                    <a:pt x="240" y="24"/>
                    <a:pt x="239" y="24"/>
                    <a:pt x="239" y="25"/>
                  </a:cubicBezTo>
                  <a:cubicBezTo>
                    <a:pt x="234" y="26"/>
                    <a:pt x="229" y="27"/>
                    <a:pt x="225" y="29"/>
                  </a:cubicBezTo>
                  <a:cubicBezTo>
                    <a:pt x="225" y="29"/>
                    <a:pt x="224" y="29"/>
                    <a:pt x="224" y="29"/>
                  </a:cubicBezTo>
                  <a:cubicBezTo>
                    <a:pt x="224" y="29"/>
                    <a:pt x="223" y="29"/>
                    <a:pt x="223" y="29"/>
                  </a:cubicBezTo>
                  <a:cubicBezTo>
                    <a:pt x="218" y="31"/>
                    <a:pt x="213" y="33"/>
                    <a:pt x="208" y="34"/>
                  </a:cubicBezTo>
                  <a:cubicBezTo>
                    <a:pt x="208" y="34"/>
                    <a:pt x="208" y="35"/>
                    <a:pt x="208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190" y="41"/>
                    <a:pt x="173" y="48"/>
                    <a:pt x="158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2" y="58"/>
                    <a:pt x="146" y="61"/>
                    <a:pt x="141" y="64"/>
                  </a:cubicBezTo>
                  <a:cubicBezTo>
                    <a:pt x="141" y="64"/>
                    <a:pt x="141" y="64"/>
                    <a:pt x="140" y="64"/>
                  </a:cubicBezTo>
                  <a:cubicBezTo>
                    <a:pt x="140" y="65"/>
                    <a:pt x="139" y="65"/>
                    <a:pt x="139" y="65"/>
                  </a:cubicBezTo>
                  <a:cubicBezTo>
                    <a:pt x="137" y="66"/>
                    <a:pt x="135" y="67"/>
                    <a:pt x="133" y="69"/>
                  </a:cubicBezTo>
                  <a:cubicBezTo>
                    <a:pt x="132" y="69"/>
                    <a:pt x="131" y="70"/>
                    <a:pt x="130" y="70"/>
                  </a:cubicBezTo>
                  <a:cubicBezTo>
                    <a:pt x="128" y="71"/>
                    <a:pt x="126" y="73"/>
                    <a:pt x="123" y="74"/>
                  </a:cubicBezTo>
                  <a:cubicBezTo>
                    <a:pt x="123" y="74"/>
                    <a:pt x="123" y="75"/>
                    <a:pt x="122" y="75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19" y="77"/>
                    <a:pt x="116" y="79"/>
                    <a:pt x="113" y="81"/>
                  </a:cubicBezTo>
                  <a:cubicBezTo>
                    <a:pt x="112" y="81"/>
                    <a:pt x="111" y="82"/>
                    <a:pt x="111" y="82"/>
                  </a:cubicBezTo>
                  <a:cubicBezTo>
                    <a:pt x="108" y="84"/>
                    <a:pt x="105" y="86"/>
                    <a:pt x="103" y="87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98" y="91"/>
                    <a:pt x="95" y="94"/>
                    <a:pt x="91" y="96"/>
                  </a:cubicBezTo>
                  <a:cubicBezTo>
                    <a:pt x="91" y="97"/>
                    <a:pt x="90" y="97"/>
                    <a:pt x="90" y="97"/>
                  </a:cubicBezTo>
                  <a:cubicBezTo>
                    <a:pt x="86" y="100"/>
                    <a:pt x="83" y="103"/>
                    <a:pt x="80" y="105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106"/>
                    <a:pt x="78" y="106"/>
                    <a:pt x="78" y="107"/>
                  </a:cubicBezTo>
                  <a:cubicBezTo>
                    <a:pt x="75" y="109"/>
                    <a:pt x="73" y="111"/>
                    <a:pt x="70" y="114"/>
                  </a:cubicBezTo>
                  <a:cubicBezTo>
                    <a:pt x="70" y="114"/>
                    <a:pt x="69" y="114"/>
                    <a:pt x="69" y="115"/>
                  </a:cubicBezTo>
                  <a:cubicBezTo>
                    <a:pt x="67" y="117"/>
                    <a:pt x="64" y="119"/>
                    <a:pt x="62" y="121"/>
                  </a:cubicBezTo>
                  <a:cubicBezTo>
                    <a:pt x="62" y="122"/>
                    <a:pt x="61" y="122"/>
                    <a:pt x="61" y="123"/>
                  </a:cubicBezTo>
                  <a:cubicBezTo>
                    <a:pt x="58" y="125"/>
                    <a:pt x="56" y="128"/>
                    <a:pt x="54" y="130"/>
                  </a:cubicBezTo>
                  <a:cubicBezTo>
                    <a:pt x="53" y="131"/>
                    <a:pt x="53" y="131"/>
                    <a:pt x="52" y="132"/>
                  </a:cubicBezTo>
                  <a:cubicBezTo>
                    <a:pt x="50" y="134"/>
                    <a:pt x="48" y="136"/>
                    <a:pt x="46" y="139"/>
                  </a:cubicBezTo>
                  <a:cubicBezTo>
                    <a:pt x="46" y="139"/>
                    <a:pt x="46" y="139"/>
                    <a:pt x="45" y="139"/>
                  </a:cubicBezTo>
                  <a:cubicBezTo>
                    <a:pt x="43" y="142"/>
                    <a:pt x="41" y="145"/>
                    <a:pt x="39" y="147"/>
                  </a:cubicBezTo>
                  <a:cubicBezTo>
                    <a:pt x="39" y="148"/>
                    <a:pt x="38" y="148"/>
                    <a:pt x="38" y="149"/>
                  </a:cubicBezTo>
                  <a:cubicBezTo>
                    <a:pt x="36" y="152"/>
                    <a:pt x="34" y="154"/>
                    <a:pt x="32" y="157"/>
                  </a:cubicBezTo>
                  <a:cubicBezTo>
                    <a:pt x="32" y="157"/>
                    <a:pt x="32" y="158"/>
                    <a:pt x="32" y="158"/>
                  </a:cubicBezTo>
                  <a:cubicBezTo>
                    <a:pt x="30" y="160"/>
                    <a:pt x="28" y="163"/>
                    <a:pt x="27" y="165"/>
                  </a:cubicBezTo>
                  <a:cubicBezTo>
                    <a:pt x="26" y="166"/>
                    <a:pt x="26" y="167"/>
                    <a:pt x="26" y="167"/>
                  </a:cubicBezTo>
                  <a:cubicBezTo>
                    <a:pt x="24" y="170"/>
                    <a:pt x="23" y="173"/>
                    <a:pt x="21" y="175"/>
                  </a:cubicBezTo>
                  <a:cubicBezTo>
                    <a:pt x="21" y="176"/>
                    <a:pt x="20" y="176"/>
                    <a:pt x="20" y="177"/>
                  </a:cubicBezTo>
                  <a:cubicBezTo>
                    <a:pt x="19" y="179"/>
                    <a:pt x="17" y="182"/>
                    <a:pt x="16" y="185"/>
                  </a:cubicBezTo>
                  <a:cubicBezTo>
                    <a:pt x="16" y="185"/>
                    <a:pt x="16" y="185"/>
                    <a:pt x="16" y="186"/>
                  </a:cubicBezTo>
                  <a:cubicBezTo>
                    <a:pt x="14" y="189"/>
                    <a:pt x="13" y="191"/>
                    <a:pt x="12" y="194"/>
                  </a:cubicBezTo>
                  <a:cubicBezTo>
                    <a:pt x="12" y="195"/>
                    <a:pt x="12" y="195"/>
                    <a:pt x="11" y="196"/>
                  </a:cubicBezTo>
                  <a:cubicBezTo>
                    <a:pt x="10" y="199"/>
                    <a:pt x="9" y="202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7" y="208"/>
                    <a:pt x="6" y="211"/>
                    <a:pt x="5" y="214"/>
                  </a:cubicBezTo>
                  <a:cubicBezTo>
                    <a:pt x="5" y="214"/>
                    <a:pt x="5" y="215"/>
                    <a:pt x="5" y="216"/>
                  </a:cubicBezTo>
                  <a:cubicBezTo>
                    <a:pt x="4" y="219"/>
                    <a:pt x="4" y="222"/>
                    <a:pt x="3" y="225"/>
                  </a:cubicBezTo>
                  <a:cubicBezTo>
                    <a:pt x="3" y="225"/>
                    <a:pt x="3" y="226"/>
                    <a:pt x="3" y="226"/>
                  </a:cubicBezTo>
                  <a:cubicBezTo>
                    <a:pt x="2" y="229"/>
                    <a:pt x="2" y="232"/>
                    <a:pt x="1" y="234"/>
                  </a:cubicBezTo>
                  <a:cubicBezTo>
                    <a:pt x="1" y="235"/>
                    <a:pt x="1" y="235"/>
                    <a:pt x="1" y="236"/>
                  </a:cubicBezTo>
                  <a:cubicBezTo>
                    <a:pt x="1" y="239"/>
                    <a:pt x="0" y="242"/>
                    <a:pt x="0" y="245"/>
                  </a:cubicBezTo>
                  <a:cubicBezTo>
                    <a:pt x="0" y="245"/>
                    <a:pt x="0" y="246"/>
                    <a:pt x="0" y="247"/>
                  </a:cubicBezTo>
                  <a:cubicBezTo>
                    <a:pt x="0" y="250"/>
                    <a:pt x="0" y="253"/>
                    <a:pt x="0" y="256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1"/>
                    <a:pt x="0" y="408"/>
                    <a:pt x="0" y="404"/>
                  </a:cubicBezTo>
                  <a:cubicBezTo>
                    <a:pt x="0" y="404"/>
                    <a:pt x="0" y="403"/>
                    <a:pt x="0" y="402"/>
                  </a:cubicBezTo>
                  <a:cubicBezTo>
                    <a:pt x="0" y="399"/>
                    <a:pt x="1" y="396"/>
                    <a:pt x="1" y="393"/>
                  </a:cubicBezTo>
                  <a:cubicBezTo>
                    <a:pt x="1" y="393"/>
                    <a:pt x="1" y="392"/>
                    <a:pt x="1" y="392"/>
                  </a:cubicBezTo>
                  <a:cubicBezTo>
                    <a:pt x="2" y="389"/>
                    <a:pt x="2" y="386"/>
                    <a:pt x="3" y="384"/>
                  </a:cubicBezTo>
                  <a:cubicBezTo>
                    <a:pt x="3" y="383"/>
                    <a:pt x="3" y="383"/>
                    <a:pt x="3" y="382"/>
                  </a:cubicBezTo>
                  <a:cubicBezTo>
                    <a:pt x="4" y="379"/>
                    <a:pt x="4" y="376"/>
                    <a:pt x="5" y="373"/>
                  </a:cubicBezTo>
                  <a:cubicBezTo>
                    <a:pt x="5" y="373"/>
                    <a:pt x="5" y="372"/>
                    <a:pt x="5" y="371"/>
                  </a:cubicBezTo>
                  <a:cubicBezTo>
                    <a:pt x="6" y="369"/>
                    <a:pt x="7" y="366"/>
                    <a:pt x="8" y="363"/>
                  </a:cubicBezTo>
                  <a:cubicBezTo>
                    <a:pt x="8" y="363"/>
                    <a:pt x="8" y="363"/>
                    <a:pt x="8" y="362"/>
                  </a:cubicBezTo>
                  <a:cubicBezTo>
                    <a:pt x="9" y="360"/>
                    <a:pt x="10" y="357"/>
                    <a:pt x="11" y="354"/>
                  </a:cubicBezTo>
                  <a:cubicBezTo>
                    <a:pt x="12" y="353"/>
                    <a:pt x="12" y="352"/>
                    <a:pt x="12" y="352"/>
                  </a:cubicBezTo>
                  <a:cubicBezTo>
                    <a:pt x="13" y="349"/>
                    <a:pt x="14" y="346"/>
                    <a:pt x="16" y="343"/>
                  </a:cubicBezTo>
                  <a:cubicBezTo>
                    <a:pt x="16" y="343"/>
                    <a:pt x="16" y="343"/>
                    <a:pt x="16" y="342"/>
                  </a:cubicBezTo>
                  <a:cubicBezTo>
                    <a:pt x="18" y="340"/>
                    <a:pt x="19" y="337"/>
                    <a:pt x="20" y="335"/>
                  </a:cubicBezTo>
                  <a:cubicBezTo>
                    <a:pt x="20" y="334"/>
                    <a:pt x="21" y="333"/>
                    <a:pt x="21" y="333"/>
                  </a:cubicBezTo>
                  <a:cubicBezTo>
                    <a:pt x="23" y="330"/>
                    <a:pt x="24" y="327"/>
                    <a:pt x="26" y="325"/>
                  </a:cubicBezTo>
                  <a:cubicBezTo>
                    <a:pt x="26" y="324"/>
                    <a:pt x="26" y="324"/>
                    <a:pt x="27" y="323"/>
                  </a:cubicBezTo>
                  <a:cubicBezTo>
                    <a:pt x="28" y="321"/>
                    <a:pt x="30" y="318"/>
                    <a:pt x="32" y="316"/>
                  </a:cubicBezTo>
                  <a:cubicBezTo>
                    <a:pt x="32" y="315"/>
                    <a:pt x="32" y="315"/>
                    <a:pt x="32" y="315"/>
                  </a:cubicBezTo>
                  <a:cubicBezTo>
                    <a:pt x="34" y="312"/>
                    <a:pt x="36" y="309"/>
                    <a:pt x="38" y="307"/>
                  </a:cubicBezTo>
                  <a:cubicBezTo>
                    <a:pt x="38" y="306"/>
                    <a:pt x="39" y="305"/>
                    <a:pt x="39" y="305"/>
                  </a:cubicBezTo>
                  <a:cubicBezTo>
                    <a:pt x="41" y="302"/>
                    <a:pt x="43" y="300"/>
                    <a:pt x="45" y="297"/>
                  </a:cubicBezTo>
                  <a:cubicBezTo>
                    <a:pt x="46" y="297"/>
                    <a:pt x="46" y="297"/>
                    <a:pt x="46" y="296"/>
                  </a:cubicBezTo>
                  <a:cubicBezTo>
                    <a:pt x="48" y="294"/>
                    <a:pt x="50" y="292"/>
                    <a:pt x="52" y="289"/>
                  </a:cubicBezTo>
                  <a:cubicBezTo>
                    <a:pt x="53" y="289"/>
                    <a:pt x="53" y="288"/>
                    <a:pt x="54" y="288"/>
                  </a:cubicBezTo>
                  <a:cubicBezTo>
                    <a:pt x="56" y="285"/>
                    <a:pt x="58" y="283"/>
                    <a:pt x="61" y="280"/>
                  </a:cubicBezTo>
                  <a:cubicBezTo>
                    <a:pt x="61" y="280"/>
                    <a:pt x="62" y="279"/>
                    <a:pt x="62" y="279"/>
                  </a:cubicBezTo>
                  <a:cubicBezTo>
                    <a:pt x="64" y="277"/>
                    <a:pt x="67" y="275"/>
                    <a:pt x="69" y="272"/>
                  </a:cubicBezTo>
                  <a:cubicBezTo>
                    <a:pt x="69" y="272"/>
                    <a:pt x="70" y="272"/>
                    <a:pt x="70" y="271"/>
                  </a:cubicBezTo>
                  <a:cubicBezTo>
                    <a:pt x="73" y="269"/>
                    <a:pt x="75" y="267"/>
                    <a:pt x="78" y="264"/>
                  </a:cubicBezTo>
                  <a:cubicBezTo>
                    <a:pt x="79" y="264"/>
                    <a:pt x="79" y="263"/>
                    <a:pt x="80" y="263"/>
                  </a:cubicBezTo>
                  <a:cubicBezTo>
                    <a:pt x="83" y="260"/>
                    <a:pt x="86" y="258"/>
                    <a:pt x="90" y="255"/>
                  </a:cubicBezTo>
                  <a:cubicBezTo>
                    <a:pt x="90" y="255"/>
                    <a:pt x="91" y="254"/>
                    <a:pt x="91" y="254"/>
                  </a:cubicBezTo>
                  <a:cubicBezTo>
                    <a:pt x="95" y="251"/>
                    <a:pt x="98" y="249"/>
                    <a:pt x="102" y="246"/>
                  </a:cubicBezTo>
                  <a:cubicBezTo>
                    <a:pt x="102" y="246"/>
                    <a:pt x="103" y="245"/>
                    <a:pt x="103" y="245"/>
                  </a:cubicBezTo>
                  <a:cubicBezTo>
                    <a:pt x="106" y="243"/>
                    <a:pt x="108" y="242"/>
                    <a:pt x="111" y="240"/>
                  </a:cubicBezTo>
                  <a:cubicBezTo>
                    <a:pt x="111" y="239"/>
                    <a:pt x="112" y="239"/>
                    <a:pt x="113" y="238"/>
                  </a:cubicBezTo>
                  <a:cubicBezTo>
                    <a:pt x="116" y="236"/>
                    <a:pt x="119" y="235"/>
                    <a:pt x="122" y="233"/>
                  </a:cubicBezTo>
                  <a:cubicBezTo>
                    <a:pt x="122" y="232"/>
                    <a:pt x="123" y="232"/>
                    <a:pt x="124" y="232"/>
                  </a:cubicBezTo>
                  <a:cubicBezTo>
                    <a:pt x="126" y="230"/>
                    <a:pt x="128" y="229"/>
                    <a:pt x="130" y="228"/>
                  </a:cubicBezTo>
                  <a:cubicBezTo>
                    <a:pt x="131" y="227"/>
                    <a:pt x="132" y="227"/>
                    <a:pt x="133" y="226"/>
                  </a:cubicBezTo>
                  <a:cubicBezTo>
                    <a:pt x="135" y="225"/>
                    <a:pt x="137" y="224"/>
                    <a:pt x="139" y="223"/>
                  </a:cubicBezTo>
                  <a:cubicBezTo>
                    <a:pt x="139" y="223"/>
                    <a:pt x="140" y="222"/>
                    <a:pt x="141" y="222"/>
                  </a:cubicBezTo>
                  <a:cubicBezTo>
                    <a:pt x="146" y="219"/>
                    <a:pt x="152" y="216"/>
                    <a:pt x="157" y="213"/>
                  </a:cubicBezTo>
                  <a:cubicBezTo>
                    <a:pt x="157" y="213"/>
                    <a:pt x="158" y="213"/>
                    <a:pt x="158" y="213"/>
                  </a:cubicBezTo>
                  <a:cubicBezTo>
                    <a:pt x="163" y="210"/>
                    <a:pt x="169" y="208"/>
                    <a:pt x="175" y="205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80" y="203"/>
                    <a:pt x="186" y="201"/>
                    <a:pt x="191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7" y="196"/>
                    <a:pt x="202" y="194"/>
                    <a:pt x="207" y="192"/>
                  </a:cubicBezTo>
                  <a:cubicBezTo>
                    <a:pt x="207" y="192"/>
                    <a:pt x="208" y="192"/>
                    <a:pt x="208" y="192"/>
                  </a:cubicBezTo>
                  <a:cubicBezTo>
                    <a:pt x="213" y="190"/>
                    <a:pt x="218" y="189"/>
                    <a:pt x="223" y="187"/>
                  </a:cubicBezTo>
                  <a:cubicBezTo>
                    <a:pt x="224" y="187"/>
                    <a:pt x="224" y="187"/>
                    <a:pt x="225" y="186"/>
                  </a:cubicBezTo>
                  <a:cubicBezTo>
                    <a:pt x="229" y="185"/>
                    <a:pt x="234" y="183"/>
                    <a:pt x="239" y="182"/>
                  </a:cubicBezTo>
                  <a:cubicBezTo>
                    <a:pt x="240" y="182"/>
                    <a:pt x="241" y="182"/>
                    <a:pt x="241" y="181"/>
                  </a:cubicBezTo>
                  <a:cubicBezTo>
                    <a:pt x="246" y="180"/>
                    <a:pt x="251" y="179"/>
                    <a:pt x="256" y="178"/>
                  </a:cubicBezTo>
                  <a:cubicBezTo>
                    <a:pt x="257" y="177"/>
                    <a:pt x="257" y="177"/>
                    <a:pt x="258" y="177"/>
                  </a:cubicBezTo>
                  <a:cubicBezTo>
                    <a:pt x="263" y="176"/>
                    <a:pt x="268" y="175"/>
                    <a:pt x="273" y="173"/>
                  </a:cubicBezTo>
                  <a:cubicBezTo>
                    <a:pt x="273" y="173"/>
                    <a:pt x="274" y="173"/>
                    <a:pt x="274" y="173"/>
                  </a:cubicBezTo>
                  <a:cubicBezTo>
                    <a:pt x="279" y="172"/>
                    <a:pt x="284" y="171"/>
                    <a:pt x="289" y="170"/>
                  </a:cubicBezTo>
                  <a:cubicBezTo>
                    <a:pt x="289" y="170"/>
                    <a:pt x="290" y="170"/>
                    <a:pt x="291" y="170"/>
                  </a:cubicBezTo>
                  <a:cubicBezTo>
                    <a:pt x="295" y="169"/>
                    <a:pt x="300" y="168"/>
                    <a:pt x="305" y="167"/>
                  </a:cubicBezTo>
                  <a:cubicBezTo>
                    <a:pt x="306" y="167"/>
                    <a:pt x="307" y="167"/>
                    <a:pt x="308" y="167"/>
                  </a:cubicBezTo>
                  <a:cubicBezTo>
                    <a:pt x="313" y="166"/>
                    <a:pt x="318" y="165"/>
                    <a:pt x="323" y="164"/>
                  </a:cubicBezTo>
                  <a:cubicBezTo>
                    <a:pt x="324" y="164"/>
                    <a:pt x="325" y="164"/>
                    <a:pt x="326" y="164"/>
                  </a:cubicBezTo>
                  <a:cubicBezTo>
                    <a:pt x="331" y="163"/>
                    <a:pt x="337" y="163"/>
                    <a:pt x="342" y="162"/>
                  </a:cubicBezTo>
                  <a:cubicBezTo>
                    <a:pt x="342" y="162"/>
                    <a:pt x="342" y="162"/>
                    <a:pt x="342" y="162"/>
                  </a:cubicBezTo>
                  <a:cubicBezTo>
                    <a:pt x="348" y="161"/>
                    <a:pt x="353" y="161"/>
                    <a:pt x="359" y="160"/>
                  </a:cubicBezTo>
                  <a:cubicBezTo>
                    <a:pt x="359" y="160"/>
                    <a:pt x="360" y="160"/>
                    <a:pt x="361" y="160"/>
                  </a:cubicBezTo>
                  <a:cubicBezTo>
                    <a:pt x="366" y="160"/>
                    <a:pt x="372" y="159"/>
                    <a:pt x="377" y="159"/>
                  </a:cubicBezTo>
                  <a:cubicBezTo>
                    <a:pt x="378" y="159"/>
                    <a:pt x="379" y="159"/>
                    <a:pt x="380" y="159"/>
                  </a:cubicBezTo>
                  <a:cubicBezTo>
                    <a:pt x="386" y="159"/>
                    <a:pt x="391" y="158"/>
                    <a:pt x="397" y="158"/>
                  </a:cubicBezTo>
                  <a:cubicBezTo>
                    <a:pt x="398" y="158"/>
                    <a:pt x="399" y="158"/>
                    <a:pt x="400" y="158"/>
                  </a:cubicBezTo>
                  <a:cubicBezTo>
                    <a:pt x="405" y="158"/>
                    <a:pt x="410" y="158"/>
                    <a:pt x="415" y="158"/>
                  </a:cubicBezTo>
                  <a:cubicBezTo>
                    <a:pt x="417" y="158"/>
                    <a:pt x="418" y="158"/>
                    <a:pt x="420" y="158"/>
                  </a:cubicBezTo>
                  <a:cubicBezTo>
                    <a:pt x="426" y="158"/>
                    <a:pt x="433" y="158"/>
                    <a:pt x="439" y="158"/>
                  </a:cubicBezTo>
                  <a:cubicBezTo>
                    <a:pt x="440" y="158"/>
                    <a:pt x="441" y="158"/>
                    <a:pt x="441" y="158"/>
                  </a:cubicBezTo>
                  <a:close/>
                </a:path>
              </a:pathLst>
            </a:custGeom>
            <a:gradFill flip="none" rotWithShape="1">
              <a:gsLst>
                <a:gs pos="5172">
                  <a:schemeClr val="accent5">
                    <a:lumMod val="75000"/>
                  </a:schemeClr>
                </a:gs>
                <a:gs pos="49000">
                  <a:schemeClr val="accent5">
                    <a:lumMod val="60000"/>
                    <a:lumOff val="40000"/>
                  </a:schemeClr>
                </a:gs>
                <a:gs pos="73000">
                  <a:schemeClr val="accent5">
                    <a:lumMod val="75000"/>
                  </a:schemeClr>
                </a:gs>
                <a:gs pos="88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latin typeface="inpin heiti" charset="-122"/>
                <a:cs typeface="inpin heiti" charset="-122"/>
              </a:endParaRPr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auto">
            <a:xfrm>
              <a:off x="4941888" y="2936875"/>
              <a:ext cx="2301875" cy="141922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latin typeface="inpin heiti" charset="-122"/>
                <a:cs typeface="inpin heiti" charset="-122"/>
              </a:endParaRPr>
            </a:p>
          </p:txBody>
        </p:sp>
      </p:grpSp>
      <p:cxnSp>
        <p:nvCxnSpPr>
          <p:cNvPr id="52" name="Straight Connector 51"/>
          <p:cNvCxnSpPr>
            <a:cxnSpLocks/>
          </p:cNvCxnSpPr>
          <p:nvPr/>
        </p:nvCxnSpPr>
        <p:spPr>
          <a:xfrm flipH="1">
            <a:off x="7439627" y="5688542"/>
            <a:ext cx="1497896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H="1">
            <a:off x="3279225" y="4542175"/>
            <a:ext cx="107396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H="1">
            <a:off x="3689873" y="3129414"/>
            <a:ext cx="1073965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7092165" y="3777549"/>
            <a:ext cx="1073965" cy="0"/>
          </a:xfrm>
          <a:prstGeom prst="line">
            <a:avLst/>
          </a:prstGeom>
          <a:ln w="5715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nhaltsplatzhalter 4"/>
          <p:cNvSpPr txBox="1">
            <a:spLocks/>
          </p:cNvSpPr>
          <p:nvPr/>
        </p:nvSpPr>
        <p:spPr>
          <a:xfrm>
            <a:off x="9134168" y="5111446"/>
            <a:ext cx="3057831" cy="143116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ar-LB" sz="2400" b="1" dirty="0">
                <a:solidFill>
                  <a:schemeClr val="accent1">
                    <a:lumMod val="75000"/>
                  </a:schemeClr>
                </a:solidFill>
                <a:latin typeface="inpin heiti" charset="-122"/>
                <a:cs typeface="inpin heiti" charset="-122"/>
              </a:rPr>
              <a:t>التماسك الاجتماعي وبناء الوطن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inpin heiti" charset="-122"/>
              <a:cs typeface="inpin heiti" charset="-122"/>
            </a:endParaRPr>
          </a:p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ar-LB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inpin heiti"/>
              </a:rPr>
              <a:t>تعزيز العقد الاجتماعي والمؤسسات الفعالة</a:t>
            </a:r>
            <a:endParaRPr lang="en-US" sz="2000" dirty="0">
              <a:solidFill>
                <a:schemeClr val="accent1">
                  <a:lumMod val="75000"/>
                </a:schemeClr>
              </a:solidFill>
              <a:ea typeface="inpin heiti"/>
            </a:endParaRPr>
          </a:p>
        </p:txBody>
      </p:sp>
      <p:sp>
        <p:nvSpPr>
          <p:cNvPr id="58" name="Inhaltsplatzhalter 4"/>
          <p:cNvSpPr txBox="1">
            <a:spLocks/>
          </p:cNvSpPr>
          <p:nvPr/>
        </p:nvSpPr>
        <p:spPr>
          <a:xfrm flipH="1">
            <a:off x="8420529" y="3399425"/>
            <a:ext cx="3350557" cy="10002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ar-LB" sz="2400" b="1" dirty="0">
                <a:solidFill>
                  <a:srgbClr val="C00000"/>
                </a:solidFill>
                <a:latin typeface="inpin heiti" charset="-122"/>
                <a:cs typeface="inpin heiti" charset="-122"/>
              </a:rPr>
              <a:t>التنمية الاقتصادية</a:t>
            </a:r>
            <a:endParaRPr lang="en-US" sz="2400" b="1" dirty="0">
              <a:solidFill>
                <a:srgbClr val="C00000"/>
              </a:solidFill>
              <a:latin typeface="inpin heiti" charset="-122"/>
              <a:cs typeface="inpin heiti" charset="-122"/>
            </a:endParaRPr>
          </a:p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ar-LB" sz="1800" dirty="0">
                <a:solidFill>
                  <a:srgbClr val="C00000"/>
                </a:solidFill>
                <a:latin typeface="inpin heiti" charset="-122"/>
                <a:cs typeface="inpin heiti" charset="-122"/>
              </a:rPr>
              <a:t>المضاعف الاقتصادي وآثار الاستقرار الاقتصادي</a:t>
            </a:r>
            <a:endParaRPr lang="en-US" sz="1600" dirty="0">
              <a:solidFill>
                <a:srgbClr val="C00000"/>
              </a:solidFill>
              <a:latin typeface="inpin heiti" charset="-122"/>
              <a:cs typeface="inpin heiti" charset="-122"/>
            </a:endParaRPr>
          </a:p>
        </p:txBody>
      </p:sp>
      <p:sp>
        <p:nvSpPr>
          <p:cNvPr id="59" name="Inhaltsplatzhalter 4"/>
          <p:cNvSpPr txBox="1">
            <a:spLocks/>
          </p:cNvSpPr>
          <p:nvPr/>
        </p:nvSpPr>
        <p:spPr>
          <a:xfrm>
            <a:off x="-140026" y="4493265"/>
            <a:ext cx="3222644" cy="10002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ar-LB" sz="2400" b="1" dirty="0">
                <a:solidFill>
                  <a:srgbClr val="E97132"/>
                </a:solidFill>
                <a:latin typeface="inpin heiti" charset="-122"/>
                <a:cs typeface="inpin heiti" charset="-122"/>
              </a:rPr>
              <a:t>تقليل اللامساواة الاقتصادية</a:t>
            </a:r>
            <a:endParaRPr lang="en-US" sz="2400" b="1" dirty="0">
              <a:solidFill>
                <a:srgbClr val="E97132"/>
              </a:solidFill>
              <a:latin typeface="inpin heiti" charset="-122"/>
              <a:cs typeface="inpin heiti" charset="-122"/>
            </a:endParaRP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ar-LB" sz="1800" dirty="0">
                <a:solidFill>
                  <a:srgbClr val="E97132"/>
                </a:solidFill>
                <a:latin typeface="inpin heiti" charset="-122"/>
                <a:cs typeface="inpin heiti" charset="-122"/>
              </a:rPr>
              <a:t>إعادة التوزيع من خلال النظم الشاملة </a:t>
            </a:r>
            <a:br>
              <a:rPr lang="ar-LB" sz="1800" dirty="0">
                <a:solidFill>
                  <a:srgbClr val="E97132"/>
                </a:solidFill>
                <a:latin typeface="inpin heiti" charset="-122"/>
                <a:cs typeface="inpin heiti" charset="-122"/>
              </a:rPr>
            </a:br>
            <a:r>
              <a:rPr lang="ar-LB" sz="1800" dirty="0">
                <a:solidFill>
                  <a:srgbClr val="E97132"/>
                </a:solidFill>
                <a:latin typeface="inpin heiti" charset="-122"/>
                <a:cs typeface="inpin heiti" charset="-122"/>
              </a:rPr>
              <a:t>لدورة الحياة</a:t>
            </a:r>
            <a:r>
              <a:rPr lang="en-US" sz="1100" dirty="0">
                <a:latin typeface="inpin heiti" charset="-122"/>
                <a:cs typeface="inpin heiti" charset="-122"/>
              </a:rPr>
              <a:t>.. </a:t>
            </a:r>
          </a:p>
        </p:txBody>
      </p:sp>
      <p:sp>
        <p:nvSpPr>
          <p:cNvPr id="60" name="Inhaltsplatzhalter 4"/>
          <p:cNvSpPr txBox="1">
            <a:spLocks/>
          </p:cNvSpPr>
          <p:nvPr/>
        </p:nvSpPr>
        <p:spPr>
          <a:xfrm flipH="1">
            <a:off x="844062" y="2074328"/>
            <a:ext cx="2493468" cy="144655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ar-LB" sz="2400" b="1" dirty="0">
                <a:solidFill>
                  <a:schemeClr val="accent5">
                    <a:lumMod val="50000"/>
                  </a:schemeClr>
                </a:solidFill>
                <a:latin typeface="inpin heiti" charset="-122"/>
                <a:cs typeface="inpin heiti" charset="-122"/>
              </a:rPr>
              <a:t>الحماية ضد مخاطر دورة الحياة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inpin heiti" charset="-122"/>
              <a:cs typeface="inpin heiti" charset="-122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ar-LB" sz="1800" b="1" dirty="0">
                <a:solidFill>
                  <a:schemeClr val="accent5">
                    <a:lumMod val="50000"/>
                  </a:schemeClr>
                </a:solidFill>
                <a:latin typeface="inpin heiti" charset="-122"/>
                <a:cs typeface="inpin heiti" charset="-122"/>
              </a:rPr>
              <a:t>التأمين الاجتماعي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ar-LB" sz="1800" b="1" dirty="0">
                <a:solidFill>
                  <a:schemeClr val="accent5">
                    <a:lumMod val="50000"/>
                  </a:schemeClr>
                </a:solidFill>
                <a:latin typeface="inpin heiti" charset="-122"/>
                <a:cs typeface="inpin heiti" charset="-122"/>
              </a:rPr>
              <a:t>المساعدة الاجتماعية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inpin heiti" charset="-122"/>
              <a:cs typeface="inpin heiti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6518" y="469688"/>
            <a:ext cx="7413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3600" cap="all" dirty="0">
                <a:solidFill>
                  <a:schemeClr val="tx2"/>
                </a:solidFill>
                <a:latin typeface="inpin heiti" charset="-122"/>
                <a:ea typeface="inpin heiti" charset="-122"/>
                <a:cs typeface="inpin heiti" charset="-122"/>
              </a:rPr>
              <a:t>الحماية الاجتماعية </a:t>
            </a:r>
          </a:p>
          <a:p>
            <a:pPr algn="ctr"/>
            <a:r>
              <a:rPr lang="ar-LB" sz="3600" cap="all" dirty="0">
                <a:solidFill>
                  <a:schemeClr val="tx2"/>
                </a:solidFill>
                <a:latin typeface="inpin heiti" charset="-122"/>
                <a:ea typeface="inpin heiti" charset="-122"/>
                <a:cs typeface="inpin heiti" charset="-122"/>
              </a:rPr>
              <a:t>الوظائف المباشرة وغير المباشرة</a:t>
            </a:r>
            <a:endParaRPr lang="en-US" sz="3600" dirty="0">
              <a:solidFill>
                <a:schemeClr val="tx2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 flipH="1">
            <a:off x="5121828" y="1859588"/>
            <a:ext cx="1357486" cy="50044"/>
            <a:chOff x="5012716" y="1129776"/>
            <a:chExt cx="3148718" cy="103072"/>
          </a:xfrm>
        </p:grpSpPr>
        <p:sp>
          <p:nvSpPr>
            <p:cNvPr id="25" name="Rounded Rectangle 24"/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inpin heiti" charset="-122"/>
                <a:cs typeface="inpin heiti" charset="-122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inpin heiti" charset="-122"/>
                <a:cs typeface="inpin heiti" charset="-122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inpin heiti" charset="-122"/>
                <a:cs typeface="inpin heiti" charset="-122"/>
              </a:endParaRPr>
            </a:p>
          </p:txBody>
        </p:sp>
      </p:grpSp>
      <p:pic>
        <p:nvPicPr>
          <p:cNvPr id="3" name="Graphic 2" descr="Umbrella with solid fill">
            <a:extLst>
              <a:ext uri="{FF2B5EF4-FFF2-40B4-BE49-F238E27FC236}">
                <a16:creationId xmlns:a16="http://schemas.microsoft.com/office/drawing/2014/main" id="{B04B0E81-F10A-1E74-2CCC-EEDA46389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2429" y="2679692"/>
            <a:ext cx="914400" cy="914400"/>
          </a:xfrm>
          <a:prstGeom prst="rect">
            <a:avLst/>
          </a:prstGeom>
        </p:spPr>
      </p:pic>
      <p:pic>
        <p:nvPicPr>
          <p:cNvPr id="5" name="Graphic 4" descr="Hockey Stick Curve Graph with solid fill">
            <a:extLst>
              <a:ext uri="{FF2B5EF4-FFF2-40B4-BE49-F238E27FC236}">
                <a16:creationId xmlns:a16="http://schemas.microsoft.com/office/drawing/2014/main" id="{E4CC8E7E-CEA3-A303-7578-172948802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9577" y="3912181"/>
            <a:ext cx="781989" cy="781989"/>
          </a:xfrm>
          <a:prstGeom prst="rect">
            <a:avLst/>
          </a:prstGeom>
        </p:spPr>
      </p:pic>
      <p:pic>
        <p:nvPicPr>
          <p:cNvPr id="6" name="Graphic 5" descr="Weights Uneven with solid fill">
            <a:extLst>
              <a:ext uri="{FF2B5EF4-FFF2-40B4-BE49-F238E27FC236}">
                <a16:creationId xmlns:a16="http://schemas.microsoft.com/office/drawing/2014/main" id="{EDAA4CD7-04A0-DB54-FE42-309A6D91B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1763" y="4757957"/>
            <a:ext cx="883032" cy="711444"/>
          </a:xfrm>
          <a:prstGeom prst="rect">
            <a:avLst/>
          </a:prstGeom>
        </p:spPr>
      </p:pic>
      <p:pic>
        <p:nvPicPr>
          <p:cNvPr id="10" name="Graphic 9" descr="Court with solid fill">
            <a:extLst>
              <a:ext uri="{FF2B5EF4-FFF2-40B4-BE49-F238E27FC236}">
                <a16:creationId xmlns:a16="http://schemas.microsoft.com/office/drawing/2014/main" id="{97016CC7-A46B-63D3-18AC-0E7A26B7D7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2437" y="5552673"/>
            <a:ext cx="834244" cy="83424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88269D-B801-8F2F-ABC3-A89DF0CDF8AE}"/>
              </a:ext>
            </a:extLst>
          </p:cNvPr>
          <p:cNvSpPr/>
          <p:nvPr/>
        </p:nvSpPr>
        <p:spPr>
          <a:xfrm>
            <a:off x="100436" y="4186095"/>
            <a:ext cx="7002003" cy="1607586"/>
          </a:xfrm>
          <a:prstGeom prst="roundRect">
            <a:avLst/>
          </a:prstGeom>
          <a:noFill/>
          <a:ln w="984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C3172A86-AA49-4640-1A4C-7C6F82DBE074}"/>
              </a:ext>
            </a:extLst>
          </p:cNvPr>
          <p:cNvGrpSpPr/>
          <p:nvPr/>
        </p:nvGrpSpPr>
        <p:grpSpPr>
          <a:xfrm>
            <a:off x="766770" y="1279028"/>
            <a:ext cx="2429934" cy="2424191"/>
            <a:chOff x="766770" y="1279028"/>
            <a:chExt cx="2429934" cy="2424191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B766EB9-1428-B661-C2C5-C78C40B92608}"/>
                </a:ext>
              </a:extLst>
            </p:cNvPr>
            <p:cNvSpPr/>
            <p:nvPr/>
          </p:nvSpPr>
          <p:spPr>
            <a:xfrm>
              <a:off x="766770" y="1279028"/>
              <a:ext cx="2429934" cy="2424191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A93C14DD-7F3D-70D8-AFAF-A459E76F7BFE}"/>
                </a:ext>
              </a:extLst>
            </p:cNvPr>
            <p:cNvSpPr/>
            <p:nvPr/>
          </p:nvSpPr>
          <p:spPr>
            <a:xfrm>
              <a:off x="854223" y="1357004"/>
              <a:ext cx="2269067" cy="2269067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06B67039-8226-B500-0EAA-43E8DE541590}"/>
                </a:ext>
              </a:extLst>
            </p:cNvPr>
            <p:cNvSpPr/>
            <p:nvPr/>
          </p:nvSpPr>
          <p:spPr>
            <a:xfrm>
              <a:off x="867056" y="1369837"/>
              <a:ext cx="609600" cy="609600"/>
            </a:xfrm>
            <a:prstGeom prst="ellipse">
              <a:avLst/>
            </a:prstGeom>
            <a:solidFill>
              <a:srgbClr val="C00000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0AE37D28-C11F-8782-1A48-4796011935A2}"/>
                </a:ext>
              </a:extLst>
            </p:cNvPr>
            <p:cNvSpPr txBox="1"/>
            <p:nvPr/>
          </p:nvSpPr>
          <p:spPr>
            <a:xfrm>
              <a:off x="1066091" y="2746934"/>
              <a:ext cx="1811867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ar-LB" sz="1600" dirty="0">
                  <a:solidFill>
                    <a:prstClr val="white"/>
                  </a:solidFill>
                </a:rPr>
                <a:t>إنهاء الفقر بكل أشكاله في أي مكان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56B4232-12E8-D370-2291-0C44AE112C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29" b="89578" l="2395" r="34483">
                          <a14:foregroundMark x1="4406" y1="16873" x2="4406" y2="16873"/>
                          <a14:foregroundMark x1="2490" y1="11911" x2="2490" y2="11911"/>
                          <a14:foregroundMark x1="8238" y1="11911" x2="8238" y2="11911"/>
                          <a14:foregroundMark x1="10920" y1="9429" x2="10920" y2="9429"/>
                          <a14:foregroundMark x1="8046" y1="24069" x2="8046" y2="23573"/>
                          <a14:foregroundMark x1="10057" y1="23573" x2="10057" y2="23573"/>
                          <a14:foregroundMark x1="12069" y1="23077" x2="12069" y2="23077"/>
                          <a14:foregroundMark x1="13793" y1="24814" x2="13793" y2="24814"/>
                          <a14:foregroundMark x1="15613" y1="24069" x2="15613" y2="24069"/>
                          <a14:foregroundMark x1="17337" y1="23573" x2="17337" y2="23573"/>
                          <a14:foregroundMark x1="7471" y1="46898" x2="7471" y2="46898"/>
                          <a14:foregroundMark x1="11590" y1="61787" x2="11590" y2="61787"/>
                          <a14:foregroundMark x1="15996" y1="48635" x2="15996" y2="48635"/>
                          <a14:foregroundMark x1="22222" y1="48635" x2="22222" y2="48635"/>
                          <a14:foregroundMark x1="23180" y1="57816" x2="23180" y2="57816"/>
                          <a14:foregroundMark x1="26820" y1="62531" x2="26820" y2="62531"/>
                          <a14:foregroundMark x1="26724" y1="67494" x2="26724" y2="67494"/>
                          <a14:foregroundMark x1="30747" y1="55335" x2="30747" y2="55335"/>
                          <a14:foregroundMark x1="31226" y1="46898" x2="31226" y2="46898"/>
                          <a14:backgroundMark x1="10441" y1="11911" x2="10441" y2="11911"/>
                          <a14:backgroundMark x1="9579" y1="12159" x2="9579" y2="12159"/>
                          <a14:backgroundMark x1="29215" y1="57816" x2="29215" y2="57816"/>
                          <a14:backgroundMark x1="27874" y1="68238" x2="27874" y2="68238"/>
                          <a14:backgroundMark x1="23946" y1="59305" x2="23946" y2="59305"/>
                          <a14:backgroundMark x1="21073" y1="58065" x2="21073" y2="58065"/>
                          <a14:backgroundMark x1="23659" y1="57568" x2="23659" y2="57568"/>
                          <a14:backgroundMark x1="20785" y1="60794" x2="20785" y2="60794"/>
                          <a14:backgroundMark x1="17816" y1="58313" x2="17816" y2="58313"/>
                          <a14:backgroundMark x1="8621" y1="22581" x2="8621" y2="22581"/>
                          <a14:backgroundMark x1="12261" y1="23077" x2="12261" y2="23077"/>
                          <a14:backgroundMark x1="15805" y1="22581" x2="15805" y2="22581"/>
                          <a14:backgroundMark x1="11494" y1="75186" x2="11494" y2="751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606"/>
            <a:stretch/>
          </p:blipFill>
          <p:spPr bwMode="auto">
            <a:xfrm>
              <a:off x="1666816" y="1389309"/>
              <a:ext cx="1281387" cy="128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D554D196-4B71-4676-2183-D5E120604B87}"/>
              </a:ext>
            </a:extLst>
          </p:cNvPr>
          <p:cNvGrpSpPr/>
          <p:nvPr/>
        </p:nvGrpSpPr>
        <p:grpSpPr>
          <a:xfrm>
            <a:off x="4056071" y="1279028"/>
            <a:ext cx="2810932" cy="2424191"/>
            <a:chOff x="4056071" y="1279028"/>
            <a:chExt cx="2810932" cy="2424191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90E5E5B-1718-C50A-606F-6C29288081DA}"/>
                </a:ext>
              </a:extLst>
            </p:cNvPr>
            <p:cNvSpPr/>
            <p:nvPr/>
          </p:nvSpPr>
          <p:spPr>
            <a:xfrm>
              <a:off x="4056071" y="1279028"/>
              <a:ext cx="2810932" cy="2424191"/>
            </a:xfrm>
            <a:prstGeom prst="rect">
              <a:avLst/>
            </a:prstGeom>
            <a:noFill/>
            <a:ln w="12700" cap="flat" cmpd="sng" algn="ctr">
              <a:solidFill>
                <a:srgbClr val="F3001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88448858-397E-7679-BD94-0B8B21D34CC4}"/>
                </a:ext>
              </a:extLst>
            </p:cNvPr>
            <p:cNvSpPr/>
            <p:nvPr/>
          </p:nvSpPr>
          <p:spPr>
            <a:xfrm>
              <a:off x="4116528" y="1367161"/>
              <a:ext cx="2645041" cy="2269067"/>
            </a:xfrm>
            <a:prstGeom prst="rect">
              <a:avLst/>
            </a:prstGeom>
            <a:solidFill>
              <a:srgbClr val="F30017"/>
            </a:solidFill>
            <a:ln w="12700" cap="flat" cmpd="sng" algn="ctr">
              <a:solidFill>
                <a:srgbClr val="F3001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6FA11157-49F1-F57F-0CE1-60D92E4097DB}"/>
                </a:ext>
              </a:extLst>
            </p:cNvPr>
            <p:cNvSpPr/>
            <p:nvPr/>
          </p:nvSpPr>
          <p:spPr>
            <a:xfrm>
              <a:off x="4116528" y="1367161"/>
              <a:ext cx="609600" cy="609600"/>
            </a:xfrm>
            <a:prstGeom prst="ellipse">
              <a:avLst/>
            </a:prstGeom>
            <a:solidFill>
              <a:srgbClr val="F30017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1.3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17CB2B43-23C9-316C-B227-9A04009C397B}"/>
                </a:ext>
              </a:extLst>
            </p:cNvPr>
            <p:cNvSpPr txBox="1"/>
            <p:nvPr/>
          </p:nvSpPr>
          <p:spPr>
            <a:xfrm>
              <a:off x="4202867" y="2486358"/>
              <a:ext cx="2566301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170">
                <a:spcBef>
                  <a:spcPct val="20000"/>
                </a:spcBef>
                <a:defRPr/>
              </a:pPr>
              <a:r>
                <a:rPr kumimoji="0" lang="ar-SA" alt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nherit"/>
                  <a:cs typeface="Arial" panose="020B0604020202020204" pitchFamily="34" charset="0"/>
                </a:rPr>
                <a:t>تنفيذ أنظمة وتدابير الحماية الاجتماعية المناسبة على المستوى الوطني للجميع، بما في ذلك الحدود الدنيا، وتحقيق تغطية كبيرة للفقراء والضعفاء بحلول عام 2030</a:t>
              </a:r>
              <a:endParaRPr lang="en-US" sz="1400" dirty="0">
                <a:solidFill>
                  <a:schemeClr val="bg1"/>
                </a:solidFill>
                <a:latin typeface="Lato"/>
              </a:endParaRPr>
            </a:p>
          </p:txBody>
        </p:sp>
        <p:pic>
          <p:nvPicPr>
            <p:cNvPr id="252" name="Picture 2">
              <a:extLst>
                <a:ext uri="{FF2B5EF4-FFF2-40B4-BE49-F238E27FC236}">
                  <a16:creationId xmlns:a16="http://schemas.microsoft.com/office/drawing/2014/main" id="{013FCEB7-B7D6-C334-86F7-776127D47A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29" b="89578" l="2395" r="34483">
                          <a14:foregroundMark x1="4406" y1="16873" x2="4406" y2="16873"/>
                          <a14:foregroundMark x1="2490" y1="11911" x2="2490" y2="11911"/>
                          <a14:foregroundMark x1="8238" y1="11911" x2="8238" y2="11911"/>
                          <a14:foregroundMark x1="10920" y1="9429" x2="10920" y2="9429"/>
                          <a14:foregroundMark x1="8046" y1="24069" x2="8046" y2="23573"/>
                          <a14:foregroundMark x1="10057" y1="23573" x2="10057" y2="23573"/>
                          <a14:foregroundMark x1="12069" y1="23077" x2="12069" y2="23077"/>
                          <a14:foregroundMark x1="13793" y1="24814" x2="13793" y2="24814"/>
                          <a14:foregroundMark x1="15613" y1="24069" x2="15613" y2="24069"/>
                          <a14:foregroundMark x1="17337" y1="23573" x2="17337" y2="23573"/>
                          <a14:foregroundMark x1="7471" y1="46898" x2="7471" y2="46898"/>
                          <a14:foregroundMark x1="11590" y1="61787" x2="11590" y2="61787"/>
                          <a14:foregroundMark x1="15996" y1="48635" x2="15996" y2="48635"/>
                          <a14:foregroundMark x1="22222" y1="48635" x2="22222" y2="48635"/>
                          <a14:foregroundMark x1="23180" y1="57816" x2="23180" y2="57816"/>
                          <a14:foregroundMark x1="26820" y1="62531" x2="26820" y2="62531"/>
                          <a14:foregroundMark x1="26724" y1="67494" x2="26724" y2="67494"/>
                          <a14:foregroundMark x1="30747" y1="55335" x2="30747" y2="55335"/>
                          <a14:foregroundMark x1="31226" y1="46898" x2="31226" y2="46898"/>
                          <a14:backgroundMark x1="10441" y1="11911" x2="10441" y2="11911"/>
                          <a14:backgroundMark x1="9579" y1="12159" x2="9579" y2="12159"/>
                          <a14:backgroundMark x1="29215" y1="57816" x2="29215" y2="57816"/>
                          <a14:backgroundMark x1="27874" y1="68238" x2="27874" y2="68238"/>
                          <a14:backgroundMark x1="23946" y1="59305" x2="23946" y2="59305"/>
                          <a14:backgroundMark x1="21073" y1="58065" x2="21073" y2="58065"/>
                          <a14:backgroundMark x1="23659" y1="57568" x2="23659" y2="57568"/>
                          <a14:backgroundMark x1="20785" y1="60794" x2="20785" y2="60794"/>
                          <a14:backgroundMark x1="17816" y1="58313" x2="17816" y2="58313"/>
                          <a14:backgroundMark x1="8621" y1="22581" x2="8621" y2="22581"/>
                          <a14:backgroundMark x1="12261" y1="23077" x2="12261" y2="23077"/>
                          <a14:backgroundMark x1="15805" y1="22581" x2="15805" y2="22581"/>
                          <a14:backgroundMark x1="11494" y1="75186" x2="11494" y2="751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606"/>
            <a:stretch/>
          </p:blipFill>
          <p:spPr bwMode="auto">
            <a:xfrm>
              <a:off x="5110416" y="1369837"/>
              <a:ext cx="1281387" cy="128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74CB9F2F-6CF8-62F8-55C6-547672CD0C89}"/>
              </a:ext>
            </a:extLst>
          </p:cNvPr>
          <p:cNvGrpSpPr/>
          <p:nvPr/>
        </p:nvGrpSpPr>
        <p:grpSpPr>
          <a:xfrm>
            <a:off x="7722824" y="1279028"/>
            <a:ext cx="3586260" cy="2424191"/>
            <a:chOff x="7722824" y="1279028"/>
            <a:chExt cx="3586260" cy="2424191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4F77235-3D72-192F-7C05-441778BF97F4}"/>
                </a:ext>
              </a:extLst>
            </p:cNvPr>
            <p:cNvSpPr/>
            <p:nvPr/>
          </p:nvSpPr>
          <p:spPr>
            <a:xfrm>
              <a:off x="7722824" y="1279028"/>
              <a:ext cx="3586260" cy="2424191"/>
            </a:xfrm>
            <a:prstGeom prst="rect">
              <a:avLst/>
            </a:prstGeom>
            <a:noFill/>
            <a:ln w="12700" cap="flat" cmpd="sng" algn="ctr">
              <a:solidFill>
                <a:srgbClr val="FC596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38D04FDF-9B8D-CF54-FAFA-75DB627A5846}"/>
                </a:ext>
              </a:extLst>
            </p:cNvPr>
            <p:cNvSpPr/>
            <p:nvPr/>
          </p:nvSpPr>
          <p:spPr>
            <a:xfrm>
              <a:off x="7794162" y="1415831"/>
              <a:ext cx="3443584" cy="2269067"/>
            </a:xfrm>
            <a:prstGeom prst="rect">
              <a:avLst/>
            </a:prstGeom>
            <a:solidFill>
              <a:srgbClr val="FC5960"/>
            </a:solidFill>
            <a:ln w="12700" cap="flat" cmpd="sng" algn="ctr">
              <a:solidFill>
                <a:srgbClr val="FC59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BF1F2F4-0F04-5A76-E15B-A86CDA324C9A}"/>
                </a:ext>
              </a:extLst>
            </p:cNvPr>
            <p:cNvSpPr/>
            <p:nvPr/>
          </p:nvSpPr>
          <p:spPr>
            <a:xfrm>
              <a:off x="8014370" y="1367161"/>
              <a:ext cx="609600" cy="609600"/>
            </a:xfrm>
            <a:prstGeom prst="ellipse">
              <a:avLst/>
            </a:prstGeom>
            <a:solidFill>
              <a:srgbClr val="FC5960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lvl="0" algn="ctr"/>
              <a:r>
                <a:rPr lang="en-US" sz="1600" dirty="0">
                  <a:solidFill>
                    <a:prstClr val="white"/>
                  </a:solidFill>
                </a:rPr>
                <a:t>1.3.1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AD2CEE57-DF65-DE62-D585-F93FAC4C1EB6}"/>
                </a:ext>
              </a:extLst>
            </p:cNvPr>
            <p:cNvSpPr txBox="1"/>
            <p:nvPr/>
          </p:nvSpPr>
          <p:spPr>
            <a:xfrm>
              <a:off x="7879625" y="2486358"/>
              <a:ext cx="3272658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ar-SA" alt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nherit"/>
                  <a:cs typeface="Arial" panose="020B0604020202020204" pitchFamily="34" charset="0"/>
                </a:rPr>
                <a:t>نسبة السكان المشمولين بأرضيات/أنظمة الحماية الاجتماعية، حسب الجنس، وتمييز الأطفال والعاطلين عن العمل وكبار السن والأشخاص ذوي الإعاقة والحوامل والمواليد الجدد وضحايا إصابات العمل والفقراء والضعفاء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253" name="Picture 2">
              <a:extLst>
                <a:ext uri="{FF2B5EF4-FFF2-40B4-BE49-F238E27FC236}">
                  <a16:creationId xmlns:a16="http://schemas.microsoft.com/office/drawing/2014/main" id="{8129E22C-4E7A-3089-12A2-65723011E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29" b="89578" l="2395" r="34483">
                          <a14:foregroundMark x1="4406" y1="16873" x2="4406" y2="16873"/>
                          <a14:foregroundMark x1="2490" y1="11911" x2="2490" y2="11911"/>
                          <a14:foregroundMark x1="8238" y1="11911" x2="8238" y2="11911"/>
                          <a14:foregroundMark x1="10920" y1="9429" x2="10920" y2="9429"/>
                          <a14:foregroundMark x1="8046" y1="24069" x2="8046" y2="23573"/>
                          <a14:foregroundMark x1="10057" y1="23573" x2="10057" y2="23573"/>
                          <a14:foregroundMark x1="12069" y1="23077" x2="12069" y2="23077"/>
                          <a14:foregroundMark x1="13793" y1="24814" x2="13793" y2="24814"/>
                          <a14:foregroundMark x1="15613" y1="24069" x2="15613" y2="24069"/>
                          <a14:foregroundMark x1="17337" y1="23573" x2="17337" y2="23573"/>
                          <a14:foregroundMark x1="7471" y1="46898" x2="7471" y2="46898"/>
                          <a14:foregroundMark x1="11590" y1="61787" x2="11590" y2="61787"/>
                          <a14:foregroundMark x1="15996" y1="48635" x2="15996" y2="48635"/>
                          <a14:foregroundMark x1="22222" y1="48635" x2="22222" y2="48635"/>
                          <a14:foregroundMark x1="23180" y1="57816" x2="23180" y2="57816"/>
                          <a14:foregroundMark x1="26820" y1="62531" x2="26820" y2="62531"/>
                          <a14:foregroundMark x1="26724" y1="67494" x2="26724" y2="67494"/>
                          <a14:foregroundMark x1="30747" y1="55335" x2="30747" y2="55335"/>
                          <a14:foregroundMark x1="31226" y1="46898" x2="31226" y2="46898"/>
                          <a14:backgroundMark x1="10441" y1="11911" x2="10441" y2="11911"/>
                          <a14:backgroundMark x1="9579" y1="12159" x2="9579" y2="12159"/>
                          <a14:backgroundMark x1="29215" y1="57816" x2="29215" y2="57816"/>
                          <a14:backgroundMark x1="27874" y1="68238" x2="27874" y2="68238"/>
                          <a14:backgroundMark x1="23946" y1="59305" x2="23946" y2="59305"/>
                          <a14:backgroundMark x1="21073" y1="58065" x2="21073" y2="58065"/>
                          <a14:backgroundMark x1="23659" y1="57568" x2="23659" y2="57568"/>
                          <a14:backgroundMark x1="20785" y1="60794" x2="20785" y2="60794"/>
                          <a14:backgroundMark x1="17816" y1="58313" x2="17816" y2="58313"/>
                          <a14:backgroundMark x1="8621" y1="22581" x2="8621" y2="22581"/>
                          <a14:backgroundMark x1="12261" y1="23077" x2="12261" y2="23077"/>
                          <a14:backgroundMark x1="15805" y1="22581" x2="15805" y2="22581"/>
                          <a14:backgroundMark x1="11494" y1="75186" x2="11494" y2="751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606"/>
            <a:stretch/>
          </p:blipFill>
          <p:spPr bwMode="auto">
            <a:xfrm>
              <a:off x="9691934" y="1316707"/>
              <a:ext cx="1261593" cy="126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F7D1FA4F-45E9-BF26-03F6-529FA7DA2947}"/>
              </a:ext>
            </a:extLst>
          </p:cNvPr>
          <p:cNvGrpSpPr/>
          <p:nvPr/>
        </p:nvGrpSpPr>
        <p:grpSpPr>
          <a:xfrm>
            <a:off x="758840" y="4356116"/>
            <a:ext cx="2429934" cy="2116667"/>
            <a:chOff x="758840" y="4356116"/>
            <a:chExt cx="2429934" cy="2116667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29D9474F-0A94-C032-D06C-5E38EB3E535C}"/>
                </a:ext>
              </a:extLst>
            </p:cNvPr>
            <p:cNvSpPr/>
            <p:nvPr/>
          </p:nvSpPr>
          <p:spPr>
            <a:xfrm>
              <a:off x="758840" y="4356116"/>
              <a:ext cx="2429934" cy="2116667"/>
            </a:xfrm>
            <a:prstGeom prst="rect">
              <a:avLst/>
            </a:prstGeom>
            <a:noFill/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43F8D7E-DD63-BE38-87B1-E9D4BEC9101A}"/>
                </a:ext>
              </a:extLst>
            </p:cNvPr>
            <p:cNvSpPr/>
            <p:nvPr/>
          </p:nvSpPr>
          <p:spPr>
            <a:xfrm>
              <a:off x="846293" y="4426950"/>
              <a:ext cx="2269067" cy="19756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F29E51F9-DA85-17E1-95C6-79D83780ECB1}"/>
                </a:ext>
              </a:extLst>
            </p:cNvPr>
            <p:cNvSpPr/>
            <p:nvPr/>
          </p:nvSpPr>
          <p:spPr>
            <a:xfrm>
              <a:off x="859126" y="4461135"/>
              <a:ext cx="609600" cy="609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00CFA072-A852-D0C2-34C1-A24D116E6CF4}"/>
                </a:ext>
              </a:extLst>
            </p:cNvPr>
            <p:cNvSpPr txBox="1"/>
            <p:nvPr/>
          </p:nvSpPr>
          <p:spPr>
            <a:xfrm>
              <a:off x="1073833" y="5537791"/>
              <a:ext cx="1811867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ar-LB" sz="1600" dirty="0">
                  <a:solidFill>
                    <a:prstClr val="white"/>
                  </a:solidFill>
                </a:rPr>
                <a:t>الحد من عدم المساواة داخل البلدان وفيما بينها</a:t>
              </a:r>
              <a:endParaRPr lang="en-US" sz="1333" dirty="0">
                <a:solidFill>
                  <a:srgbClr val="FFFFFF"/>
                </a:solidFill>
                <a:latin typeface="Lato"/>
              </a:endParaRPr>
            </a:p>
          </p:txBody>
        </p:sp>
        <p:pic>
          <p:nvPicPr>
            <p:cNvPr id="1028" name="Picture 4" descr="undefined">
              <a:extLst>
                <a:ext uri="{FF2B5EF4-FFF2-40B4-BE49-F238E27FC236}">
                  <a16:creationId xmlns:a16="http://schemas.microsoft.com/office/drawing/2014/main" id="{B238FE38-87D3-F7EF-AF81-C68471CBF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750" b="90000" l="6354" r="90000">
                          <a14:foregroundMark x1="10677" y1="14271" x2="10677" y2="14271"/>
                          <a14:foregroundMark x1="6406" y1="11302" x2="6406" y2="11302"/>
                          <a14:foregroundMark x1="19531" y1="8750" x2="19531" y2="8750"/>
                          <a14:foregroundMark x1="28698" y1="60365" x2="28698" y2="60365"/>
                          <a14:foregroundMark x1="48073" y1="57031" x2="48073" y2="57031"/>
                          <a14:foregroundMark x1="51198" y1="39792" x2="51198" y2="39792"/>
                          <a14:foregroundMark x1="73333" y1="62292" x2="73333" y2="62292"/>
                          <a14:foregroundMark x1="52969" y1="67604" x2="52969" y2="67604"/>
                          <a14:foregroundMark x1="51667" y1="84167" x2="51667" y2="84167"/>
                          <a14:foregroundMark x1="32969" y1="11042" x2="32969" y2="11042"/>
                          <a14:foregroundMark x1="37760" y1="10573" x2="37760" y2="10573"/>
                          <a14:foregroundMark x1="40938" y1="11042" x2="40938" y2="11042"/>
                          <a14:foregroundMark x1="45573" y1="10365" x2="45573" y2="10365"/>
                          <a14:foregroundMark x1="50573" y1="10938" x2="50573" y2="10938"/>
                          <a14:foregroundMark x1="55573" y1="11302" x2="55573" y2="11302"/>
                          <a14:foregroundMark x1="59271" y1="11406" x2="59271" y2="11406"/>
                          <a14:foregroundMark x1="73802" y1="24063" x2="73802" y2="24063"/>
                          <a14:foregroundMark x1="69063" y1="24271" x2="69063" y2="24271"/>
                          <a14:foregroundMark x1="67135" y1="22708" x2="67135" y2="22708"/>
                          <a14:foregroundMark x1="63802" y1="23073" x2="63802" y2="23073"/>
                          <a14:foregroundMark x1="60729" y1="22760" x2="60729" y2="22760"/>
                          <a14:foregroundMark x1="57240" y1="23333" x2="57240" y2="23333"/>
                          <a14:foregroundMark x1="53906" y1="22031" x2="53906" y2="22031"/>
                          <a14:foregroundMark x1="50833" y1="23073" x2="50833" y2="23073"/>
                          <a14:foregroundMark x1="45573" y1="25000" x2="45573" y2="25000"/>
                          <a14:foregroundMark x1="40000" y1="23802" x2="40000" y2="23802"/>
                          <a14:foregroundMark x1="36302" y1="23906" x2="36302" y2="23906"/>
                          <a14:foregroundMark x1="32760" y1="22604" x2="32760" y2="22604"/>
                          <a14:backgroundMark x1="33594" y1="11042" x2="33594" y2="11042"/>
                          <a14:backgroundMark x1="42396" y1="11406" x2="42396" y2="11406"/>
                          <a14:backgroundMark x1="53906" y1="24635" x2="53906" y2="246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971" y="4462911"/>
              <a:ext cx="1152846" cy="1152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57A517EB-CFFD-4291-F8E3-FC8912D2F614}"/>
              </a:ext>
            </a:extLst>
          </p:cNvPr>
          <p:cNvGrpSpPr/>
          <p:nvPr/>
        </p:nvGrpSpPr>
        <p:grpSpPr>
          <a:xfrm>
            <a:off x="4048141" y="4356116"/>
            <a:ext cx="2844799" cy="2116667"/>
            <a:chOff x="4048141" y="4356116"/>
            <a:chExt cx="2844799" cy="2116667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7D75085E-A0B0-213E-22DE-C071C6B08731}"/>
                </a:ext>
              </a:extLst>
            </p:cNvPr>
            <p:cNvSpPr/>
            <p:nvPr/>
          </p:nvSpPr>
          <p:spPr>
            <a:xfrm>
              <a:off x="4048141" y="4356116"/>
              <a:ext cx="2844799" cy="2116667"/>
            </a:xfrm>
            <a:prstGeom prst="rect">
              <a:avLst/>
            </a:prstGeom>
            <a:noFill/>
            <a:ln w="12700" cap="flat" cmpd="sng" algn="ctr">
              <a:solidFill>
                <a:srgbClr val="E1148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A80EEDFA-BB7F-D6C4-B256-7C7D654967C2}"/>
                </a:ext>
              </a:extLst>
            </p:cNvPr>
            <p:cNvSpPr/>
            <p:nvPr/>
          </p:nvSpPr>
          <p:spPr>
            <a:xfrm>
              <a:off x="4125421" y="4424444"/>
              <a:ext cx="2676644" cy="1977967"/>
            </a:xfrm>
            <a:prstGeom prst="rect">
              <a:avLst/>
            </a:prstGeom>
            <a:solidFill>
              <a:srgbClr val="E11484"/>
            </a:solidFill>
            <a:ln w="12700" cap="flat" cmpd="sng" algn="ctr">
              <a:solidFill>
                <a:srgbClr val="E1148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658CE6F-B38F-D5D3-FCE3-0F284B615245}"/>
                </a:ext>
              </a:extLst>
            </p:cNvPr>
            <p:cNvSpPr/>
            <p:nvPr/>
          </p:nvSpPr>
          <p:spPr>
            <a:xfrm>
              <a:off x="4108598" y="4458459"/>
              <a:ext cx="609600" cy="609600"/>
            </a:xfrm>
            <a:prstGeom prst="ellipse">
              <a:avLst/>
            </a:prstGeom>
            <a:solidFill>
              <a:srgbClr val="E11484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lvl="0" algn="ctr"/>
              <a:r>
                <a:rPr lang="en-US" sz="2000" dirty="0">
                  <a:solidFill>
                    <a:prstClr val="white"/>
                  </a:solidFill>
                </a:rPr>
                <a:t>10.4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89816F7B-9CBC-8A7F-91AB-7642ADA0BEA1}"/>
                </a:ext>
              </a:extLst>
            </p:cNvPr>
            <p:cNvSpPr txBox="1"/>
            <p:nvPr/>
          </p:nvSpPr>
          <p:spPr>
            <a:xfrm>
              <a:off x="4237441" y="5490701"/>
              <a:ext cx="2497152" cy="88639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ar-SA" alt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nherit"/>
                  <a:cs typeface="Arial" panose="020B0604020202020204" pitchFamily="34" charset="0"/>
                </a:rPr>
                <a:t>اعتماد السياسات، وخاصة السياسات المالية وسياسات الأجور </a:t>
              </a:r>
              <a:r>
                <a:rPr kumimoji="0" lang="ar-SA" alt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nherit"/>
                  <a:cs typeface="Arial" panose="020B0604020202020204" pitchFamily="34" charset="0"/>
                </a:rPr>
                <a:t>والحماية الاجتماعية</a:t>
              </a:r>
              <a:r>
                <a:rPr kumimoji="0" lang="ar-SA" alt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nherit"/>
                  <a:cs typeface="Arial" panose="020B0604020202020204" pitchFamily="34" charset="0"/>
                </a:rPr>
                <a:t>، وتحقيق قدر أكبر من المساواة تدريجيا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254" name="Picture 4" descr="undefined">
              <a:extLst>
                <a:ext uri="{FF2B5EF4-FFF2-40B4-BE49-F238E27FC236}">
                  <a16:creationId xmlns:a16="http://schemas.microsoft.com/office/drawing/2014/main" id="{DCA36104-B4A2-B79C-77AE-786AFEC89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750" b="90000" l="6354" r="90000">
                          <a14:foregroundMark x1="10677" y1="14271" x2="10677" y2="14271"/>
                          <a14:foregroundMark x1="6406" y1="11302" x2="6406" y2="11302"/>
                          <a14:foregroundMark x1="19531" y1="8750" x2="19531" y2="8750"/>
                          <a14:foregroundMark x1="28698" y1="60365" x2="28698" y2="60365"/>
                          <a14:foregroundMark x1="48073" y1="57031" x2="48073" y2="57031"/>
                          <a14:foregroundMark x1="51198" y1="39792" x2="51198" y2="39792"/>
                          <a14:foregroundMark x1="73333" y1="62292" x2="73333" y2="62292"/>
                          <a14:foregroundMark x1="52969" y1="67604" x2="52969" y2="67604"/>
                          <a14:foregroundMark x1="51667" y1="84167" x2="51667" y2="84167"/>
                          <a14:foregroundMark x1="32969" y1="11042" x2="32969" y2="11042"/>
                          <a14:foregroundMark x1="37760" y1="10573" x2="37760" y2="10573"/>
                          <a14:foregroundMark x1="40938" y1="11042" x2="40938" y2="11042"/>
                          <a14:foregroundMark x1="45573" y1="10365" x2="45573" y2="10365"/>
                          <a14:foregroundMark x1="50573" y1="10938" x2="50573" y2="10938"/>
                          <a14:foregroundMark x1="55573" y1="11302" x2="55573" y2="11302"/>
                          <a14:foregroundMark x1="59271" y1="11406" x2="59271" y2="11406"/>
                          <a14:foregroundMark x1="73802" y1="24063" x2="73802" y2="24063"/>
                          <a14:foregroundMark x1="69063" y1="24271" x2="69063" y2="24271"/>
                          <a14:foregroundMark x1="67135" y1="22708" x2="67135" y2="22708"/>
                          <a14:foregroundMark x1="63802" y1="23073" x2="63802" y2="23073"/>
                          <a14:foregroundMark x1="60729" y1="22760" x2="60729" y2="22760"/>
                          <a14:foregroundMark x1="57240" y1="23333" x2="57240" y2="23333"/>
                          <a14:foregroundMark x1="53906" y1="22031" x2="53906" y2="22031"/>
                          <a14:foregroundMark x1="50833" y1="23073" x2="50833" y2="23073"/>
                          <a14:foregroundMark x1="45573" y1="25000" x2="45573" y2="25000"/>
                          <a14:foregroundMark x1="40000" y1="23802" x2="40000" y2="23802"/>
                          <a14:foregroundMark x1="36302" y1="23906" x2="36302" y2="23906"/>
                          <a14:foregroundMark x1="32760" y1="22604" x2="32760" y2="22604"/>
                          <a14:backgroundMark x1="33594" y1="11042" x2="33594" y2="11042"/>
                          <a14:backgroundMark x1="42396" y1="11406" x2="42396" y2="11406"/>
                          <a14:backgroundMark x1="53906" y1="24635" x2="53906" y2="246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521" y="4490484"/>
              <a:ext cx="1125273" cy="112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2305BB79-A3F7-E3E5-6EAB-700C7CD3BAFC}"/>
              </a:ext>
            </a:extLst>
          </p:cNvPr>
          <p:cNvGrpSpPr/>
          <p:nvPr/>
        </p:nvGrpSpPr>
        <p:grpSpPr>
          <a:xfrm>
            <a:off x="7714894" y="4356116"/>
            <a:ext cx="3586260" cy="2116667"/>
            <a:chOff x="7714894" y="4356116"/>
            <a:chExt cx="3586260" cy="2116667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C43AAE9C-2B71-F3D2-E94D-C06689627988}"/>
                </a:ext>
              </a:extLst>
            </p:cNvPr>
            <p:cNvSpPr/>
            <p:nvPr/>
          </p:nvSpPr>
          <p:spPr>
            <a:xfrm>
              <a:off x="7714894" y="4356116"/>
              <a:ext cx="3586260" cy="2116667"/>
            </a:xfrm>
            <a:prstGeom prst="rect">
              <a:avLst/>
            </a:prstGeom>
            <a:noFill/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F9B9DB0D-DB06-8328-95AE-FC5FAB3B61E0}"/>
                </a:ext>
              </a:extLst>
            </p:cNvPr>
            <p:cNvSpPr/>
            <p:nvPr/>
          </p:nvSpPr>
          <p:spPr>
            <a:xfrm>
              <a:off x="7777014" y="4424444"/>
              <a:ext cx="3450976" cy="197796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2D0BF8A4-0282-3F2E-46B9-4FF1EB0526C8}"/>
                </a:ext>
              </a:extLst>
            </p:cNvPr>
            <p:cNvSpPr/>
            <p:nvPr/>
          </p:nvSpPr>
          <p:spPr>
            <a:xfrm>
              <a:off x="8006440" y="4458459"/>
              <a:ext cx="609600" cy="609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lvl="0" algn="ctr"/>
              <a:r>
                <a:rPr lang="en-US" sz="1400" dirty="0">
                  <a:solidFill>
                    <a:prstClr val="white"/>
                  </a:solidFill>
                </a:rPr>
                <a:t>10.4.2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86C45045-402F-B916-D573-D7AF17388E7B}"/>
                </a:ext>
              </a:extLst>
            </p:cNvPr>
            <p:cNvSpPr txBox="1"/>
            <p:nvPr/>
          </p:nvSpPr>
          <p:spPr>
            <a:xfrm>
              <a:off x="8404977" y="5594205"/>
              <a:ext cx="2401037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ar-LB" sz="1600" b="1" dirty="0">
                  <a:solidFill>
                    <a:srgbClr val="FFFFFF"/>
                  </a:solidFill>
                  <a:latin typeface="Lato"/>
                </a:rPr>
                <a:t>تأثير إعادة التوزيع للسياسة المالية </a:t>
              </a:r>
              <a:endParaRPr lang="en-US" sz="1333" dirty="0">
                <a:solidFill>
                  <a:srgbClr val="FFFFFF"/>
                </a:solidFill>
                <a:latin typeface="Lato"/>
              </a:endParaRPr>
            </a:p>
          </p:txBody>
        </p:sp>
        <p:pic>
          <p:nvPicPr>
            <p:cNvPr id="255" name="Picture 4" descr="undefined">
              <a:extLst>
                <a:ext uri="{FF2B5EF4-FFF2-40B4-BE49-F238E27FC236}">
                  <a16:creationId xmlns:a16="http://schemas.microsoft.com/office/drawing/2014/main" id="{05C3E29E-03A6-375E-99C3-67A0A6407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750" b="90000" l="6354" r="90000">
                          <a14:foregroundMark x1="10677" y1="14271" x2="10677" y2="14271"/>
                          <a14:foregroundMark x1="6406" y1="11302" x2="6406" y2="11302"/>
                          <a14:foregroundMark x1="19531" y1="8750" x2="19531" y2="8750"/>
                          <a14:foregroundMark x1="28698" y1="60365" x2="28698" y2="60365"/>
                          <a14:foregroundMark x1="48073" y1="57031" x2="48073" y2="57031"/>
                          <a14:foregroundMark x1="51198" y1="39792" x2="51198" y2="39792"/>
                          <a14:foregroundMark x1="73333" y1="62292" x2="73333" y2="62292"/>
                          <a14:foregroundMark x1="52969" y1="67604" x2="52969" y2="67604"/>
                          <a14:foregroundMark x1="51667" y1="84167" x2="51667" y2="84167"/>
                          <a14:foregroundMark x1="32969" y1="11042" x2="32969" y2="11042"/>
                          <a14:foregroundMark x1="37760" y1="10573" x2="37760" y2="10573"/>
                          <a14:foregroundMark x1="40938" y1="11042" x2="40938" y2="11042"/>
                          <a14:foregroundMark x1="45573" y1="10365" x2="45573" y2="10365"/>
                          <a14:foregroundMark x1="50573" y1="10938" x2="50573" y2="10938"/>
                          <a14:foregroundMark x1="55573" y1="11302" x2="55573" y2="11302"/>
                          <a14:foregroundMark x1="59271" y1="11406" x2="59271" y2="11406"/>
                          <a14:foregroundMark x1="73802" y1="24063" x2="73802" y2="24063"/>
                          <a14:foregroundMark x1="69063" y1="24271" x2="69063" y2="24271"/>
                          <a14:foregroundMark x1="67135" y1="22708" x2="67135" y2="22708"/>
                          <a14:foregroundMark x1="63802" y1="23073" x2="63802" y2="23073"/>
                          <a14:foregroundMark x1="60729" y1="22760" x2="60729" y2="22760"/>
                          <a14:foregroundMark x1="57240" y1="23333" x2="57240" y2="23333"/>
                          <a14:foregroundMark x1="53906" y1="22031" x2="53906" y2="22031"/>
                          <a14:foregroundMark x1="50833" y1="23073" x2="50833" y2="23073"/>
                          <a14:foregroundMark x1="45573" y1="25000" x2="45573" y2="25000"/>
                          <a14:foregroundMark x1="40000" y1="23802" x2="40000" y2="23802"/>
                          <a14:foregroundMark x1="36302" y1="23906" x2="36302" y2="23906"/>
                          <a14:foregroundMark x1="32760" y1="22604" x2="32760" y2="22604"/>
                          <a14:backgroundMark x1="33594" y1="11042" x2="33594" y2="11042"/>
                          <a14:backgroundMark x1="42396" y1="11406" x2="42396" y2="11406"/>
                          <a14:backgroundMark x1="53906" y1="24635" x2="53906" y2="246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5496" y="4420168"/>
              <a:ext cx="1140022" cy="1140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" name="Freeform: Shape 1023">
            <a:extLst>
              <a:ext uri="{FF2B5EF4-FFF2-40B4-BE49-F238E27FC236}">
                <a16:creationId xmlns:a16="http://schemas.microsoft.com/office/drawing/2014/main" id="{08D5A5FF-EF21-A625-949E-C261D9C93C72}"/>
              </a:ext>
            </a:extLst>
          </p:cNvPr>
          <p:cNvSpPr/>
          <p:nvPr/>
        </p:nvSpPr>
        <p:spPr>
          <a:xfrm>
            <a:off x="3288900" y="2201764"/>
            <a:ext cx="671429" cy="475871"/>
          </a:xfrm>
          <a:custGeom>
            <a:avLst/>
            <a:gdLst>
              <a:gd name="connsiteX0" fmla="*/ 0 w 637109"/>
              <a:gd name="connsiteY0" fmla="*/ 149059 h 745297"/>
              <a:gd name="connsiteX1" fmla="*/ 318555 w 637109"/>
              <a:gd name="connsiteY1" fmla="*/ 149059 h 745297"/>
              <a:gd name="connsiteX2" fmla="*/ 318555 w 637109"/>
              <a:gd name="connsiteY2" fmla="*/ 0 h 745297"/>
              <a:gd name="connsiteX3" fmla="*/ 637109 w 637109"/>
              <a:gd name="connsiteY3" fmla="*/ 372649 h 745297"/>
              <a:gd name="connsiteX4" fmla="*/ 318555 w 637109"/>
              <a:gd name="connsiteY4" fmla="*/ 745297 h 745297"/>
              <a:gd name="connsiteX5" fmla="*/ 318555 w 637109"/>
              <a:gd name="connsiteY5" fmla="*/ 596238 h 745297"/>
              <a:gd name="connsiteX6" fmla="*/ 0 w 637109"/>
              <a:gd name="connsiteY6" fmla="*/ 596238 h 745297"/>
              <a:gd name="connsiteX7" fmla="*/ 0 w 637109"/>
              <a:gd name="connsiteY7" fmla="*/ 149059 h 74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109" h="745297">
                <a:moveTo>
                  <a:pt x="0" y="149059"/>
                </a:moveTo>
                <a:lnTo>
                  <a:pt x="318555" y="149059"/>
                </a:lnTo>
                <a:lnTo>
                  <a:pt x="318555" y="0"/>
                </a:lnTo>
                <a:lnTo>
                  <a:pt x="637109" y="372649"/>
                </a:lnTo>
                <a:lnTo>
                  <a:pt x="318555" y="745297"/>
                </a:lnTo>
                <a:lnTo>
                  <a:pt x="318555" y="596238"/>
                </a:lnTo>
                <a:lnTo>
                  <a:pt x="0" y="596238"/>
                </a:lnTo>
                <a:lnTo>
                  <a:pt x="0" y="149059"/>
                </a:lnTo>
                <a:close/>
              </a:path>
            </a:pathLst>
          </a:custGeom>
          <a:gradFill>
            <a:gsLst>
              <a:gs pos="0">
                <a:srgbClr val="F30017"/>
              </a:gs>
              <a:gs pos="100000">
                <a:srgbClr val="C00000"/>
              </a:gs>
            </a:gsLst>
            <a:lin ang="10800000" scaled="0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9059" rIns="191133" bIns="14905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1025" name="Freeform: Shape 1024">
            <a:extLst>
              <a:ext uri="{FF2B5EF4-FFF2-40B4-BE49-F238E27FC236}">
                <a16:creationId xmlns:a16="http://schemas.microsoft.com/office/drawing/2014/main" id="{D3BDC67B-3038-C56F-6F59-F01FE6C8A7E6}"/>
              </a:ext>
            </a:extLst>
          </p:cNvPr>
          <p:cNvSpPr/>
          <p:nvPr/>
        </p:nvSpPr>
        <p:spPr>
          <a:xfrm>
            <a:off x="7012212" y="2254773"/>
            <a:ext cx="671429" cy="475871"/>
          </a:xfrm>
          <a:custGeom>
            <a:avLst/>
            <a:gdLst>
              <a:gd name="connsiteX0" fmla="*/ 0 w 637109"/>
              <a:gd name="connsiteY0" fmla="*/ 149059 h 745297"/>
              <a:gd name="connsiteX1" fmla="*/ 318555 w 637109"/>
              <a:gd name="connsiteY1" fmla="*/ 149059 h 745297"/>
              <a:gd name="connsiteX2" fmla="*/ 318555 w 637109"/>
              <a:gd name="connsiteY2" fmla="*/ 0 h 745297"/>
              <a:gd name="connsiteX3" fmla="*/ 637109 w 637109"/>
              <a:gd name="connsiteY3" fmla="*/ 372649 h 745297"/>
              <a:gd name="connsiteX4" fmla="*/ 318555 w 637109"/>
              <a:gd name="connsiteY4" fmla="*/ 745297 h 745297"/>
              <a:gd name="connsiteX5" fmla="*/ 318555 w 637109"/>
              <a:gd name="connsiteY5" fmla="*/ 596238 h 745297"/>
              <a:gd name="connsiteX6" fmla="*/ 0 w 637109"/>
              <a:gd name="connsiteY6" fmla="*/ 596238 h 745297"/>
              <a:gd name="connsiteX7" fmla="*/ 0 w 637109"/>
              <a:gd name="connsiteY7" fmla="*/ 149059 h 74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109" h="745297">
                <a:moveTo>
                  <a:pt x="0" y="149059"/>
                </a:moveTo>
                <a:lnTo>
                  <a:pt x="318555" y="149059"/>
                </a:lnTo>
                <a:lnTo>
                  <a:pt x="318555" y="0"/>
                </a:lnTo>
                <a:lnTo>
                  <a:pt x="637109" y="372649"/>
                </a:lnTo>
                <a:lnTo>
                  <a:pt x="318555" y="745297"/>
                </a:lnTo>
                <a:lnTo>
                  <a:pt x="318555" y="596238"/>
                </a:lnTo>
                <a:lnTo>
                  <a:pt x="0" y="596238"/>
                </a:lnTo>
                <a:lnTo>
                  <a:pt x="0" y="149059"/>
                </a:lnTo>
                <a:close/>
              </a:path>
            </a:pathLst>
          </a:custGeom>
          <a:gradFill>
            <a:gsLst>
              <a:gs pos="0">
                <a:srgbClr val="FC5960"/>
              </a:gs>
              <a:gs pos="100000">
                <a:srgbClr val="F30017"/>
              </a:gs>
            </a:gsLst>
            <a:lin ang="10800000" scaled="0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9059" rIns="191133" bIns="14905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1027" name="Freeform: Shape 1026">
            <a:extLst>
              <a:ext uri="{FF2B5EF4-FFF2-40B4-BE49-F238E27FC236}">
                <a16:creationId xmlns:a16="http://schemas.microsoft.com/office/drawing/2014/main" id="{B88F7B73-90EF-F149-BC9C-C5FC80015920}"/>
              </a:ext>
            </a:extLst>
          </p:cNvPr>
          <p:cNvSpPr/>
          <p:nvPr/>
        </p:nvSpPr>
        <p:spPr>
          <a:xfrm>
            <a:off x="3288074" y="5175491"/>
            <a:ext cx="671429" cy="475871"/>
          </a:xfrm>
          <a:custGeom>
            <a:avLst/>
            <a:gdLst>
              <a:gd name="connsiteX0" fmla="*/ 0 w 637109"/>
              <a:gd name="connsiteY0" fmla="*/ 149059 h 745297"/>
              <a:gd name="connsiteX1" fmla="*/ 318555 w 637109"/>
              <a:gd name="connsiteY1" fmla="*/ 149059 h 745297"/>
              <a:gd name="connsiteX2" fmla="*/ 318555 w 637109"/>
              <a:gd name="connsiteY2" fmla="*/ 0 h 745297"/>
              <a:gd name="connsiteX3" fmla="*/ 637109 w 637109"/>
              <a:gd name="connsiteY3" fmla="*/ 372649 h 745297"/>
              <a:gd name="connsiteX4" fmla="*/ 318555 w 637109"/>
              <a:gd name="connsiteY4" fmla="*/ 745297 h 745297"/>
              <a:gd name="connsiteX5" fmla="*/ 318555 w 637109"/>
              <a:gd name="connsiteY5" fmla="*/ 596238 h 745297"/>
              <a:gd name="connsiteX6" fmla="*/ 0 w 637109"/>
              <a:gd name="connsiteY6" fmla="*/ 596238 h 745297"/>
              <a:gd name="connsiteX7" fmla="*/ 0 w 637109"/>
              <a:gd name="connsiteY7" fmla="*/ 149059 h 74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109" h="745297">
                <a:moveTo>
                  <a:pt x="0" y="149059"/>
                </a:moveTo>
                <a:lnTo>
                  <a:pt x="318555" y="149059"/>
                </a:lnTo>
                <a:lnTo>
                  <a:pt x="318555" y="0"/>
                </a:lnTo>
                <a:lnTo>
                  <a:pt x="637109" y="372649"/>
                </a:lnTo>
                <a:lnTo>
                  <a:pt x="318555" y="745297"/>
                </a:lnTo>
                <a:lnTo>
                  <a:pt x="318555" y="596238"/>
                </a:lnTo>
                <a:lnTo>
                  <a:pt x="0" y="596238"/>
                </a:lnTo>
                <a:lnTo>
                  <a:pt x="0" y="149059"/>
                </a:lnTo>
                <a:close/>
              </a:path>
            </a:pathLst>
          </a:custGeom>
          <a:gradFill>
            <a:gsLst>
              <a:gs pos="0">
                <a:srgbClr val="E11484"/>
              </a:gs>
              <a:gs pos="100000">
                <a:srgbClr val="78206E"/>
              </a:gs>
            </a:gsLst>
            <a:lin ang="10800000" scaled="0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9059" rIns="191133" bIns="14905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1029" name="Freeform: Shape 1028">
            <a:extLst>
              <a:ext uri="{FF2B5EF4-FFF2-40B4-BE49-F238E27FC236}">
                <a16:creationId xmlns:a16="http://schemas.microsoft.com/office/drawing/2014/main" id="{1E713385-A8B6-7ED6-3118-8396C5D1AB97}"/>
              </a:ext>
            </a:extLst>
          </p:cNvPr>
          <p:cNvSpPr/>
          <p:nvPr/>
        </p:nvSpPr>
        <p:spPr>
          <a:xfrm>
            <a:off x="7012405" y="5175490"/>
            <a:ext cx="671429" cy="475871"/>
          </a:xfrm>
          <a:custGeom>
            <a:avLst/>
            <a:gdLst>
              <a:gd name="connsiteX0" fmla="*/ 0 w 637109"/>
              <a:gd name="connsiteY0" fmla="*/ 149059 h 745297"/>
              <a:gd name="connsiteX1" fmla="*/ 318555 w 637109"/>
              <a:gd name="connsiteY1" fmla="*/ 149059 h 745297"/>
              <a:gd name="connsiteX2" fmla="*/ 318555 w 637109"/>
              <a:gd name="connsiteY2" fmla="*/ 0 h 745297"/>
              <a:gd name="connsiteX3" fmla="*/ 637109 w 637109"/>
              <a:gd name="connsiteY3" fmla="*/ 372649 h 745297"/>
              <a:gd name="connsiteX4" fmla="*/ 318555 w 637109"/>
              <a:gd name="connsiteY4" fmla="*/ 745297 h 745297"/>
              <a:gd name="connsiteX5" fmla="*/ 318555 w 637109"/>
              <a:gd name="connsiteY5" fmla="*/ 596238 h 745297"/>
              <a:gd name="connsiteX6" fmla="*/ 0 w 637109"/>
              <a:gd name="connsiteY6" fmla="*/ 596238 h 745297"/>
              <a:gd name="connsiteX7" fmla="*/ 0 w 637109"/>
              <a:gd name="connsiteY7" fmla="*/ 149059 h 74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109" h="745297">
                <a:moveTo>
                  <a:pt x="0" y="149059"/>
                </a:moveTo>
                <a:lnTo>
                  <a:pt x="318555" y="149059"/>
                </a:lnTo>
                <a:lnTo>
                  <a:pt x="318555" y="0"/>
                </a:lnTo>
                <a:lnTo>
                  <a:pt x="637109" y="372649"/>
                </a:lnTo>
                <a:lnTo>
                  <a:pt x="318555" y="745297"/>
                </a:lnTo>
                <a:lnTo>
                  <a:pt x="318555" y="596238"/>
                </a:lnTo>
                <a:lnTo>
                  <a:pt x="0" y="596238"/>
                </a:lnTo>
                <a:lnTo>
                  <a:pt x="0" y="149059"/>
                </a:lnTo>
                <a:close/>
              </a:path>
            </a:pathLst>
          </a:custGeom>
          <a:gradFill>
            <a:gsLst>
              <a:gs pos="0">
                <a:srgbClr val="D86ECC"/>
              </a:gs>
              <a:gs pos="100000">
                <a:srgbClr val="E11484"/>
              </a:gs>
            </a:gsLst>
            <a:lin ang="10800000" scaled="0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9059" rIns="191133" bIns="14905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1031" name="Arrow: Up-Down 1030">
            <a:extLst>
              <a:ext uri="{FF2B5EF4-FFF2-40B4-BE49-F238E27FC236}">
                <a16:creationId xmlns:a16="http://schemas.microsoft.com/office/drawing/2014/main" id="{8766B270-4D95-14B4-1DCC-3F6BB6AA6F62}"/>
              </a:ext>
            </a:extLst>
          </p:cNvPr>
          <p:cNvSpPr/>
          <p:nvPr/>
        </p:nvSpPr>
        <p:spPr>
          <a:xfrm>
            <a:off x="5357520" y="3725531"/>
            <a:ext cx="459079" cy="628541"/>
          </a:xfrm>
          <a:prstGeom prst="upDownArrow">
            <a:avLst/>
          </a:prstGeom>
          <a:gradFill>
            <a:gsLst>
              <a:gs pos="0">
                <a:srgbClr val="F30017"/>
              </a:gs>
              <a:gs pos="100000">
                <a:srgbClr val="E1148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2" name="Arrow: Up-Down 1031">
            <a:extLst>
              <a:ext uri="{FF2B5EF4-FFF2-40B4-BE49-F238E27FC236}">
                <a16:creationId xmlns:a16="http://schemas.microsoft.com/office/drawing/2014/main" id="{39FEC5F8-0E52-BF34-CC43-4B50CEFD4F32}"/>
              </a:ext>
            </a:extLst>
          </p:cNvPr>
          <p:cNvSpPr/>
          <p:nvPr/>
        </p:nvSpPr>
        <p:spPr>
          <a:xfrm>
            <a:off x="9375956" y="3725531"/>
            <a:ext cx="459079" cy="628541"/>
          </a:xfrm>
          <a:prstGeom prst="upDownArrow">
            <a:avLst/>
          </a:prstGeom>
          <a:gradFill>
            <a:gsLst>
              <a:gs pos="0">
                <a:srgbClr val="FC5960"/>
              </a:gs>
              <a:gs pos="100000">
                <a:srgbClr val="D86E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90074-0CE0-EA60-A551-DDA6E6252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3146" y="179864"/>
            <a:ext cx="28854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CB3C6-44CB-18F1-84CC-153A1686F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3146" y="179864"/>
            <a:ext cx="28854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A55436-20B2-329F-EB2A-49C7F78E3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2846" y="79837"/>
            <a:ext cx="189154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ً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1F20146-3B45-648A-EBFF-F287EEF1F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307" y="618657"/>
            <a:ext cx="11430000" cy="457201"/>
          </a:xfrm>
        </p:spPr>
        <p:txBody>
          <a:bodyPr anchor="ctr"/>
          <a:lstStyle/>
          <a:p>
            <a:r>
              <a:rPr lang="ar-LB" dirty="0">
                <a:latin typeface="Aptos Display" panose="020B0004020202020204" pitchFamily="34" charset="0"/>
              </a:rPr>
              <a:t>ما هي أنواع الحماية الاجتماعية ذات الصلة هنا؟ </a:t>
            </a:r>
            <a:endParaRPr lang="en-US" dirty="0">
              <a:latin typeface="Aptos Display" panose="020B00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DCF0A3-5179-5B88-6AB0-5F7EBA481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488344"/>
              </p:ext>
            </p:extLst>
          </p:nvPr>
        </p:nvGraphicFramePr>
        <p:xfrm>
          <a:off x="1924491" y="1637414"/>
          <a:ext cx="7889359" cy="4734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CC2D0C-6FC3-1672-56BE-A862C2279AAE}"/>
              </a:ext>
            </a:extLst>
          </p:cNvPr>
          <p:cNvSpPr txBox="1"/>
          <p:nvPr/>
        </p:nvSpPr>
        <p:spPr>
          <a:xfrm>
            <a:off x="106326" y="3228944"/>
            <a:ext cx="16799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ar-LB" sz="2000" dirty="0">
                <a:latin typeface="Aptos Display" panose="020B0004020202020204" pitchFamily="34" charset="0"/>
              </a:rPr>
              <a:t>الخطر/المحفز</a:t>
            </a:r>
            <a:endParaRPr lang="en-US" sz="2000" dirty="0"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9662D-FC5B-C147-5E14-AFA1C061E177}"/>
              </a:ext>
            </a:extLst>
          </p:cNvPr>
          <p:cNvSpPr txBox="1"/>
          <p:nvPr/>
        </p:nvSpPr>
        <p:spPr>
          <a:xfrm>
            <a:off x="106326" y="4328763"/>
            <a:ext cx="16799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ar-LB" sz="2400" dirty="0">
                <a:latin typeface="Aptos Display" panose="020B0004020202020204" pitchFamily="34" charset="0"/>
              </a:rPr>
              <a:t>التغطية</a:t>
            </a:r>
            <a:endParaRPr lang="en-US" sz="2400" dirty="0">
              <a:latin typeface="Aptos Display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FBFC0-F2F4-0821-CBAB-195F5456CA06}"/>
              </a:ext>
            </a:extLst>
          </p:cNvPr>
          <p:cNvSpPr txBox="1"/>
          <p:nvPr/>
        </p:nvSpPr>
        <p:spPr>
          <a:xfrm>
            <a:off x="106326" y="5636369"/>
            <a:ext cx="16799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ar-LB" sz="2400" dirty="0">
                <a:latin typeface="Aptos Display" panose="020B0004020202020204" pitchFamily="34" charset="0"/>
              </a:rPr>
              <a:t>التغطية</a:t>
            </a:r>
            <a:endParaRPr lang="en-US" sz="2400" dirty="0">
              <a:latin typeface="Aptos Display" panose="020B00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C321E3-87A5-F7FA-39CE-726EEA875670}"/>
              </a:ext>
            </a:extLst>
          </p:cNvPr>
          <p:cNvSpPr/>
          <p:nvPr/>
        </p:nvSpPr>
        <p:spPr>
          <a:xfrm>
            <a:off x="5986130" y="1509823"/>
            <a:ext cx="3965941" cy="5050465"/>
          </a:xfrm>
          <a:prstGeom prst="roundRect">
            <a:avLst>
              <a:gd name="adj" fmla="val 9696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E0BCAB0-6CB9-F73F-53A2-D9F3C9830A3C}"/>
              </a:ext>
            </a:extLst>
          </p:cNvPr>
          <p:cNvGrpSpPr/>
          <p:nvPr/>
        </p:nvGrpSpPr>
        <p:grpSpPr>
          <a:xfrm>
            <a:off x="8896589" y="1436626"/>
            <a:ext cx="1059662" cy="1352408"/>
            <a:chOff x="4795732" y="3681047"/>
            <a:chExt cx="1787267" cy="224685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A50BEF-4C90-28A0-D054-DD654D928CF4}"/>
                </a:ext>
              </a:extLst>
            </p:cNvPr>
            <p:cNvSpPr/>
            <p:nvPr/>
          </p:nvSpPr>
          <p:spPr>
            <a:xfrm>
              <a:off x="5213384" y="4426905"/>
              <a:ext cx="882615" cy="7492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14A4C3E6-4DCB-55D1-0627-4E3F8D431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95732" y="3685916"/>
              <a:ext cx="573438" cy="573438"/>
            </a:xfrm>
            <a:prstGeom prst="rect">
              <a:avLst/>
            </a:prstGeom>
          </p:spPr>
        </p:pic>
        <p:pic>
          <p:nvPicPr>
            <p:cNvPr id="13" name="Graphic 12" descr="User with solid fill">
              <a:extLst>
                <a:ext uri="{FF2B5EF4-FFF2-40B4-BE49-F238E27FC236}">
                  <a16:creationId xmlns:a16="http://schemas.microsoft.com/office/drawing/2014/main" id="{6D790C99-A1C5-0913-C27B-9292D7E7F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94313" y="3685916"/>
              <a:ext cx="573438" cy="573438"/>
            </a:xfrm>
            <a:prstGeom prst="rect">
              <a:avLst/>
            </a:prstGeom>
          </p:spPr>
        </p:pic>
        <p:pic>
          <p:nvPicPr>
            <p:cNvPr id="14" name="Graphic 13" descr="User with solid fill">
              <a:extLst>
                <a:ext uri="{FF2B5EF4-FFF2-40B4-BE49-F238E27FC236}">
                  <a16:creationId xmlns:a16="http://schemas.microsoft.com/office/drawing/2014/main" id="{801F70CD-3E8C-9A04-33E9-4713A59D4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1908" y="3681047"/>
              <a:ext cx="573438" cy="573438"/>
            </a:xfrm>
            <a:prstGeom prst="rect">
              <a:avLst/>
            </a:prstGeom>
          </p:spPr>
        </p:pic>
        <p:pic>
          <p:nvPicPr>
            <p:cNvPr id="15" name="Graphic 14" descr="User with solid fill">
              <a:extLst>
                <a:ext uri="{FF2B5EF4-FFF2-40B4-BE49-F238E27FC236}">
                  <a16:creationId xmlns:a16="http://schemas.microsoft.com/office/drawing/2014/main" id="{9832B0A2-BD82-CB15-E75E-2B486FD5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90489" y="3681047"/>
              <a:ext cx="573438" cy="573438"/>
            </a:xfrm>
            <a:prstGeom prst="rect">
              <a:avLst/>
            </a:prstGeom>
          </p:spPr>
        </p:pic>
        <p:pic>
          <p:nvPicPr>
            <p:cNvPr id="16" name="Graphic 15" descr="User with solid fill">
              <a:extLst>
                <a:ext uri="{FF2B5EF4-FFF2-40B4-BE49-F238E27FC236}">
                  <a16:creationId xmlns:a16="http://schemas.microsoft.com/office/drawing/2014/main" id="{D835A7A9-84FA-1D75-E24A-66664983E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14804" y="5354468"/>
              <a:ext cx="573438" cy="573438"/>
            </a:xfrm>
            <a:prstGeom prst="rect">
              <a:avLst/>
            </a:prstGeom>
          </p:spPr>
        </p:pic>
        <p:pic>
          <p:nvPicPr>
            <p:cNvPr id="17" name="Graphic 16" descr="User with solid fill">
              <a:extLst>
                <a:ext uri="{FF2B5EF4-FFF2-40B4-BE49-F238E27FC236}">
                  <a16:creationId xmlns:a16="http://schemas.microsoft.com/office/drawing/2014/main" id="{5E8B1D4F-160A-B2BD-0781-6B79BCBD4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13385" y="5354468"/>
              <a:ext cx="573438" cy="573438"/>
            </a:xfrm>
            <a:prstGeom prst="rect">
              <a:avLst/>
            </a:prstGeom>
          </p:spPr>
        </p:pic>
        <p:pic>
          <p:nvPicPr>
            <p:cNvPr id="18" name="Graphic 17" descr="User with solid fill">
              <a:extLst>
                <a:ext uri="{FF2B5EF4-FFF2-40B4-BE49-F238E27FC236}">
                  <a16:creationId xmlns:a16="http://schemas.microsoft.com/office/drawing/2014/main" id="{B4BAA8FF-B0D0-5602-54CD-24521D59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10980" y="5349599"/>
              <a:ext cx="573438" cy="573438"/>
            </a:xfrm>
            <a:prstGeom prst="rect">
              <a:avLst/>
            </a:prstGeom>
          </p:spPr>
        </p:pic>
        <p:pic>
          <p:nvPicPr>
            <p:cNvPr id="19" name="Graphic 18" descr="User with solid fill">
              <a:extLst>
                <a:ext uri="{FF2B5EF4-FFF2-40B4-BE49-F238E27FC236}">
                  <a16:creationId xmlns:a16="http://schemas.microsoft.com/office/drawing/2014/main" id="{5557CD42-28FD-1968-CCE2-3AF4A99F2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9561" y="5349599"/>
              <a:ext cx="573438" cy="573438"/>
            </a:xfrm>
            <a:prstGeom prst="rect">
              <a:avLst/>
            </a:prstGeom>
          </p:spPr>
        </p:pic>
        <p:pic>
          <p:nvPicPr>
            <p:cNvPr id="21" name="Graphic 20" descr="Coins outline">
              <a:extLst>
                <a:ext uri="{FF2B5EF4-FFF2-40B4-BE49-F238E27FC236}">
                  <a16:creationId xmlns:a16="http://schemas.microsoft.com/office/drawing/2014/main" id="{51E71D9C-FEF4-48C4-46C3-C566C681F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2362" y="4426905"/>
              <a:ext cx="749284" cy="749284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61ACA28-70AC-FB62-3093-D00715D96B2B}"/>
                </a:ext>
              </a:extLst>
            </p:cNvPr>
            <p:cNvCxnSpPr>
              <a:stCxn id="24" idx="7"/>
              <a:endCxn id="15" idx="2"/>
            </p:cNvCxnSpPr>
            <p:nvPr/>
          </p:nvCxnSpPr>
          <p:spPr>
            <a:xfrm flipV="1">
              <a:off x="5966744" y="4254485"/>
              <a:ext cx="310464" cy="282150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EB4C06-6410-6953-18AF-AA89646A4FEF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5785536" y="4254485"/>
              <a:ext cx="93091" cy="183148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ADE021-9137-C8E6-DE41-5F8B7212190F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H="1" flipV="1">
              <a:off x="5481032" y="4259354"/>
              <a:ext cx="47789" cy="162682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7D3376E-EC9A-22D9-DE9A-A284B02394AC}"/>
                </a:ext>
              </a:extLst>
            </p:cNvPr>
            <p:cNvCxnSpPr>
              <a:cxnSpLocks/>
              <a:stCxn id="24" idx="1"/>
              <a:endCxn id="12" idx="2"/>
            </p:cNvCxnSpPr>
            <p:nvPr/>
          </p:nvCxnSpPr>
          <p:spPr>
            <a:xfrm flipH="1" flipV="1">
              <a:off x="5082451" y="4259354"/>
              <a:ext cx="260190" cy="277281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A254C7-CB93-310A-31EF-3EF600C17D43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H="1">
              <a:off x="5082450" y="5066459"/>
              <a:ext cx="260189" cy="277280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B61C71-7DE9-8AE2-9718-2AABCBC3CE32}"/>
                </a:ext>
              </a:extLst>
            </p:cNvPr>
            <p:cNvCxnSpPr>
              <a:cxnSpLocks/>
              <a:stCxn id="24" idx="5"/>
              <a:endCxn id="19" idx="0"/>
            </p:cNvCxnSpPr>
            <p:nvPr/>
          </p:nvCxnSpPr>
          <p:spPr>
            <a:xfrm>
              <a:off x="5966744" y="5066459"/>
              <a:ext cx="329536" cy="283140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BDD7078-64C1-9D3F-9635-FF8080A1F1FC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H="1" flipV="1">
              <a:off x="5829640" y="5164016"/>
              <a:ext cx="68059" cy="185583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B1A4E35-1800-C216-97D8-B341B167BD87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 flipH="1">
              <a:off x="5500104" y="5159147"/>
              <a:ext cx="28717" cy="195321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C4B03A3-6B22-A3EC-22AE-188136ABAF7C}"/>
              </a:ext>
            </a:extLst>
          </p:cNvPr>
          <p:cNvSpPr txBox="1"/>
          <p:nvPr/>
        </p:nvSpPr>
        <p:spPr>
          <a:xfrm>
            <a:off x="9031142" y="6018804"/>
            <a:ext cx="2373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LB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تقليل اللامساواة في الدخل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532B25-BD7A-7A74-0B7E-87D97876F0C1}"/>
              </a:ext>
            </a:extLst>
          </p:cNvPr>
          <p:cNvGrpSpPr/>
          <p:nvPr/>
        </p:nvGrpSpPr>
        <p:grpSpPr>
          <a:xfrm>
            <a:off x="9593695" y="4783015"/>
            <a:ext cx="1303268" cy="1270533"/>
            <a:chOff x="8622321" y="1865924"/>
            <a:chExt cx="2431140" cy="3299145"/>
          </a:xfrm>
          <a:solidFill>
            <a:schemeClr val="accent5">
              <a:lumMod val="75000"/>
            </a:schemeClr>
          </a:solidFill>
        </p:grpSpPr>
        <p:pic>
          <p:nvPicPr>
            <p:cNvPr id="55" name="Graphic 54" descr="Weights Uneven with solid fill">
              <a:extLst>
                <a:ext uri="{FF2B5EF4-FFF2-40B4-BE49-F238E27FC236}">
                  <a16:creationId xmlns:a16="http://schemas.microsoft.com/office/drawing/2014/main" id="{B3DD9534-D2E9-7F16-8A03-78CE71E10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22321" y="2438520"/>
              <a:ext cx="2431140" cy="2726549"/>
            </a:xfrm>
            <a:prstGeom prst="rect">
              <a:avLst/>
            </a:prstGeom>
          </p:spPr>
        </p:pic>
        <p:pic>
          <p:nvPicPr>
            <p:cNvPr id="57" name="Graphic 56" descr="Minimize with solid fill">
              <a:extLst>
                <a:ext uri="{FF2B5EF4-FFF2-40B4-BE49-F238E27FC236}">
                  <a16:creationId xmlns:a16="http://schemas.microsoft.com/office/drawing/2014/main" id="{6B95029F-87EE-F9E7-4124-F38242B7B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43914">
              <a:off x="8951383" y="1865924"/>
              <a:ext cx="1225684" cy="122568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4884040-A2CE-B3A9-6C0B-5B1859071E78}"/>
              </a:ext>
            </a:extLst>
          </p:cNvPr>
          <p:cNvSpPr txBox="1"/>
          <p:nvPr/>
        </p:nvSpPr>
        <p:spPr>
          <a:xfrm>
            <a:off x="8673630" y="2779575"/>
            <a:ext cx="1516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LB" sz="1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اشتراكات التأمين الاجتماعي الشامل والضرائب العادلة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12C933-A155-3291-0D6B-4450E37EB15C}"/>
              </a:ext>
            </a:extLst>
          </p:cNvPr>
          <p:cNvGrpSpPr/>
          <p:nvPr/>
        </p:nvGrpSpPr>
        <p:grpSpPr>
          <a:xfrm>
            <a:off x="881507" y="2633457"/>
            <a:ext cx="839013" cy="1498781"/>
            <a:chOff x="668889" y="3719564"/>
            <a:chExt cx="839013" cy="1498781"/>
          </a:xfrm>
        </p:grpSpPr>
        <p:pic>
          <p:nvPicPr>
            <p:cNvPr id="11" name="Picture 10" descr="A hand holding a coin&#10;&#10;Description automatically generated">
              <a:extLst>
                <a:ext uri="{FF2B5EF4-FFF2-40B4-BE49-F238E27FC236}">
                  <a16:creationId xmlns:a16="http://schemas.microsoft.com/office/drawing/2014/main" id="{CCB523E0-6180-CC59-F54F-EDB376E82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2966" y="3719564"/>
              <a:ext cx="824936" cy="82493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9CBA93C-1EB9-3EBA-1A6D-1E12C3F5F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79" b="89948" l="11664" r="92453">
                          <a14:foregroundMark x1="64494" y1="23224" x2="64494" y2="23224"/>
                          <a14:foregroundMark x1="78902" y1="72964" x2="78902" y2="72964"/>
                          <a14:foregroundMark x1="60549" y1="70364" x2="60549" y2="70364"/>
                          <a14:foregroundMark x1="92453" y1="46274" x2="92453" y2="46274"/>
                          <a14:foregroundMark x1="34477" y1="82669" x2="34477" y2="82669"/>
                        </a14:backgroundRemoval>
                      </a14:imgEffect>
                    </a14:imgLayer>
                  </a14:imgProps>
                </a:ext>
              </a:extLst>
            </a:blip>
            <a:srcRect l="2288" r="2288"/>
            <a:stretch/>
          </p:blipFill>
          <p:spPr>
            <a:xfrm>
              <a:off x="668889" y="4480956"/>
              <a:ext cx="723816" cy="73738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816A3F-2583-48EF-780A-2936600299EB}"/>
              </a:ext>
            </a:extLst>
          </p:cNvPr>
          <p:cNvGrpSpPr/>
          <p:nvPr/>
        </p:nvGrpSpPr>
        <p:grpSpPr>
          <a:xfrm>
            <a:off x="1492809" y="1740097"/>
            <a:ext cx="1021557" cy="1531497"/>
            <a:chOff x="1837489" y="2487062"/>
            <a:chExt cx="1021557" cy="1531497"/>
          </a:xfrm>
        </p:grpSpPr>
        <p:pic>
          <p:nvPicPr>
            <p:cNvPr id="22" name="Picture 21" descr="A hand holding a coin&#10;&#10;Description automatically generated">
              <a:extLst>
                <a:ext uri="{FF2B5EF4-FFF2-40B4-BE49-F238E27FC236}">
                  <a16:creationId xmlns:a16="http://schemas.microsoft.com/office/drawing/2014/main" id="{F2096CBD-866F-503F-F02A-862D9656C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73995" y="2487062"/>
              <a:ext cx="824936" cy="8249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B3A80D-A2CE-F05D-9380-1C1BD9941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t="178" b="178"/>
            <a:stretch/>
          </p:blipFill>
          <p:spPr>
            <a:xfrm>
              <a:off x="1837489" y="2977846"/>
              <a:ext cx="1021557" cy="104071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D975AE-BC38-8B69-B9A0-721BC6DB8826}"/>
              </a:ext>
            </a:extLst>
          </p:cNvPr>
          <p:cNvGrpSpPr/>
          <p:nvPr/>
        </p:nvGrpSpPr>
        <p:grpSpPr>
          <a:xfrm>
            <a:off x="2416438" y="2621689"/>
            <a:ext cx="836621" cy="1546320"/>
            <a:chOff x="3080756" y="3798096"/>
            <a:chExt cx="836621" cy="1546320"/>
          </a:xfrm>
        </p:grpSpPr>
        <p:pic>
          <p:nvPicPr>
            <p:cNvPr id="23" name="Picture 22" descr="A hand holding a coin&#10;&#10;Description automatically generated">
              <a:extLst>
                <a:ext uri="{FF2B5EF4-FFF2-40B4-BE49-F238E27FC236}">
                  <a16:creationId xmlns:a16="http://schemas.microsoft.com/office/drawing/2014/main" id="{0DA984A7-8D3E-01FC-89D3-0D3F82E8F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92441" y="3798096"/>
              <a:ext cx="824936" cy="8249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CB9075-65CF-B28D-D5A8-FC20FCEF9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13085" t="20838" r="6161" b="177"/>
            <a:stretch/>
          </p:blipFill>
          <p:spPr>
            <a:xfrm>
              <a:off x="3080756" y="4519480"/>
              <a:ext cx="824936" cy="824936"/>
            </a:xfrm>
            <a:prstGeom prst="rect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17E4ECB7-2CFF-F4D1-20C5-0094E2E92703}"/>
              </a:ext>
            </a:extLst>
          </p:cNvPr>
          <p:cNvSpPr txBox="1"/>
          <p:nvPr/>
        </p:nvSpPr>
        <p:spPr>
          <a:xfrm>
            <a:off x="1780684" y="739031"/>
            <a:ext cx="76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aleway Light"/>
              </a:rPr>
              <a:t>01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AC64C24-D5D4-0F4C-3400-D2EFF13B3EE5}"/>
              </a:ext>
            </a:extLst>
          </p:cNvPr>
          <p:cNvSpPr txBox="1"/>
          <p:nvPr/>
        </p:nvSpPr>
        <p:spPr>
          <a:xfrm>
            <a:off x="2877624" y="861741"/>
            <a:ext cx="680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الحماية الاجتماعية الشاملة من أجل المساواة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reeform 10">
            <a:extLst>
              <a:ext uri="{FF2B5EF4-FFF2-40B4-BE49-F238E27FC236}">
                <a16:creationId xmlns:a16="http://schemas.microsoft.com/office/drawing/2014/main" id="{5161B494-EA49-0FCB-9DEA-9570465E695C}"/>
              </a:ext>
            </a:extLst>
          </p:cNvPr>
          <p:cNvSpPr/>
          <p:nvPr/>
        </p:nvSpPr>
        <p:spPr>
          <a:xfrm rot="9301088">
            <a:off x="193875" y="4746706"/>
            <a:ext cx="3695815" cy="1426030"/>
          </a:xfrm>
          <a:custGeom>
            <a:avLst/>
            <a:gdLst>
              <a:gd name="connsiteX0" fmla="*/ 0 w 2878049"/>
              <a:gd name="connsiteY0" fmla="*/ 723900 h 1447800"/>
              <a:gd name="connsiteX1" fmla="*/ 723900 w 2878049"/>
              <a:gd name="connsiteY1" fmla="*/ 0 h 1447800"/>
              <a:gd name="connsiteX2" fmla="*/ 723900 w 2878049"/>
              <a:gd name="connsiteY2" fmla="*/ 260351 h 1447800"/>
              <a:gd name="connsiteX3" fmla="*/ 2878049 w 2878049"/>
              <a:gd name="connsiteY3" fmla="*/ 260351 h 1447800"/>
              <a:gd name="connsiteX4" fmla="*/ 2878049 w 2878049"/>
              <a:gd name="connsiteY4" fmla="*/ 1187449 h 1447800"/>
              <a:gd name="connsiteX5" fmla="*/ 723900 w 2878049"/>
              <a:gd name="connsiteY5" fmla="*/ 1187449 h 1447800"/>
              <a:gd name="connsiteX6" fmla="*/ 723900 w 2878049"/>
              <a:gd name="connsiteY6" fmla="*/ 1447800 h 1447800"/>
              <a:gd name="connsiteX7" fmla="*/ 0 w 2878049"/>
              <a:gd name="connsiteY7" fmla="*/ 723900 h 1447800"/>
              <a:gd name="connsiteX0" fmla="*/ 0 w 2878049"/>
              <a:gd name="connsiteY0" fmla="*/ 723900 h 1447800"/>
              <a:gd name="connsiteX1" fmla="*/ 723900 w 2878049"/>
              <a:gd name="connsiteY1" fmla="*/ 0 h 1447800"/>
              <a:gd name="connsiteX2" fmla="*/ 723900 w 2878049"/>
              <a:gd name="connsiteY2" fmla="*/ 260351 h 1447800"/>
              <a:gd name="connsiteX3" fmla="*/ 2878049 w 2878049"/>
              <a:gd name="connsiteY3" fmla="*/ 260351 h 1447800"/>
              <a:gd name="connsiteX4" fmla="*/ 1933481 w 2878049"/>
              <a:gd name="connsiteY4" fmla="*/ 1137412 h 1447800"/>
              <a:gd name="connsiteX5" fmla="*/ 723900 w 2878049"/>
              <a:gd name="connsiteY5" fmla="*/ 1187449 h 1447800"/>
              <a:gd name="connsiteX6" fmla="*/ 723900 w 2878049"/>
              <a:gd name="connsiteY6" fmla="*/ 1447800 h 1447800"/>
              <a:gd name="connsiteX7" fmla="*/ 0 w 2878049"/>
              <a:gd name="connsiteY7" fmla="*/ 723900 h 1447800"/>
              <a:gd name="connsiteX0" fmla="*/ 0 w 2878049"/>
              <a:gd name="connsiteY0" fmla="*/ 723900 h 1447800"/>
              <a:gd name="connsiteX1" fmla="*/ 723900 w 2878049"/>
              <a:gd name="connsiteY1" fmla="*/ 0 h 1447800"/>
              <a:gd name="connsiteX2" fmla="*/ 723900 w 2878049"/>
              <a:gd name="connsiteY2" fmla="*/ 260351 h 1447800"/>
              <a:gd name="connsiteX3" fmla="*/ 2878049 w 2878049"/>
              <a:gd name="connsiteY3" fmla="*/ 260351 h 1447800"/>
              <a:gd name="connsiteX4" fmla="*/ 1958781 w 2878049"/>
              <a:gd name="connsiteY4" fmla="*/ 1195138 h 1447800"/>
              <a:gd name="connsiteX5" fmla="*/ 723900 w 2878049"/>
              <a:gd name="connsiteY5" fmla="*/ 1187449 h 1447800"/>
              <a:gd name="connsiteX6" fmla="*/ 723900 w 2878049"/>
              <a:gd name="connsiteY6" fmla="*/ 1447800 h 1447800"/>
              <a:gd name="connsiteX7" fmla="*/ 0 w 2878049"/>
              <a:gd name="connsiteY7" fmla="*/ 723900 h 1447800"/>
              <a:gd name="connsiteX0" fmla="*/ 0 w 2878049"/>
              <a:gd name="connsiteY0" fmla="*/ 723900 h 1447800"/>
              <a:gd name="connsiteX1" fmla="*/ 723900 w 2878049"/>
              <a:gd name="connsiteY1" fmla="*/ 0 h 1447800"/>
              <a:gd name="connsiteX2" fmla="*/ 723900 w 2878049"/>
              <a:gd name="connsiteY2" fmla="*/ 260351 h 1447800"/>
              <a:gd name="connsiteX3" fmla="*/ 2878049 w 2878049"/>
              <a:gd name="connsiteY3" fmla="*/ 260351 h 1447800"/>
              <a:gd name="connsiteX4" fmla="*/ 2425418 w 2878049"/>
              <a:gd name="connsiteY4" fmla="*/ 1199868 h 1447800"/>
              <a:gd name="connsiteX5" fmla="*/ 723900 w 2878049"/>
              <a:gd name="connsiteY5" fmla="*/ 1187449 h 1447800"/>
              <a:gd name="connsiteX6" fmla="*/ 723900 w 2878049"/>
              <a:gd name="connsiteY6" fmla="*/ 1447800 h 1447800"/>
              <a:gd name="connsiteX7" fmla="*/ 0 w 2878049"/>
              <a:gd name="connsiteY7" fmla="*/ 723900 h 1447800"/>
              <a:gd name="connsiteX0" fmla="*/ 0 w 2878049"/>
              <a:gd name="connsiteY0" fmla="*/ 723900 h 1447800"/>
              <a:gd name="connsiteX1" fmla="*/ 723900 w 2878049"/>
              <a:gd name="connsiteY1" fmla="*/ 0 h 1447800"/>
              <a:gd name="connsiteX2" fmla="*/ 723900 w 2878049"/>
              <a:gd name="connsiteY2" fmla="*/ 260351 h 1447800"/>
              <a:gd name="connsiteX3" fmla="*/ 2878049 w 2878049"/>
              <a:gd name="connsiteY3" fmla="*/ 260351 h 1447800"/>
              <a:gd name="connsiteX4" fmla="*/ 2534906 w 2878049"/>
              <a:gd name="connsiteY4" fmla="*/ 1199782 h 1447800"/>
              <a:gd name="connsiteX5" fmla="*/ 723900 w 2878049"/>
              <a:gd name="connsiteY5" fmla="*/ 1187449 h 1447800"/>
              <a:gd name="connsiteX6" fmla="*/ 723900 w 2878049"/>
              <a:gd name="connsiteY6" fmla="*/ 1447800 h 1447800"/>
              <a:gd name="connsiteX7" fmla="*/ 0 w 2878049"/>
              <a:gd name="connsiteY7" fmla="*/ 723900 h 1447800"/>
              <a:gd name="connsiteX0" fmla="*/ 0 w 2878049"/>
              <a:gd name="connsiteY0" fmla="*/ 723900 h 1447800"/>
              <a:gd name="connsiteX1" fmla="*/ 723900 w 2878049"/>
              <a:gd name="connsiteY1" fmla="*/ 0 h 1447800"/>
              <a:gd name="connsiteX2" fmla="*/ 723900 w 2878049"/>
              <a:gd name="connsiteY2" fmla="*/ 260351 h 1447800"/>
              <a:gd name="connsiteX3" fmla="*/ 2878049 w 2878049"/>
              <a:gd name="connsiteY3" fmla="*/ 260351 h 1447800"/>
              <a:gd name="connsiteX4" fmla="*/ 2559763 w 2878049"/>
              <a:gd name="connsiteY4" fmla="*/ 1203501 h 1447800"/>
              <a:gd name="connsiteX5" fmla="*/ 723900 w 2878049"/>
              <a:gd name="connsiteY5" fmla="*/ 1187449 h 1447800"/>
              <a:gd name="connsiteX6" fmla="*/ 723900 w 2878049"/>
              <a:gd name="connsiteY6" fmla="*/ 1447800 h 1447800"/>
              <a:gd name="connsiteX7" fmla="*/ 0 w 2878049"/>
              <a:gd name="connsiteY7" fmla="*/ 7239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049" h="1447800">
                <a:moveTo>
                  <a:pt x="0" y="723900"/>
                </a:moveTo>
                <a:lnTo>
                  <a:pt x="723900" y="0"/>
                </a:lnTo>
                <a:lnTo>
                  <a:pt x="723900" y="260351"/>
                </a:lnTo>
                <a:lnTo>
                  <a:pt x="2878049" y="260351"/>
                </a:lnTo>
                <a:lnTo>
                  <a:pt x="2559763" y="1203501"/>
                </a:lnTo>
                <a:lnTo>
                  <a:pt x="723900" y="1187449"/>
                </a:lnTo>
                <a:lnTo>
                  <a:pt x="723900" y="1447800"/>
                </a:lnTo>
                <a:lnTo>
                  <a:pt x="0" y="7239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88000">
                <a:schemeClr val="bg1"/>
              </a:gs>
            </a:gsLst>
            <a:lin ang="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6217875-4939-0CD5-A718-9AA0DAC0E0F1}"/>
              </a:ext>
            </a:extLst>
          </p:cNvPr>
          <p:cNvSpPr txBox="1"/>
          <p:nvPr/>
        </p:nvSpPr>
        <p:spPr>
          <a:xfrm rot="20090507">
            <a:off x="1038379" y="5146116"/>
            <a:ext cx="2756118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ar-L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الحماية المتبقية والميزانيات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5971225-E8B4-7593-232E-FB54DC7343EB}"/>
              </a:ext>
            </a:extLst>
          </p:cNvPr>
          <p:cNvSpPr txBox="1"/>
          <p:nvPr/>
        </p:nvSpPr>
        <p:spPr>
          <a:xfrm rot="20091929">
            <a:off x="4657292" y="3335024"/>
            <a:ext cx="253104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r-L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حماية اجتماعية شاملة من أجل المساواة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09766B1-B7F7-009F-1460-D14317A6F8A5}"/>
              </a:ext>
            </a:extLst>
          </p:cNvPr>
          <p:cNvSpPr txBox="1"/>
          <p:nvPr/>
        </p:nvSpPr>
        <p:spPr>
          <a:xfrm>
            <a:off x="10267606" y="2767450"/>
            <a:ext cx="1516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LB" sz="1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الاستهداف ضمن الحماية الاجتماعية الشاملة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EDABC7F-5E87-1C79-2041-E5A9A4BEFAC2}"/>
              </a:ext>
            </a:extLst>
          </p:cNvPr>
          <p:cNvGrpSpPr/>
          <p:nvPr/>
        </p:nvGrpSpPr>
        <p:grpSpPr>
          <a:xfrm>
            <a:off x="9763877" y="3417714"/>
            <a:ext cx="1018364" cy="1285065"/>
            <a:chOff x="5888745" y="2277979"/>
            <a:chExt cx="1214220" cy="1492802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610B9BC-5821-7421-7E41-D5694AC10D5B}"/>
                </a:ext>
              </a:extLst>
            </p:cNvPr>
            <p:cNvGrpSpPr/>
            <p:nvPr/>
          </p:nvGrpSpPr>
          <p:grpSpPr>
            <a:xfrm rot="5400000">
              <a:off x="5749454" y="2417270"/>
              <a:ext cx="1492802" cy="1214220"/>
              <a:chOff x="5868804" y="2280198"/>
              <a:chExt cx="1492802" cy="1214220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823DF0EF-2068-A05E-4A36-758A9430D500}"/>
                  </a:ext>
                </a:extLst>
              </p:cNvPr>
              <p:cNvSpPr/>
              <p:nvPr/>
            </p:nvSpPr>
            <p:spPr>
              <a:xfrm>
                <a:off x="5868804" y="2280198"/>
                <a:ext cx="1214220" cy="121422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3825" cap="flat" cmpd="sng" algn="ctr">
                <a:solidFill>
                  <a:srgbClr val="3D9C4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948CDB8E-7C91-2F5C-AF94-7025F0A3B92A}"/>
                  </a:ext>
                </a:extLst>
              </p:cNvPr>
              <p:cNvSpPr/>
              <p:nvPr/>
            </p:nvSpPr>
            <p:spPr>
              <a:xfrm rot="5400000">
                <a:off x="7068623" y="2755953"/>
                <a:ext cx="323256" cy="262711"/>
              </a:xfrm>
              <a:prstGeom prst="triangle">
                <a:avLst/>
              </a:prstGeom>
              <a:solidFill>
                <a:srgbClr val="3D9C4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263C80B-E70F-90C1-23A3-6C80001314BA}"/>
                </a:ext>
              </a:extLst>
            </p:cNvPr>
            <p:cNvGrpSpPr/>
            <p:nvPr/>
          </p:nvGrpSpPr>
          <p:grpSpPr>
            <a:xfrm>
              <a:off x="6015119" y="2544981"/>
              <a:ext cx="949520" cy="836366"/>
              <a:chOff x="6015119" y="2544981"/>
              <a:chExt cx="949520" cy="836366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C993773F-A63A-A790-1CD7-E47C92B79F5D}"/>
                  </a:ext>
                </a:extLst>
              </p:cNvPr>
              <p:cNvSpPr txBox="1"/>
              <p:nvPr/>
            </p:nvSpPr>
            <p:spPr>
              <a:xfrm>
                <a:off x="6015119" y="2544981"/>
                <a:ext cx="949520" cy="39328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L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D9C45"/>
                    </a:solidFill>
                    <a:effectLst/>
                    <a:uLnTx/>
                    <a:uFillTx/>
                    <a:latin typeface="Roboto Condensed"/>
                  </a:rPr>
                  <a:t>إعادة توزيع الدخل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D9C45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grpSp>
            <p:nvGrpSpPr>
              <p:cNvPr id="142" name="Group 100">
                <a:extLst>
                  <a:ext uri="{FF2B5EF4-FFF2-40B4-BE49-F238E27FC236}">
                    <a16:creationId xmlns:a16="http://schemas.microsoft.com/office/drawing/2014/main" id="{29169EB0-5BB5-4569-84C0-A2D15096177F}"/>
                  </a:ext>
                </a:extLst>
              </p:cNvPr>
              <p:cNvGrpSpPr/>
              <p:nvPr/>
            </p:nvGrpSpPr>
            <p:grpSpPr>
              <a:xfrm>
                <a:off x="6352215" y="3040098"/>
                <a:ext cx="274275" cy="341249"/>
                <a:chOff x="662665" y="2786848"/>
                <a:chExt cx="273050" cy="339725"/>
              </a:xfrm>
              <a:solidFill>
                <a:srgbClr val="42BA97"/>
              </a:solidFill>
            </p:grpSpPr>
            <p:sp>
              <p:nvSpPr>
                <p:cNvPr id="143" name="Freeform 211">
                  <a:extLst>
                    <a:ext uri="{FF2B5EF4-FFF2-40B4-BE49-F238E27FC236}">
                      <a16:creationId xmlns:a16="http://schemas.microsoft.com/office/drawing/2014/main" id="{8B325C39-A730-8BAB-1227-3013DB6C1D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0453" y="2926545"/>
                  <a:ext cx="117475" cy="115888"/>
                </a:xfrm>
                <a:custGeom>
                  <a:avLst/>
                  <a:gdLst/>
                  <a:ahLst/>
                  <a:cxnLst>
                    <a:cxn ang="0">
                      <a:pos x="28" y="38"/>
                    </a:cxn>
                    <a:cxn ang="0">
                      <a:pos x="27" y="38"/>
                    </a:cxn>
                    <a:cxn ang="0">
                      <a:pos x="27" y="41"/>
                    </a:cxn>
                    <a:cxn ang="0">
                      <a:pos x="26" y="42"/>
                    </a:cxn>
                    <a:cxn ang="0">
                      <a:pos x="25" y="42"/>
                    </a:cxn>
                    <a:cxn ang="0">
                      <a:pos x="23" y="41"/>
                    </a:cxn>
                    <a:cxn ang="0">
                      <a:pos x="23" y="38"/>
                    </a:cxn>
                    <a:cxn ang="0">
                      <a:pos x="23" y="38"/>
                    </a:cxn>
                    <a:cxn ang="0">
                      <a:pos x="18" y="36"/>
                    </a:cxn>
                    <a:cxn ang="0">
                      <a:pos x="17" y="35"/>
                    </a:cxn>
                    <a:cxn ang="0">
                      <a:pos x="18" y="33"/>
                    </a:cxn>
                    <a:cxn ang="0">
                      <a:pos x="19" y="32"/>
                    </a:cxn>
                    <a:cxn ang="0">
                      <a:pos x="19" y="32"/>
                    </a:cxn>
                    <a:cxn ang="0">
                      <a:pos x="25" y="34"/>
                    </a:cxn>
                    <a:cxn ang="0">
                      <a:pos x="29" y="31"/>
                    </a:cxn>
                    <a:cxn ang="0">
                      <a:pos x="25" y="26"/>
                    </a:cxn>
                    <a:cxn ang="0">
                      <a:pos x="17" y="19"/>
                    </a:cxn>
                    <a:cxn ang="0">
                      <a:pos x="23" y="12"/>
                    </a:cxn>
                    <a:cxn ang="0">
                      <a:pos x="24" y="11"/>
                    </a:cxn>
                    <a:cxn ang="0">
                      <a:pos x="24" y="9"/>
                    </a:cxn>
                    <a:cxn ang="0">
                      <a:pos x="25" y="7"/>
                    </a:cxn>
                    <a:cxn ang="0">
                      <a:pos x="26" y="7"/>
                    </a:cxn>
                    <a:cxn ang="0">
                      <a:pos x="28" y="9"/>
                    </a:cxn>
                    <a:cxn ang="0">
                      <a:pos x="28" y="11"/>
                    </a:cxn>
                    <a:cxn ang="0">
                      <a:pos x="28" y="11"/>
                    </a:cxn>
                    <a:cxn ang="0">
                      <a:pos x="32" y="13"/>
                    </a:cxn>
                    <a:cxn ang="0">
                      <a:pos x="33" y="14"/>
                    </a:cxn>
                    <a:cxn ang="0">
                      <a:pos x="32" y="16"/>
                    </a:cxn>
                    <a:cxn ang="0">
                      <a:pos x="31" y="17"/>
                    </a:cxn>
                    <a:cxn ang="0">
                      <a:pos x="30" y="16"/>
                    </a:cxn>
                    <a:cxn ang="0">
                      <a:pos x="26" y="15"/>
                    </a:cxn>
                    <a:cxn ang="0">
                      <a:pos x="22" y="18"/>
                    </a:cxn>
                    <a:cxn ang="0">
                      <a:pos x="27" y="22"/>
                    </a:cxn>
                    <a:cxn ang="0">
                      <a:pos x="34" y="30"/>
                    </a:cxn>
                    <a:cxn ang="0">
                      <a:pos x="28" y="38"/>
                    </a:cxn>
                    <a:cxn ang="0">
                      <a:pos x="25" y="0"/>
                    </a:cxn>
                    <a:cxn ang="0">
                      <a:pos x="0" y="25"/>
                    </a:cxn>
                    <a:cxn ang="0">
                      <a:pos x="25" y="50"/>
                    </a:cxn>
                    <a:cxn ang="0">
                      <a:pos x="51" y="25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51" h="50">
                      <a:moveTo>
                        <a:pt x="28" y="38"/>
                      </a:moveTo>
                      <a:cubicBezTo>
                        <a:pt x="28" y="38"/>
                        <a:pt x="27" y="38"/>
                        <a:pt x="27" y="38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41"/>
                        <a:pt x="27" y="42"/>
                        <a:pt x="26" y="42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4" y="42"/>
                        <a:pt x="23" y="41"/>
                        <a:pt x="23" y="41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8"/>
                        <a:pt x="19" y="37"/>
                        <a:pt x="18" y="36"/>
                      </a:cubicBezTo>
                      <a:cubicBezTo>
                        <a:pt x="17" y="36"/>
                        <a:pt x="17" y="36"/>
                        <a:pt x="17" y="35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8" y="33"/>
                        <a:pt x="18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0" y="32"/>
                        <a:pt x="22" y="34"/>
                        <a:pt x="25" y="34"/>
                      </a:cubicBezTo>
                      <a:cubicBezTo>
                        <a:pt x="27" y="34"/>
                        <a:pt x="29" y="33"/>
                        <a:pt x="29" y="31"/>
                      </a:cubicBezTo>
                      <a:cubicBezTo>
                        <a:pt x="29" y="29"/>
                        <a:pt x="28" y="28"/>
                        <a:pt x="25" y="26"/>
                      </a:cubicBezTo>
                      <a:cubicBezTo>
                        <a:pt x="21" y="25"/>
                        <a:pt x="17" y="23"/>
                        <a:pt x="17" y="19"/>
                      </a:cubicBezTo>
                      <a:cubicBezTo>
                        <a:pt x="17" y="15"/>
                        <a:pt x="20" y="13"/>
                        <a:pt x="23" y="12"/>
                      </a:cubicBezTo>
                      <a:cubicBezTo>
                        <a:pt x="23" y="12"/>
                        <a:pt x="24" y="12"/>
                        <a:pt x="24" y="11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8"/>
                        <a:pt x="24" y="7"/>
                        <a:pt x="25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7" y="7"/>
                        <a:pt x="28" y="8"/>
                        <a:pt x="28" y="9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31" y="12"/>
                        <a:pt x="32" y="13"/>
                      </a:cubicBezTo>
                      <a:cubicBezTo>
                        <a:pt x="33" y="13"/>
                        <a:pt x="33" y="13"/>
                        <a:pt x="33" y="14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7"/>
                        <a:pt x="31" y="17"/>
                      </a:cubicBezTo>
                      <a:cubicBezTo>
                        <a:pt x="31" y="17"/>
                        <a:pt x="31" y="16"/>
                        <a:pt x="30" y="16"/>
                      </a:cubicBezTo>
                      <a:cubicBezTo>
                        <a:pt x="30" y="16"/>
                        <a:pt x="28" y="15"/>
                        <a:pt x="26" y="15"/>
                      </a:cubicBezTo>
                      <a:cubicBezTo>
                        <a:pt x="23" y="15"/>
                        <a:pt x="22" y="17"/>
                        <a:pt x="22" y="18"/>
                      </a:cubicBezTo>
                      <a:cubicBezTo>
                        <a:pt x="22" y="20"/>
                        <a:pt x="23" y="21"/>
                        <a:pt x="27" y="22"/>
                      </a:cubicBezTo>
                      <a:cubicBezTo>
                        <a:pt x="32" y="24"/>
                        <a:pt x="34" y="27"/>
                        <a:pt x="34" y="30"/>
                      </a:cubicBezTo>
                      <a:cubicBezTo>
                        <a:pt x="34" y="34"/>
                        <a:pt x="32" y="37"/>
                        <a:pt x="28" y="38"/>
                      </a:cubicBezTo>
                      <a:moveTo>
                        <a:pt x="25" y="0"/>
                      </a:moveTo>
                      <a:cubicBezTo>
                        <a:pt x="12" y="0"/>
                        <a:pt x="0" y="11"/>
                        <a:pt x="0" y="25"/>
                      </a:cubicBezTo>
                      <a:cubicBezTo>
                        <a:pt x="0" y="39"/>
                        <a:pt x="12" y="50"/>
                        <a:pt x="25" y="50"/>
                      </a:cubicBezTo>
                      <a:cubicBezTo>
                        <a:pt x="39" y="50"/>
                        <a:pt x="51" y="39"/>
                        <a:pt x="51" y="25"/>
                      </a:cubicBezTo>
                      <a:cubicBezTo>
                        <a:pt x="51" y="11"/>
                        <a:pt x="39" y="0"/>
                        <a:pt x="25" y="0"/>
                      </a:cubicBezTo>
                    </a:path>
                  </a:pathLst>
                </a:custGeom>
                <a:solidFill>
                  <a:srgbClr val="3D9C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44" name="Freeform 212">
                  <a:extLst>
                    <a:ext uri="{FF2B5EF4-FFF2-40B4-BE49-F238E27FC236}">
                      <a16:creationId xmlns:a16="http://schemas.microsoft.com/office/drawing/2014/main" id="{D9D42247-3EA4-4B3E-CD4F-686440D9BC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2665" y="2786848"/>
                  <a:ext cx="273050" cy="339725"/>
                </a:xfrm>
                <a:custGeom>
                  <a:avLst/>
                  <a:gdLst/>
                  <a:ahLst/>
                  <a:cxnLst>
                    <a:cxn ang="0">
                      <a:pos x="59" y="118"/>
                    </a:cxn>
                    <a:cxn ang="0">
                      <a:pos x="27" y="86"/>
                    </a:cxn>
                    <a:cxn ang="0">
                      <a:pos x="59" y="53"/>
                    </a:cxn>
                    <a:cxn ang="0">
                      <a:pos x="92" y="86"/>
                    </a:cxn>
                    <a:cxn ang="0">
                      <a:pos x="59" y="118"/>
                    </a:cxn>
                    <a:cxn ang="0">
                      <a:pos x="76" y="27"/>
                    </a:cxn>
                    <a:cxn ang="0">
                      <a:pos x="76" y="25"/>
                    </a:cxn>
                    <a:cxn ang="0">
                      <a:pos x="90" y="8"/>
                    </a:cxn>
                    <a:cxn ang="0">
                      <a:pos x="87" y="0"/>
                    </a:cxn>
                    <a:cxn ang="0">
                      <a:pos x="32" y="0"/>
                    </a:cxn>
                    <a:cxn ang="0">
                      <a:pos x="29" y="8"/>
                    </a:cxn>
                    <a:cxn ang="0">
                      <a:pos x="43" y="25"/>
                    </a:cxn>
                    <a:cxn ang="0">
                      <a:pos x="42" y="27"/>
                    </a:cxn>
                    <a:cxn ang="0">
                      <a:pos x="0" y="104"/>
                    </a:cxn>
                    <a:cxn ang="0">
                      <a:pos x="59" y="148"/>
                    </a:cxn>
                    <a:cxn ang="0">
                      <a:pos x="119" y="104"/>
                    </a:cxn>
                    <a:cxn ang="0">
                      <a:pos x="76" y="27"/>
                    </a:cxn>
                  </a:cxnLst>
                  <a:rect l="0" t="0" r="r" b="b"/>
                  <a:pathLst>
                    <a:path w="119" h="148">
                      <a:moveTo>
                        <a:pt x="59" y="118"/>
                      </a:moveTo>
                      <a:cubicBezTo>
                        <a:pt x="41" y="118"/>
                        <a:pt x="27" y="104"/>
                        <a:pt x="27" y="86"/>
                      </a:cubicBezTo>
                      <a:cubicBezTo>
                        <a:pt x="27" y="68"/>
                        <a:pt x="41" y="53"/>
                        <a:pt x="59" y="53"/>
                      </a:cubicBezTo>
                      <a:cubicBezTo>
                        <a:pt x="78" y="53"/>
                        <a:pt x="92" y="68"/>
                        <a:pt x="92" y="86"/>
                      </a:cubicBezTo>
                      <a:cubicBezTo>
                        <a:pt x="92" y="104"/>
                        <a:pt x="78" y="118"/>
                        <a:pt x="59" y="118"/>
                      </a:cubicBezTo>
                      <a:moveTo>
                        <a:pt x="76" y="27"/>
                      </a:moveTo>
                      <a:cubicBezTo>
                        <a:pt x="76" y="26"/>
                        <a:pt x="75" y="26"/>
                        <a:pt x="76" y="25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4" y="4"/>
                        <a:pt x="92" y="0"/>
                        <a:pt x="87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7" y="0"/>
                        <a:pt x="25" y="4"/>
                        <a:pt x="29" y="8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4" y="26"/>
                        <a:pt x="43" y="27"/>
                        <a:pt x="42" y="27"/>
                      </a:cubicBezTo>
                      <a:cubicBezTo>
                        <a:pt x="18" y="40"/>
                        <a:pt x="0" y="78"/>
                        <a:pt x="0" y="104"/>
                      </a:cubicBezTo>
                      <a:cubicBezTo>
                        <a:pt x="0" y="137"/>
                        <a:pt x="27" y="148"/>
                        <a:pt x="59" y="148"/>
                      </a:cubicBezTo>
                      <a:cubicBezTo>
                        <a:pt x="92" y="148"/>
                        <a:pt x="119" y="137"/>
                        <a:pt x="119" y="104"/>
                      </a:cubicBezTo>
                      <a:cubicBezTo>
                        <a:pt x="119" y="77"/>
                        <a:pt x="101" y="40"/>
                        <a:pt x="76" y="27"/>
                      </a:cubicBezTo>
                    </a:path>
                  </a:pathLst>
                </a:custGeom>
                <a:solidFill>
                  <a:srgbClr val="3D9C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</p:grpSp>
        </p:grpSp>
      </p:grpSp>
      <p:pic>
        <p:nvPicPr>
          <p:cNvPr id="6" name="Graphic 5" descr="Coins with solid fill">
            <a:extLst>
              <a:ext uri="{FF2B5EF4-FFF2-40B4-BE49-F238E27FC236}">
                <a16:creationId xmlns:a16="http://schemas.microsoft.com/office/drawing/2014/main" id="{804DCE5C-E468-8B53-37BD-F0DAEC2F73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59951" y="1845195"/>
            <a:ext cx="518194" cy="51819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2DFCCF0-BF7F-922D-CDE3-AA504ECD4F2A}"/>
              </a:ext>
            </a:extLst>
          </p:cNvPr>
          <p:cNvSpPr/>
          <p:nvPr/>
        </p:nvSpPr>
        <p:spPr>
          <a:xfrm>
            <a:off x="3660465" y="3458393"/>
            <a:ext cx="2828470" cy="1344961"/>
          </a:xfrm>
          <a:prstGeom prst="wedgeEllipseCallout">
            <a:avLst>
              <a:gd name="adj1" fmla="val -44056"/>
              <a:gd name="adj2" fmla="val 772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ptos Display" panose="020B0004020202020204" pitchFamily="34" charset="0"/>
              </a:rPr>
              <a:t>“</a:t>
            </a:r>
            <a:r>
              <a:rPr lang="ar-LB" sz="2000" i="1" dirty="0">
                <a:latin typeface="Aptos Display" panose="020B0004020202020204" pitchFamily="34" charset="0"/>
              </a:rPr>
              <a:t>برامح من أجل الفقراء هي برامج فقيرة</a:t>
            </a:r>
            <a:r>
              <a:rPr lang="en-US" sz="2000" dirty="0">
                <a:latin typeface="Aptos Display" panose="020B00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139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21601 0.000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2845 2.59259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79557 -0.195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79" y="-979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612 -0.25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-125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" grpId="0"/>
      <p:bldP spid="116" grpId="0" animBg="1"/>
      <p:bldP spid="116" grpId="1" animBg="1"/>
      <p:bldP spid="118" grpId="0"/>
      <p:bldP spid="128" grpId="0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EA0675-A6AA-34BF-EA57-3ED6FA57A6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343" y="1165682"/>
            <a:ext cx="11053314" cy="4572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توزيع </a:t>
            </a:r>
            <a:r>
              <a:rPr kumimoji="0" lang="ar-LB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التقديمات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في نظام مستهدف بدقة وفي نظام أكثر شمولاً (% من إجمالي </a:t>
            </a:r>
            <a:r>
              <a:rPr kumimoji="0" lang="ar-LB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التقديمات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)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458F5A-E3E6-E073-A6CB-7FC2D6756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353787"/>
              </p:ext>
            </p:extLst>
          </p:nvPr>
        </p:nvGraphicFramePr>
        <p:xfrm>
          <a:off x="569343" y="1766940"/>
          <a:ext cx="10901168" cy="426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BC9E1A4-78A5-DE56-A7A5-5A68C0E9704F}"/>
              </a:ext>
            </a:extLst>
          </p:cNvPr>
          <p:cNvSpPr txBox="1"/>
          <p:nvPr/>
        </p:nvSpPr>
        <p:spPr>
          <a:xfrm>
            <a:off x="1391717" y="536463"/>
            <a:ext cx="56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aleway Light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A8F0B-B2D4-7EFD-276F-A7B330CB429C}"/>
              </a:ext>
            </a:extLst>
          </p:cNvPr>
          <p:cNvSpPr txBox="1"/>
          <p:nvPr/>
        </p:nvSpPr>
        <p:spPr>
          <a:xfrm>
            <a:off x="2196883" y="598018"/>
            <a:ext cx="683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الحماية الاجتماعية الشاملة من أجل المساواة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08F58D-1989-9DFB-0A2B-007F1795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02FE4-3A5F-38DE-785F-385172508935}"/>
              </a:ext>
            </a:extLst>
          </p:cNvPr>
          <p:cNvSpPr txBox="1"/>
          <p:nvPr/>
        </p:nvSpPr>
        <p:spPr>
          <a:xfrm>
            <a:off x="2991720" y="5692318"/>
            <a:ext cx="29332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LB" dirty="0"/>
              <a:t>تقديمات للفقراء فقط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3FB43-F978-4528-9294-A02B0E8073A7}"/>
              </a:ext>
            </a:extLst>
          </p:cNvPr>
          <p:cNvSpPr txBox="1"/>
          <p:nvPr/>
        </p:nvSpPr>
        <p:spPr>
          <a:xfrm>
            <a:off x="6267077" y="5692318"/>
            <a:ext cx="3245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LB" dirty="0"/>
              <a:t>تقديمات لغير الفقراء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40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03C0E22-99A0-D52A-A7C9-F54EA5C53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574919"/>
              </p:ext>
            </p:extLst>
          </p:nvPr>
        </p:nvGraphicFramePr>
        <p:xfrm>
          <a:off x="453901" y="1780958"/>
          <a:ext cx="11016610" cy="43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ED5C4751-B601-3ED3-D767-F1A5E51CF38F}"/>
              </a:ext>
            </a:extLst>
          </p:cNvPr>
          <p:cNvSpPr txBox="1">
            <a:spLocks/>
          </p:cNvSpPr>
          <p:nvPr/>
        </p:nvSpPr>
        <p:spPr>
          <a:xfrm>
            <a:off x="569343" y="1169658"/>
            <a:ext cx="11053314" cy="4572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توزيع المنافع في نظام مستهدف بدقة وفي نظام أكثر </a:t>
            </a:r>
            <a:r>
              <a:rPr kumimoji="0" lang="ar-LB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شمولاً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(وحدة العملة المحلية)</a:t>
            </a:r>
            <a:endParaRPr lang="en-US" sz="18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58DDA6-EDE9-32F1-B3D6-091F4EED1D2D}"/>
              </a:ext>
            </a:extLst>
          </p:cNvPr>
          <p:cNvSpPr txBox="1"/>
          <p:nvPr/>
        </p:nvSpPr>
        <p:spPr>
          <a:xfrm>
            <a:off x="1391717" y="536463"/>
            <a:ext cx="56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aleway Light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23BF9-AAD6-7270-C228-89E6DDD223D8}"/>
              </a:ext>
            </a:extLst>
          </p:cNvPr>
          <p:cNvSpPr txBox="1"/>
          <p:nvPr/>
        </p:nvSpPr>
        <p:spPr>
          <a:xfrm>
            <a:off x="2196883" y="598018"/>
            <a:ext cx="683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الحماية الاجتماعية الشاملة من أجل المساواة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1F1EDFF-BF33-D96B-CA13-84D649A8C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3146" y="179864"/>
            <a:ext cx="28854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F0C54-485E-33E6-1C8D-B910F208D997}"/>
              </a:ext>
            </a:extLst>
          </p:cNvPr>
          <p:cNvSpPr txBox="1"/>
          <p:nvPr/>
        </p:nvSpPr>
        <p:spPr>
          <a:xfrm>
            <a:off x="2896718" y="5728005"/>
            <a:ext cx="29332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LB" dirty="0"/>
              <a:t>تقديمات للفقراء فقط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0AFF1A42-5791-F683-AB92-CBC55D73D0E7}"/>
              </a:ext>
            </a:extLst>
          </p:cNvPr>
          <p:cNvSpPr txBox="1"/>
          <p:nvPr/>
        </p:nvSpPr>
        <p:spPr>
          <a:xfrm flipH="1">
            <a:off x="1047368" y="1012431"/>
            <a:ext cx="527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id-ID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 within universalism</a:t>
            </a: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7A7205-A354-41D9-A9A4-E3DA0D1DC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095735"/>
              </p:ext>
            </p:extLst>
          </p:nvPr>
        </p:nvGraphicFramePr>
        <p:xfrm>
          <a:off x="219348" y="1588895"/>
          <a:ext cx="11753303" cy="482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5B815BD-FFD9-07F0-CCEC-B9AEE5262D23}"/>
              </a:ext>
            </a:extLst>
          </p:cNvPr>
          <p:cNvSpPr txBox="1"/>
          <p:nvPr/>
        </p:nvSpPr>
        <p:spPr>
          <a:xfrm>
            <a:off x="930361" y="1097276"/>
            <a:ext cx="5510784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الاستهداف ضمن النظام الشامل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5F2BE22-BE09-EFA6-481B-F0B0B7DC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1870147-C56B-8404-80CF-B53D803E9459}"/>
              </a:ext>
            </a:extLst>
          </p:cNvPr>
          <p:cNvSpPr txBox="1"/>
          <p:nvPr/>
        </p:nvSpPr>
        <p:spPr>
          <a:xfrm>
            <a:off x="6657820" y="6017555"/>
            <a:ext cx="1441430" cy="38054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LB" dirty="0"/>
              <a:t>اشتراكات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60870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DC5095B-6D13-AFCC-B946-15BE1260689B}"/>
              </a:ext>
            </a:extLst>
          </p:cNvPr>
          <p:cNvSpPr txBox="1"/>
          <p:nvPr/>
        </p:nvSpPr>
        <p:spPr>
          <a:xfrm rot="1096577">
            <a:off x="8222486" y="726934"/>
            <a:ext cx="95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aleway Light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B92C3-D892-E094-4D31-9D154A0705B0}"/>
              </a:ext>
            </a:extLst>
          </p:cNvPr>
          <p:cNvSpPr txBox="1"/>
          <p:nvPr/>
        </p:nvSpPr>
        <p:spPr>
          <a:xfrm>
            <a:off x="8995073" y="856893"/>
            <a:ext cx="312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مجمعات مخاطر موحدة </a:t>
            </a:r>
            <a:endParaRPr lang="id-ID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</a:endParaRPr>
          </a:p>
        </p:txBody>
      </p:sp>
      <p:sp>
        <p:nvSpPr>
          <p:cNvPr id="42" name="Freeform 44"/>
          <p:cNvSpPr>
            <a:spLocks/>
          </p:cNvSpPr>
          <p:nvPr/>
        </p:nvSpPr>
        <p:spPr bwMode="auto">
          <a:xfrm>
            <a:off x="7841666" y="4411454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3817331" y="2956509"/>
            <a:ext cx="473075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5002107" y="1480939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4" name="Freeform 51"/>
          <p:cNvSpPr>
            <a:spLocks/>
          </p:cNvSpPr>
          <p:nvPr/>
        </p:nvSpPr>
        <p:spPr bwMode="auto">
          <a:xfrm>
            <a:off x="5997369" y="1446359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6" name="Freeform 53"/>
          <p:cNvSpPr>
            <a:spLocks/>
          </p:cNvSpPr>
          <p:nvPr/>
        </p:nvSpPr>
        <p:spPr bwMode="auto">
          <a:xfrm>
            <a:off x="4429603" y="3529597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9" name="Freeform 56"/>
          <p:cNvSpPr>
            <a:spLocks/>
          </p:cNvSpPr>
          <p:nvPr/>
        </p:nvSpPr>
        <p:spPr bwMode="auto">
          <a:xfrm>
            <a:off x="4926216" y="2562015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2" name="Freeform 58"/>
          <p:cNvSpPr>
            <a:spLocks/>
          </p:cNvSpPr>
          <p:nvPr/>
        </p:nvSpPr>
        <p:spPr bwMode="auto">
          <a:xfrm>
            <a:off x="4039290" y="1339853"/>
            <a:ext cx="439738" cy="790575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5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F1D7-DB36-7FE2-807D-117D338B19BE}"/>
              </a:ext>
            </a:extLst>
          </p:cNvPr>
          <p:cNvGrpSpPr/>
          <p:nvPr/>
        </p:nvGrpSpPr>
        <p:grpSpPr>
          <a:xfrm>
            <a:off x="8232431" y="1913523"/>
            <a:ext cx="439738" cy="788988"/>
            <a:chOff x="8571208" y="2031366"/>
            <a:chExt cx="439738" cy="788988"/>
          </a:xfrm>
        </p:grpSpPr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8571208" y="2031366"/>
              <a:ext cx="439738" cy="788988"/>
            </a:xfrm>
            <a:custGeom>
              <a:avLst/>
              <a:gdLst>
                <a:gd name="T0" fmla="*/ 137 w 148"/>
                <a:gd name="T1" fmla="*/ 127 h 266"/>
                <a:gd name="T2" fmla="*/ 87 w 148"/>
                <a:gd name="T3" fmla="*/ 56 h 266"/>
                <a:gd name="T4" fmla="*/ 100 w 148"/>
                <a:gd name="T5" fmla="*/ 44 h 266"/>
                <a:gd name="T6" fmla="*/ 107 w 148"/>
                <a:gd name="T7" fmla="*/ 44 h 266"/>
                <a:gd name="T8" fmla="*/ 78 w 148"/>
                <a:gd name="T9" fmla="*/ 1 h 266"/>
                <a:gd name="T10" fmla="*/ 76 w 148"/>
                <a:gd name="T11" fmla="*/ 1 h 266"/>
                <a:gd name="T12" fmla="*/ 74 w 148"/>
                <a:gd name="T13" fmla="*/ 0 h 266"/>
                <a:gd name="T14" fmla="*/ 68 w 148"/>
                <a:gd name="T15" fmla="*/ 1 h 266"/>
                <a:gd name="T16" fmla="*/ 68 w 148"/>
                <a:gd name="T17" fmla="*/ 2 h 266"/>
                <a:gd name="T18" fmla="*/ 38 w 148"/>
                <a:gd name="T19" fmla="*/ 44 h 266"/>
                <a:gd name="T20" fmla="*/ 48 w 148"/>
                <a:gd name="T21" fmla="*/ 44 h 266"/>
                <a:gd name="T22" fmla="*/ 60 w 148"/>
                <a:gd name="T23" fmla="*/ 56 h 266"/>
                <a:gd name="T24" fmla="*/ 11 w 148"/>
                <a:gd name="T25" fmla="*/ 123 h 266"/>
                <a:gd name="T26" fmla="*/ 28 w 148"/>
                <a:gd name="T27" fmla="*/ 125 h 266"/>
                <a:gd name="T28" fmla="*/ 50 w 148"/>
                <a:gd name="T29" fmla="*/ 122 h 266"/>
                <a:gd name="T30" fmla="*/ 50 w 148"/>
                <a:gd name="T31" fmla="*/ 123 h 266"/>
                <a:gd name="T32" fmla="*/ 25 w 148"/>
                <a:gd name="T33" fmla="*/ 174 h 266"/>
                <a:gd name="T34" fmla="*/ 50 w 148"/>
                <a:gd name="T35" fmla="*/ 180 h 266"/>
                <a:gd name="T36" fmla="*/ 50 w 148"/>
                <a:gd name="T37" fmla="*/ 200 h 266"/>
                <a:gd name="T38" fmla="*/ 68 w 148"/>
                <a:gd name="T39" fmla="*/ 201 h 266"/>
                <a:gd name="T40" fmla="*/ 69 w 148"/>
                <a:gd name="T41" fmla="*/ 181 h 266"/>
                <a:gd name="T42" fmla="*/ 73 w 148"/>
                <a:gd name="T43" fmla="*/ 181 h 266"/>
                <a:gd name="T44" fmla="*/ 76 w 148"/>
                <a:gd name="T45" fmla="*/ 181 h 266"/>
                <a:gd name="T46" fmla="*/ 77 w 148"/>
                <a:gd name="T47" fmla="*/ 200 h 266"/>
                <a:gd name="T48" fmla="*/ 95 w 148"/>
                <a:gd name="T49" fmla="*/ 200 h 266"/>
                <a:gd name="T50" fmla="*/ 95 w 148"/>
                <a:gd name="T51" fmla="*/ 179 h 266"/>
                <a:gd name="T52" fmla="*/ 124 w 148"/>
                <a:gd name="T53" fmla="*/ 168 h 266"/>
                <a:gd name="T54" fmla="*/ 95 w 148"/>
                <a:gd name="T55" fmla="*/ 108 h 266"/>
                <a:gd name="T56" fmla="*/ 119 w 148"/>
                <a:gd name="T57" fmla="*/ 125 h 266"/>
                <a:gd name="T58" fmla="*/ 137 w 148"/>
                <a:gd name="T59" fmla="*/ 12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66">
                  <a:moveTo>
                    <a:pt x="137" y="127"/>
                  </a:moveTo>
                  <a:cubicBezTo>
                    <a:pt x="127" y="101"/>
                    <a:pt x="114" y="65"/>
                    <a:pt x="87" y="56"/>
                  </a:cubicBezTo>
                  <a:cubicBezTo>
                    <a:pt x="93" y="53"/>
                    <a:pt x="97" y="48"/>
                    <a:pt x="100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28"/>
                    <a:pt x="103" y="5"/>
                    <a:pt x="78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1"/>
                    <a:pt x="74" y="0"/>
                    <a:pt x="74" y="0"/>
                  </a:cubicBezTo>
                  <a:cubicBezTo>
                    <a:pt x="72" y="0"/>
                    <a:pt x="70" y="0"/>
                    <a:pt x="68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39" y="8"/>
                    <a:pt x="3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0" y="48"/>
                    <a:pt x="55" y="53"/>
                    <a:pt x="60" y="56"/>
                  </a:cubicBezTo>
                  <a:cubicBezTo>
                    <a:pt x="38" y="65"/>
                    <a:pt x="23" y="94"/>
                    <a:pt x="11" y="123"/>
                  </a:cubicBezTo>
                  <a:cubicBezTo>
                    <a:pt x="0" y="150"/>
                    <a:pt x="12" y="152"/>
                    <a:pt x="28" y="125"/>
                  </a:cubicBezTo>
                  <a:cubicBezTo>
                    <a:pt x="47" y="93"/>
                    <a:pt x="53" y="83"/>
                    <a:pt x="50" y="122"/>
                  </a:cubicBezTo>
                  <a:cubicBezTo>
                    <a:pt x="50" y="122"/>
                    <a:pt x="50" y="123"/>
                    <a:pt x="50" y="123"/>
                  </a:cubicBezTo>
                  <a:cubicBezTo>
                    <a:pt x="47" y="142"/>
                    <a:pt x="32" y="160"/>
                    <a:pt x="25" y="174"/>
                  </a:cubicBezTo>
                  <a:cubicBezTo>
                    <a:pt x="25" y="174"/>
                    <a:pt x="32" y="178"/>
                    <a:pt x="50" y="180"/>
                  </a:cubicBezTo>
                  <a:cubicBezTo>
                    <a:pt x="50" y="186"/>
                    <a:pt x="50" y="193"/>
                    <a:pt x="50" y="200"/>
                  </a:cubicBezTo>
                  <a:cubicBezTo>
                    <a:pt x="49" y="266"/>
                    <a:pt x="66" y="262"/>
                    <a:pt x="68" y="201"/>
                  </a:cubicBezTo>
                  <a:cubicBezTo>
                    <a:pt x="69" y="193"/>
                    <a:pt x="69" y="187"/>
                    <a:pt x="69" y="181"/>
                  </a:cubicBezTo>
                  <a:cubicBezTo>
                    <a:pt x="71" y="181"/>
                    <a:pt x="72" y="181"/>
                    <a:pt x="73" y="181"/>
                  </a:cubicBezTo>
                  <a:cubicBezTo>
                    <a:pt x="74" y="181"/>
                    <a:pt x="75" y="181"/>
                    <a:pt x="76" y="181"/>
                  </a:cubicBezTo>
                  <a:cubicBezTo>
                    <a:pt x="76" y="186"/>
                    <a:pt x="76" y="193"/>
                    <a:pt x="77" y="200"/>
                  </a:cubicBezTo>
                  <a:cubicBezTo>
                    <a:pt x="80" y="261"/>
                    <a:pt x="96" y="266"/>
                    <a:pt x="95" y="200"/>
                  </a:cubicBezTo>
                  <a:cubicBezTo>
                    <a:pt x="95" y="193"/>
                    <a:pt x="95" y="186"/>
                    <a:pt x="95" y="179"/>
                  </a:cubicBezTo>
                  <a:cubicBezTo>
                    <a:pt x="115" y="176"/>
                    <a:pt x="124" y="168"/>
                    <a:pt x="124" y="168"/>
                  </a:cubicBezTo>
                  <a:cubicBezTo>
                    <a:pt x="124" y="168"/>
                    <a:pt x="95" y="146"/>
                    <a:pt x="95" y="108"/>
                  </a:cubicBezTo>
                  <a:cubicBezTo>
                    <a:pt x="95" y="84"/>
                    <a:pt x="102" y="97"/>
                    <a:pt x="119" y="125"/>
                  </a:cubicBezTo>
                  <a:cubicBezTo>
                    <a:pt x="135" y="152"/>
                    <a:pt x="148" y="155"/>
                    <a:pt x="137" y="127"/>
                  </a:cubicBezTo>
                </a:path>
              </a:pathLst>
            </a:custGeom>
            <a:solidFill>
              <a:srgbClr val="333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623595" y="2300035"/>
              <a:ext cx="50800" cy="68263"/>
            </a:xfrm>
            <a:custGeom>
              <a:avLst/>
              <a:gdLst>
                <a:gd name="T0" fmla="*/ 11 w 17"/>
                <a:gd name="T1" fmla="*/ 0 h 23"/>
                <a:gd name="T2" fmla="*/ 0 w 17"/>
                <a:gd name="T3" fmla="*/ 23 h 23"/>
                <a:gd name="T4" fmla="*/ 17 w 17"/>
                <a:gd name="T5" fmla="*/ 9 h 23"/>
                <a:gd name="T6" fmla="*/ 11 w 1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11" y="0"/>
                  </a:moveTo>
                  <a:cubicBezTo>
                    <a:pt x="7" y="7"/>
                    <a:pt x="3" y="15"/>
                    <a:pt x="0" y="23"/>
                  </a:cubicBezTo>
                  <a:cubicBezTo>
                    <a:pt x="10" y="20"/>
                    <a:pt x="17" y="15"/>
                    <a:pt x="17" y="9"/>
                  </a:cubicBezTo>
                  <a:cubicBezTo>
                    <a:pt x="17" y="6"/>
                    <a:pt x="15" y="3"/>
                    <a:pt x="11" y="0"/>
                  </a:cubicBezTo>
                </a:path>
              </a:pathLst>
            </a:custGeom>
            <a:solidFill>
              <a:srgbClr val="1A1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67" name="Freeform 63"/>
          <p:cNvSpPr>
            <a:spLocks/>
          </p:cNvSpPr>
          <p:nvPr/>
        </p:nvSpPr>
        <p:spPr bwMode="auto">
          <a:xfrm>
            <a:off x="3377593" y="2177207"/>
            <a:ext cx="439738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2" name="Freeform 65"/>
          <p:cNvSpPr>
            <a:spLocks/>
          </p:cNvSpPr>
          <p:nvPr/>
        </p:nvSpPr>
        <p:spPr bwMode="auto">
          <a:xfrm>
            <a:off x="7218658" y="3622466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3" name="Freeform 28"/>
          <p:cNvSpPr>
            <a:spLocks/>
          </p:cNvSpPr>
          <p:nvPr/>
        </p:nvSpPr>
        <p:spPr bwMode="auto">
          <a:xfrm>
            <a:off x="2449010" y="3170822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5" name="Freeform 30"/>
          <p:cNvSpPr>
            <a:spLocks/>
          </p:cNvSpPr>
          <p:nvPr/>
        </p:nvSpPr>
        <p:spPr bwMode="auto">
          <a:xfrm>
            <a:off x="7280381" y="2570055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7" name="Freeform 32"/>
          <p:cNvSpPr>
            <a:spLocks/>
          </p:cNvSpPr>
          <p:nvPr/>
        </p:nvSpPr>
        <p:spPr bwMode="auto">
          <a:xfrm>
            <a:off x="3314198" y="3788360"/>
            <a:ext cx="474663" cy="841375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9" name="Freeform 34"/>
          <p:cNvSpPr>
            <a:spLocks/>
          </p:cNvSpPr>
          <p:nvPr/>
        </p:nvSpPr>
        <p:spPr bwMode="auto">
          <a:xfrm>
            <a:off x="6099917" y="2508040"/>
            <a:ext cx="473075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2" name="Freeform 37"/>
          <p:cNvSpPr>
            <a:spLocks/>
          </p:cNvSpPr>
          <p:nvPr/>
        </p:nvSpPr>
        <p:spPr bwMode="auto">
          <a:xfrm>
            <a:off x="9152280" y="3200984"/>
            <a:ext cx="474663" cy="842963"/>
          </a:xfrm>
          <a:custGeom>
            <a:avLst/>
            <a:gdLst>
              <a:gd name="T0" fmla="*/ 153 w 160"/>
              <a:gd name="T1" fmla="*/ 145 h 284"/>
              <a:gd name="T2" fmla="*/ 92 w 160"/>
              <a:gd name="T3" fmla="*/ 59 h 284"/>
              <a:gd name="T4" fmla="*/ 111 w 160"/>
              <a:gd name="T5" fmla="*/ 30 h 284"/>
              <a:gd name="T6" fmla="*/ 80 w 160"/>
              <a:gd name="T7" fmla="*/ 0 h 284"/>
              <a:gd name="T8" fmla="*/ 49 w 160"/>
              <a:gd name="T9" fmla="*/ 30 h 284"/>
              <a:gd name="T10" fmla="*/ 68 w 160"/>
              <a:gd name="T11" fmla="*/ 59 h 284"/>
              <a:gd name="T12" fmla="*/ 7 w 160"/>
              <a:gd name="T13" fmla="*/ 145 h 284"/>
              <a:gd name="T14" fmla="*/ 33 w 160"/>
              <a:gd name="T15" fmla="*/ 137 h 284"/>
              <a:gd name="T16" fmla="*/ 51 w 160"/>
              <a:gd name="T17" fmla="*/ 137 h 284"/>
              <a:gd name="T18" fmla="*/ 45 w 160"/>
              <a:gd name="T19" fmla="*/ 216 h 284"/>
              <a:gd name="T20" fmla="*/ 69 w 160"/>
              <a:gd name="T21" fmla="*/ 216 h 284"/>
              <a:gd name="T22" fmla="*/ 80 w 160"/>
              <a:gd name="T23" fmla="*/ 173 h 284"/>
              <a:gd name="T24" fmla="*/ 91 w 160"/>
              <a:gd name="T25" fmla="*/ 216 h 284"/>
              <a:gd name="T26" fmla="*/ 115 w 160"/>
              <a:gd name="T27" fmla="*/ 216 h 284"/>
              <a:gd name="T28" fmla="*/ 109 w 160"/>
              <a:gd name="T29" fmla="*/ 137 h 284"/>
              <a:gd name="T30" fmla="*/ 127 w 160"/>
              <a:gd name="T31" fmla="*/ 137 h 284"/>
              <a:gd name="T32" fmla="*/ 153 w 160"/>
              <a:gd name="T33" fmla="*/ 14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284">
                <a:moveTo>
                  <a:pt x="153" y="145"/>
                </a:moveTo>
                <a:cubicBezTo>
                  <a:pt x="146" y="118"/>
                  <a:pt x="124" y="69"/>
                  <a:pt x="92" y="59"/>
                </a:cubicBezTo>
                <a:cubicBezTo>
                  <a:pt x="103" y="54"/>
                  <a:pt x="111" y="43"/>
                  <a:pt x="111" y="30"/>
                </a:cubicBezTo>
                <a:cubicBezTo>
                  <a:pt x="111" y="13"/>
                  <a:pt x="97" y="0"/>
                  <a:pt x="80" y="0"/>
                </a:cubicBezTo>
                <a:cubicBezTo>
                  <a:pt x="63" y="0"/>
                  <a:pt x="49" y="13"/>
                  <a:pt x="49" y="30"/>
                </a:cubicBezTo>
                <a:cubicBezTo>
                  <a:pt x="49" y="43"/>
                  <a:pt x="57" y="54"/>
                  <a:pt x="68" y="59"/>
                </a:cubicBezTo>
                <a:cubicBezTo>
                  <a:pt x="36" y="69"/>
                  <a:pt x="14" y="118"/>
                  <a:pt x="7" y="145"/>
                </a:cubicBezTo>
                <a:cubicBezTo>
                  <a:pt x="0" y="175"/>
                  <a:pt x="16" y="165"/>
                  <a:pt x="33" y="137"/>
                </a:cubicBezTo>
                <a:cubicBezTo>
                  <a:pt x="52" y="103"/>
                  <a:pt x="53" y="97"/>
                  <a:pt x="51" y="137"/>
                </a:cubicBezTo>
                <a:cubicBezTo>
                  <a:pt x="50" y="157"/>
                  <a:pt x="47" y="180"/>
                  <a:pt x="45" y="216"/>
                </a:cubicBezTo>
                <a:cubicBezTo>
                  <a:pt x="44" y="284"/>
                  <a:pt x="66" y="279"/>
                  <a:pt x="69" y="216"/>
                </a:cubicBezTo>
                <a:cubicBezTo>
                  <a:pt x="72" y="186"/>
                  <a:pt x="71" y="173"/>
                  <a:pt x="80" y="173"/>
                </a:cubicBezTo>
                <a:cubicBezTo>
                  <a:pt x="89" y="173"/>
                  <a:pt x="88" y="186"/>
                  <a:pt x="91" y="216"/>
                </a:cubicBezTo>
                <a:cubicBezTo>
                  <a:pt x="94" y="279"/>
                  <a:pt x="116" y="284"/>
                  <a:pt x="115" y="216"/>
                </a:cubicBezTo>
                <a:cubicBezTo>
                  <a:pt x="113" y="180"/>
                  <a:pt x="110" y="157"/>
                  <a:pt x="109" y="137"/>
                </a:cubicBezTo>
                <a:cubicBezTo>
                  <a:pt x="107" y="97"/>
                  <a:pt x="108" y="103"/>
                  <a:pt x="127" y="137"/>
                </a:cubicBezTo>
                <a:cubicBezTo>
                  <a:pt x="144" y="165"/>
                  <a:pt x="160" y="175"/>
                  <a:pt x="153" y="145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5" name="Freeform 67"/>
          <p:cNvSpPr>
            <a:spLocks/>
          </p:cNvSpPr>
          <p:nvPr/>
        </p:nvSpPr>
        <p:spPr bwMode="auto">
          <a:xfrm>
            <a:off x="5842387" y="3716128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" name="Freeform 67">
            <a:extLst>
              <a:ext uri="{FF2B5EF4-FFF2-40B4-BE49-F238E27FC236}">
                <a16:creationId xmlns:a16="http://schemas.microsoft.com/office/drawing/2014/main" id="{044C43A0-D817-7EB9-8DA9-255518294953}"/>
              </a:ext>
            </a:extLst>
          </p:cNvPr>
          <p:cNvSpPr>
            <a:spLocks/>
          </p:cNvSpPr>
          <p:nvPr/>
        </p:nvSpPr>
        <p:spPr bwMode="auto">
          <a:xfrm>
            <a:off x="5671055" y="4776720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7" name="Freeform 69"/>
          <p:cNvSpPr>
            <a:spLocks/>
          </p:cNvSpPr>
          <p:nvPr/>
        </p:nvSpPr>
        <p:spPr bwMode="auto">
          <a:xfrm>
            <a:off x="4027966" y="4776720"/>
            <a:ext cx="438150" cy="788988"/>
          </a:xfrm>
          <a:custGeom>
            <a:avLst/>
            <a:gdLst>
              <a:gd name="T0" fmla="*/ 137 w 148"/>
              <a:gd name="T1" fmla="*/ 127 h 266"/>
              <a:gd name="T2" fmla="*/ 87 w 148"/>
              <a:gd name="T3" fmla="*/ 56 h 266"/>
              <a:gd name="T4" fmla="*/ 100 w 148"/>
              <a:gd name="T5" fmla="*/ 44 h 266"/>
              <a:gd name="T6" fmla="*/ 107 w 148"/>
              <a:gd name="T7" fmla="*/ 44 h 266"/>
              <a:gd name="T8" fmla="*/ 78 w 148"/>
              <a:gd name="T9" fmla="*/ 1 h 266"/>
              <a:gd name="T10" fmla="*/ 76 w 148"/>
              <a:gd name="T11" fmla="*/ 1 h 266"/>
              <a:gd name="T12" fmla="*/ 74 w 148"/>
              <a:gd name="T13" fmla="*/ 0 h 266"/>
              <a:gd name="T14" fmla="*/ 68 w 148"/>
              <a:gd name="T15" fmla="*/ 1 h 266"/>
              <a:gd name="T16" fmla="*/ 68 w 148"/>
              <a:gd name="T17" fmla="*/ 2 h 266"/>
              <a:gd name="T18" fmla="*/ 38 w 148"/>
              <a:gd name="T19" fmla="*/ 44 h 266"/>
              <a:gd name="T20" fmla="*/ 48 w 148"/>
              <a:gd name="T21" fmla="*/ 44 h 266"/>
              <a:gd name="T22" fmla="*/ 60 w 148"/>
              <a:gd name="T23" fmla="*/ 56 h 266"/>
              <a:gd name="T24" fmla="*/ 11 w 148"/>
              <a:gd name="T25" fmla="*/ 123 h 266"/>
              <a:gd name="T26" fmla="*/ 28 w 148"/>
              <a:gd name="T27" fmla="*/ 125 h 266"/>
              <a:gd name="T28" fmla="*/ 50 w 148"/>
              <a:gd name="T29" fmla="*/ 122 h 266"/>
              <a:gd name="T30" fmla="*/ 50 w 148"/>
              <a:gd name="T31" fmla="*/ 123 h 266"/>
              <a:gd name="T32" fmla="*/ 25 w 148"/>
              <a:gd name="T33" fmla="*/ 174 h 266"/>
              <a:gd name="T34" fmla="*/ 50 w 148"/>
              <a:gd name="T35" fmla="*/ 180 h 266"/>
              <a:gd name="T36" fmla="*/ 50 w 148"/>
              <a:gd name="T37" fmla="*/ 200 h 266"/>
              <a:gd name="T38" fmla="*/ 68 w 148"/>
              <a:gd name="T39" fmla="*/ 201 h 266"/>
              <a:gd name="T40" fmla="*/ 69 w 148"/>
              <a:gd name="T41" fmla="*/ 181 h 266"/>
              <a:gd name="T42" fmla="*/ 73 w 148"/>
              <a:gd name="T43" fmla="*/ 181 h 266"/>
              <a:gd name="T44" fmla="*/ 76 w 148"/>
              <a:gd name="T45" fmla="*/ 181 h 266"/>
              <a:gd name="T46" fmla="*/ 77 w 148"/>
              <a:gd name="T47" fmla="*/ 200 h 266"/>
              <a:gd name="T48" fmla="*/ 95 w 148"/>
              <a:gd name="T49" fmla="*/ 200 h 266"/>
              <a:gd name="T50" fmla="*/ 95 w 148"/>
              <a:gd name="T51" fmla="*/ 179 h 266"/>
              <a:gd name="T52" fmla="*/ 124 w 148"/>
              <a:gd name="T53" fmla="*/ 168 h 266"/>
              <a:gd name="T54" fmla="*/ 95 w 148"/>
              <a:gd name="T55" fmla="*/ 108 h 266"/>
              <a:gd name="T56" fmla="*/ 119 w 148"/>
              <a:gd name="T57" fmla="*/ 125 h 266"/>
              <a:gd name="T58" fmla="*/ 137 w 148"/>
              <a:gd name="T5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8" h="266">
                <a:moveTo>
                  <a:pt x="137" y="127"/>
                </a:moveTo>
                <a:cubicBezTo>
                  <a:pt x="127" y="101"/>
                  <a:pt x="114" y="65"/>
                  <a:pt x="87" y="56"/>
                </a:cubicBezTo>
                <a:cubicBezTo>
                  <a:pt x="93" y="53"/>
                  <a:pt x="97" y="48"/>
                  <a:pt x="100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28"/>
                  <a:pt x="103" y="5"/>
                  <a:pt x="78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4" y="0"/>
                  <a:pt x="74" y="0"/>
                </a:cubicBezTo>
                <a:cubicBezTo>
                  <a:pt x="72" y="0"/>
                  <a:pt x="70" y="0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39" y="8"/>
                  <a:pt x="3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50" y="48"/>
                  <a:pt x="55" y="53"/>
                  <a:pt x="60" y="56"/>
                </a:cubicBezTo>
                <a:cubicBezTo>
                  <a:pt x="38" y="65"/>
                  <a:pt x="23" y="94"/>
                  <a:pt x="11" y="123"/>
                </a:cubicBezTo>
                <a:cubicBezTo>
                  <a:pt x="0" y="150"/>
                  <a:pt x="12" y="152"/>
                  <a:pt x="28" y="125"/>
                </a:cubicBezTo>
                <a:cubicBezTo>
                  <a:pt x="47" y="93"/>
                  <a:pt x="53" y="83"/>
                  <a:pt x="50" y="122"/>
                </a:cubicBezTo>
                <a:cubicBezTo>
                  <a:pt x="50" y="122"/>
                  <a:pt x="50" y="123"/>
                  <a:pt x="50" y="123"/>
                </a:cubicBezTo>
                <a:cubicBezTo>
                  <a:pt x="47" y="142"/>
                  <a:pt x="32" y="160"/>
                  <a:pt x="25" y="174"/>
                </a:cubicBezTo>
                <a:cubicBezTo>
                  <a:pt x="25" y="174"/>
                  <a:pt x="32" y="178"/>
                  <a:pt x="50" y="180"/>
                </a:cubicBezTo>
                <a:cubicBezTo>
                  <a:pt x="50" y="186"/>
                  <a:pt x="50" y="193"/>
                  <a:pt x="50" y="200"/>
                </a:cubicBezTo>
                <a:cubicBezTo>
                  <a:pt x="49" y="266"/>
                  <a:pt x="66" y="262"/>
                  <a:pt x="68" y="201"/>
                </a:cubicBezTo>
                <a:cubicBezTo>
                  <a:pt x="69" y="193"/>
                  <a:pt x="69" y="187"/>
                  <a:pt x="69" y="181"/>
                </a:cubicBezTo>
                <a:cubicBezTo>
                  <a:pt x="71" y="181"/>
                  <a:pt x="72" y="181"/>
                  <a:pt x="73" y="181"/>
                </a:cubicBezTo>
                <a:cubicBezTo>
                  <a:pt x="74" y="181"/>
                  <a:pt x="75" y="181"/>
                  <a:pt x="76" y="181"/>
                </a:cubicBezTo>
                <a:cubicBezTo>
                  <a:pt x="76" y="186"/>
                  <a:pt x="76" y="193"/>
                  <a:pt x="77" y="200"/>
                </a:cubicBezTo>
                <a:cubicBezTo>
                  <a:pt x="80" y="261"/>
                  <a:pt x="96" y="266"/>
                  <a:pt x="95" y="200"/>
                </a:cubicBezTo>
                <a:cubicBezTo>
                  <a:pt x="95" y="193"/>
                  <a:pt x="95" y="186"/>
                  <a:pt x="95" y="179"/>
                </a:cubicBezTo>
                <a:cubicBezTo>
                  <a:pt x="115" y="176"/>
                  <a:pt x="124" y="168"/>
                  <a:pt x="124" y="168"/>
                </a:cubicBezTo>
                <a:cubicBezTo>
                  <a:pt x="124" y="168"/>
                  <a:pt x="95" y="146"/>
                  <a:pt x="95" y="108"/>
                </a:cubicBezTo>
                <a:cubicBezTo>
                  <a:pt x="95" y="84"/>
                  <a:pt x="102" y="97"/>
                  <a:pt x="119" y="125"/>
                </a:cubicBezTo>
                <a:cubicBezTo>
                  <a:pt x="135" y="152"/>
                  <a:pt x="148" y="155"/>
                  <a:pt x="137" y="127"/>
                </a:cubicBezTo>
                <a:close/>
              </a:path>
            </a:pathLst>
          </a:custGeom>
          <a:solidFill>
            <a:srgbClr val="333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28EEF-A39F-EF7A-C49A-C33DE5CD9489}"/>
              </a:ext>
            </a:extLst>
          </p:cNvPr>
          <p:cNvSpPr txBox="1"/>
          <p:nvPr/>
        </p:nvSpPr>
        <p:spPr>
          <a:xfrm>
            <a:off x="254089" y="2063591"/>
            <a:ext cx="1845671" cy="40862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مخاطر غير مجمعة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42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WA_Logo-Motto_PPT-Ar" id="{CA9D1C49-7894-0E4A-B88F-93A62C7B6C47}" vid="{4D5710C3-A91B-0146-B7B2-58BEF02F20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ESCWA_Logo-Motto_PPT-Ar-V2</Template>
  <TotalTime>1968</TotalTime>
  <Words>781</Words>
  <Application>Microsoft Office PowerPoint</Application>
  <PresentationFormat>Widescreen</PresentationFormat>
  <Paragraphs>125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Garamond</vt:lpstr>
      <vt:lpstr>inherit</vt:lpstr>
      <vt:lpstr>inpin heiti</vt:lpstr>
      <vt:lpstr>Lato</vt:lpstr>
      <vt:lpstr>Open Sans</vt:lpstr>
      <vt:lpstr>Raleway Light</vt:lpstr>
      <vt:lpstr>Roboto Condensed</vt:lpstr>
      <vt:lpstr>Times New Roman</vt:lpstr>
      <vt:lpstr>Wingdings</vt:lpstr>
      <vt:lpstr>字魂36号-正文宋楷</vt:lpstr>
      <vt:lpstr>SavonVTI</vt:lpstr>
      <vt:lpstr>سياسات الحماية الاجتماعية التدريجية من أجل المساواة  في المنطقة العربية </vt:lpstr>
      <vt:lpstr>PowerPoint Presentation</vt:lpstr>
      <vt:lpstr>PowerPoint Presentation</vt:lpstr>
      <vt:lpstr>PowerPoint Presentation</vt:lpstr>
      <vt:lpstr>PowerPoint Presentation</vt:lpstr>
      <vt:lpstr>توزيع التقديمات في نظام مستهدف بدقة وفي نظام أكثر شمولاً (% من إجمالي التقديمات)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Fattah</dc:creator>
  <cp:lastModifiedBy>Marco SCHAEFER</cp:lastModifiedBy>
  <cp:revision>9</cp:revision>
  <dcterms:created xsi:type="dcterms:W3CDTF">2020-02-11T10:04:50Z</dcterms:created>
  <dcterms:modified xsi:type="dcterms:W3CDTF">2024-06-06T13:51:22Z</dcterms:modified>
</cp:coreProperties>
</file>