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89"/>
  </p:notesMasterIdLst>
  <p:handoutMasterIdLst>
    <p:handoutMasterId r:id="rId90"/>
  </p:handoutMasterIdLst>
  <p:sldIdLst>
    <p:sldId id="273" r:id="rId2"/>
    <p:sldId id="1230" r:id="rId3"/>
    <p:sldId id="1320" r:id="rId4"/>
    <p:sldId id="1321" r:id="rId5"/>
    <p:sldId id="1322" r:id="rId6"/>
    <p:sldId id="1323" r:id="rId7"/>
    <p:sldId id="1324" r:id="rId8"/>
    <p:sldId id="1313" r:id="rId9"/>
    <p:sldId id="1238" r:id="rId10"/>
    <p:sldId id="1204" r:id="rId11"/>
    <p:sldId id="1239" r:id="rId12"/>
    <p:sldId id="1236" r:id="rId13"/>
    <p:sldId id="1237" r:id="rId14"/>
    <p:sldId id="1325" r:id="rId15"/>
    <p:sldId id="1241" r:id="rId16"/>
    <p:sldId id="1326" r:id="rId17"/>
    <p:sldId id="1221" r:id="rId18"/>
    <p:sldId id="1259" r:id="rId19"/>
    <p:sldId id="1258" r:id="rId20"/>
    <p:sldId id="1260" r:id="rId21"/>
    <p:sldId id="1202" r:id="rId22"/>
    <p:sldId id="1257" r:id="rId23"/>
    <p:sldId id="292" r:id="rId24"/>
    <p:sldId id="1327" r:id="rId25"/>
    <p:sldId id="1328" r:id="rId26"/>
    <p:sldId id="1329" r:id="rId27"/>
    <p:sldId id="1330" r:id="rId28"/>
    <p:sldId id="1331" r:id="rId29"/>
    <p:sldId id="1256" r:id="rId30"/>
    <p:sldId id="1254" r:id="rId31"/>
    <p:sldId id="1252" r:id="rId32"/>
    <p:sldId id="1261" r:id="rId33"/>
    <p:sldId id="1262" r:id="rId34"/>
    <p:sldId id="1263" r:id="rId35"/>
    <p:sldId id="1264" r:id="rId36"/>
    <p:sldId id="1265" r:id="rId37"/>
    <p:sldId id="1332" r:id="rId38"/>
    <p:sldId id="1267" r:id="rId39"/>
    <p:sldId id="1268" r:id="rId40"/>
    <p:sldId id="1207" r:id="rId41"/>
    <p:sldId id="1224" r:id="rId42"/>
    <p:sldId id="1228" r:id="rId43"/>
    <p:sldId id="1227" r:id="rId44"/>
    <p:sldId id="1226" r:id="rId45"/>
    <p:sldId id="1280" r:id="rId46"/>
    <p:sldId id="1281" r:id="rId47"/>
    <p:sldId id="1278" r:id="rId48"/>
    <p:sldId id="1334" r:id="rId49"/>
    <p:sldId id="1333" r:id="rId50"/>
    <p:sldId id="1270" r:id="rId51"/>
    <p:sldId id="1335" r:id="rId52"/>
    <p:sldId id="1271" r:id="rId53"/>
    <p:sldId id="1282" r:id="rId54"/>
    <p:sldId id="1283" r:id="rId55"/>
    <p:sldId id="1284" r:id="rId56"/>
    <p:sldId id="1337" r:id="rId57"/>
    <p:sldId id="1295" r:id="rId58"/>
    <p:sldId id="1293" r:id="rId59"/>
    <p:sldId id="1294" r:id="rId60"/>
    <p:sldId id="1336" r:id="rId61"/>
    <p:sldId id="1273" r:id="rId62"/>
    <p:sldId id="1274" r:id="rId63"/>
    <p:sldId id="1338" r:id="rId64"/>
    <p:sldId id="1296" r:id="rId65"/>
    <p:sldId id="1297" r:id="rId66"/>
    <p:sldId id="1288" r:id="rId67"/>
    <p:sldId id="1289" r:id="rId68"/>
    <p:sldId id="1290" r:id="rId69"/>
    <p:sldId id="1291" r:id="rId70"/>
    <p:sldId id="1339" r:id="rId71"/>
    <p:sldId id="1298" r:id="rId72"/>
    <p:sldId id="1340" r:id="rId73"/>
    <p:sldId id="1300" r:id="rId74"/>
    <p:sldId id="1304" r:id="rId75"/>
    <p:sldId id="1341" r:id="rId76"/>
    <p:sldId id="1247" r:id="rId77"/>
    <p:sldId id="1275" r:id="rId78"/>
    <p:sldId id="1249" r:id="rId79"/>
    <p:sldId id="1250" r:id="rId80"/>
    <p:sldId id="1276" r:id="rId81"/>
    <p:sldId id="1277" r:id="rId82"/>
    <p:sldId id="1342" r:id="rId83"/>
    <p:sldId id="1343" r:id="rId84"/>
    <p:sldId id="1344" r:id="rId85"/>
    <p:sldId id="1308" r:id="rId86"/>
    <p:sldId id="1229" r:id="rId87"/>
    <p:sldId id="1310" r:id="rId88"/>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9DB"/>
    <a:srgbClr val="0298CA"/>
    <a:srgbClr val="C8CAD4"/>
    <a:srgbClr val="134985"/>
    <a:srgbClr val="A2A5B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69434" autoAdjust="0"/>
  </p:normalViewPr>
  <p:slideViewPr>
    <p:cSldViewPr snapToGrid="0" snapToObjects="1">
      <p:cViewPr varScale="1">
        <p:scale>
          <a:sx n="53" d="100"/>
          <a:sy n="53" d="100"/>
        </p:scale>
        <p:origin x="82" y="1555"/>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42" d="100"/>
          <a:sy n="142" d="100"/>
        </p:scale>
        <p:origin x="5832"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1E6432A5-9D1D-E844-A4AD-82CF61F20C4A}" type="datetimeFigureOut">
              <a:rPr lang="en-US" smtClean="0"/>
              <a:t>25/05/2023</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9377320"/>
            <a:ext cx="2921582"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18971" y="9377320"/>
            <a:ext cx="2921582" cy="495347"/>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06051B7D-5F64-5949-A811-97A405C7F271}" type="datetimeFigureOut">
              <a:rPr lang="en-US" smtClean="0"/>
              <a:t>25/05/2023</a:t>
            </a:fld>
            <a:endParaRPr lang="en-US"/>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221"/>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20"/>
            <a:ext cx="2921582"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20"/>
            <a:ext cx="2921582" cy="495347"/>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1</a:t>
            </a:fld>
            <a:endParaRPr lang="en-US"/>
          </a:p>
        </p:txBody>
      </p:sp>
    </p:spTree>
    <p:extLst>
      <p:ext uri="{BB962C8B-B14F-4D97-AF65-F5344CB8AC3E}">
        <p14:creationId xmlns:p14="http://schemas.microsoft.com/office/powerpoint/2010/main" val="371009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10</a:t>
            </a:fld>
            <a:endParaRPr lang="en-US"/>
          </a:p>
        </p:txBody>
      </p:sp>
    </p:spTree>
    <p:extLst>
      <p:ext uri="{BB962C8B-B14F-4D97-AF65-F5344CB8AC3E}">
        <p14:creationId xmlns:p14="http://schemas.microsoft.com/office/powerpoint/2010/main" val="66864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11</a:t>
            </a:fld>
            <a:endParaRPr lang="en-US"/>
          </a:p>
        </p:txBody>
      </p:sp>
    </p:spTree>
    <p:extLst>
      <p:ext uri="{BB962C8B-B14F-4D97-AF65-F5344CB8AC3E}">
        <p14:creationId xmlns:p14="http://schemas.microsoft.com/office/powerpoint/2010/main" val="851309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12</a:t>
            </a:fld>
            <a:endParaRPr lang="en-US"/>
          </a:p>
        </p:txBody>
      </p:sp>
    </p:spTree>
    <p:extLst>
      <p:ext uri="{BB962C8B-B14F-4D97-AF65-F5344CB8AC3E}">
        <p14:creationId xmlns:p14="http://schemas.microsoft.com/office/powerpoint/2010/main" val="358694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13</a:t>
            </a:fld>
            <a:endParaRPr lang="en-US"/>
          </a:p>
        </p:txBody>
      </p:sp>
    </p:spTree>
    <p:extLst>
      <p:ext uri="{BB962C8B-B14F-4D97-AF65-F5344CB8AC3E}">
        <p14:creationId xmlns:p14="http://schemas.microsoft.com/office/powerpoint/2010/main" val="92603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14</a:t>
            </a:fld>
            <a:endParaRPr lang="en-US"/>
          </a:p>
        </p:txBody>
      </p:sp>
    </p:spTree>
    <p:extLst>
      <p:ext uri="{BB962C8B-B14F-4D97-AF65-F5344CB8AC3E}">
        <p14:creationId xmlns:p14="http://schemas.microsoft.com/office/powerpoint/2010/main" val="368783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15</a:t>
            </a:fld>
            <a:endParaRPr lang="en-US"/>
          </a:p>
        </p:txBody>
      </p:sp>
    </p:spTree>
    <p:extLst>
      <p:ext uri="{BB962C8B-B14F-4D97-AF65-F5344CB8AC3E}">
        <p14:creationId xmlns:p14="http://schemas.microsoft.com/office/powerpoint/2010/main" val="3167362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16</a:t>
            </a:fld>
            <a:endParaRPr lang="en-US"/>
          </a:p>
        </p:txBody>
      </p:sp>
    </p:spTree>
    <p:extLst>
      <p:ext uri="{BB962C8B-B14F-4D97-AF65-F5344CB8AC3E}">
        <p14:creationId xmlns:p14="http://schemas.microsoft.com/office/powerpoint/2010/main" val="3162482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17</a:t>
            </a:fld>
            <a:endParaRPr lang="en-US"/>
          </a:p>
        </p:txBody>
      </p:sp>
    </p:spTree>
    <p:extLst>
      <p:ext uri="{BB962C8B-B14F-4D97-AF65-F5344CB8AC3E}">
        <p14:creationId xmlns:p14="http://schemas.microsoft.com/office/powerpoint/2010/main" val="284726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18</a:t>
            </a:fld>
            <a:endParaRPr lang="en-US"/>
          </a:p>
        </p:txBody>
      </p:sp>
    </p:spTree>
    <p:extLst>
      <p:ext uri="{BB962C8B-B14F-4D97-AF65-F5344CB8AC3E}">
        <p14:creationId xmlns:p14="http://schemas.microsoft.com/office/powerpoint/2010/main" val="2529306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19</a:t>
            </a:fld>
            <a:endParaRPr lang="en-US"/>
          </a:p>
        </p:txBody>
      </p:sp>
    </p:spTree>
    <p:extLst>
      <p:ext uri="{BB962C8B-B14F-4D97-AF65-F5344CB8AC3E}">
        <p14:creationId xmlns:p14="http://schemas.microsoft.com/office/powerpoint/2010/main" val="418847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2</a:t>
            </a:fld>
            <a:endParaRPr lang="en-US"/>
          </a:p>
        </p:txBody>
      </p:sp>
    </p:spTree>
    <p:extLst>
      <p:ext uri="{BB962C8B-B14F-4D97-AF65-F5344CB8AC3E}">
        <p14:creationId xmlns:p14="http://schemas.microsoft.com/office/powerpoint/2010/main" val="369627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20</a:t>
            </a:fld>
            <a:endParaRPr lang="en-US"/>
          </a:p>
        </p:txBody>
      </p:sp>
    </p:spTree>
    <p:extLst>
      <p:ext uri="{BB962C8B-B14F-4D97-AF65-F5344CB8AC3E}">
        <p14:creationId xmlns:p14="http://schemas.microsoft.com/office/powerpoint/2010/main" val="2266463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21</a:t>
            </a:fld>
            <a:endParaRPr lang="en-US"/>
          </a:p>
        </p:txBody>
      </p:sp>
    </p:spTree>
    <p:extLst>
      <p:ext uri="{BB962C8B-B14F-4D97-AF65-F5344CB8AC3E}">
        <p14:creationId xmlns:p14="http://schemas.microsoft.com/office/powerpoint/2010/main" val="112780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22</a:t>
            </a:fld>
            <a:endParaRPr lang="en-US"/>
          </a:p>
        </p:txBody>
      </p:sp>
    </p:spTree>
    <p:extLst>
      <p:ext uri="{BB962C8B-B14F-4D97-AF65-F5344CB8AC3E}">
        <p14:creationId xmlns:p14="http://schemas.microsoft.com/office/powerpoint/2010/main" val="159466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 is bigger than the GGI</a:t>
            </a:r>
          </a:p>
          <a:p>
            <a:r>
              <a:rPr lang="en-US" noProof="0" dirty="0"/>
              <a:t>Because women life will be improved also by tackling issues such as</a:t>
            </a:r>
          </a:p>
          <a:p>
            <a:pPr lvl="1"/>
            <a:r>
              <a:rPr lang="en-US" noProof="0" dirty="0"/>
              <a:t>Globalization</a:t>
            </a:r>
          </a:p>
          <a:p>
            <a:pPr lvl="1"/>
            <a:r>
              <a:rPr lang="en-US" noProof="0" dirty="0"/>
              <a:t>E-government</a:t>
            </a:r>
          </a:p>
          <a:p>
            <a:pPr lvl="1"/>
            <a:r>
              <a:rPr lang="en-US" noProof="0" dirty="0"/>
              <a:t>Higher innovation capacities</a:t>
            </a:r>
          </a:p>
          <a:p>
            <a:pPr lvl="1"/>
            <a:r>
              <a:rPr lang="en-US" noProof="0" dirty="0"/>
              <a:t>Higher competitiveness</a:t>
            </a:r>
          </a:p>
          <a:p>
            <a:endParaRPr lang="en-US" noProof="0" dirty="0"/>
          </a:p>
          <a:p>
            <a:r>
              <a:rPr lang="en-US" noProof="0" dirty="0"/>
              <a:t>If something is missing in the list then send a request</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23</a:t>
            </a:fld>
            <a:endParaRPr lang="en-US"/>
          </a:p>
        </p:txBody>
      </p:sp>
    </p:spTree>
    <p:extLst>
      <p:ext uri="{BB962C8B-B14F-4D97-AF65-F5344CB8AC3E}">
        <p14:creationId xmlns:p14="http://schemas.microsoft.com/office/powerpoint/2010/main" val="3010879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24</a:t>
            </a:fld>
            <a:endParaRPr lang="en-US"/>
          </a:p>
        </p:txBody>
      </p:sp>
    </p:spTree>
    <p:extLst>
      <p:ext uri="{BB962C8B-B14F-4D97-AF65-F5344CB8AC3E}">
        <p14:creationId xmlns:p14="http://schemas.microsoft.com/office/powerpoint/2010/main" val="4167379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25</a:t>
            </a:fld>
            <a:endParaRPr lang="en-US"/>
          </a:p>
        </p:txBody>
      </p:sp>
    </p:spTree>
    <p:extLst>
      <p:ext uri="{BB962C8B-B14F-4D97-AF65-F5344CB8AC3E}">
        <p14:creationId xmlns:p14="http://schemas.microsoft.com/office/powerpoint/2010/main" val="1875496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26</a:t>
            </a:fld>
            <a:endParaRPr lang="en-US"/>
          </a:p>
        </p:txBody>
      </p:sp>
    </p:spTree>
    <p:extLst>
      <p:ext uri="{BB962C8B-B14F-4D97-AF65-F5344CB8AC3E}">
        <p14:creationId xmlns:p14="http://schemas.microsoft.com/office/powerpoint/2010/main" val="3390935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27</a:t>
            </a:fld>
            <a:endParaRPr lang="en-US"/>
          </a:p>
        </p:txBody>
      </p:sp>
    </p:spTree>
    <p:extLst>
      <p:ext uri="{BB962C8B-B14F-4D97-AF65-F5344CB8AC3E}">
        <p14:creationId xmlns:p14="http://schemas.microsoft.com/office/powerpoint/2010/main" val="1856525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28</a:t>
            </a:fld>
            <a:endParaRPr lang="en-US"/>
          </a:p>
        </p:txBody>
      </p:sp>
    </p:spTree>
    <p:extLst>
      <p:ext uri="{BB962C8B-B14F-4D97-AF65-F5344CB8AC3E}">
        <p14:creationId xmlns:p14="http://schemas.microsoft.com/office/powerpoint/2010/main" val="171541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29</a:t>
            </a:fld>
            <a:endParaRPr lang="en-US"/>
          </a:p>
        </p:txBody>
      </p:sp>
    </p:spTree>
    <p:extLst>
      <p:ext uri="{BB962C8B-B14F-4D97-AF65-F5344CB8AC3E}">
        <p14:creationId xmlns:p14="http://schemas.microsoft.com/office/powerpoint/2010/main" val="347804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3</a:t>
            </a:fld>
            <a:endParaRPr lang="en-US"/>
          </a:p>
        </p:txBody>
      </p:sp>
    </p:spTree>
    <p:extLst>
      <p:ext uri="{BB962C8B-B14F-4D97-AF65-F5344CB8AC3E}">
        <p14:creationId xmlns:p14="http://schemas.microsoft.com/office/powerpoint/2010/main" val="2594477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30</a:t>
            </a:fld>
            <a:endParaRPr lang="en-US"/>
          </a:p>
        </p:txBody>
      </p:sp>
    </p:spTree>
    <p:extLst>
      <p:ext uri="{BB962C8B-B14F-4D97-AF65-F5344CB8AC3E}">
        <p14:creationId xmlns:p14="http://schemas.microsoft.com/office/powerpoint/2010/main" val="4036910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31</a:t>
            </a:fld>
            <a:endParaRPr lang="en-US"/>
          </a:p>
        </p:txBody>
      </p:sp>
    </p:spTree>
    <p:extLst>
      <p:ext uri="{BB962C8B-B14F-4D97-AF65-F5344CB8AC3E}">
        <p14:creationId xmlns:p14="http://schemas.microsoft.com/office/powerpoint/2010/main" val="3507657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32</a:t>
            </a:fld>
            <a:endParaRPr lang="en-US"/>
          </a:p>
        </p:txBody>
      </p:sp>
    </p:spTree>
    <p:extLst>
      <p:ext uri="{BB962C8B-B14F-4D97-AF65-F5344CB8AC3E}">
        <p14:creationId xmlns:p14="http://schemas.microsoft.com/office/powerpoint/2010/main" val="1333924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33</a:t>
            </a:fld>
            <a:endParaRPr lang="en-US"/>
          </a:p>
        </p:txBody>
      </p:sp>
    </p:spTree>
    <p:extLst>
      <p:ext uri="{BB962C8B-B14F-4D97-AF65-F5344CB8AC3E}">
        <p14:creationId xmlns:p14="http://schemas.microsoft.com/office/powerpoint/2010/main" val="541804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34</a:t>
            </a:fld>
            <a:endParaRPr lang="en-US"/>
          </a:p>
        </p:txBody>
      </p:sp>
    </p:spTree>
    <p:extLst>
      <p:ext uri="{BB962C8B-B14F-4D97-AF65-F5344CB8AC3E}">
        <p14:creationId xmlns:p14="http://schemas.microsoft.com/office/powerpoint/2010/main" val="3028566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35</a:t>
            </a:fld>
            <a:endParaRPr lang="en-US"/>
          </a:p>
        </p:txBody>
      </p:sp>
    </p:spTree>
    <p:extLst>
      <p:ext uri="{BB962C8B-B14F-4D97-AF65-F5344CB8AC3E}">
        <p14:creationId xmlns:p14="http://schemas.microsoft.com/office/powerpoint/2010/main" val="992506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36</a:t>
            </a:fld>
            <a:endParaRPr lang="en-US"/>
          </a:p>
        </p:txBody>
      </p:sp>
    </p:spTree>
    <p:extLst>
      <p:ext uri="{BB962C8B-B14F-4D97-AF65-F5344CB8AC3E}">
        <p14:creationId xmlns:p14="http://schemas.microsoft.com/office/powerpoint/2010/main" val="3633250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37</a:t>
            </a:fld>
            <a:endParaRPr lang="en-US"/>
          </a:p>
        </p:txBody>
      </p:sp>
    </p:spTree>
    <p:extLst>
      <p:ext uri="{BB962C8B-B14F-4D97-AF65-F5344CB8AC3E}">
        <p14:creationId xmlns:p14="http://schemas.microsoft.com/office/powerpoint/2010/main" val="2907950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38</a:t>
            </a:fld>
            <a:endParaRPr lang="en-US"/>
          </a:p>
        </p:txBody>
      </p:sp>
    </p:spTree>
    <p:extLst>
      <p:ext uri="{BB962C8B-B14F-4D97-AF65-F5344CB8AC3E}">
        <p14:creationId xmlns:p14="http://schemas.microsoft.com/office/powerpoint/2010/main" val="3665319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39</a:t>
            </a:fld>
            <a:endParaRPr lang="en-US"/>
          </a:p>
        </p:txBody>
      </p:sp>
    </p:spTree>
    <p:extLst>
      <p:ext uri="{BB962C8B-B14F-4D97-AF65-F5344CB8AC3E}">
        <p14:creationId xmlns:p14="http://schemas.microsoft.com/office/powerpoint/2010/main" val="271944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4</a:t>
            </a:fld>
            <a:endParaRPr lang="en-US"/>
          </a:p>
        </p:txBody>
      </p:sp>
    </p:spTree>
    <p:extLst>
      <p:ext uri="{BB962C8B-B14F-4D97-AF65-F5344CB8AC3E}">
        <p14:creationId xmlns:p14="http://schemas.microsoft.com/office/powerpoint/2010/main" val="320110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B27F49A-4A76-8648-9A37-132247F598C3}" type="slidenum">
              <a:rPr lang="en-US" smtClean="0"/>
              <a:t>40</a:t>
            </a:fld>
            <a:endParaRPr lang="en-US"/>
          </a:p>
        </p:txBody>
      </p:sp>
    </p:spTree>
    <p:extLst>
      <p:ext uri="{BB962C8B-B14F-4D97-AF65-F5344CB8AC3E}">
        <p14:creationId xmlns:p14="http://schemas.microsoft.com/office/powerpoint/2010/main" val="2953198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B27F49A-4A76-8648-9A37-132247F598C3}" type="slidenum">
              <a:rPr lang="en-US" smtClean="0"/>
              <a:t>41</a:t>
            </a:fld>
            <a:endParaRPr lang="en-US"/>
          </a:p>
        </p:txBody>
      </p:sp>
    </p:spTree>
    <p:extLst>
      <p:ext uri="{BB962C8B-B14F-4D97-AF65-F5344CB8AC3E}">
        <p14:creationId xmlns:p14="http://schemas.microsoft.com/office/powerpoint/2010/main" val="4023706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B27F49A-4A76-8648-9A37-132247F598C3}" type="slidenum">
              <a:rPr lang="en-US" smtClean="0"/>
              <a:t>42</a:t>
            </a:fld>
            <a:endParaRPr lang="en-US"/>
          </a:p>
        </p:txBody>
      </p:sp>
    </p:spTree>
    <p:extLst>
      <p:ext uri="{BB962C8B-B14F-4D97-AF65-F5344CB8AC3E}">
        <p14:creationId xmlns:p14="http://schemas.microsoft.com/office/powerpoint/2010/main" val="1774600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B27F49A-4A76-8648-9A37-132247F598C3}" type="slidenum">
              <a:rPr lang="en-US" smtClean="0"/>
              <a:t>43</a:t>
            </a:fld>
            <a:endParaRPr lang="en-US"/>
          </a:p>
        </p:txBody>
      </p:sp>
    </p:spTree>
    <p:extLst>
      <p:ext uri="{BB962C8B-B14F-4D97-AF65-F5344CB8AC3E}">
        <p14:creationId xmlns:p14="http://schemas.microsoft.com/office/powerpoint/2010/main" val="164354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B27F49A-4A76-8648-9A37-132247F598C3}" type="slidenum">
              <a:rPr lang="en-US" smtClean="0"/>
              <a:t>44</a:t>
            </a:fld>
            <a:endParaRPr lang="en-US"/>
          </a:p>
        </p:txBody>
      </p:sp>
    </p:spTree>
    <p:extLst>
      <p:ext uri="{BB962C8B-B14F-4D97-AF65-F5344CB8AC3E}">
        <p14:creationId xmlns:p14="http://schemas.microsoft.com/office/powerpoint/2010/main" val="1644887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B27F49A-4A76-8648-9A37-132247F598C3}" type="slidenum">
              <a:rPr lang="en-US" smtClean="0"/>
              <a:t>45</a:t>
            </a:fld>
            <a:endParaRPr lang="en-US"/>
          </a:p>
        </p:txBody>
      </p:sp>
    </p:spTree>
    <p:extLst>
      <p:ext uri="{BB962C8B-B14F-4D97-AF65-F5344CB8AC3E}">
        <p14:creationId xmlns:p14="http://schemas.microsoft.com/office/powerpoint/2010/main" val="1038493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B27F49A-4A76-8648-9A37-132247F598C3}" type="slidenum">
              <a:rPr lang="en-US" smtClean="0"/>
              <a:t>46</a:t>
            </a:fld>
            <a:endParaRPr lang="en-US"/>
          </a:p>
        </p:txBody>
      </p:sp>
    </p:spTree>
    <p:extLst>
      <p:ext uri="{BB962C8B-B14F-4D97-AF65-F5344CB8AC3E}">
        <p14:creationId xmlns:p14="http://schemas.microsoft.com/office/powerpoint/2010/main" val="37362351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B27F49A-4A76-8648-9A37-132247F598C3}" type="slidenum">
              <a:rPr lang="en-US" smtClean="0"/>
              <a:t>47</a:t>
            </a:fld>
            <a:endParaRPr lang="en-US"/>
          </a:p>
        </p:txBody>
      </p:sp>
    </p:spTree>
    <p:extLst>
      <p:ext uri="{BB962C8B-B14F-4D97-AF65-F5344CB8AC3E}">
        <p14:creationId xmlns:p14="http://schemas.microsoft.com/office/powerpoint/2010/main" val="3095322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48</a:t>
            </a:fld>
            <a:endParaRPr lang="en-US"/>
          </a:p>
        </p:txBody>
      </p:sp>
    </p:spTree>
    <p:extLst>
      <p:ext uri="{BB962C8B-B14F-4D97-AF65-F5344CB8AC3E}">
        <p14:creationId xmlns:p14="http://schemas.microsoft.com/office/powerpoint/2010/main" val="4860442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49</a:t>
            </a:fld>
            <a:endParaRPr lang="en-US"/>
          </a:p>
        </p:txBody>
      </p:sp>
    </p:spTree>
    <p:extLst>
      <p:ext uri="{BB962C8B-B14F-4D97-AF65-F5344CB8AC3E}">
        <p14:creationId xmlns:p14="http://schemas.microsoft.com/office/powerpoint/2010/main" val="154828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5</a:t>
            </a:fld>
            <a:endParaRPr lang="en-US"/>
          </a:p>
        </p:txBody>
      </p:sp>
    </p:spTree>
    <p:extLst>
      <p:ext uri="{BB962C8B-B14F-4D97-AF65-F5344CB8AC3E}">
        <p14:creationId xmlns:p14="http://schemas.microsoft.com/office/powerpoint/2010/main" val="22412932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50</a:t>
            </a:fld>
            <a:endParaRPr lang="en-US"/>
          </a:p>
        </p:txBody>
      </p:sp>
    </p:spTree>
    <p:extLst>
      <p:ext uri="{BB962C8B-B14F-4D97-AF65-F5344CB8AC3E}">
        <p14:creationId xmlns:p14="http://schemas.microsoft.com/office/powerpoint/2010/main" val="1776820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51</a:t>
            </a:fld>
            <a:endParaRPr lang="en-US"/>
          </a:p>
        </p:txBody>
      </p:sp>
    </p:spTree>
    <p:extLst>
      <p:ext uri="{BB962C8B-B14F-4D97-AF65-F5344CB8AC3E}">
        <p14:creationId xmlns:p14="http://schemas.microsoft.com/office/powerpoint/2010/main" val="10754024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52</a:t>
            </a:fld>
            <a:endParaRPr lang="en-US"/>
          </a:p>
        </p:txBody>
      </p:sp>
    </p:spTree>
    <p:extLst>
      <p:ext uri="{BB962C8B-B14F-4D97-AF65-F5344CB8AC3E}">
        <p14:creationId xmlns:p14="http://schemas.microsoft.com/office/powerpoint/2010/main" val="1335993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53</a:t>
            </a:fld>
            <a:endParaRPr lang="en-US"/>
          </a:p>
        </p:txBody>
      </p:sp>
    </p:spTree>
    <p:extLst>
      <p:ext uri="{BB962C8B-B14F-4D97-AF65-F5344CB8AC3E}">
        <p14:creationId xmlns:p14="http://schemas.microsoft.com/office/powerpoint/2010/main" val="18510470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54</a:t>
            </a:fld>
            <a:endParaRPr lang="en-US"/>
          </a:p>
        </p:txBody>
      </p:sp>
    </p:spTree>
    <p:extLst>
      <p:ext uri="{BB962C8B-B14F-4D97-AF65-F5344CB8AC3E}">
        <p14:creationId xmlns:p14="http://schemas.microsoft.com/office/powerpoint/2010/main" val="8724233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55</a:t>
            </a:fld>
            <a:endParaRPr lang="en-US"/>
          </a:p>
        </p:txBody>
      </p:sp>
    </p:spTree>
    <p:extLst>
      <p:ext uri="{BB962C8B-B14F-4D97-AF65-F5344CB8AC3E}">
        <p14:creationId xmlns:p14="http://schemas.microsoft.com/office/powerpoint/2010/main" val="12574037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56</a:t>
            </a:fld>
            <a:endParaRPr lang="en-US"/>
          </a:p>
        </p:txBody>
      </p:sp>
    </p:spTree>
    <p:extLst>
      <p:ext uri="{BB962C8B-B14F-4D97-AF65-F5344CB8AC3E}">
        <p14:creationId xmlns:p14="http://schemas.microsoft.com/office/powerpoint/2010/main" val="34686663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57</a:t>
            </a:fld>
            <a:endParaRPr lang="en-US"/>
          </a:p>
        </p:txBody>
      </p:sp>
    </p:spTree>
    <p:extLst>
      <p:ext uri="{BB962C8B-B14F-4D97-AF65-F5344CB8AC3E}">
        <p14:creationId xmlns:p14="http://schemas.microsoft.com/office/powerpoint/2010/main" val="15909496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58</a:t>
            </a:fld>
            <a:endParaRPr lang="en-US"/>
          </a:p>
        </p:txBody>
      </p:sp>
    </p:spTree>
    <p:extLst>
      <p:ext uri="{BB962C8B-B14F-4D97-AF65-F5344CB8AC3E}">
        <p14:creationId xmlns:p14="http://schemas.microsoft.com/office/powerpoint/2010/main" val="3158596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59</a:t>
            </a:fld>
            <a:endParaRPr lang="en-US"/>
          </a:p>
        </p:txBody>
      </p:sp>
    </p:spTree>
    <p:extLst>
      <p:ext uri="{BB962C8B-B14F-4D97-AF65-F5344CB8AC3E}">
        <p14:creationId xmlns:p14="http://schemas.microsoft.com/office/powerpoint/2010/main" val="47363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6</a:t>
            </a:fld>
            <a:endParaRPr lang="en-US"/>
          </a:p>
        </p:txBody>
      </p:sp>
    </p:spTree>
    <p:extLst>
      <p:ext uri="{BB962C8B-B14F-4D97-AF65-F5344CB8AC3E}">
        <p14:creationId xmlns:p14="http://schemas.microsoft.com/office/powerpoint/2010/main" val="37641401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60</a:t>
            </a:fld>
            <a:endParaRPr lang="en-US"/>
          </a:p>
        </p:txBody>
      </p:sp>
    </p:spTree>
    <p:extLst>
      <p:ext uri="{BB962C8B-B14F-4D97-AF65-F5344CB8AC3E}">
        <p14:creationId xmlns:p14="http://schemas.microsoft.com/office/powerpoint/2010/main" val="3127218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61</a:t>
            </a:fld>
            <a:endParaRPr lang="en-US"/>
          </a:p>
        </p:txBody>
      </p:sp>
    </p:spTree>
    <p:extLst>
      <p:ext uri="{BB962C8B-B14F-4D97-AF65-F5344CB8AC3E}">
        <p14:creationId xmlns:p14="http://schemas.microsoft.com/office/powerpoint/2010/main" val="1846929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62</a:t>
            </a:fld>
            <a:endParaRPr lang="en-US"/>
          </a:p>
        </p:txBody>
      </p:sp>
    </p:spTree>
    <p:extLst>
      <p:ext uri="{BB962C8B-B14F-4D97-AF65-F5344CB8AC3E}">
        <p14:creationId xmlns:p14="http://schemas.microsoft.com/office/powerpoint/2010/main" val="12765483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63</a:t>
            </a:fld>
            <a:endParaRPr lang="en-US"/>
          </a:p>
        </p:txBody>
      </p:sp>
    </p:spTree>
    <p:extLst>
      <p:ext uri="{BB962C8B-B14F-4D97-AF65-F5344CB8AC3E}">
        <p14:creationId xmlns:p14="http://schemas.microsoft.com/office/powerpoint/2010/main" val="38216852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64</a:t>
            </a:fld>
            <a:endParaRPr lang="en-US"/>
          </a:p>
        </p:txBody>
      </p:sp>
    </p:spTree>
    <p:extLst>
      <p:ext uri="{BB962C8B-B14F-4D97-AF65-F5344CB8AC3E}">
        <p14:creationId xmlns:p14="http://schemas.microsoft.com/office/powerpoint/2010/main" val="14479223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65</a:t>
            </a:fld>
            <a:endParaRPr lang="en-US"/>
          </a:p>
        </p:txBody>
      </p:sp>
    </p:spTree>
    <p:extLst>
      <p:ext uri="{BB962C8B-B14F-4D97-AF65-F5344CB8AC3E}">
        <p14:creationId xmlns:p14="http://schemas.microsoft.com/office/powerpoint/2010/main" val="36487872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66</a:t>
            </a:fld>
            <a:endParaRPr lang="en-US"/>
          </a:p>
        </p:txBody>
      </p:sp>
    </p:spTree>
    <p:extLst>
      <p:ext uri="{BB962C8B-B14F-4D97-AF65-F5344CB8AC3E}">
        <p14:creationId xmlns:p14="http://schemas.microsoft.com/office/powerpoint/2010/main" val="42718413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67</a:t>
            </a:fld>
            <a:endParaRPr lang="en-US"/>
          </a:p>
        </p:txBody>
      </p:sp>
    </p:spTree>
    <p:extLst>
      <p:ext uri="{BB962C8B-B14F-4D97-AF65-F5344CB8AC3E}">
        <p14:creationId xmlns:p14="http://schemas.microsoft.com/office/powerpoint/2010/main" val="17517736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68</a:t>
            </a:fld>
            <a:endParaRPr lang="en-US"/>
          </a:p>
        </p:txBody>
      </p:sp>
    </p:spTree>
    <p:extLst>
      <p:ext uri="{BB962C8B-B14F-4D97-AF65-F5344CB8AC3E}">
        <p14:creationId xmlns:p14="http://schemas.microsoft.com/office/powerpoint/2010/main" val="15861209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69</a:t>
            </a:fld>
            <a:endParaRPr lang="en-US"/>
          </a:p>
        </p:txBody>
      </p:sp>
    </p:spTree>
    <p:extLst>
      <p:ext uri="{BB962C8B-B14F-4D97-AF65-F5344CB8AC3E}">
        <p14:creationId xmlns:p14="http://schemas.microsoft.com/office/powerpoint/2010/main" val="354499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7</a:t>
            </a:fld>
            <a:endParaRPr lang="en-US"/>
          </a:p>
        </p:txBody>
      </p:sp>
    </p:spTree>
    <p:extLst>
      <p:ext uri="{BB962C8B-B14F-4D97-AF65-F5344CB8AC3E}">
        <p14:creationId xmlns:p14="http://schemas.microsoft.com/office/powerpoint/2010/main" val="30163587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70</a:t>
            </a:fld>
            <a:endParaRPr lang="en-US"/>
          </a:p>
        </p:txBody>
      </p:sp>
    </p:spTree>
    <p:extLst>
      <p:ext uri="{BB962C8B-B14F-4D97-AF65-F5344CB8AC3E}">
        <p14:creationId xmlns:p14="http://schemas.microsoft.com/office/powerpoint/2010/main" val="42157964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71</a:t>
            </a:fld>
            <a:endParaRPr lang="en-US"/>
          </a:p>
        </p:txBody>
      </p:sp>
    </p:spTree>
    <p:extLst>
      <p:ext uri="{BB962C8B-B14F-4D97-AF65-F5344CB8AC3E}">
        <p14:creationId xmlns:p14="http://schemas.microsoft.com/office/powerpoint/2010/main" val="11042338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72</a:t>
            </a:fld>
            <a:endParaRPr lang="en-US"/>
          </a:p>
        </p:txBody>
      </p:sp>
    </p:spTree>
    <p:extLst>
      <p:ext uri="{BB962C8B-B14F-4D97-AF65-F5344CB8AC3E}">
        <p14:creationId xmlns:p14="http://schemas.microsoft.com/office/powerpoint/2010/main" val="2216564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73</a:t>
            </a:fld>
            <a:endParaRPr lang="en-US"/>
          </a:p>
        </p:txBody>
      </p:sp>
    </p:spTree>
    <p:extLst>
      <p:ext uri="{BB962C8B-B14F-4D97-AF65-F5344CB8AC3E}">
        <p14:creationId xmlns:p14="http://schemas.microsoft.com/office/powerpoint/2010/main" val="21376384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74</a:t>
            </a:fld>
            <a:endParaRPr lang="en-US"/>
          </a:p>
        </p:txBody>
      </p:sp>
    </p:spTree>
    <p:extLst>
      <p:ext uri="{BB962C8B-B14F-4D97-AF65-F5344CB8AC3E}">
        <p14:creationId xmlns:p14="http://schemas.microsoft.com/office/powerpoint/2010/main" val="26918436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75</a:t>
            </a:fld>
            <a:endParaRPr lang="en-US"/>
          </a:p>
        </p:txBody>
      </p:sp>
    </p:spTree>
    <p:extLst>
      <p:ext uri="{BB962C8B-B14F-4D97-AF65-F5344CB8AC3E}">
        <p14:creationId xmlns:p14="http://schemas.microsoft.com/office/powerpoint/2010/main" val="37392653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76</a:t>
            </a:fld>
            <a:endParaRPr lang="en-US"/>
          </a:p>
        </p:txBody>
      </p:sp>
    </p:spTree>
    <p:extLst>
      <p:ext uri="{BB962C8B-B14F-4D97-AF65-F5344CB8AC3E}">
        <p14:creationId xmlns:p14="http://schemas.microsoft.com/office/powerpoint/2010/main" val="6996352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77</a:t>
            </a:fld>
            <a:endParaRPr lang="en-US"/>
          </a:p>
        </p:txBody>
      </p:sp>
    </p:spTree>
    <p:extLst>
      <p:ext uri="{BB962C8B-B14F-4D97-AF65-F5344CB8AC3E}">
        <p14:creationId xmlns:p14="http://schemas.microsoft.com/office/powerpoint/2010/main" val="33520930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78</a:t>
            </a:fld>
            <a:endParaRPr lang="en-US"/>
          </a:p>
        </p:txBody>
      </p:sp>
    </p:spTree>
    <p:extLst>
      <p:ext uri="{BB962C8B-B14F-4D97-AF65-F5344CB8AC3E}">
        <p14:creationId xmlns:p14="http://schemas.microsoft.com/office/powerpoint/2010/main" val="40524476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79</a:t>
            </a:fld>
            <a:endParaRPr lang="en-US"/>
          </a:p>
        </p:txBody>
      </p:sp>
    </p:spTree>
    <p:extLst>
      <p:ext uri="{BB962C8B-B14F-4D97-AF65-F5344CB8AC3E}">
        <p14:creationId xmlns:p14="http://schemas.microsoft.com/office/powerpoint/2010/main" val="19326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8</a:t>
            </a:fld>
            <a:endParaRPr lang="en-US"/>
          </a:p>
        </p:txBody>
      </p:sp>
    </p:spTree>
    <p:extLst>
      <p:ext uri="{BB962C8B-B14F-4D97-AF65-F5344CB8AC3E}">
        <p14:creationId xmlns:p14="http://schemas.microsoft.com/office/powerpoint/2010/main" val="41493234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80</a:t>
            </a:fld>
            <a:endParaRPr lang="en-US"/>
          </a:p>
        </p:txBody>
      </p:sp>
    </p:spTree>
    <p:extLst>
      <p:ext uri="{BB962C8B-B14F-4D97-AF65-F5344CB8AC3E}">
        <p14:creationId xmlns:p14="http://schemas.microsoft.com/office/powerpoint/2010/main" val="28023498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81</a:t>
            </a:fld>
            <a:endParaRPr lang="en-US"/>
          </a:p>
        </p:txBody>
      </p:sp>
    </p:spTree>
    <p:extLst>
      <p:ext uri="{BB962C8B-B14F-4D97-AF65-F5344CB8AC3E}">
        <p14:creationId xmlns:p14="http://schemas.microsoft.com/office/powerpoint/2010/main" val="32371944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82</a:t>
            </a:fld>
            <a:endParaRPr lang="en-US"/>
          </a:p>
        </p:txBody>
      </p:sp>
    </p:spTree>
    <p:extLst>
      <p:ext uri="{BB962C8B-B14F-4D97-AF65-F5344CB8AC3E}">
        <p14:creationId xmlns:p14="http://schemas.microsoft.com/office/powerpoint/2010/main" val="38927720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B27F49A-4A76-8648-9A37-132247F598C3}" type="slidenum">
              <a:rPr lang="en-US" smtClean="0"/>
              <a:t>83</a:t>
            </a:fld>
            <a:endParaRPr lang="en-US"/>
          </a:p>
        </p:txBody>
      </p:sp>
    </p:spTree>
    <p:extLst>
      <p:ext uri="{BB962C8B-B14F-4D97-AF65-F5344CB8AC3E}">
        <p14:creationId xmlns:p14="http://schemas.microsoft.com/office/powerpoint/2010/main" val="34008263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84</a:t>
            </a:fld>
            <a:endParaRPr lang="en-US"/>
          </a:p>
        </p:txBody>
      </p:sp>
    </p:spTree>
    <p:extLst>
      <p:ext uri="{BB962C8B-B14F-4D97-AF65-F5344CB8AC3E}">
        <p14:creationId xmlns:p14="http://schemas.microsoft.com/office/powerpoint/2010/main" val="1095385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85</a:t>
            </a:fld>
            <a:endParaRPr lang="en-US"/>
          </a:p>
        </p:txBody>
      </p:sp>
    </p:spTree>
    <p:extLst>
      <p:ext uri="{BB962C8B-B14F-4D97-AF65-F5344CB8AC3E}">
        <p14:creationId xmlns:p14="http://schemas.microsoft.com/office/powerpoint/2010/main" val="42210655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Governments can compare</a:t>
            </a:r>
          </a:p>
          <a:p>
            <a:r>
              <a:rPr lang="en-US" noProof="0" dirty="0"/>
              <a:t>We have a number of baseline included</a:t>
            </a:r>
          </a:p>
          <a:p>
            <a:endParaRPr lang="en-US" noProof="0" dirty="0"/>
          </a:p>
          <a:p>
            <a:r>
              <a:rPr lang="en-US" noProof="0" dirty="0"/>
              <a:t>Classic 2 countries</a:t>
            </a:r>
          </a:p>
          <a:p>
            <a:r>
              <a:rPr lang="en-US" noProof="0" dirty="0"/>
              <a:t>Then regional</a:t>
            </a:r>
          </a:p>
          <a:p>
            <a:r>
              <a:rPr lang="en-US" noProof="0" dirty="0"/>
              <a:t>More specific</a:t>
            </a:r>
          </a:p>
          <a:p>
            <a:endParaRPr lang="en-US" noProof="0" dirty="0"/>
          </a:p>
          <a:p>
            <a:r>
              <a:rPr lang="en-US" noProof="0" dirty="0"/>
              <a:t>Very flexible</a:t>
            </a:r>
          </a:p>
          <a:p>
            <a:endParaRPr lang="en-US" noProof="0" dirty="0"/>
          </a:p>
          <a:p>
            <a:r>
              <a:rPr lang="en-US" noProof="0" dirty="0"/>
              <a:t>You own</a:t>
            </a:r>
          </a:p>
          <a:p>
            <a:endParaRPr lang="en-US" noProof="0" dirty="0"/>
          </a:p>
        </p:txBody>
      </p:sp>
      <p:sp>
        <p:nvSpPr>
          <p:cNvPr id="4" name="Slide Number Placeholder 3"/>
          <p:cNvSpPr>
            <a:spLocks noGrp="1"/>
          </p:cNvSpPr>
          <p:nvPr>
            <p:ph type="sldNum" sz="quarter" idx="5"/>
          </p:nvPr>
        </p:nvSpPr>
        <p:spPr/>
        <p:txBody>
          <a:bodyPr/>
          <a:lstStyle/>
          <a:p>
            <a:fld id="{FB27F49A-4A76-8648-9A37-132247F598C3}" type="slidenum">
              <a:rPr lang="en-US" smtClean="0"/>
              <a:t>86</a:t>
            </a:fld>
            <a:endParaRPr lang="en-US"/>
          </a:p>
        </p:txBody>
      </p:sp>
    </p:spTree>
    <p:extLst>
      <p:ext uri="{BB962C8B-B14F-4D97-AF65-F5344CB8AC3E}">
        <p14:creationId xmlns:p14="http://schemas.microsoft.com/office/powerpoint/2010/main" val="4228341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87</a:t>
            </a:fld>
            <a:endParaRPr lang="en-US"/>
          </a:p>
        </p:txBody>
      </p:sp>
    </p:spTree>
    <p:extLst>
      <p:ext uri="{BB962C8B-B14F-4D97-AF65-F5344CB8AC3E}">
        <p14:creationId xmlns:p14="http://schemas.microsoft.com/office/powerpoint/2010/main" val="4187984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B27F49A-4A76-8648-9A37-132247F598C3}" type="slidenum">
              <a:rPr lang="en-US" smtClean="0"/>
              <a:t>9</a:t>
            </a:fld>
            <a:endParaRPr lang="en-US"/>
          </a:p>
        </p:txBody>
      </p:sp>
    </p:spTree>
    <p:extLst>
      <p:ext uri="{BB962C8B-B14F-4D97-AF65-F5344CB8AC3E}">
        <p14:creationId xmlns:p14="http://schemas.microsoft.com/office/powerpoint/2010/main" val="3307886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picture containing drawing&#10;&#10;Description automatically generated">
            <a:extLst>
              <a:ext uri="{FF2B5EF4-FFF2-40B4-BE49-F238E27FC236}">
                <a16:creationId xmlns:a16="http://schemas.microsoft.com/office/drawing/2014/main" id="{010D66FA-8C0F-D54D-91B7-17CC665EC7B4}"/>
              </a:ext>
            </a:extLst>
          </p:cNvPr>
          <p:cNvPicPr>
            <a:picLocks noChangeAspect="1"/>
          </p:cNvPicPr>
          <p:nvPr userDrawn="1"/>
        </p:nvPicPr>
        <p:blipFill>
          <a:blip r:embed="rId3"/>
          <a:stretch>
            <a:fillRect/>
          </a:stretch>
        </p:blipFill>
        <p:spPr>
          <a:xfrm>
            <a:off x="1077733" y="4862104"/>
            <a:ext cx="4992389" cy="1616334"/>
          </a:xfrm>
          <a:prstGeom prst="rect">
            <a:avLst/>
          </a:prstGeom>
        </p:spPr>
      </p:pic>
    </p:spTree>
    <p:extLst>
      <p:ext uri="{BB962C8B-B14F-4D97-AF65-F5344CB8AC3E}">
        <p14:creationId xmlns:p14="http://schemas.microsoft.com/office/powerpoint/2010/main" val="24073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7225EE-8608-7B41-9502-BFC60C14F400}"/>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442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11" name="TextBox 10">
            <a:extLst>
              <a:ext uri="{FF2B5EF4-FFF2-40B4-BE49-F238E27FC236}">
                <a16:creationId xmlns:a16="http://schemas.microsoft.com/office/drawing/2014/main" id="{0DA68568-7956-9C49-80BD-06F9D685E261}"/>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47599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userDrawn="1"/>
        </p:nvSpPr>
        <p:spPr>
          <a:xfrm>
            <a:off x="1" y="2381250"/>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628102" y="3034907"/>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903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p:nvSpPr>
        <p:spPr>
          <a:xfrm>
            <a:off x="922867" y="1174750"/>
            <a:ext cx="11269133" cy="46038"/>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sz="1800">
              <a:solidFill>
                <a:srgbClr val="FFFFFF"/>
              </a:solidFill>
            </a:endParaRPr>
          </a:p>
        </p:txBody>
      </p:sp>
      <p:sp>
        <p:nvSpPr>
          <p:cNvPr id="8" name="Text Placeholder 8"/>
          <p:cNvSpPr>
            <a:spLocks noGrp="1"/>
          </p:cNvSpPr>
          <p:nvPr>
            <p:ph type="body" sz="quarter" idx="10"/>
          </p:nvPr>
        </p:nvSpPr>
        <p:spPr>
          <a:xfrm>
            <a:off x="2193305" y="391887"/>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161145" y="517077"/>
            <a:ext cx="1028079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4"/>
          </p:nvPr>
        </p:nvSpPr>
        <p:spPr>
          <a:xfrm>
            <a:off x="1161145" y="1419498"/>
            <a:ext cx="10280796" cy="3375025"/>
          </a:xfrm>
          <a:prstGeom prst="rect">
            <a:avLst/>
          </a:prstGeom>
        </p:spPr>
        <p:txBody>
          <a:bodyPr vert="horz" lIns="0" tIns="0" rIns="0" bIns="0"/>
          <a:lstStyle>
            <a:lvl1pPr marL="0" algn="r" rtl="1">
              <a:lnSpc>
                <a:spcPct val="100000"/>
              </a:lnSpc>
              <a:spcBef>
                <a:spcPts val="0"/>
              </a:spcBef>
              <a:buNone/>
              <a:defRPr sz="1800" b="0" cap="none" baseline="0">
                <a:solidFill>
                  <a:srgbClr val="595959"/>
                </a:solidFill>
                <a:latin typeface="Arial"/>
                <a:cs typeface="Arial"/>
              </a:defRPr>
            </a:lvl1pPr>
            <a:lvl2pPr marL="0" algn="r" rtl="1">
              <a:lnSpc>
                <a:spcPct val="100000"/>
              </a:lnSpc>
              <a:spcBef>
                <a:spcPts val="0"/>
              </a:spcBef>
              <a:buNone/>
              <a:defRPr sz="1800" b="0" cap="all">
                <a:solidFill>
                  <a:srgbClr val="418FDE"/>
                </a:solidFill>
                <a:latin typeface="Arial"/>
                <a:cs typeface="Arial"/>
              </a:defRPr>
            </a:lvl2pPr>
            <a:lvl3pPr marL="0" indent="0" algn="r" rtl="1">
              <a:lnSpc>
                <a:spcPct val="100000"/>
              </a:lnSpc>
              <a:spcBef>
                <a:spcPts val="0"/>
              </a:spcBef>
              <a:buNone/>
              <a:defRPr sz="1800" cap="all">
                <a:solidFill>
                  <a:srgbClr val="595959"/>
                </a:solidFill>
                <a:latin typeface=""/>
              </a:defRPr>
            </a:lvl3pPr>
            <a:lvl4pPr algn="r" rtl="1">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0666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2615179" y="5386346"/>
            <a:ext cx="8359736" cy="269875"/>
          </a:xfrm>
          <a:prstGeom prst="rect">
            <a:avLst/>
          </a:prstGeom>
        </p:spPr>
        <p:txBody>
          <a:bodyPr vert="horz" lIns="0" tIns="0" rIns="0" bIns="0"/>
          <a:lstStyle>
            <a:lvl1pPr marL="0" indent="0">
              <a:spcBef>
                <a:spcPts val="0"/>
              </a:spcBef>
              <a:buNone/>
              <a:defRPr sz="1800" b="0" i="0">
                <a:solidFill>
                  <a:schemeClr val="bg1">
                    <a:lumMod val="95000"/>
                  </a:schemeClr>
                </a:solidFill>
                <a:latin typeface="Arial"/>
                <a:cs typeface="Arial"/>
              </a:defRPr>
            </a:lvl1pPr>
          </a:lstStyle>
          <a:p>
            <a:pPr lvl="0"/>
            <a:r>
              <a:rPr lang="en-US" dirty="0"/>
              <a:t>Date (</a:t>
            </a:r>
            <a:r>
              <a:rPr lang="en-US" dirty="0" err="1"/>
              <a:t>dd</a:t>
            </a:r>
            <a:r>
              <a:rPr lang="en-US" dirty="0"/>
              <a:t>/mm/</a:t>
            </a:r>
            <a:r>
              <a:rPr lang="en-US" dirty="0" err="1"/>
              <a:t>yyyy</a:t>
            </a:r>
            <a:r>
              <a:rPr lang="en-US" dirty="0"/>
              <a:t>)</a:t>
            </a:r>
          </a:p>
        </p:txBody>
      </p:sp>
      <p:sp>
        <p:nvSpPr>
          <p:cNvPr id="6" name="Text Placeholder 5"/>
          <p:cNvSpPr>
            <a:spLocks noGrp="1"/>
          </p:cNvSpPr>
          <p:nvPr>
            <p:ph type="body" sz="quarter" idx="10" hasCustomPrompt="1"/>
          </p:nvPr>
        </p:nvSpPr>
        <p:spPr>
          <a:xfrm>
            <a:off x="2611492" y="4582538"/>
            <a:ext cx="8346904" cy="328159"/>
          </a:xfrm>
          <a:prstGeom prst="rect">
            <a:avLst/>
          </a:prstGeom>
        </p:spPr>
        <p:txBody>
          <a:bodyPr vert="horz" lIns="0" tIns="0" rIns="0" bIns="0" anchor="t"/>
          <a:lstStyle>
            <a:lvl1pPr algn="l">
              <a:lnSpc>
                <a:spcPts val="2700"/>
              </a:lnSpc>
              <a:spcBef>
                <a:spcPts val="0"/>
              </a:spcBef>
              <a:buNone/>
              <a:defRPr sz="2700" b="1" cap="none" baseline="0">
                <a:solidFill>
                  <a:schemeClr val="bg1">
                    <a:lumMod val="95000"/>
                  </a:schemeClr>
                </a:solidFill>
                <a:latin typeface="Arial"/>
                <a:cs typeface="Arial"/>
              </a:defRPr>
            </a:lvl1pPr>
          </a:lstStyle>
          <a:p>
            <a:pPr lvl="0"/>
            <a:r>
              <a:rPr lang="en-US" dirty="0"/>
              <a:t>Presentation Title</a:t>
            </a:r>
          </a:p>
        </p:txBody>
      </p:sp>
      <p:sp>
        <p:nvSpPr>
          <p:cNvPr id="8" name="Text Placeholder 7"/>
          <p:cNvSpPr>
            <a:spLocks noGrp="1"/>
          </p:cNvSpPr>
          <p:nvPr>
            <p:ph type="body" sz="quarter" idx="11" hasCustomPrompt="1"/>
          </p:nvPr>
        </p:nvSpPr>
        <p:spPr>
          <a:xfrm>
            <a:off x="2614506" y="5020279"/>
            <a:ext cx="8360409" cy="256485"/>
          </a:xfrm>
          <a:prstGeom prst="rect">
            <a:avLst/>
          </a:prstGeom>
        </p:spPr>
        <p:txBody>
          <a:bodyPr vert="horz" lIns="0" tIns="0" rIns="0" bIns="0"/>
          <a:lstStyle>
            <a:lvl1pPr algn="l">
              <a:lnSpc>
                <a:spcPts val="1800"/>
              </a:lnSpc>
              <a:spcBef>
                <a:spcPts val="0"/>
              </a:spcBef>
              <a:buNone/>
              <a:defRPr sz="1800" b="0" cap="none" baseline="0">
                <a:solidFill>
                  <a:schemeClr val="bg1">
                    <a:lumMod val="95000"/>
                  </a:schemeClr>
                </a:solidFill>
                <a:latin typeface="Arial"/>
                <a:cs typeface="Arial"/>
              </a:defRPr>
            </a:lvl1pPr>
          </a:lstStyle>
          <a:p>
            <a:pPr lvl="0"/>
            <a:r>
              <a:rPr lang="en-US" dirty="0"/>
              <a:t>Presentation Subtitle</a:t>
            </a:r>
          </a:p>
        </p:txBody>
      </p:sp>
    </p:spTree>
    <p:extLst>
      <p:ext uri="{BB962C8B-B14F-4D97-AF65-F5344CB8AC3E}">
        <p14:creationId xmlns:p14="http://schemas.microsoft.com/office/powerpoint/2010/main" val="414856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Box 4">
            <a:extLst>
              <a:ext uri="{FF2B5EF4-FFF2-40B4-BE49-F238E27FC236}">
                <a16:creationId xmlns:a16="http://schemas.microsoft.com/office/drawing/2014/main" id="{7AE833D7-E954-364B-AC62-83CB091FE16C}"/>
              </a:ext>
            </a:extLst>
          </p:cNvPr>
          <p:cNvSpPr txBox="1"/>
          <p:nvPr userDrawn="1"/>
        </p:nvSpPr>
        <p:spPr>
          <a:xfrm>
            <a:off x="2459506" y="6476168"/>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7" name="Picture 6" descr="A picture containing drawing&#10;&#10;Description automatically generated">
            <a:extLst>
              <a:ext uri="{FF2B5EF4-FFF2-40B4-BE49-F238E27FC236}">
                <a16:creationId xmlns:a16="http://schemas.microsoft.com/office/drawing/2014/main" id="{8873E871-7A5B-7042-8C3D-C461CF40675D}"/>
              </a:ext>
            </a:extLst>
          </p:cNvPr>
          <p:cNvPicPr>
            <a:picLocks noChangeAspect="1"/>
          </p:cNvPicPr>
          <p:nvPr userDrawn="1"/>
        </p:nvPicPr>
        <p:blipFill>
          <a:blip r:embed="rId2"/>
          <a:stretch>
            <a:fillRect/>
          </a:stretch>
        </p:blipFill>
        <p:spPr>
          <a:xfrm>
            <a:off x="702857" y="324610"/>
            <a:ext cx="3127271" cy="1012484"/>
          </a:xfrm>
          <a:prstGeom prst="rect">
            <a:avLst/>
          </a:prstGeom>
        </p:spPr>
      </p:pic>
    </p:spTree>
    <p:extLst>
      <p:ext uri="{BB962C8B-B14F-4D97-AF65-F5344CB8AC3E}">
        <p14:creationId xmlns:p14="http://schemas.microsoft.com/office/powerpoint/2010/main" val="400450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1"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3628102" y="2792624"/>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628102" y="4846405"/>
            <a:ext cx="8025181" cy="457201"/>
          </a:xfrm>
          <a:prstGeom prst="rect">
            <a:avLst/>
          </a:prstGeom>
        </p:spPr>
        <p:txBody>
          <a:bodyPr>
            <a:noAutofit/>
          </a:bodyPr>
          <a:lstStyle>
            <a:lvl1pPr marL="0" indent="0" algn="l">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3628102"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10" name="Picture 9" descr="A picture containing drawing&#10;&#10;Description automatically generated">
            <a:extLst>
              <a:ext uri="{FF2B5EF4-FFF2-40B4-BE49-F238E27FC236}">
                <a16:creationId xmlns:a16="http://schemas.microsoft.com/office/drawing/2014/main" id="{0069C77A-49F4-CB45-9E39-CA32E2A132BD}"/>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28474" y="1719747"/>
            <a:ext cx="8267940" cy="457201"/>
          </a:xfrm>
          <a:prstGeom prst="rect">
            <a:avLst/>
          </a:prstGeom>
        </p:spPr>
        <p:txBody>
          <a:bodyPr>
            <a:noAutofit/>
          </a:bodyPr>
          <a:lstStyle>
            <a:lvl1pPr marL="0" indent="0" algn="l">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1" y="2409691"/>
            <a:ext cx="3428475" cy="3256498"/>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3628103" y="2644988"/>
            <a:ext cx="8025180" cy="3021201"/>
          </a:xfrm>
          <a:prstGeom prst="rect">
            <a:avLst/>
          </a:prstGeom>
        </p:spPr>
        <p:txBody>
          <a:bodyPr/>
          <a:lstStyle>
            <a:lvl1pPr marL="0" indent="0">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F71DCF44-512A-5E47-A08D-1C491F205666}"/>
              </a:ext>
            </a:extLst>
          </p:cNvPr>
          <p:cNvSpPr txBox="1"/>
          <p:nvPr userDrawn="1"/>
        </p:nvSpPr>
        <p:spPr>
          <a:xfrm>
            <a:off x="3628103"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4" name="Picture 3" descr="A picture containing drawing&#10;&#10;Description automatically generated">
            <a:extLst>
              <a:ext uri="{FF2B5EF4-FFF2-40B4-BE49-F238E27FC236}">
                <a16:creationId xmlns:a16="http://schemas.microsoft.com/office/drawing/2014/main" id="{2A12733E-1B53-A842-B212-11139951BD91}"/>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0458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6764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1907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127E1FB-DE01-1749-A883-9DE1FAA1FD6D}"/>
              </a:ext>
            </a:extLst>
          </p:cNvPr>
          <p:cNvSpPr>
            <a:spLocks noGrp="1" noChangeAspect="1"/>
          </p:cNvSpPr>
          <p:nvPr>
            <p:ph type="pic" idx="10"/>
          </p:nvPr>
        </p:nvSpPr>
        <p:spPr>
          <a:xfrm>
            <a:off x="569343" y="1667820"/>
            <a:ext cx="4740891" cy="4646716"/>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15798" y="2520177"/>
            <a:ext cx="6006859" cy="3794360"/>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15798" y="1667820"/>
            <a:ext cx="6006859" cy="523220"/>
          </a:xfrm>
          <a:prstGeom prst="rect">
            <a:avLst/>
          </a:prstGeom>
          <a:solidFill>
            <a:srgbClr val="0298CA"/>
          </a:solidFill>
        </p:spPr>
        <p:txBody>
          <a:bodyPr>
            <a:noAutofit/>
          </a:bodyPr>
          <a:lstStyle>
            <a:lvl1pPr marL="0" indent="0" algn="l">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47"/>
          </a:xfrm>
          <a:prstGeom prst="rect">
            <a:avLst/>
          </a:prstGeom>
        </p:spPr>
        <p:txBody>
          <a:bodyPr/>
          <a:lstStyle>
            <a:lvl1pPr algn="ctr">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8" name="TextBox 7">
            <a:extLst>
              <a:ext uri="{FF2B5EF4-FFF2-40B4-BE49-F238E27FC236}">
                <a16:creationId xmlns:a16="http://schemas.microsoft.com/office/drawing/2014/main" id="{EB824BFB-9B54-6C4C-88F1-178D3CEDC342}"/>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2237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60146"/>
            <a:ext cx="11053314" cy="44521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Box 7">
            <a:extLst>
              <a:ext uri="{FF2B5EF4-FFF2-40B4-BE49-F238E27FC236}">
                <a16:creationId xmlns:a16="http://schemas.microsoft.com/office/drawing/2014/main" id="{56DC2DEF-3FD0-7646-8C5D-4BC29625845B}"/>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6795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70082"/>
            <a:ext cx="11053314" cy="43557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6" name="TextBox 15">
            <a:extLst>
              <a:ext uri="{FF2B5EF4-FFF2-40B4-BE49-F238E27FC236}">
                <a16:creationId xmlns:a16="http://schemas.microsoft.com/office/drawing/2014/main" id="{4DB0F16E-0593-1844-A6B9-FB4ADD448393}"/>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98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 id="2147483747" r:id="rId14"/>
    <p:sldLayoutId id="2147483748" r:id="rId15"/>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0.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3.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5F00D-F99B-40B6-BE09-6B05B7B15B17}"/>
              </a:ext>
            </a:extLst>
          </p:cNvPr>
          <p:cNvSpPr>
            <a:spLocks noGrp="1"/>
          </p:cNvSpPr>
          <p:nvPr>
            <p:ph type="ctrTitle"/>
          </p:nvPr>
        </p:nvSpPr>
        <p:spPr>
          <a:xfrm>
            <a:off x="1629101" y="1006768"/>
            <a:ext cx="8933796" cy="2367383"/>
          </a:xfrm>
        </p:spPr>
        <p:txBody>
          <a:bodyPr>
            <a:normAutofit fontScale="90000"/>
          </a:bodyPr>
          <a:lstStyle/>
          <a:p>
            <a:pPr>
              <a:lnSpc>
                <a:spcPct val="150000"/>
              </a:lnSpc>
            </a:pPr>
            <a:r>
              <a:rPr lang="en-GB" sz="4000" dirty="0"/>
              <a:t>Workshop on the Use of the "Indices Simulation Tool for Policy Makers in the Arab Region”</a:t>
            </a:r>
            <a:endParaRPr lang="en-US" sz="4000" dirty="0"/>
          </a:p>
        </p:txBody>
      </p:sp>
      <p:sp>
        <p:nvSpPr>
          <p:cNvPr id="3" name="Text Placeholder 2"/>
          <p:cNvSpPr>
            <a:spLocks noGrp="1"/>
          </p:cNvSpPr>
          <p:nvPr>
            <p:ph type="subTitle" idx="1"/>
          </p:nvPr>
        </p:nvSpPr>
        <p:spPr>
          <a:xfrm>
            <a:off x="1629101" y="3622137"/>
            <a:ext cx="8936846" cy="457201"/>
          </a:xfrm>
        </p:spPr>
        <p:txBody>
          <a:bodyPr/>
          <a:lstStyle/>
          <a:p>
            <a:r>
              <a:rPr lang="en-US" sz="2000" dirty="0">
                <a:solidFill>
                  <a:schemeClr val="tx1"/>
                </a:solidFill>
              </a:rPr>
              <a:t>Nathalie PICASSO-GRAND, Data Scientist, ESCWA</a:t>
            </a:r>
          </a:p>
          <a:p>
            <a:endParaRPr lang="en-US" sz="2000" dirty="0"/>
          </a:p>
        </p:txBody>
      </p:sp>
      <p:sp>
        <p:nvSpPr>
          <p:cNvPr id="5" name="Text Placeholder 3">
            <a:extLst>
              <a:ext uri="{FF2B5EF4-FFF2-40B4-BE49-F238E27FC236}">
                <a16:creationId xmlns:a16="http://schemas.microsoft.com/office/drawing/2014/main" id="{1E9F05A5-6146-4BE3-B4E1-66827AE2B4EC}"/>
              </a:ext>
            </a:extLst>
          </p:cNvPr>
          <p:cNvSpPr txBox="1">
            <a:spLocks/>
          </p:cNvSpPr>
          <p:nvPr/>
        </p:nvSpPr>
        <p:spPr>
          <a:xfrm>
            <a:off x="5329947" y="3099602"/>
            <a:ext cx="1834646" cy="285377"/>
          </a:xfrm>
          <a:prstGeom prst="rect">
            <a:avLst/>
          </a:prstGeom>
        </p:spPr>
        <p:txBody>
          <a:bodyPr vert="horz" lIns="0" tIns="0" rIns="0" bIns="0"/>
          <a:lstStyle>
            <a:lvl1pPr marL="342900" indent="-342900" algn="l" defTabSz="457200" rtl="0" eaLnBrk="1" fontAlgn="base" hangingPunct="1">
              <a:lnSpc>
                <a:spcPts val="1800"/>
              </a:lnSpc>
              <a:spcBef>
                <a:spcPts val="0"/>
              </a:spcBef>
              <a:spcAft>
                <a:spcPct val="0"/>
              </a:spcAft>
              <a:buFont typeface="Arial" charset="0"/>
              <a:buNone/>
              <a:defRPr sz="1800" b="0" kern="1200" cap="none" baseline="0">
                <a:solidFill>
                  <a:schemeClr val="bg1">
                    <a:lumMod val="95000"/>
                  </a:schemeClr>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 name="Text Placeholder 2">
            <a:extLst>
              <a:ext uri="{FF2B5EF4-FFF2-40B4-BE49-F238E27FC236}">
                <a16:creationId xmlns:a16="http://schemas.microsoft.com/office/drawing/2014/main" id="{2B7D1DE4-C6B8-7F93-2463-05C03902FE55}"/>
              </a:ext>
            </a:extLst>
          </p:cNvPr>
          <p:cNvSpPr txBox="1">
            <a:spLocks/>
          </p:cNvSpPr>
          <p:nvPr/>
        </p:nvSpPr>
        <p:spPr>
          <a:xfrm>
            <a:off x="2768424" y="3937533"/>
            <a:ext cx="8864591" cy="283610"/>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l"/>
            <a:r>
              <a:rPr lang="en-US" sz="1600" dirty="0">
                <a:solidFill>
                  <a:schemeClr val="tx1"/>
                </a:solidFill>
              </a:rPr>
              <a:t>17-18 May 2023, UN House, Beirut, Lebanon</a:t>
            </a:r>
            <a:endParaRPr lang="en-US" sz="1600" dirty="0"/>
          </a:p>
        </p:txBody>
      </p:sp>
    </p:spTree>
    <p:extLst>
      <p:ext uri="{BB962C8B-B14F-4D97-AF65-F5344CB8AC3E}">
        <p14:creationId xmlns:p14="http://schemas.microsoft.com/office/powerpoint/2010/main" val="106941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DACD3B-EAB6-5D28-6B8B-3218B23B3B14}"/>
              </a:ext>
            </a:extLst>
          </p:cNvPr>
          <p:cNvPicPr>
            <a:picLocks noChangeAspect="1"/>
          </p:cNvPicPr>
          <p:nvPr/>
        </p:nvPicPr>
        <p:blipFill>
          <a:blip r:embed="rId3"/>
          <a:stretch>
            <a:fillRect/>
          </a:stretch>
        </p:blipFill>
        <p:spPr>
          <a:xfrm>
            <a:off x="523357" y="1276064"/>
            <a:ext cx="4021541" cy="5452281"/>
          </a:xfrm>
          <a:prstGeom prst="rect">
            <a:avLst/>
          </a:prstGeom>
        </p:spPr>
      </p:pic>
      <p:sp>
        <p:nvSpPr>
          <p:cNvPr id="6" name="Text Placeholder 5">
            <a:extLst>
              <a:ext uri="{FF2B5EF4-FFF2-40B4-BE49-F238E27FC236}">
                <a16:creationId xmlns:a16="http://schemas.microsoft.com/office/drawing/2014/main" id="{7F572C0C-4FC9-455E-95C9-88CFCAA50472}"/>
              </a:ext>
            </a:extLst>
          </p:cNvPr>
          <p:cNvSpPr>
            <a:spLocks noGrp="1"/>
          </p:cNvSpPr>
          <p:nvPr>
            <p:ph type="body" sz="quarter" idx="11"/>
          </p:nvPr>
        </p:nvSpPr>
        <p:spPr/>
        <p:txBody>
          <a:bodyPr/>
          <a:lstStyle/>
          <a:p>
            <a:pPr algn="l"/>
            <a:r>
              <a:rPr lang="en-US" sz="2800" dirty="0"/>
              <a:t>Are Indices as they are useful for policymaking?</a:t>
            </a:r>
          </a:p>
        </p:txBody>
      </p:sp>
      <p:sp>
        <p:nvSpPr>
          <p:cNvPr id="19" name="Text Placeholder 6">
            <a:extLst>
              <a:ext uri="{FF2B5EF4-FFF2-40B4-BE49-F238E27FC236}">
                <a16:creationId xmlns:a16="http://schemas.microsoft.com/office/drawing/2014/main" id="{64A68A73-97BB-45A5-A2E1-7EF536202793}"/>
              </a:ext>
            </a:extLst>
          </p:cNvPr>
          <p:cNvSpPr txBox="1">
            <a:spLocks/>
          </p:cNvSpPr>
          <p:nvPr/>
        </p:nvSpPr>
        <p:spPr>
          <a:xfrm>
            <a:off x="1623217" y="2221933"/>
            <a:ext cx="1943608" cy="1395884"/>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lnSpc>
                <a:spcPct val="150000"/>
              </a:lnSpc>
            </a:pPr>
            <a:r>
              <a:rPr lang="en-US" sz="8800" b="1" dirty="0">
                <a:solidFill>
                  <a:srgbClr val="FF0000"/>
                </a:solidFill>
                <a:latin typeface="Arial" charset="0"/>
                <a:ea typeface="ＭＳ Ｐゴシック" charset="0"/>
                <a:cs typeface="Arial" charset="0"/>
              </a:rPr>
              <a:t>NO</a:t>
            </a:r>
            <a:endParaRPr lang="en-US" sz="8800" b="1" dirty="0">
              <a:solidFill>
                <a:srgbClr val="FF0000"/>
              </a:solidFill>
            </a:endParaRPr>
          </a:p>
        </p:txBody>
      </p:sp>
      <p:sp>
        <p:nvSpPr>
          <p:cNvPr id="25" name="Text Placeholder 6">
            <a:extLst>
              <a:ext uri="{FF2B5EF4-FFF2-40B4-BE49-F238E27FC236}">
                <a16:creationId xmlns:a16="http://schemas.microsoft.com/office/drawing/2014/main" id="{365F1F32-A476-4A43-81F2-5835A34A0526}"/>
              </a:ext>
            </a:extLst>
          </p:cNvPr>
          <p:cNvSpPr txBox="1">
            <a:spLocks/>
          </p:cNvSpPr>
          <p:nvPr/>
        </p:nvSpPr>
        <p:spPr>
          <a:xfrm>
            <a:off x="5527040" y="2790757"/>
            <a:ext cx="6165384" cy="771081"/>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02870" indent="-285750" algn="l" rtl="0">
              <a:buFont typeface="Arial" panose="020B0604020202020204" pitchFamily="34" charset="0"/>
              <a:buChar char="•"/>
            </a:pPr>
            <a:r>
              <a:rPr lang="en-US" sz="2400" b="1" dirty="0">
                <a:latin typeface="Arial" charset="0"/>
                <a:ea typeface="ＭＳ Ｐゴシック" charset="0"/>
                <a:cs typeface="Arial" charset="0"/>
              </a:rPr>
              <a:t> </a:t>
            </a:r>
            <a:r>
              <a:rPr lang="en-US" sz="2400" dirty="0">
                <a:latin typeface="Arial" charset="0"/>
                <a:ea typeface="ＭＳ Ｐゴシック" charset="0"/>
                <a:cs typeface="Arial" charset="0"/>
              </a:rPr>
              <a:t>and in turn on </a:t>
            </a:r>
            <a:r>
              <a:rPr lang="en-US" sz="2400" b="1" dirty="0">
                <a:latin typeface="Arial" charset="0"/>
                <a:ea typeface="ＭＳ Ｐゴシック" charset="0"/>
                <a:cs typeface="Arial" charset="0"/>
              </a:rPr>
              <a:t>economic and social performances or SDGs</a:t>
            </a:r>
          </a:p>
        </p:txBody>
      </p:sp>
      <p:sp>
        <p:nvSpPr>
          <p:cNvPr id="8" name="Text Placeholder 6">
            <a:extLst>
              <a:ext uri="{FF2B5EF4-FFF2-40B4-BE49-F238E27FC236}">
                <a16:creationId xmlns:a16="http://schemas.microsoft.com/office/drawing/2014/main" id="{E82F3FBC-8C92-D112-8960-61DAA03D6DBF}"/>
              </a:ext>
            </a:extLst>
          </p:cNvPr>
          <p:cNvSpPr txBox="1">
            <a:spLocks/>
          </p:cNvSpPr>
          <p:nvPr/>
        </p:nvSpPr>
        <p:spPr>
          <a:xfrm>
            <a:off x="4827285" y="2017904"/>
            <a:ext cx="6748181" cy="771081"/>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02870" indent="-285750" algn="l" rtl="0">
              <a:buFont typeface="Arial" panose="020B0604020202020204" pitchFamily="34" charset="0"/>
              <a:buChar char="•"/>
            </a:pPr>
            <a:r>
              <a:rPr lang="en-US" sz="2400" dirty="0">
                <a:latin typeface="Arial" charset="0"/>
                <a:ea typeface="ＭＳ Ｐゴシック" charset="0"/>
                <a:cs typeface="Arial" charset="0"/>
              </a:rPr>
              <a:t>What is the </a:t>
            </a:r>
            <a:r>
              <a:rPr lang="en-US" sz="2400" b="1" dirty="0">
                <a:latin typeface="Arial" charset="0"/>
                <a:ea typeface="ＭＳ Ｐゴシック" charset="0"/>
                <a:cs typeface="Arial" charset="0"/>
              </a:rPr>
              <a:t>impact of </a:t>
            </a:r>
            <a:r>
              <a:rPr lang="en-US" sz="2400" dirty="0">
                <a:latin typeface="Arial" charset="0"/>
                <a:ea typeface="ＭＳ Ｐゴシック" charset="0"/>
                <a:cs typeface="Arial" charset="0"/>
              </a:rPr>
              <a:t>changes in </a:t>
            </a:r>
            <a:r>
              <a:rPr lang="en-US" sz="2400" b="1" dirty="0">
                <a:latin typeface="Arial" charset="0"/>
                <a:ea typeface="ＭＳ Ｐゴシック" charset="0"/>
                <a:cs typeface="Arial" charset="0"/>
              </a:rPr>
              <a:t>policies </a:t>
            </a:r>
            <a:r>
              <a:rPr lang="en-US" sz="2400" dirty="0">
                <a:latin typeface="Arial" charset="0"/>
                <a:ea typeface="ＭＳ Ｐゴシック" charset="0"/>
                <a:cs typeface="Arial" charset="0"/>
              </a:rPr>
              <a:t>on ranking?</a:t>
            </a:r>
            <a:endParaRPr lang="en-US" sz="2400" dirty="0"/>
          </a:p>
        </p:txBody>
      </p:sp>
      <p:sp>
        <p:nvSpPr>
          <p:cNvPr id="10" name="Text Placeholder 5">
            <a:extLst>
              <a:ext uri="{FF2B5EF4-FFF2-40B4-BE49-F238E27FC236}">
                <a16:creationId xmlns:a16="http://schemas.microsoft.com/office/drawing/2014/main" id="{79395913-CA97-B583-3E92-0C6F32BC5FC1}"/>
              </a:ext>
            </a:extLst>
          </p:cNvPr>
          <p:cNvSpPr txBox="1">
            <a:spLocks/>
          </p:cNvSpPr>
          <p:nvPr/>
        </p:nvSpPr>
        <p:spPr>
          <a:xfrm>
            <a:off x="6301543" y="3734022"/>
            <a:ext cx="5542918" cy="1366298"/>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lnSpc>
                <a:spcPct val="100000"/>
              </a:lnSpc>
              <a:spcBef>
                <a:spcPts val="0"/>
              </a:spcBef>
            </a:pPr>
            <a:r>
              <a:rPr lang="en-US" sz="2800" dirty="0"/>
              <a:t>Second issue : </a:t>
            </a:r>
          </a:p>
          <a:p>
            <a:pPr algn="l">
              <a:lnSpc>
                <a:spcPct val="100000"/>
              </a:lnSpc>
              <a:spcBef>
                <a:spcPts val="0"/>
              </a:spcBef>
            </a:pPr>
            <a:r>
              <a:rPr lang="en-US" sz="2800" dirty="0"/>
              <a:t>	   no SIMULATION of change in</a:t>
            </a:r>
          </a:p>
          <a:p>
            <a:pPr algn="l">
              <a:lnSpc>
                <a:spcPct val="100000"/>
              </a:lnSpc>
              <a:spcBef>
                <a:spcPts val="0"/>
              </a:spcBef>
            </a:pPr>
            <a:r>
              <a:rPr lang="en-US" sz="2800" dirty="0"/>
              <a:t>	   policy is possible</a:t>
            </a:r>
          </a:p>
        </p:txBody>
      </p:sp>
    </p:spTree>
    <p:extLst>
      <p:ext uri="{BB962C8B-B14F-4D97-AF65-F5344CB8AC3E}">
        <p14:creationId xmlns:p14="http://schemas.microsoft.com/office/powerpoint/2010/main" val="245528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76ED90-31A1-ADE7-2E36-E5AE3D4E0410}"/>
              </a:ext>
            </a:extLst>
          </p:cNvPr>
          <p:cNvPicPr>
            <a:picLocks noChangeAspect="1"/>
          </p:cNvPicPr>
          <p:nvPr/>
        </p:nvPicPr>
        <p:blipFill>
          <a:blip r:embed="rId3"/>
          <a:stretch>
            <a:fillRect/>
          </a:stretch>
        </p:blipFill>
        <p:spPr>
          <a:xfrm>
            <a:off x="523357" y="1276064"/>
            <a:ext cx="4021541" cy="5452281"/>
          </a:xfrm>
          <a:prstGeom prst="rect">
            <a:avLst/>
          </a:prstGeom>
        </p:spPr>
      </p:pic>
      <p:sp>
        <p:nvSpPr>
          <p:cNvPr id="6" name="Text Placeholder 5">
            <a:extLst>
              <a:ext uri="{FF2B5EF4-FFF2-40B4-BE49-F238E27FC236}">
                <a16:creationId xmlns:a16="http://schemas.microsoft.com/office/drawing/2014/main" id="{7F572C0C-4FC9-455E-95C9-88CFCAA50472}"/>
              </a:ext>
            </a:extLst>
          </p:cNvPr>
          <p:cNvSpPr>
            <a:spLocks noGrp="1"/>
          </p:cNvSpPr>
          <p:nvPr>
            <p:ph type="body" sz="quarter" idx="11"/>
          </p:nvPr>
        </p:nvSpPr>
        <p:spPr/>
        <p:txBody>
          <a:bodyPr/>
          <a:lstStyle/>
          <a:p>
            <a:pPr algn="l"/>
            <a:r>
              <a:rPr lang="en-US" sz="2800" dirty="0"/>
              <a:t>Are Indices as they are useful for policymaking?</a:t>
            </a:r>
          </a:p>
        </p:txBody>
      </p:sp>
      <p:sp>
        <p:nvSpPr>
          <p:cNvPr id="19" name="Text Placeholder 6">
            <a:extLst>
              <a:ext uri="{FF2B5EF4-FFF2-40B4-BE49-F238E27FC236}">
                <a16:creationId xmlns:a16="http://schemas.microsoft.com/office/drawing/2014/main" id="{64A68A73-97BB-45A5-A2E1-7EF536202793}"/>
              </a:ext>
            </a:extLst>
          </p:cNvPr>
          <p:cNvSpPr txBox="1">
            <a:spLocks/>
          </p:cNvSpPr>
          <p:nvPr/>
        </p:nvSpPr>
        <p:spPr>
          <a:xfrm>
            <a:off x="1623217" y="2221933"/>
            <a:ext cx="1943608" cy="1395884"/>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lnSpc>
                <a:spcPct val="150000"/>
              </a:lnSpc>
            </a:pPr>
            <a:r>
              <a:rPr lang="en-US" sz="8800" b="1" dirty="0">
                <a:solidFill>
                  <a:srgbClr val="FF0000"/>
                </a:solidFill>
                <a:latin typeface="Arial" charset="0"/>
                <a:ea typeface="ＭＳ Ｐゴシック" charset="0"/>
                <a:cs typeface="Arial" charset="0"/>
              </a:rPr>
              <a:t>NO</a:t>
            </a:r>
            <a:endParaRPr lang="en-US" sz="8800" b="1" dirty="0">
              <a:solidFill>
                <a:srgbClr val="FF0000"/>
              </a:solidFill>
            </a:endParaRPr>
          </a:p>
        </p:txBody>
      </p:sp>
      <p:sp>
        <p:nvSpPr>
          <p:cNvPr id="7" name="Text Placeholder 6">
            <a:extLst>
              <a:ext uri="{FF2B5EF4-FFF2-40B4-BE49-F238E27FC236}">
                <a16:creationId xmlns:a16="http://schemas.microsoft.com/office/drawing/2014/main" id="{FB81B044-D52A-FABD-795C-6C35FC3B390F}"/>
              </a:ext>
            </a:extLst>
          </p:cNvPr>
          <p:cNvSpPr txBox="1">
            <a:spLocks/>
          </p:cNvSpPr>
          <p:nvPr/>
        </p:nvSpPr>
        <p:spPr>
          <a:xfrm>
            <a:off x="4821171" y="2191240"/>
            <a:ext cx="5887469" cy="779932"/>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80988" indent="-280988" algn="l" rtl="0">
              <a:buFont typeface="Arial" panose="020B0604020202020204" pitchFamily="34" charset="0"/>
              <a:buChar char="•"/>
            </a:pPr>
            <a:r>
              <a:rPr lang="en-US" sz="2400" dirty="0">
                <a:latin typeface="Arial" charset="0"/>
                <a:ea typeface="ＭＳ Ｐゴシック" charset="0"/>
                <a:cs typeface="Arial" charset="0"/>
              </a:rPr>
              <a:t>How to benefit from the </a:t>
            </a:r>
            <a:r>
              <a:rPr lang="en-US" sz="2400" b="1" dirty="0">
                <a:latin typeface="Arial" charset="0"/>
                <a:ea typeface="ＭＳ Ｐゴシック" charset="0"/>
                <a:cs typeface="Arial" charset="0"/>
              </a:rPr>
              <a:t>experience </a:t>
            </a:r>
            <a:r>
              <a:rPr lang="en-US" sz="2400" dirty="0">
                <a:latin typeface="Arial" charset="0"/>
                <a:ea typeface="ＭＳ Ｐゴシック" charset="0"/>
                <a:cs typeface="Arial" charset="0"/>
              </a:rPr>
              <a:t>of other countries?</a:t>
            </a:r>
            <a:endParaRPr lang="en-US" sz="2400" dirty="0"/>
          </a:p>
        </p:txBody>
      </p:sp>
      <p:sp>
        <p:nvSpPr>
          <p:cNvPr id="10" name="Text Placeholder 5">
            <a:extLst>
              <a:ext uri="{FF2B5EF4-FFF2-40B4-BE49-F238E27FC236}">
                <a16:creationId xmlns:a16="http://schemas.microsoft.com/office/drawing/2014/main" id="{79395913-CA97-B583-3E92-0C6F32BC5FC1}"/>
              </a:ext>
            </a:extLst>
          </p:cNvPr>
          <p:cNvSpPr txBox="1">
            <a:spLocks/>
          </p:cNvSpPr>
          <p:nvPr/>
        </p:nvSpPr>
        <p:spPr>
          <a:xfrm>
            <a:off x="5899023" y="3849857"/>
            <a:ext cx="5542918" cy="1073005"/>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lnSpc>
                <a:spcPct val="100000"/>
              </a:lnSpc>
              <a:spcBef>
                <a:spcPts val="0"/>
              </a:spcBef>
            </a:pPr>
            <a:r>
              <a:rPr lang="en-US" sz="2800" dirty="0"/>
              <a:t>Third issue : </a:t>
            </a:r>
          </a:p>
          <a:p>
            <a:pPr algn="l">
              <a:lnSpc>
                <a:spcPct val="100000"/>
              </a:lnSpc>
              <a:spcBef>
                <a:spcPts val="0"/>
              </a:spcBef>
            </a:pPr>
            <a:r>
              <a:rPr lang="en-US" sz="2800" dirty="0"/>
              <a:t>	   Policy Recommendations</a:t>
            </a:r>
          </a:p>
        </p:txBody>
      </p:sp>
      <p:sp>
        <p:nvSpPr>
          <p:cNvPr id="2" name="Text Placeholder 6">
            <a:extLst>
              <a:ext uri="{FF2B5EF4-FFF2-40B4-BE49-F238E27FC236}">
                <a16:creationId xmlns:a16="http://schemas.microsoft.com/office/drawing/2014/main" id="{15781722-8B0F-3C60-74C6-6A84C566C886}"/>
              </a:ext>
            </a:extLst>
          </p:cNvPr>
          <p:cNvSpPr txBox="1">
            <a:spLocks/>
          </p:cNvSpPr>
          <p:nvPr/>
        </p:nvSpPr>
        <p:spPr>
          <a:xfrm>
            <a:off x="4821171" y="2950355"/>
            <a:ext cx="5542919" cy="779932"/>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80988" indent="-280988" algn="l" rtl="0">
              <a:buFont typeface="Arial" panose="020B0604020202020204" pitchFamily="34" charset="0"/>
              <a:buChar char="•"/>
            </a:pPr>
            <a:r>
              <a:rPr lang="en-US" sz="2400" dirty="0">
                <a:latin typeface="Arial" charset="0"/>
                <a:ea typeface="ＭＳ Ｐゴシック" charset="0"/>
                <a:cs typeface="Arial" charset="0"/>
              </a:rPr>
              <a:t>How can countries learn from past experiences?</a:t>
            </a:r>
            <a:endParaRPr lang="en-US" sz="2400" dirty="0"/>
          </a:p>
        </p:txBody>
      </p:sp>
    </p:spTree>
    <p:extLst>
      <p:ext uri="{BB962C8B-B14F-4D97-AF65-F5344CB8AC3E}">
        <p14:creationId xmlns:p14="http://schemas.microsoft.com/office/powerpoint/2010/main" val="206344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1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86DAD4-4729-19AF-B271-EEBCF44C5B3B}"/>
              </a:ext>
            </a:extLst>
          </p:cNvPr>
          <p:cNvPicPr>
            <a:picLocks noChangeAspect="1"/>
          </p:cNvPicPr>
          <p:nvPr/>
        </p:nvPicPr>
        <p:blipFill>
          <a:blip r:embed="rId3"/>
          <a:stretch>
            <a:fillRect/>
          </a:stretch>
        </p:blipFill>
        <p:spPr>
          <a:xfrm>
            <a:off x="133508" y="1357254"/>
            <a:ext cx="4564618" cy="5281448"/>
          </a:xfrm>
          <a:prstGeom prst="rect">
            <a:avLst/>
          </a:prstGeom>
        </p:spPr>
      </p:pic>
      <p:sp>
        <p:nvSpPr>
          <p:cNvPr id="6" name="Text Placeholder 5">
            <a:extLst>
              <a:ext uri="{FF2B5EF4-FFF2-40B4-BE49-F238E27FC236}">
                <a16:creationId xmlns:a16="http://schemas.microsoft.com/office/drawing/2014/main" id="{7F572C0C-4FC9-455E-95C9-88CFCAA50472}"/>
              </a:ext>
            </a:extLst>
          </p:cNvPr>
          <p:cNvSpPr>
            <a:spLocks noGrp="1"/>
          </p:cNvSpPr>
          <p:nvPr>
            <p:ph type="body" sz="quarter" idx="11"/>
          </p:nvPr>
        </p:nvSpPr>
        <p:spPr/>
        <p:txBody>
          <a:bodyPr/>
          <a:lstStyle/>
          <a:p>
            <a:pPr algn="l"/>
            <a:r>
              <a:rPr lang="en-US" sz="2800" dirty="0"/>
              <a:t>How ESCWA addressed the issues with Composite Indexes?</a:t>
            </a:r>
          </a:p>
        </p:txBody>
      </p:sp>
      <p:sp>
        <p:nvSpPr>
          <p:cNvPr id="19" name="Text Placeholder 6">
            <a:extLst>
              <a:ext uri="{FF2B5EF4-FFF2-40B4-BE49-F238E27FC236}">
                <a16:creationId xmlns:a16="http://schemas.microsoft.com/office/drawing/2014/main" id="{64A68A73-97BB-45A5-A2E1-7EF536202793}"/>
              </a:ext>
            </a:extLst>
          </p:cNvPr>
          <p:cNvSpPr txBox="1">
            <a:spLocks/>
          </p:cNvSpPr>
          <p:nvPr/>
        </p:nvSpPr>
        <p:spPr>
          <a:xfrm>
            <a:off x="630465" y="2333912"/>
            <a:ext cx="2502699" cy="1395884"/>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lnSpc>
                <a:spcPct val="150000"/>
              </a:lnSpc>
            </a:pPr>
            <a:r>
              <a:rPr lang="en-US" sz="8800" b="1" dirty="0">
                <a:solidFill>
                  <a:srgbClr val="FF0000"/>
                </a:solidFill>
                <a:latin typeface="Arial" charset="0"/>
                <a:ea typeface="ＭＳ Ｐゴシック" charset="0"/>
                <a:cs typeface="Arial" charset="0"/>
              </a:rPr>
              <a:t>YES</a:t>
            </a:r>
            <a:endParaRPr lang="en-US" sz="8800" b="1" dirty="0">
              <a:solidFill>
                <a:srgbClr val="FF0000"/>
              </a:solidFill>
            </a:endParaRPr>
          </a:p>
        </p:txBody>
      </p:sp>
      <p:sp>
        <p:nvSpPr>
          <p:cNvPr id="20" name="Text Placeholder 6">
            <a:extLst>
              <a:ext uri="{FF2B5EF4-FFF2-40B4-BE49-F238E27FC236}">
                <a16:creationId xmlns:a16="http://schemas.microsoft.com/office/drawing/2014/main" id="{097447DE-5158-43BC-AE9B-A1BD138C8179}"/>
              </a:ext>
            </a:extLst>
          </p:cNvPr>
          <p:cNvSpPr txBox="1">
            <a:spLocks/>
          </p:cNvSpPr>
          <p:nvPr/>
        </p:nvSpPr>
        <p:spPr>
          <a:xfrm>
            <a:off x="5151119" y="5499721"/>
            <a:ext cx="6512947" cy="1133912"/>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80988" indent="-280988" algn="l" rtl="0">
              <a:buFont typeface="Arial" panose="020B0604020202020204" pitchFamily="34" charset="0"/>
              <a:buChar char="•"/>
            </a:pPr>
            <a:r>
              <a:rPr lang="en-US" sz="2200" b="1" dirty="0">
                <a:latin typeface="Arial" charset="0"/>
                <a:ea typeface="ＭＳ Ｐゴシック" charset="0"/>
                <a:cs typeface="Arial" charset="0"/>
              </a:rPr>
              <a:t>Tool for assessment of linkages </a:t>
            </a:r>
            <a:r>
              <a:rPr lang="en-US" sz="2200" dirty="0">
                <a:latin typeface="Arial" charset="0"/>
                <a:ea typeface="ＭＳ Ｐゴシック" charset="0"/>
                <a:cs typeface="Arial" charset="0"/>
              </a:rPr>
              <a:t>between Composite indexes and the SDGs and the set developmental goals</a:t>
            </a:r>
            <a:endParaRPr lang="en-US" sz="2200" dirty="0"/>
          </a:p>
        </p:txBody>
      </p:sp>
      <p:sp>
        <p:nvSpPr>
          <p:cNvPr id="24" name="Text Placeholder 6">
            <a:extLst>
              <a:ext uri="{FF2B5EF4-FFF2-40B4-BE49-F238E27FC236}">
                <a16:creationId xmlns:a16="http://schemas.microsoft.com/office/drawing/2014/main" id="{FFA11541-1047-44F2-9E78-11C6C9983061}"/>
              </a:ext>
            </a:extLst>
          </p:cNvPr>
          <p:cNvSpPr txBox="1">
            <a:spLocks/>
          </p:cNvSpPr>
          <p:nvPr/>
        </p:nvSpPr>
        <p:spPr>
          <a:xfrm>
            <a:off x="4977566" y="1510072"/>
            <a:ext cx="6512948" cy="1121147"/>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02870" indent="-285750" algn="l" rtl="0">
              <a:buFont typeface="Arial" panose="020B0604020202020204" pitchFamily="34" charset="0"/>
              <a:buChar char="•"/>
            </a:pPr>
            <a:r>
              <a:rPr lang="en-GB" sz="2200" dirty="0">
                <a:latin typeface="Arial" charset="0"/>
                <a:ea typeface="ＭＳ Ｐゴシック" charset="0"/>
                <a:cs typeface="Arial" charset="0"/>
              </a:rPr>
              <a:t>Monitoring and accuracy of performance assessment : </a:t>
            </a:r>
            <a:r>
              <a:rPr lang="en-GB" sz="2200" b="1" dirty="0">
                <a:latin typeface="Arial" charset="0"/>
                <a:ea typeface="ＭＳ Ｐゴシック" charset="0"/>
                <a:cs typeface="Arial" charset="0"/>
              </a:rPr>
              <a:t>the governance of data </a:t>
            </a:r>
            <a:r>
              <a:rPr lang="en-GB" sz="2200" dirty="0">
                <a:latin typeface="Arial" charset="0"/>
                <a:ea typeface="ＭＳ Ｐゴシック" charset="0"/>
                <a:cs typeface="Arial" charset="0"/>
              </a:rPr>
              <a:t>production and diffusion</a:t>
            </a:r>
            <a:endParaRPr lang="en-US" sz="2200" dirty="0"/>
          </a:p>
        </p:txBody>
      </p:sp>
      <p:sp>
        <p:nvSpPr>
          <p:cNvPr id="25" name="Text Placeholder 6">
            <a:extLst>
              <a:ext uri="{FF2B5EF4-FFF2-40B4-BE49-F238E27FC236}">
                <a16:creationId xmlns:a16="http://schemas.microsoft.com/office/drawing/2014/main" id="{365F1F32-A476-4A43-81F2-5835A34A0526}"/>
              </a:ext>
            </a:extLst>
          </p:cNvPr>
          <p:cNvSpPr txBox="1">
            <a:spLocks/>
          </p:cNvSpPr>
          <p:nvPr/>
        </p:nvSpPr>
        <p:spPr>
          <a:xfrm>
            <a:off x="4935198" y="3571333"/>
            <a:ext cx="6834756" cy="112382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02870" indent="-285750" algn="l" rtl="0">
              <a:buFont typeface="Arial" panose="020B0604020202020204" pitchFamily="34" charset="0"/>
              <a:buChar char="•"/>
            </a:pPr>
            <a:r>
              <a:rPr lang="en-GB" sz="2200" dirty="0">
                <a:latin typeface="Arial" charset="0"/>
                <a:ea typeface="ＭＳ Ｐゴシック" charset="0"/>
                <a:cs typeface="Arial" charset="0"/>
              </a:rPr>
              <a:t>Go beyond the composite index and design a </a:t>
            </a:r>
            <a:r>
              <a:rPr lang="en-GB" sz="2200" b="1" dirty="0">
                <a:latin typeface="Arial" charset="0"/>
                <a:ea typeface="ＭＳ Ｐゴシック" charset="0"/>
                <a:cs typeface="Arial" charset="0"/>
              </a:rPr>
              <a:t>comprehensive strategy: </a:t>
            </a:r>
            <a:r>
              <a:rPr lang="en-GB" sz="2200" dirty="0">
                <a:latin typeface="Arial" charset="0"/>
                <a:ea typeface="ＭＳ Ｐゴシック" charset="0"/>
                <a:cs typeface="Arial" charset="0"/>
              </a:rPr>
              <a:t>Which aspects of the problem at hands are missing</a:t>
            </a:r>
          </a:p>
        </p:txBody>
      </p:sp>
      <p:sp>
        <p:nvSpPr>
          <p:cNvPr id="4" name="Text Placeholder 6">
            <a:extLst>
              <a:ext uri="{FF2B5EF4-FFF2-40B4-BE49-F238E27FC236}">
                <a16:creationId xmlns:a16="http://schemas.microsoft.com/office/drawing/2014/main" id="{E1B68237-F594-E2D3-8CA6-9D162CE1328A}"/>
              </a:ext>
            </a:extLst>
          </p:cNvPr>
          <p:cNvSpPr txBox="1">
            <a:spLocks/>
          </p:cNvSpPr>
          <p:nvPr/>
        </p:nvSpPr>
        <p:spPr>
          <a:xfrm>
            <a:off x="6048146" y="2506735"/>
            <a:ext cx="5831840" cy="779932"/>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80988" indent="-280988" algn="l" rtl="0">
              <a:buFont typeface="Arial" panose="020B0604020202020204" pitchFamily="34" charset="0"/>
              <a:buChar char="•"/>
            </a:pPr>
            <a:r>
              <a:rPr lang="en-US" sz="2200" b="1" dirty="0">
                <a:latin typeface="Arial" charset="0"/>
                <a:ea typeface="ＭＳ Ｐゴシック" charset="0"/>
                <a:cs typeface="Arial" charset="0"/>
              </a:rPr>
              <a:t>Development of Simulators</a:t>
            </a:r>
            <a:r>
              <a:rPr lang="en-US" sz="2200" dirty="0">
                <a:latin typeface="Arial" charset="0"/>
                <a:ea typeface="ＭＳ Ｐゴシック" charset="0"/>
                <a:cs typeface="Arial" charset="0"/>
              </a:rPr>
              <a:t> to evaluate the impact of policy changes on achievements and rank</a:t>
            </a:r>
            <a:endParaRPr lang="en-US" sz="2200" dirty="0"/>
          </a:p>
        </p:txBody>
      </p:sp>
      <p:sp>
        <p:nvSpPr>
          <p:cNvPr id="5" name="Text Placeholder 6">
            <a:extLst>
              <a:ext uri="{FF2B5EF4-FFF2-40B4-BE49-F238E27FC236}">
                <a16:creationId xmlns:a16="http://schemas.microsoft.com/office/drawing/2014/main" id="{8D7AF238-7DD5-D22E-9F79-012774B3E201}"/>
              </a:ext>
            </a:extLst>
          </p:cNvPr>
          <p:cNvSpPr txBox="1">
            <a:spLocks/>
          </p:cNvSpPr>
          <p:nvPr/>
        </p:nvSpPr>
        <p:spPr>
          <a:xfrm>
            <a:off x="6090514" y="4699622"/>
            <a:ext cx="5831840" cy="70549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02870" indent="-285750" algn="l" rtl="0">
              <a:buFont typeface="Arial" panose="020B0604020202020204" pitchFamily="34" charset="0"/>
              <a:buChar char="•"/>
            </a:pPr>
            <a:r>
              <a:rPr lang="en-GB" sz="2200" b="1" dirty="0">
                <a:latin typeface="Arial" charset="0"/>
                <a:ea typeface="ＭＳ Ｐゴシック" charset="0"/>
                <a:cs typeface="Arial" charset="0"/>
              </a:rPr>
              <a:t>Policy recommendation</a:t>
            </a:r>
          </a:p>
          <a:p>
            <a:pPr marL="102870" indent="-285750" algn="l" rtl="0">
              <a:buFont typeface="Arial" panose="020B0604020202020204" pitchFamily="34" charset="0"/>
              <a:buChar char="•"/>
            </a:pPr>
            <a:r>
              <a:rPr lang="en-GB" sz="2200" b="1" dirty="0">
                <a:latin typeface="Arial" charset="0"/>
                <a:ea typeface="ＭＳ Ｐゴシック" charset="0"/>
                <a:cs typeface="Arial" charset="0"/>
              </a:rPr>
              <a:t>Tools for goals prioritization</a:t>
            </a:r>
          </a:p>
        </p:txBody>
      </p:sp>
    </p:spTree>
    <p:extLst>
      <p:ext uri="{BB962C8B-B14F-4D97-AF65-F5344CB8AC3E}">
        <p14:creationId xmlns:p14="http://schemas.microsoft.com/office/powerpoint/2010/main" val="13197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4" grpId="0"/>
      <p:bldP spid="25"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2134897"/>
            <a:ext cx="9083835" cy="993647"/>
          </a:xfrm>
        </p:spPr>
        <p:txBody>
          <a:bodyPr/>
          <a:lstStyle/>
          <a:p>
            <a:pPr algn="ctr"/>
            <a:r>
              <a:rPr lang="en-GB" sz="3200" dirty="0">
                <a:solidFill>
                  <a:schemeClr val="tx1"/>
                </a:solidFill>
              </a:rPr>
              <a:t>Thank you for your time!</a:t>
            </a:r>
            <a:endParaRPr lang="en-US" sz="3200" dirty="0">
              <a:solidFill>
                <a:schemeClr val="tx1"/>
              </a:solidFill>
            </a:endParaRP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Tree>
    <p:extLst>
      <p:ext uri="{BB962C8B-B14F-4D97-AF65-F5344CB8AC3E}">
        <p14:creationId xmlns:p14="http://schemas.microsoft.com/office/powerpoint/2010/main" val="155111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5F00D-F99B-40B6-BE09-6B05B7B15B17}"/>
              </a:ext>
            </a:extLst>
          </p:cNvPr>
          <p:cNvSpPr>
            <a:spLocks noGrp="1"/>
          </p:cNvSpPr>
          <p:nvPr>
            <p:ph type="ctrTitle"/>
          </p:nvPr>
        </p:nvSpPr>
        <p:spPr>
          <a:xfrm>
            <a:off x="1629101" y="1006768"/>
            <a:ext cx="8933796" cy="2367383"/>
          </a:xfrm>
        </p:spPr>
        <p:txBody>
          <a:bodyPr>
            <a:normAutofit fontScale="90000"/>
          </a:bodyPr>
          <a:lstStyle/>
          <a:p>
            <a:pPr>
              <a:lnSpc>
                <a:spcPct val="150000"/>
              </a:lnSpc>
            </a:pPr>
            <a:r>
              <a:rPr lang="en-GB" sz="4000" dirty="0"/>
              <a:t>Workshop on the Use of the "Indices Simulation Tool for Policy Makers in the Arab Region”</a:t>
            </a:r>
            <a:endParaRPr lang="en-US" sz="4000" dirty="0"/>
          </a:p>
        </p:txBody>
      </p:sp>
      <p:sp>
        <p:nvSpPr>
          <p:cNvPr id="3" name="Text Placeholder 2"/>
          <p:cNvSpPr>
            <a:spLocks noGrp="1"/>
          </p:cNvSpPr>
          <p:nvPr>
            <p:ph type="subTitle" idx="1"/>
          </p:nvPr>
        </p:nvSpPr>
        <p:spPr>
          <a:xfrm>
            <a:off x="1629101" y="3622137"/>
            <a:ext cx="8936846" cy="457201"/>
          </a:xfrm>
        </p:spPr>
        <p:txBody>
          <a:bodyPr/>
          <a:lstStyle/>
          <a:p>
            <a:r>
              <a:rPr lang="en-US" sz="2000" dirty="0">
                <a:solidFill>
                  <a:schemeClr val="tx1"/>
                </a:solidFill>
              </a:rPr>
              <a:t>Nathalie PICASSO-GRAND, Data Scientist, ESCWA</a:t>
            </a:r>
          </a:p>
          <a:p>
            <a:endParaRPr lang="en-US" sz="2000" dirty="0"/>
          </a:p>
        </p:txBody>
      </p:sp>
      <p:sp>
        <p:nvSpPr>
          <p:cNvPr id="5" name="Text Placeholder 3">
            <a:extLst>
              <a:ext uri="{FF2B5EF4-FFF2-40B4-BE49-F238E27FC236}">
                <a16:creationId xmlns:a16="http://schemas.microsoft.com/office/drawing/2014/main" id="{1E9F05A5-6146-4BE3-B4E1-66827AE2B4EC}"/>
              </a:ext>
            </a:extLst>
          </p:cNvPr>
          <p:cNvSpPr txBox="1">
            <a:spLocks/>
          </p:cNvSpPr>
          <p:nvPr/>
        </p:nvSpPr>
        <p:spPr>
          <a:xfrm>
            <a:off x="5329947" y="3099602"/>
            <a:ext cx="1834646" cy="285377"/>
          </a:xfrm>
          <a:prstGeom prst="rect">
            <a:avLst/>
          </a:prstGeom>
        </p:spPr>
        <p:txBody>
          <a:bodyPr vert="horz" lIns="0" tIns="0" rIns="0" bIns="0"/>
          <a:lstStyle>
            <a:lvl1pPr marL="342900" indent="-342900" algn="l" defTabSz="457200" rtl="0" eaLnBrk="1" fontAlgn="base" hangingPunct="1">
              <a:lnSpc>
                <a:spcPts val="1800"/>
              </a:lnSpc>
              <a:spcBef>
                <a:spcPts val="0"/>
              </a:spcBef>
              <a:spcAft>
                <a:spcPct val="0"/>
              </a:spcAft>
              <a:buFont typeface="Arial" charset="0"/>
              <a:buNone/>
              <a:defRPr sz="1800" b="0" kern="1200" cap="none" baseline="0">
                <a:solidFill>
                  <a:schemeClr val="bg1">
                    <a:lumMod val="95000"/>
                  </a:schemeClr>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 name="Text Placeholder 2">
            <a:extLst>
              <a:ext uri="{FF2B5EF4-FFF2-40B4-BE49-F238E27FC236}">
                <a16:creationId xmlns:a16="http://schemas.microsoft.com/office/drawing/2014/main" id="{2B7D1DE4-C6B8-7F93-2463-05C03902FE55}"/>
              </a:ext>
            </a:extLst>
          </p:cNvPr>
          <p:cNvSpPr txBox="1">
            <a:spLocks/>
          </p:cNvSpPr>
          <p:nvPr/>
        </p:nvSpPr>
        <p:spPr>
          <a:xfrm>
            <a:off x="2768424" y="3937533"/>
            <a:ext cx="8864591" cy="283610"/>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l"/>
            <a:r>
              <a:rPr lang="en-US" sz="1600" dirty="0">
                <a:solidFill>
                  <a:schemeClr val="tx1"/>
                </a:solidFill>
              </a:rPr>
              <a:t>17-18 May 2023, UN House, Beirut, Lebanon</a:t>
            </a:r>
            <a:endParaRPr lang="en-US" sz="1600" dirty="0"/>
          </a:p>
        </p:txBody>
      </p:sp>
    </p:spTree>
    <p:extLst>
      <p:ext uri="{BB962C8B-B14F-4D97-AF65-F5344CB8AC3E}">
        <p14:creationId xmlns:p14="http://schemas.microsoft.com/office/powerpoint/2010/main" val="161363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989162"/>
            <a:ext cx="9083835" cy="632008"/>
          </a:xfrm>
        </p:spPr>
        <p:txBody>
          <a:bodyPr/>
          <a:lstStyle/>
          <a:p>
            <a:pPr algn="ctr"/>
            <a:r>
              <a:rPr lang="en-GB" sz="3200" dirty="0">
                <a:solidFill>
                  <a:schemeClr val="tx1"/>
                </a:solidFill>
              </a:rPr>
              <a:t>Session II: Introduction to global indicators in various fields</a:t>
            </a:r>
            <a:endParaRPr lang="en-US" sz="3200" dirty="0">
              <a:solidFill>
                <a:schemeClr val="tx1"/>
              </a:solidFill>
            </a:endParaRP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3123557" y="3084079"/>
            <a:ext cx="6373934" cy="2392161"/>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800" dirty="0">
                <a:solidFill>
                  <a:schemeClr val="tx2">
                    <a:lumMod val="50000"/>
                    <a:lumOff val="50000"/>
                  </a:schemeClr>
                </a:solidFill>
              </a:rPr>
              <a:t>This session aims to introduce participants to global indicators in the economic and social fields in general and those that are included on the ISPAR tool.</a:t>
            </a:r>
            <a:endParaRPr lang="en-US" sz="2800" dirty="0">
              <a:solidFill>
                <a:schemeClr val="tx2">
                  <a:lumMod val="50000"/>
                  <a:lumOff val="50000"/>
                </a:schemeClr>
              </a:solidFill>
            </a:endParaRPr>
          </a:p>
        </p:txBody>
      </p:sp>
    </p:spTree>
    <p:extLst>
      <p:ext uri="{BB962C8B-B14F-4D97-AF65-F5344CB8AC3E}">
        <p14:creationId xmlns:p14="http://schemas.microsoft.com/office/powerpoint/2010/main" val="297663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892164"/>
            <a:ext cx="9083835" cy="993647"/>
          </a:xfrm>
        </p:spPr>
        <p:txBody>
          <a:bodyPr/>
          <a:lstStyle/>
          <a:p>
            <a:pPr algn="ctr"/>
            <a:r>
              <a:rPr lang="en-GB" sz="3200" dirty="0">
                <a:solidFill>
                  <a:schemeClr val="tx1"/>
                </a:solidFill>
              </a:rPr>
              <a:t>Session II: Introduction to global indicators in various fields</a:t>
            </a: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3179966" y="3619684"/>
            <a:ext cx="6741797" cy="469576"/>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800" dirty="0">
                <a:solidFill>
                  <a:schemeClr val="tx2">
                    <a:lumMod val="50000"/>
                    <a:lumOff val="50000"/>
                  </a:schemeClr>
                </a:solidFill>
              </a:rPr>
              <a:t>Carry a first benchmarking analysis</a:t>
            </a:r>
            <a:endParaRPr lang="en-US" sz="2800" dirty="0">
              <a:solidFill>
                <a:schemeClr val="tx2">
                  <a:lumMod val="50000"/>
                  <a:lumOff val="50000"/>
                </a:schemeClr>
              </a:solidFill>
            </a:endParaRPr>
          </a:p>
        </p:txBody>
      </p:sp>
      <p:sp>
        <p:nvSpPr>
          <p:cNvPr id="2" name="Text Placeholder 3">
            <a:extLst>
              <a:ext uri="{FF2B5EF4-FFF2-40B4-BE49-F238E27FC236}">
                <a16:creationId xmlns:a16="http://schemas.microsoft.com/office/drawing/2014/main" id="{3C9CFB7D-3D36-5B05-B442-46F2507AB3D7}"/>
              </a:ext>
            </a:extLst>
          </p:cNvPr>
          <p:cNvSpPr txBox="1">
            <a:spLocks/>
          </p:cNvSpPr>
          <p:nvPr/>
        </p:nvSpPr>
        <p:spPr>
          <a:xfrm>
            <a:off x="3179967" y="3010884"/>
            <a:ext cx="7335633" cy="524796"/>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800" dirty="0">
                <a:solidFill>
                  <a:schemeClr val="tx2">
                    <a:lumMod val="50000"/>
                    <a:lumOff val="50000"/>
                  </a:schemeClr>
                </a:solidFill>
              </a:rPr>
              <a:t>Generate a profile</a:t>
            </a:r>
            <a:endParaRPr lang="en-US" sz="2800" dirty="0">
              <a:solidFill>
                <a:schemeClr val="tx2">
                  <a:lumMod val="50000"/>
                  <a:lumOff val="50000"/>
                </a:schemeClr>
              </a:solidFill>
            </a:endParaRPr>
          </a:p>
        </p:txBody>
      </p:sp>
      <p:sp>
        <p:nvSpPr>
          <p:cNvPr id="3" name="Text Placeholder 3">
            <a:extLst>
              <a:ext uri="{FF2B5EF4-FFF2-40B4-BE49-F238E27FC236}">
                <a16:creationId xmlns:a16="http://schemas.microsoft.com/office/drawing/2014/main" id="{98D511DA-CAD5-7250-267A-E4B6545815D5}"/>
              </a:ext>
            </a:extLst>
          </p:cNvPr>
          <p:cNvSpPr txBox="1">
            <a:spLocks/>
          </p:cNvSpPr>
          <p:nvPr/>
        </p:nvSpPr>
        <p:spPr>
          <a:xfrm>
            <a:off x="3179965" y="4175617"/>
            <a:ext cx="8056995" cy="469576"/>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800" dirty="0">
                <a:solidFill>
                  <a:schemeClr val="tx2">
                    <a:lumMod val="50000"/>
                    <a:lumOff val="50000"/>
                  </a:schemeClr>
                </a:solidFill>
              </a:rPr>
              <a:t>Discover the various fields covered by the tool</a:t>
            </a:r>
            <a:endParaRPr lang="en-US" sz="2800" dirty="0">
              <a:solidFill>
                <a:schemeClr val="tx2">
                  <a:lumMod val="50000"/>
                  <a:lumOff val="50000"/>
                </a:schemeClr>
              </a:solidFill>
            </a:endParaRPr>
          </a:p>
        </p:txBody>
      </p:sp>
      <p:sp>
        <p:nvSpPr>
          <p:cNvPr id="5" name="Text Placeholder 3">
            <a:extLst>
              <a:ext uri="{FF2B5EF4-FFF2-40B4-BE49-F238E27FC236}">
                <a16:creationId xmlns:a16="http://schemas.microsoft.com/office/drawing/2014/main" id="{A9EC6EBC-CEBD-970F-044C-59FD50F1CBCC}"/>
              </a:ext>
            </a:extLst>
          </p:cNvPr>
          <p:cNvSpPr txBox="1">
            <a:spLocks/>
          </p:cNvSpPr>
          <p:nvPr/>
        </p:nvSpPr>
        <p:spPr>
          <a:xfrm>
            <a:off x="3179964" y="4703048"/>
            <a:ext cx="7711556" cy="99364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800" dirty="0">
                <a:solidFill>
                  <a:schemeClr val="tx2">
                    <a:lumMod val="50000"/>
                    <a:lumOff val="50000"/>
                  </a:schemeClr>
                </a:solidFill>
              </a:rPr>
              <a:t>Understand the linkages between Composite Indices</a:t>
            </a:r>
            <a:endParaRPr lang="en-US" sz="2800" dirty="0">
              <a:solidFill>
                <a:schemeClr val="tx2">
                  <a:lumMod val="50000"/>
                  <a:lumOff val="50000"/>
                </a:schemeClr>
              </a:solidFill>
            </a:endParaRPr>
          </a:p>
        </p:txBody>
      </p:sp>
    </p:spTree>
    <p:extLst>
      <p:ext uri="{BB962C8B-B14F-4D97-AF65-F5344CB8AC3E}">
        <p14:creationId xmlns:p14="http://schemas.microsoft.com/office/powerpoint/2010/main" val="144431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2369685"/>
            <a:ext cx="9083835" cy="392678"/>
          </a:xfrm>
        </p:spPr>
        <p:txBody>
          <a:bodyPr/>
          <a:lstStyle/>
          <a:p>
            <a:pPr algn="ctr"/>
            <a:r>
              <a:rPr lang="en-US" sz="3200" dirty="0">
                <a:solidFill>
                  <a:schemeClr val="tx1"/>
                </a:solidFill>
              </a:rPr>
              <a:t>Generating a profile</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1544320" y="2958529"/>
            <a:ext cx="9225280" cy="1586774"/>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2800" dirty="0">
                <a:solidFill>
                  <a:schemeClr val="tx2">
                    <a:lumMod val="50000"/>
                    <a:lumOff val="50000"/>
                  </a:schemeClr>
                </a:solidFill>
              </a:rPr>
              <a:t>Go to ISPAR / Countries / select your country (flag) / select “View the international index rankings” </a:t>
            </a:r>
          </a:p>
        </p:txBody>
      </p:sp>
    </p:spTree>
    <p:extLst>
      <p:ext uri="{BB962C8B-B14F-4D97-AF65-F5344CB8AC3E}">
        <p14:creationId xmlns:p14="http://schemas.microsoft.com/office/powerpoint/2010/main" val="86690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282258-B418-912B-746D-658BEF782572}"/>
              </a:ext>
            </a:extLst>
          </p:cNvPr>
          <p:cNvPicPr>
            <a:picLocks noChangeAspect="1"/>
          </p:cNvPicPr>
          <p:nvPr/>
        </p:nvPicPr>
        <p:blipFill>
          <a:blip r:embed="rId3"/>
          <a:stretch>
            <a:fillRect/>
          </a:stretch>
        </p:blipFill>
        <p:spPr>
          <a:xfrm>
            <a:off x="2790655" y="1022767"/>
            <a:ext cx="6610690" cy="4959605"/>
          </a:xfrm>
          <a:prstGeom prst="rect">
            <a:avLst/>
          </a:prstGeom>
        </p:spPr>
      </p:pic>
      <p:sp>
        <p:nvSpPr>
          <p:cNvPr id="3" name="Content Placeholder 2">
            <a:extLst>
              <a:ext uri="{FF2B5EF4-FFF2-40B4-BE49-F238E27FC236}">
                <a16:creationId xmlns:a16="http://schemas.microsoft.com/office/drawing/2014/main" id="{EBC70E70-EC00-40FA-A48B-5EE23CA550A8}"/>
              </a:ext>
            </a:extLst>
          </p:cNvPr>
          <p:cNvSpPr>
            <a:spLocks noGrp="1"/>
          </p:cNvSpPr>
          <p:nvPr>
            <p:ph sz="half" idx="1"/>
          </p:nvPr>
        </p:nvSpPr>
        <p:spPr>
          <a:xfrm>
            <a:off x="17323" y="1668973"/>
            <a:ext cx="2680853" cy="1133566"/>
          </a:xfrm>
        </p:spPr>
        <p:txBody>
          <a:bodyPr wrap="square" anchor="t">
            <a:normAutofit/>
          </a:bodyPr>
          <a:lstStyle/>
          <a:p>
            <a:pPr marL="0" indent="0">
              <a:buNone/>
            </a:pPr>
            <a:r>
              <a:rPr lang="en-US" dirty="0">
                <a:latin typeface="Arial" panose="020B0604020202020204" pitchFamily="34" charset="0"/>
                <a:cs typeface="Arial" panose="020B0604020202020204" pitchFamily="34" charset="0"/>
              </a:rPr>
              <a:t>View performances on multiples indices in one page</a:t>
            </a:r>
            <a:endParaRPr lang="en-US" dirty="0"/>
          </a:p>
        </p:txBody>
      </p:sp>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US" sz="2800" b="1" dirty="0">
                <a:solidFill>
                  <a:schemeClr val="tx1"/>
                </a:solidFill>
              </a:rPr>
              <a:t>Generate a profile</a:t>
            </a: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a:off x="2790655" y="2308742"/>
            <a:ext cx="705938" cy="303119"/>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B9CCEDF-FAB5-421F-AC2F-C30AF66A8F7E}"/>
              </a:ext>
            </a:extLst>
          </p:cNvPr>
          <p:cNvCxnSpPr>
            <a:cxnSpLocks/>
          </p:cNvCxnSpPr>
          <p:nvPr/>
        </p:nvCxnSpPr>
        <p:spPr>
          <a:xfrm>
            <a:off x="2676218" y="2311654"/>
            <a:ext cx="835879" cy="108503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E9D0BB8-A547-479C-BA97-F00D147BFD47}"/>
              </a:ext>
            </a:extLst>
          </p:cNvPr>
          <p:cNvCxnSpPr>
            <a:cxnSpLocks/>
          </p:cNvCxnSpPr>
          <p:nvPr/>
        </p:nvCxnSpPr>
        <p:spPr>
          <a:xfrm>
            <a:off x="2676218" y="2311654"/>
            <a:ext cx="820375" cy="220779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41955B7-2114-44D2-9FB5-0D91F8CABA16}"/>
              </a:ext>
            </a:extLst>
          </p:cNvPr>
          <p:cNvCxnSpPr>
            <a:cxnSpLocks/>
          </p:cNvCxnSpPr>
          <p:nvPr/>
        </p:nvCxnSpPr>
        <p:spPr>
          <a:xfrm>
            <a:off x="2676218" y="2292452"/>
            <a:ext cx="603010" cy="313589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EEB04188-98E4-08FD-FDDA-593A92FDF130}"/>
              </a:ext>
            </a:extLst>
          </p:cNvPr>
          <p:cNvSpPr txBox="1">
            <a:spLocks/>
          </p:cNvSpPr>
          <p:nvPr/>
        </p:nvSpPr>
        <p:spPr>
          <a:xfrm>
            <a:off x="234688" y="5462184"/>
            <a:ext cx="2463488" cy="105508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Score and rank are provided</a:t>
            </a:r>
            <a:endParaRPr lang="en-GB" dirty="0"/>
          </a:p>
        </p:txBody>
      </p:sp>
      <p:cxnSp>
        <p:nvCxnSpPr>
          <p:cNvPr id="15" name="Straight Arrow Connector 14">
            <a:extLst>
              <a:ext uri="{FF2B5EF4-FFF2-40B4-BE49-F238E27FC236}">
                <a16:creationId xmlns:a16="http://schemas.microsoft.com/office/drawing/2014/main" id="{40634D7D-0197-DC28-8223-F35D82D7B11C}"/>
              </a:ext>
            </a:extLst>
          </p:cNvPr>
          <p:cNvCxnSpPr>
            <a:cxnSpLocks/>
          </p:cNvCxnSpPr>
          <p:nvPr/>
        </p:nvCxnSpPr>
        <p:spPr>
          <a:xfrm flipV="1">
            <a:off x="2790655" y="5561541"/>
            <a:ext cx="2189919" cy="49028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DD98B6D-3683-3902-E90B-898F966AF36A}"/>
              </a:ext>
            </a:extLst>
          </p:cNvPr>
          <p:cNvCxnSpPr>
            <a:cxnSpLocks/>
          </p:cNvCxnSpPr>
          <p:nvPr/>
        </p:nvCxnSpPr>
        <p:spPr>
          <a:xfrm flipV="1">
            <a:off x="2807978" y="5704249"/>
            <a:ext cx="758517" cy="347573"/>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3CBCA297-92F2-58FC-96B5-4273415F2CF6}"/>
              </a:ext>
            </a:extLst>
          </p:cNvPr>
          <p:cNvSpPr txBox="1">
            <a:spLocks/>
          </p:cNvSpPr>
          <p:nvPr/>
        </p:nvSpPr>
        <p:spPr>
          <a:xfrm>
            <a:off x="7564187" y="5423432"/>
            <a:ext cx="3285513" cy="120301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And the year of publication of the index. This is very important</a:t>
            </a:r>
            <a:endParaRPr lang="en-GB" dirty="0"/>
          </a:p>
        </p:txBody>
      </p:sp>
      <p:cxnSp>
        <p:nvCxnSpPr>
          <p:cNvPr id="23" name="Straight Arrow Connector 22">
            <a:extLst>
              <a:ext uri="{FF2B5EF4-FFF2-40B4-BE49-F238E27FC236}">
                <a16:creationId xmlns:a16="http://schemas.microsoft.com/office/drawing/2014/main" id="{1D2EB4CE-203B-A7B6-9777-5C5271CDC3C1}"/>
              </a:ext>
            </a:extLst>
          </p:cNvPr>
          <p:cNvCxnSpPr>
            <a:cxnSpLocks/>
          </p:cNvCxnSpPr>
          <p:nvPr/>
        </p:nvCxnSpPr>
        <p:spPr>
          <a:xfrm flipH="1" flipV="1">
            <a:off x="6800193" y="5423432"/>
            <a:ext cx="718823" cy="16157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1123F15D-9D4C-97C6-EA18-D9C3F549EDBD}"/>
              </a:ext>
            </a:extLst>
          </p:cNvPr>
          <p:cNvSpPr txBox="1">
            <a:spLocks/>
          </p:cNvSpPr>
          <p:nvPr/>
        </p:nvSpPr>
        <p:spPr>
          <a:xfrm>
            <a:off x="9401345" y="546369"/>
            <a:ext cx="2680853" cy="155498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Brief description of the country. The same information is provided for all countries to facilitate comparisons</a:t>
            </a:r>
          </a:p>
          <a:p>
            <a:endParaRPr lang="en-GB" dirty="0"/>
          </a:p>
        </p:txBody>
      </p:sp>
      <p:cxnSp>
        <p:nvCxnSpPr>
          <p:cNvPr id="30" name="Straight Arrow Connector 29">
            <a:extLst>
              <a:ext uri="{FF2B5EF4-FFF2-40B4-BE49-F238E27FC236}">
                <a16:creationId xmlns:a16="http://schemas.microsoft.com/office/drawing/2014/main" id="{99259E20-A7CF-632D-05C3-6AD7EFB597FA}"/>
              </a:ext>
            </a:extLst>
          </p:cNvPr>
          <p:cNvCxnSpPr>
            <a:cxnSpLocks/>
          </p:cNvCxnSpPr>
          <p:nvPr/>
        </p:nvCxnSpPr>
        <p:spPr>
          <a:xfrm flipH="1">
            <a:off x="8933793" y="1857871"/>
            <a:ext cx="560031" cy="81152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98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bg/>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4" grpId="0" build="p" animBg="1"/>
      <p:bldP spid="22" grpId="0" build="p"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549880"/>
            <a:ext cx="9083835" cy="392678"/>
          </a:xfrm>
        </p:spPr>
        <p:txBody>
          <a:bodyPr/>
          <a:lstStyle/>
          <a:p>
            <a:pPr algn="ctr"/>
            <a:r>
              <a:rPr lang="en-US" sz="3200" dirty="0">
                <a:solidFill>
                  <a:schemeClr val="tx1"/>
                </a:solidFill>
              </a:rPr>
              <a:t>Generating a profile</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1544320" y="2138724"/>
            <a:ext cx="9225280" cy="1586774"/>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2800" dirty="0">
                <a:solidFill>
                  <a:schemeClr val="tx2">
                    <a:lumMod val="50000"/>
                    <a:lumOff val="50000"/>
                  </a:schemeClr>
                </a:solidFill>
              </a:rPr>
              <a:t>Go to ISPAR / Countries / select your country (flag) / select “View the international index rankings” </a:t>
            </a:r>
          </a:p>
        </p:txBody>
      </p:sp>
      <p:sp>
        <p:nvSpPr>
          <p:cNvPr id="2" name="Text Placeholder 3">
            <a:extLst>
              <a:ext uri="{FF2B5EF4-FFF2-40B4-BE49-F238E27FC236}">
                <a16:creationId xmlns:a16="http://schemas.microsoft.com/office/drawing/2014/main" id="{166FCCCE-E4C6-819B-F393-3D521F9A4BA1}"/>
              </a:ext>
            </a:extLst>
          </p:cNvPr>
          <p:cNvSpPr txBox="1">
            <a:spLocks/>
          </p:cNvSpPr>
          <p:nvPr/>
        </p:nvSpPr>
        <p:spPr>
          <a:xfrm>
            <a:off x="1422400" y="3545420"/>
            <a:ext cx="9602952" cy="2247832"/>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3200" dirty="0">
                <a:solidFill>
                  <a:schemeClr val="tx1"/>
                </a:solidFill>
              </a:rPr>
              <a:t>It shows the country’s performances and which Indices are available for which year. For these indices, a policy impact simulator is available. Comparison with other countries is possible</a:t>
            </a:r>
          </a:p>
        </p:txBody>
      </p:sp>
    </p:spTree>
    <p:extLst>
      <p:ext uri="{BB962C8B-B14F-4D97-AF65-F5344CB8AC3E}">
        <p14:creationId xmlns:p14="http://schemas.microsoft.com/office/powerpoint/2010/main" val="36202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2369684"/>
            <a:ext cx="9083835" cy="993647"/>
          </a:xfrm>
        </p:spPr>
        <p:txBody>
          <a:bodyPr/>
          <a:lstStyle/>
          <a:p>
            <a:pPr algn="ctr"/>
            <a:r>
              <a:rPr lang="en-GB" sz="3200" dirty="0">
                <a:solidFill>
                  <a:schemeClr val="tx1"/>
                </a:solidFill>
              </a:rPr>
              <a:t>Session I: Indices Simulation Tool for Policy Makers in the Arab Region (ISPAR)</a:t>
            </a:r>
            <a:endParaRPr lang="en-US" sz="3200" dirty="0">
              <a:solidFill>
                <a:schemeClr val="tx1"/>
              </a:solidFill>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3179968" y="3552138"/>
            <a:ext cx="6741797" cy="1586774"/>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800" dirty="0">
                <a:solidFill>
                  <a:schemeClr val="tx2">
                    <a:lumMod val="50000"/>
                    <a:lumOff val="50000"/>
                  </a:schemeClr>
                </a:solidFill>
              </a:rPr>
              <a:t>Coverage and features of the indexes simulation tool for evidence-based policymaking</a:t>
            </a:r>
            <a:endParaRPr lang="en-US" sz="2800" dirty="0">
              <a:solidFill>
                <a:schemeClr val="tx2">
                  <a:lumMod val="50000"/>
                  <a:lumOff val="50000"/>
                </a:schemeClr>
              </a:solidFill>
            </a:endParaRPr>
          </a:p>
        </p:txBody>
      </p:sp>
    </p:spTree>
    <p:extLst>
      <p:ext uri="{BB962C8B-B14F-4D97-AF65-F5344CB8AC3E}">
        <p14:creationId xmlns:p14="http://schemas.microsoft.com/office/powerpoint/2010/main" val="207092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282258-B418-912B-746D-658BEF782572}"/>
              </a:ext>
            </a:extLst>
          </p:cNvPr>
          <p:cNvPicPr>
            <a:picLocks noChangeAspect="1"/>
          </p:cNvPicPr>
          <p:nvPr/>
        </p:nvPicPr>
        <p:blipFill>
          <a:blip r:embed="rId3"/>
          <a:stretch>
            <a:fillRect/>
          </a:stretch>
        </p:blipFill>
        <p:spPr>
          <a:xfrm>
            <a:off x="2790655" y="1022767"/>
            <a:ext cx="6610690" cy="4959605"/>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US" sz="2800" b="1" dirty="0">
                <a:solidFill>
                  <a:schemeClr val="tx1"/>
                </a:solidFill>
              </a:rPr>
              <a:t>Generate a profile</a:t>
            </a:r>
          </a:p>
        </p:txBody>
      </p:sp>
      <p:sp>
        <p:nvSpPr>
          <p:cNvPr id="19" name="Content Placeholder 2">
            <a:extLst>
              <a:ext uri="{FF2B5EF4-FFF2-40B4-BE49-F238E27FC236}">
                <a16:creationId xmlns:a16="http://schemas.microsoft.com/office/drawing/2014/main" id="{67E9C97E-7965-4970-97E4-13B3B70FFC95}"/>
              </a:ext>
            </a:extLst>
          </p:cNvPr>
          <p:cNvSpPr txBox="1">
            <a:spLocks/>
          </p:cNvSpPr>
          <p:nvPr/>
        </p:nvSpPr>
        <p:spPr>
          <a:xfrm>
            <a:off x="9511147" y="2581546"/>
            <a:ext cx="2680853" cy="83211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Compare with other countries</a:t>
            </a:r>
          </a:p>
          <a:p>
            <a:endParaRPr lang="en-GB" dirty="0"/>
          </a:p>
        </p:txBody>
      </p:sp>
      <p:cxnSp>
        <p:nvCxnSpPr>
          <p:cNvPr id="38" name="Straight Arrow Connector 37">
            <a:extLst>
              <a:ext uri="{FF2B5EF4-FFF2-40B4-BE49-F238E27FC236}">
                <a16:creationId xmlns:a16="http://schemas.microsoft.com/office/drawing/2014/main" id="{374FEC65-B6A1-4465-B89C-93A85DCCE540}"/>
              </a:ext>
            </a:extLst>
          </p:cNvPr>
          <p:cNvCxnSpPr>
            <a:cxnSpLocks/>
            <a:stCxn id="19" idx="1"/>
          </p:cNvCxnSpPr>
          <p:nvPr/>
        </p:nvCxnSpPr>
        <p:spPr>
          <a:xfrm flipH="1">
            <a:off x="9040625" y="2997603"/>
            <a:ext cx="470522" cy="32226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9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29C7C-F708-4F60-AE40-71F97A070862}"/>
              </a:ext>
            </a:extLst>
          </p:cNvPr>
          <p:cNvPicPr>
            <a:picLocks noChangeAspect="1"/>
          </p:cNvPicPr>
          <p:nvPr/>
        </p:nvPicPr>
        <p:blipFill>
          <a:blip r:embed="rId3"/>
          <a:stretch>
            <a:fillRect/>
          </a:stretch>
        </p:blipFill>
        <p:spPr>
          <a:xfrm>
            <a:off x="3973442" y="1090396"/>
            <a:ext cx="4413813" cy="5404998"/>
          </a:xfrm>
          <a:prstGeom prst="rect">
            <a:avLst/>
          </a:prstGeom>
        </p:spPr>
      </p:pic>
      <p:sp>
        <p:nvSpPr>
          <p:cNvPr id="3" name="Content Placeholder 2">
            <a:extLst>
              <a:ext uri="{FF2B5EF4-FFF2-40B4-BE49-F238E27FC236}">
                <a16:creationId xmlns:a16="http://schemas.microsoft.com/office/drawing/2014/main" id="{EBC70E70-EC00-40FA-A48B-5EE23CA550A8}"/>
              </a:ext>
            </a:extLst>
          </p:cNvPr>
          <p:cNvSpPr>
            <a:spLocks noGrp="1"/>
          </p:cNvSpPr>
          <p:nvPr>
            <p:ph sz="half" idx="1"/>
          </p:nvPr>
        </p:nvSpPr>
        <p:spPr>
          <a:xfrm>
            <a:off x="337114" y="1696335"/>
            <a:ext cx="2680853" cy="1133566"/>
          </a:xfrm>
        </p:spPr>
        <p:txBody>
          <a:bodyPr wrap="square" anchor="t">
            <a:normAutofit/>
          </a:bodyPr>
          <a:lstStyle/>
          <a:p>
            <a:pPr marL="0" indent="0">
              <a:buNone/>
            </a:pPr>
            <a:r>
              <a:rPr lang="en-US" dirty="0">
                <a:latin typeface="Arial" panose="020B0604020202020204" pitchFamily="34" charset="0"/>
                <a:cs typeface="Arial" panose="020B0604020202020204" pitchFamily="34" charset="0"/>
              </a:rPr>
              <a:t>View performances on multiples indices in one page</a:t>
            </a:r>
            <a:endParaRPr lang="en-US" dirty="0"/>
          </a:p>
        </p:txBody>
      </p:sp>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fr-FR" sz="2800" b="1" dirty="0" err="1">
                <a:solidFill>
                  <a:schemeClr val="tx1"/>
                </a:solidFill>
              </a:rPr>
              <a:t>Generate</a:t>
            </a:r>
            <a:r>
              <a:rPr lang="fr-FR" sz="2800" b="1" dirty="0">
                <a:solidFill>
                  <a:schemeClr val="tx1"/>
                </a:solidFill>
              </a:rPr>
              <a:t> a profile</a:t>
            </a:r>
          </a:p>
        </p:txBody>
      </p:sp>
      <p:sp>
        <p:nvSpPr>
          <p:cNvPr id="19" name="Content Placeholder 2">
            <a:extLst>
              <a:ext uri="{FF2B5EF4-FFF2-40B4-BE49-F238E27FC236}">
                <a16:creationId xmlns:a16="http://schemas.microsoft.com/office/drawing/2014/main" id="{67E9C97E-7965-4970-97E4-13B3B70FFC95}"/>
              </a:ext>
            </a:extLst>
          </p:cNvPr>
          <p:cNvSpPr txBox="1">
            <a:spLocks/>
          </p:cNvSpPr>
          <p:nvPr/>
        </p:nvSpPr>
        <p:spPr>
          <a:xfrm>
            <a:off x="9174033" y="1877656"/>
            <a:ext cx="2680853" cy="293549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Compare with other countries. </a:t>
            </a:r>
          </a:p>
          <a:p>
            <a:pPr marL="0" indent="0">
              <a:buFont typeface="Garamond" pitchFamily="18" charset="0"/>
              <a:buNone/>
            </a:pPr>
            <a:endParaRPr lang="en-GB" dirty="0">
              <a:latin typeface="Arial" panose="020B0604020202020204" pitchFamily="34" charset="0"/>
              <a:cs typeface="Arial" panose="020B0604020202020204" pitchFamily="34" charset="0"/>
            </a:endParaRPr>
          </a:p>
          <a:p>
            <a:pPr marL="0" indent="0">
              <a:buFont typeface="Garamond" pitchFamily="18" charset="0"/>
              <a:buNone/>
            </a:pPr>
            <a:r>
              <a:rPr lang="en-GB" dirty="0">
                <a:latin typeface="Arial" panose="020B0604020202020204" pitchFamily="34" charset="0"/>
                <a:cs typeface="Arial" panose="020B0604020202020204" pitchFamily="34" charset="0"/>
              </a:rPr>
              <a:t>By default, two countries with similar HDI and/or GDP per capita are randomly selected</a:t>
            </a:r>
          </a:p>
          <a:p>
            <a:endParaRPr lang="en-GB" dirty="0"/>
          </a:p>
        </p:txBody>
      </p:sp>
      <p:cxnSp>
        <p:nvCxnSpPr>
          <p:cNvPr id="29" name="Straight Arrow Connector 28">
            <a:extLst>
              <a:ext uri="{FF2B5EF4-FFF2-40B4-BE49-F238E27FC236}">
                <a16:creationId xmlns:a16="http://schemas.microsoft.com/office/drawing/2014/main" id="{2B9CCEDF-FAB5-421F-AC2F-C30AF66A8F7E}"/>
              </a:ext>
            </a:extLst>
          </p:cNvPr>
          <p:cNvCxnSpPr>
            <a:cxnSpLocks/>
          </p:cNvCxnSpPr>
          <p:nvPr/>
        </p:nvCxnSpPr>
        <p:spPr>
          <a:xfrm>
            <a:off x="2676218" y="2311654"/>
            <a:ext cx="1219200" cy="108503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E9D0BB8-A547-479C-BA97-F00D147BFD47}"/>
              </a:ext>
            </a:extLst>
          </p:cNvPr>
          <p:cNvCxnSpPr>
            <a:cxnSpLocks/>
          </p:cNvCxnSpPr>
          <p:nvPr/>
        </p:nvCxnSpPr>
        <p:spPr>
          <a:xfrm>
            <a:off x="2676218" y="2311654"/>
            <a:ext cx="1219200" cy="206749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41955B7-2114-44D2-9FB5-0D91F8CABA16}"/>
              </a:ext>
            </a:extLst>
          </p:cNvPr>
          <p:cNvCxnSpPr>
            <a:cxnSpLocks/>
          </p:cNvCxnSpPr>
          <p:nvPr/>
        </p:nvCxnSpPr>
        <p:spPr>
          <a:xfrm>
            <a:off x="2676218" y="2292452"/>
            <a:ext cx="1219200" cy="313589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74FEC65-B6A1-4465-B89C-93A85DCCE540}"/>
              </a:ext>
            </a:extLst>
          </p:cNvPr>
          <p:cNvCxnSpPr>
            <a:cxnSpLocks/>
          </p:cNvCxnSpPr>
          <p:nvPr/>
        </p:nvCxnSpPr>
        <p:spPr>
          <a:xfrm flipH="1" flipV="1">
            <a:off x="5602514" y="1243261"/>
            <a:ext cx="3664194" cy="1531046"/>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210C7E-E35C-4826-B4DF-ECF52C6370A4}"/>
              </a:ext>
            </a:extLst>
          </p:cNvPr>
          <p:cNvCxnSpPr>
            <a:cxnSpLocks/>
          </p:cNvCxnSpPr>
          <p:nvPr/>
        </p:nvCxnSpPr>
        <p:spPr>
          <a:xfrm flipH="1" flipV="1">
            <a:off x="7170057" y="1262463"/>
            <a:ext cx="2003976" cy="149553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F7CA9467-8D09-4EA4-9CAC-B5ABCCC33FA3}"/>
              </a:ext>
            </a:extLst>
          </p:cNvPr>
          <p:cNvSpPr txBox="1">
            <a:spLocks/>
          </p:cNvSpPr>
          <p:nvPr/>
        </p:nvSpPr>
        <p:spPr>
          <a:xfrm>
            <a:off x="310044" y="4995624"/>
            <a:ext cx="2680853" cy="83211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Select benchmark using relevant info</a:t>
            </a:r>
          </a:p>
          <a:p>
            <a:endParaRPr lang="en-GB" dirty="0"/>
          </a:p>
        </p:txBody>
      </p:sp>
      <p:cxnSp>
        <p:nvCxnSpPr>
          <p:cNvPr id="44" name="Straight Arrow Connector 43">
            <a:extLst>
              <a:ext uri="{FF2B5EF4-FFF2-40B4-BE49-F238E27FC236}">
                <a16:creationId xmlns:a16="http://schemas.microsoft.com/office/drawing/2014/main" id="{E71E808B-018D-4E61-859C-775463DCBE12}"/>
              </a:ext>
            </a:extLst>
          </p:cNvPr>
          <p:cNvCxnSpPr>
            <a:cxnSpLocks/>
          </p:cNvCxnSpPr>
          <p:nvPr/>
        </p:nvCxnSpPr>
        <p:spPr>
          <a:xfrm flipV="1">
            <a:off x="2719065" y="2088501"/>
            <a:ext cx="3405904" cy="2845717"/>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872E69D-143E-47E7-8700-AF8807396925}"/>
              </a:ext>
            </a:extLst>
          </p:cNvPr>
          <p:cNvCxnSpPr>
            <a:cxnSpLocks/>
          </p:cNvCxnSpPr>
          <p:nvPr/>
        </p:nvCxnSpPr>
        <p:spPr>
          <a:xfrm flipV="1">
            <a:off x="2715010" y="2088501"/>
            <a:ext cx="5332498" cy="2845717"/>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08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9"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457555" y="1535091"/>
            <a:ext cx="9083835" cy="392678"/>
          </a:xfrm>
        </p:spPr>
        <p:txBody>
          <a:bodyPr/>
          <a:lstStyle/>
          <a:p>
            <a:pPr algn="ctr"/>
            <a:r>
              <a:rPr lang="en-US" sz="3200" dirty="0">
                <a:solidFill>
                  <a:schemeClr val="tx1"/>
                </a:solidFill>
              </a:rPr>
              <a:t>A first general benchmarking can be done here</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3476849" y="2177760"/>
            <a:ext cx="6652671" cy="2030273"/>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US" sz="2800" dirty="0">
                <a:solidFill>
                  <a:schemeClr val="tx2">
                    <a:lumMod val="50000"/>
                    <a:lumOff val="50000"/>
                  </a:schemeClr>
                </a:solidFill>
              </a:rPr>
              <a:t>Conflict countries : </a:t>
            </a:r>
          </a:p>
          <a:p>
            <a:pPr algn="l"/>
            <a:r>
              <a:rPr lang="en-US" sz="2800" dirty="0">
                <a:solidFill>
                  <a:schemeClr val="tx2">
                    <a:lumMod val="50000"/>
                    <a:lumOff val="50000"/>
                  </a:schemeClr>
                </a:solidFill>
              </a:rPr>
              <a:t>Rwanda, Bosnia, Croatia, Indonesia, Cambodia, …</a:t>
            </a:r>
          </a:p>
          <a:p>
            <a:pPr algn="l"/>
            <a:r>
              <a:rPr lang="en-US" sz="2800" dirty="0">
                <a:solidFill>
                  <a:schemeClr val="tx2">
                    <a:lumMod val="50000"/>
                    <a:lumOff val="50000"/>
                  </a:schemeClr>
                </a:solidFill>
              </a:rPr>
              <a:t>Which best benchmark for ST, MT, LT </a:t>
            </a:r>
          </a:p>
        </p:txBody>
      </p:sp>
      <p:sp>
        <p:nvSpPr>
          <p:cNvPr id="2" name="Text Placeholder 3">
            <a:extLst>
              <a:ext uri="{FF2B5EF4-FFF2-40B4-BE49-F238E27FC236}">
                <a16:creationId xmlns:a16="http://schemas.microsoft.com/office/drawing/2014/main" id="{7BA65BCD-47F0-CE8B-73AC-945C72591B9C}"/>
              </a:ext>
            </a:extLst>
          </p:cNvPr>
          <p:cNvSpPr txBox="1">
            <a:spLocks/>
          </p:cNvSpPr>
          <p:nvPr/>
        </p:nvSpPr>
        <p:spPr>
          <a:xfrm>
            <a:off x="1457554" y="4458024"/>
            <a:ext cx="9083835" cy="1729416"/>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3200" dirty="0">
                <a:solidFill>
                  <a:schemeClr val="tx1"/>
                </a:solidFill>
              </a:rPr>
              <a:t>A more informative benchmarking should be done at the KPIs level and reflect the envisioned policies</a:t>
            </a:r>
          </a:p>
        </p:txBody>
      </p:sp>
    </p:spTree>
    <p:extLst>
      <p:ext uri="{BB962C8B-B14F-4D97-AF65-F5344CB8AC3E}">
        <p14:creationId xmlns:p14="http://schemas.microsoft.com/office/powerpoint/2010/main" val="74152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p:txBody>
          <a:bodyPr/>
          <a:lstStyle/>
          <a:p>
            <a:pPr algn="l"/>
            <a:r>
              <a:rPr lang="en-US" sz="2800" dirty="0"/>
              <a:t>ISPAR coverage</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6" name="Subtitle 2">
            <a:extLst>
              <a:ext uri="{FF2B5EF4-FFF2-40B4-BE49-F238E27FC236}">
                <a16:creationId xmlns:a16="http://schemas.microsoft.com/office/drawing/2014/main" id="{7479106C-D19F-4B29-B4EB-8FB017D4388D}"/>
              </a:ext>
            </a:extLst>
          </p:cNvPr>
          <p:cNvSpPr txBox="1">
            <a:spLocks/>
          </p:cNvSpPr>
          <p:nvPr/>
        </p:nvSpPr>
        <p:spPr>
          <a:xfrm rot="21448373">
            <a:off x="8329843" y="1570881"/>
            <a:ext cx="2836250" cy="3154385"/>
          </a:xfrm>
          <a:prstGeom prst="rect">
            <a:avLst/>
          </a:prstGeom>
          <a:solidFill>
            <a:schemeClr val="tx2">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spcBef>
                <a:spcPct val="0"/>
              </a:spcBef>
            </a:pPr>
            <a:endParaRPr lang="en-US" sz="2800" b="1" dirty="0">
              <a:solidFill>
                <a:schemeClr val="bg1"/>
              </a:solidFill>
              <a:latin typeface="Arial" charset="0"/>
              <a:ea typeface="ＭＳ Ｐゴシック" charset="0"/>
              <a:cs typeface="Arial" charset="0"/>
            </a:endParaRPr>
          </a:p>
          <a:p>
            <a:pPr algn="ctr">
              <a:spcBef>
                <a:spcPct val="0"/>
              </a:spcBef>
            </a:pPr>
            <a:endParaRPr lang="en-US" sz="2800" b="1" dirty="0">
              <a:solidFill>
                <a:schemeClr val="bg1"/>
              </a:solidFill>
              <a:latin typeface="Arial" charset="0"/>
              <a:ea typeface="ＭＳ Ｐゴシック" charset="0"/>
              <a:cs typeface="Arial" charset="0"/>
            </a:endParaRPr>
          </a:p>
          <a:p>
            <a:pPr algn="ctr">
              <a:spcBef>
                <a:spcPct val="0"/>
              </a:spcBef>
            </a:pPr>
            <a:r>
              <a:rPr lang="en-US" sz="2800" b="1" dirty="0">
                <a:solidFill>
                  <a:schemeClr val="bg1"/>
                </a:solidFill>
                <a:latin typeface="Arial" charset="0"/>
                <a:ea typeface="ＭＳ Ｐゴシック" charset="0"/>
                <a:cs typeface="Arial" charset="0"/>
              </a:rPr>
              <a:t>Wider than Gender Issues</a:t>
            </a:r>
          </a:p>
          <a:p>
            <a:pPr algn="ctr">
              <a:spcBef>
                <a:spcPct val="0"/>
              </a:spcBef>
            </a:pPr>
            <a:endParaRPr lang="en-US" sz="2800" b="1" dirty="0">
              <a:solidFill>
                <a:schemeClr val="bg1"/>
              </a:solidFill>
              <a:latin typeface="Arial" charset="0"/>
              <a:ea typeface="ＭＳ Ｐゴシック" charset="0"/>
              <a:cs typeface="Arial" charset="0"/>
            </a:endParaRPr>
          </a:p>
          <a:p>
            <a:pPr algn="ctr">
              <a:spcBef>
                <a:spcPct val="0"/>
              </a:spcBef>
            </a:pPr>
            <a:r>
              <a:rPr lang="en-US" sz="2800" dirty="0">
                <a:solidFill>
                  <a:schemeClr val="bg1"/>
                </a:solidFill>
                <a:latin typeface="Arial" charset="0"/>
                <a:ea typeface="ＭＳ Ｐゴシック" charset="0"/>
                <a:cs typeface="Arial" charset="0"/>
              </a:rPr>
              <a:t>22 indices included</a:t>
            </a:r>
          </a:p>
          <a:p>
            <a:pPr algn="ctr">
              <a:spcBef>
                <a:spcPct val="0"/>
              </a:spcBef>
            </a:pPr>
            <a:endParaRPr lang="en-US" sz="2800" b="1" dirty="0">
              <a:solidFill>
                <a:schemeClr val="bg1"/>
              </a:solidFill>
              <a:latin typeface="Arial" charset="0"/>
              <a:ea typeface="ＭＳ Ｐゴシック" charset="0"/>
              <a:cs typeface="Arial" charset="0"/>
            </a:endParaRPr>
          </a:p>
        </p:txBody>
      </p:sp>
      <p:sp>
        <p:nvSpPr>
          <p:cNvPr id="9" name="Text Placeholder 7">
            <a:extLst>
              <a:ext uri="{FF2B5EF4-FFF2-40B4-BE49-F238E27FC236}">
                <a16:creationId xmlns:a16="http://schemas.microsoft.com/office/drawing/2014/main" id="{D1F92596-2B3A-4D11-B159-F008D2E8BE8D}"/>
              </a:ext>
            </a:extLst>
          </p:cNvPr>
          <p:cNvSpPr txBox="1">
            <a:spLocks/>
          </p:cNvSpPr>
          <p:nvPr/>
        </p:nvSpPr>
        <p:spPr>
          <a:xfrm>
            <a:off x="505157" y="1322422"/>
            <a:ext cx="3899135" cy="5241104"/>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r>
              <a:rPr lang="en-US" sz="1600" b="1" dirty="0">
                <a:latin typeface="Arial" charset="0"/>
                <a:ea typeface="ＭＳ Ｐゴシック" charset="0"/>
                <a:cs typeface="Arial" charset="0"/>
              </a:rPr>
              <a:t>For now </a:t>
            </a:r>
          </a:p>
          <a:p>
            <a:pPr algn="l" rtl="0"/>
            <a:r>
              <a:rPr lang="en-US" sz="1600" dirty="0">
                <a:latin typeface="Arial" charset="0"/>
                <a:ea typeface="ＭＳ Ｐゴシック" charset="0"/>
                <a:cs typeface="Arial" charset="0"/>
              </a:rPr>
              <a:t>Gender Gap Index</a:t>
            </a:r>
            <a:endParaRPr lang="en-US" sz="1600" b="1" dirty="0">
              <a:latin typeface="Arial" charset="0"/>
              <a:ea typeface="ＭＳ Ｐゴシック" charset="0"/>
              <a:cs typeface="Arial" charset="0"/>
            </a:endParaRPr>
          </a:p>
          <a:p>
            <a:pPr indent="0" algn="l" rtl="0"/>
            <a:r>
              <a:rPr lang="en-US" sz="1600" dirty="0"/>
              <a:t>AI readiness Index</a:t>
            </a:r>
          </a:p>
          <a:p>
            <a:pPr algn="l" rtl="0"/>
            <a:r>
              <a:rPr lang="en-US" sz="1600" dirty="0">
                <a:latin typeface="Arial" charset="0"/>
                <a:ea typeface="ＭＳ Ｐゴシック" charset="0"/>
                <a:cs typeface="Arial" charset="0"/>
              </a:rPr>
              <a:t>Doing Business index</a:t>
            </a:r>
          </a:p>
          <a:p>
            <a:pPr algn="l" rtl="0"/>
            <a:r>
              <a:rPr lang="en-US" sz="1600" dirty="0">
                <a:latin typeface="Arial" charset="0"/>
                <a:ea typeface="ＭＳ Ｐゴシック" charset="0"/>
                <a:cs typeface="Arial" charset="0"/>
              </a:rPr>
              <a:t>Competitiveness index</a:t>
            </a:r>
          </a:p>
          <a:p>
            <a:pPr algn="l" rtl="0"/>
            <a:r>
              <a:rPr lang="en-US" sz="1600" dirty="0">
                <a:latin typeface="Arial" charset="0"/>
                <a:ea typeface="ＭＳ Ｐゴシック" charset="0"/>
                <a:cs typeface="Arial" charset="0"/>
              </a:rPr>
              <a:t>ITU ICT Development Index</a:t>
            </a:r>
          </a:p>
          <a:p>
            <a:pPr algn="l" rtl="0"/>
            <a:r>
              <a:rPr lang="en-US" sz="1600" dirty="0">
                <a:latin typeface="Arial" charset="0"/>
                <a:ea typeface="ＭＳ Ｐゴシック" charset="0"/>
                <a:cs typeface="Arial" charset="0"/>
              </a:rPr>
              <a:t>e-Government Index</a:t>
            </a:r>
          </a:p>
          <a:p>
            <a:pPr algn="l" rtl="0"/>
            <a:r>
              <a:rPr lang="en-US" sz="1600" dirty="0">
                <a:latin typeface="Arial" charset="0"/>
                <a:ea typeface="ＭＳ Ｐゴシック" charset="0"/>
                <a:cs typeface="Arial" charset="0"/>
              </a:rPr>
              <a:t>Global Cybersecurity Index</a:t>
            </a:r>
          </a:p>
          <a:p>
            <a:pPr algn="l" rtl="0"/>
            <a:r>
              <a:rPr lang="en-US" sz="1600" dirty="0">
                <a:latin typeface="Arial" charset="0"/>
                <a:ea typeface="ＭＳ Ｐゴシック" charset="0"/>
                <a:cs typeface="Arial" charset="0"/>
              </a:rPr>
              <a:t>Global Innovation Index</a:t>
            </a:r>
          </a:p>
          <a:p>
            <a:pPr algn="l" rtl="0"/>
            <a:r>
              <a:rPr lang="en-US" sz="1600" dirty="0">
                <a:latin typeface="Arial" charset="0"/>
                <a:ea typeface="ＭＳ Ｐゴシック" charset="0"/>
                <a:cs typeface="Arial" charset="0"/>
              </a:rPr>
              <a:t>Digital Accessibility Rights Evaluation Index </a:t>
            </a:r>
          </a:p>
          <a:p>
            <a:pPr algn="l" rtl="0"/>
            <a:r>
              <a:rPr lang="en-US" sz="1600" dirty="0">
                <a:latin typeface="Arial" charset="0"/>
                <a:ea typeface="ＭＳ Ｐゴシック" charset="0"/>
                <a:cs typeface="Arial" charset="0"/>
              </a:rPr>
              <a:t>Women peace and Security index</a:t>
            </a:r>
          </a:p>
          <a:p>
            <a:pPr algn="l" rtl="0"/>
            <a:r>
              <a:rPr lang="en-US" sz="1600" dirty="0">
                <a:latin typeface="Arial" charset="0"/>
                <a:ea typeface="ＭＳ Ｐゴシック" charset="0"/>
                <a:cs typeface="Arial" charset="0"/>
              </a:rPr>
              <a:t>Network Readiness Index</a:t>
            </a:r>
          </a:p>
          <a:p>
            <a:pPr algn="l" rtl="0"/>
            <a:r>
              <a:rPr lang="en-US" sz="1600" dirty="0">
                <a:latin typeface="Arial" charset="0"/>
                <a:ea typeface="ＭＳ Ｐゴシック" charset="0"/>
                <a:cs typeface="Arial" charset="0"/>
              </a:rPr>
              <a:t>Women Business and the Law Index </a:t>
            </a:r>
            <a:endParaRPr lang="en-US" sz="1600" dirty="0"/>
          </a:p>
          <a:p>
            <a:pPr algn="l" rtl="0">
              <a:spcBef>
                <a:spcPct val="0"/>
              </a:spcBef>
            </a:pPr>
            <a:r>
              <a:rPr lang="en-US" sz="1600" dirty="0">
                <a:latin typeface="Arial" charset="0"/>
                <a:ea typeface="ＭＳ Ｐゴシック" charset="0"/>
                <a:cs typeface="Arial" charset="0"/>
              </a:rPr>
              <a:t>Development Challenge Index </a:t>
            </a:r>
          </a:p>
          <a:p>
            <a:pPr algn="l" rtl="0">
              <a:spcBef>
                <a:spcPct val="0"/>
              </a:spcBef>
            </a:pPr>
            <a:r>
              <a:rPr lang="en-US" sz="1600" dirty="0">
                <a:latin typeface="Arial" charset="0"/>
                <a:ea typeface="ＭＳ Ｐゴシック" charset="0"/>
                <a:cs typeface="Arial" charset="0"/>
              </a:rPr>
              <a:t>Global knowledge Index </a:t>
            </a:r>
          </a:p>
          <a:p>
            <a:pPr algn="l" rtl="0">
              <a:spcBef>
                <a:spcPct val="0"/>
              </a:spcBef>
            </a:pPr>
            <a:r>
              <a:rPr lang="en-US" sz="1600" dirty="0">
                <a:latin typeface="Arial" charset="0"/>
                <a:ea typeface="ＭＳ Ｐゴシック" charset="0"/>
                <a:cs typeface="Arial" charset="0"/>
              </a:rPr>
              <a:t>B2C E-commerce Index</a:t>
            </a:r>
          </a:p>
          <a:p>
            <a:pPr algn="l" rtl="0">
              <a:spcBef>
                <a:spcPct val="0"/>
              </a:spcBef>
            </a:pPr>
            <a:r>
              <a:rPr lang="en-US" sz="1600" dirty="0">
                <a:latin typeface="Arial" charset="0"/>
                <a:ea typeface="ＭＳ Ｐゴシック" charset="0"/>
                <a:cs typeface="Arial" charset="0"/>
              </a:rPr>
              <a:t>E-participation Index </a:t>
            </a:r>
          </a:p>
          <a:p>
            <a:pPr algn="l" rtl="0">
              <a:spcBef>
                <a:spcPct val="0"/>
              </a:spcBef>
            </a:pPr>
            <a:r>
              <a:rPr lang="fr-FR" sz="1600" dirty="0">
                <a:latin typeface="Arial" charset="0"/>
                <a:ea typeface="ＭＳ Ｐゴシック" charset="0"/>
                <a:cs typeface="Arial" charset="0"/>
              </a:rPr>
              <a:t>Globalisation Index </a:t>
            </a:r>
          </a:p>
          <a:p>
            <a:pPr algn="l" rtl="0">
              <a:spcBef>
                <a:spcPct val="0"/>
              </a:spcBef>
            </a:pPr>
            <a:r>
              <a:rPr lang="fr-FR" sz="1600" dirty="0">
                <a:latin typeface="Arial" charset="0"/>
                <a:ea typeface="ＭＳ Ｐゴシック" charset="0"/>
                <a:cs typeface="Arial" charset="0"/>
              </a:rPr>
              <a:t>Open Data Inventory Index</a:t>
            </a:r>
            <a:endParaRPr lang="en-US" dirty="0"/>
          </a:p>
        </p:txBody>
      </p:sp>
      <p:sp>
        <p:nvSpPr>
          <p:cNvPr id="12" name="Text Placeholder 7">
            <a:extLst>
              <a:ext uri="{FF2B5EF4-FFF2-40B4-BE49-F238E27FC236}">
                <a16:creationId xmlns:a16="http://schemas.microsoft.com/office/drawing/2014/main" id="{4C93A508-DB85-44CB-92AE-5D872B444290}"/>
              </a:ext>
            </a:extLst>
          </p:cNvPr>
          <p:cNvSpPr txBox="1">
            <a:spLocks/>
          </p:cNvSpPr>
          <p:nvPr/>
        </p:nvSpPr>
        <p:spPr>
          <a:xfrm>
            <a:off x="4945178" y="2264043"/>
            <a:ext cx="3392926" cy="1099290"/>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spcBef>
                <a:spcPct val="0"/>
              </a:spcBef>
            </a:pPr>
            <a:r>
              <a:rPr lang="en-US" dirty="0">
                <a:latin typeface="Arial" charset="0"/>
                <a:ea typeface="ＭＳ Ｐゴシック" charset="0"/>
                <a:cs typeface="Arial" charset="0"/>
              </a:rPr>
              <a:t>FDI restrictiveness index</a:t>
            </a:r>
          </a:p>
          <a:p>
            <a:pPr algn="l" rtl="0">
              <a:spcBef>
                <a:spcPct val="0"/>
              </a:spcBef>
            </a:pPr>
            <a:r>
              <a:rPr lang="en-US" dirty="0">
                <a:latin typeface="Arial" charset="0"/>
                <a:ea typeface="ＭＳ Ｐゴシック" charset="0"/>
                <a:cs typeface="Arial" charset="0"/>
              </a:rPr>
              <a:t>Financial Inclusiveness index</a:t>
            </a:r>
          </a:p>
          <a:p>
            <a:pPr algn="l" rtl="0">
              <a:spcBef>
                <a:spcPct val="0"/>
              </a:spcBef>
            </a:pPr>
            <a:r>
              <a:rPr lang="en-US" dirty="0">
                <a:latin typeface="Arial" charset="0"/>
                <a:ea typeface="ＭＳ Ｐゴシック" charset="0"/>
                <a:cs typeface="Arial" charset="0"/>
              </a:rPr>
              <a:t>Food security index</a:t>
            </a:r>
          </a:p>
          <a:p>
            <a:pPr algn="l" rtl="0">
              <a:spcBef>
                <a:spcPct val="0"/>
              </a:spcBef>
            </a:pPr>
            <a:r>
              <a:rPr lang="en-US" dirty="0">
                <a:latin typeface="Arial" charset="0"/>
                <a:ea typeface="ＭＳ Ｐゴシック" charset="0"/>
                <a:cs typeface="Arial" charset="0"/>
              </a:rPr>
              <a:t>Human capital index</a:t>
            </a:r>
          </a:p>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13" name="Text Placeholder 7">
            <a:extLst>
              <a:ext uri="{FF2B5EF4-FFF2-40B4-BE49-F238E27FC236}">
                <a16:creationId xmlns:a16="http://schemas.microsoft.com/office/drawing/2014/main" id="{5604A90D-3AC9-4EE8-9BB9-B23C29F5417E}"/>
              </a:ext>
            </a:extLst>
          </p:cNvPr>
          <p:cNvSpPr txBox="1">
            <a:spLocks/>
          </p:cNvSpPr>
          <p:nvPr/>
        </p:nvSpPr>
        <p:spPr>
          <a:xfrm>
            <a:off x="4945178" y="1871362"/>
            <a:ext cx="2533064" cy="590199"/>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r>
              <a:rPr lang="en-US" b="1" dirty="0">
                <a:latin typeface="Arial" charset="0"/>
                <a:ea typeface="ＭＳ Ｐゴシック" charset="0"/>
                <a:cs typeface="Arial" charset="0"/>
              </a:rPr>
              <a:t>Recently added</a:t>
            </a:r>
          </a:p>
          <a:p>
            <a:pPr marL="102870" indent="-285750" algn="l" rtl="0">
              <a:lnSpc>
                <a:spcPct val="150000"/>
              </a:lnSpc>
              <a:buFont typeface="Arial" panose="020B0604020202020204" pitchFamily="34" charset="0"/>
              <a:buChar char="•"/>
            </a:pPr>
            <a:endParaRPr lang="en-US" dirty="0"/>
          </a:p>
        </p:txBody>
      </p:sp>
      <p:sp>
        <p:nvSpPr>
          <p:cNvPr id="16" name="Text Placeholder 7">
            <a:extLst>
              <a:ext uri="{FF2B5EF4-FFF2-40B4-BE49-F238E27FC236}">
                <a16:creationId xmlns:a16="http://schemas.microsoft.com/office/drawing/2014/main" id="{88B5D5B0-7C69-45B9-B758-5B3E165DD885}"/>
              </a:ext>
            </a:extLst>
          </p:cNvPr>
          <p:cNvSpPr txBox="1">
            <a:spLocks/>
          </p:cNvSpPr>
          <p:nvPr/>
        </p:nvSpPr>
        <p:spPr>
          <a:xfrm>
            <a:off x="5382991" y="3942974"/>
            <a:ext cx="2431934" cy="549645"/>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spcBef>
                <a:spcPct val="0"/>
              </a:spcBef>
            </a:pPr>
            <a:r>
              <a:rPr lang="en-US" sz="2400" dirty="0">
                <a:solidFill>
                  <a:srgbClr val="0070C0"/>
                </a:solidFill>
                <a:latin typeface="Arial" charset="0"/>
                <a:ea typeface="ＭＳ Ｐゴシック" charset="0"/>
                <a:cs typeface="Arial" charset="0"/>
              </a:rPr>
              <a:t>Are engendered</a:t>
            </a:r>
            <a:endParaRPr lang="en-US" sz="2400" dirty="0">
              <a:solidFill>
                <a:srgbClr val="0070C0"/>
              </a:solidFill>
            </a:endParaRPr>
          </a:p>
        </p:txBody>
      </p:sp>
      <p:sp>
        <p:nvSpPr>
          <p:cNvPr id="7" name="TextBox 6">
            <a:extLst>
              <a:ext uri="{FF2B5EF4-FFF2-40B4-BE49-F238E27FC236}">
                <a16:creationId xmlns:a16="http://schemas.microsoft.com/office/drawing/2014/main" id="{D7218187-C078-45B6-9E8E-22804B11CE63}"/>
              </a:ext>
            </a:extLst>
          </p:cNvPr>
          <p:cNvSpPr txBox="1"/>
          <p:nvPr/>
        </p:nvSpPr>
        <p:spPr>
          <a:xfrm>
            <a:off x="212711" y="1547602"/>
            <a:ext cx="536136"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solidFill>
                  <a:srgbClr val="0070C0"/>
                </a:solidFill>
              </a:rPr>
              <a:t> </a:t>
            </a:r>
          </a:p>
        </p:txBody>
      </p:sp>
      <p:sp>
        <p:nvSpPr>
          <p:cNvPr id="18" name="TextBox 17">
            <a:extLst>
              <a:ext uri="{FF2B5EF4-FFF2-40B4-BE49-F238E27FC236}">
                <a16:creationId xmlns:a16="http://schemas.microsoft.com/office/drawing/2014/main" id="{E2D8BD83-A28E-450E-A38D-6AC35CADFDD5}"/>
              </a:ext>
            </a:extLst>
          </p:cNvPr>
          <p:cNvSpPr txBox="1"/>
          <p:nvPr/>
        </p:nvSpPr>
        <p:spPr>
          <a:xfrm>
            <a:off x="206824" y="2046577"/>
            <a:ext cx="536136"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solidFill>
                  <a:srgbClr val="0070C0"/>
                </a:solidFill>
              </a:rPr>
              <a:t> </a:t>
            </a:r>
          </a:p>
        </p:txBody>
      </p:sp>
      <p:sp>
        <p:nvSpPr>
          <p:cNvPr id="19" name="TextBox 18">
            <a:extLst>
              <a:ext uri="{FF2B5EF4-FFF2-40B4-BE49-F238E27FC236}">
                <a16:creationId xmlns:a16="http://schemas.microsoft.com/office/drawing/2014/main" id="{8C6AB955-736B-4B31-B9A6-DD8C81AECFD1}"/>
              </a:ext>
            </a:extLst>
          </p:cNvPr>
          <p:cNvSpPr txBox="1"/>
          <p:nvPr/>
        </p:nvSpPr>
        <p:spPr>
          <a:xfrm>
            <a:off x="4609180" y="2485983"/>
            <a:ext cx="536136"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solidFill>
                  <a:srgbClr val="0070C0"/>
                </a:solidFill>
              </a:rPr>
              <a:t> </a:t>
            </a:r>
          </a:p>
        </p:txBody>
      </p:sp>
      <p:sp>
        <p:nvSpPr>
          <p:cNvPr id="22" name="TextBox 21">
            <a:extLst>
              <a:ext uri="{FF2B5EF4-FFF2-40B4-BE49-F238E27FC236}">
                <a16:creationId xmlns:a16="http://schemas.microsoft.com/office/drawing/2014/main" id="{446AFF4B-4E02-463D-965B-C45E200A0305}"/>
              </a:ext>
            </a:extLst>
          </p:cNvPr>
          <p:cNvSpPr txBox="1"/>
          <p:nvPr/>
        </p:nvSpPr>
        <p:spPr>
          <a:xfrm>
            <a:off x="215655" y="2308484"/>
            <a:ext cx="536136"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solidFill>
                  <a:srgbClr val="0070C0"/>
                </a:solidFill>
              </a:rPr>
              <a:t> </a:t>
            </a:r>
          </a:p>
        </p:txBody>
      </p:sp>
      <p:sp>
        <p:nvSpPr>
          <p:cNvPr id="27" name="TextBox 26">
            <a:extLst>
              <a:ext uri="{FF2B5EF4-FFF2-40B4-BE49-F238E27FC236}">
                <a16:creationId xmlns:a16="http://schemas.microsoft.com/office/drawing/2014/main" id="{622A2C28-DDB6-42B4-9BF6-40D63365F4E9}"/>
              </a:ext>
            </a:extLst>
          </p:cNvPr>
          <p:cNvSpPr txBox="1"/>
          <p:nvPr/>
        </p:nvSpPr>
        <p:spPr>
          <a:xfrm>
            <a:off x="213335" y="3974117"/>
            <a:ext cx="427776" cy="369332"/>
          </a:xfrm>
          <a:prstGeom prst="rect">
            <a:avLst/>
          </a:prstGeom>
          <a:noFill/>
        </p:spPr>
        <p:txBody>
          <a:bodyPr wrap="square">
            <a:spAutoFit/>
          </a:bodyPr>
          <a:lstStyle/>
          <a:p>
            <a:pPr marL="285750" indent="-285750">
              <a:buFont typeface="Wingdings" panose="05000000000000000000" pitchFamily="2" charset="2"/>
              <a:buChar char="ü"/>
            </a:pPr>
            <a:r>
              <a:rPr lang="fr-FR" dirty="0">
                <a:solidFill>
                  <a:srgbClr val="0070C0"/>
                </a:solidFill>
              </a:rPr>
              <a:t> </a:t>
            </a:r>
          </a:p>
        </p:txBody>
      </p:sp>
      <p:sp>
        <p:nvSpPr>
          <p:cNvPr id="29" name="TextBox 28">
            <a:extLst>
              <a:ext uri="{FF2B5EF4-FFF2-40B4-BE49-F238E27FC236}">
                <a16:creationId xmlns:a16="http://schemas.microsoft.com/office/drawing/2014/main" id="{1638DBDA-BAA9-4AFC-94E0-83F121AB14A2}"/>
              </a:ext>
            </a:extLst>
          </p:cNvPr>
          <p:cNvSpPr txBox="1"/>
          <p:nvPr/>
        </p:nvSpPr>
        <p:spPr>
          <a:xfrm>
            <a:off x="206824" y="4487793"/>
            <a:ext cx="427776" cy="369332"/>
          </a:xfrm>
          <a:prstGeom prst="rect">
            <a:avLst/>
          </a:prstGeom>
          <a:noFill/>
        </p:spPr>
        <p:txBody>
          <a:bodyPr wrap="square">
            <a:spAutoFit/>
          </a:bodyPr>
          <a:lstStyle/>
          <a:p>
            <a:pPr marL="285750" indent="-285750">
              <a:buFont typeface="Wingdings" panose="05000000000000000000" pitchFamily="2" charset="2"/>
              <a:buChar char="ü"/>
            </a:pPr>
            <a:r>
              <a:rPr lang="fr-FR" dirty="0">
                <a:solidFill>
                  <a:srgbClr val="0070C0"/>
                </a:solidFill>
              </a:rPr>
              <a:t> </a:t>
            </a:r>
          </a:p>
        </p:txBody>
      </p:sp>
      <p:sp>
        <p:nvSpPr>
          <p:cNvPr id="33" name="TextBox 32">
            <a:extLst>
              <a:ext uri="{FF2B5EF4-FFF2-40B4-BE49-F238E27FC236}">
                <a16:creationId xmlns:a16="http://schemas.microsoft.com/office/drawing/2014/main" id="{7FCEF770-BC7B-4A1B-B5A8-894785AE94F3}"/>
              </a:ext>
            </a:extLst>
          </p:cNvPr>
          <p:cNvSpPr txBox="1"/>
          <p:nvPr/>
        </p:nvSpPr>
        <p:spPr>
          <a:xfrm>
            <a:off x="2596952" y="3758308"/>
            <a:ext cx="6097508"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373854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554082" y="1655821"/>
            <a:ext cx="9083835" cy="614250"/>
          </a:xfrm>
        </p:spPr>
        <p:txBody>
          <a:bodyPr/>
          <a:lstStyle/>
          <a:p>
            <a:pPr algn="ctr"/>
            <a:r>
              <a:rPr lang="en-GB" sz="3200" dirty="0">
                <a:solidFill>
                  <a:schemeClr val="tx1"/>
                </a:solidFill>
              </a:rPr>
              <a:t>The indexes are linked to each other</a:t>
            </a: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3" name="Text Placeholder 3">
            <a:extLst>
              <a:ext uri="{FF2B5EF4-FFF2-40B4-BE49-F238E27FC236}">
                <a16:creationId xmlns:a16="http://schemas.microsoft.com/office/drawing/2014/main" id="{34F87715-306C-36D4-C7EB-693E13FF7A29}"/>
              </a:ext>
            </a:extLst>
          </p:cNvPr>
          <p:cNvSpPr txBox="1">
            <a:spLocks/>
          </p:cNvSpPr>
          <p:nvPr/>
        </p:nvSpPr>
        <p:spPr>
          <a:xfrm>
            <a:off x="1565037" y="5581916"/>
            <a:ext cx="9225280" cy="48109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2800" dirty="0">
                <a:solidFill>
                  <a:schemeClr val="tx2">
                    <a:lumMod val="50000"/>
                    <a:lumOff val="50000"/>
                  </a:schemeClr>
                </a:solidFill>
              </a:rPr>
              <a:t>Go to ISPAR / Analysis /</a:t>
            </a:r>
          </a:p>
        </p:txBody>
      </p:sp>
      <p:sp>
        <p:nvSpPr>
          <p:cNvPr id="2" name="Text Placeholder 3">
            <a:extLst>
              <a:ext uri="{FF2B5EF4-FFF2-40B4-BE49-F238E27FC236}">
                <a16:creationId xmlns:a16="http://schemas.microsoft.com/office/drawing/2014/main" id="{9ED36841-C9C6-FB48-81AD-6ADE7CB46722}"/>
              </a:ext>
            </a:extLst>
          </p:cNvPr>
          <p:cNvSpPr txBox="1">
            <a:spLocks/>
          </p:cNvSpPr>
          <p:nvPr/>
        </p:nvSpPr>
        <p:spPr>
          <a:xfrm>
            <a:off x="3198951" y="2291220"/>
            <a:ext cx="7300883" cy="777801"/>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400" dirty="0">
                <a:solidFill>
                  <a:schemeClr val="tx2">
                    <a:lumMod val="50000"/>
                    <a:lumOff val="50000"/>
                  </a:schemeClr>
                </a:solidFill>
              </a:rPr>
              <a:t>Or because the same KPIs are used to assess country’s performance</a:t>
            </a:r>
            <a:endParaRPr lang="en-GB" sz="2400" dirty="0">
              <a:solidFill>
                <a:schemeClr val="tx1"/>
              </a:solidFill>
            </a:endParaRPr>
          </a:p>
        </p:txBody>
      </p:sp>
      <p:sp>
        <p:nvSpPr>
          <p:cNvPr id="6" name="Text Placeholder 3">
            <a:extLst>
              <a:ext uri="{FF2B5EF4-FFF2-40B4-BE49-F238E27FC236}">
                <a16:creationId xmlns:a16="http://schemas.microsoft.com/office/drawing/2014/main" id="{BB4BD7AB-AB53-CFB5-B3B6-504E62E22084}"/>
              </a:ext>
            </a:extLst>
          </p:cNvPr>
          <p:cNvSpPr txBox="1">
            <a:spLocks/>
          </p:cNvSpPr>
          <p:nvPr/>
        </p:nvSpPr>
        <p:spPr>
          <a:xfrm>
            <a:off x="3198952" y="3270331"/>
            <a:ext cx="6964552" cy="392678"/>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400" dirty="0">
                <a:solidFill>
                  <a:schemeClr val="tx2">
                    <a:lumMod val="50000"/>
                    <a:lumOff val="50000"/>
                  </a:schemeClr>
                </a:solidFill>
              </a:rPr>
              <a:t>Or because of </a:t>
            </a:r>
            <a:r>
              <a:rPr lang="en-GB" sz="2400" dirty="0" err="1">
                <a:solidFill>
                  <a:schemeClr val="tx2">
                    <a:lumMod val="50000"/>
                    <a:lumOff val="50000"/>
                  </a:schemeClr>
                </a:solidFill>
              </a:rPr>
              <a:t>spillover</a:t>
            </a:r>
            <a:r>
              <a:rPr lang="en-GB" sz="2400" dirty="0">
                <a:solidFill>
                  <a:schemeClr val="tx2">
                    <a:lumMod val="50000"/>
                    <a:lumOff val="50000"/>
                  </a:schemeClr>
                </a:solidFill>
              </a:rPr>
              <a:t> effects across indices</a:t>
            </a:r>
          </a:p>
        </p:txBody>
      </p:sp>
      <p:sp>
        <p:nvSpPr>
          <p:cNvPr id="7" name="Text Placeholder 3">
            <a:extLst>
              <a:ext uri="{FF2B5EF4-FFF2-40B4-BE49-F238E27FC236}">
                <a16:creationId xmlns:a16="http://schemas.microsoft.com/office/drawing/2014/main" id="{607E9656-699E-5FBC-24C4-0D4E51EC6A12}"/>
              </a:ext>
            </a:extLst>
          </p:cNvPr>
          <p:cNvSpPr txBox="1">
            <a:spLocks/>
          </p:cNvSpPr>
          <p:nvPr/>
        </p:nvSpPr>
        <p:spPr>
          <a:xfrm>
            <a:off x="1624804" y="3974238"/>
            <a:ext cx="9083835" cy="48109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GB" sz="3200" dirty="0">
                <a:solidFill>
                  <a:schemeClr val="tx1"/>
                </a:solidFill>
              </a:rPr>
              <a:t>That need to be assessed to hasten the achievement of sought goals</a:t>
            </a:r>
          </a:p>
        </p:txBody>
      </p:sp>
    </p:spTree>
    <p:extLst>
      <p:ext uri="{BB962C8B-B14F-4D97-AF65-F5344CB8AC3E}">
        <p14:creationId xmlns:p14="http://schemas.microsoft.com/office/powerpoint/2010/main" val="13445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AB0959-A7A1-6880-C790-008337AFEA8C}"/>
              </a:ext>
            </a:extLst>
          </p:cNvPr>
          <p:cNvPicPr>
            <a:picLocks noChangeAspect="1"/>
          </p:cNvPicPr>
          <p:nvPr/>
        </p:nvPicPr>
        <p:blipFill>
          <a:blip r:embed="rId3"/>
          <a:stretch>
            <a:fillRect/>
          </a:stretch>
        </p:blipFill>
        <p:spPr>
          <a:xfrm>
            <a:off x="445647" y="1492284"/>
            <a:ext cx="11640148" cy="5073911"/>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GB" sz="2800" b="1" dirty="0">
                <a:solidFill>
                  <a:schemeClr val="tx1"/>
                </a:solidFill>
              </a:rPr>
              <a:t>Understand and evaluate </a:t>
            </a:r>
            <a:r>
              <a:rPr lang="en-GB" sz="2800" b="1" dirty="0" err="1">
                <a:solidFill>
                  <a:schemeClr val="tx1"/>
                </a:solidFill>
              </a:rPr>
              <a:t>spillover</a:t>
            </a:r>
            <a:r>
              <a:rPr lang="en-GB" sz="2800" b="1" dirty="0">
                <a:solidFill>
                  <a:schemeClr val="tx1"/>
                </a:solidFill>
              </a:rPr>
              <a:t> effects</a:t>
            </a:r>
            <a:endParaRPr lang="en-US" sz="2800" b="1" dirty="0">
              <a:solidFill>
                <a:schemeClr val="tx1"/>
              </a:solidFill>
            </a:endParaRP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flipV="1">
            <a:off x="445647" y="2286000"/>
            <a:ext cx="556332" cy="206371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10231087" y="834008"/>
            <a:ext cx="1854707" cy="72699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Under the tab ‘Analyses’</a:t>
            </a:r>
            <a:endParaRPr lang="en-GB" dirty="0"/>
          </a:p>
        </p:txBody>
      </p: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flipH="1">
            <a:off x="8971280" y="1035083"/>
            <a:ext cx="1259807" cy="45720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0" y="4217638"/>
            <a:ext cx="2322035" cy="111636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Under ‘Correlations’ select ‘Correlations between all indices’</a:t>
            </a:r>
            <a:endParaRPr lang="en-GB" dirty="0"/>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flipV="1">
            <a:off x="761314" y="2508282"/>
            <a:ext cx="996366" cy="173859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9044EC7D-D6C7-5FCD-F1F5-3D938A3517A8}"/>
              </a:ext>
            </a:extLst>
          </p:cNvPr>
          <p:cNvSpPr txBox="1">
            <a:spLocks/>
          </p:cNvSpPr>
          <p:nvPr/>
        </p:nvSpPr>
        <p:spPr>
          <a:xfrm>
            <a:off x="9591023" y="2981592"/>
            <a:ext cx="2494772" cy="150912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Correlations measure how closely indices move together, hence the </a:t>
            </a:r>
            <a:r>
              <a:rPr lang="en-GB" dirty="0" err="1">
                <a:latin typeface="Arial" panose="020B0604020202020204" pitchFamily="34" charset="0"/>
                <a:cs typeface="Arial" panose="020B0604020202020204" pitchFamily="34" charset="0"/>
              </a:rPr>
              <a:t>spillover</a:t>
            </a:r>
            <a:r>
              <a:rPr lang="en-GB" dirty="0">
                <a:latin typeface="Arial" panose="020B0604020202020204" pitchFamily="34" charset="0"/>
                <a:cs typeface="Arial" panose="020B0604020202020204" pitchFamily="34" charset="0"/>
              </a:rPr>
              <a:t> effects</a:t>
            </a:r>
            <a:endParaRPr lang="en-GB" dirty="0"/>
          </a:p>
        </p:txBody>
      </p:sp>
      <p:cxnSp>
        <p:nvCxnSpPr>
          <p:cNvPr id="29" name="Straight Arrow Connector 28">
            <a:extLst>
              <a:ext uri="{FF2B5EF4-FFF2-40B4-BE49-F238E27FC236}">
                <a16:creationId xmlns:a16="http://schemas.microsoft.com/office/drawing/2014/main" id="{1787AC82-9F3D-9837-7891-8596017E1299}"/>
              </a:ext>
            </a:extLst>
          </p:cNvPr>
          <p:cNvCxnSpPr>
            <a:cxnSpLocks/>
          </p:cNvCxnSpPr>
          <p:nvPr/>
        </p:nvCxnSpPr>
        <p:spPr>
          <a:xfrm flipH="1">
            <a:off x="7325360" y="3434699"/>
            <a:ext cx="2275823" cy="225490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2572EEE-40B2-9DFF-AA18-6A446E79DA4C}"/>
              </a:ext>
            </a:extLst>
          </p:cNvPr>
          <p:cNvCxnSpPr>
            <a:cxnSpLocks/>
          </p:cNvCxnSpPr>
          <p:nvPr/>
        </p:nvCxnSpPr>
        <p:spPr>
          <a:xfrm flipH="1">
            <a:off x="8270967" y="3429000"/>
            <a:ext cx="1330216" cy="600239"/>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0919FD8E-03ED-DA9F-BE93-FD41B3659A5F}"/>
              </a:ext>
            </a:extLst>
          </p:cNvPr>
          <p:cNvSpPr txBox="1">
            <a:spLocks/>
          </p:cNvSpPr>
          <p:nvPr/>
        </p:nvSpPr>
        <p:spPr>
          <a:xfrm>
            <a:off x="-18710" y="5600556"/>
            <a:ext cx="2322035" cy="111636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Correlations of all indices against each other</a:t>
            </a:r>
            <a:endParaRPr lang="en-GB" dirty="0"/>
          </a:p>
        </p:txBody>
      </p:sp>
      <p:cxnSp>
        <p:nvCxnSpPr>
          <p:cNvPr id="37" name="Straight Arrow Connector 36">
            <a:extLst>
              <a:ext uri="{FF2B5EF4-FFF2-40B4-BE49-F238E27FC236}">
                <a16:creationId xmlns:a16="http://schemas.microsoft.com/office/drawing/2014/main" id="{48CB41A1-38E6-22AA-9A24-DB64EDDE6662}"/>
              </a:ext>
            </a:extLst>
          </p:cNvPr>
          <p:cNvCxnSpPr>
            <a:cxnSpLocks/>
          </p:cNvCxnSpPr>
          <p:nvPr/>
        </p:nvCxnSpPr>
        <p:spPr>
          <a:xfrm flipV="1">
            <a:off x="1838968" y="3891200"/>
            <a:ext cx="996366" cy="173859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C23A299-7D06-2670-CCA7-71EAA182924E}"/>
              </a:ext>
            </a:extLst>
          </p:cNvPr>
          <p:cNvCxnSpPr>
            <a:cxnSpLocks/>
          </p:cNvCxnSpPr>
          <p:nvPr/>
        </p:nvCxnSpPr>
        <p:spPr>
          <a:xfrm flipV="1">
            <a:off x="1838968" y="2692763"/>
            <a:ext cx="2316422" cy="2907793"/>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34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20" grpId="0" uiExpand="1" build="p" animBg="1"/>
      <p:bldP spid="25" grpId="0" uiExpand="1" build="p" animBg="1"/>
      <p:bldP spid="36"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C53F39-8179-9757-5596-3A4D8FC9F659}"/>
              </a:ext>
            </a:extLst>
          </p:cNvPr>
          <p:cNvPicPr>
            <a:picLocks noChangeAspect="1"/>
          </p:cNvPicPr>
          <p:nvPr/>
        </p:nvPicPr>
        <p:blipFill>
          <a:blip r:embed="rId3"/>
          <a:stretch>
            <a:fillRect/>
          </a:stretch>
        </p:blipFill>
        <p:spPr>
          <a:xfrm>
            <a:off x="301327" y="1490218"/>
            <a:ext cx="11589346" cy="4934204"/>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GB" sz="2800" b="1" dirty="0">
                <a:solidFill>
                  <a:schemeClr val="tx1"/>
                </a:solidFill>
              </a:rPr>
              <a:t>Understand and evaluate </a:t>
            </a:r>
            <a:r>
              <a:rPr lang="en-GB" sz="2800" b="1" dirty="0" err="1">
                <a:solidFill>
                  <a:schemeClr val="tx1"/>
                </a:solidFill>
              </a:rPr>
              <a:t>spillover</a:t>
            </a:r>
            <a:r>
              <a:rPr lang="en-GB" sz="2800" b="1" dirty="0">
                <a:solidFill>
                  <a:schemeClr val="tx1"/>
                </a:solidFill>
              </a:rPr>
              <a:t> effects</a:t>
            </a:r>
            <a:endParaRPr lang="en-US" sz="2800" b="1" dirty="0">
              <a:solidFill>
                <a:schemeClr val="tx1"/>
              </a:solidFill>
            </a:endParaRP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flipV="1">
            <a:off x="445647" y="2331101"/>
            <a:ext cx="315667" cy="2018617"/>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10231087" y="834008"/>
            <a:ext cx="1854707" cy="72699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Under the tab ‘Analyses’</a:t>
            </a:r>
            <a:endParaRPr lang="en-GB" dirty="0"/>
          </a:p>
        </p:txBody>
      </p: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flipH="1">
            <a:off x="8971280" y="1035083"/>
            <a:ext cx="1259807" cy="45720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0" y="4217638"/>
            <a:ext cx="2322035" cy="140084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Under ‘Correlations’ select ‘Correlations by Theme’ and ‘Gender’</a:t>
            </a:r>
            <a:endParaRPr lang="en-GB" dirty="0"/>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flipV="1">
            <a:off x="761314" y="3200400"/>
            <a:ext cx="399703" cy="104648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9044EC7D-D6C7-5FCD-F1F5-3D938A3517A8}"/>
              </a:ext>
            </a:extLst>
          </p:cNvPr>
          <p:cNvSpPr txBox="1">
            <a:spLocks/>
          </p:cNvSpPr>
          <p:nvPr/>
        </p:nvSpPr>
        <p:spPr>
          <a:xfrm>
            <a:off x="9591023" y="2981592"/>
            <a:ext cx="2494772" cy="150912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Correlations measure how closely indices move together, hence the </a:t>
            </a:r>
            <a:r>
              <a:rPr lang="en-GB" dirty="0" err="1">
                <a:latin typeface="Arial" panose="020B0604020202020204" pitchFamily="34" charset="0"/>
                <a:cs typeface="Arial" panose="020B0604020202020204" pitchFamily="34" charset="0"/>
              </a:rPr>
              <a:t>spillover</a:t>
            </a:r>
            <a:r>
              <a:rPr lang="en-GB" dirty="0">
                <a:latin typeface="Arial" panose="020B0604020202020204" pitchFamily="34" charset="0"/>
                <a:cs typeface="Arial" panose="020B0604020202020204" pitchFamily="34" charset="0"/>
              </a:rPr>
              <a:t> effects</a:t>
            </a:r>
            <a:endParaRPr lang="en-GB" dirty="0"/>
          </a:p>
        </p:txBody>
      </p:sp>
      <p:cxnSp>
        <p:nvCxnSpPr>
          <p:cNvPr id="29" name="Straight Arrow Connector 28">
            <a:extLst>
              <a:ext uri="{FF2B5EF4-FFF2-40B4-BE49-F238E27FC236}">
                <a16:creationId xmlns:a16="http://schemas.microsoft.com/office/drawing/2014/main" id="{1787AC82-9F3D-9837-7891-8596017E1299}"/>
              </a:ext>
            </a:extLst>
          </p:cNvPr>
          <p:cNvCxnSpPr>
            <a:cxnSpLocks/>
          </p:cNvCxnSpPr>
          <p:nvPr/>
        </p:nvCxnSpPr>
        <p:spPr>
          <a:xfrm flipH="1">
            <a:off x="7325360" y="3434699"/>
            <a:ext cx="2275823" cy="225490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2572EEE-40B2-9DFF-AA18-6A446E79DA4C}"/>
              </a:ext>
            </a:extLst>
          </p:cNvPr>
          <p:cNvCxnSpPr>
            <a:cxnSpLocks/>
          </p:cNvCxnSpPr>
          <p:nvPr/>
        </p:nvCxnSpPr>
        <p:spPr>
          <a:xfrm flipH="1">
            <a:off x="8270967" y="3429000"/>
            <a:ext cx="1330216" cy="600239"/>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34A908F1-6A8D-A7F8-D1B4-60B1DD672275}"/>
              </a:ext>
            </a:extLst>
          </p:cNvPr>
          <p:cNvSpPr txBox="1">
            <a:spLocks/>
          </p:cNvSpPr>
          <p:nvPr/>
        </p:nvSpPr>
        <p:spPr>
          <a:xfrm>
            <a:off x="0" y="5689600"/>
            <a:ext cx="2322035" cy="111636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Correlations of all sub-dimensions of all gender indices</a:t>
            </a:r>
            <a:endParaRPr lang="en-GB" dirty="0"/>
          </a:p>
        </p:txBody>
      </p:sp>
      <p:cxnSp>
        <p:nvCxnSpPr>
          <p:cNvPr id="9" name="Straight Arrow Connector 8">
            <a:extLst>
              <a:ext uri="{FF2B5EF4-FFF2-40B4-BE49-F238E27FC236}">
                <a16:creationId xmlns:a16="http://schemas.microsoft.com/office/drawing/2014/main" id="{9D2E001A-321D-3EFA-1361-8D97B92364FA}"/>
              </a:ext>
            </a:extLst>
          </p:cNvPr>
          <p:cNvCxnSpPr>
            <a:cxnSpLocks/>
          </p:cNvCxnSpPr>
          <p:nvPr/>
        </p:nvCxnSpPr>
        <p:spPr>
          <a:xfrm flipV="1">
            <a:off x="2019892" y="4490720"/>
            <a:ext cx="733468" cy="154233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7F12117-2C74-5AE5-3E1B-0110E2CC9301}"/>
              </a:ext>
            </a:extLst>
          </p:cNvPr>
          <p:cNvCxnSpPr>
            <a:cxnSpLocks/>
          </p:cNvCxnSpPr>
          <p:nvPr/>
        </p:nvCxnSpPr>
        <p:spPr>
          <a:xfrm flipV="1">
            <a:off x="2006368" y="2783840"/>
            <a:ext cx="2860273" cy="3176857"/>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62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20" grpId="0" uiExpand="1" build="p" animBg="1"/>
      <p:bldP spid="25" grpId="0" uiExpand="1" build="p" animBg="1"/>
      <p:bldP spid="8"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719445"/>
            <a:ext cx="9083835" cy="571776"/>
          </a:xfrm>
        </p:spPr>
        <p:txBody>
          <a:bodyPr/>
          <a:lstStyle/>
          <a:p>
            <a:pPr algn="l"/>
            <a:r>
              <a:rPr lang="en-US" sz="3200" dirty="0">
                <a:solidFill>
                  <a:schemeClr val="tx1"/>
                </a:solidFill>
              </a:rPr>
              <a:t>Help identify</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1544320" y="2581699"/>
            <a:ext cx="9225280" cy="466302"/>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457200" indent="-457200" algn="l">
              <a:lnSpc>
                <a:spcPct val="100000"/>
              </a:lnSpc>
              <a:spcBef>
                <a:spcPts val="0"/>
              </a:spcBef>
              <a:buFont typeface="+mj-lt"/>
              <a:buAutoNum type="arabicPeriod"/>
            </a:pPr>
            <a:r>
              <a:rPr lang="en-GB" sz="2400" dirty="0">
                <a:solidFill>
                  <a:schemeClr val="tx2">
                    <a:lumMod val="50000"/>
                    <a:lumOff val="50000"/>
                  </a:schemeClr>
                </a:solidFill>
              </a:rPr>
              <a:t>The potential for </a:t>
            </a:r>
            <a:r>
              <a:rPr lang="en-GB" sz="2400" dirty="0">
                <a:solidFill>
                  <a:schemeClr val="tx1"/>
                </a:solidFill>
              </a:rPr>
              <a:t>cooperation</a:t>
            </a:r>
            <a:r>
              <a:rPr lang="en-GB" sz="2400" dirty="0">
                <a:solidFill>
                  <a:schemeClr val="tx2">
                    <a:lumMod val="50000"/>
                    <a:lumOff val="50000"/>
                  </a:schemeClr>
                </a:solidFill>
              </a:rPr>
              <a:t> across Ministries</a:t>
            </a:r>
          </a:p>
        </p:txBody>
      </p:sp>
      <p:sp>
        <p:nvSpPr>
          <p:cNvPr id="2" name="Text Placeholder 3">
            <a:extLst>
              <a:ext uri="{FF2B5EF4-FFF2-40B4-BE49-F238E27FC236}">
                <a16:creationId xmlns:a16="http://schemas.microsoft.com/office/drawing/2014/main" id="{C151BF99-4C2E-44EC-6FB0-8044B6D5DB4F}"/>
              </a:ext>
            </a:extLst>
          </p:cNvPr>
          <p:cNvSpPr txBox="1">
            <a:spLocks/>
          </p:cNvSpPr>
          <p:nvPr/>
        </p:nvSpPr>
        <p:spPr>
          <a:xfrm>
            <a:off x="1597543" y="3048001"/>
            <a:ext cx="9225280" cy="84082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457200" indent="-457200" algn="l">
              <a:lnSpc>
                <a:spcPct val="100000"/>
              </a:lnSpc>
              <a:spcBef>
                <a:spcPts val="0"/>
              </a:spcBef>
              <a:buFont typeface="+mj-lt"/>
              <a:buAutoNum type="arabicPeriod" startAt="2"/>
            </a:pPr>
            <a:r>
              <a:rPr lang="en-GB" sz="2400" dirty="0">
                <a:solidFill>
                  <a:schemeClr val="tx2">
                    <a:lumMod val="50000"/>
                    <a:lumOff val="50000"/>
                  </a:schemeClr>
                </a:solidFill>
              </a:rPr>
              <a:t>How each can </a:t>
            </a:r>
            <a:r>
              <a:rPr lang="en-GB" sz="2400" dirty="0">
                <a:solidFill>
                  <a:schemeClr val="tx1"/>
                </a:solidFill>
              </a:rPr>
              <a:t>contribute</a:t>
            </a:r>
            <a:r>
              <a:rPr lang="en-GB" sz="2400" dirty="0">
                <a:solidFill>
                  <a:schemeClr val="tx2">
                    <a:lumMod val="50000"/>
                    <a:lumOff val="50000"/>
                  </a:schemeClr>
                </a:solidFill>
              </a:rPr>
              <a:t> to the achievements of another Ministry’s goals</a:t>
            </a:r>
          </a:p>
        </p:txBody>
      </p:sp>
      <p:sp>
        <p:nvSpPr>
          <p:cNvPr id="3" name="Text Placeholder 3">
            <a:extLst>
              <a:ext uri="{FF2B5EF4-FFF2-40B4-BE49-F238E27FC236}">
                <a16:creationId xmlns:a16="http://schemas.microsoft.com/office/drawing/2014/main" id="{AB3A85C0-B130-E6B6-9829-3B1FA202B0F3}"/>
              </a:ext>
            </a:extLst>
          </p:cNvPr>
          <p:cNvSpPr txBox="1">
            <a:spLocks/>
          </p:cNvSpPr>
          <p:nvPr/>
        </p:nvSpPr>
        <p:spPr>
          <a:xfrm>
            <a:off x="1597543" y="4123481"/>
            <a:ext cx="9225280" cy="1562615"/>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l">
              <a:lnSpc>
                <a:spcPct val="100000"/>
              </a:lnSpc>
              <a:spcBef>
                <a:spcPts val="0"/>
              </a:spcBef>
            </a:pPr>
            <a:r>
              <a:rPr lang="en-GB" sz="2400" dirty="0">
                <a:solidFill>
                  <a:schemeClr val="tx2">
                    <a:lumMod val="50000"/>
                    <a:lumOff val="50000"/>
                  </a:schemeClr>
                </a:solidFill>
              </a:rPr>
              <a:t>Example: if a country improving on its ranking on the Women Business and the Law Index will positively affect its performances on a series of other indices (first column of the matrix) from innovation to competitiveness and so forth.</a:t>
            </a:r>
          </a:p>
        </p:txBody>
      </p:sp>
    </p:spTree>
    <p:extLst>
      <p:ext uri="{BB962C8B-B14F-4D97-AF65-F5344CB8AC3E}">
        <p14:creationId xmlns:p14="http://schemas.microsoft.com/office/powerpoint/2010/main" val="1351933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5F00D-F99B-40B6-BE09-6B05B7B15B17}"/>
              </a:ext>
            </a:extLst>
          </p:cNvPr>
          <p:cNvSpPr>
            <a:spLocks noGrp="1"/>
          </p:cNvSpPr>
          <p:nvPr>
            <p:ph type="ctrTitle"/>
          </p:nvPr>
        </p:nvSpPr>
        <p:spPr>
          <a:xfrm>
            <a:off x="1629101" y="1006768"/>
            <a:ext cx="8933796" cy="2367383"/>
          </a:xfrm>
        </p:spPr>
        <p:txBody>
          <a:bodyPr>
            <a:normAutofit fontScale="90000"/>
          </a:bodyPr>
          <a:lstStyle/>
          <a:p>
            <a:pPr>
              <a:lnSpc>
                <a:spcPct val="150000"/>
              </a:lnSpc>
            </a:pPr>
            <a:r>
              <a:rPr lang="en-GB" sz="4000" dirty="0"/>
              <a:t>Workshop on the Use of the "Indices Simulation Tool for Policy Makers in the Arab Region”</a:t>
            </a:r>
            <a:endParaRPr lang="en-US" sz="4000" dirty="0"/>
          </a:p>
        </p:txBody>
      </p:sp>
      <p:sp>
        <p:nvSpPr>
          <p:cNvPr id="3" name="Text Placeholder 2"/>
          <p:cNvSpPr>
            <a:spLocks noGrp="1"/>
          </p:cNvSpPr>
          <p:nvPr>
            <p:ph type="subTitle" idx="1"/>
          </p:nvPr>
        </p:nvSpPr>
        <p:spPr>
          <a:xfrm>
            <a:off x="1629101" y="3622137"/>
            <a:ext cx="8936846" cy="457201"/>
          </a:xfrm>
        </p:spPr>
        <p:txBody>
          <a:bodyPr/>
          <a:lstStyle/>
          <a:p>
            <a:r>
              <a:rPr lang="en-US" sz="2000" dirty="0">
                <a:solidFill>
                  <a:schemeClr val="tx1"/>
                </a:solidFill>
              </a:rPr>
              <a:t>Nathalie PICASSO-GRAND, Data Scientist, ESCWA</a:t>
            </a:r>
          </a:p>
          <a:p>
            <a:endParaRPr lang="en-US" sz="2000" dirty="0"/>
          </a:p>
        </p:txBody>
      </p:sp>
      <p:sp>
        <p:nvSpPr>
          <p:cNvPr id="5" name="Text Placeholder 3">
            <a:extLst>
              <a:ext uri="{FF2B5EF4-FFF2-40B4-BE49-F238E27FC236}">
                <a16:creationId xmlns:a16="http://schemas.microsoft.com/office/drawing/2014/main" id="{1E9F05A5-6146-4BE3-B4E1-66827AE2B4EC}"/>
              </a:ext>
            </a:extLst>
          </p:cNvPr>
          <p:cNvSpPr txBox="1">
            <a:spLocks/>
          </p:cNvSpPr>
          <p:nvPr/>
        </p:nvSpPr>
        <p:spPr>
          <a:xfrm>
            <a:off x="5329947" y="3099602"/>
            <a:ext cx="1834646" cy="285377"/>
          </a:xfrm>
          <a:prstGeom prst="rect">
            <a:avLst/>
          </a:prstGeom>
        </p:spPr>
        <p:txBody>
          <a:bodyPr vert="horz" lIns="0" tIns="0" rIns="0" bIns="0"/>
          <a:lstStyle>
            <a:lvl1pPr marL="342900" indent="-342900" algn="l" defTabSz="457200" rtl="0" eaLnBrk="1" fontAlgn="base" hangingPunct="1">
              <a:lnSpc>
                <a:spcPts val="1800"/>
              </a:lnSpc>
              <a:spcBef>
                <a:spcPts val="0"/>
              </a:spcBef>
              <a:spcAft>
                <a:spcPct val="0"/>
              </a:spcAft>
              <a:buFont typeface="Arial" charset="0"/>
              <a:buNone/>
              <a:defRPr sz="1800" b="0" kern="1200" cap="none" baseline="0">
                <a:solidFill>
                  <a:schemeClr val="bg1">
                    <a:lumMod val="95000"/>
                  </a:schemeClr>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 name="Text Placeholder 2">
            <a:extLst>
              <a:ext uri="{FF2B5EF4-FFF2-40B4-BE49-F238E27FC236}">
                <a16:creationId xmlns:a16="http://schemas.microsoft.com/office/drawing/2014/main" id="{2B7D1DE4-C6B8-7F93-2463-05C03902FE55}"/>
              </a:ext>
            </a:extLst>
          </p:cNvPr>
          <p:cNvSpPr txBox="1">
            <a:spLocks/>
          </p:cNvSpPr>
          <p:nvPr/>
        </p:nvSpPr>
        <p:spPr>
          <a:xfrm>
            <a:off x="2768424" y="3937533"/>
            <a:ext cx="8864591" cy="283610"/>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l"/>
            <a:r>
              <a:rPr lang="en-US" sz="1600" dirty="0">
                <a:solidFill>
                  <a:schemeClr val="tx1"/>
                </a:solidFill>
              </a:rPr>
              <a:t>17-18 May 2023, UN House, Beirut, Lebanon</a:t>
            </a:r>
            <a:endParaRPr lang="en-US" sz="1600" dirty="0"/>
          </a:p>
        </p:txBody>
      </p:sp>
    </p:spTree>
    <p:extLst>
      <p:ext uri="{BB962C8B-B14F-4D97-AF65-F5344CB8AC3E}">
        <p14:creationId xmlns:p14="http://schemas.microsoft.com/office/powerpoint/2010/main" val="2244791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107696" y="2033424"/>
            <a:ext cx="8961915" cy="632008"/>
          </a:xfrm>
        </p:spPr>
        <p:txBody>
          <a:bodyPr/>
          <a:lstStyle/>
          <a:p>
            <a:pPr algn="ctr"/>
            <a:r>
              <a:rPr lang="en-GB" sz="3200" dirty="0">
                <a:solidFill>
                  <a:schemeClr val="tx1"/>
                </a:solidFill>
              </a:rPr>
              <a:t>Session III: Human Development Index</a:t>
            </a:r>
            <a:endParaRPr lang="en-US" sz="3200" dirty="0">
              <a:solidFill>
                <a:schemeClr val="tx1"/>
              </a:solidFill>
            </a:endParaRP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2112578" y="2731602"/>
            <a:ext cx="8261131" cy="246050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400" dirty="0">
                <a:solidFill>
                  <a:schemeClr val="tx2">
                    <a:lumMod val="50000"/>
                    <a:lumOff val="50000"/>
                  </a:schemeClr>
                </a:solidFill>
              </a:rPr>
              <a:t>This session will introduce the UN Development Programme’s Human Development Index and the Gender Development Index and allow participants to use the ISPAR tool to retrieve country results. Participants will then present their experience around the use of ISPAR to analyse their rankings and scores.</a:t>
            </a:r>
            <a:endParaRPr lang="en-US" sz="2400" dirty="0">
              <a:solidFill>
                <a:schemeClr val="tx2">
                  <a:lumMod val="50000"/>
                  <a:lumOff val="50000"/>
                </a:schemeClr>
              </a:solidFill>
            </a:endParaRPr>
          </a:p>
        </p:txBody>
      </p:sp>
    </p:spTree>
    <p:extLst>
      <p:ext uri="{BB962C8B-B14F-4D97-AF65-F5344CB8AC3E}">
        <p14:creationId xmlns:p14="http://schemas.microsoft.com/office/powerpoint/2010/main" val="75115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892164"/>
            <a:ext cx="9083835" cy="993647"/>
          </a:xfrm>
        </p:spPr>
        <p:txBody>
          <a:bodyPr/>
          <a:lstStyle/>
          <a:p>
            <a:pPr algn="ctr"/>
            <a:r>
              <a:rPr lang="en-GB" sz="3200" dirty="0">
                <a:solidFill>
                  <a:schemeClr val="tx1"/>
                </a:solidFill>
              </a:rPr>
              <a:t>Session I: Indices Simulation Tool for Policy Makers in the Arab Region (ISPAR)</a:t>
            </a:r>
            <a:endParaRPr lang="en-US" sz="3200" dirty="0">
              <a:solidFill>
                <a:schemeClr val="tx1"/>
              </a:solidFill>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3179966" y="3619684"/>
            <a:ext cx="6741797" cy="469576"/>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800" dirty="0">
                <a:solidFill>
                  <a:schemeClr val="tx2">
                    <a:lumMod val="50000"/>
                    <a:lumOff val="50000"/>
                  </a:schemeClr>
                </a:solidFill>
              </a:rPr>
              <a:t>What is its coverage?</a:t>
            </a:r>
            <a:endParaRPr lang="en-US" sz="2800" dirty="0">
              <a:solidFill>
                <a:schemeClr val="tx2">
                  <a:lumMod val="50000"/>
                  <a:lumOff val="50000"/>
                </a:schemeClr>
              </a:solidFill>
            </a:endParaRPr>
          </a:p>
        </p:txBody>
      </p:sp>
      <p:sp>
        <p:nvSpPr>
          <p:cNvPr id="2" name="Text Placeholder 3">
            <a:extLst>
              <a:ext uri="{FF2B5EF4-FFF2-40B4-BE49-F238E27FC236}">
                <a16:creationId xmlns:a16="http://schemas.microsoft.com/office/drawing/2014/main" id="{3C9CFB7D-3D36-5B05-B442-46F2507AB3D7}"/>
              </a:ext>
            </a:extLst>
          </p:cNvPr>
          <p:cNvSpPr txBox="1">
            <a:spLocks/>
          </p:cNvSpPr>
          <p:nvPr/>
        </p:nvSpPr>
        <p:spPr>
          <a:xfrm>
            <a:off x="3179967" y="3010884"/>
            <a:ext cx="7335633" cy="524796"/>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800" dirty="0">
                <a:solidFill>
                  <a:schemeClr val="tx2">
                    <a:lumMod val="50000"/>
                    <a:lumOff val="50000"/>
                  </a:schemeClr>
                </a:solidFill>
              </a:rPr>
              <a:t>What are the goals of developing ISPAR?</a:t>
            </a:r>
            <a:endParaRPr lang="en-US" sz="2800" dirty="0">
              <a:solidFill>
                <a:schemeClr val="tx2">
                  <a:lumMod val="50000"/>
                  <a:lumOff val="50000"/>
                </a:schemeClr>
              </a:solidFill>
            </a:endParaRPr>
          </a:p>
        </p:txBody>
      </p:sp>
      <p:sp>
        <p:nvSpPr>
          <p:cNvPr id="3" name="Text Placeholder 3">
            <a:extLst>
              <a:ext uri="{FF2B5EF4-FFF2-40B4-BE49-F238E27FC236}">
                <a16:creationId xmlns:a16="http://schemas.microsoft.com/office/drawing/2014/main" id="{98D511DA-CAD5-7250-267A-E4B6545815D5}"/>
              </a:ext>
            </a:extLst>
          </p:cNvPr>
          <p:cNvSpPr txBox="1">
            <a:spLocks/>
          </p:cNvSpPr>
          <p:nvPr/>
        </p:nvSpPr>
        <p:spPr>
          <a:xfrm>
            <a:off x="3179965" y="4175617"/>
            <a:ext cx="6741797" cy="469576"/>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800" dirty="0">
                <a:solidFill>
                  <a:schemeClr val="tx2">
                    <a:lumMod val="50000"/>
                    <a:lumOff val="50000"/>
                  </a:schemeClr>
                </a:solidFill>
              </a:rPr>
              <a:t>What are the main features?</a:t>
            </a:r>
            <a:endParaRPr lang="en-US" sz="2800" dirty="0">
              <a:solidFill>
                <a:schemeClr val="tx2">
                  <a:lumMod val="50000"/>
                  <a:lumOff val="50000"/>
                </a:schemeClr>
              </a:solidFill>
            </a:endParaRPr>
          </a:p>
        </p:txBody>
      </p:sp>
      <p:sp>
        <p:nvSpPr>
          <p:cNvPr id="5" name="Text Placeholder 3">
            <a:extLst>
              <a:ext uri="{FF2B5EF4-FFF2-40B4-BE49-F238E27FC236}">
                <a16:creationId xmlns:a16="http://schemas.microsoft.com/office/drawing/2014/main" id="{A9EC6EBC-CEBD-970F-044C-59FD50F1CBCC}"/>
              </a:ext>
            </a:extLst>
          </p:cNvPr>
          <p:cNvSpPr txBox="1">
            <a:spLocks/>
          </p:cNvSpPr>
          <p:nvPr/>
        </p:nvSpPr>
        <p:spPr>
          <a:xfrm>
            <a:off x="3179964" y="4703049"/>
            <a:ext cx="6741797" cy="469576"/>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800" dirty="0">
                <a:solidFill>
                  <a:schemeClr val="tx2">
                    <a:lumMod val="50000"/>
                    <a:lumOff val="50000"/>
                  </a:schemeClr>
                </a:solidFill>
              </a:rPr>
              <a:t>of the indexes simulation tool for evidence-based policymaking</a:t>
            </a:r>
            <a:endParaRPr lang="en-US" sz="2800" dirty="0">
              <a:solidFill>
                <a:schemeClr val="tx2">
                  <a:lumMod val="50000"/>
                  <a:lumOff val="50000"/>
                </a:schemeClr>
              </a:solidFill>
            </a:endParaRPr>
          </a:p>
        </p:txBody>
      </p:sp>
    </p:spTree>
    <p:extLst>
      <p:ext uri="{BB962C8B-B14F-4D97-AF65-F5344CB8AC3E}">
        <p14:creationId xmlns:p14="http://schemas.microsoft.com/office/powerpoint/2010/main" val="195757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707534"/>
            <a:ext cx="8961915" cy="632008"/>
          </a:xfrm>
        </p:spPr>
        <p:txBody>
          <a:bodyPr/>
          <a:lstStyle/>
          <a:p>
            <a:pPr algn="ctr"/>
            <a:r>
              <a:rPr lang="en-GB" sz="3200" dirty="0">
                <a:solidFill>
                  <a:schemeClr val="tx1"/>
                </a:solidFill>
              </a:rPr>
              <a:t>First simulation: UNDP Human Development Index/Gender Development Index</a:t>
            </a:r>
          </a:p>
          <a:p>
            <a:pPr algn="ctr"/>
            <a:endParaRPr lang="en-US" sz="3200" dirty="0">
              <a:solidFill>
                <a:schemeClr val="tx1"/>
              </a:solidFill>
            </a:endParaRP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3179969" y="3627121"/>
            <a:ext cx="6373934" cy="939660"/>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endParaRPr lang="en-US" sz="2800" dirty="0">
              <a:solidFill>
                <a:schemeClr val="tx2">
                  <a:lumMod val="50000"/>
                  <a:lumOff val="50000"/>
                </a:schemeClr>
              </a:solidFill>
            </a:endParaRPr>
          </a:p>
        </p:txBody>
      </p:sp>
      <p:sp>
        <p:nvSpPr>
          <p:cNvPr id="2" name="Text Placeholder 3">
            <a:extLst>
              <a:ext uri="{FF2B5EF4-FFF2-40B4-BE49-F238E27FC236}">
                <a16:creationId xmlns:a16="http://schemas.microsoft.com/office/drawing/2014/main" id="{C39FF217-EE39-4FBA-3FE2-4F64FF404CAB}"/>
              </a:ext>
            </a:extLst>
          </p:cNvPr>
          <p:cNvSpPr txBox="1">
            <a:spLocks/>
          </p:cNvSpPr>
          <p:nvPr/>
        </p:nvSpPr>
        <p:spPr>
          <a:xfrm>
            <a:off x="1748891" y="2863724"/>
            <a:ext cx="9083835" cy="632008"/>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GB" sz="3200">
                <a:solidFill>
                  <a:schemeClr val="tx1"/>
                </a:solidFill>
              </a:rPr>
              <a:t>Go to</a:t>
            </a:r>
            <a:endParaRPr lang="en-US" sz="3200" dirty="0">
              <a:solidFill>
                <a:schemeClr val="tx1"/>
              </a:solidFill>
            </a:endParaRPr>
          </a:p>
        </p:txBody>
      </p:sp>
      <p:sp>
        <p:nvSpPr>
          <p:cNvPr id="3" name="Text Placeholder 3">
            <a:extLst>
              <a:ext uri="{FF2B5EF4-FFF2-40B4-BE49-F238E27FC236}">
                <a16:creationId xmlns:a16="http://schemas.microsoft.com/office/drawing/2014/main" id="{C0C19668-53DD-AB2E-A188-FCBA7490FEEA}"/>
              </a:ext>
            </a:extLst>
          </p:cNvPr>
          <p:cNvSpPr txBox="1">
            <a:spLocks/>
          </p:cNvSpPr>
          <p:nvPr/>
        </p:nvSpPr>
        <p:spPr>
          <a:xfrm>
            <a:off x="3009526" y="3578118"/>
            <a:ext cx="6675119" cy="772229"/>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2800" dirty="0">
                <a:solidFill>
                  <a:schemeClr val="tx2">
                    <a:lumMod val="50000"/>
                    <a:lumOff val="50000"/>
                  </a:schemeClr>
                </a:solidFill>
              </a:rPr>
              <a:t>ISPAR / All / </a:t>
            </a:r>
            <a:r>
              <a:rPr lang="en-GB" sz="2400" dirty="0">
                <a:solidFill>
                  <a:schemeClr val="tx2">
                    <a:lumMod val="50000"/>
                    <a:lumOff val="50000"/>
                  </a:schemeClr>
                </a:solidFill>
              </a:rPr>
              <a:t>Human Development Index</a:t>
            </a:r>
          </a:p>
          <a:p>
            <a:pPr algn="ctr"/>
            <a:r>
              <a:rPr lang="en-GB" sz="2400" dirty="0">
                <a:solidFill>
                  <a:schemeClr val="tx2">
                    <a:lumMod val="50000"/>
                    <a:lumOff val="50000"/>
                  </a:schemeClr>
                </a:solidFill>
              </a:rPr>
              <a:t>Here we will use a simulator that is not yet engendered, which reduces the number of KPIs and is easy to use</a:t>
            </a:r>
            <a:endParaRPr lang="en-US" sz="2400" dirty="0">
              <a:solidFill>
                <a:schemeClr val="tx2">
                  <a:lumMod val="50000"/>
                  <a:lumOff val="50000"/>
                </a:schemeClr>
              </a:solidFill>
            </a:endParaRPr>
          </a:p>
          <a:p>
            <a:pPr algn="l"/>
            <a:endParaRPr lang="en-GB" sz="2800" dirty="0">
              <a:solidFill>
                <a:schemeClr val="tx2">
                  <a:lumMod val="50000"/>
                  <a:lumOff val="50000"/>
                </a:schemeClr>
              </a:solidFill>
            </a:endParaRPr>
          </a:p>
        </p:txBody>
      </p:sp>
    </p:spTree>
    <p:extLst>
      <p:ext uri="{BB962C8B-B14F-4D97-AF65-F5344CB8AC3E}">
        <p14:creationId xmlns:p14="http://schemas.microsoft.com/office/powerpoint/2010/main" val="3261422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DE6FD9-179F-D02C-C975-EB5532EF3470}"/>
              </a:ext>
            </a:extLst>
          </p:cNvPr>
          <p:cNvPicPr>
            <a:picLocks noChangeAspect="1"/>
          </p:cNvPicPr>
          <p:nvPr/>
        </p:nvPicPr>
        <p:blipFill>
          <a:blip r:embed="rId3"/>
          <a:stretch>
            <a:fillRect/>
          </a:stretch>
        </p:blipFill>
        <p:spPr>
          <a:xfrm>
            <a:off x="3563268" y="1150883"/>
            <a:ext cx="4197566" cy="5162815"/>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US" sz="2800" b="1" dirty="0">
                <a:solidFill>
                  <a:schemeClr val="tx1"/>
                </a:solidFill>
              </a:rPr>
              <a:t>Human Development Index</a:t>
            </a: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a:off x="2275840" y="4178184"/>
            <a:ext cx="3130605" cy="72343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645708" y="1608376"/>
            <a:ext cx="1791548" cy="367482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Go to</a:t>
            </a:r>
          </a:p>
          <a:p>
            <a:pPr marL="0" indent="0">
              <a:buFont typeface="Garamond" pitchFamily="18" charset="0"/>
              <a:buNone/>
            </a:pPr>
            <a:endParaRPr lang="en-GB" dirty="0">
              <a:latin typeface="Arial" panose="020B0604020202020204" pitchFamily="34" charset="0"/>
              <a:cs typeface="Arial" panose="020B0604020202020204" pitchFamily="34" charset="0"/>
            </a:endParaRPr>
          </a:p>
          <a:p>
            <a:pPr marL="0" indent="0">
              <a:buFont typeface="Garamond" pitchFamily="18" charset="0"/>
              <a:buNone/>
            </a:pPr>
            <a:r>
              <a:rPr lang="en-GB" dirty="0">
                <a:latin typeface="Arial" panose="020B0604020202020204" pitchFamily="34" charset="0"/>
                <a:cs typeface="Arial" panose="020B0604020202020204" pitchFamily="34" charset="0"/>
              </a:rPr>
              <a:t>Simulators</a:t>
            </a:r>
          </a:p>
          <a:p>
            <a:pPr marL="0" indent="0">
              <a:buFont typeface="Garamond" pitchFamily="18" charset="0"/>
              <a:buNone/>
            </a:pPr>
            <a:r>
              <a:rPr lang="en-GB" dirty="0">
                <a:latin typeface="Arial" panose="020B0604020202020204" pitchFamily="34" charset="0"/>
                <a:cs typeface="Arial" panose="020B0604020202020204" pitchFamily="34" charset="0"/>
              </a:rPr>
              <a:t>All </a:t>
            </a:r>
          </a:p>
          <a:p>
            <a:pPr marL="0" indent="0">
              <a:buFont typeface="Garamond" pitchFamily="18" charset="0"/>
              <a:buNone/>
            </a:pPr>
            <a:r>
              <a:rPr lang="en-GB" dirty="0">
                <a:latin typeface="Arial" panose="020B0604020202020204" pitchFamily="34" charset="0"/>
                <a:cs typeface="Arial" panose="020B0604020202020204" pitchFamily="34" charset="0"/>
              </a:rPr>
              <a:t>Select Human Development Index</a:t>
            </a:r>
            <a:endParaRPr lang="en-GB" dirty="0"/>
          </a:p>
        </p:txBody>
      </p:sp>
      <p:cxnSp>
        <p:nvCxnSpPr>
          <p:cNvPr id="13" name="Straight Arrow Connector 12">
            <a:extLst>
              <a:ext uri="{FF2B5EF4-FFF2-40B4-BE49-F238E27FC236}">
                <a16:creationId xmlns:a16="http://schemas.microsoft.com/office/drawing/2014/main" id="{590E4057-CB9A-75D8-5E2A-91B6E78608DA}"/>
              </a:ext>
            </a:extLst>
          </p:cNvPr>
          <p:cNvCxnSpPr>
            <a:cxnSpLocks/>
          </p:cNvCxnSpPr>
          <p:nvPr/>
        </p:nvCxnSpPr>
        <p:spPr>
          <a:xfrm flipV="1">
            <a:off x="1290320" y="1608376"/>
            <a:ext cx="3180080" cy="159202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flipV="1">
            <a:off x="2010971" y="1311088"/>
            <a:ext cx="2674823" cy="143354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2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6AAC5A-58C4-CC66-8600-82E13BB76C53}"/>
              </a:ext>
            </a:extLst>
          </p:cNvPr>
          <p:cNvPicPr>
            <a:picLocks noChangeAspect="1"/>
          </p:cNvPicPr>
          <p:nvPr/>
        </p:nvPicPr>
        <p:blipFill>
          <a:blip r:embed="rId3"/>
          <a:stretch>
            <a:fillRect/>
          </a:stretch>
        </p:blipFill>
        <p:spPr>
          <a:xfrm>
            <a:off x="2797005" y="1235581"/>
            <a:ext cx="6597989" cy="5016758"/>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US" sz="2800" b="1" dirty="0">
                <a:solidFill>
                  <a:schemeClr val="tx1"/>
                </a:solidFill>
              </a:rPr>
              <a:t>Human Development Index</a:t>
            </a: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a:off x="2275840" y="3627120"/>
            <a:ext cx="2103120" cy="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538448" y="990049"/>
            <a:ext cx="1791548" cy="183741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Brief description of the country for benchmarking</a:t>
            </a:r>
            <a:endParaRPr lang="en-GB" dirty="0"/>
          </a:p>
        </p:txBody>
      </p:sp>
      <p:cxnSp>
        <p:nvCxnSpPr>
          <p:cNvPr id="13" name="Straight Arrow Connector 12">
            <a:extLst>
              <a:ext uri="{FF2B5EF4-FFF2-40B4-BE49-F238E27FC236}">
                <a16:creationId xmlns:a16="http://schemas.microsoft.com/office/drawing/2014/main" id="{590E4057-CB9A-75D8-5E2A-91B6E78608DA}"/>
              </a:ext>
            </a:extLst>
          </p:cNvPr>
          <p:cNvCxnSpPr>
            <a:cxnSpLocks/>
          </p:cNvCxnSpPr>
          <p:nvPr/>
        </p:nvCxnSpPr>
        <p:spPr>
          <a:xfrm flipH="1">
            <a:off x="6756400" y="1235581"/>
            <a:ext cx="2763520" cy="37719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a:off x="2113280" y="1464277"/>
            <a:ext cx="1087120" cy="52583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A8250A0B-8DD5-52A5-8D56-B7AC0ACDD2F6}"/>
              </a:ext>
            </a:extLst>
          </p:cNvPr>
          <p:cNvSpPr txBox="1">
            <a:spLocks/>
          </p:cNvSpPr>
          <p:nvPr/>
        </p:nvSpPr>
        <p:spPr>
          <a:xfrm>
            <a:off x="9753568" y="969345"/>
            <a:ext cx="1791548" cy="153001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Brief description of the selected index</a:t>
            </a:r>
            <a:endParaRPr lang="en-GB" dirty="0"/>
          </a:p>
        </p:txBody>
      </p:sp>
      <p:cxnSp>
        <p:nvCxnSpPr>
          <p:cNvPr id="15" name="Straight Arrow Connector 14">
            <a:extLst>
              <a:ext uri="{FF2B5EF4-FFF2-40B4-BE49-F238E27FC236}">
                <a16:creationId xmlns:a16="http://schemas.microsoft.com/office/drawing/2014/main" id="{ABEC69D6-6085-F536-8CC1-C89DD2F1B9AC}"/>
              </a:ext>
            </a:extLst>
          </p:cNvPr>
          <p:cNvCxnSpPr>
            <a:cxnSpLocks/>
          </p:cNvCxnSpPr>
          <p:nvPr/>
        </p:nvCxnSpPr>
        <p:spPr>
          <a:xfrm flipH="1" flipV="1">
            <a:off x="8207100" y="2296160"/>
            <a:ext cx="1341977" cy="71988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E03E9B6-259F-56B2-092B-D1FA82F91A87}"/>
              </a:ext>
            </a:extLst>
          </p:cNvPr>
          <p:cNvSpPr txBox="1">
            <a:spLocks/>
          </p:cNvSpPr>
          <p:nvPr/>
        </p:nvSpPr>
        <p:spPr>
          <a:xfrm>
            <a:off x="9782725" y="2749805"/>
            <a:ext cx="1791548" cy="153001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Link to the webpage of the selected index</a:t>
            </a:r>
            <a:endParaRPr lang="en-GB" dirty="0"/>
          </a:p>
        </p:txBody>
      </p: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538448" y="3111834"/>
            <a:ext cx="1791548" cy="183741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Year of the last ranking available</a:t>
            </a:r>
          </a:p>
          <a:p>
            <a:pPr marL="0" indent="0">
              <a:buFont typeface="Garamond" pitchFamily="18" charset="0"/>
              <a:buNone/>
            </a:pPr>
            <a:r>
              <a:rPr lang="en-GB" dirty="0">
                <a:latin typeface="Arial" panose="020B0604020202020204" pitchFamily="34" charset="0"/>
                <a:cs typeface="Arial" panose="020B0604020202020204" pitchFamily="34" charset="0"/>
              </a:rPr>
              <a:t>Rank and score</a:t>
            </a:r>
            <a:endParaRPr lang="en-GB" dirty="0"/>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a:off x="2275840" y="3627120"/>
            <a:ext cx="924560" cy="31496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1E4DFD-35CE-3CFE-FE96-32B682208208}"/>
              </a:ext>
            </a:extLst>
          </p:cNvPr>
          <p:cNvCxnSpPr>
            <a:cxnSpLocks/>
          </p:cNvCxnSpPr>
          <p:nvPr/>
        </p:nvCxnSpPr>
        <p:spPr>
          <a:xfrm>
            <a:off x="2329996" y="3627120"/>
            <a:ext cx="870404" cy="65270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FBE384C7-C758-4741-27F2-253DF25105B4}"/>
              </a:ext>
            </a:extLst>
          </p:cNvPr>
          <p:cNvSpPr txBox="1">
            <a:spLocks/>
          </p:cNvSpPr>
          <p:nvPr/>
        </p:nvSpPr>
        <p:spPr>
          <a:xfrm>
            <a:off x="569341" y="5364007"/>
            <a:ext cx="1869089" cy="122225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Dimensions with rank and score per dimension</a:t>
            </a:r>
            <a:endParaRPr lang="en-GB" dirty="0"/>
          </a:p>
        </p:txBody>
      </p:sp>
      <p:cxnSp>
        <p:nvCxnSpPr>
          <p:cNvPr id="27" name="Straight Arrow Connector 26">
            <a:extLst>
              <a:ext uri="{FF2B5EF4-FFF2-40B4-BE49-F238E27FC236}">
                <a16:creationId xmlns:a16="http://schemas.microsoft.com/office/drawing/2014/main" id="{E1342221-EBEC-6863-53A8-44681096F557}"/>
              </a:ext>
            </a:extLst>
          </p:cNvPr>
          <p:cNvCxnSpPr>
            <a:cxnSpLocks/>
            <a:stCxn id="26" idx="3"/>
          </p:cNvCxnSpPr>
          <p:nvPr/>
        </p:nvCxnSpPr>
        <p:spPr>
          <a:xfrm>
            <a:off x="2438430" y="5975132"/>
            <a:ext cx="545254" cy="16150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C0E2F60-4463-13AA-A3CC-B344BD360DA9}"/>
              </a:ext>
            </a:extLst>
          </p:cNvPr>
          <p:cNvCxnSpPr>
            <a:cxnSpLocks/>
          </p:cNvCxnSpPr>
          <p:nvPr/>
        </p:nvCxnSpPr>
        <p:spPr>
          <a:xfrm>
            <a:off x="2329996" y="3627120"/>
            <a:ext cx="1737392" cy="189839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DFBA2BC5-F719-AB4A-C138-9A502AEF1D27}"/>
              </a:ext>
            </a:extLst>
          </p:cNvPr>
          <p:cNvSpPr txBox="1">
            <a:spLocks/>
          </p:cNvSpPr>
          <p:nvPr/>
        </p:nvSpPr>
        <p:spPr>
          <a:xfrm>
            <a:off x="9549077" y="5693153"/>
            <a:ext cx="1791548" cy="56395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Scroll down…</a:t>
            </a:r>
            <a:endParaRPr lang="en-GB" dirty="0"/>
          </a:p>
        </p:txBody>
      </p:sp>
    </p:spTree>
    <p:extLst>
      <p:ext uri="{BB962C8B-B14F-4D97-AF65-F5344CB8AC3E}">
        <p14:creationId xmlns:p14="http://schemas.microsoft.com/office/powerpoint/2010/main" val="275729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bg/>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bg/>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8" grpId="0" uiExpand="1" build="p" animBg="1"/>
      <p:bldP spid="16" grpId="0" uiExpand="1" build="p" animBg="1"/>
      <p:bldP spid="20" grpId="0" uiExpand="1" build="p" animBg="1"/>
      <p:bldP spid="26" grpId="0" uiExpand="1" build="p" animBg="1"/>
      <p:bldP spid="37"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7F6F73-7A4B-5CE7-2103-9F36B8A24350}"/>
              </a:ext>
            </a:extLst>
          </p:cNvPr>
          <p:cNvPicPr>
            <a:picLocks noChangeAspect="1"/>
          </p:cNvPicPr>
          <p:nvPr/>
        </p:nvPicPr>
        <p:blipFill>
          <a:blip r:embed="rId3"/>
          <a:stretch>
            <a:fillRect/>
          </a:stretch>
        </p:blipFill>
        <p:spPr>
          <a:xfrm>
            <a:off x="2787479" y="1197504"/>
            <a:ext cx="6617040" cy="5073911"/>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US" sz="2800" b="1" dirty="0">
                <a:solidFill>
                  <a:schemeClr val="tx1"/>
                </a:solidFill>
              </a:rPr>
              <a:t>Human Development Index</a:t>
            </a: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a:off x="2215294" y="2590800"/>
            <a:ext cx="768390" cy="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538448" y="990049"/>
            <a:ext cx="1645952" cy="72699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Country’s name</a:t>
            </a:r>
            <a:endParaRPr lang="en-GB" dirty="0"/>
          </a:p>
        </p:txBody>
      </p:sp>
      <p:cxnSp>
        <p:nvCxnSpPr>
          <p:cNvPr id="13" name="Straight Arrow Connector 12">
            <a:extLst>
              <a:ext uri="{FF2B5EF4-FFF2-40B4-BE49-F238E27FC236}">
                <a16:creationId xmlns:a16="http://schemas.microsoft.com/office/drawing/2014/main" id="{590E4057-CB9A-75D8-5E2A-91B6E78608DA}"/>
              </a:ext>
            </a:extLst>
          </p:cNvPr>
          <p:cNvCxnSpPr>
            <a:cxnSpLocks/>
          </p:cNvCxnSpPr>
          <p:nvPr/>
        </p:nvCxnSpPr>
        <p:spPr>
          <a:xfrm flipH="1">
            <a:off x="6350000" y="1017246"/>
            <a:ext cx="3322320" cy="26267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a:off x="2215294" y="1197504"/>
            <a:ext cx="983398" cy="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A8250A0B-8DD5-52A5-8D56-B7AC0ACDD2F6}"/>
              </a:ext>
            </a:extLst>
          </p:cNvPr>
          <p:cNvSpPr txBox="1">
            <a:spLocks/>
          </p:cNvSpPr>
          <p:nvPr/>
        </p:nvSpPr>
        <p:spPr>
          <a:xfrm>
            <a:off x="9672320" y="734288"/>
            <a:ext cx="1869088" cy="45720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Index’s name</a:t>
            </a:r>
            <a:endParaRPr lang="en-GB" dirty="0"/>
          </a:p>
        </p:txBody>
      </p:sp>
      <p:cxnSp>
        <p:nvCxnSpPr>
          <p:cNvPr id="15" name="Straight Arrow Connector 14">
            <a:extLst>
              <a:ext uri="{FF2B5EF4-FFF2-40B4-BE49-F238E27FC236}">
                <a16:creationId xmlns:a16="http://schemas.microsoft.com/office/drawing/2014/main" id="{ABEC69D6-6085-F536-8CC1-C89DD2F1B9AC}"/>
              </a:ext>
            </a:extLst>
          </p:cNvPr>
          <p:cNvCxnSpPr>
            <a:cxnSpLocks/>
            <a:stCxn id="16" idx="1"/>
          </p:cNvCxnSpPr>
          <p:nvPr/>
        </p:nvCxnSpPr>
        <p:spPr>
          <a:xfrm flipH="1">
            <a:off x="7325360" y="3739076"/>
            <a:ext cx="2346960" cy="220452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E03E9B6-259F-56B2-092B-D1FA82F91A87}"/>
              </a:ext>
            </a:extLst>
          </p:cNvPr>
          <p:cNvSpPr txBox="1">
            <a:spLocks/>
          </p:cNvSpPr>
          <p:nvPr/>
        </p:nvSpPr>
        <p:spPr>
          <a:xfrm>
            <a:off x="9672320" y="2749805"/>
            <a:ext cx="2416727" cy="197854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Box in which the impact of the rank and score will be shown. For now, the year of the last ranking, the rank and score are provided for reference</a:t>
            </a:r>
            <a:endParaRPr lang="en-GB" dirty="0"/>
          </a:p>
        </p:txBody>
      </p: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363924" y="2296160"/>
            <a:ext cx="1791548" cy="152399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Click on the dimension’s name to see the KPIs</a:t>
            </a:r>
            <a:endParaRPr lang="en-GB" dirty="0"/>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a:off x="2215294" y="2601197"/>
            <a:ext cx="690466" cy="89114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1E4DFD-35CE-3CFE-FE96-32B682208208}"/>
              </a:ext>
            </a:extLst>
          </p:cNvPr>
          <p:cNvCxnSpPr>
            <a:cxnSpLocks/>
          </p:cNvCxnSpPr>
          <p:nvPr/>
        </p:nvCxnSpPr>
        <p:spPr>
          <a:xfrm>
            <a:off x="2207719" y="2628056"/>
            <a:ext cx="775965" cy="228633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FBE384C7-C758-4741-27F2-253DF25105B4}"/>
              </a:ext>
            </a:extLst>
          </p:cNvPr>
          <p:cNvSpPr txBox="1">
            <a:spLocks/>
          </p:cNvSpPr>
          <p:nvPr/>
        </p:nvSpPr>
        <p:spPr>
          <a:xfrm>
            <a:off x="286383" y="4330124"/>
            <a:ext cx="2122890" cy="80514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Actual values of the KPIs</a:t>
            </a:r>
            <a:endParaRPr lang="en-GB" dirty="0"/>
          </a:p>
        </p:txBody>
      </p:sp>
      <p:cxnSp>
        <p:nvCxnSpPr>
          <p:cNvPr id="27" name="Straight Arrow Connector 26">
            <a:extLst>
              <a:ext uri="{FF2B5EF4-FFF2-40B4-BE49-F238E27FC236}">
                <a16:creationId xmlns:a16="http://schemas.microsoft.com/office/drawing/2014/main" id="{E1342221-EBEC-6863-53A8-44681096F557}"/>
              </a:ext>
            </a:extLst>
          </p:cNvPr>
          <p:cNvCxnSpPr>
            <a:cxnSpLocks/>
            <a:stCxn id="26" idx="3"/>
          </p:cNvCxnSpPr>
          <p:nvPr/>
        </p:nvCxnSpPr>
        <p:spPr>
          <a:xfrm flipV="1">
            <a:off x="2409273" y="3100770"/>
            <a:ext cx="2416727" cy="163192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DFBA2BC5-F719-AB4A-C138-9A502AEF1D27}"/>
              </a:ext>
            </a:extLst>
          </p:cNvPr>
          <p:cNvSpPr txBox="1">
            <a:spLocks/>
          </p:cNvSpPr>
          <p:nvPr/>
        </p:nvSpPr>
        <p:spPr>
          <a:xfrm>
            <a:off x="9193799" y="5989437"/>
            <a:ext cx="2826129" cy="56395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Input your aspirational values…</a:t>
            </a:r>
            <a:endParaRPr lang="en-GB" dirty="0"/>
          </a:p>
        </p:txBody>
      </p:sp>
      <p:cxnSp>
        <p:nvCxnSpPr>
          <p:cNvPr id="24" name="Straight Arrow Connector 23">
            <a:extLst>
              <a:ext uri="{FF2B5EF4-FFF2-40B4-BE49-F238E27FC236}">
                <a16:creationId xmlns:a16="http://schemas.microsoft.com/office/drawing/2014/main" id="{10384CB1-603A-807B-C526-5F6E2CFA7B66}"/>
              </a:ext>
            </a:extLst>
          </p:cNvPr>
          <p:cNvCxnSpPr>
            <a:cxnSpLocks/>
            <a:stCxn id="26" idx="3"/>
          </p:cNvCxnSpPr>
          <p:nvPr/>
        </p:nvCxnSpPr>
        <p:spPr>
          <a:xfrm flipV="1">
            <a:off x="2409273" y="3965059"/>
            <a:ext cx="2416727" cy="767636"/>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2D505A-754C-4BA9-A641-B18F81F558C3}"/>
              </a:ext>
            </a:extLst>
          </p:cNvPr>
          <p:cNvCxnSpPr>
            <a:cxnSpLocks/>
            <a:stCxn id="26" idx="3"/>
          </p:cNvCxnSpPr>
          <p:nvPr/>
        </p:nvCxnSpPr>
        <p:spPr>
          <a:xfrm flipV="1">
            <a:off x="2409273" y="4494066"/>
            <a:ext cx="2416727" cy="238629"/>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1360ACB-54AC-8737-9CF9-1B8AA84D4E88}"/>
              </a:ext>
            </a:extLst>
          </p:cNvPr>
          <p:cNvCxnSpPr>
            <a:cxnSpLocks/>
            <a:stCxn id="26" idx="3"/>
          </p:cNvCxnSpPr>
          <p:nvPr/>
        </p:nvCxnSpPr>
        <p:spPr>
          <a:xfrm>
            <a:off x="2409273" y="4732695"/>
            <a:ext cx="2416727" cy="58282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0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bg/>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bg/>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8" grpId="0" uiExpand="1" build="p" animBg="1"/>
      <p:bldP spid="16" grpId="0" uiExpand="1" build="p" animBg="1"/>
      <p:bldP spid="20" grpId="0" uiExpand="1" build="p" animBg="1"/>
      <p:bldP spid="26" grpId="0" uiExpand="1" build="p" animBg="1"/>
      <p:bldP spid="37"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C94DA1-8B2E-CB77-CC9D-CD151A96CD77}"/>
              </a:ext>
            </a:extLst>
          </p:cNvPr>
          <p:cNvPicPr>
            <a:picLocks noChangeAspect="1"/>
          </p:cNvPicPr>
          <p:nvPr/>
        </p:nvPicPr>
        <p:blipFill>
          <a:blip r:embed="rId3"/>
          <a:stretch>
            <a:fillRect/>
          </a:stretch>
        </p:blipFill>
        <p:spPr>
          <a:xfrm>
            <a:off x="2846352" y="1154935"/>
            <a:ext cx="6578938" cy="5035809"/>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US" sz="2800" b="1" dirty="0">
                <a:solidFill>
                  <a:schemeClr val="tx1"/>
                </a:solidFill>
              </a:rPr>
              <a:t>Human Development Index</a:t>
            </a: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a:off x="2077931" y="1495106"/>
            <a:ext cx="2697269" cy="142081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BEC69D6-6085-F536-8CC1-C89DD2F1B9AC}"/>
              </a:ext>
            </a:extLst>
          </p:cNvPr>
          <p:cNvCxnSpPr>
            <a:cxnSpLocks/>
            <a:stCxn id="16" idx="1"/>
          </p:cNvCxnSpPr>
          <p:nvPr/>
        </p:nvCxnSpPr>
        <p:spPr>
          <a:xfrm flipH="1">
            <a:off x="6553200" y="3872558"/>
            <a:ext cx="3119120" cy="190451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E03E9B6-259F-56B2-092B-D1FA82F91A87}"/>
              </a:ext>
            </a:extLst>
          </p:cNvPr>
          <p:cNvSpPr txBox="1">
            <a:spLocks/>
          </p:cNvSpPr>
          <p:nvPr/>
        </p:nvSpPr>
        <p:spPr>
          <a:xfrm>
            <a:off x="9672320" y="2749805"/>
            <a:ext cx="2416727" cy="224550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The year of the last ranking, the rank and score are provided for reference</a:t>
            </a:r>
          </a:p>
          <a:p>
            <a:pPr marL="0" indent="0">
              <a:buFont typeface="Garamond" pitchFamily="18" charset="0"/>
              <a:buNone/>
            </a:pPr>
            <a:endParaRPr lang="en-GB" dirty="0">
              <a:latin typeface="Arial" panose="020B0604020202020204" pitchFamily="34" charset="0"/>
              <a:cs typeface="Arial" panose="020B0604020202020204" pitchFamily="34" charset="0"/>
            </a:endParaRPr>
          </a:p>
          <a:p>
            <a:pPr marL="0" indent="0">
              <a:buFont typeface="Garamond" pitchFamily="18" charset="0"/>
              <a:buNone/>
            </a:pPr>
            <a:r>
              <a:rPr lang="en-GB" dirty="0">
                <a:latin typeface="Arial" panose="020B0604020202020204" pitchFamily="34" charset="0"/>
                <a:cs typeface="Arial" panose="020B0604020202020204" pitchFamily="34" charset="0"/>
              </a:rPr>
              <a:t>The simulated rank and score are displayed</a:t>
            </a:r>
            <a:endParaRPr lang="en-GB" dirty="0"/>
          </a:p>
        </p:txBody>
      </p: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251714" y="1145756"/>
            <a:ext cx="1791548" cy="160405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Slide the cursor</a:t>
            </a:r>
          </a:p>
          <a:p>
            <a:pPr marL="0" indent="0">
              <a:buFont typeface="Garamond" pitchFamily="18" charset="0"/>
              <a:buNone/>
            </a:pPr>
            <a:r>
              <a:rPr lang="en-GB" dirty="0">
                <a:latin typeface="Arial" panose="020B0604020202020204" pitchFamily="34" charset="0"/>
                <a:cs typeface="Arial" panose="020B0604020202020204" pitchFamily="34" charset="0"/>
              </a:rPr>
              <a:t>Or input your data</a:t>
            </a:r>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a:off x="1920240" y="2399340"/>
            <a:ext cx="2987040" cy="68930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FBE384C7-C758-4741-27F2-253DF25105B4}"/>
              </a:ext>
            </a:extLst>
          </p:cNvPr>
          <p:cNvSpPr txBox="1">
            <a:spLocks/>
          </p:cNvSpPr>
          <p:nvPr/>
        </p:nvSpPr>
        <p:spPr>
          <a:xfrm>
            <a:off x="286383" y="4330124"/>
            <a:ext cx="2122890" cy="133037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Actual values of the KPIs are duplicated for reference</a:t>
            </a:r>
            <a:endParaRPr lang="en-GB" dirty="0"/>
          </a:p>
        </p:txBody>
      </p:sp>
      <p:cxnSp>
        <p:nvCxnSpPr>
          <p:cNvPr id="27" name="Straight Arrow Connector 26">
            <a:extLst>
              <a:ext uri="{FF2B5EF4-FFF2-40B4-BE49-F238E27FC236}">
                <a16:creationId xmlns:a16="http://schemas.microsoft.com/office/drawing/2014/main" id="{E1342221-EBEC-6863-53A8-44681096F557}"/>
              </a:ext>
            </a:extLst>
          </p:cNvPr>
          <p:cNvCxnSpPr>
            <a:cxnSpLocks/>
            <a:stCxn id="26" idx="3"/>
          </p:cNvCxnSpPr>
          <p:nvPr/>
        </p:nvCxnSpPr>
        <p:spPr>
          <a:xfrm flipV="1">
            <a:off x="2409273" y="3180080"/>
            <a:ext cx="3453047" cy="181523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DFBA2BC5-F719-AB4A-C138-9A502AEF1D27}"/>
              </a:ext>
            </a:extLst>
          </p:cNvPr>
          <p:cNvSpPr txBox="1">
            <a:spLocks/>
          </p:cNvSpPr>
          <p:nvPr/>
        </p:nvSpPr>
        <p:spPr>
          <a:xfrm>
            <a:off x="9193799" y="5989437"/>
            <a:ext cx="2826129" cy="56395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Select aspirational values using benchmarks…</a:t>
            </a:r>
            <a:endParaRPr lang="en-GB" dirty="0"/>
          </a:p>
        </p:txBody>
      </p:sp>
      <p:cxnSp>
        <p:nvCxnSpPr>
          <p:cNvPr id="24" name="Straight Arrow Connector 23">
            <a:extLst>
              <a:ext uri="{FF2B5EF4-FFF2-40B4-BE49-F238E27FC236}">
                <a16:creationId xmlns:a16="http://schemas.microsoft.com/office/drawing/2014/main" id="{10384CB1-603A-807B-C526-5F6E2CFA7B66}"/>
              </a:ext>
            </a:extLst>
          </p:cNvPr>
          <p:cNvCxnSpPr>
            <a:cxnSpLocks/>
            <a:stCxn id="26" idx="3"/>
          </p:cNvCxnSpPr>
          <p:nvPr/>
        </p:nvCxnSpPr>
        <p:spPr>
          <a:xfrm flipV="1">
            <a:off x="2409273" y="3984096"/>
            <a:ext cx="3453047" cy="101121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2D505A-754C-4BA9-A641-B18F81F558C3}"/>
              </a:ext>
            </a:extLst>
          </p:cNvPr>
          <p:cNvCxnSpPr>
            <a:cxnSpLocks/>
            <a:stCxn id="26" idx="3"/>
          </p:cNvCxnSpPr>
          <p:nvPr/>
        </p:nvCxnSpPr>
        <p:spPr>
          <a:xfrm flipV="1">
            <a:off x="2409273" y="4494066"/>
            <a:ext cx="3453047" cy="50124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1360ACB-54AC-8737-9CF9-1B8AA84D4E88}"/>
              </a:ext>
            </a:extLst>
          </p:cNvPr>
          <p:cNvCxnSpPr>
            <a:cxnSpLocks/>
            <a:stCxn id="26" idx="3"/>
          </p:cNvCxnSpPr>
          <p:nvPr/>
        </p:nvCxnSpPr>
        <p:spPr>
          <a:xfrm>
            <a:off x="2409273" y="4995310"/>
            <a:ext cx="3381927" cy="26510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7DA7DEB-61D6-154A-418B-65B9BBC5156B}"/>
              </a:ext>
            </a:extLst>
          </p:cNvPr>
          <p:cNvCxnSpPr>
            <a:cxnSpLocks/>
          </p:cNvCxnSpPr>
          <p:nvPr/>
        </p:nvCxnSpPr>
        <p:spPr>
          <a:xfrm flipH="1">
            <a:off x="7244080" y="4330124"/>
            <a:ext cx="2538647" cy="159934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4CCFC50-66BE-C3E3-EDFB-A21F66081B63}"/>
              </a:ext>
            </a:extLst>
          </p:cNvPr>
          <p:cNvCxnSpPr>
            <a:cxnSpLocks/>
          </p:cNvCxnSpPr>
          <p:nvPr/>
        </p:nvCxnSpPr>
        <p:spPr>
          <a:xfrm flipV="1">
            <a:off x="3774482" y="4420976"/>
            <a:ext cx="1203918" cy="162030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6FAD01C4-11BE-0BFC-F56E-579FA9DFFAF2}"/>
              </a:ext>
            </a:extLst>
          </p:cNvPr>
          <p:cNvSpPr txBox="1">
            <a:spLocks/>
          </p:cNvSpPr>
          <p:nvPr/>
        </p:nvSpPr>
        <p:spPr>
          <a:xfrm>
            <a:off x="2344248" y="5709318"/>
            <a:ext cx="1791548" cy="110118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Aspirational values appear in RED</a:t>
            </a:r>
          </a:p>
        </p:txBody>
      </p:sp>
    </p:spTree>
    <p:extLst>
      <p:ext uri="{BB962C8B-B14F-4D97-AF65-F5344CB8AC3E}">
        <p14:creationId xmlns:p14="http://schemas.microsoft.com/office/powerpoint/2010/main" val="30949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bg/>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bg/>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20" grpId="0" uiExpand="1" build="p" animBg="1"/>
      <p:bldP spid="26" grpId="0" uiExpand="1" build="p" animBg="1"/>
      <p:bldP spid="37" grpId="0" uiExpand="1" build="p" animBg="1"/>
      <p:bldP spid="43"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B696F2-6739-92F7-9719-E02489530BC5}"/>
              </a:ext>
            </a:extLst>
          </p:cNvPr>
          <p:cNvPicPr>
            <a:picLocks noChangeAspect="1"/>
          </p:cNvPicPr>
          <p:nvPr/>
        </p:nvPicPr>
        <p:blipFill>
          <a:blip r:embed="rId3"/>
          <a:stretch>
            <a:fillRect/>
          </a:stretch>
        </p:blipFill>
        <p:spPr>
          <a:xfrm>
            <a:off x="2771604" y="1096513"/>
            <a:ext cx="6648792" cy="5112013"/>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US" sz="2800" b="1" dirty="0">
                <a:solidFill>
                  <a:schemeClr val="tx1"/>
                </a:solidFill>
              </a:rPr>
              <a:t>Human Development Index</a:t>
            </a:r>
          </a:p>
        </p:txBody>
      </p:sp>
      <p:cxnSp>
        <p:nvCxnSpPr>
          <p:cNvPr id="15" name="Straight Arrow Connector 14">
            <a:extLst>
              <a:ext uri="{FF2B5EF4-FFF2-40B4-BE49-F238E27FC236}">
                <a16:creationId xmlns:a16="http://schemas.microsoft.com/office/drawing/2014/main" id="{ABEC69D6-6085-F536-8CC1-C89DD2F1B9AC}"/>
              </a:ext>
            </a:extLst>
          </p:cNvPr>
          <p:cNvCxnSpPr>
            <a:cxnSpLocks/>
            <a:stCxn id="16" idx="1"/>
          </p:cNvCxnSpPr>
          <p:nvPr/>
        </p:nvCxnSpPr>
        <p:spPr>
          <a:xfrm flipH="1">
            <a:off x="6553200" y="3872558"/>
            <a:ext cx="3119120" cy="190451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E03E9B6-259F-56B2-092B-D1FA82F91A87}"/>
              </a:ext>
            </a:extLst>
          </p:cNvPr>
          <p:cNvSpPr txBox="1">
            <a:spLocks/>
          </p:cNvSpPr>
          <p:nvPr/>
        </p:nvSpPr>
        <p:spPr>
          <a:xfrm>
            <a:off x="9672320" y="2749805"/>
            <a:ext cx="2416727" cy="224550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The year of the last ranking, the rank and score are provided for reference</a:t>
            </a:r>
          </a:p>
          <a:p>
            <a:pPr marL="0" indent="0">
              <a:buFont typeface="Garamond" pitchFamily="18" charset="0"/>
              <a:buNone/>
            </a:pPr>
            <a:endParaRPr lang="en-GB" dirty="0">
              <a:latin typeface="Arial" panose="020B0604020202020204" pitchFamily="34" charset="0"/>
              <a:cs typeface="Arial" panose="020B0604020202020204" pitchFamily="34" charset="0"/>
            </a:endParaRPr>
          </a:p>
          <a:p>
            <a:pPr marL="0" indent="0">
              <a:buFont typeface="Garamond" pitchFamily="18" charset="0"/>
              <a:buNone/>
            </a:pPr>
            <a:r>
              <a:rPr lang="en-GB" dirty="0">
                <a:latin typeface="Arial" panose="020B0604020202020204" pitchFamily="34" charset="0"/>
                <a:cs typeface="Arial" panose="020B0604020202020204" pitchFamily="34" charset="0"/>
              </a:rPr>
              <a:t>The simulated rank and score are displayed</a:t>
            </a:r>
            <a:endParaRPr lang="en-GB" dirty="0"/>
          </a:p>
        </p:txBody>
      </p: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452054" y="1626822"/>
            <a:ext cx="1791548" cy="160405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Select benchmark countries</a:t>
            </a:r>
          </a:p>
          <a:p>
            <a:pPr marL="0" indent="0">
              <a:buFont typeface="Garamond" pitchFamily="18" charset="0"/>
              <a:buNone/>
            </a:pPr>
            <a:r>
              <a:rPr lang="en-GB" dirty="0">
                <a:latin typeface="Arial" panose="020B0604020202020204" pitchFamily="34" charset="0"/>
                <a:cs typeface="Arial" panose="020B0604020202020204" pitchFamily="34" charset="0"/>
              </a:rPr>
              <a:t>Or group</a:t>
            </a:r>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flipV="1">
            <a:off x="1717040" y="1859529"/>
            <a:ext cx="3616960" cy="1055443"/>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FBE384C7-C758-4741-27F2-253DF25105B4}"/>
              </a:ext>
            </a:extLst>
          </p:cNvPr>
          <p:cNvSpPr txBox="1">
            <a:spLocks/>
          </p:cNvSpPr>
          <p:nvPr/>
        </p:nvSpPr>
        <p:spPr>
          <a:xfrm>
            <a:off x="396790" y="3548763"/>
            <a:ext cx="2122890" cy="200639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Actual KPIs values for the selected country and benchmarks are displayed</a:t>
            </a:r>
            <a:endParaRPr lang="en-GB" dirty="0"/>
          </a:p>
        </p:txBody>
      </p:sp>
      <p:cxnSp>
        <p:nvCxnSpPr>
          <p:cNvPr id="27" name="Straight Arrow Connector 26">
            <a:extLst>
              <a:ext uri="{FF2B5EF4-FFF2-40B4-BE49-F238E27FC236}">
                <a16:creationId xmlns:a16="http://schemas.microsoft.com/office/drawing/2014/main" id="{E1342221-EBEC-6863-53A8-44681096F557}"/>
              </a:ext>
            </a:extLst>
          </p:cNvPr>
          <p:cNvCxnSpPr>
            <a:cxnSpLocks/>
            <a:stCxn id="26" idx="3"/>
          </p:cNvCxnSpPr>
          <p:nvPr/>
        </p:nvCxnSpPr>
        <p:spPr>
          <a:xfrm flipV="1">
            <a:off x="2519680" y="3527690"/>
            <a:ext cx="2814320" cy="102426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DFBA2BC5-F719-AB4A-C138-9A502AEF1D27}"/>
              </a:ext>
            </a:extLst>
          </p:cNvPr>
          <p:cNvSpPr txBox="1">
            <a:spLocks/>
          </p:cNvSpPr>
          <p:nvPr/>
        </p:nvSpPr>
        <p:spPr>
          <a:xfrm>
            <a:off x="9782726" y="5452876"/>
            <a:ext cx="2237201" cy="124177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A strategy for a short, medium and long term can be designed</a:t>
            </a:r>
            <a:endParaRPr lang="en-GB" dirty="0"/>
          </a:p>
        </p:txBody>
      </p:sp>
      <p:cxnSp>
        <p:nvCxnSpPr>
          <p:cNvPr id="24" name="Straight Arrow Connector 23">
            <a:extLst>
              <a:ext uri="{FF2B5EF4-FFF2-40B4-BE49-F238E27FC236}">
                <a16:creationId xmlns:a16="http://schemas.microsoft.com/office/drawing/2014/main" id="{10384CB1-603A-807B-C526-5F6E2CFA7B66}"/>
              </a:ext>
            </a:extLst>
          </p:cNvPr>
          <p:cNvCxnSpPr>
            <a:cxnSpLocks/>
            <a:stCxn id="26" idx="3"/>
          </p:cNvCxnSpPr>
          <p:nvPr/>
        </p:nvCxnSpPr>
        <p:spPr>
          <a:xfrm flipV="1">
            <a:off x="2519680" y="3548763"/>
            <a:ext cx="3576320" cy="100319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2D505A-754C-4BA9-A641-B18F81F558C3}"/>
              </a:ext>
            </a:extLst>
          </p:cNvPr>
          <p:cNvCxnSpPr>
            <a:cxnSpLocks/>
            <a:stCxn id="26" idx="3"/>
          </p:cNvCxnSpPr>
          <p:nvPr/>
        </p:nvCxnSpPr>
        <p:spPr>
          <a:xfrm flipV="1">
            <a:off x="2519680" y="3527690"/>
            <a:ext cx="4206240" cy="102426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7DA7DEB-61D6-154A-418B-65B9BBC5156B}"/>
              </a:ext>
            </a:extLst>
          </p:cNvPr>
          <p:cNvCxnSpPr>
            <a:cxnSpLocks/>
          </p:cNvCxnSpPr>
          <p:nvPr/>
        </p:nvCxnSpPr>
        <p:spPr>
          <a:xfrm flipH="1">
            <a:off x="6939280" y="4330124"/>
            <a:ext cx="2843447" cy="171115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4CCFC50-66BE-C3E3-EDFB-A21F66081B63}"/>
              </a:ext>
            </a:extLst>
          </p:cNvPr>
          <p:cNvCxnSpPr>
            <a:cxnSpLocks/>
          </p:cNvCxnSpPr>
          <p:nvPr/>
        </p:nvCxnSpPr>
        <p:spPr>
          <a:xfrm flipV="1">
            <a:off x="3774482" y="4441933"/>
            <a:ext cx="817838" cy="159934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6FAD01C4-11BE-0BFC-F56E-579FA9DFFAF2}"/>
              </a:ext>
            </a:extLst>
          </p:cNvPr>
          <p:cNvSpPr txBox="1">
            <a:spLocks/>
          </p:cNvSpPr>
          <p:nvPr/>
        </p:nvSpPr>
        <p:spPr>
          <a:xfrm>
            <a:off x="1270001" y="6056127"/>
            <a:ext cx="2753359" cy="63852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Aspirational values are selected in RED</a:t>
            </a: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flipV="1">
            <a:off x="1615440" y="1789152"/>
            <a:ext cx="1757680" cy="63969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3583CDC-4BF1-5F08-34C4-10AC7F175BAE}"/>
              </a:ext>
            </a:extLst>
          </p:cNvPr>
          <p:cNvCxnSpPr>
            <a:cxnSpLocks/>
          </p:cNvCxnSpPr>
          <p:nvPr/>
        </p:nvCxnSpPr>
        <p:spPr>
          <a:xfrm flipV="1">
            <a:off x="3816475" y="4441933"/>
            <a:ext cx="2370966" cy="161419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5934F28-DC4A-41E4-349A-80DB141F36ED}"/>
              </a:ext>
            </a:extLst>
          </p:cNvPr>
          <p:cNvCxnSpPr>
            <a:cxnSpLocks/>
          </p:cNvCxnSpPr>
          <p:nvPr/>
        </p:nvCxnSpPr>
        <p:spPr>
          <a:xfrm flipV="1">
            <a:off x="3816475" y="4427085"/>
            <a:ext cx="2980565" cy="1614193"/>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6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bg/>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bg/>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20" grpId="0" uiExpand="1" build="p" animBg="1"/>
      <p:bldP spid="26" grpId="0" uiExpand="1" build="p" animBg="1"/>
      <p:bldP spid="37" grpId="0" uiExpand="1" build="p" animBg="1"/>
      <p:bldP spid="43"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2564456"/>
            <a:ext cx="9083835" cy="605463"/>
          </a:xfrm>
        </p:spPr>
        <p:txBody>
          <a:bodyPr/>
          <a:lstStyle/>
          <a:p>
            <a:pPr algn="ctr"/>
            <a:r>
              <a:rPr lang="en-US" sz="3200" dirty="0">
                <a:solidFill>
                  <a:schemeClr val="tx1"/>
                </a:solidFill>
              </a:rPr>
              <a:t>This index will be engendered so stay tuned….</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2019297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5F00D-F99B-40B6-BE09-6B05B7B15B17}"/>
              </a:ext>
            </a:extLst>
          </p:cNvPr>
          <p:cNvSpPr>
            <a:spLocks noGrp="1"/>
          </p:cNvSpPr>
          <p:nvPr>
            <p:ph type="ctrTitle"/>
          </p:nvPr>
        </p:nvSpPr>
        <p:spPr>
          <a:xfrm>
            <a:off x="1629101" y="1006768"/>
            <a:ext cx="8933796" cy="2367383"/>
          </a:xfrm>
        </p:spPr>
        <p:txBody>
          <a:bodyPr>
            <a:normAutofit fontScale="90000"/>
          </a:bodyPr>
          <a:lstStyle/>
          <a:p>
            <a:pPr>
              <a:lnSpc>
                <a:spcPct val="150000"/>
              </a:lnSpc>
            </a:pPr>
            <a:r>
              <a:rPr lang="en-GB" sz="4000" dirty="0"/>
              <a:t>Workshop on the Use of the "Indices Simulation Tool for Policy Makers in the Arab Region”</a:t>
            </a:r>
            <a:endParaRPr lang="en-US" sz="4000" dirty="0"/>
          </a:p>
        </p:txBody>
      </p:sp>
      <p:sp>
        <p:nvSpPr>
          <p:cNvPr id="3" name="Text Placeholder 2"/>
          <p:cNvSpPr>
            <a:spLocks noGrp="1"/>
          </p:cNvSpPr>
          <p:nvPr>
            <p:ph type="subTitle" idx="1"/>
          </p:nvPr>
        </p:nvSpPr>
        <p:spPr>
          <a:xfrm>
            <a:off x="1629101" y="3622137"/>
            <a:ext cx="8936846" cy="457201"/>
          </a:xfrm>
        </p:spPr>
        <p:txBody>
          <a:bodyPr/>
          <a:lstStyle/>
          <a:p>
            <a:r>
              <a:rPr lang="en-US" sz="2000" dirty="0">
                <a:solidFill>
                  <a:schemeClr val="tx1"/>
                </a:solidFill>
              </a:rPr>
              <a:t>Nathalie PICASSO-GRAND, Data Scientist, ESCWA</a:t>
            </a:r>
          </a:p>
          <a:p>
            <a:endParaRPr lang="en-US" sz="2000" dirty="0"/>
          </a:p>
        </p:txBody>
      </p:sp>
      <p:sp>
        <p:nvSpPr>
          <p:cNvPr id="5" name="Text Placeholder 3">
            <a:extLst>
              <a:ext uri="{FF2B5EF4-FFF2-40B4-BE49-F238E27FC236}">
                <a16:creationId xmlns:a16="http://schemas.microsoft.com/office/drawing/2014/main" id="{1E9F05A5-6146-4BE3-B4E1-66827AE2B4EC}"/>
              </a:ext>
            </a:extLst>
          </p:cNvPr>
          <p:cNvSpPr txBox="1">
            <a:spLocks/>
          </p:cNvSpPr>
          <p:nvPr/>
        </p:nvSpPr>
        <p:spPr>
          <a:xfrm>
            <a:off x="5329947" y="3099602"/>
            <a:ext cx="1834646" cy="285377"/>
          </a:xfrm>
          <a:prstGeom prst="rect">
            <a:avLst/>
          </a:prstGeom>
        </p:spPr>
        <p:txBody>
          <a:bodyPr vert="horz" lIns="0" tIns="0" rIns="0" bIns="0"/>
          <a:lstStyle>
            <a:lvl1pPr marL="342900" indent="-342900" algn="l" defTabSz="457200" rtl="0" eaLnBrk="1" fontAlgn="base" hangingPunct="1">
              <a:lnSpc>
                <a:spcPts val="1800"/>
              </a:lnSpc>
              <a:spcBef>
                <a:spcPts val="0"/>
              </a:spcBef>
              <a:spcAft>
                <a:spcPct val="0"/>
              </a:spcAft>
              <a:buFont typeface="Arial" charset="0"/>
              <a:buNone/>
              <a:defRPr sz="1800" b="0" kern="1200" cap="none" baseline="0">
                <a:solidFill>
                  <a:schemeClr val="bg1">
                    <a:lumMod val="95000"/>
                  </a:schemeClr>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 name="Text Placeholder 2">
            <a:extLst>
              <a:ext uri="{FF2B5EF4-FFF2-40B4-BE49-F238E27FC236}">
                <a16:creationId xmlns:a16="http://schemas.microsoft.com/office/drawing/2014/main" id="{2B7D1DE4-C6B8-7F93-2463-05C03902FE55}"/>
              </a:ext>
            </a:extLst>
          </p:cNvPr>
          <p:cNvSpPr txBox="1">
            <a:spLocks/>
          </p:cNvSpPr>
          <p:nvPr/>
        </p:nvSpPr>
        <p:spPr>
          <a:xfrm>
            <a:off x="2768424" y="3937533"/>
            <a:ext cx="8864591" cy="283610"/>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l"/>
            <a:r>
              <a:rPr lang="en-US" sz="1600" dirty="0">
                <a:solidFill>
                  <a:schemeClr val="tx1"/>
                </a:solidFill>
              </a:rPr>
              <a:t>17-18 May 2023, UN House, Beirut, Lebanon</a:t>
            </a:r>
            <a:endParaRPr lang="en-US" sz="1600" dirty="0"/>
          </a:p>
        </p:txBody>
      </p:sp>
    </p:spTree>
    <p:extLst>
      <p:ext uri="{BB962C8B-B14F-4D97-AF65-F5344CB8AC3E}">
        <p14:creationId xmlns:p14="http://schemas.microsoft.com/office/powerpoint/2010/main" val="174471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848985"/>
            <a:ext cx="8961915" cy="632008"/>
          </a:xfrm>
        </p:spPr>
        <p:txBody>
          <a:bodyPr/>
          <a:lstStyle/>
          <a:p>
            <a:pPr algn="ctr"/>
            <a:r>
              <a:rPr lang="en-GB" sz="3200" dirty="0">
                <a:solidFill>
                  <a:schemeClr val="tx1"/>
                </a:solidFill>
              </a:rPr>
              <a:t>Session IV: Global Gender Gap Index</a:t>
            </a:r>
            <a:endParaRPr lang="en-US" sz="3200" dirty="0">
              <a:solidFill>
                <a:schemeClr val="tx1"/>
              </a:solidFill>
            </a:endParaRP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3179968" y="2480993"/>
            <a:ext cx="7132431" cy="252280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400" dirty="0">
                <a:solidFill>
                  <a:schemeClr val="tx2">
                    <a:lumMod val="50000"/>
                    <a:lumOff val="50000"/>
                  </a:schemeClr>
                </a:solidFill>
              </a:rPr>
              <a:t>This session will introduce the World Economic Forum’s Global Gender Gap Index and allow participants to use the ISPAR tool to retrieve country results. Participants will then present their experience around the use of ISPAR to analyse their rankings and scores.</a:t>
            </a:r>
            <a:endParaRPr lang="en-US" sz="2400" dirty="0">
              <a:solidFill>
                <a:schemeClr val="tx2">
                  <a:lumMod val="50000"/>
                  <a:lumOff val="50000"/>
                </a:schemeClr>
              </a:solidFill>
            </a:endParaRPr>
          </a:p>
        </p:txBody>
      </p:sp>
    </p:spTree>
    <p:extLst>
      <p:ext uri="{BB962C8B-B14F-4D97-AF65-F5344CB8AC3E}">
        <p14:creationId xmlns:p14="http://schemas.microsoft.com/office/powerpoint/2010/main" val="1331069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609601" y="1841365"/>
            <a:ext cx="10976656" cy="566555"/>
          </a:xfrm>
        </p:spPr>
        <p:txBody>
          <a:bodyPr/>
          <a:lstStyle/>
          <a:p>
            <a:pPr algn="ctr"/>
            <a:r>
              <a:rPr lang="en-US" sz="3200" dirty="0">
                <a:solidFill>
                  <a:schemeClr val="tx1"/>
                </a:solidFill>
              </a:rPr>
              <a:t>The difficulties of an engendered index using ratios</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1544320" y="2422198"/>
            <a:ext cx="9225280" cy="3188271"/>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2800" dirty="0">
                <a:solidFill>
                  <a:schemeClr val="tx2">
                    <a:lumMod val="50000"/>
                    <a:lumOff val="50000"/>
                  </a:schemeClr>
                </a:solidFill>
              </a:rPr>
              <a:t>Go to ISPAR / Countries / select your country (flag) / select “View the international index rankings” / go to the Global Gender Gap Index and select “Explore the index simulator”</a:t>
            </a:r>
          </a:p>
          <a:p>
            <a:pPr algn="ctr"/>
            <a:r>
              <a:rPr lang="en-US" sz="2800" dirty="0">
                <a:solidFill>
                  <a:schemeClr val="tx2">
                    <a:lumMod val="50000"/>
                    <a:lumOff val="50000"/>
                  </a:schemeClr>
                </a:solidFill>
              </a:rPr>
              <a:t>Or, </a:t>
            </a:r>
          </a:p>
          <a:p>
            <a:pPr algn="ctr"/>
            <a:r>
              <a:rPr lang="en-US" sz="2800" dirty="0">
                <a:solidFill>
                  <a:schemeClr val="tx2">
                    <a:lumMod val="50000"/>
                    <a:lumOff val="50000"/>
                  </a:schemeClr>
                </a:solidFill>
              </a:rPr>
              <a:t>go to ISPAR / Simulators / All / Global Gender Gap Index / select the country of interest</a:t>
            </a:r>
          </a:p>
          <a:p>
            <a:pPr algn="ctr"/>
            <a:endParaRPr lang="en-US" sz="2800" dirty="0">
              <a:solidFill>
                <a:schemeClr val="tx2">
                  <a:lumMod val="50000"/>
                  <a:lumOff val="50000"/>
                </a:schemeClr>
              </a:solidFill>
            </a:endParaRPr>
          </a:p>
        </p:txBody>
      </p:sp>
    </p:spTree>
    <p:extLst>
      <p:ext uri="{BB962C8B-B14F-4D97-AF65-F5344CB8AC3E}">
        <p14:creationId xmlns:p14="http://schemas.microsoft.com/office/powerpoint/2010/main" val="62329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CD3F4D-031E-3A7D-CA74-B8AF38A8CFEA}"/>
              </a:ext>
            </a:extLst>
          </p:cNvPr>
          <p:cNvPicPr>
            <a:picLocks noChangeAspect="1"/>
          </p:cNvPicPr>
          <p:nvPr/>
        </p:nvPicPr>
        <p:blipFill>
          <a:blip r:embed="rId3"/>
          <a:stretch>
            <a:fillRect/>
          </a:stretch>
        </p:blipFill>
        <p:spPr>
          <a:xfrm>
            <a:off x="2174239" y="2057782"/>
            <a:ext cx="8097521" cy="3967784"/>
          </a:xfrm>
          <a:prstGeom prst="rect">
            <a:avLst/>
          </a:prstGeom>
          <a:noFill/>
          <a:ln>
            <a:noFill/>
          </a:ln>
        </p:spPr>
      </p:pic>
      <p:sp>
        <p:nvSpPr>
          <p:cNvPr id="6" name="Text Placeholder 5">
            <a:extLst>
              <a:ext uri="{FF2B5EF4-FFF2-40B4-BE49-F238E27FC236}">
                <a16:creationId xmlns:a16="http://schemas.microsoft.com/office/drawing/2014/main" id="{7F572C0C-4FC9-455E-95C9-88CFCAA50472}"/>
              </a:ext>
            </a:extLst>
          </p:cNvPr>
          <p:cNvSpPr>
            <a:spLocks noGrp="1"/>
          </p:cNvSpPr>
          <p:nvPr>
            <p:ph sz="half" idx="2"/>
          </p:nvPr>
        </p:nvSpPr>
        <p:spPr>
          <a:xfrm>
            <a:off x="914400" y="1376855"/>
            <a:ext cx="10464800" cy="533225"/>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indent="0">
              <a:buNone/>
            </a:pPr>
            <a:r>
              <a:rPr lang="en-US" sz="2400" b="1" dirty="0"/>
              <a:t>Indices Simulation Tool for Policy Makers in the Arab Region (ISPAR)</a:t>
            </a:r>
          </a:p>
        </p:txBody>
      </p:sp>
      <p:sp>
        <p:nvSpPr>
          <p:cNvPr id="8" name="Text Placeholder 6">
            <a:extLst>
              <a:ext uri="{FF2B5EF4-FFF2-40B4-BE49-F238E27FC236}">
                <a16:creationId xmlns:a16="http://schemas.microsoft.com/office/drawing/2014/main" id="{4B928432-4437-07AD-A9C3-0882ED4888CE}"/>
              </a:ext>
            </a:extLst>
          </p:cNvPr>
          <p:cNvSpPr txBox="1">
            <a:spLocks/>
          </p:cNvSpPr>
          <p:nvPr/>
        </p:nvSpPr>
        <p:spPr>
          <a:xfrm>
            <a:off x="569344" y="756536"/>
            <a:ext cx="11053314" cy="457201"/>
          </a:xfrm>
          <a:prstGeom prst="rect">
            <a:avLst/>
          </a:prstGeom>
        </p:spPr>
        <p:txBody>
          <a:bodyPr vert="horz" lIns="0" tIns="0" rIns="0" bIns="0" anchor="ctr">
            <a:noAutofit/>
          </a:bodyPr>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ctr" rtl="0">
              <a:spcAft>
                <a:spcPts val="600"/>
              </a:spcAft>
            </a:pPr>
            <a:r>
              <a:rPr lang="en-US" sz="3200" b="0" i="0" kern="1200" spc="80" baseline="0" dirty="0">
                <a:solidFill>
                  <a:schemeClr val="tx1"/>
                </a:solidFill>
                <a:latin typeface="Arial" panose="020B0604020202020204" pitchFamily="34" charset="0"/>
                <a:ea typeface="+mn-ea"/>
                <a:cs typeface="Arial" panose="020B0604020202020204" pitchFamily="34" charset="0"/>
              </a:rPr>
              <a:t>https://ispar.unescwa.org/</a:t>
            </a:r>
          </a:p>
        </p:txBody>
      </p:sp>
    </p:spTree>
    <p:extLst>
      <p:ext uri="{BB962C8B-B14F-4D97-AF65-F5344CB8AC3E}">
        <p14:creationId xmlns:p14="http://schemas.microsoft.com/office/powerpoint/2010/main" val="350499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2239C-8952-5A8F-60F8-30B4771A428C}"/>
              </a:ext>
            </a:extLst>
          </p:cNvPr>
          <p:cNvPicPr>
            <a:picLocks noChangeAspect="1"/>
          </p:cNvPicPr>
          <p:nvPr/>
        </p:nvPicPr>
        <p:blipFill>
          <a:blip r:embed="rId3"/>
          <a:stretch>
            <a:fillRect/>
          </a:stretch>
        </p:blipFill>
        <p:spPr>
          <a:xfrm>
            <a:off x="3678525" y="1128612"/>
            <a:ext cx="5080796" cy="5281448"/>
          </a:xfrm>
          <a:prstGeom prst="rect">
            <a:avLst/>
          </a:prstGeom>
        </p:spPr>
      </p:pic>
      <p:sp>
        <p:nvSpPr>
          <p:cNvPr id="3" name="Content Placeholder 2">
            <a:extLst>
              <a:ext uri="{FF2B5EF4-FFF2-40B4-BE49-F238E27FC236}">
                <a16:creationId xmlns:a16="http://schemas.microsoft.com/office/drawing/2014/main" id="{EBC70E70-EC00-40FA-A48B-5EE23CA550A8}"/>
              </a:ext>
            </a:extLst>
          </p:cNvPr>
          <p:cNvSpPr>
            <a:spLocks noGrp="1"/>
          </p:cNvSpPr>
          <p:nvPr>
            <p:ph sz="half" idx="1"/>
          </p:nvPr>
        </p:nvSpPr>
        <p:spPr>
          <a:xfrm>
            <a:off x="569342" y="3306882"/>
            <a:ext cx="2436929" cy="1009582"/>
          </a:xfrm>
        </p:spPr>
        <p:txBody>
          <a:bodyPr wrap="square" anchor="t">
            <a:normAutofit fontScale="92500" lnSpcReduction="10000"/>
          </a:bodyPr>
          <a:lstStyle/>
          <a:p>
            <a:pPr marL="0" indent="0">
              <a:buNone/>
            </a:pPr>
            <a:r>
              <a:rPr lang="en-US" dirty="0">
                <a:latin typeface="Arial" panose="020B0604020202020204" pitchFamily="34" charset="0"/>
                <a:cs typeface="Arial" panose="020B0604020202020204" pitchFamily="34" charset="0"/>
              </a:rPr>
              <a:t>See the country’s score and rank over time</a:t>
            </a:r>
          </a:p>
          <a:p>
            <a:endParaRPr lang="en-US" dirty="0"/>
          </a:p>
        </p:txBody>
      </p:sp>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20000"/>
          </a:bodyPr>
          <a:lstStyle/>
          <a:p>
            <a:pPr algn="ctr"/>
            <a:r>
              <a:rPr lang="en-US" sz="2800" b="1" dirty="0">
                <a:solidFill>
                  <a:schemeClr val="tx1"/>
                </a:solidFill>
              </a:rPr>
              <a:t>The Global Gender Gap Index </a:t>
            </a:r>
          </a:p>
        </p:txBody>
      </p:sp>
      <p:cxnSp>
        <p:nvCxnSpPr>
          <p:cNvPr id="4" name="Straight Arrow Connector 3">
            <a:extLst>
              <a:ext uri="{FF2B5EF4-FFF2-40B4-BE49-F238E27FC236}">
                <a16:creationId xmlns:a16="http://schemas.microsoft.com/office/drawing/2014/main" id="{990C15A0-64AB-46CA-9B07-F0B889A4A634}"/>
              </a:ext>
            </a:extLst>
          </p:cNvPr>
          <p:cNvCxnSpPr>
            <a:cxnSpLocks/>
          </p:cNvCxnSpPr>
          <p:nvPr/>
        </p:nvCxnSpPr>
        <p:spPr>
          <a:xfrm flipV="1">
            <a:off x="2877456" y="3429000"/>
            <a:ext cx="1124132" cy="24297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2EC5A603-D8EC-4846-A030-D8DD39A699EA}"/>
              </a:ext>
            </a:extLst>
          </p:cNvPr>
          <p:cNvSpPr txBox="1">
            <a:spLocks/>
          </p:cNvSpPr>
          <p:nvPr/>
        </p:nvSpPr>
        <p:spPr>
          <a:xfrm>
            <a:off x="739065" y="1745745"/>
            <a:ext cx="2118436" cy="4677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Select a country</a:t>
            </a:r>
          </a:p>
          <a:p>
            <a:endParaRPr lang="en-US" dirty="0"/>
          </a:p>
        </p:txBody>
      </p:sp>
      <p:cxnSp>
        <p:nvCxnSpPr>
          <p:cNvPr id="15" name="Straight Arrow Connector 14">
            <a:extLst>
              <a:ext uri="{FF2B5EF4-FFF2-40B4-BE49-F238E27FC236}">
                <a16:creationId xmlns:a16="http://schemas.microsoft.com/office/drawing/2014/main" id="{059F2870-6DF4-48A6-B209-4F495548D571}"/>
              </a:ext>
            </a:extLst>
          </p:cNvPr>
          <p:cNvCxnSpPr>
            <a:cxnSpLocks/>
          </p:cNvCxnSpPr>
          <p:nvPr/>
        </p:nvCxnSpPr>
        <p:spPr>
          <a:xfrm flipV="1">
            <a:off x="2728685" y="1325584"/>
            <a:ext cx="1018967" cy="5994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02719D2D-9DA0-4DC2-A96F-F92B2AE16C70}"/>
              </a:ext>
            </a:extLst>
          </p:cNvPr>
          <p:cNvSpPr txBox="1">
            <a:spLocks/>
          </p:cNvSpPr>
          <p:nvPr/>
        </p:nvSpPr>
        <p:spPr>
          <a:xfrm>
            <a:off x="739063" y="2545774"/>
            <a:ext cx="2118437" cy="4677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Select the index</a:t>
            </a:r>
          </a:p>
          <a:p>
            <a:endParaRPr lang="en-US" dirty="0"/>
          </a:p>
        </p:txBody>
      </p:sp>
      <p:cxnSp>
        <p:nvCxnSpPr>
          <p:cNvPr id="19" name="Straight Arrow Connector 18">
            <a:extLst>
              <a:ext uri="{FF2B5EF4-FFF2-40B4-BE49-F238E27FC236}">
                <a16:creationId xmlns:a16="http://schemas.microsoft.com/office/drawing/2014/main" id="{AE2C62DA-A312-4940-A610-767CEB1EF35E}"/>
              </a:ext>
            </a:extLst>
          </p:cNvPr>
          <p:cNvCxnSpPr>
            <a:cxnSpLocks/>
          </p:cNvCxnSpPr>
          <p:nvPr/>
        </p:nvCxnSpPr>
        <p:spPr>
          <a:xfrm flipV="1">
            <a:off x="2728685" y="1325584"/>
            <a:ext cx="2795815" cy="139947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56905F8-9A35-ACAB-CE30-FF4EFB12BE7E}"/>
              </a:ext>
            </a:extLst>
          </p:cNvPr>
          <p:cNvSpPr txBox="1">
            <a:spLocks/>
          </p:cNvSpPr>
          <p:nvPr/>
        </p:nvSpPr>
        <p:spPr>
          <a:xfrm>
            <a:off x="9185727" y="1320306"/>
            <a:ext cx="2436929" cy="77125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Short description of the index</a:t>
            </a:r>
          </a:p>
          <a:p>
            <a:endParaRPr lang="en-GB" dirty="0"/>
          </a:p>
        </p:txBody>
      </p:sp>
      <p:cxnSp>
        <p:nvCxnSpPr>
          <p:cNvPr id="9" name="Straight Arrow Connector 8">
            <a:extLst>
              <a:ext uri="{FF2B5EF4-FFF2-40B4-BE49-F238E27FC236}">
                <a16:creationId xmlns:a16="http://schemas.microsoft.com/office/drawing/2014/main" id="{CAE9869F-D403-6A1C-0C4C-6ADFF1B010C6}"/>
              </a:ext>
            </a:extLst>
          </p:cNvPr>
          <p:cNvCxnSpPr>
            <a:cxnSpLocks/>
          </p:cNvCxnSpPr>
          <p:nvPr/>
        </p:nvCxnSpPr>
        <p:spPr>
          <a:xfrm flipH="1">
            <a:off x="8092966" y="1513490"/>
            <a:ext cx="1054129" cy="11181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77193EA-8DB0-C200-0E83-36FF5B324D26}"/>
              </a:ext>
            </a:extLst>
          </p:cNvPr>
          <p:cNvSpPr txBox="1">
            <a:spLocks/>
          </p:cNvSpPr>
          <p:nvPr/>
        </p:nvSpPr>
        <p:spPr>
          <a:xfrm>
            <a:off x="9185727" y="2243959"/>
            <a:ext cx="2436929" cy="127700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Link to the website of the index publisher</a:t>
            </a:r>
          </a:p>
          <a:p>
            <a:endParaRPr lang="en-GB" dirty="0"/>
          </a:p>
        </p:txBody>
      </p:sp>
      <p:cxnSp>
        <p:nvCxnSpPr>
          <p:cNvPr id="13" name="Straight Arrow Connector 12">
            <a:extLst>
              <a:ext uri="{FF2B5EF4-FFF2-40B4-BE49-F238E27FC236}">
                <a16:creationId xmlns:a16="http://schemas.microsoft.com/office/drawing/2014/main" id="{B32098FF-744D-15B7-9758-7C25886FFC59}"/>
              </a:ext>
            </a:extLst>
          </p:cNvPr>
          <p:cNvCxnSpPr>
            <a:cxnSpLocks/>
          </p:cNvCxnSpPr>
          <p:nvPr/>
        </p:nvCxnSpPr>
        <p:spPr>
          <a:xfrm flipH="1" flipV="1">
            <a:off x="8759321" y="2091559"/>
            <a:ext cx="501542" cy="34558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730AC81-AAA0-3F81-82A6-CD8BC81B1445}"/>
              </a:ext>
            </a:extLst>
          </p:cNvPr>
          <p:cNvSpPr txBox="1">
            <a:spLocks/>
          </p:cNvSpPr>
          <p:nvPr/>
        </p:nvSpPr>
        <p:spPr>
          <a:xfrm>
            <a:off x="739063" y="5053058"/>
            <a:ext cx="2739861" cy="127700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The KPIs for ‘female’, ‘male’ and the ratio are displayed</a:t>
            </a:r>
          </a:p>
          <a:p>
            <a:endParaRPr lang="en-GB" dirty="0"/>
          </a:p>
        </p:txBody>
      </p:sp>
      <p:cxnSp>
        <p:nvCxnSpPr>
          <p:cNvPr id="20" name="Straight Arrow Connector 19">
            <a:extLst>
              <a:ext uri="{FF2B5EF4-FFF2-40B4-BE49-F238E27FC236}">
                <a16:creationId xmlns:a16="http://schemas.microsoft.com/office/drawing/2014/main" id="{A779AB85-1260-CCA1-1778-5FE5D0BFFE63}"/>
              </a:ext>
            </a:extLst>
          </p:cNvPr>
          <p:cNvCxnSpPr>
            <a:cxnSpLocks/>
            <a:stCxn id="17" idx="3"/>
          </p:cNvCxnSpPr>
          <p:nvPr/>
        </p:nvCxnSpPr>
        <p:spPr>
          <a:xfrm flipV="1">
            <a:off x="3478924" y="5046807"/>
            <a:ext cx="767255" cy="64475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6FB2A72-A719-C51C-4B80-5FA63195C8E4}"/>
              </a:ext>
            </a:extLst>
          </p:cNvPr>
          <p:cNvCxnSpPr>
            <a:cxnSpLocks/>
            <a:stCxn id="17" idx="3"/>
          </p:cNvCxnSpPr>
          <p:nvPr/>
        </p:nvCxnSpPr>
        <p:spPr>
          <a:xfrm flipV="1">
            <a:off x="3478924" y="5019110"/>
            <a:ext cx="2165929" cy="6724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A06F5A9-7ACE-ED96-78CD-740CB11EFD1E}"/>
              </a:ext>
            </a:extLst>
          </p:cNvPr>
          <p:cNvCxnSpPr>
            <a:cxnSpLocks/>
            <a:stCxn id="17" idx="3"/>
          </p:cNvCxnSpPr>
          <p:nvPr/>
        </p:nvCxnSpPr>
        <p:spPr>
          <a:xfrm flipV="1">
            <a:off x="3478924" y="5046807"/>
            <a:ext cx="1124607" cy="64475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21C6601B-4F1D-D210-3337-120BF780E47E}"/>
              </a:ext>
            </a:extLst>
          </p:cNvPr>
          <p:cNvSpPr txBox="1">
            <a:spLocks/>
          </p:cNvSpPr>
          <p:nvPr/>
        </p:nvSpPr>
        <p:spPr>
          <a:xfrm>
            <a:off x="9185727" y="5691562"/>
            <a:ext cx="2739861" cy="79090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Change the values of the KPIs for female…</a:t>
            </a:r>
          </a:p>
          <a:p>
            <a:endParaRPr lang="en-GB" dirty="0"/>
          </a:p>
        </p:txBody>
      </p:sp>
    </p:spTree>
    <p:extLst>
      <p:ext uri="{BB962C8B-B14F-4D97-AF65-F5344CB8AC3E}">
        <p14:creationId xmlns:p14="http://schemas.microsoft.com/office/powerpoint/2010/main" val="152955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bg/>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4" grpId="0" animBg="1"/>
      <p:bldP spid="18" grpId="0" animBg="1"/>
      <p:bldP spid="8" grpId="0" build="p" animBg="1"/>
      <p:bldP spid="12" grpId="0" uiExpand="1" build="p" animBg="1"/>
      <p:bldP spid="17" grpId="0" uiExpand="1" build="p" animBg="1"/>
      <p:bldP spid="37"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A37F5-573B-8E10-E73B-AA923177D79E}"/>
              </a:ext>
            </a:extLst>
          </p:cNvPr>
          <p:cNvPicPr>
            <a:picLocks noChangeAspect="1"/>
          </p:cNvPicPr>
          <p:nvPr/>
        </p:nvPicPr>
        <p:blipFill rotWithShape="1">
          <a:blip r:embed="rId3"/>
          <a:srcRect b="23117"/>
          <a:stretch/>
        </p:blipFill>
        <p:spPr>
          <a:xfrm>
            <a:off x="5506131" y="1915734"/>
            <a:ext cx="4970649" cy="3807870"/>
          </a:xfrm>
          <a:prstGeom prst="rect">
            <a:avLst/>
          </a:prstGeom>
        </p:spPr>
      </p:pic>
      <p:sp>
        <p:nvSpPr>
          <p:cNvPr id="10" name="Content Placeholder 2">
            <a:extLst>
              <a:ext uri="{FF2B5EF4-FFF2-40B4-BE49-F238E27FC236}">
                <a16:creationId xmlns:a16="http://schemas.microsoft.com/office/drawing/2014/main" id="{4E4DAE75-C3F9-D057-8EFD-747A230520D2}"/>
              </a:ext>
            </a:extLst>
          </p:cNvPr>
          <p:cNvSpPr txBox="1">
            <a:spLocks/>
          </p:cNvSpPr>
          <p:nvPr/>
        </p:nvSpPr>
        <p:spPr>
          <a:xfrm>
            <a:off x="1415880" y="2068618"/>
            <a:ext cx="3074840" cy="106985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b="1" dirty="0">
                <a:latin typeface="Arial" panose="020B0604020202020204" pitchFamily="34" charset="0"/>
                <a:cs typeface="Arial" panose="020B0604020202020204" pitchFamily="34" charset="0"/>
              </a:rPr>
              <a:t>Open the tab: </a:t>
            </a:r>
          </a:p>
          <a:p>
            <a:pPr marL="0" indent="0">
              <a:buFont typeface="Garamond" pitchFamily="18" charset="0"/>
              <a:buNone/>
            </a:pPr>
            <a:r>
              <a:rPr lang="en-US" dirty="0">
                <a:latin typeface="Arial" panose="020B0604020202020204" pitchFamily="34" charset="0"/>
                <a:cs typeface="Arial" panose="020B0604020202020204" pitchFamily="34" charset="0"/>
              </a:rPr>
              <a:t>you can see now all the KPIs</a:t>
            </a:r>
          </a:p>
        </p:txBody>
      </p:sp>
      <p:cxnSp>
        <p:nvCxnSpPr>
          <p:cNvPr id="11" name="Straight Arrow Connector 10">
            <a:extLst>
              <a:ext uri="{FF2B5EF4-FFF2-40B4-BE49-F238E27FC236}">
                <a16:creationId xmlns:a16="http://schemas.microsoft.com/office/drawing/2014/main" id="{B056EF66-F9D7-B8B2-BEAF-AFC927EC6094}"/>
              </a:ext>
            </a:extLst>
          </p:cNvPr>
          <p:cNvCxnSpPr>
            <a:cxnSpLocks/>
            <a:stCxn id="10" idx="3"/>
          </p:cNvCxnSpPr>
          <p:nvPr/>
        </p:nvCxnSpPr>
        <p:spPr>
          <a:xfrm>
            <a:off x="4490720" y="2603545"/>
            <a:ext cx="1183536" cy="7173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C1B10530-8D6C-087E-E55A-5EF7A7F35C53}"/>
              </a:ext>
            </a:extLst>
          </p:cNvPr>
          <p:cNvSpPr txBox="1">
            <a:spLocks/>
          </p:cNvSpPr>
          <p:nvPr/>
        </p:nvSpPr>
        <p:spPr>
          <a:xfrm>
            <a:off x="1779136" y="4563625"/>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or by sliding the cursor</a:t>
            </a:r>
          </a:p>
        </p:txBody>
      </p:sp>
      <p:cxnSp>
        <p:nvCxnSpPr>
          <p:cNvPr id="13" name="Straight Arrow Connector 12">
            <a:extLst>
              <a:ext uri="{FF2B5EF4-FFF2-40B4-BE49-F238E27FC236}">
                <a16:creationId xmlns:a16="http://schemas.microsoft.com/office/drawing/2014/main" id="{9286C230-4474-2CC1-7366-77AEC4DFCC78}"/>
              </a:ext>
            </a:extLst>
          </p:cNvPr>
          <p:cNvCxnSpPr>
            <a:cxnSpLocks/>
            <a:stCxn id="12" idx="3"/>
          </p:cNvCxnSpPr>
          <p:nvPr/>
        </p:nvCxnSpPr>
        <p:spPr>
          <a:xfrm flipV="1">
            <a:off x="4206342" y="3882582"/>
            <a:ext cx="3021428" cy="85031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639A797F-3066-D39A-F577-BAF339B9B861}"/>
              </a:ext>
            </a:extLst>
          </p:cNvPr>
          <p:cNvSpPr txBox="1">
            <a:spLocks/>
          </p:cNvSpPr>
          <p:nvPr/>
        </p:nvSpPr>
        <p:spPr>
          <a:xfrm>
            <a:off x="1779136" y="4917007"/>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or entering numbers</a:t>
            </a:r>
          </a:p>
        </p:txBody>
      </p:sp>
      <p:cxnSp>
        <p:nvCxnSpPr>
          <p:cNvPr id="17" name="Straight Arrow Connector 16">
            <a:extLst>
              <a:ext uri="{FF2B5EF4-FFF2-40B4-BE49-F238E27FC236}">
                <a16:creationId xmlns:a16="http://schemas.microsoft.com/office/drawing/2014/main" id="{7699F52B-55D5-13B2-A270-4DD39E9B6065}"/>
              </a:ext>
            </a:extLst>
          </p:cNvPr>
          <p:cNvCxnSpPr>
            <a:cxnSpLocks/>
          </p:cNvCxnSpPr>
          <p:nvPr/>
        </p:nvCxnSpPr>
        <p:spPr>
          <a:xfrm>
            <a:off x="4378960" y="5125318"/>
            <a:ext cx="2876292" cy="3385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7C3587A1-1CE9-30C2-B573-B25BA249E66B}"/>
              </a:ext>
            </a:extLst>
          </p:cNvPr>
          <p:cNvSpPr txBox="1">
            <a:spLocks/>
          </p:cNvSpPr>
          <p:nvPr/>
        </p:nvSpPr>
        <p:spPr>
          <a:xfrm>
            <a:off x="1442720" y="3680818"/>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Enter your aspirational values per KPIS</a:t>
            </a:r>
          </a:p>
        </p:txBody>
      </p:sp>
      <p:sp>
        <p:nvSpPr>
          <p:cNvPr id="32" name="Content Placeholder 2">
            <a:extLst>
              <a:ext uri="{FF2B5EF4-FFF2-40B4-BE49-F238E27FC236}">
                <a16:creationId xmlns:a16="http://schemas.microsoft.com/office/drawing/2014/main" id="{1778AC0D-6C0F-9319-4C20-C0998928D368}"/>
              </a:ext>
            </a:extLst>
          </p:cNvPr>
          <p:cNvSpPr txBox="1">
            <a:spLocks/>
          </p:cNvSpPr>
          <p:nvPr/>
        </p:nvSpPr>
        <p:spPr>
          <a:xfrm>
            <a:off x="1526966" y="5463862"/>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modified KPIS appear in </a:t>
            </a:r>
            <a:r>
              <a:rPr lang="en-US" b="1" dirty="0">
                <a:latin typeface="Arial" panose="020B0604020202020204" pitchFamily="34" charset="0"/>
                <a:cs typeface="Arial" panose="020B0604020202020204" pitchFamily="34" charset="0"/>
              </a:rPr>
              <a:t>RED</a:t>
            </a:r>
          </a:p>
        </p:txBody>
      </p:sp>
      <p:sp>
        <p:nvSpPr>
          <p:cNvPr id="2" name="Title 4">
            <a:extLst>
              <a:ext uri="{FF2B5EF4-FFF2-40B4-BE49-F238E27FC236}">
                <a16:creationId xmlns:a16="http://schemas.microsoft.com/office/drawing/2014/main" id="{B14816A0-C54A-94E2-A0A2-8B61BBB22B3F}"/>
              </a:ext>
            </a:extLst>
          </p:cNvPr>
          <p:cNvSpPr txBox="1">
            <a:spLocks/>
          </p:cNvSpPr>
          <p:nvPr/>
        </p:nvSpPr>
        <p:spPr>
          <a:xfrm>
            <a:off x="569342" y="727631"/>
            <a:ext cx="11053314" cy="457201"/>
          </a:xfrm>
          <a:prstGeom prst="rect">
            <a:avLst/>
          </a:prstGeom>
        </p:spPr>
        <p:txBody>
          <a:bodyPr anchor="ctr">
            <a:normAutofit fontScale="92500" lnSpcReduction="20000"/>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b="0" i="0" kern="1200" spc="8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sz="2800" b="1" dirty="0">
                <a:solidFill>
                  <a:schemeClr val="tx1"/>
                </a:solidFill>
              </a:rPr>
              <a:t>The Global Gender Gap Index </a:t>
            </a:r>
          </a:p>
        </p:txBody>
      </p:sp>
      <p:sp>
        <p:nvSpPr>
          <p:cNvPr id="6" name="Content Placeholder 2">
            <a:extLst>
              <a:ext uri="{FF2B5EF4-FFF2-40B4-BE49-F238E27FC236}">
                <a16:creationId xmlns:a16="http://schemas.microsoft.com/office/drawing/2014/main" id="{41AAD05B-2D24-E9D0-A360-D465DE504663}"/>
              </a:ext>
            </a:extLst>
          </p:cNvPr>
          <p:cNvSpPr txBox="1">
            <a:spLocks/>
          </p:cNvSpPr>
          <p:nvPr/>
        </p:nvSpPr>
        <p:spPr>
          <a:xfrm>
            <a:off x="8879455" y="5463862"/>
            <a:ext cx="3028765" cy="125224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Here you can change only the value of the KPIs for the ‘female’ population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5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28" grpId="0" animBg="1"/>
      <p:bldP spid="32"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E4DAE75-C3F9-D057-8EFD-747A230520D2}"/>
              </a:ext>
            </a:extLst>
          </p:cNvPr>
          <p:cNvSpPr txBox="1">
            <a:spLocks/>
          </p:cNvSpPr>
          <p:nvPr/>
        </p:nvSpPr>
        <p:spPr>
          <a:xfrm>
            <a:off x="396389" y="2068618"/>
            <a:ext cx="3074840" cy="106985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b="1" dirty="0">
                <a:latin typeface="Arial" panose="020B0604020202020204" pitchFamily="34" charset="0"/>
                <a:cs typeface="Arial" panose="020B0604020202020204" pitchFamily="34" charset="0"/>
              </a:rPr>
              <a:t>Open the tab: </a:t>
            </a:r>
          </a:p>
          <a:p>
            <a:pPr marL="0" indent="0">
              <a:buFont typeface="Garamond" pitchFamily="18" charset="0"/>
              <a:buNone/>
            </a:pPr>
            <a:r>
              <a:rPr lang="en-US" dirty="0">
                <a:latin typeface="Arial" panose="020B0604020202020204" pitchFamily="34" charset="0"/>
                <a:cs typeface="Arial" panose="020B0604020202020204" pitchFamily="34" charset="0"/>
              </a:rPr>
              <a:t>you can see now all the KPIs</a:t>
            </a:r>
          </a:p>
        </p:txBody>
      </p:sp>
      <p:sp>
        <p:nvSpPr>
          <p:cNvPr id="12" name="Content Placeholder 2">
            <a:extLst>
              <a:ext uri="{FF2B5EF4-FFF2-40B4-BE49-F238E27FC236}">
                <a16:creationId xmlns:a16="http://schemas.microsoft.com/office/drawing/2014/main" id="{C1B10530-8D6C-087E-E55A-5EF7A7F35C53}"/>
              </a:ext>
            </a:extLst>
          </p:cNvPr>
          <p:cNvSpPr txBox="1">
            <a:spLocks/>
          </p:cNvSpPr>
          <p:nvPr/>
        </p:nvSpPr>
        <p:spPr>
          <a:xfrm>
            <a:off x="759645" y="4563625"/>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or by sliding the cursor</a:t>
            </a:r>
          </a:p>
        </p:txBody>
      </p:sp>
      <p:sp>
        <p:nvSpPr>
          <p:cNvPr id="16" name="Content Placeholder 2">
            <a:extLst>
              <a:ext uri="{FF2B5EF4-FFF2-40B4-BE49-F238E27FC236}">
                <a16:creationId xmlns:a16="http://schemas.microsoft.com/office/drawing/2014/main" id="{639A797F-3066-D39A-F577-BAF339B9B861}"/>
              </a:ext>
            </a:extLst>
          </p:cNvPr>
          <p:cNvSpPr txBox="1">
            <a:spLocks/>
          </p:cNvSpPr>
          <p:nvPr/>
        </p:nvSpPr>
        <p:spPr>
          <a:xfrm>
            <a:off x="759645" y="4917007"/>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or entering numbers</a:t>
            </a:r>
          </a:p>
        </p:txBody>
      </p:sp>
      <p:sp>
        <p:nvSpPr>
          <p:cNvPr id="28" name="Content Placeholder 2">
            <a:extLst>
              <a:ext uri="{FF2B5EF4-FFF2-40B4-BE49-F238E27FC236}">
                <a16:creationId xmlns:a16="http://schemas.microsoft.com/office/drawing/2014/main" id="{7C3587A1-1CE9-30C2-B573-B25BA249E66B}"/>
              </a:ext>
            </a:extLst>
          </p:cNvPr>
          <p:cNvSpPr txBox="1">
            <a:spLocks/>
          </p:cNvSpPr>
          <p:nvPr/>
        </p:nvSpPr>
        <p:spPr>
          <a:xfrm>
            <a:off x="423229" y="3680818"/>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Enter your aspirational values per KPIS</a:t>
            </a:r>
          </a:p>
        </p:txBody>
      </p:sp>
      <p:sp>
        <p:nvSpPr>
          <p:cNvPr id="32" name="Content Placeholder 2">
            <a:extLst>
              <a:ext uri="{FF2B5EF4-FFF2-40B4-BE49-F238E27FC236}">
                <a16:creationId xmlns:a16="http://schemas.microsoft.com/office/drawing/2014/main" id="{1778AC0D-6C0F-9319-4C20-C0998928D368}"/>
              </a:ext>
            </a:extLst>
          </p:cNvPr>
          <p:cNvSpPr txBox="1">
            <a:spLocks/>
          </p:cNvSpPr>
          <p:nvPr/>
        </p:nvSpPr>
        <p:spPr>
          <a:xfrm>
            <a:off x="507475" y="5463862"/>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modified KPIS appear in </a:t>
            </a:r>
            <a:r>
              <a:rPr lang="en-US" b="1" dirty="0">
                <a:latin typeface="Arial" panose="020B0604020202020204" pitchFamily="34" charset="0"/>
                <a:cs typeface="Arial" panose="020B0604020202020204" pitchFamily="34" charset="0"/>
              </a:rPr>
              <a:t>RED</a:t>
            </a:r>
          </a:p>
        </p:txBody>
      </p:sp>
      <p:pic>
        <p:nvPicPr>
          <p:cNvPr id="2" name="Picture 1">
            <a:extLst>
              <a:ext uri="{FF2B5EF4-FFF2-40B4-BE49-F238E27FC236}">
                <a16:creationId xmlns:a16="http://schemas.microsoft.com/office/drawing/2014/main" id="{438279ED-292C-4628-C051-EA30D9828925}"/>
              </a:ext>
            </a:extLst>
          </p:cNvPr>
          <p:cNvPicPr>
            <a:picLocks noChangeAspect="1"/>
          </p:cNvPicPr>
          <p:nvPr/>
        </p:nvPicPr>
        <p:blipFill>
          <a:blip r:embed="rId3"/>
          <a:stretch>
            <a:fillRect/>
          </a:stretch>
        </p:blipFill>
        <p:spPr>
          <a:xfrm>
            <a:off x="3840190" y="1391329"/>
            <a:ext cx="4970649" cy="4952838"/>
          </a:xfrm>
          <a:prstGeom prst="rect">
            <a:avLst/>
          </a:prstGeom>
        </p:spPr>
      </p:pic>
      <p:sp>
        <p:nvSpPr>
          <p:cNvPr id="3" name="Content Placeholder 2">
            <a:extLst>
              <a:ext uri="{FF2B5EF4-FFF2-40B4-BE49-F238E27FC236}">
                <a16:creationId xmlns:a16="http://schemas.microsoft.com/office/drawing/2014/main" id="{693174FF-F7B3-2D1F-8CF0-28D065D6C7D3}"/>
              </a:ext>
            </a:extLst>
          </p:cNvPr>
          <p:cNvSpPr txBox="1">
            <a:spLocks/>
          </p:cNvSpPr>
          <p:nvPr/>
        </p:nvSpPr>
        <p:spPr>
          <a:xfrm>
            <a:off x="9297347" y="3408461"/>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Impact on score and rank will show here</a:t>
            </a:r>
          </a:p>
        </p:txBody>
      </p:sp>
      <p:sp>
        <p:nvSpPr>
          <p:cNvPr id="4" name="Content Placeholder 2">
            <a:extLst>
              <a:ext uri="{FF2B5EF4-FFF2-40B4-BE49-F238E27FC236}">
                <a16:creationId xmlns:a16="http://schemas.microsoft.com/office/drawing/2014/main" id="{66897DAC-703F-6910-1235-86137A1ECB8E}"/>
              </a:ext>
            </a:extLst>
          </p:cNvPr>
          <p:cNvSpPr txBox="1">
            <a:spLocks/>
          </p:cNvSpPr>
          <p:nvPr/>
        </p:nvSpPr>
        <p:spPr>
          <a:xfrm>
            <a:off x="9634434" y="4140576"/>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pillar score and rank</a:t>
            </a:r>
          </a:p>
        </p:txBody>
      </p:sp>
      <p:sp>
        <p:nvSpPr>
          <p:cNvPr id="6" name="Content Placeholder 2">
            <a:extLst>
              <a:ext uri="{FF2B5EF4-FFF2-40B4-BE49-F238E27FC236}">
                <a16:creationId xmlns:a16="http://schemas.microsoft.com/office/drawing/2014/main" id="{9F5AB462-3105-820B-0A57-F62163BF414A}"/>
              </a:ext>
            </a:extLst>
          </p:cNvPr>
          <p:cNvSpPr txBox="1">
            <a:spLocks/>
          </p:cNvSpPr>
          <p:nvPr/>
        </p:nvSpPr>
        <p:spPr>
          <a:xfrm>
            <a:off x="9624306" y="4462248"/>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overall rank and score</a:t>
            </a:r>
          </a:p>
        </p:txBody>
      </p:sp>
      <p:cxnSp>
        <p:nvCxnSpPr>
          <p:cNvPr id="7" name="Straight Arrow Connector 6">
            <a:extLst>
              <a:ext uri="{FF2B5EF4-FFF2-40B4-BE49-F238E27FC236}">
                <a16:creationId xmlns:a16="http://schemas.microsoft.com/office/drawing/2014/main" id="{0D7B3FFE-CADF-AD0C-F709-0118A31A4D06}"/>
              </a:ext>
            </a:extLst>
          </p:cNvPr>
          <p:cNvCxnSpPr>
            <a:cxnSpLocks/>
            <a:stCxn id="4" idx="1"/>
          </p:cNvCxnSpPr>
          <p:nvPr/>
        </p:nvCxnSpPr>
        <p:spPr>
          <a:xfrm flipH="1" flipV="1">
            <a:off x="6858000" y="2946400"/>
            <a:ext cx="2776434" cy="13634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3E3EC9D-1E4F-4256-54BE-DDA6B2C1DA50}"/>
              </a:ext>
            </a:extLst>
          </p:cNvPr>
          <p:cNvCxnSpPr>
            <a:cxnSpLocks/>
            <a:stCxn id="6" idx="1"/>
          </p:cNvCxnSpPr>
          <p:nvPr/>
        </p:nvCxnSpPr>
        <p:spPr>
          <a:xfrm flipH="1">
            <a:off x="8656320" y="4631520"/>
            <a:ext cx="967986" cy="10885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056EF66-F9D7-B8B2-BEAF-AFC927EC6094}"/>
              </a:ext>
            </a:extLst>
          </p:cNvPr>
          <p:cNvCxnSpPr>
            <a:cxnSpLocks/>
            <a:stCxn id="10" idx="3"/>
          </p:cNvCxnSpPr>
          <p:nvPr/>
        </p:nvCxnSpPr>
        <p:spPr>
          <a:xfrm>
            <a:off x="3471229" y="2603545"/>
            <a:ext cx="533212" cy="1501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286C230-4474-2CC1-7366-77AEC4DFCC78}"/>
              </a:ext>
            </a:extLst>
          </p:cNvPr>
          <p:cNvCxnSpPr>
            <a:cxnSpLocks/>
            <a:stCxn id="12" idx="3"/>
          </p:cNvCxnSpPr>
          <p:nvPr/>
        </p:nvCxnSpPr>
        <p:spPr>
          <a:xfrm flipV="1">
            <a:off x="3186851" y="3281680"/>
            <a:ext cx="2310059" cy="145121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99F52B-55D5-13B2-A270-4DD39E9B6065}"/>
              </a:ext>
            </a:extLst>
          </p:cNvPr>
          <p:cNvCxnSpPr>
            <a:cxnSpLocks/>
          </p:cNvCxnSpPr>
          <p:nvPr/>
        </p:nvCxnSpPr>
        <p:spPr>
          <a:xfrm>
            <a:off x="3250675" y="5093956"/>
            <a:ext cx="2246235" cy="37648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itle 4">
            <a:extLst>
              <a:ext uri="{FF2B5EF4-FFF2-40B4-BE49-F238E27FC236}">
                <a16:creationId xmlns:a16="http://schemas.microsoft.com/office/drawing/2014/main" id="{37A2D688-664F-7717-4A08-A926DE300166}"/>
              </a:ext>
            </a:extLst>
          </p:cNvPr>
          <p:cNvSpPr txBox="1">
            <a:spLocks/>
          </p:cNvSpPr>
          <p:nvPr/>
        </p:nvSpPr>
        <p:spPr>
          <a:xfrm>
            <a:off x="569342" y="727631"/>
            <a:ext cx="11053314" cy="457201"/>
          </a:xfrm>
          <a:prstGeom prst="rect">
            <a:avLst/>
          </a:prstGeom>
        </p:spPr>
        <p:txBody>
          <a:bodyPr anchor="ctr">
            <a:normAutofit fontScale="92500" lnSpcReduction="20000"/>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b="0" i="0" kern="1200" spc="8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sz="2800" b="1" dirty="0">
                <a:solidFill>
                  <a:schemeClr val="tx1"/>
                </a:solidFill>
              </a:rPr>
              <a:t>The Global Gender Gap Index </a:t>
            </a:r>
          </a:p>
        </p:txBody>
      </p:sp>
    </p:spTree>
    <p:extLst>
      <p:ext uri="{BB962C8B-B14F-4D97-AF65-F5344CB8AC3E}">
        <p14:creationId xmlns:p14="http://schemas.microsoft.com/office/powerpoint/2010/main" val="222684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A37F5-573B-8E10-E73B-AA923177D79E}"/>
              </a:ext>
            </a:extLst>
          </p:cNvPr>
          <p:cNvPicPr>
            <a:picLocks noChangeAspect="1"/>
          </p:cNvPicPr>
          <p:nvPr/>
        </p:nvPicPr>
        <p:blipFill rotWithShape="1">
          <a:blip r:embed="rId3"/>
          <a:srcRect b="23117"/>
          <a:stretch/>
        </p:blipFill>
        <p:spPr>
          <a:xfrm>
            <a:off x="5506131" y="1915734"/>
            <a:ext cx="4970649" cy="3807870"/>
          </a:xfrm>
          <a:prstGeom prst="rect">
            <a:avLst/>
          </a:prstGeom>
        </p:spPr>
      </p:pic>
      <p:sp>
        <p:nvSpPr>
          <p:cNvPr id="10" name="Content Placeholder 2">
            <a:extLst>
              <a:ext uri="{FF2B5EF4-FFF2-40B4-BE49-F238E27FC236}">
                <a16:creationId xmlns:a16="http://schemas.microsoft.com/office/drawing/2014/main" id="{4E4DAE75-C3F9-D057-8EFD-747A230520D2}"/>
              </a:ext>
            </a:extLst>
          </p:cNvPr>
          <p:cNvSpPr txBox="1">
            <a:spLocks/>
          </p:cNvSpPr>
          <p:nvPr/>
        </p:nvSpPr>
        <p:spPr>
          <a:xfrm>
            <a:off x="1442720" y="2340190"/>
            <a:ext cx="3074840" cy="106985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b="1" dirty="0">
                <a:latin typeface="Arial" panose="020B0604020202020204" pitchFamily="34" charset="0"/>
                <a:cs typeface="Arial" panose="020B0604020202020204" pitchFamily="34" charset="0"/>
              </a:rPr>
              <a:t>Open the tab: </a:t>
            </a:r>
          </a:p>
          <a:p>
            <a:pPr marL="0" indent="0">
              <a:buFont typeface="Garamond" pitchFamily="18" charset="0"/>
              <a:buNone/>
            </a:pPr>
            <a:r>
              <a:rPr lang="en-US" dirty="0">
                <a:latin typeface="Arial" panose="020B0604020202020204" pitchFamily="34" charset="0"/>
                <a:cs typeface="Arial" panose="020B0604020202020204" pitchFamily="34" charset="0"/>
              </a:rPr>
              <a:t>you can see now all the KPIs</a:t>
            </a:r>
          </a:p>
        </p:txBody>
      </p:sp>
      <p:cxnSp>
        <p:nvCxnSpPr>
          <p:cNvPr id="11" name="Straight Arrow Connector 10">
            <a:extLst>
              <a:ext uri="{FF2B5EF4-FFF2-40B4-BE49-F238E27FC236}">
                <a16:creationId xmlns:a16="http://schemas.microsoft.com/office/drawing/2014/main" id="{B056EF66-F9D7-B8B2-BEAF-AFC927EC6094}"/>
              </a:ext>
            </a:extLst>
          </p:cNvPr>
          <p:cNvCxnSpPr>
            <a:cxnSpLocks/>
          </p:cNvCxnSpPr>
          <p:nvPr/>
        </p:nvCxnSpPr>
        <p:spPr>
          <a:xfrm>
            <a:off x="4490720" y="3197122"/>
            <a:ext cx="1183536" cy="12376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C1B10530-8D6C-087E-E55A-5EF7A7F35C53}"/>
              </a:ext>
            </a:extLst>
          </p:cNvPr>
          <p:cNvSpPr txBox="1">
            <a:spLocks/>
          </p:cNvSpPr>
          <p:nvPr/>
        </p:nvSpPr>
        <p:spPr>
          <a:xfrm>
            <a:off x="1779136" y="4563625"/>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or by sliding the cursor</a:t>
            </a:r>
          </a:p>
        </p:txBody>
      </p:sp>
      <p:cxnSp>
        <p:nvCxnSpPr>
          <p:cNvPr id="13" name="Straight Arrow Connector 12">
            <a:extLst>
              <a:ext uri="{FF2B5EF4-FFF2-40B4-BE49-F238E27FC236}">
                <a16:creationId xmlns:a16="http://schemas.microsoft.com/office/drawing/2014/main" id="{9286C230-4474-2CC1-7366-77AEC4DFCC78}"/>
              </a:ext>
            </a:extLst>
          </p:cNvPr>
          <p:cNvCxnSpPr>
            <a:cxnSpLocks/>
          </p:cNvCxnSpPr>
          <p:nvPr/>
        </p:nvCxnSpPr>
        <p:spPr>
          <a:xfrm flipV="1">
            <a:off x="4307840" y="4352543"/>
            <a:ext cx="2957604" cy="38035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639A797F-3066-D39A-F577-BAF339B9B861}"/>
              </a:ext>
            </a:extLst>
          </p:cNvPr>
          <p:cNvSpPr txBox="1">
            <a:spLocks/>
          </p:cNvSpPr>
          <p:nvPr/>
        </p:nvSpPr>
        <p:spPr>
          <a:xfrm>
            <a:off x="1779136" y="4917007"/>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or entering numbers</a:t>
            </a:r>
          </a:p>
        </p:txBody>
      </p:sp>
      <p:cxnSp>
        <p:nvCxnSpPr>
          <p:cNvPr id="17" name="Straight Arrow Connector 16">
            <a:extLst>
              <a:ext uri="{FF2B5EF4-FFF2-40B4-BE49-F238E27FC236}">
                <a16:creationId xmlns:a16="http://schemas.microsoft.com/office/drawing/2014/main" id="{7699F52B-55D5-13B2-A270-4DD39E9B6065}"/>
              </a:ext>
            </a:extLst>
          </p:cNvPr>
          <p:cNvCxnSpPr>
            <a:cxnSpLocks/>
          </p:cNvCxnSpPr>
          <p:nvPr/>
        </p:nvCxnSpPr>
        <p:spPr>
          <a:xfrm>
            <a:off x="4378960" y="5125318"/>
            <a:ext cx="2876292" cy="3385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7C3587A1-1CE9-30C2-B573-B25BA249E66B}"/>
              </a:ext>
            </a:extLst>
          </p:cNvPr>
          <p:cNvSpPr txBox="1">
            <a:spLocks/>
          </p:cNvSpPr>
          <p:nvPr/>
        </p:nvSpPr>
        <p:spPr>
          <a:xfrm>
            <a:off x="1442720" y="3680818"/>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Enter your aspirational values per KPIS</a:t>
            </a:r>
          </a:p>
        </p:txBody>
      </p:sp>
      <p:sp>
        <p:nvSpPr>
          <p:cNvPr id="32" name="Content Placeholder 2">
            <a:extLst>
              <a:ext uri="{FF2B5EF4-FFF2-40B4-BE49-F238E27FC236}">
                <a16:creationId xmlns:a16="http://schemas.microsoft.com/office/drawing/2014/main" id="{1778AC0D-6C0F-9319-4C20-C0998928D368}"/>
              </a:ext>
            </a:extLst>
          </p:cNvPr>
          <p:cNvSpPr txBox="1">
            <a:spLocks/>
          </p:cNvSpPr>
          <p:nvPr/>
        </p:nvSpPr>
        <p:spPr>
          <a:xfrm>
            <a:off x="1526966" y="5463862"/>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modified KPIS appear in </a:t>
            </a:r>
            <a:r>
              <a:rPr lang="en-US" b="1" dirty="0">
                <a:latin typeface="Arial" panose="020B0604020202020204" pitchFamily="34" charset="0"/>
                <a:cs typeface="Arial" panose="020B0604020202020204" pitchFamily="34" charset="0"/>
              </a:rPr>
              <a:t>RED</a:t>
            </a:r>
          </a:p>
        </p:txBody>
      </p:sp>
      <p:sp>
        <p:nvSpPr>
          <p:cNvPr id="2" name="Content Placeholder 2">
            <a:extLst>
              <a:ext uri="{FF2B5EF4-FFF2-40B4-BE49-F238E27FC236}">
                <a16:creationId xmlns:a16="http://schemas.microsoft.com/office/drawing/2014/main" id="{772D5935-676B-B691-7370-8892AF96C2C5}"/>
              </a:ext>
            </a:extLst>
          </p:cNvPr>
          <p:cNvSpPr txBox="1">
            <a:spLocks/>
          </p:cNvSpPr>
          <p:nvPr/>
        </p:nvSpPr>
        <p:spPr>
          <a:xfrm>
            <a:off x="665480" y="1592737"/>
            <a:ext cx="10861040" cy="4726334"/>
          </a:xfrm>
          <a:prstGeom prst="rect">
            <a:avLst/>
          </a:prstGeom>
          <a:solidFill>
            <a:srgbClr val="F2F2F2">
              <a:alpha val="7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5FC6FE2-6D33-3784-7DC6-C6FFBF7827B2}"/>
              </a:ext>
            </a:extLst>
          </p:cNvPr>
          <p:cNvSpPr txBox="1">
            <a:spLocks/>
          </p:cNvSpPr>
          <p:nvPr/>
        </p:nvSpPr>
        <p:spPr>
          <a:xfrm>
            <a:off x="2068841" y="2315084"/>
            <a:ext cx="5824428" cy="281023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400" b="1" u="sng" dirty="0">
                <a:latin typeface="Arial" panose="020B0604020202020204" pitchFamily="34" charset="0"/>
                <a:cs typeface="Arial" panose="020B0604020202020204" pitchFamily="34" charset="0"/>
              </a:rPr>
              <a:t>Be careful: </a:t>
            </a:r>
          </a:p>
          <a:p>
            <a:pPr marL="0" indent="0">
              <a:buFont typeface="Garamond" pitchFamily="18" charset="0"/>
              <a:buNone/>
            </a:pPr>
            <a:r>
              <a:rPr lang="en-US" sz="2400" dirty="0">
                <a:latin typeface="Arial" panose="020B0604020202020204" pitchFamily="34" charset="0"/>
                <a:cs typeface="Arial" panose="020B0604020202020204" pitchFamily="34" charset="0"/>
              </a:rPr>
              <a:t>If, for some KPIs, values are not available for your country then entering aspirational values is not possible and/or will not be reflected in the recalculations of the rank and score</a:t>
            </a:r>
            <a:endParaRPr lang="en-US" sz="2400" b="1" dirty="0">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B8F6676-A5E5-024A-6AC5-8D5F8EB198A4}"/>
              </a:ext>
            </a:extLst>
          </p:cNvPr>
          <p:cNvSpPr txBox="1">
            <a:spLocks/>
          </p:cNvSpPr>
          <p:nvPr/>
        </p:nvSpPr>
        <p:spPr>
          <a:xfrm>
            <a:off x="569342" y="727631"/>
            <a:ext cx="11053314" cy="457201"/>
          </a:xfrm>
          <a:prstGeom prst="rect">
            <a:avLst/>
          </a:prstGeom>
        </p:spPr>
        <p:txBody>
          <a:bodyPr anchor="ctr">
            <a:normAutofit fontScale="92500" lnSpcReduction="20000"/>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b="0" i="0" kern="1200" spc="8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sz="2800" b="1" dirty="0">
                <a:solidFill>
                  <a:schemeClr val="tx1"/>
                </a:solidFill>
              </a:rPr>
              <a:t>The Global Gender Gap Index </a:t>
            </a:r>
          </a:p>
        </p:txBody>
      </p:sp>
    </p:spTree>
    <p:extLst>
      <p:ext uri="{BB962C8B-B14F-4D97-AF65-F5344CB8AC3E}">
        <p14:creationId xmlns:p14="http://schemas.microsoft.com/office/powerpoint/2010/main" val="2925190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A37F5-573B-8E10-E73B-AA923177D79E}"/>
              </a:ext>
            </a:extLst>
          </p:cNvPr>
          <p:cNvPicPr>
            <a:picLocks noChangeAspect="1"/>
          </p:cNvPicPr>
          <p:nvPr/>
        </p:nvPicPr>
        <p:blipFill rotWithShape="1">
          <a:blip r:embed="rId3"/>
          <a:srcRect b="23117"/>
          <a:stretch/>
        </p:blipFill>
        <p:spPr>
          <a:xfrm>
            <a:off x="5506131" y="1915734"/>
            <a:ext cx="4970649" cy="3807870"/>
          </a:xfrm>
          <a:prstGeom prst="rect">
            <a:avLst/>
          </a:prstGeom>
        </p:spPr>
      </p:pic>
      <p:sp>
        <p:nvSpPr>
          <p:cNvPr id="10" name="Content Placeholder 2">
            <a:extLst>
              <a:ext uri="{FF2B5EF4-FFF2-40B4-BE49-F238E27FC236}">
                <a16:creationId xmlns:a16="http://schemas.microsoft.com/office/drawing/2014/main" id="{4E4DAE75-C3F9-D057-8EFD-747A230520D2}"/>
              </a:ext>
            </a:extLst>
          </p:cNvPr>
          <p:cNvSpPr txBox="1">
            <a:spLocks/>
          </p:cNvSpPr>
          <p:nvPr/>
        </p:nvSpPr>
        <p:spPr>
          <a:xfrm>
            <a:off x="1442720" y="2340190"/>
            <a:ext cx="3074840" cy="106985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b="1" dirty="0">
                <a:latin typeface="Arial" panose="020B0604020202020204" pitchFamily="34" charset="0"/>
                <a:cs typeface="Arial" panose="020B0604020202020204" pitchFamily="34" charset="0"/>
              </a:rPr>
              <a:t>Open the tab: </a:t>
            </a:r>
          </a:p>
          <a:p>
            <a:pPr marL="0" indent="0">
              <a:buFont typeface="Garamond" pitchFamily="18" charset="0"/>
              <a:buNone/>
            </a:pPr>
            <a:r>
              <a:rPr lang="en-US" dirty="0">
                <a:latin typeface="Arial" panose="020B0604020202020204" pitchFamily="34" charset="0"/>
                <a:cs typeface="Arial" panose="020B0604020202020204" pitchFamily="34" charset="0"/>
              </a:rPr>
              <a:t>you can see now all the KPIs</a:t>
            </a:r>
          </a:p>
        </p:txBody>
      </p:sp>
      <p:cxnSp>
        <p:nvCxnSpPr>
          <p:cNvPr id="11" name="Straight Arrow Connector 10">
            <a:extLst>
              <a:ext uri="{FF2B5EF4-FFF2-40B4-BE49-F238E27FC236}">
                <a16:creationId xmlns:a16="http://schemas.microsoft.com/office/drawing/2014/main" id="{B056EF66-F9D7-B8B2-BEAF-AFC927EC6094}"/>
              </a:ext>
            </a:extLst>
          </p:cNvPr>
          <p:cNvCxnSpPr>
            <a:cxnSpLocks/>
          </p:cNvCxnSpPr>
          <p:nvPr/>
        </p:nvCxnSpPr>
        <p:spPr>
          <a:xfrm>
            <a:off x="4490720" y="3197122"/>
            <a:ext cx="1183536" cy="12376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C1B10530-8D6C-087E-E55A-5EF7A7F35C53}"/>
              </a:ext>
            </a:extLst>
          </p:cNvPr>
          <p:cNvSpPr txBox="1">
            <a:spLocks/>
          </p:cNvSpPr>
          <p:nvPr/>
        </p:nvSpPr>
        <p:spPr>
          <a:xfrm>
            <a:off x="1779136" y="4563625"/>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or by sliding the cursor</a:t>
            </a:r>
          </a:p>
        </p:txBody>
      </p:sp>
      <p:cxnSp>
        <p:nvCxnSpPr>
          <p:cNvPr id="13" name="Straight Arrow Connector 12">
            <a:extLst>
              <a:ext uri="{FF2B5EF4-FFF2-40B4-BE49-F238E27FC236}">
                <a16:creationId xmlns:a16="http://schemas.microsoft.com/office/drawing/2014/main" id="{9286C230-4474-2CC1-7366-77AEC4DFCC78}"/>
              </a:ext>
            </a:extLst>
          </p:cNvPr>
          <p:cNvCxnSpPr>
            <a:cxnSpLocks/>
          </p:cNvCxnSpPr>
          <p:nvPr/>
        </p:nvCxnSpPr>
        <p:spPr>
          <a:xfrm flipV="1">
            <a:off x="4307840" y="4352543"/>
            <a:ext cx="2957604" cy="38035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639A797F-3066-D39A-F577-BAF339B9B861}"/>
              </a:ext>
            </a:extLst>
          </p:cNvPr>
          <p:cNvSpPr txBox="1">
            <a:spLocks/>
          </p:cNvSpPr>
          <p:nvPr/>
        </p:nvSpPr>
        <p:spPr>
          <a:xfrm>
            <a:off x="1779136" y="4917007"/>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or entering numbers</a:t>
            </a:r>
          </a:p>
        </p:txBody>
      </p:sp>
      <p:cxnSp>
        <p:nvCxnSpPr>
          <p:cNvPr id="17" name="Straight Arrow Connector 16">
            <a:extLst>
              <a:ext uri="{FF2B5EF4-FFF2-40B4-BE49-F238E27FC236}">
                <a16:creationId xmlns:a16="http://schemas.microsoft.com/office/drawing/2014/main" id="{7699F52B-55D5-13B2-A270-4DD39E9B6065}"/>
              </a:ext>
            </a:extLst>
          </p:cNvPr>
          <p:cNvCxnSpPr>
            <a:cxnSpLocks/>
          </p:cNvCxnSpPr>
          <p:nvPr/>
        </p:nvCxnSpPr>
        <p:spPr>
          <a:xfrm>
            <a:off x="4378960" y="5125318"/>
            <a:ext cx="2876292" cy="3385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7C3587A1-1CE9-30C2-B573-B25BA249E66B}"/>
              </a:ext>
            </a:extLst>
          </p:cNvPr>
          <p:cNvSpPr txBox="1">
            <a:spLocks/>
          </p:cNvSpPr>
          <p:nvPr/>
        </p:nvSpPr>
        <p:spPr>
          <a:xfrm>
            <a:off x="1442720" y="3680818"/>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Enter your aspirational values per KPIS</a:t>
            </a:r>
          </a:p>
        </p:txBody>
      </p:sp>
      <p:sp>
        <p:nvSpPr>
          <p:cNvPr id="32" name="Content Placeholder 2">
            <a:extLst>
              <a:ext uri="{FF2B5EF4-FFF2-40B4-BE49-F238E27FC236}">
                <a16:creationId xmlns:a16="http://schemas.microsoft.com/office/drawing/2014/main" id="{1778AC0D-6C0F-9319-4C20-C0998928D368}"/>
              </a:ext>
            </a:extLst>
          </p:cNvPr>
          <p:cNvSpPr txBox="1">
            <a:spLocks/>
          </p:cNvSpPr>
          <p:nvPr/>
        </p:nvSpPr>
        <p:spPr>
          <a:xfrm>
            <a:off x="1526966" y="5463862"/>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modified KPIS appear in </a:t>
            </a:r>
            <a:r>
              <a:rPr lang="en-US" b="1" dirty="0">
                <a:latin typeface="Arial" panose="020B0604020202020204" pitchFamily="34" charset="0"/>
                <a:cs typeface="Arial" panose="020B0604020202020204" pitchFamily="34" charset="0"/>
              </a:rPr>
              <a:t>RED</a:t>
            </a:r>
          </a:p>
        </p:txBody>
      </p:sp>
      <p:sp>
        <p:nvSpPr>
          <p:cNvPr id="2" name="Content Placeholder 2">
            <a:extLst>
              <a:ext uri="{FF2B5EF4-FFF2-40B4-BE49-F238E27FC236}">
                <a16:creationId xmlns:a16="http://schemas.microsoft.com/office/drawing/2014/main" id="{772D5935-676B-B691-7370-8892AF96C2C5}"/>
              </a:ext>
            </a:extLst>
          </p:cNvPr>
          <p:cNvSpPr txBox="1">
            <a:spLocks/>
          </p:cNvSpPr>
          <p:nvPr/>
        </p:nvSpPr>
        <p:spPr>
          <a:xfrm>
            <a:off x="665480" y="1592737"/>
            <a:ext cx="10861040" cy="4726334"/>
          </a:xfrm>
          <a:prstGeom prst="rect">
            <a:avLst/>
          </a:prstGeom>
          <a:solidFill>
            <a:srgbClr val="F2F2F2">
              <a:alpha val="7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5FC6FE2-6D33-3784-7DC6-C6FFBF7827B2}"/>
              </a:ext>
            </a:extLst>
          </p:cNvPr>
          <p:cNvSpPr txBox="1">
            <a:spLocks/>
          </p:cNvSpPr>
          <p:nvPr/>
        </p:nvSpPr>
        <p:spPr>
          <a:xfrm>
            <a:off x="2068840" y="2315084"/>
            <a:ext cx="5937241" cy="301083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400" b="1" u="sng" dirty="0">
                <a:latin typeface="Arial" panose="020B0604020202020204" pitchFamily="34" charset="0"/>
                <a:cs typeface="Arial" panose="020B0604020202020204" pitchFamily="34" charset="0"/>
              </a:rPr>
              <a:t>Be careful: </a:t>
            </a:r>
          </a:p>
          <a:p>
            <a:pPr marL="0" indent="0">
              <a:buFont typeface="Garamond" pitchFamily="18" charset="0"/>
              <a:buNone/>
            </a:pPr>
            <a:r>
              <a:rPr lang="en-US" sz="2400" dirty="0">
                <a:latin typeface="Arial" panose="020B0604020202020204" pitchFamily="34" charset="0"/>
                <a:cs typeface="Arial" panose="020B0604020202020204" pitchFamily="34" charset="0"/>
              </a:rPr>
              <a:t>If values are not disaggregated into male and female and only the ratio is available, you can still change the values for the male and female and </a:t>
            </a:r>
            <a:r>
              <a:rPr lang="en-US" sz="2400" b="1" dirty="0">
                <a:latin typeface="Arial" panose="020B0604020202020204" pitchFamily="34" charset="0"/>
                <a:cs typeface="Arial" panose="020B0604020202020204" pitchFamily="34" charset="0"/>
              </a:rPr>
              <a:t>enter aspirational values. The simulator recalculate the ratio and the new score and rank</a:t>
            </a:r>
          </a:p>
        </p:txBody>
      </p:sp>
      <p:sp>
        <p:nvSpPr>
          <p:cNvPr id="7" name="Title 4">
            <a:extLst>
              <a:ext uri="{FF2B5EF4-FFF2-40B4-BE49-F238E27FC236}">
                <a16:creationId xmlns:a16="http://schemas.microsoft.com/office/drawing/2014/main" id="{21BD8609-9112-3518-EA85-5EB6BEDDFB63}"/>
              </a:ext>
            </a:extLst>
          </p:cNvPr>
          <p:cNvSpPr txBox="1">
            <a:spLocks/>
          </p:cNvSpPr>
          <p:nvPr/>
        </p:nvSpPr>
        <p:spPr>
          <a:xfrm>
            <a:off x="569342" y="727631"/>
            <a:ext cx="11053314" cy="457201"/>
          </a:xfrm>
          <a:prstGeom prst="rect">
            <a:avLst/>
          </a:prstGeom>
        </p:spPr>
        <p:txBody>
          <a:bodyPr anchor="ctr">
            <a:normAutofit fontScale="92500" lnSpcReduction="20000"/>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b="0" i="0" kern="1200" spc="8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sz="2800" b="1" dirty="0">
                <a:solidFill>
                  <a:schemeClr val="tx1"/>
                </a:solidFill>
              </a:rPr>
              <a:t>The Global Gender Gap Index </a:t>
            </a:r>
          </a:p>
        </p:txBody>
      </p:sp>
    </p:spTree>
    <p:extLst>
      <p:ext uri="{BB962C8B-B14F-4D97-AF65-F5344CB8AC3E}">
        <p14:creationId xmlns:p14="http://schemas.microsoft.com/office/powerpoint/2010/main" val="1505763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3E266F-158E-779A-67DA-6BF548A1091E}"/>
              </a:ext>
            </a:extLst>
          </p:cNvPr>
          <p:cNvPicPr>
            <a:picLocks noChangeAspect="1"/>
          </p:cNvPicPr>
          <p:nvPr/>
        </p:nvPicPr>
        <p:blipFill>
          <a:blip r:embed="rId3"/>
          <a:stretch>
            <a:fillRect/>
          </a:stretch>
        </p:blipFill>
        <p:spPr>
          <a:xfrm>
            <a:off x="3587552" y="1134336"/>
            <a:ext cx="4835088" cy="5636251"/>
          </a:xfrm>
          <a:prstGeom prst="rect">
            <a:avLst/>
          </a:prstGeom>
        </p:spPr>
      </p:pic>
      <p:sp>
        <p:nvSpPr>
          <p:cNvPr id="10" name="Content Placeholder 2">
            <a:extLst>
              <a:ext uri="{FF2B5EF4-FFF2-40B4-BE49-F238E27FC236}">
                <a16:creationId xmlns:a16="http://schemas.microsoft.com/office/drawing/2014/main" id="{4E4DAE75-C3F9-D057-8EFD-747A230520D2}"/>
              </a:ext>
            </a:extLst>
          </p:cNvPr>
          <p:cNvSpPr txBox="1">
            <a:spLocks/>
          </p:cNvSpPr>
          <p:nvPr/>
        </p:nvSpPr>
        <p:spPr>
          <a:xfrm>
            <a:off x="396389" y="2068618"/>
            <a:ext cx="3074840" cy="106985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b="1" dirty="0">
                <a:latin typeface="Arial" panose="020B0604020202020204" pitchFamily="34" charset="0"/>
                <a:cs typeface="Arial" panose="020B0604020202020204" pitchFamily="34" charset="0"/>
              </a:rPr>
              <a:t>Open the tab: </a:t>
            </a:r>
          </a:p>
          <a:p>
            <a:pPr marL="0" indent="0">
              <a:buFont typeface="Garamond" pitchFamily="18" charset="0"/>
              <a:buNone/>
            </a:pPr>
            <a:r>
              <a:rPr lang="en-US" dirty="0">
                <a:latin typeface="Arial" panose="020B0604020202020204" pitchFamily="34" charset="0"/>
                <a:cs typeface="Arial" panose="020B0604020202020204" pitchFamily="34" charset="0"/>
              </a:rPr>
              <a:t>you can see now all the KPIs</a:t>
            </a:r>
          </a:p>
        </p:txBody>
      </p:sp>
      <p:sp>
        <p:nvSpPr>
          <p:cNvPr id="28" name="Content Placeholder 2">
            <a:extLst>
              <a:ext uri="{FF2B5EF4-FFF2-40B4-BE49-F238E27FC236}">
                <a16:creationId xmlns:a16="http://schemas.microsoft.com/office/drawing/2014/main" id="{7C3587A1-1CE9-30C2-B573-B25BA249E66B}"/>
              </a:ext>
            </a:extLst>
          </p:cNvPr>
          <p:cNvSpPr txBox="1">
            <a:spLocks/>
          </p:cNvSpPr>
          <p:nvPr/>
        </p:nvSpPr>
        <p:spPr>
          <a:xfrm>
            <a:off x="452027" y="3344098"/>
            <a:ext cx="2743200" cy="128742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For those KPIs, no data is available, so it is impossible to enter aspirational values</a:t>
            </a:r>
          </a:p>
        </p:txBody>
      </p:sp>
      <p:sp>
        <p:nvSpPr>
          <p:cNvPr id="32" name="Content Placeholder 2">
            <a:extLst>
              <a:ext uri="{FF2B5EF4-FFF2-40B4-BE49-F238E27FC236}">
                <a16:creationId xmlns:a16="http://schemas.microsoft.com/office/drawing/2014/main" id="{1778AC0D-6C0F-9319-4C20-C0998928D368}"/>
              </a:ext>
            </a:extLst>
          </p:cNvPr>
          <p:cNvSpPr txBox="1">
            <a:spLocks/>
          </p:cNvSpPr>
          <p:nvPr/>
        </p:nvSpPr>
        <p:spPr>
          <a:xfrm>
            <a:off x="423229" y="4690624"/>
            <a:ext cx="2827446" cy="20606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For the sex ratio at birth, data for female and male are not available but the ratio is, hence data for male and female can be entered on the simulator</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174FF-F7B3-2D1F-8CF0-28D065D6C7D3}"/>
              </a:ext>
            </a:extLst>
          </p:cNvPr>
          <p:cNvSpPr txBox="1">
            <a:spLocks/>
          </p:cNvSpPr>
          <p:nvPr/>
        </p:nvSpPr>
        <p:spPr>
          <a:xfrm>
            <a:off x="9297347" y="3408461"/>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Impact on score and rank will show here</a:t>
            </a:r>
          </a:p>
        </p:txBody>
      </p:sp>
      <p:cxnSp>
        <p:nvCxnSpPr>
          <p:cNvPr id="7" name="Straight Arrow Connector 6">
            <a:extLst>
              <a:ext uri="{FF2B5EF4-FFF2-40B4-BE49-F238E27FC236}">
                <a16:creationId xmlns:a16="http://schemas.microsoft.com/office/drawing/2014/main" id="{0D7B3FFE-CADF-AD0C-F709-0118A31A4D06}"/>
              </a:ext>
            </a:extLst>
          </p:cNvPr>
          <p:cNvCxnSpPr>
            <a:cxnSpLocks/>
          </p:cNvCxnSpPr>
          <p:nvPr/>
        </p:nvCxnSpPr>
        <p:spPr>
          <a:xfrm flipH="1">
            <a:off x="8341360" y="4125722"/>
            <a:ext cx="873760" cy="186867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3E3EC9D-1E4F-4256-54BE-DDA6B2C1DA50}"/>
              </a:ext>
            </a:extLst>
          </p:cNvPr>
          <p:cNvCxnSpPr>
            <a:cxnSpLocks/>
          </p:cNvCxnSpPr>
          <p:nvPr/>
        </p:nvCxnSpPr>
        <p:spPr>
          <a:xfrm>
            <a:off x="3088640" y="5466080"/>
            <a:ext cx="2167572" cy="17272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286C230-4474-2CC1-7366-77AEC4DFCC78}"/>
              </a:ext>
            </a:extLst>
          </p:cNvPr>
          <p:cNvCxnSpPr>
            <a:cxnSpLocks/>
          </p:cNvCxnSpPr>
          <p:nvPr/>
        </p:nvCxnSpPr>
        <p:spPr>
          <a:xfrm flipV="1">
            <a:off x="3209062" y="2809454"/>
            <a:ext cx="2167572" cy="137812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99F52B-55D5-13B2-A270-4DD39E9B6065}"/>
              </a:ext>
            </a:extLst>
          </p:cNvPr>
          <p:cNvCxnSpPr>
            <a:cxnSpLocks/>
          </p:cNvCxnSpPr>
          <p:nvPr/>
        </p:nvCxnSpPr>
        <p:spPr>
          <a:xfrm flipV="1">
            <a:off x="3224026" y="3292005"/>
            <a:ext cx="2167572" cy="916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itle 4">
            <a:extLst>
              <a:ext uri="{FF2B5EF4-FFF2-40B4-BE49-F238E27FC236}">
                <a16:creationId xmlns:a16="http://schemas.microsoft.com/office/drawing/2014/main" id="{37A2D688-664F-7717-4A08-A926DE300166}"/>
              </a:ext>
            </a:extLst>
          </p:cNvPr>
          <p:cNvSpPr txBox="1">
            <a:spLocks/>
          </p:cNvSpPr>
          <p:nvPr/>
        </p:nvSpPr>
        <p:spPr>
          <a:xfrm>
            <a:off x="569342" y="727631"/>
            <a:ext cx="11053314" cy="457201"/>
          </a:xfrm>
          <a:prstGeom prst="rect">
            <a:avLst/>
          </a:prstGeom>
        </p:spPr>
        <p:txBody>
          <a:bodyPr anchor="ctr">
            <a:normAutofit fontScale="92500" lnSpcReduction="20000"/>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b="0" i="0" kern="1200" spc="8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sz="2800" b="1" dirty="0">
                <a:solidFill>
                  <a:schemeClr val="tx1"/>
                </a:solidFill>
              </a:rPr>
              <a:t>The Global Gender Gap Index </a:t>
            </a:r>
          </a:p>
        </p:txBody>
      </p:sp>
    </p:spTree>
    <p:extLst>
      <p:ext uri="{BB962C8B-B14F-4D97-AF65-F5344CB8AC3E}">
        <p14:creationId xmlns:p14="http://schemas.microsoft.com/office/powerpoint/2010/main" val="19775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A37F5-573B-8E10-E73B-AA923177D79E}"/>
              </a:ext>
            </a:extLst>
          </p:cNvPr>
          <p:cNvPicPr>
            <a:picLocks noChangeAspect="1"/>
          </p:cNvPicPr>
          <p:nvPr/>
        </p:nvPicPr>
        <p:blipFill rotWithShape="1">
          <a:blip r:embed="rId3"/>
          <a:srcRect b="23117"/>
          <a:stretch/>
        </p:blipFill>
        <p:spPr>
          <a:xfrm>
            <a:off x="5506131" y="1915734"/>
            <a:ext cx="4970649" cy="3807870"/>
          </a:xfrm>
          <a:prstGeom prst="rect">
            <a:avLst/>
          </a:prstGeom>
        </p:spPr>
      </p:pic>
      <p:sp>
        <p:nvSpPr>
          <p:cNvPr id="10" name="Content Placeholder 2">
            <a:extLst>
              <a:ext uri="{FF2B5EF4-FFF2-40B4-BE49-F238E27FC236}">
                <a16:creationId xmlns:a16="http://schemas.microsoft.com/office/drawing/2014/main" id="{4E4DAE75-C3F9-D057-8EFD-747A230520D2}"/>
              </a:ext>
            </a:extLst>
          </p:cNvPr>
          <p:cNvSpPr txBox="1">
            <a:spLocks/>
          </p:cNvSpPr>
          <p:nvPr/>
        </p:nvSpPr>
        <p:spPr>
          <a:xfrm>
            <a:off x="1442720" y="2340190"/>
            <a:ext cx="3074840" cy="106985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b="1" dirty="0">
                <a:latin typeface="Arial" panose="020B0604020202020204" pitchFamily="34" charset="0"/>
                <a:cs typeface="Arial" panose="020B0604020202020204" pitchFamily="34" charset="0"/>
              </a:rPr>
              <a:t>Open the tab: </a:t>
            </a:r>
          </a:p>
          <a:p>
            <a:pPr marL="0" indent="0">
              <a:buFont typeface="Garamond" pitchFamily="18" charset="0"/>
              <a:buNone/>
            </a:pPr>
            <a:r>
              <a:rPr lang="en-US" dirty="0">
                <a:latin typeface="Arial" panose="020B0604020202020204" pitchFamily="34" charset="0"/>
                <a:cs typeface="Arial" panose="020B0604020202020204" pitchFamily="34" charset="0"/>
              </a:rPr>
              <a:t>you can see now all the KPIs</a:t>
            </a:r>
          </a:p>
        </p:txBody>
      </p:sp>
      <p:cxnSp>
        <p:nvCxnSpPr>
          <p:cNvPr id="11" name="Straight Arrow Connector 10">
            <a:extLst>
              <a:ext uri="{FF2B5EF4-FFF2-40B4-BE49-F238E27FC236}">
                <a16:creationId xmlns:a16="http://schemas.microsoft.com/office/drawing/2014/main" id="{B056EF66-F9D7-B8B2-BEAF-AFC927EC6094}"/>
              </a:ext>
            </a:extLst>
          </p:cNvPr>
          <p:cNvCxnSpPr>
            <a:cxnSpLocks/>
          </p:cNvCxnSpPr>
          <p:nvPr/>
        </p:nvCxnSpPr>
        <p:spPr>
          <a:xfrm>
            <a:off x="4490720" y="3197122"/>
            <a:ext cx="1183536" cy="12376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C1B10530-8D6C-087E-E55A-5EF7A7F35C53}"/>
              </a:ext>
            </a:extLst>
          </p:cNvPr>
          <p:cNvSpPr txBox="1">
            <a:spLocks/>
          </p:cNvSpPr>
          <p:nvPr/>
        </p:nvSpPr>
        <p:spPr>
          <a:xfrm>
            <a:off x="1779136" y="4563625"/>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or by sliding the cursor</a:t>
            </a:r>
          </a:p>
        </p:txBody>
      </p:sp>
      <p:cxnSp>
        <p:nvCxnSpPr>
          <p:cNvPr id="13" name="Straight Arrow Connector 12">
            <a:extLst>
              <a:ext uri="{FF2B5EF4-FFF2-40B4-BE49-F238E27FC236}">
                <a16:creationId xmlns:a16="http://schemas.microsoft.com/office/drawing/2014/main" id="{9286C230-4474-2CC1-7366-77AEC4DFCC78}"/>
              </a:ext>
            </a:extLst>
          </p:cNvPr>
          <p:cNvCxnSpPr>
            <a:cxnSpLocks/>
          </p:cNvCxnSpPr>
          <p:nvPr/>
        </p:nvCxnSpPr>
        <p:spPr>
          <a:xfrm flipV="1">
            <a:off x="4307840" y="4352543"/>
            <a:ext cx="2957604" cy="38035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639A797F-3066-D39A-F577-BAF339B9B861}"/>
              </a:ext>
            </a:extLst>
          </p:cNvPr>
          <p:cNvSpPr txBox="1">
            <a:spLocks/>
          </p:cNvSpPr>
          <p:nvPr/>
        </p:nvSpPr>
        <p:spPr>
          <a:xfrm>
            <a:off x="1779136" y="4917007"/>
            <a:ext cx="2427206" cy="3385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or entering numbers</a:t>
            </a:r>
          </a:p>
        </p:txBody>
      </p:sp>
      <p:cxnSp>
        <p:nvCxnSpPr>
          <p:cNvPr id="17" name="Straight Arrow Connector 16">
            <a:extLst>
              <a:ext uri="{FF2B5EF4-FFF2-40B4-BE49-F238E27FC236}">
                <a16:creationId xmlns:a16="http://schemas.microsoft.com/office/drawing/2014/main" id="{7699F52B-55D5-13B2-A270-4DD39E9B6065}"/>
              </a:ext>
            </a:extLst>
          </p:cNvPr>
          <p:cNvCxnSpPr>
            <a:cxnSpLocks/>
          </p:cNvCxnSpPr>
          <p:nvPr/>
        </p:nvCxnSpPr>
        <p:spPr>
          <a:xfrm>
            <a:off x="4378960" y="5125318"/>
            <a:ext cx="2876292" cy="3385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7C3587A1-1CE9-30C2-B573-B25BA249E66B}"/>
              </a:ext>
            </a:extLst>
          </p:cNvPr>
          <p:cNvSpPr txBox="1">
            <a:spLocks/>
          </p:cNvSpPr>
          <p:nvPr/>
        </p:nvSpPr>
        <p:spPr>
          <a:xfrm>
            <a:off x="1442720" y="3680818"/>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Enter your aspirational values per KPIS</a:t>
            </a:r>
          </a:p>
        </p:txBody>
      </p:sp>
      <p:sp>
        <p:nvSpPr>
          <p:cNvPr id="32" name="Content Placeholder 2">
            <a:extLst>
              <a:ext uri="{FF2B5EF4-FFF2-40B4-BE49-F238E27FC236}">
                <a16:creationId xmlns:a16="http://schemas.microsoft.com/office/drawing/2014/main" id="{1778AC0D-6C0F-9319-4C20-C0998928D368}"/>
              </a:ext>
            </a:extLst>
          </p:cNvPr>
          <p:cNvSpPr txBox="1">
            <a:spLocks/>
          </p:cNvSpPr>
          <p:nvPr/>
        </p:nvSpPr>
        <p:spPr>
          <a:xfrm>
            <a:off x="1526966" y="5463862"/>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modified KPIS appear in </a:t>
            </a:r>
            <a:r>
              <a:rPr lang="en-US" b="1" dirty="0">
                <a:latin typeface="Arial" panose="020B0604020202020204" pitchFamily="34" charset="0"/>
                <a:cs typeface="Arial" panose="020B0604020202020204" pitchFamily="34" charset="0"/>
              </a:rPr>
              <a:t>RED</a:t>
            </a:r>
          </a:p>
        </p:txBody>
      </p:sp>
      <p:sp>
        <p:nvSpPr>
          <p:cNvPr id="2" name="Content Placeholder 2">
            <a:extLst>
              <a:ext uri="{FF2B5EF4-FFF2-40B4-BE49-F238E27FC236}">
                <a16:creationId xmlns:a16="http://schemas.microsoft.com/office/drawing/2014/main" id="{772D5935-676B-B691-7370-8892AF96C2C5}"/>
              </a:ext>
            </a:extLst>
          </p:cNvPr>
          <p:cNvSpPr txBox="1">
            <a:spLocks/>
          </p:cNvSpPr>
          <p:nvPr/>
        </p:nvSpPr>
        <p:spPr>
          <a:xfrm>
            <a:off x="665480" y="1592737"/>
            <a:ext cx="10861040" cy="4726334"/>
          </a:xfrm>
          <a:prstGeom prst="rect">
            <a:avLst/>
          </a:prstGeom>
          <a:solidFill>
            <a:srgbClr val="F2F2F2">
              <a:alpha val="7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5FC6FE2-6D33-3784-7DC6-C6FFBF7827B2}"/>
              </a:ext>
            </a:extLst>
          </p:cNvPr>
          <p:cNvSpPr txBox="1">
            <a:spLocks/>
          </p:cNvSpPr>
          <p:nvPr/>
        </p:nvSpPr>
        <p:spPr>
          <a:xfrm>
            <a:off x="2068841" y="2315084"/>
            <a:ext cx="5824428" cy="281023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400" b="1" u="sng" dirty="0">
                <a:latin typeface="Arial" panose="020B0604020202020204" pitchFamily="34" charset="0"/>
                <a:cs typeface="Arial" panose="020B0604020202020204" pitchFamily="34" charset="0"/>
              </a:rPr>
              <a:t>Be careful: </a:t>
            </a:r>
          </a:p>
          <a:p>
            <a:pPr marL="0" indent="0">
              <a:buFont typeface="Garamond" pitchFamily="18" charset="0"/>
              <a:buNone/>
            </a:pPr>
            <a:r>
              <a:rPr lang="en-US" sz="2400" dirty="0">
                <a:latin typeface="Arial" panose="020B0604020202020204" pitchFamily="34" charset="0"/>
                <a:cs typeface="Arial" panose="020B0604020202020204" pitchFamily="34" charset="0"/>
              </a:rPr>
              <a:t>Using ratios can be misleading</a:t>
            </a:r>
            <a:endParaRPr lang="en-US" sz="2400" b="1" dirty="0">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B8F6676-A5E5-024A-6AC5-8D5F8EB198A4}"/>
              </a:ext>
            </a:extLst>
          </p:cNvPr>
          <p:cNvSpPr txBox="1">
            <a:spLocks/>
          </p:cNvSpPr>
          <p:nvPr/>
        </p:nvSpPr>
        <p:spPr>
          <a:xfrm>
            <a:off x="569342" y="727631"/>
            <a:ext cx="11053314" cy="457201"/>
          </a:xfrm>
          <a:prstGeom prst="rect">
            <a:avLst/>
          </a:prstGeom>
        </p:spPr>
        <p:txBody>
          <a:bodyPr anchor="ctr">
            <a:normAutofit fontScale="92500" lnSpcReduction="20000"/>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b="0" i="0" kern="1200" spc="8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sz="2800" b="1" dirty="0">
                <a:solidFill>
                  <a:schemeClr val="tx1"/>
                </a:solidFill>
              </a:rPr>
              <a:t>The Global Gender Gap Index </a:t>
            </a:r>
          </a:p>
        </p:txBody>
      </p:sp>
    </p:spTree>
    <p:extLst>
      <p:ext uri="{BB962C8B-B14F-4D97-AF65-F5344CB8AC3E}">
        <p14:creationId xmlns:p14="http://schemas.microsoft.com/office/powerpoint/2010/main" val="1350489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3ACE0D-F05C-4716-319B-EDBFB5919814}"/>
              </a:ext>
            </a:extLst>
          </p:cNvPr>
          <p:cNvPicPr>
            <a:picLocks noChangeAspect="1"/>
          </p:cNvPicPr>
          <p:nvPr/>
        </p:nvPicPr>
        <p:blipFill>
          <a:blip r:embed="rId3"/>
          <a:stretch>
            <a:fillRect/>
          </a:stretch>
        </p:blipFill>
        <p:spPr>
          <a:xfrm>
            <a:off x="3687034" y="1134336"/>
            <a:ext cx="4806725" cy="5627727"/>
          </a:xfrm>
          <a:prstGeom prst="rect">
            <a:avLst/>
          </a:prstGeom>
        </p:spPr>
      </p:pic>
      <p:sp>
        <p:nvSpPr>
          <p:cNvPr id="10" name="Content Placeholder 2">
            <a:extLst>
              <a:ext uri="{FF2B5EF4-FFF2-40B4-BE49-F238E27FC236}">
                <a16:creationId xmlns:a16="http://schemas.microsoft.com/office/drawing/2014/main" id="{4E4DAE75-C3F9-D057-8EFD-747A230520D2}"/>
              </a:ext>
            </a:extLst>
          </p:cNvPr>
          <p:cNvSpPr txBox="1">
            <a:spLocks/>
          </p:cNvSpPr>
          <p:nvPr/>
        </p:nvSpPr>
        <p:spPr>
          <a:xfrm>
            <a:off x="396389" y="1706880"/>
            <a:ext cx="2770040" cy="14315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b="1" dirty="0">
                <a:latin typeface="Arial" panose="020B0604020202020204" pitchFamily="34" charset="0"/>
                <a:cs typeface="Arial" panose="020B0604020202020204" pitchFamily="34" charset="0"/>
              </a:rPr>
              <a:t>Open the tab: </a:t>
            </a:r>
          </a:p>
          <a:p>
            <a:pPr marL="0" indent="0">
              <a:buFont typeface="Garamond" pitchFamily="18" charset="0"/>
              <a:buNone/>
            </a:pPr>
            <a:r>
              <a:rPr lang="en-US" dirty="0">
                <a:latin typeface="Arial" panose="020B0604020202020204" pitchFamily="34" charset="0"/>
                <a:cs typeface="Arial" panose="020B0604020202020204" pitchFamily="34" charset="0"/>
              </a:rPr>
              <a:t>you can see the KPIs for ‘Educational attainment’</a:t>
            </a:r>
          </a:p>
        </p:txBody>
      </p:sp>
      <p:sp>
        <p:nvSpPr>
          <p:cNvPr id="28" name="Content Placeholder 2">
            <a:extLst>
              <a:ext uri="{FF2B5EF4-FFF2-40B4-BE49-F238E27FC236}">
                <a16:creationId xmlns:a16="http://schemas.microsoft.com/office/drawing/2014/main" id="{7C3587A1-1CE9-30C2-B573-B25BA249E66B}"/>
              </a:ext>
            </a:extLst>
          </p:cNvPr>
          <p:cNvSpPr txBox="1">
            <a:spLocks/>
          </p:cNvSpPr>
          <p:nvPr/>
        </p:nvSpPr>
        <p:spPr>
          <a:xfrm>
            <a:off x="396389" y="3408462"/>
            <a:ext cx="2743200" cy="168549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Compare to Indonesia (benchmark for LT achievements) Syria’s KPIs are low for male and female</a:t>
            </a:r>
          </a:p>
        </p:txBody>
      </p:sp>
      <p:sp>
        <p:nvSpPr>
          <p:cNvPr id="32" name="Content Placeholder 2">
            <a:extLst>
              <a:ext uri="{FF2B5EF4-FFF2-40B4-BE49-F238E27FC236}">
                <a16:creationId xmlns:a16="http://schemas.microsoft.com/office/drawing/2014/main" id="{1778AC0D-6C0F-9319-4C20-C0998928D368}"/>
              </a:ext>
            </a:extLst>
          </p:cNvPr>
          <p:cNvSpPr txBox="1">
            <a:spLocks/>
          </p:cNvSpPr>
          <p:nvPr/>
        </p:nvSpPr>
        <p:spPr>
          <a:xfrm>
            <a:off x="396389" y="5463862"/>
            <a:ext cx="2743200" cy="71726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But the ratios are similar</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174FF-F7B3-2D1F-8CF0-28D065D6C7D3}"/>
              </a:ext>
            </a:extLst>
          </p:cNvPr>
          <p:cNvSpPr txBox="1">
            <a:spLocks/>
          </p:cNvSpPr>
          <p:nvPr/>
        </p:nvSpPr>
        <p:spPr>
          <a:xfrm>
            <a:off x="8686607" y="1022817"/>
            <a:ext cx="3082164" cy="156654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As a result, Syria and Indonesia will be considered as equally performant on those KPIs which is misleading</a:t>
            </a:r>
          </a:p>
        </p:txBody>
      </p:sp>
      <p:cxnSp>
        <p:nvCxnSpPr>
          <p:cNvPr id="11" name="Straight Arrow Connector 10">
            <a:extLst>
              <a:ext uri="{FF2B5EF4-FFF2-40B4-BE49-F238E27FC236}">
                <a16:creationId xmlns:a16="http://schemas.microsoft.com/office/drawing/2014/main" id="{B056EF66-F9D7-B8B2-BEAF-AFC927EC6094}"/>
              </a:ext>
            </a:extLst>
          </p:cNvPr>
          <p:cNvCxnSpPr>
            <a:cxnSpLocks/>
            <a:stCxn id="10" idx="3"/>
          </p:cNvCxnSpPr>
          <p:nvPr/>
        </p:nvCxnSpPr>
        <p:spPr>
          <a:xfrm>
            <a:off x="3166429" y="2422676"/>
            <a:ext cx="838012" cy="3310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286C230-4474-2CC1-7366-77AEC4DFCC78}"/>
              </a:ext>
            </a:extLst>
          </p:cNvPr>
          <p:cNvCxnSpPr>
            <a:cxnSpLocks/>
          </p:cNvCxnSpPr>
          <p:nvPr/>
        </p:nvCxnSpPr>
        <p:spPr>
          <a:xfrm flipV="1">
            <a:off x="3166429" y="3767091"/>
            <a:ext cx="3051957" cy="78458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99F52B-55D5-13B2-A270-4DD39E9B6065}"/>
              </a:ext>
            </a:extLst>
          </p:cNvPr>
          <p:cNvCxnSpPr>
            <a:cxnSpLocks/>
          </p:cNvCxnSpPr>
          <p:nvPr/>
        </p:nvCxnSpPr>
        <p:spPr>
          <a:xfrm flipV="1">
            <a:off x="3139589" y="3812932"/>
            <a:ext cx="4216251" cy="7387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itle 4">
            <a:extLst>
              <a:ext uri="{FF2B5EF4-FFF2-40B4-BE49-F238E27FC236}">
                <a16:creationId xmlns:a16="http://schemas.microsoft.com/office/drawing/2014/main" id="{37A2D688-664F-7717-4A08-A926DE300166}"/>
              </a:ext>
            </a:extLst>
          </p:cNvPr>
          <p:cNvSpPr txBox="1">
            <a:spLocks/>
          </p:cNvSpPr>
          <p:nvPr/>
        </p:nvSpPr>
        <p:spPr>
          <a:xfrm>
            <a:off x="569342" y="727631"/>
            <a:ext cx="11053314" cy="457201"/>
          </a:xfrm>
          <a:prstGeom prst="rect">
            <a:avLst/>
          </a:prstGeom>
        </p:spPr>
        <p:txBody>
          <a:bodyPr anchor="ctr">
            <a:normAutofit fontScale="92500" lnSpcReduction="20000"/>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b="0" i="0" kern="1200" spc="8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sz="2800" b="1" dirty="0">
                <a:solidFill>
                  <a:schemeClr val="tx1"/>
                </a:solidFill>
              </a:rPr>
              <a:t>The Global Gender Gap Index </a:t>
            </a:r>
          </a:p>
        </p:txBody>
      </p:sp>
      <p:cxnSp>
        <p:nvCxnSpPr>
          <p:cNvPr id="25" name="Straight Arrow Connector 24">
            <a:extLst>
              <a:ext uri="{FF2B5EF4-FFF2-40B4-BE49-F238E27FC236}">
                <a16:creationId xmlns:a16="http://schemas.microsoft.com/office/drawing/2014/main" id="{A2454891-F106-D8CE-D742-7AB7665DDFDB}"/>
              </a:ext>
            </a:extLst>
          </p:cNvPr>
          <p:cNvCxnSpPr>
            <a:cxnSpLocks/>
          </p:cNvCxnSpPr>
          <p:nvPr/>
        </p:nvCxnSpPr>
        <p:spPr>
          <a:xfrm flipV="1">
            <a:off x="2768426" y="4479120"/>
            <a:ext cx="3977814" cy="13680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0422777-55C2-A934-C2B4-0F93AAB99B91}"/>
              </a:ext>
            </a:extLst>
          </p:cNvPr>
          <p:cNvCxnSpPr>
            <a:cxnSpLocks/>
          </p:cNvCxnSpPr>
          <p:nvPr/>
        </p:nvCxnSpPr>
        <p:spPr>
          <a:xfrm flipV="1">
            <a:off x="2756656" y="4479120"/>
            <a:ext cx="5243084" cy="13680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FBC59BDA-5F1E-0215-906F-75FEA40B9249}"/>
              </a:ext>
            </a:extLst>
          </p:cNvPr>
          <p:cNvSpPr txBox="1">
            <a:spLocks/>
          </p:cNvSpPr>
          <p:nvPr/>
        </p:nvSpPr>
        <p:spPr>
          <a:xfrm>
            <a:off x="8686607" y="2751097"/>
            <a:ext cx="3082164" cy="8046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KPIs in level must then be used instead of ratios</a:t>
            </a:r>
          </a:p>
        </p:txBody>
      </p:sp>
      <p:sp>
        <p:nvSpPr>
          <p:cNvPr id="40" name="Content Placeholder 2">
            <a:extLst>
              <a:ext uri="{FF2B5EF4-FFF2-40B4-BE49-F238E27FC236}">
                <a16:creationId xmlns:a16="http://schemas.microsoft.com/office/drawing/2014/main" id="{37C2AC93-39BE-6383-24C5-570BF719605A}"/>
              </a:ext>
            </a:extLst>
          </p:cNvPr>
          <p:cNvSpPr txBox="1">
            <a:spLocks/>
          </p:cNvSpPr>
          <p:nvPr/>
        </p:nvSpPr>
        <p:spPr>
          <a:xfrm>
            <a:off x="8686607" y="3717494"/>
            <a:ext cx="3060933" cy="105777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New indices will be added to ISPAR to address this issue</a:t>
            </a:r>
          </a:p>
        </p:txBody>
      </p:sp>
      <p:sp>
        <p:nvSpPr>
          <p:cNvPr id="41" name="Content Placeholder 2">
            <a:extLst>
              <a:ext uri="{FF2B5EF4-FFF2-40B4-BE49-F238E27FC236}">
                <a16:creationId xmlns:a16="http://schemas.microsoft.com/office/drawing/2014/main" id="{A9CEE15F-4FA5-AF40-064F-29AED9052A40}"/>
              </a:ext>
            </a:extLst>
          </p:cNvPr>
          <p:cNvSpPr txBox="1">
            <a:spLocks/>
          </p:cNvSpPr>
          <p:nvPr/>
        </p:nvSpPr>
        <p:spPr>
          <a:xfrm>
            <a:off x="8686607" y="4937010"/>
            <a:ext cx="3060933" cy="156654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More accurate assessments and  recommendations can then be made using the Thematic simulator</a:t>
            </a:r>
          </a:p>
        </p:txBody>
      </p:sp>
    </p:spTree>
    <p:extLst>
      <p:ext uri="{BB962C8B-B14F-4D97-AF65-F5344CB8AC3E}">
        <p14:creationId xmlns:p14="http://schemas.microsoft.com/office/powerpoint/2010/main" val="289264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2" grpId="0" animBg="1"/>
      <p:bldP spid="3" grpId="0" animBg="1"/>
      <p:bldP spid="39" grpId="0" animBg="1"/>
      <p:bldP spid="40" grpId="0" animBg="1"/>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609601" y="1841365"/>
            <a:ext cx="10976656" cy="566555"/>
          </a:xfrm>
        </p:spPr>
        <p:txBody>
          <a:bodyPr/>
          <a:lstStyle/>
          <a:p>
            <a:pPr algn="ctr"/>
            <a:r>
              <a:rPr lang="en-US" sz="3200" dirty="0">
                <a:solidFill>
                  <a:schemeClr val="tx1"/>
                </a:solidFill>
              </a:rPr>
              <a:t>The difficulties of an engendered index using ratios</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1544320" y="2422199"/>
            <a:ext cx="9225280" cy="2144582"/>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514350" indent="-514350" algn="l">
              <a:buFont typeface="+mj-lt"/>
              <a:buAutoNum type="arabicPeriod"/>
            </a:pPr>
            <a:r>
              <a:rPr lang="en-US" sz="2800" dirty="0">
                <a:solidFill>
                  <a:schemeClr val="tx2">
                    <a:lumMod val="50000"/>
                    <a:lumOff val="50000"/>
                  </a:schemeClr>
                </a:solidFill>
              </a:rPr>
              <a:t>May be misleading</a:t>
            </a:r>
          </a:p>
          <a:p>
            <a:pPr marL="514350" indent="-514350" algn="l">
              <a:buFont typeface="+mj-lt"/>
              <a:buAutoNum type="arabicPeriod"/>
            </a:pPr>
            <a:r>
              <a:rPr lang="en-US" sz="2800" dirty="0">
                <a:solidFill>
                  <a:schemeClr val="tx2">
                    <a:lumMod val="50000"/>
                    <a:lumOff val="50000"/>
                  </a:schemeClr>
                </a:solidFill>
              </a:rPr>
              <a:t>Need to use indicators in LEVEL to complement the ratio of indicators to get a good picture of performances </a:t>
            </a:r>
          </a:p>
          <a:p>
            <a:pPr algn="ctr"/>
            <a:endParaRPr lang="en-US" sz="2800" dirty="0">
              <a:solidFill>
                <a:schemeClr val="tx2">
                  <a:lumMod val="50000"/>
                  <a:lumOff val="50000"/>
                </a:schemeClr>
              </a:solidFill>
            </a:endParaRPr>
          </a:p>
        </p:txBody>
      </p:sp>
    </p:spTree>
    <p:extLst>
      <p:ext uri="{BB962C8B-B14F-4D97-AF65-F5344CB8AC3E}">
        <p14:creationId xmlns:p14="http://schemas.microsoft.com/office/powerpoint/2010/main" val="305366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5F00D-F99B-40B6-BE09-6B05B7B15B17}"/>
              </a:ext>
            </a:extLst>
          </p:cNvPr>
          <p:cNvSpPr>
            <a:spLocks noGrp="1"/>
          </p:cNvSpPr>
          <p:nvPr>
            <p:ph type="ctrTitle"/>
          </p:nvPr>
        </p:nvSpPr>
        <p:spPr>
          <a:xfrm>
            <a:off x="1629101" y="1006768"/>
            <a:ext cx="8933796" cy="2367383"/>
          </a:xfrm>
        </p:spPr>
        <p:txBody>
          <a:bodyPr>
            <a:normAutofit fontScale="90000"/>
          </a:bodyPr>
          <a:lstStyle/>
          <a:p>
            <a:pPr>
              <a:lnSpc>
                <a:spcPct val="150000"/>
              </a:lnSpc>
            </a:pPr>
            <a:r>
              <a:rPr lang="en-GB" sz="4000" dirty="0"/>
              <a:t>Workshop on the Use of the "Indices Simulation Tool for Policy Makers in the Arab Region”</a:t>
            </a:r>
            <a:endParaRPr lang="en-US" sz="4000" dirty="0"/>
          </a:p>
        </p:txBody>
      </p:sp>
      <p:sp>
        <p:nvSpPr>
          <p:cNvPr id="3" name="Text Placeholder 2"/>
          <p:cNvSpPr>
            <a:spLocks noGrp="1"/>
          </p:cNvSpPr>
          <p:nvPr>
            <p:ph type="subTitle" idx="1"/>
          </p:nvPr>
        </p:nvSpPr>
        <p:spPr>
          <a:xfrm>
            <a:off x="1629101" y="3622137"/>
            <a:ext cx="8936846" cy="457201"/>
          </a:xfrm>
        </p:spPr>
        <p:txBody>
          <a:bodyPr/>
          <a:lstStyle/>
          <a:p>
            <a:r>
              <a:rPr lang="en-US" sz="2000" dirty="0">
                <a:solidFill>
                  <a:schemeClr val="tx1"/>
                </a:solidFill>
              </a:rPr>
              <a:t>Nathalie PICASSO-GRAND, Data Scientist, ESCWA</a:t>
            </a:r>
          </a:p>
          <a:p>
            <a:endParaRPr lang="en-US" sz="2000" dirty="0"/>
          </a:p>
        </p:txBody>
      </p:sp>
      <p:sp>
        <p:nvSpPr>
          <p:cNvPr id="5" name="Text Placeholder 3">
            <a:extLst>
              <a:ext uri="{FF2B5EF4-FFF2-40B4-BE49-F238E27FC236}">
                <a16:creationId xmlns:a16="http://schemas.microsoft.com/office/drawing/2014/main" id="{1E9F05A5-6146-4BE3-B4E1-66827AE2B4EC}"/>
              </a:ext>
            </a:extLst>
          </p:cNvPr>
          <p:cNvSpPr txBox="1">
            <a:spLocks/>
          </p:cNvSpPr>
          <p:nvPr/>
        </p:nvSpPr>
        <p:spPr>
          <a:xfrm>
            <a:off x="5329947" y="3099602"/>
            <a:ext cx="1834646" cy="285377"/>
          </a:xfrm>
          <a:prstGeom prst="rect">
            <a:avLst/>
          </a:prstGeom>
        </p:spPr>
        <p:txBody>
          <a:bodyPr vert="horz" lIns="0" tIns="0" rIns="0" bIns="0"/>
          <a:lstStyle>
            <a:lvl1pPr marL="342900" indent="-342900" algn="l" defTabSz="457200" rtl="0" eaLnBrk="1" fontAlgn="base" hangingPunct="1">
              <a:lnSpc>
                <a:spcPts val="1800"/>
              </a:lnSpc>
              <a:spcBef>
                <a:spcPts val="0"/>
              </a:spcBef>
              <a:spcAft>
                <a:spcPct val="0"/>
              </a:spcAft>
              <a:buFont typeface="Arial" charset="0"/>
              <a:buNone/>
              <a:defRPr sz="1800" b="0" kern="1200" cap="none" baseline="0">
                <a:solidFill>
                  <a:schemeClr val="bg1">
                    <a:lumMod val="95000"/>
                  </a:schemeClr>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 name="Text Placeholder 2">
            <a:extLst>
              <a:ext uri="{FF2B5EF4-FFF2-40B4-BE49-F238E27FC236}">
                <a16:creationId xmlns:a16="http://schemas.microsoft.com/office/drawing/2014/main" id="{2B7D1DE4-C6B8-7F93-2463-05C03902FE55}"/>
              </a:ext>
            </a:extLst>
          </p:cNvPr>
          <p:cNvSpPr txBox="1">
            <a:spLocks/>
          </p:cNvSpPr>
          <p:nvPr/>
        </p:nvSpPr>
        <p:spPr>
          <a:xfrm>
            <a:off x="2768424" y="3937533"/>
            <a:ext cx="8864591" cy="283610"/>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l"/>
            <a:r>
              <a:rPr lang="en-US" sz="1600" dirty="0">
                <a:solidFill>
                  <a:schemeClr val="tx1"/>
                </a:solidFill>
              </a:rPr>
              <a:t>17-18 May 2023, UN House, Beirut, Lebanon</a:t>
            </a:r>
            <a:endParaRPr lang="en-US" sz="1600" dirty="0"/>
          </a:p>
        </p:txBody>
      </p:sp>
    </p:spTree>
    <p:extLst>
      <p:ext uri="{BB962C8B-B14F-4D97-AF65-F5344CB8AC3E}">
        <p14:creationId xmlns:p14="http://schemas.microsoft.com/office/powerpoint/2010/main" val="63329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572C0C-4FC9-455E-95C9-88CFCAA50472}"/>
              </a:ext>
            </a:extLst>
          </p:cNvPr>
          <p:cNvSpPr>
            <a:spLocks noGrp="1"/>
          </p:cNvSpPr>
          <p:nvPr>
            <p:ph type="body" sz="quarter" idx="11"/>
          </p:nvPr>
        </p:nvSpPr>
        <p:spPr>
          <a:xfrm>
            <a:off x="955602" y="719271"/>
            <a:ext cx="10280796" cy="414338"/>
          </a:xfrm>
        </p:spPr>
        <p:txBody>
          <a:bodyPr/>
          <a:lstStyle/>
          <a:p>
            <a:pPr algn="l"/>
            <a:r>
              <a:rPr lang="en-GB" sz="2800" dirty="0"/>
              <a:t>Indices Simulation Tool for Policy Makers in the Arab Region (ISPAR)</a:t>
            </a:r>
            <a:endParaRPr lang="en-US" sz="2800" dirty="0"/>
          </a:p>
        </p:txBody>
      </p:sp>
      <p:sp>
        <p:nvSpPr>
          <p:cNvPr id="14" name="TextBox 13">
            <a:extLst>
              <a:ext uri="{FF2B5EF4-FFF2-40B4-BE49-F238E27FC236}">
                <a16:creationId xmlns:a16="http://schemas.microsoft.com/office/drawing/2014/main" id="{0633D21F-EC4D-E031-C8EE-3B50004383A0}"/>
              </a:ext>
            </a:extLst>
          </p:cNvPr>
          <p:cNvSpPr txBox="1"/>
          <p:nvPr/>
        </p:nvSpPr>
        <p:spPr>
          <a:xfrm>
            <a:off x="6001407" y="4349790"/>
            <a:ext cx="4767493" cy="492443"/>
          </a:xfrm>
          <a:prstGeom prst="rect">
            <a:avLst/>
          </a:prstGeom>
          <a:noFill/>
        </p:spPr>
        <p:txBody>
          <a:bodyPr wrap="square" rtlCol="0">
            <a:spAutoFit/>
          </a:bodyPr>
          <a:lstStyle/>
          <a:p>
            <a:endParaRPr lang="en-US" b="1" dirty="0">
              <a:solidFill>
                <a:srgbClr val="23233A"/>
              </a:solidFill>
              <a:latin typeface="soleil"/>
            </a:endParaRPr>
          </a:p>
          <a:p>
            <a:endParaRPr lang="en-US" sz="800" b="1" i="0" dirty="0">
              <a:solidFill>
                <a:srgbClr val="23233A"/>
              </a:solidFill>
              <a:effectLst/>
              <a:latin typeface="soleil"/>
            </a:endParaRPr>
          </a:p>
        </p:txBody>
      </p:sp>
      <p:pic>
        <p:nvPicPr>
          <p:cNvPr id="2" name="Picture 1">
            <a:extLst>
              <a:ext uri="{FF2B5EF4-FFF2-40B4-BE49-F238E27FC236}">
                <a16:creationId xmlns:a16="http://schemas.microsoft.com/office/drawing/2014/main" id="{269A57C5-DFE5-52D8-70E3-B381A0269ADD}"/>
              </a:ext>
            </a:extLst>
          </p:cNvPr>
          <p:cNvPicPr>
            <a:picLocks noChangeAspect="1"/>
          </p:cNvPicPr>
          <p:nvPr/>
        </p:nvPicPr>
        <p:blipFill rotWithShape="1">
          <a:blip r:embed="rId3"/>
          <a:srcRect l="1211"/>
          <a:stretch/>
        </p:blipFill>
        <p:spPr>
          <a:xfrm>
            <a:off x="2661919" y="1403503"/>
            <a:ext cx="7091681" cy="4953210"/>
          </a:xfrm>
          <a:prstGeom prst="rect">
            <a:avLst/>
          </a:prstGeom>
          <a:noFill/>
        </p:spPr>
      </p:pic>
    </p:spTree>
    <p:extLst>
      <p:ext uri="{BB962C8B-B14F-4D97-AF65-F5344CB8AC3E}">
        <p14:creationId xmlns:p14="http://schemas.microsoft.com/office/powerpoint/2010/main" val="3941816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861685"/>
            <a:ext cx="8961915" cy="632008"/>
          </a:xfrm>
        </p:spPr>
        <p:txBody>
          <a:bodyPr/>
          <a:lstStyle/>
          <a:p>
            <a:pPr algn="ctr"/>
            <a:r>
              <a:rPr lang="en-GB" sz="3200" dirty="0">
                <a:solidFill>
                  <a:schemeClr val="tx1"/>
                </a:solidFill>
              </a:rPr>
              <a:t>Session VI: The Global Index on Women, Peace and Security</a:t>
            </a:r>
            <a:endParaRPr lang="en-US" sz="3200" dirty="0">
              <a:solidFill>
                <a:schemeClr val="tx1"/>
              </a:solidFill>
            </a:endParaRP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3179969" y="3119121"/>
            <a:ext cx="6373934" cy="470083"/>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400" dirty="0">
                <a:solidFill>
                  <a:schemeClr val="tx2">
                    <a:lumMod val="50000"/>
                    <a:lumOff val="50000"/>
                  </a:schemeClr>
                </a:solidFill>
              </a:rPr>
              <a:t>This session will introduce the Global Index on Women, Peace and Security Index and allow participants to use the ISPAR tool to retrieve country results. Participants will then present their experience around the use of ISPAR to analyse their rankings and scores.</a:t>
            </a:r>
            <a:endParaRPr lang="en-US" sz="2400" dirty="0">
              <a:solidFill>
                <a:schemeClr val="tx2">
                  <a:lumMod val="50000"/>
                  <a:lumOff val="50000"/>
                </a:schemeClr>
              </a:solidFill>
            </a:endParaRPr>
          </a:p>
        </p:txBody>
      </p:sp>
    </p:spTree>
    <p:extLst>
      <p:ext uri="{BB962C8B-B14F-4D97-AF65-F5344CB8AC3E}">
        <p14:creationId xmlns:p14="http://schemas.microsoft.com/office/powerpoint/2010/main" val="1137689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609601" y="1841365"/>
            <a:ext cx="10976656" cy="566555"/>
          </a:xfrm>
        </p:spPr>
        <p:txBody>
          <a:bodyPr/>
          <a:lstStyle/>
          <a:p>
            <a:pPr algn="ctr"/>
            <a:r>
              <a:rPr lang="en-GB" sz="3200" dirty="0">
                <a:solidFill>
                  <a:schemeClr val="tx1"/>
                </a:solidFill>
              </a:rPr>
              <a:t>Women, Peace and Security Index: </a:t>
            </a:r>
          </a:p>
          <a:p>
            <a:pPr algn="ctr"/>
            <a:r>
              <a:rPr lang="en-US" sz="3200" dirty="0">
                <a:solidFill>
                  <a:schemeClr val="tx1"/>
                </a:solidFill>
              </a:rPr>
              <a:t>The need to adopt a comprehensive approach</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2271259" y="3083262"/>
            <a:ext cx="7672841" cy="2027883"/>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US" sz="2800" dirty="0">
                <a:solidFill>
                  <a:schemeClr val="tx2">
                    <a:lumMod val="50000"/>
                    <a:lumOff val="50000"/>
                  </a:schemeClr>
                </a:solidFill>
              </a:rPr>
              <a:t>For this index, the methodology was developed so a comprehensive approach of the issue at hand must be developed for policy changes to have an impact on the ranking.</a:t>
            </a:r>
          </a:p>
        </p:txBody>
      </p:sp>
    </p:spTree>
    <p:extLst>
      <p:ext uri="{BB962C8B-B14F-4D97-AF65-F5344CB8AC3E}">
        <p14:creationId xmlns:p14="http://schemas.microsoft.com/office/powerpoint/2010/main" val="3247540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2369684"/>
            <a:ext cx="9083835" cy="464811"/>
          </a:xfrm>
        </p:spPr>
        <p:txBody>
          <a:bodyPr/>
          <a:lstStyle/>
          <a:p>
            <a:pPr algn="ctr"/>
            <a:r>
              <a:rPr lang="en-US" sz="3200" dirty="0">
                <a:solidFill>
                  <a:schemeClr val="tx1"/>
                </a:solidFill>
              </a:rPr>
              <a:t>Simulations</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1544320" y="2958529"/>
            <a:ext cx="9225280" cy="1586774"/>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2800" dirty="0">
                <a:solidFill>
                  <a:schemeClr val="tx2">
                    <a:lumMod val="50000"/>
                    <a:lumOff val="50000"/>
                  </a:schemeClr>
                </a:solidFill>
              </a:rPr>
              <a:t>Go to ISPAR / Simulators / All / select ‘</a:t>
            </a:r>
            <a:r>
              <a:rPr lang="en-GB" sz="2800" dirty="0">
                <a:solidFill>
                  <a:schemeClr val="tx2">
                    <a:lumMod val="50000"/>
                    <a:lumOff val="50000"/>
                  </a:schemeClr>
                </a:solidFill>
              </a:rPr>
              <a:t>Women, Peace, and Security Index’</a:t>
            </a:r>
            <a:endParaRPr lang="en-US" sz="2800" dirty="0">
              <a:solidFill>
                <a:schemeClr val="tx2">
                  <a:lumMod val="50000"/>
                  <a:lumOff val="50000"/>
                </a:schemeClr>
              </a:solidFill>
            </a:endParaRPr>
          </a:p>
        </p:txBody>
      </p:sp>
    </p:spTree>
    <p:extLst>
      <p:ext uri="{BB962C8B-B14F-4D97-AF65-F5344CB8AC3E}">
        <p14:creationId xmlns:p14="http://schemas.microsoft.com/office/powerpoint/2010/main" val="919513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DE6FD9-179F-D02C-C975-EB5532EF3470}"/>
              </a:ext>
            </a:extLst>
          </p:cNvPr>
          <p:cNvPicPr>
            <a:picLocks noChangeAspect="1"/>
          </p:cNvPicPr>
          <p:nvPr/>
        </p:nvPicPr>
        <p:blipFill>
          <a:blip r:embed="rId3"/>
          <a:stretch>
            <a:fillRect/>
          </a:stretch>
        </p:blipFill>
        <p:spPr>
          <a:xfrm>
            <a:off x="3563268" y="1150883"/>
            <a:ext cx="4197566" cy="5162815"/>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GB" sz="2800" b="1" dirty="0">
                <a:solidFill>
                  <a:schemeClr val="tx1"/>
                </a:solidFill>
              </a:rPr>
              <a:t>Women, Peace, and Security Index</a:t>
            </a:r>
            <a:endParaRPr lang="en-US" sz="2800" b="1" dirty="0">
              <a:solidFill>
                <a:schemeClr val="tx1"/>
              </a:solidFill>
            </a:endParaRP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a:off x="2275840" y="4178184"/>
            <a:ext cx="3180080" cy="1795896"/>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645708" y="1608376"/>
            <a:ext cx="2036532" cy="367482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Go to</a:t>
            </a:r>
          </a:p>
          <a:p>
            <a:pPr marL="0" indent="0">
              <a:buFont typeface="Garamond" pitchFamily="18" charset="0"/>
              <a:buNone/>
            </a:pPr>
            <a:endParaRPr lang="en-GB" dirty="0">
              <a:latin typeface="Arial" panose="020B0604020202020204" pitchFamily="34" charset="0"/>
              <a:cs typeface="Arial" panose="020B0604020202020204" pitchFamily="34" charset="0"/>
            </a:endParaRPr>
          </a:p>
          <a:p>
            <a:pPr marL="0" indent="0">
              <a:buFont typeface="Garamond" pitchFamily="18" charset="0"/>
              <a:buNone/>
            </a:pPr>
            <a:r>
              <a:rPr lang="en-GB" dirty="0">
                <a:latin typeface="Arial" panose="020B0604020202020204" pitchFamily="34" charset="0"/>
                <a:cs typeface="Arial" panose="020B0604020202020204" pitchFamily="34" charset="0"/>
              </a:rPr>
              <a:t>Simulators</a:t>
            </a:r>
          </a:p>
          <a:p>
            <a:pPr marL="0" indent="0">
              <a:buFont typeface="Garamond" pitchFamily="18" charset="0"/>
              <a:buNone/>
            </a:pPr>
            <a:r>
              <a:rPr lang="en-GB" dirty="0">
                <a:latin typeface="Arial" panose="020B0604020202020204" pitchFamily="34" charset="0"/>
                <a:cs typeface="Arial" panose="020B0604020202020204" pitchFamily="34" charset="0"/>
              </a:rPr>
              <a:t>All </a:t>
            </a:r>
          </a:p>
          <a:p>
            <a:pPr marL="0" indent="0">
              <a:buNone/>
            </a:pPr>
            <a:r>
              <a:rPr lang="en-GB" dirty="0">
                <a:latin typeface="Arial" panose="020B0604020202020204" pitchFamily="34" charset="0"/>
                <a:cs typeface="Arial" panose="020B0604020202020204" pitchFamily="34" charset="0"/>
              </a:rPr>
              <a:t>Select Women, Peace, and Security Index </a:t>
            </a:r>
          </a:p>
          <a:p>
            <a:pPr marL="0" indent="0">
              <a:buFont typeface="Garamond" pitchFamily="18" charset="0"/>
              <a:buNone/>
            </a:pPr>
            <a:endParaRPr lang="en-GB" dirty="0"/>
          </a:p>
        </p:txBody>
      </p:sp>
      <p:cxnSp>
        <p:nvCxnSpPr>
          <p:cNvPr id="13" name="Straight Arrow Connector 12">
            <a:extLst>
              <a:ext uri="{FF2B5EF4-FFF2-40B4-BE49-F238E27FC236}">
                <a16:creationId xmlns:a16="http://schemas.microsoft.com/office/drawing/2014/main" id="{590E4057-CB9A-75D8-5E2A-91B6E78608DA}"/>
              </a:ext>
            </a:extLst>
          </p:cNvPr>
          <p:cNvCxnSpPr>
            <a:cxnSpLocks/>
          </p:cNvCxnSpPr>
          <p:nvPr/>
        </p:nvCxnSpPr>
        <p:spPr>
          <a:xfrm flipV="1">
            <a:off x="1290320" y="1608376"/>
            <a:ext cx="3180080" cy="159202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flipV="1">
            <a:off x="2010971" y="1311088"/>
            <a:ext cx="2674823" cy="143354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3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489AA5-0CDD-2207-94CC-254547A91A5D}"/>
              </a:ext>
            </a:extLst>
          </p:cNvPr>
          <p:cNvPicPr>
            <a:picLocks noChangeAspect="1"/>
          </p:cNvPicPr>
          <p:nvPr/>
        </p:nvPicPr>
        <p:blipFill>
          <a:blip r:embed="rId3"/>
          <a:stretch>
            <a:fillRect/>
          </a:stretch>
        </p:blipFill>
        <p:spPr>
          <a:xfrm>
            <a:off x="2765198" y="1332485"/>
            <a:ext cx="6617040" cy="4978656"/>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GB" sz="2800" b="1" dirty="0">
                <a:solidFill>
                  <a:schemeClr val="tx1"/>
                </a:solidFill>
              </a:rPr>
              <a:t>Women, Peace, and Security Index</a:t>
            </a:r>
            <a:endParaRPr lang="en-US" sz="2800" b="1" dirty="0">
              <a:solidFill>
                <a:schemeClr val="tx1"/>
              </a:solidFill>
            </a:endParaRP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a:off x="2275840" y="3627120"/>
            <a:ext cx="2103120" cy="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538448" y="990049"/>
            <a:ext cx="1791548" cy="183741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Brief description of the country for benchmarking</a:t>
            </a:r>
            <a:endParaRPr lang="en-GB" dirty="0"/>
          </a:p>
        </p:txBody>
      </p:sp>
      <p:cxnSp>
        <p:nvCxnSpPr>
          <p:cNvPr id="13" name="Straight Arrow Connector 12">
            <a:extLst>
              <a:ext uri="{FF2B5EF4-FFF2-40B4-BE49-F238E27FC236}">
                <a16:creationId xmlns:a16="http://schemas.microsoft.com/office/drawing/2014/main" id="{590E4057-CB9A-75D8-5E2A-91B6E78608DA}"/>
              </a:ext>
            </a:extLst>
          </p:cNvPr>
          <p:cNvCxnSpPr>
            <a:cxnSpLocks/>
          </p:cNvCxnSpPr>
          <p:nvPr/>
        </p:nvCxnSpPr>
        <p:spPr>
          <a:xfrm flipH="1">
            <a:off x="6756400" y="1235581"/>
            <a:ext cx="2763520" cy="37719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a:off x="2113280" y="1464277"/>
            <a:ext cx="1087120" cy="52583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A8250A0B-8DD5-52A5-8D56-B7AC0ACDD2F6}"/>
              </a:ext>
            </a:extLst>
          </p:cNvPr>
          <p:cNvSpPr txBox="1">
            <a:spLocks/>
          </p:cNvSpPr>
          <p:nvPr/>
        </p:nvSpPr>
        <p:spPr>
          <a:xfrm>
            <a:off x="9753568" y="969345"/>
            <a:ext cx="1791548" cy="153001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Brief description of the selected index</a:t>
            </a:r>
            <a:endParaRPr lang="en-GB" dirty="0"/>
          </a:p>
        </p:txBody>
      </p:sp>
      <p:cxnSp>
        <p:nvCxnSpPr>
          <p:cNvPr id="15" name="Straight Arrow Connector 14">
            <a:extLst>
              <a:ext uri="{FF2B5EF4-FFF2-40B4-BE49-F238E27FC236}">
                <a16:creationId xmlns:a16="http://schemas.microsoft.com/office/drawing/2014/main" id="{ABEC69D6-6085-F536-8CC1-C89DD2F1B9AC}"/>
              </a:ext>
            </a:extLst>
          </p:cNvPr>
          <p:cNvCxnSpPr>
            <a:cxnSpLocks/>
          </p:cNvCxnSpPr>
          <p:nvPr/>
        </p:nvCxnSpPr>
        <p:spPr>
          <a:xfrm flipH="1" flipV="1">
            <a:off x="8207100" y="2296160"/>
            <a:ext cx="1341977" cy="71988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E03E9B6-259F-56B2-092B-D1FA82F91A87}"/>
              </a:ext>
            </a:extLst>
          </p:cNvPr>
          <p:cNvSpPr txBox="1">
            <a:spLocks/>
          </p:cNvSpPr>
          <p:nvPr/>
        </p:nvSpPr>
        <p:spPr>
          <a:xfrm>
            <a:off x="9782725" y="2749805"/>
            <a:ext cx="1791548" cy="153001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Link to the webpage of the selected index</a:t>
            </a:r>
            <a:endParaRPr lang="en-GB" dirty="0"/>
          </a:p>
        </p:txBody>
      </p: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538448" y="3111834"/>
            <a:ext cx="1791548" cy="183741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Year of the last ranking available</a:t>
            </a:r>
          </a:p>
          <a:p>
            <a:pPr marL="0" indent="0">
              <a:buFont typeface="Garamond" pitchFamily="18" charset="0"/>
              <a:buNone/>
            </a:pPr>
            <a:r>
              <a:rPr lang="en-GB" dirty="0">
                <a:latin typeface="Arial" panose="020B0604020202020204" pitchFamily="34" charset="0"/>
                <a:cs typeface="Arial" panose="020B0604020202020204" pitchFamily="34" charset="0"/>
              </a:rPr>
              <a:t>Rank and score</a:t>
            </a:r>
            <a:endParaRPr lang="en-GB" dirty="0"/>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a:off x="2275840" y="3627120"/>
            <a:ext cx="924560" cy="31496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1E4DFD-35CE-3CFE-FE96-32B682208208}"/>
              </a:ext>
            </a:extLst>
          </p:cNvPr>
          <p:cNvCxnSpPr>
            <a:cxnSpLocks/>
          </p:cNvCxnSpPr>
          <p:nvPr/>
        </p:nvCxnSpPr>
        <p:spPr>
          <a:xfrm>
            <a:off x="2329996" y="3627120"/>
            <a:ext cx="870404" cy="65270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FBE384C7-C758-4741-27F2-253DF25105B4}"/>
              </a:ext>
            </a:extLst>
          </p:cNvPr>
          <p:cNvSpPr txBox="1">
            <a:spLocks/>
          </p:cNvSpPr>
          <p:nvPr/>
        </p:nvSpPr>
        <p:spPr>
          <a:xfrm>
            <a:off x="569341" y="5364007"/>
            <a:ext cx="1869089" cy="122225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Dimensions with rank and score per dimension</a:t>
            </a:r>
            <a:endParaRPr lang="en-GB" dirty="0"/>
          </a:p>
        </p:txBody>
      </p:sp>
      <p:cxnSp>
        <p:nvCxnSpPr>
          <p:cNvPr id="27" name="Straight Arrow Connector 26">
            <a:extLst>
              <a:ext uri="{FF2B5EF4-FFF2-40B4-BE49-F238E27FC236}">
                <a16:creationId xmlns:a16="http://schemas.microsoft.com/office/drawing/2014/main" id="{E1342221-EBEC-6863-53A8-44681096F557}"/>
              </a:ext>
            </a:extLst>
          </p:cNvPr>
          <p:cNvCxnSpPr>
            <a:cxnSpLocks/>
            <a:stCxn id="26" idx="3"/>
          </p:cNvCxnSpPr>
          <p:nvPr/>
        </p:nvCxnSpPr>
        <p:spPr>
          <a:xfrm>
            <a:off x="2438430" y="5975132"/>
            <a:ext cx="545254" cy="16150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C0E2F60-4463-13AA-A3CC-B344BD360DA9}"/>
              </a:ext>
            </a:extLst>
          </p:cNvPr>
          <p:cNvCxnSpPr>
            <a:cxnSpLocks/>
          </p:cNvCxnSpPr>
          <p:nvPr/>
        </p:nvCxnSpPr>
        <p:spPr>
          <a:xfrm>
            <a:off x="2329996" y="3627120"/>
            <a:ext cx="1737392" cy="189839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DFBA2BC5-F719-AB4A-C138-9A502AEF1D27}"/>
              </a:ext>
            </a:extLst>
          </p:cNvPr>
          <p:cNvSpPr txBox="1">
            <a:spLocks/>
          </p:cNvSpPr>
          <p:nvPr/>
        </p:nvSpPr>
        <p:spPr>
          <a:xfrm>
            <a:off x="9549077" y="5693153"/>
            <a:ext cx="1791548" cy="56395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Scroll down…</a:t>
            </a:r>
            <a:endParaRPr lang="en-GB" dirty="0"/>
          </a:p>
        </p:txBody>
      </p:sp>
    </p:spTree>
    <p:extLst>
      <p:ext uri="{BB962C8B-B14F-4D97-AF65-F5344CB8AC3E}">
        <p14:creationId xmlns:p14="http://schemas.microsoft.com/office/powerpoint/2010/main" val="83141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bg/>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bg/>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8" grpId="0" uiExpand="1" build="p" animBg="1"/>
      <p:bldP spid="16" grpId="0" uiExpand="1" build="p" animBg="1"/>
      <p:bldP spid="20" grpId="0" uiExpand="1" build="p" animBg="1"/>
      <p:bldP spid="26" grpId="0" uiExpand="1" build="p" animBg="1"/>
      <p:bldP spid="37" grpId="0" uiExpand="1"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593129-CCEE-8310-7E11-87F4DB489BED}"/>
              </a:ext>
            </a:extLst>
          </p:cNvPr>
          <p:cNvPicPr>
            <a:picLocks noChangeAspect="1"/>
          </p:cNvPicPr>
          <p:nvPr/>
        </p:nvPicPr>
        <p:blipFill>
          <a:blip r:embed="rId3"/>
          <a:stretch>
            <a:fillRect/>
          </a:stretch>
        </p:blipFill>
        <p:spPr>
          <a:xfrm>
            <a:off x="2913335" y="1198878"/>
            <a:ext cx="6597989" cy="5435879"/>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GB" sz="2800" b="1" dirty="0">
                <a:solidFill>
                  <a:schemeClr val="tx1"/>
                </a:solidFill>
              </a:rPr>
              <a:t>Women, Peace, and Security Index</a:t>
            </a:r>
            <a:endParaRPr lang="en-US" sz="2800" b="1" dirty="0">
              <a:solidFill>
                <a:schemeClr val="tx1"/>
              </a:solidFill>
            </a:endParaRP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a:off x="2215294" y="2590800"/>
            <a:ext cx="1005426" cy="50997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538448" y="990049"/>
            <a:ext cx="1645952" cy="72699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Country’s name</a:t>
            </a:r>
            <a:endParaRPr lang="en-GB" dirty="0"/>
          </a:p>
        </p:txBody>
      </p:sp>
      <p:cxnSp>
        <p:nvCxnSpPr>
          <p:cNvPr id="13" name="Straight Arrow Connector 12">
            <a:extLst>
              <a:ext uri="{FF2B5EF4-FFF2-40B4-BE49-F238E27FC236}">
                <a16:creationId xmlns:a16="http://schemas.microsoft.com/office/drawing/2014/main" id="{590E4057-CB9A-75D8-5E2A-91B6E78608DA}"/>
              </a:ext>
            </a:extLst>
          </p:cNvPr>
          <p:cNvCxnSpPr>
            <a:cxnSpLocks/>
          </p:cNvCxnSpPr>
          <p:nvPr/>
        </p:nvCxnSpPr>
        <p:spPr>
          <a:xfrm flipH="1">
            <a:off x="6563360" y="1017246"/>
            <a:ext cx="3108960" cy="61571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a:off x="2215294" y="1197504"/>
            <a:ext cx="768390" cy="47124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A8250A0B-8DD5-52A5-8D56-B7AC0ACDD2F6}"/>
              </a:ext>
            </a:extLst>
          </p:cNvPr>
          <p:cNvSpPr txBox="1">
            <a:spLocks/>
          </p:cNvSpPr>
          <p:nvPr/>
        </p:nvSpPr>
        <p:spPr>
          <a:xfrm>
            <a:off x="9672320" y="734288"/>
            <a:ext cx="1869088" cy="45720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Index’s name</a:t>
            </a:r>
            <a:endParaRPr lang="en-GB" dirty="0"/>
          </a:p>
        </p:txBody>
      </p:sp>
      <p:cxnSp>
        <p:nvCxnSpPr>
          <p:cNvPr id="15" name="Straight Arrow Connector 14">
            <a:extLst>
              <a:ext uri="{FF2B5EF4-FFF2-40B4-BE49-F238E27FC236}">
                <a16:creationId xmlns:a16="http://schemas.microsoft.com/office/drawing/2014/main" id="{ABEC69D6-6085-F536-8CC1-C89DD2F1B9AC}"/>
              </a:ext>
            </a:extLst>
          </p:cNvPr>
          <p:cNvCxnSpPr>
            <a:cxnSpLocks/>
            <a:stCxn id="16" idx="1"/>
          </p:cNvCxnSpPr>
          <p:nvPr/>
        </p:nvCxnSpPr>
        <p:spPr>
          <a:xfrm flipH="1">
            <a:off x="7325360" y="3739076"/>
            <a:ext cx="2346960" cy="220452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E03E9B6-259F-56B2-092B-D1FA82F91A87}"/>
              </a:ext>
            </a:extLst>
          </p:cNvPr>
          <p:cNvSpPr txBox="1">
            <a:spLocks/>
          </p:cNvSpPr>
          <p:nvPr/>
        </p:nvSpPr>
        <p:spPr>
          <a:xfrm>
            <a:off x="9672320" y="2749805"/>
            <a:ext cx="2416727" cy="197854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Box in which the impact of the rank and score will be shown. For now, the year of the last ranking, the rank and score are provided for reference</a:t>
            </a:r>
            <a:endParaRPr lang="en-GB" dirty="0"/>
          </a:p>
        </p:txBody>
      </p: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363924" y="2296160"/>
            <a:ext cx="1791548" cy="152399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Click on the dimension’s name to see the KPIs</a:t>
            </a:r>
            <a:endParaRPr lang="en-GB" dirty="0"/>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a:off x="2206686" y="2581855"/>
            <a:ext cx="937994" cy="91900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1E4DFD-35CE-3CFE-FE96-32B682208208}"/>
              </a:ext>
            </a:extLst>
          </p:cNvPr>
          <p:cNvCxnSpPr>
            <a:cxnSpLocks/>
          </p:cNvCxnSpPr>
          <p:nvPr/>
        </p:nvCxnSpPr>
        <p:spPr>
          <a:xfrm>
            <a:off x="2207719" y="2628056"/>
            <a:ext cx="899595" cy="130198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FBE384C7-C758-4741-27F2-253DF25105B4}"/>
              </a:ext>
            </a:extLst>
          </p:cNvPr>
          <p:cNvSpPr txBox="1">
            <a:spLocks/>
          </p:cNvSpPr>
          <p:nvPr/>
        </p:nvSpPr>
        <p:spPr>
          <a:xfrm>
            <a:off x="277139" y="5465380"/>
            <a:ext cx="2122890" cy="80514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Actual values of the KPIs</a:t>
            </a:r>
            <a:endParaRPr lang="en-GB" dirty="0"/>
          </a:p>
        </p:txBody>
      </p:sp>
      <p:cxnSp>
        <p:nvCxnSpPr>
          <p:cNvPr id="27" name="Straight Arrow Connector 26">
            <a:extLst>
              <a:ext uri="{FF2B5EF4-FFF2-40B4-BE49-F238E27FC236}">
                <a16:creationId xmlns:a16="http://schemas.microsoft.com/office/drawing/2014/main" id="{E1342221-EBEC-6863-53A8-44681096F557}"/>
              </a:ext>
            </a:extLst>
          </p:cNvPr>
          <p:cNvCxnSpPr>
            <a:cxnSpLocks/>
            <a:stCxn id="26" idx="3"/>
          </p:cNvCxnSpPr>
          <p:nvPr/>
        </p:nvCxnSpPr>
        <p:spPr>
          <a:xfrm flipV="1">
            <a:off x="2400029" y="4492692"/>
            <a:ext cx="3005091" cy="1375259"/>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DFBA2BC5-F719-AB4A-C138-9A502AEF1D27}"/>
              </a:ext>
            </a:extLst>
          </p:cNvPr>
          <p:cNvSpPr txBox="1">
            <a:spLocks/>
          </p:cNvSpPr>
          <p:nvPr/>
        </p:nvSpPr>
        <p:spPr>
          <a:xfrm>
            <a:off x="9193799" y="5989437"/>
            <a:ext cx="2826129" cy="56395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Exploring the interlinkages among KPIs…</a:t>
            </a:r>
            <a:endParaRPr lang="en-GB" dirty="0"/>
          </a:p>
        </p:txBody>
      </p:sp>
      <p:sp>
        <p:nvSpPr>
          <p:cNvPr id="18" name="Content Placeholder 2">
            <a:extLst>
              <a:ext uri="{FF2B5EF4-FFF2-40B4-BE49-F238E27FC236}">
                <a16:creationId xmlns:a16="http://schemas.microsoft.com/office/drawing/2014/main" id="{FEBD798B-5D50-0BE3-8C33-DCC28C3D8BBF}"/>
              </a:ext>
            </a:extLst>
          </p:cNvPr>
          <p:cNvSpPr txBox="1">
            <a:spLocks/>
          </p:cNvSpPr>
          <p:nvPr/>
        </p:nvSpPr>
        <p:spPr>
          <a:xfrm>
            <a:off x="302699" y="4195368"/>
            <a:ext cx="2122890" cy="80514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Select benchmarks</a:t>
            </a:r>
            <a:endParaRPr lang="en-GB" dirty="0"/>
          </a:p>
        </p:txBody>
      </p:sp>
      <p:cxnSp>
        <p:nvCxnSpPr>
          <p:cNvPr id="19" name="Straight Arrow Connector 18">
            <a:extLst>
              <a:ext uri="{FF2B5EF4-FFF2-40B4-BE49-F238E27FC236}">
                <a16:creationId xmlns:a16="http://schemas.microsoft.com/office/drawing/2014/main" id="{01C30888-019F-66A1-A64A-9B69F1E441E9}"/>
              </a:ext>
            </a:extLst>
          </p:cNvPr>
          <p:cNvCxnSpPr>
            <a:cxnSpLocks/>
            <a:stCxn id="18" idx="3"/>
          </p:cNvCxnSpPr>
          <p:nvPr/>
        </p:nvCxnSpPr>
        <p:spPr>
          <a:xfrm flipV="1">
            <a:off x="2425589" y="2852436"/>
            <a:ext cx="3670411" cy="1745503"/>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10BF8680-6C82-D0AC-D29B-C42A3D00E76C}"/>
              </a:ext>
            </a:extLst>
          </p:cNvPr>
          <p:cNvSpPr txBox="1">
            <a:spLocks/>
          </p:cNvSpPr>
          <p:nvPr/>
        </p:nvSpPr>
        <p:spPr>
          <a:xfrm>
            <a:off x="2913334" y="5701114"/>
            <a:ext cx="2491785" cy="80514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Aspirational values of the KPIs in Red</a:t>
            </a:r>
            <a:endParaRPr lang="en-GB" dirty="0"/>
          </a:p>
        </p:txBody>
      </p:sp>
      <p:cxnSp>
        <p:nvCxnSpPr>
          <p:cNvPr id="31" name="Straight Arrow Connector 30">
            <a:extLst>
              <a:ext uri="{FF2B5EF4-FFF2-40B4-BE49-F238E27FC236}">
                <a16:creationId xmlns:a16="http://schemas.microsoft.com/office/drawing/2014/main" id="{0D092C42-D4EC-DD5D-DF13-A2B0E4CF0AD2}"/>
              </a:ext>
            </a:extLst>
          </p:cNvPr>
          <p:cNvCxnSpPr>
            <a:cxnSpLocks/>
          </p:cNvCxnSpPr>
          <p:nvPr/>
        </p:nvCxnSpPr>
        <p:spPr>
          <a:xfrm flipH="1" flipV="1">
            <a:off x="4791032" y="5335830"/>
            <a:ext cx="117601" cy="53212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04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bg/>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bg/>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bg/>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bg/>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8" grpId="0" uiExpand="1" build="p" animBg="1"/>
      <p:bldP spid="16" grpId="0" uiExpand="1" build="p" animBg="1"/>
      <p:bldP spid="20" grpId="0" uiExpand="1" build="p" animBg="1"/>
      <p:bldP spid="26" grpId="0" uiExpand="1" build="p" animBg="1"/>
      <p:bldP spid="37" grpId="0" uiExpand="1" build="p" animBg="1"/>
      <p:bldP spid="18" grpId="0" uiExpand="1" build="p" animBg="1"/>
      <p:bldP spid="29" grpId="0" uiExpand="1"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355966" y="1448297"/>
            <a:ext cx="11480068" cy="566555"/>
          </a:xfrm>
        </p:spPr>
        <p:txBody>
          <a:bodyPr/>
          <a:lstStyle/>
          <a:p>
            <a:pPr algn="ctr"/>
            <a:r>
              <a:rPr lang="en-US" sz="3200" dirty="0">
                <a:solidFill>
                  <a:schemeClr val="tx1"/>
                </a:solidFill>
              </a:rPr>
              <a:t>The need to have a comprehensive approach</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2133600" y="2117398"/>
            <a:ext cx="9321800" cy="3902402"/>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514350" indent="-514350" algn="l">
              <a:buFont typeface="+mj-lt"/>
              <a:buAutoNum type="arabicPeriod"/>
            </a:pPr>
            <a:r>
              <a:rPr lang="en-US" sz="2800" dirty="0">
                <a:solidFill>
                  <a:schemeClr val="tx2">
                    <a:lumMod val="50000"/>
                    <a:lumOff val="50000"/>
                  </a:schemeClr>
                </a:solidFill>
              </a:rPr>
              <a:t>Some dimensions are ‘pre-requisites’ to improve on other dimensions</a:t>
            </a:r>
          </a:p>
          <a:p>
            <a:pPr marL="514350" indent="-514350" algn="l">
              <a:buFont typeface="+mj-lt"/>
              <a:buAutoNum type="arabicPeriod"/>
            </a:pPr>
            <a:r>
              <a:rPr lang="en-US" sz="2800" dirty="0">
                <a:solidFill>
                  <a:schemeClr val="tx2">
                    <a:lumMod val="50000"/>
                    <a:lumOff val="50000"/>
                  </a:schemeClr>
                </a:solidFill>
              </a:rPr>
              <a:t>Improving on one indicator has a quite small if any impact on the ranking</a:t>
            </a:r>
          </a:p>
          <a:p>
            <a:pPr marL="514350" indent="-514350" algn="l">
              <a:buFont typeface="+mj-lt"/>
              <a:buAutoNum type="arabicPeriod"/>
            </a:pPr>
            <a:r>
              <a:rPr lang="en-US" sz="2800" dirty="0">
                <a:solidFill>
                  <a:schemeClr val="tx2">
                    <a:lumMod val="50000"/>
                    <a:lumOff val="50000"/>
                  </a:schemeClr>
                </a:solidFill>
              </a:rPr>
              <a:t>Actions must be taken at various level to see a meaningful improvement on the ranking</a:t>
            </a:r>
          </a:p>
          <a:p>
            <a:pPr marL="514350" indent="-514350" algn="l">
              <a:buFont typeface="+mj-lt"/>
              <a:buAutoNum type="arabicPeriod"/>
            </a:pPr>
            <a:r>
              <a:rPr lang="en-US" sz="2800" dirty="0">
                <a:solidFill>
                  <a:schemeClr val="tx2">
                    <a:lumMod val="50000"/>
                    <a:lumOff val="50000"/>
                  </a:schemeClr>
                </a:solidFill>
              </a:rPr>
              <a:t>Stresses the need for cooperation across Ministries</a:t>
            </a:r>
          </a:p>
          <a:p>
            <a:pPr marL="514350" indent="-514350" algn="l">
              <a:buFont typeface="+mj-lt"/>
              <a:buAutoNum type="arabicPeriod"/>
            </a:pPr>
            <a:endParaRPr lang="en-US" sz="2800" dirty="0">
              <a:solidFill>
                <a:schemeClr val="tx2">
                  <a:lumMod val="50000"/>
                  <a:lumOff val="50000"/>
                </a:schemeClr>
              </a:solidFill>
            </a:endParaRPr>
          </a:p>
        </p:txBody>
      </p:sp>
    </p:spTree>
    <p:extLst>
      <p:ext uri="{BB962C8B-B14F-4D97-AF65-F5344CB8AC3E}">
        <p14:creationId xmlns:p14="http://schemas.microsoft.com/office/powerpoint/2010/main" val="393279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2369684"/>
            <a:ext cx="9083835" cy="464811"/>
          </a:xfrm>
        </p:spPr>
        <p:txBody>
          <a:bodyPr/>
          <a:lstStyle/>
          <a:p>
            <a:pPr algn="ctr"/>
            <a:r>
              <a:rPr lang="en-US" sz="3200" dirty="0">
                <a:solidFill>
                  <a:schemeClr val="tx1"/>
                </a:solidFill>
              </a:rPr>
              <a:t>Quick visualization of performances</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1544320" y="2958529"/>
            <a:ext cx="9225280" cy="1586774"/>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2800" dirty="0">
                <a:solidFill>
                  <a:schemeClr val="tx2">
                    <a:lumMod val="50000"/>
                    <a:lumOff val="50000"/>
                  </a:schemeClr>
                </a:solidFill>
              </a:rPr>
              <a:t>Go to ISPAR / Simulators / All / select ‘</a:t>
            </a:r>
            <a:r>
              <a:rPr lang="en-GB" sz="2800" dirty="0">
                <a:solidFill>
                  <a:schemeClr val="tx2">
                    <a:lumMod val="50000"/>
                    <a:lumOff val="50000"/>
                  </a:schemeClr>
                </a:solidFill>
              </a:rPr>
              <a:t>Women, Peace, and Security Index’</a:t>
            </a:r>
            <a:endParaRPr lang="en-US" sz="2800" dirty="0">
              <a:solidFill>
                <a:schemeClr val="tx2">
                  <a:lumMod val="50000"/>
                  <a:lumOff val="50000"/>
                </a:schemeClr>
              </a:solidFill>
            </a:endParaRPr>
          </a:p>
        </p:txBody>
      </p:sp>
    </p:spTree>
    <p:extLst>
      <p:ext uri="{BB962C8B-B14F-4D97-AF65-F5344CB8AC3E}">
        <p14:creationId xmlns:p14="http://schemas.microsoft.com/office/powerpoint/2010/main" val="1218350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1B195-9B28-035C-63EE-F3B3871BFB63}"/>
              </a:ext>
            </a:extLst>
          </p:cNvPr>
          <p:cNvPicPr>
            <a:picLocks noChangeAspect="1"/>
          </p:cNvPicPr>
          <p:nvPr/>
        </p:nvPicPr>
        <p:blipFill>
          <a:blip r:embed="rId3"/>
          <a:stretch>
            <a:fillRect/>
          </a:stretch>
        </p:blipFill>
        <p:spPr>
          <a:xfrm>
            <a:off x="834237" y="1585265"/>
            <a:ext cx="10427236" cy="3930852"/>
          </a:xfrm>
          <a:prstGeom prst="rect">
            <a:avLst/>
          </a:prstGeom>
        </p:spPr>
      </p:pic>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932544" y="713416"/>
            <a:ext cx="10832381" cy="392678"/>
          </a:xfrm>
        </p:spPr>
        <p:txBody>
          <a:bodyPr/>
          <a:lstStyle/>
          <a:p>
            <a:pPr algn="l"/>
            <a:r>
              <a:rPr lang="en-US" sz="2800" dirty="0"/>
              <a:t>Quick visualization of performances</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666682" y="4685711"/>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cxnSp>
        <p:nvCxnSpPr>
          <p:cNvPr id="12" name="Straight Arrow Connector 11">
            <a:extLst>
              <a:ext uri="{FF2B5EF4-FFF2-40B4-BE49-F238E27FC236}">
                <a16:creationId xmlns:a16="http://schemas.microsoft.com/office/drawing/2014/main" id="{4888E5A7-9A4B-4B52-B575-3C0E5AB951B2}"/>
              </a:ext>
            </a:extLst>
          </p:cNvPr>
          <p:cNvCxnSpPr>
            <a:cxnSpLocks/>
          </p:cNvCxnSpPr>
          <p:nvPr/>
        </p:nvCxnSpPr>
        <p:spPr>
          <a:xfrm flipH="1" flipV="1">
            <a:off x="9424124" y="1908458"/>
            <a:ext cx="481876" cy="78447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7E0B38EE-21A8-493F-B5DE-54BA7E410933}"/>
              </a:ext>
            </a:extLst>
          </p:cNvPr>
          <p:cNvSpPr txBox="1">
            <a:spLocks/>
          </p:cNvSpPr>
          <p:nvPr/>
        </p:nvSpPr>
        <p:spPr>
          <a:xfrm>
            <a:off x="9424124" y="2656115"/>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Go to ‘Analysis’</a:t>
            </a:r>
          </a:p>
        </p:txBody>
      </p:sp>
      <p:cxnSp>
        <p:nvCxnSpPr>
          <p:cNvPr id="21" name="Straight Arrow Connector 20">
            <a:extLst>
              <a:ext uri="{FF2B5EF4-FFF2-40B4-BE49-F238E27FC236}">
                <a16:creationId xmlns:a16="http://schemas.microsoft.com/office/drawing/2014/main" id="{64F69CCA-1BDA-43C4-A64A-1400832E1798}"/>
              </a:ext>
            </a:extLst>
          </p:cNvPr>
          <p:cNvCxnSpPr>
            <a:cxnSpLocks/>
            <a:stCxn id="23" idx="1"/>
          </p:cNvCxnSpPr>
          <p:nvPr/>
        </p:nvCxnSpPr>
        <p:spPr>
          <a:xfrm flipH="1" flipV="1">
            <a:off x="2560060" y="3062064"/>
            <a:ext cx="1039575" cy="187387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544B722-756C-47D3-9FF5-AF34F67F1900}"/>
              </a:ext>
            </a:extLst>
          </p:cNvPr>
          <p:cNvSpPr txBox="1">
            <a:spLocks/>
          </p:cNvSpPr>
          <p:nvPr/>
        </p:nvSpPr>
        <p:spPr>
          <a:xfrm>
            <a:off x="3354157" y="4367108"/>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Select</a:t>
            </a:r>
          </a:p>
        </p:txBody>
      </p:sp>
      <p:sp>
        <p:nvSpPr>
          <p:cNvPr id="23" name="Content Placeholder 2">
            <a:extLst>
              <a:ext uri="{FF2B5EF4-FFF2-40B4-BE49-F238E27FC236}">
                <a16:creationId xmlns:a16="http://schemas.microsoft.com/office/drawing/2014/main" id="{73D99ECA-429B-4EC3-96FA-B736D00F9ED2}"/>
              </a:ext>
            </a:extLst>
          </p:cNvPr>
          <p:cNvSpPr txBox="1">
            <a:spLocks/>
          </p:cNvSpPr>
          <p:nvPr/>
        </p:nvSpPr>
        <p:spPr>
          <a:xfrm>
            <a:off x="3599635" y="4732963"/>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77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index of interest</a:t>
            </a:r>
          </a:p>
        </p:txBody>
      </p:sp>
      <p:cxnSp>
        <p:nvCxnSpPr>
          <p:cNvPr id="25" name="Straight Arrow Connector 24">
            <a:extLst>
              <a:ext uri="{FF2B5EF4-FFF2-40B4-BE49-F238E27FC236}">
                <a16:creationId xmlns:a16="http://schemas.microsoft.com/office/drawing/2014/main" id="{5841BE2C-B76F-4224-ADFB-0EF39FC54EC6}"/>
              </a:ext>
            </a:extLst>
          </p:cNvPr>
          <p:cNvCxnSpPr>
            <a:cxnSpLocks/>
            <a:stCxn id="26" idx="1"/>
          </p:cNvCxnSpPr>
          <p:nvPr/>
        </p:nvCxnSpPr>
        <p:spPr>
          <a:xfrm flipH="1" flipV="1">
            <a:off x="2497171" y="3550691"/>
            <a:ext cx="1102464" cy="16874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5F378444-FFC1-4F92-9368-595574810650}"/>
              </a:ext>
            </a:extLst>
          </p:cNvPr>
          <p:cNvSpPr txBox="1">
            <a:spLocks/>
          </p:cNvSpPr>
          <p:nvPr/>
        </p:nvSpPr>
        <p:spPr>
          <a:xfrm>
            <a:off x="3599635" y="5035191"/>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A country</a:t>
            </a:r>
          </a:p>
        </p:txBody>
      </p:sp>
      <p:cxnSp>
        <p:nvCxnSpPr>
          <p:cNvPr id="28" name="Straight Arrow Connector 27">
            <a:extLst>
              <a:ext uri="{FF2B5EF4-FFF2-40B4-BE49-F238E27FC236}">
                <a16:creationId xmlns:a16="http://schemas.microsoft.com/office/drawing/2014/main" id="{073AD129-621A-4B05-9585-49F35A9AC44C}"/>
              </a:ext>
            </a:extLst>
          </p:cNvPr>
          <p:cNvCxnSpPr>
            <a:cxnSpLocks/>
            <a:stCxn id="29" idx="1"/>
          </p:cNvCxnSpPr>
          <p:nvPr/>
        </p:nvCxnSpPr>
        <p:spPr>
          <a:xfrm flipH="1" flipV="1">
            <a:off x="1867251" y="4016334"/>
            <a:ext cx="1732384" cy="16014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260BBB65-459C-45AE-9E4B-CF4756D2712C}"/>
              </a:ext>
            </a:extLst>
          </p:cNvPr>
          <p:cNvSpPr txBox="1">
            <a:spLocks/>
          </p:cNvSpPr>
          <p:nvPr/>
        </p:nvSpPr>
        <p:spPr>
          <a:xfrm>
            <a:off x="3599635" y="5414781"/>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A benchmark group</a:t>
            </a:r>
          </a:p>
        </p:txBody>
      </p:sp>
      <p:cxnSp>
        <p:nvCxnSpPr>
          <p:cNvPr id="30" name="Straight Arrow Connector 29">
            <a:extLst>
              <a:ext uri="{FF2B5EF4-FFF2-40B4-BE49-F238E27FC236}">
                <a16:creationId xmlns:a16="http://schemas.microsoft.com/office/drawing/2014/main" id="{F7037C4F-5E34-45B2-BAA0-0B86B9299978}"/>
              </a:ext>
            </a:extLst>
          </p:cNvPr>
          <p:cNvCxnSpPr>
            <a:cxnSpLocks/>
          </p:cNvCxnSpPr>
          <p:nvPr/>
        </p:nvCxnSpPr>
        <p:spPr>
          <a:xfrm flipH="1" flipV="1">
            <a:off x="5921977" y="3209636"/>
            <a:ext cx="897752" cy="259777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48E8BAE4-DFFF-4847-B6C8-D5752A439478}"/>
              </a:ext>
            </a:extLst>
          </p:cNvPr>
          <p:cNvSpPr txBox="1">
            <a:spLocks/>
          </p:cNvSpPr>
          <p:nvPr/>
        </p:nvSpPr>
        <p:spPr>
          <a:xfrm>
            <a:off x="5075876" y="5820730"/>
            <a:ext cx="4029661" cy="97659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line indicate the performance for which half countries perform better, and half perform less well</a:t>
            </a:r>
          </a:p>
        </p:txBody>
      </p:sp>
      <p:cxnSp>
        <p:nvCxnSpPr>
          <p:cNvPr id="43" name="Straight Arrow Connector 42">
            <a:extLst>
              <a:ext uri="{FF2B5EF4-FFF2-40B4-BE49-F238E27FC236}">
                <a16:creationId xmlns:a16="http://schemas.microsoft.com/office/drawing/2014/main" id="{8B397341-209B-4004-85AF-112E75ADB085}"/>
              </a:ext>
            </a:extLst>
          </p:cNvPr>
          <p:cNvCxnSpPr>
            <a:cxnSpLocks/>
          </p:cNvCxnSpPr>
          <p:nvPr/>
        </p:nvCxnSpPr>
        <p:spPr>
          <a:xfrm flipV="1">
            <a:off x="9906000" y="4164328"/>
            <a:ext cx="1026082" cy="34420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66AAAB64-6539-462D-8990-2B3999C1759F}"/>
              </a:ext>
            </a:extLst>
          </p:cNvPr>
          <p:cNvSpPr txBox="1">
            <a:spLocks/>
          </p:cNvSpPr>
          <p:nvPr/>
        </p:nvSpPr>
        <p:spPr>
          <a:xfrm>
            <a:off x="7142754" y="4471002"/>
            <a:ext cx="4937486" cy="133640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dot is the selected country’s performance</a:t>
            </a:r>
          </a:p>
          <a:p>
            <a:pPr marL="0" indent="0">
              <a:buNone/>
            </a:pPr>
            <a:r>
              <a:rPr lang="en-US" sz="1500" dirty="0">
                <a:latin typeface="Arial" panose="020B0604020202020204" pitchFamily="34" charset="0"/>
                <a:cs typeface="Arial" panose="020B0604020202020204" pitchFamily="34" charset="0"/>
              </a:rPr>
              <a:t>Scroll over the dots and a line will appear, making it easier to read </a:t>
            </a:r>
          </a:p>
        </p:txBody>
      </p:sp>
      <p:cxnSp>
        <p:nvCxnSpPr>
          <p:cNvPr id="51" name="Straight Arrow Connector 50">
            <a:extLst>
              <a:ext uri="{FF2B5EF4-FFF2-40B4-BE49-F238E27FC236}">
                <a16:creationId xmlns:a16="http://schemas.microsoft.com/office/drawing/2014/main" id="{505880AA-53FA-4065-A276-69024BE5C673}"/>
              </a:ext>
            </a:extLst>
          </p:cNvPr>
          <p:cNvCxnSpPr>
            <a:cxnSpLocks/>
          </p:cNvCxnSpPr>
          <p:nvPr/>
        </p:nvCxnSpPr>
        <p:spPr>
          <a:xfrm flipV="1">
            <a:off x="345559" y="2859089"/>
            <a:ext cx="584968" cy="27825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3808359D-B82E-4A89-B392-1600B67D01C1}"/>
              </a:ext>
            </a:extLst>
          </p:cNvPr>
          <p:cNvSpPr txBox="1">
            <a:spLocks/>
          </p:cNvSpPr>
          <p:nvPr/>
        </p:nvSpPr>
        <p:spPr>
          <a:xfrm>
            <a:off x="302302" y="5665553"/>
            <a:ext cx="2975561" cy="79998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Click on ‘Score of the countries’</a:t>
            </a:r>
          </a:p>
        </p:txBody>
      </p:sp>
    </p:spTree>
    <p:extLst>
      <p:ext uri="{BB962C8B-B14F-4D97-AF65-F5344CB8AC3E}">
        <p14:creationId xmlns:p14="http://schemas.microsoft.com/office/powerpoint/2010/main" val="22560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P spid="26" grpId="0" animBg="1"/>
      <p:bldP spid="29" grpId="0" animBg="1"/>
      <p:bldP spid="31" grpId="0" animBg="1"/>
      <p:bldP spid="44" grpId="0" animBg="1"/>
      <p:bldP spid="5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E81E93-F730-729C-019E-7EDD8BCC27BC}"/>
              </a:ext>
            </a:extLst>
          </p:cNvPr>
          <p:cNvPicPr>
            <a:picLocks noChangeAspect="1"/>
          </p:cNvPicPr>
          <p:nvPr/>
        </p:nvPicPr>
        <p:blipFill>
          <a:blip r:embed="rId3"/>
          <a:stretch>
            <a:fillRect/>
          </a:stretch>
        </p:blipFill>
        <p:spPr>
          <a:xfrm>
            <a:off x="707766" y="1455109"/>
            <a:ext cx="10183754" cy="3687996"/>
          </a:xfrm>
          <a:prstGeom prst="rect">
            <a:avLst/>
          </a:prstGeom>
        </p:spPr>
      </p:pic>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932544" y="713416"/>
            <a:ext cx="10832381" cy="392678"/>
          </a:xfrm>
        </p:spPr>
        <p:txBody>
          <a:bodyPr/>
          <a:lstStyle/>
          <a:p>
            <a:pPr algn="l"/>
            <a:r>
              <a:rPr lang="en-US" sz="2800" dirty="0"/>
              <a:t>Quick visualization of performances</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666682" y="4685711"/>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cxnSp>
        <p:nvCxnSpPr>
          <p:cNvPr id="12" name="Straight Arrow Connector 11">
            <a:extLst>
              <a:ext uri="{FF2B5EF4-FFF2-40B4-BE49-F238E27FC236}">
                <a16:creationId xmlns:a16="http://schemas.microsoft.com/office/drawing/2014/main" id="{4888E5A7-9A4B-4B52-B575-3C0E5AB951B2}"/>
              </a:ext>
            </a:extLst>
          </p:cNvPr>
          <p:cNvCxnSpPr>
            <a:cxnSpLocks/>
          </p:cNvCxnSpPr>
          <p:nvPr/>
        </p:nvCxnSpPr>
        <p:spPr>
          <a:xfrm flipH="1" flipV="1">
            <a:off x="9399684" y="1779875"/>
            <a:ext cx="214216" cy="51038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7E0B38EE-21A8-493F-B5DE-54BA7E410933}"/>
              </a:ext>
            </a:extLst>
          </p:cNvPr>
          <p:cNvSpPr txBox="1">
            <a:spLocks/>
          </p:cNvSpPr>
          <p:nvPr/>
        </p:nvSpPr>
        <p:spPr>
          <a:xfrm>
            <a:off x="9613900" y="2008963"/>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Go to ‘Analysis’</a:t>
            </a:r>
          </a:p>
        </p:txBody>
      </p:sp>
      <p:cxnSp>
        <p:nvCxnSpPr>
          <p:cNvPr id="21" name="Straight Arrow Connector 20">
            <a:extLst>
              <a:ext uri="{FF2B5EF4-FFF2-40B4-BE49-F238E27FC236}">
                <a16:creationId xmlns:a16="http://schemas.microsoft.com/office/drawing/2014/main" id="{64F69CCA-1BDA-43C4-A64A-1400832E1798}"/>
              </a:ext>
            </a:extLst>
          </p:cNvPr>
          <p:cNvCxnSpPr>
            <a:cxnSpLocks/>
            <a:stCxn id="23" idx="1"/>
          </p:cNvCxnSpPr>
          <p:nvPr/>
        </p:nvCxnSpPr>
        <p:spPr>
          <a:xfrm flipH="1" flipV="1">
            <a:off x="2403341" y="3241040"/>
            <a:ext cx="1737314" cy="231719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544B722-756C-47D3-9FF5-AF34F67F1900}"/>
              </a:ext>
            </a:extLst>
          </p:cNvPr>
          <p:cNvSpPr txBox="1">
            <a:spLocks/>
          </p:cNvSpPr>
          <p:nvPr/>
        </p:nvSpPr>
        <p:spPr>
          <a:xfrm>
            <a:off x="3895177" y="4989408"/>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Select</a:t>
            </a:r>
          </a:p>
        </p:txBody>
      </p:sp>
      <p:sp>
        <p:nvSpPr>
          <p:cNvPr id="23" name="Content Placeholder 2">
            <a:extLst>
              <a:ext uri="{FF2B5EF4-FFF2-40B4-BE49-F238E27FC236}">
                <a16:creationId xmlns:a16="http://schemas.microsoft.com/office/drawing/2014/main" id="{73D99ECA-429B-4EC3-96FA-B736D00F9ED2}"/>
              </a:ext>
            </a:extLst>
          </p:cNvPr>
          <p:cNvSpPr txBox="1">
            <a:spLocks/>
          </p:cNvSpPr>
          <p:nvPr/>
        </p:nvSpPr>
        <p:spPr>
          <a:xfrm>
            <a:off x="4140655" y="5355263"/>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77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index of interest</a:t>
            </a:r>
          </a:p>
        </p:txBody>
      </p:sp>
      <p:cxnSp>
        <p:nvCxnSpPr>
          <p:cNvPr id="25" name="Straight Arrow Connector 24">
            <a:extLst>
              <a:ext uri="{FF2B5EF4-FFF2-40B4-BE49-F238E27FC236}">
                <a16:creationId xmlns:a16="http://schemas.microsoft.com/office/drawing/2014/main" id="{5841BE2C-B76F-4224-ADFB-0EF39FC54EC6}"/>
              </a:ext>
            </a:extLst>
          </p:cNvPr>
          <p:cNvCxnSpPr>
            <a:cxnSpLocks/>
            <a:stCxn id="26" idx="1"/>
          </p:cNvCxnSpPr>
          <p:nvPr/>
        </p:nvCxnSpPr>
        <p:spPr>
          <a:xfrm flipH="1" flipV="1">
            <a:off x="2436016" y="3796177"/>
            <a:ext cx="1704639" cy="206428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5F378444-FFC1-4F92-9368-595574810650}"/>
              </a:ext>
            </a:extLst>
          </p:cNvPr>
          <p:cNvSpPr txBox="1">
            <a:spLocks/>
          </p:cNvSpPr>
          <p:nvPr/>
        </p:nvSpPr>
        <p:spPr>
          <a:xfrm>
            <a:off x="4140655" y="5657491"/>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A country</a:t>
            </a:r>
          </a:p>
        </p:txBody>
      </p:sp>
      <p:cxnSp>
        <p:nvCxnSpPr>
          <p:cNvPr id="28" name="Straight Arrow Connector 27">
            <a:extLst>
              <a:ext uri="{FF2B5EF4-FFF2-40B4-BE49-F238E27FC236}">
                <a16:creationId xmlns:a16="http://schemas.microsoft.com/office/drawing/2014/main" id="{073AD129-621A-4B05-9585-49F35A9AC44C}"/>
              </a:ext>
            </a:extLst>
          </p:cNvPr>
          <p:cNvCxnSpPr>
            <a:cxnSpLocks/>
            <a:stCxn id="29" idx="1"/>
          </p:cNvCxnSpPr>
          <p:nvPr/>
        </p:nvCxnSpPr>
        <p:spPr>
          <a:xfrm flipH="1" flipV="1">
            <a:off x="2444632" y="4258891"/>
            <a:ext cx="1696023" cy="19811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260BBB65-459C-45AE-9E4B-CF4756D2712C}"/>
              </a:ext>
            </a:extLst>
          </p:cNvPr>
          <p:cNvSpPr txBox="1">
            <a:spLocks/>
          </p:cNvSpPr>
          <p:nvPr/>
        </p:nvSpPr>
        <p:spPr>
          <a:xfrm>
            <a:off x="4140655" y="6037081"/>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A benchmark group</a:t>
            </a:r>
          </a:p>
        </p:txBody>
      </p:sp>
      <p:cxnSp>
        <p:nvCxnSpPr>
          <p:cNvPr id="43" name="Straight Arrow Connector 42">
            <a:extLst>
              <a:ext uri="{FF2B5EF4-FFF2-40B4-BE49-F238E27FC236}">
                <a16:creationId xmlns:a16="http://schemas.microsoft.com/office/drawing/2014/main" id="{8B397341-209B-4004-85AF-112E75ADB085}"/>
              </a:ext>
            </a:extLst>
          </p:cNvPr>
          <p:cNvCxnSpPr>
            <a:cxnSpLocks/>
          </p:cNvCxnSpPr>
          <p:nvPr/>
        </p:nvCxnSpPr>
        <p:spPr>
          <a:xfrm flipV="1">
            <a:off x="8951908" y="4747576"/>
            <a:ext cx="1109634" cy="90565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66AAAB64-6539-462D-8990-2B3999C1759F}"/>
              </a:ext>
            </a:extLst>
          </p:cNvPr>
          <p:cNvSpPr txBox="1">
            <a:spLocks/>
          </p:cNvSpPr>
          <p:nvPr/>
        </p:nvSpPr>
        <p:spPr>
          <a:xfrm>
            <a:off x="7281701" y="5548236"/>
            <a:ext cx="3259689" cy="103502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5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900" dirty="0">
                <a:latin typeface="Arial" panose="020B0604020202020204" pitchFamily="34" charset="0"/>
                <a:cs typeface="Arial" panose="020B0604020202020204" pitchFamily="34" charset="0"/>
              </a:rPr>
              <a:t>The dot is the selected country’s performance</a:t>
            </a:r>
          </a:p>
          <a:p>
            <a:pPr marL="0" indent="0">
              <a:buFont typeface="Garamond" pitchFamily="18" charset="0"/>
              <a:buNone/>
            </a:pPr>
            <a:r>
              <a:rPr lang="en-US" dirty="0">
                <a:latin typeface="Arial" panose="020B0604020202020204" pitchFamily="34" charset="0"/>
                <a:cs typeface="Arial" panose="020B0604020202020204" pitchFamily="34" charset="0"/>
              </a:rPr>
              <a:t>Scroll over the dots and a line will appear, making it easier to read</a:t>
            </a:r>
          </a:p>
        </p:txBody>
      </p:sp>
      <p:cxnSp>
        <p:nvCxnSpPr>
          <p:cNvPr id="51" name="Straight Arrow Connector 50">
            <a:extLst>
              <a:ext uri="{FF2B5EF4-FFF2-40B4-BE49-F238E27FC236}">
                <a16:creationId xmlns:a16="http://schemas.microsoft.com/office/drawing/2014/main" id="{505880AA-53FA-4065-A276-69024BE5C673}"/>
              </a:ext>
            </a:extLst>
          </p:cNvPr>
          <p:cNvCxnSpPr>
            <a:cxnSpLocks/>
          </p:cNvCxnSpPr>
          <p:nvPr/>
        </p:nvCxnSpPr>
        <p:spPr>
          <a:xfrm flipV="1">
            <a:off x="394374" y="3048000"/>
            <a:ext cx="1078774" cy="285478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3808359D-B82E-4A89-B392-1600B67D01C1}"/>
              </a:ext>
            </a:extLst>
          </p:cNvPr>
          <p:cNvSpPr txBox="1">
            <a:spLocks/>
          </p:cNvSpPr>
          <p:nvPr/>
        </p:nvSpPr>
        <p:spPr>
          <a:xfrm>
            <a:off x="46511" y="5902788"/>
            <a:ext cx="2975561" cy="79998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Click on ‘Spread of the countries’</a:t>
            </a:r>
          </a:p>
        </p:txBody>
      </p:sp>
      <p:cxnSp>
        <p:nvCxnSpPr>
          <p:cNvPr id="40" name="Straight Arrow Connector 39">
            <a:extLst>
              <a:ext uri="{FF2B5EF4-FFF2-40B4-BE49-F238E27FC236}">
                <a16:creationId xmlns:a16="http://schemas.microsoft.com/office/drawing/2014/main" id="{376B2483-1F71-4BA4-BC3B-8303D6F0DDAD}"/>
              </a:ext>
            </a:extLst>
          </p:cNvPr>
          <p:cNvCxnSpPr>
            <a:cxnSpLocks/>
          </p:cNvCxnSpPr>
          <p:nvPr/>
        </p:nvCxnSpPr>
        <p:spPr>
          <a:xfrm flipH="1" flipV="1">
            <a:off x="7508243" y="3048000"/>
            <a:ext cx="1450030" cy="243731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BED5C3-6DF9-4F9B-B646-C3420468CC07}"/>
              </a:ext>
            </a:extLst>
          </p:cNvPr>
          <p:cNvCxnSpPr>
            <a:cxnSpLocks/>
          </p:cNvCxnSpPr>
          <p:nvPr/>
        </p:nvCxnSpPr>
        <p:spPr>
          <a:xfrm flipH="1" flipV="1">
            <a:off x="5070848" y="4084320"/>
            <a:ext cx="3913426" cy="14377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3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P spid="26" grpId="0" animBg="1"/>
      <p:bldP spid="29" grpId="0" animBg="1"/>
      <p:bldP spid="44"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572C0C-4FC9-455E-95C9-88CFCAA50472}"/>
              </a:ext>
            </a:extLst>
          </p:cNvPr>
          <p:cNvSpPr>
            <a:spLocks noGrp="1"/>
          </p:cNvSpPr>
          <p:nvPr>
            <p:ph type="body" sz="quarter" idx="11"/>
          </p:nvPr>
        </p:nvSpPr>
        <p:spPr>
          <a:xfrm>
            <a:off x="955602" y="719271"/>
            <a:ext cx="10280796" cy="414338"/>
          </a:xfrm>
        </p:spPr>
        <p:txBody>
          <a:bodyPr/>
          <a:lstStyle/>
          <a:p>
            <a:pPr algn="l"/>
            <a:r>
              <a:rPr lang="en-GB" sz="2800" dirty="0"/>
              <a:t>Indices Simulation Tool for Policy Makers in the Arab Region (ISPAR)</a:t>
            </a:r>
            <a:endParaRPr lang="en-US" sz="2800" dirty="0"/>
          </a:p>
        </p:txBody>
      </p:sp>
      <p:sp>
        <p:nvSpPr>
          <p:cNvPr id="14" name="TextBox 13">
            <a:extLst>
              <a:ext uri="{FF2B5EF4-FFF2-40B4-BE49-F238E27FC236}">
                <a16:creationId xmlns:a16="http://schemas.microsoft.com/office/drawing/2014/main" id="{0633D21F-EC4D-E031-C8EE-3B50004383A0}"/>
              </a:ext>
            </a:extLst>
          </p:cNvPr>
          <p:cNvSpPr txBox="1"/>
          <p:nvPr/>
        </p:nvSpPr>
        <p:spPr>
          <a:xfrm>
            <a:off x="6001407" y="4349790"/>
            <a:ext cx="4767493" cy="492443"/>
          </a:xfrm>
          <a:prstGeom prst="rect">
            <a:avLst/>
          </a:prstGeom>
          <a:noFill/>
        </p:spPr>
        <p:txBody>
          <a:bodyPr wrap="square" rtlCol="0">
            <a:spAutoFit/>
          </a:bodyPr>
          <a:lstStyle/>
          <a:p>
            <a:endParaRPr lang="en-US" b="1" dirty="0">
              <a:solidFill>
                <a:srgbClr val="23233A"/>
              </a:solidFill>
              <a:latin typeface="soleil"/>
            </a:endParaRPr>
          </a:p>
          <a:p>
            <a:endParaRPr lang="en-US" sz="800" b="1" i="0" dirty="0">
              <a:solidFill>
                <a:srgbClr val="23233A"/>
              </a:solidFill>
              <a:effectLst/>
              <a:latin typeface="soleil"/>
            </a:endParaRPr>
          </a:p>
        </p:txBody>
      </p:sp>
      <p:grpSp>
        <p:nvGrpSpPr>
          <p:cNvPr id="3" name="Group 2">
            <a:extLst>
              <a:ext uri="{FF2B5EF4-FFF2-40B4-BE49-F238E27FC236}">
                <a16:creationId xmlns:a16="http://schemas.microsoft.com/office/drawing/2014/main" id="{9145AF71-6B54-9C46-5742-24FB7887C37F}"/>
              </a:ext>
            </a:extLst>
          </p:cNvPr>
          <p:cNvGrpSpPr/>
          <p:nvPr/>
        </p:nvGrpSpPr>
        <p:grpSpPr>
          <a:xfrm>
            <a:off x="824087" y="1774016"/>
            <a:ext cx="5119513" cy="4820841"/>
            <a:chOff x="824087" y="1438736"/>
            <a:chExt cx="5241300" cy="5021837"/>
          </a:xfrm>
        </p:grpSpPr>
        <p:pic>
          <p:nvPicPr>
            <p:cNvPr id="4" name="Picture 3">
              <a:extLst>
                <a:ext uri="{FF2B5EF4-FFF2-40B4-BE49-F238E27FC236}">
                  <a16:creationId xmlns:a16="http://schemas.microsoft.com/office/drawing/2014/main" id="{04D74A33-E62B-8FFD-2DAB-D39FEE8DDB7E}"/>
                </a:ext>
              </a:extLst>
            </p:cNvPr>
            <p:cNvPicPr>
              <a:picLocks noChangeAspect="1"/>
            </p:cNvPicPr>
            <p:nvPr/>
          </p:nvPicPr>
          <p:blipFill>
            <a:blip r:embed="rId3"/>
            <a:stretch>
              <a:fillRect/>
            </a:stretch>
          </p:blipFill>
          <p:spPr>
            <a:xfrm>
              <a:off x="824087" y="1438736"/>
              <a:ext cx="5241300" cy="5021837"/>
            </a:xfrm>
            <a:prstGeom prst="rect">
              <a:avLst/>
            </a:prstGeom>
          </p:spPr>
        </p:pic>
        <p:sp>
          <p:nvSpPr>
            <p:cNvPr id="5" name="Rectangle 4">
              <a:extLst>
                <a:ext uri="{FF2B5EF4-FFF2-40B4-BE49-F238E27FC236}">
                  <a16:creationId xmlns:a16="http://schemas.microsoft.com/office/drawing/2014/main" id="{1F1BCEBA-FBF0-8460-67A4-71E6DD72F680}"/>
                </a:ext>
              </a:extLst>
            </p:cNvPr>
            <p:cNvSpPr/>
            <p:nvPr/>
          </p:nvSpPr>
          <p:spPr>
            <a:xfrm>
              <a:off x="1173707" y="2745872"/>
              <a:ext cx="4455994" cy="207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Picture 6">
            <a:extLst>
              <a:ext uri="{FF2B5EF4-FFF2-40B4-BE49-F238E27FC236}">
                <a16:creationId xmlns:a16="http://schemas.microsoft.com/office/drawing/2014/main" id="{A7BEBA8F-EB6C-B7E1-30AD-171A5699DE24}"/>
              </a:ext>
            </a:extLst>
          </p:cNvPr>
          <p:cNvPicPr>
            <a:picLocks noChangeAspect="1"/>
          </p:cNvPicPr>
          <p:nvPr/>
        </p:nvPicPr>
        <p:blipFill>
          <a:blip r:embed="rId4"/>
          <a:stretch>
            <a:fillRect/>
          </a:stretch>
        </p:blipFill>
        <p:spPr>
          <a:xfrm>
            <a:off x="6713550" y="1859129"/>
            <a:ext cx="4430843" cy="4537610"/>
          </a:xfrm>
          <a:prstGeom prst="rect">
            <a:avLst/>
          </a:prstGeom>
        </p:spPr>
      </p:pic>
    </p:spTree>
    <p:extLst>
      <p:ext uri="{BB962C8B-B14F-4D97-AF65-F5344CB8AC3E}">
        <p14:creationId xmlns:p14="http://schemas.microsoft.com/office/powerpoint/2010/main" val="38027905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5F00D-F99B-40B6-BE09-6B05B7B15B17}"/>
              </a:ext>
            </a:extLst>
          </p:cNvPr>
          <p:cNvSpPr>
            <a:spLocks noGrp="1"/>
          </p:cNvSpPr>
          <p:nvPr>
            <p:ph type="ctrTitle"/>
          </p:nvPr>
        </p:nvSpPr>
        <p:spPr>
          <a:xfrm>
            <a:off x="1629101" y="1006768"/>
            <a:ext cx="8933796" cy="2367383"/>
          </a:xfrm>
        </p:spPr>
        <p:txBody>
          <a:bodyPr>
            <a:normAutofit fontScale="90000"/>
          </a:bodyPr>
          <a:lstStyle/>
          <a:p>
            <a:pPr>
              <a:lnSpc>
                <a:spcPct val="150000"/>
              </a:lnSpc>
            </a:pPr>
            <a:r>
              <a:rPr lang="en-GB" sz="4000" dirty="0"/>
              <a:t>Workshop on the Use of the "Indices Simulation Tool for Policy Makers in the Arab Region”</a:t>
            </a:r>
            <a:endParaRPr lang="en-US" sz="4000" dirty="0"/>
          </a:p>
        </p:txBody>
      </p:sp>
      <p:sp>
        <p:nvSpPr>
          <p:cNvPr id="3" name="Text Placeholder 2"/>
          <p:cNvSpPr>
            <a:spLocks noGrp="1"/>
          </p:cNvSpPr>
          <p:nvPr>
            <p:ph type="subTitle" idx="1"/>
          </p:nvPr>
        </p:nvSpPr>
        <p:spPr>
          <a:xfrm>
            <a:off x="1629101" y="3622137"/>
            <a:ext cx="8936846" cy="457201"/>
          </a:xfrm>
        </p:spPr>
        <p:txBody>
          <a:bodyPr/>
          <a:lstStyle/>
          <a:p>
            <a:r>
              <a:rPr lang="en-US" sz="2000" dirty="0">
                <a:solidFill>
                  <a:schemeClr val="tx1"/>
                </a:solidFill>
              </a:rPr>
              <a:t>Nathalie PICASSO-GRAND, Data Scientist, ESCWA</a:t>
            </a:r>
          </a:p>
          <a:p>
            <a:endParaRPr lang="en-US" sz="2000" dirty="0"/>
          </a:p>
        </p:txBody>
      </p:sp>
      <p:sp>
        <p:nvSpPr>
          <p:cNvPr id="5" name="Text Placeholder 3">
            <a:extLst>
              <a:ext uri="{FF2B5EF4-FFF2-40B4-BE49-F238E27FC236}">
                <a16:creationId xmlns:a16="http://schemas.microsoft.com/office/drawing/2014/main" id="{1E9F05A5-6146-4BE3-B4E1-66827AE2B4EC}"/>
              </a:ext>
            </a:extLst>
          </p:cNvPr>
          <p:cNvSpPr txBox="1">
            <a:spLocks/>
          </p:cNvSpPr>
          <p:nvPr/>
        </p:nvSpPr>
        <p:spPr>
          <a:xfrm>
            <a:off x="5329947" y="3099602"/>
            <a:ext cx="1834646" cy="285377"/>
          </a:xfrm>
          <a:prstGeom prst="rect">
            <a:avLst/>
          </a:prstGeom>
        </p:spPr>
        <p:txBody>
          <a:bodyPr vert="horz" lIns="0" tIns="0" rIns="0" bIns="0"/>
          <a:lstStyle>
            <a:lvl1pPr marL="342900" indent="-342900" algn="l" defTabSz="457200" rtl="0" eaLnBrk="1" fontAlgn="base" hangingPunct="1">
              <a:lnSpc>
                <a:spcPts val="1800"/>
              </a:lnSpc>
              <a:spcBef>
                <a:spcPts val="0"/>
              </a:spcBef>
              <a:spcAft>
                <a:spcPct val="0"/>
              </a:spcAft>
              <a:buFont typeface="Arial" charset="0"/>
              <a:buNone/>
              <a:defRPr sz="1800" b="0" kern="1200" cap="none" baseline="0">
                <a:solidFill>
                  <a:schemeClr val="bg1">
                    <a:lumMod val="95000"/>
                  </a:schemeClr>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 name="Text Placeholder 2">
            <a:extLst>
              <a:ext uri="{FF2B5EF4-FFF2-40B4-BE49-F238E27FC236}">
                <a16:creationId xmlns:a16="http://schemas.microsoft.com/office/drawing/2014/main" id="{2B7D1DE4-C6B8-7F93-2463-05C03902FE55}"/>
              </a:ext>
            </a:extLst>
          </p:cNvPr>
          <p:cNvSpPr txBox="1">
            <a:spLocks/>
          </p:cNvSpPr>
          <p:nvPr/>
        </p:nvSpPr>
        <p:spPr>
          <a:xfrm>
            <a:off x="2768424" y="3937533"/>
            <a:ext cx="8864591" cy="283610"/>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l"/>
            <a:r>
              <a:rPr lang="en-US" sz="1600" dirty="0">
                <a:solidFill>
                  <a:schemeClr val="tx1"/>
                </a:solidFill>
              </a:rPr>
              <a:t>17-18 May 2023, UN House, Beirut, Lebanon</a:t>
            </a:r>
            <a:endParaRPr lang="en-US" sz="1600" dirty="0"/>
          </a:p>
        </p:txBody>
      </p:sp>
    </p:spTree>
    <p:extLst>
      <p:ext uri="{BB962C8B-B14F-4D97-AF65-F5344CB8AC3E}">
        <p14:creationId xmlns:p14="http://schemas.microsoft.com/office/powerpoint/2010/main" val="2183027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798185"/>
            <a:ext cx="8961915" cy="632008"/>
          </a:xfrm>
        </p:spPr>
        <p:txBody>
          <a:bodyPr/>
          <a:lstStyle/>
          <a:p>
            <a:pPr algn="ctr"/>
            <a:r>
              <a:rPr lang="en-GB" sz="3200" dirty="0">
                <a:solidFill>
                  <a:schemeClr val="tx1"/>
                </a:solidFill>
              </a:rPr>
              <a:t>Session VII: The World Bank’s Women, Business and the Law Index</a:t>
            </a:r>
            <a:endParaRPr lang="en-US" sz="3200" dirty="0">
              <a:solidFill>
                <a:schemeClr val="tx1"/>
              </a:solidFill>
            </a:endParaRP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3179969" y="3055621"/>
            <a:ext cx="6373934" cy="470083"/>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400" dirty="0">
                <a:solidFill>
                  <a:schemeClr val="tx2">
                    <a:lumMod val="50000"/>
                    <a:lumOff val="50000"/>
                  </a:schemeClr>
                </a:solidFill>
              </a:rPr>
              <a:t>This session will introduce the World Bank’s Women, Business and the Law Index and allow participants to use the ISPAR tool to retrieve country results. Participants will then present their experience around the use of ISPAR to analyse their rankings and scores.</a:t>
            </a:r>
            <a:endParaRPr lang="en-US" sz="2400" dirty="0">
              <a:solidFill>
                <a:schemeClr val="tx2">
                  <a:lumMod val="50000"/>
                  <a:lumOff val="50000"/>
                </a:schemeClr>
              </a:solidFill>
            </a:endParaRPr>
          </a:p>
        </p:txBody>
      </p:sp>
    </p:spTree>
    <p:extLst>
      <p:ext uri="{BB962C8B-B14F-4D97-AF65-F5344CB8AC3E}">
        <p14:creationId xmlns:p14="http://schemas.microsoft.com/office/powerpoint/2010/main" val="858109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657242"/>
            <a:ext cx="9083835" cy="392678"/>
          </a:xfrm>
        </p:spPr>
        <p:txBody>
          <a:bodyPr/>
          <a:lstStyle/>
          <a:p>
            <a:pPr algn="ctr"/>
            <a:r>
              <a:rPr lang="en-US" sz="3200" dirty="0">
                <a:solidFill>
                  <a:schemeClr val="tx1"/>
                </a:solidFill>
              </a:rPr>
              <a:t>Women Business and the Law Index: The specificities of a ‘discrete’ index</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2171700" y="2738706"/>
            <a:ext cx="8597900" cy="2069375"/>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US" sz="2800" dirty="0">
                <a:solidFill>
                  <a:schemeClr val="tx2">
                    <a:lumMod val="50000"/>
                    <a:lumOff val="50000"/>
                  </a:schemeClr>
                </a:solidFill>
              </a:rPr>
              <a:t>This index uses bullion indicators which take the value 0 or 1. It captures the content of the law and its intent through surveys.</a:t>
            </a:r>
          </a:p>
          <a:p>
            <a:pPr algn="l"/>
            <a:r>
              <a:rPr lang="en-US" sz="2800" dirty="0">
                <a:solidFill>
                  <a:schemeClr val="tx2">
                    <a:lumMod val="50000"/>
                    <a:lumOff val="50000"/>
                  </a:schemeClr>
                </a:solidFill>
              </a:rPr>
              <a:t>It is important to identify the low-hanging fruits.</a:t>
            </a:r>
          </a:p>
        </p:txBody>
      </p:sp>
    </p:spTree>
    <p:extLst>
      <p:ext uri="{BB962C8B-B14F-4D97-AF65-F5344CB8AC3E}">
        <p14:creationId xmlns:p14="http://schemas.microsoft.com/office/powerpoint/2010/main" val="2425511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2369685"/>
            <a:ext cx="9083835" cy="392678"/>
          </a:xfrm>
        </p:spPr>
        <p:txBody>
          <a:bodyPr/>
          <a:lstStyle/>
          <a:p>
            <a:pPr algn="ctr"/>
            <a:r>
              <a:rPr lang="en-US" sz="3200" dirty="0">
                <a:solidFill>
                  <a:schemeClr val="tx1"/>
                </a:solidFill>
              </a:rPr>
              <a:t>Simulations</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1544320" y="2958529"/>
            <a:ext cx="9225280" cy="1586774"/>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2800" dirty="0">
                <a:solidFill>
                  <a:schemeClr val="tx2">
                    <a:lumMod val="50000"/>
                    <a:lumOff val="50000"/>
                  </a:schemeClr>
                </a:solidFill>
              </a:rPr>
              <a:t>Go to ISPAR / Simulators / All / select ‘</a:t>
            </a:r>
            <a:r>
              <a:rPr lang="en-GB" sz="2800" dirty="0">
                <a:solidFill>
                  <a:schemeClr val="tx2">
                    <a:lumMod val="50000"/>
                    <a:lumOff val="50000"/>
                  </a:schemeClr>
                </a:solidFill>
              </a:rPr>
              <a:t>Women, Business and the Law’</a:t>
            </a:r>
            <a:endParaRPr lang="en-US" sz="2800" dirty="0">
              <a:solidFill>
                <a:schemeClr val="tx2">
                  <a:lumMod val="50000"/>
                  <a:lumOff val="50000"/>
                </a:schemeClr>
              </a:solidFill>
            </a:endParaRPr>
          </a:p>
        </p:txBody>
      </p:sp>
    </p:spTree>
    <p:extLst>
      <p:ext uri="{BB962C8B-B14F-4D97-AF65-F5344CB8AC3E}">
        <p14:creationId xmlns:p14="http://schemas.microsoft.com/office/powerpoint/2010/main" val="4031885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F97F31-F83C-5602-3B68-91756F11058F}"/>
              </a:ext>
            </a:extLst>
          </p:cNvPr>
          <p:cNvPicPr>
            <a:picLocks noChangeAspect="1"/>
          </p:cNvPicPr>
          <p:nvPr/>
        </p:nvPicPr>
        <p:blipFill>
          <a:blip r:embed="rId3"/>
          <a:stretch>
            <a:fillRect/>
          </a:stretch>
        </p:blipFill>
        <p:spPr>
          <a:xfrm>
            <a:off x="847764" y="1616608"/>
            <a:ext cx="10084318" cy="3949903"/>
          </a:xfrm>
          <a:prstGeom prst="rect">
            <a:avLst/>
          </a:prstGeom>
        </p:spPr>
      </p:pic>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932544" y="713416"/>
            <a:ext cx="10832381" cy="392678"/>
          </a:xfrm>
        </p:spPr>
        <p:txBody>
          <a:bodyPr/>
          <a:lstStyle/>
          <a:p>
            <a:pPr algn="l"/>
            <a:r>
              <a:rPr lang="en-US" sz="2800" dirty="0"/>
              <a:t>Quick visualization of performances</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666682" y="4685711"/>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cxnSp>
        <p:nvCxnSpPr>
          <p:cNvPr id="12" name="Straight Arrow Connector 11">
            <a:extLst>
              <a:ext uri="{FF2B5EF4-FFF2-40B4-BE49-F238E27FC236}">
                <a16:creationId xmlns:a16="http://schemas.microsoft.com/office/drawing/2014/main" id="{4888E5A7-9A4B-4B52-B575-3C0E5AB951B2}"/>
              </a:ext>
            </a:extLst>
          </p:cNvPr>
          <p:cNvCxnSpPr>
            <a:cxnSpLocks/>
          </p:cNvCxnSpPr>
          <p:nvPr/>
        </p:nvCxnSpPr>
        <p:spPr>
          <a:xfrm flipH="1" flipV="1">
            <a:off x="9424124" y="1908458"/>
            <a:ext cx="481876" cy="78447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7E0B38EE-21A8-493F-B5DE-54BA7E410933}"/>
              </a:ext>
            </a:extLst>
          </p:cNvPr>
          <p:cNvSpPr txBox="1">
            <a:spLocks/>
          </p:cNvSpPr>
          <p:nvPr/>
        </p:nvSpPr>
        <p:spPr>
          <a:xfrm>
            <a:off x="9424124" y="2656115"/>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Go to ‘Analysis’</a:t>
            </a:r>
          </a:p>
        </p:txBody>
      </p:sp>
      <p:cxnSp>
        <p:nvCxnSpPr>
          <p:cNvPr id="21" name="Straight Arrow Connector 20">
            <a:extLst>
              <a:ext uri="{FF2B5EF4-FFF2-40B4-BE49-F238E27FC236}">
                <a16:creationId xmlns:a16="http://schemas.microsoft.com/office/drawing/2014/main" id="{64F69CCA-1BDA-43C4-A64A-1400832E1798}"/>
              </a:ext>
            </a:extLst>
          </p:cNvPr>
          <p:cNvCxnSpPr>
            <a:cxnSpLocks/>
            <a:stCxn id="23" idx="1"/>
          </p:cNvCxnSpPr>
          <p:nvPr/>
        </p:nvCxnSpPr>
        <p:spPr>
          <a:xfrm flipH="1" flipV="1">
            <a:off x="2497171" y="3141344"/>
            <a:ext cx="1732384" cy="179459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544B722-756C-47D3-9FF5-AF34F67F1900}"/>
              </a:ext>
            </a:extLst>
          </p:cNvPr>
          <p:cNvSpPr txBox="1">
            <a:spLocks/>
          </p:cNvSpPr>
          <p:nvPr/>
        </p:nvSpPr>
        <p:spPr>
          <a:xfrm>
            <a:off x="3984077" y="4367108"/>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Select</a:t>
            </a:r>
          </a:p>
        </p:txBody>
      </p:sp>
      <p:sp>
        <p:nvSpPr>
          <p:cNvPr id="23" name="Content Placeholder 2">
            <a:extLst>
              <a:ext uri="{FF2B5EF4-FFF2-40B4-BE49-F238E27FC236}">
                <a16:creationId xmlns:a16="http://schemas.microsoft.com/office/drawing/2014/main" id="{73D99ECA-429B-4EC3-96FA-B736D00F9ED2}"/>
              </a:ext>
            </a:extLst>
          </p:cNvPr>
          <p:cNvSpPr txBox="1">
            <a:spLocks/>
          </p:cNvSpPr>
          <p:nvPr/>
        </p:nvSpPr>
        <p:spPr>
          <a:xfrm>
            <a:off x="4229555" y="4732963"/>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77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index of interest</a:t>
            </a:r>
          </a:p>
        </p:txBody>
      </p:sp>
      <p:cxnSp>
        <p:nvCxnSpPr>
          <p:cNvPr id="25" name="Straight Arrow Connector 24">
            <a:extLst>
              <a:ext uri="{FF2B5EF4-FFF2-40B4-BE49-F238E27FC236}">
                <a16:creationId xmlns:a16="http://schemas.microsoft.com/office/drawing/2014/main" id="{5841BE2C-B76F-4224-ADFB-0EF39FC54EC6}"/>
              </a:ext>
            </a:extLst>
          </p:cNvPr>
          <p:cNvCxnSpPr>
            <a:cxnSpLocks/>
          </p:cNvCxnSpPr>
          <p:nvPr/>
        </p:nvCxnSpPr>
        <p:spPr>
          <a:xfrm flipH="1" flipV="1">
            <a:off x="2497171" y="3550691"/>
            <a:ext cx="1710454" cy="16874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5F378444-FFC1-4F92-9368-595574810650}"/>
              </a:ext>
            </a:extLst>
          </p:cNvPr>
          <p:cNvSpPr txBox="1">
            <a:spLocks/>
          </p:cNvSpPr>
          <p:nvPr/>
        </p:nvSpPr>
        <p:spPr>
          <a:xfrm>
            <a:off x="4229555" y="5035191"/>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A country</a:t>
            </a:r>
          </a:p>
        </p:txBody>
      </p:sp>
      <p:cxnSp>
        <p:nvCxnSpPr>
          <p:cNvPr id="28" name="Straight Arrow Connector 27">
            <a:extLst>
              <a:ext uri="{FF2B5EF4-FFF2-40B4-BE49-F238E27FC236}">
                <a16:creationId xmlns:a16="http://schemas.microsoft.com/office/drawing/2014/main" id="{073AD129-621A-4B05-9585-49F35A9AC44C}"/>
              </a:ext>
            </a:extLst>
          </p:cNvPr>
          <p:cNvCxnSpPr>
            <a:cxnSpLocks/>
            <a:stCxn id="29" idx="1"/>
          </p:cNvCxnSpPr>
          <p:nvPr/>
        </p:nvCxnSpPr>
        <p:spPr>
          <a:xfrm flipH="1" flipV="1">
            <a:off x="2497171" y="4016334"/>
            <a:ext cx="1732384" cy="16014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260BBB65-459C-45AE-9E4B-CF4756D2712C}"/>
              </a:ext>
            </a:extLst>
          </p:cNvPr>
          <p:cNvSpPr txBox="1">
            <a:spLocks/>
          </p:cNvSpPr>
          <p:nvPr/>
        </p:nvSpPr>
        <p:spPr>
          <a:xfrm>
            <a:off x="4229555" y="5414781"/>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A benchmark group</a:t>
            </a:r>
          </a:p>
        </p:txBody>
      </p:sp>
      <p:cxnSp>
        <p:nvCxnSpPr>
          <p:cNvPr id="30" name="Straight Arrow Connector 29">
            <a:extLst>
              <a:ext uri="{FF2B5EF4-FFF2-40B4-BE49-F238E27FC236}">
                <a16:creationId xmlns:a16="http://schemas.microsoft.com/office/drawing/2014/main" id="{F7037C4F-5E34-45B2-BAA0-0B86B9299978}"/>
              </a:ext>
            </a:extLst>
          </p:cNvPr>
          <p:cNvCxnSpPr>
            <a:cxnSpLocks/>
            <a:stCxn id="31" idx="1"/>
          </p:cNvCxnSpPr>
          <p:nvPr/>
        </p:nvCxnSpPr>
        <p:spPr>
          <a:xfrm flipH="1" flipV="1">
            <a:off x="5602904" y="3141344"/>
            <a:ext cx="1367967" cy="286435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48E8BAE4-DFFF-4847-B6C8-D5752A439478}"/>
              </a:ext>
            </a:extLst>
          </p:cNvPr>
          <p:cNvSpPr txBox="1">
            <a:spLocks/>
          </p:cNvSpPr>
          <p:nvPr/>
        </p:nvSpPr>
        <p:spPr>
          <a:xfrm>
            <a:off x="6970871" y="5517399"/>
            <a:ext cx="4029661" cy="97659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line indicate the performance for which half countries perform better, and half perform less well</a:t>
            </a:r>
          </a:p>
        </p:txBody>
      </p:sp>
      <p:cxnSp>
        <p:nvCxnSpPr>
          <p:cNvPr id="43" name="Straight Arrow Connector 42">
            <a:extLst>
              <a:ext uri="{FF2B5EF4-FFF2-40B4-BE49-F238E27FC236}">
                <a16:creationId xmlns:a16="http://schemas.microsoft.com/office/drawing/2014/main" id="{8B397341-209B-4004-85AF-112E75ADB085}"/>
              </a:ext>
            </a:extLst>
          </p:cNvPr>
          <p:cNvCxnSpPr>
            <a:cxnSpLocks/>
          </p:cNvCxnSpPr>
          <p:nvPr/>
        </p:nvCxnSpPr>
        <p:spPr>
          <a:xfrm flipV="1">
            <a:off x="9906000" y="4164328"/>
            <a:ext cx="1026082" cy="34420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66AAAB64-6539-462D-8990-2B3999C1759F}"/>
              </a:ext>
            </a:extLst>
          </p:cNvPr>
          <p:cNvSpPr txBox="1">
            <a:spLocks/>
          </p:cNvSpPr>
          <p:nvPr/>
        </p:nvSpPr>
        <p:spPr>
          <a:xfrm>
            <a:off x="7142754" y="4471002"/>
            <a:ext cx="2975561" cy="79998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dot is the selected country’s performance </a:t>
            </a:r>
          </a:p>
        </p:txBody>
      </p:sp>
      <p:cxnSp>
        <p:nvCxnSpPr>
          <p:cNvPr id="51" name="Straight Arrow Connector 50">
            <a:extLst>
              <a:ext uri="{FF2B5EF4-FFF2-40B4-BE49-F238E27FC236}">
                <a16:creationId xmlns:a16="http://schemas.microsoft.com/office/drawing/2014/main" id="{505880AA-53FA-4065-A276-69024BE5C673}"/>
              </a:ext>
            </a:extLst>
          </p:cNvPr>
          <p:cNvCxnSpPr>
            <a:cxnSpLocks/>
          </p:cNvCxnSpPr>
          <p:nvPr/>
        </p:nvCxnSpPr>
        <p:spPr>
          <a:xfrm flipV="1">
            <a:off x="345559" y="2859089"/>
            <a:ext cx="584968" cy="27825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3808359D-B82E-4A89-B392-1600B67D01C1}"/>
              </a:ext>
            </a:extLst>
          </p:cNvPr>
          <p:cNvSpPr txBox="1">
            <a:spLocks/>
          </p:cNvSpPr>
          <p:nvPr/>
        </p:nvSpPr>
        <p:spPr>
          <a:xfrm>
            <a:off x="302302" y="5665553"/>
            <a:ext cx="2975561" cy="79998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Click on ‘Score of the countries’</a:t>
            </a:r>
          </a:p>
        </p:txBody>
      </p:sp>
    </p:spTree>
    <p:extLst>
      <p:ext uri="{BB962C8B-B14F-4D97-AF65-F5344CB8AC3E}">
        <p14:creationId xmlns:p14="http://schemas.microsoft.com/office/powerpoint/2010/main" val="7450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P spid="26" grpId="0" animBg="1"/>
      <p:bldP spid="29" grpId="0" animBg="1"/>
      <p:bldP spid="31" grpId="0" animBg="1"/>
      <p:bldP spid="44" grpId="0" animBg="1"/>
      <p:bldP spid="5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79975A-1AC1-7839-6B6B-7E9799513C70}"/>
              </a:ext>
            </a:extLst>
          </p:cNvPr>
          <p:cNvPicPr>
            <a:picLocks noChangeAspect="1"/>
          </p:cNvPicPr>
          <p:nvPr/>
        </p:nvPicPr>
        <p:blipFill>
          <a:blip r:embed="rId3"/>
          <a:stretch>
            <a:fillRect/>
          </a:stretch>
        </p:blipFill>
        <p:spPr>
          <a:xfrm>
            <a:off x="653770" y="1577880"/>
            <a:ext cx="10884459" cy="3702240"/>
          </a:xfrm>
          <a:prstGeom prst="rect">
            <a:avLst/>
          </a:prstGeom>
        </p:spPr>
      </p:pic>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932544" y="713416"/>
            <a:ext cx="10832381" cy="392678"/>
          </a:xfrm>
        </p:spPr>
        <p:txBody>
          <a:bodyPr/>
          <a:lstStyle/>
          <a:p>
            <a:pPr algn="l"/>
            <a:r>
              <a:rPr lang="en-US" sz="2800" dirty="0"/>
              <a:t>Quick visualization of performances</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666682" y="4685711"/>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cxnSp>
        <p:nvCxnSpPr>
          <p:cNvPr id="12" name="Straight Arrow Connector 11">
            <a:extLst>
              <a:ext uri="{FF2B5EF4-FFF2-40B4-BE49-F238E27FC236}">
                <a16:creationId xmlns:a16="http://schemas.microsoft.com/office/drawing/2014/main" id="{4888E5A7-9A4B-4B52-B575-3C0E5AB951B2}"/>
              </a:ext>
            </a:extLst>
          </p:cNvPr>
          <p:cNvCxnSpPr>
            <a:cxnSpLocks/>
          </p:cNvCxnSpPr>
          <p:nvPr/>
        </p:nvCxnSpPr>
        <p:spPr>
          <a:xfrm flipH="1" flipV="1">
            <a:off x="9399684" y="1779875"/>
            <a:ext cx="214216" cy="51038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7E0B38EE-21A8-493F-B5DE-54BA7E410933}"/>
              </a:ext>
            </a:extLst>
          </p:cNvPr>
          <p:cNvSpPr txBox="1">
            <a:spLocks/>
          </p:cNvSpPr>
          <p:nvPr/>
        </p:nvSpPr>
        <p:spPr>
          <a:xfrm>
            <a:off x="9613900" y="2008963"/>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Go to ‘Analysis’</a:t>
            </a:r>
          </a:p>
        </p:txBody>
      </p:sp>
      <p:sp>
        <p:nvSpPr>
          <p:cNvPr id="22" name="Content Placeholder 2">
            <a:extLst>
              <a:ext uri="{FF2B5EF4-FFF2-40B4-BE49-F238E27FC236}">
                <a16:creationId xmlns:a16="http://schemas.microsoft.com/office/drawing/2014/main" id="{6544B722-756C-47D3-9FF5-AF34F67F1900}"/>
              </a:ext>
            </a:extLst>
          </p:cNvPr>
          <p:cNvSpPr txBox="1">
            <a:spLocks/>
          </p:cNvSpPr>
          <p:nvPr/>
        </p:nvSpPr>
        <p:spPr>
          <a:xfrm>
            <a:off x="2575288" y="5192383"/>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Select</a:t>
            </a:r>
          </a:p>
        </p:txBody>
      </p:sp>
      <p:sp>
        <p:nvSpPr>
          <p:cNvPr id="23" name="Content Placeholder 2">
            <a:extLst>
              <a:ext uri="{FF2B5EF4-FFF2-40B4-BE49-F238E27FC236}">
                <a16:creationId xmlns:a16="http://schemas.microsoft.com/office/drawing/2014/main" id="{73D99ECA-429B-4EC3-96FA-B736D00F9ED2}"/>
              </a:ext>
            </a:extLst>
          </p:cNvPr>
          <p:cNvSpPr txBox="1">
            <a:spLocks/>
          </p:cNvSpPr>
          <p:nvPr/>
        </p:nvSpPr>
        <p:spPr>
          <a:xfrm>
            <a:off x="2820766" y="5558238"/>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77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 index of interest</a:t>
            </a:r>
          </a:p>
        </p:txBody>
      </p:sp>
      <p:sp>
        <p:nvSpPr>
          <p:cNvPr id="26" name="Content Placeholder 2">
            <a:extLst>
              <a:ext uri="{FF2B5EF4-FFF2-40B4-BE49-F238E27FC236}">
                <a16:creationId xmlns:a16="http://schemas.microsoft.com/office/drawing/2014/main" id="{5F378444-FFC1-4F92-9368-595574810650}"/>
              </a:ext>
            </a:extLst>
          </p:cNvPr>
          <p:cNvSpPr txBox="1">
            <a:spLocks/>
          </p:cNvSpPr>
          <p:nvPr/>
        </p:nvSpPr>
        <p:spPr>
          <a:xfrm>
            <a:off x="2820766" y="5860466"/>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A country</a:t>
            </a:r>
          </a:p>
        </p:txBody>
      </p:sp>
      <p:sp>
        <p:nvSpPr>
          <p:cNvPr id="29" name="Content Placeholder 2">
            <a:extLst>
              <a:ext uri="{FF2B5EF4-FFF2-40B4-BE49-F238E27FC236}">
                <a16:creationId xmlns:a16="http://schemas.microsoft.com/office/drawing/2014/main" id="{260BBB65-459C-45AE-9E4B-CF4756D2712C}"/>
              </a:ext>
            </a:extLst>
          </p:cNvPr>
          <p:cNvSpPr txBox="1">
            <a:spLocks/>
          </p:cNvSpPr>
          <p:nvPr/>
        </p:nvSpPr>
        <p:spPr>
          <a:xfrm>
            <a:off x="2820766" y="6240056"/>
            <a:ext cx="2063778" cy="4059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1600" dirty="0">
                <a:latin typeface="Arial" panose="020B0604020202020204" pitchFamily="34" charset="0"/>
                <a:cs typeface="Arial" panose="020B0604020202020204" pitchFamily="34" charset="0"/>
              </a:rPr>
              <a:t>A benchmark group</a:t>
            </a:r>
          </a:p>
        </p:txBody>
      </p:sp>
      <p:cxnSp>
        <p:nvCxnSpPr>
          <p:cNvPr id="43" name="Straight Arrow Connector 42">
            <a:extLst>
              <a:ext uri="{FF2B5EF4-FFF2-40B4-BE49-F238E27FC236}">
                <a16:creationId xmlns:a16="http://schemas.microsoft.com/office/drawing/2014/main" id="{8B397341-209B-4004-85AF-112E75ADB085}"/>
              </a:ext>
            </a:extLst>
          </p:cNvPr>
          <p:cNvCxnSpPr>
            <a:cxnSpLocks/>
          </p:cNvCxnSpPr>
          <p:nvPr/>
        </p:nvCxnSpPr>
        <p:spPr>
          <a:xfrm flipV="1">
            <a:off x="8984274" y="3606800"/>
            <a:ext cx="1805646" cy="17885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66AAAB64-6539-462D-8990-2B3999C1759F}"/>
              </a:ext>
            </a:extLst>
          </p:cNvPr>
          <p:cNvSpPr txBox="1">
            <a:spLocks/>
          </p:cNvSpPr>
          <p:nvPr/>
        </p:nvSpPr>
        <p:spPr>
          <a:xfrm>
            <a:off x="8869635" y="5316960"/>
            <a:ext cx="3259689" cy="103502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5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900" dirty="0">
                <a:latin typeface="Arial" panose="020B0604020202020204" pitchFamily="34" charset="0"/>
                <a:cs typeface="Arial" panose="020B0604020202020204" pitchFamily="34" charset="0"/>
              </a:rPr>
              <a:t>The dot is the selected country’s performance</a:t>
            </a:r>
          </a:p>
          <a:p>
            <a:pPr marL="0" indent="0">
              <a:buFont typeface="Garamond" pitchFamily="18" charset="0"/>
              <a:buNone/>
            </a:pPr>
            <a:r>
              <a:rPr lang="en-US" dirty="0">
                <a:latin typeface="Arial" panose="020B0604020202020204" pitchFamily="34" charset="0"/>
                <a:cs typeface="Arial" panose="020B0604020202020204" pitchFamily="34" charset="0"/>
              </a:rPr>
              <a:t>Scroll over the dots and a line will appear, making it easier to read</a:t>
            </a:r>
          </a:p>
        </p:txBody>
      </p:sp>
      <p:cxnSp>
        <p:nvCxnSpPr>
          <p:cNvPr id="51" name="Straight Arrow Connector 50">
            <a:extLst>
              <a:ext uri="{FF2B5EF4-FFF2-40B4-BE49-F238E27FC236}">
                <a16:creationId xmlns:a16="http://schemas.microsoft.com/office/drawing/2014/main" id="{505880AA-53FA-4065-A276-69024BE5C673}"/>
              </a:ext>
            </a:extLst>
          </p:cNvPr>
          <p:cNvCxnSpPr>
            <a:cxnSpLocks/>
          </p:cNvCxnSpPr>
          <p:nvPr/>
        </p:nvCxnSpPr>
        <p:spPr>
          <a:xfrm flipV="1">
            <a:off x="1033485" y="3048000"/>
            <a:ext cx="439663" cy="13516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3808359D-B82E-4A89-B392-1600B67D01C1}"/>
              </a:ext>
            </a:extLst>
          </p:cNvPr>
          <p:cNvSpPr txBox="1">
            <a:spLocks/>
          </p:cNvSpPr>
          <p:nvPr/>
        </p:nvSpPr>
        <p:spPr>
          <a:xfrm>
            <a:off x="101549" y="4415884"/>
            <a:ext cx="2975561" cy="79998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Click on ‘Spread of the countries’</a:t>
            </a:r>
          </a:p>
        </p:txBody>
      </p:sp>
      <p:cxnSp>
        <p:nvCxnSpPr>
          <p:cNvPr id="40" name="Straight Arrow Connector 39">
            <a:extLst>
              <a:ext uri="{FF2B5EF4-FFF2-40B4-BE49-F238E27FC236}">
                <a16:creationId xmlns:a16="http://schemas.microsoft.com/office/drawing/2014/main" id="{376B2483-1F71-4BA4-BC3B-8303D6F0DDAD}"/>
              </a:ext>
            </a:extLst>
          </p:cNvPr>
          <p:cNvCxnSpPr>
            <a:cxnSpLocks/>
          </p:cNvCxnSpPr>
          <p:nvPr/>
        </p:nvCxnSpPr>
        <p:spPr>
          <a:xfrm flipH="1" flipV="1">
            <a:off x="7061200" y="3796177"/>
            <a:ext cx="1897073" cy="16891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BED5C3-6DF9-4F9B-B646-C3420468CC07}"/>
              </a:ext>
            </a:extLst>
          </p:cNvPr>
          <p:cNvCxnSpPr>
            <a:cxnSpLocks/>
          </p:cNvCxnSpPr>
          <p:nvPr/>
        </p:nvCxnSpPr>
        <p:spPr>
          <a:xfrm flipH="1" flipV="1">
            <a:off x="5070848" y="4185920"/>
            <a:ext cx="3913426" cy="13361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73AD129-621A-4B05-9585-49F35A9AC44C}"/>
              </a:ext>
            </a:extLst>
          </p:cNvPr>
          <p:cNvCxnSpPr>
            <a:cxnSpLocks/>
            <a:stCxn id="29" idx="1"/>
          </p:cNvCxnSpPr>
          <p:nvPr/>
        </p:nvCxnSpPr>
        <p:spPr>
          <a:xfrm flipH="1" flipV="1">
            <a:off x="1589329" y="4016334"/>
            <a:ext cx="1231437" cy="242669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841BE2C-B76F-4224-ADFB-0EF39FC54EC6}"/>
              </a:ext>
            </a:extLst>
          </p:cNvPr>
          <p:cNvCxnSpPr>
            <a:cxnSpLocks/>
            <a:stCxn id="26" idx="1"/>
          </p:cNvCxnSpPr>
          <p:nvPr/>
        </p:nvCxnSpPr>
        <p:spPr>
          <a:xfrm flipH="1" flipV="1">
            <a:off x="2102873" y="3796177"/>
            <a:ext cx="717893" cy="226726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3E4D2F4-16FB-908D-A462-267C62B4373A}"/>
              </a:ext>
            </a:extLst>
          </p:cNvPr>
          <p:cNvCxnSpPr>
            <a:cxnSpLocks/>
          </p:cNvCxnSpPr>
          <p:nvPr/>
        </p:nvCxnSpPr>
        <p:spPr>
          <a:xfrm flipV="1">
            <a:off x="2705064" y="4815875"/>
            <a:ext cx="1331811" cy="101859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DA2DE83-F1AA-FFEA-2BC8-039EB1729049}"/>
              </a:ext>
            </a:extLst>
          </p:cNvPr>
          <p:cNvSpPr txBox="1">
            <a:spLocks/>
          </p:cNvSpPr>
          <p:nvPr/>
        </p:nvSpPr>
        <p:spPr>
          <a:xfrm>
            <a:off x="5260404" y="5344239"/>
            <a:ext cx="2975561" cy="118558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Horizontal axis : dimensions of the index. Vertical axes: countries performances</a:t>
            </a:r>
          </a:p>
        </p:txBody>
      </p:sp>
      <p:cxnSp>
        <p:nvCxnSpPr>
          <p:cNvPr id="21" name="Straight Arrow Connector 20">
            <a:extLst>
              <a:ext uri="{FF2B5EF4-FFF2-40B4-BE49-F238E27FC236}">
                <a16:creationId xmlns:a16="http://schemas.microsoft.com/office/drawing/2014/main" id="{64F69CCA-1BDA-43C4-A64A-1400832E1798}"/>
              </a:ext>
            </a:extLst>
          </p:cNvPr>
          <p:cNvCxnSpPr>
            <a:cxnSpLocks/>
            <a:stCxn id="23" idx="1"/>
          </p:cNvCxnSpPr>
          <p:nvPr/>
        </p:nvCxnSpPr>
        <p:spPr>
          <a:xfrm flipH="1" flipV="1">
            <a:off x="2326758" y="3389247"/>
            <a:ext cx="494008" cy="237196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P spid="26" grpId="0" animBg="1"/>
      <p:bldP spid="29" grpId="0" animBg="1"/>
      <p:bldP spid="44" grpId="0" animBg="1"/>
      <p:bldP spid="52"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DE6FD9-179F-D02C-C975-EB5532EF3470}"/>
              </a:ext>
            </a:extLst>
          </p:cNvPr>
          <p:cNvPicPr>
            <a:picLocks noChangeAspect="1"/>
          </p:cNvPicPr>
          <p:nvPr/>
        </p:nvPicPr>
        <p:blipFill>
          <a:blip r:embed="rId3"/>
          <a:stretch>
            <a:fillRect/>
          </a:stretch>
        </p:blipFill>
        <p:spPr>
          <a:xfrm>
            <a:off x="3563268" y="1150883"/>
            <a:ext cx="4197566" cy="5162815"/>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GB" sz="2800" b="1" dirty="0">
                <a:solidFill>
                  <a:schemeClr val="tx1"/>
                </a:solidFill>
              </a:rPr>
              <a:t>Women, Business and the Law</a:t>
            </a:r>
            <a:endParaRPr lang="en-US" sz="2800" b="1" dirty="0">
              <a:solidFill>
                <a:schemeClr val="tx1"/>
              </a:solidFill>
            </a:endParaRP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a:off x="2275840" y="4178184"/>
            <a:ext cx="3180080" cy="1795896"/>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645708" y="1608376"/>
            <a:ext cx="2036532" cy="367482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Go to</a:t>
            </a:r>
          </a:p>
          <a:p>
            <a:pPr marL="0" indent="0">
              <a:buFont typeface="Garamond" pitchFamily="18" charset="0"/>
              <a:buNone/>
            </a:pPr>
            <a:endParaRPr lang="en-GB" dirty="0">
              <a:latin typeface="Arial" panose="020B0604020202020204" pitchFamily="34" charset="0"/>
              <a:cs typeface="Arial" panose="020B0604020202020204" pitchFamily="34" charset="0"/>
            </a:endParaRPr>
          </a:p>
          <a:p>
            <a:pPr marL="0" indent="0">
              <a:buFont typeface="Garamond" pitchFamily="18" charset="0"/>
              <a:buNone/>
            </a:pPr>
            <a:r>
              <a:rPr lang="en-GB" dirty="0">
                <a:latin typeface="Arial" panose="020B0604020202020204" pitchFamily="34" charset="0"/>
                <a:cs typeface="Arial" panose="020B0604020202020204" pitchFamily="34" charset="0"/>
              </a:rPr>
              <a:t>Simulators</a:t>
            </a:r>
          </a:p>
          <a:p>
            <a:pPr marL="0" indent="0">
              <a:buFont typeface="Garamond" pitchFamily="18" charset="0"/>
              <a:buNone/>
            </a:pPr>
            <a:r>
              <a:rPr lang="en-GB" dirty="0">
                <a:latin typeface="Arial" panose="020B0604020202020204" pitchFamily="34" charset="0"/>
                <a:cs typeface="Arial" panose="020B0604020202020204" pitchFamily="34" charset="0"/>
              </a:rPr>
              <a:t>All </a:t>
            </a:r>
          </a:p>
          <a:p>
            <a:pPr marL="0" indent="0">
              <a:buNone/>
            </a:pPr>
            <a:r>
              <a:rPr lang="en-GB" dirty="0">
                <a:latin typeface="Arial" panose="020B0604020202020204" pitchFamily="34" charset="0"/>
                <a:cs typeface="Arial" panose="020B0604020202020204" pitchFamily="34" charset="0"/>
              </a:rPr>
              <a:t>Select Women, Peace, and Security Index </a:t>
            </a:r>
          </a:p>
          <a:p>
            <a:pPr marL="0" indent="0">
              <a:buFont typeface="Garamond" pitchFamily="18" charset="0"/>
              <a:buNone/>
            </a:pPr>
            <a:endParaRPr lang="en-GB" dirty="0"/>
          </a:p>
        </p:txBody>
      </p:sp>
      <p:cxnSp>
        <p:nvCxnSpPr>
          <p:cNvPr id="13" name="Straight Arrow Connector 12">
            <a:extLst>
              <a:ext uri="{FF2B5EF4-FFF2-40B4-BE49-F238E27FC236}">
                <a16:creationId xmlns:a16="http://schemas.microsoft.com/office/drawing/2014/main" id="{590E4057-CB9A-75D8-5E2A-91B6E78608DA}"/>
              </a:ext>
            </a:extLst>
          </p:cNvPr>
          <p:cNvCxnSpPr>
            <a:cxnSpLocks/>
          </p:cNvCxnSpPr>
          <p:nvPr/>
        </p:nvCxnSpPr>
        <p:spPr>
          <a:xfrm flipV="1">
            <a:off x="1290320" y="1608376"/>
            <a:ext cx="3180080" cy="159202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flipV="1">
            <a:off x="2010971" y="1311088"/>
            <a:ext cx="2674823" cy="143354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7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04EE62-BB06-D890-188D-264BF3F8B388}"/>
              </a:ext>
            </a:extLst>
          </p:cNvPr>
          <p:cNvPicPr>
            <a:picLocks noChangeAspect="1"/>
          </p:cNvPicPr>
          <p:nvPr/>
        </p:nvPicPr>
        <p:blipFill>
          <a:blip r:embed="rId3"/>
          <a:stretch>
            <a:fillRect/>
          </a:stretch>
        </p:blipFill>
        <p:spPr>
          <a:xfrm>
            <a:off x="2828757" y="1400679"/>
            <a:ext cx="6534486" cy="5092962"/>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GB" sz="2800" b="1" dirty="0">
                <a:solidFill>
                  <a:schemeClr val="tx1"/>
                </a:solidFill>
              </a:rPr>
              <a:t>Women, Business and the Law</a:t>
            </a:r>
            <a:endParaRPr lang="en-US" sz="2800" b="1" dirty="0">
              <a:solidFill>
                <a:schemeClr val="tx1"/>
              </a:solidFill>
            </a:endParaRP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a:off x="2275840" y="3627120"/>
            <a:ext cx="2763520" cy="20320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538448" y="990049"/>
            <a:ext cx="1791548" cy="183741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Brief description of the country for benchmarking</a:t>
            </a:r>
            <a:endParaRPr lang="en-GB" dirty="0"/>
          </a:p>
        </p:txBody>
      </p:sp>
      <p:cxnSp>
        <p:nvCxnSpPr>
          <p:cNvPr id="13" name="Straight Arrow Connector 12">
            <a:extLst>
              <a:ext uri="{FF2B5EF4-FFF2-40B4-BE49-F238E27FC236}">
                <a16:creationId xmlns:a16="http://schemas.microsoft.com/office/drawing/2014/main" id="{590E4057-CB9A-75D8-5E2A-91B6E78608DA}"/>
              </a:ext>
            </a:extLst>
          </p:cNvPr>
          <p:cNvCxnSpPr>
            <a:cxnSpLocks/>
          </p:cNvCxnSpPr>
          <p:nvPr/>
        </p:nvCxnSpPr>
        <p:spPr>
          <a:xfrm flipH="1">
            <a:off x="6756400" y="1235581"/>
            <a:ext cx="2763520" cy="37719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a:off x="2113280" y="1464277"/>
            <a:ext cx="1087120" cy="52583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A8250A0B-8DD5-52A5-8D56-B7AC0ACDD2F6}"/>
              </a:ext>
            </a:extLst>
          </p:cNvPr>
          <p:cNvSpPr txBox="1">
            <a:spLocks/>
          </p:cNvSpPr>
          <p:nvPr/>
        </p:nvSpPr>
        <p:spPr>
          <a:xfrm>
            <a:off x="9753568" y="969345"/>
            <a:ext cx="1791548" cy="153001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Brief description of the selected index</a:t>
            </a:r>
            <a:endParaRPr lang="en-GB" dirty="0"/>
          </a:p>
        </p:txBody>
      </p:sp>
      <p:cxnSp>
        <p:nvCxnSpPr>
          <p:cNvPr id="15" name="Straight Arrow Connector 14">
            <a:extLst>
              <a:ext uri="{FF2B5EF4-FFF2-40B4-BE49-F238E27FC236}">
                <a16:creationId xmlns:a16="http://schemas.microsoft.com/office/drawing/2014/main" id="{ABEC69D6-6085-F536-8CC1-C89DD2F1B9AC}"/>
              </a:ext>
            </a:extLst>
          </p:cNvPr>
          <p:cNvCxnSpPr>
            <a:cxnSpLocks/>
          </p:cNvCxnSpPr>
          <p:nvPr/>
        </p:nvCxnSpPr>
        <p:spPr>
          <a:xfrm flipH="1" flipV="1">
            <a:off x="8207100" y="2296160"/>
            <a:ext cx="1341977" cy="71988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E03E9B6-259F-56B2-092B-D1FA82F91A87}"/>
              </a:ext>
            </a:extLst>
          </p:cNvPr>
          <p:cNvSpPr txBox="1">
            <a:spLocks/>
          </p:cNvSpPr>
          <p:nvPr/>
        </p:nvSpPr>
        <p:spPr>
          <a:xfrm>
            <a:off x="9782725" y="2749805"/>
            <a:ext cx="1791548" cy="153001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Link to the webpage of the selected index</a:t>
            </a:r>
            <a:endParaRPr lang="en-GB" dirty="0"/>
          </a:p>
        </p:txBody>
      </p: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538448" y="3111834"/>
            <a:ext cx="1791548" cy="183741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Year of the last ranking available</a:t>
            </a:r>
          </a:p>
          <a:p>
            <a:pPr marL="0" indent="0">
              <a:buFont typeface="Garamond" pitchFamily="18" charset="0"/>
              <a:buNone/>
            </a:pPr>
            <a:r>
              <a:rPr lang="en-GB" dirty="0">
                <a:latin typeface="Arial" panose="020B0604020202020204" pitchFamily="34" charset="0"/>
                <a:cs typeface="Arial" panose="020B0604020202020204" pitchFamily="34" charset="0"/>
              </a:rPr>
              <a:t>Rank and score</a:t>
            </a:r>
            <a:endParaRPr lang="en-GB" dirty="0"/>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a:off x="2275840" y="3627120"/>
            <a:ext cx="924560" cy="31496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1E4DFD-35CE-3CFE-FE96-32B682208208}"/>
              </a:ext>
            </a:extLst>
          </p:cNvPr>
          <p:cNvCxnSpPr>
            <a:cxnSpLocks/>
          </p:cNvCxnSpPr>
          <p:nvPr/>
        </p:nvCxnSpPr>
        <p:spPr>
          <a:xfrm>
            <a:off x="2329996" y="3627120"/>
            <a:ext cx="870404" cy="65270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FBE384C7-C758-4741-27F2-253DF25105B4}"/>
              </a:ext>
            </a:extLst>
          </p:cNvPr>
          <p:cNvSpPr txBox="1">
            <a:spLocks/>
          </p:cNvSpPr>
          <p:nvPr/>
        </p:nvSpPr>
        <p:spPr>
          <a:xfrm>
            <a:off x="569341" y="5364007"/>
            <a:ext cx="1869089" cy="122225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Dimensions with rank and score per dimension</a:t>
            </a:r>
            <a:endParaRPr lang="en-GB" dirty="0"/>
          </a:p>
        </p:txBody>
      </p:sp>
      <p:cxnSp>
        <p:nvCxnSpPr>
          <p:cNvPr id="27" name="Straight Arrow Connector 26">
            <a:extLst>
              <a:ext uri="{FF2B5EF4-FFF2-40B4-BE49-F238E27FC236}">
                <a16:creationId xmlns:a16="http://schemas.microsoft.com/office/drawing/2014/main" id="{E1342221-EBEC-6863-53A8-44681096F557}"/>
              </a:ext>
            </a:extLst>
          </p:cNvPr>
          <p:cNvCxnSpPr>
            <a:cxnSpLocks/>
            <a:stCxn id="26" idx="3"/>
          </p:cNvCxnSpPr>
          <p:nvPr/>
        </p:nvCxnSpPr>
        <p:spPr>
          <a:xfrm>
            <a:off x="2438430" y="5975132"/>
            <a:ext cx="545254" cy="16150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C0E2F60-4463-13AA-A3CC-B344BD360DA9}"/>
              </a:ext>
            </a:extLst>
          </p:cNvPr>
          <p:cNvCxnSpPr>
            <a:cxnSpLocks/>
          </p:cNvCxnSpPr>
          <p:nvPr/>
        </p:nvCxnSpPr>
        <p:spPr>
          <a:xfrm>
            <a:off x="2329996" y="3627120"/>
            <a:ext cx="1737392" cy="189839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DFBA2BC5-F719-AB4A-C138-9A502AEF1D27}"/>
              </a:ext>
            </a:extLst>
          </p:cNvPr>
          <p:cNvSpPr txBox="1">
            <a:spLocks/>
          </p:cNvSpPr>
          <p:nvPr/>
        </p:nvSpPr>
        <p:spPr>
          <a:xfrm>
            <a:off x="9549077" y="5693153"/>
            <a:ext cx="1791548" cy="56395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Scroll down…</a:t>
            </a:r>
            <a:endParaRPr lang="en-GB" dirty="0"/>
          </a:p>
        </p:txBody>
      </p:sp>
      <p:sp>
        <p:nvSpPr>
          <p:cNvPr id="6" name="Content Placeholder 2">
            <a:extLst>
              <a:ext uri="{FF2B5EF4-FFF2-40B4-BE49-F238E27FC236}">
                <a16:creationId xmlns:a16="http://schemas.microsoft.com/office/drawing/2014/main" id="{6FD99398-1C91-611A-7A4A-4D7D24210882}"/>
              </a:ext>
            </a:extLst>
          </p:cNvPr>
          <p:cNvSpPr txBox="1">
            <a:spLocks/>
          </p:cNvSpPr>
          <p:nvPr/>
        </p:nvSpPr>
        <p:spPr>
          <a:xfrm>
            <a:off x="9782725" y="4457731"/>
            <a:ext cx="1791548" cy="80514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Regularly updated</a:t>
            </a:r>
            <a:endParaRPr lang="en-GB" dirty="0"/>
          </a:p>
        </p:txBody>
      </p:sp>
      <p:sp>
        <p:nvSpPr>
          <p:cNvPr id="9" name="Oval 8">
            <a:extLst>
              <a:ext uri="{FF2B5EF4-FFF2-40B4-BE49-F238E27FC236}">
                <a16:creationId xmlns:a16="http://schemas.microsoft.com/office/drawing/2014/main" id="{921A6067-4094-17E8-A6D6-F0AC393BE75A}"/>
              </a:ext>
            </a:extLst>
          </p:cNvPr>
          <p:cNvSpPr/>
          <p:nvPr/>
        </p:nvSpPr>
        <p:spPr>
          <a:xfrm>
            <a:off x="4917440" y="3627120"/>
            <a:ext cx="620681" cy="3962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64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bg/>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bg/>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bg/>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8" grpId="0" uiExpand="1" build="p" animBg="1"/>
      <p:bldP spid="16" grpId="0" uiExpand="1" build="p" animBg="1"/>
      <p:bldP spid="20" grpId="0" uiExpand="1" build="p" animBg="1"/>
      <p:bldP spid="26" grpId="0" uiExpand="1" build="p" animBg="1"/>
      <p:bldP spid="37" grpId="0" uiExpand="1" build="p" animBg="1"/>
      <p:bldP spid="6" grpId="0" uiExpand="1"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99CB60-9FAB-2EA8-EBE3-8EBDCC53CBD3}"/>
              </a:ext>
            </a:extLst>
          </p:cNvPr>
          <p:cNvPicPr>
            <a:picLocks noChangeAspect="1"/>
          </p:cNvPicPr>
          <p:nvPr/>
        </p:nvPicPr>
        <p:blipFill>
          <a:blip r:embed="rId3"/>
          <a:stretch>
            <a:fillRect/>
          </a:stretch>
        </p:blipFill>
        <p:spPr>
          <a:xfrm>
            <a:off x="2790655" y="1177793"/>
            <a:ext cx="6610690" cy="5112013"/>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GB" sz="2800" b="1" dirty="0">
                <a:solidFill>
                  <a:schemeClr val="tx1"/>
                </a:solidFill>
              </a:rPr>
              <a:t>Women, Business and the Law</a:t>
            </a:r>
            <a:endParaRPr lang="en-US" sz="2800" b="1" dirty="0">
              <a:solidFill>
                <a:schemeClr val="tx1"/>
              </a:solidFill>
            </a:endParaRP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flipV="1">
            <a:off x="2215294" y="1717040"/>
            <a:ext cx="768390" cy="87376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538448" y="990049"/>
            <a:ext cx="1645952" cy="72699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Country’s name</a:t>
            </a:r>
            <a:endParaRPr lang="en-GB" dirty="0"/>
          </a:p>
        </p:txBody>
      </p:sp>
      <p:cxnSp>
        <p:nvCxnSpPr>
          <p:cNvPr id="13" name="Straight Arrow Connector 12">
            <a:extLst>
              <a:ext uri="{FF2B5EF4-FFF2-40B4-BE49-F238E27FC236}">
                <a16:creationId xmlns:a16="http://schemas.microsoft.com/office/drawing/2014/main" id="{590E4057-CB9A-75D8-5E2A-91B6E78608DA}"/>
              </a:ext>
            </a:extLst>
          </p:cNvPr>
          <p:cNvCxnSpPr>
            <a:cxnSpLocks/>
          </p:cNvCxnSpPr>
          <p:nvPr/>
        </p:nvCxnSpPr>
        <p:spPr>
          <a:xfrm flipH="1">
            <a:off x="6350000" y="1017246"/>
            <a:ext cx="3322320" cy="26267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a:off x="2215294" y="1197504"/>
            <a:ext cx="575361" cy="8241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A8250A0B-8DD5-52A5-8D56-B7AC0ACDD2F6}"/>
              </a:ext>
            </a:extLst>
          </p:cNvPr>
          <p:cNvSpPr txBox="1">
            <a:spLocks/>
          </p:cNvSpPr>
          <p:nvPr/>
        </p:nvSpPr>
        <p:spPr>
          <a:xfrm>
            <a:off x="9672320" y="734288"/>
            <a:ext cx="1869088" cy="45720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Index’s name</a:t>
            </a:r>
            <a:endParaRPr lang="en-GB" dirty="0"/>
          </a:p>
        </p:txBody>
      </p:sp>
      <p:cxnSp>
        <p:nvCxnSpPr>
          <p:cNvPr id="15" name="Straight Arrow Connector 14">
            <a:extLst>
              <a:ext uri="{FF2B5EF4-FFF2-40B4-BE49-F238E27FC236}">
                <a16:creationId xmlns:a16="http://schemas.microsoft.com/office/drawing/2014/main" id="{ABEC69D6-6085-F536-8CC1-C89DD2F1B9AC}"/>
              </a:ext>
            </a:extLst>
          </p:cNvPr>
          <p:cNvCxnSpPr>
            <a:cxnSpLocks/>
            <a:stCxn id="16" idx="1"/>
          </p:cNvCxnSpPr>
          <p:nvPr/>
        </p:nvCxnSpPr>
        <p:spPr>
          <a:xfrm flipH="1">
            <a:off x="7325360" y="3739076"/>
            <a:ext cx="2346960" cy="220452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E03E9B6-259F-56B2-092B-D1FA82F91A87}"/>
              </a:ext>
            </a:extLst>
          </p:cNvPr>
          <p:cNvSpPr txBox="1">
            <a:spLocks/>
          </p:cNvSpPr>
          <p:nvPr/>
        </p:nvSpPr>
        <p:spPr>
          <a:xfrm>
            <a:off x="9672320" y="2749805"/>
            <a:ext cx="2416727" cy="197854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Box in which the impact of the rank and score will be shown. For now, the year of the last ranking, the rank and score are provided for reference</a:t>
            </a:r>
            <a:endParaRPr lang="en-GB" dirty="0"/>
          </a:p>
        </p:txBody>
      </p: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363924" y="2296160"/>
            <a:ext cx="1791548" cy="152399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Click on the dimension’s name to see the KPIs</a:t>
            </a:r>
            <a:endParaRPr lang="en-GB" dirty="0"/>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a:off x="2215294" y="2601197"/>
            <a:ext cx="944466" cy="121895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FBE384C7-C758-4741-27F2-253DF25105B4}"/>
              </a:ext>
            </a:extLst>
          </p:cNvPr>
          <p:cNvSpPr txBox="1">
            <a:spLocks/>
          </p:cNvSpPr>
          <p:nvPr/>
        </p:nvSpPr>
        <p:spPr>
          <a:xfrm>
            <a:off x="286383" y="4330124"/>
            <a:ext cx="2122890" cy="80514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Actual values of the KPIs</a:t>
            </a:r>
            <a:endParaRPr lang="en-GB" dirty="0"/>
          </a:p>
        </p:txBody>
      </p:sp>
      <p:cxnSp>
        <p:nvCxnSpPr>
          <p:cNvPr id="27" name="Straight Arrow Connector 26">
            <a:extLst>
              <a:ext uri="{FF2B5EF4-FFF2-40B4-BE49-F238E27FC236}">
                <a16:creationId xmlns:a16="http://schemas.microsoft.com/office/drawing/2014/main" id="{E1342221-EBEC-6863-53A8-44681096F557}"/>
              </a:ext>
            </a:extLst>
          </p:cNvPr>
          <p:cNvCxnSpPr>
            <a:cxnSpLocks/>
            <a:stCxn id="26" idx="3"/>
          </p:cNvCxnSpPr>
          <p:nvPr/>
        </p:nvCxnSpPr>
        <p:spPr>
          <a:xfrm flipV="1">
            <a:off x="2409273" y="2125305"/>
            <a:ext cx="4245527" cy="260739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384CB1-603A-807B-C526-5F6E2CFA7B66}"/>
              </a:ext>
            </a:extLst>
          </p:cNvPr>
          <p:cNvCxnSpPr>
            <a:cxnSpLocks/>
            <a:stCxn id="26" idx="3"/>
          </p:cNvCxnSpPr>
          <p:nvPr/>
        </p:nvCxnSpPr>
        <p:spPr>
          <a:xfrm flipV="1">
            <a:off x="2409273" y="2601197"/>
            <a:ext cx="4245527" cy="213149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2D505A-754C-4BA9-A641-B18F81F558C3}"/>
              </a:ext>
            </a:extLst>
          </p:cNvPr>
          <p:cNvCxnSpPr>
            <a:cxnSpLocks/>
            <a:stCxn id="26" idx="3"/>
          </p:cNvCxnSpPr>
          <p:nvPr/>
        </p:nvCxnSpPr>
        <p:spPr>
          <a:xfrm flipV="1">
            <a:off x="2409273" y="4296047"/>
            <a:ext cx="4245527" cy="43664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1360ACB-54AC-8737-9CF9-1B8AA84D4E88}"/>
              </a:ext>
            </a:extLst>
          </p:cNvPr>
          <p:cNvCxnSpPr>
            <a:cxnSpLocks/>
            <a:stCxn id="26" idx="3"/>
          </p:cNvCxnSpPr>
          <p:nvPr/>
        </p:nvCxnSpPr>
        <p:spPr>
          <a:xfrm>
            <a:off x="2409273" y="4732695"/>
            <a:ext cx="4174407" cy="34077"/>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2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bg/>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8" grpId="0" uiExpand="1" build="p" animBg="1"/>
      <p:bldP spid="16" grpId="0" uiExpand="1" build="p" animBg="1"/>
      <p:bldP spid="20" grpId="0" uiExpand="1" build="p" animBg="1"/>
      <p:bldP spid="26" grpId="0" uiExpand="1"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3F8FF8-915D-0962-32EE-FF0A27F3D70A}"/>
              </a:ext>
            </a:extLst>
          </p:cNvPr>
          <p:cNvPicPr>
            <a:picLocks noChangeAspect="1"/>
          </p:cNvPicPr>
          <p:nvPr/>
        </p:nvPicPr>
        <p:blipFill>
          <a:blip r:embed="rId3"/>
          <a:stretch>
            <a:fillRect/>
          </a:stretch>
        </p:blipFill>
        <p:spPr>
          <a:xfrm>
            <a:off x="335280" y="1334093"/>
            <a:ext cx="6785723" cy="3959968"/>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GB" sz="2800" b="1" dirty="0">
                <a:solidFill>
                  <a:schemeClr val="tx1"/>
                </a:solidFill>
              </a:rPr>
              <a:t>Women, Business and the Law</a:t>
            </a:r>
            <a:endParaRPr lang="en-US" sz="2800" b="1" dirty="0">
              <a:solidFill>
                <a:schemeClr val="tx1"/>
              </a:solidFill>
            </a:endParaRPr>
          </a:p>
        </p:txBody>
      </p:sp>
      <p:cxnSp>
        <p:nvCxnSpPr>
          <p:cNvPr id="15" name="Straight Arrow Connector 14">
            <a:extLst>
              <a:ext uri="{FF2B5EF4-FFF2-40B4-BE49-F238E27FC236}">
                <a16:creationId xmlns:a16="http://schemas.microsoft.com/office/drawing/2014/main" id="{ABEC69D6-6085-F536-8CC1-C89DD2F1B9AC}"/>
              </a:ext>
            </a:extLst>
          </p:cNvPr>
          <p:cNvCxnSpPr>
            <a:cxnSpLocks/>
          </p:cNvCxnSpPr>
          <p:nvPr/>
        </p:nvCxnSpPr>
        <p:spPr>
          <a:xfrm flipH="1">
            <a:off x="5405014" y="2527876"/>
            <a:ext cx="2265786" cy="205428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3E03E9B6-259F-56B2-092B-D1FA82F91A87}"/>
              </a:ext>
            </a:extLst>
          </p:cNvPr>
          <p:cNvSpPr txBox="1">
            <a:spLocks/>
          </p:cNvSpPr>
          <p:nvPr/>
        </p:nvSpPr>
        <p:spPr>
          <a:xfrm>
            <a:off x="7772400" y="1743965"/>
            <a:ext cx="2956560" cy="224550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Improving on one KPIs improve the dimension score and rank by 20 to 25% depending on the number of KPIS per dimension</a:t>
            </a:r>
          </a:p>
        </p:txBody>
      </p:sp>
      <p:sp>
        <p:nvSpPr>
          <p:cNvPr id="37" name="Content Placeholder 2">
            <a:extLst>
              <a:ext uri="{FF2B5EF4-FFF2-40B4-BE49-F238E27FC236}">
                <a16:creationId xmlns:a16="http://schemas.microsoft.com/office/drawing/2014/main" id="{DFBA2BC5-F719-AB4A-C138-9A502AEF1D27}"/>
              </a:ext>
            </a:extLst>
          </p:cNvPr>
          <p:cNvSpPr txBox="1">
            <a:spLocks/>
          </p:cNvSpPr>
          <p:nvPr/>
        </p:nvSpPr>
        <p:spPr>
          <a:xfrm>
            <a:off x="2137238" y="5296212"/>
            <a:ext cx="3841922" cy="1132216"/>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But here, the obstacles are laws which requires efforts and time to amend</a:t>
            </a:r>
            <a:endParaRPr lang="en-GB" dirty="0"/>
          </a:p>
        </p:txBody>
      </p:sp>
      <p:cxnSp>
        <p:nvCxnSpPr>
          <p:cNvPr id="29" name="Straight Arrow Connector 28">
            <a:extLst>
              <a:ext uri="{FF2B5EF4-FFF2-40B4-BE49-F238E27FC236}">
                <a16:creationId xmlns:a16="http://schemas.microsoft.com/office/drawing/2014/main" id="{17DA7DEB-61D6-154A-418B-65B9BBC5156B}"/>
              </a:ext>
            </a:extLst>
          </p:cNvPr>
          <p:cNvCxnSpPr>
            <a:cxnSpLocks/>
          </p:cNvCxnSpPr>
          <p:nvPr/>
        </p:nvCxnSpPr>
        <p:spPr>
          <a:xfrm flipH="1" flipV="1">
            <a:off x="4236720" y="2225040"/>
            <a:ext cx="3484880" cy="303377"/>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4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37"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572C0C-4FC9-455E-95C9-88CFCAA50472}"/>
              </a:ext>
            </a:extLst>
          </p:cNvPr>
          <p:cNvSpPr>
            <a:spLocks noGrp="1"/>
          </p:cNvSpPr>
          <p:nvPr>
            <p:ph type="body" sz="quarter" idx="11"/>
          </p:nvPr>
        </p:nvSpPr>
        <p:spPr>
          <a:xfrm>
            <a:off x="955602" y="719271"/>
            <a:ext cx="10280796" cy="414338"/>
          </a:xfrm>
        </p:spPr>
        <p:txBody>
          <a:bodyPr/>
          <a:lstStyle/>
          <a:p>
            <a:pPr algn="l"/>
            <a:r>
              <a:rPr lang="en-GB" sz="2800" dirty="0"/>
              <a:t>Indices Simulation Tool for Policy Makers in the Arab Region (ISPAR)</a:t>
            </a:r>
            <a:endParaRPr lang="en-US" sz="2800" dirty="0"/>
          </a:p>
        </p:txBody>
      </p:sp>
      <p:sp>
        <p:nvSpPr>
          <p:cNvPr id="14" name="TextBox 13">
            <a:extLst>
              <a:ext uri="{FF2B5EF4-FFF2-40B4-BE49-F238E27FC236}">
                <a16:creationId xmlns:a16="http://schemas.microsoft.com/office/drawing/2014/main" id="{0633D21F-EC4D-E031-C8EE-3B50004383A0}"/>
              </a:ext>
            </a:extLst>
          </p:cNvPr>
          <p:cNvSpPr txBox="1"/>
          <p:nvPr/>
        </p:nvSpPr>
        <p:spPr>
          <a:xfrm>
            <a:off x="6001407" y="4349790"/>
            <a:ext cx="4767493" cy="492443"/>
          </a:xfrm>
          <a:prstGeom prst="rect">
            <a:avLst/>
          </a:prstGeom>
          <a:noFill/>
        </p:spPr>
        <p:txBody>
          <a:bodyPr wrap="square" rtlCol="0">
            <a:spAutoFit/>
          </a:bodyPr>
          <a:lstStyle/>
          <a:p>
            <a:endParaRPr lang="en-US" b="1" dirty="0">
              <a:solidFill>
                <a:srgbClr val="23233A"/>
              </a:solidFill>
              <a:latin typeface="soleil"/>
            </a:endParaRPr>
          </a:p>
          <a:p>
            <a:endParaRPr lang="en-US" sz="800" b="1" i="0" dirty="0">
              <a:solidFill>
                <a:srgbClr val="23233A"/>
              </a:solidFill>
              <a:effectLst/>
              <a:latin typeface="soleil"/>
            </a:endParaRPr>
          </a:p>
        </p:txBody>
      </p:sp>
      <p:pic>
        <p:nvPicPr>
          <p:cNvPr id="3" name="Picture 2">
            <a:extLst>
              <a:ext uri="{FF2B5EF4-FFF2-40B4-BE49-F238E27FC236}">
                <a16:creationId xmlns:a16="http://schemas.microsoft.com/office/drawing/2014/main" id="{6E0EB56D-CBA6-992D-52E3-39DF0A9D2EDF}"/>
              </a:ext>
            </a:extLst>
          </p:cNvPr>
          <p:cNvPicPr>
            <a:picLocks noChangeAspect="1"/>
          </p:cNvPicPr>
          <p:nvPr/>
        </p:nvPicPr>
        <p:blipFill>
          <a:blip r:embed="rId3"/>
          <a:stretch>
            <a:fillRect/>
          </a:stretch>
        </p:blipFill>
        <p:spPr>
          <a:xfrm>
            <a:off x="467778" y="2143714"/>
            <a:ext cx="5119455" cy="3302046"/>
          </a:xfrm>
          <a:prstGeom prst="rect">
            <a:avLst/>
          </a:prstGeom>
          <a:noFill/>
          <a:ln>
            <a:noFill/>
          </a:ln>
        </p:spPr>
      </p:pic>
      <p:sp>
        <p:nvSpPr>
          <p:cNvPr id="5" name="Text Placeholder 3">
            <a:extLst>
              <a:ext uri="{FF2B5EF4-FFF2-40B4-BE49-F238E27FC236}">
                <a16:creationId xmlns:a16="http://schemas.microsoft.com/office/drawing/2014/main" id="{7470CC13-A3D2-0837-AC73-3BCD2CC241DE}"/>
              </a:ext>
            </a:extLst>
          </p:cNvPr>
          <p:cNvSpPr txBox="1">
            <a:spLocks/>
          </p:cNvSpPr>
          <p:nvPr/>
        </p:nvSpPr>
        <p:spPr>
          <a:xfrm>
            <a:off x="6001407" y="1669904"/>
            <a:ext cx="4372009" cy="1804185"/>
          </a:xfrm>
          <a:prstGeom prst="rect">
            <a:avLst/>
          </a:prstGeom>
          <a:solidFill>
            <a:schemeClr val="bg2">
              <a:lumMod val="90000"/>
            </a:schemeClr>
          </a:solidFill>
          <a:ln>
            <a:noFill/>
          </a:ln>
          <a:effectLst/>
          <a:scene3d>
            <a:camera prst="orthographicFront">
              <a:rot lat="0" lon="0" rev="0"/>
            </a:camera>
            <a:lightRig rig="contrasting" dir="t">
              <a:rot lat="0" lon="0" rev="7800000"/>
            </a:lightRig>
          </a:scene3d>
          <a:sp3d>
            <a:bevelT w="139700" h="139700"/>
          </a:sp3d>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400" dirty="0">
                <a:solidFill>
                  <a:schemeClr val="tx1"/>
                </a:solidFill>
              </a:rPr>
              <a:t>Member States showed concerns about international indices used to assess their performances</a:t>
            </a:r>
          </a:p>
        </p:txBody>
      </p:sp>
      <p:sp>
        <p:nvSpPr>
          <p:cNvPr id="7" name="Arrow: Curved Right 6">
            <a:extLst>
              <a:ext uri="{FF2B5EF4-FFF2-40B4-BE49-F238E27FC236}">
                <a16:creationId xmlns:a16="http://schemas.microsoft.com/office/drawing/2014/main" id="{8AD2F27E-039E-D4A7-F221-42469D6724BF}"/>
              </a:ext>
            </a:extLst>
          </p:cNvPr>
          <p:cNvSpPr/>
          <p:nvPr/>
        </p:nvSpPr>
        <p:spPr>
          <a:xfrm rot="19867064">
            <a:off x="6366771" y="3491708"/>
            <a:ext cx="1029984" cy="1493384"/>
          </a:xfrm>
          <a:prstGeom prst="curvedRightArrow">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2FCAE4C5-3CFA-CE29-A094-72BD477F3B5E}"/>
              </a:ext>
            </a:extLst>
          </p:cNvPr>
          <p:cNvPicPr>
            <a:picLocks noChangeAspect="1"/>
          </p:cNvPicPr>
          <p:nvPr/>
        </p:nvPicPr>
        <p:blipFill rotWithShape="1">
          <a:blip r:embed="rId4"/>
          <a:srcRect r="41749"/>
          <a:stretch/>
        </p:blipFill>
        <p:spPr>
          <a:xfrm>
            <a:off x="7693358" y="3667760"/>
            <a:ext cx="3977411" cy="2880610"/>
          </a:xfrm>
          <a:prstGeom prst="rect">
            <a:avLst/>
          </a:prstGeom>
        </p:spPr>
      </p:pic>
    </p:spTree>
    <p:extLst>
      <p:ext uri="{BB962C8B-B14F-4D97-AF65-F5344CB8AC3E}">
        <p14:creationId xmlns:p14="http://schemas.microsoft.com/office/powerpoint/2010/main" val="81634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657242"/>
            <a:ext cx="9083835" cy="392678"/>
          </a:xfrm>
        </p:spPr>
        <p:txBody>
          <a:bodyPr/>
          <a:lstStyle/>
          <a:p>
            <a:pPr algn="ctr"/>
            <a:r>
              <a:rPr lang="en-US" sz="3200" dirty="0">
                <a:solidFill>
                  <a:schemeClr val="tx1"/>
                </a:solidFill>
              </a:rPr>
              <a:t>Women Business and the Law Index: The specificities of a ‘discrete’ index</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2171700" y="2738706"/>
            <a:ext cx="8597900" cy="2462051"/>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US" sz="2800" dirty="0">
                <a:solidFill>
                  <a:schemeClr val="tx2">
                    <a:lumMod val="50000"/>
                    <a:lumOff val="50000"/>
                  </a:schemeClr>
                </a:solidFill>
              </a:rPr>
              <a:t>To improve on this kind of ranking, developing short, medium, and long-term strategies is needed as it takes time because of the nature of the obstacles that can be administrative, legislative, cultural and religious.</a:t>
            </a:r>
          </a:p>
        </p:txBody>
      </p:sp>
    </p:spTree>
    <p:extLst>
      <p:ext uri="{BB962C8B-B14F-4D97-AF65-F5344CB8AC3E}">
        <p14:creationId xmlns:p14="http://schemas.microsoft.com/office/powerpoint/2010/main" val="707552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766394"/>
            <a:ext cx="9083835" cy="1596938"/>
          </a:xfrm>
        </p:spPr>
        <p:txBody>
          <a:bodyPr/>
          <a:lstStyle/>
          <a:p>
            <a:pPr algn="ctr"/>
            <a:r>
              <a:rPr lang="en-GB" sz="3200" dirty="0">
                <a:solidFill>
                  <a:schemeClr val="tx1"/>
                </a:solidFill>
              </a:rPr>
              <a:t>The advantage of ISPAR is that the tool allows to identify the NATURE of the obstacles and set a timeline for rankings improvement</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2" name="Text Placeholder 3">
            <a:extLst>
              <a:ext uri="{FF2B5EF4-FFF2-40B4-BE49-F238E27FC236}">
                <a16:creationId xmlns:a16="http://schemas.microsoft.com/office/drawing/2014/main" id="{D1602266-30EB-0CD8-66EE-C1B22E9010CE}"/>
              </a:ext>
            </a:extLst>
          </p:cNvPr>
          <p:cNvSpPr txBox="1">
            <a:spLocks/>
          </p:cNvSpPr>
          <p:nvPr/>
        </p:nvSpPr>
        <p:spPr>
          <a:xfrm>
            <a:off x="2171700" y="3494669"/>
            <a:ext cx="8597900" cy="1644243"/>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US" sz="2800" dirty="0">
                <a:solidFill>
                  <a:schemeClr val="tx2">
                    <a:lumMod val="50000"/>
                    <a:lumOff val="50000"/>
                  </a:schemeClr>
                </a:solidFill>
              </a:rPr>
              <a:t>Having multiple Composite Indices on the platform allows developing a short-, medium-, and long-term strategy across all the Indices.</a:t>
            </a:r>
          </a:p>
        </p:txBody>
      </p:sp>
    </p:spTree>
    <p:extLst>
      <p:ext uri="{BB962C8B-B14F-4D97-AF65-F5344CB8AC3E}">
        <p14:creationId xmlns:p14="http://schemas.microsoft.com/office/powerpoint/2010/main" val="41277921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5F00D-F99B-40B6-BE09-6B05B7B15B17}"/>
              </a:ext>
            </a:extLst>
          </p:cNvPr>
          <p:cNvSpPr>
            <a:spLocks noGrp="1"/>
          </p:cNvSpPr>
          <p:nvPr>
            <p:ph type="ctrTitle"/>
          </p:nvPr>
        </p:nvSpPr>
        <p:spPr>
          <a:xfrm>
            <a:off x="1629101" y="1006768"/>
            <a:ext cx="8933796" cy="2367383"/>
          </a:xfrm>
        </p:spPr>
        <p:txBody>
          <a:bodyPr>
            <a:normAutofit fontScale="90000"/>
          </a:bodyPr>
          <a:lstStyle/>
          <a:p>
            <a:pPr>
              <a:lnSpc>
                <a:spcPct val="150000"/>
              </a:lnSpc>
            </a:pPr>
            <a:r>
              <a:rPr lang="en-GB" sz="4000" dirty="0"/>
              <a:t>Workshop on the Use of the "Indices Simulation Tool for Policy Makers in the Arab Region”</a:t>
            </a:r>
            <a:endParaRPr lang="en-US" sz="4000" dirty="0"/>
          </a:p>
        </p:txBody>
      </p:sp>
      <p:sp>
        <p:nvSpPr>
          <p:cNvPr id="3" name="Text Placeholder 2"/>
          <p:cNvSpPr>
            <a:spLocks noGrp="1"/>
          </p:cNvSpPr>
          <p:nvPr>
            <p:ph type="subTitle" idx="1"/>
          </p:nvPr>
        </p:nvSpPr>
        <p:spPr>
          <a:xfrm>
            <a:off x="1629101" y="3622137"/>
            <a:ext cx="8936846" cy="457201"/>
          </a:xfrm>
        </p:spPr>
        <p:txBody>
          <a:bodyPr/>
          <a:lstStyle/>
          <a:p>
            <a:r>
              <a:rPr lang="en-US" sz="2000" dirty="0">
                <a:solidFill>
                  <a:schemeClr val="tx1"/>
                </a:solidFill>
              </a:rPr>
              <a:t>Nathalie PICASSO-GRAND, Data Scientist, ESCWA</a:t>
            </a:r>
          </a:p>
          <a:p>
            <a:endParaRPr lang="en-US" sz="2000" dirty="0"/>
          </a:p>
        </p:txBody>
      </p:sp>
      <p:sp>
        <p:nvSpPr>
          <p:cNvPr id="5" name="Text Placeholder 3">
            <a:extLst>
              <a:ext uri="{FF2B5EF4-FFF2-40B4-BE49-F238E27FC236}">
                <a16:creationId xmlns:a16="http://schemas.microsoft.com/office/drawing/2014/main" id="{1E9F05A5-6146-4BE3-B4E1-66827AE2B4EC}"/>
              </a:ext>
            </a:extLst>
          </p:cNvPr>
          <p:cNvSpPr txBox="1">
            <a:spLocks/>
          </p:cNvSpPr>
          <p:nvPr/>
        </p:nvSpPr>
        <p:spPr>
          <a:xfrm>
            <a:off x="5329947" y="3099602"/>
            <a:ext cx="1834646" cy="285377"/>
          </a:xfrm>
          <a:prstGeom prst="rect">
            <a:avLst/>
          </a:prstGeom>
        </p:spPr>
        <p:txBody>
          <a:bodyPr vert="horz" lIns="0" tIns="0" rIns="0" bIns="0"/>
          <a:lstStyle>
            <a:lvl1pPr marL="342900" indent="-342900" algn="l" defTabSz="457200" rtl="0" eaLnBrk="1" fontAlgn="base" hangingPunct="1">
              <a:lnSpc>
                <a:spcPts val="1800"/>
              </a:lnSpc>
              <a:spcBef>
                <a:spcPts val="0"/>
              </a:spcBef>
              <a:spcAft>
                <a:spcPct val="0"/>
              </a:spcAft>
              <a:buFont typeface="Arial" charset="0"/>
              <a:buNone/>
              <a:defRPr sz="1800" b="0" kern="1200" cap="none" baseline="0">
                <a:solidFill>
                  <a:schemeClr val="bg1">
                    <a:lumMod val="95000"/>
                  </a:schemeClr>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 name="Text Placeholder 2">
            <a:extLst>
              <a:ext uri="{FF2B5EF4-FFF2-40B4-BE49-F238E27FC236}">
                <a16:creationId xmlns:a16="http://schemas.microsoft.com/office/drawing/2014/main" id="{2B7D1DE4-C6B8-7F93-2463-05C03902FE55}"/>
              </a:ext>
            </a:extLst>
          </p:cNvPr>
          <p:cNvSpPr txBox="1">
            <a:spLocks/>
          </p:cNvSpPr>
          <p:nvPr/>
        </p:nvSpPr>
        <p:spPr>
          <a:xfrm>
            <a:off x="2768424" y="3937533"/>
            <a:ext cx="8864591" cy="283610"/>
          </a:xfrm>
          <a:prstGeom prst="rect">
            <a:avLst/>
          </a:prstGeom>
        </p:spPr>
        <p:txBody>
          <a:bodyPr>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20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l"/>
            <a:r>
              <a:rPr lang="en-US" sz="1600" dirty="0">
                <a:solidFill>
                  <a:schemeClr val="tx1"/>
                </a:solidFill>
              </a:rPr>
              <a:t>17-18 May 2023, UN House, Beirut, Lebanon</a:t>
            </a:r>
            <a:endParaRPr lang="en-US" sz="1600" dirty="0"/>
          </a:p>
        </p:txBody>
      </p:sp>
    </p:spTree>
    <p:extLst>
      <p:ext uri="{BB962C8B-B14F-4D97-AF65-F5344CB8AC3E}">
        <p14:creationId xmlns:p14="http://schemas.microsoft.com/office/powerpoint/2010/main" val="2345861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1761562"/>
            <a:ext cx="8961915" cy="1059315"/>
          </a:xfrm>
        </p:spPr>
        <p:txBody>
          <a:bodyPr/>
          <a:lstStyle/>
          <a:p>
            <a:pPr algn="ctr"/>
            <a:r>
              <a:rPr lang="en-GB" sz="3200" dirty="0">
                <a:solidFill>
                  <a:schemeClr val="tx1"/>
                </a:solidFill>
              </a:rPr>
              <a:t>Session VIII: The interdependence of global indicators</a:t>
            </a:r>
            <a:endParaRPr lang="en-US" sz="3200" dirty="0">
              <a:solidFill>
                <a:schemeClr val="tx1"/>
              </a:solidFill>
            </a:endParaRP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2" name="Text Placeholder 3">
            <a:extLst>
              <a:ext uri="{FF2B5EF4-FFF2-40B4-BE49-F238E27FC236}">
                <a16:creationId xmlns:a16="http://schemas.microsoft.com/office/drawing/2014/main" id="{91CB8E9A-CCD5-FCB6-316F-56094DE12D90}"/>
              </a:ext>
            </a:extLst>
          </p:cNvPr>
          <p:cNvSpPr txBox="1">
            <a:spLocks/>
          </p:cNvSpPr>
          <p:nvPr/>
        </p:nvSpPr>
        <p:spPr>
          <a:xfrm>
            <a:off x="2425700" y="3055621"/>
            <a:ext cx="7620000" cy="2456179"/>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GB" sz="2400" dirty="0">
                <a:solidFill>
                  <a:schemeClr val="tx2">
                    <a:lumMod val="50000"/>
                    <a:lumOff val="50000"/>
                  </a:schemeClr>
                </a:solidFill>
              </a:rPr>
              <a:t>This session discusses how developmental indicators intersect with gender equality indicators, such as in education, health, and the economy, and explains how strengthening policies and legislation related to gender equality may influence other areas of development.</a:t>
            </a:r>
            <a:endParaRPr lang="en-US" sz="2400" dirty="0">
              <a:solidFill>
                <a:schemeClr val="tx2">
                  <a:lumMod val="50000"/>
                  <a:lumOff val="50000"/>
                </a:schemeClr>
              </a:solidFill>
            </a:endParaRPr>
          </a:p>
        </p:txBody>
      </p:sp>
    </p:spTree>
    <p:extLst>
      <p:ext uri="{BB962C8B-B14F-4D97-AF65-F5344CB8AC3E}">
        <p14:creationId xmlns:p14="http://schemas.microsoft.com/office/powerpoint/2010/main" val="36882006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320800" y="1478595"/>
            <a:ext cx="8186851" cy="586537"/>
          </a:xfrm>
        </p:spPr>
        <p:txBody>
          <a:bodyPr/>
          <a:lstStyle/>
          <a:p>
            <a:pPr algn="l"/>
            <a:r>
              <a:rPr lang="en-GB" sz="3200" dirty="0">
                <a:solidFill>
                  <a:schemeClr val="tx1"/>
                </a:solidFill>
              </a:rPr>
              <a:t>Let’s summarize what we have seen</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2" name="Text Placeholder 3">
            <a:extLst>
              <a:ext uri="{FF2B5EF4-FFF2-40B4-BE49-F238E27FC236}">
                <a16:creationId xmlns:a16="http://schemas.microsoft.com/office/drawing/2014/main" id="{0484D27F-6F4D-D21F-AAB8-7BE8D63E9815}"/>
              </a:ext>
            </a:extLst>
          </p:cNvPr>
          <p:cNvSpPr txBox="1">
            <a:spLocks/>
          </p:cNvSpPr>
          <p:nvPr/>
        </p:nvSpPr>
        <p:spPr>
          <a:xfrm>
            <a:off x="1828800" y="2065133"/>
            <a:ext cx="9525000" cy="3902402"/>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514350" indent="-514350" algn="l">
              <a:buFont typeface="+mj-lt"/>
              <a:buAutoNum type="arabicPeriod"/>
            </a:pPr>
            <a:r>
              <a:rPr lang="en-US" sz="2400" dirty="0">
                <a:solidFill>
                  <a:schemeClr val="tx2">
                    <a:lumMod val="50000"/>
                    <a:lumOff val="50000"/>
                  </a:schemeClr>
                </a:solidFill>
              </a:rPr>
              <a:t>How to generate a profile and compare our performances to other countries’</a:t>
            </a:r>
          </a:p>
          <a:p>
            <a:pPr marL="514350" indent="-514350" algn="l">
              <a:buFont typeface="+mj-lt"/>
              <a:buAutoNum type="arabicPeriod"/>
            </a:pPr>
            <a:r>
              <a:rPr lang="en-US" sz="2400" dirty="0">
                <a:solidFill>
                  <a:schemeClr val="tx2">
                    <a:lumMod val="50000"/>
                    <a:lumOff val="50000"/>
                  </a:schemeClr>
                </a:solidFill>
              </a:rPr>
              <a:t>How Composite Indices are linked together, hence the need to use Indices beyond the ones focusing on gender to evaluate potential for cooperation and trickledown effects</a:t>
            </a:r>
          </a:p>
          <a:p>
            <a:pPr marL="514350" indent="-514350" algn="l">
              <a:buFont typeface="+mj-lt"/>
              <a:buAutoNum type="arabicPeriod"/>
            </a:pPr>
            <a:r>
              <a:rPr lang="en-US" sz="2400" dirty="0">
                <a:solidFill>
                  <a:schemeClr val="tx2">
                    <a:lumMod val="50000"/>
                    <a:lumOff val="50000"/>
                  </a:schemeClr>
                </a:solidFill>
              </a:rPr>
              <a:t>How to carry simulations and how the methodology used calls for a certain type of strategy</a:t>
            </a:r>
          </a:p>
          <a:p>
            <a:pPr marL="514350" indent="-514350" algn="l">
              <a:buFont typeface="+mj-lt"/>
              <a:buAutoNum type="arabicPeriod"/>
            </a:pPr>
            <a:r>
              <a:rPr lang="en-US" sz="2400" dirty="0">
                <a:solidFill>
                  <a:schemeClr val="tx2">
                    <a:lumMod val="50000"/>
                    <a:lumOff val="50000"/>
                  </a:schemeClr>
                </a:solidFill>
              </a:rPr>
              <a:t>And how to use the platform to develop a short, medium and long-term strategy depending on the nature of the obstacles</a:t>
            </a:r>
          </a:p>
          <a:p>
            <a:pPr marL="514350" indent="-514350" algn="l">
              <a:buFont typeface="+mj-lt"/>
              <a:buAutoNum type="arabicPeriod"/>
            </a:pPr>
            <a:endParaRPr lang="en-US" sz="2400" dirty="0">
              <a:solidFill>
                <a:schemeClr val="tx2">
                  <a:lumMod val="50000"/>
                  <a:lumOff val="50000"/>
                </a:schemeClr>
              </a:solidFill>
            </a:endParaRPr>
          </a:p>
        </p:txBody>
      </p:sp>
    </p:spTree>
    <p:extLst>
      <p:ext uri="{BB962C8B-B14F-4D97-AF65-F5344CB8AC3E}">
        <p14:creationId xmlns:p14="http://schemas.microsoft.com/office/powerpoint/2010/main" val="146060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358900" y="1478596"/>
            <a:ext cx="8148751" cy="392678"/>
          </a:xfrm>
        </p:spPr>
        <p:txBody>
          <a:bodyPr/>
          <a:lstStyle/>
          <a:p>
            <a:pPr algn="l"/>
            <a:r>
              <a:rPr lang="en-GB" sz="3200" dirty="0">
                <a:solidFill>
                  <a:schemeClr val="tx1"/>
                </a:solidFill>
              </a:rPr>
              <a:t>What else the platform can help with?</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2" name="Text Placeholder 3">
            <a:extLst>
              <a:ext uri="{FF2B5EF4-FFF2-40B4-BE49-F238E27FC236}">
                <a16:creationId xmlns:a16="http://schemas.microsoft.com/office/drawing/2014/main" id="{0484D27F-6F4D-D21F-AAB8-7BE8D63E9815}"/>
              </a:ext>
            </a:extLst>
          </p:cNvPr>
          <p:cNvSpPr txBox="1">
            <a:spLocks/>
          </p:cNvSpPr>
          <p:nvPr/>
        </p:nvSpPr>
        <p:spPr>
          <a:xfrm>
            <a:off x="1828800" y="2065133"/>
            <a:ext cx="9525000" cy="149086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514350" indent="-514350" algn="l">
              <a:buFont typeface="+mj-lt"/>
              <a:buAutoNum type="arabicPeriod"/>
            </a:pPr>
            <a:r>
              <a:rPr lang="en-GB" sz="2400" dirty="0">
                <a:solidFill>
                  <a:schemeClr val="tx2">
                    <a:lumMod val="50000"/>
                    <a:lumOff val="50000"/>
                  </a:schemeClr>
                </a:solidFill>
              </a:rPr>
              <a:t>As a same KPIs appear in more than one index, there is a need to understand interlinkages to get a full picture of the impact of gender policies on rankings</a:t>
            </a:r>
          </a:p>
          <a:p>
            <a:pPr marL="514350" indent="-514350" algn="l">
              <a:buFont typeface="+mj-lt"/>
              <a:buAutoNum type="arabicPeriod"/>
            </a:pPr>
            <a:endParaRPr lang="en-US" sz="2400" dirty="0">
              <a:solidFill>
                <a:schemeClr val="tx2">
                  <a:lumMod val="50000"/>
                  <a:lumOff val="50000"/>
                </a:schemeClr>
              </a:solidFill>
            </a:endParaRPr>
          </a:p>
        </p:txBody>
      </p:sp>
    </p:spTree>
    <p:extLst>
      <p:ext uri="{BB962C8B-B14F-4D97-AF65-F5344CB8AC3E}">
        <p14:creationId xmlns:p14="http://schemas.microsoft.com/office/powerpoint/2010/main" val="336962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2369685"/>
            <a:ext cx="9083835" cy="632008"/>
          </a:xfrm>
        </p:spPr>
        <p:txBody>
          <a:bodyPr/>
          <a:lstStyle/>
          <a:p>
            <a:pPr algn="ctr"/>
            <a:r>
              <a:rPr lang="en-GB" sz="3200" dirty="0">
                <a:solidFill>
                  <a:schemeClr val="tx1"/>
                </a:solidFill>
              </a:rPr>
              <a:t>Go to</a:t>
            </a:r>
            <a:endParaRPr lang="en-US" sz="3200" dirty="0">
              <a:solidFill>
                <a:schemeClr val="tx1"/>
              </a:solidFill>
            </a:endParaRP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
        <p:nvSpPr>
          <p:cNvPr id="8" name="Text Placeholder 3">
            <a:extLst>
              <a:ext uri="{FF2B5EF4-FFF2-40B4-BE49-F238E27FC236}">
                <a16:creationId xmlns:a16="http://schemas.microsoft.com/office/drawing/2014/main" id="{F03B2B18-4AC7-44F1-A3C7-2EBE809859F6}"/>
              </a:ext>
            </a:extLst>
          </p:cNvPr>
          <p:cNvSpPr txBox="1">
            <a:spLocks/>
          </p:cNvSpPr>
          <p:nvPr/>
        </p:nvSpPr>
        <p:spPr>
          <a:xfrm>
            <a:off x="2946400" y="3084079"/>
            <a:ext cx="6675119" cy="2869681"/>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US" sz="2800" dirty="0">
                <a:solidFill>
                  <a:schemeClr val="tx2">
                    <a:lumMod val="50000"/>
                    <a:lumOff val="50000"/>
                  </a:schemeClr>
                </a:solidFill>
              </a:rPr>
              <a:t>ISPAR / Simulators / Thematic Simulators / Gender</a:t>
            </a:r>
          </a:p>
          <a:p>
            <a:pPr algn="l"/>
            <a:r>
              <a:rPr lang="en-US" sz="2800" dirty="0">
                <a:solidFill>
                  <a:schemeClr val="tx2">
                    <a:lumMod val="50000"/>
                    <a:lumOff val="50000"/>
                  </a:schemeClr>
                </a:solidFill>
              </a:rPr>
              <a:t>     Chose a country (Syria)</a:t>
            </a:r>
          </a:p>
          <a:p>
            <a:pPr algn="l"/>
            <a:r>
              <a:rPr lang="en-US" sz="2800" dirty="0">
                <a:solidFill>
                  <a:schemeClr val="tx2">
                    <a:lumMod val="50000"/>
                    <a:lumOff val="50000"/>
                  </a:schemeClr>
                </a:solidFill>
              </a:rPr>
              <a:t>     Chose a theme </a:t>
            </a:r>
          </a:p>
          <a:p>
            <a:pPr algn="l"/>
            <a:r>
              <a:rPr lang="en-US" sz="2800" dirty="0">
                <a:solidFill>
                  <a:schemeClr val="tx2">
                    <a:lumMod val="50000"/>
                    <a:lumOff val="50000"/>
                  </a:schemeClr>
                </a:solidFill>
              </a:rPr>
              <a:t>And eventually a sub-theme</a:t>
            </a:r>
            <a:endParaRPr lang="en-US" sz="2400" dirty="0">
              <a:solidFill>
                <a:schemeClr val="tx2">
                  <a:lumMod val="50000"/>
                  <a:lumOff val="50000"/>
                </a:schemeClr>
              </a:solidFill>
            </a:endParaRPr>
          </a:p>
          <a:p>
            <a:pPr algn="l"/>
            <a:endParaRPr lang="en-GB" sz="2800" dirty="0">
              <a:solidFill>
                <a:schemeClr val="tx2">
                  <a:lumMod val="50000"/>
                  <a:lumOff val="50000"/>
                </a:schemeClr>
              </a:solidFill>
            </a:endParaRPr>
          </a:p>
        </p:txBody>
      </p:sp>
    </p:spTree>
    <p:extLst>
      <p:ext uri="{BB962C8B-B14F-4D97-AF65-F5344CB8AC3E}">
        <p14:creationId xmlns:p14="http://schemas.microsoft.com/office/powerpoint/2010/main" val="39102390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fr-FR" sz="2800" b="1" dirty="0" err="1">
                <a:solidFill>
                  <a:schemeClr val="tx1"/>
                </a:solidFill>
              </a:rPr>
              <a:t>Thematic</a:t>
            </a:r>
            <a:r>
              <a:rPr lang="fr-FR" sz="2800" b="1" dirty="0">
                <a:solidFill>
                  <a:schemeClr val="tx1"/>
                </a:solidFill>
              </a:rPr>
              <a:t> </a:t>
            </a:r>
            <a:r>
              <a:rPr lang="fr-FR" sz="2800" b="1" dirty="0" err="1">
                <a:solidFill>
                  <a:schemeClr val="tx1"/>
                </a:solidFill>
              </a:rPr>
              <a:t>Simulators</a:t>
            </a:r>
            <a:endParaRPr lang="fr-FR" sz="2800" b="1" dirty="0">
              <a:solidFill>
                <a:schemeClr val="tx1"/>
              </a:solidFill>
            </a:endParaRPr>
          </a:p>
        </p:txBody>
      </p:sp>
      <p:sp>
        <p:nvSpPr>
          <p:cNvPr id="7" name="Content Placeholder 2">
            <a:extLst>
              <a:ext uri="{FF2B5EF4-FFF2-40B4-BE49-F238E27FC236}">
                <a16:creationId xmlns:a16="http://schemas.microsoft.com/office/drawing/2014/main" id="{2B82226F-ACBE-A67F-4802-407001BA321D}"/>
              </a:ext>
            </a:extLst>
          </p:cNvPr>
          <p:cNvSpPr txBox="1">
            <a:spLocks/>
          </p:cNvSpPr>
          <p:nvPr/>
        </p:nvSpPr>
        <p:spPr>
          <a:xfrm>
            <a:off x="4236700" y="1213021"/>
            <a:ext cx="2469964" cy="43199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Go to ‘Simulators’</a:t>
            </a:r>
          </a:p>
        </p:txBody>
      </p:sp>
      <p:pic>
        <p:nvPicPr>
          <p:cNvPr id="8" name="Picture 7">
            <a:extLst>
              <a:ext uri="{FF2B5EF4-FFF2-40B4-BE49-F238E27FC236}">
                <a16:creationId xmlns:a16="http://schemas.microsoft.com/office/drawing/2014/main" id="{7DB57C63-C827-31A2-3994-2B8E15E21E5C}"/>
              </a:ext>
            </a:extLst>
          </p:cNvPr>
          <p:cNvPicPr>
            <a:picLocks noChangeAspect="1"/>
          </p:cNvPicPr>
          <p:nvPr/>
        </p:nvPicPr>
        <p:blipFill>
          <a:blip r:embed="rId3"/>
          <a:stretch>
            <a:fillRect/>
          </a:stretch>
        </p:blipFill>
        <p:spPr>
          <a:xfrm>
            <a:off x="5033657" y="1812670"/>
            <a:ext cx="5388819" cy="4469399"/>
          </a:xfrm>
          <a:prstGeom prst="rect">
            <a:avLst/>
          </a:prstGeom>
        </p:spPr>
      </p:pic>
      <p:cxnSp>
        <p:nvCxnSpPr>
          <p:cNvPr id="9" name="Straight Arrow Connector 8">
            <a:extLst>
              <a:ext uri="{FF2B5EF4-FFF2-40B4-BE49-F238E27FC236}">
                <a16:creationId xmlns:a16="http://schemas.microsoft.com/office/drawing/2014/main" id="{14063042-8E6C-24B2-856B-CD883C6D436E}"/>
              </a:ext>
            </a:extLst>
          </p:cNvPr>
          <p:cNvCxnSpPr>
            <a:cxnSpLocks/>
          </p:cNvCxnSpPr>
          <p:nvPr/>
        </p:nvCxnSpPr>
        <p:spPr>
          <a:xfrm>
            <a:off x="6715760" y="1435615"/>
            <a:ext cx="321030" cy="77024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CB71C5DA-4DFB-0D77-4084-9D6DAE6FD799}"/>
              </a:ext>
            </a:extLst>
          </p:cNvPr>
          <p:cNvSpPr txBox="1">
            <a:spLocks/>
          </p:cNvSpPr>
          <p:nvPr/>
        </p:nvSpPr>
        <p:spPr>
          <a:xfrm>
            <a:off x="762000" y="2535378"/>
            <a:ext cx="3474699" cy="43199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then to ‘Thematic Simulators’</a:t>
            </a:r>
          </a:p>
        </p:txBody>
      </p:sp>
      <p:cxnSp>
        <p:nvCxnSpPr>
          <p:cNvPr id="11" name="Straight Arrow Connector 10">
            <a:extLst>
              <a:ext uri="{FF2B5EF4-FFF2-40B4-BE49-F238E27FC236}">
                <a16:creationId xmlns:a16="http://schemas.microsoft.com/office/drawing/2014/main" id="{BEF5EA58-2168-9219-0C8C-84E9B30583FC}"/>
              </a:ext>
            </a:extLst>
          </p:cNvPr>
          <p:cNvCxnSpPr>
            <a:cxnSpLocks/>
          </p:cNvCxnSpPr>
          <p:nvPr/>
        </p:nvCxnSpPr>
        <p:spPr>
          <a:xfrm>
            <a:off x="4066239" y="2757972"/>
            <a:ext cx="1775761" cy="26024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E52D9F8-A463-5B2D-9243-C30E92EB3281}"/>
              </a:ext>
            </a:extLst>
          </p:cNvPr>
          <p:cNvSpPr txBox="1">
            <a:spLocks/>
          </p:cNvSpPr>
          <p:nvPr/>
        </p:nvSpPr>
        <p:spPr>
          <a:xfrm>
            <a:off x="1887896" y="4669336"/>
            <a:ext cx="2662052" cy="1167896"/>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dirty="0">
                <a:latin typeface="Arial" panose="020B0604020202020204" pitchFamily="34" charset="0"/>
                <a:cs typeface="Arial" panose="020B0604020202020204" pitchFamily="34" charset="0"/>
              </a:rPr>
              <a:t>Select ‘Gender’ </a:t>
            </a:r>
          </a:p>
          <a:p>
            <a:pPr marL="0" indent="0">
              <a:buFont typeface="Garamond" pitchFamily="18" charset="0"/>
              <a:buNone/>
            </a:pPr>
            <a:r>
              <a:rPr lang="en-US" dirty="0">
                <a:latin typeface="Arial" panose="020B0604020202020204" pitchFamily="34" charset="0"/>
                <a:cs typeface="Arial" panose="020B0604020202020204" pitchFamily="34" charset="0"/>
              </a:rPr>
              <a:t>which is the theme</a:t>
            </a:r>
          </a:p>
        </p:txBody>
      </p:sp>
      <p:cxnSp>
        <p:nvCxnSpPr>
          <p:cNvPr id="13" name="Straight Arrow Connector 12">
            <a:extLst>
              <a:ext uri="{FF2B5EF4-FFF2-40B4-BE49-F238E27FC236}">
                <a16:creationId xmlns:a16="http://schemas.microsoft.com/office/drawing/2014/main" id="{B2F72F07-9916-E9C9-55A0-DFC4CE9D3912}"/>
              </a:ext>
            </a:extLst>
          </p:cNvPr>
          <p:cNvCxnSpPr>
            <a:cxnSpLocks/>
          </p:cNvCxnSpPr>
          <p:nvPr/>
        </p:nvCxnSpPr>
        <p:spPr>
          <a:xfrm flipV="1">
            <a:off x="4320107" y="3963519"/>
            <a:ext cx="3340533" cy="106136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17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036C7-1DB9-D1FC-F431-E457F3DF0181}"/>
              </a:ext>
            </a:extLst>
          </p:cNvPr>
          <p:cNvPicPr>
            <a:picLocks noChangeAspect="1"/>
          </p:cNvPicPr>
          <p:nvPr/>
        </p:nvPicPr>
        <p:blipFill>
          <a:blip r:embed="rId3"/>
          <a:stretch>
            <a:fillRect/>
          </a:stretch>
        </p:blipFill>
        <p:spPr>
          <a:xfrm>
            <a:off x="2022245" y="1160863"/>
            <a:ext cx="8960310" cy="4997707"/>
          </a:xfrm>
          <a:prstGeom prst="rect">
            <a:avLst/>
          </a:prstGeom>
        </p:spPr>
      </p:pic>
      <p:sp>
        <p:nvSpPr>
          <p:cNvPr id="3" name="Content Placeholder 2">
            <a:extLst>
              <a:ext uri="{FF2B5EF4-FFF2-40B4-BE49-F238E27FC236}">
                <a16:creationId xmlns:a16="http://schemas.microsoft.com/office/drawing/2014/main" id="{EBC70E70-EC00-40FA-A48B-5EE23CA550A8}"/>
              </a:ext>
            </a:extLst>
          </p:cNvPr>
          <p:cNvSpPr>
            <a:spLocks noGrp="1"/>
          </p:cNvSpPr>
          <p:nvPr>
            <p:ph sz="half" idx="1"/>
          </p:nvPr>
        </p:nvSpPr>
        <p:spPr>
          <a:xfrm>
            <a:off x="5412372" y="5077184"/>
            <a:ext cx="3107126" cy="1239906"/>
          </a:xfrm>
        </p:spPr>
        <p:txBody>
          <a:bodyPr wrap="square" anchor="t">
            <a:normAutofit/>
          </a:bodyPr>
          <a:lstStyle/>
          <a:p>
            <a:pPr marL="0" indent="0">
              <a:buNone/>
            </a:pPr>
            <a:r>
              <a:rPr lang="en-US" dirty="0">
                <a:latin typeface="Arial" panose="020B0604020202020204" pitchFamily="34" charset="0"/>
                <a:cs typeface="Arial" panose="020B0604020202020204" pitchFamily="34" charset="0"/>
              </a:rPr>
              <a:t>View indices that use education engendered or not KPIs</a:t>
            </a:r>
            <a:endParaRPr lang="en-US" dirty="0"/>
          </a:p>
        </p:txBody>
      </p:sp>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fr-FR" sz="2800" b="1" dirty="0" err="1">
                <a:solidFill>
                  <a:schemeClr val="tx1"/>
                </a:solidFill>
              </a:rPr>
              <a:t>Thematic</a:t>
            </a:r>
            <a:r>
              <a:rPr lang="fr-FR" sz="2800" b="1" dirty="0">
                <a:solidFill>
                  <a:schemeClr val="tx1"/>
                </a:solidFill>
              </a:rPr>
              <a:t> </a:t>
            </a:r>
            <a:r>
              <a:rPr lang="fr-FR" sz="2800" b="1" dirty="0" err="1">
                <a:solidFill>
                  <a:schemeClr val="tx1"/>
                </a:solidFill>
              </a:rPr>
              <a:t>Simulators</a:t>
            </a:r>
            <a:endParaRPr lang="fr-FR" sz="2800" b="1" dirty="0">
              <a:solidFill>
                <a:schemeClr val="tx1"/>
              </a:solidFill>
            </a:endParaRPr>
          </a:p>
        </p:txBody>
      </p:sp>
      <p:sp>
        <p:nvSpPr>
          <p:cNvPr id="19" name="Content Placeholder 2">
            <a:extLst>
              <a:ext uri="{FF2B5EF4-FFF2-40B4-BE49-F238E27FC236}">
                <a16:creationId xmlns:a16="http://schemas.microsoft.com/office/drawing/2014/main" id="{67E9C97E-7965-4970-97E4-13B3B70FFC95}"/>
              </a:ext>
            </a:extLst>
          </p:cNvPr>
          <p:cNvSpPr txBox="1">
            <a:spLocks/>
          </p:cNvSpPr>
          <p:nvPr/>
        </p:nvSpPr>
        <p:spPr>
          <a:xfrm>
            <a:off x="8928776" y="3591498"/>
            <a:ext cx="2897464" cy="90938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Chose a sub-theme (education)</a:t>
            </a:r>
          </a:p>
          <a:p>
            <a:endParaRPr lang="en-GB" dirty="0"/>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flipH="1" flipV="1">
            <a:off x="4873870" y="3388912"/>
            <a:ext cx="917330" cy="159263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B9CCEDF-FAB5-421F-AC2F-C30AF66A8F7E}"/>
              </a:ext>
            </a:extLst>
          </p:cNvPr>
          <p:cNvCxnSpPr>
            <a:cxnSpLocks/>
          </p:cNvCxnSpPr>
          <p:nvPr/>
        </p:nvCxnSpPr>
        <p:spPr>
          <a:xfrm flipH="1" flipV="1">
            <a:off x="5008880" y="4257207"/>
            <a:ext cx="782320" cy="74667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E9D0BB8-A547-479C-BA97-F00D147BFD47}"/>
              </a:ext>
            </a:extLst>
          </p:cNvPr>
          <p:cNvCxnSpPr>
            <a:cxnSpLocks/>
          </p:cNvCxnSpPr>
          <p:nvPr/>
        </p:nvCxnSpPr>
        <p:spPr>
          <a:xfrm flipH="1" flipV="1">
            <a:off x="4470400" y="4642973"/>
            <a:ext cx="1320800" cy="360906"/>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41955B7-2114-44D2-9FB5-0D91F8CABA16}"/>
              </a:ext>
            </a:extLst>
          </p:cNvPr>
          <p:cNvCxnSpPr>
            <a:cxnSpLocks/>
          </p:cNvCxnSpPr>
          <p:nvPr/>
        </p:nvCxnSpPr>
        <p:spPr>
          <a:xfrm flipH="1" flipV="1">
            <a:off x="4795520" y="3759252"/>
            <a:ext cx="995680" cy="121720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210C7E-E35C-4826-B4DF-ECF52C6370A4}"/>
              </a:ext>
            </a:extLst>
          </p:cNvPr>
          <p:cNvCxnSpPr>
            <a:cxnSpLocks/>
          </p:cNvCxnSpPr>
          <p:nvPr/>
        </p:nvCxnSpPr>
        <p:spPr>
          <a:xfrm flipH="1" flipV="1">
            <a:off x="8414489" y="1901153"/>
            <a:ext cx="1755266" cy="169034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F7CA9467-8D09-4EA4-9CAC-B5ABCCC33FA3}"/>
              </a:ext>
            </a:extLst>
          </p:cNvPr>
          <p:cNvSpPr txBox="1">
            <a:spLocks/>
          </p:cNvSpPr>
          <p:nvPr/>
        </p:nvSpPr>
        <p:spPr>
          <a:xfrm>
            <a:off x="505291" y="4900141"/>
            <a:ext cx="2213774" cy="80573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Select a theme (gender)</a:t>
            </a:r>
          </a:p>
          <a:p>
            <a:endParaRPr lang="en-GB" dirty="0"/>
          </a:p>
        </p:txBody>
      </p:sp>
      <p:cxnSp>
        <p:nvCxnSpPr>
          <p:cNvPr id="44" name="Straight Arrow Connector 43">
            <a:extLst>
              <a:ext uri="{FF2B5EF4-FFF2-40B4-BE49-F238E27FC236}">
                <a16:creationId xmlns:a16="http://schemas.microsoft.com/office/drawing/2014/main" id="{E71E808B-018D-4E61-859C-775463DCBE12}"/>
              </a:ext>
            </a:extLst>
          </p:cNvPr>
          <p:cNvCxnSpPr>
            <a:cxnSpLocks/>
          </p:cNvCxnSpPr>
          <p:nvPr/>
        </p:nvCxnSpPr>
        <p:spPr>
          <a:xfrm flipV="1">
            <a:off x="2719065" y="1901153"/>
            <a:ext cx="2680853" cy="303306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3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9" grpId="0" animBg="1"/>
      <p:bldP spid="4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B63A8A-3C9E-9607-0E53-E7AB58B9D460}"/>
              </a:ext>
            </a:extLst>
          </p:cNvPr>
          <p:cNvPicPr>
            <a:picLocks noChangeAspect="1"/>
          </p:cNvPicPr>
          <p:nvPr/>
        </p:nvPicPr>
        <p:blipFill>
          <a:blip r:embed="rId3"/>
          <a:stretch>
            <a:fillRect/>
          </a:stretch>
        </p:blipFill>
        <p:spPr>
          <a:xfrm>
            <a:off x="2844633" y="985136"/>
            <a:ext cx="6502734" cy="5391427"/>
          </a:xfrm>
          <a:prstGeom prst="rect">
            <a:avLst/>
          </a:prstGeom>
        </p:spPr>
      </p:pic>
      <p:sp>
        <p:nvSpPr>
          <p:cNvPr id="3" name="Content Placeholder 2">
            <a:extLst>
              <a:ext uri="{FF2B5EF4-FFF2-40B4-BE49-F238E27FC236}">
                <a16:creationId xmlns:a16="http://schemas.microsoft.com/office/drawing/2014/main" id="{EBC70E70-EC00-40FA-A48B-5EE23CA550A8}"/>
              </a:ext>
            </a:extLst>
          </p:cNvPr>
          <p:cNvSpPr>
            <a:spLocks noGrp="1"/>
          </p:cNvSpPr>
          <p:nvPr>
            <p:ph sz="half" idx="1"/>
          </p:nvPr>
        </p:nvSpPr>
        <p:spPr>
          <a:xfrm>
            <a:off x="7949444" y="2099227"/>
            <a:ext cx="2795846" cy="920418"/>
          </a:xfrm>
        </p:spPr>
        <p:txBody>
          <a:bodyPr wrap="square" anchor="t">
            <a:normAutofit/>
          </a:bodyPr>
          <a:lstStyle/>
          <a:p>
            <a:pPr marL="0" indent="0">
              <a:buNone/>
            </a:pPr>
            <a:r>
              <a:rPr lang="en-US" dirty="0">
                <a:latin typeface="Arial" panose="020B0604020202020204" pitchFamily="34" charset="0"/>
                <a:cs typeface="Arial" panose="020B0604020202020204" pitchFamily="34" charset="0"/>
              </a:rPr>
              <a:t>Two indices use literacy rate. </a:t>
            </a:r>
            <a:endParaRPr lang="en-US" dirty="0"/>
          </a:p>
        </p:txBody>
      </p:sp>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fr-FR" sz="2800" b="1" dirty="0" err="1">
                <a:solidFill>
                  <a:schemeClr val="tx1"/>
                </a:solidFill>
              </a:rPr>
              <a:t>Thematic</a:t>
            </a:r>
            <a:r>
              <a:rPr lang="fr-FR" sz="2800" b="1" dirty="0">
                <a:solidFill>
                  <a:schemeClr val="tx1"/>
                </a:solidFill>
              </a:rPr>
              <a:t> </a:t>
            </a:r>
            <a:r>
              <a:rPr lang="fr-FR" sz="2800" b="1" dirty="0" err="1">
                <a:solidFill>
                  <a:schemeClr val="tx1"/>
                </a:solidFill>
              </a:rPr>
              <a:t>Simulators</a:t>
            </a:r>
            <a:endParaRPr lang="fr-FR" sz="2800" b="1" dirty="0">
              <a:solidFill>
                <a:schemeClr val="tx1"/>
              </a:solidFill>
            </a:endParaRP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flipH="1" flipV="1">
            <a:off x="6529950" y="1776012"/>
            <a:ext cx="1412017" cy="96862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41955B7-2114-44D2-9FB5-0D91F8CABA16}"/>
              </a:ext>
            </a:extLst>
          </p:cNvPr>
          <p:cNvCxnSpPr>
            <a:cxnSpLocks/>
          </p:cNvCxnSpPr>
          <p:nvPr/>
        </p:nvCxnSpPr>
        <p:spPr>
          <a:xfrm flipH="1">
            <a:off x="5998557" y="2767632"/>
            <a:ext cx="1943410" cy="35148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432836" y="3223558"/>
            <a:ext cx="2110667" cy="1159256"/>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One engendered, the other not</a:t>
            </a:r>
            <a:endParaRPr lang="en-GB" dirty="0"/>
          </a:p>
        </p:txBody>
      </p:sp>
      <p:cxnSp>
        <p:nvCxnSpPr>
          <p:cNvPr id="13" name="Straight Arrow Connector 12">
            <a:extLst>
              <a:ext uri="{FF2B5EF4-FFF2-40B4-BE49-F238E27FC236}">
                <a16:creationId xmlns:a16="http://schemas.microsoft.com/office/drawing/2014/main" id="{590E4057-CB9A-75D8-5E2A-91B6E78608DA}"/>
              </a:ext>
            </a:extLst>
          </p:cNvPr>
          <p:cNvCxnSpPr>
            <a:cxnSpLocks/>
          </p:cNvCxnSpPr>
          <p:nvPr/>
        </p:nvCxnSpPr>
        <p:spPr>
          <a:xfrm>
            <a:off x="2010971" y="3941379"/>
            <a:ext cx="732229" cy="518389"/>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flipV="1">
            <a:off x="1608083" y="2512517"/>
            <a:ext cx="1135117" cy="1586517"/>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D2841B35-A012-801E-8098-A2988E2E8607}"/>
              </a:ext>
            </a:extLst>
          </p:cNvPr>
          <p:cNvSpPr txBox="1">
            <a:spLocks/>
          </p:cNvSpPr>
          <p:nvPr/>
        </p:nvSpPr>
        <p:spPr>
          <a:xfrm>
            <a:off x="7324126" y="3896534"/>
            <a:ext cx="3165197" cy="1810583"/>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If the info is available the simulator takes into account the impact across all similar KPIS, hence across indices</a:t>
            </a:r>
            <a:endParaRPr lang="en-GB" dirty="0"/>
          </a:p>
        </p:txBody>
      </p:sp>
    </p:spTree>
    <p:extLst>
      <p:ext uri="{BB962C8B-B14F-4D97-AF65-F5344CB8AC3E}">
        <p14:creationId xmlns:p14="http://schemas.microsoft.com/office/powerpoint/2010/main" val="35895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2" grpId="0" build="p" animBg="1"/>
      <p:bldP spid="1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572C0C-4FC9-455E-95C9-88CFCAA50472}"/>
              </a:ext>
            </a:extLst>
          </p:cNvPr>
          <p:cNvSpPr>
            <a:spLocks noGrp="1"/>
          </p:cNvSpPr>
          <p:nvPr>
            <p:ph type="body" sz="quarter" idx="11"/>
          </p:nvPr>
        </p:nvSpPr>
        <p:spPr>
          <a:xfrm>
            <a:off x="955602" y="719271"/>
            <a:ext cx="10280796" cy="414338"/>
          </a:xfrm>
        </p:spPr>
        <p:txBody>
          <a:bodyPr/>
          <a:lstStyle/>
          <a:p>
            <a:pPr algn="l"/>
            <a:r>
              <a:rPr lang="en-GB" sz="2800" dirty="0"/>
              <a:t>Indices Simulation Tool for Policy Makers in the Arab Region (ISPAR)</a:t>
            </a:r>
            <a:endParaRPr lang="en-US" sz="2800" dirty="0"/>
          </a:p>
        </p:txBody>
      </p:sp>
      <p:sp>
        <p:nvSpPr>
          <p:cNvPr id="8" name="Text Placeholder 6">
            <a:extLst>
              <a:ext uri="{FF2B5EF4-FFF2-40B4-BE49-F238E27FC236}">
                <a16:creationId xmlns:a16="http://schemas.microsoft.com/office/drawing/2014/main" id="{4B928432-4437-07AD-A9C3-0882ED4888CE}"/>
              </a:ext>
            </a:extLst>
          </p:cNvPr>
          <p:cNvSpPr txBox="1">
            <a:spLocks/>
          </p:cNvSpPr>
          <p:nvPr/>
        </p:nvSpPr>
        <p:spPr>
          <a:xfrm>
            <a:off x="704986" y="5210083"/>
            <a:ext cx="4969293" cy="414339"/>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sz="2200" b="1" dirty="0">
                <a:latin typeface="Arial" charset="0"/>
                <a:ea typeface="ＭＳ Ｐゴシック" charset="0"/>
                <a:cs typeface="Arial" charset="0"/>
              </a:rPr>
              <a:t>https://ispar.unescwa.org/about.aspx</a:t>
            </a:r>
            <a:endParaRPr lang="en-US" sz="2200" b="1" dirty="0"/>
          </a:p>
        </p:txBody>
      </p:sp>
      <p:sp>
        <p:nvSpPr>
          <p:cNvPr id="19" name="TextBox 18">
            <a:extLst>
              <a:ext uri="{FF2B5EF4-FFF2-40B4-BE49-F238E27FC236}">
                <a16:creationId xmlns:a16="http://schemas.microsoft.com/office/drawing/2014/main" id="{B1C4F762-C58C-868C-D7AB-469483DDBC4A}"/>
              </a:ext>
            </a:extLst>
          </p:cNvPr>
          <p:cNvSpPr txBox="1"/>
          <p:nvPr/>
        </p:nvSpPr>
        <p:spPr>
          <a:xfrm>
            <a:off x="6001407" y="2593568"/>
            <a:ext cx="5120739" cy="1842447"/>
          </a:xfrm>
          <a:prstGeom prst="rect">
            <a:avLst/>
          </a:prstGeom>
          <a:noFill/>
        </p:spPr>
        <p:txBody>
          <a:bodyPr wrap="square" rtlCol="0">
            <a:spAutoFit/>
          </a:bodyPr>
          <a:lstStyle/>
          <a:p>
            <a:r>
              <a:rPr lang="en-US" b="1" i="0" dirty="0">
                <a:solidFill>
                  <a:schemeClr val="bg1"/>
                </a:solidFill>
                <a:effectLst/>
                <a:latin typeface="soleil"/>
              </a:rPr>
              <a:t>Improving policymaking effectiveness</a:t>
            </a:r>
          </a:p>
          <a:p>
            <a:pPr marL="227013"/>
            <a:endParaRPr lang="en-US" sz="800" b="1" i="0" dirty="0">
              <a:solidFill>
                <a:schemeClr val="bg1"/>
              </a:solidFill>
              <a:effectLst/>
              <a:latin typeface="soleil"/>
            </a:endParaRPr>
          </a:p>
          <a:p>
            <a:pPr marL="227013"/>
            <a:r>
              <a:rPr lang="en-GB" sz="1400" b="0" i="0" dirty="0">
                <a:solidFill>
                  <a:schemeClr val="bg1"/>
                </a:solidFill>
                <a:effectLst/>
                <a:latin typeface="soleil"/>
              </a:rPr>
              <a:t>assist </a:t>
            </a:r>
            <a:r>
              <a:rPr lang="en-GB" sz="1400" dirty="0">
                <a:solidFill>
                  <a:schemeClr val="bg1"/>
                </a:solidFill>
                <a:latin typeface="soleil"/>
              </a:rPr>
              <a:t>M</a:t>
            </a:r>
            <a:r>
              <a:rPr lang="en-GB" sz="1400" b="0" i="0" dirty="0">
                <a:solidFill>
                  <a:schemeClr val="bg1"/>
                </a:solidFill>
                <a:effectLst/>
                <a:latin typeface="soleil"/>
              </a:rPr>
              <a:t>ember States in </a:t>
            </a:r>
            <a:r>
              <a:rPr lang="en-GB" sz="1400" b="1" i="0" dirty="0">
                <a:solidFill>
                  <a:schemeClr val="bg1"/>
                </a:solidFill>
                <a:effectLst/>
                <a:latin typeface="soleil"/>
              </a:rPr>
              <a:t>understanding the impact of specific policies</a:t>
            </a:r>
            <a:r>
              <a:rPr lang="en-GB" sz="1400" b="0" i="0" dirty="0">
                <a:solidFill>
                  <a:schemeClr val="bg1"/>
                </a:solidFill>
                <a:effectLst/>
                <a:latin typeface="soleil"/>
              </a:rPr>
              <a:t> and </a:t>
            </a:r>
            <a:r>
              <a:rPr lang="en-GB" sz="1400" b="1" i="0" dirty="0">
                <a:solidFill>
                  <a:schemeClr val="bg1"/>
                </a:solidFill>
                <a:effectLst/>
                <a:latin typeface="soleil"/>
              </a:rPr>
              <a:t>identifying effective and efficient procedures</a:t>
            </a:r>
            <a:r>
              <a:rPr lang="en-GB" sz="1400" b="0" i="0" dirty="0">
                <a:solidFill>
                  <a:srgbClr val="181828"/>
                </a:solidFill>
                <a:effectLst/>
                <a:latin typeface="soleil"/>
              </a:rPr>
              <a:t> </a:t>
            </a:r>
            <a:r>
              <a:rPr lang="en-GB" sz="1400" b="0" i="0" dirty="0">
                <a:solidFill>
                  <a:schemeClr val="bg1"/>
                </a:solidFill>
                <a:effectLst/>
                <a:latin typeface="soleil"/>
              </a:rPr>
              <a:t>that could be implemented in the </a:t>
            </a:r>
            <a:r>
              <a:rPr lang="en-GB" sz="1400" b="1" i="0" dirty="0">
                <a:solidFill>
                  <a:schemeClr val="bg1"/>
                </a:solidFill>
                <a:effectLst/>
                <a:latin typeface="soleil"/>
              </a:rPr>
              <a:t>short, medium and long term</a:t>
            </a:r>
            <a:r>
              <a:rPr lang="en-GB" sz="1400" b="0" i="0" dirty="0">
                <a:solidFill>
                  <a:schemeClr val="bg1"/>
                </a:solidFill>
                <a:effectLst/>
                <a:latin typeface="soleil"/>
              </a:rPr>
              <a:t> to </a:t>
            </a:r>
            <a:r>
              <a:rPr lang="en-GB" sz="1400" b="1" i="0" dirty="0">
                <a:solidFill>
                  <a:schemeClr val="bg1"/>
                </a:solidFill>
                <a:effectLst/>
                <a:latin typeface="soleil"/>
              </a:rPr>
              <a:t>enhance country’s ranking in selected international indicators </a:t>
            </a:r>
            <a:r>
              <a:rPr lang="en-GB" sz="1400" b="0" i="0" dirty="0">
                <a:solidFill>
                  <a:srgbClr val="181828"/>
                </a:solidFill>
                <a:effectLst/>
                <a:latin typeface="soleil"/>
              </a:rPr>
              <a:t>and impact the </a:t>
            </a:r>
            <a:r>
              <a:rPr lang="en-GB" sz="1400" b="1" i="0" dirty="0">
                <a:solidFill>
                  <a:srgbClr val="181828"/>
                </a:solidFill>
                <a:effectLst/>
                <a:latin typeface="soleil"/>
              </a:rPr>
              <a:t>socio-economic development </a:t>
            </a:r>
            <a:r>
              <a:rPr lang="en-GB" sz="1400" b="0" i="0" dirty="0">
                <a:solidFill>
                  <a:srgbClr val="181828"/>
                </a:solidFill>
                <a:effectLst/>
                <a:latin typeface="soleil"/>
              </a:rPr>
              <a:t>on national level.</a:t>
            </a:r>
            <a:endParaRPr lang="fr-FR" dirty="0"/>
          </a:p>
        </p:txBody>
      </p:sp>
      <p:sp>
        <p:nvSpPr>
          <p:cNvPr id="18" name="TextBox 17">
            <a:extLst>
              <a:ext uri="{FF2B5EF4-FFF2-40B4-BE49-F238E27FC236}">
                <a16:creationId xmlns:a16="http://schemas.microsoft.com/office/drawing/2014/main" id="{1CB05448-5A0F-BA62-6D61-E78B747EF588}"/>
              </a:ext>
            </a:extLst>
          </p:cNvPr>
          <p:cNvSpPr txBox="1"/>
          <p:nvPr/>
        </p:nvSpPr>
        <p:spPr>
          <a:xfrm>
            <a:off x="6001409" y="2593568"/>
            <a:ext cx="5120738" cy="1397719"/>
          </a:xfrm>
          <a:prstGeom prst="rect">
            <a:avLst/>
          </a:prstGeom>
          <a:noFill/>
        </p:spPr>
        <p:txBody>
          <a:bodyPr wrap="square" rtlCol="0">
            <a:spAutoFit/>
          </a:bodyPr>
          <a:lstStyle/>
          <a:p>
            <a:r>
              <a:rPr lang="en-US" b="1" i="0" dirty="0">
                <a:solidFill>
                  <a:schemeClr val="bg1"/>
                </a:solidFill>
                <a:effectLst/>
                <a:latin typeface="soleil"/>
              </a:rPr>
              <a:t>Improving policymaking effectiveness</a:t>
            </a:r>
          </a:p>
          <a:p>
            <a:pPr marL="227013"/>
            <a:endParaRPr lang="en-US" sz="800" b="1" i="0" dirty="0">
              <a:solidFill>
                <a:schemeClr val="bg1"/>
              </a:solidFill>
              <a:effectLst/>
              <a:latin typeface="soleil"/>
            </a:endParaRPr>
          </a:p>
          <a:p>
            <a:pPr marL="227013"/>
            <a:r>
              <a:rPr lang="en-GB" sz="1400" b="0" i="0" dirty="0">
                <a:solidFill>
                  <a:schemeClr val="bg1"/>
                </a:solidFill>
                <a:effectLst/>
                <a:latin typeface="soleil"/>
              </a:rPr>
              <a:t>assist </a:t>
            </a:r>
            <a:r>
              <a:rPr lang="en-GB" sz="1400" dirty="0">
                <a:solidFill>
                  <a:schemeClr val="bg1"/>
                </a:solidFill>
                <a:latin typeface="soleil"/>
              </a:rPr>
              <a:t>M</a:t>
            </a:r>
            <a:r>
              <a:rPr lang="en-GB" sz="1400" b="0" i="0" dirty="0">
                <a:solidFill>
                  <a:schemeClr val="bg1"/>
                </a:solidFill>
                <a:effectLst/>
                <a:latin typeface="soleil"/>
              </a:rPr>
              <a:t>ember States in </a:t>
            </a:r>
            <a:r>
              <a:rPr lang="en-GB" sz="1400" b="1" i="0" dirty="0">
                <a:solidFill>
                  <a:schemeClr val="bg1"/>
                </a:solidFill>
                <a:effectLst/>
                <a:latin typeface="soleil"/>
              </a:rPr>
              <a:t>understanding the impact of specific policies</a:t>
            </a:r>
            <a:r>
              <a:rPr lang="en-GB" sz="1400" b="0" i="0" dirty="0">
                <a:solidFill>
                  <a:schemeClr val="bg1"/>
                </a:solidFill>
                <a:effectLst/>
                <a:latin typeface="soleil"/>
              </a:rPr>
              <a:t> and </a:t>
            </a:r>
            <a:r>
              <a:rPr lang="en-GB" sz="1400" b="1" i="0" dirty="0">
                <a:solidFill>
                  <a:schemeClr val="bg1"/>
                </a:solidFill>
                <a:effectLst/>
                <a:latin typeface="soleil"/>
              </a:rPr>
              <a:t>identifying effective and efficient procedures</a:t>
            </a:r>
            <a:r>
              <a:rPr lang="en-GB" sz="1400" b="0" i="0" dirty="0">
                <a:solidFill>
                  <a:srgbClr val="181828"/>
                </a:solidFill>
                <a:effectLst/>
                <a:latin typeface="soleil"/>
              </a:rPr>
              <a:t> </a:t>
            </a:r>
            <a:r>
              <a:rPr lang="en-GB" sz="1400" b="0" i="0" dirty="0">
                <a:solidFill>
                  <a:schemeClr val="bg1"/>
                </a:solidFill>
                <a:effectLst/>
                <a:latin typeface="soleil"/>
              </a:rPr>
              <a:t>that could be implemented in the </a:t>
            </a:r>
            <a:r>
              <a:rPr lang="en-GB" sz="1400" b="1" i="0" dirty="0">
                <a:solidFill>
                  <a:schemeClr val="bg1"/>
                </a:solidFill>
                <a:effectLst/>
                <a:latin typeface="soleil"/>
              </a:rPr>
              <a:t>short, medium and long term</a:t>
            </a:r>
            <a:r>
              <a:rPr lang="en-GB" sz="1400" b="0" i="0" dirty="0">
                <a:solidFill>
                  <a:schemeClr val="bg1"/>
                </a:solidFill>
                <a:effectLst/>
                <a:latin typeface="soleil"/>
              </a:rPr>
              <a:t> </a:t>
            </a:r>
            <a:r>
              <a:rPr lang="en-GB" sz="1400" b="0" i="0" dirty="0">
                <a:solidFill>
                  <a:srgbClr val="181828"/>
                </a:solidFill>
                <a:effectLst/>
                <a:latin typeface="soleil"/>
              </a:rPr>
              <a:t>to </a:t>
            </a:r>
            <a:r>
              <a:rPr lang="en-GB" sz="1400" b="1" i="0" dirty="0">
                <a:solidFill>
                  <a:srgbClr val="181828"/>
                </a:solidFill>
                <a:effectLst/>
                <a:latin typeface="soleil"/>
              </a:rPr>
              <a:t>enhance country’s ranking in selected international indicators</a:t>
            </a:r>
            <a:endParaRPr lang="fr-FR" dirty="0"/>
          </a:p>
        </p:txBody>
      </p:sp>
      <p:sp>
        <p:nvSpPr>
          <p:cNvPr id="17" name="TextBox 16">
            <a:extLst>
              <a:ext uri="{FF2B5EF4-FFF2-40B4-BE49-F238E27FC236}">
                <a16:creationId xmlns:a16="http://schemas.microsoft.com/office/drawing/2014/main" id="{7AF29E69-388E-812E-0BED-3BA1B9AFA617}"/>
              </a:ext>
            </a:extLst>
          </p:cNvPr>
          <p:cNvSpPr txBox="1"/>
          <p:nvPr/>
        </p:nvSpPr>
        <p:spPr>
          <a:xfrm>
            <a:off x="6001411" y="2603382"/>
            <a:ext cx="5120739" cy="1397719"/>
          </a:xfrm>
          <a:prstGeom prst="rect">
            <a:avLst/>
          </a:prstGeom>
          <a:noFill/>
        </p:spPr>
        <p:txBody>
          <a:bodyPr wrap="square" rtlCol="0">
            <a:spAutoFit/>
          </a:bodyPr>
          <a:lstStyle/>
          <a:p>
            <a:r>
              <a:rPr lang="en-US" b="1" i="0" dirty="0">
                <a:solidFill>
                  <a:schemeClr val="bg1"/>
                </a:solidFill>
                <a:effectLst/>
                <a:latin typeface="soleil"/>
              </a:rPr>
              <a:t>Improving policymaking effectiveness</a:t>
            </a:r>
          </a:p>
          <a:p>
            <a:pPr marL="227013"/>
            <a:endParaRPr lang="en-US" sz="800" b="1" i="0" dirty="0">
              <a:solidFill>
                <a:schemeClr val="bg1"/>
              </a:solidFill>
              <a:effectLst/>
              <a:latin typeface="soleil"/>
            </a:endParaRPr>
          </a:p>
          <a:p>
            <a:pPr marL="227013"/>
            <a:r>
              <a:rPr lang="en-GB" sz="1400" b="0" i="0" dirty="0">
                <a:solidFill>
                  <a:schemeClr val="bg1"/>
                </a:solidFill>
                <a:effectLst/>
                <a:latin typeface="soleil"/>
              </a:rPr>
              <a:t>assist </a:t>
            </a:r>
            <a:r>
              <a:rPr lang="en-GB" sz="1400" dirty="0">
                <a:solidFill>
                  <a:schemeClr val="bg1"/>
                </a:solidFill>
                <a:latin typeface="soleil"/>
              </a:rPr>
              <a:t>M</a:t>
            </a:r>
            <a:r>
              <a:rPr lang="en-GB" sz="1400" b="0" i="0" dirty="0">
                <a:solidFill>
                  <a:schemeClr val="bg1"/>
                </a:solidFill>
                <a:effectLst/>
                <a:latin typeface="soleil"/>
              </a:rPr>
              <a:t>ember States in </a:t>
            </a:r>
            <a:r>
              <a:rPr lang="en-GB" sz="1400" b="1" i="0" dirty="0">
                <a:solidFill>
                  <a:schemeClr val="bg1"/>
                </a:solidFill>
                <a:effectLst/>
                <a:latin typeface="soleil"/>
              </a:rPr>
              <a:t>understanding the impact of specific policies</a:t>
            </a:r>
            <a:r>
              <a:rPr lang="en-GB" sz="1400" b="0" i="0" dirty="0">
                <a:solidFill>
                  <a:schemeClr val="bg1"/>
                </a:solidFill>
                <a:effectLst/>
                <a:latin typeface="soleil"/>
              </a:rPr>
              <a:t> and </a:t>
            </a:r>
            <a:r>
              <a:rPr lang="en-GB" sz="1400" b="1" i="0" dirty="0">
                <a:solidFill>
                  <a:schemeClr val="bg1"/>
                </a:solidFill>
                <a:effectLst/>
                <a:latin typeface="soleil"/>
              </a:rPr>
              <a:t>identifying effective and efficient procedures</a:t>
            </a:r>
            <a:r>
              <a:rPr lang="en-GB" sz="1400" b="0" i="0" dirty="0">
                <a:solidFill>
                  <a:srgbClr val="181828"/>
                </a:solidFill>
                <a:effectLst/>
                <a:latin typeface="soleil"/>
              </a:rPr>
              <a:t> that could be implemented in the </a:t>
            </a:r>
            <a:r>
              <a:rPr lang="en-GB" sz="1400" b="1" i="0" dirty="0">
                <a:solidFill>
                  <a:srgbClr val="181828"/>
                </a:solidFill>
                <a:effectLst/>
                <a:latin typeface="soleil"/>
              </a:rPr>
              <a:t>short, medium and long term</a:t>
            </a:r>
            <a:endParaRPr lang="fr-FR" dirty="0"/>
          </a:p>
        </p:txBody>
      </p:sp>
      <p:sp>
        <p:nvSpPr>
          <p:cNvPr id="16" name="TextBox 15">
            <a:extLst>
              <a:ext uri="{FF2B5EF4-FFF2-40B4-BE49-F238E27FC236}">
                <a16:creationId xmlns:a16="http://schemas.microsoft.com/office/drawing/2014/main" id="{472D17E0-A2A4-4F30-CC71-C8A842377265}"/>
              </a:ext>
            </a:extLst>
          </p:cNvPr>
          <p:cNvSpPr txBox="1"/>
          <p:nvPr/>
        </p:nvSpPr>
        <p:spPr>
          <a:xfrm>
            <a:off x="6001410" y="2593568"/>
            <a:ext cx="5120739" cy="1175354"/>
          </a:xfrm>
          <a:prstGeom prst="rect">
            <a:avLst/>
          </a:prstGeom>
          <a:noFill/>
        </p:spPr>
        <p:txBody>
          <a:bodyPr wrap="square" rtlCol="0">
            <a:spAutoFit/>
          </a:bodyPr>
          <a:lstStyle/>
          <a:p>
            <a:r>
              <a:rPr lang="en-US" b="1" i="0" dirty="0">
                <a:solidFill>
                  <a:schemeClr val="bg1"/>
                </a:solidFill>
                <a:effectLst/>
                <a:latin typeface="soleil"/>
              </a:rPr>
              <a:t>Improving policymaking effectiveness</a:t>
            </a:r>
          </a:p>
          <a:p>
            <a:pPr marL="227013"/>
            <a:endParaRPr lang="en-US" sz="800" b="1" i="0" dirty="0">
              <a:solidFill>
                <a:schemeClr val="bg1"/>
              </a:solidFill>
              <a:effectLst/>
              <a:latin typeface="soleil"/>
            </a:endParaRPr>
          </a:p>
          <a:p>
            <a:pPr marL="227013"/>
            <a:r>
              <a:rPr lang="en-GB" sz="1400" b="0" i="0" dirty="0">
                <a:solidFill>
                  <a:schemeClr val="bg1"/>
                </a:solidFill>
                <a:effectLst/>
                <a:latin typeface="soleil"/>
              </a:rPr>
              <a:t>assist </a:t>
            </a:r>
            <a:r>
              <a:rPr lang="en-GB" sz="1400" dirty="0">
                <a:solidFill>
                  <a:schemeClr val="bg1"/>
                </a:solidFill>
                <a:latin typeface="soleil"/>
              </a:rPr>
              <a:t>M</a:t>
            </a:r>
            <a:r>
              <a:rPr lang="en-GB" sz="1400" b="0" i="0" dirty="0">
                <a:solidFill>
                  <a:schemeClr val="bg1"/>
                </a:solidFill>
                <a:effectLst/>
                <a:latin typeface="soleil"/>
              </a:rPr>
              <a:t>ember States in </a:t>
            </a:r>
            <a:r>
              <a:rPr lang="en-GB" sz="1400" b="1" i="0" dirty="0">
                <a:solidFill>
                  <a:schemeClr val="bg1"/>
                </a:solidFill>
                <a:effectLst/>
                <a:latin typeface="soleil"/>
              </a:rPr>
              <a:t>understanding the impact of specific policies</a:t>
            </a:r>
            <a:r>
              <a:rPr lang="en-GB" sz="1400" b="0" i="0" dirty="0">
                <a:solidFill>
                  <a:schemeClr val="bg1"/>
                </a:solidFill>
                <a:effectLst/>
                <a:latin typeface="soleil"/>
              </a:rPr>
              <a:t> </a:t>
            </a:r>
            <a:r>
              <a:rPr lang="en-GB" sz="1400" b="0" i="0" dirty="0">
                <a:solidFill>
                  <a:srgbClr val="181828"/>
                </a:solidFill>
                <a:effectLst/>
                <a:latin typeface="soleil"/>
              </a:rPr>
              <a:t>and </a:t>
            </a:r>
            <a:r>
              <a:rPr lang="en-GB" sz="1400" b="1" i="0" dirty="0">
                <a:solidFill>
                  <a:srgbClr val="181828"/>
                </a:solidFill>
                <a:effectLst/>
                <a:latin typeface="soleil"/>
              </a:rPr>
              <a:t>identifying effective and efficient procedures</a:t>
            </a:r>
            <a:endParaRPr lang="fr-FR" dirty="0"/>
          </a:p>
        </p:txBody>
      </p:sp>
      <p:sp>
        <p:nvSpPr>
          <p:cNvPr id="11" name="TextBox 10">
            <a:extLst>
              <a:ext uri="{FF2B5EF4-FFF2-40B4-BE49-F238E27FC236}">
                <a16:creationId xmlns:a16="http://schemas.microsoft.com/office/drawing/2014/main" id="{EED720D7-371F-E587-0CA7-11B05D913403}"/>
              </a:ext>
            </a:extLst>
          </p:cNvPr>
          <p:cNvSpPr txBox="1"/>
          <p:nvPr/>
        </p:nvSpPr>
        <p:spPr>
          <a:xfrm>
            <a:off x="6001411" y="2593567"/>
            <a:ext cx="5120739" cy="952990"/>
          </a:xfrm>
          <a:prstGeom prst="rect">
            <a:avLst/>
          </a:prstGeom>
          <a:noFill/>
        </p:spPr>
        <p:txBody>
          <a:bodyPr wrap="square" rtlCol="0">
            <a:spAutoFit/>
          </a:bodyPr>
          <a:lstStyle/>
          <a:p>
            <a:r>
              <a:rPr lang="en-US" b="1" i="0" dirty="0">
                <a:solidFill>
                  <a:schemeClr val="bg1"/>
                </a:solidFill>
                <a:effectLst/>
                <a:latin typeface="soleil"/>
              </a:rPr>
              <a:t>Improving policymaking effectiveness</a:t>
            </a:r>
          </a:p>
          <a:p>
            <a:pPr marL="227013"/>
            <a:endParaRPr lang="en-US" sz="800" b="1" i="0" dirty="0">
              <a:solidFill>
                <a:srgbClr val="23233A"/>
              </a:solidFill>
              <a:effectLst/>
              <a:latin typeface="soleil"/>
            </a:endParaRPr>
          </a:p>
          <a:p>
            <a:pPr marL="227013"/>
            <a:r>
              <a:rPr lang="en-GB" sz="1400" b="0" i="0" dirty="0">
                <a:solidFill>
                  <a:srgbClr val="181828"/>
                </a:solidFill>
                <a:effectLst/>
                <a:latin typeface="soleil"/>
              </a:rPr>
              <a:t>assist </a:t>
            </a:r>
            <a:r>
              <a:rPr lang="en-GB" sz="1400" dirty="0">
                <a:solidFill>
                  <a:srgbClr val="181828"/>
                </a:solidFill>
                <a:latin typeface="soleil"/>
              </a:rPr>
              <a:t>M</a:t>
            </a:r>
            <a:r>
              <a:rPr lang="en-GB" sz="1400" b="0" i="0" dirty="0">
                <a:solidFill>
                  <a:srgbClr val="181828"/>
                </a:solidFill>
                <a:effectLst/>
                <a:latin typeface="soleil"/>
              </a:rPr>
              <a:t>ember States in </a:t>
            </a:r>
            <a:r>
              <a:rPr lang="en-GB" sz="1400" b="1" i="0" dirty="0">
                <a:solidFill>
                  <a:srgbClr val="181828"/>
                </a:solidFill>
                <a:effectLst/>
                <a:latin typeface="soleil"/>
              </a:rPr>
              <a:t>understanding the impact of specific policies</a:t>
            </a:r>
            <a:endParaRPr lang="fr-FR" dirty="0"/>
          </a:p>
        </p:txBody>
      </p:sp>
      <p:pic>
        <p:nvPicPr>
          <p:cNvPr id="13" name="Picture 12">
            <a:extLst>
              <a:ext uri="{FF2B5EF4-FFF2-40B4-BE49-F238E27FC236}">
                <a16:creationId xmlns:a16="http://schemas.microsoft.com/office/drawing/2014/main" id="{8F764BCC-7404-6A9F-FF0A-67BB6EFFBE0F}"/>
              </a:ext>
            </a:extLst>
          </p:cNvPr>
          <p:cNvPicPr>
            <a:picLocks noChangeAspect="1"/>
          </p:cNvPicPr>
          <p:nvPr/>
        </p:nvPicPr>
        <p:blipFill rotWithShape="1">
          <a:blip r:embed="rId3"/>
          <a:srcRect r="41749"/>
          <a:stretch/>
        </p:blipFill>
        <p:spPr>
          <a:xfrm>
            <a:off x="1423100" y="1961623"/>
            <a:ext cx="3977411" cy="2880610"/>
          </a:xfrm>
          <a:prstGeom prst="rect">
            <a:avLst/>
          </a:prstGeom>
        </p:spPr>
      </p:pic>
      <p:sp>
        <p:nvSpPr>
          <p:cNvPr id="14" name="TextBox 13">
            <a:extLst>
              <a:ext uri="{FF2B5EF4-FFF2-40B4-BE49-F238E27FC236}">
                <a16:creationId xmlns:a16="http://schemas.microsoft.com/office/drawing/2014/main" id="{0633D21F-EC4D-E031-C8EE-3B50004383A0}"/>
              </a:ext>
            </a:extLst>
          </p:cNvPr>
          <p:cNvSpPr txBox="1"/>
          <p:nvPr/>
        </p:nvSpPr>
        <p:spPr>
          <a:xfrm>
            <a:off x="6001407" y="4349790"/>
            <a:ext cx="4767493" cy="492443"/>
          </a:xfrm>
          <a:prstGeom prst="rect">
            <a:avLst/>
          </a:prstGeom>
          <a:noFill/>
        </p:spPr>
        <p:txBody>
          <a:bodyPr wrap="square" rtlCol="0">
            <a:spAutoFit/>
          </a:bodyPr>
          <a:lstStyle/>
          <a:p>
            <a:endParaRPr lang="en-US" b="1" dirty="0">
              <a:solidFill>
                <a:srgbClr val="23233A"/>
              </a:solidFill>
              <a:latin typeface="soleil"/>
            </a:endParaRPr>
          </a:p>
          <a:p>
            <a:endParaRPr lang="en-US" sz="800" b="1" i="0" dirty="0">
              <a:solidFill>
                <a:srgbClr val="23233A"/>
              </a:solidFill>
              <a:effectLst/>
              <a:latin typeface="soleil"/>
            </a:endParaRPr>
          </a:p>
        </p:txBody>
      </p:sp>
      <p:sp>
        <p:nvSpPr>
          <p:cNvPr id="15" name="TextBox 14">
            <a:extLst>
              <a:ext uri="{FF2B5EF4-FFF2-40B4-BE49-F238E27FC236}">
                <a16:creationId xmlns:a16="http://schemas.microsoft.com/office/drawing/2014/main" id="{C534A943-5C95-7E42-F1B4-3AFA0AE1E5A1}"/>
              </a:ext>
            </a:extLst>
          </p:cNvPr>
          <p:cNvSpPr txBox="1"/>
          <p:nvPr/>
        </p:nvSpPr>
        <p:spPr>
          <a:xfrm>
            <a:off x="5716952" y="1810283"/>
            <a:ext cx="3977411" cy="523220"/>
          </a:xfrm>
          <a:prstGeom prst="rect">
            <a:avLst/>
          </a:prstGeom>
          <a:noFill/>
        </p:spPr>
        <p:txBody>
          <a:bodyPr wrap="square" rtlCol="0">
            <a:spAutoFit/>
          </a:bodyPr>
          <a:lstStyle/>
          <a:p>
            <a:r>
              <a:rPr lang="en-US" sz="2800" b="1" i="0" dirty="0">
                <a:solidFill>
                  <a:srgbClr val="23233A"/>
                </a:solidFill>
                <a:effectLst/>
                <a:latin typeface="soleil"/>
              </a:rPr>
              <a:t>The Project’s Goal</a:t>
            </a:r>
            <a:endParaRPr lang="en-US" sz="1000" b="1" i="0" dirty="0">
              <a:solidFill>
                <a:srgbClr val="23233A"/>
              </a:solidFill>
              <a:effectLst/>
              <a:latin typeface="soleil"/>
            </a:endParaRPr>
          </a:p>
        </p:txBody>
      </p:sp>
      <p:sp>
        <p:nvSpPr>
          <p:cNvPr id="21" name="TextBox 20">
            <a:extLst>
              <a:ext uri="{FF2B5EF4-FFF2-40B4-BE49-F238E27FC236}">
                <a16:creationId xmlns:a16="http://schemas.microsoft.com/office/drawing/2014/main" id="{001FE194-8652-A96F-D2B4-907E43621E44}"/>
              </a:ext>
            </a:extLst>
          </p:cNvPr>
          <p:cNvSpPr txBox="1"/>
          <p:nvPr/>
        </p:nvSpPr>
        <p:spPr>
          <a:xfrm>
            <a:off x="6520020" y="4275109"/>
            <a:ext cx="4767493" cy="1138773"/>
          </a:xfrm>
          <a:prstGeom prst="rect">
            <a:avLst/>
          </a:prstGeom>
          <a:noFill/>
        </p:spPr>
        <p:txBody>
          <a:bodyPr wrap="square" rtlCol="0">
            <a:spAutoFit/>
          </a:bodyPr>
          <a:lstStyle/>
          <a:p>
            <a:r>
              <a:rPr lang="en-US" sz="2000" b="1" i="0" dirty="0">
                <a:solidFill>
                  <a:srgbClr val="23233A"/>
                </a:solidFill>
                <a:effectLst/>
                <a:latin typeface="soleil"/>
              </a:rPr>
              <a:t>The ISPAR project’s goal: develop a tool so International Composite Indicators can be used for evidence-based policymaking</a:t>
            </a:r>
          </a:p>
          <a:p>
            <a:pPr marL="227013"/>
            <a:endParaRPr lang="en-US" sz="800" b="1" i="0" dirty="0">
              <a:solidFill>
                <a:srgbClr val="23233A"/>
              </a:solidFill>
              <a:effectLst/>
              <a:latin typeface="soleil"/>
            </a:endParaRPr>
          </a:p>
        </p:txBody>
      </p:sp>
      <p:sp>
        <p:nvSpPr>
          <p:cNvPr id="29" name="TextBox 28">
            <a:extLst>
              <a:ext uri="{FF2B5EF4-FFF2-40B4-BE49-F238E27FC236}">
                <a16:creationId xmlns:a16="http://schemas.microsoft.com/office/drawing/2014/main" id="{0C48CFD1-7DE4-B715-AF61-EC98E75E366B}"/>
              </a:ext>
            </a:extLst>
          </p:cNvPr>
          <p:cNvSpPr txBox="1"/>
          <p:nvPr/>
        </p:nvSpPr>
        <p:spPr>
          <a:xfrm>
            <a:off x="6001403" y="2350232"/>
            <a:ext cx="5120739" cy="769441"/>
          </a:xfrm>
          <a:prstGeom prst="rect">
            <a:avLst/>
          </a:prstGeom>
          <a:noFill/>
        </p:spPr>
        <p:txBody>
          <a:bodyPr wrap="square" rtlCol="0">
            <a:spAutoFit/>
          </a:bodyPr>
          <a:lstStyle/>
          <a:p>
            <a:r>
              <a:rPr lang="en-US" b="1" i="0" dirty="0">
                <a:solidFill>
                  <a:srgbClr val="23233A"/>
                </a:solidFill>
                <a:effectLst/>
                <a:latin typeface="soleil"/>
              </a:rPr>
              <a:t>Improving policymaking effectiveness using a series of international indices</a:t>
            </a:r>
          </a:p>
          <a:p>
            <a:pPr marL="227013"/>
            <a:endParaRPr lang="en-US" sz="800" b="1" i="0" dirty="0">
              <a:solidFill>
                <a:srgbClr val="23233A"/>
              </a:solidFill>
              <a:effectLst/>
              <a:latin typeface="soleil"/>
            </a:endParaRPr>
          </a:p>
        </p:txBody>
      </p:sp>
    </p:spTree>
    <p:extLst>
      <p:ext uri="{BB962C8B-B14F-4D97-AF65-F5344CB8AC3E}">
        <p14:creationId xmlns:p14="http://schemas.microsoft.com/office/powerpoint/2010/main" val="31023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18" grpId="0"/>
      <p:bldP spid="17" grpId="0"/>
      <p:bldP spid="16" grpId="0"/>
      <p:bldP spid="11" grpId="0"/>
      <p:bldP spid="15" grpId="0"/>
      <p:bldP spid="21" grpId="0"/>
      <p:bldP spid="2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68D6C02-CA91-0704-BB99-1B3413DD6552}"/>
              </a:ext>
            </a:extLst>
          </p:cNvPr>
          <p:cNvPicPr>
            <a:picLocks noChangeAspect="1"/>
          </p:cNvPicPr>
          <p:nvPr/>
        </p:nvPicPr>
        <p:blipFill>
          <a:blip r:embed="rId3"/>
          <a:stretch>
            <a:fillRect/>
          </a:stretch>
        </p:blipFill>
        <p:spPr>
          <a:xfrm>
            <a:off x="5578338" y="4242909"/>
            <a:ext cx="6597989" cy="2159111"/>
          </a:xfrm>
          <a:prstGeom prst="rect">
            <a:avLst/>
          </a:prstGeom>
        </p:spPr>
      </p:pic>
      <p:pic>
        <p:nvPicPr>
          <p:cNvPr id="17" name="Picture 16">
            <a:extLst>
              <a:ext uri="{FF2B5EF4-FFF2-40B4-BE49-F238E27FC236}">
                <a16:creationId xmlns:a16="http://schemas.microsoft.com/office/drawing/2014/main" id="{FB2CB2F6-2F6B-5389-778B-01257841C299}"/>
              </a:ext>
            </a:extLst>
          </p:cNvPr>
          <p:cNvPicPr>
            <a:picLocks noChangeAspect="1"/>
          </p:cNvPicPr>
          <p:nvPr/>
        </p:nvPicPr>
        <p:blipFill>
          <a:blip r:embed="rId4"/>
          <a:stretch>
            <a:fillRect/>
          </a:stretch>
        </p:blipFill>
        <p:spPr>
          <a:xfrm>
            <a:off x="5610833" y="1434399"/>
            <a:ext cx="4286470" cy="1466925"/>
          </a:xfrm>
          <a:prstGeom prst="rect">
            <a:avLst/>
          </a:prstGeom>
        </p:spPr>
      </p:pic>
      <p:pic>
        <p:nvPicPr>
          <p:cNvPr id="4" name="Picture 3">
            <a:extLst>
              <a:ext uri="{FF2B5EF4-FFF2-40B4-BE49-F238E27FC236}">
                <a16:creationId xmlns:a16="http://schemas.microsoft.com/office/drawing/2014/main" id="{AABE02E6-7F1D-D9B6-1529-2E7A3164B394}"/>
              </a:ext>
            </a:extLst>
          </p:cNvPr>
          <p:cNvPicPr>
            <a:picLocks noChangeAspect="1"/>
          </p:cNvPicPr>
          <p:nvPr/>
        </p:nvPicPr>
        <p:blipFill>
          <a:blip r:embed="rId5"/>
          <a:stretch>
            <a:fillRect/>
          </a:stretch>
        </p:blipFill>
        <p:spPr>
          <a:xfrm>
            <a:off x="393762" y="1162115"/>
            <a:ext cx="5260370" cy="5260370"/>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fr-FR" sz="2800" b="1" dirty="0" err="1">
                <a:solidFill>
                  <a:schemeClr val="tx1"/>
                </a:solidFill>
              </a:rPr>
              <a:t>Thematic</a:t>
            </a:r>
            <a:r>
              <a:rPr lang="fr-FR" sz="2800" b="1" dirty="0">
                <a:solidFill>
                  <a:schemeClr val="tx1"/>
                </a:solidFill>
              </a:rPr>
              <a:t> </a:t>
            </a:r>
            <a:r>
              <a:rPr lang="fr-FR" sz="2800" b="1" dirty="0" err="1">
                <a:solidFill>
                  <a:schemeClr val="tx1"/>
                </a:solidFill>
              </a:rPr>
              <a:t>Simulators</a:t>
            </a:r>
            <a:endParaRPr lang="fr-FR" sz="2800" b="1" dirty="0">
              <a:solidFill>
                <a:schemeClr val="tx1"/>
              </a:solidFill>
            </a:endParaRPr>
          </a:p>
        </p:txBody>
      </p:sp>
      <p:sp>
        <p:nvSpPr>
          <p:cNvPr id="19" name="Content Placeholder 2">
            <a:extLst>
              <a:ext uri="{FF2B5EF4-FFF2-40B4-BE49-F238E27FC236}">
                <a16:creationId xmlns:a16="http://schemas.microsoft.com/office/drawing/2014/main" id="{67E9C97E-7965-4970-97E4-13B3B70FFC95}"/>
              </a:ext>
            </a:extLst>
          </p:cNvPr>
          <p:cNvSpPr txBox="1">
            <a:spLocks/>
          </p:cNvSpPr>
          <p:nvPr/>
        </p:nvSpPr>
        <p:spPr>
          <a:xfrm>
            <a:off x="8900774" y="3061920"/>
            <a:ext cx="2897464" cy="90938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The impact of the policy across indices is</a:t>
            </a:r>
          </a:p>
          <a:p>
            <a:endParaRPr lang="en-GB" dirty="0"/>
          </a:p>
        </p:txBody>
      </p:sp>
      <p:cxnSp>
        <p:nvCxnSpPr>
          <p:cNvPr id="40" name="Straight Arrow Connector 39">
            <a:extLst>
              <a:ext uri="{FF2B5EF4-FFF2-40B4-BE49-F238E27FC236}">
                <a16:creationId xmlns:a16="http://schemas.microsoft.com/office/drawing/2014/main" id="{CD210C7E-E35C-4826-B4DF-ECF52C6370A4}"/>
              </a:ext>
            </a:extLst>
          </p:cNvPr>
          <p:cNvCxnSpPr>
            <a:cxnSpLocks/>
          </p:cNvCxnSpPr>
          <p:nvPr/>
        </p:nvCxnSpPr>
        <p:spPr>
          <a:xfrm flipH="1">
            <a:off x="10349506" y="3792300"/>
            <a:ext cx="347207" cy="101043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13FE6E3-2563-3B4C-6720-7281BD1F0C20}"/>
              </a:ext>
            </a:extLst>
          </p:cNvPr>
          <p:cNvSpPr txBox="1">
            <a:spLocks/>
          </p:cNvSpPr>
          <p:nvPr/>
        </p:nvSpPr>
        <p:spPr>
          <a:xfrm>
            <a:off x="6368659" y="3230937"/>
            <a:ext cx="2118203" cy="97168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Changes will be made here and here</a:t>
            </a:r>
            <a:endParaRPr lang="en-GB" dirty="0"/>
          </a:p>
        </p:txBody>
      </p:sp>
      <p:cxnSp>
        <p:nvCxnSpPr>
          <p:cNvPr id="13" name="Straight Arrow Connector 12">
            <a:extLst>
              <a:ext uri="{FF2B5EF4-FFF2-40B4-BE49-F238E27FC236}">
                <a16:creationId xmlns:a16="http://schemas.microsoft.com/office/drawing/2014/main" id="{C99EF4DD-D234-7FF7-742D-6D80BBE8EFC0}"/>
              </a:ext>
            </a:extLst>
          </p:cNvPr>
          <p:cNvCxnSpPr>
            <a:cxnSpLocks/>
          </p:cNvCxnSpPr>
          <p:nvPr/>
        </p:nvCxnSpPr>
        <p:spPr>
          <a:xfrm flipH="1">
            <a:off x="3180080" y="3936904"/>
            <a:ext cx="3188578" cy="1731653"/>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105CFA7-967B-1221-D32A-367376C0B981}"/>
              </a:ext>
            </a:extLst>
          </p:cNvPr>
          <p:cNvSpPr txBox="1">
            <a:spLocks/>
          </p:cNvSpPr>
          <p:nvPr/>
        </p:nvSpPr>
        <p:spPr>
          <a:xfrm>
            <a:off x="3914976" y="2545119"/>
            <a:ext cx="2298478" cy="122050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77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Input 60 as the aspirational value for ‘Gross enrolment ratio’ for the E-government index</a:t>
            </a:r>
          </a:p>
          <a:p>
            <a:endParaRPr lang="en-GB" dirty="0"/>
          </a:p>
        </p:txBody>
      </p:sp>
      <p:cxnSp>
        <p:nvCxnSpPr>
          <p:cNvPr id="10" name="Straight Arrow Connector 9">
            <a:extLst>
              <a:ext uri="{FF2B5EF4-FFF2-40B4-BE49-F238E27FC236}">
                <a16:creationId xmlns:a16="http://schemas.microsoft.com/office/drawing/2014/main" id="{847604AB-C04B-20AE-112A-B3463BE41A8D}"/>
              </a:ext>
            </a:extLst>
          </p:cNvPr>
          <p:cNvCxnSpPr>
            <a:cxnSpLocks/>
            <a:stCxn id="9" idx="1"/>
          </p:cNvCxnSpPr>
          <p:nvPr/>
        </p:nvCxnSpPr>
        <p:spPr>
          <a:xfrm flipH="1" flipV="1">
            <a:off x="2937627" y="2963255"/>
            <a:ext cx="977349" cy="19211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AC3B4E7-2AB2-F7EC-61D9-72B77AD8F823}"/>
              </a:ext>
            </a:extLst>
          </p:cNvPr>
          <p:cNvCxnSpPr>
            <a:cxnSpLocks/>
          </p:cNvCxnSpPr>
          <p:nvPr/>
        </p:nvCxnSpPr>
        <p:spPr>
          <a:xfrm flipV="1">
            <a:off x="7349989" y="2703664"/>
            <a:ext cx="404079" cy="46338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967622F-9DBD-F1AB-8911-20D42A5E0C96}"/>
              </a:ext>
            </a:extLst>
          </p:cNvPr>
          <p:cNvCxnSpPr>
            <a:cxnSpLocks/>
          </p:cNvCxnSpPr>
          <p:nvPr/>
        </p:nvCxnSpPr>
        <p:spPr>
          <a:xfrm>
            <a:off x="10838708" y="3936904"/>
            <a:ext cx="570972" cy="865826"/>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45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5C0746-454B-9A02-90CE-94B63B4DF80A}"/>
              </a:ext>
            </a:extLst>
          </p:cNvPr>
          <p:cNvPicPr>
            <a:picLocks noChangeAspect="1"/>
          </p:cNvPicPr>
          <p:nvPr/>
        </p:nvPicPr>
        <p:blipFill>
          <a:blip r:embed="rId3"/>
          <a:stretch>
            <a:fillRect/>
          </a:stretch>
        </p:blipFill>
        <p:spPr>
          <a:xfrm>
            <a:off x="1960829" y="1080836"/>
            <a:ext cx="8116815" cy="3843574"/>
          </a:xfrm>
          <a:prstGeom prst="rect">
            <a:avLst/>
          </a:prstGeom>
        </p:spPr>
      </p:pic>
      <p:sp>
        <p:nvSpPr>
          <p:cNvPr id="3" name="Content Placeholder 2">
            <a:extLst>
              <a:ext uri="{FF2B5EF4-FFF2-40B4-BE49-F238E27FC236}">
                <a16:creationId xmlns:a16="http://schemas.microsoft.com/office/drawing/2014/main" id="{EBC70E70-EC00-40FA-A48B-5EE23CA550A8}"/>
              </a:ext>
            </a:extLst>
          </p:cNvPr>
          <p:cNvSpPr>
            <a:spLocks noGrp="1"/>
          </p:cNvSpPr>
          <p:nvPr>
            <p:ph sz="half" idx="1"/>
          </p:nvPr>
        </p:nvSpPr>
        <p:spPr>
          <a:xfrm>
            <a:off x="464871" y="5535470"/>
            <a:ext cx="2816809" cy="805735"/>
          </a:xfrm>
        </p:spPr>
        <p:txBody>
          <a:bodyPr wrap="square" anchor="t">
            <a:normAutofit/>
          </a:bodyPr>
          <a:lstStyle/>
          <a:p>
            <a:pPr marL="0" indent="0">
              <a:buNone/>
            </a:pPr>
            <a:r>
              <a:rPr lang="en-US" dirty="0">
                <a:latin typeface="Arial" panose="020B0604020202020204" pitchFamily="34" charset="0"/>
                <a:cs typeface="Arial" panose="020B0604020202020204" pitchFamily="34" charset="0"/>
              </a:rPr>
              <a:t>All indices using KPIs related to getting a job</a:t>
            </a:r>
            <a:endParaRPr lang="en-US" dirty="0"/>
          </a:p>
        </p:txBody>
      </p:sp>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fr-FR" sz="2800" b="1" dirty="0" err="1">
                <a:solidFill>
                  <a:schemeClr val="tx1"/>
                </a:solidFill>
              </a:rPr>
              <a:t>Thematic</a:t>
            </a:r>
            <a:r>
              <a:rPr lang="fr-FR" sz="2800" b="1" dirty="0">
                <a:solidFill>
                  <a:schemeClr val="tx1"/>
                </a:solidFill>
              </a:rPr>
              <a:t> </a:t>
            </a:r>
            <a:r>
              <a:rPr lang="fr-FR" sz="2800" b="1" dirty="0" err="1">
                <a:solidFill>
                  <a:schemeClr val="tx1"/>
                </a:solidFill>
              </a:rPr>
              <a:t>Simulators</a:t>
            </a:r>
            <a:endParaRPr lang="fr-FR" sz="2800" b="1" dirty="0">
              <a:solidFill>
                <a:schemeClr val="tx1"/>
              </a:solidFill>
            </a:endParaRPr>
          </a:p>
        </p:txBody>
      </p:sp>
      <p:sp>
        <p:nvSpPr>
          <p:cNvPr id="19" name="Content Placeholder 2">
            <a:extLst>
              <a:ext uri="{FF2B5EF4-FFF2-40B4-BE49-F238E27FC236}">
                <a16:creationId xmlns:a16="http://schemas.microsoft.com/office/drawing/2014/main" id="{67E9C97E-7965-4970-97E4-13B3B70FFC95}"/>
              </a:ext>
            </a:extLst>
          </p:cNvPr>
          <p:cNvSpPr txBox="1">
            <a:spLocks/>
          </p:cNvSpPr>
          <p:nvPr/>
        </p:nvSpPr>
        <p:spPr>
          <a:xfrm>
            <a:off x="8992460" y="3080716"/>
            <a:ext cx="2897464" cy="90938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Chose a sub-theme (education)</a:t>
            </a:r>
          </a:p>
          <a:p>
            <a:endParaRPr lang="en-GB" dirty="0"/>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flipV="1">
            <a:off x="1772267" y="3990098"/>
            <a:ext cx="1384928" cy="1449673"/>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B9CCEDF-FAB5-421F-AC2F-C30AF66A8F7E}"/>
              </a:ext>
            </a:extLst>
          </p:cNvPr>
          <p:cNvCxnSpPr>
            <a:cxnSpLocks/>
          </p:cNvCxnSpPr>
          <p:nvPr/>
        </p:nvCxnSpPr>
        <p:spPr>
          <a:xfrm flipV="1">
            <a:off x="1731088" y="4734997"/>
            <a:ext cx="1621712" cy="704774"/>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41955B7-2114-44D2-9FB5-0D91F8CABA16}"/>
              </a:ext>
            </a:extLst>
          </p:cNvPr>
          <p:cNvCxnSpPr>
            <a:cxnSpLocks/>
          </p:cNvCxnSpPr>
          <p:nvPr/>
        </p:nvCxnSpPr>
        <p:spPr>
          <a:xfrm flipV="1">
            <a:off x="1731088" y="4312781"/>
            <a:ext cx="1550592" cy="112699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210C7E-E35C-4826-B4DF-ECF52C6370A4}"/>
              </a:ext>
            </a:extLst>
          </p:cNvPr>
          <p:cNvCxnSpPr>
            <a:cxnSpLocks/>
          </p:cNvCxnSpPr>
          <p:nvPr/>
        </p:nvCxnSpPr>
        <p:spPr>
          <a:xfrm flipH="1" flipV="1">
            <a:off x="8371840" y="1483360"/>
            <a:ext cx="620620" cy="1905552"/>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F7CA9467-8D09-4EA4-9CAC-B5ABCCC33FA3}"/>
              </a:ext>
            </a:extLst>
          </p:cNvPr>
          <p:cNvSpPr txBox="1">
            <a:spLocks/>
          </p:cNvSpPr>
          <p:nvPr/>
        </p:nvSpPr>
        <p:spPr>
          <a:xfrm>
            <a:off x="302073" y="3184363"/>
            <a:ext cx="2213774" cy="80573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Select a theme (gender)</a:t>
            </a:r>
          </a:p>
          <a:p>
            <a:endParaRPr lang="en-GB" dirty="0"/>
          </a:p>
        </p:txBody>
      </p:sp>
      <p:cxnSp>
        <p:nvCxnSpPr>
          <p:cNvPr id="44" name="Straight Arrow Connector 43">
            <a:extLst>
              <a:ext uri="{FF2B5EF4-FFF2-40B4-BE49-F238E27FC236}">
                <a16:creationId xmlns:a16="http://schemas.microsoft.com/office/drawing/2014/main" id="{E71E808B-018D-4E61-859C-775463DCBE12}"/>
              </a:ext>
            </a:extLst>
          </p:cNvPr>
          <p:cNvCxnSpPr>
            <a:cxnSpLocks/>
          </p:cNvCxnSpPr>
          <p:nvPr/>
        </p:nvCxnSpPr>
        <p:spPr>
          <a:xfrm flipV="1">
            <a:off x="2393607" y="1382924"/>
            <a:ext cx="2737193" cy="1932683"/>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13FE6E3-2563-3B4C-6720-7281BD1F0C20}"/>
              </a:ext>
            </a:extLst>
          </p:cNvPr>
          <p:cNvSpPr txBox="1">
            <a:spLocks/>
          </p:cNvSpPr>
          <p:nvPr/>
        </p:nvSpPr>
        <p:spPr>
          <a:xfrm>
            <a:off x="6569681" y="4607575"/>
            <a:ext cx="3107125" cy="2016597"/>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In order to develop a comprehensive gender strategy related to giving women economic opportunities several elements must be covered</a:t>
            </a:r>
          </a:p>
          <a:p>
            <a:endParaRPr lang="en-GB" dirty="0"/>
          </a:p>
        </p:txBody>
      </p:sp>
      <p:cxnSp>
        <p:nvCxnSpPr>
          <p:cNvPr id="13" name="Straight Arrow Connector 12">
            <a:extLst>
              <a:ext uri="{FF2B5EF4-FFF2-40B4-BE49-F238E27FC236}">
                <a16:creationId xmlns:a16="http://schemas.microsoft.com/office/drawing/2014/main" id="{C99EF4DD-D234-7FF7-742D-6D80BBE8EFC0}"/>
              </a:ext>
            </a:extLst>
          </p:cNvPr>
          <p:cNvCxnSpPr>
            <a:cxnSpLocks/>
          </p:cNvCxnSpPr>
          <p:nvPr/>
        </p:nvCxnSpPr>
        <p:spPr>
          <a:xfrm flipV="1">
            <a:off x="7640139" y="2907813"/>
            <a:ext cx="223701" cy="165279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10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9" grpId="0" animBg="1"/>
      <p:bldP spid="43"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358900" y="1478596"/>
            <a:ext cx="8148751" cy="392678"/>
          </a:xfrm>
        </p:spPr>
        <p:txBody>
          <a:bodyPr/>
          <a:lstStyle/>
          <a:p>
            <a:pPr algn="l"/>
            <a:r>
              <a:rPr lang="en-GB" sz="3200" dirty="0">
                <a:solidFill>
                  <a:schemeClr val="tx1"/>
                </a:solidFill>
              </a:rPr>
              <a:t>What else the platform can help with?</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2" name="Text Placeholder 3">
            <a:extLst>
              <a:ext uri="{FF2B5EF4-FFF2-40B4-BE49-F238E27FC236}">
                <a16:creationId xmlns:a16="http://schemas.microsoft.com/office/drawing/2014/main" id="{0484D27F-6F4D-D21F-AAB8-7BE8D63E9815}"/>
              </a:ext>
            </a:extLst>
          </p:cNvPr>
          <p:cNvSpPr txBox="1">
            <a:spLocks/>
          </p:cNvSpPr>
          <p:nvPr/>
        </p:nvSpPr>
        <p:spPr>
          <a:xfrm>
            <a:off x="1828800" y="2065133"/>
            <a:ext cx="9525000" cy="112256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514350" indent="-514350" algn="l">
              <a:buFont typeface="+mj-lt"/>
              <a:buAutoNum type="arabicPeriod"/>
            </a:pPr>
            <a:r>
              <a:rPr lang="en-GB" sz="2400" dirty="0">
                <a:solidFill>
                  <a:schemeClr val="tx2">
                    <a:lumMod val="50000"/>
                    <a:lumOff val="50000"/>
                  </a:schemeClr>
                </a:solidFill>
              </a:rPr>
              <a:t>As a same KPIs appear in more than one index, there is a need to understand interlinkages to get a full picture of the impact of gender policies on rankings</a:t>
            </a:r>
          </a:p>
          <a:p>
            <a:pPr marL="514350" indent="-514350" algn="l">
              <a:buFont typeface="+mj-lt"/>
              <a:buAutoNum type="arabicPeriod"/>
            </a:pPr>
            <a:endParaRPr lang="en-US" sz="2400" dirty="0">
              <a:solidFill>
                <a:schemeClr val="tx2">
                  <a:lumMod val="50000"/>
                  <a:lumOff val="50000"/>
                </a:schemeClr>
              </a:solidFill>
            </a:endParaRPr>
          </a:p>
        </p:txBody>
      </p:sp>
      <p:sp>
        <p:nvSpPr>
          <p:cNvPr id="3" name="Text Placeholder 3">
            <a:extLst>
              <a:ext uri="{FF2B5EF4-FFF2-40B4-BE49-F238E27FC236}">
                <a16:creationId xmlns:a16="http://schemas.microsoft.com/office/drawing/2014/main" id="{CF095C01-03BB-A87C-9D02-21209C168605}"/>
              </a:ext>
            </a:extLst>
          </p:cNvPr>
          <p:cNvSpPr txBox="1">
            <a:spLocks/>
          </p:cNvSpPr>
          <p:nvPr/>
        </p:nvSpPr>
        <p:spPr>
          <a:xfrm>
            <a:off x="1650610" y="3363332"/>
            <a:ext cx="9525000" cy="38652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514350" indent="-514350" algn="l">
              <a:buFont typeface="+mj-lt"/>
              <a:buAutoNum type="arabicPeriod" startAt="2"/>
            </a:pPr>
            <a:r>
              <a:rPr lang="en-GB" sz="2400" dirty="0">
                <a:solidFill>
                  <a:schemeClr val="tx2">
                    <a:lumMod val="50000"/>
                    <a:lumOff val="50000"/>
                  </a:schemeClr>
                </a:solidFill>
              </a:rPr>
              <a:t>How to learn from other countries experience?</a:t>
            </a:r>
          </a:p>
          <a:p>
            <a:pPr marL="514350" indent="-514350" algn="l">
              <a:buFont typeface="+mj-lt"/>
              <a:buAutoNum type="arabicPeriod" startAt="2"/>
            </a:pPr>
            <a:endParaRPr lang="en-US" sz="2400" dirty="0">
              <a:solidFill>
                <a:schemeClr val="tx2">
                  <a:lumMod val="50000"/>
                  <a:lumOff val="50000"/>
                </a:schemeClr>
              </a:solidFill>
            </a:endParaRPr>
          </a:p>
        </p:txBody>
      </p:sp>
      <p:sp>
        <p:nvSpPr>
          <p:cNvPr id="6" name="Text Placeholder 3">
            <a:extLst>
              <a:ext uri="{FF2B5EF4-FFF2-40B4-BE49-F238E27FC236}">
                <a16:creationId xmlns:a16="http://schemas.microsoft.com/office/drawing/2014/main" id="{3C8E7335-F4FA-4DA8-619C-E68A592ACDF8}"/>
              </a:ext>
            </a:extLst>
          </p:cNvPr>
          <p:cNvSpPr txBox="1">
            <a:spLocks/>
          </p:cNvSpPr>
          <p:nvPr/>
        </p:nvSpPr>
        <p:spPr>
          <a:xfrm>
            <a:off x="605743" y="3939236"/>
            <a:ext cx="10980514" cy="1926279"/>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US" sz="2000" dirty="0">
                <a:solidFill>
                  <a:schemeClr val="tx1"/>
                </a:solidFill>
              </a:rPr>
              <a:t>Go to ISPAR / Countries / select your country (flag) / select “View the international index rankings” / go to the Global Gender Gap Index and select “Explore the index simulator”</a:t>
            </a:r>
          </a:p>
          <a:p>
            <a:pPr algn="ctr"/>
            <a:r>
              <a:rPr lang="en-US" sz="2000" dirty="0">
                <a:solidFill>
                  <a:schemeClr val="tx1"/>
                </a:solidFill>
              </a:rPr>
              <a:t>Or, </a:t>
            </a:r>
          </a:p>
          <a:p>
            <a:pPr algn="ctr"/>
            <a:r>
              <a:rPr lang="en-US" sz="2000" dirty="0">
                <a:solidFill>
                  <a:schemeClr val="tx1"/>
                </a:solidFill>
              </a:rPr>
              <a:t>go to ISPAR / Simulators / All / Global Gender Gap Index / select the country of interest</a:t>
            </a:r>
          </a:p>
          <a:p>
            <a:pPr algn="ctr"/>
            <a:endParaRPr lang="en-US" sz="2000" dirty="0">
              <a:solidFill>
                <a:schemeClr val="tx1"/>
              </a:solidFill>
            </a:endParaRPr>
          </a:p>
        </p:txBody>
      </p:sp>
    </p:spTree>
    <p:extLst>
      <p:ext uri="{BB962C8B-B14F-4D97-AF65-F5344CB8AC3E}">
        <p14:creationId xmlns:p14="http://schemas.microsoft.com/office/powerpoint/2010/main" val="196172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2239C-8952-5A8F-60F8-30B4771A428C}"/>
              </a:ext>
            </a:extLst>
          </p:cNvPr>
          <p:cNvPicPr>
            <a:picLocks noChangeAspect="1"/>
          </p:cNvPicPr>
          <p:nvPr/>
        </p:nvPicPr>
        <p:blipFill>
          <a:blip r:embed="rId3"/>
          <a:stretch>
            <a:fillRect/>
          </a:stretch>
        </p:blipFill>
        <p:spPr>
          <a:xfrm>
            <a:off x="3678525" y="1128612"/>
            <a:ext cx="5080796" cy="5281448"/>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20000"/>
          </a:bodyPr>
          <a:lstStyle/>
          <a:p>
            <a:pPr algn="ctr"/>
            <a:r>
              <a:rPr lang="en-US" sz="2800" b="1" dirty="0">
                <a:solidFill>
                  <a:schemeClr val="tx1"/>
                </a:solidFill>
              </a:rPr>
              <a:t>The Global Gender Gap Index </a:t>
            </a:r>
          </a:p>
        </p:txBody>
      </p:sp>
      <p:sp>
        <p:nvSpPr>
          <p:cNvPr id="17" name="Content Placeholder 2">
            <a:extLst>
              <a:ext uri="{FF2B5EF4-FFF2-40B4-BE49-F238E27FC236}">
                <a16:creationId xmlns:a16="http://schemas.microsoft.com/office/drawing/2014/main" id="{5730AC81-AAA0-3F81-82A6-CD8BC81B1445}"/>
              </a:ext>
            </a:extLst>
          </p:cNvPr>
          <p:cNvSpPr txBox="1">
            <a:spLocks/>
          </p:cNvSpPr>
          <p:nvPr/>
        </p:nvSpPr>
        <p:spPr>
          <a:xfrm>
            <a:off x="569342" y="3160758"/>
            <a:ext cx="2739861" cy="174144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Policy recommendations can be found be clicking on the icon </a:t>
            </a:r>
          </a:p>
          <a:p>
            <a:endParaRPr lang="en-GB" dirty="0"/>
          </a:p>
        </p:txBody>
      </p:sp>
      <p:cxnSp>
        <p:nvCxnSpPr>
          <p:cNvPr id="20" name="Straight Arrow Connector 19">
            <a:extLst>
              <a:ext uri="{FF2B5EF4-FFF2-40B4-BE49-F238E27FC236}">
                <a16:creationId xmlns:a16="http://schemas.microsoft.com/office/drawing/2014/main" id="{A779AB85-1260-CCA1-1778-5FE5D0BFFE63}"/>
              </a:ext>
            </a:extLst>
          </p:cNvPr>
          <p:cNvCxnSpPr>
            <a:cxnSpLocks/>
            <a:stCxn id="17" idx="3"/>
          </p:cNvCxnSpPr>
          <p:nvPr/>
        </p:nvCxnSpPr>
        <p:spPr>
          <a:xfrm>
            <a:off x="3309203" y="4031479"/>
            <a:ext cx="2247901" cy="101419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6FB2A72-A719-C51C-4B80-5FA63195C8E4}"/>
              </a:ext>
            </a:extLst>
          </p:cNvPr>
          <p:cNvCxnSpPr>
            <a:cxnSpLocks/>
            <a:stCxn id="17" idx="3"/>
          </p:cNvCxnSpPr>
          <p:nvPr/>
        </p:nvCxnSpPr>
        <p:spPr>
          <a:xfrm>
            <a:off x="3309203" y="4031479"/>
            <a:ext cx="1542197" cy="200102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A06F5A9-7ACE-ED96-78CD-740CB11EFD1E}"/>
              </a:ext>
            </a:extLst>
          </p:cNvPr>
          <p:cNvCxnSpPr>
            <a:cxnSpLocks/>
            <a:stCxn id="17" idx="3"/>
          </p:cNvCxnSpPr>
          <p:nvPr/>
        </p:nvCxnSpPr>
        <p:spPr>
          <a:xfrm>
            <a:off x="3309203" y="4031479"/>
            <a:ext cx="1542197" cy="169790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E7ADBDFC-BBD4-1753-51E4-2883C8A41830}"/>
              </a:ext>
            </a:extLst>
          </p:cNvPr>
          <p:cNvPicPr>
            <a:picLocks noChangeAspect="1"/>
          </p:cNvPicPr>
          <p:nvPr/>
        </p:nvPicPr>
        <p:blipFill>
          <a:blip r:embed="rId4"/>
          <a:stretch>
            <a:fillRect/>
          </a:stretch>
        </p:blipFill>
        <p:spPr>
          <a:xfrm>
            <a:off x="2051044" y="4244969"/>
            <a:ext cx="552455" cy="570869"/>
          </a:xfrm>
          <a:prstGeom prst="rect">
            <a:avLst/>
          </a:prstGeom>
        </p:spPr>
      </p:pic>
    </p:spTree>
    <p:extLst>
      <p:ext uri="{BB962C8B-B14F-4D97-AF65-F5344CB8AC3E}">
        <p14:creationId xmlns:p14="http://schemas.microsoft.com/office/powerpoint/2010/main" val="413794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358900" y="1478596"/>
            <a:ext cx="8148751" cy="392678"/>
          </a:xfrm>
        </p:spPr>
        <p:txBody>
          <a:bodyPr/>
          <a:lstStyle/>
          <a:p>
            <a:pPr algn="l"/>
            <a:r>
              <a:rPr lang="en-GB" sz="3200" dirty="0">
                <a:solidFill>
                  <a:schemeClr val="tx1"/>
                </a:solidFill>
              </a:rPr>
              <a:t>What else the platform can help with?</a:t>
            </a: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2" name="Text Placeholder 3">
            <a:extLst>
              <a:ext uri="{FF2B5EF4-FFF2-40B4-BE49-F238E27FC236}">
                <a16:creationId xmlns:a16="http://schemas.microsoft.com/office/drawing/2014/main" id="{0484D27F-6F4D-D21F-AAB8-7BE8D63E9815}"/>
              </a:ext>
            </a:extLst>
          </p:cNvPr>
          <p:cNvSpPr txBox="1">
            <a:spLocks/>
          </p:cNvSpPr>
          <p:nvPr/>
        </p:nvSpPr>
        <p:spPr>
          <a:xfrm>
            <a:off x="1828800" y="2065133"/>
            <a:ext cx="9525000" cy="112256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514350" indent="-514350" algn="l">
              <a:buFont typeface="+mj-lt"/>
              <a:buAutoNum type="arabicPeriod"/>
            </a:pPr>
            <a:r>
              <a:rPr lang="en-GB" sz="2400" dirty="0">
                <a:solidFill>
                  <a:schemeClr val="tx2">
                    <a:lumMod val="50000"/>
                    <a:lumOff val="50000"/>
                  </a:schemeClr>
                </a:solidFill>
              </a:rPr>
              <a:t>As a same KPIs appear in more than one index, there is a need to understand interlinkages to get a full picture of the impact of gender policies on rankings</a:t>
            </a:r>
          </a:p>
          <a:p>
            <a:pPr marL="514350" indent="-514350" algn="l">
              <a:buFont typeface="+mj-lt"/>
              <a:buAutoNum type="arabicPeriod"/>
            </a:pPr>
            <a:endParaRPr lang="en-US" sz="2400" dirty="0">
              <a:solidFill>
                <a:schemeClr val="tx2">
                  <a:lumMod val="50000"/>
                  <a:lumOff val="50000"/>
                </a:schemeClr>
              </a:solidFill>
            </a:endParaRPr>
          </a:p>
        </p:txBody>
      </p:sp>
      <p:sp>
        <p:nvSpPr>
          <p:cNvPr id="3" name="Text Placeholder 3">
            <a:extLst>
              <a:ext uri="{FF2B5EF4-FFF2-40B4-BE49-F238E27FC236}">
                <a16:creationId xmlns:a16="http://schemas.microsoft.com/office/drawing/2014/main" id="{CF095C01-03BB-A87C-9D02-21209C168605}"/>
              </a:ext>
            </a:extLst>
          </p:cNvPr>
          <p:cNvSpPr txBox="1">
            <a:spLocks/>
          </p:cNvSpPr>
          <p:nvPr/>
        </p:nvSpPr>
        <p:spPr>
          <a:xfrm>
            <a:off x="1650610" y="3363332"/>
            <a:ext cx="9525000" cy="386527"/>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514350" indent="-514350" algn="l">
              <a:buFont typeface="+mj-lt"/>
              <a:buAutoNum type="arabicPeriod" startAt="2"/>
            </a:pPr>
            <a:r>
              <a:rPr lang="en-GB" sz="2400" dirty="0">
                <a:solidFill>
                  <a:schemeClr val="tx2">
                    <a:lumMod val="50000"/>
                    <a:lumOff val="50000"/>
                  </a:schemeClr>
                </a:solidFill>
              </a:rPr>
              <a:t>How to learn from other countries experience?</a:t>
            </a:r>
          </a:p>
          <a:p>
            <a:pPr marL="514350" indent="-514350" algn="l">
              <a:buFont typeface="+mj-lt"/>
              <a:buAutoNum type="arabicPeriod" startAt="2"/>
            </a:pPr>
            <a:endParaRPr lang="en-US" sz="2400" dirty="0">
              <a:solidFill>
                <a:schemeClr val="tx2">
                  <a:lumMod val="50000"/>
                  <a:lumOff val="50000"/>
                </a:schemeClr>
              </a:solidFill>
            </a:endParaRPr>
          </a:p>
        </p:txBody>
      </p:sp>
      <p:sp>
        <p:nvSpPr>
          <p:cNvPr id="7" name="Text Placeholder 3">
            <a:extLst>
              <a:ext uri="{FF2B5EF4-FFF2-40B4-BE49-F238E27FC236}">
                <a16:creationId xmlns:a16="http://schemas.microsoft.com/office/drawing/2014/main" id="{575F970A-6A4D-58F0-C9F0-A5F1AE62348B}"/>
              </a:ext>
            </a:extLst>
          </p:cNvPr>
          <p:cNvSpPr txBox="1">
            <a:spLocks/>
          </p:cNvSpPr>
          <p:nvPr/>
        </p:nvSpPr>
        <p:spPr>
          <a:xfrm>
            <a:off x="1650610" y="3974354"/>
            <a:ext cx="9525000" cy="870614"/>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514350" indent="-514350" algn="l">
              <a:buFont typeface="+mj-lt"/>
              <a:buAutoNum type="arabicPeriod" startAt="3"/>
            </a:pPr>
            <a:r>
              <a:rPr lang="en-GB" sz="2400" dirty="0">
                <a:solidFill>
                  <a:schemeClr val="tx2">
                    <a:lumMod val="50000"/>
                    <a:lumOff val="50000"/>
                  </a:schemeClr>
                </a:solidFill>
              </a:rPr>
              <a:t>How to evaluate the impact of an improvement on a ranking on end developmental goals?</a:t>
            </a:r>
          </a:p>
          <a:p>
            <a:pPr marL="514350" indent="-514350" algn="l">
              <a:buFont typeface="+mj-lt"/>
              <a:buAutoNum type="arabicPeriod" startAt="3"/>
            </a:pPr>
            <a:endParaRPr lang="en-US" sz="2400" dirty="0">
              <a:solidFill>
                <a:schemeClr val="tx2">
                  <a:lumMod val="50000"/>
                  <a:lumOff val="50000"/>
                </a:schemeClr>
              </a:solidFill>
            </a:endParaRPr>
          </a:p>
        </p:txBody>
      </p:sp>
    </p:spTree>
    <p:extLst>
      <p:ext uri="{BB962C8B-B14F-4D97-AF65-F5344CB8AC3E}">
        <p14:creationId xmlns:p14="http://schemas.microsoft.com/office/powerpoint/2010/main" val="7138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3"/>
                                        </p:tgtEl>
                                        <p:attrNameLst>
                                          <p:attrName>style.opacity</p:attrName>
                                        </p:attrNameLst>
                                      </p:cBhvr>
                                      <p:to>
                                        <p:strVal val="0.5"/>
                                      </p:to>
                                    </p:set>
                                    <p:animEffect filter="image" prLst="opacity: 0.5">
                                      <p:cBhvr rctx="IE">
                                        <p:cTn id="12" dur="indefinite"/>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5B2233-BC6B-B7C6-E46F-B6E3D9FBF379}"/>
              </a:ext>
            </a:extLst>
          </p:cNvPr>
          <p:cNvPicPr>
            <a:picLocks noChangeAspect="1"/>
          </p:cNvPicPr>
          <p:nvPr/>
        </p:nvPicPr>
        <p:blipFill>
          <a:blip r:embed="rId3"/>
          <a:stretch>
            <a:fillRect/>
          </a:stretch>
        </p:blipFill>
        <p:spPr>
          <a:xfrm>
            <a:off x="282276" y="1441321"/>
            <a:ext cx="11627448" cy="4991357"/>
          </a:xfrm>
          <a:prstGeom prst="rect">
            <a:avLst/>
          </a:prstGeom>
        </p:spPr>
      </p:pic>
      <p:sp>
        <p:nvSpPr>
          <p:cNvPr id="5" name="Title 4">
            <a:extLst>
              <a:ext uri="{FF2B5EF4-FFF2-40B4-BE49-F238E27FC236}">
                <a16:creationId xmlns:a16="http://schemas.microsoft.com/office/drawing/2014/main" id="{93944E41-C0BF-4D3F-A105-9AB90DF94925}"/>
              </a:ext>
            </a:extLst>
          </p:cNvPr>
          <p:cNvSpPr>
            <a:spLocks noGrp="1"/>
          </p:cNvSpPr>
          <p:nvPr>
            <p:ph type="subTitle" idx="12"/>
          </p:nvPr>
        </p:nvSpPr>
        <p:spPr>
          <a:xfrm>
            <a:off x="569342" y="527935"/>
            <a:ext cx="11053314" cy="457201"/>
          </a:xfrm>
        </p:spPr>
        <p:txBody>
          <a:bodyPr anchor="ctr">
            <a:normAutofit fontScale="92500" lnSpcReduction="10000"/>
          </a:bodyPr>
          <a:lstStyle/>
          <a:p>
            <a:pPr>
              <a:lnSpc>
                <a:spcPct val="100000"/>
              </a:lnSpc>
              <a:spcAft>
                <a:spcPts val="600"/>
              </a:spcAft>
            </a:pPr>
            <a:r>
              <a:rPr lang="en-GB" sz="2800" b="1" dirty="0">
                <a:solidFill>
                  <a:schemeClr val="tx1"/>
                </a:solidFill>
              </a:rPr>
              <a:t>Understand and evaluate </a:t>
            </a:r>
            <a:r>
              <a:rPr lang="en-GB" sz="2800" b="1" dirty="0" err="1">
                <a:solidFill>
                  <a:schemeClr val="tx1"/>
                </a:solidFill>
              </a:rPr>
              <a:t>spillover</a:t>
            </a:r>
            <a:r>
              <a:rPr lang="en-GB" sz="2800" b="1" dirty="0">
                <a:solidFill>
                  <a:schemeClr val="tx1"/>
                </a:solidFill>
              </a:rPr>
              <a:t> effects</a:t>
            </a:r>
            <a:endParaRPr lang="en-US" sz="2800" b="1" dirty="0">
              <a:solidFill>
                <a:schemeClr val="tx1"/>
              </a:solidFill>
            </a:endParaRPr>
          </a:p>
        </p:txBody>
      </p:sp>
      <p:cxnSp>
        <p:nvCxnSpPr>
          <p:cNvPr id="28" name="Straight Arrow Connector 27">
            <a:extLst>
              <a:ext uri="{FF2B5EF4-FFF2-40B4-BE49-F238E27FC236}">
                <a16:creationId xmlns:a16="http://schemas.microsoft.com/office/drawing/2014/main" id="{AF9AD472-EE79-430B-99A9-6F6E6A85C622}"/>
              </a:ext>
            </a:extLst>
          </p:cNvPr>
          <p:cNvCxnSpPr>
            <a:cxnSpLocks/>
          </p:cNvCxnSpPr>
          <p:nvPr/>
        </p:nvCxnSpPr>
        <p:spPr>
          <a:xfrm flipV="1">
            <a:off x="445647" y="2331101"/>
            <a:ext cx="315667" cy="2018617"/>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46909534-7A6D-ABA6-BEE9-B8DD98934DC4}"/>
              </a:ext>
            </a:extLst>
          </p:cNvPr>
          <p:cNvSpPr txBox="1">
            <a:spLocks/>
          </p:cNvSpPr>
          <p:nvPr/>
        </p:nvSpPr>
        <p:spPr>
          <a:xfrm>
            <a:off x="10231087" y="834008"/>
            <a:ext cx="1854707" cy="726991"/>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Under the tab ‘Analyses’</a:t>
            </a:r>
            <a:endParaRPr lang="en-GB" dirty="0"/>
          </a:p>
        </p:txBody>
      </p:sp>
      <p:cxnSp>
        <p:nvCxnSpPr>
          <p:cNvPr id="14" name="Straight Arrow Connector 13">
            <a:extLst>
              <a:ext uri="{FF2B5EF4-FFF2-40B4-BE49-F238E27FC236}">
                <a16:creationId xmlns:a16="http://schemas.microsoft.com/office/drawing/2014/main" id="{93702E18-FBA4-A9CC-D5BB-A14EB56B7C37}"/>
              </a:ext>
            </a:extLst>
          </p:cNvPr>
          <p:cNvCxnSpPr>
            <a:cxnSpLocks/>
          </p:cNvCxnSpPr>
          <p:nvPr/>
        </p:nvCxnSpPr>
        <p:spPr>
          <a:xfrm flipH="1">
            <a:off x="8971280" y="1035083"/>
            <a:ext cx="1259807" cy="45720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60708C80-EF66-879A-E5E0-9D0749D83B3F}"/>
              </a:ext>
            </a:extLst>
          </p:cNvPr>
          <p:cNvSpPr txBox="1">
            <a:spLocks/>
          </p:cNvSpPr>
          <p:nvPr/>
        </p:nvSpPr>
        <p:spPr>
          <a:xfrm>
            <a:off x="0" y="4217638"/>
            <a:ext cx="2322035" cy="111636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Under ‘Correlations’ select ‘WEO Correlations’</a:t>
            </a:r>
            <a:endParaRPr lang="en-GB" dirty="0"/>
          </a:p>
        </p:txBody>
      </p:sp>
      <p:cxnSp>
        <p:nvCxnSpPr>
          <p:cNvPr id="21" name="Straight Arrow Connector 20">
            <a:extLst>
              <a:ext uri="{FF2B5EF4-FFF2-40B4-BE49-F238E27FC236}">
                <a16:creationId xmlns:a16="http://schemas.microsoft.com/office/drawing/2014/main" id="{8B96DC7D-4985-9FB5-1DED-50A25C8CAF6B}"/>
              </a:ext>
            </a:extLst>
          </p:cNvPr>
          <p:cNvCxnSpPr>
            <a:cxnSpLocks/>
          </p:cNvCxnSpPr>
          <p:nvPr/>
        </p:nvCxnSpPr>
        <p:spPr>
          <a:xfrm flipV="1">
            <a:off x="761314" y="2743200"/>
            <a:ext cx="399703" cy="1503680"/>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9044EC7D-D6C7-5FCD-F1F5-3D938A3517A8}"/>
              </a:ext>
            </a:extLst>
          </p:cNvPr>
          <p:cNvSpPr txBox="1">
            <a:spLocks/>
          </p:cNvSpPr>
          <p:nvPr/>
        </p:nvSpPr>
        <p:spPr>
          <a:xfrm>
            <a:off x="9591023" y="2981592"/>
            <a:ext cx="2494772" cy="150912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Correlations measure how closely indices move together, hence the </a:t>
            </a:r>
            <a:r>
              <a:rPr lang="en-GB" dirty="0" err="1">
                <a:latin typeface="Arial" panose="020B0604020202020204" pitchFamily="34" charset="0"/>
                <a:cs typeface="Arial" panose="020B0604020202020204" pitchFamily="34" charset="0"/>
              </a:rPr>
              <a:t>spillover</a:t>
            </a:r>
            <a:r>
              <a:rPr lang="en-GB" dirty="0">
                <a:latin typeface="Arial" panose="020B0604020202020204" pitchFamily="34" charset="0"/>
                <a:cs typeface="Arial" panose="020B0604020202020204" pitchFamily="34" charset="0"/>
              </a:rPr>
              <a:t> effects</a:t>
            </a:r>
            <a:endParaRPr lang="en-GB" dirty="0"/>
          </a:p>
        </p:txBody>
      </p:sp>
      <p:cxnSp>
        <p:nvCxnSpPr>
          <p:cNvPr id="29" name="Straight Arrow Connector 28">
            <a:extLst>
              <a:ext uri="{FF2B5EF4-FFF2-40B4-BE49-F238E27FC236}">
                <a16:creationId xmlns:a16="http://schemas.microsoft.com/office/drawing/2014/main" id="{1787AC82-9F3D-9837-7891-8596017E1299}"/>
              </a:ext>
            </a:extLst>
          </p:cNvPr>
          <p:cNvCxnSpPr>
            <a:cxnSpLocks/>
          </p:cNvCxnSpPr>
          <p:nvPr/>
        </p:nvCxnSpPr>
        <p:spPr>
          <a:xfrm flipH="1">
            <a:off x="7325360" y="3434699"/>
            <a:ext cx="2275823" cy="2254901"/>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2572EEE-40B2-9DFF-AA18-6A446E79DA4C}"/>
              </a:ext>
            </a:extLst>
          </p:cNvPr>
          <p:cNvCxnSpPr>
            <a:cxnSpLocks/>
          </p:cNvCxnSpPr>
          <p:nvPr/>
        </p:nvCxnSpPr>
        <p:spPr>
          <a:xfrm flipH="1">
            <a:off x="8270967" y="3429000"/>
            <a:ext cx="1330216" cy="600239"/>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F5BF5771-9E25-337D-C966-5C7A400CA0CD}"/>
              </a:ext>
            </a:extLst>
          </p:cNvPr>
          <p:cNvSpPr txBox="1">
            <a:spLocks/>
          </p:cNvSpPr>
          <p:nvPr/>
        </p:nvSpPr>
        <p:spPr>
          <a:xfrm>
            <a:off x="106206" y="5459794"/>
            <a:ext cx="1915634" cy="119624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dirty="0">
                <a:latin typeface="Arial" panose="020B0604020202020204" pitchFamily="34" charset="0"/>
                <a:cs typeface="Arial" panose="020B0604020202020204" pitchFamily="34" charset="0"/>
              </a:rPr>
              <a:t>Correlations of indices and macroeconomic outcomes</a:t>
            </a:r>
            <a:endParaRPr lang="en-GB" dirty="0"/>
          </a:p>
        </p:txBody>
      </p:sp>
      <p:cxnSp>
        <p:nvCxnSpPr>
          <p:cNvPr id="10" name="Straight Arrow Connector 9">
            <a:extLst>
              <a:ext uri="{FF2B5EF4-FFF2-40B4-BE49-F238E27FC236}">
                <a16:creationId xmlns:a16="http://schemas.microsoft.com/office/drawing/2014/main" id="{3CFE4714-B126-F140-E996-07FE8D0A8A18}"/>
              </a:ext>
            </a:extLst>
          </p:cNvPr>
          <p:cNvCxnSpPr>
            <a:cxnSpLocks/>
          </p:cNvCxnSpPr>
          <p:nvPr/>
        </p:nvCxnSpPr>
        <p:spPr>
          <a:xfrm flipV="1">
            <a:off x="1545937" y="4091844"/>
            <a:ext cx="1091869" cy="1791495"/>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F121928-A4B3-B864-BEF2-5296522067C2}"/>
              </a:ext>
            </a:extLst>
          </p:cNvPr>
          <p:cNvCxnSpPr>
            <a:cxnSpLocks/>
          </p:cNvCxnSpPr>
          <p:nvPr/>
        </p:nvCxnSpPr>
        <p:spPr>
          <a:xfrm flipV="1">
            <a:off x="1545937" y="2331101"/>
            <a:ext cx="2741566" cy="3552238"/>
          </a:xfrm>
          <a:prstGeom prst="straightConnector1">
            <a:avLst/>
          </a:prstGeom>
          <a:ln>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4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20" grpId="0" uiExpand="1" build="p" animBg="1"/>
      <p:bldP spid="25" grpId="0" uiExpand="1" build="p" animBg="1"/>
      <p:bldP spid="9" grpId="0" uiExpand="1"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C6106F-627C-437D-9F59-703C24C001B0}"/>
              </a:ext>
            </a:extLst>
          </p:cNvPr>
          <p:cNvSpPr>
            <a:spLocks noGrp="1"/>
          </p:cNvSpPr>
          <p:nvPr>
            <p:ph type="body" sz="quarter" idx="11"/>
          </p:nvPr>
        </p:nvSpPr>
        <p:spPr>
          <a:xfrm>
            <a:off x="1685765" y="2369685"/>
            <a:ext cx="9083835" cy="392678"/>
          </a:xfrm>
        </p:spPr>
        <p:txBody>
          <a:bodyPr/>
          <a:lstStyle/>
          <a:p>
            <a:pPr algn="ctr"/>
            <a:r>
              <a:rPr lang="en-GB" sz="3200" dirty="0">
                <a:solidFill>
                  <a:schemeClr val="tx1"/>
                </a:solidFill>
              </a:rPr>
              <a:t>Build your own scenario</a:t>
            </a:r>
            <a:endParaRPr lang="en-US" sz="3200" dirty="0">
              <a:solidFill>
                <a:schemeClr val="tx1"/>
              </a:solidFill>
            </a:endParaRPr>
          </a:p>
        </p:txBody>
      </p:sp>
      <p:sp>
        <p:nvSpPr>
          <p:cNvPr id="5" name="Subtitle 2">
            <a:extLst>
              <a:ext uri="{FF2B5EF4-FFF2-40B4-BE49-F238E27FC236}">
                <a16:creationId xmlns:a16="http://schemas.microsoft.com/office/drawing/2014/main" id="{FE8E1EFE-1A94-4370-9B6D-DED5783EEC0A}"/>
              </a:ext>
            </a:extLst>
          </p:cNvPr>
          <p:cNvSpPr txBox="1">
            <a:spLocks/>
          </p:cNvSpPr>
          <p:nvPr/>
        </p:nvSpPr>
        <p:spPr>
          <a:xfrm>
            <a:off x="5152571" y="3363332"/>
            <a:ext cx="5388819" cy="1306004"/>
          </a:xfrm>
          <a:prstGeom prst="rect">
            <a:avLst/>
          </a:prstGeom>
        </p:spPr>
        <p:txBody>
          <a:bodyPr lIns="0" tIns="0" rIns="0" bIns="0" anchor="t" anchorCtr="0"/>
          <a:lstStyle>
            <a:lvl1pPr marL="0" indent="0" algn="l" defTabSz="457200" rtl="0" eaLnBrk="1" fontAlgn="base" hangingPunct="1">
              <a:lnSpc>
                <a:spcPts val="2800"/>
              </a:lnSpc>
              <a:spcBef>
                <a:spcPts val="0"/>
              </a:spcBef>
              <a:spcAft>
                <a:spcPct val="0"/>
              </a:spcAft>
              <a:buFont typeface="Arial" charset="0"/>
              <a:buNone/>
              <a:defRPr sz="2100" kern="1200" baseline="0">
                <a:solidFill>
                  <a:srgbClr val="595959"/>
                </a:solidFill>
                <a:latin typeface="Arial"/>
                <a:ea typeface="ＭＳ Ｐゴシック" charset="-128"/>
                <a:cs typeface="Arial"/>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128"/>
                <a:cs typeface="ＭＳ Ｐゴシック"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128"/>
                <a:cs typeface="ＭＳ Ｐゴシック"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128"/>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endParaRPr lang="en-US" sz="1600" dirty="0">
              <a:latin typeface="Arial" charset="0"/>
              <a:ea typeface="ＭＳ Ｐゴシック" charset="0"/>
              <a:cs typeface="Arial" charset="0"/>
            </a:endParaRPr>
          </a:p>
        </p:txBody>
      </p:sp>
      <p:sp>
        <p:nvSpPr>
          <p:cNvPr id="17" name="Text Placeholder 7">
            <a:extLst>
              <a:ext uri="{FF2B5EF4-FFF2-40B4-BE49-F238E27FC236}">
                <a16:creationId xmlns:a16="http://schemas.microsoft.com/office/drawing/2014/main" id="{99750DEC-3BBF-49D6-8084-095DD6809269}"/>
              </a:ext>
            </a:extLst>
          </p:cNvPr>
          <p:cNvSpPr txBox="1">
            <a:spLocks/>
          </p:cNvSpPr>
          <p:nvPr/>
        </p:nvSpPr>
        <p:spPr>
          <a:xfrm>
            <a:off x="7429046" y="4566780"/>
            <a:ext cx="4157211" cy="2030273"/>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rtl="0">
              <a:lnSpc>
                <a:spcPct val="150000"/>
              </a:lnSpc>
              <a:spcBef>
                <a:spcPct val="0"/>
              </a:spcBef>
            </a:pPr>
            <a:endParaRPr lang="en-US" dirty="0">
              <a:latin typeface="Arial" charset="0"/>
              <a:ea typeface="ＭＳ Ｐゴシック" charset="0"/>
              <a:cs typeface="Arial" charset="0"/>
            </a:endParaRPr>
          </a:p>
          <a:p>
            <a:pPr marL="102870" indent="-285750" algn="l" rtl="0">
              <a:lnSpc>
                <a:spcPct val="150000"/>
              </a:lnSpc>
              <a:spcBef>
                <a:spcPct val="0"/>
              </a:spcBef>
              <a:buFontTx/>
              <a:buChar char="-"/>
            </a:pPr>
            <a:endParaRPr lang="en-US" b="1" dirty="0">
              <a:latin typeface="Arial" charset="0"/>
              <a:ea typeface="ＭＳ Ｐゴシック" charset="0"/>
              <a:cs typeface="Arial" charset="0"/>
            </a:endParaRPr>
          </a:p>
          <a:p>
            <a:pPr indent="0" algn="l" rtl="0">
              <a:lnSpc>
                <a:spcPct val="150000"/>
              </a:lnSpc>
            </a:pPr>
            <a:endParaRPr lang="en-US" b="1" dirty="0">
              <a:latin typeface="Arial" charset="0"/>
              <a:ea typeface="ＭＳ Ｐゴシック" charset="0"/>
              <a:cs typeface="Arial" charset="0"/>
            </a:endParaRPr>
          </a:p>
          <a:p>
            <a:pPr marL="102870" indent="-285750" algn="l" rtl="0">
              <a:lnSpc>
                <a:spcPct val="150000"/>
              </a:lnSpc>
              <a:buFont typeface="Arial" panose="020B0604020202020204" pitchFamily="34" charset="0"/>
              <a:buChar char="•"/>
            </a:pPr>
            <a:endParaRPr lang="en-US" dirty="0"/>
          </a:p>
        </p:txBody>
      </p:sp>
      <p:sp>
        <p:nvSpPr>
          <p:cNvPr id="7" name="Text Placeholder 7">
            <a:extLst>
              <a:ext uri="{FF2B5EF4-FFF2-40B4-BE49-F238E27FC236}">
                <a16:creationId xmlns:a16="http://schemas.microsoft.com/office/drawing/2014/main" id="{76355123-7285-499D-9378-D17EF6FA31EB}"/>
              </a:ext>
            </a:extLst>
          </p:cNvPr>
          <p:cNvSpPr txBox="1">
            <a:spLocks/>
          </p:cNvSpPr>
          <p:nvPr/>
        </p:nvSpPr>
        <p:spPr>
          <a:xfrm>
            <a:off x="8009939" y="2760796"/>
            <a:ext cx="4504053" cy="1336408"/>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r>
              <a:rPr lang="en-US" dirty="0">
                <a:solidFill>
                  <a:schemeClr val="bg1"/>
                </a:solidFill>
              </a:rPr>
              <a:t>The tool is </a:t>
            </a:r>
            <a:r>
              <a:rPr lang="en-US" b="1" dirty="0">
                <a:solidFill>
                  <a:schemeClr val="bg1"/>
                </a:solidFill>
              </a:rPr>
              <a:t>ready</a:t>
            </a:r>
          </a:p>
          <a:p>
            <a:pPr indent="0" algn="l" rtl="0"/>
            <a:endParaRPr lang="en-US" sz="400" dirty="0">
              <a:solidFill>
                <a:schemeClr val="bg1"/>
              </a:solidFill>
            </a:endParaRPr>
          </a:p>
        </p:txBody>
      </p:sp>
    </p:spTree>
    <p:extLst>
      <p:ext uri="{BB962C8B-B14F-4D97-AF65-F5344CB8AC3E}">
        <p14:creationId xmlns:p14="http://schemas.microsoft.com/office/powerpoint/2010/main" val="2585665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572C0C-4FC9-455E-95C9-88CFCAA50472}"/>
              </a:ext>
            </a:extLst>
          </p:cNvPr>
          <p:cNvSpPr>
            <a:spLocks noGrp="1"/>
          </p:cNvSpPr>
          <p:nvPr>
            <p:ph type="body" sz="quarter" idx="11"/>
          </p:nvPr>
        </p:nvSpPr>
        <p:spPr>
          <a:xfrm>
            <a:off x="933059" y="708935"/>
            <a:ext cx="10280796" cy="414338"/>
          </a:xfrm>
        </p:spPr>
        <p:txBody>
          <a:bodyPr/>
          <a:lstStyle/>
          <a:p>
            <a:pPr indent="0" algn="ctr" rtl="0"/>
            <a:r>
              <a:rPr lang="en-US" sz="2800" b="1" dirty="0">
                <a:solidFill>
                  <a:schemeClr val="tx2">
                    <a:lumMod val="75000"/>
                    <a:lumOff val="25000"/>
                  </a:schemeClr>
                </a:solidFill>
                <a:latin typeface="Arial" charset="0"/>
                <a:ea typeface="ＭＳ Ｐゴシック" charset="0"/>
                <a:cs typeface="Arial" charset="0"/>
              </a:rPr>
              <a:t>Thank you for your time!</a:t>
            </a:r>
            <a:endParaRPr lang="en-US" sz="2800" dirty="0">
              <a:solidFill>
                <a:schemeClr val="tx2">
                  <a:lumMod val="75000"/>
                  <a:lumOff val="25000"/>
                </a:schemeClr>
              </a:solidFill>
            </a:endParaRPr>
          </a:p>
        </p:txBody>
      </p:sp>
      <p:pic>
        <p:nvPicPr>
          <p:cNvPr id="7" name="Picture 6">
            <a:extLst>
              <a:ext uri="{FF2B5EF4-FFF2-40B4-BE49-F238E27FC236}">
                <a16:creationId xmlns:a16="http://schemas.microsoft.com/office/drawing/2014/main" id="{C1DBFC7D-F971-44F5-8509-C5C8F2BFF552}"/>
              </a:ext>
            </a:extLst>
          </p:cNvPr>
          <p:cNvPicPr>
            <a:picLocks noChangeAspect="1"/>
          </p:cNvPicPr>
          <p:nvPr/>
        </p:nvPicPr>
        <p:blipFill>
          <a:blip r:embed="rId3"/>
          <a:stretch>
            <a:fillRect/>
          </a:stretch>
        </p:blipFill>
        <p:spPr>
          <a:xfrm>
            <a:off x="452865" y="1484370"/>
            <a:ext cx="11564964" cy="4534533"/>
          </a:xfrm>
          <a:prstGeom prst="rect">
            <a:avLst/>
          </a:prstGeom>
        </p:spPr>
      </p:pic>
      <p:sp>
        <p:nvSpPr>
          <p:cNvPr id="12" name="Text Placeholder 6">
            <a:extLst>
              <a:ext uri="{FF2B5EF4-FFF2-40B4-BE49-F238E27FC236}">
                <a16:creationId xmlns:a16="http://schemas.microsoft.com/office/drawing/2014/main" id="{BA624F44-1636-4367-BB1D-11B4BAE83576}"/>
              </a:ext>
            </a:extLst>
          </p:cNvPr>
          <p:cNvSpPr txBox="1">
            <a:spLocks/>
          </p:cNvSpPr>
          <p:nvPr/>
        </p:nvSpPr>
        <p:spPr>
          <a:xfrm>
            <a:off x="6235348" y="3162258"/>
            <a:ext cx="5503788" cy="1676441"/>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ctr" rtl="0"/>
            <a:endParaRPr lang="en-US" sz="3200" dirty="0">
              <a:solidFill>
                <a:schemeClr val="tx2">
                  <a:lumMod val="75000"/>
                  <a:lumOff val="25000"/>
                </a:schemeClr>
              </a:solidFill>
            </a:endParaRPr>
          </a:p>
        </p:txBody>
      </p:sp>
    </p:spTree>
    <p:extLst>
      <p:ext uri="{BB962C8B-B14F-4D97-AF65-F5344CB8AC3E}">
        <p14:creationId xmlns:p14="http://schemas.microsoft.com/office/powerpoint/2010/main" val="370982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3A77F5-7CD8-106D-7B05-F4AEF495C06A}"/>
              </a:ext>
            </a:extLst>
          </p:cNvPr>
          <p:cNvPicPr>
            <a:picLocks noChangeAspect="1"/>
          </p:cNvPicPr>
          <p:nvPr/>
        </p:nvPicPr>
        <p:blipFill>
          <a:blip r:embed="rId3"/>
          <a:stretch>
            <a:fillRect/>
          </a:stretch>
        </p:blipFill>
        <p:spPr>
          <a:xfrm>
            <a:off x="789488" y="1276064"/>
            <a:ext cx="4021541" cy="5452281"/>
          </a:xfrm>
          <a:prstGeom prst="rect">
            <a:avLst/>
          </a:prstGeom>
        </p:spPr>
      </p:pic>
      <p:sp>
        <p:nvSpPr>
          <p:cNvPr id="6" name="Text Placeholder 5">
            <a:extLst>
              <a:ext uri="{FF2B5EF4-FFF2-40B4-BE49-F238E27FC236}">
                <a16:creationId xmlns:a16="http://schemas.microsoft.com/office/drawing/2014/main" id="{7F572C0C-4FC9-455E-95C9-88CFCAA50472}"/>
              </a:ext>
            </a:extLst>
          </p:cNvPr>
          <p:cNvSpPr>
            <a:spLocks noGrp="1"/>
          </p:cNvSpPr>
          <p:nvPr>
            <p:ph type="body" sz="quarter" idx="11"/>
          </p:nvPr>
        </p:nvSpPr>
        <p:spPr/>
        <p:txBody>
          <a:bodyPr/>
          <a:lstStyle/>
          <a:p>
            <a:pPr algn="l"/>
            <a:r>
              <a:rPr lang="en-US" sz="2800" dirty="0"/>
              <a:t>Are Indices as they are useful for policymaking?</a:t>
            </a:r>
          </a:p>
        </p:txBody>
      </p:sp>
      <p:sp>
        <p:nvSpPr>
          <p:cNvPr id="19" name="Text Placeholder 6">
            <a:extLst>
              <a:ext uri="{FF2B5EF4-FFF2-40B4-BE49-F238E27FC236}">
                <a16:creationId xmlns:a16="http://schemas.microsoft.com/office/drawing/2014/main" id="{64A68A73-97BB-45A5-A2E1-7EF536202793}"/>
              </a:ext>
            </a:extLst>
          </p:cNvPr>
          <p:cNvSpPr txBox="1">
            <a:spLocks/>
          </p:cNvSpPr>
          <p:nvPr/>
        </p:nvSpPr>
        <p:spPr>
          <a:xfrm>
            <a:off x="1623217" y="2221933"/>
            <a:ext cx="1943608" cy="1395884"/>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indent="0" algn="l" rtl="0">
              <a:lnSpc>
                <a:spcPct val="150000"/>
              </a:lnSpc>
            </a:pPr>
            <a:r>
              <a:rPr lang="en-US" sz="8800" b="1" dirty="0">
                <a:solidFill>
                  <a:srgbClr val="FF0000"/>
                </a:solidFill>
                <a:latin typeface="Arial" charset="0"/>
                <a:ea typeface="ＭＳ Ｐゴシック" charset="0"/>
                <a:cs typeface="Arial" charset="0"/>
              </a:rPr>
              <a:t>NO</a:t>
            </a:r>
            <a:endParaRPr lang="en-US" sz="8800" b="1" dirty="0">
              <a:solidFill>
                <a:srgbClr val="FF0000"/>
              </a:solidFill>
            </a:endParaRPr>
          </a:p>
        </p:txBody>
      </p:sp>
      <p:sp>
        <p:nvSpPr>
          <p:cNvPr id="3" name="Text Placeholder 6">
            <a:extLst>
              <a:ext uri="{FF2B5EF4-FFF2-40B4-BE49-F238E27FC236}">
                <a16:creationId xmlns:a16="http://schemas.microsoft.com/office/drawing/2014/main" id="{CB1FB9E2-59EA-DADD-8249-1B2F6F7DCB25}"/>
              </a:ext>
            </a:extLst>
          </p:cNvPr>
          <p:cNvSpPr txBox="1">
            <a:spLocks/>
          </p:cNvSpPr>
          <p:nvPr/>
        </p:nvSpPr>
        <p:spPr>
          <a:xfrm>
            <a:off x="5292526" y="2090880"/>
            <a:ext cx="6512948" cy="771081"/>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02870" indent="-285750" algn="l" rtl="0">
              <a:buFont typeface="Arial" panose="020B0604020202020204" pitchFamily="34" charset="0"/>
              <a:buChar char="•"/>
            </a:pPr>
            <a:r>
              <a:rPr lang="en-US" sz="2400" b="1" dirty="0">
                <a:latin typeface="Arial" charset="0"/>
                <a:ea typeface="ＭＳ Ｐゴシック" charset="0"/>
                <a:cs typeface="Arial" charset="0"/>
              </a:rPr>
              <a:t>Data </a:t>
            </a:r>
            <a:r>
              <a:rPr lang="en-US" sz="2400" dirty="0">
                <a:latin typeface="Arial" charset="0"/>
                <a:ea typeface="ＭＳ Ｐゴシック" charset="0"/>
                <a:cs typeface="Arial" charset="0"/>
              </a:rPr>
              <a:t>used for performance assessment are </a:t>
            </a:r>
            <a:r>
              <a:rPr lang="en-US" sz="2400" b="1" dirty="0">
                <a:latin typeface="Arial" charset="0"/>
                <a:ea typeface="ＭＳ Ｐゴシック" charset="0"/>
                <a:cs typeface="Arial" charset="0"/>
              </a:rPr>
              <a:t>not accurate or not updated, or missing</a:t>
            </a:r>
            <a:endParaRPr lang="en-US" sz="2400" b="1" dirty="0"/>
          </a:p>
        </p:txBody>
      </p:sp>
      <p:sp>
        <p:nvSpPr>
          <p:cNvPr id="5" name="Text Placeholder 6">
            <a:extLst>
              <a:ext uri="{FF2B5EF4-FFF2-40B4-BE49-F238E27FC236}">
                <a16:creationId xmlns:a16="http://schemas.microsoft.com/office/drawing/2014/main" id="{E5EB02A3-C8F8-BA70-7E81-EAB391D4B16A}"/>
              </a:ext>
            </a:extLst>
          </p:cNvPr>
          <p:cNvSpPr txBox="1">
            <a:spLocks/>
          </p:cNvSpPr>
          <p:nvPr/>
        </p:nvSpPr>
        <p:spPr>
          <a:xfrm>
            <a:off x="5292526" y="2954639"/>
            <a:ext cx="6865139" cy="1393841"/>
          </a:xfrm>
          <a:prstGeom prst="rect">
            <a:avLst/>
          </a:prstGeom>
        </p:spPr>
        <p:txBody>
          <a:bodyPr vert="horz" lIns="0" tIns="0" rIns="0" bIns="0"/>
          <a:lstStyle>
            <a:lvl1pPr marL="0" indent="-182880" algn="r" defTabSz="914400" rtl="1" eaLnBrk="1" latinLnBrk="0" hangingPunct="1">
              <a:lnSpc>
                <a:spcPct val="100000"/>
              </a:lnSpc>
              <a:spcBef>
                <a:spcPts val="0"/>
              </a:spcBef>
              <a:spcAft>
                <a:spcPts val="0"/>
              </a:spcAft>
              <a:buClr>
                <a:schemeClr val="tx1">
                  <a:lumMod val="85000"/>
                  <a:lumOff val="15000"/>
                </a:schemeClr>
              </a:buClr>
              <a:buFont typeface="Garamond" pitchFamily="18" charset="0"/>
              <a:buNone/>
              <a:defRPr sz="1800" b="0" kern="1200" cap="none" baseline="0">
                <a:solidFill>
                  <a:srgbClr val="595959"/>
                </a:solidFill>
                <a:latin typeface="Arial"/>
                <a:ea typeface="+mn-ea"/>
                <a:cs typeface="Arial"/>
              </a:defRPr>
            </a:lvl1pPr>
            <a:lvl2pPr marL="0" indent="-182880" algn="r" defTabSz="914400" rtl="1" eaLnBrk="1" latinLnBrk="0" hangingPunct="1">
              <a:lnSpc>
                <a:spcPct val="100000"/>
              </a:lnSpc>
              <a:spcBef>
                <a:spcPts val="0"/>
              </a:spcBef>
              <a:buClr>
                <a:schemeClr val="tx1">
                  <a:lumMod val="85000"/>
                  <a:lumOff val="15000"/>
                </a:schemeClr>
              </a:buClr>
              <a:buFont typeface="Garamond" pitchFamily="18" charset="0"/>
              <a:buNone/>
              <a:defRPr sz="1800" b="0" kern="1200" cap="all">
                <a:solidFill>
                  <a:srgbClr val="418FDE"/>
                </a:solidFill>
                <a:latin typeface="Arial"/>
                <a:ea typeface="+mn-ea"/>
                <a:cs typeface="Arial"/>
              </a:defRPr>
            </a:lvl2pPr>
            <a:lvl3pPr marL="0" indent="0" algn="r" defTabSz="914400" rtl="1" eaLnBrk="1" latinLnBrk="0" hangingPunct="1">
              <a:lnSpc>
                <a:spcPct val="100000"/>
              </a:lnSpc>
              <a:spcBef>
                <a:spcPts val="0"/>
              </a:spcBef>
              <a:buClr>
                <a:schemeClr val="tx1">
                  <a:lumMod val="85000"/>
                  <a:lumOff val="15000"/>
                </a:schemeClr>
              </a:buClr>
              <a:buFont typeface="Garamond" pitchFamily="18" charset="0"/>
              <a:buNone/>
              <a:defRPr sz="1800" kern="1200" cap="all">
                <a:solidFill>
                  <a:srgbClr val="595959"/>
                </a:solidFill>
                <a:latin typeface=""/>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02870" indent="-285750" algn="l" rtl="0">
              <a:buFont typeface="Arial" panose="020B0604020202020204" pitchFamily="34" charset="0"/>
              <a:buChar char="•"/>
            </a:pPr>
            <a:r>
              <a:rPr lang="en-US" sz="2400" b="1" dirty="0">
                <a:latin typeface="Arial" charset="0"/>
                <a:ea typeface="ＭＳ Ｐゴシック" charset="0"/>
                <a:cs typeface="Arial" charset="0"/>
              </a:rPr>
              <a:t>Transparency </a:t>
            </a:r>
            <a:r>
              <a:rPr lang="en-US" sz="2400" dirty="0">
                <a:latin typeface="Arial" charset="0"/>
                <a:ea typeface="ＭＳ Ｐゴシック" charset="0"/>
                <a:cs typeface="Arial" charset="0"/>
              </a:rPr>
              <a:t>(methodology)</a:t>
            </a:r>
          </a:p>
          <a:p>
            <a:pPr marL="468313" indent="-11113" algn="l" rtl="0">
              <a:buFont typeface="Arial" panose="020B0604020202020204" pitchFamily="34" charset="0"/>
              <a:buChar char="•"/>
            </a:pPr>
            <a:r>
              <a:rPr lang="en-US" sz="2000" dirty="0">
                <a:latin typeface="Arial" charset="0"/>
                <a:ea typeface="ＭＳ Ｐゴシック" charset="0"/>
                <a:cs typeface="Arial" charset="0"/>
              </a:rPr>
              <a:t> how data are collected, how surveys are administered</a:t>
            </a:r>
          </a:p>
          <a:p>
            <a:pPr marL="468313" indent="-11113" algn="l" rtl="0">
              <a:buFont typeface="Arial" panose="020B0604020202020204" pitchFamily="34" charset="0"/>
              <a:buChar char="•"/>
            </a:pPr>
            <a:r>
              <a:rPr lang="en-US" sz="2000" dirty="0">
                <a:latin typeface="Arial" charset="0"/>
                <a:ea typeface="ＭＳ Ｐゴシック" charset="0"/>
                <a:cs typeface="Arial" charset="0"/>
              </a:rPr>
              <a:t> the weight of experts’ judgment</a:t>
            </a:r>
          </a:p>
          <a:p>
            <a:pPr marL="468313" indent="-11113" algn="l" rtl="0">
              <a:buFont typeface="Arial" panose="020B0604020202020204" pitchFamily="34" charset="0"/>
              <a:buChar char="•"/>
            </a:pPr>
            <a:r>
              <a:rPr lang="en-US" sz="2000" dirty="0">
                <a:latin typeface="Arial" charset="0"/>
                <a:ea typeface="ＭＳ Ｐゴシック" charset="0"/>
                <a:cs typeface="Arial" charset="0"/>
              </a:rPr>
              <a:t> other discretionary decisions</a:t>
            </a:r>
          </a:p>
          <a:p>
            <a:pPr marL="468313" indent="-11113" algn="l" rtl="0">
              <a:buFont typeface="Arial" panose="020B0604020202020204" pitchFamily="34" charset="0"/>
              <a:buChar char="•"/>
            </a:pPr>
            <a:endParaRPr lang="en-US" sz="2000" dirty="0">
              <a:latin typeface="Arial" charset="0"/>
              <a:ea typeface="ＭＳ Ｐゴシック" charset="0"/>
              <a:cs typeface="Arial" charset="0"/>
            </a:endParaRPr>
          </a:p>
        </p:txBody>
      </p:sp>
      <p:sp>
        <p:nvSpPr>
          <p:cNvPr id="13" name="Text Placeholder 5">
            <a:extLst>
              <a:ext uri="{FF2B5EF4-FFF2-40B4-BE49-F238E27FC236}">
                <a16:creationId xmlns:a16="http://schemas.microsoft.com/office/drawing/2014/main" id="{13DAD23E-9B9F-EE6E-706C-6755F31A7BD2}"/>
              </a:ext>
            </a:extLst>
          </p:cNvPr>
          <p:cNvSpPr txBox="1">
            <a:spLocks/>
          </p:cNvSpPr>
          <p:nvPr/>
        </p:nvSpPr>
        <p:spPr>
          <a:xfrm>
            <a:off x="6512033" y="4441158"/>
            <a:ext cx="4073934" cy="414338"/>
          </a:xfrm>
          <a:prstGeom prst="rect">
            <a:avLst/>
          </a:prstGeom>
        </p:spPr>
        <p:txBody>
          <a:bodyPr vert="horz" lIns="0" tIns="0" rIns="0" bIns="0"/>
          <a:lstStyle>
            <a:lvl1pPr marL="182880" indent="-182880" algn="r" defTabSz="914400" rtl="0" eaLnBrk="1" latinLnBrk="0" hangingPunct="1">
              <a:lnSpc>
                <a:spcPct val="110000"/>
              </a:lnSpc>
              <a:spcBef>
                <a:spcPts val="900"/>
              </a:spcBef>
              <a:spcAft>
                <a:spcPts val="0"/>
              </a:spcAft>
              <a:buClr>
                <a:schemeClr val="tx1">
                  <a:lumMod val="85000"/>
                  <a:lumOff val="15000"/>
                </a:schemeClr>
              </a:buClr>
              <a:buFont typeface="Garamond" pitchFamily="18" charset="0"/>
              <a:buNone/>
              <a:defRPr sz="2700" b="1" kern="1200" cap="none">
                <a:solidFill>
                  <a:srgbClr val="418FDE"/>
                </a:solidFill>
                <a:latin typeface="Arial"/>
                <a:ea typeface="+mn-ea"/>
                <a:cs typeface="Arial"/>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l"/>
            <a:r>
              <a:rPr lang="en-US" sz="2800" dirty="0"/>
              <a:t>First issue : The DATA</a:t>
            </a:r>
          </a:p>
        </p:txBody>
      </p:sp>
    </p:spTree>
    <p:extLst>
      <p:ext uri="{BB962C8B-B14F-4D97-AF65-F5344CB8AC3E}">
        <p14:creationId xmlns:p14="http://schemas.microsoft.com/office/powerpoint/2010/main" val="114008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5"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En" id="{771873EA-6636-7A4B-B144-EE3D178F03FB}" vid="{49C1EB45-4E25-B44A-84DC-87DDB6640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9542</TotalTime>
  <Words>4845</Words>
  <Application>Microsoft Office PowerPoint</Application>
  <PresentationFormat>Widescreen</PresentationFormat>
  <Paragraphs>988</Paragraphs>
  <Slides>87</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Calibri</vt:lpstr>
      <vt:lpstr>Garamond</vt:lpstr>
      <vt:lpstr>Selawik Light</vt:lpstr>
      <vt:lpstr>soleil</vt:lpstr>
      <vt:lpstr>Wingdings</vt:lpstr>
      <vt:lpstr>SavonVTI</vt:lpstr>
      <vt:lpstr>Workshop on the Use of the "Indices Simulation Tool for Policy Makers in the Arab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on the Use of the "Indices Simulation Tool for Policy Makers in the Arab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on the Use of the "Indices Simulation Tool for Policy Makers in the Arab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on the Use of the "Indices Simulation Tool for Policy Makers in the Arab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on the Use of the "Indices Simulation Tool for Policy Makers in the Arab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on the Use of the "Indices Simulation Tool for Policy Makers in the Arab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on the Use of the "Indices Simulation Tool for Policy Makers in the Arab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on “Blockchain :  Policies and Applications” Blockchain Concepts</dc:title>
  <dc:creator>Mohamad Nawar Alawa</dc:creator>
  <cp:lastModifiedBy>Ghya Baccar</cp:lastModifiedBy>
  <cp:revision>278</cp:revision>
  <cp:lastPrinted>2023-05-15T09:29:04Z</cp:lastPrinted>
  <dcterms:created xsi:type="dcterms:W3CDTF">2020-02-15T10:40:31Z</dcterms:created>
  <dcterms:modified xsi:type="dcterms:W3CDTF">2023-05-25T09:44:57Z</dcterms:modified>
</cp:coreProperties>
</file>