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6" r:id="rId2"/>
    <p:sldMasterId id="2147483689" r:id="rId3"/>
    <p:sldMasterId id="2147483701" r:id="rId4"/>
    <p:sldMasterId id="2147484621" r:id="rId5"/>
    <p:sldMasterId id="2147484831" r:id="rId6"/>
    <p:sldMasterId id="2147484844" r:id="rId7"/>
  </p:sldMasterIdLst>
  <p:notesMasterIdLst>
    <p:notesMasterId r:id="rId50"/>
  </p:notesMasterIdLst>
  <p:handoutMasterIdLst>
    <p:handoutMasterId r:id="rId51"/>
  </p:handoutMasterIdLst>
  <p:sldIdLst>
    <p:sldId id="429" r:id="rId8"/>
    <p:sldId id="405" r:id="rId9"/>
    <p:sldId id="406" r:id="rId10"/>
    <p:sldId id="407" r:id="rId11"/>
    <p:sldId id="352" r:id="rId12"/>
    <p:sldId id="408" r:id="rId13"/>
    <p:sldId id="372" r:id="rId14"/>
    <p:sldId id="427" r:id="rId15"/>
    <p:sldId id="374" r:id="rId16"/>
    <p:sldId id="411" r:id="rId17"/>
    <p:sldId id="382" r:id="rId18"/>
    <p:sldId id="412" r:id="rId19"/>
    <p:sldId id="413" r:id="rId20"/>
    <p:sldId id="414" r:id="rId21"/>
    <p:sldId id="436" r:id="rId22"/>
    <p:sldId id="437" r:id="rId23"/>
    <p:sldId id="417" r:id="rId24"/>
    <p:sldId id="391" r:id="rId25"/>
    <p:sldId id="355" r:id="rId26"/>
    <p:sldId id="395" r:id="rId27"/>
    <p:sldId id="418" r:id="rId28"/>
    <p:sldId id="404" r:id="rId29"/>
    <p:sldId id="420" r:id="rId30"/>
    <p:sldId id="422" r:id="rId31"/>
    <p:sldId id="424" r:id="rId32"/>
    <p:sldId id="425" r:id="rId33"/>
    <p:sldId id="426" r:id="rId34"/>
    <p:sldId id="383" r:id="rId35"/>
    <p:sldId id="385" r:id="rId36"/>
    <p:sldId id="402" r:id="rId37"/>
    <p:sldId id="403" r:id="rId38"/>
    <p:sldId id="285" r:id="rId39"/>
    <p:sldId id="410" r:id="rId40"/>
    <p:sldId id="432" r:id="rId41"/>
    <p:sldId id="431" r:id="rId42"/>
    <p:sldId id="440" r:id="rId43"/>
    <p:sldId id="428" r:id="rId44"/>
    <p:sldId id="433" r:id="rId45"/>
    <p:sldId id="434" r:id="rId46"/>
    <p:sldId id="438" r:id="rId47"/>
    <p:sldId id="439" r:id="rId48"/>
    <p:sldId id="441" r:id="rId49"/>
  </p:sldIdLst>
  <p:sldSz cx="9906000" cy="6858000" type="A4"/>
  <p:notesSz cx="9637713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0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b Badr" initials="YB" lastIdx="6" clrIdx="0">
    <p:extLst>
      <p:ext uri="{19B8F6BF-5375-455C-9EA6-DF929625EA0E}">
        <p15:presenceInfo xmlns:p15="http://schemas.microsoft.com/office/powerpoint/2012/main" userId="Yarob Bad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0000"/>
    <a:srgbClr val="FFFF00"/>
    <a:srgbClr val="66FF33"/>
    <a:srgbClr val="FFFF99"/>
    <a:srgbClr val="808080"/>
    <a:srgbClr val="B2B2B2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8" autoAdjust="0"/>
    <p:restoredTop sz="93956" autoAdjust="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78"/>
      </p:cViewPr>
      <p:guideLst>
        <p:guide orient="horz" pos="2160"/>
        <p:guide pos="30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oub\OneDrive\Desktop\table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oub\OneDrive\Desktop\table%20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ar-LB" sz="1800" b="1" i="0" u="none" strike="noStrike" kern="1200" baseline="0" dirty="0">
                <a:solidFill>
                  <a:srgbClr val="04617B"/>
                </a:solidFill>
                <a:effectLst/>
                <a:latin typeface="+mn-lt"/>
                <a:ea typeface="+mn-ea"/>
                <a:cs typeface="+mn-cs"/>
              </a:rPr>
              <a:t>الوضع</a:t>
            </a:r>
            <a:r>
              <a:rPr lang="ar-LB" sz="1800" b="1" dirty="0"/>
              <a:t> </a:t>
            </a:r>
            <a:r>
              <a:rPr lang="ar-LB" sz="1800" b="1" i="0" u="none" strike="noStrike" kern="1200" baseline="0" dirty="0">
                <a:solidFill>
                  <a:srgbClr val="04617B"/>
                </a:solidFill>
                <a:effectLst/>
                <a:latin typeface="+mn-lt"/>
                <a:ea typeface="+mn-ea"/>
                <a:cs typeface="+mn-cs"/>
              </a:rPr>
              <a:t>الراهن</a:t>
            </a:r>
            <a:r>
              <a:rPr lang="ar-SA" sz="1800" b="1" i="0" u="none" strike="noStrike" kern="1200" baseline="0" dirty="0">
                <a:solidFill>
                  <a:srgbClr val="04617B"/>
                </a:solidFill>
                <a:effectLst/>
                <a:latin typeface="+mn-lt"/>
                <a:ea typeface="+mn-ea"/>
                <a:cs typeface="+mn-cs"/>
              </a:rPr>
              <a:t> للنقل العابر - 2005</a:t>
            </a:r>
            <a:r>
              <a:rPr lang="ar-SA" sz="18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النسبة المئوية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لبنان </c:v>
                </c:pt>
                <c:pt idx="1">
                  <c:v>تركيا </c:v>
                </c:pt>
                <c:pt idx="2">
                  <c:v>أوكرانيا </c:v>
                </c:pt>
                <c:pt idx="3">
                  <c:v>الولايات المتحدة الأميركية </c:v>
                </c:pt>
                <c:pt idx="4">
                  <c:v>المملكة العربية السعودية </c:v>
                </c:pt>
                <c:pt idx="5">
                  <c:v>مصر</c:v>
                </c:pt>
                <c:pt idx="6">
                  <c:v>روسيا الإتحادية</c:v>
                </c:pt>
                <c:pt idx="7">
                  <c:v>الأردن</c:v>
                </c:pt>
                <c:pt idx="8">
                  <c:v>بلدان أخرى</c:v>
                </c:pt>
                <c:pt idx="9">
                  <c:v>رومانيا </c:v>
                </c:pt>
                <c:pt idx="10">
                  <c:v>الإمارات العربية المتحدة</c:v>
                </c:pt>
                <c:pt idx="11">
                  <c:v>الأرجنتين </c:v>
                </c:pt>
                <c:pt idx="12">
                  <c:v>البرازيل </c:v>
                </c:pt>
                <c:pt idx="13">
                  <c:v>الإكوادور </c:v>
                </c:pt>
                <c:pt idx="14">
                  <c:v>المانيا الإتحادية</c:v>
                </c:pt>
                <c:pt idx="15">
                  <c:v>إيطاليا </c:v>
                </c:pt>
                <c:pt idx="16">
                  <c:v>الإتحاد الأوروبي 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0.26400000000000001</c:v>
                </c:pt>
                <c:pt idx="1">
                  <c:v>0.161</c:v>
                </c:pt>
                <c:pt idx="2">
                  <c:v>0.13800000000000001</c:v>
                </c:pt>
                <c:pt idx="3">
                  <c:v>0.11899999999999999</c:v>
                </c:pt>
                <c:pt idx="4">
                  <c:v>6.3E-2</c:v>
                </c:pt>
                <c:pt idx="5">
                  <c:v>5.3999999999999999E-2</c:v>
                </c:pt>
                <c:pt idx="6">
                  <c:v>5.2999999999999999E-2</c:v>
                </c:pt>
                <c:pt idx="7">
                  <c:v>2.5999999999999999E-2</c:v>
                </c:pt>
                <c:pt idx="8">
                  <c:v>0.02</c:v>
                </c:pt>
                <c:pt idx="9">
                  <c:v>1.9E-2</c:v>
                </c:pt>
                <c:pt idx="10">
                  <c:v>1.7000000000000001E-2</c:v>
                </c:pt>
                <c:pt idx="11">
                  <c:v>1.4999999999999999E-2</c:v>
                </c:pt>
                <c:pt idx="12">
                  <c:v>1.2E-2</c:v>
                </c:pt>
                <c:pt idx="13">
                  <c:v>1.0999999999999999E-2</c:v>
                </c:pt>
                <c:pt idx="14">
                  <c:v>0.01</c:v>
                </c:pt>
                <c:pt idx="15">
                  <c:v>0.01</c:v>
                </c:pt>
                <c:pt idx="16" formatCode="0.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7-4820-B59B-79CCD0CFC7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6758352"/>
        <c:axId val="466747952"/>
      </c:barChart>
      <c:catAx>
        <c:axId val="4667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SA" sz="2400" b="1" dirty="0"/>
                  <a:t>بلد المصدر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.45049586871307268"/>
              <c:y val="0.88126129100854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en-US" sz="2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47952"/>
        <c:crosses val="autoZero"/>
        <c:auto val="1"/>
        <c:lblAlgn val="ctr"/>
        <c:lblOffset val="100"/>
        <c:noMultiLvlLbl val="0"/>
      </c:catAx>
      <c:valAx>
        <c:axId val="46674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SA" sz="2400" b="1"/>
                  <a:t>النسبة المئوية</a:t>
                </a:r>
                <a:endParaRPr lang="en-US" sz="2400" b="1"/>
              </a:p>
            </c:rich>
          </c:tx>
          <c:layout>
            <c:manualLayout>
              <c:xMode val="edge"/>
              <c:yMode val="edge"/>
              <c:x val="1.0236220472440946E-2"/>
              <c:y val="0.38173965506812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5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4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ar-LB" sz="1800" b="1" i="0" u="none" strike="noStrike" baseline="0" dirty="0">
                <a:effectLst/>
              </a:rPr>
              <a:t>الوضع الراهن</a:t>
            </a:r>
            <a:r>
              <a:rPr lang="ar-SA" sz="1800" b="1" i="0" u="none" strike="noStrike" baseline="0" dirty="0">
                <a:effectLst/>
              </a:rPr>
              <a:t> للنقل العابر  - 2005 </a:t>
            </a:r>
            <a:endParaRPr lang="ar-SA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النسبة المئوية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العراق</c:v>
                </c:pt>
                <c:pt idx="1">
                  <c:v>الأردن</c:v>
                </c:pt>
                <c:pt idx="2">
                  <c:v>المملكة العربية السعودية </c:v>
                </c:pt>
                <c:pt idx="3">
                  <c:v>لبنان </c:v>
                </c:pt>
                <c:pt idx="4">
                  <c:v>الإمارات العربية المتحدة</c:v>
                </c:pt>
                <c:pt idx="5">
                  <c:v>الكويت</c:v>
                </c:pt>
                <c:pt idx="6">
                  <c:v>بلدان أخرى</c:v>
                </c:pt>
                <c:pt idx="7">
                  <c:v>تركيا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0.43819999999999998</c:v>
                </c:pt>
                <c:pt idx="1">
                  <c:v>0.30299999999999999</c:v>
                </c:pt>
                <c:pt idx="2">
                  <c:v>9.3299999999999994E-2</c:v>
                </c:pt>
                <c:pt idx="3">
                  <c:v>7.3700000000000002E-2</c:v>
                </c:pt>
                <c:pt idx="4">
                  <c:v>2.53E-2</c:v>
                </c:pt>
                <c:pt idx="5">
                  <c:v>2.47E-2</c:v>
                </c:pt>
                <c:pt idx="6">
                  <c:v>2.2100000000000002E-2</c:v>
                </c:pt>
                <c:pt idx="7">
                  <c:v>1.9800000000000002E-2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2-45BF-9CB6-2E0FC169F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6758352"/>
        <c:axId val="466747952"/>
      </c:barChart>
      <c:catAx>
        <c:axId val="4667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SA" sz="2400">
                    <a:solidFill>
                      <a:sysClr val="windowText" lastClr="000000"/>
                    </a:solidFill>
                  </a:rPr>
                  <a:t>بلد الوجهة</a:t>
                </a:r>
                <a:r>
                  <a:rPr lang="ar-SA" sz="2400" baseline="0">
                    <a:solidFill>
                      <a:sysClr val="windowText" lastClr="000000"/>
                    </a:solidFill>
                  </a:rPr>
                  <a:t> </a:t>
                </a:r>
                <a:endParaRPr lang="ar-SA" sz="2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333916593759121"/>
              <c:y val="0.87536527216948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47952"/>
        <c:crosses val="autoZero"/>
        <c:auto val="1"/>
        <c:lblAlgn val="ctr"/>
        <c:lblOffset val="100"/>
        <c:noMultiLvlLbl val="0"/>
      </c:catAx>
      <c:valAx>
        <c:axId val="46674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ar-SA" sz="2400">
                    <a:solidFill>
                      <a:sysClr val="windowText" lastClr="000000"/>
                    </a:solidFill>
                  </a:rPr>
                  <a:t>النسبة المئوية</a:t>
                </a:r>
                <a:endParaRPr lang="en-US" sz="24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1880341880341866E-3"/>
              <c:y val="0.36341278597225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75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B859CA27-801E-4A5A-91CF-0E1F01ECB1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67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571809A-D9B1-41FA-97BC-A89D578E48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9413" y="0"/>
            <a:ext cx="41767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1EF838D5-A032-43B0-A003-209331A356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41767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F05B5C1-434B-4A25-A552-13FA052A0E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9413" y="6515100"/>
            <a:ext cx="41767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7BCCD2-D922-4020-AE59-C836E4D419F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93465DC-7548-40C6-BD5F-39E3B25F2B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8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5" tIns="45398" rIns="90795" bIns="45398" numCol="1" anchor="t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06F6C2A-425E-4A30-85E1-E34555660F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57825" y="0"/>
            <a:ext cx="4178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5" tIns="45398" rIns="90795" bIns="45398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E166FBB4-D56B-4AE2-9A3F-587F5ADBEE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15938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B75CD7B-9EF6-4BE5-B433-5764E5161E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3257550"/>
            <a:ext cx="77104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5" tIns="45398" rIns="90795" bIns="45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82212C2-9D20-47D4-9F5B-E35207FC9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78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5" tIns="45398" rIns="90795" bIns="45398" numCol="1" anchor="b" anchorCtr="0" compatLnSpc="1">
            <a:prstTxWarp prst="textNoShape">
              <a:avLst/>
            </a:prstTxWarp>
          </a:bodyPr>
          <a:lstStyle>
            <a:lvl1pPr defTabSz="9064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EF4B0B9-C3D0-42A8-A4D6-348EBD6378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57825" y="6515100"/>
            <a:ext cx="4178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95" tIns="45398" rIns="90795" bIns="45398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fld id="{B4600C36-8630-481C-A745-9AE15801C92F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104DB34-6C64-464C-9840-0C37BFDC9D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457825" y="6515100"/>
            <a:ext cx="41783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5" tIns="45398" rIns="90795" bIns="45398" anchor="b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098C52C-D022-4278-8C8B-BCF03B6EE6B5}" type="slidenum">
              <a:rPr lang="de-DE" altLang="en-US" sz="1200"/>
              <a:pPr algn="r" eaLnBrk="1" hangingPunct="1"/>
              <a:t>5</a:t>
            </a:fld>
            <a:endParaRPr lang="de-DE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27910F3-E79B-4975-AB61-5BEB2D3C4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7629FE2-DD8D-4A47-857F-27B45B48E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5" name="Footer Placeholder 4">
            <a:extLst>
              <a:ext uri="{FF2B5EF4-FFF2-40B4-BE49-F238E27FC236}">
                <a16:creationId xmlns:a16="http://schemas.microsoft.com/office/drawing/2014/main" id="{06EA21DB-355B-4463-974E-F5D8FFD9485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515100"/>
            <a:ext cx="41783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95" tIns="45398" rIns="90795" bIns="45398" anchor="b"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04F057-5C74-4298-A686-D1C0FDC45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BE90A6-3050-401D-B2E4-479FB13B28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2362075-C3C1-4A87-B8D7-E10EB487A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E3DAC02F-3A58-4830-9928-B61796AFE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336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615A23-E976-4BC0-962F-0A696FC8C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50768-DD4F-4C3E-967C-DC0A88312F7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C936E9BD-8F12-43D7-B874-BA748114A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1C922607-772C-4CB1-8F7A-3641CFECD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8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602B0F-D39E-4890-ABD7-FAAA52A3C6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6AA426-A280-418F-9F23-A8E318293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5CACCAB7-0D18-429A-BA0A-DD698004B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1F2FEE98-BF37-45CD-BF21-5FEDC734A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52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23FEAB-870E-4217-9F39-8E96AFE81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7C086-2D19-48DB-BD73-54922A5805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F8D88242-0A4B-4985-9F74-0A35957609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8812837-507C-40A0-8626-6BE56129C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6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1813F5A-4805-4A17-A9FC-0D4EA8AE3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0F981-FFDF-4273-B3A2-053B80F72CF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id="{96E1117A-8B9E-4BED-B0C0-C535AF6F8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29A3723A-383F-4942-88E5-7F602F451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868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5DAB9AE-6D9D-4F38-81C2-75FF4A5E2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7006B-BDA9-4815-B748-1EA5F33B9DF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354" name="Rectangle 2">
            <a:extLst>
              <a:ext uri="{FF2B5EF4-FFF2-40B4-BE49-F238E27FC236}">
                <a16:creationId xmlns:a16="http://schemas.microsoft.com/office/drawing/2014/main" id="{7714F953-F95E-4193-94EB-C33DA7AD5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CA216B7B-AAFD-4FFA-AB90-9D0DC590E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27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CB06AE7-11C6-4549-BD0B-FCFA9D5EEB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BD43DDED-B238-473B-A510-2A9DAF34F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44" name="Footer Placeholder 3">
            <a:extLst>
              <a:ext uri="{FF2B5EF4-FFF2-40B4-BE49-F238E27FC236}">
                <a16:creationId xmlns:a16="http://schemas.microsoft.com/office/drawing/2014/main" id="{4BAC3A0A-5C3C-49C5-A107-C0BCB0D86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45" name="Slide Number Placeholder 4">
            <a:extLst>
              <a:ext uri="{FF2B5EF4-FFF2-40B4-BE49-F238E27FC236}">
                <a16:creationId xmlns:a16="http://schemas.microsoft.com/office/drawing/2014/main" id="{0E45DA92-A77B-4920-9516-544DC32FE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4CE8EC-9826-4F99-B706-1FD237AB4AFD}" type="slidenum">
              <a:rPr lang="de-DE" altLang="en-US"/>
              <a:pPr/>
              <a:t>22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EBA474-B129-4491-8DA4-89F4628C3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C7F40E5-8671-4F2D-A67B-1393AA6A3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32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EC4CAC8-F7A9-486E-BF44-34569A9D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E785395-E726-43E7-90CA-BDB52B640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68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9A5BC42-479A-4EA6-91BF-A868D776A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F3C321-B1D6-4805-8658-38FCED46ADB7}" type="slidenum">
              <a:rPr lang="de-DE" altLang="en-US"/>
              <a:pPr/>
              <a:t>32</a:t>
            </a:fld>
            <a:endParaRPr lang="de-DE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01633F9-6D50-4C09-A671-08E1658DB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926F46A-CF5F-4F2D-847D-B22704B91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1" name="Footer Placeholder 4">
            <a:extLst>
              <a:ext uri="{FF2B5EF4-FFF2-40B4-BE49-F238E27FC236}">
                <a16:creationId xmlns:a16="http://schemas.microsoft.com/office/drawing/2014/main" id="{577C962F-4FF4-4BFB-8A46-6B1FCA1475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F4464-DA7D-4A9F-B1E2-6063704E7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65501-B1FC-4DE4-BCA1-43A636C95B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B68A31E2-66DB-4E9A-B621-15E989A73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6F97744-45E8-42FC-B30E-BF007C471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1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1F4464-DA7D-4A9F-B1E2-6063704E7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65501-B1FC-4DE4-BCA1-43A636C95B1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B68A31E2-66DB-4E9A-B621-15E989A73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6F97744-45E8-42FC-B30E-BF007C471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7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62F901-E99F-43A5-A534-387BB83DFD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4937F-4F12-4C0A-916C-F00A91F170C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834" name="Rectangle 2">
            <a:extLst>
              <a:ext uri="{FF2B5EF4-FFF2-40B4-BE49-F238E27FC236}">
                <a16:creationId xmlns:a16="http://schemas.microsoft.com/office/drawing/2014/main" id="{5FB23D91-D28A-4C52-B11F-FFB796D71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D8B872F2-5984-4209-A138-2ED1A5BE4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1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B1C194-0D56-4ED1-8CF5-A00322F6B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30D76-EF07-4484-939D-E43E8EF0A6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CCC47902-187B-4D05-9866-53D6435C0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3ACDA81B-69C9-4A96-886C-41155901C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55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A49BFB-64BB-4273-9139-9A44A5BCB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A73A7-2F6B-44C0-84AD-56429DAD977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266" name="Rectangle 2">
            <a:extLst>
              <a:ext uri="{FF2B5EF4-FFF2-40B4-BE49-F238E27FC236}">
                <a16:creationId xmlns:a16="http://schemas.microsoft.com/office/drawing/2014/main" id="{7881773D-E861-4E38-8B74-B856AE540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793257E1-2E94-4161-BC58-6A2D9BFFE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5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9B2E38-1E9A-4638-8BB7-8476F3BF0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DD288A-C1E9-4951-9ECC-93E70960DD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362" name="Rectangle 2">
            <a:extLst>
              <a:ext uri="{FF2B5EF4-FFF2-40B4-BE49-F238E27FC236}">
                <a16:creationId xmlns:a16="http://schemas.microsoft.com/office/drawing/2014/main" id="{DE81D851-B090-4017-A527-27B0CB950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0C9B2FA-54D2-47DF-B530-2612155A6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9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E3BCCD-D067-4C9F-924D-619A62346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FC1C39-01BE-4686-83F7-6742FF5C93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DBEE2693-6339-4641-AA0A-C0C906866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64FE0DBD-6C3D-4AA3-86E1-0D4FF16F4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66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D1A919-6774-47B5-ABDC-C63CE933D2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94F59D-3741-4E62-AC0D-1C778E8303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5299B783-1F77-4C51-9ADF-40C1B8166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274FF2C5-B9EB-40EE-88B9-B551AB34A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8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6AD88A9-9DFA-40EF-BFF6-FD4EFA2423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3193" y="832644"/>
            <a:ext cx="1474787" cy="403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de-DE" altLang="en-US" sz="1600">
                <a:latin typeface="Arial Narrow" panose="020B0606020202030204" pitchFamily="34" charset="0"/>
              </a:rPr>
              <a:t>DRY PORTS SYRIA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F313B531-A2DD-4ADB-8D7D-2D2038932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313" y="280988"/>
            <a:ext cx="0" cy="15636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5" descr="logo_original_farblos">
            <a:extLst>
              <a:ext uri="{FF2B5EF4-FFF2-40B4-BE49-F238E27FC236}">
                <a16:creationId xmlns:a16="http://schemas.microsoft.com/office/drawing/2014/main" id="{F2BBD220-4D81-4BD4-84A9-71DE67F82F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72"/>
          <a:stretch>
            <a:fillRect/>
          </a:stretch>
        </p:blipFill>
        <p:spPr bwMode="auto">
          <a:xfrm>
            <a:off x="5745163" y="260350"/>
            <a:ext cx="3887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copyright">
            <a:extLst>
              <a:ext uri="{FF2B5EF4-FFF2-40B4-BE49-F238E27FC236}">
                <a16:creationId xmlns:a16="http://schemas.microsoft.com/office/drawing/2014/main" id="{F77F0A71-249F-471D-B77F-16BB5F34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4769" y="6063457"/>
            <a:ext cx="90487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044950" y="1989138"/>
            <a:ext cx="5505450" cy="792162"/>
          </a:xfrm>
        </p:spPr>
        <p:txBody>
          <a:bodyPr/>
          <a:lstStyle>
            <a:lvl1pPr algn="r">
              <a:spcAft>
                <a:spcPct val="0"/>
              </a:spcAft>
              <a:defRPr sz="2400" b="0">
                <a:solidFill>
                  <a:srgbClr val="00797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224338" y="5697538"/>
            <a:ext cx="5365750" cy="900112"/>
          </a:xfrm>
          <a:ln algn="ctr"/>
        </p:spPr>
        <p:txBody>
          <a:bodyPr/>
          <a:lstStyle>
            <a:lvl1pPr algn="r">
              <a:lnSpc>
                <a:spcPct val="90000"/>
              </a:lnSpc>
              <a:spcAft>
                <a:spcPct val="60000"/>
              </a:spcAft>
              <a:buClr>
                <a:srgbClr val="007978"/>
              </a:buClr>
              <a:defRPr sz="2400">
                <a:latin typeface="Arial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41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CDEAB4-C7CF-4C96-A1D4-CED7F687A9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227C7-3AC1-486C-865E-C0F0CF6AB17A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4CBF373-97FC-4388-BBF0-DACA9B831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8543" y="260350"/>
            <a:ext cx="1503362" cy="6337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8450" y="260350"/>
            <a:ext cx="4357688" cy="6337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39D522-ADE3-4847-8B4A-75B7A36F1C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4CDE6-3D94-4F5D-86B6-1B9A35ABC455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126070B6-BD63-403A-8BB1-06F61FB87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5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5" y="260360"/>
            <a:ext cx="601345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D303BCE-C4BC-4759-81C7-3D8CA9BEAA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91C33-41A2-4501-AC7C-08162BF71E8E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3731B0B-4B35-488D-8F26-0052017C5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4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22520-8D77-4350-871C-BEB2913FC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88213" y="6408738"/>
            <a:ext cx="20796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84848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0EA019F-E086-46BD-ADA3-9110EB5D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5" name="WordArt 8">
            <a:extLst>
              <a:ext uri="{FF2B5EF4-FFF2-40B4-BE49-F238E27FC236}">
                <a16:creationId xmlns:a16="http://schemas.microsoft.com/office/drawing/2014/main" id="{9C3F6EBD-EDE0-47FB-91B1-637552AC36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3150" y="213361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61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707381-C26D-40BB-B1D7-D64D4EA506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0C27E4-53D5-402D-8680-AD1D94EDC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ar-SA" altLang="zh-CN"/>
              <a:t>مشروع النقل المتعدد الأنماط             </a:t>
            </a:r>
            <a:endParaRPr lang="en-GB" altLang="zh-C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D2C3C8-BC05-48BC-8AD0-60A4193A9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SimSun" panose="02010600030101010101" pitchFamily="2" charset="-122"/>
              </a:defRPr>
            </a:lvl1pPr>
          </a:lstStyle>
          <a:p>
            <a:fld id="{D570DE1B-83AC-45A6-A43B-12DDF56F6481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779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4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F9CCA8A-B981-438B-9CA2-505D39244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5" name="WordArt 13">
            <a:extLst>
              <a:ext uri="{FF2B5EF4-FFF2-40B4-BE49-F238E27FC236}">
                <a16:creationId xmlns:a16="http://schemas.microsoft.com/office/drawing/2014/main" id="{166BFF11-E7B2-4C58-90D0-FB8DC135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6" name="Picture 18" descr="eu flag">
            <a:extLst>
              <a:ext uri="{FF2B5EF4-FFF2-40B4-BE49-F238E27FC236}">
                <a16:creationId xmlns:a16="http://schemas.microsoft.com/office/drawing/2014/main" id="{8949CCAB-5783-4134-894D-A9AEC55A3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288088"/>
            <a:ext cx="625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letterhead-text">
            <a:extLst>
              <a:ext uri="{FF2B5EF4-FFF2-40B4-BE49-F238E27FC236}">
                <a16:creationId xmlns:a16="http://schemas.microsoft.com/office/drawing/2014/main" id="{613CBB91-A9BF-4968-9341-4D1419D90F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6288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syria-flag">
            <a:extLst>
              <a:ext uri="{FF2B5EF4-FFF2-40B4-BE49-F238E27FC236}">
                <a16:creationId xmlns:a16="http://schemas.microsoft.com/office/drawing/2014/main" id="{CFF28241-DA95-44F3-BEB9-5F071C693C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2880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2C283990-CDB5-4145-974A-21062F1854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6359525"/>
            <a:ext cx="1882775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accent2"/>
                </a:solidFill>
              </a:rPr>
              <a:t>BMT/TREDIT/NESTEAR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5F9E8C6D-843B-46FF-950B-09BFF5DECC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9000" y="6359525"/>
            <a:ext cx="2016125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chemeClr val="accent2"/>
                </a:solidFill>
              </a:rPr>
              <a:t>Damascus</a:t>
            </a:r>
            <a:r>
              <a:rPr lang="de-DE" altLang="en-US" sz="1200">
                <a:solidFill>
                  <a:schemeClr val="accent2"/>
                </a:solidFill>
              </a:rPr>
              <a:t> 28 / 5 / 2008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838C47B-4A5B-4749-BC8D-B408084BF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9350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EFE59BD-73FD-41A9-8670-BE17FBB35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11F41C31-9874-415B-B4F3-88E6EFF7C9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7" name="Picture 14" descr="eu flag">
            <a:extLst>
              <a:ext uri="{FF2B5EF4-FFF2-40B4-BE49-F238E27FC236}">
                <a16:creationId xmlns:a16="http://schemas.microsoft.com/office/drawing/2014/main" id="{43EBD0C8-0E6A-48B1-828F-9FFD34C46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etterhead-text">
            <a:extLst>
              <a:ext uri="{FF2B5EF4-FFF2-40B4-BE49-F238E27FC236}">
                <a16:creationId xmlns:a16="http://schemas.microsoft.com/office/drawing/2014/main" id="{7282102A-B312-46AC-B14D-47C9D3BF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yria-flag">
            <a:extLst>
              <a:ext uri="{FF2B5EF4-FFF2-40B4-BE49-F238E27FC236}">
                <a16:creationId xmlns:a16="http://schemas.microsoft.com/office/drawing/2014/main" id="{895E589D-592B-4E9E-A5ED-3C704442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7A063BA2-E5EB-4311-9F60-CDBFB4E59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B17F65-A841-4A2A-B611-50029849F3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100" y="1600206"/>
            <a:ext cx="3714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5950" y="1600206"/>
            <a:ext cx="3714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56D5C99-E81F-4683-A166-7C30B60F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75878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92C2AE-3502-4869-BD9F-5628B15AE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8" name="WordArt 13">
            <a:extLst>
              <a:ext uri="{FF2B5EF4-FFF2-40B4-BE49-F238E27FC236}">
                <a16:creationId xmlns:a16="http://schemas.microsoft.com/office/drawing/2014/main" id="{9DAE0685-6590-4D7A-A1E7-59A94E3459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9" name="Picture 18" descr="eu flag">
            <a:extLst>
              <a:ext uri="{FF2B5EF4-FFF2-40B4-BE49-F238E27FC236}">
                <a16:creationId xmlns:a16="http://schemas.microsoft.com/office/drawing/2014/main" id="{6199F6C1-8661-4498-95FF-EE7AA6078A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288088"/>
            <a:ext cx="625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letterhead-text">
            <a:extLst>
              <a:ext uri="{FF2B5EF4-FFF2-40B4-BE49-F238E27FC236}">
                <a16:creationId xmlns:a16="http://schemas.microsoft.com/office/drawing/2014/main" id="{3D3C3103-5CCA-4182-8BE1-0D804E8118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6288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syria-flag">
            <a:extLst>
              <a:ext uri="{FF2B5EF4-FFF2-40B4-BE49-F238E27FC236}">
                <a16:creationId xmlns:a16="http://schemas.microsoft.com/office/drawing/2014/main" id="{8A960BDE-7956-4353-9828-F33E74C4B5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2880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1">
            <a:extLst>
              <a:ext uri="{FF2B5EF4-FFF2-40B4-BE49-F238E27FC236}">
                <a16:creationId xmlns:a16="http://schemas.microsoft.com/office/drawing/2014/main" id="{26A1704D-0D9C-46EE-9468-018BEEB712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6359525"/>
            <a:ext cx="1882775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accent2"/>
                </a:solidFill>
              </a:rPr>
              <a:t>BMT/TREDIT/NESTEAR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4EC3A4A0-CD0E-459F-B037-1BDA82FF0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9000" y="6359525"/>
            <a:ext cx="2016125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chemeClr val="accent2"/>
                </a:solidFill>
              </a:rPr>
              <a:t>Damascus</a:t>
            </a:r>
            <a:r>
              <a:rPr lang="de-DE" altLang="en-US" sz="1200">
                <a:solidFill>
                  <a:schemeClr val="accent2"/>
                </a:solidFill>
              </a:rPr>
              <a:t> 28 / 5 / 2008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0DB4F06F-7F56-4B53-AEA2-D760CCE3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4" name="WordArt 13">
            <a:extLst>
              <a:ext uri="{FF2B5EF4-FFF2-40B4-BE49-F238E27FC236}">
                <a16:creationId xmlns:a16="http://schemas.microsoft.com/office/drawing/2014/main" id="{17A5ACD0-E7D5-4ECC-9F66-E3D05EFE9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5" name="Picture 14" descr="eu flag">
            <a:extLst>
              <a:ext uri="{FF2B5EF4-FFF2-40B4-BE49-F238E27FC236}">
                <a16:creationId xmlns:a16="http://schemas.microsoft.com/office/drawing/2014/main" id="{0338CBA3-94F7-44F2-8B74-C64274A3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etterhead-text">
            <a:extLst>
              <a:ext uri="{FF2B5EF4-FFF2-40B4-BE49-F238E27FC236}">
                <a16:creationId xmlns:a16="http://schemas.microsoft.com/office/drawing/2014/main" id="{86325511-6A58-4D79-A674-07CF94B8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syria-flag">
            <a:extLst>
              <a:ext uri="{FF2B5EF4-FFF2-40B4-BE49-F238E27FC236}">
                <a16:creationId xmlns:a16="http://schemas.microsoft.com/office/drawing/2014/main" id="{9E9918D1-D56E-4CD4-BA79-BDA3383A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>
            <a:extLst>
              <a:ext uri="{FF2B5EF4-FFF2-40B4-BE49-F238E27FC236}">
                <a16:creationId xmlns:a16="http://schemas.microsoft.com/office/drawing/2014/main" id="{368EB173-010E-4BC4-ABD8-EDA9669D0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AB36B3E-D42A-44D8-96B4-7E6375F2C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43E5A1F-253B-418E-AC6C-C85C5817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711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761F4E8-BC58-42D0-BAAC-DFBB7F3C2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9AC12-920D-43D2-B9A1-54726FFEA79A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41849F3-3D71-404A-82F7-6A5C50A380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43B9953-A926-4EF8-8EB1-01578E094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3" name="WordArt 13">
            <a:extLst>
              <a:ext uri="{FF2B5EF4-FFF2-40B4-BE49-F238E27FC236}">
                <a16:creationId xmlns:a16="http://schemas.microsoft.com/office/drawing/2014/main" id="{E0D2BE8A-E5A7-4B17-9D08-C0A0AD52F4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4" name="Picture 18" descr="eu flag">
            <a:extLst>
              <a:ext uri="{FF2B5EF4-FFF2-40B4-BE49-F238E27FC236}">
                <a16:creationId xmlns:a16="http://schemas.microsoft.com/office/drawing/2014/main" id="{01B91CF0-1DEB-4457-A413-6C2E93F5B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288088"/>
            <a:ext cx="625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letterhead-text">
            <a:extLst>
              <a:ext uri="{FF2B5EF4-FFF2-40B4-BE49-F238E27FC236}">
                <a16:creationId xmlns:a16="http://schemas.microsoft.com/office/drawing/2014/main" id="{5A5C79CF-4EA2-4567-98E1-6AA08D3DC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6288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syria-flag">
            <a:extLst>
              <a:ext uri="{FF2B5EF4-FFF2-40B4-BE49-F238E27FC236}">
                <a16:creationId xmlns:a16="http://schemas.microsoft.com/office/drawing/2014/main" id="{291E9AD7-14BE-4802-AE89-3A9440D5F8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2880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E64E4A74-4CA0-4513-96EA-7526EAC84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6359525"/>
            <a:ext cx="1882775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accent2"/>
                </a:solidFill>
              </a:rPr>
              <a:t>BMT/TREDIT/NESTEAR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40C9586F-79E7-4791-BB7B-75CA1062F8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9000" y="6359525"/>
            <a:ext cx="2016125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chemeClr val="accent2"/>
                </a:solidFill>
              </a:rPr>
              <a:t>Damascus</a:t>
            </a:r>
            <a:r>
              <a:rPr lang="de-DE" altLang="en-US" sz="1200">
                <a:solidFill>
                  <a:schemeClr val="accent2"/>
                </a:solidFill>
              </a:rPr>
              <a:t> 28 / 5 / 2008</a:t>
            </a:r>
          </a:p>
        </p:txBody>
      </p:sp>
    </p:spTree>
    <p:extLst>
      <p:ext uri="{BB962C8B-B14F-4D97-AF65-F5344CB8AC3E}">
        <p14:creationId xmlns:p14="http://schemas.microsoft.com/office/powerpoint/2010/main" val="283442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8A88AF-425D-4028-B7FD-EABB4380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7D2DF01E-5290-4694-84FF-2ACB208687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7" name="Picture 14" descr="eu flag">
            <a:extLst>
              <a:ext uri="{FF2B5EF4-FFF2-40B4-BE49-F238E27FC236}">
                <a16:creationId xmlns:a16="http://schemas.microsoft.com/office/drawing/2014/main" id="{063B650C-CC5F-4267-B8ED-97ED0102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etterhead-text">
            <a:extLst>
              <a:ext uri="{FF2B5EF4-FFF2-40B4-BE49-F238E27FC236}">
                <a16:creationId xmlns:a16="http://schemas.microsoft.com/office/drawing/2014/main" id="{BCB63994-BE34-4A73-9B2F-C362DD3D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yria-flag">
            <a:extLst>
              <a:ext uri="{FF2B5EF4-FFF2-40B4-BE49-F238E27FC236}">
                <a16:creationId xmlns:a16="http://schemas.microsoft.com/office/drawing/2014/main" id="{30E2DD66-349A-439A-BAC9-7F841880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C226C8B5-6D50-4EBA-8F5A-C316F41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C1233A9-2C61-43E3-8E9E-D10EA5ABB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3B4D5F9-A24D-4BDA-9CB5-6D01DE51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42531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0033D6-5706-4331-80D9-725A80267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D4FA0E5C-4359-4472-A39F-99BB153959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7" name="Picture 14" descr="eu flag">
            <a:extLst>
              <a:ext uri="{FF2B5EF4-FFF2-40B4-BE49-F238E27FC236}">
                <a16:creationId xmlns:a16="http://schemas.microsoft.com/office/drawing/2014/main" id="{FA6B963C-9587-41F3-BE6E-2274B6C5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etterhead-text">
            <a:extLst>
              <a:ext uri="{FF2B5EF4-FFF2-40B4-BE49-F238E27FC236}">
                <a16:creationId xmlns:a16="http://schemas.microsoft.com/office/drawing/2014/main" id="{D4F4B4CA-B815-45CE-8288-023F1E6E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syria-flag">
            <a:extLst>
              <a:ext uri="{FF2B5EF4-FFF2-40B4-BE49-F238E27FC236}">
                <a16:creationId xmlns:a16="http://schemas.microsoft.com/office/drawing/2014/main" id="{E2C21B37-206F-46CB-9021-562C6821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>
            <a:extLst>
              <a:ext uri="{FF2B5EF4-FFF2-40B4-BE49-F238E27FC236}">
                <a16:creationId xmlns:a16="http://schemas.microsoft.com/office/drawing/2014/main" id="{6C6C7F7B-24FB-465C-95B2-95AFCB57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849C89A7-F785-4C8D-A359-A7E1821267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632DFEA5-14C4-450A-8FED-B99D52C3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2182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532AA19-A14C-4AE5-8007-8B76391C0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5" name="WordArt 13">
            <a:extLst>
              <a:ext uri="{FF2B5EF4-FFF2-40B4-BE49-F238E27FC236}">
                <a16:creationId xmlns:a16="http://schemas.microsoft.com/office/drawing/2014/main" id="{71AA1FBB-54F3-40D4-AD58-147A1076E6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6" name="Picture 14" descr="eu flag">
            <a:extLst>
              <a:ext uri="{FF2B5EF4-FFF2-40B4-BE49-F238E27FC236}">
                <a16:creationId xmlns:a16="http://schemas.microsoft.com/office/drawing/2014/main" id="{C3776127-6406-4A9C-BEE0-DF219D63B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etterhead-text">
            <a:extLst>
              <a:ext uri="{FF2B5EF4-FFF2-40B4-BE49-F238E27FC236}">
                <a16:creationId xmlns:a16="http://schemas.microsoft.com/office/drawing/2014/main" id="{51656711-3790-4F58-8EED-B0B8DE09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yria-flag">
            <a:extLst>
              <a:ext uri="{FF2B5EF4-FFF2-40B4-BE49-F238E27FC236}">
                <a16:creationId xmlns:a16="http://schemas.microsoft.com/office/drawing/2014/main" id="{3715464A-E24F-4D1C-9D2F-5A404BAA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6F92AA11-1184-41E7-AF65-33071AFB3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C954290-718B-40BE-9232-63D5C21E3D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1E2FFA3-DCEA-4F40-8279-4BBADDC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6715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E83410C9-BAD2-47A7-B0B1-280D3B7E4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5" name="WordArt 13">
            <a:extLst>
              <a:ext uri="{FF2B5EF4-FFF2-40B4-BE49-F238E27FC236}">
                <a16:creationId xmlns:a16="http://schemas.microsoft.com/office/drawing/2014/main" id="{FDAF40E5-F292-43C7-A84C-FF6513A6DF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6" name="Picture 14" descr="eu flag">
            <a:extLst>
              <a:ext uri="{FF2B5EF4-FFF2-40B4-BE49-F238E27FC236}">
                <a16:creationId xmlns:a16="http://schemas.microsoft.com/office/drawing/2014/main" id="{0360D50F-0206-4D95-A108-31C098A7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6440488"/>
            <a:ext cx="6778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etterhead-text">
            <a:extLst>
              <a:ext uri="{FF2B5EF4-FFF2-40B4-BE49-F238E27FC236}">
                <a16:creationId xmlns:a16="http://schemas.microsoft.com/office/drawing/2014/main" id="{48402EFA-9D2B-432D-B6F2-14645618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645795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syria-flag">
            <a:extLst>
              <a:ext uri="{FF2B5EF4-FFF2-40B4-BE49-F238E27FC236}">
                <a16:creationId xmlns:a16="http://schemas.microsoft.com/office/drawing/2014/main" id="{C7F1A34C-7AA3-49CF-A4B8-5295255B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27788"/>
            <a:ext cx="701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F14FD0B8-578D-4575-8592-6693C6D6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150" y="6477000"/>
            <a:ext cx="1981200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zh-CN" sz="800">
                <a:latin typeface="Arial" charset="0"/>
                <a:ea typeface="SimSun" pitchFamily="2" charset="-122"/>
              </a:rPr>
              <a:t>Damascus, 30 / 4 / 2008</a:t>
            </a:r>
            <a:endParaRPr lang="en-GB" altLang="en-US" sz="800">
              <a:latin typeface="Arial" charset="0"/>
              <a:ea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FF4CBE6-9123-44F7-B555-8579C34591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38375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zh-CN" sz="800">
                <a:latin typeface="Arial" charset="0"/>
                <a:ea typeface="SimSun" pitchFamily="2" charset="-122"/>
              </a:rPr>
              <a:t>Dry Ports Syria</a:t>
            </a:r>
            <a:endParaRPr lang="en-GB" altLang="zh-CN" sz="800">
              <a:latin typeface="Arial" charset="0"/>
              <a:ea typeface="SimSun" pitchFamily="2" charset="-122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274649"/>
            <a:ext cx="1898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6100" y="274649"/>
            <a:ext cx="5530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1C37F8-12C1-4715-92DD-7E6C3C65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4971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99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1A9A8CDC-D87A-4BBA-93A3-BBA30B9C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3" name="WordArt 13">
            <a:extLst>
              <a:ext uri="{FF2B5EF4-FFF2-40B4-BE49-F238E27FC236}">
                <a16:creationId xmlns:a16="http://schemas.microsoft.com/office/drawing/2014/main" id="{FE97300B-34FA-4B2D-A5E1-39C8D0FBDD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4" name="Picture 18" descr="eu flag">
            <a:extLst>
              <a:ext uri="{FF2B5EF4-FFF2-40B4-BE49-F238E27FC236}">
                <a16:creationId xmlns:a16="http://schemas.microsoft.com/office/drawing/2014/main" id="{E1D73026-CEB7-4F47-8ACD-2169D5EDF8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288088"/>
            <a:ext cx="625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letterhead-text">
            <a:extLst>
              <a:ext uri="{FF2B5EF4-FFF2-40B4-BE49-F238E27FC236}">
                <a16:creationId xmlns:a16="http://schemas.microsoft.com/office/drawing/2014/main" id="{073FB68D-3426-44AE-B2E6-A436EBEAF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6288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syria-flag">
            <a:extLst>
              <a:ext uri="{FF2B5EF4-FFF2-40B4-BE49-F238E27FC236}">
                <a16:creationId xmlns:a16="http://schemas.microsoft.com/office/drawing/2014/main" id="{D510337E-DC5D-49E0-A70C-41BB7BAEE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2880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1">
            <a:extLst>
              <a:ext uri="{FF2B5EF4-FFF2-40B4-BE49-F238E27FC236}">
                <a16:creationId xmlns:a16="http://schemas.microsoft.com/office/drawing/2014/main" id="{2F3D5955-B447-4D14-A0E4-40BDDF55BA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6359525"/>
            <a:ext cx="1882775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accent2"/>
                </a:solidFill>
              </a:rPr>
              <a:t>BMT/TREDIT/NESTEAR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F375399B-F74B-47B0-B263-DFD165A9D8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9000" y="6359525"/>
            <a:ext cx="2016125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chemeClr val="accent2"/>
                </a:solidFill>
              </a:rPr>
              <a:t>Damascus</a:t>
            </a:r>
            <a:r>
              <a:rPr lang="de-DE" altLang="en-US" sz="1200">
                <a:solidFill>
                  <a:schemeClr val="accent2"/>
                </a:solidFill>
              </a:rPr>
              <a:t> 28 / 5 / 2008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F61C80D-873A-420F-89FB-34A40B2E9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228850" y="6477000"/>
            <a:ext cx="206375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63398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73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0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D5FC7-610C-4721-B6AB-5C9FE1F52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7CBB4-B7DD-4F17-9394-09E73E065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A31C95-D1CB-4464-9F8B-90A39B110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28866-87E8-4065-9952-226A70B365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1853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342093-FCD1-4F23-A361-28478C30D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54CDBD-C965-4DF7-82E3-7CF8F9C7D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D256F5-2E26-49C8-9968-5BB7C3478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10BB-170A-4B4E-AC21-A877CF4DE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58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549143A-1EE1-4565-BECC-13854E89A3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E024-8A30-4299-8C36-8FF6BF80D91B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099AC52-10EE-4CA8-BD7C-6A1BD4871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66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8B36B-BDE7-4558-B591-665CBE0CC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D40CB5-CCD0-4EC6-8C9F-5FA73DED3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492047-7191-4E04-A90F-A4ED78956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B0499-E91D-438C-A752-0666A89875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319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00206"/>
            <a:ext cx="383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575" y="1600206"/>
            <a:ext cx="3838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E61C7-FFB9-4323-8B9E-0F671F1CE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949013-4F15-49B5-BBED-374CD2FC50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519CE8-E8C3-4329-9AE2-0F70736B7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428B1-3C89-45CA-A1F3-616F62364C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2827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4EA730-4F78-498D-AEC8-524963B01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29CE3A-53EC-4123-B5A1-687D7C95D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FE1F05-940A-49D3-B88C-393326A01D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D6344-5C29-49C0-BE18-3EA7599E1D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5792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643CADA-FC71-42A5-8284-CB5B96CA0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8F72F2-90DC-43A6-B18E-900CC42E8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AF6ECE-0954-4461-BF42-1C2EB00AA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F0AAE-3F0F-4B86-932C-63C7DA1823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4835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0A7E5C-7AEF-4EF5-B79B-C1FFC9786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B2FA59-FFCC-4F5F-8BC0-F80424755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02B6A6-2C90-4DFC-A3FD-8F6FCC83A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27DDF-47E7-4741-B19E-3396CADE2A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723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819EA-5E84-4950-9E28-902DF7324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38178-EED5-47C8-B898-77AA4AB66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49A70-E3EC-4B8D-9AF1-4F9810BB0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AB04F-386B-43DE-94CC-75563BA0F1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142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EB878-F165-4B3E-989A-06A42A85F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22D5FD-E113-4C12-B112-05AA16E27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A378A9-CAB2-4AAE-8BD0-1D52C7E43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4647A-956A-444F-8C2D-641C551FB6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2156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20E5FD-9AF5-44A2-B8E5-1AB39DEFC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71EAA-0409-4E5B-BDC1-638104431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E3A4BC-D4DC-4C49-923B-E3BDFC8C8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B99EE-665E-4015-8719-D21F3FB78C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465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8862" y="274653"/>
            <a:ext cx="200183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3" y="274653"/>
            <a:ext cx="584041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1FAA18-FA57-4745-996B-2C5941AA9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6F98DF-3EC8-4187-957B-6E7F328DE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70BDF2-B98F-4AB7-91C7-1004059A7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0ED16-C655-4B1F-BC93-3EDF3E02E5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299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E4D525-F48A-4985-8E1E-B808E671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24C28E5D-90AA-47E0-9FB8-A5939F2FA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D5E70-2B25-4E20-8EFD-F1929EA33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985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3BA25B-C1A3-4A3C-8DDE-E4204F0E7B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58A51-24A1-488E-90E7-7AEB825A75D4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BF179E85-ACF4-4031-A038-CC70076F0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6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433BB36-CB76-415B-B196-2EE7DB0EE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6" name="WordArt 8">
            <a:extLst>
              <a:ext uri="{FF2B5EF4-FFF2-40B4-BE49-F238E27FC236}">
                <a16:creationId xmlns:a16="http://schemas.microsoft.com/office/drawing/2014/main" id="{2E2C36CA-B80F-4EBF-9F5D-7547033666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77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2557EC-14E6-48DD-8660-F59381DFD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B5D3DF-8ADD-44B2-B2D8-E938A4935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5FA74-BDB7-4F12-BE49-519487CD9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66F85-6DA1-4145-BB9C-C7B52F3DCB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9224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4A4604-AC9C-4433-B963-1CC976608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A74D-95EA-4F54-B706-52F25F8BB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7752C-9484-4512-9333-F0E66FF77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A4202-5951-4B4C-B7F1-E0F3E643FF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5674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DF10C6-9B33-4268-9324-6513BA264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86BD83-D300-4B26-9C8D-8B3DE71B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A5BAC8-F9AA-4798-9C9A-05304C5AC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7FA6C-CAD7-4571-BB3A-CFB32333150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7963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6E835-47AE-419B-844C-7FE093FB05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7D5C63-CE87-4527-9743-EC2FD066D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0B1012-33F2-42DA-A849-95620C6E4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2D998-7E10-4D35-93C5-A822127A55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2080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3AD7B6-F725-4360-B890-8A7D82E70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C3C5B5-A1BC-41FF-AE76-FE2E5A85F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A68BA8-D321-44CE-B93F-90EBA5C9F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B46A0-CEDD-4A47-B623-C36080033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330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7F6561-6E05-42FC-8637-2B1BA5443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3034F4-2427-4C38-AE02-C899CD7C1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A87B64-2E4B-439A-A7BF-B00C1529A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35F0-F906-4BCA-B653-0802E3FD0A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239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C780D4-3589-43CE-9549-FB5BFCC93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663F92-BE60-47E6-8D75-7FAAF3D9D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ED5893-68D8-40CB-A028-0773B506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A4061-AA1F-4E60-B977-FAF806149D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1118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7A3E5-2B38-46BF-9CDA-BE929260D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A3F0A-7095-40EB-97F8-1E0A8FC78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BBDAF-EA9B-460F-94D9-07885629A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25732-E84C-4038-A198-A72C918C97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64465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BCDB2-127D-40F4-887F-F1028834D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32FB3D-79D5-41F0-9C4F-7B7403869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4334B-8C20-4BD0-9D4B-C4FD5FAD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9C3B1-5C7B-4C28-B006-0C288D8793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00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E09567-720E-4F76-87ED-43FF27B934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0BC9F-D053-4DBC-97F4-71075CB70BBB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18A796D-A7C4-44FE-872F-2C2601E9C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46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EBC75-DCC1-450B-9740-5B006381E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474481-B080-4C98-84FE-3001E295E6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01A679-1056-473C-8AB5-CBBAA5F3E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A933A-CCD1-4A3C-85C2-65FCE4C9D4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8729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487EB8-E1D0-4E92-B917-B021C27B6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7B90D-7BBE-420A-BFE2-49EEF3533A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496A49-3DA7-432E-AA0E-AFEC1C1BC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5FE05-AF1F-490C-A54A-BE62F58405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2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CE37-37BC-4D38-B777-9C7AA0D81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4371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D3B870DE-EB31-431D-B29B-9725F53D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9714E84-AA85-473A-9E61-D1F5684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2B79EE26-9C45-46E1-9E53-22C32CE4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BC8AB83-D649-486C-84C4-94EF745F1C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051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02AEC-8AD9-4253-9EAB-13BD5D82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430BA-F50C-448E-85B5-05A987D4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70C3-7581-42E6-BEF9-5114F866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4850F-DC2E-487A-A1CA-E906CEECB3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168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B4914-B69F-4C6B-830C-A0FC7E14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99C0-E694-46F9-9EE3-086F50D7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D294E-62B4-4C70-93CA-CA2648EF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56A1E16-09B0-43C4-882F-E80F8AAB74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188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90AE6-DCA4-4B4A-A382-D40C05D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46EE-D951-4CFB-B755-ADE1F2BB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EE0AC-15FA-489B-8DC5-94E79BD7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59C33-0E0C-414C-9386-56EDA90FE9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0986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BB433-1481-464C-86B3-EB2D0A69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79FE1-3FC7-440F-9451-7BBFA0C2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17E45-D93D-4CA2-88C6-C84D8FE8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7134E-2502-4834-BA1D-927E6F3B9E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2286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BB9B6-0E71-4181-A4B4-DE004A646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D4B5C-9B64-4425-A4AE-4E92C6C7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62CD2-98C2-48DE-B768-8CA595A0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F31BC-98A2-443E-8E09-D366742513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7172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51842-90F5-4054-9751-08404B2B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9165E-FB6A-43C5-B7D7-88328BC8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FB35-B416-476B-B5F3-207C8C1F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66E8-0099-4FD0-932A-4151B12E4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92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556C15D-3A3C-4FA5-B604-5082ABEAB6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DF737-A54B-46A1-A18F-A4C907D106AD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7B11CD5-EC47-40CE-B637-0EC60780A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289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6BA74-7818-4EC8-9EBB-AF1EB49E2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74321-983C-49A0-A124-0D2262C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BC65F-8187-42E5-B624-8B5E2ABB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8221E-A76F-44E2-A109-FDEDA60F2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8078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4F8633EC-6875-4F25-A14A-644177049C9A}"/>
              </a:ext>
            </a:extLst>
          </p:cNvPr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9BF17FB-0EA2-44B4-A50B-7262214A9183}"/>
              </a:ext>
            </a:extLst>
          </p:cNvPr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9255DD4-89FE-4181-8661-92993A8155AB}"/>
              </a:ext>
            </a:extLst>
          </p:cNvPr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3B3B3169-C2A4-4E37-A984-92B178E8514C}"/>
              </a:ext>
            </a:extLst>
          </p:cNvPr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4C58024-E091-415C-8C10-55DC9A28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175F7B0-96A4-41B2-A0B0-9DCDC675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D477658-2AEF-4D7D-96A7-C60837B0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fld id="{2A94BB75-F341-484A-8D32-3884EF39C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492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77E5C-2CBA-449B-86A8-BD207065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C578-D676-4EC6-A105-8D375F67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2CFF-9B2A-4131-A924-5134E5A3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D06D5-93AA-4B54-9D9A-3E2C977EAA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6387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CE45-E1DA-4E6A-A082-7ECABCA7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D48D-16EA-4651-AF99-7A1B7813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9AEA6-B99C-4AF1-B4B8-D0B9D577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DAA29-461F-4AD7-84CF-03BAEA21B2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4747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8450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20825"/>
            <a:ext cx="2930525" cy="507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7598E-8C77-47C7-8345-5CD984AE4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Dry Ports Syria</a:t>
            </a:r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94567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0490-3ED4-44E0-8BD1-C2A0D6F27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82A5D-F312-4BCE-82C6-AF20D835E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ADE2-FB55-4EB3-A2FE-D2F8395C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F218-BE40-4AD1-B1A4-DFDBADEC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11C2-5ECC-4378-8FE8-28965165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92CA4-952B-4CCE-9D03-83CB0825C3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557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3382-7954-4B9C-B68C-AF59D858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900B-3F78-4D2D-BE31-669434CC0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F3941-D5BC-49D9-94CD-87012986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2D5-3A40-42AE-A41F-356ECEA6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0EFD8-B0FA-4144-A3DE-E0BB89CD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00E9-3F06-42BE-AD0A-F91E60BE3C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70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04EF-2DA6-4D72-A0BA-8FA9B787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316C3-ECEC-460B-9BCF-EC76E6543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4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DE417-D88B-4E13-AB18-25D27402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E7B28-183F-465E-8960-F56B1062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EB86-90EC-4D6D-BAEB-3A920DA6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6274-DB7C-41D1-9937-D90112F1EF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18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8FC1-312C-44B1-B5A1-F1A1E9E0D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3D9E-B9FC-4D1B-874C-542B49874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07E16-267B-49A5-8431-A15ADDC54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340E2-E105-4EBC-BD2A-D22D3E17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96192-4074-4601-99E4-018ECC40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3FEEE-7D38-44FA-870E-E2B375AC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7BA9A-0C6E-4BD7-8FA1-F4E1EBCA43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141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8491-3421-4648-9007-0950AA2C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E180-3041-4F79-9992-C8FEA6EAC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758" y="1681163"/>
            <a:ext cx="41911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6A9A-4CAD-4ACE-BD3B-FDC4347C5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8" y="2505075"/>
            <a:ext cx="4191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17176C-9A54-487A-9FDC-F89DE6213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7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898B0-0648-4E86-BA9E-865F4A161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7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86D3F-A94A-457D-AD37-D753AE82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6C60-E3F4-4D67-9E60-6F0491431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CC031A-60BE-4822-962D-0144FE50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2BC7-5F54-48F1-97F0-6312239A8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667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0187549A-26DC-4508-A7C0-066BFDB2C8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B87C-F0A1-414A-AF9E-D1207AB9FC1E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35B84C6A-1F29-41F0-85B4-939784D14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44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3B73-83DB-46E9-96FA-227359EF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3E946-8345-4FBF-8E91-A896710A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40DA7-1109-4E8C-9773-3A3E9330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D6357-E5CA-45E6-8632-7D1AEF14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85ACF-F4F3-4C56-9FFC-2F1994CEA6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13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AD8AB-5132-4B95-9A28-63293BE2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09CFB-7A8B-4DC1-9E67-92C037F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8382A-D7DA-43FF-B767-4960A423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EF1C-8B50-4743-930F-78C8B00C92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5087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30F5-8EEE-477D-9B56-EC4EE5C8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1ED7-D9AE-474F-B697-A894DAD9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FDD87-6F27-448B-8E95-388ECCEB2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427CF-0007-4BF8-8D02-A992BF42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DA2B5-1B6E-47A1-ACAB-5887DBFE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070FC-6C4B-473B-8CBA-71557202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26AE-2A12-4B9E-B549-B07091DA27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7990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A149-FB26-4A1E-92EB-34CE68C2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8" y="457200"/>
            <a:ext cx="31953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4FF86-FFDD-4E67-8D40-4290EAF1E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77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02B65-5AEF-4478-B11F-374C379A1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758" y="2057400"/>
            <a:ext cx="31953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39E85-94A9-42CA-84EB-4AEC86FB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3D0F9-486A-4AEB-8D43-5C483B66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43341-F905-446A-B6C1-CC3D9FDF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A098-F8DC-49F1-9943-EA6CA1C06E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054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5A477-CD47-4522-B601-30AC8470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60129-6E4E-46A4-A806-D7555A3F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3CCF-B5FC-43E3-8A1F-BF1A8445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D97E-DFE0-4FF7-AD6D-61ED29A2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9897C-5E7E-4D36-BCA6-81AA9A93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D418C-059F-424D-AFE5-3E8CEDF847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2309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8957A1-8F59-450B-AC7C-709DF95F5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0CEF1-B219-48E1-A55D-1114B2D6A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7981F-FB67-4F1F-A221-899433C2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C6AA4-C0CD-4712-B978-8124CB01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6A7C-4F71-4901-90E8-F955837B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AEEF6-D4AA-4777-ABBB-054EA048A2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726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5587019"/>
      </p:ext>
    </p:extLst>
  </p:cSld>
  <p:clrMapOvr>
    <a:masterClrMapping/>
  </p:clrMapOvr>
  <p:transition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53549758"/>
      </p:ext>
    </p:extLst>
  </p:cSld>
  <p:clrMapOvr>
    <a:masterClrMapping/>
  </p:clrMapOvr>
  <p:transition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388348"/>
      </p:ext>
    </p:extLst>
  </p:cSld>
  <p:clrMapOvr>
    <a:masterClrMapping/>
  </p:clrMapOvr>
  <p:transition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0497481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CC2654-20EB-4018-AA71-F747FBAA8D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1D55C-478B-4FE4-8586-948224143D7E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03CDB75-5018-4991-9958-0ADBFD6F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1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96231448"/>
      </p:ext>
    </p:extLst>
  </p:cSld>
  <p:clrMapOvr>
    <a:masterClrMapping/>
  </p:clrMapOvr>
  <p:transition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3004098"/>
      </p:ext>
    </p:extLst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6354121"/>
      </p:ext>
    </p:extLst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7325183"/>
      </p:ext>
    </p:extLst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41287991"/>
      </p:ext>
    </p:extLst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473930"/>
      </p:ext>
    </p:extLst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6757558"/>
      </p:ext>
    </p:extLst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4537" y="3194050"/>
            <a:ext cx="35771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86909" y="2582863"/>
            <a:ext cx="703050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176337" y="1376419"/>
            <a:ext cx="7740782" cy="269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88220" y="803018"/>
            <a:ext cx="7728900" cy="32815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75714" y="1149319"/>
            <a:ext cx="7741405" cy="256485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62076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57C833-FBFA-4610-B61A-F3886339D60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471CE-8F10-4560-9879-22B0E222EDC7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CBBD6CA-FA7C-4D72-AB7B-E6395560A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1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05FD35-721E-45E4-91D1-EDC94F5AF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68450" y="260350"/>
            <a:ext cx="6013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Text Box 7">
            <a:extLst>
              <a:ext uri="{FF2B5EF4-FFF2-40B4-BE49-F238E27FC236}">
                <a16:creationId xmlns:a16="http://schemas.microsoft.com/office/drawing/2014/main" id="{F10F6478-5BAC-4153-81BF-5109EAE02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3193" y="832644"/>
            <a:ext cx="1474787" cy="403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de-DE" altLang="en-US" sz="1600">
                <a:solidFill>
                  <a:srgbClr val="808080"/>
                </a:solidFill>
                <a:latin typeface="Arial Narrow" panose="020B0606020202030204" pitchFamily="34" charset="0"/>
              </a:rPr>
              <a:t>DRY PORTS SYRIA</a:t>
            </a:r>
          </a:p>
        </p:txBody>
      </p:sp>
      <p:sp>
        <p:nvSpPr>
          <p:cNvPr id="44040" name="Rectangle 8">
            <a:extLst>
              <a:ext uri="{FF2B5EF4-FFF2-40B4-BE49-F238E27FC236}">
                <a16:creationId xmlns:a16="http://schemas.microsoft.com/office/drawing/2014/main" id="{40027328-3D70-42F0-946E-EA9BB3F628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488" y="6361113"/>
            <a:ext cx="5984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Narrow" panose="020B0606020202030204" pitchFamily="34" charset="0"/>
              </a:defRPr>
            </a:lvl1pPr>
          </a:lstStyle>
          <a:p>
            <a:fld id="{C92F26BD-481C-4859-AD60-49BA5BA2AF6A}" type="slidenum">
              <a:rPr lang="de-DE" altLang="en-US"/>
              <a:pPr/>
              <a:t>‹#›</a:t>
            </a:fld>
            <a:endParaRPr lang="de-DE" altLang="en-US"/>
          </a:p>
        </p:txBody>
      </p:sp>
      <p:sp>
        <p:nvSpPr>
          <p:cNvPr id="1029" name="Line 9">
            <a:extLst>
              <a:ext uri="{FF2B5EF4-FFF2-40B4-BE49-F238E27FC236}">
                <a16:creationId xmlns:a16="http://schemas.microsoft.com/office/drawing/2014/main" id="{52B51E2E-92B4-4346-9A80-2E53CF9C9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313" y="280988"/>
            <a:ext cx="0" cy="156368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54" name="Picture 15" descr="logo_original">
            <a:extLst>
              <a:ext uri="{FF2B5EF4-FFF2-40B4-BE49-F238E27FC236}">
                <a16:creationId xmlns:a16="http://schemas.microsoft.com/office/drawing/2014/main" id="{45B407E9-3CBB-4521-B4BD-CE51508B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260350"/>
            <a:ext cx="14747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6">
            <a:extLst>
              <a:ext uri="{FF2B5EF4-FFF2-40B4-BE49-F238E27FC236}">
                <a16:creationId xmlns:a16="http://schemas.microsoft.com/office/drawing/2014/main" id="{5295C657-1BB3-451E-BA1C-5A20341C8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5750" y="1773238"/>
            <a:ext cx="0" cy="47879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2056" name="Picture 17" descr="copyright">
            <a:extLst>
              <a:ext uri="{FF2B5EF4-FFF2-40B4-BE49-F238E27FC236}">
                <a16:creationId xmlns:a16="http://schemas.microsoft.com/office/drawing/2014/main" id="{E38A1B68-3EAC-47CE-8FFD-CD730B0A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54769" y="6063457"/>
            <a:ext cx="90487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18">
            <a:extLst>
              <a:ext uri="{FF2B5EF4-FFF2-40B4-BE49-F238E27FC236}">
                <a16:creationId xmlns:a16="http://schemas.microsoft.com/office/drawing/2014/main" id="{25A92EFD-DB25-47C6-9E83-F8B28C7DCC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01038" y="3392488"/>
            <a:ext cx="1476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7978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  <p:sp>
        <p:nvSpPr>
          <p:cNvPr id="2058" name="Rectangle 19">
            <a:extLst>
              <a:ext uri="{FF2B5EF4-FFF2-40B4-BE49-F238E27FC236}">
                <a16:creationId xmlns:a16="http://schemas.microsoft.com/office/drawing/2014/main" id="{956D5D96-D514-490D-A42C-B2A4FF4AD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0" y="1520825"/>
            <a:ext cx="60134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  <p:sldLayoutId id="2147484791" r:id="rId1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60000"/>
        </a:spcAft>
        <a:defRPr sz="2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70000"/>
        </a:lnSpc>
        <a:spcBef>
          <a:spcPct val="0"/>
        </a:spcBef>
        <a:spcAft>
          <a:spcPct val="8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361950" algn="l" rtl="0" eaLnBrk="0" fontAlgn="base" hangingPunct="0">
        <a:lnSpc>
          <a:spcPct val="70000"/>
        </a:lnSpc>
        <a:spcBef>
          <a:spcPct val="0"/>
        </a:spcBef>
        <a:spcAft>
          <a:spcPct val="80000"/>
        </a:spcAft>
        <a:buSzPct val="150000"/>
        <a:buBlip>
          <a:blip r:embed="rId17"/>
        </a:buBlip>
        <a:defRPr sz="2800">
          <a:solidFill>
            <a:schemeClr val="tx1"/>
          </a:solidFill>
          <a:latin typeface="+mn-lt"/>
        </a:defRPr>
      </a:lvl2pPr>
      <a:lvl3pPr marL="898525" indent="-177800"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254125" indent="-176213"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buChar char="–"/>
        <a:defRPr sz="2000">
          <a:solidFill>
            <a:schemeClr val="tx1"/>
          </a:solidFill>
          <a:latin typeface="+mn-lt"/>
        </a:defRPr>
      </a:lvl4pPr>
      <a:lvl5pPr marL="1611313" indent="-177800" algn="l" rtl="0" eaLnBrk="0" fontAlgn="base" hangingPunct="0">
        <a:lnSpc>
          <a:spcPct val="90000"/>
        </a:lnSpc>
        <a:spcBef>
          <a:spcPct val="0"/>
        </a:spcBef>
        <a:spcAft>
          <a:spcPct val="60000"/>
        </a:spcAft>
        <a:buChar char="»"/>
        <a:defRPr sz="2000">
          <a:solidFill>
            <a:srgbClr val="FF0000"/>
          </a:solidFill>
          <a:latin typeface="+mn-lt"/>
        </a:defRPr>
      </a:lvl5pPr>
      <a:lvl6pPr marL="2068513" indent="-177800" algn="l" rtl="0" fontAlgn="base">
        <a:lnSpc>
          <a:spcPct val="90000"/>
        </a:lnSpc>
        <a:spcBef>
          <a:spcPct val="0"/>
        </a:spcBef>
        <a:spcAft>
          <a:spcPct val="60000"/>
        </a:spcAft>
        <a:buChar char="»"/>
        <a:defRPr>
          <a:solidFill>
            <a:srgbClr val="FF0000"/>
          </a:solidFill>
          <a:latin typeface="+mn-lt"/>
        </a:defRPr>
      </a:lvl6pPr>
      <a:lvl7pPr marL="2525713" indent="-177800" algn="l" rtl="0" fontAlgn="base">
        <a:lnSpc>
          <a:spcPct val="90000"/>
        </a:lnSpc>
        <a:spcBef>
          <a:spcPct val="0"/>
        </a:spcBef>
        <a:spcAft>
          <a:spcPct val="60000"/>
        </a:spcAft>
        <a:buChar char="»"/>
        <a:defRPr>
          <a:solidFill>
            <a:srgbClr val="FF0000"/>
          </a:solidFill>
          <a:latin typeface="+mn-lt"/>
        </a:defRPr>
      </a:lvl7pPr>
      <a:lvl8pPr marL="2982913" indent="-177800" algn="l" rtl="0" fontAlgn="base">
        <a:lnSpc>
          <a:spcPct val="90000"/>
        </a:lnSpc>
        <a:spcBef>
          <a:spcPct val="0"/>
        </a:spcBef>
        <a:spcAft>
          <a:spcPct val="60000"/>
        </a:spcAft>
        <a:buChar char="»"/>
        <a:defRPr>
          <a:solidFill>
            <a:srgbClr val="FF0000"/>
          </a:solidFill>
          <a:latin typeface="+mn-lt"/>
        </a:defRPr>
      </a:lvl8pPr>
      <a:lvl9pPr marL="3440113" indent="-177800" algn="l" rtl="0" fontAlgn="base">
        <a:lnSpc>
          <a:spcPct val="90000"/>
        </a:lnSpc>
        <a:spcBef>
          <a:spcPct val="0"/>
        </a:spcBef>
        <a:spcAft>
          <a:spcPct val="60000"/>
        </a:spcAft>
        <a:buChar char="»"/>
        <a:defRPr>
          <a:solidFill>
            <a:srgbClr val="FF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D71659B-5CA8-4E41-B713-AD42FAE98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16100" y="274638"/>
            <a:ext cx="7594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  <a:endParaRPr lang="en-GB" altLang="zh-CN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7D5EFA8-838D-44B0-BF90-9A4471F42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16100" y="1600200"/>
            <a:ext cx="7594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GB" altLang="zh-CN"/>
          </a:p>
        </p:txBody>
      </p:sp>
      <p:sp>
        <p:nvSpPr>
          <p:cNvPr id="2052" name="Rectangle 7">
            <a:extLst>
              <a:ext uri="{FF2B5EF4-FFF2-40B4-BE49-F238E27FC236}">
                <a16:creationId xmlns:a16="http://schemas.microsoft.com/office/drawing/2014/main" id="{4CA78A4F-025E-4113-9462-66E5E0F7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3077" name="WordArt 13">
            <a:extLst>
              <a:ext uri="{FF2B5EF4-FFF2-40B4-BE49-F238E27FC236}">
                <a16:creationId xmlns:a16="http://schemas.microsoft.com/office/drawing/2014/main" id="{E49851F3-F23E-41DD-A3BC-951CF077FC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  <p:pic>
        <p:nvPicPr>
          <p:cNvPr id="3078" name="Picture 18" descr="eu flag">
            <a:extLst>
              <a:ext uri="{FF2B5EF4-FFF2-40B4-BE49-F238E27FC236}">
                <a16:creationId xmlns:a16="http://schemas.microsoft.com/office/drawing/2014/main" id="{FC4C9A52-C61A-475F-87B1-110E19222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6288088"/>
            <a:ext cx="6254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" descr="letterhead-text">
            <a:extLst>
              <a:ext uri="{FF2B5EF4-FFF2-40B4-BE49-F238E27FC236}">
                <a16:creationId xmlns:a16="http://schemas.microsoft.com/office/drawing/2014/main" id="{AA4C2E99-0CD4-4298-8EEA-5AC849854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6288088"/>
            <a:ext cx="18002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syria-flag">
            <a:extLst>
              <a:ext uri="{FF2B5EF4-FFF2-40B4-BE49-F238E27FC236}">
                <a16:creationId xmlns:a16="http://schemas.microsoft.com/office/drawing/2014/main" id="{BC914F90-507F-4A39-862F-39309DEFDA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2880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21">
            <a:extLst>
              <a:ext uri="{FF2B5EF4-FFF2-40B4-BE49-F238E27FC236}">
                <a16:creationId xmlns:a16="http://schemas.microsoft.com/office/drawing/2014/main" id="{E0B7B4BF-5CAA-44E0-A16D-9B0C050DF9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5400" y="6359525"/>
            <a:ext cx="1882775" cy="2682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en-US" sz="1200">
                <a:solidFill>
                  <a:schemeClr val="accent2"/>
                </a:solidFill>
              </a:rPr>
              <a:t>BMT/TREDIT/NESTEAR</a:t>
            </a:r>
          </a:p>
        </p:txBody>
      </p:sp>
      <p:sp>
        <p:nvSpPr>
          <p:cNvPr id="2058" name="Rectangle 22">
            <a:extLst>
              <a:ext uri="{FF2B5EF4-FFF2-40B4-BE49-F238E27FC236}">
                <a16:creationId xmlns:a16="http://schemas.microsoft.com/office/drawing/2014/main" id="{A894F8F0-6150-4FAF-9937-BCB97F3D5D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39000" y="6359525"/>
            <a:ext cx="2016125" cy="288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chemeClr val="accent2"/>
                </a:solidFill>
              </a:rPr>
              <a:t>Damascus</a:t>
            </a:r>
            <a:r>
              <a:rPr lang="de-DE" altLang="en-US" sz="1200">
                <a:solidFill>
                  <a:schemeClr val="accent2"/>
                </a:solidFill>
              </a:rPr>
              <a:t> 28 / 5 /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65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766" r:id="rId12"/>
    <p:sldLayoutId id="2147484802" r:id="rId13"/>
    <p:sldLayoutId id="2147484767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anose="05000000000000000000" pitchFamily="2" charset="2"/>
        <a:buChar char="n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800">
          <a:solidFill>
            <a:srgbClr val="0000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4602064-0025-46E3-A5FA-DCFBF2E1E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74638"/>
            <a:ext cx="8007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FFFC19C-18AD-4393-8FE8-F9E4E29CB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85900" y="1600200"/>
            <a:ext cx="7842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81252" name="Rectangle 4">
            <a:extLst>
              <a:ext uri="{FF2B5EF4-FFF2-40B4-BE49-F238E27FC236}">
                <a16:creationId xmlns:a16="http://schemas.microsoft.com/office/drawing/2014/main" id="{0AB3ECF4-D906-4CE7-9D06-2D0618B784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8A4D7BBE-EF98-4E28-93EC-F1E53D5FCA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E80B3DB1-D59A-40BD-AE17-CFC916A3AF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177C4CC-BC1A-49F6-BA2D-E2CBF3E62ED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1F68062-633C-46CC-AF11-B9A99C293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208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/>
          <a:p>
            <a:pPr eaLnBrk="1" hangingPunct="1">
              <a:defRPr/>
            </a:pPr>
            <a:endParaRPr lang="en-GB" altLang="en-US">
              <a:latin typeface="Arial" charset="0"/>
            </a:endParaRPr>
          </a:p>
        </p:txBody>
      </p:sp>
      <p:sp>
        <p:nvSpPr>
          <p:cNvPr id="4104" name="WordArt 8">
            <a:extLst>
              <a:ext uri="{FF2B5EF4-FFF2-40B4-BE49-F238E27FC236}">
                <a16:creationId xmlns:a16="http://schemas.microsoft.com/office/drawing/2014/main" id="{0027E880-2857-454B-BA61-7289F154B7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1821656" y="3377406"/>
            <a:ext cx="4933950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Multi-Modal Transport Project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  <p:sldLayoutId id="2147484803" r:id="rId12"/>
    <p:sldLayoutId id="214748480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DD1FFE-8D56-48C3-8BBF-3CF19A0B3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DA4CCEA-55F5-43F2-BCD3-A614FC0FD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1B43E9D0-E0B1-44E6-9F87-65060BE72B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GB"/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1123EEC9-4213-463D-94CA-65A0A9AE28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/>
          </a:p>
        </p:txBody>
      </p:sp>
      <p:sp>
        <p:nvSpPr>
          <p:cNvPr id="230406" name="Rectangle 6">
            <a:extLst>
              <a:ext uri="{FF2B5EF4-FFF2-40B4-BE49-F238E27FC236}">
                <a16:creationId xmlns:a16="http://schemas.microsoft.com/office/drawing/2014/main" id="{080499E1-A69B-490C-A718-169160AC32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1658C847-B5C7-4D55-B09A-3307945FE9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  <p:sldLayoutId id="214748480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7BEC77D-E3F8-4D7A-AC18-61A3DA00123D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60F93E1-4E43-401A-BB45-41A3E933FCF6}"/>
              </a:ext>
            </a:extLst>
          </p:cNvPr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6148" name="Title Placeholder 8">
            <a:extLst>
              <a:ext uri="{FF2B5EF4-FFF2-40B4-BE49-F238E27FC236}">
                <a16:creationId xmlns:a16="http://schemas.microsoft.com/office/drawing/2014/main" id="{16CA63B2-4B50-4F26-A22E-BEC2CFE4B2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9" name="Text Placeholder 29">
            <a:extLst>
              <a:ext uri="{FF2B5EF4-FFF2-40B4-BE49-F238E27FC236}">
                <a16:creationId xmlns:a16="http://schemas.microsoft.com/office/drawing/2014/main" id="{B71C442A-8FD7-459C-B555-17D9850D4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4377529-50E2-4462-BC78-7C14FF707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Dry Ports Syria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4D995A0-22B7-4467-AD51-5D7DE3960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095FCEA-2242-443F-9C49-7ECFA87E1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35F33BD7-83C8-4075-9E5A-5609546A6AD8}" type="slidenum">
              <a:rPr lang="de-DE" altLang="en-US"/>
              <a:pPr/>
              <a:t>‹#›</a:t>
            </a:fld>
            <a:endParaRPr lang="de-DE" altLang="en-US"/>
          </a:p>
        </p:txBody>
      </p:sp>
      <p:grpSp>
        <p:nvGrpSpPr>
          <p:cNvPr id="6153" name="Group 1">
            <a:extLst>
              <a:ext uri="{FF2B5EF4-FFF2-40B4-BE49-F238E27FC236}">
                <a16:creationId xmlns:a16="http://schemas.microsoft.com/office/drawing/2014/main" id="{4EDAD22C-6B53-4634-AEB9-7DC54F02D62F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FAB9EC0-E970-4DEB-B596-D4F32CA362B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00D47B6-3A51-488C-94FC-B442192A74C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10D31D2-3633-455D-A4CB-0324CCD10C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4FB71DA-889C-4BDE-A61F-0A76F3F28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624CD1D-8E76-42A8-9358-E80B425624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Dry Ports Syria</a:t>
            </a:r>
            <a:endParaRPr lang="en-GB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8334BBD9-26AD-4F6A-8677-3FEDAEA56C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69D812AB-EC92-4295-BF96-64FC864271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7AF689-8E2C-431D-AC10-3F68943216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60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Dry Ports Syria</a:t>
            </a:r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Y"/>
              <a:t>مشروع النقل المتعدد الأنماط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362F-A873-4646-BF9F-F86E493EF9B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111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</p:sldLayoutIdLst>
  <p:transition>
    <p:dissolve/>
  </p:transition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SCWA PPT P-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15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864768" y="246641"/>
            <a:ext cx="631518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SY" sz="30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ورشة العمل الفنية حول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SY" sz="28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”</a:t>
            </a:r>
            <a:r>
              <a:rPr lang="ar-LB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التخطيط الاستراتيجي</a:t>
            </a:r>
            <a:r>
              <a:rPr lang="en-GB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LB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لتكامل قطاعات النقل المختلفة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8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مع التنمية الاقتصادية والاجتماعية </a:t>
            </a:r>
            <a:r>
              <a:rPr lang="ar-SY" sz="28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“</a:t>
            </a:r>
            <a:endParaRPr lang="ar-LB" sz="2800" b="1" dirty="0">
              <a:solidFill>
                <a:prstClr val="black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704528" y="3737349"/>
            <a:ext cx="61926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400" b="1" dirty="0">
                <a:solidFill>
                  <a:srgbClr val="FFFF00"/>
                </a:solidFill>
                <a:latin typeface="Calibri" pitchFamily="34" charset="0"/>
                <a:cs typeface="Arial" panose="020B0604020202020204" pitchFamily="34" charset="0"/>
              </a:rPr>
              <a:t>الجلسة الرابعة </a:t>
            </a:r>
            <a:endParaRPr lang="en-GB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800" b="1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مراجعة مشتركة لدراسة النقل المتعدد الأنماط  في سورية عام 2008</a:t>
            </a:r>
            <a:endParaRPr lang="ar-SY" sz="2800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ar-LB" sz="2000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000" b="1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م. رامي سمعان</a:t>
            </a:r>
            <a:endParaRPr lang="ar-SY" sz="2000" b="1" dirty="0">
              <a:solidFill>
                <a:prstClr val="white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000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استشاري الإسكوا</a:t>
            </a:r>
            <a:br>
              <a:rPr lang="ar-SY" sz="2000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ar-LB" sz="2000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مجموعة الرفاه الاقتصادي المشترك 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ar-LB" sz="2000" dirty="0">
                <a:solidFill>
                  <a:prstClr val="white"/>
                </a:solidFill>
                <a:latin typeface="Calibri" pitchFamily="34" charset="0"/>
                <a:cs typeface="Arial" panose="020B0604020202020204" pitchFamily="34" charset="0"/>
              </a:rPr>
              <a:t>دمشق، وزارة النقل، الأربعاء 16 آذار/ مارس 2022</a:t>
            </a:r>
            <a:endParaRPr lang="en-US" sz="20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7" name="Picture 6" descr="upload.wikimedia.org/wikipedia/commons/thumb/7/...">
            <a:extLst>
              <a:ext uri="{FF2B5EF4-FFF2-40B4-BE49-F238E27FC236}">
                <a16:creationId xmlns:a16="http://schemas.microsoft.com/office/drawing/2014/main" id="{B4BBA041-8E20-4ECB-8331-901FF759AA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06" y="151603"/>
            <a:ext cx="1899416" cy="1899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92D4AE44-705D-4015-B0E3-808FB3DBA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624" y="548680"/>
            <a:ext cx="7010400" cy="1143000"/>
          </a:xfrm>
        </p:spPr>
        <p:txBody>
          <a:bodyPr anchor="t"/>
          <a:lstStyle/>
          <a:p>
            <a:pPr algn="ctr"/>
            <a:r>
              <a:rPr lang="ar-LB" altLang="en-US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التوجهات العامة – الإستيراد</a:t>
            </a:r>
            <a:endParaRPr lang="en-US" alt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ED7934AD-54C6-43B3-9D29-46708EDB3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6496" y="1484784"/>
            <a:ext cx="9073008" cy="4824536"/>
          </a:xfrm>
        </p:spPr>
        <p:txBody>
          <a:bodyPr/>
          <a:lstStyle/>
          <a:p>
            <a:pPr marL="182880" algn="r" rtl="1">
              <a:lnSpc>
                <a:spcPct val="6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ar-SA" sz="3200" b="1" i="1" u="sng" dirty="0">
              <a:latin typeface="Arial" panose="020B0604020202020204" pitchFamily="34" charset="0"/>
            </a:endParaRPr>
          </a:p>
          <a:p>
            <a:pPr marL="182880" algn="r" rtl="1">
              <a:lnSpc>
                <a:spcPct val="6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ar-LB" sz="3200" b="1" i="1" u="sng" dirty="0">
                <a:latin typeface="Arial" panose="020B0604020202020204" pitchFamily="34" charset="0"/>
              </a:rPr>
              <a:t>خلال الفترة 2005-2025</a:t>
            </a:r>
            <a:r>
              <a:rPr lang="ar-LB" sz="3200" dirty="0">
                <a:latin typeface="Arial" panose="020B0604020202020204" pitchFamily="34" charset="0"/>
              </a:rPr>
              <a:t>، من المتوقع أن تزداد تدفقات الواردات بمقدار مرتين ونصف، ويرجع ذلك أساسا إلى:</a:t>
            </a:r>
          </a:p>
          <a:p>
            <a:pPr marL="549593" lvl="1" algn="r" rtl="1">
              <a:lnSpc>
                <a:spcPct val="60000"/>
              </a:lnSpc>
              <a:spcBef>
                <a:spcPts val="0"/>
              </a:spcBef>
              <a:buNone/>
            </a:pPr>
            <a:endParaRPr lang="en-GB" altLang="en-US" sz="3200" dirty="0">
              <a:latin typeface="Arial" panose="020B0604020202020204" pitchFamily="34" charset="0"/>
            </a:endParaRPr>
          </a:p>
          <a:p>
            <a:pPr marL="549593" lvl="1" algn="r" rtl="1">
              <a:lnSpc>
                <a:spcPct val="60000"/>
              </a:lnSpc>
              <a:spcBef>
                <a:spcPts val="0"/>
              </a:spcBef>
            </a:pPr>
            <a:r>
              <a:rPr lang="ar-LB" sz="3200" dirty="0">
                <a:latin typeface="Arial" panose="020B0604020202020204" pitchFamily="34" charset="0"/>
              </a:rPr>
              <a:t>الديناميكيات العامة للإقتصاد السوري والنمو السكاني (الخدمات والبنى التحتية والإنشاءات).</a:t>
            </a:r>
            <a:endParaRPr lang="en-GB" altLang="en-US" sz="3200" dirty="0">
              <a:latin typeface="Arial" panose="020B0604020202020204" pitchFamily="34" charset="0"/>
            </a:endParaRPr>
          </a:p>
          <a:p>
            <a:pPr marL="549593" lvl="1">
              <a:lnSpc>
                <a:spcPct val="60000"/>
              </a:lnSpc>
              <a:spcBef>
                <a:spcPts val="0"/>
              </a:spcBef>
              <a:buNone/>
            </a:pPr>
            <a:endParaRPr lang="en-GB" altLang="en-US" sz="3200" dirty="0">
              <a:latin typeface="Arial" panose="020B0604020202020204" pitchFamily="34" charset="0"/>
            </a:endParaRPr>
          </a:p>
          <a:p>
            <a:pPr marL="549593" lvl="1" algn="r" rtl="1">
              <a:lnSpc>
                <a:spcPct val="60000"/>
              </a:lnSpc>
              <a:spcBef>
                <a:spcPts val="0"/>
              </a:spcBef>
            </a:pPr>
            <a:r>
              <a:rPr lang="ar-LB" sz="3200" dirty="0">
                <a:latin typeface="Arial" panose="020B0604020202020204" pitchFamily="34" charset="0"/>
              </a:rPr>
              <a:t>التغييرات في الصورة السكانية الاجتماعية ونمط الحياة، وزيادة الإنفاق الإستثماري.</a:t>
            </a:r>
            <a:endParaRPr lang="en-GB" altLang="en-US" sz="3200" dirty="0">
              <a:latin typeface="Arial" panose="020B0604020202020204" pitchFamily="34" charset="0"/>
            </a:endParaRPr>
          </a:p>
          <a:p>
            <a:pPr marL="549593" lvl="1">
              <a:lnSpc>
                <a:spcPct val="60000"/>
              </a:lnSpc>
              <a:spcBef>
                <a:spcPts val="0"/>
              </a:spcBef>
              <a:buNone/>
            </a:pPr>
            <a:endParaRPr lang="en-GB" altLang="en-US" sz="3200" dirty="0">
              <a:latin typeface="Arial" panose="020B0604020202020204" pitchFamily="34" charset="0"/>
            </a:endParaRPr>
          </a:p>
          <a:p>
            <a:pPr marL="549593" lvl="1" algn="r" rtl="1">
              <a:lnSpc>
                <a:spcPct val="60000"/>
              </a:lnSpc>
              <a:spcBef>
                <a:spcPts val="0"/>
              </a:spcBef>
            </a:pPr>
            <a:r>
              <a:rPr lang="ar-LB" sz="3200" dirty="0">
                <a:latin typeface="Arial" panose="020B0604020202020204" pitchFamily="34" charset="0"/>
              </a:rPr>
              <a:t>زيادة الواردات - على الرغم من أن أوروبا هي مورد رئيسي للواردات ، فمن المتوقع أن تنافس اقتصادات أخرى في المستقبل (تركيا ، الصين)</a:t>
            </a:r>
            <a:r>
              <a:rPr lang="ar-SA" sz="3200" dirty="0">
                <a:latin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C49E3C-3FE3-4D2F-BE1D-ACCB6086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472" y="6356349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7573D-689D-445F-9C56-930E49D5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863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id="{6F112CC5-B0E8-4704-8DDB-330B42466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528" y="548680"/>
            <a:ext cx="8915400" cy="1143000"/>
          </a:xfrm>
        </p:spPr>
        <p:txBody>
          <a:bodyPr anchor="t"/>
          <a:lstStyle/>
          <a:p>
            <a:pPr algn="ctr" rtl="1"/>
            <a: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توقعات التصدير (1)</a:t>
            </a:r>
            <a:b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b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endParaRPr lang="en-US" alt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266245" name="Object 5">
            <a:extLst>
              <a:ext uri="{FF2B5EF4-FFF2-40B4-BE49-F238E27FC236}">
                <a16:creationId xmlns:a16="http://schemas.microsoft.com/office/drawing/2014/main" id="{F5E13B1F-690E-4AB1-9CF2-52D92C1D449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136650" y="1628775"/>
          <a:ext cx="746760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Chart" r:id="rId4" imgW="6086551" imgH="3876751" progId="">
                  <p:embed/>
                </p:oleObj>
              </mc:Choice>
              <mc:Fallback>
                <p:oleObj name="Chart" r:id="rId4" imgW="6086551" imgH="3876751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628775"/>
                        <a:ext cx="7467600" cy="475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1F55C8-BCBF-41A2-B769-EFD90D79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19" y="643724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9E2A4-D210-4CCD-A31C-42487ABE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75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47D02795-EE59-4DCA-A67F-D18A2AF98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520" y="548680"/>
            <a:ext cx="8915400" cy="1143000"/>
          </a:xfrm>
        </p:spPr>
        <p:txBody>
          <a:bodyPr anchor="t"/>
          <a:lstStyle/>
          <a:p>
            <a:pPr algn="ctr" rtl="1"/>
            <a: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توقعات التصدير (2)</a:t>
            </a:r>
            <a:b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b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</a:br>
            <a:endParaRPr lang="en-US" alt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270341" name="Object 5">
            <a:extLst>
              <a:ext uri="{FF2B5EF4-FFF2-40B4-BE49-F238E27FC236}">
                <a16:creationId xmlns:a16="http://schemas.microsoft.com/office/drawing/2014/main" id="{2BFB1846-DF71-4166-B56C-283CF7E56D7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840414"/>
              </p:ext>
            </p:extLst>
          </p:nvPr>
        </p:nvGraphicFramePr>
        <p:xfrm>
          <a:off x="1219200" y="1549995"/>
          <a:ext cx="74676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8" name="Chart" r:id="rId4" imgW="6067349" imgH="3867302" progId="">
                  <p:embed/>
                </p:oleObj>
              </mc:Choice>
              <mc:Fallback>
                <p:oleObj name="Chart" r:id="rId4" imgW="6067349" imgH="3867302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549995"/>
                        <a:ext cx="746760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C76871-084C-4FE0-BFD7-8AFDFEAF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6F89C-9565-4469-BBA5-DFB5D91C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79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757E5CBE-2461-475B-AE95-56C6B35C0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624" y="404664"/>
            <a:ext cx="7010400" cy="936104"/>
          </a:xfrm>
        </p:spPr>
        <p:txBody>
          <a:bodyPr anchor="t"/>
          <a:lstStyle/>
          <a:p>
            <a:pPr algn="ctr"/>
            <a:r>
              <a:rPr kumimoji="0" lang="ar-L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Calibri"/>
                <a:ea typeface="+mj-ea"/>
                <a:cs typeface="+mn-cs"/>
              </a:rPr>
              <a:t>التوجهات العامة – التصدير</a:t>
            </a:r>
            <a:endParaRPr lang="en-US" altLang="en-US" sz="4000" dirty="0">
              <a:cs typeface="+mn-cs"/>
            </a:endParaRP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73BDD1F8-A069-45DE-AD7B-6BFE1D4A27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8504" y="1412776"/>
            <a:ext cx="8856984" cy="5040560"/>
          </a:xfrm>
        </p:spPr>
        <p:txBody>
          <a:bodyPr/>
          <a:lstStyle/>
          <a:p>
            <a:pPr algn="r" rtl="1"/>
            <a:endParaRPr lang="ar-LB" sz="2400" dirty="0"/>
          </a:p>
          <a:p>
            <a:pPr lvl="1" algn="r" rtl="1">
              <a:spcBef>
                <a:spcPts val="0"/>
              </a:spcBef>
            </a:pPr>
            <a:r>
              <a:rPr kumimoji="0" lang="ar-LB" sz="32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خلال الفترة 2005-2025</a:t>
            </a:r>
            <a:r>
              <a:rPr kumimoji="0" lang="ar-L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، توقع </a:t>
            </a:r>
            <a:r>
              <a:rPr lang="ar-LB" sz="3000" dirty="0"/>
              <a:t>أن يرتفع حجم الصادرات حوالي 58% للفترة 2005-2025</a:t>
            </a:r>
            <a:endParaRPr lang="en-GB" altLang="en-US" sz="3000" dirty="0">
              <a:solidFill>
                <a:srgbClr val="FF3300"/>
              </a:solidFill>
            </a:endParaRPr>
          </a:p>
          <a:p>
            <a:pPr lvl="1" algn="r" rtl="1">
              <a:spcBef>
                <a:spcPts val="0"/>
              </a:spcBef>
            </a:pPr>
            <a:r>
              <a:rPr lang="ar-LB" sz="3000" dirty="0"/>
              <a:t>ستمكّن الإستثمارات الداخلية بالتوازي مع الإنفتاح على التعاون مع الخارج من جعل سوريا أن تصبح لاعباً رئيسياً في التجارة العالمية.</a:t>
            </a:r>
            <a:endParaRPr lang="en-US" sz="3000" dirty="0"/>
          </a:p>
          <a:p>
            <a:pPr lvl="1" algn="r" rtl="1">
              <a:spcBef>
                <a:spcPts val="0"/>
              </a:spcBef>
            </a:pPr>
            <a:r>
              <a:rPr lang="ar-LB" sz="3000" dirty="0"/>
              <a:t>الإتحاد الأوروبي هو الشريك الأساسي </a:t>
            </a:r>
            <a:endParaRPr lang="en-US" sz="3000" dirty="0"/>
          </a:p>
          <a:p>
            <a:pPr lvl="1" algn="r" rtl="1">
              <a:spcBef>
                <a:spcPts val="0"/>
              </a:spcBef>
            </a:pPr>
            <a:r>
              <a:rPr lang="ar-LB" sz="3000" dirty="0"/>
              <a:t> ستكون التجارة المستقبلية مع الدول المجاورة مسه</a:t>
            </a:r>
            <a:r>
              <a:rPr kumimoji="0" lang="ar-L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</a:rPr>
              <a:t>ّ</a:t>
            </a:r>
            <a:r>
              <a:rPr lang="ar-LB" sz="3000" dirty="0"/>
              <a:t>لة</a:t>
            </a:r>
          </a:p>
          <a:p>
            <a:pPr lvl="1" algn="r" rtl="1">
              <a:spcBef>
                <a:spcPts val="0"/>
              </a:spcBef>
            </a:pPr>
            <a:r>
              <a:rPr lang="ar-LB" sz="3000" dirty="0"/>
              <a:t>زيادة حجم الصادرات التقليدية (الإستثمار في القطاع الزراعي والفوسفات  والأنسجة).</a:t>
            </a:r>
            <a:endParaRPr lang="en-GB" alt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8F02BA-6A09-4306-B8D0-79655B32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426654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06FA6-DCD7-48E4-A08F-5B6EF14C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155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46637784-9F7A-4895-B930-67EA0D5B7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6576" y="548680"/>
            <a:ext cx="8077200" cy="886544"/>
          </a:xfrm>
        </p:spPr>
        <p:txBody>
          <a:bodyPr anchor="t"/>
          <a:lstStyle/>
          <a:p>
            <a:pPr algn="ctr"/>
            <a:r>
              <a:rPr lang="ar-LB" sz="4000" dirty="0">
                <a:cs typeface="+mn-cs"/>
              </a:rPr>
              <a:t>معدلات نمو الطلب الداخلي</a:t>
            </a:r>
            <a:endParaRPr lang="en-US" altLang="en-US" sz="4000" dirty="0">
              <a:cs typeface="+mn-cs"/>
            </a:endParaRPr>
          </a:p>
        </p:txBody>
      </p:sp>
      <p:graphicFrame>
        <p:nvGraphicFramePr>
          <p:cNvPr id="337925" name="Object 5">
            <a:extLst>
              <a:ext uri="{FF2B5EF4-FFF2-40B4-BE49-F238E27FC236}">
                <a16:creationId xmlns:a16="http://schemas.microsoft.com/office/drawing/2014/main" id="{465AA1F2-350D-4D2D-B03F-FE86DA00894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92560" y="1443632"/>
          <a:ext cx="7618413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Chart" r:id="rId4" imgW="6010351" imgH="3838651" progId="">
                  <p:embed/>
                </p:oleObj>
              </mc:Choice>
              <mc:Fallback>
                <p:oleObj name="Chart" r:id="rId4" imgW="6010351" imgH="3838651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560" y="1443632"/>
                        <a:ext cx="7618413" cy="486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1A673-0EBC-4AEF-AAA9-B3DBF754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360107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860DD-BE4D-45E6-BE1B-3456D703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499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BB9DD06D-000C-489C-BFB8-30211E9E2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60648"/>
            <a:ext cx="7924800" cy="838200"/>
          </a:xfrm>
        </p:spPr>
        <p:txBody>
          <a:bodyPr anchor="t"/>
          <a:lstStyle/>
          <a:p>
            <a:pPr algn="ctr"/>
            <a:r>
              <a:rPr lang="ar-LB" sz="4000" dirty="0">
                <a:cs typeface="+mn-cs"/>
              </a:rPr>
              <a:t>الوضع الراهن</a:t>
            </a:r>
            <a:r>
              <a:rPr lang="ar-SA" sz="4000" dirty="0">
                <a:cs typeface="+mn-cs"/>
              </a:rPr>
              <a:t> للنقل العابر </a:t>
            </a:r>
            <a:r>
              <a:rPr lang="ar-SA" altLang="en-US" sz="4000" dirty="0">
                <a:cs typeface="+mn-cs"/>
              </a:rPr>
              <a:t>- 2005 </a:t>
            </a:r>
            <a:endParaRPr lang="en-US" altLang="en-US" sz="4000" dirty="0"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95512E-05A2-40EB-A587-BD2511B1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472" y="6356350"/>
            <a:ext cx="36322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مشروع النقل المتعدد الأنماط           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F1290-E5D4-4E4F-81F6-1BF3073A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4850F-DC2E-487A-A1CA-E906CEECB30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3902B7-D297-40AC-B533-DFA1BBDE2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979148"/>
              </p:ext>
            </p:extLst>
          </p:nvPr>
        </p:nvGraphicFramePr>
        <p:xfrm>
          <a:off x="660400" y="1098849"/>
          <a:ext cx="8750300" cy="52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212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64EA0E97-8090-40F7-9EC7-4B8B97230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186" y="447837"/>
            <a:ext cx="7924800" cy="838200"/>
          </a:xfrm>
        </p:spPr>
        <p:txBody>
          <a:bodyPr/>
          <a:lstStyle/>
          <a:p>
            <a:pPr algn="ctr"/>
            <a:r>
              <a:rPr lang="ar-LB" sz="4000" dirty="0">
                <a:cs typeface="+mn-cs"/>
              </a:rPr>
              <a:t>الوضع الراهن</a:t>
            </a:r>
            <a:r>
              <a:rPr lang="ar-SA" sz="4000" dirty="0">
                <a:cs typeface="+mn-cs"/>
              </a:rPr>
              <a:t> للنقل العابر – 2005</a:t>
            </a:r>
            <a:endParaRPr lang="en-US" altLang="en-US" sz="4000" dirty="0"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EC740A-99A2-404F-A283-F6E10DD1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520" y="6415730"/>
            <a:ext cx="36322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</a:rPr>
              <a:t>مشروع النقل المتعدد الأنماط           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AF138-1D40-4C50-A795-4FE68A02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4850F-DC2E-487A-A1CA-E906CEECB30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3902B7-D297-40AC-B533-DFA1BBDE2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377638"/>
              </p:ext>
            </p:extLst>
          </p:nvPr>
        </p:nvGraphicFramePr>
        <p:xfrm>
          <a:off x="495300" y="1412776"/>
          <a:ext cx="8915400" cy="494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5950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Freeform 2">
            <a:extLst>
              <a:ext uri="{FF2B5EF4-FFF2-40B4-BE49-F238E27FC236}">
                <a16:creationId xmlns:a16="http://schemas.microsoft.com/office/drawing/2014/main" id="{AFC28931-6FC7-4D97-B719-CDAB1B8F91EC}"/>
              </a:ext>
            </a:extLst>
          </p:cNvPr>
          <p:cNvSpPr>
            <a:spLocks/>
          </p:cNvSpPr>
          <p:nvPr/>
        </p:nvSpPr>
        <p:spPr bwMode="auto">
          <a:xfrm>
            <a:off x="2120900" y="1035050"/>
            <a:ext cx="1104900" cy="5384800"/>
          </a:xfrm>
          <a:custGeom>
            <a:avLst/>
            <a:gdLst>
              <a:gd name="T0" fmla="*/ 0 w 696"/>
              <a:gd name="T1" fmla="*/ 3392 h 3392"/>
              <a:gd name="T2" fmla="*/ 64 w 696"/>
              <a:gd name="T3" fmla="*/ 3084 h 3392"/>
              <a:gd name="T4" fmla="*/ 44 w 696"/>
              <a:gd name="T5" fmla="*/ 3036 h 3392"/>
              <a:gd name="T6" fmla="*/ 120 w 696"/>
              <a:gd name="T7" fmla="*/ 2812 h 3392"/>
              <a:gd name="T8" fmla="*/ 86 w 696"/>
              <a:gd name="T9" fmla="*/ 2723 h 3392"/>
              <a:gd name="T10" fmla="*/ 124 w 696"/>
              <a:gd name="T11" fmla="*/ 2528 h 3392"/>
              <a:gd name="T12" fmla="*/ 252 w 696"/>
              <a:gd name="T13" fmla="*/ 2472 h 3392"/>
              <a:gd name="T14" fmla="*/ 396 w 696"/>
              <a:gd name="T15" fmla="*/ 2296 h 3392"/>
              <a:gd name="T16" fmla="*/ 440 w 696"/>
              <a:gd name="T17" fmla="*/ 2096 h 3392"/>
              <a:gd name="T18" fmla="*/ 440 w 696"/>
              <a:gd name="T19" fmla="*/ 1900 h 3392"/>
              <a:gd name="T20" fmla="*/ 424 w 696"/>
              <a:gd name="T21" fmla="*/ 1652 h 3392"/>
              <a:gd name="T22" fmla="*/ 492 w 696"/>
              <a:gd name="T23" fmla="*/ 1412 h 3392"/>
              <a:gd name="T24" fmla="*/ 480 w 696"/>
              <a:gd name="T25" fmla="*/ 1304 h 3392"/>
              <a:gd name="T26" fmla="*/ 468 w 696"/>
              <a:gd name="T27" fmla="*/ 1136 h 3392"/>
              <a:gd name="T28" fmla="*/ 416 w 696"/>
              <a:gd name="T29" fmla="*/ 1016 h 3392"/>
              <a:gd name="T30" fmla="*/ 404 w 696"/>
              <a:gd name="T31" fmla="*/ 880 h 3392"/>
              <a:gd name="T32" fmla="*/ 696 w 696"/>
              <a:gd name="T33" fmla="*/ 480 h 3392"/>
              <a:gd name="T34" fmla="*/ 696 w 696"/>
              <a:gd name="T35" fmla="*/ 400 h 3392"/>
              <a:gd name="T36" fmla="*/ 632 w 696"/>
              <a:gd name="T37" fmla="*/ 312 h 3392"/>
              <a:gd name="T38" fmla="*/ 632 w 696"/>
              <a:gd name="T39" fmla="*/ 184 h 3392"/>
              <a:gd name="T40" fmla="*/ 612 w 696"/>
              <a:gd name="T41" fmla="*/ 104 h 3392"/>
              <a:gd name="T42" fmla="*/ 688 w 696"/>
              <a:gd name="T43" fmla="*/ 0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6" h="3392">
                <a:moveTo>
                  <a:pt x="0" y="3392"/>
                </a:moveTo>
                <a:lnTo>
                  <a:pt x="64" y="3084"/>
                </a:lnTo>
                <a:lnTo>
                  <a:pt x="44" y="3036"/>
                </a:lnTo>
                <a:lnTo>
                  <a:pt x="120" y="2812"/>
                </a:lnTo>
                <a:lnTo>
                  <a:pt x="86" y="2723"/>
                </a:lnTo>
                <a:lnTo>
                  <a:pt x="124" y="2528"/>
                </a:lnTo>
                <a:lnTo>
                  <a:pt x="252" y="2472"/>
                </a:lnTo>
                <a:lnTo>
                  <a:pt x="396" y="2296"/>
                </a:lnTo>
                <a:lnTo>
                  <a:pt x="440" y="2096"/>
                </a:lnTo>
                <a:lnTo>
                  <a:pt x="440" y="1900"/>
                </a:lnTo>
                <a:lnTo>
                  <a:pt x="424" y="1652"/>
                </a:lnTo>
                <a:lnTo>
                  <a:pt x="492" y="1412"/>
                </a:lnTo>
                <a:lnTo>
                  <a:pt x="480" y="1304"/>
                </a:lnTo>
                <a:lnTo>
                  <a:pt x="468" y="1136"/>
                </a:lnTo>
                <a:lnTo>
                  <a:pt x="416" y="1016"/>
                </a:lnTo>
                <a:lnTo>
                  <a:pt x="404" y="880"/>
                </a:lnTo>
                <a:lnTo>
                  <a:pt x="696" y="480"/>
                </a:lnTo>
                <a:lnTo>
                  <a:pt x="696" y="400"/>
                </a:lnTo>
                <a:lnTo>
                  <a:pt x="632" y="312"/>
                </a:lnTo>
                <a:lnTo>
                  <a:pt x="632" y="184"/>
                </a:lnTo>
                <a:lnTo>
                  <a:pt x="612" y="104"/>
                </a:lnTo>
                <a:lnTo>
                  <a:pt x="688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1" name="Freeform 3">
            <a:extLst>
              <a:ext uri="{FF2B5EF4-FFF2-40B4-BE49-F238E27FC236}">
                <a16:creationId xmlns:a16="http://schemas.microsoft.com/office/drawing/2014/main" id="{30EB24F3-17C4-4DDC-9DF7-E1022729B5E1}"/>
              </a:ext>
            </a:extLst>
          </p:cNvPr>
          <p:cNvSpPr>
            <a:spLocks/>
          </p:cNvSpPr>
          <p:nvPr/>
        </p:nvSpPr>
        <p:spPr bwMode="auto">
          <a:xfrm>
            <a:off x="2152650" y="1085850"/>
            <a:ext cx="1136650" cy="5365750"/>
          </a:xfrm>
          <a:custGeom>
            <a:avLst/>
            <a:gdLst>
              <a:gd name="T0" fmla="*/ 0 w 716"/>
              <a:gd name="T1" fmla="*/ 3380 h 3380"/>
              <a:gd name="T2" fmla="*/ 68 w 716"/>
              <a:gd name="T3" fmla="*/ 3052 h 3380"/>
              <a:gd name="T4" fmla="*/ 52 w 716"/>
              <a:gd name="T5" fmla="*/ 2992 h 3380"/>
              <a:gd name="T6" fmla="*/ 128 w 716"/>
              <a:gd name="T7" fmla="*/ 2760 h 3380"/>
              <a:gd name="T8" fmla="*/ 96 w 716"/>
              <a:gd name="T9" fmla="*/ 2688 h 3380"/>
              <a:gd name="T10" fmla="*/ 132 w 716"/>
              <a:gd name="T11" fmla="*/ 2532 h 3380"/>
              <a:gd name="T12" fmla="*/ 248 w 716"/>
              <a:gd name="T13" fmla="*/ 2464 h 3380"/>
              <a:gd name="T14" fmla="*/ 396 w 716"/>
              <a:gd name="T15" fmla="*/ 2264 h 3380"/>
              <a:gd name="T16" fmla="*/ 456 w 716"/>
              <a:gd name="T17" fmla="*/ 2128 h 3380"/>
              <a:gd name="T18" fmla="*/ 460 w 716"/>
              <a:gd name="T19" fmla="*/ 1960 h 3380"/>
              <a:gd name="T20" fmla="*/ 428 w 716"/>
              <a:gd name="T21" fmla="*/ 1616 h 3380"/>
              <a:gd name="T22" fmla="*/ 508 w 716"/>
              <a:gd name="T23" fmla="*/ 1432 h 3380"/>
              <a:gd name="T24" fmla="*/ 500 w 716"/>
              <a:gd name="T25" fmla="*/ 1316 h 3380"/>
              <a:gd name="T26" fmla="*/ 476 w 716"/>
              <a:gd name="T27" fmla="*/ 1104 h 3380"/>
              <a:gd name="T28" fmla="*/ 436 w 716"/>
              <a:gd name="T29" fmla="*/ 984 h 3380"/>
              <a:gd name="T30" fmla="*/ 416 w 716"/>
              <a:gd name="T31" fmla="*/ 856 h 3380"/>
              <a:gd name="T32" fmla="*/ 716 w 716"/>
              <a:gd name="T33" fmla="*/ 440 h 3380"/>
              <a:gd name="T34" fmla="*/ 692 w 716"/>
              <a:gd name="T35" fmla="*/ 352 h 3380"/>
              <a:gd name="T36" fmla="*/ 660 w 716"/>
              <a:gd name="T37" fmla="*/ 284 h 3380"/>
              <a:gd name="T38" fmla="*/ 644 w 716"/>
              <a:gd name="T39" fmla="*/ 156 h 3380"/>
              <a:gd name="T40" fmla="*/ 628 w 716"/>
              <a:gd name="T41" fmla="*/ 76 h 3380"/>
              <a:gd name="T42" fmla="*/ 696 w 716"/>
              <a:gd name="T43" fmla="*/ 0 h 3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6" h="3380">
                <a:moveTo>
                  <a:pt x="0" y="3380"/>
                </a:moveTo>
                <a:lnTo>
                  <a:pt x="68" y="3052"/>
                </a:lnTo>
                <a:lnTo>
                  <a:pt x="52" y="2992"/>
                </a:lnTo>
                <a:lnTo>
                  <a:pt x="128" y="2760"/>
                </a:lnTo>
                <a:lnTo>
                  <a:pt x="96" y="2688"/>
                </a:lnTo>
                <a:lnTo>
                  <a:pt x="132" y="2532"/>
                </a:lnTo>
                <a:lnTo>
                  <a:pt x="248" y="2464"/>
                </a:lnTo>
                <a:lnTo>
                  <a:pt x="396" y="2264"/>
                </a:lnTo>
                <a:lnTo>
                  <a:pt x="456" y="2128"/>
                </a:lnTo>
                <a:lnTo>
                  <a:pt x="460" y="1960"/>
                </a:lnTo>
                <a:lnTo>
                  <a:pt x="428" y="1616"/>
                </a:lnTo>
                <a:lnTo>
                  <a:pt x="508" y="1432"/>
                </a:lnTo>
                <a:lnTo>
                  <a:pt x="500" y="1316"/>
                </a:lnTo>
                <a:lnTo>
                  <a:pt x="476" y="1104"/>
                </a:lnTo>
                <a:lnTo>
                  <a:pt x="436" y="984"/>
                </a:lnTo>
                <a:lnTo>
                  <a:pt x="416" y="856"/>
                </a:lnTo>
                <a:lnTo>
                  <a:pt x="716" y="440"/>
                </a:lnTo>
                <a:lnTo>
                  <a:pt x="692" y="352"/>
                </a:lnTo>
                <a:lnTo>
                  <a:pt x="660" y="284"/>
                </a:lnTo>
                <a:lnTo>
                  <a:pt x="644" y="156"/>
                </a:lnTo>
                <a:lnTo>
                  <a:pt x="628" y="76"/>
                </a:lnTo>
                <a:lnTo>
                  <a:pt x="696" y="0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2" name="Freeform 4">
            <a:extLst>
              <a:ext uri="{FF2B5EF4-FFF2-40B4-BE49-F238E27FC236}">
                <a16:creationId xmlns:a16="http://schemas.microsoft.com/office/drawing/2014/main" id="{0D67EABD-9AA5-4039-AAB9-CDB599F45344}"/>
              </a:ext>
            </a:extLst>
          </p:cNvPr>
          <p:cNvSpPr>
            <a:spLocks/>
          </p:cNvSpPr>
          <p:nvPr/>
        </p:nvSpPr>
        <p:spPr bwMode="auto">
          <a:xfrm>
            <a:off x="2209800" y="1117600"/>
            <a:ext cx="1098550" cy="5353050"/>
          </a:xfrm>
          <a:custGeom>
            <a:avLst/>
            <a:gdLst>
              <a:gd name="T0" fmla="*/ 0 w 692"/>
              <a:gd name="T1" fmla="*/ 3372 h 3372"/>
              <a:gd name="T2" fmla="*/ 68 w 692"/>
              <a:gd name="T3" fmla="*/ 3020 h 3372"/>
              <a:gd name="T4" fmla="*/ 48 w 692"/>
              <a:gd name="T5" fmla="*/ 2972 h 3372"/>
              <a:gd name="T6" fmla="*/ 124 w 692"/>
              <a:gd name="T7" fmla="*/ 2728 h 3372"/>
              <a:gd name="T8" fmla="*/ 88 w 692"/>
              <a:gd name="T9" fmla="*/ 2660 h 3372"/>
              <a:gd name="T10" fmla="*/ 120 w 692"/>
              <a:gd name="T11" fmla="*/ 2532 h 3372"/>
              <a:gd name="T12" fmla="*/ 252 w 692"/>
              <a:gd name="T13" fmla="*/ 2472 h 3372"/>
              <a:gd name="T14" fmla="*/ 464 w 692"/>
              <a:gd name="T15" fmla="*/ 2116 h 3372"/>
              <a:gd name="T16" fmla="*/ 416 w 692"/>
              <a:gd name="T17" fmla="*/ 1632 h 3372"/>
              <a:gd name="T18" fmla="*/ 496 w 692"/>
              <a:gd name="T19" fmla="*/ 1440 h 3372"/>
              <a:gd name="T20" fmla="*/ 472 w 692"/>
              <a:gd name="T21" fmla="*/ 1072 h 3372"/>
              <a:gd name="T22" fmla="*/ 432 w 692"/>
              <a:gd name="T23" fmla="*/ 952 h 3372"/>
              <a:gd name="T24" fmla="*/ 408 w 692"/>
              <a:gd name="T25" fmla="*/ 844 h 3372"/>
              <a:gd name="T26" fmla="*/ 692 w 692"/>
              <a:gd name="T27" fmla="*/ 444 h 3372"/>
              <a:gd name="T28" fmla="*/ 688 w 692"/>
              <a:gd name="T29" fmla="*/ 344 h 3372"/>
              <a:gd name="T30" fmla="*/ 652 w 692"/>
              <a:gd name="T31" fmla="*/ 244 h 3372"/>
              <a:gd name="T32" fmla="*/ 624 w 692"/>
              <a:gd name="T33" fmla="*/ 68 h 3372"/>
              <a:gd name="T34" fmla="*/ 680 w 692"/>
              <a:gd name="T35" fmla="*/ 0 h 3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92" h="3372">
                <a:moveTo>
                  <a:pt x="0" y="3372"/>
                </a:moveTo>
                <a:lnTo>
                  <a:pt x="68" y="3020"/>
                </a:lnTo>
                <a:lnTo>
                  <a:pt x="48" y="2972"/>
                </a:lnTo>
                <a:lnTo>
                  <a:pt x="124" y="2728"/>
                </a:lnTo>
                <a:lnTo>
                  <a:pt x="88" y="2660"/>
                </a:lnTo>
                <a:lnTo>
                  <a:pt x="120" y="2532"/>
                </a:lnTo>
                <a:lnTo>
                  <a:pt x="252" y="2472"/>
                </a:lnTo>
                <a:lnTo>
                  <a:pt x="464" y="2116"/>
                </a:lnTo>
                <a:lnTo>
                  <a:pt x="416" y="1632"/>
                </a:lnTo>
                <a:lnTo>
                  <a:pt x="496" y="1440"/>
                </a:lnTo>
                <a:lnTo>
                  <a:pt x="472" y="1072"/>
                </a:lnTo>
                <a:lnTo>
                  <a:pt x="432" y="952"/>
                </a:lnTo>
                <a:lnTo>
                  <a:pt x="408" y="844"/>
                </a:lnTo>
                <a:lnTo>
                  <a:pt x="692" y="444"/>
                </a:lnTo>
                <a:lnTo>
                  <a:pt x="688" y="344"/>
                </a:lnTo>
                <a:lnTo>
                  <a:pt x="652" y="244"/>
                </a:lnTo>
                <a:lnTo>
                  <a:pt x="624" y="68"/>
                </a:lnTo>
                <a:lnTo>
                  <a:pt x="680" y="0"/>
                </a:lnTo>
              </a:path>
            </a:pathLst>
          </a:custGeom>
          <a:noFill/>
          <a:ln w="28575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3" name="Freeform 5">
            <a:extLst>
              <a:ext uri="{FF2B5EF4-FFF2-40B4-BE49-F238E27FC236}">
                <a16:creationId xmlns:a16="http://schemas.microsoft.com/office/drawing/2014/main" id="{D6F9DC4E-1027-4FB2-B565-A349807BF656}"/>
              </a:ext>
            </a:extLst>
          </p:cNvPr>
          <p:cNvSpPr>
            <a:spLocks/>
          </p:cNvSpPr>
          <p:nvPr/>
        </p:nvSpPr>
        <p:spPr bwMode="auto">
          <a:xfrm>
            <a:off x="1009650" y="2578100"/>
            <a:ext cx="1993900" cy="3886200"/>
          </a:xfrm>
          <a:custGeom>
            <a:avLst/>
            <a:gdLst>
              <a:gd name="T0" fmla="*/ 0 w 1256"/>
              <a:gd name="T1" fmla="*/ 12 h 2448"/>
              <a:gd name="T2" fmla="*/ 508 w 1256"/>
              <a:gd name="T3" fmla="*/ 0 h 2448"/>
              <a:gd name="T4" fmla="*/ 580 w 1256"/>
              <a:gd name="T5" fmla="*/ 108 h 2448"/>
              <a:gd name="T6" fmla="*/ 620 w 1256"/>
              <a:gd name="T7" fmla="*/ 176 h 2448"/>
              <a:gd name="T8" fmla="*/ 584 w 1256"/>
              <a:gd name="T9" fmla="*/ 312 h 2448"/>
              <a:gd name="T10" fmla="*/ 552 w 1256"/>
              <a:gd name="T11" fmla="*/ 452 h 2448"/>
              <a:gd name="T12" fmla="*/ 576 w 1256"/>
              <a:gd name="T13" fmla="*/ 576 h 2448"/>
              <a:gd name="T14" fmla="*/ 692 w 1256"/>
              <a:gd name="T15" fmla="*/ 648 h 2448"/>
              <a:gd name="T16" fmla="*/ 816 w 1256"/>
              <a:gd name="T17" fmla="*/ 596 h 2448"/>
              <a:gd name="T18" fmla="*/ 908 w 1256"/>
              <a:gd name="T19" fmla="*/ 612 h 2448"/>
              <a:gd name="T20" fmla="*/ 1104 w 1256"/>
              <a:gd name="T21" fmla="*/ 576 h 2448"/>
              <a:gd name="T22" fmla="*/ 1244 w 1256"/>
              <a:gd name="T23" fmla="*/ 612 h 2448"/>
              <a:gd name="T24" fmla="*/ 1208 w 1256"/>
              <a:gd name="T25" fmla="*/ 764 h 2448"/>
              <a:gd name="T26" fmla="*/ 1232 w 1256"/>
              <a:gd name="T27" fmla="*/ 984 h 2448"/>
              <a:gd name="T28" fmla="*/ 1256 w 1256"/>
              <a:gd name="T29" fmla="*/ 1180 h 2448"/>
              <a:gd name="T30" fmla="*/ 1052 w 1256"/>
              <a:gd name="T31" fmla="*/ 1544 h 2448"/>
              <a:gd name="T32" fmla="*/ 904 w 1256"/>
              <a:gd name="T33" fmla="*/ 1640 h 2448"/>
              <a:gd name="T34" fmla="*/ 884 w 1256"/>
              <a:gd name="T35" fmla="*/ 1736 h 2448"/>
              <a:gd name="T36" fmla="*/ 908 w 1256"/>
              <a:gd name="T37" fmla="*/ 1820 h 2448"/>
              <a:gd name="T38" fmla="*/ 828 w 1256"/>
              <a:gd name="T39" fmla="*/ 2048 h 2448"/>
              <a:gd name="T40" fmla="*/ 856 w 1256"/>
              <a:gd name="T41" fmla="*/ 2108 h 2448"/>
              <a:gd name="T42" fmla="*/ 776 w 1256"/>
              <a:gd name="T43" fmla="*/ 2448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6" h="2448">
                <a:moveTo>
                  <a:pt x="0" y="12"/>
                </a:moveTo>
                <a:lnTo>
                  <a:pt x="508" y="0"/>
                </a:lnTo>
                <a:lnTo>
                  <a:pt x="580" y="108"/>
                </a:lnTo>
                <a:lnTo>
                  <a:pt x="620" y="176"/>
                </a:lnTo>
                <a:lnTo>
                  <a:pt x="584" y="312"/>
                </a:lnTo>
                <a:lnTo>
                  <a:pt x="552" y="452"/>
                </a:lnTo>
                <a:lnTo>
                  <a:pt x="576" y="576"/>
                </a:lnTo>
                <a:lnTo>
                  <a:pt x="692" y="648"/>
                </a:lnTo>
                <a:lnTo>
                  <a:pt x="816" y="596"/>
                </a:lnTo>
                <a:lnTo>
                  <a:pt x="908" y="612"/>
                </a:lnTo>
                <a:lnTo>
                  <a:pt x="1104" y="576"/>
                </a:lnTo>
                <a:lnTo>
                  <a:pt x="1244" y="612"/>
                </a:lnTo>
                <a:lnTo>
                  <a:pt x="1208" y="764"/>
                </a:lnTo>
                <a:lnTo>
                  <a:pt x="1232" y="984"/>
                </a:lnTo>
                <a:lnTo>
                  <a:pt x="1256" y="1180"/>
                </a:lnTo>
                <a:lnTo>
                  <a:pt x="1052" y="1544"/>
                </a:lnTo>
                <a:lnTo>
                  <a:pt x="904" y="1640"/>
                </a:lnTo>
                <a:lnTo>
                  <a:pt x="884" y="1736"/>
                </a:lnTo>
                <a:lnTo>
                  <a:pt x="908" y="1820"/>
                </a:lnTo>
                <a:lnTo>
                  <a:pt x="828" y="2048"/>
                </a:lnTo>
                <a:lnTo>
                  <a:pt x="856" y="2108"/>
                </a:lnTo>
                <a:lnTo>
                  <a:pt x="776" y="2448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4" name="Freeform 6">
            <a:extLst>
              <a:ext uri="{FF2B5EF4-FFF2-40B4-BE49-F238E27FC236}">
                <a16:creationId xmlns:a16="http://schemas.microsoft.com/office/drawing/2014/main" id="{2CED80BA-20B3-4FDB-9ADA-C63C387E2E2F}"/>
              </a:ext>
            </a:extLst>
          </p:cNvPr>
          <p:cNvSpPr>
            <a:spLocks/>
          </p:cNvSpPr>
          <p:nvPr/>
        </p:nvSpPr>
        <p:spPr bwMode="auto">
          <a:xfrm>
            <a:off x="1104900" y="3359150"/>
            <a:ext cx="1968500" cy="3149600"/>
          </a:xfrm>
          <a:custGeom>
            <a:avLst/>
            <a:gdLst>
              <a:gd name="T0" fmla="*/ 0 w 1240"/>
              <a:gd name="T1" fmla="*/ 0 h 1984"/>
              <a:gd name="T2" fmla="*/ 500 w 1240"/>
              <a:gd name="T3" fmla="*/ 0 h 1984"/>
              <a:gd name="T4" fmla="*/ 568 w 1240"/>
              <a:gd name="T5" fmla="*/ 12 h 1984"/>
              <a:gd name="T6" fmla="*/ 640 w 1240"/>
              <a:gd name="T7" fmla="*/ 80 h 1984"/>
              <a:gd name="T8" fmla="*/ 724 w 1240"/>
              <a:gd name="T9" fmla="*/ 52 h 1984"/>
              <a:gd name="T10" fmla="*/ 860 w 1240"/>
              <a:gd name="T11" fmla="*/ 52 h 1984"/>
              <a:gd name="T12" fmla="*/ 952 w 1240"/>
              <a:gd name="T13" fmla="*/ 20 h 1984"/>
              <a:gd name="T14" fmla="*/ 1224 w 1240"/>
              <a:gd name="T15" fmla="*/ 72 h 1984"/>
              <a:gd name="T16" fmla="*/ 1188 w 1240"/>
              <a:gd name="T17" fmla="*/ 308 h 1984"/>
              <a:gd name="T18" fmla="*/ 1240 w 1240"/>
              <a:gd name="T19" fmla="*/ 688 h 1984"/>
              <a:gd name="T20" fmla="*/ 1104 w 1240"/>
              <a:gd name="T21" fmla="*/ 932 h 1984"/>
              <a:gd name="T22" fmla="*/ 1028 w 1240"/>
              <a:gd name="T23" fmla="*/ 1084 h 1984"/>
              <a:gd name="T24" fmla="*/ 860 w 1240"/>
              <a:gd name="T25" fmla="*/ 1168 h 1984"/>
              <a:gd name="T26" fmla="*/ 860 w 1240"/>
              <a:gd name="T27" fmla="*/ 1232 h 1984"/>
              <a:gd name="T28" fmla="*/ 892 w 1240"/>
              <a:gd name="T29" fmla="*/ 1324 h 1984"/>
              <a:gd name="T30" fmla="*/ 816 w 1240"/>
              <a:gd name="T31" fmla="*/ 1512 h 1984"/>
              <a:gd name="T32" fmla="*/ 836 w 1240"/>
              <a:gd name="T33" fmla="*/ 1604 h 1984"/>
              <a:gd name="T34" fmla="*/ 748 w 1240"/>
              <a:gd name="T35" fmla="*/ 1984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40" h="1984">
                <a:moveTo>
                  <a:pt x="0" y="0"/>
                </a:moveTo>
                <a:lnTo>
                  <a:pt x="500" y="0"/>
                </a:lnTo>
                <a:lnTo>
                  <a:pt x="568" y="12"/>
                </a:lnTo>
                <a:lnTo>
                  <a:pt x="640" y="80"/>
                </a:lnTo>
                <a:lnTo>
                  <a:pt x="724" y="52"/>
                </a:lnTo>
                <a:lnTo>
                  <a:pt x="860" y="52"/>
                </a:lnTo>
                <a:lnTo>
                  <a:pt x="952" y="20"/>
                </a:lnTo>
                <a:lnTo>
                  <a:pt x="1224" y="72"/>
                </a:lnTo>
                <a:lnTo>
                  <a:pt x="1188" y="308"/>
                </a:lnTo>
                <a:lnTo>
                  <a:pt x="1240" y="688"/>
                </a:lnTo>
                <a:lnTo>
                  <a:pt x="1104" y="932"/>
                </a:lnTo>
                <a:lnTo>
                  <a:pt x="1028" y="1084"/>
                </a:lnTo>
                <a:lnTo>
                  <a:pt x="860" y="1168"/>
                </a:lnTo>
                <a:lnTo>
                  <a:pt x="860" y="1232"/>
                </a:lnTo>
                <a:lnTo>
                  <a:pt x="892" y="1324"/>
                </a:lnTo>
                <a:lnTo>
                  <a:pt x="816" y="1512"/>
                </a:lnTo>
                <a:lnTo>
                  <a:pt x="836" y="1604"/>
                </a:lnTo>
                <a:lnTo>
                  <a:pt x="748" y="1984"/>
                </a:ln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5" name="Freeform 7">
            <a:extLst>
              <a:ext uri="{FF2B5EF4-FFF2-40B4-BE49-F238E27FC236}">
                <a16:creationId xmlns:a16="http://schemas.microsoft.com/office/drawing/2014/main" id="{64857B58-76E2-4273-A0B2-03B24EE6757E}"/>
              </a:ext>
            </a:extLst>
          </p:cNvPr>
          <p:cNvSpPr>
            <a:spLocks/>
          </p:cNvSpPr>
          <p:nvPr/>
        </p:nvSpPr>
        <p:spPr bwMode="auto">
          <a:xfrm>
            <a:off x="1873250" y="3644900"/>
            <a:ext cx="3524250" cy="1638300"/>
          </a:xfrm>
          <a:custGeom>
            <a:avLst/>
            <a:gdLst>
              <a:gd name="T0" fmla="*/ 0 w 2220"/>
              <a:gd name="T1" fmla="*/ 212 h 1032"/>
              <a:gd name="T2" fmla="*/ 96 w 2220"/>
              <a:gd name="T3" fmla="*/ 176 h 1032"/>
              <a:gd name="T4" fmla="*/ 112 w 2220"/>
              <a:gd name="T5" fmla="*/ 112 h 1032"/>
              <a:gd name="T6" fmla="*/ 200 w 2220"/>
              <a:gd name="T7" fmla="*/ 36 h 1032"/>
              <a:gd name="T8" fmla="*/ 272 w 2220"/>
              <a:gd name="T9" fmla="*/ 0 h 1032"/>
              <a:gd name="T10" fmla="*/ 440 w 2220"/>
              <a:gd name="T11" fmla="*/ 12 h 1032"/>
              <a:gd name="T12" fmla="*/ 528 w 2220"/>
              <a:gd name="T13" fmla="*/ 0 h 1032"/>
              <a:gd name="T14" fmla="*/ 648 w 2220"/>
              <a:gd name="T15" fmla="*/ 8 h 1032"/>
              <a:gd name="T16" fmla="*/ 748 w 2220"/>
              <a:gd name="T17" fmla="*/ 24 h 1032"/>
              <a:gd name="T18" fmla="*/ 852 w 2220"/>
              <a:gd name="T19" fmla="*/ 28 h 1032"/>
              <a:gd name="T20" fmla="*/ 1184 w 2220"/>
              <a:gd name="T21" fmla="*/ 272 h 1032"/>
              <a:gd name="T22" fmla="*/ 1196 w 2220"/>
              <a:gd name="T23" fmla="*/ 316 h 1032"/>
              <a:gd name="T24" fmla="*/ 1208 w 2220"/>
              <a:gd name="T25" fmla="*/ 396 h 1032"/>
              <a:gd name="T26" fmla="*/ 1364 w 2220"/>
              <a:gd name="T27" fmla="*/ 500 h 1032"/>
              <a:gd name="T28" fmla="*/ 1408 w 2220"/>
              <a:gd name="T29" fmla="*/ 524 h 1032"/>
              <a:gd name="T30" fmla="*/ 1400 w 2220"/>
              <a:gd name="T31" fmla="*/ 684 h 1032"/>
              <a:gd name="T32" fmla="*/ 1476 w 2220"/>
              <a:gd name="T33" fmla="*/ 752 h 1032"/>
              <a:gd name="T34" fmla="*/ 2220 w 2220"/>
              <a:gd name="T35" fmla="*/ 1032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0" h="1032">
                <a:moveTo>
                  <a:pt x="0" y="212"/>
                </a:moveTo>
                <a:lnTo>
                  <a:pt x="96" y="176"/>
                </a:lnTo>
                <a:lnTo>
                  <a:pt x="112" y="112"/>
                </a:lnTo>
                <a:lnTo>
                  <a:pt x="200" y="36"/>
                </a:lnTo>
                <a:lnTo>
                  <a:pt x="272" y="0"/>
                </a:lnTo>
                <a:lnTo>
                  <a:pt x="440" y="12"/>
                </a:lnTo>
                <a:lnTo>
                  <a:pt x="528" y="0"/>
                </a:lnTo>
                <a:lnTo>
                  <a:pt x="648" y="8"/>
                </a:lnTo>
                <a:lnTo>
                  <a:pt x="748" y="24"/>
                </a:lnTo>
                <a:lnTo>
                  <a:pt x="852" y="28"/>
                </a:lnTo>
                <a:lnTo>
                  <a:pt x="1184" y="272"/>
                </a:lnTo>
                <a:lnTo>
                  <a:pt x="1196" y="316"/>
                </a:lnTo>
                <a:lnTo>
                  <a:pt x="1208" y="396"/>
                </a:lnTo>
                <a:lnTo>
                  <a:pt x="1364" y="500"/>
                </a:lnTo>
                <a:lnTo>
                  <a:pt x="1408" y="524"/>
                </a:lnTo>
                <a:lnTo>
                  <a:pt x="1400" y="684"/>
                </a:lnTo>
                <a:lnTo>
                  <a:pt x="1476" y="752"/>
                </a:lnTo>
                <a:lnTo>
                  <a:pt x="2220" y="10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6" name="Freeform 8">
            <a:extLst>
              <a:ext uri="{FF2B5EF4-FFF2-40B4-BE49-F238E27FC236}">
                <a16:creationId xmlns:a16="http://schemas.microsoft.com/office/drawing/2014/main" id="{9012D290-A746-4710-8131-A876CE20C29D}"/>
              </a:ext>
            </a:extLst>
          </p:cNvPr>
          <p:cNvSpPr>
            <a:spLocks/>
          </p:cNvSpPr>
          <p:nvPr/>
        </p:nvSpPr>
        <p:spPr bwMode="auto">
          <a:xfrm>
            <a:off x="1003300" y="2616200"/>
            <a:ext cx="1035050" cy="1257300"/>
          </a:xfrm>
          <a:custGeom>
            <a:avLst/>
            <a:gdLst>
              <a:gd name="T0" fmla="*/ 0 w 652"/>
              <a:gd name="T1" fmla="*/ 8 h 792"/>
              <a:gd name="T2" fmla="*/ 504 w 652"/>
              <a:gd name="T3" fmla="*/ 0 h 792"/>
              <a:gd name="T4" fmla="*/ 576 w 652"/>
              <a:gd name="T5" fmla="*/ 156 h 792"/>
              <a:gd name="T6" fmla="*/ 508 w 652"/>
              <a:gd name="T7" fmla="*/ 412 h 792"/>
              <a:gd name="T8" fmla="*/ 556 w 652"/>
              <a:gd name="T9" fmla="*/ 596 h 792"/>
              <a:gd name="T10" fmla="*/ 652 w 652"/>
              <a:gd name="T11" fmla="*/ 644 h 792"/>
              <a:gd name="T12" fmla="*/ 504 w 652"/>
              <a:gd name="T13" fmla="*/ 79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792">
                <a:moveTo>
                  <a:pt x="0" y="8"/>
                </a:moveTo>
                <a:lnTo>
                  <a:pt x="504" y="0"/>
                </a:lnTo>
                <a:lnTo>
                  <a:pt x="576" y="156"/>
                </a:lnTo>
                <a:lnTo>
                  <a:pt x="508" y="412"/>
                </a:lnTo>
                <a:lnTo>
                  <a:pt x="556" y="596"/>
                </a:lnTo>
                <a:lnTo>
                  <a:pt x="652" y="644"/>
                </a:lnTo>
                <a:lnTo>
                  <a:pt x="504" y="792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7" name="Freeform 9">
            <a:extLst>
              <a:ext uri="{FF2B5EF4-FFF2-40B4-BE49-F238E27FC236}">
                <a16:creationId xmlns:a16="http://schemas.microsoft.com/office/drawing/2014/main" id="{84D9C440-296C-4B55-ABB3-9E2B53D572AF}"/>
              </a:ext>
            </a:extLst>
          </p:cNvPr>
          <p:cNvSpPr>
            <a:spLocks/>
          </p:cNvSpPr>
          <p:nvPr/>
        </p:nvSpPr>
        <p:spPr bwMode="auto">
          <a:xfrm>
            <a:off x="1104900" y="3343276"/>
            <a:ext cx="850900" cy="523875"/>
          </a:xfrm>
          <a:custGeom>
            <a:avLst/>
            <a:gdLst>
              <a:gd name="T0" fmla="*/ 0 w 536"/>
              <a:gd name="T1" fmla="*/ 14 h 330"/>
              <a:gd name="T2" fmla="*/ 440 w 536"/>
              <a:gd name="T3" fmla="*/ 30 h 330"/>
              <a:gd name="T4" fmla="*/ 432 w 536"/>
              <a:gd name="T5" fmla="*/ 154 h 330"/>
              <a:gd name="T6" fmla="*/ 536 w 536"/>
              <a:gd name="T7" fmla="*/ 194 h 330"/>
              <a:gd name="T8" fmla="*/ 396 w 536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6" h="330">
                <a:moveTo>
                  <a:pt x="0" y="14"/>
                </a:moveTo>
                <a:cubicBezTo>
                  <a:pt x="0" y="50"/>
                  <a:pt x="351" y="0"/>
                  <a:pt x="440" y="30"/>
                </a:cubicBezTo>
                <a:lnTo>
                  <a:pt x="432" y="154"/>
                </a:lnTo>
                <a:lnTo>
                  <a:pt x="536" y="194"/>
                </a:lnTo>
                <a:lnTo>
                  <a:pt x="396" y="330"/>
                </a:ln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8" name="Freeform 10">
            <a:extLst>
              <a:ext uri="{FF2B5EF4-FFF2-40B4-BE49-F238E27FC236}">
                <a16:creationId xmlns:a16="http://schemas.microsoft.com/office/drawing/2014/main" id="{866B8702-2C0D-49EC-A910-458EC0B4F693}"/>
              </a:ext>
            </a:extLst>
          </p:cNvPr>
          <p:cNvSpPr>
            <a:spLocks/>
          </p:cNvSpPr>
          <p:nvPr/>
        </p:nvSpPr>
        <p:spPr bwMode="auto">
          <a:xfrm>
            <a:off x="1111250" y="749300"/>
            <a:ext cx="7905750" cy="3028950"/>
          </a:xfrm>
          <a:custGeom>
            <a:avLst/>
            <a:gdLst>
              <a:gd name="T0" fmla="*/ 0 w 4980"/>
              <a:gd name="T1" fmla="*/ 1616 h 1908"/>
              <a:gd name="T2" fmla="*/ 560 w 4980"/>
              <a:gd name="T3" fmla="*/ 1620 h 1908"/>
              <a:gd name="T4" fmla="*/ 644 w 4980"/>
              <a:gd name="T5" fmla="*/ 1680 h 1908"/>
              <a:gd name="T6" fmla="*/ 804 w 4980"/>
              <a:gd name="T7" fmla="*/ 1652 h 1908"/>
              <a:gd name="T8" fmla="*/ 948 w 4980"/>
              <a:gd name="T9" fmla="*/ 1632 h 1908"/>
              <a:gd name="T10" fmla="*/ 1148 w 4980"/>
              <a:gd name="T11" fmla="*/ 1668 h 1908"/>
              <a:gd name="T12" fmla="*/ 1244 w 4980"/>
              <a:gd name="T13" fmla="*/ 1680 h 1908"/>
              <a:gd name="T14" fmla="*/ 1260 w 4980"/>
              <a:gd name="T15" fmla="*/ 1760 h 1908"/>
              <a:gd name="T16" fmla="*/ 1316 w 4980"/>
              <a:gd name="T17" fmla="*/ 1792 h 1908"/>
              <a:gd name="T18" fmla="*/ 2088 w 4980"/>
              <a:gd name="T19" fmla="*/ 1908 h 1908"/>
              <a:gd name="T20" fmla="*/ 2340 w 4980"/>
              <a:gd name="T21" fmla="*/ 1856 h 1908"/>
              <a:gd name="T22" fmla="*/ 2540 w 4980"/>
              <a:gd name="T23" fmla="*/ 1620 h 1908"/>
              <a:gd name="T24" fmla="*/ 2924 w 4980"/>
              <a:gd name="T25" fmla="*/ 1568 h 1908"/>
              <a:gd name="T26" fmla="*/ 3544 w 4980"/>
              <a:gd name="T27" fmla="*/ 1184 h 1908"/>
              <a:gd name="T28" fmla="*/ 3784 w 4980"/>
              <a:gd name="T29" fmla="*/ 1104 h 1908"/>
              <a:gd name="T30" fmla="*/ 3912 w 4980"/>
              <a:gd name="T31" fmla="*/ 796 h 1908"/>
              <a:gd name="T32" fmla="*/ 3804 w 4980"/>
              <a:gd name="T33" fmla="*/ 684 h 1908"/>
              <a:gd name="T34" fmla="*/ 3852 w 4980"/>
              <a:gd name="T35" fmla="*/ 408 h 1908"/>
              <a:gd name="T36" fmla="*/ 3864 w 4980"/>
              <a:gd name="T37" fmla="*/ 304 h 1908"/>
              <a:gd name="T38" fmla="*/ 3908 w 4980"/>
              <a:gd name="T39" fmla="*/ 288 h 1908"/>
              <a:gd name="T40" fmla="*/ 4072 w 4980"/>
              <a:gd name="T41" fmla="*/ 360 h 1908"/>
              <a:gd name="T42" fmla="*/ 4144 w 4980"/>
              <a:gd name="T43" fmla="*/ 368 h 1908"/>
              <a:gd name="T44" fmla="*/ 4272 w 4980"/>
              <a:gd name="T45" fmla="*/ 272 h 1908"/>
              <a:gd name="T46" fmla="*/ 4372 w 4980"/>
              <a:gd name="T47" fmla="*/ 228 h 1908"/>
              <a:gd name="T48" fmla="*/ 4588 w 4980"/>
              <a:gd name="T49" fmla="*/ 208 h 1908"/>
              <a:gd name="T50" fmla="*/ 4752 w 4980"/>
              <a:gd name="T51" fmla="*/ 0 h 1908"/>
              <a:gd name="T52" fmla="*/ 4980 w 4980"/>
              <a:gd name="T53" fmla="*/ 84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0" h="1908">
                <a:moveTo>
                  <a:pt x="0" y="1616"/>
                </a:moveTo>
                <a:cubicBezTo>
                  <a:pt x="87" y="1620"/>
                  <a:pt x="453" y="1610"/>
                  <a:pt x="560" y="1620"/>
                </a:cubicBezTo>
                <a:lnTo>
                  <a:pt x="644" y="1680"/>
                </a:lnTo>
                <a:lnTo>
                  <a:pt x="804" y="1652"/>
                </a:lnTo>
                <a:lnTo>
                  <a:pt x="948" y="1632"/>
                </a:lnTo>
                <a:lnTo>
                  <a:pt x="1148" y="1668"/>
                </a:lnTo>
                <a:lnTo>
                  <a:pt x="1244" y="1680"/>
                </a:lnTo>
                <a:lnTo>
                  <a:pt x="1260" y="1760"/>
                </a:lnTo>
                <a:lnTo>
                  <a:pt x="1316" y="1792"/>
                </a:lnTo>
                <a:lnTo>
                  <a:pt x="2088" y="1908"/>
                </a:lnTo>
                <a:lnTo>
                  <a:pt x="2340" y="1856"/>
                </a:lnTo>
                <a:lnTo>
                  <a:pt x="2540" y="1620"/>
                </a:lnTo>
                <a:lnTo>
                  <a:pt x="2924" y="1568"/>
                </a:lnTo>
                <a:lnTo>
                  <a:pt x="3544" y="1184"/>
                </a:lnTo>
                <a:lnTo>
                  <a:pt x="3784" y="1104"/>
                </a:lnTo>
                <a:lnTo>
                  <a:pt x="3912" y="796"/>
                </a:lnTo>
                <a:lnTo>
                  <a:pt x="3804" y="684"/>
                </a:lnTo>
                <a:lnTo>
                  <a:pt x="3852" y="408"/>
                </a:lnTo>
                <a:lnTo>
                  <a:pt x="3864" y="304"/>
                </a:lnTo>
                <a:lnTo>
                  <a:pt x="3908" y="288"/>
                </a:lnTo>
                <a:lnTo>
                  <a:pt x="4072" y="360"/>
                </a:lnTo>
                <a:lnTo>
                  <a:pt x="4144" y="368"/>
                </a:lnTo>
                <a:lnTo>
                  <a:pt x="4272" y="272"/>
                </a:lnTo>
                <a:lnTo>
                  <a:pt x="4372" y="228"/>
                </a:lnTo>
                <a:lnTo>
                  <a:pt x="4588" y="208"/>
                </a:lnTo>
                <a:lnTo>
                  <a:pt x="4752" y="0"/>
                </a:lnTo>
                <a:lnTo>
                  <a:pt x="4980" y="84"/>
                </a:lnTo>
              </a:path>
            </a:pathLst>
          </a:custGeom>
          <a:noFill/>
          <a:ln w="28575" cmpd="sng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9" name="Freeform 11">
            <a:extLst>
              <a:ext uri="{FF2B5EF4-FFF2-40B4-BE49-F238E27FC236}">
                <a16:creationId xmlns:a16="http://schemas.microsoft.com/office/drawing/2014/main" id="{24F6EBE7-5E81-4BD3-BD82-5A5879249471}"/>
              </a:ext>
            </a:extLst>
          </p:cNvPr>
          <p:cNvSpPr>
            <a:spLocks/>
          </p:cNvSpPr>
          <p:nvPr/>
        </p:nvSpPr>
        <p:spPr bwMode="auto">
          <a:xfrm>
            <a:off x="1016000" y="806450"/>
            <a:ext cx="7956550" cy="3035300"/>
          </a:xfrm>
          <a:custGeom>
            <a:avLst/>
            <a:gdLst>
              <a:gd name="T0" fmla="*/ 0 w 5012"/>
              <a:gd name="T1" fmla="*/ 1104 h 1912"/>
              <a:gd name="T2" fmla="*/ 512 w 5012"/>
              <a:gd name="T3" fmla="*/ 1084 h 1912"/>
              <a:gd name="T4" fmla="*/ 652 w 5012"/>
              <a:gd name="T5" fmla="*/ 1268 h 1912"/>
              <a:gd name="T6" fmla="*/ 600 w 5012"/>
              <a:gd name="T7" fmla="*/ 1492 h 1912"/>
              <a:gd name="T8" fmla="*/ 588 w 5012"/>
              <a:gd name="T9" fmla="*/ 1648 h 1912"/>
              <a:gd name="T10" fmla="*/ 700 w 5012"/>
              <a:gd name="T11" fmla="*/ 1728 h 1912"/>
              <a:gd name="T12" fmla="*/ 800 w 5012"/>
              <a:gd name="T13" fmla="*/ 1688 h 1912"/>
              <a:gd name="T14" fmla="*/ 916 w 5012"/>
              <a:gd name="T15" fmla="*/ 1692 h 1912"/>
              <a:gd name="T16" fmla="*/ 1012 w 5012"/>
              <a:gd name="T17" fmla="*/ 1668 h 1912"/>
              <a:gd name="T18" fmla="*/ 1152 w 5012"/>
              <a:gd name="T19" fmla="*/ 1676 h 1912"/>
              <a:gd name="T20" fmla="*/ 1248 w 5012"/>
              <a:gd name="T21" fmla="*/ 1704 h 1912"/>
              <a:gd name="T22" fmla="*/ 1392 w 5012"/>
              <a:gd name="T23" fmla="*/ 1792 h 1912"/>
              <a:gd name="T24" fmla="*/ 2164 w 5012"/>
              <a:gd name="T25" fmla="*/ 1912 h 1912"/>
              <a:gd name="T26" fmla="*/ 2408 w 5012"/>
              <a:gd name="T27" fmla="*/ 1860 h 1912"/>
              <a:gd name="T28" fmla="*/ 2644 w 5012"/>
              <a:gd name="T29" fmla="*/ 1632 h 1912"/>
              <a:gd name="T30" fmla="*/ 2984 w 5012"/>
              <a:gd name="T31" fmla="*/ 1580 h 1912"/>
              <a:gd name="T32" fmla="*/ 3508 w 5012"/>
              <a:gd name="T33" fmla="*/ 1276 h 1912"/>
              <a:gd name="T34" fmla="*/ 3616 w 5012"/>
              <a:gd name="T35" fmla="*/ 1188 h 1912"/>
              <a:gd name="T36" fmla="*/ 3880 w 5012"/>
              <a:gd name="T37" fmla="*/ 1104 h 1912"/>
              <a:gd name="T38" fmla="*/ 4020 w 5012"/>
              <a:gd name="T39" fmla="*/ 752 h 1912"/>
              <a:gd name="T40" fmla="*/ 3900 w 5012"/>
              <a:gd name="T41" fmla="*/ 640 h 1912"/>
              <a:gd name="T42" fmla="*/ 3928 w 5012"/>
              <a:gd name="T43" fmla="*/ 492 h 1912"/>
              <a:gd name="T44" fmla="*/ 3952 w 5012"/>
              <a:gd name="T45" fmla="*/ 440 h 1912"/>
              <a:gd name="T46" fmla="*/ 3948 w 5012"/>
              <a:gd name="T47" fmla="*/ 300 h 1912"/>
              <a:gd name="T48" fmla="*/ 4124 w 5012"/>
              <a:gd name="T49" fmla="*/ 360 h 1912"/>
              <a:gd name="T50" fmla="*/ 4188 w 5012"/>
              <a:gd name="T51" fmla="*/ 360 h 1912"/>
              <a:gd name="T52" fmla="*/ 4404 w 5012"/>
              <a:gd name="T53" fmla="*/ 240 h 1912"/>
              <a:gd name="T54" fmla="*/ 4672 w 5012"/>
              <a:gd name="T55" fmla="*/ 204 h 1912"/>
              <a:gd name="T56" fmla="*/ 4816 w 5012"/>
              <a:gd name="T57" fmla="*/ 0 h 1912"/>
              <a:gd name="T58" fmla="*/ 5012 w 5012"/>
              <a:gd name="T59" fmla="*/ 80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012" h="1912">
                <a:moveTo>
                  <a:pt x="0" y="1104"/>
                </a:moveTo>
                <a:lnTo>
                  <a:pt x="512" y="1084"/>
                </a:lnTo>
                <a:lnTo>
                  <a:pt x="652" y="1268"/>
                </a:lnTo>
                <a:lnTo>
                  <a:pt x="600" y="1492"/>
                </a:lnTo>
                <a:lnTo>
                  <a:pt x="588" y="1648"/>
                </a:lnTo>
                <a:lnTo>
                  <a:pt x="700" y="1728"/>
                </a:lnTo>
                <a:lnTo>
                  <a:pt x="800" y="1688"/>
                </a:lnTo>
                <a:lnTo>
                  <a:pt x="916" y="1692"/>
                </a:lnTo>
                <a:lnTo>
                  <a:pt x="1012" y="1668"/>
                </a:lnTo>
                <a:lnTo>
                  <a:pt x="1152" y="1676"/>
                </a:lnTo>
                <a:lnTo>
                  <a:pt x="1248" y="1704"/>
                </a:lnTo>
                <a:lnTo>
                  <a:pt x="1392" y="1792"/>
                </a:lnTo>
                <a:lnTo>
                  <a:pt x="2164" y="1912"/>
                </a:lnTo>
                <a:lnTo>
                  <a:pt x="2408" y="1860"/>
                </a:lnTo>
                <a:lnTo>
                  <a:pt x="2644" y="1632"/>
                </a:lnTo>
                <a:lnTo>
                  <a:pt x="2984" y="1580"/>
                </a:lnTo>
                <a:lnTo>
                  <a:pt x="3508" y="1276"/>
                </a:lnTo>
                <a:lnTo>
                  <a:pt x="3616" y="1188"/>
                </a:lnTo>
                <a:lnTo>
                  <a:pt x="3880" y="1104"/>
                </a:lnTo>
                <a:lnTo>
                  <a:pt x="4020" y="752"/>
                </a:lnTo>
                <a:lnTo>
                  <a:pt x="3900" y="640"/>
                </a:lnTo>
                <a:lnTo>
                  <a:pt x="3928" y="492"/>
                </a:lnTo>
                <a:lnTo>
                  <a:pt x="3952" y="440"/>
                </a:lnTo>
                <a:lnTo>
                  <a:pt x="3948" y="300"/>
                </a:lnTo>
                <a:lnTo>
                  <a:pt x="4124" y="360"/>
                </a:lnTo>
                <a:lnTo>
                  <a:pt x="4188" y="360"/>
                </a:lnTo>
                <a:lnTo>
                  <a:pt x="4404" y="240"/>
                </a:lnTo>
                <a:lnTo>
                  <a:pt x="4672" y="204"/>
                </a:lnTo>
                <a:lnTo>
                  <a:pt x="4816" y="0"/>
                </a:lnTo>
                <a:lnTo>
                  <a:pt x="5012" y="8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00" name="Freeform 12">
            <a:extLst>
              <a:ext uri="{FF2B5EF4-FFF2-40B4-BE49-F238E27FC236}">
                <a16:creationId xmlns:a16="http://schemas.microsoft.com/office/drawing/2014/main" id="{3CE1032F-722C-4123-AA82-C9DB0EDA00A4}"/>
              </a:ext>
            </a:extLst>
          </p:cNvPr>
          <p:cNvSpPr>
            <a:spLocks/>
          </p:cNvSpPr>
          <p:nvPr/>
        </p:nvSpPr>
        <p:spPr bwMode="auto">
          <a:xfrm>
            <a:off x="7772400" y="381000"/>
            <a:ext cx="1193800" cy="641350"/>
          </a:xfrm>
          <a:custGeom>
            <a:avLst/>
            <a:gdLst>
              <a:gd name="T0" fmla="*/ 0 w 752"/>
              <a:gd name="T1" fmla="*/ 0 h 404"/>
              <a:gd name="T2" fmla="*/ 28 w 752"/>
              <a:gd name="T3" fmla="*/ 220 h 404"/>
              <a:gd name="T4" fmla="*/ 164 w 752"/>
              <a:gd name="T5" fmla="*/ 232 h 404"/>
              <a:gd name="T6" fmla="*/ 304 w 752"/>
              <a:gd name="T7" fmla="*/ 272 h 404"/>
              <a:gd name="T8" fmla="*/ 404 w 752"/>
              <a:gd name="T9" fmla="*/ 356 h 404"/>
              <a:gd name="T10" fmla="*/ 484 w 752"/>
              <a:gd name="T11" fmla="*/ 404 h 404"/>
              <a:gd name="T12" fmla="*/ 580 w 752"/>
              <a:gd name="T13" fmla="*/ 304 h 404"/>
              <a:gd name="T14" fmla="*/ 752 w 752"/>
              <a:gd name="T15" fmla="*/ 37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2" h="404">
                <a:moveTo>
                  <a:pt x="0" y="0"/>
                </a:moveTo>
                <a:lnTo>
                  <a:pt x="28" y="220"/>
                </a:lnTo>
                <a:lnTo>
                  <a:pt x="164" y="232"/>
                </a:lnTo>
                <a:lnTo>
                  <a:pt x="304" y="272"/>
                </a:lnTo>
                <a:lnTo>
                  <a:pt x="404" y="356"/>
                </a:lnTo>
                <a:lnTo>
                  <a:pt x="484" y="404"/>
                </a:lnTo>
                <a:lnTo>
                  <a:pt x="580" y="304"/>
                </a:lnTo>
                <a:lnTo>
                  <a:pt x="752" y="372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01" name="Freeform 13">
            <a:extLst>
              <a:ext uri="{FF2B5EF4-FFF2-40B4-BE49-F238E27FC236}">
                <a16:creationId xmlns:a16="http://schemas.microsoft.com/office/drawing/2014/main" id="{BF397218-2766-43CA-A503-16DF5AE7A286}"/>
              </a:ext>
            </a:extLst>
          </p:cNvPr>
          <p:cNvSpPr>
            <a:spLocks/>
          </p:cNvSpPr>
          <p:nvPr/>
        </p:nvSpPr>
        <p:spPr bwMode="auto">
          <a:xfrm>
            <a:off x="7715250" y="457200"/>
            <a:ext cx="1238250" cy="666750"/>
          </a:xfrm>
          <a:custGeom>
            <a:avLst/>
            <a:gdLst>
              <a:gd name="T0" fmla="*/ 780 w 780"/>
              <a:gd name="T1" fmla="*/ 356 h 420"/>
              <a:gd name="T2" fmla="*/ 616 w 780"/>
              <a:gd name="T3" fmla="*/ 296 h 420"/>
              <a:gd name="T4" fmla="*/ 512 w 780"/>
              <a:gd name="T5" fmla="*/ 420 h 420"/>
              <a:gd name="T6" fmla="*/ 332 w 780"/>
              <a:gd name="T7" fmla="*/ 268 h 420"/>
              <a:gd name="T8" fmla="*/ 212 w 780"/>
              <a:gd name="T9" fmla="*/ 212 h 420"/>
              <a:gd name="T10" fmla="*/ 160 w 780"/>
              <a:gd name="T11" fmla="*/ 204 h 420"/>
              <a:gd name="T12" fmla="*/ 44 w 780"/>
              <a:gd name="T13" fmla="*/ 200 h 420"/>
              <a:gd name="T14" fmla="*/ 0 w 780"/>
              <a:gd name="T15" fmla="*/ 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0" h="420">
                <a:moveTo>
                  <a:pt x="780" y="356"/>
                </a:moveTo>
                <a:lnTo>
                  <a:pt x="616" y="296"/>
                </a:lnTo>
                <a:lnTo>
                  <a:pt x="512" y="420"/>
                </a:lnTo>
                <a:lnTo>
                  <a:pt x="332" y="268"/>
                </a:lnTo>
                <a:lnTo>
                  <a:pt x="212" y="212"/>
                </a:lnTo>
                <a:lnTo>
                  <a:pt x="160" y="204"/>
                </a:lnTo>
                <a:lnTo>
                  <a:pt x="44" y="20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02" name="Freeform 14">
            <a:extLst>
              <a:ext uri="{FF2B5EF4-FFF2-40B4-BE49-F238E27FC236}">
                <a16:creationId xmlns:a16="http://schemas.microsoft.com/office/drawing/2014/main" id="{BA87788C-C3D6-4CCF-94F9-BFF26BF23037}"/>
              </a:ext>
            </a:extLst>
          </p:cNvPr>
          <p:cNvSpPr>
            <a:spLocks/>
          </p:cNvSpPr>
          <p:nvPr/>
        </p:nvSpPr>
        <p:spPr bwMode="auto">
          <a:xfrm>
            <a:off x="2076450" y="1016000"/>
            <a:ext cx="1098550" cy="5359400"/>
          </a:xfrm>
          <a:custGeom>
            <a:avLst/>
            <a:gdLst>
              <a:gd name="T0" fmla="*/ 0 w 692"/>
              <a:gd name="T1" fmla="*/ 3376 h 3376"/>
              <a:gd name="T2" fmla="*/ 56 w 692"/>
              <a:gd name="T3" fmla="*/ 3112 h 3376"/>
              <a:gd name="T4" fmla="*/ 40 w 692"/>
              <a:gd name="T5" fmla="*/ 3044 h 3376"/>
              <a:gd name="T6" fmla="*/ 112 w 692"/>
              <a:gd name="T7" fmla="*/ 2820 h 3376"/>
              <a:gd name="T8" fmla="*/ 74 w 692"/>
              <a:gd name="T9" fmla="*/ 2707 h 3376"/>
              <a:gd name="T10" fmla="*/ 112 w 692"/>
              <a:gd name="T11" fmla="*/ 2524 h 3376"/>
              <a:gd name="T12" fmla="*/ 276 w 692"/>
              <a:gd name="T13" fmla="*/ 2456 h 3376"/>
              <a:gd name="T14" fmla="*/ 396 w 692"/>
              <a:gd name="T15" fmla="*/ 2288 h 3376"/>
              <a:gd name="T16" fmla="*/ 444 w 692"/>
              <a:gd name="T17" fmla="*/ 2104 h 3376"/>
              <a:gd name="T18" fmla="*/ 440 w 692"/>
              <a:gd name="T19" fmla="*/ 1884 h 3376"/>
              <a:gd name="T20" fmla="*/ 408 w 692"/>
              <a:gd name="T21" fmla="*/ 1632 h 3376"/>
              <a:gd name="T22" fmla="*/ 480 w 692"/>
              <a:gd name="T23" fmla="*/ 1432 h 3376"/>
              <a:gd name="T24" fmla="*/ 480 w 692"/>
              <a:gd name="T25" fmla="*/ 1304 h 3376"/>
              <a:gd name="T26" fmla="*/ 460 w 692"/>
              <a:gd name="T27" fmla="*/ 1156 h 3376"/>
              <a:gd name="T28" fmla="*/ 408 w 692"/>
              <a:gd name="T29" fmla="*/ 1036 h 3376"/>
              <a:gd name="T30" fmla="*/ 404 w 692"/>
              <a:gd name="T31" fmla="*/ 876 h 3376"/>
              <a:gd name="T32" fmla="*/ 692 w 692"/>
              <a:gd name="T33" fmla="*/ 480 h 3376"/>
              <a:gd name="T34" fmla="*/ 688 w 692"/>
              <a:gd name="T35" fmla="*/ 424 h 3376"/>
              <a:gd name="T36" fmla="*/ 620 w 692"/>
              <a:gd name="T37" fmla="*/ 336 h 3376"/>
              <a:gd name="T38" fmla="*/ 624 w 692"/>
              <a:gd name="T39" fmla="*/ 192 h 3376"/>
              <a:gd name="T40" fmla="*/ 600 w 692"/>
              <a:gd name="T41" fmla="*/ 116 h 3376"/>
              <a:gd name="T42" fmla="*/ 692 w 692"/>
              <a:gd name="T43" fmla="*/ 0 h 3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2" h="3376">
                <a:moveTo>
                  <a:pt x="0" y="3376"/>
                </a:moveTo>
                <a:lnTo>
                  <a:pt x="56" y="3112"/>
                </a:lnTo>
                <a:lnTo>
                  <a:pt x="40" y="3044"/>
                </a:lnTo>
                <a:lnTo>
                  <a:pt x="112" y="2820"/>
                </a:lnTo>
                <a:lnTo>
                  <a:pt x="74" y="2707"/>
                </a:lnTo>
                <a:lnTo>
                  <a:pt x="112" y="2524"/>
                </a:lnTo>
                <a:lnTo>
                  <a:pt x="276" y="2456"/>
                </a:lnTo>
                <a:lnTo>
                  <a:pt x="396" y="2288"/>
                </a:lnTo>
                <a:lnTo>
                  <a:pt x="444" y="2104"/>
                </a:lnTo>
                <a:lnTo>
                  <a:pt x="440" y="1884"/>
                </a:lnTo>
                <a:lnTo>
                  <a:pt x="408" y="1632"/>
                </a:lnTo>
                <a:lnTo>
                  <a:pt x="480" y="1432"/>
                </a:lnTo>
                <a:lnTo>
                  <a:pt x="480" y="1304"/>
                </a:lnTo>
                <a:lnTo>
                  <a:pt x="460" y="1156"/>
                </a:lnTo>
                <a:lnTo>
                  <a:pt x="408" y="1036"/>
                </a:lnTo>
                <a:lnTo>
                  <a:pt x="404" y="876"/>
                </a:lnTo>
                <a:lnTo>
                  <a:pt x="692" y="480"/>
                </a:lnTo>
                <a:lnTo>
                  <a:pt x="688" y="424"/>
                </a:lnTo>
                <a:lnTo>
                  <a:pt x="620" y="336"/>
                </a:lnTo>
                <a:lnTo>
                  <a:pt x="624" y="192"/>
                </a:lnTo>
                <a:lnTo>
                  <a:pt x="600" y="116"/>
                </a:lnTo>
                <a:lnTo>
                  <a:pt x="692" y="0"/>
                </a:lnTo>
              </a:path>
            </a:pathLst>
          </a:custGeom>
          <a:noFill/>
          <a:ln w="28575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0703" name="Group 15">
            <a:extLst>
              <a:ext uri="{FF2B5EF4-FFF2-40B4-BE49-F238E27FC236}">
                <a16:creationId xmlns:a16="http://schemas.microsoft.com/office/drawing/2014/main" id="{D1C915D6-E843-47D7-876C-4908F5E8D1D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857250" cy="304800"/>
            <a:chOff x="2910" y="2208"/>
            <a:chExt cx="540" cy="192"/>
          </a:xfrm>
        </p:grpSpPr>
        <p:sp>
          <p:nvSpPr>
            <p:cNvPr id="370704" name="Oval 16">
              <a:extLst>
                <a:ext uri="{FF2B5EF4-FFF2-40B4-BE49-F238E27FC236}">
                  <a16:creationId xmlns:a16="http://schemas.microsoft.com/office/drawing/2014/main" id="{394D98FB-658A-4A6E-91DF-093325DE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5" name="Text Box 17">
              <a:extLst>
                <a:ext uri="{FF2B5EF4-FFF2-40B4-BE49-F238E27FC236}">
                  <a16:creationId xmlns:a16="http://schemas.microsoft.com/office/drawing/2014/main" id="{ED89AD15-1665-4760-89E8-71A90A0C1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1 437 234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06" name="Group 18">
            <a:extLst>
              <a:ext uri="{FF2B5EF4-FFF2-40B4-BE49-F238E27FC236}">
                <a16:creationId xmlns:a16="http://schemas.microsoft.com/office/drawing/2014/main" id="{21CC81C4-8804-47CE-AF07-A9A2B149E0E7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495800"/>
            <a:ext cx="857250" cy="304800"/>
            <a:chOff x="2910" y="2208"/>
            <a:chExt cx="540" cy="192"/>
          </a:xfrm>
        </p:grpSpPr>
        <p:sp>
          <p:nvSpPr>
            <p:cNvPr id="370707" name="Oval 19">
              <a:extLst>
                <a:ext uri="{FF2B5EF4-FFF2-40B4-BE49-F238E27FC236}">
                  <a16:creationId xmlns:a16="http://schemas.microsoft.com/office/drawing/2014/main" id="{61791EEB-6AC6-4955-8558-32BCA5475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8" name="Text Box 20">
              <a:extLst>
                <a:ext uri="{FF2B5EF4-FFF2-40B4-BE49-F238E27FC236}">
                  <a16:creationId xmlns:a16="http://schemas.microsoft.com/office/drawing/2014/main" id="{4A3A71EE-192B-412A-AB97-A9DF9D32D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781 797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09" name="Group 21">
            <a:extLst>
              <a:ext uri="{FF2B5EF4-FFF2-40B4-BE49-F238E27FC236}">
                <a16:creationId xmlns:a16="http://schemas.microsoft.com/office/drawing/2014/main" id="{3011CE79-E697-49C2-B16A-40A52B322089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10200"/>
            <a:ext cx="857250" cy="304800"/>
            <a:chOff x="2910" y="2208"/>
            <a:chExt cx="540" cy="192"/>
          </a:xfrm>
        </p:grpSpPr>
        <p:sp>
          <p:nvSpPr>
            <p:cNvPr id="370710" name="Oval 22">
              <a:extLst>
                <a:ext uri="{FF2B5EF4-FFF2-40B4-BE49-F238E27FC236}">
                  <a16:creationId xmlns:a16="http://schemas.microsoft.com/office/drawing/2014/main" id="{1390BB9F-9888-4D1E-8122-F7497C5E1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11" name="Text Box 23">
              <a:extLst>
                <a:ext uri="{FF2B5EF4-FFF2-40B4-BE49-F238E27FC236}">
                  <a16:creationId xmlns:a16="http://schemas.microsoft.com/office/drawing/2014/main" id="{4DC38FCA-1D9C-4F94-84B5-BA66F7A9A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4 392 999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12" name="Group 24">
            <a:extLst>
              <a:ext uri="{FF2B5EF4-FFF2-40B4-BE49-F238E27FC236}">
                <a16:creationId xmlns:a16="http://schemas.microsoft.com/office/drawing/2014/main" id="{B8FB65AC-8799-4A77-8D95-C6BD6C963771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3810000"/>
            <a:ext cx="857250" cy="304800"/>
            <a:chOff x="2910" y="2208"/>
            <a:chExt cx="540" cy="192"/>
          </a:xfrm>
        </p:grpSpPr>
        <p:sp>
          <p:nvSpPr>
            <p:cNvPr id="370713" name="Oval 25">
              <a:extLst>
                <a:ext uri="{FF2B5EF4-FFF2-40B4-BE49-F238E27FC236}">
                  <a16:creationId xmlns:a16="http://schemas.microsoft.com/office/drawing/2014/main" id="{4229B948-5948-41B9-8A0E-997E345E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14" name="Text Box 26">
              <a:extLst>
                <a:ext uri="{FF2B5EF4-FFF2-40B4-BE49-F238E27FC236}">
                  <a16:creationId xmlns:a16="http://schemas.microsoft.com/office/drawing/2014/main" id="{4B12FCD1-ABB8-4A21-B086-81794B80E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3 781 718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15" name="Group 27">
            <a:extLst>
              <a:ext uri="{FF2B5EF4-FFF2-40B4-BE49-F238E27FC236}">
                <a16:creationId xmlns:a16="http://schemas.microsoft.com/office/drawing/2014/main" id="{ADD4A59F-ADA9-4AC4-BFF8-D7AFF0CC5B8F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895600"/>
            <a:ext cx="857250" cy="304800"/>
            <a:chOff x="2910" y="2208"/>
            <a:chExt cx="540" cy="192"/>
          </a:xfrm>
        </p:grpSpPr>
        <p:sp>
          <p:nvSpPr>
            <p:cNvPr id="370716" name="Oval 28">
              <a:extLst>
                <a:ext uri="{FF2B5EF4-FFF2-40B4-BE49-F238E27FC236}">
                  <a16:creationId xmlns:a16="http://schemas.microsoft.com/office/drawing/2014/main" id="{AA0A59CD-8428-465B-B850-D2B3B3EB5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17" name="Text Box 29">
              <a:extLst>
                <a:ext uri="{FF2B5EF4-FFF2-40B4-BE49-F238E27FC236}">
                  <a16:creationId xmlns:a16="http://schemas.microsoft.com/office/drawing/2014/main" id="{6C55AB03-BB60-4BC0-A058-10CE4EE7D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183 209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18" name="Group 30">
            <a:extLst>
              <a:ext uri="{FF2B5EF4-FFF2-40B4-BE49-F238E27FC236}">
                <a16:creationId xmlns:a16="http://schemas.microsoft.com/office/drawing/2014/main" id="{E566AB7D-60D7-45EB-81F8-7C69E332374A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286000"/>
            <a:ext cx="857250" cy="304800"/>
            <a:chOff x="2910" y="2208"/>
            <a:chExt cx="540" cy="192"/>
          </a:xfrm>
        </p:grpSpPr>
        <p:sp>
          <p:nvSpPr>
            <p:cNvPr id="370719" name="Oval 31">
              <a:extLst>
                <a:ext uri="{FF2B5EF4-FFF2-40B4-BE49-F238E27FC236}">
                  <a16:creationId xmlns:a16="http://schemas.microsoft.com/office/drawing/2014/main" id="{F55C09D5-6141-4828-9354-9A791529B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20" name="Text Box 32">
              <a:extLst>
                <a:ext uri="{FF2B5EF4-FFF2-40B4-BE49-F238E27FC236}">
                  <a16:creationId xmlns:a16="http://schemas.microsoft.com/office/drawing/2014/main" id="{7908DC18-7B7C-45E9-8CCF-9158C6480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900 509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21" name="Group 33">
            <a:extLst>
              <a:ext uri="{FF2B5EF4-FFF2-40B4-BE49-F238E27FC236}">
                <a16:creationId xmlns:a16="http://schemas.microsoft.com/office/drawing/2014/main" id="{4493DAB2-5408-4843-BF5A-EE858F642860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381000"/>
            <a:ext cx="857250" cy="304800"/>
            <a:chOff x="2910" y="2208"/>
            <a:chExt cx="540" cy="192"/>
          </a:xfrm>
        </p:grpSpPr>
        <p:sp>
          <p:nvSpPr>
            <p:cNvPr id="370722" name="Oval 34">
              <a:extLst>
                <a:ext uri="{FF2B5EF4-FFF2-40B4-BE49-F238E27FC236}">
                  <a16:creationId xmlns:a16="http://schemas.microsoft.com/office/drawing/2014/main" id="{CFAF8BB5-737B-4B66-8FDE-2E358D64D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23" name="Text Box 35">
              <a:extLst>
                <a:ext uri="{FF2B5EF4-FFF2-40B4-BE49-F238E27FC236}">
                  <a16:creationId xmlns:a16="http://schemas.microsoft.com/office/drawing/2014/main" id="{0883D4F3-3AA6-4F87-AF2F-F5CFFC254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43 703</a:t>
              </a:r>
              <a:endParaRPr kumimoji="0" lang="en-US" altLang="en-US" sz="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724" name="Group 36">
            <a:extLst>
              <a:ext uri="{FF2B5EF4-FFF2-40B4-BE49-F238E27FC236}">
                <a16:creationId xmlns:a16="http://schemas.microsoft.com/office/drawing/2014/main" id="{210D22CF-DFE6-4655-B768-6058D90411E0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3962400"/>
            <a:ext cx="857250" cy="304800"/>
            <a:chOff x="2910" y="2208"/>
            <a:chExt cx="540" cy="192"/>
          </a:xfrm>
        </p:grpSpPr>
        <p:sp>
          <p:nvSpPr>
            <p:cNvPr id="370725" name="Oval 37">
              <a:extLst>
                <a:ext uri="{FF2B5EF4-FFF2-40B4-BE49-F238E27FC236}">
                  <a16:creationId xmlns:a16="http://schemas.microsoft.com/office/drawing/2014/main" id="{718C7502-EB56-449D-B197-E0439EB65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384" cy="192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26" name="Text Box 38">
              <a:extLst>
                <a:ext uri="{FF2B5EF4-FFF2-40B4-BE49-F238E27FC236}">
                  <a16:creationId xmlns:a16="http://schemas.microsoft.com/office/drawing/2014/main" id="{E00146A3-933D-4F19-B13B-58C7B0B8A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" y="2232"/>
              <a:ext cx="540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XXX</a:t>
              </a:r>
            </a:p>
          </p:txBody>
        </p:sp>
      </p:grpSp>
      <p:sp>
        <p:nvSpPr>
          <p:cNvPr id="370727" name="Text Box 39">
            <a:extLst>
              <a:ext uri="{FF2B5EF4-FFF2-40B4-BE49-F238E27FC236}">
                <a16:creationId xmlns:a16="http://schemas.microsoft.com/office/drawing/2014/main" id="{24A66943-8F05-4404-8542-FBFEADDCE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962401"/>
            <a:ext cx="152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Volumes on section</a:t>
            </a:r>
            <a:endParaRPr kumimoji="0" lang="en-GB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28" name="Line 40">
            <a:extLst>
              <a:ext uri="{FF2B5EF4-FFF2-40B4-BE49-F238E27FC236}">
                <a16:creationId xmlns:a16="http://schemas.microsoft.com/office/drawing/2014/main" id="{DB0A16E8-7F5B-4DC8-A869-8B04CC6C71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3048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29" name="Line 41">
            <a:extLst>
              <a:ext uri="{FF2B5EF4-FFF2-40B4-BE49-F238E27FC236}">
                <a16:creationId xmlns:a16="http://schemas.microsoft.com/office/drawing/2014/main" id="{6A257EB4-F8BF-4D3C-AED6-AA25E35F0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276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0" name="Line 42">
            <a:extLst>
              <a:ext uri="{FF2B5EF4-FFF2-40B4-BE49-F238E27FC236}">
                <a16:creationId xmlns:a16="http://schemas.microsoft.com/office/drawing/2014/main" id="{54D21C94-9E1A-4A0F-92C3-63C2B1238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981200"/>
            <a:ext cx="381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1" name="Line 43">
            <a:extLst>
              <a:ext uri="{FF2B5EF4-FFF2-40B4-BE49-F238E27FC236}">
                <a16:creationId xmlns:a16="http://schemas.microsoft.com/office/drawing/2014/main" id="{58F0D0D7-ED87-4F33-B930-E31E7B47F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200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2" name="Line 44">
            <a:extLst>
              <a:ext uri="{FF2B5EF4-FFF2-40B4-BE49-F238E27FC236}">
                <a16:creationId xmlns:a16="http://schemas.microsoft.com/office/drawing/2014/main" id="{6D5048EE-4B0A-4446-B124-F72DAD4275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4800" y="4724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3" name="Line 45">
            <a:extLst>
              <a:ext uri="{FF2B5EF4-FFF2-40B4-BE49-F238E27FC236}">
                <a16:creationId xmlns:a16="http://schemas.microsoft.com/office/drawing/2014/main" id="{DA553677-67C8-4242-8FB7-E2B9EEFFB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562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4" name="Line 46">
            <a:extLst>
              <a:ext uri="{FF2B5EF4-FFF2-40B4-BE49-F238E27FC236}">
                <a16:creationId xmlns:a16="http://schemas.microsoft.com/office/drawing/2014/main" id="{ABD508B5-6341-4E27-87BE-E4D19D58EC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685800"/>
            <a:ext cx="152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3518F3-B4F1-44FF-B653-C97DF09B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altLang="en-US"/>
              <a:t>مشروع النقل المتعدد الأنماط             </a:t>
            </a:r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347B3-D727-45B4-B674-A10EED8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EF1C-8B50-4743-930F-78C8B00C924E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6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C03EC5B3-98E6-43CD-B38A-3F0FFE240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2560" y="188640"/>
            <a:ext cx="7924800" cy="648072"/>
          </a:xfrm>
        </p:spPr>
        <p:txBody>
          <a:bodyPr anchor="t"/>
          <a:lstStyle/>
          <a:p>
            <a:pPr algn="ctr"/>
            <a:r>
              <a:rPr lang="ar-LB" sz="4000" dirty="0">
                <a:cs typeface="+mn-cs"/>
              </a:rPr>
              <a:t>السيناريو الأساسي</a:t>
            </a:r>
            <a:r>
              <a:rPr lang="ar-SA" sz="4000" dirty="0">
                <a:cs typeface="+mn-cs"/>
              </a:rPr>
              <a:t> (1) </a:t>
            </a:r>
            <a:endParaRPr lang="en-US" altLang="en-US" sz="4000" dirty="0">
              <a:cs typeface="+mn-cs"/>
            </a:endParaRPr>
          </a:p>
        </p:txBody>
      </p:sp>
      <p:graphicFrame>
        <p:nvGraphicFramePr>
          <p:cNvPr id="284675" name="Object 3">
            <a:extLst>
              <a:ext uri="{FF2B5EF4-FFF2-40B4-BE49-F238E27FC236}">
                <a16:creationId xmlns:a16="http://schemas.microsoft.com/office/drawing/2014/main" id="{0FC7B918-78C4-4C40-9073-95C74E333D1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27584" y="976618"/>
          <a:ext cx="8229872" cy="523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4" name="Chart" r:id="rId4" imgW="6067349" imgH="3857549" progId="">
                  <p:embed/>
                </p:oleObj>
              </mc:Choice>
              <mc:Fallback>
                <p:oleObj name="Chart" r:id="rId4" imgW="6067349" imgH="3857549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76618"/>
                        <a:ext cx="8229872" cy="5231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373777-05DE-4B1A-ADBC-3A870CFE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5D1EC8-C1FD-4805-9D65-5E6A5977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74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82" name="Rectangle 566">
            <a:extLst>
              <a:ext uri="{FF2B5EF4-FFF2-40B4-BE49-F238E27FC236}">
                <a16:creationId xmlns:a16="http://schemas.microsoft.com/office/drawing/2014/main" id="{EEA6D49C-CE76-4005-8625-5022D35A8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92696"/>
          </a:xfrm>
          <a:noFill/>
          <a:ln/>
        </p:spPr>
        <p:txBody>
          <a:bodyPr anchor="t"/>
          <a:lstStyle/>
          <a:p>
            <a:pPr algn="ctr"/>
            <a:r>
              <a:rPr lang="ar-LB" sz="4000" dirty="0">
                <a:cs typeface="+mn-cs"/>
              </a:rPr>
              <a:t>السيناريو الأساسي</a:t>
            </a:r>
            <a:r>
              <a:rPr lang="ar-SA" sz="4000" dirty="0">
                <a:cs typeface="+mn-cs"/>
              </a:rPr>
              <a:t> (2)</a:t>
            </a:r>
            <a:r>
              <a:rPr lang="ar-SA" altLang="en-US" sz="4000" dirty="0">
                <a:cs typeface="+mn-cs"/>
              </a:rPr>
              <a:t> </a:t>
            </a:r>
            <a:endParaRPr lang="en-US" altLang="en-US" sz="4000" dirty="0">
              <a:cs typeface="+mn-cs"/>
            </a:endParaRPr>
          </a:p>
        </p:txBody>
      </p:sp>
      <p:graphicFrame>
        <p:nvGraphicFramePr>
          <p:cNvPr id="369689" name="Group 1049">
            <a:extLst>
              <a:ext uri="{FF2B5EF4-FFF2-40B4-BE49-F238E27FC236}">
                <a16:creationId xmlns:a16="http://schemas.microsoft.com/office/drawing/2014/main" id="{B49A1616-223C-47F9-B3AC-3CEB5FF994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6450786"/>
              </p:ext>
            </p:extLst>
          </p:nvPr>
        </p:nvGraphicFramePr>
        <p:xfrm>
          <a:off x="409700" y="883146"/>
          <a:ext cx="9223820" cy="2632088"/>
        </p:xfrm>
        <a:graphic>
          <a:graphicData uri="http://schemas.openxmlformats.org/drawingml/2006/table">
            <a:tbl>
              <a:tblPr/>
              <a:tblGrid>
                <a:gridCol w="1328230">
                  <a:extLst>
                    <a:ext uri="{9D8B030D-6E8A-4147-A177-3AD203B41FA5}">
                      <a16:colId xmlns:a16="http://schemas.microsoft.com/office/drawing/2014/main" val="2136107887"/>
                    </a:ext>
                  </a:extLst>
                </a:gridCol>
                <a:gridCol w="1402021">
                  <a:extLst>
                    <a:ext uri="{9D8B030D-6E8A-4147-A177-3AD203B41FA5}">
                      <a16:colId xmlns:a16="http://schemas.microsoft.com/office/drawing/2014/main" val="3124946576"/>
                    </a:ext>
                  </a:extLst>
                </a:gridCol>
                <a:gridCol w="1033068">
                  <a:extLst>
                    <a:ext uri="{9D8B030D-6E8A-4147-A177-3AD203B41FA5}">
                      <a16:colId xmlns:a16="http://schemas.microsoft.com/office/drawing/2014/main" val="1990710354"/>
                    </a:ext>
                  </a:extLst>
                </a:gridCol>
                <a:gridCol w="1004960">
                  <a:extLst>
                    <a:ext uri="{9D8B030D-6E8A-4147-A177-3AD203B41FA5}">
                      <a16:colId xmlns:a16="http://schemas.microsoft.com/office/drawing/2014/main" val="1550791086"/>
                    </a:ext>
                  </a:extLst>
                </a:gridCol>
                <a:gridCol w="881689">
                  <a:extLst>
                    <a:ext uri="{9D8B030D-6E8A-4147-A177-3AD203B41FA5}">
                      <a16:colId xmlns:a16="http://schemas.microsoft.com/office/drawing/2014/main" val="1132755817"/>
                    </a:ext>
                  </a:extLst>
                </a:gridCol>
                <a:gridCol w="1019216">
                  <a:extLst>
                    <a:ext uri="{9D8B030D-6E8A-4147-A177-3AD203B41FA5}">
                      <a16:colId xmlns:a16="http://schemas.microsoft.com/office/drawing/2014/main" val="2969237028"/>
                    </a:ext>
                  </a:extLst>
                </a:gridCol>
                <a:gridCol w="1330500">
                  <a:extLst>
                    <a:ext uri="{9D8B030D-6E8A-4147-A177-3AD203B41FA5}">
                      <a16:colId xmlns:a16="http://schemas.microsoft.com/office/drawing/2014/main" val="23909154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29814053"/>
                    </a:ext>
                  </a:extLst>
                </a:gridCol>
              </a:tblGrid>
              <a:tr h="520948"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لبنان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العراق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تركيا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الخايج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ar-SA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الأردن</a:t>
                      </a:r>
                      <a:endParaRPr kumimoji="0" lang="en-US" sz="18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kumimoji="0" lang="en-US" sz="18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9829"/>
                  </a:ext>
                </a:extLst>
              </a:tr>
              <a:tr h="3104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1,463,266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1,474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778,683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28,106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470,839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184,164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لبنان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98093"/>
                  </a:ext>
                </a:extLst>
              </a:tr>
              <a:tr h="346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892,032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35,343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42,637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386,594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426,986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تركيا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22108"/>
                  </a:ext>
                </a:extLst>
              </a:tr>
              <a:tr h="3104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143,345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1,281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117,483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1,100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23,480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الأردن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0192"/>
                  </a:ext>
                </a:extLst>
              </a:tr>
              <a:tr h="3104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3,185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2,014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1,066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العراق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775274"/>
                  </a:ext>
                </a:extLst>
              </a:tr>
              <a:tr h="3872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3,045,810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41,841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254,208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1,608,504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56,924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14,763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1,069,570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1533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5,547,638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45,116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409,048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2,430,925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109,577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872,195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1,680,777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450313"/>
                  </a:ext>
                </a:extLst>
              </a:tr>
            </a:tbl>
          </a:graphicData>
        </a:graphic>
      </p:graphicFrame>
      <p:graphicFrame>
        <p:nvGraphicFramePr>
          <p:cNvPr id="369810" name="Group 1170">
            <a:extLst>
              <a:ext uri="{FF2B5EF4-FFF2-40B4-BE49-F238E27FC236}">
                <a16:creationId xmlns:a16="http://schemas.microsoft.com/office/drawing/2014/main" id="{D832BC6E-66F1-4E0D-A8C4-36BE17BDEB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6233498"/>
              </p:ext>
            </p:extLst>
          </p:nvPr>
        </p:nvGraphicFramePr>
        <p:xfrm>
          <a:off x="452500" y="3839182"/>
          <a:ext cx="9181020" cy="257644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56849929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3267335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13742172"/>
                    </a:ext>
                  </a:extLst>
                </a:gridCol>
                <a:gridCol w="1030467">
                  <a:extLst>
                    <a:ext uri="{9D8B030D-6E8A-4147-A177-3AD203B41FA5}">
                      <a16:colId xmlns:a16="http://schemas.microsoft.com/office/drawing/2014/main" val="794780000"/>
                    </a:ext>
                  </a:extLst>
                </a:gridCol>
                <a:gridCol w="950601">
                  <a:extLst>
                    <a:ext uri="{9D8B030D-6E8A-4147-A177-3AD203B41FA5}">
                      <a16:colId xmlns:a16="http://schemas.microsoft.com/office/drawing/2014/main" val="3096011394"/>
                    </a:ext>
                  </a:extLst>
                </a:gridCol>
                <a:gridCol w="1002586">
                  <a:extLst>
                    <a:ext uri="{9D8B030D-6E8A-4147-A177-3AD203B41FA5}">
                      <a16:colId xmlns:a16="http://schemas.microsoft.com/office/drawing/2014/main" val="2110111235"/>
                    </a:ext>
                  </a:extLst>
                </a:gridCol>
                <a:gridCol w="1275513">
                  <a:extLst>
                    <a:ext uri="{9D8B030D-6E8A-4147-A177-3AD203B41FA5}">
                      <a16:colId xmlns:a16="http://schemas.microsoft.com/office/drawing/2014/main" val="1370219039"/>
                    </a:ext>
                  </a:extLst>
                </a:gridCol>
                <a:gridCol w="1249445">
                  <a:extLst>
                    <a:ext uri="{9D8B030D-6E8A-4147-A177-3AD203B41FA5}">
                      <a16:colId xmlns:a16="http://schemas.microsoft.com/office/drawing/2014/main" val="1867468731"/>
                    </a:ext>
                  </a:extLst>
                </a:gridCol>
              </a:tblGrid>
              <a:tr h="45465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لبنان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العراق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تركيا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الخايج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الأردن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593210"/>
                  </a:ext>
                </a:extLst>
              </a:tr>
              <a:tr h="329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7,102,291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6,823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4,263,324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115,881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2,041,302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674,961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لبنان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021444"/>
                  </a:ext>
                </a:extLst>
              </a:tr>
              <a:tr h="329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3,606,126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2,190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129,530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233,440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1,676,061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1,564,904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تركيا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46879"/>
                  </a:ext>
                </a:extLst>
              </a:tr>
              <a:tr h="329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539,340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5,931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430,576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6,024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96,809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الأردن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78942"/>
                  </a:ext>
                </a:extLst>
              </a:tr>
              <a:tr h="329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12,208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7,382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4,397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العراق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99509"/>
                  </a:ext>
                </a:extLst>
              </a:tr>
              <a:tr h="32966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14,150,700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193,720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931,674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8,806,631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234,697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64,003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3,919,975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22079"/>
                  </a:ext>
                </a:extLst>
              </a:tr>
              <a:tr h="42601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25,410,665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208,884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1,499,163</a:t>
                      </a:r>
                      <a:endParaRPr lang="en-US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13,309,420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451,783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3,781,366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6,160,049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المجموع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744753"/>
                  </a:ext>
                </a:extLst>
              </a:tr>
            </a:tbl>
          </a:graphicData>
        </a:graphic>
      </p:graphicFrame>
      <p:sp>
        <p:nvSpPr>
          <p:cNvPr id="188506" name="Text Box 90">
            <a:extLst>
              <a:ext uri="{FF2B5EF4-FFF2-40B4-BE49-F238E27FC236}">
                <a16:creationId xmlns:a16="http://schemas.microsoft.com/office/drawing/2014/main" id="{E731DEF5-F50A-4199-8138-205CA6B28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A25F8-3E4F-4392-9DED-326A9299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411658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70DCFA-501E-436C-89CE-85B651A3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C33-0E0C-414C-9386-56EDA90FE959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2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8" descr="C:\Documents and Settings\Admin\Desktop\tt.bmp">
            <a:extLst>
              <a:ext uri="{FF2B5EF4-FFF2-40B4-BE49-F238E27FC236}">
                <a16:creationId xmlns:a16="http://schemas.microsoft.com/office/drawing/2014/main" id="{4273F48D-FE37-44FC-822D-63C961B0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5" y="1700770"/>
            <a:ext cx="9062469" cy="41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>
            <a:extLst>
              <a:ext uri="{FF2B5EF4-FFF2-40B4-BE49-F238E27FC236}">
                <a16:creationId xmlns:a16="http://schemas.microsoft.com/office/drawing/2014/main" id="{9DABA268-9587-46F3-B6D5-206FB6031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92696"/>
          </a:xfrm>
          <a:noFill/>
          <a:ln/>
        </p:spPr>
        <p:txBody>
          <a:bodyPr anchor="t"/>
          <a:lstStyle/>
          <a:p>
            <a:pPr algn="ctr" rtl="1"/>
            <a:r>
              <a:rPr lang="ar-LB" sz="4000" dirty="0">
                <a:cs typeface="+mn-cs"/>
              </a:rPr>
              <a:t>السيناريو الأساسي</a:t>
            </a:r>
            <a:r>
              <a:rPr lang="ar-SA" sz="4000" dirty="0">
                <a:cs typeface="+mn-cs"/>
              </a:rPr>
              <a:t> (3)</a:t>
            </a:r>
            <a:endParaRPr lang="en-US" sz="4000" dirty="0">
              <a:cs typeface="+mn-cs"/>
            </a:endParaRPr>
          </a:p>
        </p:txBody>
      </p:sp>
      <p:graphicFrame>
        <p:nvGraphicFramePr>
          <p:cNvPr id="302422" name="Group 342">
            <a:extLst>
              <a:ext uri="{FF2B5EF4-FFF2-40B4-BE49-F238E27FC236}">
                <a16:creationId xmlns:a16="http://schemas.microsoft.com/office/drawing/2014/main" id="{A85ED5FD-CDDE-42CD-9806-EA42BF1991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7711192"/>
              </p:ext>
            </p:extLst>
          </p:nvPr>
        </p:nvGraphicFramePr>
        <p:xfrm>
          <a:off x="452364" y="1238571"/>
          <a:ext cx="8784975" cy="2461622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6354651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87297805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8127339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89768486"/>
                    </a:ext>
                  </a:extLst>
                </a:gridCol>
                <a:gridCol w="1131454">
                  <a:extLst>
                    <a:ext uri="{9D8B030D-6E8A-4147-A177-3AD203B41FA5}">
                      <a16:colId xmlns:a16="http://schemas.microsoft.com/office/drawing/2014/main" val="1912288815"/>
                    </a:ext>
                  </a:extLst>
                </a:gridCol>
                <a:gridCol w="1088066">
                  <a:extLst>
                    <a:ext uri="{9D8B030D-6E8A-4147-A177-3AD203B41FA5}">
                      <a16:colId xmlns:a16="http://schemas.microsoft.com/office/drawing/2014/main" val="2816892378"/>
                    </a:ext>
                  </a:extLst>
                </a:gridCol>
                <a:gridCol w="1596903">
                  <a:extLst>
                    <a:ext uri="{9D8B030D-6E8A-4147-A177-3AD203B41FA5}">
                      <a16:colId xmlns:a16="http://schemas.microsoft.com/office/drawing/2014/main" val="1296772600"/>
                    </a:ext>
                  </a:extLst>
                </a:gridCol>
              </a:tblGrid>
              <a:tr h="59084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لبنان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العراق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تركيا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الخليج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الأردن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2005 - 2025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14508"/>
                  </a:ext>
                </a:extLst>
              </a:tr>
              <a:tr h="3664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363 %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448 %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لبنان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51397"/>
                  </a:ext>
                </a:extLst>
              </a:tr>
              <a:tr h="4049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363 %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448 %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تركيا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687382"/>
                  </a:ext>
                </a:extLst>
              </a:tr>
              <a:tr h="3664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363 %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448 %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الأردن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489520"/>
                  </a:ext>
                </a:extLst>
              </a:tr>
              <a:tr h="3664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363 %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العراق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401658"/>
                  </a:ext>
                </a:extLst>
              </a:tr>
              <a:tr h="36645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363 %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448 %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334 %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267 %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3825"/>
                  </a:ext>
                </a:extLst>
              </a:tr>
            </a:tbl>
          </a:graphicData>
        </a:graphic>
      </p:graphicFrame>
      <p:graphicFrame>
        <p:nvGraphicFramePr>
          <p:cNvPr id="302428" name="Group 348">
            <a:extLst>
              <a:ext uri="{FF2B5EF4-FFF2-40B4-BE49-F238E27FC236}">
                <a16:creationId xmlns:a16="http://schemas.microsoft.com/office/drawing/2014/main" id="{D4F2B39B-46C6-4705-8BC7-E33DC6A5719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9431838"/>
              </p:ext>
            </p:extLst>
          </p:nvPr>
        </p:nvGraphicFramePr>
        <p:xfrm>
          <a:off x="416495" y="4280299"/>
          <a:ext cx="8784975" cy="222974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6311095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784788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98904111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879383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3446890"/>
                    </a:ext>
                  </a:extLst>
                </a:gridCol>
                <a:gridCol w="1086417">
                  <a:extLst>
                    <a:ext uri="{9D8B030D-6E8A-4147-A177-3AD203B41FA5}">
                      <a16:colId xmlns:a16="http://schemas.microsoft.com/office/drawing/2014/main" val="2856068490"/>
                    </a:ext>
                  </a:extLst>
                </a:gridCol>
                <a:gridCol w="1649886">
                  <a:extLst>
                    <a:ext uri="{9D8B030D-6E8A-4147-A177-3AD203B41FA5}">
                      <a16:colId xmlns:a16="http://schemas.microsoft.com/office/drawing/2014/main" val="156841783"/>
                    </a:ext>
                  </a:extLst>
                </a:gridCol>
              </a:tblGrid>
              <a:tr h="33502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لبنان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العراق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تركيا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الخليج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الى الأردن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LB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ar-SA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5 - 2025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73767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لبنان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010358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تركيا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766817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الأردن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34736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العراق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43442"/>
                  </a:ext>
                </a:extLst>
              </a:tr>
              <a:tr h="336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البلدان الإخرى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1923"/>
                  </a:ext>
                </a:extLst>
              </a:tr>
            </a:tbl>
          </a:graphicData>
        </a:graphic>
      </p:graphicFrame>
      <p:sp>
        <p:nvSpPr>
          <p:cNvPr id="302082" name="Text Box 2">
            <a:extLst>
              <a:ext uri="{FF2B5EF4-FFF2-40B4-BE49-F238E27FC236}">
                <a16:creationId xmlns:a16="http://schemas.microsoft.com/office/drawing/2014/main" id="{AA6CC3EF-4C52-402E-87E7-6D63C4D5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4290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2236" name="Rectangle 156">
            <a:extLst>
              <a:ext uri="{FF2B5EF4-FFF2-40B4-BE49-F238E27FC236}">
                <a16:creationId xmlns:a16="http://schemas.microsoft.com/office/drawing/2014/main" id="{9DC09EA3-CEE9-4D0A-8918-CF9D82DD6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65" y="707773"/>
            <a:ext cx="7543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معدلات النمو المقترحة للمرور العابر للفترة 2005-2025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2238" name="Rectangle 158">
            <a:extLst>
              <a:ext uri="{FF2B5EF4-FFF2-40B4-BE49-F238E27FC236}">
                <a16:creationId xmlns:a16="http://schemas.microsoft.com/office/drawing/2014/main" id="{87425FD0-D9EC-431C-B987-31BC18ADD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683" y="3812405"/>
            <a:ext cx="784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65000"/>
              <a:buFontTx/>
              <a:buNone/>
              <a:tabLst/>
              <a:defRPr/>
            </a:pPr>
            <a:r>
              <a:rPr kumimoji="0" lang="ar-LB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المعدلات السنوية المقترحة للفترة 2005-2025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13D19-0780-40C9-B020-0EE6B2F9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952" y="6449071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0B669-A2C2-4569-87CE-5060BCE5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59C33-0E0C-414C-9386-56EDA90FE959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7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236" grpId="0" autoUpdateAnimBg="0"/>
      <p:bldP spid="30223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>
            <a:extLst>
              <a:ext uri="{FF2B5EF4-FFF2-40B4-BE49-F238E27FC236}">
                <a16:creationId xmlns:a16="http://schemas.microsoft.com/office/drawing/2014/main" id="{2F85D755-80AD-448F-82E9-994DE4F3D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906000" cy="1143000"/>
          </a:xfrm>
        </p:spPr>
        <p:txBody>
          <a:bodyPr anchor="ctr"/>
          <a:lstStyle/>
          <a:p>
            <a:pPr algn="ctr"/>
            <a:r>
              <a:rPr lang="ar-LB" sz="4800" dirty="0">
                <a:cs typeface="+mn-cs"/>
              </a:rPr>
              <a:t>التحديات</a:t>
            </a:r>
            <a:endParaRPr lang="en-US" altLang="en-US" sz="4800" dirty="0">
              <a:cs typeface="+mn-cs"/>
            </a:endParaRPr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01BD0653-71EC-4FAD-A359-60F84B9A97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6496" y="1628800"/>
            <a:ext cx="9073008" cy="4525962"/>
          </a:xfrm>
        </p:spPr>
        <p:txBody>
          <a:bodyPr/>
          <a:lstStyle/>
          <a:p>
            <a:pPr indent="-182880" algn="ctr" rtl="1">
              <a:spcBef>
                <a:spcPts val="0"/>
              </a:spcBef>
              <a:buNone/>
            </a:pPr>
            <a:r>
              <a:rPr lang="ar-LB" sz="3200" u="sng" dirty="0"/>
              <a:t>السيناريوهات المستقبلية (الوقت والتكلفة و السهولة أو الإنسيابية):</a:t>
            </a:r>
            <a:endParaRPr lang="en-GB" altLang="en-US" sz="3200" u="sng" dirty="0"/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sz="3000" dirty="0"/>
              <a:t>المنافسة مع ممرات العبور البديلة</a:t>
            </a:r>
            <a:endParaRPr lang="en-GB" altLang="en-US" sz="3000" dirty="0"/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sz="3000" dirty="0"/>
              <a:t>أداء قناة السويس (مكلف ومزدحم)</a:t>
            </a:r>
            <a:endParaRPr lang="ar-LB" altLang="en-US" sz="3000" dirty="0"/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sz="3000" dirty="0"/>
              <a:t>المرافق والبنى التحتية للنقل المتعدد الأنماط</a:t>
            </a:r>
            <a:endParaRPr lang="en-GB" altLang="en-US" sz="3000" dirty="0"/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sz="3000" dirty="0"/>
              <a:t>إمكانية وجود ممر عبور داخلي يربط أوروبا عبر الموانئ السورية والبنية التحتية للنقل متعدد الأنماط مع منطقة الخليج والعراق وإيران وخارجها</a:t>
            </a:r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altLang="en-US" sz="3000" dirty="0"/>
              <a:t>تطوير وتحديث القطاعين الزراعي والصناعي (ترشيد الإستثمار – الإنتاج – التسويق)</a:t>
            </a:r>
          </a:p>
          <a:p>
            <a:pPr lvl="1" indent="-182880" algn="r" rtl="1">
              <a:spcBef>
                <a:spcPts val="0"/>
              </a:spcBef>
              <a:buFont typeface="Arial" pitchFamily="34" charset="0"/>
              <a:buChar char="•"/>
            </a:pPr>
            <a:r>
              <a:rPr lang="ar-LB" altLang="en-US" sz="3000" dirty="0"/>
              <a:t>الترشيق المؤسساتي و تحسين الخدمات (رفع التنافسية)</a:t>
            </a:r>
            <a:endParaRPr lang="en-GB" altLang="en-US" sz="3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672EE-1A9A-4B47-8C16-183DE0C99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42964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7326-37D9-4F05-AD3F-A4B3C438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05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8C86DF8-96C0-4D75-9EE0-593D4AB75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844" y="692696"/>
            <a:ext cx="800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4000" b="1" u="sng" dirty="0">
                <a:solidFill>
                  <a:schemeClr val="bg2">
                    <a:lumMod val="25000"/>
                  </a:schemeClr>
                </a:solidFill>
                <a:ea typeface="+mj-ea"/>
              </a:rPr>
              <a:t>التوصيات الأساسية للدراسة 2008</a:t>
            </a:r>
            <a:r>
              <a:rPr lang="en-US" altLang="en-US" sz="4000" b="1" u="sng" dirty="0">
                <a:solidFill>
                  <a:schemeClr val="bg2">
                    <a:lumMod val="25000"/>
                  </a:schemeClr>
                </a:solidFill>
                <a:ea typeface="+mj-ea"/>
              </a:rPr>
              <a:t> </a:t>
            </a:r>
            <a:endParaRPr lang="en-GB" altLang="en-US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F14A207-ABD4-4B25-ACC8-05CBCCB5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64" y="1543085"/>
            <a:ext cx="94600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rtl="1">
              <a:spcBef>
                <a:spcPts val="600"/>
              </a:spcBef>
              <a:spcAft>
                <a:spcPts val="600"/>
              </a:spcAft>
              <a:buClr>
                <a:srgbClr val="0D3F96"/>
              </a:buClr>
              <a:buSzPct val="75000"/>
              <a:buFont typeface="Wingdings" pitchFamily="2" charset="2"/>
              <a:buChar char="n"/>
              <a:tabLst>
                <a:tab pos="7353300" algn="l"/>
              </a:tabLst>
              <a:defRPr/>
            </a:pPr>
            <a:r>
              <a:rPr lang="ar-LB" altLang="ja-JP" sz="3200" b="1" u="sng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لجنة عالية المستوى</a:t>
            </a: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 لتنفيذ ومواكبة مشروع النقل المتعدد الأنماط (وزارتي النقل والمالية، مراقبة العمليات الإحصائية). تغطي الأهداف: الجوانب المؤسسية - تطبيق اللوائح - التمويل - الشراكة بين القطاعين العام والخاص والإمتياز - العلاقات مع دول الجوار (خدمات النقل البري).</a:t>
            </a:r>
            <a:endParaRPr lang="en-US" altLang="ja-JP" sz="3200" dirty="0">
              <a:solidFill>
                <a:srgbClr val="000099"/>
              </a:solidFill>
              <a:latin typeface="+mj-lt"/>
              <a:ea typeface="MS Mincho" pitchFamily="49" charset="-128"/>
            </a:endParaRPr>
          </a:p>
          <a:p>
            <a:pPr marL="285750" indent="-285750" algn="just" rtl="1">
              <a:spcBef>
                <a:spcPts val="600"/>
              </a:spcBef>
              <a:spcAft>
                <a:spcPts val="600"/>
              </a:spcAft>
              <a:buClr>
                <a:srgbClr val="0D3F96"/>
              </a:buClr>
              <a:buSzPct val="75000"/>
              <a:buFont typeface="Wingdings" pitchFamily="2" charset="2"/>
              <a:buChar char="n"/>
              <a:tabLst>
                <a:tab pos="7353300" algn="l"/>
              </a:tabLst>
              <a:defRPr/>
            </a:pPr>
            <a:r>
              <a:rPr lang="ar-LB" altLang="ja-JP" sz="3200" b="1" u="sng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تحديث الإجراءات الجمركية</a:t>
            </a: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، بشكل أساسي لضمان نجاح تشغيل المرافئ الجافة.</a:t>
            </a:r>
            <a:endParaRPr lang="en-US" altLang="ja-JP" sz="3200" dirty="0">
              <a:solidFill>
                <a:srgbClr val="000099"/>
              </a:solidFill>
              <a:latin typeface="+mj-lt"/>
              <a:ea typeface="MS Mincho" pitchFamily="49" charset="-128"/>
            </a:endParaRPr>
          </a:p>
          <a:p>
            <a:pPr marL="285750" indent="-285750" algn="just" rtl="1">
              <a:spcBef>
                <a:spcPts val="600"/>
              </a:spcBef>
              <a:spcAft>
                <a:spcPts val="600"/>
              </a:spcAft>
              <a:buClr>
                <a:srgbClr val="0D3F96"/>
              </a:buClr>
              <a:buSzPct val="75000"/>
              <a:buFont typeface="Wingdings" pitchFamily="2" charset="2"/>
              <a:buChar char="n"/>
              <a:tabLst>
                <a:tab pos="7353300" algn="l"/>
              </a:tabLst>
              <a:defRPr/>
            </a:pP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تنفيذ</a:t>
            </a:r>
            <a:r>
              <a:rPr lang="ar-LB" altLang="ja-JP" sz="3200" b="1" u="sng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 خطط العمل </a:t>
            </a: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المقترحة لكل قطاع (بشكل أساسي المرحلة الأولى) وضمن </a:t>
            </a:r>
            <a:r>
              <a:rPr lang="ar-LB" altLang="ja-JP" sz="32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MS Mincho" pitchFamily="49" charset="-128"/>
              </a:rPr>
              <a:t>إستراتيجية شاملة متكاملة</a:t>
            </a:r>
            <a:endParaRPr lang="en-GB" altLang="ja-JP" sz="3200" b="1" i="1" dirty="0">
              <a:solidFill>
                <a:schemeClr val="accent2">
                  <a:lumMod val="75000"/>
                </a:schemeClr>
              </a:solidFill>
              <a:latin typeface="+mj-lt"/>
              <a:ea typeface="MS Mincho" pitchFamily="49" charset="-128"/>
            </a:endParaRPr>
          </a:p>
          <a:p>
            <a:pPr marL="285750" indent="-285750" algn="just" rtl="1">
              <a:spcBef>
                <a:spcPts val="600"/>
              </a:spcBef>
              <a:spcAft>
                <a:spcPts val="600"/>
              </a:spcAft>
              <a:buClr>
                <a:srgbClr val="0D3F96"/>
              </a:buClr>
              <a:buSzPct val="75000"/>
              <a:buFont typeface="Wingdings" pitchFamily="2" charset="2"/>
              <a:buChar char="n"/>
              <a:tabLst>
                <a:tab pos="7353300" algn="l"/>
              </a:tabLst>
              <a:defRPr/>
            </a:pP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تحديث </a:t>
            </a:r>
            <a:r>
              <a:rPr lang="ar-LB" altLang="ja-JP" sz="3200" b="1" u="sng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الأطر المؤسسية </a:t>
            </a:r>
            <a:r>
              <a:rPr lang="ar-LB" altLang="ja-JP" sz="3200" dirty="0">
                <a:solidFill>
                  <a:srgbClr val="000099"/>
                </a:solidFill>
                <a:latin typeface="+mj-lt"/>
                <a:ea typeface="MS Mincho" pitchFamily="49" charset="-128"/>
              </a:rPr>
              <a:t>للشركات العامة التي تقدم خدمات النقل</a:t>
            </a:r>
            <a:endParaRPr lang="en-GB" altLang="ja-JP" sz="3200" dirty="0">
              <a:solidFill>
                <a:srgbClr val="000099"/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AEBD32-3EA1-4DD2-BF9B-4C3382A4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20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04F31-5FF9-4A34-AA96-E210BDCE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101189"/>
              </p:ext>
            </p:extLst>
          </p:nvPr>
        </p:nvGraphicFramePr>
        <p:xfrm>
          <a:off x="344488" y="1556792"/>
          <a:ext cx="8856661" cy="3898055"/>
        </p:xfrm>
        <a:graphic>
          <a:graphicData uri="http://schemas.openxmlformats.org/drawingml/2006/table">
            <a:tbl>
              <a:tblPr rtl="1"/>
              <a:tblGrid>
                <a:gridCol w="109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5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6612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مجالات النشاط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الأنشطة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الإستثمارات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الفترة الزمنية </a:t>
                      </a:r>
                      <a:r>
                        <a:rPr kumimoji="0" lang="ar-LB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اللازمة للتنفيذ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الجدوى المقدرة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685">
                <a:tc rowSpan="4"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أ – المرافئ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أ - 1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تطوير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التنظيم الداخلي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والمؤسسي</a:t>
                      </a:r>
                      <a:r>
                        <a:rPr kumimoji="0" lang="en-US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r>
                        <a:rPr kumimoji="0" lang="en-US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أ - 2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Arabic Transparent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kumimoji="0" lang="ar-SY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تطوير المرافئ المالية لتصبح سلطة مرفئية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أ - 3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مفاوضات الإمتيازات للتشغيل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أ - 4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تحسينات البنية التحتية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و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جهيزات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مرتفعة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طويلة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1" y="548680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ar-L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التوصيات الأساسية للدراسة 2008</a:t>
            </a:r>
            <a:endParaRPr lang="en-GB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BA3F76-6A45-4DA7-B7F0-3F487F16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1B1931-6B1B-4A5F-A5D4-A3E7FFF4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48809"/>
              </p:ext>
            </p:extLst>
          </p:nvPr>
        </p:nvGraphicFramePr>
        <p:xfrm>
          <a:off x="488182" y="1989138"/>
          <a:ext cx="9148936" cy="3623924"/>
        </p:xfrm>
        <a:graphic>
          <a:graphicData uri="http://schemas.openxmlformats.org/drawingml/2006/table">
            <a:tbl>
              <a:tblPr rtl="1"/>
              <a:tblGrid>
                <a:gridCol w="116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5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6612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مجالات النشاط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الأنشطة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الإستثمارات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4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الفترة الزمنية </a:t>
                      </a:r>
                      <a:r>
                        <a:rPr kumimoji="0" lang="ar-LB" sz="24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اللازمة للتنفيذ</a:t>
                      </a:r>
                      <a:endParaRPr kumimoji="0" lang="en-US" sz="2400" b="1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الجدوى المقدرة</a:t>
                      </a:r>
                      <a:endParaRPr kumimoji="0" lang="en-US" sz="24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27">
                <a:tc rowSpan="3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ب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– المرافئ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الجافة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ب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- 1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إنشاء شركة تجارية للنقل المتعدد الأنماط لتسويق وتشغيل المحطات و متابعة 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قيود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r>
                        <a:rPr kumimoji="0" lang="en-US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7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ب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- 2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وضع خطة عمل مدتها خمس سنوات للتطوير التدريجي للمواقع الأربعة</a:t>
                      </a:r>
                      <a:r>
                        <a:rPr kumimoji="0" lang="en-G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ب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3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وضع وتنفيذ برنامج استثماري للمواقع الأربعة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1" y="777276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ar-L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التوصيات الأساسية للدراسة 2008</a:t>
            </a:r>
            <a:endParaRPr lang="en-GB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5623E2-7BDC-4FC2-B8ED-E77DA116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182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20B24-7969-4EBA-90E5-73AC963E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89158"/>
              </p:ext>
            </p:extLst>
          </p:nvPr>
        </p:nvGraphicFramePr>
        <p:xfrm>
          <a:off x="374655" y="1003401"/>
          <a:ext cx="9272297" cy="5600751"/>
        </p:xfrm>
        <a:graphic>
          <a:graphicData uri="http://schemas.openxmlformats.org/drawingml/2006/table">
            <a:tbl>
              <a:tblPr rtl="1"/>
              <a:tblGrid>
                <a:gridCol w="1213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7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4989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مجالات النشاط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الأنشطة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الإستثمارات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الفترة الزمنية </a:t>
                      </a:r>
                      <a:r>
                        <a:rPr kumimoji="0" lang="ar-LB" sz="22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اللازمة للتنفيذ</a:t>
                      </a:r>
                      <a:endParaRPr kumimoji="0" lang="en-US" sz="2200" b="1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الجدوى المقدرة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86">
                <a:tc rowSpan="5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–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الجمارك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- 1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تحديث التشريعات ذات الصلة </a:t>
                      </a:r>
                      <a:b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</a:b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- 2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تطوير الإجراءات الجمركية وتقديم دعم أفضل لتكنولوجيا المعلومات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تفعيل التعاون بين الوزارات (النافذة الواحدة)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تعزيز التعاون الدولي في ما يخص عمليات التفتيش على الحدود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5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6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تطوير برنامج إستثماري لتكييف وتحسين المرافق الجمركية الحالية وبناء مرافق جديدة في الموانئ الجافة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طويلة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26235" y="300048"/>
            <a:ext cx="98797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ar-L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التوصيات الأساسية للدراسة 2008</a:t>
            </a:r>
            <a:endParaRPr lang="en-GB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4775B2-ACD7-437B-BD65-CB547DA4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34" y="6378161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B9401-2420-4858-82FD-328D9F69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28928"/>
              </p:ext>
            </p:extLst>
          </p:nvPr>
        </p:nvGraphicFramePr>
        <p:xfrm>
          <a:off x="128464" y="915324"/>
          <a:ext cx="9433047" cy="5627307"/>
        </p:xfrm>
        <a:graphic>
          <a:graphicData uri="http://schemas.openxmlformats.org/drawingml/2006/table">
            <a:tbl>
              <a:tblPr rtl="1"/>
              <a:tblGrid>
                <a:gridCol w="90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3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7824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مجالات النشاط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الأنشطة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الإستثمارات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الفترة الزمنية </a:t>
                      </a:r>
                      <a:r>
                        <a:rPr kumimoji="0" lang="ar-LB" sz="2200" b="1" kern="12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اللازمة للتنفيذ</a:t>
                      </a:r>
                      <a:endParaRPr kumimoji="0" lang="en-US" sz="2200" b="1" kern="1200" noProof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2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الجدوى المقدرة</a:t>
                      </a:r>
                      <a:endParaRPr kumimoji="0" lang="en-US" sz="22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86">
                <a:tc rowSpan="4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د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–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السكك الحديدية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د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- 1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إمكانية زيادة الإنتاجية التجارية من خلال برنامج شامل قصير المدى لتحسين  التسويق والتشغيل والصيانة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د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- 2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تحديث وتوسيع نطاق مسؤولية قسم التسويق لتحسين العلاقات مع العملاء والوصول إلى الأسواق الخدمات من الباب إلى الباب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د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التحديث المستمر وتحسين استخدام  السكك الحديدية من خلال استراتيجية شاملة على المدى المتوسط ​​إلى الطويل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kumimoji="0" lang="ar-SA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د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مواصلة تعزيز قدرة البنية التحتية والروابط مع البلدان المجاورة.</a:t>
                      </a:r>
                      <a:endParaRPr kumimoji="0" lang="ar-SA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 - عالية</a:t>
                      </a:r>
                      <a:r>
                        <a:rPr kumimoji="0" lang="en-US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قليلة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1" y="188056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ar-L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التوصيات الأساسية للدراسة 2008</a:t>
            </a:r>
            <a:endParaRPr lang="en-GB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7A0F3-2072-4F80-AB52-4A312596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1677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1DB4D-20A0-40AF-8E5E-72E3B8DF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36582"/>
              </p:ext>
            </p:extLst>
          </p:nvPr>
        </p:nvGraphicFramePr>
        <p:xfrm>
          <a:off x="200473" y="1628800"/>
          <a:ext cx="9335245" cy="4345748"/>
        </p:xfrm>
        <a:graphic>
          <a:graphicData uri="http://schemas.openxmlformats.org/drawingml/2006/table">
            <a:tbl>
              <a:tblPr rtl="1"/>
              <a:tblGrid>
                <a:gridCol w="108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0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7157"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مجالات النشاط</a:t>
                      </a:r>
                      <a:endParaRPr kumimoji="0" lang="en-US" sz="23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الأنشطة</a:t>
                      </a:r>
                      <a:endParaRPr kumimoji="0" lang="en-US" sz="23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الإستثمارات</a:t>
                      </a:r>
                      <a:endParaRPr kumimoji="0" lang="en-US" sz="23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الفترة الزمنية </a:t>
                      </a:r>
                      <a:r>
                        <a:rPr kumimoji="0" lang="ar-LB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اللازمة للتنفيذ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الجدوى المقدرة</a:t>
                      </a:r>
                      <a:endParaRPr kumimoji="0" lang="en-US" sz="23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86">
                <a:tc rowSpan="4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هـ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–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الطرق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هـ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- 1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ترشيد صيانة الشبكة الطرقية لتلبية معايير موحدة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libri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هـ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- 2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إنشاء قاعدة بيانات مترابطة تشمل معلومات مرورية وآلية لتقييم حركة المرور وخصائصها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متوسطة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هـ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فرض قيود حمولة المحور بشكل صارم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L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منخفضة</a:t>
                      </a:r>
                      <a:r>
                        <a:rPr kumimoji="0" lang="ar-SA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libri"/>
                          <a:ea typeface="MS Mincho" pitchFamily="49" charset="-128"/>
                          <a:cs typeface="+mn-cs"/>
                        </a:rPr>
                        <a:t> 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 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قصيرة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هـ</a:t>
                      </a:r>
                      <a:r>
                        <a:rPr kumimoji="0" lang="ar-SA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- </a:t>
                      </a: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4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تنفيذ االمشاريع المدرجة ضمن الخطة ومن ضمنها الطرق السريعة مع تطبيق الدفع (</a:t>
                      </a:r>
                      <a:r>
                        <a:rPr kumimoji="0" lang="en-US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(Toll</a:t>
                      </a: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عالية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طويلة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kumimoji="0" lang="ar-LB" sz="2400" kern="1200" dirty="0">
                          <a:solidFill>
                            <a:srgbClr val="000099"/>
                          </a:solidFill>
                          <a:latin typeface="+mj-lt"/>
                          <a:ea typeface="MS Mincho" pitchFamily="49" charset="-128"/>
                          <a:cs typeface="+mn-cs"/>
                        </a:rPr>
                        <a:t>جيدة</a:t>
                      </a:r>
                      <a:endParaRPr kumimoji="0" lang="en-US" sz="2400" kern="1200" dirty="0">
                        <a:solidFill>
                          <a:srgbClr val="000099"/>
                        </a:solidFill>
                        <a:latin typeface="+mj-lt"/>
                        <a:ea typeface="MS Mincho" pitchFamily="49" charset="-128"/>
                        <a:cs typeface="+mn-cs"/>
                      </a:endParaRPr>
                    </a:p>
                  </a:txBody>
                  <a:tcPr marL="53546" marR="53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7" name="Rectangle 4"/>
          <p:cNvSpPr>
            <a:spLocks noChangeArrowheads="1"/>
          </p:cNvSpPr>
          <p:nvPr/>
        </p:nvSpPr>
        <p:spPr bwMode="auto">
          <a:xfrm>
            <a:off x="0" y="692696"/>
            <a:ext cx="990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ar-LB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التوصيات الأساسية للدراسة 2008</a:t>
            </a:r>
            <a:endParaRPr lang="en-GB" sz="4000" b="1" u="sng" dirty="0">
              <a:solidFill>
                <a:schemeClr val="bg2">
                  <a:lumMod val="25000"/>
                </a:schemeClr>
              </a:solidFill>
              <a:ea typeface="+mj-e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236D8C-1D28-45EF-A5B9-097779EB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474929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36C5D-D26A-4190-9CA9-C2CC1372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27</a:t>
            </a:fld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>
            <a:extLst>
              <a:ext uri="{FF2B5EF4-FFF2-40B4-BE49-F238E27FC236}">
                <a16:creationId xmlns:a16="http://schemas.microsoft.com/office/drawing/2014/main" id="{28D9BB63-ABB2-4DCE-87E6-39FDF78E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334000"/>
            <a:ext cx="371475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Majalla UI"/>
              </a:rPr>
              <a:t>ا التعداد المروري - المحطات الدائمة المقترحة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ajalla UI"/>
              </a:rPr>
              <a:t>أولوية عالية - 19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Majalla UI"/>
              </a:rPr>
              <a:t>أولوية متوسطة - 15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BEEAC2-D975-47F7-9B37-00AB4E5F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753" y="648841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41A63-A471-4060-B8CF-43EAE414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47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110C252B-5D7B-48D0-A355-43BF9942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5715000"/>
            <a:ext cx="4953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32451" name="Object 3">
            <a:extLst>
              <a:ext uri="{FF2B5EF4-FFF2-40B4-BE49-F238E27FC236}">
                <a16:creationId xmlns:a16="http://schemas.microsoft.com/office/drawing/2014/main" id="{5409D768-2E0C-43F3-ACB6-8C5253305A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8" y="-430213"/>
          <a:ext cx="8888412" cy="636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4" name="AutoCAD Drawing" r:id="rId5" imgW="310410225" imgH="144532350" progId="">
                  <p:embed/>
                </p:oleObj>
              </mc:Choice>
              <mc:Fallback>
                <p:oleObj name="AutoCAD Drawing" r:id="rId5" imgW="310410225" imgH="14453235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012" t="-624" r="32761" b="37759"/>
                      <a:stretch>
                        <a:fillRect/>
                      </a:stretch>
                    </p:blipFill>
                    <p:spPr bwMode="auto">
                      <a:xfrm>
                        <a:off x="566738" y="-430213"/>
                        <a:ext cx="8888412" cy="636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2" name="Object 4">
            <a:extLst>
              <a:ext uri="{FF2B5EF4-FFF2-40B4-BE49-F238E27FC236}">
                <a16:creationId xmlns:a16="http://schemas.microsoft.com/office/drawing/2014/main" id="{03D9694E-492B-4EDD-BA5A-005EA8E091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363" y="-747713"/>
          <a:ext cx="8805862" cy="680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5" name="AutoCAD Drawing" r:id="rId7" imgW="310410225" imgH="144532350" progId="">
                  <p:embed/>
                </p:oleObj>
              </mc:Choice>
              <mc:Fallback>
                <p:oleObj name="AutoCAD Drawing" r:id="rId7" imgW="310410225" imgH="14453235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014" t="6960" r="40747" b="39978"/>
                      <a:stretch>
                        <a:fillRect/>
                      </a:stretch>
                    </p:blipFill>
                    <p:spPr bwMode="auto">
                      <a:xfrm>
                        <a:off x="487363" y="-747713"/>
                        <a:ext cx="8805862" cy="680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>
            <a:extLst>
              <a:ext uri="{FF2B5EF4-FFF2-40B4-BE49-F238E27FC236}">
                <a16:creationId xmlns:a16="http://schemas.microsoft.com/office/drawing/2014/main" id="{B3C3CA0B-6418-45F5-865B-62F21DA66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-501650"/>
          <a:ext cx="8643938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6" name="AutoCAD Drawing" r:id="rId9" imgW="310410225" imgH="144532350" progId="">
                  <p:embed/>
                </p:oleObj>
              </mc:Choice>
              <mc:Fallback>
                <p:oleObj name="AutoCAD Drawing" r:id="rId9" imgW="310410225" imgH="14453235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657" t="8621" r="40193" b="42401"/>
                      <a:stretch>
                        <a:fillRect/>
                      </a:stretch>
                    </p:blipFill>
                    <p:spPr bwMode="auto">
                      <a:xfrm>
                        <a:off x="739775" y="-501650"/>
                        <a:ext cx="8643938" cy="618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>
            <a:extLst>
              <a:ext uri="{FF2B5EF4-FFF2-40B4-BE49-F238E27FC236}">
                <a16:creationId xmlns:a16="http://schemas.microsoft.com/office/drawing/2014/main" id="{A1AB2E33-68B2-4588-806B-BA62B2777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319981"/>
              </p:ext>
            </p:extLst>
          </p:nvPr>
        </p:nvGraphicFramePr>
        <p:xfrm>
          <a:off x="1546225" y="115888"/>
          <a:ext cx="6929438" cy="712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7" name="AutoCAD Drawing" r:id="rId11" imgW="310410225" imgH="144532350" progId="">
                  <p:embed/>
                </p:oleObj>
              </mc:Choice>
              <mc:Fallback>
                <p:oleObj name="AutoCAD Drawing" r:id="rId11" imgW="310410225" imgH="144532350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233" t="19025" r="48390" b="38681"/>
                      <a:stretch>
                        <a:fillRect/>
                      </a:stretch>
                    </p:blipFill>
                    <p:spPr bwMode="auto">
                      <a:xfrm>
                        <a:off x="1546225" y="115888"/>
                        <a:ext cx="6929438" cy="712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7">
            <a:extLst>
              <a:ext uri="{FF2B5EF4-FFF2-40B4-BE49-F238E27FC236}">
                <a16:creationId xmlns:a16="http://schemas.microsoft.com/office/drawing/2014/main" id="{E472EF1B-3263-4968-8D22-384BDE326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4916488"/>
          <a:ext cx="1223963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8" name="AutoCAD Drawing" r:id="rId13" imgW="310410225" imgH="144532350" progId="">
                  <p:embed/>
                </p:oleObj>
              </mc:Choice>
              <mc:Fallback>
                <p:oleObj name="AutoCAD Drawing" r:id="rId13" imgW="310410225" imgH="14453235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965" t="39795" r="59384" b="34061"/>
                      <a:stretch>
                        <a:fillRect/>
                      </a:stretch>
                    </p:blipFill>
                    <p:spPr bwMode="auto">
                      <a:xfrm>
                        <a:off x="2000250" y="4916488"/>
                        <a:ext cx="1223963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6" name="Text Box 8">
            <a:extLst>
              <a:ext uri="{FF2B5EF4-FFF2-40B4-BE49-F238E27FC236}">
                <a16:creationId xmlns:a16="http://schemas.microsoft.com/office/drawing/2014/main" id="{5C5DDB45-4737-4C5C-8167-74E77995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5791200"/>
            <a:ext cx="421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Current Rail Network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 </a:t>
            </a:r>
          </a:p>
        </p:txBody>
      </p:sp>
      <p:sp>
        <p:nvSpPr>
          <p:cNvPr id="232457" name="Line 9">
            <a:extLst>
              <a:ext uri="{FF2B5EF4-FFF2-40B4-BE49-F238E27FC236}">
                <a16:creationId xmlns:a16="http://schemas.microsoft.com/office/drawing/2014/main" id="{A916068B-9E8C-463C-8C8B-DEFE0BC14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5943600"/>
            <a:ext cx="57785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2458" name="Line 10">
            <a:extLst>
              <a:ext uri="{FF2B5EF4-FFF2-40B4-BE49-F238E27FC236}">
                <a16:creationId xmlns:a16="http://schemas.microsoft.com/office/drawing/2014/main" id="{9950BDA8-8047-472C-85A9-4B24A7DAE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6172200"/>
            <a:ext cx="57785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2459" name="Line 11">
            <a:extLst>
              <a:ext uri="{FF2B5EF4-FFF2-40B4-BE49-F238E27FC236}">
                <a16:creationId xmlns:a16="http://schemas.microsoft.com/office/drawing/2014/main" id="{552D1198-26B9-49F7-91B7-3EC67D36A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6400800"/>
            <a:ext cx="57785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2460" name="Line 12">
            <a:extLst>
              <a:ext uri="{FF2B5EF4-FFF2-40B4-BE49-F238E27FC236}">
                <a16:creationId xmlns:a16="http://schemas.microsoft.com/office/drawing/2014/main" id="{B12018AF-E4FF-48D9-AF56-6B63B3F4A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6553200"/>
            <a:ext cx="577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2461" name="Line 13">
            <a:extLst>
              <a:ext uri="{FF2B5EF4-FFF2-40B4-BE49-F238E27FC236}">
                <a16:creationId xmlns:a16="http://schemas.microsoft.com/office/drawing/2014/main" id="{11904630-85CC-4B53-8E47-98C06E5AF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8588" y="6705600"/>
            <a:ext cx="577850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2462" name="Text Box 14">
            <a:extLst>
              <a:ext uri="{FF2B5EF4-FFF2-40B4-BE49-F238E27FC236}">
                <a16:creationId xmlns:a16="http://schemas.microsoft.com/office/drawing/2014/main" id="{EBE5C4CC-F267-4BEF-9B7F-8C39422C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6583363"/>
            <a:ext cx="4210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Hijaz Line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2463" name="Text Box 15">
            <a:extLst>
              <a:ext uri="{FF2B5EF4-FFF2-40B4-BE49-F238E27FC236}">
                <a16:creationId xmlns:a16="http://schemas.microsoft.com/office/drawing/2014/main" id="{6085070B-84DF-4091-9DFA-9FB3D51AE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6019800"/>
            <a:ext cx="421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Future Rail Projects - Modernisation of Old Lines</a:t>
            </a:r>
          </a:p>
        </p:txBody>
      </p:sp>
      <p:sp>
        <p:nvSpPr>
          <p:cNvPr id="232464" name="Text Box 16">
            <a:extLst>
              <a:ext uri="{FF2B5EF4-FFF2-40B4-BE49-F238E27FC236}">
                <a16:creationId xmlns:a16="http://schemas.microsoft.com/office/drawing/2014/main" id="{2C94453D-7B6E-47C2-AE9B-A250B481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6400800"/>
            <a:ext cx="421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On-going Rail Construction</a:t>
            </a:r>
          </a:p>
        </p:txBody>
      </p:sp>
      <p:sp>
        <p:nvSpPr>
          <p:cNvPr id="232465" name="Text Box 17">
            <a:extLst>
              <a:ext uri="{FF2B5EF4-FFF2-40B4-BE49-F238E27FC236}">
                <a16:creationId xmlns:a16="http://schemas.microsoft.com/office/drawing/2014/main" id="{FB8AC9D0-5C0B-444F-A3D0-98B16C20A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538" y="6248400"/>
            <a:ext cx="421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Future Rail Projects - New Lines</a:t>
            </a:r>
            <a:endParaRPr kumimoji="0" lang="en-GB" altLang="en-US" sz="1400" b="1" i="0" u="none" strike="noStrike" kern="120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9D39B-DEFA-4F1C-A434-F5A5E0CA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50" y="6356350"/>
            <a:ext cx="3632200" cy="484189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A4FE1-B956-4FB7-9787-E9B8EE5F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90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23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nimBg="1"/>
      <p:bldP spid="232456" grpId="0"/>
      <p:bldP spid="232462" grpId="0"/>
      <p:bldP spid="232463" grpId="0"/>
      <p:bldP spid="232464" grpId="0"/>
      <p:bldP spid="2324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3E187A9-3032-47B9-892B-37C9CBB5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hangingPunct="1">
              <a:defRPr/>
            </a:pPr>
            <a:r>
              <a:rPr lang="ar-LB" altLang="en-US" sz="4400" b="1" dirty="0">
                <a:solidFill>
                  <a:srgbClr val="000099"/>
                </a:solidFill>
                <a:latin typeface="Arial" pitchFamily="34" charset="0"/>
                <a:ea typeface="Majalla UI"/>
                <a:cs typeface="+mn-cs"/>
              </a:rPr>
              <a:t>مراجعة تحليلية </a:t>
            </a:r>
            <a:endParaRPr lang="en-US" altLang="en-US" sz="4400" b="1" dirty="0">
              <a:solidFill>
                <a:srgbClr val="000099"/>
              </a:solidFill>
              <a:latin typeface="Arial" pitchFamily="34" charset="0"/>
              <a:ea typeface="Majalla UI"/>
              <a:cs typeface="+mn-cs"/>
            </a:endParaRP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E07DFD76-EAAA-43A9-AA42-AA85B5655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 rtl="1" eaLnBrk="1" hangingPunct="1">
              <a:buFont typeface="Wingdings 2" panose="05020102010507070707" pitchFamily="18" charset="2"/>
              <a:buNone/>
            </a:pPr>
            <a:r>
              <a:rPr lang="ar-LB" altLang="en-US" sz="40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</a:rPr>
              <a:t>السياق العام : </a:t>
            </a:r>
          </a:p>
          <a:p>
            <a:pPr algn="r" rtl="1" eaLnBrk="1" hangingPunct="1"/>
            <a:endParaRPr lang="ar-LB" altLang="en-US" b="1" u="sng" dirty="0">
              <a:ea typeface="Majalla UI"/>
            </a:endParaRP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دراسة ضمن برنامج تعاون مع الإتحاد الأوروبي 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تفعيل دور سوريا ضمن المنظومة العالمية لنقل البضائع 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مواكبة الربط الإقليمي والمتوسطي 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ترشيد إستخدام الموارد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976907-1D62-4E27-B2F1-E3481F15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4705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C75A66-651E-467A-8C03-90C21D73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>
            <a:extLst>
              <a:ext uri="{FF2B5EF4-FFF2-40B4-BE49-F238E27FC236}">
                <a16:creationId xmlns:a16="http://schemas.microsoft.com/office/drawing/2014/main" id="{826CF4ED-0B30-451E-A96E-F912C5A56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6215063"/>
            <a:ext cx="3786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Majalla UI"/>
              </a:rPr>
              <a:t> إجمالي حركة الشحن للعام 2015 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27C7EE-D543-463E-BD25-D770347D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20" y="63690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1BAB9-A25A-41B4-9EF4-63226CAF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758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>
            <a:extLst>
              <a:ext uri="{FF2B5EF4-FFF2-40B4-BE49-F238E27FC236}">
                <a16:creationId xmlns:a16="http://schemas.microsoft.com/office/drawing/2014/main" id="{1259F8C2-B096-4670-9410-993FAEC9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6215063"/>
            <a:ext cx="3786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LB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Majalla UI"/>
              </a:rPr>
              <a:t>     إجمالي حركة الشحن للعام 2025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8DBEA2-BCD7-489D-B4B9-E83A0446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2520" y="6474929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DFD83-841F-4DBC-8FE0-A55EC586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7843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B6F5C78-38E1-43C8-BB86-9107DAC2F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906000" cy="764704"/>
          </a:xfrm>
        </p:spPr>
        <p:txBody>
          <a:bodyPr/>
          <a:lstStyle/>
          <a:p>
            <a:pPr marL="273050" indent="-273050" algn="ctr" rtl="1" eaLnBrk="1" hangingPunct="1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LB" altLang="en-US" sz="4000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المواقع المقترحة - "</a:t>
            </a:r>
            <a:r>
              <a:rPr lang="ar-SA" altLang="en-US" sz="4000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 </a:t>
            </a:r>
            <a:r>
              <a:rPr lang="ar-LB" altLang="en-US" sz="4000" dirty="0">
                <a:solidFill>
                  <a:srgbClr val="000099"/>
                </a:solidFill>
                <a:latin typeface="Arial" panose="020B0604020202020204" pitchFamily="34" charset="0"/>
                <a:ea typeface="MS Mincho" panose="02020609040205080304" pitchFamily="49" charset="-128"/>
                <a:cs typeface="+mn-cs"/>
              </a:rPr>
              <a:t>المرافئ الجافة"</a:t>
            </a:r>
            <a:endParaRPr lang="de-DE" altLang="en-US" sz="4000" dirty="0">
              <a:solidFill>
                <a:srgbClr val="000099"/>
              </a:solidFill>
              <a:latin typeface="Arial" panose="020B0604020202020204" pitchFamily="34" charset="0"/>
              <a:ea typeface="MS Mincho" panose="02020609040205080304" pitchFamily="49" charset="-128"/>
              <a:cs typeface="+mn-cs"/>
            </a:endParaRPr>
          </a:p>
        </p:txBody>
      </p:sp>
      <p:pic>
        <p:nvPicPr>
          <p:cNvPr id="46084" name="Picture 9">
            <a:extLst>
              <a:ext uri="{FF2B5EF4-FFF2-40B4-BE49-F238E27FC236}">
                <a16:creationId xmlns:a16="http://schemas.microsoft.com/office/drawing/2014/main" id="{FFF42E18-C29F-4BCD-96AB-B66C5BD0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341438"/>
            <a:ext cx="59055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B19D7FBC-A170-4407-AB50-9AFCC5CB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25" y="1844675"/>
            <a:ext cx="2520950" cy="16312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ar-SA" altLang="ja-JP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التطوير المتوقع للأحجام في حاوية نمطية من 2008 إلى 2015</a:t>
            </a:r>
            <a:endParaRPr lang="en-GB" altLang="ja-JP" sz="20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r" rtl="1" eaLnBrk="1" hangingPunct="1"/>
            <a:r>
              <a:rPr lang="ar-SA" altLang="ja-JP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تتراكم الأحجام في أربعة مواقع محددة.</a:t>
            </a:r>
          </a:p>
        </p:txBody>
      </p:sp>
      <p:sp>
        <p:nvSpPr>
          <p:cNvPr id="46086" name="Oval 7">
            <a:extLst>
              <a:ext uri="{FF2B5EF4-FFF2-40B4-BE49-F238E27FC236}">
                <a16:creationId xmlns:a16="http://schemas.microsoft.com/office/drawing/2014/main" id="{6E2A3D9A-7BA0-4918-9484-3F9B72A8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2492375"/>
            <a:ext cx="1727200" cy="16573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906000" cy="1143000"/>
          </a:xfrm>
        </p:spPr>
        <p:txBody>
          <a:bodyPr/>
          <a:lstStyle/>
          <a:p>
            <a:pPr marR="0" lvl="0" algn="ct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ar-LB" altLang="en-US" sz="5400" b="1" i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ar-LB" altLang="en-US" sz="4800" b="1" i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+mn-cs"/>
              </a:rPr>
              <a:t>الأعمال والأنشطة المنفذة ما بعد إعداد الدراسة </a:t>
            </a:r>
            <a:endParaRPr lang="en-US" altLang="en-US" sz="4800" b="1" i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5163"/>
            <a:ext cx="9705528" cy="4389437"/>
          </a:xfrm>
        </p:spPr>
        <p:txBody>
          <a:bodyPr/>
          <a:lstStyle/>
          <a:p>
            <a:pPr marL="273050" lvl="1" indent="-273050" algn="r" rtl="1" eaLnBrk="1" hangingPunct="1">
              <a:buClr>
                <a:srgbClr val="0BD0D9"/>
              </a:buClr>
              <a:buSzPct val="95000"/>
              <a:buNone/>
              <a:defRPr/>
            </a:pPr>
            <a:r>
              <a:rPr lang="ar-LB" altLang="en-US" sz="3200" dirty="0"/>
              <a:t>أ- مشروع</a:t>
            </a:r>
            <a:r>
              <a:rPr lang="en-US" altLang="en-US" sz="3200" dirty="0" err="1"/>
              <a:t>Quantarail</a:t>
            </a:r>
            <a:r>
              <a:rPr lang="en-US" altLang="en-US" sz="3200" dirty="0"/>
              <a:t> </a:t>
            </a:r>
            <a:r>
              <a:rPr lang="ar-LB" altLang="en-US" sz="3200" dirty="0"/>
              <a:t>: تأهيل سكة الحديد ما بين مرفأ طرطوس والحدود السورية – العراقية (البوكمال)</a:t>
            </a:r>
            <a:r>
              <a:rPr lang="ar-SA" altLang="en-US" sz="3200" dirty="0"/>
              <a:t> </a:t>
            </a:r>
            <a:r>
              <a:rPr lang="ar-LB" altLang="en-US" sz="3200" dirty="0"/>
              <a:t>دراسة تنفيذية أواسط 2011 </a:t>
            </a:r>
          </a:p>
          <a:p>
            <a:pPr marL="273050" lvl="1" indent="-273050" algn="r" rtl="1" eaLnBrk="1" hangingPunct="1">
              <a:buClr>
                <a:srgbClr val="0BD0D9"/>
              </a:buClr>
              <a:buSzPct val="95000"/>
              <a:buNone/>
              <a:defRPr/>
            </a:pPr>
            <a:r>
              <a:rPr lang="ar-LB" altLang="en-US" sz="3200" dirty="0"/>
              <a:t>ب- مشروع الطرق السريعة (المدفوعة) شمال – جنوب (500 كم) و شرق – غرب (370 كم) </a:t>
            </a:r>
            <a:r>
              <a:rPr lang="ar-SA" altLang="en-US" sz="3200" dirty="0"/>
              <a:t> </a:t>
            </a:r>
            <a:r>
              <a:rPr lang="ar-LB" altLang="en-US" sz="3200" dirty="0"/>
              <a:t>دراسة جدوى وإطلاق مناقصة عالمية للإمتياز (</a:t>
            </a:r>
            <a:r>
              <a:rPr lang="en-US" altLang="en-US" sz="3200" dirty="0"/>
              <a:t>concession</a:t>
            </a:r>
            <a:r>
              <a:rPr lang="ar-LB" altLang="en-US" sz="3200" dirty="0"/>
              <a:t>)</a:t>
            </a:r>
          </a:p>
          <a:p>
            <a:pPr marL="273050" lvl="1" indent="-273050" algn="r" rtl="1" eaLnBrk="1" hangingPunct="1">
              <a:buClr>
                <a:srgbClr val="0BD0D9"/>
              </a:buClr>
              <a:buSzPct val="95000"/>
              <a:buNone/>
              <a:defRPr/>
            </a:pPr>
            <a:r>
              <a:rPr lang="ar-LB" altLang="en-US" sz="3200" dirty="0"/>
              <a:t>ج- مرفأ طرطوس : توقيع شراكة مع مرفأ ليفورنو (إيطاليا) لتطبيق تسهيلات جمركية وتحديد أطر للتعاون بهدف تنشيط العمليات التجارية ضمن برنامج الممرات البحرية </a:t>
            </a:r>
            <a:r>
              <a:rPr lang="en-US" altLang="en-US" sz="3200" dirty="0"/>
              <a:t>motorway of the sea</a:t>
            </a:r>
            <a:r>
              <a:rPr lang="ar-LB" altLang="en-US" sz="3200" dirty="0"/>
              <a:t> – وتوقيع عقد إمتيا</a:t>
            </a:r>
            <a:r>
              <a:rPr lang="ar-SA" altLang="en-US" sz="3200" dirty="0"/>
              <a:t>ز</a:t>
            </a:r>
            <a:r>
              <a:rPr lang="ar-LB" altLang="en-US" sz="3200" dirty="0"/>
              <a:t> لإدارة محطة الحاويات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D5425-81EF-455D-88C3-A085BD71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79009-B493-4131-92C0-B1403743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33</a:t>
            </a:fld>
            <a:endParaRPr lang="en-GB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906000" cy="1143000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kumimoji="0" lang="ar-LB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DBF5F9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>الأعمال والأنشطة المنفذة ما بعد إعداد الدراسة</a:t>
            </a:r>
            <a:endParaRPr lang="en-US" altLang="en-US" sz="5400" b="1" i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None/>
              <a:defRPr/>
            </a:pPr>
            <a:r>
              <a:rPr lang="ar-LB" altLang="en-US" sz="3200" dirty="0">
                <a:ea typeface="Majalla UI"/>
              </a:rPr>
              <a:t>د- مرفأ اللاذقية: إطلاق العمل في محطة الحاويات في إطار الإمتياز الممنوح لشركة </a:t>
            </a:r>
            <a:r>
              <a:rPr lang="en-US" altLang="en-US" sz="3200" dirty="0">
                <a:ea typeface="Majalla UI"/>
              </a:rPr>
              <a:t>CMA-CGM</a:t>
            </a:r>
            <a:r>
              <a:rPr lang="ar-LB" altLang="en-US" sz="3200" dirty="0">
                <a:ea typeface="Majalla UI"/>
              </a:rPr>
              <a:t> – وبدء العمل في ---- 2011 (</a:t>
            </a:r>
            <a:r>
              <a:rPr lang="en-US" altLang="en-US" sz="3200" dirty="0">
                <a:ea typeface="Majalla UI"/>
              </a:rPr>
              <a:t>Concession </a:t>
            </a:r>
            <a:r>
              <a:rPr lang="ar-LB" altLang="en-US" sz="3200" dirty="0">
                <a:ea typeface="Majalla UI"/>
              </a:rPr>
              <a:t>)</a:t>
            </a:r>
          </a:p>
          <a:p>
            <a:pPr algn="r" rtl="1" eaLnBrk="1" hangingPunct="1">
              <a:buNone/>
              <a:defRPr/>
            </a:pPr>
            <a:r>
              <a:rPr lang="ar-LB" altLang="en-US" sz="3200" dirty="0">
                <a:ea typeface="Majalla UI"/>
              </a:rPr>
              <a:t>هـ- المناطق اللوجستية الخاصة : - المرفأ الجاف </a:t>
            </a:r>
            <a:r>
              <a:rPr lang="ar-LB" altLang="en-US" sz="3200" dirty="0"/>
              <a:t>في منطقة حسية (حمص</a:t>
            </a:r>
            <a:r>
              <a:rPr lang="ar-LB" altLang="en-US" sz="3200" dirty="0">
                <a:ea typeface="Majalla UI"/>
              </a:rPr>
              <a:t>) – المناطق الصناعية (الشيخ نجار في ريف حلب – وعدرا في ريف دمشق)</a:t>
            </a:r>
          </a:p>
          <a:p>
            <a:pPr algn="r" rtl="1" eaLnBrk="1" hangingPunct="1">
              <a:buNone/>
              <a:defRPr/>
            </a:pPr>
            <a:r>
              <a:rPr lang="ar-LB" altLang="en-US" sz="3200" dirty="0">
                <a:ea typeface="Majalla UI"/>
              </a:rPr>
              <a:t>و- مشروع قانون النقل البحري والنقل المتعدد الأنماط (تم إعداده في العام 2009) لإنشاء هيئة عامة للإشراف على أعمال النقل البحري للبضائع ولتحديد أسس وضوابط ومعايير النقل الطرقي للبضائع </a:t>
            </a:r>
            <a:r>
              <a:rPr lang="ar-LB" altLang="en-US" dirty="0">
                <a:ea typeface="Majalla UI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A42AB5-7DF3-425F-BFFF-FC376B6C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418982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7ACC0-3BDA-4034-9B9E-400DA4CC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2" y="0"/>
            <a:ext cx="9837576" cy="6858000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....والآن..إعادة تصويب المسار...</a:t>
            </a:r>
            <a:b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</a:br>
            <a:b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</a:br>
            <a:b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</a:br>
            <a:b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</a:b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E7D7D-84B1-4CA0-92AC-826D130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12" y="640722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160D9-E572-4768-B041-912B2B6E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35</a:t>
            </a:fld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المدخلات والمنهجية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ar-LB" altLang="en-US" sz="3600" u="sng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السياق العام</a:t>
            </a:r>
            <a:r>
              <a:rPr lang="ar-LB" altLang="en-US" sz="32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: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2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أولويات إعادة الإعمار – ترميم العلاقات مع الجوار – إعادة الثقة بقطاع الخدمات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2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الشراكات التجارية على الصعيدين الإقليمي والمتوسطي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2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متطلبات النهوض للقطاعين الصناعي والزراعي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2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تأهيل منظومة النقل والخدمات اللوجيستية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E7D7D-84B1-4CA0-92AC-826D130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12" y="640722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4160D9-E572-4768-B041-912B2B6E0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190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512168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kumimoji="0" lang="ar-LB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>المدخلات والمنهجية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24745"/>
            <a:ext cx="8915400" cy="5199856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algn="r" rtl="1" eaLnBrk="1" hangingPunct="1">
              <a:buFont typeface="Wingdings" pitchFamily="2" charset="2"/>
              <a:buChar char="v"/>
              <a:defRPr/>
            </a:pPr>
            <a:r>
              <a:rPr lang="ar-LB" altLang="en-US" sz="3600" u="sng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الفرضيات: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مصير الشراكة الأورو-متوسطية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جذب الإستثمارات الخارجية (المؤثرة على القطاعات الإنتاجية و على مرافق النقل)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الرهانات</a:t>
            </a:r>
          </a:p>
          <a:p>
            <a:pPr lvl="1" algn="r" rtl="1" eaLnBrk="1" hangingPunct="1">
              <a:buFont typeface="Courier New" panose="02070309020205020404" pitchFamily="49" charset="0"/>
              <a:buChar char="o"/>
              <a:defRPr/>
            </a:pPr>
            <a:r>
              <a:rPr lang="ar-LB" altLang="en-US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ترتيب الأولويات</a:t>
            </a:r>
            <a:endParaRPr lang="en-US" alt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35E479-EAE7-4382-BDAF-BDF37659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7624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9D3ED-4AD4-4F41-AC29-BE7BFDE8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480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296144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عناصر الإرتكاز  والفرص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78" y="980727"/>
            <a:ext cx="8915400" cy="5395515"/>
          </a:xfrm>
        </p:spPr>
        <p:txBody>
          <a:bodyPr/>
          <a:lstStyle/>
          <a:p>
            <a:pPr algn="r" rtl="1" eaLnBrk="1" hangingPunct="1">
              <a:buFont typeface="Wingdings" pitchFamily="2" charset="2"/>
              <a:buChar char="v"/>
              <a:defRPr/>
            </a:pPr>
            <a:endParaRPr lang="ar-LB" altLang="en-US" dirty="0">
              <a:ea typeface="Majalla UI"/>
            </a:endParaRPr>
          </a:p>
          <a:p>
            <a:pPr marL="29845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على الرغم من تبدل العديد من الفرضيات تبقى توصيات هذه الدراسة </a:t>
            </a:r>
            <a:r>
              <a:rPr lang="en-US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MMT</a:t>
            </a: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(</a:t>
            </a:r>
            <a:r>
              <a:rPr lang="ar-LB" sz="3400" i="1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مشاريع بنية تحتية - تطوير الخدمات – تسهيل العمليات التجارية والعبور</a:t>
            </a: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) جديرة بالإهتمام كونها توفر لسورية فرصة إبراز دورها الإقليمي والمتوسطي</a:t>
            </a:r>
            <a:endParaRPr 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29845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من المفيد إعادة تصويب الأولويات وصياغة خطة عمل محدثة وفقاً للمتغيرات والفرضيات الواجب تعديلها بناءً على مراجعة السياق العام على الصعيدين الوطني والإقليمي مع الأخذ بالإعتبار معطيات التجارة الدولية</a:t>
            </a:r>
            <a:endParaRPr 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03FC7-39F4-444B-A08C-067A0493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81" y="637624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9DC92-FE2A-454F-968E-55256718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1480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08112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عناصر الإرتكاز  والفرص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33492"/>
            <a:ext cx="8915400" cy="5199856"/>
          </a:xfrm>
        </p:spPr>
        <p:txBody>
          <a:bodyPr/>
          <a:lstStyle/>
          <a:p>
            <a:pPr marL="469900" marR="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يقتضي تطبيق الخطوات والمشاريع وفقاً للدور</a:t>
            </a:r>
            <a:r>
              <a:rPr lang="ar-SA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</a:t>
            </a: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المباشر الذي من الممكن أن تلعبه كل منها وكذلك للأثر </a:t>
            </a:r>
            <a:r>
              <a:rPr lang="ar-SA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والمردود</a:t>
            </a: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الذي تولده (الإجتماعي – الإقتصادي – البيئي – الإستراتيجي) مع الأخذ بعين الإعتبار الخيارات الوطنية والمعطيات الإقتصادية الخارجية.</a:t>
            </a:r>
            <a:endParaRPr 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6990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بناء قاعدة المعلومات اللازمة لتحديث دراسات الجدوى ولتقييم المشاريع والخطوات المنوي تنفيذها أو تطبيقها. </a:t>
            </a:r>
            <a:endParaRPr 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6990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إحياء لجنة متابعة (على غرار الإقتراح المنوه إليه في الدراسة)</a:t>
            </a:r>
          </a:p>
          <a:p>
            <a:pPr marL="46990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إعادة بناء خطة عمل وبلورة جدول زمني للتنفيذ والمتابعة</a:t>
            </a:r>
            <a:endParaRPr lang="en-US" sz="34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C8DC2-7E5D-41FB-AC33-E5EA8DD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488182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0E258-37CA-40E0-AC52-4121AA3C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999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859F1194-7AFD-4860-A157-F18745FD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4" y="620688"/>
            <a:ext cx="8915400" cy="1143000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ar-LB" altLang="en-US" sz="40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+mn-cs"/>
              </a:rPr>
              <a:t>الفرضيات</a:t>
            </a:r>
            <a:r>
              <a:rPr lang="ar-LB" altLang="en-US" sz="4400" b="1" dirty="0">
                <a:solidFill>
                  <a:srgbClr val="000099"/>
                </a:solidFill>
                <a:latin typeface="Arial" pitchFamily="34" charset="0"/>
                <a:cs typeface="+mn-cs"/>
              </a:rPr>
              <a:t> </a:t>
            </a:r>
            <a:endParaRPr lang="en-US" altLang="en-US" sz="4400" b="1" dirty="0">
              <a:solidFill>
                <a:srgbClr val="000099"/>
              </a:solidFill>
              <a:latin typeface="Arial" pitchFamily="34" charset="0"/>
              <a:cs typeface="+mn-cs"/>
            </a:endParaRP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0FDE3AA-7A7F-47EA-A65D-D881E87BC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2468563"/>
            <a:ext cx="8915400" cy="3552825"/>
          </a:xfrm>
        </p:spPr>
        <p:txBody>
          <a:bodyPr/>
          <a:lstStyle/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نمو إقتصاديات المنطقة 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تطور الشراكة الأورو-متوسطية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تسهيل الخدمات ما بين دول المنطقة 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إنتهاء الصراعات الإقليمية</a:t>
            </a:r>
          </a:p>
          <a:p>
            <a:pPr lvl="1" algn="r" rtl="1" eaLnBrk="1" hangingPunct="1"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تفعيل و تطوير التعاون العربي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ABCCB7-CB11-41D6-A03A-8FCB939A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62" y="6408668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24154-0D4E-474C-9C13-CF4E2BE1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008112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lang="ar-LB" altLang="en-US" sz="5400" b="1" i="1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+mn-cs"/>
              </a:rPr>
              <a:t>إستشراف الإطار المستقبلي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78" y="980727"/>
            <a:ext cx="8915400" cy="5740747"/>
          </a:xfrm>
        </p:spPr>
        <p:txBody>
          <a:bodyPr/>
          <a:lstStyle/>
          <a:p>
            <a:pPr marL="29845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فرضيات النمو: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الإستيراد: البضائع – الإمكانيات – المصادر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التصدير: القطاعات – الفرص – الشركاء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النقل الداخلي: إعادة الهيكلة – الأنماط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النقل العابر: الممرات المنافسة – العوائق الحدودية – قيود الإجراءات</a:t>
            </a:r>
            <a:endParaRPr lang="en-US" sz="29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298450" marR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الأولويات وصياغة خطة عمل محدثة: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المتغيرات في السياق العام على الصعيدين الوطني والإقليمي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معطيات التجارة الدولية</a:t>
            </a:r>
          </a:p>
          <a:p>
            <a:pPr marL="1054100" lvl="2" indent="-4572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التوجهات العامة للحكومة</a:t>
            </a:r>
            <a:endParaRPr lang="en-US" sz="29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03FC7-39F4-444B-A08C-067A0493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81" y="6376243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9DC92-FE2A-454F-968E-55256718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40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5996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525"/>
            <a:ext cx="8915400" cy="700188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r>
              <a:rPr kumimoji="0" lang="ar-LB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>بلورة الإطار المستقبلي</a:t>
            </a: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3D85206-D279-4DA2-90F8-4A7049A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692695"/>
            <a:ext cx="8915400" cy="6028779"/>
          </a:xfrm>
        </p:spPr>
        <p:txBody>
          <a:bodyPr/>
          <a:lstStyle/>
          <a:p>
            <a:pPr marL="469900" marR="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الخطوات والمشاريع: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الدور</a:t>
            </a:r>
            <a:r>
              <a:rPr lang="ar-SA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</a:t>
            </a: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المباشر </a:t>
            </a:r>
            <a:r>
              <a:rPr lang="ar-SA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والمردود</a:t>
            </a: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 (الإجتماعي – الإقتصادي – البيئي – الإستراتيجي)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الخيارات الوطنية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المعطيات الإقتصادية الخارجية.</a:t>
            </a:r>
            <a:endParaRPr lang="en-US" sz="29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6990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بناء قاعدة المعلومات: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كفاءة الأنماط العاملة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أحجام النقل (الطلب)</a:t>
            </a:r>
          </a:p>
          <a:p>
            <a:pPr marL="1111250" lvl="2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ar-LB" sz="29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النمذجة</a:t>
            </a:r>
            <a:endParaRPr lang="en-US" sz="2900" dirty="0">
              <a:solidFill>
                <a:schemeClr val="accent4">
                  <a:lumMod val="50000"/>
                </a:schemeClr>
              </a:solidFill>
              <a:latin typeface="+mj-lt"/>
              <a:ea typeface="MS Mincho" pitchFamily="49" charset="-128"/>
            </a:endParaRPr>
          </a:p>
          <a:p>
            <a:pPr marL="469900" indent="-51435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ar-LB" sz="3400" dirty="0">
                <a:solidFill>
                  <a:schemeClr val="accent4">
                    <a:lumMod val="50000"/>
                  </a:schemeClr>
                </a:solidFill>
                <a:latin typeface="+mj-lt"/>
                <a:ea typeface="MS Mincho" pitchFamily="49" charset="-128"/>
              </a:rPr>
              <a:t>إحياء لجنة متابعة (على غرار الإقتراح المنوه إليه في الدراسة)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C8DC2-7E5D-41FB-AC33-E5EA8DD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488182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0E258-37CA-40E0-AC52-4121AA3C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763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3FAAA0D7-5B7F-4D08-BF73-D74C319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6525"/>
            <a:ext cx="8915400" cy="6584950"/>
          </a:xfrm>
        </p:spPr>
        <p:txBody>
          <a:bodyPr/>
          <a:lstStyle/>
          <a:p>
            <a:pPr marL="273050" indent="-273050" algn="ctr" eaLnBrk="1" hangingPunct="1">
              <a:buClr>
                <a:srgbClr val="0BD0D9"/>
              </a:buClr>
              <a:buSzPct val="95000"/>
            </a:pPr>
            <a:br>
              <a:rPr kumimoji="0" lang="ar-LB" altLang="en-US" sz="8800" b="1" i="1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br>
              <a:rPr kumimoji="0" lang="ar-LB" altLang="en-US" sz="8800" b="1" i="1" strike="noStrike" kern="1200" cap="none" spc="0" normalizeH="0" baseline="0" noProof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r>
              <a:rPr kumimoji="0" lang="ar-LB" altLang="en-US" sz="8800" b="1" i="1" strike="noStrike" kern="1200" cap="none" spc="0" normalizeH="0" baseline="0" noProof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  <a:t>شكراً</a:t>
            </a:r>
            <a:b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b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br>
              <a:rPr kumimoji="0" lang="en-US" alt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n-cs"/>
              </a:rPr>
            </a:br>
            <a:endParaRPr lang="en-US" altLang="en-US" sz="5400" b="1" i="1" u="sng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C8DC2-7E5D-41FB-AC33-E5EA8DD1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6488182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 dirty="0"/>
              <a:t>مشروع النقل المتعدد الأنماط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0E258-37CA-40E0-AC52-4121AA3C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42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990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8EF96E01-0370-412A-A51C-6BCF50A6210E}"/>
              </a:ext>
            </a:extLst>
          </p:cNvPr>
          <p:cNvSpPr txBox="1">
            <a:spLocks noGrp="1"/>
          </p:cNvSpPr>
          <p:nvPr/>
        </p:nvSpPr>
        <p:spPr bwMode="auto">
          <a:xfrm>
            <a:off x="452438" y="6429375"/>
            <a:ext cx="5984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en-US" dirty="0"/>
          </a:p>
        </p:txBody>
      </p:sp>
      <p:sp>
        <p:nvSpPr>
          <p:cNvPr id="38915" name="Text Box 6">
            <a:extLst>
              <a:ext uri="{FF2B5EF4-FFF2-40B4-BE49-F238E27FC236}">
                <a16:creationId xmlns:a16="http://schemas.microsoft.com/office/drawing/2014/main" id="{BFF6DF39-D8E0-4E35-947D-F692231B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719388"/>
            <a:ext cx="2808287" cy="40011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الهيكل الاداري العام للمرافئ</a:t>
            </a:r>
            <a:endParaRPr lang="de-DE" altLang="en-US" sz="15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916" name="Text Box 7">
            <a:extLst>
              <a:ext uri="{FF2B5EF4-FFF2-40B4-BE49-F238E27FC236}">
                <a16:creationId xmlns:a16="http://schemas.microsoft.com/office/drawing/2014/main" id="{A1CA6627-495E-4B0E-9484-DE828A22B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1844675"/>
            <a:ext cx="3816350" cy="40011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الإطار القانوني</a:t>
            </a:r>
          </a:p>
        </p:txBody>
      </p:sp>
      <p:sp>
        <p:nvSpPr>
          <p:cNvPr id="38917" name="Text Box 8">
            <a:extLst>
              <a:ext uri="{FF2B5EF4-FFF2-40B4-BE49-F238E27FC236}">
                <a16:creationId xmlns:a16="http://schemas.microsoft.com/office/drawing/2014/main" id="{A050DE47-113F-4BE6-B5EE-5AEDA851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0" y="2711450"/>
            <a:ext cx="1584325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الإجراءات الجمركية</a:t>
            </a:r>
            <a:endParaRPr lang="de-DE" altLang="en-US" sz="15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918" name="Text Box 9">
            <a:extLst>
              <a:ext uri="{FF2B5EF4-FFF2-40B4-BE49-F238E27FC236}">
                <a16:creationId xmlns:a16="http://schemas.microsoft.com/office/drawing/2014/main" id="{8C9A91F8-2AC8-469A-982B-8D06545B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43350"/>
            <a:ext cx="2052638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الترويج للخدمات المرفئية </a:t>
            </a:r>
            <a:endParaRPr lang="de-DE" altLang="en-US" sz="15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919" name="Text Box 10">
            <a:extLst>
              <a:ext uri="{FF2B5EF4-FFF2-40B4-BE49-F238E27FC236}">
                <a16:creationId xmlns:a16="http://schemas.microsoft.com/office/drawing/2014/main" id="{481B53E7-F43F-49CA-87FC-BE62FDDF0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3943350"/>
            <a:ext cx="1860550" cy="40011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مناقصة الإمتيازات</a:t>
            </a:r>
            <a:endParaRPr lang="de-DE" altLang="en-US" sz="15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4F67E12-F46B-49DD-B461-EAC84987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5167313"/>
            <a:ext cx="3887788" cy="40011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تطوير البنية التحتية وتقييمها</a:t>
            </a:r>
            <a:endParaRPr lang="de-DE" altLang="en-US" sz="1500" dirty="0">
              <a:solidFill>
                <a:srgbClr val="000099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8921" name="AutoShape 13">
            <a:extLst>
              <a:ext uri="{FF2B5EF4-FFF2-40B4-BE49-F238E27FC236}">
                <a16:creationId xmlns:a16="http://schemas.microsoft.com/office/drawing/2014/main" id="{913E7E52-DB9C-41A9-B797-58B4B5E51E66}"/>
              </a:ext>
            </a:extLst>
          </p:cNvPr>
          <p:cNvCxnSpPr>
            <a:cxnSpLocks noChangeShapeType="1"/>
            <a:stCxn id="38916" idx="2"/>
            <a:endCxn id="38915" idx="0"/>
          </p:cNvCxnSpPr>
          <p:nvPr/>
        </p:nvCxnSpPr>
        <p:spPr bwMode="auto">
          <a:xfrm flipH="1">
            <a:off x="3828257" y="2244785"/>
            <a:ext cx="1593056" cy="4746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AutoShape 14">
            <a:extLst>
              <a:ext uri="{FF2B5EF4-FFF2-40B4-BE49-F238E27FC236}">
                <a16:creationId xmlns:a16="http://schemas.microsoft.com/office/drawing/2014/main" id="{27B7D851-0952-4413-9839-C7D3CB7E9D16}"/>
              </a:ext>
            </a:extLst>
          </p:cNvPr>
          <p:cNvCxnSpPr>
            <a:cxnSpLocks noChangeShapeType="1"/>
            <a:stCxn id="38916" idx="2"/>
            <a:endCxn id="38917" idx="0"/>
          </p:cNvCxnSpPr>
          <p:nvPr/>
        </p:nvCxnSpPr>
        <p:spPr bwMode="auto">
          <a:xfrm>
            <a:off x="5421313" y="2244785"/>
            <a:ext cx="1187450" cy="4666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AutoShape 15">
            <a:extLst>
              <a:ext uri="{FF2B5EF4-FFF2-40B4-BE49-F238E27FC236}">
                <a16:creationId xmlns:a16="http://schemas.microsoft.com/office/drawing/2014/main" id="{DC0159DF-12C6-4C91-97A6-55CB848355EF}"/>
              </a:ext>
            </a:extLst>
          </p:cNvPr>
          <p:cNvCxnSpPr>
            <a:cxnSpLocks noChangeShapeType="1"/>
            <a:stCxn id="38915" idx="2"/>
            <a:endCxn id="38919" idx="0"/>
          </p:cNvCxnSpPr>
          <p:nvPr/>
        </p:nvCxnSpPr>
        <p:spPr bwMode="auto">
          <a:xfrm>
            <a:off x="3828257" y="3119498"/>
            <a:ext cx="978693" cy="8238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6">
            <a:extLst>
              <a:ext uri="{FF2B5EF4-FFF2-40B4-BE49-F238E27FC236}">
                <a16:creationId xmlns:a16="http://schemas.microsoft.com/office/drawing/2014/main" id="{62766940-BD50-4C3B-8981-1D43143A4049}"/>
              </a:ext>
            </a:extLst>
          </p:cNvPr>
          <p:cNvCxnSpPr>
            <a:cxnSpLocks noChangeShapeType="1"/>
            <a:stCxn id="38915" idx="2"/>
            <a:endCxn id="38918" idx="0"/>
          </p:cNvCxnSpPr>
          <p:nvPr/>
        </p:nvCxnSpPr>
        <p:spPr bwMode="auto">
          <a:xfrm flipH="1">
            <a:off x="2550319" y="3119498"/>
            <a:ext cx="1277938" cy="8238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7">
            <a:extLst>
              <a:ext uri="{FF2B5EF4-FFF2-40B4-BE49-F238E27FC236}">
                <a16:creationId xmlns:a16="http://schemas.microsoft.com/office/drawing/2014/main" id="{1914928C-DFE0-466E-AD4F-99CFF61FA020}"/>
              </a:ext>
            </a:extLst>
          </p:cNvPr>
          <p:cNvCxnSpPr>
            <a:cxnSpLocks noChangeShapeType="1"/>
            <a:stCxn id="38915" idx="2"/>
            <a:endCxn id="38920" idx="0"/>
          </p:cNvCxnSpPr>
          <p:nvPr/>
        </p:nvCxnSpPr>
        <p:spPr bwMode="auto">
          <a:xfrm flipH="1">
            <a:off x="3648869" y="3119498"/>
            <a:ext cx="179388" cy="20478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8">
            <a:extLst>
              <a:ext uri="{FF2B5EF4-FFF2-40B4-BE49-F238E27FC236}">
                <a16:creationId xmlns:a16="http://schemas.microsoft.com/office/drawing/2014/main" id="{E0BC6474-04E7-4C9D-975B-C0467483B8CA}"/>
              </a:ext>
            </a:extLst>
          </p:cNvPr>
          <p:cNvCxnSpPr>
            <a:cxnSpLocks noChangeShapeType="1"/>
            <a:stCxn id="38919" idx="2"/>
            <a:endCxn id="38920" idx="0"/>
          </p:cNvCxnSpPr>
          <p:nvPr/>
        </p:nvCxnSpPr>
        <p:spPr bwMode="auto">
          <a:xfrm flipH="1">
            <a:off x="3648869" y="4343460"/>
            <a:ext cx="1158081" cy="8238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21">
            <a:extLst>
              <a:ext uri="{FF2B5EF4-FFF2-40B4-BE49-F238E27FC236}">
                <a16:creationId xmlns:a16="http://schemas.microsoft.com/office/drawing/2014/main" id="{3FEB0653-5B5E-49EE-86F7-2E21714AD5D6}"/>
              </a:ext>
            </a:extLst>
          </p:cNvPr>
          <p:cNvCxnSpPr>
            <a:cxnSpLocks noChangeShapeType="1"/>
            <a:stCxn id="38916" idx="2"/>
            <a:endCxn id="38934" idx="0"/>
          </p:cNvCxnSpPr>
          <p:nvPr/>
        </p:nvCxnSpPr>
        <p:spPr bwMode="auto">
          <a:xfrm>
            <a:off x="5421313" y="2244785"/>
            <a:ext cx="3133725" cy="4634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8" name="Text Box 22">
            <a:extLst>
              <a:ext uri="{FF2B5EF4-FFF2-40B4-BE49-F238E27FC236}">
                <a16:creationId xmlns:a16="http://schemas.microsoft.com/office/drawing/2014/main" id="{2546A32C-8C7A-46DF-8B36-C7621F180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775" y="4167188"/>
            <a:ext cx="1800225" cy="40011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شبكة الطرق </a:t>
            </a:r>
          </a:p>
        </p:txBody>
      </p:sp>
      <p:sp>
        <p:nvSpPr>
          <p:cNvPr id="38929" name="Text Box 23">
            <a:extLst>
              <a:ext uri="{FF2B5EF4-FFF2-40B4-BE49-F238E27FC236}">
                <a16:creationId xmlns:a16="http://schemas.microsoft.com/office/drawing/2014/main" id="{C91F81CD-4918-4B92-A11E-54D7E32F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4167188"/>
            <a:ext cx="1871662" cy="40011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النقل السككي</a:t>
            </a:r>
          </a:p>
        </p:txBody>
      </p:sp>
      <p:sp>
        <p:nvSpPr>
          <p:cNvPr id="38930" name="Text Box 24">
            <a:extLst>
              <a:ext uri="{FF2B5EF4-FFF2-40B4-BE49-F238E27FC236}">
                <a16:creationId xmlns:a16="http://schemas.microsoft.com/office/drawing/2014/main" id="{9ACF623A-298D-4741-BC5A-409EF8D60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5157788"/>
            <a:ext cx="2520950" cy="707886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النقل متعدد الوسائط والمرافئ الجافة </a:t>
            </a:r>
          </a:p>
        </p:txBody>
      </p:sp>
      <p:cxnSp>
        <p:nvCxnSpPr>
          <p:cNvPr id="38931" name="AutoShape 26">
            <a:extLst>
              <a:ext uri="{FF2B5EF4-FFF2-40B4-BE49-F238E27FC236}">
                <a16:creationId xmlns:a16="http://schemas.microsoft.com/office/drawing/2014/main" id="{E916CF2E-16C8-41B5-AE5F-F463E16A08EF}"/>
              </a:ext>
            </a:extLst>
          </p:cNvPr>
          <p:cNvCxnSpPr>
            <a:cxnSpLocks noChangeShapeType="1"/>
            <a:stCxn id="38929" idx="2"/>
            <a:endCxn id="38930" idx="0"/>
          </p:cNvCxnSpPr>
          <p:nvPr/>
        </p:nvCxnSpPr>
        <p:spPr bwMode="auto">
          <a:xfrm>
            <a:off x="6896894" y="4567298"/>
            <a:ext cx="1045369" cy="5904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4" name="Text Box 20">
            <a:extLst>
              <a:ext uri="{FF2B5EF4-FFF2-40B4-BE49-F238E27FC236}">
                <a16:creationId xmlns:a16="http://schemas.microsoft.com/office/drawing/2014/main" id="{F9687D4D-2A09-440B-BC7A-475183064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2708275"/>
            <a:ext cx="2019300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2000" dirty="0">
                <a:solidFill>
                  <a:srgbClr val="000099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الجمارك والمعابر الحدودية </a:t>
            </a:r>
          </a:p>
        </p:txBody>
      </p:sp>
      <p:cxnSp>
        <p:nvCxnSpPr>
          <p:cNvPr id="38935" name="AutoShape 28">
            <a:extLst>
              <a:ext uri="{FF2B5EF4-FFF2-40B4-BE49-F238E27FC236}">
                <a16:creationId xmlns:a16="http://schemas.microsoft.com/office/drawing/2014/main" id="{874553AE-4214-4D3A-BED0-88EF5CEBC610}"/>
              </a:ext>
            </a:extLst>
          </p:cNvPr>
          <p:cNvCxnSpPr>
            <a:cxnSpLocks noChangeShapeType="1"/>
            <a:stCxn id="38920" idx="3"/>
            <a:endCxn id="38930" idx="1"/>
          </p:cNvCxnSpPr>
          <p:nvPr/>
        </p:nvCxnSpPr>
        <p:spPr bwMode="auto">
          <a:xfrm>
            <a:off x="5592763" y="5367368"/>
            <a:ext cx="1089025" cy="144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7" name="Rectangle 61">
            <a:extLst>
              <a:ext uri="{FF2B5EF4-FFF2-40B4-BE49-F238E27FC236}">
                <a16:creationId xmlns:a16="http://schemas.microsoft.com/office/drawing/2014/main" id="{EB9B5F9A-D9F3-4F70-BC1E-68C554C7C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11982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ar-LB" altLang="en-US" sz="4000" b="1" dirty="0">
                <a:solidFill>
                  <a:srgbClr val="000099"/>
                </a:solidFill>
                <a:ea typeface="Majalla UI"/>
              </a:rPr>
              <a:t>نظرة عامة لمحتويات مشروع النقل المتعدد الأنماط</a:t>
            </a:r>
            <a:endParaRPr lang="de-DE" altLang="en-US" sz="4000" b="1" dirty="0">
              <a:solidFill>
                <a:srgbClr val="000099"/>
              </a:solidFill>
              <a:ea typeface="Majalla UI"/>
              <a:cs typeface="Majalla U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8EEE50-D227-42A5-8755-6D407A07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458" y="6420367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9021E-8AB3-4EF1-920E-DA6D634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266E8-0099-4FD0-932A-4151B12E4EC0}" type="slidenum">
              <a:rPr lang="en-GB" altLang="en-US" smtClean="0"/>
              <a:pPr/>
              <a:t>5</a:t>
            </a:fld>
            <a:endParaRPr lang="en-GB" altLang="en-US"/>
          </a:p>
        </p:txBody>
      </p:sp>
      <p:cxnSp>
        <p:nvCxnSpPr>
          <p:cNvPr id="25" name="AutoShape 26">
            <a:extLst>
              <a:ext uri="{FF2B5EF4-FFF2-40B4-BE49-F238E27FC236}">
                <a16:creationId xmlns:a16="http://schemas.microsoft.com/office/drawing/2014/main" id="{FAB5BAD9-B674-46EA-96B2-90D899E89C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555038" y="4567298"/>
            <a:ext cx="288527" cy="5904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39216E8-64A6-4FD1-87A9-1222782FA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0" y="579419"/>
            <a:ext cx="9902051" cy="1374775"/>
          </a:xfrm>
        </p:spPr>
        <p:txBody>
          <a:bodyPr/>
          <a:lstStyle/>
          <a:p>
            <a:pPr algn="ctr" rtl="1" eaLnBrk="1" hangingPunct="1">
              <a:defRPr/>
            </a:pP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ar-LB" altLang="en-US" sz="40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+mn-cs"/>
              </a:rPr>
              <a:t>المحاور الأساسية </a:t>
            </a:r>
            <a:br>
              <a:rPr lang="ar-LB" alt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37E62DC-4A46-4E9C-A23A-DC0979B3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40769"/>
            <a:ext cx="8915400" cy="4983832"/>
          </a:xfrm>
        </p:spPr>
        <p:txBody>
          <a:bodyPr/>
          <a:lstStyle/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النقل الطرقي 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النقل السككي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المرافئ الجافة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المعابر الحدودية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التطوير المؤسساتي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  <a:p>
            <a:pPr marL="365125" lvl="1" indent="0"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Majalla UI"/>
              </a:rPr>
              <a:t>الإجراءات الجمركية </a:t>
            </a:r>
            <a:endParaRPr lang="en-US" altLang="en-US" sz="3200" b="1" dirty="0">
              <a:solidFill>
                <a:srgbClr val="000099"/>
              </a:solidFill>
              <a:latin typeface="Arial" panose="020B0604020202020204" pitchFamily="34" charset="0"/>
              <a:ea typeface="Majalla UI"/>
              <a:cs typeface="Majalla U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E8B0AA-F4AB-4556-890A-5B69A2C2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B485B-2D73-4CEE-A7F7-C9D21E07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CC7C43-9A03-4A94-AC2F-CF124FD4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0" y="1340768"/>
            <a:ext cx="8915400" cy="4389437"/>
          </a:xfrm>
        </p:spPr>
        <p:txBody>
          <a:bodyPr/>
          <a:lstStyle/>
          <a:p>
            <a:pPr algn="ctr"/>
            <a:endParaRPr lang="ar-LB" dirty="0"/>
          </a:p>
          <a:p>
            <a:pPr marL="0" indent="0" algn="ctr">
              <a:buNone/>
            </a:pPr>
            <a:endParaRPr lang="ar-LB" sz="5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ar-LB" sz="5400" dirty="0">
                <a:solidFill>
                  <a:srgbClr val="C00000"/>
                </a:solidFill>
              </a:rPr>
              <a:t>تحليل الطلب و سيناريوات النمو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BE219E-E45A-4DEC-A4A8-3086B651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64" y="63563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16FCF0-2594-4621-A7BD-92F9DDE8D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155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30CDC861-80D4-4FAD-A932-25FDEB0B1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724" y="505370"/>
            <a:ext cx="8915400" cy="1143000"/>
          </a:xfrm>
        </p:spPr>
        <p:txBody>
          <a:bodyPr anchor="t"/>
          <a:lstStyle/>
          <a:p>
            <a:pPr algn="ctr"/>
            <a: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توقعات الإستيراد (1)</a:t>
            </a:r>
            <a:endParaRPr lang="en-US" alt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242699" name="Object 11">
            <a:extLst>
              <a:ext uri="{FF2B5EF4-FFF2-40B4-BE49-F238E27FC236}">
                <a16:creationId xmlns:a16="http://schemas.microsoft.com/office/drawing/2014/main" id="{AF28E9E6-066F-473D-8D8E-5FFFA4C530F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07876" y="1101809"/>
          <a:ext cx="8693596" cy="552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6" name="Chart" r:id="rId4" imgW="6039002" imgH="3838651" progId="">
                  <p:embed/>
                </p:oleObj>
              </mc:Choice>
              <mc:Fallback>
                <p:oleObj name="Chart" r:id="rId4" imgW="6039002" imgH="3838651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76" y="1101809"/>
                        <a:ext cx="8693596" cy="552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750F23-E312-4F73-8B5D-998473E6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9568" y="6446046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4AA37-8470-4807-A530-E529A3BE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10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6D89C260-F055-480E-A71F-08304127B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8504" y="476672"/>
            <a:ext cx="8915400" cy="1143000"/>
          </a:xfrm>
        </p:spPr>
        <p:txBody>
          <a:bodyPr anchor="t"/>
          <a:lstStyle/>
          <a:p>
            <a:pPr algn="ctr"/>
            <a:r>
              <a:rPr lang="ar-LB" sz="4000" dirty="0">
                <a:solidFill>
                  <a:schemeClr val="bg2">
                    <a:lumMod val="25000"/>
                  </a:schemeClr>
                </a:solidFill>
                <a:cs typeface="+mn-cs"/>
              </a:rPr>
              <a:t>توقعات الإستيراد (2)</a:t>
            </a:r>
            <a:endParaRPr lang="en-US" altLang="en-US" sz="4000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graphicFrame>
        <p:nvGraphicFramePr>
          <p:cNvPr id="247818" name="Object 10">
            <a:extLst>
              <a:ext uri="{FF2B5EF4-FFF2-40B4-BE49-F238E27FC236}">
                <a16:creationId xmlns:a16="http://schemas.microsoft.com/office/drawing/2014/main" id="{B3D784B0-A8DC-42FE-B7D7-23DAEC900FA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07615"/>
              </p:ext>
            </p:extLst>
          </p:nvPr>
        </p:nvGraphicFramePr>
        <p:xfrm>
          <a:off x="502096" y="948087"/>
          <a:ext cx="8627368" cy="547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0" name="Chart" r:id="rId4" imgW="6029249" imgH="3829202" progId="">
                  <p:embed/>
                </p:oleObj>
              </mc:Choice>
              <mc:Fallback>
                <p:oleObj name="Chart" r:id="rId4" imgW="6029249" imgH="3829202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96" y="948087"/>
                        <a:ext cx="8627368" cy="547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660CF4-6C4F-490C-9613-0D5454BF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3" y="6442550"/>
            <a:ext cx="3632200" cy="365125"/>
          </a:xfrm>
        </p:spPr>
        <p:txBody>
          <a:bodyPr/>
          <a:lstStyle/>
          <a:p>
            <a:pPr>
              <a:defRPr/>
            </a:pPr>
            <a:r>
              <a:rPr lang="ar-SA"/>
              <a:t>مشروع النقل المتعدد الأنماط             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7E9C6-7BCB-4090-8A93-A790F97A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4850F-DC2E-487A-A1CA-E906CEECB301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33158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Praesentation_A4_Vorlage">
  <a:themeElements>
    <a:clrScheme name="Praesentation_A4_Vorlag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6B5B"/>
      </a:accent1>
      <a:accent2>
        <a:srgbClr val="63C0B4"/>
      </a:accent2>
      <a:accent3>
        <a:srgbClr val="FFFFFF"/>
      </a:accent3>
      <a:accent4>
        <a:srgbClr val="000000"/>
      </a:accent4>
      <a:accent5>
        <a:srgbClr val="AABAB5"/>
      </a:accent5>
      <a:accent6>
        <a:srgbClr val="59AEA3"/>
      </a:accent6>
      <a:hlink>
        <a:srgbClr val="3991D4"/>
      </a:hlink>
      <a:folHlink>
        <a:srgbClr val="00306C"/>
      </a:folHlink>
    </a:clrScheme>
    <a:fontScheme name="Praesentation_A4_Vorlag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esentation_A4_Vorlag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006B5B"/>
        </a:accent1>
        <a:accent2>
          <a:srgbClr val="63C0B4"/>
        </a:accent2>
        <a:accent3>
          <a:srgbClr val="FFFFFF"/>
        </a:accent3>
        <a:accent4>
          <a:srgbClr val="000000"/>
        </a:accent4>
        <a:accent5>
          <a:srgbClr val="AABAB5"/>
        </a:accent5>
        <a:accent6>
          <a:srgbClr val="59AEA3"/>
        </a:accent6>
        <a:hlink>
          <a:srgbClr val="3991D4"/>
        </a:hlink>
        <a:folHlink>
          <a:srgbClr val="0030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A4_Vorlage 2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2EE500"/>
        </a:accent1>
        <a:accent2>
          <a:srgbClr val="FFED1B"/>
        </a:accent2>
        <a:accent3>
          <a:srgbClr val="FFFFFF"/>
        </a:accent3>
        <a:accent4>
          <a:srgbClr val="000000"/>
        </a:accent4>
        <a:accent5>
          <a:srgbClr val="ADF0AA"/>
        </a:accent5>
        <a:accent6>
          <a:srgbClr val="E7D717"/>
        </a:accent6>
        <a:hlink>
          <a:srgbClr val="FF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A4_Vorlage 3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63C0B4"/>
        </a:accent1>
        <a:accent2>
          <a:srgbClr val="3991D4"/>
        </a:accent2>
        <a:accent3>
          <a:srgbClr val="FFFFFF"/>
        </a:accent3>
        <a:accent4>
          <a:srgbClr val="000000"/>
        </a:accent4>
        <a:accent5>
          <a:srgbClr val="B7DCD6"/>
        </a:accent5>
        <a:accent6>
          <a:srgbClr val="3383C0"/>
        </a:accent6>
        <a:hlink>
          <a:srgbClr val="70707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A4_Vorlage 4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3C2575"/>
        </a:accent1>
        <a:accent2>
          <a:srgbClr val="947A9F"/>
        </a:accent2>
        <a:accent3>
          <a:srgbClr val="FFFFFF"/>
        </a:accent3>
        <a:accent4>
          <a:srgbClr val="000000"/>
        </a:accent4>
        <a:accent5>
          <a:srgbClr val="AFACBD"/>
        </a:accent5>
        <a:accent6>
          <a:srgbClr val="866E90"/>
        </a:accent6>
        <a:hlink>
          <a:srgbClr val="BBB0C1"/>
        </a:hlink>
        <a:folHlink>
          <a:srgbClr val="C3C3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Praesentation_A4_Vorlage</Template>
  <TotalTime>2477</TotalTime>
  <Words>2055</Words>
  <Application>Microsoft Office PowerPoint</Application>
  <PresentationFormat>A4 Paper (210x297 mm)</PresentationFormat>
  <Paragraphs>593</Paragraphs>
  <Slides>42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Arabic Transparent</vt:lpstr>
      <vt:lpstr>Arial</vt:lpstr>
      <vt:lpstr>Arial Black</vt:lpstr>
      <vt:lpstr>Arial Narrow</vt:lpstr>
      <vt:lpstr>Calibri</vt:lpstr>
      <vt:lpstr>Constantia</vt:lpstr>
      <vt:lpstr>Courier New</vt:lpstr>
      <vt:lpstr>Wingdings</vt:lpstr>
      <vt:lpstr>Wingdings 2</vt:lpstr>
      <vt:lpstr>Praesentation_A4_Vorlage</vt:lpstr>
      <vt:lpstr>Theme1</vt:lpstr>
      <vt:lpstr>Custom Design</vt:lpstr>
      <vt:lpstr>1_Custom Design</vt:lpstr>
      <vt:lpstr>Flow</vt:lpstr>
      <vt:lpstr>2_Custom Design</vt:lpstr>
      <vt:lpstr>Office Theme</vt:lpstr>
      <vt:lpstr>Chart</vt:lpstr>
      <vt:lpstr>AutoCAD Drawing</vt:lpstr>
      <vt:lpstr>PowerPoint Presentation</vt:lpstr>
      <vt:lpstr>PowerPoint Presentation</vt:lpstr>
      <vt:lpstr>مراجعة تحليلية </vt:lpstr>
      <vt:lpstr>الفرضيات </vt:lpstr>
      <vt:lpstr>PowerPoint Presentation</vt:lpstr>
      <vt:lpstr>       المحاور الأساسية  </vt:lpstr>
      <vt:lpstr>PowerPoint Presentation</vt:lpstr>
      <vt:lpstr>توقعات الإستيراد (1)</vt:lpstr>
      <vt:lpstr>توقعات الإستيراد (2)</vt:lpstr>
      <vt:lpstr>التوجهات العامة – الإستيراد</vt:lpstr>
      <vt:lpstr>توقعات التصدير (1)  </vt:lpstr>
      <vt:lpstr>توقعات التصدير (2)  </vt:lpstr>
      <vt:lpstr>التوجهات العامة – التصدير</vt:lpstr>
      <vt:lpstr>معدلات نمو الطلب الداخلي</vt:lpstr>
      <vt:lpstr>الوضع الراهن للنقل العابر - 2005 </vt:lpstr>
      <vt:lpstr>الوضع الراهن للنقل العابر – 2005</vt:lpstr>
      <vt:lpstr>PowerPoint Presentation</vt:lpstr>
      <vt:lpstr>السيناريو الأساسي (1) </vt:lpstr>
      <vt:lpstr>السيناريو الأساسي (2) </vt:lpstr>
      <vt:lpstr>السيناريو الأساسي (3)</vt:lpstr>
      <vt:lpstr>التحديات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المواقع المقترحة - " المرافئ الجافة"</vt:lpstr>
      <vt:lpstr> الأعمال والأنشطة المنفذة ما بعد إعداد الدراسة </vt:lpstr>
      <vt:lpstr>الأعمال والأنشطة المنفذة ما بعد إعداد الدراسة</vt:lpstr>
      <vt:lpstr>....والآن..إعادة تصويب المسار...    </vt:lpstr>
      <vt:lpstr>المدخلات والمنهجية</vt:lpstr>
      <vt:lpstr>المدخلات والمنهجية</vt:lpstr>
      <vt:lpstr>عناصر الإرتكاز  والفرص</vt:lpstr>
      <vt:lpstr>عناصر الإرتكاز  والفرص</vt:lpstr>
      <vt:lpstr>إستشراف الإطار المستقبلي</vt:lpstr>
      <vt:lpstr>بلورة الإطار المستقبلي</vt:lpstr>
      <vt:lpstr>  شكراً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Sauerbrey</dc:creator>
  <cp:lastModifiedBy>TMS Consult - Rami SEMAAN</cp:lastModifiedBy>
  <cp:revision>281</cp:revision>
  <dcterms:created xsi:type="dcterms:W3CDTF">2008-01-24T11:50:13Z</dcterms:created>
  <dcterms:modified xsi:type="dcterms:W3CDTF">2022-03-18T06:09:03Z</dcterms:modified>
</cp:coreProperties>
</file>