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3FAD43-8497-4492-8930-F7443F00AD7D}" v="3" dt="2023-06-27T11:12:51.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8" d="100"/>
          <a:sy n="48" d="100"/>
        </p:scale>
        <p:origin x="905"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6EFB50-33F7-4F08-B38C-769B14E86394}" type="datetimeFigureOut">
              <a:rPr lang="en-GB" smtClean="0"/>
              <a:t>01/08/2023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A231D1-0F85-4589-AF10-22110D46899A}" type="slidenum">
              <a:rPr lang="en-GB" smtClean="0"/>
              <a:t>‹#›</a:t>
            </a:fld>
            <a:endParaRPr lang="en-GB"/>
          </a:p>
        </p:txBody>
      </p:sp>
    </p:spTree>
    <p:extLst>
      <p:ext uri="{BB962C8B-B14F-4D97-AF65-F5344CB8AC3E}">
        <p14:creationId xmlns:p14="http://schemas.microsoft.com/office/powerpoint/2010/main" val="8264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Clear case of intentional homicide (0101)</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1</a:t>
            </a:fld>
            <a:endParaRPr lang="en-GB"/>
          </a:p>
        </p:txBody>
      </p:sp>
    </p:spTree>
    <p:extLst>
      <p:ext uri="{BB962C8B-B14F-4D97-AF65-F5344CB8AC3E}">
        <p14:creationId xmlns:p14="http://schemas.microsoft.com/office/powerpoint/2010/main" val="4056065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Could be intentional homicide (0101) if it is serious assault leading to death whereby the offender should have had the knowledge that the action was probable to cause death or serious injury.</a:t>
            </a:r>
          </a:p>
          <a:p>
            <a:r>
              <a:rPr lang="en-US" dirty="0"/>
              <a:t>However, could also be 0103 (non-intentional homicide) if it is involuntary manslaughter where there is intent to cause harm but no intent to cause death or serious injury.</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2</a:t>
            </a:fld>
            <a:endParaRPr lang="en-GB"/>
          </a:p>
        </p:txBody>
      </p:sp>
    </p:spTree>
    <p:extLst>
      <p:ext uri="{BB962C8B-B14F-4D97-AF65-F5344CB8AC3E}">
        <p14:creationId xmlns:p14="http://schemas.microsoft.com/office/powerpoint/2010/main" val="3501811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Should be classified as assault (02011).</a:t>
            </a:r>
          </a:p>
          <a:p>
            <a:r>
              <a:rPr lang="en-US" dirty="0"/>
              <a:t>However, not clear whether it relates to serious or minor assault.</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3</a:t>
            </a:fld>
            <a:endParaRPr lang="en-GB"/>
          </a:p>
        </p:txBody>
      </p:sp>
    </p:spTree>
    <p:extLst>
      <p:ext uri="{BB962C8B-B14F-4D97-AF65-F5344CB8AC3E}">
        <p14:creationId xmlns:p14="http://schemas.microsoft.com/office/powerpoint/2010/main" val="4077897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Clear case of negligent manslaughter (01032)</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4</a:t>
            </a:fld>
            <a:endParaRPr lang="en-GB"/>
          </a:p>
        </p:txBody>
      </p:sp>
    </p:spTree>
    <p:extLst>
      <p:ext uri="{BB962C8B-B14F-4D97-AF65-F5344CB8AC3E}">
        <p14:creationId xmlns:p14="http://schemas.microsoft.com/office/powerpoint/2010/main" val="1189420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Clear case of defamation (0209)</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5</a:t>
            </a:fld>
            <a:endParaRPr lang="en-GB"/>
          </a:p>
        </p:txBody>
      </p:sp>
    </p:spTree>
    <p:extLst>
      <p:ext uri="{BB962C8B-B14F-4D97-AF65-F5344CB8AC3E}">
        <p14:creationId xmlns:p14="http://schemas.microsoft.com/office/powerpoint/2010/main" val="4201906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Obstruction of justice (08061)</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6</a:t>
            </a:fld>
            <a:endParaRPr lang="en-GB"/>
          </a:p>
        </p:txBody>
      </p:sp>
    </p:spTree>
    <p:extLst>
      <p:ext uri="{BB962C8B-B14F-4D97-AF65-F5344CB8AC3E}">
        <p14:creationId xmlns:p14="http://schemas.microsoft.com/office/powerpoint/2010/main" val="3599341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Acts against animals (10091)</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7</a:t>
            </a:fld>
            <a:endParaRPr lang="en-GB"/>
          </a:p>
        </p:txBody>
      </p:sp>
    </p:spTree>
    <p:extLst>
      <p:ext uri="{BB962C8B-B14F-4D97-AF65-F5344CB8AC3E}">
        <p14:creationId xmlns:p14="http://schemas.microsoft.com/office/powerpoint/2010/main" val="1528117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Passive bribery (070312) – Act of receiving </a:t>
            </a:r>
            <a:r>
              <a:rPr lang="en-US"/>
              <a:t>a bribe.</a:t>
            </a:r>
            <a:endParaRPr lang="en-GB" dirty="0"/>
          </a:p>
        </p:txBody>
      </p:sp>
      <p:sp>
        <p:nvSpPr>
          <p:cNvPr id="4" name="Slide Number Placeholder 3"/>
          <p:cNvSpPr>
            <a:spLocks noGrp="1"/>
          </p:cNvSpPr>
          <p:nvPr>
            <p:ph type="sldNum" sz="quarter" idx="5"/>
          </p:nvPr>
        </p:nvSpPr>
        <p:spPr/>
        <p:txBody>
          <a:bodyPr/>
          <a:lstStyle/>
          <a:p>
            <a:fld id="{D8A231D1-0F85-4589-AF10-22110D46899A}" type="slidenum">
              <a:rPr lang="en-GB" smtClean="0"/>
              <a:t>8</a:t>
            </a:fld>
            <a:endParaRPr lang="en-GB"/>
          </a:p>
        </p:txBody>
      </p:sp>
    </p:spTree>
    <p:extLst>
      <p:ext uri="{BB962C8B-B14F-4D97-AF65-F5344CB8AC3E}">
        <p14:creationId xmlns:p14="http://schemas.microsoft.com/office/powerpoint/2010/main" val="3330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BB3C0-8639-9774-9A91-EAD8EE842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663222-2863-51E2-7246-A9A4C88D4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56D216-6403-497E-D9F7-9284D6572E4B}"/>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5" name="Footer Placeholder 4">
            <a:extLst>
              <a:ext uri="{FF2B5EF4-FFF2-40B4-BE49-F238E27FC236}">
                <a16:creationId xmlns:a16="http://schemas.microsoft.com/office/drawing/2014/main" id="{70622A3F-723A-5C15-4AAB-A04652CA05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41856F-809B-7CDF-29D2-E82CAE9DC60C}"/>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3897515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54A73-68D3-6FCC-E097-EDEDA0D703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6FDCA6-E86C-3587-DDCB-F526B0DAE5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91D57C-C432-F19C-0896-A2CA2F321F6C}"/>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5" name="Footer Placeholder 4">
            <a:extLst>
              <a:ext uri="{FF2B5EF4-FFF2-40B4-BE49-F238E27FC236}">
                <a16:creationId xmlns:a16="http://schemas.microsoft.com/office/drawing/2014/main" id="{63C8D4D4-32EA-EA83-C0E8-8111D2AAEC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213044-194C-BC64-4626-5711F01E4ED4}"/>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66176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68ECEA-A454-CB9D-42D3-4FD0FC0155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574318-B21D-10B6-C197-B32251437C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8DC455-C82A-DB47-9F62-80F8AC220254}"/>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5" name="Footer Placeholder 4">
            <a:extLst>
              <a:ext uri="{FF2B5EF4-FFF2-40B4-BE49-F238E27FC236}">
                <a16:creationId xmlns:a16="http://schemas.microsoft.com/office/drawing/2014/main" id="{C251B250-11BC-0B42-E398-C35FB131E5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B11905-4AF1-5960-0CB9-5ABA9676AC94}"/>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259734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0C3A-16D1-7AAE-A3EA-6CE8EA8BC2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DE3B50-F96F-2CED-AF40-01AF07895E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CC5AA1-3C52-B87D-30A3-B06A56796BE2}"/>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5" name="Footer Placeholder 4">
            <a:extLst>
              <a:ext uri="{FF2B5EF4-FFF2-40B4-BE49-F238E27FC236}">
                <a16:creationId xmlns:a16="http://schemas.microsoft.com/office/drawing/2014/main" id="{7CBDB036-87F2-6682-31DE-F50694197A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BA500B-B7AA-458E-E4BE-1DBB1AA4F78D}"/>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3224827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7FCED-B7DD-C2F9-F2BF-C6FDE95774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1F539F8-F141-F4A0-5A85-FA4C781F73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05B26B-4AF1-1A80-A4F6-94223368EE57}"/>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5" name="Footer Placeholder 4">
            <a:extLst>
              <a:ext uri="{FF2B5EF4-FFF2-40B4-BE49-F238E27FC236}">
                <a16:creationId xmlns:a16="http://schemas.microsoft.com/office/drawing/2014/main" id="{BB591728-4A7C-CE9A-77F2-545FA82311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B3A26B-7C54-A40D-F38E-707AAFFC4772}"/>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57630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FF069-DBA3-BBC7-B61A-7B5D04C3A7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16996B-A419-CCC2-C37A-6599AC7942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44F1F9-5A18-6640-E43D-22D45374CE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A8025A-E29E-DB6A-566B-C1BC614DBA58}"/>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6" name="Footer Placeholder 5">
            <a:extLst>
              <a:ext uri="{FF2B5EF4-FFF2-40B4-BE49-F238E27FC236}">
                <a16:creationId xmlns:a16="http://schemas.microsoft.com/office/drawing/2014/main" id="{499BB8B5-7D9D-7A90-8588-F7CD4B3178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43D7C3-17BA-CBC4-423E-867B3B0C8204}"/>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99353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C38C5-488D-2927-3201-86F702C7257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BEBE1F-A01B-8525-2BE0-81B66B2B72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D0F838-7A15-3B21-D4AD-B6BDEA3812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4FF852-326F-F574-7FFC-CB38586D0F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D82562-36F0-DF3A-F672-795F20CD02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4608EB7-7A88-33B0-BAFB-8313BB9906DB}"/>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8" name="Footer Placeholder 7">
            <a:extLst>
              <a:ext uri="{FF2B5EF4-FFF2-40B4-BE49-F238E27FC236}">
                <a16:creationId xmlns:a16="http://schemas.microsoft.com/office/drawing/2014/main" id="{0499FF94-A4AE-F4EB-9D06-AFEA7B5332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45898C-D4F3-5C2E-D458-89AA72BF2925}"/>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3852863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BFE5C-3E75-45A1-7510-E39618400A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CBCFB75-3824-A9E6-D744-884A9F27911B}"/>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4" name="Footer Placeholder 3">
            <a:extLst>
              <a:ext uri="{FF2B5EF4-FFF2-40B4-BE49-F238E27FC236}">
                <a16:creationId xmlns:a16="http://schemas.microsoft.com/office/drawing/2014/main" id="{08EBEE50-061C-0F81-C4B4-7EA84EFCBA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4BC073B-52A0-4BFB-DA02-BC03FD6D4537}"/>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155278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FDF89E-4DF7-07CD-2838-7B10465C59F6}"/>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3" name="Footer Placeholder 2">
            <a:extLst>
              <a:ext uri="{FF2B5EF4-FFF2-40B4-BE49-F238E27FC236}">
                <a16:creationId xmlns:a16="http://schemas.microsoft.com/office/drawing/2014/main" id="{A7D5F183-D36E-8B74-01CE-485CC38FB6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CA8E87-6CC8-7C2B-123E-9B9B608E75AC}"/>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202523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5FEFE-D695-6525-F098-2390EEEEDA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27C044-4711-5526-4917-71D957D023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B73D1BE-094A-0DA7-E012-C86117E2C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826D8-800C-6231-224B-894DED305130}"/>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6" name="Footer Placeholder 5">
            <a:extLst>
              <a:ext uri="{FF2B5EF4-FFF2-40B4-BE49-F238E27FC236}">
                <a16:creationId xmlns:a16="http://schemas.microsoft.com/office/drawing/2014/main" id="{90DF3498-D5ED-3BCF-870A-E3FFA7EEF4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768A4A-6959-FC24-576E-CAD89FE5945B}"/>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408645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161C-4F9F-FF96-8AB7-D9DC4A6D13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11CF68-AD41-DA9A-F0F2-C1FAB853A9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BD7E18-8AD5-D5DB-4044-1A0ECE9D38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A2EDC3-FF7F-CC39-A549-C8E7086B1BCC}"/>
              </a:ext>
            </a:extLst>
          </p:cNvPr>
          <p:cNvSpPr>
            <a:spLocks noGrp="1"/>
          </p:cNvSpPr>
          <p:nvPr>
            <p:ph type="dt" sz="half" idx="10"/>
          </p:nvPr>
        </p:nvSpPr>
        <p:spPr/>
        <p:txBody>
          <a:bodyPr/>
          <a:lstStyle/>
          <a:p>
            <a:fld id="{C4092C86-CEBF-48EB-867C-56980B977F01}" type="datetimeFigureOut">
              <a:rPr lang="en-GB" smtClean="0"/>
              <a:t>01/08/2023</a:t>
            </a:fld>
            <a:endParaRPr lang="en-GB"/>
          </a:p>
        </p:txBody>
      </p:sp>
      <p:sp>
        <p:nvSpPr>
          <p:cNvPr id="6" name="Footer Placeholder 5">
            <a:extLst>
              <a:ext uri="{FF2B5EF4-FFF2-40B4-BE49-F238E27FC236}">
                <a16:creationId xmlns:a16="http://schemas.microsoft.com/office/drawing/2014/main" id="{D176FDAE-96D5-3E7E-C0FE-5CC46DC5F0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E6A6D1-1538-EE2C-2670-5FD1D86131B6}"/>
              </a:ext>
            </a:extLst>
          </p:cNvPr>
          <p:cNvSpPr>
            <a:spLocks noGrp="1"/>
          </p:cNvSpPr>
          <p:nvPr>
            <p:ph type="sldNum" sz="quarter" idx="12"/>
          </p:nvPr>
        </p:nvSpPr>
        <p:spPr/>
        <p:txBody>
          <a:bodyPr/>
          <a:lstStyle/>
          <a:p>
            <a:fld id="{D7D658DC-FA48-4F9F-9F5D-C52D3A9CC9EB}" type="slidenum">
              <a:rPr lang="en-GB" smtClean="0"/>
              <a:t>‹#›</a:t>
            </a:fld>
            <a:endParaRPr lang="en-GB"/>
          </a:p>
        </p:txBody>
      </p:sp>
    </p:spTree>
    <p:extLst>
      <p:ext uri="{BB962C8B-B14F-4D97-AF65-F5344CB8AC3E}">
        <p14:creationId xmlns:p14="http://schemas.microsoft.com/office/powerpoint/2010/main" val="1260262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61102B-E7BC-4225-FDC4-BA60046143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61E010-87F0-0F04-91F5-1138DE920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7F3CD6-856A-CA9B-E330-78646E57BD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92C86-CEBF-48EB-867C-56980B977F01}" type="datetimeFigureOut">
              <a:rPr lang="en-GB" smtClean="0"/>
              <a:t>01/08/2023</a:t>
            </a:fld>
            <a:endParaRPr lang="en-GB"/>
          </a:p>
        </p:txBody>
      </p:sp>
      <p:sp>
        <p:nvSpPr>
          <p:cNvPr id="5" name="Footer Placeholder 4">
            <a:extLst>
              <a:ext uri="{FF2B5EF4-FFF2-40B4-BE49-F238E27FC236}">
                <a16:creationId xmlns:a16="http://schemas.microsoft.com/office/drawing/2014/main" id="{639F7D76-02E4-7003-8DFC-C393BB814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74921E-16B4-3E7E-E245-EF078F0E8B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658DC-FA48-4F9F-9F5D-C52D3A9CC9EB}" type="slidenum">
              <a:rPr lang="en-GB" smtClean="0"/>
              <a:t>‹#›</a:t>
            </a:fld>
            <a:endParaRPr lang="en-GB"/>
          </a:p>
        </p:txBody>
      </p:sp>
      <p:pic>
        <p:nvPicPr>
          <p:cNvPr id="7" name="Picture 6">
            <a:extLst>
              <a:ext uri="{FF2B5EF4-FFF2-40B4-BE49-F238E27FC236}">
                <a16:creationId xmlns:a16="http://schemas.microsoft.com/office/drawing/2014/main" id="{A5653608-0926-B3A9-2171-5711AF26D3B8}"/>
              </a:ext>
            </a:extLst>
          </p:cNvPr>
          <p:cNvPicPr>
            <a:picLocks/>
          </p:cNvPicPr>
          <p:nvPr userDrawn="1"/>
        </p:nvPicPr>
        <p:blipFill>
          <a:blip r:embed="rId13">
            <a:extLst>
              <a:ext uri="{28A0092B-C50C-407E-A947-70E740481C1C}">
                <a14:useLocalDpi xmlns:a14="http://schemas.microsoft.com/office/drawing/2010/main" val="0"/>
              </a:ext>
            </a:extLst>
          </a:blip>
          <a:stretch>
            <a:fillRect/>
          </a:stretch>
        </p:blipFill>
        <p:spPr>
          <a:xfrm>
            <a:off x="0" y="6807762"/>
            <a:ext cx="12192000" cy="45720"/>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57B14C7F-221A-5C0F-DCB4-DF639295DAA6}"/>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b="19578"/>
          <a:stretch/>
        </p:blipFill>
        <p:spPr>
          <a:xfrm>
            <a:off x="192087" y="136526"/>
            <a:ext cx="3030962" cy="544512"/>
          </a:xfrm>
          <a:prstGeom prst="rect">
            <a:avLst/>
          </a:prstGeom>
        </p:spPr>
      </p:pic>
      <p:pic>
        <p:nvPicPr>
          <p:cNvPr id="9" name="Picture 2" descr="A picture containing text&#10;&#10;Description automatically generated">
            <a:extLst>
              <a:ext uri="{FF2B5EF4-FFF2-40B4-BE49-F238E27FC236}">
                <a16:creationId xmlns:a16="http://schemas.microsoft.com/office/drawing/2014/main" id="{830727F6-2A3E-ABF1-2719-BDBAFEBE7A71}"/>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939463" y="71438"/>
            <a:ext cx="10604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6007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644170"/>
            <a:ext cx="10171216" cy="1569660"/>
          </a:xfrm>
          <a:prstGeom prst="rect">
            <a:avLst/>
          </a:prstGeom>
          <a:noFill/>
        </p:spPr>
        <p:txBody>
          <a:bodyPr wrap="square">
            <a:spAutoFit/>
          </a:bodyPr>
          <a:lstStyle/>
          <a:p>
            <a:r>
              <a:rPr lang="en-US" sz="3200" b="0" i="0" u="none" strike="noStrike" baseline="0" dirty="0">
                <a:solidFill>
                  <a:srgbClr val="000000"/>
                </a:solidFill>
                <a:latin typeface="Roboto" pitchFamily="2" charset="0"/>
                <a:ea typeface="Roboto" pitchFamily="2" charset="0"/>
              </a:rPr>
              <a:t>Article (326) Any person who willfully kills a person shall be punished by imprisonment for fifteen years with hard labor. </a:t>
            </a:r>
            <a:endParaRPr lang="en-GB" sz="3200" dirty="0">
              <a:latin typeface="Roboto" pitchFamily="2" charset="0"/>
              <a:ea typeface="Roboto" pitchFamily="2" charset="0"/>
            </a:endParaRPr>
          </a:p>
        </p:txBody>
      </p:sp>
    </p:spTree>
    <p:extLst>
      <p:ext uri="{BB962C8B-B14F-4D97-AF65-F5344CB8AC3E}">
        <p14:creationId xmlns:p14="http://schemas.microsoft.com/office/powerpoint/2010/main" val="406470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454686"/>
            <a:ext cx="10171216" cy="3539430"/>
          </a:xfrm>
          <a:prstGeom prst="rect">
            <a:avLst/>
          </a:prstGeom>
          <a:noFill/>
        </p:spPr>
        <p:txBody>
          <a:bodyPr wrap="square">
            <a:spAutoFit/>
          </a:bodyPr>
          <a:lstStyle/>
          <a:p>
            <a:r>
              <a:rPr lang="en-US" sz="3200" b="0" i="0" u="none" strike="noStrike" baseline="0" dirty="0">
                <a:solidFill>
                  <a:srgbClr val="000000"/>
                </a:solidFill>
                <a:latin typeface="Roboto" pitchFamily="2" charset="0"/>
                <a:ea typeface="Roboto" pitchFamily="2" charset="0"/>
              </a:rPr>
              <a:t>Article (330) Whoever assaults any person by striking or injuring him/her using a tool that should not cause death or gives him/her harmful substance and does not intend to kill him/her, although the victim died as a result of such assault, the perpetrator shall be punished by imprisonment with hard labor for a period not less than five years. </a:t>
            </a:r>
            <a:endParaRPr lang="en-GB" sz="3200" dirty="0">
              <a:latin typeface="Roboto" pitchFamily="2" charset="0"/>
              <a:ea typeface="Roboto" pitchFamily="2" charset="0"/>
            </a:endParaRPr>
          </a:p>
        </p:txBody>
      </p:sp>
    </p:spTree>
    <p:extLst>
      <p:ext uri="{BB962C8B-B14F-4D97-AF65-F5344CB8AC3E}">
        <p14:creationId xmlns:p14="http://schemas.microsoft.com/office/powerpoint/2010/main" val="1576501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705003"/>
            <a:ext cx="10171216" cy="3539430"/>
          </a:xfrm>
          <a:prstGeom prst="rect">
            <a:avLst/>
          </a:prstGeom>
          <a:noFill/>
        </p:spPr>
        <p:txBody>
          <a:bodyPr wrap="square">
            <a:spAutoFit/>
          </a:bodyPr>
          <a:lstStyle/>
          <a:p>
            <a:r>
              <a:rPr lang="en-US" sz="3200" b="0" i="0" u="none" strike="noStrike" baseline="0" dirty="0">
                <a:solidFill>
                  <a:srgbClr val="000000"/>
                </a:solidFill>
                <a:latin typeface="Roboto" pitchFamily="2" charset="0"/>
                <a:ea typeface="Roboto" pitchFamily="2" charset="0"/>
              </a:rPr>
              <a:t>Article (333) Whoever intentionally assaults a person through beating or injuring or harming him/her by any effective act of violence, and the assault resulted in an illness or that the victim is prevented from carrying out the duties of his/her work for a period more than twenty days, he/she shall be punished by imprisonment from three months to three years.</a:t>
            </a:r>
            <a:endParaRPr lang="en-GB" sz="3200" dirty="0">
              <a:latin typeface="Roboto" pitchFamily="2" charset="0"/>
              <a:ea typeface="Roboto" pitchFamily="2" charset="0"/>
            </a:endParaRPr>
          </a:p>
        </p:txBody>
      </p:sp>
    </p:spTree>
    <p:extLst>
      <p:ext uri="{BB962C8B-B14F-4D97-AF65-F5344CB8AC3E}">
        <p14:creationId xmlns:p14="http://schemas.microsoft.com/office/powerpoint/2010/main" val="158385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849052"/>
            <a:ext cx="10171216" cy="2062103"/>
          </a:xfrm>
          <a:prstGeom prst="rect">
            <a:avLst/>
          </a:prstGeom>
          <a:noFill/>
        </p:spPr>
        <p:txBody>
          <a:bodyPr wrap="square">
            <a:spAutoFit/>
          </a:bodyPr>
          <a:lstStyle/>
          <a:p>
            <a:r>
              <a:rPr lang="en-US" sz="3200" b="0" i="0" u="none" strike="noStrike" baseline="0" dirty="0">
                <a:solidFill>
                  <a:srgbClr val="000000"/>
                </a:solidFill>
                <a:latin typeface="Roboto" pitchFamily="2" charset="0"/>
                <a:ea typeface="Roboto" pitchFamily="2" charset="0"/>
              </a:rPr>
              <a:t>Article (343) Whoever causes the death of a person due to negligence or lack of due care or regard for laws or regulations, he / she shall be punished by imprisonment from six months to three years.</a:t>
            </a:r>
            <a:endParaRPr lang="en-GB" sz="3200" dirty="0">
              <a:latin typeface="Roboto" pitchFamily="2" charset="0"/>
              <a:ea typeface="Roboto" pitchFamily="2" charset="0"/>
            </a:endParaRPr>
          </a:p>
        </p:txBody>
      </p:sp>
    </p:spTree>
    <p:extLst>
      <p:ext uri="{BB962C8B-B14F-4D97-AF65-F5344CB8AC3E}">
        <p14:creationId xmlns:p14="http://schemas.microsoft.com/office/powerpoint/2010/main" val="3340080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517113"/>
            <a:ext cx="10171216" cy="2062103"/>
          </a:xfrm>
          <a:prstGeom prst="rect">
            <a:avLst/>
          </a:prstGeom>
          <a:noFill/>
        </p:spPr>
        <p:txBody>
          <a:bodyPr wrap="square">
            <a:spAutoFit/>
          </a:bodyPr>
          <a:lstStyle/>
          <a:p>
            <a:r>
              <a:rPr lang="en-US" sz="3200" b="0" i="0" u="none" strike="noStrike" baseline="0" dirty="0">
                <a:solidFill>
                  <a:srgbClr val="000000"/>
                </a:solidFill>
                <a:latin typeface="Roboto" pitchFamily="2" charset="0"/>
                <a:ea typeface="Roboto" pitchFamily="2" charset="0"/>
              </a:rPr>
              <a:t>Article (358) Whoever defames another person using one of the means stipulated in article (188), he / she shall be punished by imprisonment from two months to one year.</a:t>
            </a:r>
            <a:endParaRPr lang="en-GB" sz="3200" dirty="0">
              <a:latin typeface="Roboto" pitchFamily="2" charset="0"/>
              <a:ea typeface="Roboto" pitchFamily="2" charset="0"/>
            </a:endParaRPr>
          </a:p>
        </p:txBody>
      </p:sp>
    </p:spTree>
    <p:extLst>
      <p:ext uri="{BB962C8B-B14F-4D97-AF65-F5344CB8AC3E}">
        <p14:creationId xmlns:p14="http://schemas.microsoft.com/office/powerpoint/2010/main" val="3983384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009810"/>
            <a:ext cx="10171216" cy="3970318"/>
          </a:xfrm>
          <a:prstGeom prst="rect">
            <a:avLst/>
          </a:prstGeom>
          <a:noFill/>
        </p:spPr>
        <p:txBody>
          <a:bodyPr wrap="square">
            <a:spAutoFit/>
          </a:bodyPr>
          <a:lstStyle/>
          <a:p>
            <a:r>
              <a:rPr lang="en-US" sz="2800" b="0" i="0" u="none" strike="noStrike" baseline="0" dirty="0">
                <a:solidFill>
                  <a:srgbClr val="000000"/>
                </a:solidFill>
                <a:latin typeface="Roboto" pitchFamily="2" charset="0"/>
                <a:ea typeface="Roboto" pitchFamily="2" charset="0"/>
              </a:rPr>
              <a:t>Article (222) Any person who intentionally conceals or destroys a document or any other paper regardless of its type; or marred it to the extent it is rendered illegible or made knowledge of truth not possible through it, and if he / she did so knowing that such document is necessary in any judicial proceeding aiming at banning the use of such document as an evidence, he / she shall be punished by imprisonment not to exceed one year or a fine not to exceed fifty dinars (JD50) or both penalties. </a:t>
            </a:r>
          </a:p>
        </p:txBody>
      </p:sp>
    </p:spTree>
    <p:extLst>
      <p:ext uri="{BB962C8B-B14F-4D97-AF65-F5344CB8AC3E}">
        <p14:creationId xmlns:p14="http://schemas.microsoft.com/office/powerpoint/2010/main" val="3677146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009810"/>
            <a:ext cx="10171216" cy="4524315"/>
          </a:xfrm>
          <a:prstGeom prst="rect">
            <a:avLst/>
          </a:prstGeom>
          <a:noFill/>
        </p:spPr>
        <p:txBody>
          <a:bodyPr wrap="square">
            <a:spAutoFit/>
          </a:bodyPr>
          <a:lstStyle/>
          <a:p>
            <a:r>
              <a:rPr lang="en-US" sz="3200" b="0" i="0" u="none" strike="noStrike" baseline="0" dirty="0">
                <a:solidFill>
                  <a:srgbClr val="000000"/>
                </a:solidFill>
                <a:latin typeface="Roboto" pitchFamily="2" charset="0"/>
                <a:ea typeface="Roboto" pitchFamily="2" charset="0"/>
              </a:rPr>
              <a:t>Article (472) Whoever commits the following shall be punished by imprisonment of not more than a week and a fine not exceeding five dinars (JD5): </a:t>
            </a:r>
          </a:p>
          <a:p>
            <a:r>
              <a:rPr lang="en-US" sz="3200" b="0" i="0" u="none" strike="noStrike" baseline="0" dirty="0">
                <a:solidFill>
                  <a:srgbClr val="000000"/>
                </a:solidFill>
                <a:latin typeface="Roboto" pitchFamily="2" charset="0"/>
                <a:ea typeface="Roboto" pitchFamily="2" charset="0"/>
              </a:rPr>
              <a:t>1. Leaves a domestic pet he/she owns with no food, or severely neglects such animal. </a:t>
            </a:r>
          </a:p>
          <a:p>
            <a:r>
              <a:rPr lang="en-US" sz="3200" b="0" i="0" u="none" strike="noStrike" baseline="0" dirty="0">
                <a:solidFill>
                  <a:srgbClr val="000000"/>
                </a:solidFill>
                <a:latin typeface="Roboto" pitchFamily="2" charset="0"/>
                <a:ea typeface="Roboto" pitchFamily="2" charset="0"/>
              </a:rPr>
              <a:t>2. Fiercely beats, tortures, or overloads a pet or domestic animal. </a:t>
            </a:r>
          </a:p>
          <a:p>
            <a:r>
              <a:rPr lang="en-US" sz="3200" b="0" i="0" u="none" strike="noStrike" baseline="0" dirty="0">
                <a:solidFill>
                  <a:srgbClr val="000000"/>
                </a:solidFill>
                <a:latin typeface="Roboto" pitchFamily="2" charset="0"/>
                <a:ea typeface="Roboto" pitchFamily="2" charset="0"/>
              </a:rPr>
              <a:t>3. Operates an animal incapable of work due to illness, age, or injury creating a wound or handicap. </a:t>
            </a:r>
          </a:p>
        </p:txBody>
      </p:sp>
    </p:spTree>
    <p:extLst>
      <p:ext uri="{BB962C8B-B14F-4D97-AF65-F5344CB8AC3E}">
        <p14:creationId xmlns:p14="http://schemas.microsoft.com/office/powerpoint/2010/main" val="2526839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3006FE-F3D2-A68C-E03B-67D502708DF7}"/>
              </a:ext>
            </a:extLst>
          </p:cNvPr>
          <p:cNvSpPr>
            <a:spLocks noGrp="1"/>
          </p:cNvSpPr>
          <p:nvPr>
            <p:ph type="title"/>
          </p:nvPr>
        </p:nvSpPr>
        <p:spPr>
          <a:xfrm>
            <a:off x="838200" y="774826"/>
            <a:ext cx="10515600" cy="1325563"/>
          </a:xfrm>
        </p:spPr>
        <p:txBody>
          <a:bodyPr/>
          <a:lstStyle/>
          <a:p>
            <a:r>
              <a:rPr lang="en-US" dirty="0">
                <a:latin typeface="Roboto" pitchFamily="2" charset="0"/>
                <a:ea typeface="Roboto" pitchFamily="2" charset="0"/>
              </a:rPr>
              <a:t>Jordan penal code – Where to classify?</a:t>
            </a:r>
            <a:endParaRPr lang="en-GB" dirty="0">
              <a:latin typeface="Roboto" pitchFamily="2" charset="0"/>
              <a:ea typeface="Roboto" pitchFamily="2" charset="0"/>
            </a:endParaRPr>
          </a:p>
        </p:txBody>
      </p:sp>
      <p:sp>
        <p:nvSpPr>
          <p:cNvPr id="6" name="TextBox 5">
            <a:extLst>
              <a:ext uri="{FF2B5EF4-FFF2-40B4-BE49-F238E27FC236}">
                <a16:creationId xmlns:a16="http://schemas.microsoft.com/office/drawing/2014/main" id="{E16D95C6-5170-CB00-9C6E-AFE591DDCB23}"/>
              </a:ext>
            </a:extLst>
          </p:cNvPr>
          <p:cNvSpPr txBox="1"/>
          <p:nvPr/>
        </p:nvSpPr>
        <p:spPr>
          <a:xfrm>
            <a:off x="1010392" y="2009810"/>
            <a:ext cx="10171216" cy="3539430"/>
          </a:xfrm>
          <a:prstGeom prst="rect">
            <a:avLst/>
          </a:prstGeom>
          <a:noFill/>
        </p:spPr>
        <p:txBody>
          <a:bodyPr wrap="square">
            <a:spAutoFit/>
          </a:bodyPr>
          <a:lstStyle/>
          <a:p>
            <a:r>
              <a:rPr lang="en-US" sz="2800" b="0" i="0" u="none" strike="noStrike" baseline="0" dirty="0">
                <a:solidFill>
                  <a:srgbClr val="000000"/>
                </a:solidFill>
                <a:latin typeface="Roboto" pitchFamily="2" charset="0"/>
                <a:ea typeface="Roboto" pitchFamily="2" charset="0"/>
              </a:rPr>
              <a:t>Article (170) Any state official or person seconded to perform a public service either through election or appointment and any other person assigned to perform an official function such as an arbitrator or an expert, seeks or accepts for himself or on behalf of another a gift, a promise or any other benefit to perform his / her duty shall be punished by imprisonment for no less than two years and a fine equal to the value of the item he / she asked for or accepted.</a:t>
            </a:r>
          </a:p>
        </p:txBody>
      </p:sp>
    </p:spTree>
    <p:extLst>
      <p:ext uri="{BB962C8B-B14F-4D97-AF65-F5344CB8AC3E}">
        <p14:creationId xmlns:p14="http://schemas.microsoft.com/office/powerpoint/2010/main" val="2837548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5508a7b-4430-44fe-b7ba-1a97ff5bf620">
      <Terms xmlns="http://schemas.microsoft.com/office/infopath/2007/PartnerControls"/>
    </lcf76f155ced4ddcb4097134ff3c332f>
    <TaxCatchAll xmlns="985ec44e-1bab-4c0b-9df0-6ba128686f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FF74197D267F438C0C694647529556" ma:contentTypeVersion="16" ma:contentTypeDescription="Create a new document." ma:contentTypeScope="" ma:versionID="e50568741b3e002a016404ac8fed2888">
  <xsd:schema xmlns:xsd="http://www.w3.org/2001/XMLSchema" xmlns:xs="http://www.w3.org/2001/XMLSchema" xmlns:p="http://schemas.microsoft.com/office/2006/metadata/properties" xmlns:ns2="8bde3967-4b29-49c8-add0-1b77de203898" xmlns:ns3="65508a7b-4430-44fe-b7ba-1a97ff5bf620" xmlns:ns4="985ec44e-1bab-4c0b-9df0-6ba128686fc9" targetNamespace="http://schemas.microsoft.com/office/2006/metadata/properties" ma:root="true" ma:fieldsID="80d504a6596c8683f0a2b9f576fc52ed" ns2:_="" ns3:_="" ns4:_="">
    <xsd:import namespace="8bde3967-4b29-49c8-add0-1b77de203898"/>
    <xsd:import namespace="65508a7b-4430-44fe-b7ba-1a97ff5bf620"/>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e3967-4b29-49c8-add0-1b77de20389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508a7b-4430-44fe-b7ba-1a97ff5bf62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068b4f6-077d-4e9b-8d51-ea092799dd60}" ma:internalName="TaxCatchAll" ma:showField="CatchAllData" ma:web="8bde3967-4b29-49c8-add0-1b77de2038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9E4C6-FD11-4E16-A0F8-FEFAAC8A37E3}">
  <ds:schemaRefs>
    <ds:schemaRef ds:uri="http://schemas.microsoft.com/office/2006/metadata/properties"/>
    <ds:schemaRef ds:uri="http://schemas.microsoft.com/office/infopath/2007/PartnerControls"/>
    <ds:schemaRef ds:uri="65508a7b-4430-44fe-b7ba-1a97ff5bf620"/>
    <ds:schemaRef ds:uri="985ec44e-1bab-4c0b-9df0-6ba128686fc9"/>
  </ds:schemaRefs>
</ds:datastoreItem>
</file>

<file path=customXml/itemProps2.xml><?xml version="1.0" encoding="utf-8"?>
<ds:datastoreItem xmlns:ds="http://schemas.openxmlformats.org/officeDocument/2006/customXml" ds:itemID="{9DE8AFC5-9A64-4EE9-BC5A-413F1B3362CB}">
  <ds:schemaRefs>
    <ds:schemaRef ds:uri="http://schemas.microsoft.com/sharepoint/v3/contenttype/forms"/>
  </ds:schemaRefs>
</ds:datastoreItem>
</file>

<file path=customXml/itemProps3.xml><?xml version="1.0" encoding="utf-8"?>
<ds:datastoreItem xmlns:ds="http://schemas.openxmlformats.org/officeDocument/2006/customXml" ds:itemID="{8244CBAB-F5C4-41A8-BC0F-223BAB82F1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e3967-4b29-49c8-add0-1b77de203898"/>
    <ds:schemaRef ds:uri="65508a7b-4430-44fe-b7ba-1a97ff5bf620"/>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66</TotalTime>
  <Words>723</Words>
  <Application>Microsoft Office PowerPoint</Application>
  <PresentationFormat>Widescreen</PresentationFormat>
  <Paragraphs>37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Roboto</vt:lpstr>
      <vt:lpstr>Office Theme</vt:lpstr>
      <vt:lpstr>Jordan penal code – Where to classify?</vt:lpstr>
      <vt:lpstr>Jordan penal code – Where to classify?</vt:lpstr>
      <vt:lpstr>Jordan penal code – Where to classify?</vt:lpstr>
      <vt:lpstr>Jordan penal code – Where to classify?</vt:lpstr>
      <vt:lpstr>Jordan penal code – Where to classify?</vt:lpstr>
      <vt:lpstr>Jordan penal code – Where to classify?</vt:lpstr>
      <vt:lpstr>Jordan penal code – Where to classify?</vt:lpstr>
      <vt:lpstr>Jordan penal code – Where to classify?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Jordan penal code – Where to classify?</dc:title>
  <dc:creator>Martijn Kind</dc:creator>
  <cp:lastModifiedBy>Zeina Sinno</cp:lastModifiedBy>
  <cp:revision>2</cp:revision>
  <dcterms:created xsi:type="dcterms:W3CDTF">2023-06-27T11:08:44Z</dcterms:created>
  <dcterms:modified xsi:type="dcterms:W3CDTF">2023-08-01T07:37:09Z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0x010100F9FF74197D267F438C0C694647529556</vt:lpwstr>
  </property>
</Properties>
</file>