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6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65" r:id="rId3"/>
    <p:sldId id="341" r:id="rId4"/>
    <p:sldId id="342" r:id="rId5"/>
    <p:sldId id="303" r:id="rId6"/>
    <p:sldId id="305" r:id="rId7"/>
    <p:sldId id="324" r:id="rId8"/>
    <p:sldId id="343" r:id="rId9"/>
    <p:sldId id="344" r:id="rId10"/>
    <p:sldId id="345" r:id="rId11"/>
    <p:sldId id="325" r:id="rId12"/>
    <p:sldId id="338" r:id="rId13"/>
    <p:sldId id="333" r:id="rId14"/>
    <p:sldId id="327" r:id="rId15"/>
    <p:sldId id="334" r:id="rId16"/>
    <p:sldId id="348" r:id="rId17"/>
    <p:sldId id="328" r:id="rId18"/>
    <p:sldId id="352" r:id="rId19"/>
    <p:sldId id="351" r:id="rId20"/>
    <p:sldId id="310" r:id="rId21"/>
    <p:sldId id="339" r:id="rId22"/>
    <p:sldId id="340" r:id="rId23"/>
    <p:sldId id="311" r:id="rId24"/>
    <p:sldId id="313" r:id="rId25"/>
    <p:sldId id="302" r:id="rId26"/>
    <p:sldId id="321" r:id="rId27"/>
    <p:sldId id="307" r:id="rId28"/>
    <p:sldId id="309" r:id="rId29"/>
    <p:sldId id="293" r:id="rId30"/>
    <p:sldId id="346" r:id="rId31"/>
    <p:sldId id="349" r:id="rId32"/>
    <p:sldId id="347" r:id="rId33"/>
    <p:sldId id="267" r:id="rId34"/>
  </p:sldIdLst>
  <p:sldSz cx="9144000" cy="6858000" type="screen4x3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63" autoAdjust="0"/>
    <p:restoredTop sz="94713" autoAdjust="0"/>
  </p:normalViewPr>
  <p:slideViewPr>
    <p:cSldViewPr>
      <p:cViewPr>
        <p:scale>
          <a:sx n="82" d="100"/>
          <a:sy n="82" d="100"/>
        </p:scale>
        <p:origin x="917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7230B-2DD4-4B65-83B5-A8066795C63C}" type="datetimeFigureOut">
              <a:rPr lang="fr-FR" smtClean="0"/>
              <a:pPr/>
              <a:t>13/11/2024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"/>
              <a:t>Click to edit mask text styles</a:t>
            </a:r>
          </a:p>
          <a:p>
            <a:pPr lvl="1"/>
            <a:r>
              <a:rPr lang="en"/>
              <a:t>Second level</a:t>
            </a:r>
          </a:p>
          <a:p>
            <a:pPr lvl="2"/>
            <a:r>
              <a:rPr lang="en"/>
              <a:t>Third level</a:t>
            </a:r>
          </a:p>
          <a:p>
            <a:pPr lvl="3"/>
            <a:r>
              <a:rPr lang="en"/>
              <a:t>Fourth level</a:t>
            </a:r>
          </a:p>
          <a:p>
            <a:pPr lvl="4"/>
            <a:r>
              <a:rPr lang="en"/>
              <a:t>Fifth level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2EE3C-DB37-4466-8BB7-E5DBD50A5DC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2EE3C-DB37-4466-8BB7-E5DBD50A5DCC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13/11/2024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13/11/2024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13/11/2024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13/11/2024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13/11/2024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13/11/2024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13/11/2024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13/11/2024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13/11/2024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13/11/2024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13/11/2024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"/>
              <a:t>Click to edit title style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"/>
              <a:t>Click to edit mask text styles</a:t>
            </a:r>
          </a:p>
          <a:p>
            <a:pPr lvl="1"/>
            <a:r>
              <a:rPr lang="en"/>
              <a:t>Second level</a:t>
            </a:r>
          </a:p>
          <a:p>
            <a:pPr lvl="2"/>
            <a:r>
              <a:rPr lang="en"/>
              <a:t>Third level</a:t>
            </a:r>
          </a:p>
          <a:p>
            <a:pPr lvl="3"/>
            <a:r>
              <a:rPr lang="en"/>
              <a:t>Fourth level</a:t>
            </a:r>
          </a:p>
          <a:p>
            <a:pPr lvl="4"/>
            <a:r>
              <a:rPr lang="en"/>
              <a:t>Fifth level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13/11/2024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>
            <a:spLocks noGrp="1"/>
          </p:cNvSpPr>
          <p:nvPr>
            <p:ph type="ctrTitle"/>
          </p:nvPr>
        </p:nvSpPr>
        <p:spPr>
          <a:xfrm>
            <a:off x="719066" y="2058484"/>
            <a:ext cx="7772400" cy="2882684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r-SA" sz="2800" b="1" dirty="0"/>
              <a:t>نظرة عامة </a:t>
            </a:r>
            <a:r>
              <a:rPr lang="ar-SA" sz="2800" b="1" dirty="0" smtClean="0"/>
              <a:t>حول وضع </a:t>
            </a:r>
            <a:r>
              <a:rPr lang="ar-SA" sz="2800" b="1" dirty="0"/>
              <a:t>بيانات الهجرة في </a:t>
            </a:r>
            <a:r>
              <a:rPr lang="ar-SA" sz="2800" b="1" dirty="0" smtClean="0"/>
              <a:t>جيبوتي</a:t>
            </a:r>
            <a:r>
              <a:rPr lang="fr-FR" sz="2800" b="1" dirty="0" smtClean="0"/>
              <a:t/>
            </a:r>
            <a:br>
              <a:rPr lang="fr-FR" sz="2800" b="1" dirty="0" smtClean="0"/>
            </a:br>
            <a:r>
              <a:rPr lang="ar-SA" sz="2800" b="1" dirty="0" smtClean="0"/>
              <a:t> </a:t>
            </a:r>
            <a:br>
              <a:rPr lang="ar-SA" sz="2800" b="1" dirty="0" smtClean="0"/>
            </a:br>
            <a:r>
              <a:rPr lang="ar-SA" sz="2800" b="1" dirty="0"/>
              <a:t/>
            </a:r>
            <a:br>
              <a:rPr lang="ar-SA" sz="2800" b="1" dirty="0"/>
            </a:br>
            <a:r>
              <a:rPr lang="ar-SA" sz="2800" b="1" dirty="0" smtClean="0"/>
              <a:t>مختار عواله وعيس, ديمغرافي </a:t>
            </a:r>
            <a:br>
              <a:rPr lang="ar-SA" sz="2800" b="1" dirty="0" smtClean="0"/>
            </a:br>
            <a:r>
              <a:rPr lang="ar-SA" sz="2800" b="1" dirty="0" smtClean="0"/>
              <a:t>معهد الاحصاء في جيبوتي 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-396552" y="6274662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" sz="1400" b="1" i="1" dirty="0">
                <a:solidFill>
                  <a:srgbClr val="002060"/>
                </a:solidFill>
                <a:latin typeface="Calibri Light" pitchFamily="34" charset="0"/>
                <a:ea typeface="Calibri" pitchFamily="34" charset="0"/>
                <a:cs typeface="Calibri Light" pitchFamily="34" charset="0"/>
              </a:rPr>
              <a:t>"Better Data</a:t>
            </a:r>
            <a:r>
              <a:rPr lang="fr-FR" sz="1400" b="1" i="1" dirty="0">
                <a:solidFill>
                  <a:srgbClr val="002060"/>
                </a:solidFill>
                <a:latin typeface="Calibri Light" pitchFamily="34" charset="0"/>
                <a:ea typeface="Calibri" pitchFamily="34" charset="0"/>
                <a:cs typeface="Calibri Light" pitchFamily="34" charset="0"/>
              </a:rPr>
              <a:t> f</a:t>
            </a:r>
            <a:r>
              <a:rPr lang="en" sz="1400" b="1" i="1" dirty="0">
                <a:solidFill>
                  <a:srgbClr val="002060"/>
                </a:solidFill>
                <a:latin typeface="Calibri Light" pitchFamily="34" charset="0"/>
                <a:ea typeface="Calibri" pitchFamily="34" charset="0"/>
                <a:cs typeface="Calibri Light" pitchFamily="34" charset="0"/>
              </a:rPr>
              <a:t>or better Migration </a:t>
            </a:r>
            <a:r>
              <a:rPr kumimoji="0" lang="en" sz="1400" b="1" i="1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Calibri Light" pitchFamily="34" charset="0"/>
                <a:ea typeface="Calibri" pitchFamily="34" charset="0"/>
                <a:cs typeface="Calibri Light" pitchFamily="34" charset="0"/>
              </a:rPr>
              <a:t>Management in </a:t>
            </a:r>
            <a:r>
              <a:rPr kumimoji="0" lang="en" sz="1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 Light" pitchFamily="34" charset="0"/>
                <a:ea typeface="Calibri" pitchFamily="34" charset="0"/>
                <a:cs typeface="Calibri Light" pitchFamily="34" charset="0"/>
              </a:rPr>
              <a:t>Djibouti."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717481698" descr="A group of logos on a black background&#10;&#10;Description automatically generated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33" r="15670"/>
          <a:stretch/>
        </p:blipFill>
        <p:spPr bwMode="auto">
          <a:xfrm>
            <a:off x="4562086" y="5214372"/>
            <a:ext cx="3929380" cy="9779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5489944"/>
            <a:ext cx="1133954" cy="42675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966" y="6318"/>
            <a:ext cx="2111929" cy="169449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6136" y="548680"/>
            <a:ext cx="2071553" cy="130398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7383" y="5474923"/>
            <a:ext cx="841321" cy="43285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587" y="5201875"/>
            <a:ext cx="658425" cy="676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/>
              <a:t>المهاجرون الاقتصاديون</a:t>
            </a:r>
            <a:r>
              <a:rPr lang="ar-SA" dirty="0"/>
              <a:t>: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r" rtl="1"/>
            <a:r>
              <a:rPr lang="ar-SA" sz="3300" dirty="0">
                <a:cs typeface="+mj-cs"/>
              </a:rPr>
              <a:t>جيبوتي تستقبل أيضًا </a:t>
            </a:r>
            <a:r>
              <a:rPr lang="ar-SA" sz="3300" b="1" dirty="0">
                <a:cs typeface="+mj-cs"/>
              </a:rPr>
              <a:t>المهاجرين الاقتصاديين</a:t>
            </a:r>
            <a:r>
              <a:rPr lang="ar-SA" sz="3300" dirty="0">
                <a:cs typeface="+mj-cs"/>
              </a:rPr>
              <a:t> الذين يبحثون عن فرص عمل في </a:t>
            </a:r>
            <a:r>
              <a:rPr lang="ar-SA" sz="3300" b="1" dirty="0">
                <a:cs typeface="+mj-cs"/>
              </a:rPr>
              <a:t>قطاع الخدمات</a:t>
            </a:r>
            <a:r>
              <a:rPr lang="ar-SA" sz="3300" dirty="0">
                <a:cs typeface="+mj-cs"/>
              </a:rPr>
              <a:t>، </a:t>
            </a:r>
            <a:r>
              <a:rPr lang="ar-SA" sz="3300" dirty="0" smtClean="0">
                <a:cs typeface="+mj-cs"/>
              </a:rPr>
              <a:t>و</a:t>
            </a:r>
            <a:r>
              <a:rPr lang="ar-SA" sz="3300" b="1" dirty="0" smtClean="0">
                <a:cs typeface="+mj-cs"/>
              </a:rPr>
              <a:t>الموانئ</a:t>
            </a:r>
            <a:r>
              <a:rPr lang="ar-SA" sz="3300" dirty="0">
                <a:cs typeface="+mj-cs"/>
              </a:rPr>
              <a:t>. يشمل هؤلاء المهاجرين العاملين في القطاعات غير الرسمية مثل البناء والعمالة في الموانئ</a:t>
            </a:r>
            <a:r>
              <a:rPr lang="ar-SA" sz="3300" dirty="0" smtClean="0">
                <a:cs typeface="+mj-cs"/>
              </a:rPr>
              <a:t>.</a:t>
            </a:r>
          </a:p>
          <a:p>
            <a:pPr algn="r" rtl="1"/>
            <a:r>
              <a:rPr lang="ar-SA" b="1" dirty="0">
                <a:cs typeface="+mj-cs"/>
              </a:rPr>
              <a:t>المهاجرون من إثيوبيا والصومال</a:t>
            </a:r>
            <a:r>
              <a:rPr lang="ar-SA" dirty="0">
                <a:cs typeface="+mj-cs"/>
              </a:rPr>
              <a:t> يشكلون غالبية </a:t>
            </a:r>
            <a:r>
              <a:rPr lang="ar-SA" b="1" dirty="0">
                <a:cs typeface="+mj-cs"/>
              </a:rPr>
              <a:t>العمال المهاجرين</a:t>
            </a:r>
            <a:r>
              <a:rPr lang="ar-SA" dirty="0">
                <a:cs typeface="+mj-cs"/>
              </a:rPr>
              <a:t> في جيبوتي. </a:t>
            </a:r>
            <a:r>
              <a:rPr lang="ar-SA" dirty="0" smtClean="0">
                <a:cs typeface="+mj-cs"/>
              </a:rPr>
              <a:t>ويمكن </a:t>
            </a:r>
            <a:r>
              <a:rPr lang="ar-SA" dirty="0">
                <a:cs typeface="+mj-cs"/>
              </a:rPr>
              <a:t>تقدير عدد العمال المهاجرين في جيبوتي بما يتراوح بين </a:t>
            </a:r>
            <a:r>
              <a:rPr lang="ar-SA" b="1" dirty="0">
                <a:cs typeface="+mj-cs"/>
              </a:rPr>
              <a:t>5,000 إلى 10,000 شخص سنويًا</a:t>
            </a:r>
            <a:r>
              <a:rPr lang="ar-SA" dirty="0" smtClean="0">
                <a:cs typeface="+mj-cs"/>
              </a:rPr>
              <a:t>،</a:t>
            </a:r>
          </a:p>
          <a:p>
            <a:pPr algn="r" rtl="1"/>
            <a:r>
              <a:rPr lang="ar-SA" dirty="0">
                <a:cs typeface="+mj-cs"/>
              </a:rPr>
              <a:t>هجرة إلى </a:t>
            </a:r>
            <a:r>
              <a:rPr lang="ar-SA" b="1" dirty="0">
                <a:cs typeface="+mj-cs"/>
              </a:rPr>
              <a:t>جمهورية جيبوتي</a:t>
            </a:r>
            <a:r>
              <a:rPr lang="ar-SA" dirty="0">
                <a:cs typeface="+mj-cs"/>
              </a:rPr>
              <a:t> تشمل مجموعة متنوعة من الأنماط مثل اللجوء بسبب النزاعات أو الكوارث البيئية، والهجرة الاقتصادية بحثًا عن فرص العمل، بالإضافة إلى تدفقات </a:t>
            </a:r>
            <a:r>
              <a:rPr lang="ar-SA" b="1" dirty="0">
                <a:cs typeface="+mj-cs"/>
              </a:rPr>
              <a:t>المهاجرين العابرين</a:t>
            </a:r>
            <a:r>
              <a:rPr lang="ar-SA" dirty="0">
                <a:cs typeface="+mj-cs"/>
              </a:rPr>
              <a:t> الذين يسعون للوصول إلى </a:t>
            </a:r>
            <a:r>
              <a:rPr lang="ar-SA" b="1" dirty="0">
                <a:cs typeface="+mj-cs"/>
              </a:rPr>
              <a:t>اليمن</a:t>
            </a:r>
            <a:r>
              <a:rPr lang="ar-SA" dirty="0">
                <a:cs typeface="+mj-cs"/>
              </a:rPr>
              <a:t> أو </a:t>
            </a:r>
            <a:r>
              <a:rPr lang="ar-SA" b="1" dirty="0">
                <a:cs typeface="+mj-cs"/>
              </a:rPr>
              <a:t>دول الخليج</a:t>
            </a:r>
            <a:r>
              <a:rPr lang="ar-SA" dirty="0">
                <a:cs typeface="+mj-cs"/>
              </a:rPr>
              <a:t>. تستقبل جيبوتي </a:t>
            </a:r>
            <a:r>
              <a:rPr lang="ar-SA" b="1" dirty="0">
                <a:cs typeface="+mj-cs"/>
              </a:rPr>
              <a:t>آلاف اللاجئين والمهاجرين سنويًا</a:t>
            </a:r>
            <a:r>
              <a:rPr lang="ar-SA" dirty="0">
                <a:cs typeface="+mj-cs"/>
              </a:rPr>
              <a:t>،</a:t>
            </a:r>
            <a:endParaRPr lang="en-US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3492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002060"/>
                </a:solidFill>
                <a:cs typeface="Arial" panose="020B0604020202020204" pitchFamily="34" charset="0"/>
              </a:rPr>
              <a:t/>
            </a:r>
            <a:br>
              <a:rPr lang="en-US" b="1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ar-SA" b="1" dirty="0" smtClean="0">
                <a:cs typeface="Arial" panose="020B0604020202020204" pitchFamily="34" charset="0"/>
              </a:rPr>
              <a:t>المصادر البيانات الهجرة في جيبوتي</a:t>
            </a:r>
            <a:r>
              <a:rPr lang="en-US" b="1" dirty="0">
                <a:solidFill>
                  <a:srgbClr val="002060"/>
                </a:solidFill>
                <a:cs typeface="Arial" panose="020B0604020202020204" pitchFamily="34" charset="0"/>
              </a:rPr>
              <a:t/>
            </a:r>
            <a:br>
              <a:rPr lang="en-US" b="1" dirty="0">
                <a:solidFill>
                  <a:srgbClr val="002060"/>
                </a:solidFill>
                <a:cs typeface="Arial" panose="020B0604020202020204" pitchFamily="34" charset="0"/>
              </a:rPr>
            </a:br>
            <a:endParaRPr lang="en-US" altLang="en-US" b="1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5647" y="1643050"/>
            <a:ext cx="5842992" cy="4525963"/>
          </a:xfrm>
        </p:spPr>
        <p:txBody>
          <a:bodyPr>
            <a:normAutofit/>
          </a:bodyPr>
          <a:lstStyle/>
          <a:p>
            <a:pPr algn="just" rtl="1">
              <a:buNone/>
            </a:pPr>
            <a:r>
              <a:rPr lang="en" dirty="0"/>
              <a:t>    </a:t>
            </a:r>
            <a:r>
              <a:rPr lang="ar-SA" sz="2400" b="1" dirty="0"/>
              <a:t>وتتوزع البيانات بين العديد من المؤسسات الحكومية وغير الحكومية التي تميل إلى جمعها لأغراض إدارية ولكنها لا تتبادل المعلومات مع بعضها البعض</a:t>
            </a:r>
            <a:r>
              <a:rPr lang="ar-SA" sz="2400" b="1" dirty="0" smtClean="0"/>
              <a:t>.</a:t>
            </a:r>
          </a:p>
          <a:p>
            <a:pPr algn="just" rtl="1"/>
            <a:r>
              <a:rPr lang="ar-SA" sz="2400" b="1" dirty="0" smtClean="0"/>
              <a:t>وزارة الداخلية</a:t>
            </a:r>
          </a:p>
          <a:p>
            <a:pPr algn="just" rtl="1"/>
            <a:r>
              <a:rPr lang="ar-SA" sz="2400" b="1" dirty="0" smtClean="0"/>
              <a:t>وزارة الدفاع </a:t>
            </a:r>
          </a:p>
          <a:p>
            <a:pPr algn="just" rtl="1"/>
            <a:r>
              <a:rPr lang="ar-SA" sz="2400" b="1" dirty="0" smtClean="0"/>
              <a:t>مكتب التنسيق للهجرة</a:t>
            </a:r>
          </a:p>
          <a:p>
            <a:pPr algn="just" rtl="1"/>
            <a:r>
              <a:rPr lang="ar-SA" sz="2400" b="1" dirty="0" smtClean="0"/>
              <a:t>مكتب </a:t>
            </a:r>
            <a:r>
              <a:rPr lang="ar-SA" sz="2400" b="1" dirty="0" err="1" smtClean="0"/>
              <a:t>اوناريس</a:t>
            </a:r>
            <a:endParaRPr lang="ar-SA" sz="2400" b="1" dirty="0" smtClean="0"/>
          </a:p>
          <a:p>
            <a:pPr algn="just" rtl="1"/>
            <a:r>
              <a:rPr lang="ar-SA" sz="2400" b="1" dirty="0" smtClean="0"/>
              <a:t>معهد الاحصاء </a:t>
            </a:r>
          </a:p>
          <a:p>
            <a:pPr algn="just" rtl="1"/>
            <a:endParaRPr lang="ar-SA" sz="2400" b="1" dirty="0" smtClean="0"/>
          </a:p>
          <a:p>
            <a:pPr algn="just" rtl="1"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08639" y="1643050"/>
            <a:ext cx="2220987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52" y="1600200"/>
            <a:ext cx="7470579" cy="4925144"/>
          </a:xfrm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>
                <a:solidFill>
                  <a:srgbClr val="002060"/>
                </a:solidFill>
                <a:cs typeface="Arial" panose="020B0604020202020204" pitchFamily="34" charset="0"/>
              </a:rPr>
              <a:t/>
            </a:r>
            <a:br>
              <a:rPr lang="en-US" b="1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en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002060"/>
                </a:solidFill>
                <a:cs typeface="Arial" panose="020B0604020202020204" pitchFamily="34" charset="0"/>
              </a:rPr>
              <a:t/>
            </a:r>
            <a:br>
              <a:rPr lang="en-US" b="1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en" b="1" dirty="0" smtClean="0">
                <a:cs typeface="Arial" panose="020B0604020202020204" pitchFamily="34" charset="0"/>
              </a:rPr>
              <a:t>Migration unite study in statiscial institute of Djibouti,2020</a:t>
            </a:r>
            <a:r>
              <a:rPr lang="en-US" b="1" dirty="0">
                <a:solidFill>
                  <a:srgbClr val="002060"/>
                </a:solidFill>
                <a:cs typeface="Arial" panose="020B0604020202020204" pitchFamily="34" charset="0"/>
              </a:rPr>
              <a:t/>
            </a:r>
            <a:br>
              <a:rPr lang="en-US" b="1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en-US" b="1" dirty="0">
                <a:solidFill>
                  <a:srgbClr val="002060"/>
                </a:solidFill>
                <a:cs typeface="Arial" panose="020B0604020202020204" pitchFamily="34" charset="0"/>
              </a:rPr>
              <a:t/>
            </a:r>
            <a:br>
              <a:rPr lang="en-US" b="1" dirty="0">
                <a:solidFill>
                  <a:srgbClr val="002060"/>
                </a:solidFill>
                <a:cs typeface="Arial" panose="020B0604020202020204" pitchFamily="34" charset="0"/>
              </a:rPr>
            </a:br>
            <a:endParaRPr lang="en-US" alt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56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Migration Study </a:t>
            </a:r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Unit</a:t>
            </a:r>
            <a:r>
              <a:rPr lang="ar-S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وحدة دراسة </a:t>
            </a:r>
            <a:r>
              <a:rPr lang="ar-S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الهجرة 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/>
          </a:bodyPr>
          <a:lstStyle/>
          <a:p>
            <a:pPr algn="just" rtl="1"/>
            <a:r>
              <a:rPr lang="ar-SA" dirty="0"/>
              <a:t>تم إنشاء وحدة دراسة الهجرة في يونيو 2020 </a:t>
            </a:r>
            <a:r>
              <a:rPr lang="ar-SA" dirty="0" smtClean="0"/>
              <a:t> في المعهد الاحصاء بهدف تنسيق وتوفير </a:t>
            </a:r>
            <a:r>
              <a:rPr lang="ar-SA" dirty="0"/>
              <a:t>بيانات موثوقة وتحليلات واضحة ودقيقة حول الهجرة للحكومة الجيبوتية حتى تتمكن من وضع سياسة قائمة على المؤشرات لمساعدة المهاجرين. 3 يوليو 2022</a:t>
            </a:r>
          </a:p>
          <a:p>
            <a:pPr algn="just"/>
            <a:r>
              <a:rPr lang="en-US" dirty="0" smtClean="0"/>
              <a:t>Created </a:t>
            </a:r>
            <a:r>
              <a:rPr lang="en-US" dirty="0"/>
              <a:t>in June 2020, the Migration Study Unit aims to provide reliable data and clear and precise analyses on migration to the Djiboutian government so that it can develop a policy based on indicators to assist migrants. Jul 3, 2022</a:t>
            </a:r>
          </a:p>
        </p:txBody>
      </p:sp>
    </p:spTree>
    <p:extLst>
      <p:ext uri="{BB962C8B-B14F-4D97-AF65-F5344CB8AC3E}">
        <p14:creationId xmlns:p14="http://schemas.microsoft.com/office/powerpoint/2010/main" val="150121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>
                <a:solidFill>
                  <a:srgbClr val="002060"/>
                </a:solidFill>
                <a:cs typeface="Arial" panose="020B0604020202020204" pitchFamily="34" charset="0"/>
              </a:rPr>
              <a:t/>
            </a:r>
            <a:br>
              <a:rPr lang="en-US" b="1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ar-SA" b="1" dirty="0" smtClean="0">
                <a:solidFill>
                  <a:srgbClr val="002060"/>
                </a:solidFill>
                <a:cs typeface="Arial" panose="020B0604020202020204" pitchFamily="34" charset="0"/>
              </a:rPr>
              <a:t>اهداف وحدة الدراسات الهجرة </a:t>
            </a:r>
            <a:r>
              <a:rPr lang="en-US" b="1" dirty="0">
                <a:solidFill>
                  <a:srgbClr val="002060"/>
                </a:solidFill>
                <a:cs typeface="Arial" panose="020B0604020202020204" pitchFamily="34" charset="0"/>
              </a:rPr>
              <a:t/>
            </a:r>
            <a:br>
              <a:rPr lang="en-US" b="1" dirty="0">
                <a:solidFill>
                  <a:srgbClr val="002060"/>
                </a:solidFill>
                <a:cs typeface="Arial" panose="020B0604020202020204" pitchFamily="34" charset="0"/>
              </a:rPr>
            </a:br>
            <a:endParaRPr lang="en-US" altLang="en-US" b="1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4525963"/>
          </a:xfrm>
        </p:spPr>
        <p:txBody>
          <a:bodyPr>
            <a:normAutofit/>
          </a:bodyPr>
          <a:lstStyle/>
          <a:p>
            <a:pPr algn="just" rtl="1"/>
            <a:r>
              <a:rPr lang="ar-SA" sz="2400" dirty="0" smtClean="0">
                <a:cs typeface="+mj-cs"/>
              </a:rPr>
              <a:t>هدف عام لإنشاء </a:t>
            </a:r>
            <a:r>
              <a:rPr lang="ar-SA" sz="2400" b="1" dirty="0">
                <a:cs typeface="+mj-cs"/>
              </a:rPr>
              <a:t>وحدة الإحصاءات الخاصة بالهجرة</a:t>
            </a:r>
            <a:r>
              <a:rPr lang="ar-SA" sz="2400" dirty="0">
                <a:cs typeface="+mj-cs"/>
              </a:rPr>
              <a:t> في </a:t>
            </a:r>
            <a:r>
              <a:rPr lang="ar-SA" sz="2400" b="1" dirty="0">
                <a:cs typeface="+mj-cs"/>
              </a:rPr>
              <a:t>المعهد الإحصائي في جيبوتي</a:t>
            </a:r>
            <a:r>
              <a:rPr lang="ar-SA" sz="2400" dirty="0">
                <a:cs typeface="+mj-cs"/>
              </a:rPr>
              <a:t> هو تعزيز جمع وتحليل البيانات المتعلقة بالهجرة، بهدف فهم أفضل لأنماط وتحركات السكان، وتحقيق التنمية المستدامة، ومساعدة صناع القرار على وضع سياسات متكاملة تتعامل مع تحديات وفرص الهجرة في البلاد</a:t>
            </a:r>
            <a:r>
              <a:rPr lang="ar-SA" sz="2400" dirty="0" smtClean="0">
                <a:cs typeface="+mj-cs"/>
              </a:rPr>
              <a:t>.</a:t>
            </a:r>
          </a:p>
          <a:p>
            <a:pPr algn="just" rtl="1"/>
            <a:r>
              <a:rPr lang="ar-SA" sz="2400" b="1" dirty="0" smtClean="0">
                <a:cs typeface="+mj-cs"/>
              </a:rPr>
              <a:t>توفير </a:t>
            </a:r>
            <a:r>
              <a:rPr lang="ar-SA" sz="2400" b="1" dirty="0">
                <a:cs typeface="+mj-cs"/>
              </a:rPr>
              <a:t>بيانات دقيقة</a:t>
            </a:r>
            <a:r>
              <a:rPr lang="ar-SA" sz="2400" dirty="0">
                <a:cs typeface="+mj-cs"/>
              </a:rPr>
              <a:t>: جمع وتحليل البيانات المتعلقة بالهجرة الداخلية والدولية، بما في ذلك أسباب الهجرة، الوجهات، وأنماط التحركات السكانية.</a:t>
            </a:r>
            <a:endParaRPr lang="ar-SA" sz="2400" b="1" dirty="0" smtClean="0">
              <a:cs typeface="+mj-cs"/>
            </a:endParaRPr>
          </a:p>
          <a:p>
            <a:pPr algn="just" rtl="1"/>
            <a:r>
              <a:rPr lang="ar-SA" sz="2400" dirty="0" smtClean="0">
                <a:cs typeface="+mj-cs"/>
              </a:rPr>
              <a:t>العمل </a:t>
            </a:r>
            <a:r>
              <a:rPr lang="ar-SA" sz="2400" dirty="0">
                <a:cs typeface="+mj-cs"/>
              </a:rPr>
              <a:t>كنقطة محورية </a:t>
            </a:r>
            <a:r>
              <a:rPr lang="ar-SA" sz="2400" dirty="0" smtClean="0">
                <a:cs typeface="+mj-cs"/>
              </a:rPr>
              <a:t>وتنفيد دراسات </a:t>
            </a:r>
            <a:r>
              <a:rPr lang="ar-SA" sz="2400" dirty="0">
                <a:cs typeface="+mj-cs"/>
              </a:rPr>
              <a:t>الهجرة داخل </a:t>
            </a:r>
            <a:r>
              <a:rPr lang="ar-SA" sz="2400" dirty="0" smtClean="0">
                <a:cs typeface="+mj-cs"/>
              </a:rPr>
              <a:t>معهد الإحصاء والمؤسسات </a:t>
            </a:r>
            <a:r>
              <a:rPr lang="ar-SA" sz="2400" dirty="0" smtClean="0">
                <a:cs typeface="+mj-cs"/>
              </a:rPr>
              <a:t>المعنية</a:t>
            </a:r>
            <a:r>
              <a:rPr lang="fr-FR" sz="2400" dirty="0" smtClean="0">
                <a:cs typeface="+mj-cs"/>
              </a:rPr>
              <a:t>،</a:t>
            </a:r>
            <a:endParaRPr lang="fr-FR" sz="2400" dirty="0" smtClean="0"/>
          </a:p>
          <a:p>
            <a:pPr algn="just" rtl="1"/>
            <a:r>
              <a:rPr lang="ar-SA" sz="2400" dirty="0" smtClean="0">
                <a:cs typeface="+mj-cs"/>
              </a:rPr>
              <a:t>المشاركة </a:t>
            </a:r>
            <a:r>
              <a:rPr lang="ar-SA" sz="2400" dirty="0">
                <a:cs typeface="+mj-cs"/>
              </a:rPr>
              <a:t>في جميع الأنشطة المتعلقة بالهجرة في جيبوتي من خلال تقديم الدعم الإحصائي</a:t>
            </a:r>
            <a:r>
              <a:rPr lang="ar-SA" sz="2400" dirty="0" smtClean="0">
                <a:cs typeface="+mj-cs"/>
              </a:rPr>
              <a:t>.</a:t>
            </a:r>
            <a:endParaRPr lang="fr-FR" sz="2400" dirty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/>
          <a:lstStyle/>
          <a:p>
            <a:pPr algn="r" rtl="1"/>
            <a:r>
              <a:rPr lang="ar-SA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تطوير القدرات الوطنية في مجال إحصاءات الهجرة</a:t>
            </a:r>
            <a:endParaRPr lang="ar-SA" dirty="0" smtClean="0"/>
          </a:p>
          <a:p>
            <a:pPr algn="r" rtl="1"/>
            <a:r>
              <a:rPr lang="ar-SA" dirty="0" smtClean="0"/>
              <a:t>تدريب </a:t>
            </a:r>
            <a:r>
              <a:rPr lang="ar-SA" dirty="0"/>
              <a:t>العاملين في </a:t>
            </a:r>
            <a:r>
              <a:rPr lang="ar-SA" dirty="0" smtClean="0"/>
              <a:t>الإحصاء</a:t>
            </a:r>
            <a:endParaRPr lang="ar-SA" dirty="0" smtClean="0"/>
          </a:p>
          <a:p>
            <a:pPr algn="r" rtl="1"/>
            <a:r>
              <a:rPr lang="ar-SA" b="1" dirty="0"/>
              <a:t>حسين نظم جمع </a:t>
            </a:r>
            <a:r>
              <a:rPr lang="ar-SA" b="1" dirty="0" smtClean="0"/>
              <a:t>البيانات</a:t>
            </a:r>
            <a:endParaRPr lang="ar-SA" dirty="0"/>
          </a:p>
          <a:p>
            <a:pPr algn="r" rtl="1"/>
            <a:r>
              <a:rPr lang="ar-SA" b="1" dirty="0"/>
              <a:t>فع الوعي العام</a:t>
            </a:r>
            <a:r>
              <a:rPr lang="ar-SA" dirty="0"/>
              <a:t>: نشر التقارير والدراسات المتعلقة بالهجرة بهدف زيادة الوعي بين المواطنين وصناع القرار حول قضايا الهجرة وأثرها على التنمية.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89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b="1" dirty="0">
                <a:cs typeface="Arial" panose="020B0604020202020204" pitchFamily="34" charset="0"/>
              </a:rPr>
              <a:t>Migration </a:t>
            </a:r>
            <a:r>
              <a:rPr lang="en" b="1" dirty="0" smtClean="0">
                <a:cs typeface="Arial" panose="020B0604020202020204" pitchFamily="34" charset="0"/>
              </a:rPr>
              <a:t>Unite Study</a:t>
            </a:r>
            <a:endParaRPr lang="en-US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122" y="1400396"/>
            <a:ext cx="4795366" cy="5023435"/>
          </a:xfrm>
          <a:prstGeom prst="rect">
            <a:avLst/>
          </a:prstGeom>
        </p:spPr>
      </p:pic>
      <p:pic>
        <p:nvPicPr>
          <p:cNvPr id="5" name="Image 6" descr="Une image contenant texte, intérieur, personne, portable&#10;&#10;Description générée automatiquement">
            <a:extLst>
              <a:ext uri="{FF2B5EF4-FFF2-40B4-BE49-F238E27FC236}">
                <a16:creationId xmlns:a16="http://schemas.microsoft.com/office/drawing/2014/main" id="{214EFBD8-6C1A-118B-CE2D-390975B2F0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980" r="2" b="2"/>
          <a:stretch/>
        </p:blipFill>
        <p:spPr>
          <a:xfrm>
            <a:off x="-180528" y="1484784"/>
            <a:ext cx="4340116" cy="5267130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6791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  <a:cs typeface="Arial" panose="020B0604020202020204" pitchFamily="34" charset="0"/>
              </a:rPr>
              <a:t/>
            </a:r>
            <a:br>
              <a:rPr lang="en-US" b="1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en-US" b="1" dirty="0">
                <a:solidFill>
                  <a:srgbClr val="002060"/>
                </a:solidFill>
                <a:cs typeface="Arial" panose="020B0604020202020204" pitchFamily="34" charset="0"/>
              </a:rPr>
              <a:t/>
            </a:r>
            <a:br>
              <a:rPr lang="en-US" b="1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en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002060"/>
                </a:solidFill>
                <a:cs typeface="Arial" panose="020B0604020202020204" pitchFamily="34" charset="0"/>
              </a:rPr>
              <a:t/>
            </a:r>
            <a:br>
              <a:rPr lang="en-US" b="1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ar-SA" b="1" dirty="0" smtClean="0">
                <a:cs typeface="Arial" panose="020B0604020202020204" pitchFamily="34" charset="0"/>
              </a:rPr>
              <a:t>انشاء الفريق العملي الوطني المعنية الإحصاءات الهجرة  </a:t>
            </a:r>
            <a:r>
              <a:rPr lang="en-US" b="1" dirty="0">
                <a:solidFill>
                  <a:srgbClr val="002060"/>
                </a:solidFill>
                <a:cs typeface="Arial" panose="020B0604020202020204" pitchFamily="34" charset="0"/>
              </a:rPr>
              <a:t/>
            </a:r>
            <a:br>
              <a:rPr lang="en-US" b="1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en-US" b="1" dirty="0">
                <a:solidFill>
                  <a:srgbClr val="002060"/>
                </a:solidFill>
                <a:cs typeface="Arial" panose="020B0604020202020204" pitchFamily="34" charset="0"/>
              </a:rPr>
              <a:t/>
            </a:r>
            <a:br>
              <a:rPr lang="en-US" b="1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en-US" b="1" dirty="0">
                <a:solidFill>
                  <a:srgbClr val="002060"/>
                </a:solidFill>
                <a:cs typeface="Arial" panose="020B0604020202020204" pitchFamily="34" charset="0"/>
              </a:rPr>
              <a:t/>
            </a:r>
            <a:br>
              <a:rPr lang="en-US" b="1" dirty="0">
                <a:solidFill>
                  <a:srgbClr val="002060"/>
                </a:solidFill>
                <a:cs typeface="Arial" panose="020B0604020202020204" pitchFamily="34" charset="0"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5926"/>
            <a:ext cx="4400552" cy="347187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fr-FR" sz="2400" dirty="0"/>
              <a:t>	The MSU </a:t>
            </a:r>
            <a:r>
              <a:rPr lang="en-US" sz="2400" dirty="0"/>
              <a:t>has set up a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Technical Working Group </a:t>
            </a:r>
            <a:r>
              <a:rPr lang="en-US" sz="2400" dirty="0"/>
              <a:t>(</a:t>
            </a:r>
            <a:r>
              <a:rPr lang="en-US" sz="2400" b="1" dirty="0"/>
              <a:t>GTT</a:t>
            </a:r>
            <a:r>
              <a:rPr lang="en-US" sz="2400" dirty="0"/>
              <a:t>) on migration data composed of Ministries, Departments and Agencies (</a:t>
            </a:r>
            <a:r>
              <a:rPr lang="en-US" sz="2400" b="1" dirty="0"/>
              <a:t>MDAs</a:t>
            </a:r>
            <a:r>
              <a:rPr lang="en-US" sz="2400" dirty="0"/>
              <a:t>) to improve capacities in the collection, production, analysis and sharing of data on migration data in Djibouti. </a:t>
            </a:r>
            <a:endParaRPr lang="fr-FR" sz="2400" dirty="0"/>
          </a:p>
        </p:txBody>
      </p:sp>
      <p:pic>
        <p:nvPicPr>
          <p:cNvPr id="4" name="Image 3"/>
          <p:cNvPicPr/>
          <p:nvPr/>
        </p:nvPicPr>
        <p:blipFill>
          <a:blip r:embed="rId2"/>
          <a:srcRect l="15857" t="14943" r="50429" b="2611"/>
          <a:stretch>
            <a:fillRect/>
          </a:stretch>
        </p:blipFill>
        <p:spPr bwMode="auto">
          <a:xfrm>
            <a:off x="5436096" y="2000240"/>
            <a:ext cx="3168352" cy="423707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  <a:cs typeface="Arial" panose="020B0604020202020204" pitchFamily="34" charset="0"/>
              </a:rPr>
              <a:t>DEVELOPMENTS OF </a:t>
            </a:r>
            <a:r>
              <a:rPr lang="en-US" b="1" dirty="0" smtClean="0">
                <a:solidFill>
                  <a:srgbClr val="C00000"/>
                </a:solidFill>
                <a:cs typeface="Arial" panose="020B0604020202020204" pitchFamily="34" charset="0"/>
              </a:rPr>
              <a:t>TWG</a:t>
            </a:r>
            <a:r>
              <a:rPr lang="ar-SA" b="1" dirty="0" smtClean="0">
                <a:solidFill>
                  <a:srgbClr val="C00000"/>
                </a:solidFill>
                <a:cs typeface="Arial" panose="020B0604020202020204" pitchFamily="34" charset="0"/>
              </a:rPr>
              <a:t/>
            </a:r>
            <a:br>
              <a:rPr lang="ar-SA" b="1" dirty="0" smtClean="0">
                <a:solidFill>
                  <a:srgbClr val="C00000"/>
                </a:solidFill>
                <a:cs typeface="Arial" panose="020B0604020202020204" pitchFamily="34" charset="0"/>
              </a:rPr>
            </a:br>
            <a:r>
              <a:rPr lang="ar-SA" b="1" dirty="0" err="1" smtClean="0">
                <a:solidFill>
                  <a:srgbClr val="C00000"/>
                </a:solidFill>
                <a:cs typeface="Arial" panose="020B0604020202020204" pitchFamily="34" charset="0"/>
              </a:rPr>
              <a:t>انجزات</a:t>
            </a:r>
            <a:r>
              <a:rPr lang="ar-SA" b="1" dirty="0" smtClean="0">
                <a:solidFill>
                  <a:srgbClr val="C00000"/>
                </a:solidFill>
                <a:cs typeface="Arial" panose="020B0604020202020204" pitchFamily="34" charset="0"/>
              </a:rPr>
              <a:t> الفريق العملي 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Autofit/>
          </a:bodyPr>
          <a:lstStyle/>
          <a:p>
            <a:pPr algn="just"/>
            <a:r>
              <a:rPr lang="fr-FR" sz="2400" b="1" dirty="0"/>
              <a:t>Official </a:t>
            </a:r>
            <a:r>
              <a:rPr lang="fr-FR" sz="2400" b="1" dirty="0" err="1"/>
              <a:t>launch</a:t>
            </a:r>
            <a:r>
              <a:rPr lang="fr-FR" sz="2400" b="1" dirty="0"/>
              <a:t> - </a:t>
            </a:r>
            <a:r>
              <a:rPr lang="fr-FR" sz="2400" i="1" dirty="0">
                <a:solidFill>
                  <a:schemeClr val="accent6">
                    <a:lumMod val="50000"/>
                  </a:schemeClr>
                </a:solidFill>
              </a:rPr>
              <a:t>November 2020,</a:t>
            </a:r>
          </a:p>
          <a:p>
            <a:pPr algn="just"/>
            <a:endParaRPr lang="fr-FR" sz="2400" dirty="0"/>
          </a:p>
          <a:p>
            <a:pPr algn="just"/>
            <a:r>
              <a:rPr lang="fr-FR" sz="2400" b="1" dirty="0"/>
              <a:t>Validation of the TWG ToRs – </a:t>
            </a:r>
            <a:r>
              <a:rPr lang="fr-FR" sz="2400" i="1" dirty="0">
                <a:solidFill>
                  <a:schemeClr val="accent6">
                    <a:lumMod val="50000"/>
                  </a:schemeClr>
                </a:solidFill>
              </a:rPr>
              <a:t>February 2021,</a:t>
            </a:r>
          </a:p>
          <a:p>
            <a:pPr algn="just"/>
            <a:endParaRPr lang="fr-FR" sz="2400" dirty="0"/>
          </a:p>
          <a:p>
            <a:pPr algn="just"/>
            <a:r>
              <a:rPr lang="en-US" sz="2400" b="1" dirty="0"/>
              <a:t>Presentation of the Data sharing Protocols and the harmonized tool for data collection </a:t>
            </a:r>
            <a:r>
              <a:rPr lang="fr-FR" sz="2400" b="1" dirty="0"/>
              <a:t>- </a:t>
            </a:r>
            <a:r>
              <a:rPr lang="fr-FR" sz="2400" i="1" dirty="0">
                <a:solidFill>
                  <a:schemeClr val="accent6">
                    <a:lumMod val="50000"/>
                  </a:schemeClr>
                </a:solidFill>
              </a:rPr>
              <a:t>May 2021, </a:t>
            </a:r>
          </a:p>
          <a:p>
            <a:pPr algn="just"/>
            <a:endParaRPr lang="fr-FR" sz="2400" dirty="0">
              <a:solidFill>
                <a:srgbClr val="C00000"/>
              </a:solidFill>
            </a:endParaRPr>
          </a:p>
          <a:p>
            <a:pPr algn="just"/>
            <a:r>
              <a:rPr lang="en-US" sz="2400" b="1" dirty="0"/>
              <a:t>Benchmarking visit and knowledge sharing </a:t>
            </a:r>
            <a:r>
              <a:rPr lang="en-US" sz="2400" dirty="0"/>
              <a:t>with the Republic of South Sudan</a:t>
            </a:r>
            <a:r>
              <a:rPr lang="en-US" sz="2400" b="1" dirty="0"/>
              <a:t> </a:t>
            </a:r>
            <a:r>
              <a:rPr lang="fr-FR" sz="2400" dirty="0"/>
              <a:t>– </a:t>
            </a:r>
            <a:r>
              <a:rPr lang="fr-FR" sz="2400" i="1" dirty="0">
                <a:solidFill>
                  <a:schemeClr val="accent6">
                    <a:lumMod val="50000"/>
                  </a:schemeClr>
                </a:solidFill>
              </a:rPr>
              <a:t>March 2022, </a:t>
            </a:r>
          </a:p>
          <a:p>
            <a:pPr algn="just"/>
            <a:endParaRPr lang="fr-FR" sz="2400" b="1" dirty="0"/>
          </a:p>
          <a:p>
            <a:pPr algn="just"/>
            <a:r>
              <a:rPr lang="en-US" sz="2400" b="1" dirty="0"/>
              <a:t>Active participation in IGAD Regional TWG meetings.</a:t>
            </a:r>
            <a:endParaRPr lang="fr-FR" sz="24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endParaRPr lang="fr-FR" sz="2400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endParaRPr lang="fr-FR" sz="2400" dirty="0"/>
          </a:p>
          <a:p>
            <a:pPr algn="just">
              <a:buNone/>
            </a:pPr>
            <a:endParaRPr lang="fr-FR" sz="2400" dirty="0"/>
          </a:p>
          <a:p>
            <a:pPr algn="just"/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35826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  <a:cs typeface="Arial" panose="020B0604020202020204" pitchFamily="34" charset="0"/>
              </a:rPr>
              <a:t>OBJECTIVES OF </a:t>
            </a:r>
            <a:r>
              <a:rPr lang="en-US" b="1" dirty="0">
                <a:solidFill>
                  <a:srgbClr val="C00000"/>
                </a:solidFill>
                <a:cs typeface="Arial" panose="020B0604020202020204" pitchFamily="34" charset="0"/>
              </a:rPr>
              <a:t>TWG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fr-FR" sz="2400" b="1" dirty="0"/>
              <a:t>Support </a:t>
            </a:r>
            <a:r>
              <a:rPr lang="en-US" sz="2400" dirty="0"/>
              <a:t>the development and strengthening of the capacities of MDAs in the collection and analysis of migration data and the sharing of knowledge and expertise through workshops/conferences,</a:t>
            </a:r>
            <a:r>
              <a:rPr lang="fr-FR" sz="2400" dirty="0"/>
              <a:t> </a:t>
            </a:r>
          </a:p>
          <a:p>
            <a:pPr lvl="0" algn="just"/>
            <a:endParaRPr lang="fr-FR" sz="2400" dirty="0"/>
          </a:p>
          <a:p>
            <a:pPr algn="just"/>
            <a:r>
              <a:rPr lang="fr-FR" sz="2400" b="1" dirty="0">
                <a:solidFill>
                  <a:srgbClr val="0070C0"/>
                </a:solidFill>
              </a:rPr>
              <a:t>Facilitate the interinstitutional dialogue </a:t>
            </a:r>
            <a:r>
              <a:rPr lang="en-US" sz="2400" dirty="0"/>
              <a:t>between users and producers of data,</a:t>
            </a:r>
            <a:endParaRPr lang="fr-FR" sz="2400" dirty="0"/>
          </a:p>
          <a:p>
            <a:pPr lvl="0" algn="just"/>
            <a:endParaRPr lang="fr-FR" sz="2400" dirty="0"/>
          </a:p>
          <a:p>
            <a:pPr lvl="0" algn="just"/>
            <a:r>
              <a:rPr lang="fr-FR" sz="2400" b="1" dirty="0"/>
              <a:t>Support migration data harmonization efforts </a:t>
            </a:r>
            <a:r>
              <a:rPr lang="en-US" sz="2400" dirty="0"/>
              <a:t>in the </a:t>
            </a:r>
            <a:r>
              <a:rPr lang="en-US" sz="2400" b="1" dirty="0"/>
              <a:t>IGAD</a:t>
            </a:r>
            <a:r>
              <a:rPr lang="en-US" sz="2400" dirty="0"/>
              <a:t> region through </a:t>
            </a:r>
            <a:r>
              <a:rPr lang="en-US" sz="2400" b="1" dirty="0">
                <a:solidFill>
                  <a:srgbClr val="C00000"/>
                </a:solidFill>
              </a:rPr>
              <a:t>experience and data sharing with other member States.</a:t>
            </a:r>
            <a:r>
              <a:rPr lang="fr-FR" sz="2400" dirty="0"/>
              <a:t> </a:t>
            </a:r>
          </a:p>
          <a:p>
            <a:pPr lvl="0"/>
            <a:endParaRPr lang="fr-FR" sz="24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388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" b="1" dirty="0">
                <a:solidFill>
                  <a:srgbClr val="002060"/>
                </a:solidFill>
                <a:cs typeface="Arial" panose="020B0604020202020204" pitchFamily="34" charset="0"/>
              </a:rPr>
              <a:t>SUMMARY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0557"/>
            <a:ext cx="8229600" cy="4525963"/>
          </a:xfrm>
        </p:spPr>
        <p:txBody>
          <a:bodyPr>
            <a:normAutofit/>
          </a:bodyPr>
          <a:lstStyle/>
          <a:p>
            <a:pPr marL="514350" indent="-514350" algn="just" rtl="1">
              <a:buFont typeface="+mj-lt"/>
              <a:buAutoNum type="arabicPeriod"/>
            </a:pPr>
            <a:r>
              <a:rPr lang="ar-SA" sz="2400" b="1" dirty="0">
                <a:cs typeface="+mj-cs"/>
              </a:rPr>
              <a:t>قضية الهجرة في منطقة القرن الأفريقي</a:t>
            </a:r>
            <a:endParaRPr lang="ar-SA" sz="2400" b="1" dirty="0" smtClean="0">
              <a:cs typeface="+mj-cs"/>
            </a:endParaRPr>
          </a:p>
          <a:p>
            <a:pPr marL="514350" indent="-514350" algn="just" rtl="1">
              <a:buFont typeface="+mj-lt"/>
              <a:buAutoNum type="arabicPeriod"/>
            </a:pPr>
            <a:r>
              <a:rPr lang="ar-SA" sz="2400" b="1" dirty="0" smtClean="0">
                <a:cs typeface="+mj-cs"/>
              </a:rPr>
              <a:t>أهمية </a:t>
            </a:r>
            <a:r>
              <a:rPr lang="ar-SA" sz="2400" b="1" dirty="0">
                <a:cs typeface="+mj-cs"/>
              </a:rPr>
              <a:t>الهجرة في السياق الجيبوتي والتطورات الأخيرة في الإطار </a:t>
            </a:r>
            <a:r>
              <a:rPr lang="ar-SA" sz="2400" b="1" dirty="0" smtClean="0">
                <a:cs typeface="+mj-cs"/>
              </a:rPr>
              <a:t>المؤسسي،</a:t>
            </a:r>
            <a:endParaRPr lang="fr-FR" sz="2400" b="1" dirty="0" smtClean="0">
              <a:cs typeface="+mj-cs"/>
            </a:endParaRPr>
          </a:p>
          <a:p>
            <a:pPr marL="514350" indent="-514350" algn="just" rtl="1">
              <a:buFont typeface="+mj-lt"/>
              <a:buAutoNum type="arabicPeriod"/>
            </a:pPr>
            <a:endParaRPr lang="ar-SA" sz="2400" b="1" dirty="0" smtClean="0">
              <a:cs typeface="+mj-cs"/>
            </a:endParaRPr>
          </a:p>
          <a:p>
            <a:pPr marL="514350" indent="-514350" algn="just" rtl="1">
              <a:buFont typeface="+mj-lt"/>
              <a:buAutoNum type="arabicPeriod"/>
            </a:pPr>
            <a:r>
              <a:rPr lang="ar-SA" sz="2400" b="1" dirty="0" smtClean="0">
                <a:cs typeface="+mj-cs"/>
              </a:rPr>
              <a:t>دور الموقع الجيبوتي في الهجرة </a:t>
            </a:r>
          </a:p>
          <a:p>
            <a:pPr marL="514350" indent="-514350" algn="just" rtl="1">
              <a:buFont typeface="+mj-lt"/>
              <a:buAutoNum type="arabicPeriod"/>
            </a:pPr>
            <a:r>
              <a:rPr lang="ar-LB" sz="2400" b="1" dirty="0">
                <a:cs typeface="+mj-cs"/>
              </a:rPr>
              <a:t>هيكلية التنسيق - ذات صلة باللاجئين والنازحين داخلياً (شريحتين كحدٍ </a:t>
            </a:r>
            <a:r>
              <a:rPr lang="ar-LB" sz="2400" b="1" dirty="0" smtClean="0">
                <a:cs typeface="+mj-cs"/>
              </a:rPr>
              <a:t>أقصى</a:t>
            </a:r>
            <a:endParaRPr lang="ar-SA" sz="2400" b="1" dirty="0" smtClean="0">
              <a:cs typeface="+mj-cs"/>
            </a:endParaRPr>
          </a:p>
          <a:p>
            <a:pPr marL="514350" indent="-514350" algn="just" rtl="1">
              <a:buFont typeface="+mj-lt"/>
              <a:buAutoNum type="arabicPeriod"/>
            </a:pPr>
            <a:r>
              <a:rPr lang="ar-LB" sz="2400" b="1" dirty="0">
                <a:cs typeface="+mj-cs"/>
              </a:rPr>
              <a:t>إحصاءات اللاجئين والمشردين/النازحين داخلياً </a:t>
            </a:r>
            <a:r>
              <a:rPr lang="ar-LB" sz="2400" b="1" dirty="0" smtClean="0">
                <a:cs typeface="+mj-cs"/>
              </a:rPr>
              <a:t>في</a:t>
            </a:r>
            <a:r>
              <a:rPr lang="ar-SA" sz="2400" b="1" dirty="0" smtClean="0">
                <a:cs typeface="+mj-cs"/>
              </a:rPr>
              <a:t> جيبوتي </a:t>
            </a:r>
          </a:p>
          <a:p>
            <a:pPr marL="514350" indent="-514350" algn="just" rtl="1">
              <a:buFont typeface="+mj-lt"/>
              <a:buAutoNum type="arabicPeriod"/>
            </a:pPr>
            <a:r>
              <a:rPr lang="ar-SA" sz="2400" b="1" dirty="0">
                <a:cs typeface="+mj-cs"/>
              </a:rPr>
              <a:t>تطورات فريق العمل الفنية المعنية ببيانات الهجرة</a:t>
            </a:r>
            <a:r>
              <a:rPr lang="ar-SA" sz="2400" b="1" dirty="0" smtClean="0">
                <a:cs typeface="+mj-cs"/>
              </a:rPr>
              <a:t>،</a:t>
            </a:r>
          </a:p>
          <a:p>
            <a:pPr marL="514350" indent="-514350" algn="just" rtl="1">
              <a:buFont typeface="+mj-lt"/>
              <a:buAutoNum type="arabicPeriod"/>
            </a:pPr>
            <a:r>
              <a:rPr lang="ar-SA" sz="2400" b="1" dirty="0">
                <a:cs typeface="+mj-cs"/>
              </a:rPr>
              <a:t>أنشطة التدريب وبناء القدرات</a:t>
            </a:r>
            <a:r>
              <a:rPr lang="ar-SA" sz="2400" b="1" dirty="0" smtClean="0">
                <a:cs typeface="+mj-cs"/>
              </a:rPr>
              <a:t>،</a:t>
            </a:r>
          </a:p>
          <a:p>
            <a:pPr marL="514350" indent="-514350" algn="just" rtl="1">
              <a:buFont typeface="+mj-lt"/>
              <a:buAutoNum type="arabicPeriod"/>
            </a:pPr>
            <a:r>
              <a:rPr lang="ar-SA" sz="2400" b="1" dirty="0">
                <a:cs typeface="+mj-cs"/>
              </a:rPr>
              <a:t>المنظورات المستقبلية.</a:t>
            </a:r>
            <a:endParaRPr lang="fr-FR" sz="2400" b="1" dirty="0">
              <a:cs typeface="+mj-cs"/>
            </a:endParaRPr>
          </a:p>
          <a:p>
            <a:pPr marL="514350" indent="-514350" algn="just" rtl="1">
              <a:buFont typeface="+mj-lt"/>
              <a:buAutoNum type="arabicPeriod"/>
            </a:pPr>
            <a:endParaRPr lang="fr-FR" sz="2400" b="1" dirty="0">
              <a:cs typeface="+mj-cs"/>
            </a:endParaRPr>
          </a:p>
          <a:p>
            <a:pPr marL="514350" indent="-514350" algn="just">
              <a:buFont typeface="+mj-lt"/>
              <a:buAutoNum type="arabicPeriod"/>
            </a:pPr>
            <a:endParaRPr lang="fr-FR" sz="2400" b="1" dirty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cs typeface="Arial" panose="020B0604020202020204" pitchFamily="34" charset="0"/>
              </a:rPr>
              <a:t>INSTITUTIONAL </a:t>
            </a:r>
            <a:r>
              <a:rPr lang="en-US" b="1" dirty="0" smtClean="0">
                <a:solidFill>
                  <a:srgbClr val="002060"/>
                </a:solidFill>
                <a:cs typeface="Arial" panose="020B0604020202020204" pitchFamily="34" charset="0"/>
              </a:rPr>
              <a:t>FRAMEWORK</a:t>
            </a:r>
            <a:r>
              <a:rPr lang="ar-SA" b="1" dirty="0">
                <a:solidFill>
                  <a:srgbClr val="002060"/>
                </a:solidFill>
                <a:cs typeface="Arial" panose="020B0604020202020204" pitchFamily="34" charset="0"/>
              </a:rPr>
              <a:t/>
            </a:r>
            <a:br>
              <a:rPr lang="ar-SA" b="1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ar-SA" b="1" dirty="0">
                <a:solidFill>
                  <a:srgbClr val="002060"/>
                </a:solidFill>
                <a:cs typeface="Arial" panose="020B0604020202020204" pitchFamily="34" charset="0"/>
              </a:rPr>
              <a:t>الإطار المؤسسي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72098"/>
          </a:xfrm>
        </p:spPr>
        <p:txBody>
          <a:bodyPr>
            <a:noAutofit/>
          </a:bodyPr>
          <a:lstStyle/>
          <a:p>
            <a:pPr algn="just"/>
            <a:endParaRPr lang="fr-FR" sz="2200" b="1" dirty="0">
              <a:solidFill>
                <a:srgbClr val="002060"/>
              </a:solidFill>
            </a:endParaRPr>
          </a:p>
          <a:p>
            <a:pPr algn="just"/>
            <a:r>
              <a:rPr lang="fr-FR" sz="2200" b="1" dirty="0">
                <a:solidFill>
                  <a:srgbClr val="002060"/>
                </a:solidFill>
              </a:rPr>
              <a:t>Inauguration </a:t>
            </a:r>
            <a:r>
              <a:rPr lang="fr-FR" sz="2200" dirty="0"/>
              <a:t>of the National Coordination Office for Migration (NCM)</a:t>
            </a:r>
            <a:r>
              <a:rPr lang="fr-FR" sz="2200" b="1" dirty="0">
                <a:solidFill>
                  <a:srgbClr val="002060"/>
                </a:solidFill>
              </a:rPr>
              <a:t> </a:t>
            </a:r>
            <a:r>
              <a:rPr lang="fr-FR" sz="2200" dirty="0"/>
              <a:t>– </a:t>
            </a:r>
            <a:r>
              <a:rPr lang="fr-FR" sz="2200" i="1" dirty="0">
                <a:solidFill>
                  <a:srgbClr val="C00000"/>
                </a:solidFill>
              </a:rPr>
              <a:t>August 2021</a:t>
            </a:r>
          </a:p>
          <a:p>
            <a:pPr algn="just"/>
            <a:endParaRPr lang="fr-FR" sz="2200" b="1" dirty="0">
              <a:solidFill>
                <a:srgbClr val="002060"/>
              </a:solidFill>
            </a:endParaRPr>
          </a:p>
          <a:p>
            <a:pPr algn="just"/>
            <a:r>
              <a:rPr lang="fr-FR" sz="2200" b="1" dirty="0">
                <a:solidFill>
                  <a:srgbClr val="002060"/>
                </a:solidFill>
              </a:rPr>
              <a:t>Validation </a:t>
            </a:r>
            <a:r>
              <a:rPr lang="fr-FR" sz="2200" dirty="0"/>
              <a:t>of the National Strategy for Migration – </a:t>
            </a:r>
            <a:r>
              <a:rPr lang="fr-FR" sz="2200" i="1" dirty="0">
                <a:solidFill>
                  <a:srgbClr val="C00000"/>
                </a:solidFill>
              </a:rPr>
              <a:t>Sept 2021</a:t>
            </a:r>
          </a:p>
          <a:p>
            <a:pPr algn="just"/>
            <a:endParaRPr lang="fr-FR" sz="2200" i="1" dirty="0">
              <a:solidFill>
                <a:srgbClr val="C00000"/>
              </a:solidFill>
            </a:endParaRPr>
          </a:p>
          <a:p>
            <a:pPr algn="just"/>
            <a:r>
              <a:rPr lang="fr-FR" sz="2200" b="1" dirty="0">
                <a:solidFill>
                  <a:srgbClr val="002060"/>
                </a:solidFill>
              </a:rPr>
              <a:t>Stakeholders Consultative </a:t>
            </a:r>
            <a:r>
              <a:rPr lang="fr-FR" sz="2200" dirty="0"/>
              <a:t>workshops on the thematics of the 3rd PHC – </a:t>
            </a:r>
            <a:r>
              <a:rPr lang="fr-FR" sz="2200" i="1" dirty="0">
                <a:solidFill>
                  <a:srgbClr val="C00000"/>
                </a:solidFill>
              </a:rPr>
              <a:t>Dec 2021</a:t>
            </a:r>
            <a:r>
              <a:rPr lang="fr-FR" sz="2200" dirty="0"/>
              <a:t> </a:t>
            </a:r>
          </a:p>
          <a:p>
            <a:pPr algn="just"/>
            <a:endParaRPr lang="fr-FR" sz="2200" b="1" dirty="0">
              <a:solidFill>
                <a:srgbClr val="002060"/>
              </a:solidFill>
            </a:endParaRPr>
          </a:p>
          <a:p>
            <a:pPr algn="just"/>
            <a:r>
              <a:rPr lang="fr-FR" sz="2200" b="1" dirty="0">
                <a:solidFill>
                  <a:srgbClr val="002060"/>
                </a:solidFill>
              </a:rPr>
              <a:t>National Dialogue </a:t>
            </a:r>
            <a:r>
              <a:rPr lang="fr-FR" sz="2200" dirty="0"/>
              <a:t>on Refugees and Forcibly Displaced Persons – </a:t>
            </a:r>
            <a:r>
              <a:rPr lang="fr-FR" sz="2200" i="1" dirty="0">
                <a:solidFill>
                  <a:srgbClr val="C00000"/>
                </a:solidFill>
              </a:rPr>
              <a:t>Feb 2022</a:t>
            </a:r>
            <a:r>
              <a:rPr lang="fr-FR" sz="2200" dirty="0"/>
              <a:t> </a:t>
            </a:r>
          </a:p>
          <a:p>
            <a:pPr algn="just">
              <a:buNone/>
            </a:pPr>
            <a:endParaRPr lang="fr-FR" sz="2400" dirty="0"/>
          </a:p>
          <a:p>
            <a:pPr algn="just"/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71500" indent="-571500" rtl="1">
              <a:buFont typeface="Wingdings" panose="05000000000000000000" pitchFamily="2" charset="2"/>
              <a:buChar char="v"/>
            </a:pPr>
            <a:r>
              <a:rPr lang="fr-FR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ar-SA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افتتاح مكتب التنسيق الوطني للهجرة – </a:t>
            </a:r>
            <a:r>
              <a:rPr lang="ar-SA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أغسطس 2021م في وزارة الداخلية</a:t>
            </a:r>
            <a:endParaRPr lang="en-US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/>
            <a:r>
              <a:rPr lang="ar-SA" dirty="0"/>
              <a:t>دشن </a:t>
            </a:r>
            <a:r>
              <a:rPr lang="ar-SA" dirty="0" smtClean="0"/>
              <a:t>رئيس الوزراء </a:t>
            </a:r>
            <a:r>
              <a:rPr lang="ar-SA" dirty="0"/>
              <a:t>السيد </a:t>
            </a:r>
            <a:r>
              <a:rPr lang="ar-SA" dirty="0" smtClean="0"/>
              <a:t>عبد </a:t>
            </a:r>
            <a:r>
              <a:rPr lang="ar-SA" dirty="0"/>
              <a:t>القادر كامل محمد، يوم الخميس 29 يوليو </a:t>
            </a:r>
            <a:r>
              <a:rPr lang="ar-SA" dirty="0" smtClean="0"/>
              <a:t>2021م </a:t>
            </a:r>
            <a:r>
              <a:rPr lang="ar-SA" dirty="0"/>
              <a:t>مكتب التنسيق الوطني للهجرة، بحضور وزير الداخلية ووزير الدفاع ووزيرة المرأة والأسرة ووزير التجارة. ووزير البيئة وسفراء الاتحاد الأوروبي والولايات المتحدة وإثيوبيا والقائم بأعمال السفارة اليابانية ورئيس بعثة المنظمة الدولية </a:t>
            </a:r>
            <a:r>
              <a:rPr lang="ar-SA" dirty="0" smtClean="0"/>
              <a:t>للهجرة وغيرها من اعضاء الحكومة.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11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ar-SA" dirty="0" smtClean="0"/>
              <a:t>صور حلفة تدشين مكتب التنسيق الوطني التابعة الوزارة الداخلية </a:t>
            </a:r>
            <a:r>
              <a:rPr lang="fr-FR" dirty="0" smtClean="0"/>
              <a:t> </a:t>
            </a:r>
            <a:r>
              <a:rPr lang="ar-SA" dirty="0" smtClean="0"/>
              <a:t> </a:t>
            </a:r>
            <a:endParaRPr lang="en-US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6792"/>
            <a:ext cx="8091746" cy="4680520"/>
          </a:xfrm>
        </p:spPr>
      </p:pic>
    </p:spTree>
    <p:extLst>
      <p:ext uri="{BB962C8B-B14F-4D97-AF65-F5344CB8AC3E}">
        <p14:creationId xmlns:p14="http://schemas.microsoft.com/office/powerpoint/2010/main" val="235586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  <a:cs typeface="Arial" panose="020B0604020202020204" pitchFamily="34" charset="0"/>
              </a:rPr>
              <a:t>INSTITUTIONAL </a:t>
            </a:r>
            <a:r>
              <a:rPr lang="en-US" b="1" dirty="0">
                <a:solidFill>
                  <a:srgbClr val="002060"/>
                </a:solidFill>
                <a:cs typeface="Arial" panose="020B0604020202020204" pitchFamily="34" charset="0"/>
              </a:rPr>
              <a:t>FRAMEWORK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00660"/>
          </a:xfrm>
        </p:spPr>
        <p:txBody>
          <a:bodyPr>
            <a:noAutofit/>
          </a:bodyPr>
          <a:lstStyle/>
          <a:p>
            <a:pPr algn="just"/>
            <a:endParaRPr lang="fr-FR" sz="2200" b="1" dirty="0">
              <a:solidFill>
                <a:srgbClr val="002060"/>
              </a:solidFill>
            </a:endParaRPr>
          </a:p>
          <a:p>
            <a:pPr algn="just"/>
            <a:r>
              <a:rPr lang="fr-FR" sz="2200" b="1" dirty="0">
                <a:solidFill>
                  <a:srgbClr val="002060"/>
                </a:solidFill>
              </a:rPr>
              <a:t>Validation </a:t>
            </a:r>
            <a:r>
              <a:rPr lang="en-US" sz="2200" dirty="0"/>
              <a:t>of the Action Plan of the National Strategy for Migration</a:t>
            </a:r>
            <a:r>
              <a:rPr lang="fr-FR" sz="2200" dirty="0"/>
              <a:t> –  </a:t>
            </a:r>
            <a:r>
              <a:rPr lang="fr-FR" sz="2200" i="1" dirty="0">
                <a:solidFill>
                  <a:srgbClr val="C00000"/>
                </a:solidFill>
              </a:rPr>
              <a:t>March 2022</a:t>
            </a:r>
          </a:p>
          <a:p>
            <a:pPr algn="just"/>
            <a:endParaRPr lang="fr-FR" sz="2200" i="1" dirty="0">
              <a:solidFill>
                <a:srgbClr val="C00000"/>
              </a:solidFill>
            </a:endParaRPr>
          </a:p>
          <a:p>
            <a:pPr algn="just"/>
            <a:r>
              <a:rPr lang="fr-FR" sz="2200" b="1" dirty="0">
                <a:solidFill>
                  <a:srgbClr val="002060"/>
                </a:solidFill>
              </a:rPr>
              <a:t>Validation </a:t>
            </a:r>
            <a:r>
              <a:rPr lang="en-US" sz="2200" dirty="0"/>
              <a:t>of the National Strategy for the Engagement of the Djiboutian Diaspora </a:t>
            </a:r>
            <a:r>
              <a:rPr lang="fr-FR" sz="2200" dirty="0"/>
              <a:t>– </a:t>
            </a:r>
            <a:r>
              <a:rPr lang="fr-FR" sz="2200" i="1" dirty="0">
                <a:solidFill>
                  <a:srgbClr val="C00000"/>
                </a:solidFill>
              </a:rPr>
              <a:t>March 2022</a:t>
            </a:r>
          </a:p>
          <a:p>
            <a:pPr algn="just"/>
            <a:endParaRPr lang="fr-FR" sz="2200" i="1" dirty="0">
              <a:solidFill>
                <a:srgbClr val="C00000"/>
              </a:solidFill>
            </a:endParaRPr>
          </a:p>
          <a:p>
            <a:pPr algn="just"/>
            <a:r>
              <a:rPr lang="en-US" sz="2200" b="1" dirty="0">
                <a:solidFill>
                  <a:srgbClr val="002060"/>
                </a:solidFill>
              </a:rPr>
              <a:t>Reflection Workshop</a:t>
            </a:r>
            <a:r>
              <a:rPr lang="en-US" sz="2200" dirty="0"/>
              <a:t> for the development of a National Labor Migration Policy </a:t>
            </a:r>
            <a:r>
              <a:rPr lang="fr-FR" sz="2200" dirty="0"/>
              <a:t>– </a:t>
            </a:r>
            <a:r>
              <a:rPr lang="fr-FR" sz="2200" i="1" dirty="0">
                <a:solidFill>
                  <a:srgbClr val="C00000"/>
                </a:solidFill>
              </a:rPr>
              <a:t>March 2022 </a:t>
            </a:r>
            <a:endParaRPr lang="fr-FR" sz="2200" dirty="0"/>
          </a:p>
          <a:p>
            <a:pPr algn="just">
              <a:buNone/>
            </a:pPr>
            <a:endParaRPr lang="fr-FR" sz="2400" dirty="0"/>
          </a:p>
          <a:p>
            <a:pPr algn="just"/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2060"/>
                </a:solidFill>
                <a:cs typeface="Arial" panose="020B0604020202020204" pitchFamily="34" charset="0"/>
              </a:rPr>
              <a:t>AREAS COVERED BY </a:t>
            </a:r>
            <a:r>
              <a:rPr lang="en-US" b="1" dirty="0" smtClean="0">
                <a:solidFill>
                  <a:srgbClr val="C00000"/>
                </a:solidFill>
                <a:cs typeface="Arial" panose="020B0604020202020204" pitchFamily="34" charset="0"/>
              </a:rPr>
              <a:t>NMS</a:t>
            </a:r>
            <a:br>
              <a:rPr lang="en-US" b="1" dirty="0" smtClean="0">
                <a:solidFill>
                  <a:srgbClr val="C00000"/>
                </a:solidFill>
                <a:cs typeface="Arial" panose="020B0604020202020204" pitchFamily="34" charset="0"/>
              </a:rPr>
            </a:br>
            <a:r>
              <a:rPr lang="ar-SA" b="1" dirty="0" smtClean="0">
                <a:solidFill>
                  <a:srgbClr val="C00000"/>
                </a:solidFill>
                <a:cs typeface="Arial" panose="020B0604020202020204" pitchFamily="34" charset="0"/>
              </a:rPr>
              <a:t>محتويات الاستخراجية  للهجرة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214974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fr-FR" sz="2200" b="1" dirty="0"/>
              <a:t>Governance </a:t>
            </a:r>
            <a:r>
              <a:rPr lang="en-US" sz="2200" dirty="0"/>
              <a:t>and migration management (border control and management)</a:t>
            </a:r>
            <a:r>
              <a:rPr lang="fr-FR" sz="2200" dirty="0"/>
              <a:t>;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r-FR" sz="2200" b="1" dirty="0"/>
              <a:t>Protection </a:t>
            </a:r>
            <a:r>
              <a:rPr lang="fr-FR" sz="2200" dirty="0"/>
              <a:t>of migrants’ rights;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r-FR" sz="2200" b="1" dirty="0"/>
              <a:t>Migration </a:t>
            </a:r>
            <a:r>
              <a:rPr lang="fr-FR" sz="2200" dirty="0"/>
              <a:t>and Development;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r-FR" sz="2200" b="1" dirty="0"/>
              <a:t>Diaspora </a:t>
            </a:r>
            <a:r>
              <a:rPr lang="fr-FR" sz="2200" dirty="0"/>
              <a:t>and Development;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r-FR" sz="2200" b="1" dirty="0"/>
              <a:t>Migration</a:t>
            </a:r>
            <a:r>
              <a:rPr lang="fr-FR" sz="2200" dirty="0"/>
              <a:t>, Climate Change and the Environment;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r-FR" sz="2200" b="1" dirty="0"/>
              <a:t>Assistance </a:t>
            </a:r>
            <a:r>
              <a:rPr lang="en-US" sz="2200" dirty="0"/>
              <a:t>for Voluntary Return and Reintegration</a:t>
            </a:r>
            <a:r>
              <a:rPr lang="fr-FR" sz="2200" dirty="0"/>
              <a:t>;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r-FR" sz="2200" b="1" dirty="0"/>
              <a:t>Statistics </a:t>
            </a:r>
            <a:r>
              <a:rPr lang="fr-FR" sz="2200" dirty="0"/>
              <a:t>and Migration Data;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r-FR" sz="2200" b="1" dirty="0"/>
              <a:t>National, </a:t>
            </a:r>
            <a:r>
              <a:rPr lang="fr-FR" sz="2200" dirty="0"/>
              <a:t>regional and international cooperation;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r-FR" sz="2200" b="1" dirty="0"/>
              <a:t>Fight </a:t>
            </a:r>
            <a:r>
              <a:rPr lang="en-US" sz="2200" dirty="0"/>
              <a:t>against irregular migration, human trafficking and smuggling of migrants</a:t>
            </a:r>
            <a:r>
              <a:rPr lang="fr-FR" sz="2200" b="1" dirty="0"/>
              <a:t>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r-FR" sz="2200" b="1" dirty="0"/>
              <a:t>Etc. </a:t>
            </a:r>
            <a:endParaRPr lang="fr-FR" sz="2400" dirty="0"/>
          </a:p>
          <a:p>
            <a:pPr algn="just"/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4757758"/>
          </a:xfrm>
        </p:spPr>
        <p:txBody>
          <a:bodyPr>
            <a:normAutofit fontScale="55000" lnSpcReduction="20000"/>
          </a:bodyPr>
          <a:lstStyle/>
          <a:p>
            <a:pPr lvl="0" algn="just"/>
            <a:r>
              <a:rPr lang="en" sz="3500" b="1" dirty="0"/>
              <a:t>Harmonization </a:t>
            </a:r>
            <a:r>
              <a:rPr lang="en" sz="3500" dirty="0"/>
              <a:t>(of concepts, methods and indicators) and </a:t>
            </a:r>
            <a:r>
              <a:rPr lang="en" sz="3500" b="1" dirty="0"/>
              <a:t>centralization </a:t>
            </a:r>
            <a:r>
              <a:rPr lang="en" sz="3500" dirty="0"/>
              <a:t>of data and information; securing of data and interconnections between the different focal points on migration</a:t>
            </a:r>
            <a:r>
              <a:rPr lang="en" sz="3500" dirty="0" smtClean="0"/>
              <a:t>,</a:t>
            </a:r>
          </a:p>
          <a:p>
            <a:pPr algn="just"/>
            <a:r>
              <a:rPr lang="fr-FR" sz="3600" b="1" dirty="0"/>
              <a:t>M</a:t>
            </a:r>
            <a:r>
              <a:rPr lang="en" sz="3600" b="1" dirty="0"/>
              <a:t>igration questionnaire in Census 2024 </a:t>
            </a:r>
            <a:r>
              <a:rPr lang="en" sz="3600" dirty="0"/>
              <a:t>to have the migrants and refugees in Djibouti </a:t>
            </a:r>
          </a:p>
          <a:p>
            <a:pPr lvl="0" algn="just"/>
            <a:endParaRPr lang="en" sz="3500" dirty="0"/>
          </a:p>
          <a:p>
            <a:pPr algn="just"/>
            <a:endParaRPr lang="fr-FR" sz="3500" dirty="0"/>
          </a:p>
          <a:p>
            <a:pPr lvl="0" algn="just"/>
            <a:r>
              <a:rPr lang="en" sz="3500" b="1" dirty="0"/>
              <a:t>Strengthening of capacity </a:t>
            </a:r>
            <a:r>
              <a:rPr lang="en" sz="3500" dirty="0"/>
              <a:t>for migration data collection and analysis of MDAs,</a:t>
            </a:r>
          </a:p>
          <a:p>
            <a:pPr lvl="0" algn="just"/>
            <a:endParaRPr lang="fr-FR" sz="3500" dirty="0"/>
          </a:p>
          <a:p>
            <a:pPr lvl="0" algn="just"/>
            <a:r>
              <a:rPr lang="en" sz="3500" b="1" dirty="0">
                <a:solidFill>
                  <a:srgbClr val="0070C0"/>
                </a:solidFill>
              </a:rPr>
              <a:t>Institutional </a:t>
            </a:r>
            <a:r>
              <a:rPr lang="en" sz="3500" b="1" dirty="0"/>
              <a:t>coordination </a:t>
            </a:r>
            <a:r>
              <a:rPr lang="en" sz="3500" dirty="0"/>
              <a:t>and </a:t>
            </a:r>
            <a:r>
              <a:rPr lang="en" sz="3500" b="1" dirty="0"/>
              <a:t>collaboration </a:t>
            </a:r>
            <a:r>
              <a:rPr lang="en" sz="3500" dirty="0"/>
              <a:t>in terms of data and information sharing on migration,</a:t>
            </a:r>
          </a:p>
          <a:p>
            <a:pPr algn="just">
              <a:buNone/>
            </a:pPr>
            <a:endParaRPr lang="fr-FR" sz="3500" dirty="0"/>
          </a:p>
          <a:p>
            <a:pPr lvl="0" algn="just"/>
            <a:r>
              <a:rPr lang="en" sz="3500" b="1" dirty="0"/>
              <a:t>Development </a:t>
            </a:r>
            <a:r>
              <a:rPr lang="en" sz="3500" dirty="0"/>
              <a:t>of a </a:t>
            </a:r>
            <a:r>
              <a:rPr lang="en" sz="3500" i="1" u="sng" dirty="0">
                <a:solidFill>
                  <a:schemeClr val="accent6">
                    <a:lumMod val="50000"/>
                  </a:schemeClr>
                </a:solidFill>
              </a:rPr>
              <a:t>coherent and long-term strategy for migration statistics</a:t>
            </a:r>
            <a:r>
              <a:rPr lang="en" sz="3500" dirty="0"/>
              <a:t>, which would avoid “case-by-case” (“segmented”) or emergency-driven approaches,</a:t>
            </a:r>
          </a:p>
          <a:p>
            <a:pPr lvl="0" algn="just"/>
            <a:endParaRPr lang="fr-FR" sz="3500" dirty="0"/>
          </a:p>
          <a:p>
            <a:pPr lvl="0" algn="just"/>
            <a:r>
              <a:rPr lang="en" sz="3500" b="1" dirty="0"/>
              <a:t>Capacity </a:t>
            </a:r>
            <a:r>
              <a:rPr lang="en" sz="3500" dirty="0"/>
              <a:t>building through trainings, etc.</a:t>
            </a:r>
            <a:endParaRPr lang="fr-FR" sz="3500" b="1" dirty="0">
              <a:solidFill>
                <a:srgbClr val="C00000"/>
              </a:solidFill>
            </a:endParaRP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002060"/>
                </a:solidFill>
                <a:cs typeface="Arial" panose="020B0604020202020204" pitchFamily="34" charset="0"/>
              </a:rPr>
              <a:t/>
            </a:r>
            <a:br>
              <a:rPr lang="en-US" b="1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en" b="1" dirty="0">
                <a:solidFill>
                  <a:srgbClr val="002060"/>
                </a:solidFill>
                <a:cs typeface="Arial" panose="020B0604020202020204" pitchFamily="34" charset="0"/>
              </a:rPr>
              <a:t>MIGRATION </a:t>
            </a:r>
            <a:r>
              <a:rPr lang="en" b="1" dirty="0">
                <a:solidFill>
                  <a:srgbClr val="C00000"/>
                </a:solidFill>
                <a:cs typeface="Arial" panose="020B0604020202020204" pitchFamily="34" charset="0"/>
              </a:rPr>
              <a:t>DATA PRIORITIES </a:t>
            </a:r>
            <a:r>
              <a:rPr lang="en-US" b="1" dirty="0">
                <a:solidFill>
                  <a:srgbClr val="002060"/>
                </a:solidFill>
                <a:cs typeface="Arial" panose="020B0604020202020204" pitchFamily="34" charset="0"/>
              </a:rPr>
              <a:t/>
            </a:r>
            <a:br>
              <a:rPr lang="en-US" b="1" dirty="0">
                <a:solidFill>
                  <a:srgbClr val="002060"/>
                </a:solidFill>
                <a:cs typeface="Arial" panose="020B0604020202020204" pitchFamily="34" charset="0"/>
              </a:rPr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0627" y="-171400"/>
            <a:ext cx="8229600" cy="201622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Low"/>
            <a:r>
              <a:rPr lang="en-US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 Implementation </a:t>
            </a:r>
            <a:r>
              <a:rPr lang="en-US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Recommendations On Statistics </a:t>
            </a:r>
            <a:r>
              <a:rPr lang="en-US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Refugees </a:t>
            </a:r>
            <a:r>
              <a:rPr lang="en-US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Displaced Persons i</a:t>
            </a:r>
            <a:r>
              <a:rPr lang="en-US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DJIBOUTI </a:t>
            </a:r>
            <a:r>
              <a:rPr lang="en-US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SINCE, 2020</a:t>
            </a:r>
            <a:endParaRPr lang="fr-FR" sz="2800" dirty="0">
              <a:solidFill>
                <a:schemeClr val="tx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107504" y="1844824"/>
            <a:ext cx="8229600" cy="4829196"/>
          </a:xfrm>
        </p:spPr>
        <p:txBody>
          <a:bodyPr>
            <a:noAutofit/>
          </a:bodyPr>
          <a:lstStyle/>
          <a:p>
            <a:pPr algn="just"/>
            <a:r>
              <a:rPr lang="en" sz="2400" b="1" dirty="0"/>
              <a:t>Harmonization </a:t>
            </a:r>
            <a:r>
              <a:rPr lang="en" sz="2400" dirty="0"/>
              <a:t>(of concepts, methods and indicators) and </a:t>
            </a:r>
            <a:r>
              <a:rPr lang="en" sz="2400" b="1" dirty="0"/>
              <a:t>centralization </a:t>
            </a:r>
            <a:r>
              <a:rPr lang="en" sz="2400" dirty="0"/>
              <a:t>of data and information; securing of data and interconnections between the different focal points on migration</a:t>
            </a:r>
            <a:r>
              <a:rPr lang="en" sz="2400" dirty="0" smtClean="0"/>
              <a:t>,</a:t>
            </a:r>
            <a:endParaRPr lang="fr-FR" sz="2400" b="1" dirty="0">
              <a:solidFill>
                <a:srgbClr val="002060"/>
              </a:solidFill>
            </a:endParaRPr>
          </a:p>
          <a:p>
            <a:pPr algn="just"/>
            <a:r>
              <a:rPr lang="fr-FR" sz="2400" b="1" dirty="0">
                <a:solidFill>
                  <a:srgbClr val="002060"/>
                </a:solidFill>
              </a:rPr>
              <a:t>Adoption of the Decree </a:t>
            </a:r>
            <a:r>
              <a:rPr lang="en-US" sz="2400" dirty="0"/>
              <a:t>No. 2021-191/PR/MEFI to conduct the 3</a:t>
            </a:r>
            <a:r>
              <a:rPr lang="en-US" sz="2400" baseline="30000" dirty="0"/>
              <a:t>rd</a:t>
            </a:r>
            <a:r>
              <a:rPr lang="en-US" sz="2400" dirty="0"/>
              <a:t>  Population and Housing Census of Djibouti (</a:t>
            </a:r>
            <a:r>
              <a:rPr lang="en-US" sz="2400" b="1" dirty="0"/>
              <a:t>3</a:t>
            </a:r>
            <a:r>
              <a:rPr lang="en-US" sz="2400" b="1" baseline="30000" dirty="0"/>
              <a:t>rd</a:t>
            </a:r>
            <a:r>
              <a:rPr lang="en-US" sz="2400" b="1" dirty="0"/>
              <a:t> PHC</a:t>
            </a:r>
            <a:r>
              <a:rPr lang="en-US" sz="2400" dirty="0"/>
              <a:t>)</a:t>
            </a:r>
            <a:r>
              <a:rPr lang="fr-FR" sz="2400" dirty="0"/>
              <a:t> – </a:t>
            </a:r>
            <a:r>
              <a:rPr lang="fr-FR" sz="2400" i="1" dirty="0">
                <a:solidFill>
                  <a:srgbClr val="C00000"/>
                </a:solidFill>
              </a:rPr>
              <a:t>August </a:t>
            </a:r>
            <a:r>
              <a:rPr lang="fr-FR" sz="2400" i="1" dirty="0" smtClean="0">
                <a:solidFill>
                  <a:srgbClr val="C00000"/>
                </a:solidFill>
              </a:rPr>
              <a:t>2021</a:t>
            </a:r>
            <a:endParaRPr lang="fr-FR" sz="2400" b="1" dirty="0">
              <a:solidFill>
                <a:srgbClr val="002060"/>
              </a:solidFill>
            </a:endParaRPr>
          </a:p>
          <a:p>
            <a:pPr algn="just"/>
            <a:r>
              <a:rPr lang="fr-FR" sz="2400" b="1" dirty="0">
                <a:solidFill>
                  <a:srgbClr val="002060"/>
                </a:solidFill>
              </a:rPr>
              <a:t>Inclusion of an </a:t>
            </a:r>
            <a:r>
              <a:rPr lang="fr-FR" sz="2400" b="1" i="1" dirty="0">
                <a:solidFill>
                  <a:srgbClr val="002060"/>
                </a:solidFill>
              </a:rPr>
              <a:t>Emigration Module </a:t>
            </a:r>
            <a:r>
              <a:rPr lang="en-US" sz="2400" dirty="0"/>
              <a:t>in the questionnaire of the </a:t>
            </a:r>
            <a:r>
              <a:rPr lang="en-US" sz="2400" b="1" dirty="0"/>
              <a:t>3</a:t>
            </a:r>
            <a:r>
              <a:rPr lang="en-US" sz="2400" b="1" baseline="30000" dirty="0"/>
              <a:t>rd</a:t>
            </a:r>
            <a:r>
              <a:rPr lang="en-US" sz="2400" b="1" dirty="0"/>
              <a:t>  PHC</a:t>
            </a:r>
            <a:r>
              <a:rPr lang="en-US" sz="2400" dirty="0"/>
              <a:t>. </a:t>
            </a:r>
            <a:r>
              <a:rPr lang="en-US" sz="2400" i="1" dirty="0">
                <a:solidFill>
                  <a:srgbClr val="C00000"/>
                </a:solidFill>
              </a:rPr>
              <a:t>December 2021</a:t>
            </a:r>
            <a:endParaRPr lang="fr-FR" sz="2400" i="1" dirty="0">
              <a:solidFill>
                <a:srgbClr val="C00000"/>
              </a:solidFill>
            </a:endParaRPr>
          </a:p>
          <a:p>
            <a:pPr algn="just"/>
            <a:endParaRPr lang="fr-FR" sz="2400" dirty="0"/>
          </a:p>
          <a:p>
            <a:pPr algn="just"/>
            <a:r>
              <a:rPr lang="en-US" sz="2400" b="1" dirty="0">
                <a:solidFill>
                  <a:srgbClr val="002060"/>
                </a:solidFill>
              </a:rPr>
              <a:t>Inclusion of refugees and IDPs identification questions </a:t>
            </a:r>
            <a:r>
              <a:rPr lang="en-US" sz="2400" dirty="0"/>
              <a:t>in the questionnaire of the </a:t>
            </a:r>
            <a:r>
              <a:rPr lang="en-US" sz="2400" b="1" dirty="0"/>
              <a:t>3</a:t>
            </a:r>
            <a:r>
              <a:rPr lang="en-US" sz="2400" b="1" baseline="30000" dirty="0"/>
              <a:t>rd</a:t>
            </a:r>
            <a:r>
              <a:rPr lang="en-US" sz="2400" b="1" dirty="0"/>
              <a:t>  PHC</a:t>
            </a:r>
            <a:r>
              <a:rPr lang="fr-FR" sz="2400" dirty="0"/>
              <a:t> (in collaboration with </a:t>
            </a:r>
            <a:r>
              <a:rPr lang="fr-FR" sz="2400" b="1" i="1" dirty="0"/>
              <a:t>EGRISS</a:t>
            </a:r>
            <a:r>
              <a:rPr lang="fr-FR" sz="2400" dirty="0"/>
              <a:t>) </a:t>
            </a:r>
          </a:p>
          <a:p>
            <a:pPr algn="just"/>
            <a:endParaRPr lang="fr-FR" sz="2400" dirty="0"/>
          </a:p>
          <a:p>
            <a:pPr algn="just"/>
            <a:endParaRPr lang="fr-FR" sz="2400" dirty="0"/>
          </a:p>
          <a:p>
            <a:pPr algn="just"/>
            <a:endParaRPr lang="fr-FR" sz="2400" dirty="0"/>
          </a:p>
          <a:p>
            <a:pPr algn="just">
              <a:buNone/>
            </a:pPr>
            <a:endParaRPr lang="fr-FR" sz="2400" dirty="0"/>
          </a:p>
          <a:p>
            <a:pPr algn="just"/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" b="1" dirty="0">
                <a:solidFill>
                  <a:srgbClr val="C00000"/>
                </a:solidFill>
                <a:cs typeface="Arial" panose="020B0604020202020204" pitchFamily="34" charset="0"/>
              </a:rPr>
              <a:t>STUDIES </a:t>
            </a:r>
            <a:r>
              <a:rPr lang="en" b="1" dirty="0">
                <a:solidFill>
                  <a:srgbClr val="002060"/>
                </a:solidFill>
                <a:cs typeface="Arial" panose="020B0604020202020204" pitchFamily="34" charset="0"/>
              </a:rPr>
              <a:t>AND </a:t>
            </a:r>
            <a:r>
              <a:rPr lang="en" b="1" dirty="0">
                <a:solidFill>
                  <a:srgbClr val="C00000"/>
                </a:solidFill>
                <a:cs typeface="Arial" panose="020B0604020202020204" pitchFamily="34" charset="0"/>
              </a:rPr>
              <a:t>SURVEYS</a:t>
            </a:r>
            <a:r>
              <a:rPr lang="en" b="1" dirty="0">
                <a:solidFill>
                  <a:srgbClr val="002060"/>
                </a:solidFill>
                <a:cs typeface="Arial" panose="020B0604020202020204" pitchFamily="34" charset="0"/>
              </a:rPr>
              <a:t> CARRIED OUT BY THE </a:t>
            </a:r>
            <a:r>
              <a:rPr lang="en" b="1" dirty="0">
                <a:solidFill>
                  <a:srgbClr val="C00000"/>
                </a:solidFill>
                <a:cs typeface="Arial" panose="020B0604020202020204" pitchFamily="34" charset="0"/>
              </a:rPr>
              <a:t>MSU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Autofit/>
          </a:bodyPr>
          <a:lstStyle/>
          <a:p>
            <a:pPr algn="just"/>
            <a:endParaRPr lang="en" sz="2400" b="1" dirty="0">
              <a:solidFill>
                <a:srgbClr val="002060"/>
              </a:solidFill>
            </a:endParaRPr>
          </a:p>
          <a:p>
            <a:pPr algn="just"/>
            <a:r>
              <a:rPr lang="en" sz="2400" b="1" dirty="0">
                <a:solidFill>
                  <a:srgbClr val="002060"/>
                </a:solidFill>
              </a:rPr>
              <a:t>Qualitative Study of the </a:t>
            </a:r>
            <a:r>
              <a:rPr lang="en" sz="2400" b="1" dirty="0">
                <a:solidFill>
                  <a:srgbClr val="C00000"/>
                </a:solidFill>
              </a:rPr>
              <a:t>Socioeconomic situation </a:t>
            </a:r>
            <a:r>
              <a:rPr lang="en" sz="2400" b="1" dirty="0">
                <a:solidFill>
                  <a:srgbClr val="002060"/>
                </a:solidFill>
              </a:rPr>
              <a:t>of irregular women migrants living in Djibouti city. </a:t>
            </a:r>
            <a:r>
              <a:rPr lang="en" sz="2400" i="1" dirty="0">
                <a:solidFill>
                  <a:schemeClr val="accent6">
                    <a:lumMod val="50000"/>
                  </a:schemeClr>
                </a:solidFill>
              </a:rPr>
              <a:t>2020</a:t>
            </a:r>
          </a:p>
          <a:p>
            <a:pPr algn="just"/>
            <a:endParaRPr lang="en" sz="2400" b="1" dirty="0">
              <a:solidFill>
                <a:srgbClr val="002060"/>
              </a:solidFill>
            </a:endParaRPr>
          </a:p>
          <a:p>
            <a:pPr algn="just"/>
            <a:r>
              <a:rPr lang="en" sz="2400" b="1" dirty="0">
                <a:solidFill>
                  <a:srgbClr val="002060"/>
                </a:solidFill>
              </a:rPr>
              <a:t>Socioeconomic Impact of the COVID-19 on Migrants living in Djibouti City. </a:t>
            </a:r>
            <a:r>
              <a:rPr lang="en" sz="2400" i="1" dirty="0">
                <a:solidFill>
                  <a:schemeClr val="accent6">
                    <a:lumMod val="50000"/>
                  </a:schemeClr>
                </a:solidFill>
              </a:rPr>
              <a:t>2021</a:t>
            </a:r>
            <a:endParaRPr lang="en" sz="2400" b="1" dirty="0">
              <a:solidFill>
                <a:srgbClr val="002060"/>
              </a:solidFill>
            </a:endParaRPr>
          </a:p>
          <a:p>
            <a:pPr algn="just"/>
            <a:endParaRPr lang="fr-FR" sz="2400" b="1" dirty="0">
              <a:solidFill>
                <a:srgbClr val="002060"/>
              </a:solidFill>
            </a:endParaRPr>
          </a:p>
          <a:p>
            <a:pPr algn="just"/>
            <a:r>
              <a:rPr lang="en" sz="2400" b="1" dirty="0">
                <a:solidFill>
                  <a:srgbClr val="002060"/>
                </a:solidFill>
              </a:rPr>
              <a:t>Environmental Migration in Djibouti: </a:t>
            </a:r>
            <a:r>
              <a:rPr lang="en" sz="2400" dirty="0"/>
              <a:t>case study of the village of Fanteherou in the region of Obock</a:t>
            </a:r>
            <a:r>
              <a:rPr lang="en" sz="2400" b="1" dirty="0">
                <a:solidFill>
                  <a:srgbClr val="002060"/>
                </a:solidFill>
              </a:rPr>
              <a:t>. </a:t>
            </a:r>
            <a:r>
              <a:rPr lang="en" sz="2400" i="1" dirty="0">
                <a:solidFill>
                  <a:schemeClr val="accent6">
                    <a:lumMod val="50000"/>
                  </a:schemeClr>
                </a:solidFill>
              </a:rPr>
              <a:t>2021</a:t>
            </a:r>
            <a:endParaRPr lang="en" sz="2400" b="1" dirty="0">
              <a:solidFill>
                <a:srgbClr val="002060"/>
              </a:solidFill>
            </a:endParaRPr>
          </a:p>
          <a:p>
            <a:pPr algn="just"/>
            <a:endParaRPr lang="fr-FR" sz="2400" b="1" dirty="0">
              <a:solidFill>
                <a:srgbClr val="002060"/>
              </a:solidFill>
            </a:endParaRPr>
          </a:p>
          <a:p>
            <a:pPr algn="just"/>
            <a:endParaRPr lang="fr-FR" sz="2400" dirty="0"/>
          </a:p>
          <a:p>
            <a:pPr algn="just"/>
            <a:endParaRPr lang="fr-FR" sz="2400" dirty="0"/>
          </a:p>
          <a:p>
            <a:pPr algn="just"/>
            <a:endParaRPr lang="fr-FR" sz="2400" dirty="0"/>
          </a:p>
          <a:p>
            <a:pPr algn="just"/>
            <a:endParaRPr lang="fr-FR" sz="2400" dirty="0"/>
          </a:p>
          <a:p>
            <a:pPr algn="just">
              <a:buNone/>
            </a:pPr>
            <a:endParaRPr lang="fr-FR" sz="2400" dirty="0"/>
          </a:p>
          <a:p>
            <a:pPr algn="just"/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" b="1" dirty="0">
                <a:solidFill>
                  <a:srgbClr val="C00000"/>
                </a:solidFill>
                <a:cs typeface="Arial" panose="020B0604020202020204" pitchFamily="34" charset="0"/>
              </a:rPr>
              <a:t>STUDIES </a:t>
            </a:r>
            <a:r>
              <a:rPr lang="en" b="1" dirty="0">
                <a:solidFill>
                  <a:srgbClr val="002060"/>
                </a:solidFill>
                <a:cs typeface="Arial" panose="020B0604020202020204" pitchFamily="34" charset="0"/>
              </a:rPr>
              <a:t>AND </a:t>
            </a:r>
            <a:r>
              <a:rPr lang="en" b="1" dirty="0">
                <a:solidFill>
                  <a:srgbClr val="C00000"/>
                </a:solidFill>
                <a:cs typeface="Arial" panose="020B0604020202020204" pitchFamily="34" charset="0"/>
              </a:rPr>
              <a:t>SURVEYS</a:t>
            </a:r>
            <a:r>
              <a:rPr lang="en" b="1" dirty="0">
                <a:solidFill>
                  <a:srgbClr val="002060"/>
                </a:solidFill>
                <a:cs typeface="Arial" panose="020B0604020202020204" pitchFamily="34" charset="0"/>
              </a:rPr>
              <a:t> CARRIED OUT BY THE </a:t>
            </a:r>
            <a:r>
              <a:rPr lang="en" b="1" dirty="0">
                <a:solidFill>
                  <a:srgbClr val="C00000"/>
                </a:solidFill>
                <a:cs typeface="Arial" panose="020B0604020202020204" pitchFamily="34" charset="0"/>
              </a:rPr>
              <a:t>MSU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Autofit/>
          </a:bodyPr>
          <a:lstStyle/>
          <a:p>
            <a:pPr algn="just"/>
            <a:endParaRPr lang="en" sz="2400" b="1" dirty="0">
              <a:solidFill>
                <a:srgbClr val="002060"/>
              </a:solidFill>
            </a:endParaRPr>
          </a:p>
          <a:p>
            <a:pPr algn="just"/>
            <a:r>
              <a:rPr lang="en" sz="2400" b="1" dirty="0">
                <a:solidFill>
                  <a:srgbClr val="002060"/>
                </a:solidFill>
              </a:rPr>
              <a:t>Monitoring the socio-economic impacts of COVID-19 on Djiboutian and refugee households in Djibouti. </a:t>
            </a:r>
            <a:r>
              <a:rPr lang="en" sz="2400" i="1" dirty="0">
                <a:solidFill>
                  <a:schemeClr val="accent6">
                    <a:lumMod val="50000"/>
                  </a:schemeClr>
                </a:solidFill>
              </a:rPr>
              <a:t>2021</a:t>
            </a:r>
          </a:p>
          <a:p>
            <a:pPr algn="just"/>
            <a:endParaRPr lang="fr-FR" sz="2400" b="1" dirty="0">
              <a:solidFill>
                <a:srgbClr val="002060"/>
              </a:solidFill>
            </a:endParaRPr>
          </a:p>
          <a:p>
            <a:pPr algn="just"/>
            <a:r>
              <a:rPr lang="fr-FR" sz="2400" b="1" dirty="0">
                <a:solidFill>
                  <a:srgbClr val="002060"/>
                </a:solidFill>
              </a:rPr>
              <a:t>Climate change, migration and Labour market. </a:t>
            </a:r>
            <a:r>
              <a:rPr lang="fr-FR" sz="2400" i="1" dirty="0">
                <a:solidFill>
                  <a:schemeClr val="accent6">
                    <a:lumMod val="50000"/>
                  </a:schemeClr>
                </a:solidFill>
              </a:rPr>
              <a:t>2021</a:t>
            </a:r>
          </a:p>
          <a:p>
            <a:pPr algn="just"/>
            <a:endParaRPr lang="fr-FR" sz="2400" b="1" dirty="0">
              <a:solidFill>
                <a:srgbClr val="002060"/>
              </a:solidFill>
            </a:endParaRPr>
          </a:p>
          <a:p>
            <a:pPr algn="just"/>
            <a:r>
              <a:rPr lang="fr-FR" sz="2400" b="1" dirty="0">
                <a:solidFill>
                  <a:srgbClr val="002060"/>
                </a:solidFill>
              </a:rPr>
              <a:t>Situational analysis of women migrant workers in the IGAD region : the case of Djibouti.</a:t>
            </a:r>
            <a:r>
              <a:rPr lang="en" sz="2400" i="1" dirty="0"/>
              <a:t> in collaboration with ILO.</a:t>
            </a:r>
            <a:r>
              <a:rPr lang="fr-FR" sz="2400" b="1" dirty="0">
                <a:solidFill>
                  <a:srgbClr val="002060"/>
                </a:solidFill>
              </a:rPr>
              <a:t> </a:t>
            </a:r>
            <a:r>
              <a:rPr lang="en" sz="2400" i="1" dirty="0">
                <a:solidFill>
                  <a:schemeClr val="accent6">
                    <a:lumMod val="50000"/>
                  </a:schemeClr>
                </a:solidFill>
              </a:rPr>
              <a:t>2022</a:t>
            </a:r>
            <a:endParaRPr lang="en" sz="2400" b="1" dirty="0">
              <a:solidFill>
                <a:srgbClr val="002060"/>
              </a:solidFill>
            </a:endParaRPr>
          </a:p>
          <a:p>
            <a:pPr algn="just"/>
            <a:endParaRPr lang="fr-FR" sz="2400" dirty="0"/>
          </a:p>
          <a:p>
            <a:pPr algn="just"/>
            <a:r>
              <a:rPr lang="en" sz="2400" b="1" dirty="0">
                <a:solidFill>
                  <a:srgbClr val="002060"/>
                </a:solidFill>
              </a:rPr>
              <a:t>Qualitative Study on Migration and Poverty </a:t>
            </a:r>
            <a:r>
              <a:rPr lang="en" sz="2400" i="1" dirty="0"/>
              <a:t>in collaboration with the World Bank</a:t>
            </a:r>
            <a:r>
              <a:rPr lang="en" sz="2400" dirty="0"/>
              <a:t>.</a:t>
            </a:r>
            <a:r>
              <a:rPr lang="en" sz="2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" sz="2400" i="1" dirty="0" smtClean="0">
                <a:solidFill>
                  <a:schemeClr val="accent6">
                    <a:lumMod val="50000"/>
                  </a:schemeClr>
                </a:solidFill>
              </a:rPr>
              <a:t>2022</a:t>
            </a:r>
          </a:p>
          <a:p>
            <a:pPr algn="just"/>
            <a:r>
              <a:rPr lang="fr-FR" sz="2400" b="1" dirty="0">
                <a:solidFill>
                  <a:srgbClr val="002060"/>
                </a:solidFill>
              </a:rPr>
              <a:t>Population </a:t>
            </a:r>
            <a:r>
              <a:rPr lang="fr-FR" sz="2400" b="1" dirty="0" err="1">
                <a:solidFill>
                  <a:srgbClr val="002060"/>
                </a:solidFill>
              </a:rPr>
              <a:t>census</a:t>
            </a:r>
            <a:r>
              <a:rPr lang="fr-FR" sz="2400" b="1" dirty="0">
                <a:solidFill>
                  <a:srgbClr val="002060"/>
                </a:solidFill>
              </a:rPr>
              <a:t> </a:t>
            </a:r>
            <a:r>
              <a:rPr lang="fr-FR" sz="2400" b="1" dirty="0" err="1">
                <a:solidFill>
                  <a:srgbClr val="002060"/>
                </a:solidFill>
              </a:rPr>
              <a:t>implentation</a:t>
            </a:r>
            <a:r>
              <a:rPr lang="fr-FR" sz="2400" b="1" dirty="0">
                <a:solidFill>
                  <a:srgbClr val="002060"/>
                </a:solidFill>
              </a:rPr>
              <a:t> in 2024</a:t>
            </a:r>
          </a:p>
          <a:p>
            <a:pPr algn="just"/>
            <a:endParaRPr lang="fr-FR" sz="2400" dirty="0"/>
          </a:p>
          <a:p>
            <a:pPr algn="just"/>
            <a:endParaRPr lang="fr-FR" sz="2400" dirty="0"/>
          </a:p>
          <a:p>
            <a:pPr algn="just"/>
            <a:endParaRPr lang="fr-FR" sz="2400" dirty="0"/>
          </a:p>
          <a:p>
            <a:pPr algn="just">
              <a:buNone/>
            </a:pPr>
            <a:endParaRPr lang="fr-FR" sz="2400" dirty="0"/>
          </a:p>
          <a:p>
            <a:pPr algn="just"/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" b="1" dirty="0">
                <a:solidFill>
                  <a:srgbClr val="C00000"/>
                </a:solidFill>
                <a:cs typeface="Arial" panose="020B0604020202020204" pitchFamily="34" charset="0"/>
              </a:rPr>
              <a:t>CAPACITY </a:t>
            </a:r>
            <a:r>
              <a:rPr lang="en" b="1" dirty="0">
                <a:solidFill>
                  <a:srgbClr val="002060"/>
                </a:solidFill>
                <a:cs typeface="Arial" panose="020B0604020202020204" pitchFamily="34" charset="0"/>
              </a:rPr>
              <a:t>BUILDING ACTIVITIES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4525963"/>
          </a:xfrm>
        </p:spPr>
        <p:txBody>
          <a:bodyPr>
            <a:noAutofit/>
          </a:bodyPr>
          <a:lstStyle/>
          <a:p>
            <a:pPr algn="just"/>
            <a:r>
              <a:rPr lang="en" sz="2400" b="1" dirty="0"/>
              <a:t>Workshops/Conferences</a:t>
            </a:r>
            <a:r>
              <a:rPr lang="en" sz="2400" dirty="0"/>
              <a:t>,</a:t>
            </a:r>
            <a:endParaRPr lang="fr-FR" sz="2400" i="1" dirty="0"/>
          </a:p>
          <a:p>
            <a:pPr algn="just"/>
            <a:endParaRPr lang="fr-FR" sz="2400" dirty="0"/>
          </a:p>
          <a:p>
            <a:pPr algn="just"/>
            <a:r>
              <a:rPr lang="en" sz="2400" b="1" dirty="0"/>
              <a:t>E-Learning Webinars </a:t>
            </a:r>
            <a:r>
              <a:rPr lang="en" sz="2400" dirty="0"/>
              <a:t>in partnership with IGAD, OIM, ILO, STATAFRIC, Statistics Sweden,</a:t>
            </a:r>
            <a:endParaRPr lang="fr-FR" sz="2400" i="1" dirty="0">
              <a:solidFill>
                <a:srgbClr val="C00000"/>
              </a:solidFill>
            </a:endParaRPr>
          </a:p>
          <a:p>
            <a:pPr algn="just"/>
            <a:endParaRPr lang="fr-FR" sz="2400" dirty="0"/>
          </a:p>
          <a:p>
            <a:pPr algn="just"/>
            <a:r>
              <a:rPr lang="en" sz="2400" b="1" dirty="0"/>
              <a:t>EGRISS Membership</a:t>
            </a:r>
            <a:r>
              <a:rPr lang="en" sz="2400" b="1" dirty="0">
                <a:solidFill>
                  <a:srgbClr val="002060"/>
                </a:solidFill>
              </a:rPr>
              <a:t> </a:t>
            </a:r>
            <a:r>
              <a:rPr lang="en" sz="2400" dirty="0"/>
              <a:t>for the implementation of new international recommendations on statistics on refugees and forcibly displaced persons…</a:t>
            </a:r>
          </a:p>
          <a:p>
            <a:pPr algn="just"/>
            <a:endParaRPr lang="fr-FR" sz="2400" b="1" dirty="0">
              <a:solidFill>
                <a:srgbClr val="002060"/>
              </a:solidFill>
            </a:endParaRPr>
          </a:p>
          <a:p>
            <a:pPr algn="just"/>
            <a:r>
              <a:rPr lang="en" sz="2400" b="1" dirty="0"/>
              <a:t>Etc.,</a:t>
            </a:r>
          </a:p>
          <a:p>
            <a:pPr algn="just"/>
            <a:endParaRPr lang="fr-FR" sz="2400" dirty="0"/>
          </a:p>
          <a:p>
            <a:pPr algn="just">
              <a:buNone/>
            </a:pPr>
            <a:endParaRPr lang="fr-FR" sz="2400" dirty="0"/>
          </a:p>
          <a:p>
            <a:pPr algn="just"/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ar-SA" b="1" dirty="0"/>
              <a:t>منطقة القرن الأفريقي - وهي منطقة تتميز بتدفقات الهجرة الداخلية والدولية المكثفة</a:t>
            </a:r>
            <a:r>
              <a:rPr lang="ar-SA" b="1" dirty="0" smtClean="0"/>
              <a:t>.</a:t>
            </a:r>
            <a:endParaRPr lang="ar-SA" dirty="0" smtClean="0"/>
          </a:p>
          <a:p>
            <a:pPr algn="just" rtl="1"/>
            <a:r>
              <a:rPr lang="ar-SA" dirty="0" smtClean="0"/>
              <a:t>هذه المنطقة</a:t>
            </a:r>
            <a:r>
              <a:rPr lang="fr-FR" dirty="0" smtClean="0"/>
              <a:t> </a:t>
            </a:r>
            <a:r>
              <a:rPr lang="ar-SA" dirty="0" smtClean="0"/>
              <a:t>التي </a:t>
            </a:r>
            <a:r>
              <a:rPr lang="ar-SA" dirty="0"/>
              <a:t>تضم دولًا مثل </a:t>
            </a:r>
            <a:r>
              <a:rPr lang="ar-SA" b="1" dirty="0"/>
              <a:t>إثيوبيا</a:t>
            </a:r>
            <a:r>
              <a:rPr lang="ar-SA" dirty="0"/>
              <a:t>، </a:t>
            </a:r>
            <a:r>
              <a:rPr lang="ar-SA" b="1" dirty="0"/>
              <a:t>الصومال</a:t>
            </a:r>
            <a:r>
              <a:rPr lang="ar-SA" dirty="0"/>
              <a:t>، </a:t>
            </a:r>
            <a:r>
              <a:rPr lang="ar-SA" b="1" dirty="0"/>
              <a:t>جيبوتي</a:t>
            </a:r>
            <a:r>
              <a:rPr lang="ar-SA" dirty="0"/>
              <a:t>، </a:t>
            </a:r>
            <a:r>
              <a:rPr lang="ar-SA" b="1" dirty="0"/>
              <a:t>إريتريا</a:t>
            </a:r>
            <a:r>
              <a:rPr lang="ar-SA" dirty="0"/>
              <a:t>، </a:t>
            </a:r>
            <a:r>
              <a:rPr lang="ar-SA" dirty="0" smtClean="0"/>
              <a:t> وتعد </a:t>
            </a:r>
            <a:r>
              <a:rPr lang="ar-SA" dirty="0"/>
              <a:t>من أكثر المناطق التي تشهد تدفقات هائلة للهجرة والنزوح الداخلي والخارجي</a:t>
            </a:r>
            <a:r>
              <a:rPr lang="ar-SA" dirty="0" smtClean="0"/>
              <a:t>.</a:t>
            </a:r>
            <a:endParaRPr lang="fr-FR" dirty="0" smtClean="0"/>
          </a:p>
          <a:p>
            <a:pPr algn="r" rtl="1"/>
            <a:r>
              <a:rPr lang="ar-SA" b="1" dirty="0"/>
              <a:t>الهجرة </a:t>
            </a:r>
            <a:r>
              <a:rPr lang="ar-SA" b="1" dirty="0" smtClean="0"/>
              <a:t>الدولية</a:t>
            </a:r>
            <a:r>
              <a:rPr lang="fr-FR" b="1" dirty="0" smtClean="0"/>
              <a:t>:</a:t>
            </a:r>
            <a:r>
              <a:rPr lang="ar-SA" b="1" dirty="0" smtClean="0"/>
              <a:t>اللجوء </a:t>
            </a:r>
            <a:r>
              <a:rPr lang="ar-SA" b="1" dirty="0"/>
              <a:t>والهجرة بسبب النزاعات</a:t>
            </a:r>
            <a:r>
              <a:rPr lang="ar-SA" dirty="0"/>
              <a:t>: هناك </a:t>
            </a:r>
            <a:r>
              <a:rPr lang="ar-SA" b="1" dirty="0"/>
              <a:t>عدد كبير من اللاجئين</a:t>
            </a:r>
            <a:r>
              <a:rPr lang="ar-SA" dirty="0"/>
              <a:t> من دول مثل </a:t>
            </a:r>
            <a:r>
              <a:rPr lang="ar-SA" b="1" dirty="0"/>
              <a:t>الصومال</a:t>
            </a:r>
            <a:r>
              <a:rPr lang="ar-SA" dirty="0"/>
              <a:t> و </a:t>
            </a:r>
            <a:r>
              <a:rPr lang="ar-SA" b="1" dirty="0"/>
              <a:t>إثيوبيا</a:t>
            </a:r>
            <a:r>
              <a:rPr lang="ar-SA" dirty="0"/>
              <a:t> و </a:t>
            </a:r>
            <a:r>
              <a:rPr lang="ar-SA" b="1" dirty="0"/>
              <a:t>إريتريا</a:t>
            </a:r>
            <a:r>
              <a:rPr lang="ar-SA" dirty="0"/>
              <a:t> الذين يفرون إلى دول مجاورة مثل </a:t>
            </a:r>
            <a:r>
              <a:rPr lang="ar-SA" b="1" dirty="0" smtClean="0"/>
              <a:t>جيبوتي</a:t>
            </a:r>
            <a:r>
              <a:rPr lang="fr-FR" b="1" dirty="0"/>
              <a:t>.</a:t>
            </a:r>
            <a:endParaRPr lang="en-US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r-SA" sz="3200" b="1" dirty="0"/>
              <a:t>قضية الهجرة في منطقة القرن الأفريقي</a:t>
            </a:r>
            <a:r>
              <a:rPr lang="fr-FR" sz="2800" b="1" dirty="0" smtClean="0"/>
              <a:t/>
            </a:r>
            <a:br>
              <a:rPr lang="fr-FR" sz="2800" b="1" dirty="0" smtClean="0"/>
            </a:br>
            <a:r>
              <a:rPr lang="ar-SA" sz="2800" b="1" dirty="0" smtClean="0"/>
              <a:t> </a:t>
            </a:r>
            <a:endParaRPr lang="fr-F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43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تحديات </a:t>
            </a:r>
            <a:r>
              <a:rPr lang="ar-SA" dirty="0" smtClean="0"/>
              <a:t>إحصاءات </a:t>
            </a:r>
            <a:r>
              <a:rPr lang="ar-SA" dirty="0"/>
              <a:t>الهجرة في جيبوتي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 fontScale="92500" lnSpcReduction="20000"/>
          </a:bodyPr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ar-SA" b="1" dirty="0" smtClean="0"/>
              <a:t>تحديات </a:t>
            </a:r>
            <a:r>
              <a:rPr lang="ar-SA" b="1" dirty="0"/>
              <a:t>إحصاءات الهجرة في جيبوتي</a:t>
            </a:r>
            <a:r>
              <a:rPr lang="ar-SA" dirty="0"/>
              <a:t> تتنوع وتتداخل مع العديد من العوامل </a:t>
            </a:r>
            <a:r>
              <a:rPr lang="ar-SA" dirty="0" smtClean="0"/>
              <a:t>بما </a:t>
            </a:r>
            <a:r>
              <a:rPr lang="ar-SA" dirty="0"/>
              <a:t>أن جيبوتي تعتبر نقطة عبور رئيسية للمهاجرين واللاجئين من دول القرن الأفريقي، فإن تسجيل وتحليل حركة الهجرة يمثل تحديًا كبيرًا. وفيما يلي أهم التحديات التي تواجه </a:t>
            </a:r>
            <a:r>
              <a:rPr lang="ar-SA" b="1" dirty="0"/>
              <a:t>إحصاءات الهجرة</a:t>
            </a:r>
            <a:r>
              <a:rPr lang="ar-SA" dirty="0"/>
              <a:t> في </a:t>
            </a:r>
            <a:r>
              <a:rPr lang="ar-SA" dirty="0" smtClean="0"/>
              <a:t>جيبوتي: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SA" b="1" dirty="0"/>
              <a:t>الهجرة غير النظامية (غير </a:t>
            </a:r>
            <a:r>
              <a:rPr lang="ar-SA" b="1" dirty="0" smtClean="0"/>
              <a:t>المسجلة):</a:t>
            </a:r>
            <a:r>
              <a:rPr lang="ar-SA" dirty="0" smtClean="0"/>
              <a:t> </a:t>
            </a:r>
            <a:r>
              <a:rPr lang="ar-SA" dirty="0"/>
              <a:t>العديد من المهاجرين الذين يعبرون جيبوتي هم </a:t>
            </a:r>
            <a:r>
              <a:rPr lang="ar-SA" b="1" dirty="0"/>
              <a:t>مهاجرون غير نظاميين</a:t>
            </a:r>
            <a:r>
              <a:rPr lang="ar-SA" dirty="0"/>
              <a:t>، ولا يسجلون في السجلات </a:t>
            </a:r>
            <a:r>
              <a:rPr lang="ar-SA" dirty="0" smtClean="0"/>
              <a:t>الرسمية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SA" b="1" dirty="0"/>
              <a:t>التحديات المرتبطة بالاتجار بالبشر</a:t>
            </a:r>
            <a:r>
              <a:rPr lang="ar-SA" dirty="0"/>
              <a:t>: يتعرض المهاجرون غير الشرعيين إلى </a:t>
            </a:r>
            <a:r>
              <a:rPr lang="ar-SA" b="1" dirty="0"/>
              <a:t>الاتجار بالبشر</a:t>
            </a:r>
            <a:r>
              <a:rPr lang="ar-SA" dirty="0"/>
              <a:t> أو </a:t>
            </a:r>
            <a:r>
              <a:rPr lang="ar-SA" b="1" dirty="0"/>
              <a:t>التهريب</a:t>
            </a:r>
            <a:r>
              <a:rPr lang="ar-SA" dirty="0"/>
              <a:t>، مما يجعل من الصعب جمع البيانات حول أعدادهم وحركاتهم.</a:t>
            </a:r>
            <a:endParaRPr lang="ar-SA" b="1" dirty="0" smtClean="0"/>
          </a:p>
          <a:p>
            <a:pPr algn="r" rtl="1">
              <a:buFont typeface="Wingdings" panose="05000000000000000000" pitchFamily="2" charset="2"/>
              <a:buChar char="§"/>
            </a:pPr>
            <a:endParaRPr lang="ar-SA" dirty="0" smtClean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69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</a:t>
            </a:r>
            <a:r>
              <a:rPr lang="en-GB" dirty="0" smtClean="0"/>
              <a:t>mage of Illegal migrants</a:t>
            </a:r>
            <a:endParaRPr lang="en-US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84784"/>
            <a:ext cx="8229600" cy="4824536"/>
          </a:xfrm>
        </p:spPr>
      </p:pic>
    </p:spTree>
    <p:extLst>
      <p:ext uri="{BB962C8B-B14F-4D97-AF65-F5344CB8AC3E}">
        <p14:creationId xmlns:p14="http://schemas.microsoft.com/office/powerpoint/2010/main" val="364364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SA" dirty="0"/>
              <a:t>تحديات إحصاءات الهجرة في جيبوتي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b="1" dirty="0"/>
              <a:t>عدم وجود بيانات دقيقة عن المهاجرين </a:t>
            </a:r>
            <a:r>
              <a:rPr lang="ar-SA" b="1" dirty="0" smtClean="0"/>
              <a:t>العابرين</a:t>
            </a:r>
          </a:p>
          <a:p>
            <a:pPr algn="r" rtl="1"/>
            <a:r>
              <a:rPr lang="ar-SA" dirty="0"/>
              <a:t>عدم وجود قاعدة بيانات </a:t>
            </a:r>
            <a:r>
              <a:rPr lang="ar-SA" dirty="0" smtClean="0"/>
              <a:t>موحدة</a:t>
            </a:r>
          </a:p>
          <a:p>
            <a:pPr algn="r" rtl="1"/>
            <a:r>
              <a:rPr lang="ar-SA" dirty="0"/>
              <a:t>نقص التنسيق بين الجهات </a:t>
            </a:r>
            <a:r>
              <a:rPr lang="ar-SA" dirty="0" smtClean="0"/>
              <a:t>الحكومية</a:t>
            </a:r>
          </a:p>
          <a:p>
            <a:pPr algn="r" rtl="1"/>
            <a:r>
              <a:rPr lang="ar-SA" b="1" dirty="0" smtClean="0"/>
              <a:t>الظروف </a:t>
            </a:r>
            <a:r>
              <a:rPr lang="ar-SA" b="1" dirty="0"/>
              <a:t>الإنسانية </a:t>
            </a:r>
            <a:r>
              <a:rPr lang="ar-SA" b="1" dirty="0" err="1"/>
              <a:t>الصعبة:النزاع</a:t>
            </a:r>
            <a:r>
              <a:rPr lang="ar-SA" b="1" dirty="0"/>
              <a:t> والنزوح الجماعي</a:t>
            </a:r>
            <a:r>
              <a:rPr lang="ar-SA" dirty="0"/>
              <a:t>: النزاعات المستمرة في المنطقة (مثل الحرب في </a:t>
            </a:r>
            <a:r>
              <a:rPr lang="ar-SA" b="1" dirty="0" err="1"/>
              <a:t>تيغراي</a:t>
            </a:r>
            <a:r>
              <a:rPr lang="ar-SA" dirty="0"/>
              <a:t> أو في </a:t>
            </a:r>
            <a:r>
              <a:rPr lang="ar-SA" b="1" dirty="0"/>
              <a:t>الصومال</a:t>
            </a:r>
            <a:r>
              <a:rPr lang="ar-SA" dirty="0"/>
              <a:t>) تؤدي إلى </a:t>
            </a:r>
            <a:r>
              <a:rPr lang="ar-SA" b="1" dirty="0"/>
              <a:t>تدفقات جماعية من اللاجئين</a:t>
            </a:r>
            <a:r>
              <a:rPr lang="ar-SA" dirty="0"/>
              <a:t>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85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Merc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357166"/>
            <a:ext cx="7525688" cy="56883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/>
            <a:r>
              <a:rPr lang="ar-SA" dirty="0"/>
              <a:t>يقدر عدد السكان بأكثر من </a:t>
            </a:r>
            <a:r>
              <a:rPr lang="fr-FR" dirty="0"/>
              <a:t>190</a:t>
            </a:r>
            <a:r>
              <a:rPr lang="ar-SA" dirty="0"/>
              <a:t> مليون نسمة (42% منهم تحت سن 15 عامًا)، و6.2 مليون مهاجر دولي و9.8 مليون نازح داخليًا وأكثر من 4.3 مليون لاجئ وطالب لجوء حسب التقديرات الدولية  في عام 2020.</a:t>
            </a:r>
            <a:endParaRPr lang="fr-FR" dirty="0"/>
          </a:p>
          <a:p>
            <a:pPr algn="r" rtl="1"/>
            <a:endParaRPr lang="en-US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r-SA" sz="3200" b="1" dirty="0"/>
              <a:t>قضية الهجرة في منطقة القرن الأفريقي</a:t>
            </a:r>
            <a:r>
              <a:rPr lang="fr-FR" sz="2800" b="1" dirty="0" smtClean="0"/>
              <a:t/>
            </a:r>
            <a:br>
              <a:rPr lang="fr-FR" sz="2800" b="1" dirty="0" smtClean="0"/>
            </a:br>
            <a:r>
              <a:rPr lang="ar-SA" sz="2800" b="1" dirty="0" smtClean="0"/>
              <a:t> </a:t>
            </a:r>
            <a:endParaRPr lang="fr-F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21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5804" y="116632"/>
            <a:ext cx="82296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ar-SA" b="1" dirty="0" smtClean="0">
                <a:solidFill>
                  <a:srgbClr val="002060"/>
                </a:solidFill>
                <a:cs typeface="Arial" panose="020B0604020202020204" pitchFamily="34" charset="0"/>
              </a:rPr>
              <a:t>السياق الهجرة في جيبوتي</a:t>
            </a:r>
            <a:endParaRPr lang="en-US" altLang="en-US" b="1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259632"/>
            <a:ext cx="8258204" cy="5481736"/>
          </a:xfrm>
        </p:spPr>
        <p:txBody>
          <a:bodyPr>
            <a:normAutofit fontScale="92500" lnSpcReduction="10000"/>
          </a:bodyPr>
          <a:lstStyle/>
          <a:p>
            <a:pPr algn="just" rtl="1"/>
            <a:r>
              <a:rPr lang="ar-SA" b="1" dirty="0"/>
              <a:t>جمهورية جيبوتي</a:t>
            </a:r>
            <a:r>
              <a:rPr lang="ar-SA" dirty="0"/>
              <a:t> تعد واحدة من الدول التي تستقبل عددًا من </a:t>
            </a:r>
            <a:r>
              <a:rPr lang="ar-SA" b="1" dirty="0"/>
              <a:t>اللاجئين والمهاجرين</a:t>
            </a:r>
            <a:r>
              <a:rPr lang="ar-SA" dirty="0"/>
              <a:t> من دول القرن الأفريقي والدول المجاورة، </a:t>
            </a:r>
            <a:r>
              <a:rPr lang="ar-SA" dirty="0" smtClean="0"/>
              <a:t>حيث </a:t>
            </a:r>
            <a:r>
              <a:rPr lang="ar-SA" b="1" dirty="0" smtClean="0">
                <a:solidFill>
                  <a:srgbClr val="C00000"/>
                </a:solidFill>
              </a:rPr>
              <a:t>تعتبر </a:t>
            </a:r>
            <a:r>
              <a:rPr lang="ar-SA" b="1" dirty="0">
                <a:solidFill>
                  <a:srgbClr val="C00000"/>
                </a:solidFill>
              </a:rPr>
              <a:t>جمهورية جيبوتي  الدولة وحيدة المستقرة في القرني </a:t>
            </a:r>
            <a:r>
              <a:rPr lang="ar-SA" b="1" dirty="0" err="1">
                <a:solidFill>
                  <a:srgbClr val="C00000"/>
                </a:solidFill>
              </a:rPr>
              <a:t>الافريقيا</a:t>
            </a:r>
            <a:r>
              <a:rPr lang="ar-SA" b="1" dirty="0">
                <a:solidFill>
                  <a:srgbClr val="C00000"/>
                </a:solidFill>
              </a:rPr>
              <a:t> حاليا  </a:t>
            </a:r>
            <a:r>
              <a:rPr lang="ar-SA" b="1" dirty="0" err="1">
                <a:solidFill>
                  <a:srgbClr val="C00000"/>
                </a:solidFill>
              </a:rPr>
              <a:t>لاجل</a:t>
            </a:r>
            <a:r>
              <a:rPr lang="ar-SA" b="1" dirty="0">
                <a:solidFill>
                  <a:srgbClr val="C00000"/>
                </a:solidFill>
              </a:rPr>
              <a:t> هدا اصبحت الدولة الجادبة السكان المتنقلين من البلدان </a:t>
            </a:r>
            <a:r>
              <a:rPr lang="ar-SA" b="1" dirty="0" smtClean="0">
                <a:solidFill>
                  <a:srgbClr val="C00000"/>
                </a:solidFill>
              </a:rPr>
              <a:t>المجاورة.</a:t>
            </a:r>
          </a:p>
          <a:p>
            <a:pPr algn="just" rtl="1"/>
            <a:r>
              <a:rPr lang="ar-SA" dirty="0" smtClean="0"/>
              <a:t>جيبوتي </a:t>
            </a:r>
            <a:r>
              <a:rPr lang="ar-SA" dirty="0"/>
              <a:t>هي نقطة انطلاق رئيسية للمهاجرين من </a:t>
            </a:r>
            <a:r>
              <a:rPr lang="ar-SA" b="1" dirty="0"/>
              <a:t>إثيوبيا</a:t>
            </a:r>
            <a:r>
              <a:rPr lang="ar-SA" dirty="0"/>
              <a:t> و </a:t>
            </a:r>
            <a:r>
              <a:rPr lang="ar-SA" b="1" dirty="0"/>
              <a:t>الصومال</a:t>
            </a:r>
            <a:r>
              <a:rPr lang="ar-SA" dirty="0"/>
              <a:t> نحو </a:t>
            </a:r>
            <a:r>
              <a:rPr lang="ar-SA" b="1" dirty="0" smtClean="0"/>
              <a:t>دول </a:t>
            </a:r>
            <a:r>
              <a:rPr lang="ar-SA" b="1" dirty="0"/>
              <a:t>الخليج</a:t>
            </a:r>
            <a:r>
              <a:rPr lang="ar-SA" dirty="0"/>
              <a:t>. تدفق المهاجرين عبر البحر الأحمر والقرن الأفريقي بشكل مستمر، حيث يعتبر </a:t>
            </a:r>
            <a:r>
              <a:rPr lang="ar-SA" b="1" dirty="0"/>
              <a:t>مضيق باب المندب</a:t>
            </a:r>
            <a:r>
              <a:rPr lang="ar-SA" dirty="0"/>
              <a:t> قناة هجرة رئيسية. بسبب التوترات الاقتصادية والسياسية في </a:t>
            </a:r>
            <a:r>
              <a:rPr lang="ar-SA" dirty="0" smtClean="0"/>
              <a:t>المنطقة</a:t>
            </a:r>
            <a:r>
              <a:rPr lang="fr-FR" dirty="0" smtClean="0"/>
              <a:t>.</a:t>
            </a:r>
            <a:endParaRPr lang="ar-SA" dirty="0" smtClean="0"/>
          </a:p>
          <a:p>
            <a:pPr algn="just" rtl="1"/>
            <a:r>
              <a:rPr lang="ar-SA" dirty="0" smtClean="0"/>
              <a:t>حسب مصدر </a:t>
            </a:r>
            <a:r>
              <a:rPr lang="ar-SA" dirty="0" err="1" smtClean="0"/>
              <a:t>منطمة</a:t>
            </a:r>
            <a:r>
              <a:rPr lang="ar-SA" dirty="0" smtClean="0"/>
              <a:t> الهجرة الدولية جيبوتي تستقبل 150000 مهاجر </a:t>
            </a:r>
            <a:r>
              <a:rPr lang="ar-SA" dirty="0" err="1" smtClean="0"/>
              <a:t>غيرشرعي</a:t>
            </a:r>
            <a:r>
              <a:rPr lang="ar-SA"/>
              <a:t>.</a:t>
            </a:r>
            <a:endParaRPr lang="ar-SA" dirty="0" smtClean="0"/>
          </a:p>
          <a:p>
            <a:pPr marL="0" indent="0" algn="just" rtl="1">
              <a:buNone/>
            </a:pPr>
            <a:endParaRPr lang="ar-SA" dirty="0" smtClean="0"/>
          </a:p>
          <a:p>
            <a:pPr algn="just" rtl="1"/>
            <a:endParaRPr lang="ar-SA" b="1" dirty="0" smtClean="0">
              <a:solidFill>
                <a:srgbClr val="C00000"/>
              </a:solidFill>
            </a:endParaRPr>
          </a:p>
          <a:p>
            <a:pPr algn="just" rtl="1"/>
            <a:endParaRPr lang="ar-S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" b="1" dirty="0" smtClean="0">
                <a:solidFill>
                  <a:srgbClr val="002060"/>
                </a:solidFill>
                <a:cs typeface="Arial" panose="020B0604020202020204" pitchFamily="34" charset="0"/>
              </a:rPr>
              <a:t>CONTEXT</a:t>
            </a:r>
            <a:r>
              <a:rPr lang="ar-SA" b="1" dirty="0" smtClean="0">
                <a:solidFill>
                  <a:srgbClr val="002060"/>
                </a:solidFill>
                <a:cs typeface="Arial" panose="020B0604020202020204" pitchFamily="34" charset="0"/>
              </a:rPr>
              <a:t> السياق-</a:t>
            </a:r>
            <a:endParaRPr lang="en-US" altLang="en-US" b="1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43050"/>
            <a:ext cx="5482952" cy="4525963"/>
          </a:xfrm>
        </p:spPr>
        <p:txBody>
          <a:bodyPr>
            <a:normAutofit lnSpcReduction="10000"/>
          </a:bodyPr>
          <a:lstStyle/>
          <a:p>
            <a:pPr algn="just" rtl="1"/>
            <a:r>
              <a:rPr lang="ar-SA" sz="2400" dirty="0"/>
              <a:t>وهي نقطة عبور هامة بسبب موقعها الاستراتيجي في </a:t>
            </a:r>
            <a:r>
              <a:rPr lang="ar-SA" sz="2400" b="1" dirty="0"/>
              <a:t>القرن الأفريقي</a:t>
            </a:r>
            <a:r>
              <a:rPr lang="ar-SA" sz="2400" dirty="0"/>
              <a:t> على البحر الأحمر وبالقرب من </a:t>
            </a:r>
            <a:r>
              <a:rPr lang="ar-SA" sz="2400" b="1" dirty="0"/>
              <a:t>مضيق باب المندب</a:t>
            </a:r>
            <a:r>
              <a:rPr lang="ar-SA" sz="2400" dirty="0"/>
              <a:t>. تحظى جيبوتي بموقع مهم كمحطة انتقالية </a:t>
            </a:r>
            <a:r>
              <a:rPr lang="ar-SA" sz="2400" dirty="0" smtClean="0"/>
              <a:t>للمهاجرين او عبور </a:t>
            </a:r>
            <a:r>
              <a:rPr lang="ar-SA" sz="2400" dirty="0"/>
              <a:t>إلى </a:t>
            </a:r>
            <a:r>
              <a:rPr lang="ar-SA" sz="2400" b="1" dirty="0"/>
              <a:t>دول الخليج العربي</a:t>
            </a:r>
            <a:r>
              <a:rPr lang="ar-SA" sz="2400" dirty="0"/>
              <a:t> وأماكن أخرى. وفيما يلي بعض الأرقام والاتجاهات المتعلقة بعدد اللاجئين والمهاجرين إلى جيبوتي </a:t>
            </a:r>
            <a:r>
              <a:rPr lang="ar-SA" sz="2400" dirty="0" smtClean="0"/>
              <a:t>سنويًا.</a:t>
            </a:r>
          </a:p>
          <a:p>
            <a:pPr algn="just" rtl="1"/>
            <a:r>
              <a:rPr lang="ar-SA" sz="2400" b="1" dirty="0">
                <a:solidFill>
                  <a:srgbClr val="C00000"/>
                </a:solidFill>
              </a:rPr>
              <a:t>وهجرة الداخلية مش معنوية ولكن هي دول </a:t>
            </a:r>
            <a:r>
              <a:rPr lang="ar-SA" sz="2400" b="1" dirty="0" smtClean="0">
                <a:solidFill>
                  <a:srgbClr val="C00000"/>
                </a:solidFill>
              </a:rPr>
              <a:t>الجادبة.  </a:t>
            </a:r>
            <a:endParaRPr lang="ar-SA" sz="2400" dirty="0" smtClean="0"/>
          </a:p>
          <a:p>
            <a:pPr algn="just" rtl="1"/>
            <a:r>
              <a:rPr lang="ar-SA" sz="2400" dirty="0"/>
              <a:t>جيبوتي تستضيف عددًا من اللاجئين سنويًا، وخاصة من دول مثل </a:t>
            </a:r>
            <a:r>
              <a:rPr lang="ar-SA" sz="2400" b="1" dirty="0"/>
              <a:t>الصومال</a:t>
            </a:r>
            <a:r>
              <a:rPr lang="ar-SA" sz="2400" dirty="0"/>
              <a:t> و </a:t>
            </a:r>
            <a:r>
              <a:rPr lang="ar-SA" sz="2400" b="1" dirty="0"/>
              <a:t>إثيوبيا</a:t>
            </a:r>
            <a:r>
              <a:rPr lang="ar-SA" sz="2400" dirty="0"/>
              <a:t> و </a:t>
            </a:r>
            <a:r>
              <a:rPr lang="ar-SA" sz="2400" b="1" dirty="0"/>
              <a:t>إريتريا</a:t>
            </a:r>
            <a:r>
              <a:rPr lang="ar-SA" sz="2400" dirty="0"/>
              <a:t>، نظرًا للصراعات والتحديات الاقتصادية في هذه الدول.</a:t>
            </a:r>
            <a:endParaRPr lang="fr-F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08639" y="1643050"/>
            <a:ext cx="2220987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002060"/>
                </a:solidFill>
                <a:cs typeface="Arial" panose="020B0604020202020204" pitchFamily="34" charset="0"/>
              </a:rPr>
              <a:t/>
            </a:r>
            <a:br>
              <a:rPr lang="en-US" b="1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ar-SA" b="1" dirty="0" smtClean="0">
                <a:cs typeface="Arial" panose="020B0604020202020204" pitchFamily="34" charset="0"/>
              </a:rPr>
              <a:t>مهمة بيانات </a:t>
            </a:r>
            <a:r>
              <a:rPr lang="ar-SA" b="1" dirty="0">
                <a:cs typeface="Arial" panose="020B0604020202020204" pitchFamily="34" charset="0"/>
              </a:rPr>
              <a:t>الهجرة</a:t>
            </a:r>
            <a:r>
              <a:rPr lang="en-US" b="1" dirty="0">
                <a:solidFill>
                  <a:srgbClr val="002060"/>
                </a:solidFill>
                <a:cs typeface="Arial" panose="020B0604020202020204" pitchFamily="34" charset="0"/>
              </a:rPr>
              <a:t/>
            </a:r>
            <a:br>
              <a:rPr lang="en-US" b="1" dirty="0">
                <a:solidFill>
                  <a:srgbClr val="002060"/>
                </a:solidFill>
                <a:cs typeface="Arial" panose="020B0604020202020204" pitchFamily="34" charset="0"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17681"/>
            <a:ext cx="8229600" cy="4525963"/>
          </a:xfrm>
        </p:spPr>
        <p:txBody>
          <a:bodyPr>
            <a:noAutofit/>
          </a:bodyPr>
          <a:lstStyle/>
          <a:p>
            <a:pPr algn="just" rtl="1"/>
            <a:r>
              <a:rPr lang="ar-SA" sz="2400" b="1" dirty="0"/>
              <a:t>إن جمع البيانات وتحليلها أمر ضروري لفهم وتطوير الاستجابات المناسبة للحركات </a:t>
            </a:r>
            <a:r>
              <a:rPr lang="ar-SA" sz="2400" b="1" dirty="0" smtClean="0"/>
              <a:t>الهجرة.</a:t>
            </a:r>
            <a:endParaRPr lang="fr-FR" sz="2400" b="1" dirty="0">
              <a:solidFill>
                <a:srgbClr val="C00000"/>
              </a:solidFill>
            </a:endParaRPr>
          </a:p>
          <a:p>
            <a:pPr algn="just" rtl="1"/>
            <a:r>
              <a:rPr lang="ar-SA" sz="2400" b="1" dirty="0"/>
              <a:t>إن البيانات الدقيقة والمحدثة يمكن أن تساعد في تقييم ومراقبة حجم واتجاهات تحركات الهجرة وتحديد صورة المهاجرين.</a:t>
            </a:r>
            <a:endParaRPr lang="fr-FR" sz="2400" dirty="0"/>
          </a:p>
          <a:p>
            <a:pPr algn="just" rtl="1"/>
            <a:r>
              <a:rPr lang="ar-SA" sz="2400" b="1" dirty="0">
                <a:cs typeface="+mj-cs"/>
              </a:rPr>
              <a:t>تمكين تصميم وتنفيذ وتقييم الاستجابات السياسية والتدخلات </a:t>
            </a:r>
            <a:r>
              <a:rPr lang="ar-SA" sz="2400" b="1" dirty="0" smtClean="0">
                <a:cs typeface="+mj-cs"/>
              </a:rPr>
              <a:t>البرامجية في الحكومة.</a:t>
            </a:r>
          </a:p>
          <a:p>
            <a:pPr algn="just" rtl="1"/>
            <a:r>
              <a:rPr lang="ar-SA" sz="2400" b="1" dirty="0">
                <a:cs typeface="+mj-cs"/>
              </a:rPr>
              <a:t>يؤثر على القدرة على صياغة سياسات الهجرة القائمة على الأدلة،</a:t>
            </a:r>
            <a:endParaRPr lang="en" sz="2400" b="1" dirty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ar-SA" b="1" dirty="0"/>
              <a:t>الصوماليون</a:t>
            </a:r>
            <a:r>
              <a:rPr lang="ar-SA" dirty="0"/>
              <a:t> هم أكبر مجموعة من اللاجئين في جيبوتي. بسبب الصراع المستمر في </a:t>
            </a:r>
            <a:r>
              <a:rPr lang="ar-SA" dirty="0" smtClean="0"/>
              <a:t>الصومال.</a:t>
            </a:r>
          </a:p>
          <a:p>
            <a:pPr algn="r" rtl="1"/>
            <a:r>
              <a:rPr lang="ar-SA" b="1" dirty="0"/>
              <a:t>الإثيوبيون</a:t>
            </a:r>
            <a:r>
              <a:rPr lang="ar-SA" dirty="0"/>
              <a:t> يشكلون أيضًا جزءًا كبيرًا من اللاجئين، حيث قد يصل عدد اللاجئين </a:t>
            </a:r>
            <a:r>
              <a:rPr lang="ar-SA" dirty="0" smtClean="0"/>
              <a:t>الإثيوبيين</a:t>
            </a:r>
          </a:p>
          <a:p>
            <a:pPr algn="r" rtl="1"/>
            <a:r>
              <a:rPr lang="ar-SA" b="1" dirty="0"/>
              <a:t>إريتريون</a:t>
            </a:r>
            <a:r>
              <a:rPr lang="ar-SA" dirty="0"/>
              <a:t>: هناك أيضًا عدد من اللاجئين من </a:t>
            </a:r>
            <a:r>
              <a:rPr lang="ar-SA" b="1" dirty="0"/>
              <a:t>إريتريا</a:t>
            </a:r>
            <a:r>
              <a:rPr lang="ar-SA" dirty="0"/>
              <a:t>، رغم أن العدد يختلف حسب الظروف في </a:t>
            </a:r>
            <a:r>
              <a:rPr lang="ar-SA" dirty="0" smtClean="0"/>
              <a:t>البلاد</a:t>
            </a:r>
          </a:p>
          <a:p>
            <a:pPr algn="r" rtl="1"/>
            <a:r>
              <a:rPr lang="ar-SA" dirty="0" smtClean="0"/>
              <a:t>هناك عدد كبير النازحين  والمهاجرين اليمنيين موجودون في جيبوتي بعد الحربي في اليمن.</a:t>
            </a:r>
          </a:p>
          <a:p>
            <a:pPr algn="r" rtl="1"/>
            <a:r>
              <a:rPr lang="ar-SA" dirty="0"/>
              <a:t>في جيبوتي، هناك </a:t>
            </a:r>
            <a:r>
              <a:rPr lang="ar-SA" dirty="0" smtClean="0"/>
              <a:t>تقريبا 3 </a:t>
            </a:r>
            <a:r>
              <a:rPr lang="ar-SA" dirty="0"/>
              <a:t>مخيمات اللاجئين التي تستضيف الأشخاص الذين فروا من مناطق النزاع أو الاضطرابات في الدول المجاورة مثل الصومال واليمن</a:t>
            </a:r>
            <a:endParaRPr lang="ar-SA" dirty="0" smtClean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57200" y="-99392"/>
            <a:ext cx="8229600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en" b="1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cs typeface="Arial" panose="020B0604020202020204" pitchFamily="34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ar-SA" b="1" dirty="0"/>
              <a:t>اللاجئون في جيبوتي</a:t>
            </a:r>
            <a:r>
              <a:rPr lang="ar-SA" dirty="0"/>
              <a:t>: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998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b="1" dirty="0"/>
              <a:t>المهاجرون العابرون (المهاجرون غير الشرعيين)</a:t>
            </a:r>
            <a:r>
              <a:rPr lang="ar-SA" dirty="0"/>
              <a:t>: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 rtl="1"/>
            <a:r>
              <a:rPr lang="ar-SA" dirty="0"/>
              <a:t>جيبوتي هي أيضًا </a:t>
            </a:r>
            <a:r>
              <a:rPr lang="ar-SA" b="1" dirty="0"/>
              <a:t>محطة عبور رئيسية</a:t>
            </a:r>
            <a:r>
              <a:rPr lang="ar-SA" dirty="0"/>
              <a:t> للمهاجرين من دول </a:t>
            </a:r>
            <a:r>
              <a:rPr lang="ar-SA" b="1" dirty="0"/>
              <a:t>جنوب الصحراء الكبرى</a:t>
            </a:r>
            <a:r>
              <a:rPr lang="ar-SA" dirty="0"/>
              <a:t> مثل </a:t>
            </a:r>
            <a:r>
              <a:rPr lang="ar-SA" b="1" dirty="0"/>
              <a:t>أثيوبيا</a:t>
            </a:r>
            <a:r>
              <a:rPr lang="ar-SA" dirty="0"/>
              <a:t> و </a:t>
            </a:r>
            <a:r>
              <a:rPr lang="ar-SA" b="1" dirty="0"/>
              <a:t>السودان</a:t>
            </a:r>
            <a:r>
              <a:rPr lang="ar-SA" dirty="0"/>
              <a:t>، وأحيانًا من دول </a:t>
            </a:r>
            <a:r>
              <a:rPr lang="ar-SA" b="1" dirty="0"/>
              <a:t>غرب أفريقيا</a:t>
            </a:r>
            <a:r>
              <a:rPr lang="ar-SA" dirty="0"/>
              <a:t> مثل </a:t>
            </a:r>
            <a:r>
              <a:rPr lang="ar-SA" b="1" dirty="0"/>
              <a:t>أوغندا</a:t>
            </a:r>
            <a:r>
              <a:rPr lang="ar-SA" dirty="0"/>
              <a:t>، </a:t>
            </a:r>
            <a:r>
              <a:rPr lang="ar-SA" b="1" dirty="0"/>
              <a:t>كينيا</a:t>
            </a:r>
            <a:r>
              <a:rPr lang="ar-SA" dirty="0"/>
              <a:t> </a:t>
            </a:r>
            <a:r>
              <a:rPr lang="ar-SA" dirty="0" smtClean="0"/>
              <a:t>الذين </a:t>
            </a:r>
            <a:r>
              <a:rPr lang="ar-SA" dirty="0"/>
              <a:t>يسعون </a:t>
            </a:r>
            <a:r>
              <a:rPr lang="ar-SA" dirty="0" smtClean="0"/>
              <a:t>للوصول الى </a:t>
            </a:r>
            <a:r>
              <a:rPr lang="ar-SA" b="1" dirty="0" smtClean="0"/>
              <a:t>السعودية</a:t>
            </a:r>
            <a:r>
              <a:rPr lang="ar-SA" dirty="0" smtClean="0"/>
              <a:t> </a:t>
            </a:r>
            <a:r>
              <a:rPr lang="ar-SA" dirty="0"/>
              <a:t>أو </a:t>
            </a:r>
            <a:r>
              <a:rPr lang="ar-SA" b="1" dirty="0"/>
              <a:t>دول الخليج</a:t>
            </a:r>
            <a:r>
              <a:rPr lang="ar-SA" dirty="0"/>
              <a:t> عبر البحر الأحمر أو مضيق باب المندب</a:t>
            </a:r>
            <a:r>
              <a:rPr lang="ar-SA" dirty="0" smtClean="0"/>
              <a:t>.</a:t>
            </a:r>
          </a:p>
          <a:p>
            <a:pPr algn="r" rtl="1"/>
            <a:r>
              <a:rPr lang="ar-SA" b="1" dirty="0"/>
              <a:t>العدد السنوي للمهاجرين العابرين</a:t>
            </a:r>
            <a:r>
              <a:rPr lang="ar-SA" dirty="0"/>
              <a:t> في جيبوتي يمكن أن يكون </a:t>
            </a:r>
            <a:r>
              <a:rPr lang="ar-SA" dirty="0" smtClean="0"/>
              <a:t>ضخمًا.</a:t>
            </a:r>
          </a:p>
          <a:p>
            <a:pPr algn="r" rtl="1"/>
            <a:r>
              <a:rPr lang="ar-SA" dirty="0" smtClean="0"/>
              <a:t>وغالبًا </a:t>
            </a:r>
            <a:r>
              <a:rPr lang="ar-SA" dirty="0"/>
              <a:t>ما يتعرض هؤلاء المهاجرون لاستغلال كبير من قِبل </a:t>
            </a:r>
            <a:r>
              <a:rPr lang="ar-SA" b="1" dirty="0"/>
              <a:t>شبكات التهريب</a:t>
            </a:r>
            <a:r>
              <a:rPr lang="ar-SA" dirty="0"/>
              <a:t>، وهم يواجهون مخاطر كبيرة أثناء رحلاتهم عبر البحر أو الصحاري.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69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DC9717E1C14144A678B5BB6ED3A978" ma:contentTypeVersion="18" ma:contentTypeDescription="Create a new document." ma:contentTypeScope="" ma:versionID="b0cbec40f8ed92e1ccea6897da2f1ca0">
  <xsd:schema xmlns:xsd="http://www.w3.org/2001/XMLSchema" xmlns:xs="http://www.w3.org/2001/XMLSchema" xmlns:p="http://schemas.microsoft.com/office/2006/metadata/properties" xmlns:ns2="5f6722c4-4b54-4565-9073-6b2cdb56319d" xmlns:ns3="015a1b56-f9db-44b0-a971-80694ead8fc0" xmlns:ns4="985ec44e-1bab-4c0b-9df0-6ba128686fc9" targetNamespace="http://schemas.microsoft.com/office/2006/metadata/properties" ma:root="true" ma:fieldsID="0d334d8402c0ab758e45e7b23fbf1b39" ns2:_="" ns3:_="" ns4:_="">
    <xsd:import namespace="5f6722c4-4b54-4565-9073-6b2cdb56319d"/>
    <xsd:import namespace="015a1b56-f9db-44b0-a971-80694ead8fc0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6722c4-4b54-4565-9073-6b2cdb5631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5a1b56-f9db-44b0-a971-80694ead8fc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026e2313-a807-4827-9ba2-7f46aa09a4e5}" ma:internalName="TaxCatchAll" ma:showField="CatchAllData" ma:web="015a1b56-f9db-44b0-a971-80694ead8f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85ec44e-1bab-4c0b-9df0-6ba128686fc9" xsi:nil="true"/>
    <lcf76f155ced4ddcb4097134ff3c332f xmlns="5f6722c4-4b54-4565-9073-6b2cdb56319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EAB36A-D1DE-42B6-B348-A8C509CA0354}"/>
</file>

<file path=customXml/itemProps2.xml><?xml version="1.0" encoding="utf-8"?>
<ds:datastoreItem xmlns:ds="http://schemas.openxmlformats.org/officeDocument/2006/customXml" ds:itemID="{7EA5629A-47F6-4297-9BA0-F872D2C427DF}"/>
</file>

<file path=customXml/itemProps3.xml><?xml version="1.0" encoding="utf-8"?>
<ds:datastoreItem xmlns:ds="http://schemas.openxmlformats.org/officeDocument/2006/customXml" ds:itemID="{E384C3A2-E2FE-4CFC-8EA9-6281A005908C}"/>
</file>

<file path=docProps/app.xml><?xml version="1.0" encoding="utf-8"?>
<Properties xmlns="http://schemas.openxmlformats.org/officeDocument/2006/extended-properties" xmlns:vt="http://schemas.openxmlformats.org/officeDocument/2006/docPropsVTypes">
  <TotalTime>3693</TotalTime>
  <Words>1978</Words>
  <Application>Microsoft Office PowerPoint</Application>
  <PresentationFormat>Affichage à l'écran (4:3)</PresentationFormat>
  <Paragraphs>184</Paragraphs>
  <Slides>33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Wingdings</vt:lpstr>
      <vt:lpstr>Thème Office</vt:lpstr>
      <vt:lpstr>نظرة عامة حول وضع بيانات الهجرة في جيبوتي    مختار عواله وعيس, ديمغرافي  معهد الاحصاء في جيبوتي </vt:lpstr>
      <vt:lpstr>SUMMARY</vt:lpstr>
      <vt:lpstr>قضية الهجرة في منطقة القرن الأفريقي  </vt:lpstr>
      <vt:lpstr>قضية الهجرة في منطقة القرن الأفريقي  </vt:lpstr>
      <vt:lpstr>السياق الهجرة في جيبوتي</vt:lpstr>
      <vt:lpstr>CONTEXT السياق-</vt:lpstr>
      <vt:lpstr>  مهمة بيانات الهجرة </vt:lpstr>
      <vt:lpstr>Présentation PowerPoint</vt:lpstr>
      <vt:lpstr>المهاجرون العابرون (المهاجرون غير الشرعيين):</vt:lpstr>
      <vt:lpstr>المهاجرون الاقتصاديون:</vt:lpstr>
      <vt:lpstr>  المصادر البيانات الهجرة في جيبوتي </vt:lpstr>
      <vt:lpstr>   Migration unite study in statiscial institute of Djibouti,2020  </vt:lpstr>
      <vt:lpstr>Migration Study Unitوحدة دراسة الهجرة </vt:lpstr>
      <vt:lpstr> اهداف وحدة الدراسات الهجرة  </vt:lpstr>
      <vt:lpstr>Présentation PowerPoint</vt:lpstr>
      <vt:lpstr>Migration Unite Study</vt:lpstr>
      <vt:lpstr>    انشاء الفريق العملي الوطني المعنية الإحصاءات الهجرة     </vt:lpstr>
      <vt:lpstr>DEVELOPMENTS OF TWG انجزات الفريق العملي </vt:lpstr>
      <vt:lpstr>OBJECTIVES OF TWG</vt:lpstr>
      <vt:lpstr>INSTITUTIONAL FRAMEWORK الإطار المؤسسي</vt:lpstr>
      <vt:lpstr> افتتاح مكتب التنسيق الوطني للهجرة –  أغسطس 2021م في وزارة الداخلية</vt:lpstr>
      <vt:lpstr>صور حلفة تدشين مكتب التنسيق الوطني التابعة الوزارة الداخلية   </vt:lpstr>
      <vt:lpstr>INSTITUTIONAL FRAMEWORK</vt:lpstr>
      <vt:lpstr>AREAS COVERED BY NMS محتويات الاستخراجية  للهجرة</vt:lpstr>
      <vt:lpstr>  MIGRATION DATA PRIORITIES  </vt:lpstr>
      <vt:lpstr>On The Implementation of International Recommendations On Statistics of Refugees and Displaced Persons in DJIBOUTI SINCE, 2020</vt:lpstr>
      <vt:lpstr>STUDIES AND SURVEYS CARRIED OUT BY THE MSU</vt:lpstr>
      <vt:lpstr>STUDIES AND SURVEYS CARRIED OUT BY THE MSU</vt:lpstr>
      <vt:lpstr>CAPACITY BUILDING ACTIVITIES</vt:lpstr>
      <vt:lpstr>تحديات إحصاءات الهجرة في جيبوتي</vt:lpstr>
      <vt:lpstr>Image of Illegal migrants</vt:lpstr>
      <vt:lpstr>تحديات إحصاءات الهجرة في جيبوتي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user</dc:creator>
  <cp:lastModifiedBy>user</cp:lastModifiedBy>
  <cp:revision>308</cp:revision>
  <dcterms:created xsi:type="dcterms:W3CDTF">2021-05-08T08:50:12Z</dcterms:created>
  <dcterms:modified xsi:type="dcterms:W3CDTF">2024-11-13T13:59:25Z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0x0101006BDC9717E1C14144A678B5BB6ED3A978</vt:lpwstr>
  </property>
</Properties>
</file>