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</p:sldMasterIdLst>
  <p:notesMasterIdLst>
    <p:notesMasterId r:id="rId16"/>
  </p:notesMasterIdLst>
  <p:sldIdLst>
    <p:sldId id="277" r:id="rId6"/>
    <p:sldId id="284" r:id="rId7"/>
    <p:sldId id="3376" r:id="rId8"/>
    <p:sldId id="3368" r:id="rId9"/>
    <p:sldId id="3369" r:id="rId10"/>
    <p:sldId id="3370" r:id="rId11"/>
    <p:sldId id="3377" r:id="rId12"/>
    <p:sldId id="3375" r:id="rId13"/>
    <p:sldId id="3371" r:id="rId14"/>
    <p:sldId id="337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nan Pros Grinberg" initials="RPG" lastIdx="13" clrIdx="0">
    <p:extLst>
      <p:ext uri="{19B8F6BF-5375-455C-9EA6-DF929625EA0E}">
        <p15:presenceInfo xmlns:p15="http://schemas.microsoft.com/office/powerpoint/2012/main" userId="S::prosgrin@unhcr.org::bf18b83a-a709-417c-8b1f-232626882a18" providerId="AD"/>
      </p:ext>
    </p:extLst>
  </p:cmAuthor>
  <p:cmAuthor id="2" name="Carolina Ferrari" initials="CF" lastIdx="30" clrIdx="1">
    <p:extLst>
      <p:ext uri="{19B8F6BF-5375-455C-9EA6-DF929625EA0E}">
        <p15:presenceInfo xmlns:p15="http://schemas.microsoft.com/office/powerpoint/2012/main" userId="S::ferraric@unhcr.org::364a94e0-38a6-4f15-9974-f79edcd3b904" providerId="AD"/>
      </p:ext>
    </p:extLst>
  </p:cmAuthor>
  <p:cmAuthor id="3" name="COSTANZO Joseph Michael (EXT)" initials="CJM(" lastIdx="17" clrIdx="2">
    <p:extLst>
      <p:ext uri="{19B8F6BF-5375-455C-9EA6-DF929625EA0E}">
        <p15:presenceInfo xmlns:p15="http://schemas.microsoft.com/office/powerpoint/2012/main" userId="S::jmcostanzo@iom.int::7ecb7e35-90d6-403a-b669-8ccb612128c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16" autoAdjust="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A1D8-E8B4-4184-9C44-0CF39AAB9933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CD50C-82E6-4F76-AA35-4E5F4FB65DB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95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ACD50C-82E6-4F76-AA35-4E5F4FB65DB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712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ACD50C-82E6-4F76-AA35-4E5F4FB65DB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042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ACD50C-82E6-4F76-AA35-4E5F4FB65DB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1871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ACD50C-82E6-4F76-AA35-4E5F4FB65DB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2647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ACD50C-82E6-4F76-AA35-4E5F4FB65DB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12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ACD50C-82E6-4F76-AA35-4E5F4FB65DB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546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90DA4-949A-1C4E-BF22-DAAE5547C6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B33898-4EA6-084B-8779-1FC51F6698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4F33C-07C5-A947-9704-1A6FD7A1A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BE0E-6A7D-E64F-8801-BC00C23F2397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D9B441-C4B1-DC4A-90CA-737AE6E4C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B6DCFD-44BC-8343-B12B-2C382D9AB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6847-DC7E-F448-9765-B37D6E8F3D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630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3EE97-6683-0043-BC35-3C0C654C7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15CF82-C1A0-C546-9C39-33D5E90157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63F586-7215-A44A-A671-337C72579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BE0E-6A7D-E64F-8801-BC00C23F2397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87A06-95F3-7B4B-91CA-CB913285D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EDCDB7-DDC6-3847-AF4C-65ED87380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6847-DC7E-F448-9765-B37D6E8F3D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18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925F2D-86B9-084E-8DA7-B292EDD593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F83A81-C317-6546-8691-E0A69206A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DA2B9-C4E7-F343-90FF-BF87DA798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BE0E-6A7D-E64F-8801-BC00C23F2397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5E83F-12A0-F041-8C1A-0DDE8F930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561677-2211-4E44-81A1-EBD0BE158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6847-DC7E-F448-9765-B37D6E8F3D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82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644A6-61B3-4711-A0ED-2F64A3A3D4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AD3E91-D76A-495D-9253-EE8318288C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621A60-97A4-41AA-9D6B-DBCAEF288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C870-5BC4-4E1E-A43D-6864DF4252D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7FF2F5-DB23-4015-8139-E4C30AB08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3DFCA6-743F-4FDA-B8C5-B4C147C8E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ECE2-F339-4FD2-A929-941D5E279F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78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BAB60-8C64-47D7-AFF5-044931108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D47BF-03D6-43F3-B082-85D1CA090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AABB0-62D9-4AC8-A3B1-895B1EC98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C870-5BC4-4E1E-A43D-6864DF4252D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DBA0BF-9D17-43EB-864D-8F8C1B030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BBCAC-0875-4C2D-96E4-BED055372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ECE2-F339-4FD2-A929-941D5E279F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01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C19FB-A6B0-4C21-B414-A23DFFF93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E41034-930F-4BE4-BC4F-9582175AF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A428D-3BBC-437C-AAD0-3D4763C64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C870-5BC4-4E1E-A43D-6864DF4252D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9CB28-0528-47CD-9957-47BDF09AB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FDC399-6B08-4BDF-8E6E-F0B3DEEBB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ECE2-F339-4FD2-A929-941D5E279F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732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0BC36-8CBC-477E-B983-B590C36BC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34C4D-AAAF-4C20-8A88-24705F3611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B9A46D-03B2-4ACD-858D-B4331F832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DBD444-5575-4668-A08C-E4A5D355F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C870-5BC4-4E1E-A43D-6864DF4252D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40F137-D5E0-42DE-808E-3D5BC9918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086437-1776-4D09-83DA-EB8F19C95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ECE2-F339-4FD2-A929-941D5E279F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209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CF219-24D4-4147-96A0-88A5AF59B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125040-E1E5-4AE6-BF34-FAEE0536B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540782-D46D-42FA-96FF-D7B044DE84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DC876F-D04F-4EFD-BEF1-B73DF77BEB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3F47D2-1061-44D0-A823-07C43F7FA8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113011-D7BF-4DA0-A823-08484174F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C870-5BC4-4E1E-A43D-6864DF4252D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BB853F-21BA-40D3-8947-26DEC8A4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ACD82E-B269-4B9F-9C5C-DB154740D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ECE2-F339-4FD2-A929-941D5E279F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42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DBD29-2BA5-4DFC-9621-E8EC2AF2C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CEDCFA-324F-46CC-90BE-EBE8DFB2A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C870-5BC4-4E1E-A43D-6864DF4252D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34434A-7AE7-43DD-AA3A-316B55F2E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EF75E-DA3B-4942-8515-B47FB0DFF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ECE2-F339-4FD2-A929-941D5E279F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4623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6A327F-B064-484D-B017-3CC442839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C870-5BC4-4E1E-A43D-6864DF4252D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3B7955-9EAD-475E-BCD4-E7DAFB373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921DDB-E84C-4862-9936-78F798215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ECE2-F339-4FD2-A929-941D5E279F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7723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E50FC-C4BA-4674-9A6D-AC564A7E1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66085-AE2D-475F-BAF8-F2B55B402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3B1BC7-64DC-4F0C-AB55-FB2F842D25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53F8E2-03C5-41D9-AB44-CA7B1934B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C870-5BC4-4E1E-A43D-6864DF4252D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1B5852-DAF7-4CC1-9AE5-E555097FB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880F64-3B41-4EC9-B6A3-A3537A7A6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ECE2-F339-4FD2-A929-941D5E279F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038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BB4C7-8D4A-F74D-B4D0-7764E756F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0A424-BCA1-C341-8188-05F1B7DCE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5BD917-1E24-D749-A222-2D85A84ED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BE0E-6A7D-E64F-8801-BC00C23F2397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035474-FE3C-5A4B-AC70-9606FDE16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E5B56-70DB-7E48-B356-87EE6E08E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6847-DC7E-F448-9765-B37D6E8F3D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8877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8DDFD-3430-45C2-835C-4F605C787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05ACA8-26B8-4F8A-9671-45432DAC9E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198788-7396-4548-A0C8-756C32F93E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66EB83-50E8-403B-A271-A1777F8D9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C870-5BC4-4E1E-A43D-6864DF4252D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97E9FB-15FB-46CF-BC66-DAFFC9C69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ED478C-693E-4ED8-8A71-EA9F9E817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ECE2-F339-4FD2-A929-941D5E279F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6456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7B1B3-5145-4A05-84A9-4E71C912E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ACF290-C1E4-4B3F-9872-EF65B205F9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0D1F56-B083-46A3-9E34-6939B6BEB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C870-5BC4-4E1E-A43D-6864DF4252D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EBD5A6-407D-4CDE-B98E-2BDD8EEA1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7D846C-F59B-4D89-803C-BBB88F1AA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ECE2-F339-4FD2-A929-941D5E279F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074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7D4FD4-375C-4FD0-A101-C7FDF4F389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81D2CE-E3B2-4092-9809-F502A84E6A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F3626-A2D2-479F-AC07-5B0929E06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C870-5BC4-4E1E-A43D-6864DF4252D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13584-4536-45DC-9687-03FAA6BA0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05DF63-15B6-4542-A45D-8A94D650F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ECE2-F339-4FD2-A929-941D5E279F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566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1DAD2-371E-2B49-B739-F69197A6E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268496-5604-2D48-A7E6-75DC62136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AAE35-C1B9-2649-A868-03EA98F78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BE0E-6A7D-E64F-8801-BC00C23F2397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34999-0DA1-0048-80B9-738B954A6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BB51F8-E1EE-6944-9D51-FD5E2C4F6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6847-DC7E-F448-9765-B37D6E8F3D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547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536F5-1F7A-3346-AC72-58F38D57F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B5399-8EFF-3A45-B07F-456E1E7D53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73034B-0CD8-0F40-9132-40C9FB40EB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467ABB-0BFD-6142-8991-1688836F7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BE0E-6A7D-E64F-8801-BC00C23F2397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F5D82-00F6-6740-8B88-629B5EFF3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3DF9CE-2D63-5941-BA96-D3792258C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6847-DC7E-F448-9765-B37D6E8F3D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605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1BFB7-6ECA-E745-BB2F-26D35A76F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E5B2AE-2504-5F4D-9CC3-D4BB7DFA5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1F4904-43E2-504C-90EB-7891FF3DA8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1D95BC-F35C-074E-B836-B2809E0FAF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893FD9-CE45-D94C-81F6-1DD5ED0545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2F43AE-5619-B44D-94B4-7110530F4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BE0E-6A7D-E64F-8801-BC00C23F2397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4C8DAD-7950-9149-9DCF-6A2E6ADFE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AB770-9243-D247-A6AD-0949AD54F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6847-DC7E-F448-9765-B37D6E8F3D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76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07795-2623-A841-8801-CD77883AE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BF8456-A83E-9540-BC29-849C31D87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BE0E-6A7D-E64F-8801-BC00C23F2397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F773F7-E46F-C74C-907D-504B7E79D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55903D-E924-054D-B60D-AD85243D5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6847-DC7E-F448-9765-B37D6E8F3D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4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2446A7-DFA5-F648-8E80-37E243E97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BE0E-6A7D-E64F-8801-BC00C23F2397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8D9444-19F8-FE44-BCD1-1F525D7EB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25FED4-0DA3-5C4A-A4D8-4DE556652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6847-DC7E-F448-9765-B37D6E8F3D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4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B260A-51D4-A947-8EA7-05D1DE5C3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822E9-2B03-0A4D-8672-CD7F24009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F52BC1-1737-F941-9B1C-792693EDC7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3063DB-A4A6-654C-BC21-4A28EFCC9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BE0E-6A7D-E64F-8801-BC00C23F2397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D0F1FC-B488-9E43-8C32-42669FD22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6DA18C-7A6B-B646-8765-75317376C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6847-DC7E-F448-9765-B37D6E8F3D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841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36858-3949-774D-B3EC-7CDBF608C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AEC1FB-C20B-B042-BE19-DDC5250FA5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D6F342-0AF2-C646-AF33-B380865CA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EC090-3C05-174B-84A7-5AEAC286A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BE0E-6A7D-E64F-8801-BC00C23F2397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2191E-D922-914D-9B4C-428F389C3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327734-DED6-9742-B6E0-AD5FD14B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6847-DC7E-F448-9765-B37D6E8F3D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726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789DFA-A9E7-584D-B340-AF94508EC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A558AD-2F59-134B-83F1-15992EB3C5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95D905-FC07-364A-94ED-009DB52EBE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4BE0E-6A7D-E64F-8801-BC00C23F2397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11C4B-9C19-AA4B-9D28-B026469421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2C256-EA0E-5D46-BD50-CE41017486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C6847-DC7E-F448-9765-B37D6E8F3D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2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E35A70-3B3F-41D3-A18E-0AB11378B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50A278-7BC8-422D-833B-8CB5E63E84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1F7EA-9798-46C7-ABE4-F67FD87403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1C870-5BC4-4E1E-A43D-6864DF4252D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EE45A7-A4A0-48ED-BC9B-A57D5100BD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1EA74C-1BBD-4946-B18C-56612E77DD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0ECE2-F339-4FD2-A929-941D5E279F1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33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41AAAFB-1777-4A13-9DA4-3F4EB4E09282}"/>
              </a:ext>
            </a:extLst>
          </p:cNvPr>
          <p:cNvSpPr/>
          <p:nvPr/>
        </p:nvSpPr>
        <p:spPr>
          <a:xfrm>
            <a:off x="0" y="4744608"/>
            <a:ext cx="12192000" cy="21228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3B00939-E3AE-4456-848B-B49D7E8EF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332" y="1020926"/>
            <a:ext cx="11975334" cy="1527492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ورشة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عمل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تدريبية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LB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حول التوصيات الدولية بشأن إحصاءات</a:t>
            </a:r>
            <a:r>
              <a:rPr lang="ar-LB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LB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اللاجئين</a:t>
            </a:r>
            <a:r>
              <a:rPr lang="ar-LB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LB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والمشردين/النازحين</a:t>
            </a:r>
            <a:r>
              <a:rPr lang="ar-LB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LB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داخلياً</a:t>
            </a:r>
            <a:r>
              <a:rPr lang="ar-LB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LB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وعديمي</a:t>
            </a:r>
            <a:r>
              <a:rPr lang="ar-LB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LB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الجنسية</a:t>
            </a:r>
            <a:b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3200" b="1" dirty="0">
              <a:solidFill>
                <a:schemeClr val="accent6"/>
              </a:solidFill>
              <a:latin typeface="Open San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3778088-EF5F-44BA-AABF-E2CF0F59CA8D}"/>
              </a:ext>
            </a:extLst>
          </p:cNvPr>
          <p:cNvSpPr txBox="1"/>
          <p:nvPr/>
        </p:nvSpPr>
        <p:spPr>
          <a:xfrm>
            <a:off x="880492" y="2586492"/>
            <a:ext cx="10431014" cy="96802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2pPr>
            <a:lvl3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3pPr>
            <a:lvl4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4pPr>
            <a:lvl5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5pPr>
            <a:lvl6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6pPr>
            <a:lvl7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7pPr>
            <a:lvl8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8pPr>
            <a:lvl9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9pPr>
          </a:lstStyle>
          <a:p>
            <a:pPr lvl="0">
              <a:defRPr/>
            </a:pPr>
            <a: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موريتانيا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F888F9-BFDE-59E3-4481-348A8927EA22}"/>
              </a:ext>
            </a:extLst>
          </p:cNvPr>
          <p:cNvSpPr txBox="1"/>
          <p:nvPr/>
        </p:nvSpPr>
        <p:spPr>
          <a:xfrm>
            <a:off x="3044327" y="3272467"/>
            <a:ext cx="61033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LB" sz="1800" dirty="0">
                <a:solidFill>
                  <a:schemeClr val="accent6"/>
                </a:solidFill>
                <a:latin typeface="Open Sans"/>
              </a:rPr>
              <a:t>ن</a:t>
            </a:r>
            <a:endParaRPr lang="en-US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34030E4-69F1-44BE-85A2-69B341DA60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8685" y="3537562"/>
            <a:ext cx="4072379" cy="161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793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>
            <a:extLst>
              <a:ext uri="{FF2B5EF4-FFF2-40B4-BE49-F238E27FC236}">
                <a16:creationId xmlns:a16="http://schemas.microsoft.com/office/drawing/2014/main" id="{FAA1A7D9-8D31-4606-BFF7-763E777F3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3261"/>
            <a:ext cx="10515600" cy="980956"/>
          </a:xfrm>
        </p:spPr>
        <p:txBody>
          <a:bodyPr>
            <a:noAutofit/>
          </a:bodyPr>
          <a:lstStyle/>
          <a:p>
            <a:pPr algn="r" rtl="1"/>
            <a:r>
              <a:rPr lang="ar-LB" sz="3600" b="1" dirty="0">
                <a:solidFill>
                  <a:schemeClr val="bg1">
                    <a:lumMod val="50000"/>
                  </a:schemeClr>
                </a:solidFill>
              </a:rPr>
              <a:t>رابعاً - الطريق إلى الأمام</a:t>
            </a:r>
            <a:endParaRPr lang="en-US" sz="3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77459F-D167-45E0-AEB7-00C2E9571A1E}"/>
              </a:ext>
            </a:extLst>
          </p:cNvPr>
          <p:cNvCxnSpPr>
            <a:cxnSpLocks/>
          </p:cNvCxnSpPr>
          <p:nvPr/>
        </p:nvCxnSpPr>
        <p:spPr>
          <a:xfrm>
            <a:off x="838200" y="1369084"/>
            <a:ext cx="10515599" cy="0"/>
          </a:xfrm>
          <a:prstGeom prst="line">
            <a:avLst/>
          </a:prstGeom>
          <a:ln w="19050">
            <a:solidFill>
              <a:srgbClr val="6ABF48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708FFFF-8098-4D6C-8BFD-7A387B063954}"/>
              </a:ext>
            </a:extLst>
          </p:cNvPr>
          <p:cNvSpPr txBox="1">
            <a:spLocks/>
          </p:cNvSpPr>
          <p:nvPr/>
        </p:nvSpPr>
        <p:spPr>
          <a:xfrm>
            <a:off x="990600" y="1706884"/>
            <a:ext cx="10515600" cy="462247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ar-SA" sz="2000" dirty="0"/>
              <a:t>تسعى </a:t>
            </a:r>
            <a:r>
              <a:rPr lang="ar-SA" sz="2000" b="1" dirty="0"/>
              <a:t>الوكالة الوطنية للإحصاء والتحليل الديموغرافي والاقتصادي</a:t>
            </a:r>
            <a:r>
              <a:rPr lang="ar-SA" sz="2000" dirty="0"/>
              <a:t> إلى تحسين نظام جمع البيانات المتعلقة باللاجئين والنازحين داخلياً، بما يتماشى مع التوصيات الدولي إضافة إلى</a:t>
            </a:r>
            <a:r>
              <a:rPr lang="fr-FR" sz="2000" dirty="0"/>
              <a:t>  </a:t>
            </a:r>
            <a:r>
              <a:rPr lang="ar-SA" sz="2000" dirty="0"/>
              <a:t>تنظيم تدريبات وورش عمل إضافية لبناء قدرات الكوادر الوطنية</a:t>
            </a:r>
            <a:r>
              <a:rPr lang="fr-FR" sz="2000" dirty="0"/>
              <a:t>.</a:t>
            </a:r>
            <a:endParaRPr lang="ar-SA" sz="2000" dirty="0"/>
          </a:p>
          <a:p>
            <a:pPr marL="0" indent="0" algn="r" rtl="1">
              <a:buNone/>
            </a:pPr>
            <a:endParaRPr lang="fr-FR" sz="2000" dirty="0"/>
          </a:p>
          <a:p>
            <a:pPr marL="0" indent="0" algn="r" rtl="1">
              <a:buNone/>
            </a:pPr>
            <a:r>
              <a:rPr lang="ar-SA" sz="1800" b="1" dirty="0"/>
              <a:t>إدماج اللاجئين في المسوحات الوطنية</a:t>
            </a:r>
            <a:r>
              <a:rPr lang="fr-FR" sz="1800" b="1" dirty="0"/>
              <a:t>:</a:t>
            </a:r>
            <a:endParaRPr lang="fr-FR" sz="1800" dirty="0"/>
          </a:p>
          <a:p>
            <a:pPr lvl="0" algn="r" rtl="1"/>
            <a:r>
              <a:rPr lang="ar-SA" sz="1800" dirty="0"/>
              <a:t>تنفيذ إدماج منهجي لبيانات اللاجئين ضمن </a:t>
            </a:r>
            <a:r>
              <a:rPr lang="ar-SA" sz="1800" b="1" dirty="0"/>
              <a:t>مسح ظروف معيشة الأسر</a:t>
            </a:r>
            <a:r>
              <a:rPr lang="fr-FR" sz="1800" b="1" dirty="0"/>
              <a:t> (EPCV)</a:t>
            </a:r>
            <a:r>
              <a:rPr lang="fr-FR" sz="1800" dirty="0"/>
              <a:t>.</a:t>
            </a:r>
          </a:p>
          <a:p>
            <a:pPr lvl="0" algn="r" rtl="1"/>
            <a:r>
              <a:rPr lang="ar-SA" sz="1800" dirty="0"/>
              <a:t>تطوير استبيانات جديدة تراعي خصوصيات اللاجئين والمجتمعات المضيفة لتحليل ظروفهم المعيشية والاجتماعية والاقتصادية</a:t>
            </a:r>
            <a:r>
              <a:rPr lang="fr-FR" sz="1800" dirty="0"/>
              <a:t>.</a:t>
            </a:r>
          </a:p>
          <a:p>
            <a:pPr lvl="0" algn="r" rtl="1"/>
            <a:r>
              <a:rPr lang="ar-SA" sz="1800" dirty="0"/>
              <a:t>استخدام نتائج المسوحات لتوجيه السياسات التنموية وبرامج الدعم</a:t>
            </a:r>
            <a:r>
              <a:rPr lang="fr-FR" sz="1800" dirty="0"/>
              <a:t>.</a:t>
            </a:r>
            <a:endParaRPr lang="ar-SA" sz="1800" dirty="0"/>
          </a:p>
          <a:p>
            <a:pPr lvl="0" algn="r" rtl="1"/>
            <a:endParaRPr lang="ar-SA" sz="1800" dirty="0"/>
          </a:p>
          <a:p>
            <a:pPr marL="0" indent="0" algn="r" rtl="1">
              <a:buNone/>
            </a:pPr>
            <a:r>
              <a:rPr lang="ar-SA" sz="1900" b="1" dirty="0"/>
              <a:t>التوجه المستقبلي</a:t>
            </a:r>
            <a:r>
              <a:rPr lang="fr-FR" sz="1900" b="1" dirty="0"/>
              <a:t>:</a:t>
            </a:r>
            <a:endParaRPr lang="fr-FR" sz="1900" dirty="0"/>
          </a:p>
          <a:p>
            <a:pPr lvl="0" algn="r" rtl="1"/>
            <a:r>
              <a:rPr lang="ar-SA" sz="1900" dirty="0"/>
              <a:t>تعزيز التعاون مع الشركاء الدوليين مثل </a:t>
            </a:r>
            <a:r>
              <a:rPr lang="fr-FR" sz="1900" b="1" dirty="0"/>
              <a:t>UNHCR</a:t>
            </a:r>
            <a:r>
              <a:rPr lang="fr-FR" sz="1900" dirty="0"/>
              <a:t> </a:t>
            </a:r>
            <a:r>
              <a:rPr lang="ar-SA" sz="1900" dirty="0"/>
              <a:t>و</a:t>
            </a:r>
            <a:r>
              <a:rPr lang="fr-FR" sz="1900" b="1" dirty="0"/>
              <a:t>IOM</a:t>
            </a:r>
            <a:r>
              <a:rPr lang="fr-FR" sz="1900" dirty="0"/>
              <a:t> </a:t>
            </a:r>
            <a:r>
              <a:rPr lang="ar-SA" sz="1900" dirty="0"/>
              <a:t>للحصول على الدعم الفني والتقني اللازم</a:t>
            </a:r>
            <a:r>
              <a:rPr lang="fr-FR" sz="1900" dirty="0"/>
              <a:t>.</a:t>
            </a:r>
          </a:p>
          <a:p>
            <a:pPr lvl="0" algn="r" rtl="1"/>
            <a:r>
              <a:rPr lang="ar-SA" sz="1900" dirty="0"/>
              <a:t>إدماج بيانات اللاجئين والنازحين داخلياً ضمن الخطط التنموية الوطنية مثل </a:t>
            </a:r>
            <a:r>
              <a:rPr lang="ar-SA" sz="1900" b="1" dirty="0"/>
              <a:t>استراتيجية النمو المتسارع والازدهار المشترك</a:t>
            </a:r>
            <a:r>
              <a:rPr lang="fr-FR" sz="1900" b="1" dirty="0"/>
              <a:t> (SCAPP)</a:t>
            </a:r>
            <a:r>
              <a:rPr lang="fr-FR" sz="1900" dirty="0"/>
              <a:t>.</a:t>
            </a:r>
            <a:endParaRPr lang="ar-SA" sz="1900" dirty="0"/>
          </a:p>
          <a:p>
            <a:pPr lvl="0" algn="r" rtl="1"/>
            <a:endParaRPr lang="ar-SA" sz="1900" dirty="0"/>
          </a:p>
          <a:p>
            <a:pPr marL="0" indent="0" algn="r" rtl="1">
              <a:buNone/>
            </a:pPr>
            <a:r>
              <a:rPr lang="ar-SA" sz="1900" b="1" dirty="0"/>
              <a:t>النتائج المتوقعة</a:t>
            </a:r>
            <a:r>
              <a:rPr lang="fr-FR" sz="1900" b="1" dirty="0"/>
              <a:t>:</a:t>
            </a:r>
          </a:p>
          <a:p>
            <a:pPr lvl="0" algn="r" rtl="1"/>
            <a:r>
              <a:rPr lang="ar-SA" sz="1900" dirty="0"/>
              <a:t>توفر بيانات دقيقة وشاملة لدعم اتخاذ القرارات وتطوير السياسات الوطنية</a:t>
            </a:r>
            <a:r>
              <a:rPr lang="fr-FR" sz="1900" dirty="0"/>
              <a:t>.</a:t>
            </a:r>
          </a:p>
          <a:p>
            <a:pPr lvl="0" algn="r" rtl="1"/>
            <a:r>
              <a:rPr lang="ar-SA" sz="1900" dirty="0"/>
              <a:t>تحسين إدماج اللاجئين في المسوحات الوطنية لتحليل أدق لاحتياجاتهم وظروفهم</a:t>
            </a:r>
            <a:r>
              <a:rPr lang="fr-FR" sz="1900" dirty="0"/>
              <a:t>.</a:t>
            </a:r>
          </a:p>
          <a:p>
            <a:pPr lvl="0" algn="r" rtl="1"/>
            <a:r>
              <a:rPr lang="ar-SA" sz="1900" dirty="0"/>
              <a:t>تعزيز الاستجابة الإنسانية وبرامج التنمية عبر الاعتماد على بيانات متكاملة وموثوقة</a:t>
            </a:r>
            <a:r>
              <a:rPr lang="fr-FR" sz="1900" dirty="0"/>
              <a:t>.</a:t>
            </a:r>
          </a:p>
          <a:p>
            <a:pPr lvl="0" algn="r" rtl="1"/>
            <a:endParaRPr lang="fr-FR" sz="1900" dirty="0"/>
          </a:p>
          <a:p>
            <a:pPr lvl="0" algn="r" rtl="1"/>
            <a:endParaRPr lang="fr-FR" sz="1900" dirty="0"/>
          </a:p>
          <a:p>
            <a:pPr algn="r" rtl="1"/>
            <a:endParaRPr lang="en-US" sz="19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906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>
            <a:extLst>
              <a:ext uri="{FF2B5EF4-FFF2-40B4-BE49-F238E27FC236}">
                <a16:creationId xmlns:a16="http://schemas.microsoft.com/office/drawing/2014/main" id="{FAA1A7D9-8D31-4606-BFF7-763E777F3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34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ar-LB" sz="2800" b="1" dirty="0">
                <a:solidFill>
                  <a:schemeClr val="bg1">
                    <a:lumMod val="50000"/>
                  </a:schemeClr>
                </a:solidFill>
              </a:rPr>
              <a:t>السياق في البلد</a:t>
            </a:r>
            <a:endParaRPr lang="en-US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40850B-F34F-45B9-9558-D076BFEA1AB8}"/>
              </a:ext>
            </a:extLst>
          </p:cNvPr>
          <p:cNvSpPr/>
          <p:nvPr/>
        </p:nvSpPr>
        <p:spPr>
          <a:xfrm>
            <a:off x="131975" y="2644588"/>
            <a:ext cx="4666268" cy="921731"/>
          </a:xfrm>
          <a:prstGeom prst="rect">
            <a:avLst/>
          </a:prstGeom>
          <a:solidFill>
            <a:schemeClr val="bg1">
              <a:lumMod val="85000"/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4578E4-7358-4BDA-B0C6-79B1F1D92F04}"/>
              </a:ext>
            </a:extLst>
          </p:cNvPr>
          <p:cNvSpPr/>
          <p:nvPr/>
        </p:nvSpPr>
        <p:spPr>
          <a:xfrm>
            <a:off x="5076051" y="2618701"/>
            <a:ext cx="3243943" cy="4281453"/>
          </a:xfrm>
          <a:prstGeom prst="rect">
            <a:avLst/>
          </a:prstGeom>
          <a:solidFill>
            <a:schemeClr val="bg1">
              <a:lumMod val="85000"/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197C2C-08A9-4031-B895-A481B67C882D}"/>
              </a:ext>
            </a:extLst>
          </p:cNvPr>
          <p:cNvSpPr/>
          <p:nvPr/>
        </p:nvSpPr>
        <p:spPr>
          <a:xfrm>
            <a:off x="8501741" y="2623193"/>
            <a:ext cx="3243943" cy="4281453"/>
          </a:xfrm>
          <a:prstGeom prst="rect">
            <a:avLst/>
          </a:prstGeom>
          <a:solidFill>
            <a:schemeClr val="bg1">
              <a:lumMod val="85000"/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77459F-D167-45E0-AEB7-00C2E9571A1E}"/>
              </a:ext>
            </a:extLst>
          </p:cNvPr>
          <p:cNvCxnSpPr>
            <a:cxnSpLocks/>
          </p:cNvCxnSpPr>
          <p:nvPr/>
        </p:nvCxnSpPr>
        <p:spPr>
          <a:xfrm>
            <a:off x="838200" y="1115084"/>
            <a:ext cx="10515599" cy="0"/>
          </a:xfrm>
          <a:prstGeom prst="line">
            <a:avLst/>
          </a:prstGeom>
          <a:ln w="19050">
            <a:solidFill>
              <a:srgbClr val="6ABF48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88BEDD8F-329D-4758-A4FA-F4D6319401C8}"/>
              </a:ext>
            </a:extLst>
          </p:cNvPr>
          <p:cNvSpPr txBox="1"/>
          <p:nvPr/>
        </p:nvSpPr>
        <p:spPr>
          <a:xfrm>
            <a:off x="838198" y="1297630"/>
            <a:ext cx="105155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b="1" i="1" dirty="0"/>
              <a:t>تستضيف موريتانيا عددًا متزايدًا من اللاجئين، خاصة من مالي، نتيجة للتحديات الأمنية والسياسية في المنطقة. تعمل المفوضية السامية للأمم المتحدة لشؤون اللاجئين</a:t>
            </a:r>
            <a:r>
              <a:rPr lang="fr-FR" b="1" i="1" dirty="0"/>
              <a:t> UNHCR </a:t>
            </a:r>
            <a:r>
              <a:rPr lang="ar-LB" b="1" i="1" dirty="0"/>
              <a:t>بالتعاون مع الحكومة الموريتانية على تلبية احتياجات هؤلاء اللاجئين وضمان حمايتهم.</a:t>
            </a:r>
            <a:endParaRPr lang="en-US" b="1" i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86F0002-E7AC-4E32-90D1-4FD2AFAD6BB9}"/>
              </a:ext>
            </a:extLst>
          </p:cNvPr>
          <p:cNvSpPr txBox="1"/>
          <p:nvPr/>
        </p:nvSpPr>
        <p:spPr>
          <a:xfrm>
            <a:off x="131975" y="3003848"/>
            <a:ext cx="478224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ar-SA" dirty="0"/>
              <a:t>تطور أعداد اللاجئين الماليين في مخيم </a:t>
            </a:r>
            <a:r>
              <a:rPr lang="ar-SA" dirty="0" err="1"/>
              <a:t>امبره</a:t>
            </a:r>
            <a:r>
              <a:rPr lang="ar-SA" dirty="0"/>
              <a:t> للاجئين في موريتانيا، 2019-2024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5FBB9F-5F73-45BD-BF16-37783225E413}"/>
              </a:ext>
            </a:extLst>
          </p:cNvPr>
          <p:cNvSpPr txBox="1"/>
          <p:nvPr/>
        </p:nvSpPr>
        <p:spPr>
          <a:xfrm>
            <a:off x="5484885" y="2934742"/>
            <a:ext cx="2743200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ar-LB" b="1" dirty="0"/>
              <a:t>مصادر البيانات الرئيسية والوثائق الاستراتيجية التي توجِّه عملية جمع البيانات</a:t>
            </a:r>
            <a:endParaRPr lang="en-GB" b="1" dirty="0"/>
          </a:p>
          <a:p>
            <a:pPr algn="ctr"/>
            <a:endParaRPr lang="ar-LB" b="1" dirty="0"/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SA" dirty="0"/>
              <a:t>تعتمد موريتانيا على </a:t>
            </a:r>
            <a:r>
              <a:rPr lang="ar-SA" b="1" dirty="0"/>
              <a:t>الإحصاءات التشغيلية</a:t>
            </a:r>
            <a:r>
              <a:rPr lang="ar-SA" dirty="0"/>
              <a:t> التي توفرها المفوضية السامية للأمم المتحدة لشؤون اللاجئين (</a:t>
            </a:r>
            <a:r>
              <a:rPr lang="fr-FR" dirty="0"/>
              <a:t>UNHCR) </a:t>
            </a:r>
            <a:r>
              <a:rPr lang="ar-SA" dirty="0"/>
              <a:t>من خلال عمليات التسجيل، وكذلك الإحصاءات الرسمية الناتجة عن التعداد العام الخامس للسكان والمساكن.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CE51447-D797-4330-87BA-A90EDFE7E6A7}"/>
              </a:ext>
            </a:extLst>
          </p:cNvPr>
          <p:cNvSpPr txBox="1"/>
          <p:nvPr/>
        </p:nvSpPr>
        <p:spPr>
          <a:xfrm>
            <a:off x="8865234" y="2668898"/>
            <a:ext cx="2743200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ar-LB" b="1" dirty="0"/>
          </a:p>
          <a:p>
            <a:pPr algn="r" rtl="1"/>
            <a:r>
              <a:rPr lang="ar-LB" b="1" dirty="0"/>
              <a:t>الثغرات الرئيسية في البيانات</a:t>
            </a:r>
          </a:p>
          <a:p>
            <a:pPr algn="r" rtl="1"/>
            <a:endParaRPr lang="ar-SA" b="1" dirty="0"/>
          </a:p>
          <a:p>
            <a:pPr algn="r" rtl="1"/>
            <a:r>
              <a:rPr lang="ar-SA" b="1" dirty="0"/>
              <a:t>توفر البيانات الاجتماعية والاقتصادية:</a:t>
            </a:r>
            <a:r>
              <a:rPr lang="ar-SA" dirty="0"/>
              <a:t> هناك نقص في البيانات المتعلقة بالوضع الاقتصادي والاجتماعي للاجئين والمشردين داخلياً.</a:t>
            </a:r>
          </a:p>
          <a:p>
            <a:pPr algn="r" rtl="1"/>
            <a:r>
              <a:rPr lang="ar-SA" b="1" dirty="0"/>
              <a:t>معلومات عن إدماج اللاجئين/الحلول الدائمة:</a:t>
            </a:r>
            <a:r>
              <a:rPr lang="ar-SA" dirty="0"/>
              <a:t> البيانات عن عمليات الإدماج والتوطين الدائم ما زالت محدودة.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7D22A80-FC8A-42CF-9841-94339299E309}"/>
              </a:ext>
            </a:extLst>
          </p:cNvPr>
          <p:cNvSpPr/>
          <p:nvPr/>
        </p:nvSpPr>
        <p:spPr>
          <a:xfrm>
            <a:off x="838197" y="1929207"/>
            <a:ext cx="1051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dirty="0"/>
              <a:t>نظرًا لزيادة عدم الاستقرار السياسي في مالي، وتأثيرات تغير المناخ، والتحديات الإنسانية المستمرة في منطقة الساحل، ارتفع عدد اللاجئين في موريتانيا ليصل إلى </a:t>
            </a:r>
            <a:r>
              <a:rPr lang="ar-SA" b="1" dirty="0"/>
              <a:t>200,000</a:t>
            </a:r>
            <a:r>
              <a:rPr lang="ar-SA" dirty="0"/>
              <a:t> في يناير 2024. </a:t>
            </a:r>
            <a:endParaRPr lang="fr-FR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8BF25128-7366-48F3-8088-2CABD6CD25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79" y="3635369"/>
            <a:ext cx="4705439" cy="3070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068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>
            <a:extLst>
              <a:ext uri="{FF2B5EF4-FFF2-40B4-BE49-F238E27FC236}">
                <a16:creationId xmlns:a16="http://schemas.microsoft.com/office/drawing/2014/main" id="{FAA1A7D9-8D31-4606-BFF7-763E777F3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07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ar-LB" sz="2800" b="1" dirty="0">
                <a:solidFill>
                  <a:schemeClr val="bg1">
                    <a:lumMod val="50000"/>
                  </a:schemeClr>
                </a:solidFill>
              </a:rPr>
              <a:t>السياق في البلد</a:t>
            </a:r>
            <a:endParaRPr lang="en-US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197C2C-08A9-4031-B895-A481B67C882D}"/>
              </a:ext>
            </a:extLst>
          </p:cNvPr>
          <p:cNvSpPr/>
          <p:nvPr/>
        </p:nvSpPr>
        <p:spPr>
          <a:xfrm>
            <a:off x="6193410" y="1115085"/>
            <a:ext cx="5532356" cy="855118"/>
          </a:xfrm>
          <a:prstGeom prst="rect">
            <a:avLst/>
          </a:prstGeom>
          <a:solidFill>
            <a:schemeClr val="bg1">
              <a:lumMod val="85000"/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77459F-D167-45E0-AEB7-00C2E9571A1E}"/>
              </a:ext>
            </a:extLst>
          </p:cNvPr>
          <p:cNvCxnSpPr>
            <a:cxnSpLocks/>
          </p:cNvCxnSpPr>
          <p:nvPr/>
        </p:nvCxnSpPr>
        <p:spPr>
          <a:xfrm>
            <a:off x="838200" y="1115084"/>
            <a:ext cx="10515599" cy="0"/>
          </a:xfrm>
          <a:prstGeom prst="line">
            <a:avLst/>
          </a:prstGeom>
          <a:ln w="19050">
            <a:solidFill>
              <a:srgbClr val="6ABF48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FCE51447-D797-4330-87BA-A90EDFE7E6A7}"/>
              </a:ext>
            </a:extLst>
          </p:cNvPr>
          <p:cNvSpPr txBox="1"/>
          <p:nvPr/>
        </p:nvSpPr>
        <p:spPr>
          <a:xfrm>
            <a:off x="6391374" y="1024696"/>
            <a:ext cx="496242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ar-LB" b="1" dirty="0"/>
          </a:p>
          <a:p>
            <a:pPr algn="r" rtl="1"/>
            <a:r>
              <a:rPr lang="ar-LB" b="1" dirty="0"/>
              <a:t>تطور عدد اللاجئين في موريتانيا حسب الجنس 2019-2023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8FE39C8-E702-4205-AA09-C8A7153FE361}"/>
              </a:ext>
            </a:extLst>
          </p:cNvPr>
          <p:cNvSpPr/>
          <p:nvPr/>
        </p:nvSpPr>
        <p:spPr>
          <a:xfrm>
            <a:off x="838200" y="1156976"/>
            <a:ext cx="4694394" cy="855118"/>
          </a:xfrm>
          <a:prstGeom prst="rect">
            <a:avLst/>
          </a:prstGeom>
          <a:solidFill>
            <a:schemeClr val="bg1">
              <a:lumMod val="85000"/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ar-SA" b="1" dirty="0">
                <a:solidFill>
                  <a:schemeClr val="tx1"/>
                </a:solidFill>
              </a:rPr>
              <a:t>تطور عدد اللاجئين في موريتانيا حسب الفئة العمرية 2019-2023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013E315F-8751-4AAD-B240-3145C9B85D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012094"/>
            <a:ext cx="4787637" cy="4247728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AF79720C-B9A7-469D-B01E-74D2EFCF68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970203"/>
            <a:ext cx="5694299" cy="4247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26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>
            <a:extLst>
              <a:ext uri="{FF2B5EF4-FFF2-40B4-BE49-F238E27FC236}">
                <a16:creationId xmlns:a16="http://schemas.microsoft.com/office/drawing/2014/main" id="{FAA1A7D9-8D31-4606-BFF7-763E777F3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ar-LB" sz="3200" b="1" dirty="0">
                <a:solidFill>
                  <a:schemeClr val="bg1">
                    <a:lumMod val="50000"/>
                  </a:schemeClr>
                </a:solidFill>
              </a:rPr>
              <a:t>هيكلية التنسيق - ذات صلة باللاجئين والنازحين داخلياً (شريحتين كحدٍ أقصى)</a:t>
            </a:r>
            <a:endParaRPr lang="en-US" sz="3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77459F-D167-45E0-AEB7-00C2E9571A1E}"/>
              </a:ext>
            </a:extLst>
          </p:cNvPr>
          <p:cNvCxnSpPr>
            <a:cxnSpLocks/>
          </p:cNvCxnSpPr>
          <p:nvPr/>
        </p:nvCxnSpPr>
        <p:spPr>
          <a:xfrm>
            <a:off x="838200" y="1287804"/>
            <a:ext cx="10515599" cy="0"/>
          </a:xfrm>
          <a:prstGeom prst="line">
            <a:avLst/>
          </a:prstGeom>
          <a:ln w="19050">
            <a:solidFill>
              <a:srgbClr val="6ABF48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EFD6977-7CB4-4AE5-BD6C-68C5D5E79734}"/>
              </a:ext>
            </a:extLst>
          </p:cNvPr>
          <p:cNvCxnSpPr>
            <a:cxnSpLocks/>
          </p:cNvCxnSpPr>
          <p:nvPr/>
        </p:nvCxnSpPr>
        <p:spPr>
          <a:xfrm>
            <a:off x="5999412" y="2831809"/>
            <a:ext cx="1037878" cy="87634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9E1329B0-EEC8-4F38-888A-763162CA0E58}"/>
              </a:ext>
            </a:extLst>
          </p:cNvPr>
          <p:cNvCxnSpPr>
            <a:cxnSpLocks/>
          </p:cNvCxnSpPr>
          <p:nvPr/>
        </p:nvCxnSpPr>
        <p:spPr>
          <a:xfrm flipH="1" flipV="1">
            <a:off x="8259901" y="4575833"/>
            <a:ext cx="960643" cy="665146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reeform 15">
            <a:extLst>
              <a:ext uri="{FF2B5EF4-FFF2-40B4-BE49-F238E27FC236}">
                <a16:creationId xmlns:a16="http://schemas.microsoft.com/office/drawing/2014/main" id="{874AEB1C-C910-4632-9B7E-68787E3965C2}"/>
              </a:ext>
            </a:extLst>
          </p:cNvPr>
          <p:cNvSpPr>
            <a:spLocks noEditPoints="1"/>
          </p:cNvSpPr>
          <p:nvPr/>
        </p:nvSpPr>
        <p:spPr bwMode="auto">
          <a:xfrm>
            <a:off x="3260365" y="4226178"/>
            <a:ext cx="1377563" cy="933795"/>
          </a:xfrm>
          <a:prstGeom prst="donut">
            <a:avLst>
              <a:gd name="adj" fmla="val 7452"/>
            </a:avLst>
          </a:prstGeom>
          <a:solidFill>
            <a:schemeClr val="accent3"/>
          </a:solidFill>
          <a:ln>
            <a:noFill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en-US" sz="3599" dirty="0">
              <a:latin typeface="Lato Light" panose="020F0502020204030203" pitchFamily="34" charset="0"/>
            </a:endParaRPr>
          </a:p>
        </p:txBody>
      </p:sp>
      <p:sp>
        <p:nvSpPr>
          <p:cNvPr id="64" name="Freeform 15">
            <a:extLst>
              <a:ext uri="{FF2B5EF4-FFF2-40B4-BE49-F238E27FC236}">
                <a16:creationId xmlns:a16="http://schemas.microsoft.com/office/drawing/2014/main" id="{1A04445D-907B-4D7A-99B5-DE86D2F61720}"/>
              </a:ext>
            </a:extLst>
          </p:cNvPr>
          <p:cNvSpPr>
            <a:spLocks noEditPoints="1"/>
          </p:cNvSpPr>
          <p:nvPr/>
        </p:nvSpPr>
        <p:spPr bwMode="auto">
          <a:xfrm>
            <a:off x="6821181" y="3468042"/>
            <a:ext cx="1516574" cy="1372794"/>
          </a:xfrm>
          <a:prstGeom prst="donut">
            <a:avLst>
              <a:gd name="adj" fmla="val 7452"/>
            </a:avLst>
          </a:prstGeom>
          <a:solidFill>
            <a:schemeClr val="accent6"/>
          </a:solidFill>
          <a:ln>
            <a:noFill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en-US" sz="3599">
              <a:latin typeface="Lato Light" panose="020F0502020204030203" pitchFamily="34" charset="0"/>
            </a:endParaRP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BFF8AD52-5083-48D7-B494-83B3DCD54F00}"/>
              </a:ext>
            </a:extLst>
          </p:cNvPr>
          <p:cNvCxnSpPr>
            <a:cxnSpLocks/>
          </p:cNvCxnSpPr>
          <p:nvPr/>
        </p:nvCxnSpPr>
        <p:spPr>
          <a:xfrm flipH="1">
            <a:off x="8123087" y="2635105"/>
            <a:ext cx="701934" cy="1029642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4CB97CE-E918-4277-B2BC-3E8318889C7C}"/>
              </a:ext>
            </a:extLst>
          </p:cNvPr>
          <p:cNvCxnSpPr>
            <a:cxnSpLocks/>
          </p:cNvCxnSpPr>
          <p:nvPr/>
        </p:nvCxnSpPr>
        <p:spPr>
          <a:xfrm flipV="1">
            <a:off x="7037290" y="4835593"/>
            <a:ext cx="520678" cy="725225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9E75FA6F-2BA7-4B14-A847-36580328AE90}"/>
              </a:ext>
            </a:extLst>
          </p:cNvPr>
          <p:cNvSpPr txBox="1"/>
          <p:nvPr/>
        </p:nvSpPr>
        <p:spPr>
          <a:xfrm>
            <a:off x="0" y="1764395"/>
            <a:ext cx="326916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SA" dirty="0"/>
              <a:t>تنسيق الأنشطة الإحصائية يعتمد على هيكلية تشمل</a:t>
            </a:r>
            <a:r>
              <a:rPr lang="fr-FR" dirty="0"/>
              <a:t>:</a:t>
            </a:r>
          </a:p>
          <a:p>
            <a:pPr lvl="0" algn="r" rtl="1"/>
            <a:r>
              <a:rPr lang="ar-SA" b="1" dirty="0"/>
              <a:t>الجهات الحكومية</a:t>
            </a:r>
            <a:r>
              <a:rPr lang="fr-FR" b="1" dirty="0"/>
              <a:t>:</a:t>
            </a:r>
            <a:r>
              <a:rPr lang="fr-FR" dirty="0"/>
              <a:t> </a:t>
            </a:r>
            <a:r>
              <a:rPr lang="ar-SA" dirty="0"/>
              <a:t>والتي تشرف على جمع وتحليل البيانات</a:t>
            </a:r>
            <a:r>
              <a:rPr lang="fr-FR" dirty="0"/>
              <a:t>.</a:t>
            </a:r>
          </a:p>
          <a:p>
            <a:pPr lvl="0" algn="r" rtl="1"/>
            <a:r>
              <a:rPr lang="ar-SA" b="1" dirty="0"/>
              <a:t>الوكالات الدولية</a:t>
            </a:r>
            <a:r>
              <a:rPr lang="fr-FR" b="1" dirty="0"/>
              <a:t>:</a:t>
            </a:r>
            <a:r>
              <a:rPr lang="fr-FR" dirty="0"/>
              <a:t> </a:t>
            </a:r>
            <a:r>
              <a:rPr lang="ar-SA" dirty="0"/>
              <a:t>مثل المفوضية السامية للأمم المتحدة لشؤون اللاجئين</a:t>
            </a:r>
            <a:r>
              <a:rPr lang="fr-FR" dirty="0"/>
              <a:t> (UNHCR) </a:t>
            </a:r>
            <a:r>
              <a:rPr lang="ar-SA" dirty="0"/>
              <a:t>التي تقدم الدعم الفني واللوجستي</a:t>
            </a:r>
            <a:r>
              <a:rPr lang="fr-FR" dirty="0"/>
              <a:t>.</a:t>
            </a:r>
          </a:p>
          <a:p>
            <a:pPr lvl="0" algn="r" rtl="1"/>
            <a:r>
              <a:rPr lang="ar-SA" b="1" dirty="0"/>
              <a:t>المنظمات غير الحكومية</a:t>
            </a:r>
            <a:r>
              <a:rPr lang="fr-FR" b="1" dirty="0"/>
              <a:t>:</a:t>
            </a:r>
            <a:r>
              <a:rPr lang="fr-FR" dirty="0"/>
              <a:t> </a:t>
            </a:r>
            <a:r>
              <a:rPr lang="ar-SA" dirty="0"/>
              <a:t>التي تسهم في التنفيذ الميداني وجمع البيانات الدقيقة من المجتمعات</a:t>
            </a:r>
            <a:r>
              <a:rPr lang="fr-FR" dirty="0"/>
              <a:t>.</a:t>
            </a:r>
          </a:p>
          <a:p>
            <a:pPr lvl="0" algn="r" rtl="1"/>
            <a:r>
              <a:rPr lang="ar-SA" b="1" dirty="0"/>
              <a:t>الشركاء المحليين</a:t>
            </a:r>
            <a:r>
              <a:rPr lang="fr-FR" b="1" dirty="0"/>
              <a:t>:</a:t>
            </a:r>
            <a:r>
              <a:rPr lang="fr-FR" dirty="0"/>
              <a:t> </a:t>
            </a:r>
            <a:r>
              <a:rPr lang="ar-SA" dirty="0"/>
              <a:t>الذين يعملون على تعزيز التعايش السلمي وتقديم بيانات ميدانية دقيقة</a:t>
            </a:r>
            <a:r>
              <a:rPr lang="fr-FR" dirty="0"/>
              <a:t>.</a:t>
            </a:r>
          </a:p>
          <a:p>
            <a:pPr lvl="0" algn="r" rtl="1"/>
            <a:r>
              <a:rPr lang="ar-SA" b="1" dirty="0"/>
              <a:t>الأطر التنسيقية</a:t>
            </a:r>
            <a:r>
              <a:rPr lang="fr-FR" b="1" dirty="0"/>
              <a:t>:</a:t>
            </a:r>
            <a:r>
              <a:rPr lang="fr-FR" dirty="0"/>
              <a:t> </a:t>
            </a:r>
            <a:r>
              <a:rPr lang="ar-SA" dirty="0"/>
              <a:t>مثل اللجان الوطنية التي تضمن تعاون جميع الأطراف وتنظيم الجهود</a:t>
            </a:r>
            <a:r>
              <a:rPr lang="fr-FR" dirty="0"/>
              <a:t>.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35778856-1C5B-49C7-B772-36882ABD1194}"/>
              </a:ext>
            </a:extLst>
          </p:cNvPr>
          <p:cNvSpPr txBox="1"/>
          <p:nvPr/>
        </p:nvSpPr>
        <p:spPr>
          <a:xfrm>
            <a:off x="4113530" y="1617021"/>
            <a:ext cx="219234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dirty="0"/>
              <a:t>وزارة الداخلية واللامركزية</a:t>
            </a:r>
            <a:endParaRPr lang="fr-FR" dirty="0"/>
          </a:p>
          <a:p>
            <a:r>
              <a:rPr lang="ar-SA" dirty="0"/>
              <a:t>وزارة الشؤون الاجتماعية والطفولة والأسرة</a:t>
            </a:r>
            <a:endParaRPr lang="fr-FR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1B1633E0-1A82-4676-8CD7-E2B6017D4296}"/>
              </a:ext>
            </a:extLst>
          </p:cNvPr>
          <p:cNvSpPr txBox="1"/>
          <p:nvPr/>
        </p:nvSpPr>
        <p:spPr>
          <a:xfrm>
            <a:off x="3004515" y="4369911"/>
            <a:ext cx="133758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SA" dirty="0"/>
              <a:t>الولايات</a:t>
            </a:r>
            <a:endParaRPr lang="fr-FR" dirty="0"/>
          </a:p>
          <a:p>
            <a:pPr algn="r" rtl="1"/>
            <a:r>
              <a:rPr lang="ar-SA" dirty="0"/>
              <a:t>البلديات</a:t>
            </a:r>
            <a:endParaRPr lang="fr-FR" dirty="0"/>
          </a:p>
        </p:txBody>
      </p:sp>
      <p:sp>
        <p:nvSpPr>
          <p:cNvPr id="95" name="Freeform 15">
            <a:extLst>
              <a:ext uri="{FF2B5EF4-FFF2-40B4-BE49-F238E27FC236}">
                <a16:creationId xmlns:a16="http://schemas.microsoft.com/office/drawing/2014/main" id="{9C32A950-4875-428A-8417-74F76DACF88F}"/>
              </a:ext>
            </a:extLst>
          </p:cNvPr>
          <p:cNvSpPr>
            <a:spLocks noEditPoints="1"/>
          </p:cNvSpPr>
          <p:nvPr/>
        </p:nvSpPr>
        <p:spPr bwMode="auto">
          <a:xfrm>
            <a:off x="3485471" y="1312686"/>
            <a:ext cx="3024126" cy="1550100"/>
          </a:xfrm>
          <a:prstGeom prst="donut">
            <a:avLst>
              <a:gd name="adj" fmla="val 7452"/>
            </a:avLst>
          </a:prstGeom>
          <a:solidFill>
            <a:schemeClr val="accent3"/>
          </a:solidFill>
          <a:ln>
            <a:noFill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en-US" sz="3599">
              <a:latin typeface="Lato Light" panose="020F0502020204030203" pitchFamily="34" charset="0"/>
            </a:endParaRPr>
          </a:p>
        </p:txBody>
      </p:sp>
      <p:sp>
        <p:nvSpPr>
          <p:cNvPr id="96" name="Freeform 15">
            <a:extLst>
              <a:ext uri="{FF2B5EF4-FFF2-40B4-BE49-F238E27FC236}">
                <a16:creationId xmlns:a16="http://schemas.microsoft.com/office/drawing/2014/main" id="{0B0CBA08-09DB-410F-B525-9843C6E61E0B}"/>
              </a:ext>
            </a:extLst>
          </p:cNvPr>
          <p:cNvSpPr>
            <a:spLocks noEditPoints="1"/>
          </p:cNvSpPr>
          <p:nvPr/>
        </p:nvSpPr>
        <p:spPr bwMode="auto">
          <a:xfrm>
            <a:off x="8689708" y="1815269"/>
            <a:ext cx="1359802" cy="933795"/>
          </a:xfrm>
          <a:prstGeom prst="donut">
            <a:avLst>
              <a:gd name="adj" fmla="val 7452"/>
            </a:avLst>
          </a:prstGeom>
          <a:solidFill>
            <a:schemeClr val="accent3"/>
          </a:solidFill>
          <a:ln>
            <a:noFill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en-US" sz="3599">
              <a:latin typeface="Lato Light" panose="020F0502020204030203" pitchFamily="34" charset="0"/>
            </a:endParaRPr>
          </a:p>
        </p:txBody>
      </p:sp>
      <p:sp>
        <p:nvSpPr>
          <p:cNvPr id="97" name="Freeform 15">
            <a:extLst>
              <a:ext uri="{FF2B5EF4-FFF2-40B4-BE49-F238E27FC236}">
                <a16:creationId xmlns:a16="http://schemas.microsoft.com/office/drawing/2014/main" id="{C7AEDAD7-5CE7-44C5-B196-4B5C95172A47}"/>
              </a:ext>
            </a:extLst>
          </p:cNvPr>
          <p:cNvSpPr>
            <a:spLocks noEditPoints="1"/>
          </p:cNvSpPr>
          <p:nvPr/>
        </p:nvSpPr>
        <p:spPr bwMode="auto">
          <a:xfrm>
            <a:off x="9344075" y="4528543"/>
            <a:ext cx="2916553" cy="1858645"/>
          </a:xfrm>
          <a:prstGeom prst="donut">
            <a:avLst>
              <a:gd name="adj" fmla="val 7452"/>
            </a:avLst>
          </a:prstGeom>
          <a:solidFill>
            <a:schemeClr val="accent3"/>
          </a:solidFill>
          <a:ln>
            <a:noFill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en-US" sz="3599">
              <a:latin typeface="Lato Light" panose="020F0502020204030203" pitchFamily="34" charset="0"/>
            </a:endParaRPr>
          </a:p>
        </p:txBody>
      </p:sp>
      <p:sp>
        <p:nvSpPr>
          <p:cNvPr id="102" name="Freeform 15">
            <a:extLst>
              <a:ext uri="{FF2B5EF4-FFF2-40B4-BE49-F238E27FC236}">
                <a16:creationId xmlns:a16="http://schemas.microsoft.com/office/drawing/2014/main" id="{2638ADB1-192E-425C-986E-2172532CC5AD}"/>
              </a:ext>
            </a:extLst>
          </p:cNvPr>
          <p:cNvSpPr>
            <a:spLocks noEditPoints="1"/>
          </p:cNvSpPr>
          <p:nvPr/>
        </p:nvSpPr>
        <p:spPr bwMode="auto">
          <a:xfrm>
            <a:off x="4641414" y="5560818"/>
            <a:ext cx="2916553" cy="1174279"/>
          </a:xfrm>
          <a:prstGeom prst="donut">
            <a:avLst>
              <a:gd name="adj" fmla="val 7452"/>
            </a:avLst>
          </a:prstGeom>
          <a:solidFill>
            <a:schemeClr val="accent3"/>
          </a:solidFill>
          <a:ln>
            <a:noFill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en-US" sz="3599">
              <a:latin typeface="Lato Light" panose="020F0502020204030203" pitchFamily="34" charset="0"/>
            </a:endParaRPr>
          </a:p>
        </p:txBody>
      </p: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3EE78B1F-3D5E-41A8-A798-D28CFA81A53D}"/>
              </a:ext>
            </a:extLst>
          </p:cNvPr>
          <p:cNvCxnSpPr>
            <a:cxnSpLocks/>
          </p:cNvCxnSpPr>
          <p:nvPr/>
        </p:nvCxnSpPr>
        <p:spPr>
          <a:xfrm flipH="1">
            <a:off x="4807253" y="4173972"/>
            <a:ext cx="2023076" cy="401861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92">
            <a:extLst>
              <a:ext uri="{FF2B5EF4-FFF2-40B4-BE49-F238E27FC236}">
                <a16:creationId xmlns:a16="http://schemas.microsoft.com/office/drawing/2014/main" id="{3A21EC40-3C9E-4925-BBC2-7E27A0F2FDEA}"/>
              </a:ext>
            </a:extLst>
          </p:cNvPr>
          <p:cNvSpPr txBox="1"/>
          <p:nvPr/>
        </p:nvSpPr>
        <p:spPr>
          <a:xfrm>
            <a:off x="6856393" y="3730671"/>
            <a:ext cx="133758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600" dirty="0"/>
              <a:t>هيكلية التنسيق الوطنية للاجئين والنازحين داخلياً</a:t>
            </a:r>
            <a:endParaRPr lang="en-US" dirty="0"/>
          </a:p>
        </p:txBody>
      </p:sp>
      <p:sp>
        <p:nvSpPr>
          <p:cNvPr id="28" name="TextBox 91">
            <a:extLst>
              <a:ext uri="{FF2B5EF4-FFF2-40B4-BE49-F238E27FC236}">
                <a16:creationId xmlns:a16="http://schemas.microsoft.com/office/drawing/2014/main" id="{34B58CBC-3CEB-44D8-BF98-D4C4D50BAE7C}"/>
              </a:ext>
            </a:extLst>
          </p:cNvPr>
          <p:cNvSpPr txBox="1"/>
          <p:nvPr/>
        </p:nvSpPr>
        <p:spPr>
          <a:xfrm>
            <a:off x="8958460" y="1988774"/>
            <a:ext cx="9523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UNHCR</a:t>
            </a:r>
          </a:p>
          <a:p>
            <a:r>
              <a:rPr lang="fr-FR" dirty="0"/>
              <a:t>IOM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4630CF-782A-41A2-8AFD-3A226BD06893}"/>
              </a:ext>
            </a:extLst>
          </p:cNvPr>
          <p:cNvSpPr/>
          <p:nvPr/>
        </p:nvSpPr>
        <p:spPr>
          <a:xfrm>
            <a:off x="10085226" y="4878099"/>
            <a:ext cx="1641987" cy="1365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المنظمات الإنسانية والتنموية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الجمعيات المحلية الفاعلة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1553F4-0E11-4973-B728-8D0D7339CC05}"/>
              </a:ext>
            </a:extLst>
          </p:cNvPr>
          <p:cNvSpPr/>
          <p:nvPr/>
        </p:nvSpPr>
        <p:spPr>
          <a:xfrm>
            <a:off x="4838002" y="5761601"/>
            <a:ext cx="2322820" cy="772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الوكالة الوطنية لسجل السكان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الإدارات الجهوية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753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>
            <a:extLst>
              <a:ext uri="{FF2B5EF4-FFF2-40B4-BE49-F238E27FC236}">
                <a16:creationId xmlns:a16="http://schemas.microsoft.com/office/drawing/2014/main" id="{FAA1A7D9-8D31-4606-BFF7-763E777F3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880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ar-LB" sz="3200" b="1" dirty="0">
                <a:solidFill>
                  <a:schemeClr val="bg1">
                    <a:lumMod val="50000"/>
                  </a:schemeClr>
                </a:solidFill>
              </a:rPr>
              <a:t>هيكلية التنسيق - ذات صلة باللاجئين والنازحين داخلياً</a:t>
            </a:r>
            <a:endParaRPr lang="en-US" sz="3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77459F-D167-45E0-AEB7-00C2E9571A1E}"/>
              </a:ext>
            </a:extLst>
          </p:cNvPr>
          <p:cNvCxnSpPr>
            <a:cxnSpLocks/>
          </p:cNvCxnSpPr>
          <p:nvPr/>
        </p:nvCxnSpPr>
        <p:spPr>
          <a:xfrm>
            <a:off x="838200" y="1470684"/>
            <a:ext cx="10515599" cy="0"/>
          </a:xfrm>
          <a:prstGeom prst="line">
            <a:avLst/>
          </a:prstGeom>
          <a:ln w="19050">
            <a:solidFill>
              <a:srgbClr val="6ABF48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FE5C69A-1245-4C1E-AFA5-C0D9A4797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8505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 algn="r" rtl="1"/>
            <a:r>
              <a:rPr lang="ar-SA" b="1" dirty="0"/>
              <a:t>الجهات الوطنية المعنية:</a:t>
            </a:r>
            <a:endParaRPr lang="ar-SA" dirty="0"/>
          </a:p>
          <a:p>
            <a:pPr lvl="1" algn="r" rtl="1"/>
            <a:r>
              <a:rPr lang="ar-SA" b="1" dirty="0"/>
              <a:t>الوكالة الوطنية للإحصاء والتحليل الديموغرافي والاقتصادي</a:t>
            </a:r>
            <a:r>
              <a:rPr lang="ar-SA" dirty="0"/>
              <a:t> لجمع وتحليل البيانات السكانية.</a:t>
            </a:r>
          </a:p>
          <a:p>
            <a:pPr lvl="1" algn="r" rtl="1"/>
            <a:r>
              <a:rPr lang="ar-SA" b="1" dirty="0"/>
              <a:t>الوكالة الوطنية لسجل السكان والوثائق المؤمنة</a:t>
            </a:r>
            <a:r>
              <a:rPr lang="ar-SA" dirty="0"/>
              <a:t> لتسجيل وتوثيق اللاجئين.</a:t>
            </a:r>
          </a:p>
          <a:p>
            <a:pPr lvl="1" algn="r" rtl="1"/>
            <a:r>
              <a:rPr lang="ar-SA" b="1" dirty="0"/>
              <a:t>وزارة الداخلية</a:t>
            </a:r>
            <a:r>
              <a:rPr lang="ar-SA" dirty="0"/>
              <a:t> و</a:t>
            </a:r>
            <a:r>
              <a:rPr lang="ar-SA" b="1" dirty="0"/>
              <a:t>وزارة الشؤون الاجتماعية</a:t>
            </a:r>
            <a:r>
              <a:rPr lang="ar-SA" dirty="0"/>
              <a:t> للإشراف والتنفيذ.</a:t>
            </a:r>
          </a:p>
          <a:p>
            <a:pPr algn="r" rtl="1"/>
            <a:r>
              <a:rPr lang="ar-SA" b="1" dirty="0"/>
              <a:t>الشركاء الدوليون:</a:t>
            </a:r>
            <a:endParaRPr lang="ar-SA" dirty="0"/>
          </a:p>
          <a:p>
            <a:pPr lvl="1" algn="r" rtl="1"/>
            <a:r>
              <a:rPr lang="ar-SA" dirty="0"/>
              <a:t>المفوضية السامية للأمم المتحدة لشؤون اللاجئين </a:t>
            </a:r>
            <a:r>
              <a:rPr lang="fr-FR" dirty="0"/>
              <a:t>UNHCR </a:t>
            </a:r>
          </a:p>
          <a:p>
            <a:pPr lvl="1" algn="r" rtl="1"/>
            <a:r>
              <a:rPr lang="ar-SA" dirty="0"/>
              <a:t>منظمة الهجرة الدولية </a:t>
            </a:r>
            <a:r>
              <a:rPr lang="fr-FR" dirty="0"/>
              <a:t>IOM</a:t>
            </a:r>
          </a:p>
          <a:p>
            <a:pPr algn="r" rtl="1"/>
            <a:r>
              <a:rPr lang="ar-SA" b="1" dirty="0"/>
              <a:t>آليات التنسيق:</a:t>
            </a:r>
            <a:endParaRPr lang="ar-SA" dirty="0"/>
          </a:p>
          <a:p>
            <a:pPr lvl="1" algn="r" rtl="1"/>
            <a:r>
              <a:rPr lang="ar-SA" dirty="0"/>
              <a:t>لجنة اللاجئين الوطنية.</a:t>
            </a:r>
          </a:p>
          <a:p>
            <a:pPr lvl="1" algn="r" rtl="1"/>
            <a:r>
              <a:rPr lang="ar-SA" dirty="0"/>
              <a:t>الاجتماعات الدورية بين الجهات الوطنية والدولية.</a:t>
            </a:r>
          </a:p>
          <a:p>
            <a:pPr lvl="1" algn="r" rtl="1"/>
            <a:r>
              <a:rPr lang="ar-SA" dirty="0"/>
              <a:t>استخدام أدوات تكنولوجية لحماية وتحديث البيانات.</a:t>
            </a:r>
          </a:p>
          <a:p>
            <a:pPr algn="r" rtl="1"/>
            <a:r>
              <a:rPr lang="ar-SA" b="1" dirty="0"/>
              <a:t>المستفيدون من البيانات:</a:t>
            </a:r>
            <a:endParaRPr lang="ar-SA" dirty="0"/>
          </a:p>
          <a:p>
            <a:pPr lvl="1" algn="r" rtl="1"/>
            <a:r>
              <a:rPr lang="ar-SA" dirty="0"/>
              <a:t>الحكومة لتطوير السياسات.</a:t>
            </a:r>
          </a:p>
          <a:p>
            <a:pPr lvl="1" algn="r" rtl="1"/>
            <a:r>
              <a:rPr lang="ar-SA" dirty="0"/>
              <a:t>المنظمات الدولية لتوجيه الدعم الإنساني.</a:t>
            </a:r>
          </a:p>
          <a:p>
            <a:pPr lvl="1" algn="r" rtl="1"/>
            <a:r>
              <a:rPr lang="ar-SA" dirty="0"/>
              <a:t>المجتمعات المضيفة لضمان عدالة توزيع الموارد.</a:t>
            </a:r>
          </a:p>
          <a:p>
            <a:pPr algn="r" rtl="1"/>
            <a:r>
              <a:rPr lang="ar-SA" b="1" dirty="0"/>
              <a:t>الشراكات:</a:t>
            </a:r>
            <a:endParaRPr lang="ar-SA" dirty="0"/>
          </a:p>
          <a:p>
            <a:pPr lvl="1" algn="r" rtl="1"/>
            <a:r>
              <a:rPr lang="ar-SA" dirty="0"/>
              <a:t>تعاون بين الوكالات الوطنية والدولية لضمان دقة البيانات وشموليتها.</a:t>
            </a:r>
          </a:p>
          <a:p>
            <a:pPr algn="just" rtl="1"/>
            <a:endParaRPr lang="en-US" dirty="0"/>
          </a:p>
          <a:p>
            <a:pPr lvl="1" algn="just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359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>
            <a:extLst>
              <a:ext uri="{FF2B5EF4-FFF2-40B4-BE49-F238E27FC236}">
                <a16:creationId xmlns:a16="http://schemas.microsoft.com/office/drawing/2014/main" id="{FAA1A7D9-8D31-4606-BFF7-763E777F3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3261"/>
            <a:ext cx="10515600" cy="980956"/>
          </a:xfrm>
        </p:spPr>
        <p:txBody>
          <a:bodyPr>
            <a:noAutofit/>
          </a:bodyPr>
          <a:lstStyle/>
          <a:p>
            <a:pPr algn="r"/>
            <a:r>
              <a:rPr lang="ar-LB" sz="2800" b="1" dirty="0">
                <a:solidFill>
                  <a:schemeClr val="bg1">
                    <a:lumMod val="50000"/>
                  </a:schemeClr>
                </a:solidFill>
              </a:rPr>
              <a:t>إحصاءات اللاجئين والمشردين/النازحين داخلياً في موريتانيا</a:t>
            </a:r>
            <a:endParaRPr lang="en-US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77459F-D167-45E0-AEB7-00C2E9571A1E}"/>
              </a:ext>
            </a:extLst>
          </p:cNvPr>
          <p:cNvCxnSpPr>
            <a:cxnSpLocks/>
          </p:cNvCxnSpPr>
          <p:nvPr/>
        </p:nvCxnSpPr>
        <p:spPr>
          <a:xfrm>
            <a:off x="838200" y="1369084"/>
            <a:ext cx="10515599" cy="0"/>
          </a:xfrm>
          <a:prstGeom prst="line">
            <a:avLst/>
          </a:prstGeom>
          <a:ln w="19050">
            <a:solidFill>
              <a:srgbClr val="6ABF48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708FFFF-8098-4D6C-8BFD-7A387B063954}"/>
              </a:ext>
            </a:extLst>
          </p:cNvPr>
          <p:cNvSpPr txBox="1">
            <a:spLocks/>
          </p:cNvSpPr>
          <p:nvPr/>
        </p:nvSpPr>
        <p:spPr>
          <a:xfrm>
            <a:off x="1000027" y="1593763"/>
            <a:ext cx="10515600" cy="46224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ar-SA" sz="2000" b="1" dirty="0"/>
              <a:t>المناقشات الحالية حول إحصاءات اللاجئين والنازحين داخلياً:</a:t>
            </a:r>
          </a:p>
          <a:p>
            <a:pPr algn="r" rtl="1"/>
            <a:r>
              <a:rPr lang="ar-SA" sz="2000" dirty="0"/>
              <a:t>تركز المناقشات الحالية على تعزيز التعاون بين الجهات الوطنية والدولية لضمان جمع بيانات دقيقة حول اللاجئين والنازحين داخلياً.</a:t>
            </a:r>
          </a:p>
          <a:p>
            <a:pPr algn="r" rtl="1"/>
            <a:r>
              <a:rPr lang="ar-SA" sz="2000" dirty="0"/>
              <a:t>تشمل هذه المناقشات دور </a:t>
            </a:r>
            <a:r>
              <a:rPr lang="ar-SA" sz="2000" b="1" dirty="0"/>
              <a:t>الوكالة الوطنية للإحصاء والتحليل الديموغرافي والاقتصادي</a:t>
            </a:r>
            <a:r>
              <a:rPr lang="ar-SA" sz="2000" dirty="0"/>
              <a:t> في قيادة عمليات جمع البيانات وتحليلها.</a:t>
            </a:r>
          </a:p>
          <a:p>
            <a:pPr algn="r" rtl="1"/>
            <a:r>
              <a:rPr lang="ar-SA" sz="2000" dirty="0"/>
              <a:t>يتم أيضاً تناول سبل تحسين التنسيق بين </a:t>
            </a:r>
            <a:r>
              <a:rPr lang="ar-SA" sz="2000" b="1" dirty="0"/>
              <a:t>وزارة الداخلية</a:t>
            </a:r>
            <a:r>
              <a:rPr lang="ar-SA" sz="2000" dirty="0"/>
              <a:t> و</a:t>
            </a:r>
            <a:r>
              <a:rPr lang="ar-SA" sz="2000" b="1" dirty="0"/>
              <a:t>وزارة الشؤون الاجتماعية</a:t>
            </a:r>
            <a:r>
              <a:rPr lang="ar-SA" sz="2000" dirty="0"/>
              <a:t> مع المنظمات الدولية مثل </a:t>
            </a:r>
            <a:r>
              <a:rPr lang="ar-SA" sz="2000" b="1" dirty="0"/>
              <a:t>المفوضية السامية لشؤون اللاجئين </a:t>
            </a:r>
            <a:r>
              <a:rPr lang="fr-FR" sz="2000" b="1" dirty="0"/>
              <a:t>UNHCR</a:t>
            </a:r>
            <a:r>
              <a:rPr lang="fr-FR" sz="2000" dirty="0"/>
              <a:t> </a:t>
            </a:r>
            <a:r>
              <a:rPr lang="ar-SA" sz="2000" dirty="0"/>
              <a:t>و</a:t>
            </a:r>
            <a:r>
              <a:rPr lang="ar-SA" sz="2000" b="1" dirty="0"/>
              <a:t>منظمة الهجرة الدولية </a:t>
            </a:r>
            <a:r>
              <a:rPr lang="fr-FR" sz="2000" b="1" dirty="0"/>
              <a:t>IOM</a:t>
            </a:r>
          </a:p>
          <a:p>
            <a:pPr algn="r" rtl="1"/>
            <a:endParaRPr lang="fr-FR" sz="2000" dirty="0"/>
          </a:p>
          <a:p>
            <a:pPr marL="0" indent="0" algn="r" rtl="1">
              <a:buNone/>
            </a:pPr>
            <a:r>
              <a:rPr lang="ar-SA" sz="2000" b="1" dirty="0"/>
              <a:t>الأنشطة المخطط لها في المستقبل:</a:t>
            </a:r>
          </a:p>
          <a:p>
            <a:pPr algn="r" rtl="1"/>
            <a:r>
              <a:rPr lang="ar-SA" sz="2000" dirty="0"/>
              <a:t>إعداد نظام بيانات شامل يُدمج فيه اللاجئون والنازحون داخلياً في الإحصاءات الوطنية.</a:t>
            </a:r>
          </a:p>
          <a:p>
            <a:pPr algn="r" rtl="1"/>
            <a:r>
              <a:rPr lang="ar-SA" sz="2000" dirty="0"/>
              <a:t>تنفيذ مسوح اجتماعية واقتصادية تهدف لتقييم تأثير التهجير القسري على المجتمعات المضيفة.</a:t>
            </a:r>
          </a:p>
          <a:p>
            <a:pPr algn="r" rtl="1"/>
            <a:r>
              <a:rPr lang="ar-SA" sz="2000" dirty="0"/>
              <a:t>تنظيم ورش عمل لتدريب الموظفين على استخدام النظم الرقمية المتقدمة لتحليل البيانات.</a:t>
            </a:r>
          </a:p>
        </p:txBody>
      </p:sp>
    </p:spTree>
    <p:extLst>
      <p:ext uri="{BB962C8B-B14F-4D97-AF65-F5344CB8AC3E}">
        <p14:creationId xmlns:p14="http://schemas.microsoft.com/office/powerpoint/2010/main" val="423910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>
            <a:extLst>
              <a:ext uri="{FF2B5EF4-FFF2-40B4-BE49-F238E27FC236}">
                <a16:creationId xmlns:a16="http://schemas.microsoft.com/office/drawing/2014/main" id="{FAA1A7D9-8D31-4606-BFF7-763E777F3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3261"/>
            <a:ext cx="10515600" cy="980956"/>
          </a:xfrm>
        </p:spPr>
        <p:txBody>
          <a:bodyPr>
            <a:noAutofit/>
          </a:bodyPr>
          <a:lstStyle/>
          <a:p>
            <a:pPr algn="r"/>
            <a:r>
              <a:rPr lang="ar-LB" sz="2800" b="1" dirty="0">
                <a:solidFill>
                  <a:schemeClr val="bg1">
                    <a:lumMod val="50000"/>
                  </a:schemeClr>
                </a:solidFill>
              </a:rPr>
              <a:t>إحصاءات اللاجئين والمشردين/النازحين داخلياً في موريتانيا</a:t>
            </a:r>
            <a:endParaRPr lang="en-US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77459F-D167-45E0-AEB7-00C2E9571A1E}"/>
              </a:ext>
            </a:extLst>
          </p:cNvPr>
          <p:cNvCxnSpPr>
            <a:cxnSpLocks/>
          </p:cNvCxnSpPr>
          <p:nvPr/>
        </p:nvCxnSpPr>
        <p:spPr>
          <a:xfrm>
            <a:off x="838200" y="1369084"/>
            <a:ext cx="10515599" cy="0"/>
          </a:xfrm>
          <a:prstGeom prst="line">
            <a:avLst/>
          </a:prstGeom>
          <a:ln w="19050">
            <a:solidFill>
              <a:srgbClr val="6ABF48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708FFFF-8098-4D6C-8BFD-7A387B063954}"/>
              </a:ext>
            </a:extLst>
          </p:cNvPr>
          <p:cNvSpPr txBox="1">
            <a:spLocks/>
          </p:cNvSpPr>
          <p:nvPr/>
        </p:nvSpPr>
        <p:spPr>
          <a:xfrm>
            <a:off x="1000027" y="1593763"/>
            <a:ext cx="10515600" cy="46224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ar-SA" b="1" dirty="0"/>
              <a:t>عمليات جمع البيانات المستقبلية:</a:t>
            </a:r>
          </a:p>
          <a:p>
            <a:pPr marL="0" indent="0" algn="r" rtl="1">
              <a:buNone/>
            </a:pPr>
            <a:r>
              <a:rPr lang="ar-SA" dirty="0"/>
              <a:t>سيتم تضمين التهجير القسري في:</a:t>
            </a:r>
          </a:p>
          <a:p>
            <a:pPr marL="457200" lvl="1" indent="0" algn="r" rtl="1">
              <a:buNone/>
            </a:pPr>
            <a:r>
              <a:rPr lang="ar-SA" b="1" dirty="0"/>
              <a:t>المسح الديموغرافي والصحي.</a:t>
            </a:r>
            <a:endParaRPr lang="fr-FR" b="1" dirty="0"/>
          </a:p>
          <a:p>
            <a:pPr marL="457200" lvl="1" indent="0" algn="r" rtl="1">
              <a:buNone/>
            </a:pPr>
            <a:r>
              <a:rPr lang="ar-SA" b="1" dirty="0"/>
              <a:t>المسوح متعددة المؤشرات لتقييم الفقر وسبل المعيشة.</a:t>
            </a:r>
            <a:endParaRPr lang="ar-SA" dirty="0"/>
          </a:p>
          <a:p>
            <a:pPr marL="0" indent="0" algn="r" rtl="1">
              <a:buNone/>
            </a:pPr>
            <a:r>
              <a:rPr lang="fr-FR" dirty="0"/>
              <a:t>     </a:t>
            </a:r>
            <a:r>
              <a:rPr lang="ar-SA" dirty="0"/>
              <a:t>استخدام </a:t>
            </a:r>
            <a:r>
              <a:rPr lang="ar-SA" b="1" dirty="0"/>
              <a:t>النظام الجغرافي للإحصاءات</a:t>
            </a:r>
            <a:r>
              <a:rPr lang="ar-SA" dirty="0"/>
              <a:t> لرصد مواقع اللاجئين والنازحين بدقة.</a:t>
            </a:r>
            <a:endParaRPr lang="fr-FR" dirty="0"/>
          </a:p>
          <a:p>
            <a:pPr marL="0" indent="0" algn="r" rtl="1">
              <a:buNone/>
            </a:pPr>
            <a:endParaRPr lang="ar-SA" dirty="0"/>
          </a:p>
          <a:p>
            <a:pPr marL="0" indent="0" algn="r" rtl="1">
              <a:buNone/>
            </a:pPr>
            <a:r>
              <a:rPr lang="ar-SA" b="1" dirty="0"/>
              <a:t>مدى شمول التهجير القسري في استراتيجيات التنمية الوطنية:</a:t>
            </a:r>
          </a:p>
          <a:p>
            <a:pPr algn="r" rtl="1"/>
            <a:r>
              <a:rPr lang="ar-SA" dirty="0"/>
              <a:t>تم تضمين التهجير القسري في استراتيجية موريتانيا للتنمية المستدامة</a:t>
            </a:r>
            <a:r>
              <a:rPr lang="fr-FR" dirty="0"/>
              <a:t>.</a:t>
            </a:r>
          </a:p>
          <a:p>
            <a:pPr algn="r" rtl="1"/>
            <a:r>
              <a:rPr lang="ar-SA" dirty="0"/>
              <a:t>يُركز على الربط بين دعم اللاجئين والنازحين داخلياً وأهداف التنمية الوطنية مثل </a:t>
            </a:r>
            <a:r>
              <a:rPr lang="ar-SA" b="1" dirty="0"/>
              <a:t>استراتيجية النمو المتسارع والازدهار المشترك </a:t>
            </a:r>
            <a:r>
              <a:rPr lang="fr-FR" b="1" dirty="0"/>
              <a:t>SCAPP</a:t>
            </a:r>
            <a:endParaRPr lang="fr-FR" dirty="0"/>
          </a:p>
          <a:p>
            <a:pPr algn="r" rtl="1"/>
            <a:r>
              <a:rPr lang="ar-SA" dirty="0"/>
              <a:t>تعمل الحكومة بالتنسيق مع شركاء دوليين على ضمان استدامة هذه الاستراتيجيات.</a:t>
            </a:r>
          </a:p>
        </p:txBody>
      </p:sp>
    </p:spTree>
    <p:extLst>
      <p:ext uri="{BB962C8B-B14F-4D97-AF65-F5344CB8AC3E}">
        <p14:creationId xmlns:p14="http://schemas.microsoft.com/office/powerpoint/2010/main" val="1569587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>
            <a:extLst>
              <a:ext uri="{FF2B5EF4-FFF2-40B4-BE49-F238E27FC236}">
                <a16:creationId xmlns:a16="http://schemas.microsoft.com/office/drawing/2014/main" id="{FAA1A7D9-8D31-4606-BFF7-763E777F3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3261"/>
            <a:ext cx="10515600" cy="980956"/>
          </a:xfrm>
        </p:spPr>
        <p:txBody>
          <a:bodyPr>
            <a:noAutofit/>
          </a:bodyPr>
          <a:lstStyle/>
          <a:p>
            <a:pPr algn="r"/>
            <a:r>
              <a:rPr lang="ar-LB" sz="2800" b="1" dirty="0">
                <a:solidFill>
                  <a:schemeClr val="bg1">
                    <a:lumMod val="50000"/>
                  </a:schemeClr>
                </a:solidFill>
              </a:rPr>
              <a:t>فجوات وتحديات محدَّدة (إحصاءات اللاجئين والمشردين/النازحين داخلياً) </a:t>
            </a:r>
            <a:endParaRPr lang="en-US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77459F-D167-45E0-AEB7-00C2E9571A1E}"/>
              </a:ext>
            </a:extLst>
          </p:cNvPr>
          <p:cNvCxnSpPr>
            <a:cxnSpLocks/>
          </p:cNvCxnSpPr>
          <p:nvPr/>
        </p:nvCxnSpPr>
        <p:spPr>
          <a:xfrm>
            <a:off x="838200" y="1369084"/>
            <a:ext cx="10515599" cy="0"/>
          </a:xfrm>
          <a:prstGeom prst="line">
            <a:avLst/>
          </a:prstGeom>
          <a:ln w="19050">
            <a:solidFill>
              <a:srgbClr val="6ABF48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708FFFF-8098-4D6C-8BFD-7A387B063954}"/>
              </a:ext>
            </a:extLst>
          </p:cNvPr>
          <p:cNvSpPr txBox="1">
            <a:spLocks/>
          </p:cNvSpPr>
          <p:nvPr/>
        </p:nvSpPr>
        <p:spPr>
          <a:xfrm>
            <a:off x="990600" y="1706884"/>
            <a:ext cx="10515600" cy="46224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ar-SA" b="1" dirty="0"/>
              <a:t>الفجوات</a:t>
            </a:r>
            <a:r>
              <a:rPr lang="fr-FR" b="1" dirty="0"/>
              <a:t>:</a:t>
            </a:r>
            <a:endParaRPr lang="fr-FR" dirty="0"/>
          </a:p>
          <a:p>
            <a:pPr lvl="0" algn="r" rtl="1"/>
            <a:r>
              <a:rPr lang="ar-SA" dirty="0"/>
              <a:t>نقص البيانات الدقيقة والمحدثة، خاصة في المناطق النائية</a:t>
            </a:r>
            <a:r>
              <a:rPr lang="fr-FR" dirty="0"/>
              <a:t>.</a:t>
            </a:r>
          </a:p>
          <a:p>
            <a:pPr lvl="0" algn="r" rtl="1"/>
            <a:r>
              <a:rPr lang="ar-SA" dirty="0"/>
              <a:t>غياب أنظمة رقمية متكاملة لجمع وتحليل البيانات</a:t>
            </a:r>
            <a:r>
              <a:rPr lang="fr-FR" dirty="0"/>
              <a:t>.</a:t>
            </a:r>
          </a:p>
          <a:p>
            <a:pPr marL="0" indent="0" algn="r" rtl="1">
              <a:buNone/>
            </a:pPr>
            <a:r>
              <a:rPr lang="ar-SA" b="1" dirty="0"/>
              <a:t>التحديات</a:t>
            </a:r>
            <a:r>
              <a:rPr lang="fr-FR" b="1" dirty="0"/>
              <a:t>:</a:t>
            </a:r>
            <a:endParaRPr lang="fr-FR" dirty="0"/>
          </a:p>
          <a:p>
            <a:pPr lvl="0" algn="r" rtl="1"/>
            <a:r>
              <a:rPr lang="ar-SA" dirty="0"/>
              <a:t>الحاجة إلى تدريب الكوادر الوطنية وبناء القدرات</a:t>
            </a:r>
            <a:r>
              <a:rPr lang="fr-FR" dirty="0"/>
              <a:t>.</a:t>
            </a:r>
          </a:p>
          <a:p>
            <a:pPr lvl="0" algn="r" rtl="1"/>
            <a:r>
              <a:rPr lang="ar-SA" dirty="0"/>
              <a:t>نقص الموارد المالية والتقنية اللازمة لجمع البيانات</a:t>
            </a:r>
            <a:r>
              <a:rPr lang="fr-FR" dirty="0"/>
              <a:t>.</a:t>
            </a:r>
          </a:p>
          <a:p>
            <a:pPr marL="0" indent="0" algn="r" rtl="1">
              <a:buNone/>
            </a:pPr>
            <a:r>
              <a:rPr lang="ar-SA" b="1" dirty="0"/>
              <a:t>الحلول المقترحة:</a:t>
            </a:r>
            <a:endParaRPr lang="ar-SA" dirty="0"/>
          </a:p>
          <a:p>
            <a:pPr algn="r" rtl="1"/>
            <a:r>
              <a:rPr lang="ar-SA" dirty="0"/>
              <a:t>إنشاء نظام مركزي لجمع البيانات بالتعاون مع </a:t>
            </a:r>
            <a:r>
              <a:rPr lang="ar-SA" b="1" dirty="0"/>
              <a:t>الوكالة الوطنية للإحصاء</a:t>
            </a:r>
            <a:r>
              <a:rPr lang="ar-SA" dirty="0"/>
              <a:t>.</a:t>
            </a:r>
          </a:p>
          <a:p>
            <a:pPr algn="r" rtl="1"/>
            <a:r>
              <a:rPr lang="ar-SA" dirty="0"/>
              <a:t>تعزيز الشراكات بين الحكومة والمنظمات الدولية.</a:t>
            </a:r>
          </a:p>
          <a:p>
            <a:pPr algn="r" rtl="1"/>
            <a:r>
              <a:rPr lang="ar-SA" dirty="0"/>
              <a:t>تمويل برامج تدريب الكوادر المحلية لضمان استدامة عمليات جمع البيانات وتحليلها.</a:t>
            </a:r>
          </a:p>
          <a:p>
            <a:pPr lvl="0" algn="r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1348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>
            <a:extLst>
              <a:ext uri="{FF2B5EF4-FFF2-40B4-BE49-F238E27FC236}">
                <a16:creationId xmlns:a16="http://schemas.microsoft.com/office/drawing/2014/main" id="{FAA1A7D9-8D31-4606-BFF7-763E777F3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58889"/>
            <a:ext cx="11320272" cy="813816"/>
          </a:xfrm>
        </p:spPr>
        <p:txBody>
          <a:bodyPr>
            <a:noAutofit/>
          </a:bodyPr>
          <a:lstStyle/>
          <a:p>
            <a:pPr algn="r">
              <a:lnSpc>
                <a:spcPct val="115000"/>
              </a:lnSpc>
              <a:spcAft>
                <a:spcPts val="800"/>
              </a:spcAft>
            </a:pPr>
            <a:r>
              <a:rPr lang="ar-LB" sz="2800" b="1" dirty="0">
                <a:solidFill>
                  <a:schemeClr val="bg1">
                    <a:lumMod val="50000"/>
                  </a:schemeClr>
                </a:solidFill>
              </a:rPr>
              <a:t>و</a:t>
            </a:r>
            <a:r>
              <a:rPr lang="ar-SA" sz="2800" b="1" dirty="0">
                <a:solidFill>
                  <a:schemeClr val="bg1">
                    <a:lumMod val="50000"/>
                  </a:schemeClr>
                </a:solidFill>
              </a:rPr>
              <a:t>التوصيات الدولية بشأن إحصاءات اللاجئي</a:t>
            </a:r>
            <a:r>
              <a:rPr lang="ar-LB" sz="2800" b="1" dirty="0">
                <a:solidFill>
                  <a:schemeClr val="bg1">
                    <a:lumMod val="50000"/>
                  </a:schemeClr>
                </a:solidFill>
              </a:rPr>
              <a:t>ن</a:t>
            </a:r>
            <a:r>
              <a:rPr lang="en-US" sz="28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ar-LB" sz="2800" b="1" dirty="0">
                <a:solidFill>
                  <a:schemeClr val="bg1">
                    <a:lumMod val="50000"/>
                  </a:schemeClr>
                </a:solidFill>
              </a:rPr>
              <a:t>تنفيذ </a:t>
            </a:r>
            <a:r>
              <a:rPr lang="ar-SA" sz="2800" b="1" dirty="0">
                <a:solidFill>
                  <a:schemeClr val="bg1">
                    <a:lumMod val="50000"/>
                  </a:schemeClr>
                </a:solidFill>
              </a:rPr>
              <a:t>التوصيات الدولية بشأن إحصاءات المشردين داخلي</a:t>
            </a:r>
            <a:r>
              <a:rPr lang="ar-LB" sz="2800" b="1" dirty="0">
                <a:solidFill>
                  <a:schemeClr val="bg1">
                    <a:lumMod val="50000"/>
                  </a:schemeClr>
                </a:solidFill>
              </a:rPr>
              <a:t>اً</a:t>
            </a:r>
            <a:endParaRPr lang="en-US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77459F-D167-45E0-AEB7-00C2E9571A1E}"/>
              </a:ext>
            </a:extLst>
          </p:cNvPr>
          <p:cNvCxnSpPr>
            <a:cxnSpLocks/>
          </p:cNvCxnSpPr>
          <p:nvPr/>
        </p:nvCxnSpPr>
        <p:spPr>
          <a:xfrm>
            <a:off x="838200" y="1350796"/>
            <a:ext cx="10515599" cy="0"/>
          </a:xfrm>
          <a:prstGeom prst="line">
            <a:avLst/>
          </a:prstGeom>
          <a:ln w="19050">
            <a:solidFill>
              <a:srgbClr val="6ABF48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708FFFF-8098-4D6C-8BFD-7A387B063954}"/>
              </a:ext>
            </a:extLst>
          </p:cNvPr>
          <p:cNvSpPr txBox="1">
            <a:spLocks/>
          </p:cNvSpPr>
          <p:nvPr/>
        </p:nvSpPr>
        <p:spPr>
          <a:xfrm>
            <a:off x="1264920" y="1442310"/>
            <a:ext cx="10515600" cy="474989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ar-SA" b="1" dirty="0"/>
              <a:t>أهمية التوصيات</a:t>
            </a:r>
            <a:r>
              <a:rPr lang="fr-FR" b="1" dirty="0"/>
              <a:t>:</a:t>
            </a:r>
            <a:endParaRPr lang="fr-FR" dirty="0"/>
          </a:p>
          <a:p>
            <a:pPr lvl="0" algn="r" rtl="1"/>
            <a:r>
              <a:rPr lang="ar-SA" dirty="0"/>
              <a:t>توحيد معايير جمع وتحليل بيانات اللاجئين والمشردين داخلياً</a:t>
            </a:r>
            <a:r>
              <a:rPr lang="fr-FR" dirty="0"/>
              <a:t>.</a:t>
            </a:r>
          </a:p>
          <a:p>
            <a:pPr lvl="0" algn="r" rtl="1"/>
            <a:r>
              <a:rPr lang="ar-SA" dirty="0"/>
              <a:t>تعزيز مصداقية الإحصاءات لتحسين الاستجابة الإنسانية</a:t>
            </a:r>
            <a:r>
              <a:rPr lang="fr-FR" dirty="0"/>
              <a:t>.</a:t>
            </a:r>
          </a:p>
          <a:p>
            <a:pPr marL="0" lvl="0" indent="0" algn="r" rtl="1">
              <a:buNone/>
            </a:pPr>
            <a:r>
              <a:rPr lang="ar-SA" b="1" dirty="0"/>
              <a:t>الصلة بموريتانيا</a:t>
            </a:r>
            <a:r>
              <a:rPr lang="fr-FR" b="1" dirty="0"/>
              <a:t>:</a:t>
            </a:r>
            <a:endParaRPr lang="fr-FR" dirty="0"/>
          </a:p>
          <a:p>
            <a:pPr lvl="0" algn="r" rtl="1"/>
            <a:r>
              <a:rPr lang="ar-SA" dirty="0"/>
              <a:t>دمج إحصاءات التهجير القسري في الاستراتيجيات الوطنية مثل </a:t>
            </a:r>
            <a:r>
              <a:rPr lang="fr-FR" b="1" dirty="0"/>
              <a:t>SCAPP</a:t>
            </a:r>
            <a:r>
              <a:rPr lang="fr-FR" dirty="0"/>
              <a:t>.</a:t>
            </a:r>
          </a:p>
          <a:p>
            <a:pPr lvl="0" algn="r" rtl="1"/>
            <a:r>
              <a:rPr lang="ar-SA" dirty="0"/>
              <a:t>تحسين التنسيق مع الشركاء الدوليين</a:t>
            </a:r>
            <a:r>
              <a:rPr lang="fr-FR" dirty="0"/>
              <a:t>.</a:t>
            </a:r>
          </a:p>
          <a:p>
            <a:pPr marL="0" indent="0" algn="r" rtl="1">
              <a:buNone/>
            </a:pPr>
            <a:r>
              <a:rPr lang="ar-SA" b="1" dirty="0"/>
              <a:t>الفرص والحلول</a:t>
            </a:r>
            <a:r>
              <a:rPr lang="fr-FR" b="1" dirty="0"/>
              <a:t>:</a:t>
            </a:r>
            <a:endParaRPr lang="fr-FR" dirty="0"/>
          </a:p>
          <a:p>
            <a:pPr lvl="0" algn="r" rtl="1"/>
            <a:r>
              <a:rPr lang="ar-SA" dirty="0"/>
              <a:t>إنشاء أنظمة رقمية لجمع البيانات وتحليلها</a:t>
            </a:r>
            <a:r>
              <a:rPr lang="fr-FR" dirty="0"/>
              <a:t>.</a:t>
            </a:r>
          </a:p>
          <a:p>
            <a:pPr lvl="0" algn="r" rtl="1"/>
            <a:r>
              <a:rPr lang="ar-SA" dirty="0"/>
              <a:t>تدريب الكوادر الوطنية على إدارة الإحصاءات</a:t>
            </a:r>
            <a:r>
              <a:rPr lang="fr-FR" dirty="0"/>
              <a:t>.</a:t>
            </a:r>
          </a:p>
          <a:p>
            <a:pPr marL="0" indent="0" algn="r" rtl="1">
              <a:buNone/>
            </a:pPr>
            <a:r>
              <a:rPr lang="ar-SA" b="1" dirty="0"/>
              <a:t>التحديات</a:t>
            </a:r>
            <a:r>
              <a:rPr lang="fr-FR" b="1" dirty="0"/>
              <a:t>:</a:t>
            </a:r>
            <a:endParaRPr lang="fr-FR" dirty="0"/>
          </a:p>
          <a:p>
            <a:pPr lvl="0" algn="r" rtl="1"/>
            <a:r>
              <a:rPr lang="ar-SA" dirty="0"/>
              <a:t>نقص التمويل والموارد البشرية</a:t>
            </a:r>
            <a:r>
              <a:rPr lang="fr-FR" dirty="0"/>
              <a:t>.</a:t>
            </a:r>
          </a:p>
          <a:p>
            <a:pPr lvl="0" algn="r" rtl="1"/>
            <a:r>
              <a:rPr lang="ar-SA" dirty="0"/>
              <a:t>ضعف التنسيق بين الأطراف الوطنية والدولية</a:t>
            </a:r>
            <a:r>
              <a:rPr lang="fr-FR" dirty="0"/>
              <a:t>.</a:t>
            </a:r>
          </a:p>
          <a:p>
            <a:pPr marL="0" indent="0" algn="r" rtl="1">
              <a:buNone/>
            </a:pPr>
            <a:r>
              <a:rPr lang="ar-SA" b="1" dirty="0"/>
              <a:t>النتائج المتوقعة</a:t>
            </a:r>
            <a:r>
              <a:rPr lang="fr-FR" b="1" dirty="0"/>
              <a:t>:</a:t>
            </a:r>
            <a:endParaRPr lang="fr-FR" dirty="0"/>
          </a:p>
          <a:p>
            <a:pPr lvl="0" algn="r" rtl="1"/>
            <a:r>
              <a:rPr lang="ar-SA" dirty="0"/>
              <a:t>بيانات دقيقة وشاملة لدعم القرارات</a:t>
            </a:r>
            <a:r>
              <a:rPr lang="fr-FR" dirty="0"/>
              <a:t>.</a:t>
            </a:r>
          </a:p>
          <a:p>
            <a:pPr lvl="0" algn="r" rtl="1"/>
            <a:r>
              <a:rPr lang="ar-SA" dirty="0"/>
              <a:t>تخطيط أفضل للاستجابة الإنسانية ودمج اللاجئين في التنمية الوطنية</a:t>
            </a:r>
            <a:r>
              <a:rPr lang="fr-FR" dirty="0"/>
              <a:t>.</a:t>
            </a:r>
            <a:endParaRPr lang="en-US" sz="2100" dirty="0"/>
          </a:p>
          <a:p>
            <a:pPr algn="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25347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85ec44e-1bab-4c0b-9df0-6ba128686fc9" xsi:nil="true"/>
    <lcf76f155ced4ddcb4097134ff3c332f xmlns="5f6722c4-4b54-4565-9073-6b2cdb56319d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DC9717E1C14144A678B5BB6ED3A978" ma:contentTypeVersion="18" ma:contentTypeDescription="Create a new document." ma:contentTypeScope="" ma:versionID="b0cbec40f8ed92e1ccea6897da2f1ca0">
  <xsd:schema xmlns:xsd="http://www.w3.org/2001/XMLSchema" xmlns:xs="http://www.w3.org/2001/XMLSchema" xmlns:p="http://schemas.microsoft.com/office/2006/metadata/properties" xmlns:ns2="5f6722c4-4b54-4565-9073-6b2cdb56319d" xmlns:ns3="015a1b56-f9db-44b0-a971-80694ead8fc0" xmlns:ns4="985ec44e-1bab-4c0b-9df0-6ba128686fc9" targetNamespace="http://schemas.microsoft.com/office/2006/metadata/properties" ma:root="true" ma:fieldsID="0d334d8402c0ab758e45e7b23fbf1b39" ns2:_="" ns3:_="" ns4:_="">
    <xsd:import namespace="5f6722c4-4b54-4565-9073-6b2cdb56319d"/>
    <xsd:import namespace="015a1b56-f9db-44b0-a971-80694ead8fc0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6722c4-4b54-4565-9073-6b2cdb5631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a1b56-f9db-44b0-a971-80694ead8fc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26e2313-a807-4827-9ba2-7f46aa09a4e5}" ma:internalName="TaxCatchAll" ma:showField="CatchAllData" ma:web="015a1b56-f9db-44b0-a971-80694ead8fc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A3A3A8-C131-4DA0-8CD5-1A18DC10F387}">
  <ds:schemaRefs>
    <ds:schemaRef ds:uri="http://www.w3.org/XML/1998/namespace"/>
    <ds:schemaRef ds:uri="95e5e678-43ad-40d1-ac60-f89d2cdf5b98"/>
    <ds:schemaRef ds:uri="http://schemas.microsoft.com/office/2006/documentManagement/types"/>
    <ds:schemaRef ds:uri="http://purl.org/dc/terms/"/>
    <ds:schemaRef ds:uri="http://schemas.microsoft.com/office/infopath/2007/PartnerControls"/>
    <ds:schemaRef ds:uri="66598c8a-6b47-4fa5-ac2b-785d0e3e46d1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dcmitype/"/>
    <ds:schemaRef ds:uri="985ec44e-1bab-4c0b-9df0-6ba128686fc9"/>
    <ds:schemaRef ds:uri="5f6722c4-4b54-4565-9073-6b2cdb56319d"/>
  </ds:schemaRefs>
</ds:datastoreItem>
</file>

<file path=customXml/itemProps2.xml><?xml version="1.0" encoding="utf-8"?>
<ds:datastoreItem xmlns:ds="http://schemas.openxmlformats.org/officeDocument/2006/customXml" ds:itemID="{5111872D-54E3-4C0D-87CA-C1FB70695A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6722c4-4b54-4565-9073-6b2cdb56319d"/>
    <ds:schemaRef ds:uri="015a1b56-f9db-44b0-a971-80694ead8fc0"/>
    <ds:schemaRef ds:uri="985ec44e-1bab-4c0b-9df0-6ba128686f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CDA1D94-20F1-4B53-8BC4-CA33DE097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1936</TotalTime>
  <Words>995</Words>
  <Application>Microsoft Office PowerPoint</Application>
  <PresentationFormat>Grand écran</PresentationFormat>
  <Paragraphs>127</Paragraphs>
  <Slides>10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Lato Light</vt:lpstr>
      <vt:lpstr>Open Sans</vt:lpstr>
      <vt:lpstr>Times New Roman</vt:lpstr>
      <vt:lpstr>Wingdings</vt:lpstr>
      <vt:lpstr>Office Theme</vt:lpstr>
      <vt:lpstr>1_Office Theme</vt:lpstr>
      <vt:lpstr> ورشة عمل تدريبية حول التوصيات الدولية بشأن إحصاءات اللاجئين والمشردين/النازحين داخلياً وعديمي الجنسية </vt:lpstr>
      <vt:lpstr>السياق في البلد</vt:lpstr>
      <vt:lpstr>السياق في البلد</vt:lpstr>
      <vt:lpstr>هيكلية التنسيق - ذات صلة باللاجئين والنازحين داخلياً (شريحتين كحدٍ أقصى)</vt:lpstr>
      <vt:lpstr>هيكلية التنسيق - ذات صلة باللاجئين والنازحين داخلياً</vt:lpstr>
      <vt:lpstr>إحصاءات اللاجئين والمشردين/النازحين داخلياً في موريتانيا</vt:lpstr>
      <vt:lpstr>إحصاءات اللاجئين والمشردين/النازحين داخلياً في موريتانيا</vt:lpstr>
      <vt:lpstr>فجوات وتحديات محدَّدة (إحصاءات اللاجئين والمشردين/النازحين داخلياً) </vt:lpstr>
      <vt:lpstr>والتوصيات الدولية بشأن إحصاءات اللاجئين تنفيذ التوصيات الدولية بشأن إحصاءات المشردين داخلياً</vt:lpstr>
      <vt:lpstr>رابعاً - الطريق إلى الأمام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IGAD – EGRIS webinar on Refugee and IDP Statistics</dc:title>
  <dc:creator>Dieter Van Moorhem</dc:creator>
  <cp:lastModifiedBy>HB</cp:lastModifiedBy>
  <cp:revision>22</cp:revision>
  <dcterms:created xsi:type="dcterms:W3CDTF">2021-08-26T06:11:28Z</dcterms:created>
  <dcterms:modified xsi:type="dcterms:W3CDTF">2024-11-19T01:53:50Z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0x010100F6A9B82AF11BF543B627E48F61248C3D</vt:lpwstr>
  </property>
  <property fmtid="{D5CDD505-2E9C-101B-9397-08002B2CF9AE}" pid="3" name="MSIP_Label_65b15e2b-c6d2-488b-8aea-978109a77633_Enabled">
    <vt:lpwstr>true</vt:lpwstr>
  </property>
  <property fmtid="{D5CDD505-2E9C-101B-9397-08002B2CF9AE}" pid="4" name="MSIP_Label_65b15e2b-c6d2-488b-8aea-978109a77633_SetDate">
    <vt:lpwstr>2021-09-08T08:00:31Z</vt:lpwstr>
  </property>
  <property fmtid="{D5CDD505-2E9C-101B-9397-08002B2CF9AE}" pid="5" name="MSIP_Label_65b15e2b-c6d2-488b-8aea-978109a77633_Method">
    <vt:lpwstr>Privileged</vt:lpwstr>
  </property>
  <property fmtid="{D5CDD505-2E9C-101B-9397-08002B2CF9AE}" pid="6" name="MSIP_Label_65b15e2b-c6d2-488b-8aea-978109a77633_Name">
    <vt:lpwstr>IOMLb0010IN123173</vt:lpwstr>
  </property>
  <property fmtid="{D5CDD505-2E9C-101B-9397-08002B2CF9AE}" pid="7" name="MSIP_Label_65b15e2b-c6d2-488b-8aea-978109a77633_SiteId">
    <vt:lpwstr>1588262d-23fb-43b4-bd6e-bce49c8e6186</vt:lpwstr>
  </property>
  <property fmtid="{D5CDD505-2E9C-101B-9397-08002B2CF9AE}" pid="8" name="MSIP_Label_65b15e2b-c6d2-488b-8aea-978109a77633_ActionId">
    <vt:lpwstr>acebba94-3416-4473-a1b0-0e41db8fdeac</vt:lpwstr>
  </property>
  <property fmtid="{D5CDD505-2E9C-101B-9397-08002B2CF9AE}" pid="9" name="MSIP_Label_65b15e2b-c6d2-488b-8aea-978109a77633_ContentBits">
    <vt:lpwstr>0</vt:lpwstr>
  </property>
</Properties>
</file>