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7"/>
  </p:notesMasterIdLst>
  <p:sldIdLst>
    <p:sldId id="291" r:id="rId5"/>
    <p:sldId id="357" r:id="rId6"/>
    <p:sldId id="321" r:id="rId7"/>
    <p:sldId id="320" r:id="rId8"/>
    <p:sldId id="331" r:id="rId9"/>
    <p:sldId id="319" r:id="rId10"/>
    <p:sldId id="353" r:id="rId11"/>
    <p:sldId id="347" r:id="rId12"/>
    <p:sldId id="356" r:id="rId13"/>
    <p:sldId id="352" r:id="rId14"/>
    <p:sldId id="343" r:id="rId15"/>
    <p:sldId id="29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5C7FF5B-9967-5CC5-ECF2-CB1764B43A92}" name="CHASSAGNE Titouan, GOV/PMB" initials="CTG" userId="S::Titouan.CHASSAGNE@oecd.org::ae201c2f-42a9-4a69-b156-333cec49e98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UESTA María José, EXD" initials="CMJE" lastIdx="2" clrIdx="0">
    <p:extLst>
      <p:ext uri="{19B8F6BF-5375-455C-9EA6-DF929625EA0E}">
        <p15:presenceInfo xmlns:p15="http://schemas.microsoft.com/office/powerpoint/2012/main" userId="S-1-5-21-2146598497-832928401-1254845835-2382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47BC1"/>
    <a:srgbClr val="004D4D"/>
    <a:srgbClr val="023E60"/>
    <a:srgbClr val="E7EFEF"/>
    <a:srgbClr val="CBDEDE"/>
    <a:srgbClr val="E6E6E6"/>
    <a:srgbClr val="E7ECF4"/>
    <a:srgbClr val="D7EFFF"/>
    <a:srgbClr val="E0F2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23" autoAdjust="0"/>
    <p:restoredTop sz="94660"/>
  </p:normalViewPr>
  <p:slideViewPr>
    <p:cSldViewPr snapToGrid="0">
      <p:cViewPr varScale="1">
        <p:scale>
          <a:sx n="63" d="100"/>
          <a:sy n="63" d="100"/>
        </p:scale>
        <p:origin x="9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AMA Claire, GOV/PMB" userId="09233eeb-2ae5-4fa8-9066-3fdfa6e4916e" providerId="ADAL" clId="{0456B4CF-B475-4777-9F26-189086B6362D}"/>
    <pc:docChg chg="undo custSel modSld">
      <pc:chgData name="SALAMA Claire, GOV/PMB" userId="09233eeb-2ae5-4fa8-9066-3fdfa6e4916e" providerId="ADAL" clId="{0456B4CF-B475-4777-9F26-189086B6362D}" dt="2023-03-08T12:57:59.504" v="12" actId="20577"/>
      <pc:docMkLst>
        <pc:docMk/>
      </pc:docMkLst>
      <pc:sldChg chg="modSp mod">
        <pc:chgData name="SALAMA Claire, GOV/PMB" userId="09233eeb-2ae5-4fa8-9066-3fdfa6e4916e" providerId="ADAL" clId="{0456B4CF-B475-4777-9F26-189086B6362D}" dt="2023-03-08T12:57:59.504" v="12" actId="20577"/>
        <pc:sldMkLst>
          <pc:docMk/>
          <pc:sldMk cId="3981622366" sldId="343"/>
        </pc:sldMkLst>
        <pc:spChg chg="mod">
          <ac:chgData name="SALAMA Claire, GOV/PMB" userId="09233eeb-2ae5-4fa8-9066-3fdfa6e4916e" providerId="ADAL" clId="{0456B4CF-B475-4777-9F26-189086B6362D}" dt="2023-03-08T12:57:59.504" v="12" actId="20577"/>
          <ac:spMkLst>
            <pc:docMk/>
            <pc:sldMk cId="3981622366" sldId="343"/>
            <ac:spMk id="4" creationId="{31959A5D-D751-4964-AD51-29D13C9B60A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assagne_t\Downloads\data-f3DhA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'data-f3DhA'!$A$2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97D5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'data-f3DhA'!$B$1:$G$1</c:f>
              <c:strCache>
                <c:ptCount val="6"/>
                <c:pt idx="0">
                  <c:v>Government guidelines for policy evaluation</c:v>
                </c:pt>
                <c:pt idx="1">
                  <c:v>Provisions expressed in a policy/legal framework</c:v>
                </c:pt>
                <c:pt idx="2">
                  <c:v>Competence requirements for evaluators</c:v>
                </c:pt>
                <c:pt idx="3">
                  <c:v>Peer review (internal/external) of evaluations</c:v>
                </c:pt>
                <c:pt idx="4">
                  <c:v>Systematic and meta evaluations</c:v>
                </c:pt>
                <c:pt idx="5">
                  <c:v>Other</c:v>
                </c:pt>
              </c:strCache>
            </c:strRef>
          </c:cat>
          <c:val>
            <c:numRef>
              <c:f>'data-f3DhA'!$B$2:$G$2</c:f>
              <c:numCache>
                <c:formatCode>General</c:formatCode>
                <c:ptCount val="6"/>
                <c:pt idx="0">
                  <c:v>26</c:v>
                </c:pt>
                <c:pt idx="1">
                  <c:v>14</c:v>
                </c:pt>
                <c:pt idx="2">
                  <c:v>13</c:v>
                </c:pt>
                <c:pt idx="3">
                  <c:v>10</c:v>
                </c:pt>
                <c:pt idx="4">
                  <c:v>5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7C-4E29-8425-DE3E4F4C3E55}"/>
            </c:ext>
          </c:extLst>
        </c:ser>
        <c:ser>
          <c:idx val="1"/>
          <c:order val="1"/>
          <c:tx>
            <c:strRef>
              <c:f>'data-f3DhA'!$A$3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63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'data-f3DhA'!$B$1:$G$1</c:f>
              <c:strCache>
                <c:ptCount val="6"/>
                <c:pt idx="0">
                  <c:v>Government guidelines for policy evaluation</c:v>
                </c:pt>
                <c:pt idx="1">
                  <c:v>Provisions expressed in a policy/legal framework</c:v>
                </c:pt>
                <c:pt idx="2">
                  <c:v>Competence requirements for evaluators</c:v>
                </c:pt>
                <c:pt idx="3">
                  <c:v>Peer review (internal/external) of evaluations</c:v>
                </c:pt>
                <c:pt idx="4">
                  <c:v>Systematic and meta evaluations</c:v>
                </c:pt>
                <c:pt idx="5">
                  <c:v>Other</c:v>
                </c:pt>
              </c:strCache>
            </c:strRef>
          </c:cat>
          <c:val>
            <c:numRef>
              <c:f>'data-f3DhA'!$B$3:$G$3</c:f>
              <c:numCache>
                <c:formatCode>General</c:formatCode>
                <c:ptCount val="6"/>
                <c:pt idx="0">
                  <c:v>9</c:v>
                </c:pt>
                <c:pt idx="1">
                  <c:v>21</c:v>
                </c:pt>
                <c:pt idx="2">
                  <c:v>22</c:v>
                </c:pt>
                <c:pt idx="3">
                  <c:v>25</c:v>
                </c:pt>
                <c:pt idx="4">
                  <c:v>30</c:v>
                </c:pt>
                <c:pt idx="5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7C-4E29-8425-DE3E4F4C3E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214135279"/>
        <c:axId val="1214128623"/>
      </c:barChart>
      <c:catAx>
        <c:axId val="121413527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8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214128623"/>
        <c:crosses val="autoZero"/>
        <c:auto val="1"/>
        <c:lblAlgn val="ctr"/>
        <c:lblOffset val="100"/>
        <c:noMultiLvlLbl val="0"/>
      </c:catAx>
      <c:valAx>
        <c:axId val="1214128623"/>
        <c:scaling>
          <c:orientation val="minMax"/>
          <c:max val="35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14135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969121120698673"/>
          <c:y val="4.6413502109704644E-2"/>
          <c:w val="0.50030878879301333"/>
          <c:h val="0.7851519984052626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'data-2G4uy (2)'!$B$1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97D5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'data-2G4uy (2)'!$A$2:$A$6</c:f>
              <c:strCache>
                <c:ptCount val="5"/>
                <c:pt idx="0">
                  <c:v>Incorporation of findings into the budget cycle </c:v>
                </c:pt>
                <c:pt idx="1">
                  <c:v>Platform to promote the use of evidence  (e.g. webpage, database, clearing house, etc.) </c:v>
                </c:pt>
                <c:pt idx="2">
                  <c:v>Discussions of findings at the Council of Ministers</c:v>
                </c:pt>
                <c:pt idx="3">
                  <c:v>Management is required to respond to evaluation recommendations</c:v>
                </c:pt>
                <c:pt idx="4">
                  <c:v>No specific initatives in place</c:v>
                </c:pt>
              </c:strCache>
            </c:strRef>
          </c:cat>
          <c:val>
            <c:numRef>
              <c:f>'data-2G4uy (2)'!$B$2:$B$6</c:f>
              <c:numCache>
                <c:formatCode>General</c:formatCode>
                <c:ptCount val="5"/>
                <c:pt idx="0">
                  <c:v>21</c:v>
                </c:pt>
                <c:pt idx="1">
                  <c:v>12</c:v>
                </c:pt>
                <c:pt idx="2">
                  <c:v>11</c:v>
                </c:pt>
                <c:pt idx="3">
                  <c:v>10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13-44D9-AF24-10A98A5F5209}"/>
            </c:ext>
          </c:extLst>
        </c:ser>
        <c:ser>
          <c:idx val="1"/>
          <c:order val="1"/>
          <c:tx>
            <c:strRef>
              <c:f>'data-2G4uy (2)'!$C$1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63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'data-2G4uy (2)'!$A$2:$A$6</c:f>
              <c:strCache>
                <c:ptCount val="5"/>
                <c:pt idx="0">
                  <c:v>Incorporation of findings into the budget cycle </c:v>
                </c:pt>
                <c:pt idx="1">
                  <c:v>Platform to promote the use of evidence  (e.g. webpage, database, clearing house, etc.) </c:v>
                </c:pt>
                <c:pt idx="2">
                  <c:v>Discussions of findings at the Council of Ministers</c:v>
                </c:pt>
                <c:pt idx="3">
                  <c:v>Management is required to respond to evaluation recommendations</c:v>
                </c:pt>
                <c:pt idx="4">
                  <c:v>No specific initatives in place</c:v>
                </c:pt>
              </c:strCache>
            </c:strRef>
          </c:cat>
          <c:val>
            <c:numRef>
              <c:f>'data-2G4uy (2)'!$C$2:$C$6</c:f>
              <c:numCache>
                <c:formatCode>General</c:formatCode>
                <c:ptCount val="5"/>
                <c:pt idx="0">
                  <c:v>14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13-44D9-AF24-10A98A5F52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14477184"/>
        <c:axId val="614471776"/>
      </c:barChart>
      <c:catAx>
        <c:axId val="61447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8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614471776"/>
        <c:crosses val="autoZero"/>
        <c:auto val="1"/>
        <c:lblAlgn val="ctr"/>
        <c:lblOffset val="100"/>
        <c:noMultiLvlLbl val="0"/>
      </c:catAx>
      <c:valAx>
        <c:axId val="614471776"/>
        <c:scaling>
          <c:orientation val="minMax"/>
          <c:max val="35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14477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C11C2-F3D2-429D-96AF-8C4E4A69E91C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289C2-C5DE-46BE-89DC-42A99C0199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895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how monitoring and evaluation and strategic planning are different functions that need to be given organically to different actors!!!</a:t>
            </a:r>
          </a:p>
          <a:p>
            <a:r>
              <a:rPr lang="en-US" dirty="0"/>
              <a:t>Talk about also the role of evaluation units that need to be at arm’s length of the implementation, whereas monitoring needs to be done by the implementing body.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289C2-C5DE-46BE-89DC-42A99C01992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947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i="1" dirty="0">
                <a:solidFill>
                  <a:schemeClr val="accent3">
                    <a:lumMod val="75000"/>
                  </a:schemeClr>
                </a:solidFill>
              </a:rPr>
              <a:t>How to foster use of performance information: </a:t>
            </a:r>
          </a:p>
          <a:p>
            <a:pPr marL="0" indent="0">
              <a:buNone/>
            </a:pPr>
            <a:endParaRPr lang="en-US" sz="20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r>
              <a:rPr lang="en-US" b="1" dirty="0">
                <a:latin typeface="+mn-lt"/>
              </a:rPr>
              <a:t>A strong institutional framework providing</a:t>
            </a:r>
            <a:r>
              <a:rPr lang="en-US" dirty="0">
                <a:latin typeface="+mn-lt"/>
              </a:rPr>
              <a:t>:</a:t>
            </a:r>
          </a:p>
          <a:p>
            <a:pPr lvl="1"/>
            <a:r>
              <a:rPr lang="en-US" dirty="0">
                <a:latin typeface="+mn-lt"/>
              </a:rPr>
              <a:t>A framework (legal or policy) for M&amp;E</a:t>
            </a:r>
          </a:p>
          <a:p>
            <a:pPr lvl="1"/>
            <a:r>
              <a:rPr lang="en-US" dirty="0">
                <a:latin typeface="+mn-lt"/>
              </a:rPr>
              <a:t>Guidance on when and how to carry them out </a:t>
            </a:r>
          </a:p>
          <a:p>
            <a:pPr lvl="1"/>
            <a:r>
              <a:rPr lang="en-US" dirty="0">
                <a:latin typeface="+mn-lt"/>
              </a:rPr>
              <a:t>Institutional actors with a clear mandate and resources to oversee/execute them</a:t>
            </a:r>
          </a:p>
          <a:p>
            <a:pPr lvl="1"/>
            <a:endParaRPr lang="en-US" dirty="0">
              <a:latin typeface="+mn-lt"/>
            </a:endParaRPr>
          </a:p>
          <a:p>
            <a:r>
              <a:rPr lang="en-US" b="1" dirty="0">
                <a:latin typeface="+mn-lt"/>
              </a:rPr>
              <a:t> A culture of monitoring and evaluation</a:t>
            </a:r>
            <a:r>
              <a:rPr lang="en-US" dirty="0">
                <a:latin typeface="+mn-lt"/>
              </a:rPr>
              <a:t>:</a:t>
            </a:r>
          </a:p>
          <a:p>
            <a:pPr lvl="1"/>
            <a:r>
              <a:rPr lang="en-US" dirty="0">
                <a:latin typeface="+mn-lt"/>
              </a:rPr>
              <a:t>Encouraging efforts to ensure their quality and impact </a:t>
            </a:r>
          </a:p>
          <a:p>
            <a:pPr lvl="1"/>
            <a:r>
              <a:rPr lang="en-US" dirty="0">
                <a:latin typeface="+mn-lt"/>
              </a:rPr>
              <a:t>Supported by a qualified public service</a:t>
            </a:r>
          </a:p>
          <a:p>
            <a:pPr lvl="1"/>
            <a:r>
              <a:rPr lang="en-US" dirty="0">
                <a:latin typeface="+mn-lt"/>
              </a:rPr>
              <a:t>Including mechanisms to engage stakeholders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289C2-C5DE-46BE-89DC-42A99C01992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385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something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they</a:t>
            </a:r>
            <a:r>
              <a:rPr lang="fr-FR" dirty="0"/>
              <a:t> have in the Law on Strategic Planning and </a:t>
            </a:r>
            <a:r>
              <a:rPr lang="fr-FR" dirty="0" err="1"/>
              <a:t>Development</a:t>
            </a:r>
            <a:r>
              <a:rPr lang="fr-FR" dirty="0"/>
              <a:t> Management System of the Republic of </a:t>
            </a:r>
            <a:r>
              <a:rPr lang="fr-FR" dirty="0" err="1"/>
              <a:t>Croatia</a:t>
            </a:r>
            <a:endParaRPr lang="fr-FR" dirty="0"/>
          </a:p>
          <a:p>
            <a:r>
              <a:rPr lang="fr-FR" dirty="0"/>
              <a:t>And in the </a:t>
            </a:r>
            <a:r>
              <a:rPr lang="fr-FR" dirty="0" err="1"/>
              <a:t>Ordinance</a:t>
            </a:r>
            <a:r>
              <a:rPr lang="fr-FR" dirty="0"/>
              <a:t> on Deadlines and </a:t>
            </a:r>
            <a:r>
              <a:rPr lang="fr-FR" dirty="0" err="1"/>
              <a:t>Procedures</a:t>
            </a:r>
            <a:r>
              <a:rPr lang="fr-FR" dirty="0"/>
              <a:t> for Monitoring and </a:t>
            </a:r>
            <a:r>
              <a:rPr lang="fr-FR" dirty="0" err="1"/>
              <a:t>Reporting</a:t>
            </a:r>
            <a:r>
              <a:rPr lang="fr-FR" dirty="0"/>
              <a:t> on the </a:t>
            </a:r>
            <a:r>
              <a:rPr lang="fr-FR" dirty="0" err="1"/>
              <a:t>Implementation</a:t>
            </a:r>
            <a:r>
              <a:rPr lang="fr-FR" dirty="0"/>
              <a:t> </a:t>
            </a:r>
            <a:r>
              <a:rPr lang="fr-FR" dirty="0" err="1"/>
              <a:t>fo</a:t>
            </a:r>
            <a:r>
              <a:rPr lang="fr-FR" dirty="0"/>
              <a:t> </a:t>
            </a:r>
            <a:r>
              <a:rPr lang="fr-FR" dirty="0" err="1"/>
              <a:t>Stategic</a:t>
            </a:r>
            <a:r>
              <a:rPr lang="fr-FR" dirty="0"/>
              <a:t> Planning Documents (2018)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289C2-C5DE-46BE-89DC-42A99C01992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950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how monitoring and evaluation and strategic planning are different functions that need to be given organically to different actors!!!</a:t>
            </a:r>
          </a:p>
          <a:p>
            <a:r>
              <a:rPr lang="en-US" dirty="0"/>
              <a:t>Talk about also the role of evaluation units that need to be at arm’s length of the implementation, whereas monitoring needs to be done by the implementing body.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289C2-C5DE-46BE-89DC-42A99C01992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264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289C2-C5DE-46BE-89DC-42A99C01992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274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289C2-C5DE-46BE-89DC-42A99C01992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392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D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904095" y="2266912"/>
            <a:ext cx="10150475" cy="66024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Add text 1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904095" y="2841343"/>
            <a:ext cx="10150475" cy="66024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>
                <a:solidFill>
                  <a:schemeClr val="accent4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Add text 2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904095" y="4027301"/>
            <a:ext cx="10150475" cy="32827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Add your text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2546274" y="5291577"/>
            <a:ext cx="6866117" cy="32827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dd</a:t>
            </a:r>
            <a:r>
              <a:rPr lang="en-US" dirty="0"/>
              <a:t> Month </a:t>
            </a:r>
            <a:r>
              <a:rPr lang="en-US" dirty="0" err="1"/>
              <a:t>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464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8" y="2392070"/>
            <a:ext cx="3420000" cy="39896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80000"/>
              <a:buFont typeface="Bahnschrift SemiBold SemiConden" panose="020B0502040204020203" pitchFamily="34" charset="0"/>
              <a:buChar char="&gt;"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 eu </a:t>
            </a:r>
            <a:r>
              <a:rPr lang="pt-BR" dirty="0" err="1"/>
              <a:t>sed</a:t>
            </a:r>
            <a:r>
              <a:rPr lang="pt-BR" dirty="0"/>
              <a:t> ex. </a:t>
            </a:r>
          </a:p>
          <a:p>
            <a:pPr lvl="0"/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efficitur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suscipit</a:t>
            </a:r>
            <a:r>
              <a:rPr lang="pt-BR" dirty="0"/>
              <a:t>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dapibus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urna </a:t>
            </a:r>
            <a:r>
              <a:rPr lang="pt-BR" dirty="0" err="1"/>
              <a:t>vel</a:t>
            </a:r>
            <a:r>
              <a:rPr lang="pt-BR" dirty="0"/>
              <a:t>, </a:t>
            </a:r>
            <a:r>
              <a:rPr lang="pt-BR" dirty="0" err="1"/>
              <a:t>convallis</a:t>
            </a:r>
            <a:r>
              <a:rPr lang="pt-BR" dirty="0"/>
              <a:t> </a:t>
            </a:r>
            <a:r>
              <a:rPr lang="pt-BR" dirty="0" err="1"/>
              <a:t>volutpat</a:t>
            </a:r>
            <a:r>
              <a:rPr lang="pt-BR" dirty="0"/>
              <a:t> </a:t>
            </a:r>
            <a:r>
              <a:rPr lang="pt-BR" dirty="0" err="1"/>
              <a:t>purus</a:t>
            </a:r>
            <a:r>
              <a:rPr lang="pt-BR" dirty="0"/>
              <a:t>. 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145178" y="2007858"/>
            <a:ext cx="0" cy="426312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7" y="908050"/>
            <a:ext cx="11160125" cy="6708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This is a placeholder for a short introduction text to the slide.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Nam vitae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Nam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Maecenas dictum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cursus </a:t>
            </a:r>
            <a:r>
              <a:rPr lang="en-US" dirty="0" err="1"/>
              <a:t>eleifend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pharetra.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385999" y="2392070"/>
            <a:ext cx="3420000" cy="39896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80000"/>
              <a:buFont typeface="Bahnschrift SemiBold SemiConden" panose="020B0502040204020203" pitchFamily="34" charset="0"/>
              <a:buChar char="&gt;"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  <a:p>
            <a:pPr lvl="0"/>
            <a:r>
              <a:rPr lang="pt-BR"/>
              <a:t>In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pharetra</a:t>
            </a:r>
            <a:r>
              <a:rPr lang="pt-BR"/>
              <a:t> </a:t>
            </a:r>
            <a:r>
              <a:rPr lang="pt-BR" err="1"/>
              <a:t>imperdiet</a:t>
            </a:r>
            <a:r>
              <a:rPr lang="pt-BR"/>
              <a:t> massa tempus ut. In eu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 </a:t>
            </a:r>
            <a:r>
              <a:rPr lang="pt-BR" err="1"/>
              <a:t>tristique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 eu </a:t>
            </a:r>
            <a:r>
              <a:rPr lang="pt-BR" err="1"/>
              <a:t>sed</a:t>
            </a:r>
            <a:r>
              <a:rPr lang="pt-BR"/>
              <a:t> ex. </a:t>
            </a:r>
          </a:p>
          <a:p>
            <a:pPr lvl="0"/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faucibus</a:t>
            </a:r>
            <a:r>
              <a:rPr lang="pt-BR"/>
              <a:t> </a:t>
            </a:r>
            <a:r>
              <a:rPr lang="pt-BR" err="1"/>
              <a:t>efficitur</a:t>
            </a:r>
            <a:r>
              <a:rPr lang="pt-BR"/>
              <a:t> </a:t>
            </a:r>
            <a:r>
              <a:rPr lang="pt-BR" err="1"/>
              <a:t>tortor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suscipit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dapibus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urna </a:t>
            </a:r>
            <a:r>
              <a:rPr lang="pt-BR" err="1"/>
              <a:t>vel</a:t>
            </a:r>
            <a:r>
              <a:rPr lang="pt-BR"/>
              <a:t>, </a:t>
            </a:r>
            <a:r>
              <a:rPr lang="pt-BR" err="1"/>
              <a:t>convallis</a:t>
            </a:r>
            <a:r>
              <a:rPr lang="pt-BR"/>
              <a:t> </a:t>
            </a:r>
            <a:r>
              <a:rPr lang="pt-BR" err="1"/>
              <a:t>volutpat</a:t>
            </a:r>
            <a:r>
              <a:rPr lang="pt-BR"/>
              <a:t> </a:t>
            </a:r>
            <a:r>
              <a:rPr lang="pt-BR" err="1"/>
              <a:t>purus</a:t>
            </a:r>
            <a:r>
              <a:rPr lang="pt-BR"/>
              <a:t>. 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515937" y="1752271"/>
            <a:ext cx="3420000" cy="511175"/>
          </a:xfrm>
          <a:prstGeom prst="rect">
            <a:avLst/>
          </a:prstGeom>
          <a:solidFill>
            <a:schemeClr val="accent1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[Insert the title of this column here]</a:t>
            </a:r>
            <a:endParaRPr lang="en-GB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85999" y="1752271"/>
            <a:ext cx="3420000" cy="511175"/>
          </a:xfrm>
          <a:prstGeom prst="rect">
            <a:avLst/>
          </a:prstGeom>
          <a:solidFill>
            <a:schemeClr val="accent2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[Insert the title of this column here]</a:t>
            </a:r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8036073" y="2007858"/>
            <a:ext cx="0" cy="426311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8" hasCustomPrompt="1"/>
          </p:nvPr>
        </p:nvSpPr>
        <p:spPr>
          <a:xfrm>
            <a:off x="8256062" y="2392069"/>
            <a:ext cx="3420000" cy="39896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SzPct val="80000"/>
              <a:buFont typeface="Bahnschrift SemiBold SemiConden" panose="020B0502040204020203" pitchFamily="34" charset="0"/>
              <a:buChar char="&gt;"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  <a:p>
            <a:pPr lvl="0"/>
            <a:r>
              <a:rPr lang="pt-BR"/>
              <a:t>In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pharetra</a:t>
            </a:r>
            <a:r>
              <a:rPr lang="pt-BR"/>
              <a:t> </a:t>
            </a:r>
            <a:r>
              <a:rPr lang="pt-BR" err="1"/>
              <a:t>imperdiet</a:t>
            </a:r>
            <a:r>
              <a:rPr lang="pt-BR"/>
              <a:t> massa tempus ut. In eu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 </a:t>
            </a:r>
            <a:r>
              <a:rPr lang="pt-BR" err="1"/>
              <a:t>tristique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 eu </a:t>
            </a:r>
            <a:r>
              <a:rPr lang="pt-BR" err="1"/>
              <a:t>sed</a:t>
            </a:r>
            <a:r>
              <a:rPr lang="pt-BR"/>
              <a:t> ex. </a:t>
            </a:r>
          </a:p>
          <a:p>
            <a:pPr lvl="0"/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faucibus</a:t>
            </a:r>
            <a:r>
              <a:rPr lang="pt-BR"/>
              <a:t> </a:t>
            </a:r>
            <a:r>
              <a:rPr lang="pt-BR" err="1"/>
              <a:t>efficitur</a:t>
            </a:r>
            <a:r>
              <a:rPr lang="pt-BR"/>
              <a:t> </a:t>
            </a:r>
            <a:r>
              <a:rPr lang="pt-BR" err="1"/>
              <a:t>tortor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suscipit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dapibus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urna </a:t>
            </a:r>
            <a:r>
              <a:rPr lang="pt-BR" err="1"/>
              <a:t>vel</a:t>
            </a:r>
            <a:r>
              <a:rPr lang="pt-BR"/>
              <a:t>, </a:t>
            </a:r>
            <a:r>
              <a:rPr lang="pt-BR" err="1"/>
              <a:t>convallis</a:t>
            </a:r>
            <a:r>
              <a:rPr lang="pt-BR"/>
              <a:t> </a:t>
            </a:r>
            <a:r>
              <a:rPr lang="pt-BR" err="1"/>
              <a:t>volutpat</a:t>
            </a:r>
            <a:r>
              <a:rPr lang="pt-BR"/>
              <a:t> </a:t>
            </a:r>
            <a:r>
              <a:rPr lang="pt-BR" err="1"/>
              <a:t>purus</a:t>
            </a:r>
            <a:r>
              <a:rPr lang="pt-BR"/>
              <a:t>. </a:t>
            </a:r>
            <a:endParaRPr lang="en-GB"/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8256062" y="1752271"/>
            <a:ext cx="3420000" cy="511175"/>
          </a:xfrm>
          <a:prstGeom prst="rect">
            <a:avLst/>
          </a:prstGeom>
          <a:solidFill>
            <a:schemeClr val="accent3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[Insert the title of this column here]</a:t>
            </a:r>
            <a:endParaRPr lang="en-GB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36EBB71-1AEC-4D92-8A51-969FF0A7CB1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145178" y="2007858"/>
            <a:ext cx="0" cy="426312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8036073" y="2007858"/>
            <a:ext cx="0" cy="426311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683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8" y="2392070"/>
            <a:ext cx="5439505" cy="15018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235881" y="2392070"/>
            <a:ext cx="5439840" cy="15018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5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515931" y="1752271"/>
            <a:ext cx="5439847" cy="511175"/>
          </a:xfrm>
          <a:prstGeom prst="rect">
            <a:avLst/>
          </a:prstGeom>
          <a:solidFill>
            <a:schemeClr val="accent1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the title of this column here]</a:t>
            </a:r>
            <a:endParaRPr lang="en-GB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6235880" y="1752271"/>
            <a:ext cx="5440183" cy="511175"/>
          </a:xfrm>
          <a:prstGeom prst="rect">
            <a:avLst/>
          </a:prstGeom>
          <a:solidFill>
            <a:schemeClr val="accent4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the title of this column here]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36EBB71-1AEC-4D92-8A51-969FF0A7CB1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908050"/>
            <a:ext cx="11160125" cy="5794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This is a placeholder for a short introduction text to the slide.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Nam vitae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Nam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Maecenas dictum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cursus </a:t>
            </a:r>
            <a:r>
              <a:rPr lang="en-US" dirty="0" err="1"/>
              <a:t>eleifend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pharetra.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21" hasCustomPrompt="1"/>
          </p:nvPr>
        </p:nvSpPr>
        <p:spPr>
          <a:xfrm>
            <a:off x="515938" y="4662380"/>
            <a:ext cx="5439505" cy="15018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2" hasCustomPrompt="1"/>
          </p:nvPr>
        </p:nvSpPr>
        <p:spPr>
          <a:xfrm>
            <a:off x="6235881" y="4662380"/>
            <a:ext cx="5439840" cy="15018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5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515931" y="4022581"/>
            <a:ext cx="5439847" cy="511175"/>
          </a:xfrm>
          <a:prstGeom prst="rect">
            <a:avLst/>
          </a:prstGeom>
          <a:solidFill>
            <a:schemeClr val="accent3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the title of this column here]</a:t>
            </a:r>
            <a:endParaRPr lang="en-GB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24" hasCustomPrompt="1"/>
          </p:nvPr>
        </p:nvSpPr>
        <p:spPr>
          <a:xfrm>
            <a:off x="6235880" y="4022581"/>
            <a:ext cx="5440183" cy="511175"/>
          </a:xfrm>
          <a:prstGeom prst="rect">
            <a:avLst/>
          </a:prstGeom>
          <a:solidFill>
            <a:schemeClr val="accent2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the title of this column here]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06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orient="horz" pos="2160">
          <p15:clr>
            <a:srgbClr val="FBAE40"/>
          </p15:clr>
        </p15:guide>
        <p15:guide id="7" pos="3840">
          <p15:clr>
            <a:srgbClr val="FBAE40"/>
          </p15:clr>
        </p15:guide>
        <p15:guide id="8" orient="horz" pos="572">
          <p15:clr>
            <a:srgbClr val="FBAE40"/>
          </p15:clr>
        </p15:guide>
        <p15:guide id="9" pos="7355">
          <p15:clr>
            <a:srgbClr val="FBAE40"/>
          </p15:clr>
        </p15:guide>
        <p15:guide id="10" pos="32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item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291561" y="1845395"/>
            <a:ext cx="165542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46985" y="1845394"/>
            <a:ext cx="0" cy="438442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879130" y="3431352"/>
            <a:ext cx="148235" cy="10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3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79130" y="4753407"/>
            <a:ext cx="148235" cy="108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879130" y="2124215"/>
            <a:ext cx="148235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678360" y="2135510"/>
            <a:ext cx="2099450" cy="1080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678360" y="3442647"/>
            <a:ext cx="2099450" cy="1080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3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678360" y="4749784"/>
            <a:ext cx="2099450" cy="1080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5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[Placeholder]</a:t>
            </a:r>
            <a:endParaRPr lang="en-GB" dirty="0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3128684" y="2135510"/>
            <a:ext cx="8341549" cy="1080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err="1"/>
              <a:t>Sed</a:t>
            </a:r>
            <a:r>
              <a:rPr lang="en-US" dirty="0"/>
              <a:t> ac </a:t>
            </a:r>
            <a:r>
              <a:rPr lang="en-US" dirty="0" err="1"/>
              <a:t>elementum</a:t>
            </a:r>
            <a:r>
              <a:rPr lang="en-US" dirty="0"/>
              <a:t> ante, id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Maecenas </a:t>
            </a:r>
            <a:r>
              <a:rPr lang="en-US" dirty="0" err="1"/>
              <a:t>interdum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ac, </a:t>
            </a:r>
            <a:r>
              <a:rPr lang="en-US" dirty="0" err="1"/>
              <a:t>lacinia</a:t>
            </a:r>
            <a:r>
              <a:rPr lang="en-US" dirty="0"/>
              <a:t> id mi.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semper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 </a:t>
            </a:r>
            <a:endParaRPr lang="en-GB" dirty="0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3128683" y="3436999"/>
            <a:ext cx="8341549" cy="1080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err="1"/>
              <a:t>Sed</a:t>
            </a:r>
            <a:r>
              <a:rPr lang="en-US" dirty="0"/>
              <a:t> ac </a:t>
            </a:r>
            <a:r>
              <a:rPr lang="en-US" dirty="0" err="1"/>
              <a:t>elementum</a:t>
            </a:r>
            <a:r>
              <a:rPr lang="en-US" dirty="0"/>
              <a:t> ante, id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Maecenas </a:t>
            </a:r>
            <a:r>
              <a:rPr lang="en-US" dirty="0" err="1"/>
              <a:t>interdum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ac, </a:t>
            </a:r>
            <a:r>
              <a:rPr lang="en-US" dirty="0" err="1"/>
              <a:t>lacinia</a:t>
            </a:r>
            <a:r>
              <a:rPr lang="en-US" dirty="0"/>
              <a:t> id mi.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semper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 </a:t>
            </a:r>
            <a:endParaRPr lang="en-GB" dirty="0"/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3128683" y="4744136"/>
            <a:ext cx="8341549" cy="1080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semper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venenatis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36EBB71-1AEC-4D92-8A51-969FF0A7CB1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7" y="911046"/>
            <a:ext cx="11160125" cy="6708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This is a placeholder for a short introduction text to the slide.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Nam vitae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Nam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Maecenas dictum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cursus </a:t>
            </a:r>
            <a:r>
              <a:rPr lang="en-US" dirty="0" err="1"/>
              <a:t>eleifend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pharetra.</a:t>
            </a:r>
            <a:endParaRPr lang="en-GB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1291561" y="1845395"/>
            <a:ext cx="165542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2946985" y="1845394"/>
            <a:ext cx="0" cy="438442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 userDrawn="1"/>
        </p:nvSpPr>
        <p:spPr>
          <a:xfrm>
            <a:off x="2879130" y="3431352"/>
            <a:ext cx="148235" cy="10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accent3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2879130" y="4753407"/>
            <a:ext cx="148235" cy="108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2879130" y="2124215"/>
            <a:ext cx="148235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81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item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291561" y="1794901"/>
            <a:ext cx="165542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46985" y="1794900"/>
            <a:ext cx="0" cy="454224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879130" y="1980457"/>
            <a:ext cx="148235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678360" y="1980457"/>
            <a:ext cx="2099450" cy="900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3128684" y="1980457"/>
            <a:ext cx="8341549" cy="900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2879130" y="3081491"/>
            <a:ext cx="148235" cy="9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678360" y="3081491"/>
            <a:ext cx="2099450" cy="900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2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3128684" y="3081491"/>
            <a:ext cx="8341549" cy="900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2879130" y="4182525"/>
            <a:ext cx="148235" cy="90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678360" y="4182525"/>
            <a:ext cx="2099450" cy="900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3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3128684" y="4182525"/>
            <a:ext cx="8341549" cy="900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2885390" y="5259835"/>
            <a:ext cx="148235" cy="9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678360" y="5259835"/>
            <a:ext cx="2099450" cy="900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4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3128684" y="5259835"/>
            <a:ext cx="8341549" cy="900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A36EBB71-1AEC-4D92-8A51-969FF0A7CB1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7" y="911046"/>
            <a:ext cx="11160125" cy="6708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This is a placeholder for a short introduction text to the slide.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Nam vitae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Nam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Maecenas dictum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cursus </a:t>
            </a:r>
            <a:r>
              <a:rPr lang="en-US" dirty="0" err="1"/>
              <a:t>eleifend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pharetra.</a:t>
            </a:r>
            <a:endParaRPr lang="en-GB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1291561" y="1794901"/>
            <a:ext cx="165542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2946985" y="1794900"/>
            <a:ext cx="0" cy="454224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>
            <a:off x="2879130" y="1980457"/>
            <a:ext cx="148235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accent1"/>
              </a:solidFill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2879130" y="3081491"/>
            <a:ext cx="148235" cy="9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accent1"/>
              </a:solidFill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2879130" y="4182525"/>
            <a:ext cx="148235" cy="90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accent1"/>
              </a:solidFill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2885390" y="5259835"/>
            <a:ext cx="148235" cy="9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587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item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291561" y="1162998"/>
            <a:ext cx="165542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46985" y="1162997"/>
            <a:ext cx="0" cy="507686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879130" y="1348554"/>
            <a:ext cx="148235" cy="8574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678360" y="1359850"/>
            <a:ext cx="2099450" cy="84934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3128684" y="1359850"/>
            <a:ext cx="8341549" cy="849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2879130" y="2315227"/>
            <a:ext cx="148235" cy="8574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678360" y="2326523"/>
            <a:ext cx="2099450" cy="84934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2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3128684" y="2326523"/>
            <a:ext cx="8341549" cy="849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2879130" y="3278669"/>
            <a:ext cx="148235" cy="8574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678360" y="3289965"/>
            <a:ext cx="2099450" cy="84934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3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3128684" y="3289965"/>
            <a:ext cx="8341549" cy="849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2879130" y="4238880"/>
            <a:ext cx="148235" cy="8574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678360" y="4250176"/>
            <a:ext cx="2099450" cy="84934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4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3128684" y="4250176"/>
            <a:ext cx="8341549" cy="849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2879130" y="5195860"/>
            <a:ext cx="148235" cy="8574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36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678360" y="5207156"/>
            <a:ext cx="2099450" cy="84934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5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37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3128684" y="5207156"/>
            <a:ext cx="8341549" cy="849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A36EBB71-1AEC-4D92-8A51-969FF0A7CB1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1291561" y="1162998"/>
            <a:ext cx="165542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2946985" y="1162997"/>
            <a:ext cx="0" cy="507686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>
            <a:off x="2879130" y="1348554"/>
            <a:ext cx="148235" cy="8574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accent1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2879130" y="2315227"/>
            <a:ext cx="148235" cy="8574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accent1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2879130" y="3278669"/>
            <a:ext cx="148235" cy="8574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accent1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2879130" y="4238880"/>
            <a:ext cx="148235" cy="8574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accent1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2879130" y="5195860"/>
            <a:ext cx="148235" cy="8574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785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(Colour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64547" y="2347335"/>
            <a:ext cx="4680000" cy="3849150"/>
          </a:xfrm>
          <a:prstGeom prst="rect">
            <a:avLst/>
          </a:prstGeom>
          <a:solidFill>
            <a:srgbClr val="CCE9E5"/>
          </a:solidFill>
        </p:spPr>
        <p:txBody>
          <a:bodyPr lIns="180000" tIns="180000" rIns="180000" bIns="180000">
            <a:normAutofit/>
          </a:bodyPr>
          <a:lstStyle>
            <a:lvl1pPr marL="342900" indent="-342900">
              <a:buClr>
                <a:srgbClr val="004A40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rgbClr val="004A4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efficitur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suscipit</a:t>
            </a:r>
            <a:r>
              <a:rPr lang="pt-BR" dirty="0"/>
              <a:t>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dapibus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urna </a:t>
            </a:r>
            <a:r>
              <a:rPr lang="pt-BR" dirty="0" err="1"/>
              <a:t>vel</a:t>
            </a:r>
            <a:r>
              <a:rPr lang="pt-BR" dirty="0"/>
              <a:t>, </a:t>
            </a:r>
            <a:r>
              <a:rPr lang="pt-BR" dirty="0" err="1"/>
              <a:t>convallis</a:t>
            </a:r>
            <a:r>
              <a:rPr lang="pt-BR" dirty="0"/>
              <a:t>.</a:t>
            </a:r>
          </a:p>
          <a:p>
            <a:pPr lvl="0"/>
            <a:r>
              <a:rPr lang="en-GB" dirty="0" err="1"/>
              <a:t>Curabitur</a:t>
            </a:r>
            <a:r>
              <a:rPr lang="en-GB" dirty="0"/>
              <a:t> at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, </a:t>
            </a:r>
            <a:r>
              <a:rPr lang="en-GB" dirty="0" err="1"/>
              <a:t>facilisis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at, </a:t>
            </a:r>
            <a:r>
              <a:rPr lang="en-GB" dirty="0" err="1"/>
              <a:t>molestie</a:t>
            </a:r>
            <a:r>
              <a:rPr lang="en-GB" dirty="0"/>
              <a:t> lacus. Maecenas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, a porta </a:t>
            </a:r>
            <a:r>
              <a:rPr lang="en-GB" dirty="0" err="1"/>
              <a:t>justo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at ipsum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. 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356188" y="2347334"/>
            <a:ext cx="4680000" cy="3849151"/>
          </a:xfrm>
          <a:prstGeom prst="rect">
            <a:avLst/>
          </a:prstGeom>
          <a:solidFill>
            <a:srgbClr val="CEE5F3"/>
          </a:solidFill>
        </p:spPr>
        <p:txBody>
          <a:bodyPr lIns="180000" tIns="180000" rIns="180000" bIns="180000">
            <a:normAutofit/>
          </a:bodyPr>
          <a:lstStyle>
            <a:lvl1pPr marL="342900" indent="-342900">
              <a:buClr>
                <a:srgbClr val="083F61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rgbClr val="083F6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</a:t>
            </a:r>
          </a:p>
          <a:p>
            <a:pPr lvl="0"/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efficitur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suscipit</a:t>
            </a:r>
            <a:r>
              <a:rPr lang="pt-BR" dirty="0"/>
              <a:t>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dapibus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urna </a:t>
            </a:r>
            <a:r>
              <a:rPr lang="pt-BR" dirty="0" err="1"/>
              <a:t>vel</a:t>
            </a:r>
            <a:r>
              <a:rPr lang="pt-BR" dirty="0"/>
              <a:t>, </a:t>
            </a:r>
            <a:r>
              <a:rPr lang="pt-BR" dirty="0" err="1"/>
              <a:t>convallis</a:t>
            </a:r>
            <a:r>
              <a:rPr lang="pt-BR" dirty="0"/>
              <a:t>. </a:t>
            </a:r>
          </a:p>
          <a:p>
            <a:pPr lvl="0"/>
            <a:r>
              <a:rPr lang="en-GB" dirty="0" err="1"/>
              <a:t>Curabitur</a:t>
            </a:r>
            <a:r>
              <a:rPr lang="en-GB" dirty="0"/>
              <a:t> at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, </a:t>
            </a:r>
            <a:r>
              <a:rPr lang="en-GB" dirty="0" err="1"/>
              <a:t>facilisis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at, </a:t>
            </a:r>
            <a:r>
              <a:rPr lang="en-GB" dirty="0" err="1"/>
              <a:t>molestie</a:t>
            </a:r>
            <a:r>
              <a:rPr lang="en-GB" dirty="0"/>
              <a:t> lacus. Maecenas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, a porta </a:t>
            </a:r>
            <a:r>
              <a:rPr lang="en-GB" dirty="0" err="1"/>
              <a:t>justo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at ipsum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.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1164547" y="1707535"/>
            <a:ext cx="4680000" cy="511175"/>
          </a:xfrm>
          <a:prstGeom prst="rect">
            <a:avLst/>
          </a:prstGeom>
          <a:solidFill>
            <a:schemeClr val="accent3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 SECOND TITLE]</a:t>
            </a:r>
            <a:endParaRPr lang="en-GB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6355861" y="1707534"/>
            <a:ext cx="4680000" cy="511175"/>
          </a:xfrm>
          <a:prstGeom prst="rect">
            <a:avLst/>
          </a:prstGeom>
          <a:solidFill>
            <a:schemeClr val="accent4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36EBB71-1AEC-4D92-8A51-969FF0A7CB1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164546" y="908050"/>
            <a:ext cx="9871315" cy="670859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GB" sz="1800" b="1" kern="1200" baseline="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[ INSERT THE TITLE HERE ]</a:t>
            </a:r>
            <a:endParaRPr lang="en-GB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164547" y="6226241"/>
            <a:ext cx="4680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355861" y="6226241"/>
            <a:ext cx="4680000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164547" y="6226241"/>
            <a:ext cx="4680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6355861" y="6226241"/>
            <a:ext cx="4680000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294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(Colour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66340" y="2294741"/>
            <a:ext cx="3052370" cy="4032711"/>
          </a:xfrm>
          <a:prstGeom prst="rect">
            <a:avLst/>
          </a:prstGeom>
          <a:solidFill>
            <a:srgbClr val="CCE9E5"/>
          </a:solidFill>
        </p:spPr>
        <p:txBody>
          <a:bodyPr lIns="180000" tIns="180000" rIns="180000" bIns="180000">
            <a:normAutofit/>
          </a:bodyPr>
          <a:lstStyle>
            <a:lvl1pPr marL="342900" indent="-342900">
              <a:buClr>
                <a:srgbClr val="004A40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rgbClr val="004A4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efficitur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suscipit</a:t>
            </a:r>
            <a:r>
              <a:rPr lang="pt-BR" dirty="0"/>
              <a:t>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dapibus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.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569815" y="2294741"/>
            <a:ext cx="3052370" cy="4032711"/>
          </a:xfrm>
          <a:prstGeom prst="rect">
            <a:avLst/>
          </a:prstGeom>
          <a:solidFill>
            <a:srgbClr val="CEE5F3"/>
          </a:solidFill>
        </p:spPr>
        <p:txBody>
          <a:bodyPr lIns="180000" tIns="180000" rIns="180000" bIns="180000">
            <a:normAutofit/>
          </a:bodyPr>
          <a:lstStyle>
            <a:lvl1pPr marL="342900" indent="-342900">
              <a:buClr>
                <a:srgbClr val="083F61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rgbClr val="083F6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</a:t>
            </a:r>
          </a:p>
          <a:p>
            <a:pPr lvl="0"/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efficitur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suscipit</a:t>
            </a:r>
            <a:r>
              <a:rPr lang="pt-BR" dirty="0"/>
              <a:t>. 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1166340" y="1654941"/>
            <a:ext cx="3052370" cy="511175"/>
          </a:xfrm>
          <a:prstGeom prst="rect">
            <a:avLst/>
          </a:prstGeom>
          <a:solidFill>
            <a:schemeClr val="accent3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 SECOND TITLE]</a:t>
            </a:r>
            <a:endParaRPr lang="en-GB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574752" y="1654941"/>
            <a:ext cx="3052370" cy="511175"/>
          </a:xfrm>
          <a:prstGeom prst="rect">
            <a:avLst/>
          </a:prstGeom>
          <a:solidFill>
            <a:schemeClr val="accent4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36EBB71-1AEC-4D92-8A51-969FF0A7CB1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164546" y="908051"/>
            <a:ext cx="9871315" cy="618266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GB" sz="1800" b="1" kern="1200" baseline="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[ INSERT THE TITLE HERE ]</a:t>
            </a:r>
            <a:endParaRPr lang="en-GB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164546" y="6355363"/>
            <a:ext cx="3054164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4569815" y="6355363"/>
            <a:ext cx="3052370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>
            <a:spLocks noGrp="1"/>
          </p:cNvSpPr>
          <p:nvPr>
            <p:ph idx="21" hasCustomPrompt="1"/>
          </p:nvPr>
        </p:nvSpPr>
        <p:spPr>
          <a:xfrm>
            <a:off x="7983491" y="2294741"/>
            <a:ext cx="3052370" cy="4032711"/>
          </a:xfrm>
          <a:prstGeom prst="rect">
            <a:avLst/>
          </a:prstGeom>
          <a:solidFill>
            <a:srgbClr val="E0F5FA"/>
          </a:solidFill>
        </p:spPr>
        <p:txBody>
          <a:bodyPr lIns="180000" tIns="180000" rIns="180000" bIns="180000">
            <a:normAutofit/>
          </a:bodyPr>
          <a:lstStyle>
            <a:lvl1pPr marL="342900" indent="-342900">
              <a:buClr>
                <a:schemeClr val="accent5">
                  <a:lumMod val="75000"/>
                </a:schemeClr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</a:t>
            </a:r>
            <a:endParaRPr lang="en-GB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7983164" y="1654941"/>
            <a:ext cx="3052370" cy="511175"/>
          </a:xfrm>
          <a:prstGeom prst="rect">
            <a:avLst/>
          </a:prstGeom>
          <a:solidFill>
            <a:schemeClr val="accent5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7983164" y="6355363"/>
            <a:ext cx="3052370" cy="1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284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(Colour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1299" y="2294741"/>
            <a:ext cx="2620713" cy="4032711"/>
          </a:xfrm>
          <a:prstGeom prst="rect">
            <a:avLst/>
          </a:prstGeom>
          <a:solidFill>
            <a:srgbClr val="CCE9E5"/>
          </a:solidFill>
        </p:spPr>
        <p:txBody>
          <a:bodyPr lIns="180000" tIns="180000" rIns="180000" bIns="180000">
            <a:normAutofit/>
          </a:bodyPr>
          <a:lstStyle>
            <a:lvl1pPr marL="342900" indent="-342900">
              <a:buClr>
                <a:srgbClr val="004A40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rgbClr val="004A4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 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374354" y="2294741"/>
            <a:ext cx="2620713" cy="4032711"/>
          </a:xfrm>
          <a:prstGeom prst="rect">
            <a:avLst/>
          </a:prstGeom>
          <a:solidFill>
            <a:srgbClr val="CEE5F3"/>
          </a:solidFill>
        </p:spPr>
        <p:txBody>
          <a:bodyPr lIns="180000" tIns="180000" rIns="180000" bIns="180000">
            <a:normAutofit/>
          </a:bodyPr>
          <a:lstStyle>
            <a:lvl1pPr marL="342900" indent="-342900">
              <a:buClr>
                <a:srgbClr val="083F61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rgbClr val="083F6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521299" y="1654941"/>
            <a:ext cx="2620713" cy="511175"/>
          </a:xfrm>
          <a:prstGeom prst="rect">
            <a:avLst/>
          </a:prstGeom>
          <a:solidFill>
            <a:schemeClr val="accent3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 SECOND TITLE]</a:t>
            </a:r>
            <a:endParaRPr lang="en-GB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3374245" y="1654941"/>
            <a:ext cx="2620713" cy="511175"/>
          </a:xfrm>
          <a:prstGeom prst="rect">
            <a:avLst/>
          </a:prstGeom>
          <a:solidFill>
            <a:schemeClr val="accent4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36EBB71-1AEC-4D92-8A51-969FF0A7CB1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19505" y="908050"/>
            <a:ext cx="11181344" cy="609383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GB" sz="1800" b="1" kern="1200" baseline="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[ INSERT THE TITLE HERE ]</a:t>
            </a:r>
            <a:endParaRPr lang="en-GB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19505" y="6355363"/>
            <a:ext cx="2622253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374075" y="6355363"/>
            <a:ext cx="2620713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>
            <a:spLocks noGrp="1"/>
          </p:cNvSpPr>
          <p:nvPr>
            <p:ph idx="21" hasCustomPrompt="1"/>
          </p:nvPr>
        </p:nvSpPr>
        <p:spPr>
          <a:xfrm>
            <a:off x="6227409" y="2294741"/>
            <a:ext cx="2620713" cy="4032711"/>
          </a:xfrm>
          <a:prstGeom prst="rect">
            <a:avLst/>
          </a:prstGeom>
          <a:solidFill>
            <a:srgbClr val="E0F5FA"/>
          </a:solidFill>
        </p:spPr>
        <p:txBody>
          <a:bodyPr lIns="180000" tIns="180000" rIns="180000" bIns="180000">
            <a:normAutofit/>
          </a:bodyPr>
          <a:lstStyle>
            <a:lvl1pPr marL="342900" indent="-342900">
              <a:buClr>
                <a:schemeClr val="accent5">
                  <a:lumMod val="75000"/>
                </a:schemeClr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</a:t>
            </a:r>
            <a:endParaRPr lang="en-GB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6227191" y="1654941"/>
            <a:ext cx="2620713" cy="511175"/>
          </a:xfrm>
          <a:prstGeom prst="rect">
            <a:avLst/>
          </a:prstGeom>
          <a:solidFill>
            <a:schemeClr val="accent5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6227105" y="6355362"/>
            <a:ext cx="2620713" cy="3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>
            <a:spLocks noGrp="1"/>
          </p:cNvSpPr>
          <p:nvPr>
            <p:ph idx="23" hasCustomPrompt="1"/>
          </p:nvPr>
        </p:nvSpPr>
        <p:spPr>
          <a:xfrm>
            <a:off x="9080463" y="2294741"/>
            <a:ext cx="2620713" cy="4032711"/>
          </a:xfrm>
          <a:prstGeom prst="rect">
            <a:avLst/>
          </a:prstGeom>
          <a:solidFill>
            <a:srgbClr val="EBF5E3"/>
          </a:solidFill>
        </p:spPr>
        <p:txBody>
          <a:bodyPr lIns="180000" tIns="180000" rIns="180000" bIns="180000">
            <a:normAutofit/>
          </a:bodyPr>
          <a:lstStyle>
            <a:lvl1pPr marL="342900" indent="-342900">
              <a:buClr>
                <a:schemeClr val="accent2">
                  <a:lumMod val="75000"/>
                </a:schemeClr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</a:t>
            </a:r>
            <a:endParaRPr lang="en-GB" dirty="0"/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4" hasCustomPrompt="1"/>
          </p:nvPr>
        </p:nvSpPr>
        <p:spPr>
          <a:xfrm>
            <a:off x="9080136" y="1654941"/>
            <a:ext cx="2620713" cy="511175"/>
          </a:xfrm>
          <a:prstGeom prst="rect">
            <a:avLst/>
          </a:prstGeom>
          <a:solidFill>
            <a:schemeClr val="accent2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cxnSp>
        <p:nvCxnSpPr>
          <p:cNvPr id="24" name="Straight Connector 23"/>
          <p:cNvCxnSpPr/>
          <p:nvPr userDrawn="1"/>
        </p:nvCxnSpPr>
        <p:spPr>
          <a:xfrm flipV="1">
            <a:off x="9080136" y="6355362"/>
            <a:ext cx="2620713" cy="3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596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EBB71-1AEC-4D92-8A51-969FF0A7CB1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[Add slide title here]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2704" y="2435418"/>
            <a:ext cx="2318989" cy="3870058"/>
          </a:xfrm>
          <a:prstGeom prst="rect">
            <a:avLst/>
          </a:prstGeom>
          <a:solidFill>
            <a:srgbClr val="EBF5E3"/>
          </a:solidFill>
        </p:spPr>
        <p:txBody>
          <a:bodyPr lIns="180000" tIns="180000" rIns="180000" bIns="180000">
            <a:normAutofit/>
          </a:bodyPr>
          <a:lstStyle>
            <a:lvl1pPr marL="0" indent="0" algn="ctr">
              <a:buClr>
                <a:srgbClr val="004A40"/>
              </a:buClr>
              <a:buSzPct val="80000"/>
              <a:buFont typeface="Bahnschrift SemiBold SemiConden" panose="020B0502040204020203" pitchFamily="34" charset="0"/>
              <a:buNone/>
              <a:defRPr sz="1600" b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</a:t>
            </a:r>
          </a:p>
          <a:p>
            <a:pPr lvl="0"/>
            <a:r>
              <a:rPr lang="pt-BR" dirty="0"/>
              <a:t>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 hasCustomPrompt="1"/>
          </p:nvPr>
        </p:nvSpPr>
        <p:spPr>
          <a:xfrm>
            <a:off x="2545071" y="2435418"/>
            <a:ext cx="2318989" cy="3870058"/>
          </a:xfrm>
          <a:prstGeom prst="rect">
            <a:avLst/>
          </a:prstGeom>
          <a:solidFill>
            <a:srgbClr val="CCE9E5"/>
          </a:solidFill>
        </p:spPr>
        <p:txBody>
          <a:bodyPr lIns="180000" tIns="180000" rIns="180000" bIns="180000">
            <a:normAutofit/>
          </a:bodyPr>
          <a:lstStyle>
            <a:lvl1pPr marL="0" indent="0" algn="ctr">
              <a:buClr>
                <a:srgbClr val="083F61"/>
              </a:buClr>
              <a:buSzPct val="80000"/>
              <a:buFont typeface="Bahnschrift SemiBold SemiConden" panose="020B0502040204020203" pitchFamily="34" charset="0"/>
              <a:buNone/>
              <a:defRPr sz="1600" b="0">
                <a:solidFill>
                  <a:srgbClr val="007373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endParaRPr lang="pt-BR" dirty="0"/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142704" y="1795618"/>
            <a:ext cx="2318989" cy="563426"/>
          </a:xfrm>
          <a:prstGeom prst="rect">
            <a:avLst/>
          </a:prstGeom>
          <a:solidFill>
            <a:schemeClr val="accent2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 SECOND TITLE]</a:t>
            </a:r>
            <a:endParaRPr lang="en-GB" dirty="0"/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2545071" y="1795618"/>
            <a:ext cx="2318989" cy="563426"/>
          </a:xfrm>
          <a:prstGeom prst="rect">
            <a:avLst/>
          </a:prstGeom>
          <a:solidFill>
            <a:srgbClr val="009999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42705" y="1048727"/>
            <a:ext cx="11928456" cy="670859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GB" sz="1800" b="1" kern="1200" baseline="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[ INSERT MAIN TITLE HERE ]</a:t>
            </a:r>
            <a:endParaRPr lang="en-GB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42705" y="6337808"/>
            <a:ext cx="2318989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2545072" y="6337808"/>
            <a:ext cx="2318989" cy="0"/>
          </a:xfrm>
          <a:prstGeom prst="line">
            <a:avLst/>
          </a:prstGeom>
          <a:ln w="38100">
            <a:solidFill>
              <a:srgbClr val="0073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>
            <a:spLocks noGrp="1"/>
          </p:cNvSpPr>
          <p:nvPr>
            <p:ph idx="21" hasCustomPrompt="1"/>
          </p:nvPr>
        </p:nvSpPr>
        <p:spPr>
          <a:xfrm>
            <a:off x="4947438" y="2435418"/>
            <a:ext cx="2318989" cy="3870058"/>
          </a:xfrm>
          <a:prstGeom prst="rect">
            <a:avLst/>
          </a:prstGeom>
          <a:solidFill>
            <a:srgbClr val="D7EFFF"/>
          </a:solidFill>
        </p:spPr>
        <p:txBody>
          <a:bodyPr lIns="180000" tIns="180000" rIns="180000" bIns="180000">
            <a:normAutofit/>
          </a:bodyPr>
          <a:lstStyle>
            <a:lvl1pPr marL="0" indent="0" algn="ctr">
              <a:buClr>
                <a:schemeClr val="accent5">
                  <a:lumMod val="75000"/>
                </a:schemeClr>
              </a:buClr>
              <a:buSzPct val="80000"/>
              <a:buFont typeface="Bahnschrift SemiBold SemiConden" panose="020B0502040204020203" pitchFamily="34" charset="0"/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endParaRPr lang="pt-BR" dirty="0"/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4947438" y="1795618"/>
            <a:ext cx="2318989" cy="563426"/>
          </a:xfrm>
          <a:prstGeom prst="rect">
            <a:avLst/>
          </a:prstGeom>
          <a:solidFill>
            <a:schemeClr val="accent1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4947439" y="6337806"/>
            <a:ext cx="2318989" cy="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/>
          <p:cNvSpPr>
            <a:spLocks noGrp="1"/>
          </p:cNvSpPr>
          <p:nvPr>
            <p:ph idx="23" hasCustomPrompt="1"/>
          </p:nvPr>
        </p:nvSpPr>
        <p:spPr>
          <a:xfrm>
            <a:off x="7349805" y="2435418"/>
            <a:ext cx="2318989" cy="3870058"/>
          </a:xfrm>
          <a:prstGeom prst="rect">
            <a:avLst/>
          </a:prstGeom>
          <a:solidFill>
            <a:srgbClr val="CEE5F3"/>
          </a:solidFill>
        </p:spPr>
        <p:txBody>
          <a:bodyPr lIns="180000" tIns="180000" rIns="180000" bIns="180000">
            <a:normAutofit/>
          </a:bodyPr>
          <a:lstStyle>
            <a:lvl1pPr marL="0" indent="0" algn="ctr">
              <a:buClr>
                <a:srgbClr val="083F61"/>
              </a:buClr>
              <a:buSzPct val="80000"/>
              <a:buFont typeface="Bahnschrift SemiBold SemiConden" panose="020B0502040204020203" pitchFamily="34" charset="0"/>
              <a:buNone/>
              <a:defRPr sz="1600" b="0">
                <a:solidFill>
                  <a:srgbClr val="083F6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endParaRPr lang="pt-BR" dirty="0"/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</p:txBody>
      </p:sp>
      <p:sp>
        <p:nvSpPr>
          <p:cNvPr id="34" name="Text Placeholder 18"/>
          <p:cNvSpPr>
            <a:spLocks noGrp="1"/>
          </p:cNvSpPr>
          <p:nvPr>
            <p:ph type="body" sz="quarter" idx="24" hasCustomPrompt="1"/>
          </p:nvPr>
        </p:nvSpPr>
        <p:spPr>
          <a:xfrm>
            <a:off x="7349805" y="1795618"/>
            <a:ext cx="2318989" cy="563426"/>
          </a:xfrm>
          <a:prstGeom prst="rect">
            <a:avLst/>
          </a:prstGeom>
          <a:solidFill>
            <a:schemeClr val="accent4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7349806" y="6337808"/>
            <a:ext cx="2318989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/>
          <p:cNvSpPr>
            <a:spLocks noGrp="1"/>
          </p:cNvSpPr>
          <p:nvPr>
            <p:ph idx="25" hasCustomPrompt="1"/>
          </p:nvPr>
        </p:nvSpPr>
        <p:spPr>
          <a:xfrm>
            <a:off x="9752172" y="2435418"/>
            <a:ext cx="2318989" cy="3870058"/>
          </a:xfrm>
          <a:prstGeom prst="rect">
            <a:avLst/>
          </a:prstGeom>
          <a:solidFill>
            <a:srgbClr val="E0F5FA"/>
          </a:solidFill>
        </p:spPr>
        <p:txBody>
          <a:bodyPr lIns="180000" tIns="180000" rIns="180000" bIns="180000">
            <a:normAutofit/>
          </a:bodyPr>
          <a:lstStyle>
            <a:lvl1pPr marL="0" indent="0" algn="ctr">
              <a:buClr>
                <a:schemeClr val="accent5">
                  <a:lumMod val="75000"/>
                </a:schemeClr>
              </a:buClr>
              <a:buSzPct val="80000"/>
              <a:buFont typeface="Bahnschrift SemiBold SemiConden" panose="020B0502040204020203" pitchFamily="34" charset="0"/>
              <a:buNone/>
              <a:defRPr sz="1600" b="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endParaRPr lang="pt-BR" dirty="0"/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</p:txBody>
      </p:sp>
      <p:sp>
        <p:nvSpPr>
          <p:cNvPr id="37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9752172" y="1795618"/>
            <a:ext cx="2318989" cy="563426"/>
          </a:xfrm>
          <a:prstGeom prst="rect">
            <a:avLst/>
          </a:prstGeom>
          <a:solidFill>
            <a:schemeClr val="accent5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cxnSp>
        <p:nvCxnSpPr>
          <p:cNvPr id="38" name="Straight Connector 37"/>
          <p:cNvCxnSpPr/>
          <p:nvPr userDrawn="1"/>
        </p:nvCxnSpPr>
        <p:spPr>
          <a:xfrm flipV="1">
            <a:off x="9752173" y="6337806"/>
            <a:ext cx="2318989" cy="6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560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2" b="4145"/>
          <a:stretch/>
        </p:blipFill>
        <p:spPr>
          <a:xfrm>
            <a:off x="0" y="-10491"/>
            <a:ext cx="12192000" cy="686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88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ECD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904095" y="2266912"/>
            <a:ext cx="10150475" cy="66024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Add text 1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904095" y="2841343"/>
            <a:ext cx="10150475" cy="66024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>
                <a:solidFill>
                  <a:schemeClr val="accent4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Add text 2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904095" y="4027301"/>
            <a:ext cx="10150475" cy="32827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Add your text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2546274" y="5291577"/>
            <a:ext cx="6866117" cy="32827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dd</a:t>
            </a:r>
            <a:r>
              <a:rPr lang="en-US" dirty="0"/>
              <a:t> Month </a:t>
            </a:r>
            <a:r>
              <a:rPr lang="en-US" dirty="0" err="1"/>
              <a:t>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331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91"/>
            <a:ext cx="12210650" cy="6868491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985978" y="2710491"/>
            <a:ext cx="3419188" cy="139828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Add text </a:t>
            </a:r>
            <a:br>
              <a:rPr lang="en-US" dirty="0"/>
            </a:br>
            <a:r>
              <a:rPr lang="en-US" dirty="0"/>
              <a:t>Title of the section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423" y="3096306"/>
            <a:ext cx="390123" cy="626654"/>
          </a:xfrm>
          <a:prstGeom prst="rect">
            <a:avLst/>
          </a:prstGeom>
        </p:spPr>
      </p:pic>
      <p:sp>
        <p:nvSpPr>
          <p:cNvPr id="12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3679546" y="3156718"/>
            <a:ext cx="855878" cy="50583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400" b="1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XX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721030" y="2675798"/>
            <a:ext cx="0" cy="1467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97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36EBB71-1AEC-4D92-8A51-969FF0A7CB1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54351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BB71-1AEC-4D92-8A51-969FF0A7CB1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[Add slide title here]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78361" y="1068019"/>
            <a:ext cx="10799188" cy="4972419"/>
          </a:xfrm>
          <a:prstGeom prst="rect">
            <a:avLst/>
          </a:prstGeom>
        </p:spPr>
        <p:txBody>
          <a:bodyPr anchor="ctr" anchorCtr="0"/>
          <a:lstStyle>
            <a:lvl1pPr marL="228600" indent="-228600">
              <a:buClr>
                <a:schemeClr val="accent1"/>
              </a:buClr>
              <a:buFont typeface="Bahnschrift SemiBold SemiConden" panose="020B0502040204020203" pitchFamily="34" charset="0"/>
              <a:buChar char="&gt;"/>
              <a:defRPr sz="1800" baseline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2"/>
              </a:buClr>
              <a:buSzPct val="60000"/>
              <a:buFont typeface="Arial" panose="020B0604020202020204" pitchFamily="34" charset="0"/>
              <a:buChar char="&gt;"/>
              <a:defRPr sz="1800" b="0">
                <a:solidFill>
                  <a:schemeClr val="tx1"/>
                </a:solidFill>
                <a:latin typeface="+mj-lt"/>
              </a:defRPr>
            </a:lvl2pPr>
            <a:lvl3pPr marL="1143000" indent="-228600">
              <a:buFont typeface="Wingdings" panose="05000000000000000000" pitchFamily="2" charset="2"/>
              <a:buChar char=""/>
              <a:defRPr sz="1800">
                <a:solidFill>
                  <a:schemeClr val="tx1"/>
                </a:solidFill>
                <a:latin typeface="+mj-lt"/>
              </a:defRPr>
            </a:lvl3pPr>
            <a:lvl4pPr marL="1600200" indent="-228600">
              <a:buFont typeface="Wingdings" panose="05000000000000000000" pitchFamily="2" charset="2"/>
              <a:buChar char=""/>
              <a:defRPr sz="1800">
                <a:solidFill>
                  <a:schemeClr val="tx1"/>
                </a:solidFill>
                <a:latin typeface="+mj-lt"/>
              </a:defRPr>
            </a:lvl4pPr>
          </a:lstStyle>
          <a:p>
            <a:pPr lvl="0"/>
            <a:r>
              <a:rPr lang="en-GB" noProof="0" dirty="0"/>
              <a:t>[Type your text here]</a:t>
            </a:r>
          </a:p>
          <a:p>
            <a:pPr lvl="1"/>
            <a:r>
              <a:rPr lang="en-GB" noProof="0" dirty="0"/>
              <a:t>[Type your text here]</a:t>
            </a:r>
          </a:p>
          <a:p>
            <a:pPr lvl="2"/>
            <a:r>
              <a:rPr lang="en-GB" noProof="0" dirty="0"/>
              <a:t>[Type your text here]</a:t>
            </a:r>
          </a:p>
          <a:p>
            <a:pPr lvl="3"/>
            <a:r>
              <a:rPr lang="en-GB" noProof="0" dirty="0"/>
              <a:t>[Type your text here]</a:t>
            </a:r>
          </a:p>
        </p:txBody>
      </p:sp>
    </p:spTree>
    <p:extLst>
      <p:ext uri="{BB962C8B-B14F-4D97-AF65-F5344CB8AC3E}">
        <p14:creationId xmlns:p14="http://schemas.microsoft.com/office/powerpoint/2010/main" val="3348181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6EBB71-1AEC-4D92-8A51-969FF0A7CB1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[Add slide title here]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9" y="908050"/>
            <a:ext cx="5409374" cy="5473700"/>
          </a:xfrm>
          <a:prstGeom prst="rect">
            <a:avLst/>
          </a:prstGeom>
        </p:spPr>
        <p:txBody>
          <a:bodyPr anchor="ctr" anchorCtr="0"/>
          <a:lstStyle>
            <a:lvl1pPr marL="228600" indent="-228600">
              <a:buClr>
                <a:schemeClr val="accent1"/>
              </a:buClr>
              <a:buFont typeface="Bahnschrift SemiBold SemiConden" panose="020B0502040204020203" pitchFamily="34" charset="0"/>
              <a:buChar char="&gt;"/>
              <a:defRPr sz="1800" baseline="0">
                <a:solidFill>
                  <a:schemeClr val="tx1"/>
                </a:solidFill>
                <a:latin typeface="+mj-lt"/>
              </a:defRPr>
            </a:lvl1pPr>
            <a:lvl2pPr marL="685800" indent="-228600">
              <a:buClr>
                <a:schemeClr val="accent2"/>
              </a:buClr>
              <a:buSzPct val="60000"/>
              <a:buFont typeface="Arial" panose="020B0604020202020204" pitchFamily="34" charset="0"/>
              <a:buChar char="&gt;"/>
              <a:defRPr sz="1800" b="0">
                <a:solidFill>
                  <a:schemeClr val="tx1"/>
                </a:solidFill>
                <a:latin typeface="+mj-lt"/>
              </a:defRPr>
            </a:lvl2pPr>
            <a:lvl3pPr marL="1143000" indent="-228600">
              <a:buFont typeface="Wingdings" panose="05000000000000000000" pitchFamily="2" charset="2"/>
              <a:buChar char=""/>
              <a:defRPr sz="1800">
                <a:solidFill>
                  <a:schemeClr val="tx1"/>
                </a:solidFill>
                <a:latin typeface="+mj-lt"/>
              </a:defRPr>
            </a:lvl3pPr>
            <a:lvl4pPr marL="1600200" indent="-228600">
              <a:buFont typeface="Wingdings" panose="05000000000000000000" pitchFamily="2" charset="2"/>
              <a:buChar char=""/>
              <a:defRPr sz="1800">
                <a:solidFill>
                  <a:schemeClr val="tx1"/>
                </a:solidFill>
                <a:latin typeface="+mj-lt"/>
              </a:defRPr>
            </a:lvl4pPr>
          </a:lstStyle>
          <a:p>
            <a:pPr lvl="0"/>
            <a:r>
              <a:rPr lang="en-GB" noProof="0" dirty="0"/>
              <a:t>[Type your text here]</a:t>
            </a:r>
          </a:p>
          <a:p>
            <a:pPr lvl="1"/>
            <a:r>
              <a:rPr lang="en-GB" noProof="0" dirty="0"/>
              <a:t>[Type your text here]</a:t>
            </a:r>
          </a:p>
          <a:p>
            <a:pPr lvl="2"/>
            <a:r>
              <a:rPr lang="en-GB" noProof="0" dirty="0"/>
              <a:t>[Type your text here]</a:t>
            </a:r>
          </a:p>
          <a:p>
            <a:pPr lvl="3"/>
            <a:r>
              <a:rPr lang="en-GB" noProof="0" dirty="0"/>
              <a:t>[Type your text here]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6267691" y="908050"/>
            <a:ext cx="5408372" cy="5473700"/>
          </a:xfrm>
          <a:prstGeom prst="rect">
            <a:avLst/>
          </a:prstGeom>
        </p:spPr>
        <p:txBody>
          <a:bodyPr anchor="ctr" anchorCtr="0"/>
          <a:lstStyle>
            <a:lvl1pPr marL="228600" indent="-228600">
              <a:buClr>
                <a:schemeClr val="accent1"/>
              </a:buClr>
              <a:buFont typeface="Bahnschrift SemiBold SemiConden" panose="020B0502040204020203" pitchFamily="34" charset="0"/>
              <a:buChar char="&gt;"/>
              <a:defRPr sz="1800" baseline="0">
                <a:solidFill>
                  <a:schemeClr val="tx1"/>
                </a:solidFill>
                <a:latin typeface="+mj-lt"/>
              </a:defRPr>
            </a:lvl1pPr>
            <a:lvl2pPr marL="685800" indent="-228600">
              <a:buClr>
                <a:schemeClr val="accent2"/>
              </a:buClr>
              <a:buSzPct val="60000"/>
              <a:buFont typeface="Arial" panose="020B0604020202020204" pitchFamily="34" charset="0"/>
              <a:buChar char="&gt;"/>
              <a:defRPr sz="1800" b="0">
                <a:solidFill>
                  <a:schemeClr val="tx1"/>
                </a:solidFill>
                <a:latin typeface="+mj-lt"/>
              </a:defRPr>
            </a:lvl2pPr>
            <a:lvl3pPr marL="1143000" indent="-228600">
              <a:buFont typeface="Wingdings" panose="05000000000000000000" pitchFamily="2" charset="2"/>
              <a:buChar char=""/>
              <a:defRPr sz="1800">
                <a:solidFill>
                  <a:schemeClr val="tx1"/>
                </a:solidFill>
                <a:latin typeface="+mj-lt"/>
              </a:defRPr>
            </a:lvl3pPr>
            <a:lvl4pPr marL="1600200" indent="-228600">
              <a:buFont typeface="Wingdings" panose="05000000000000000000" pitchFamily="2" charset="2"/>
              <a:buChar char=""/>
              <a:defRPr sz="1800">
                <a:solidFill>
                  <a:schemeClr val="tx1"/>
                </a:solidFill>
                <a:latin typeface="+mj-lt"/>
              </a:defRPr>
            </a:lvl4pPr>
          </a:lstStyle>
          <a:p>
            <a:pPr lvl="0"/>
            <a:r>
              <a:rPr lang="en-GB" noProof="0" dirty="0"/>
              <a:t>[Type your text here]</a:t>
            </a:r>
          </a:p>
          <a:p>
            <a:pPr lvl="1"/>
            <a:r>
              <a:rPr lang="en-GB" noProof="0" dirty="0"/>
              <a:t>[Type your text here]</a:t>
            </a:r>
          </a:p>
          <a:p>
            <a:pPr lvl="2"/>
            <a:r>
              <a:rPr lang="en-GB" noProof="0" dirty="0"/>
              <a:t>[Type your text here]</a:t>
            </a:r>
          </a:p>
          <a:p>
            <a:pPr lvl="3"/>
            <a:r>
              <a:rPr lang="en-GB" noProof="0" dirty="0"/>
              <a:t>[Type your text here]</a:t>
            </a:r>
          </a:p>
        </p:txBody>
      </p:sp>
    </p:spTree>
    <p:extLst>
      <p:ext uri="{BB962C8B-B14F-4D97-AF65-F5344CB8AC3E}">
        <p14:creationId xmlns:p14="http://schemas.microsoft.com/office/powerpoint/2010/main" val="4032376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6EBB71-1AEC-4D92-8A51-969FF0A7CB1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[Add slide title here]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7501269" y="908050"/>
            <a:ext cx="4174793" cy="5473700"/>
          </a:xfrm>
          <a:prstGeom prst="rect">
            <a:avLst/>
          </a:prstGeom>
          <a:solidFill>
            <a:schemeClr val="bg2"/>
          </a:solidFill>
          <a:ln w="107950">
            <a:solidFill>
              <a:schemeClr val="bg1"/>
            </a:solidFill>
            <a:miter lim="800000"/>
          </a:ln>
          <a:effectLst>
            <a:outerShdw blurRad="165100" dist="38100" dir="2700000" sx="101000" sy="101000" algn="tl" rotWithShape="0">
              <a:prstClr val="black">
                <a:alpha val="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lang="en-GB" dirty="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908050"/>
            <a:ext cx="6524199" cy="5473700"/>
          </a:xfrm>
          <a:prstGeom prst="rect">
            <a:avLst/>
          </a:prstGeom>
        </p:spPr>
        <p:txBody>
          <a:bodyPr anchor="ctr" anchorCtr="0"/>
          <a:lstStyle>
            <a:lvl1pPr marL="228600" indent="-228600">
              <a:buClr>
                <a:schemeClr val="accent1"/>
              </a:buClr>
              <a:buFont typeface="Bahnschrift SemiBold SemiConden" panose="020B0502040204020203" pitchFamily="34" charset="0"/>
              <a:buChar char="&gt;"/>
              <a:defRPr sz="1800" baseline="0">
                <a:solidFill>
                  <a:schemeClr val="tx1"/>
                </a:solidFill>
                <a:latin typeface="+mj-lt"/>
              </a:defRPr>
            </a:lvl1pPr>
            <a:lvl2pPr marL="685800" indent="-228600">
              <a:buClr>
                <a:schemeClr val="accent2"/>
              </a:buClr>
              <a:buSzPct val="60000"/>
              <a:buFont typeface="Arial" panose="020B0604020202020204" pitchFamily="34" charset="0"/>
              <a:buChar char="&gt;"/>
              <a:defRPr sz="1800" b="0">
                <a:solidFill>
                  <a:schemeClr val="tx1"/>
                </a:solidFill>
                <a:latin typeface="+mj-lt"/>
              </a:defRPr>
            </a:lvl2pPr>
            <a:lvl3pPr marL="1143000" indent="-228600">
              <a:buFont typeface="Wingdings" panose="05000000000000000000" pitchFamily="2" charset="2"/>
              <a:buChar char=""/>
              <a:defRPr sz="1800">
                <a:solidFill>
                  <a:schemeClr val="tx1"/>
                </a:solidFill>
                <a:latin typeface="+mj-lt"/>
              </a:defRPr>
            </a:lvl3pPr>
            <a:lvl4pPr marL="1600200" indent="-228600">
              <a:buFont typeface="Wingdings" panose="05000000000000000000" pitchFamily="2" charset="2"/>
              <a:buChar char=""/>
              <a:defRPr sz="1800">
                <a:solidFill>
                  <a:schemeClr val="tx1"/>
                </a:solidFill>
                <a:latin typeface="+mj-lt"/>
              </a:defRPr>
            </a:lvl4pPr>
          </a:lstStyle>
          <a:p>
            <a:pPr lvl="0"/>
            <a:r>
              <a:rPr lang="en-GB" noProof="0" dirty="0"/>
              <a:t>[Type your text here]</a:t>
            </a:r>
          </a:p>
          <a:p>
            <a:pPr lvl="1"/>
            <a:r>
              <a:rPr lang="en-GB" noProof="0" dirty="0"/>
              <a:t>[Type your text here]</a:t>
            </a:r>
          </a:p>
          <a:p>
            <a:pPr lvl="2"/>
            <a:r>
              <a:rPr lang="en-GB" noProof="0" dirty="0"/>
              <a:t>[Type your text here]</a:t>
            </a:r>
          </a:p>
          <a:p>
            <a:pPr lvl="3"/>
            <a:r>
              <a:rPr lang="en-GB" noProof="0" dirty="0"/>
              <a:t>[Type your text here]</a:t>
            </a:r>
          </a:p>
        </p:txBody>
      </p:sp>
    </p:spTree>
    <p:extLst>
      <p:ext uri="{BB962C8B-B14F-4D97-AF65-F5344CB8AC3E}">
        <p14:creationId xmlns:p14="http://schemas.microsoft.com/office/powerpoint/2010/main" val="1062806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8" y="2392070"/>
            <a:ext cx="5255755" cy="39896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 eu </a:t>
            </a:r>
            <a:r>
              <a:rPr lang="pt-BR" dirty="0" err="1"/>
              <a:t>sed</a:t>
            </a:r>
            <a:r>
              <a:rPr lang="pt-BR" dirty="0"/>
              <a:t> ex. </a:t>
            </a:r>
          </a:p>
          <a:p>
            <a:pPr lvl="0"/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efficitur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suscipit</a:t>
            </a:r>
            <a:r>
              <a:rPr lang="pt-BR" dirty="0"/>
              <a:t>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dapibus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urna </a:t>
            </a:r>
            <a:r>
              <a:rPr lang="pt-BR" dirty="0" err="1"/>
              <a:t>vel</a:t>
            </a:r>
            <a:r>
              <a:rPr lang="pt-BR" dirty="0"/>
              <a:t>, </a:t>
            </a:r>
            <a:r>
              <a:rPr lang="pt-BR" dirty="0" err="1"/>
              <a:t>convallis</a:t>
            </a:r>
            <a:r>
              <a:rPr lang="pt-BR" dirty="0"/>
              <a:t> </a:t>
            </a:r>
            <a:r>
              <a:rPr lang="pt-BR" dirty="0" err="1"/>
              <a:t>volutpat</a:t>
            </a:r>
            <a:r>
              <a:rPr lang="pt-BR" dirty="0"/>
              <a:t> </a:t>
            </a:r>
            <a:r>
              <a:rPr lang="pt-BR" dirty="0" err="1"/>
              <a:t>purus</a:t>
            </a:r>
            <a:r>
              <a:rPr lang="pt-BR" dirty="0"/>
              <a:t>. </a:t>
            </a:r>
          </a:p>
          <a:p>
            <a:pPr lvl="0"/>
            <a:r>
              <a:rPr lang="en-GB" dirty="0" err="1"/>
              <a:t>Curabitur</a:t>
            </a:r>
            <a:r>
              <a:rPr lang="en-GB" dirty="0"/>
              <a:t> at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, </a:t>
            </a:r>
            <a:r>
              <a:rPr lang="en-GB" dirty="0" err="1"/>
              <a:t>facilisis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at, </a:t>
            </a:r>
            <a:r>
              <a:rPr lang="en-GB" dirty="0" err="1"/>
              <a:t>molestie</a:t>
            </a:r>
            <a:r>
              <a:rPr lang="en-GB" dirty="0"/>
              <a:t> lacus. Maecenas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, a porta </a:t>
            </a:r>
            <a:r>
              <a:rPr lang="en-GB" dirty="0" err="1"/>
              <a:t>justo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at ipsum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. 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pulvinar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 a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faucibus</a:t>
            </a:r>
            <a:r>
              <a:rPr lang="en-GB" dirty="0"/>
              <a:t>. Nam </a:t>
            </a:r>
            <a:r>
              <a:rPr lang="en-GB" dirty="0" err="1"/>
              <a:t>auctor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in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, vitae tempus </a:t>
            </a:r>
            <a:r>
              <a:rPr lang="en-GB" dirty="0" err="1"/>
              <a:t>lectus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.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096000" y="1880963"/>
            <a:ext cx="0" cy="43900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419983" y="2392070"/>
            <a:ext cx="5256079" cy="39896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5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  <a:p>
            <a:pPr lvl="0"/>
            <a:r>
              <a:rPr lang="pt-BR"/>
              <a:t>In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pharetra</a:t>
            </a:r>
            <a:r>
              <a:rPr lang="pt-BR"/>
              <a:t> </a:t>
            </a:r>
            <a:r>
              <a:rPr lang="pt-BR" err="1"/>
              <a:t>imperdiet</a:t>
            </a:r>
            <a:r>
              <a:rPr lang="pt-BR"/>
              <a:t> massa tempus ut. In eu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 </a:t>
            </a:r>
            <a:r>
              <a:rPr lang="pt-BR" err="1"/>
              <a:t>tristique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 eu </a:t>
            </a:r>
            <a:r>
              <a:rPr lang="pt-BR" err="1"/>
              <a:t>sed</a:t>
            </a:r>
            <a:r>
              <a:rPr lang="pt-BR"/>
              <a:t> ex. </a:t>
            </a:r>
          </a:p>
          <a:p>
            <a:pPr lvl="0"/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faucibus</a:t>
            </a:r>
            <a:r>
              <a:rPr lang="pt-BR"/>
              <a:t> </a:t>
            </a:r>
            <a:r>
              <a:rPr lang="pt-BR" err="1"/>
              <a:t>efficitur</a:t>
            </a:r>
            <a:r>
              <a:rPr lang="pt-BR"/>
              <a:t> </a:t>
            </a:r>
            <a:r>
              <a:rPr lang="pt-BR" err="1"/>
              <a:t>tortor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suscipit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dapibus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urna </a:t>
            </a:r>
            <a:r>
              <a:rPr lang="pt-BR" err="1"/>
              <a:t>vel</a:t>
            </a:r>
            <a:r>
              <a:rPr lang="pt-BR"/>
              <a:t>, </a:t>
            </a:r>
            <a:r>
              <a:rPr lang="pt-BR" err="1"/>
              <a:t>convallis</a:t>
            </a:r>
            <a:r>
              <a:rPr lang="pt-BR"/>
              <a:t> </a:t>
            </a:r>
            <a:r>
              <a:rPr lang="pt-BR" err="1"/>
              <a:t>volutpat</a:t>
            </a:r>
            <a:r>
              <a:rPr lang="pt-BR"/>
              <a:t> </a:t>
            </a:r>
            <a:r>
              <a:rPr lang="pt-BR" err="1"/>
              <a:t>purus</a:t>
            </a:r>
            <a:r>
              <a:rPr lang="pt-BR"/>
              <a:t>. </a:t>
            </a:r>
          </a:p>
          <a:p>
            <a:pPr lvl="0"/>
            <a:r>
              <a:rPr lang="en-GB" err="1"/>
              <a:t>Curabitur</a:t>
            </a:r>
            <a:r>
              <a:rPr lang="en-GB"/>
              <a:t> at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, </a:t>
            </a:r>
            <a:r>
              <a:rPr lang="en-GB" err="1"/>
              <a:t>facilisis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 at, </a:t>
            </a:r>
            <a:r>
              <a:rPr lang="en-GB" err="1"/>
              <a:t>molestie</a:t>
            </a:r>
            <a:r>
              <a:rPr lang="en-GB"/>
              <a:t> lacus. Maecenas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imperdiet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, a porta </a:t>
            </a:r>
            <a:r>
              <a:rPr lang="en-GB" err="1"/>
              <a:t>justo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rhoncus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at ipsum </a:t>
            </a:r>
            <a:r>
              <a:rPr lang="en-GB" err="1"/>
              <a:t>viverra</a:t>
            </a:r>
            <a:r>
              <a:rPr lang="en-GB"/>
              <a:t> </a:t>
            </a:r>
            <a:r>
              <a:rPr lang="en-GB" err="1"/>
              <a:t>interdum</a:t>
            </a:r>
            <a:r>
              <a:rPr lang="en-GB"/>
              <a:t>. </a:t>
            </a:r>
          </a:p>
          <a:p>
            <a:pPr lvl="0"/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pulvinar</a:t>
            </a:r>
            <a:r>
              <a:rPr lang="en-GB"/>
              <a:t> </a:t>
            </a:r>
            <a:r>
              <a:rPr lang="en-GB" err="1"/>
              <a:t>justo</a:t>
            </a:r>
            <a:r>
              <a:rPr lang="en-GB"/>
              <a:t> a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faucibus</a:t>
            </a:r>
            <a:r>
              <a:rPr lang="en-GB"/>
              <a:t>. Nam </a:t>
            </a:r>
            <a:r>
              <a:rPr lang="en-GB" err="1"/>
              <a:t>auctor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in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, vitae tempus </a:t>
            </a:r>
            <a:r>
              <a:rPr lang="en-GB" err="1"/>
              <a:t>lectus</a:t>
            </a:r>
            <a:r>
              <a:rPr lang="en-GB"/>
              <a:t> </a:t>
            </a:r>
            <a:r>
              <a:rPr lang="en-GB" err="1"/>
              <a:t>aliquet</a:t>
            </a:r>
            <a:r>
              <a:rPr lang="en-GB"/>
              <a:t>.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515932" y="1752271"/>
            <a:ext cx="5256086" cy="511175"/>
          </a:xfrm>
          <a:prstGeom prst="rect">
            <a:avLst/>
          </a:prstGeom>
          <a:solidFill>
            <a:schemeClr val="accent1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the title of this column here]</a:t>
            </a:r>
            <a:endParaRPr lang="en-GB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6419983" y="1752271"/>
            <a:ext cx="5256410" cy="511175"/>
          </a:xfrm>
          <a:prstGeom prst="rect">
            <a:avLst/>
          </a:prstGeom>
          <a:solidFill>
            <a:schemeClr val="accent4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the title of this column here]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6EBB71-1AEC-4D92-8A51-969FF0A7CB1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908050"/>
            <a:ext cx="11160125" cy="5794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This is a placeholder for a short introduction text to the slide.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Nam vitae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Nam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Maecenas dictum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cursus </a:t>
            </a:r>
            <a:r>
              <a:rPr lang="en-US" dirty="0" err="1"/>
              <a:t>eleifend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pharetra.</a:t>
            </a:r>
            <a:endParaRPr lang="en-GB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096000" y="1880963"/>
            <a:ext cx="0" cy="43900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4665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orient="horz" pos="2160" userDrawn="1">
          <p15:clr>
            <a:srgbClr val="FBAE40"/>
          </p15:clr>
        </p15:guide>
        <p15:guide id="7" pos="3840" userDrawn="1">
          <p15:clr>
            <a:srgbClr val="FBAE40"/>
          </p15:clr>
        </p15:guide>
        <p15:guide id="8" orient="horz" pos="572" userDrawn="1">
          <p15:clr>
            <a:srgbClr val="FBAE40"/>
          </p15:clr>
        </p15:guide>
        <p15:guide id="9" pos="7355" userDrawn="1">
          <p15:clr>
            <a:srgbClr val="FBAE40"/>
          </p15:clr>
        </p15:guide>
        <p15:guide id="10" pos="32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EBB71-1AEC-4D92-8A51-969FF0A7CB1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8" y="2392070"/>
            <a:ext cx="5255755" cy="39896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 eu </a:t>
            </a:r>
            <a:r>
              <a:rPr lang="pt-BR" dirty="0" err="1"/>
              <a:t>sed</a:t>
            </a:r>
            <a:r>
              <a:rPr lang="pt-BR" dirty="0"/>
              <a:t> ex. </a:t>
            </a:r>
          </a:p>
          <a:p>
            <a:pPr lvl="0"/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efficitur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suscipit</a:t>
            </a:r>
            <a:r>
              <a:rPr lang="pt-BR" dirty="0"/>
              <a:t>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dapibus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urna </a:t>
            </a:r>
            <a:r>
              <a:rPr lang="pt-BR" dirty="0" err="1"/>
              <a:t>vel</a:t>
            </a:r>
            <a:r>
              <a:rPr lang="pt-BR" dirty="0"/>
              <a:t>, </a:t>
            </a:r>
            <a:r>
              <a:rPr lang="pt-BR" dirty="0" err="1"/>
              <a:t>convallis</a:t>
            </a:r>
            <a:r>
              <a:rPr lang="pt-BR" dirty="0"/>
              <a:t> </a:t>
            </a:r>
            <a:r>
              <a:rPr lang="pt-BR" dirty="0" err="1"/>
              <a:t>volutpat</a:t>
            </a:r>
            <a:r>
              <a:rPr lang="pt-BR" dirty="0"/>
              <a:t> </a:t>
            </a:r>
            <a:r>
              <a:rPr lang="pt-BR" dirty="0" err="1"/>
              <a:t>purus</a:t>
            </a:r>
            <a:r>
              <a:rPr lang="pt-BR" dirty="0"/>
              <a:t>. </a:t>
            </a:r>
          </a:p>
          <a:p>
            <a:pPr lvl="0"/>
            <a:r>
              <a:rPr lang="en-GB" dirty="0" err="1"/>
              <a:t>Curabitur</a:t>
            </a:r>
            <a:r>
              <a:rPr lang="en-GB" dirty="0"/>
              <a:t> at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, </a:t>
            </a:r>
            <a:r>
              <a:rPr lang="en-GB" dirty="0" err="1"/>
              <a:t>facilisis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at, </a:t>
            </a:r>
            <a:r>
              <a:rPr lang="en-GB" dirty="0" err="1"/>
              <a:t>molestie</a:t>
            </a:r>
            <a:r>
              <a:rPr lang="en-GB" dirty="0"/>
              <a:t> lacus. Maecenas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, a porta </a:t>
            </a:r>
            <a:r>
              <a:rPr lang="en-GB" dirty="0" err="1"/>
              <a:t>justo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at ipsum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. 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pulvinar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 a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faucibus</a:t>
            </a:r>
            <a:r>
              <a:rPr lang="en-GB" dirty="0"/>
              <a:t>. Nam </a:t>
            </a:r>
            <a:r>
              <a:rPr lang="en-GB" dirty="0" err="1"/>
              <a:t>auctor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in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, vitae tempus </a:t>
            </a:r>
            <a:r>
              <a:rPr lang="en-GB" dirty="0" err="1"/>
              <a:t>lectus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. 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515932" y="1752271"/>
            <a:ext cx="5256086" cy="511175"/>
          </a:xfrm>
          <a:prstGeom prst="rect">
            <a:avLst/>
          </a:prstGeom>
          <a:solidFill>
            <a:schemeClr val="accent1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the title of this column here]</a:t>
            </a:r>
            <a:endParaRPr lang="en-GB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908050"/>
            <a:ext cx="11160125" cy="5794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This is a placeholder for a short introduction text to the slide.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Nam vitae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Nam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Maecenas dictum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cursus </a:t>
            </a:r>
            <a:r>
              <a:rPr lang="en-US" dirty="0" err="1"/>
              <a:t>eleifend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pharetra.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0" y="1991735"/>
            <a:ext cx="0" cy="43900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28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0621" y="64928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A36EBB71-1AEC-4D92-8A51-969FF0A7CB1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5299" y="128526"/>
            <a:ext cx="11961274" cy="4247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baseline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324000"/>
            <a:endParaRPr lang="es-ES" b="1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47" y="31359"/>
            <a:ext cx="385398" cy="61906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983821" y="128526"/>
            <a:ext cx="92752" cy="42473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115299" y="128526"/>
            <a:ext cx="11961274" cy="4247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baseline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324000"/>
            <a:endParaRPr lang="es-ES" b="1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47" y="31359"/>
            <a:ext cx="385398" cy="61906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1983821" y="128526"/>
            <a:ext cx="92752" cy="42473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19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00" r:id="rId2"/>
    <p:sldLayoutId id="2147483686" r:id="rId3"/>
    <p:sldLayoutId id="2147483687" r:id="rId4"/>
    <p:sldLayoutId id="2147483665" r:id="rId5"/>
    <p:sldLayoutId id="2147483678" r:id="rId6"/>
    <p:sldLayoutId id="2147483683" r:id="rId7"/>
    <p:sldLayoutId id="214748369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699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baseline="0">
          <a:solidFill>
            <a:schemeClr val="bg1">
              <a:lumMod val="50000"/>
            </a:schemeClr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355">
          <p15:clr>
            <a:srgbClr val="F26B43"/>
          </p15:clr>
        </p15:guide>
        <p15:guide id="4" pos="325">
          <p15:clr>
            <a:srgbClr val="F26B43"/>
          </p15:clr>
        </p15:guide>
        <p15:guide id="5" orient="horz" pos="572">
          <p15:clr>
            <a:srgbClr val="F26B43"/>
          </p15:clr>
        </p15:guide>
        <p15:guide id="6" orient="horz" pos="40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hyperlink" Target="mailto:claire.salana@oecd.org" TargetMode="External"/><Relationship Id="rId7" Type="http://schemas.openxmlformats.org/officeDocument/2006/relationships/hyperlink" Target="https://doi.org/10.1787/89b1577d-e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tmp"/><Relationship Id="rId5" Type="http://schemas.openxmlformats.org/officeDocument/2006/relationships/hyperlink" Target="https://doi.org/10.1787/86331250-en" TargetMode="External"/><Relationship Id="rId10" Type="http://schemas.openxmlformats.org/officeDocument/2006/relationships/image" Target="../media/image11.png"/><Relationship Id="rId4" Type="http://schemas.openxmlformats.org/officeDocument/2006/relationships/hyperlink" Target="mailto:titouan.chassagne@oecd.org" TargetMode="External"/><Relationship Id="rId9" Type="http://schemas.openxmlformats.org/officeDocument/2006/relationships/hyperlink" Target="https://legalinstruments.oecd.org/en/instruments/OECD-LEGAL-047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8231F0-8154-68DF-6E39-A704F17CFD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GB" dirty="0"/>
              <a:t>Monitoring and evaluation in OECD countries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FC5B004-963C-F1A8-43F3-BF78FB7830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Challenges and Opportunities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2D6676-4304-43B7-6E45-14E8F114FB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r>
              <a:rPr lang="en-GB" sz="1800" b="0" dirty="0"/>
              <a:t>Titouan CHASSAGNE, Policy Analyst, Public Management and Budgeting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b="1" dirty="0"/>
              <a:t>09 March 2023</a:t>
            </a:r>
          </a:p>
        </p:txBody>
      </p:sp>
    </p:spTree>
    <p:extLst>
      <p:ext uri="{BB962C8B-B14F-4D97-AF65-F5344CB8AC3E}">
        <p14:creationId xmlns:p14="http://schemas.microsoft.com/office/powerpoint/2010/main" val="2601426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BB71-1AEC-4D92-8A51-969FF0A7CB17}" type="slidenum">
              <a:rPr lang="en-GB" noProof="0" smtClean="0"/>
              <a:pPr/>
              <a:t>10</a:t>
            </a:fld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Communicating performance information</a:t>
            </a:r>
            <a:endParaRPr lang="en-GB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81891" y="683491"/>
            <a:ext cx="10895657" cy="1950527"/>
          </a:xfrm>
        </p:spPr>
        <p:txBody>
          <a:bodyPr/>
          <a:lstStyle/>
          <a:p>
            <a:pPr marL="0" indent="0">
              <a:buNone/>
            </a:pPr>
            <a:r>
              <a:rPr lang="en-US" sz="2000" b="1" i="1" dirty="0">
                <a:solidFill>
                  <a:srgbClr val="047A73"/>
                </a:solidFill>
              </a:rPr>
              <a:t>Publicly available dashboard to monitor progress of government priorities at the local level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 barometer includes information on the implementation progress of 43 policy priorities since 2017.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Result indicators are available at the national and local levels (both regional and departmental)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 dashboard also directs users to relevant information on how to benefit from each policy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895" y="2765623"/>
            <a:ext cx="8171648" cy="356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17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041279-BEC6-42EC-8667-F5ACF5629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BB71-1AEC-4D92-8A51-969FF0A7CB17}" type="slidenum">
              <a:rPr lang="en-GB" noProof="0" smtClean="0"/>
              <a:pPr/>
              <a:t>11</a:t>
            </a:fld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88C56-2AD6-4801-8796-4564609564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Key takeaways 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959A5D-D751-4964-AD51-29D13C9B60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anchor="t"/>
          <a:lstStyle/>
          <a:p>
            <a:r>
              <a:rPr lang="en-GB" sz="2000" b="1" dirty="0"/>
              <a:t>Laws and policy frameworks </a:t>
            </a:r>
            <a:r>
              <a:rPr lang="en-GB" sz="2000" dirty="0"/>
              <a:t>can be helpful to </a:t>
            </a:r>
            <a:r>
              <a:rPr lang="en-GB" sz="2000" b="1" dirty="0"/>
              <a:t>systematise monitoring and evaluation systems</a:t>
            </a:r>
            <a:r>
              <a:rPr lang="en-GB" sz="2000" dirty="0"/>
              <a:t>. </a:t>
            </a:r>
          </a:p>
          <a:p>
            <a:endParaRPr lang="en-GB" sz="2000" dirty="0"/>
          </a:p>
          <a:p>
            <a:r>
              <a:rPr lang="en-GB" sz="2000" dirty="0"/>
              <a:t>To ensure its usefulness, </a:t>
            </a:r>
            <a:r>
              <a:rPr lang="en-GB" sz="2000" b="1" dirty="0"/>
              <a:t>quality of monitoring and evaluation must be ensured </a:t>
            </a:r>
            <a:r>
              <a:rPr lang="en-GB" sz="2000" dirty="0"/>
              <a:t>by investing in the right data, skills, technologies and by involving stakeholders.</a:t>
            </a:r>
          </a:p>
          <a:p>
            <a:endParaRPr lang="en-GB" sz="2000" dirty="0"/>
          </a:p>
          <a:p>
            <a:r>
              <a:rPr lang="en-GB" sz="2000" dirty="0"/>
              <a:t>As </a:t>
            </a:r>
            <a:r>
              <a:rPr lang="en-GB" sz="2000" b="1" dirty="0"/>
              <a:t>performance information can serve different goals</a:t>
            </a:r>
            <a:r>
              <a:rPr lang="en-GB" sz="2000" dirty="0"/>
              <a:t>, it is </a:t>
            </a:r>
            <a:r>
              <a:rPr lang="en-GB" sz="2000" b="1" dirty="0"/>
              <a:t>important to clarify and understand which use is needed </a:t>
            </a:r>
            <a:r>
              <a:rPr lang="en-GB" sz="2000" dirty="0"/>
              <a:t>and adapt data collection, communication strategies and management tools accordingly.</a:t>
            </a:r>
          </a:p>
          <a:p>
            <a:endParaRPr lang="en-GB" sz="2000" dirty="0"/>
          </a:p>
          <a:p>
            <a:r>
              <a:rPr lang="en-GB" sz="2000" dirty="0"/>
              <a:t>Investment in </a:t>
            </a:r>
            <a:r>
              <a:rPr lang="en-GB" sz="2000" b="1" dirty="0"/>
              <a:t>linking, communicating, and reporting performance information </a:t>
            </a:r>
            <a:r>
              <a:rPr lang="en-GB" sz="2000"/>
              <a:t>to decision-makers </a:t>
            </a:r>
            <a:r>
              <a:rPr lang="en-GB" sz="2000" dirty="0"/>
              <a:t>is essential to promote its impact.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US" sz="2000" b="1" dirty="0"/>
              <a:t>National governments have key roles in supporting sub-national governments </a:t>
            </a:r>
            <a:r>
              <a:rPr lang="en-US" sz="2000" dirty="0"/>
              <a:t>in their performance measurement efforts (e.g. Colombia toolkit or Delivery Units in the UK).</a:t>
            </a:r>
          </a:p>
        </p:txBody>
      </p:sp>
    </p:spTree>
    <p:extLst>
      <p:ext uri="{BB962C8B-B14F-4D97-AF65-F5344CB8AC3E}">
        <p14:creationId xmlns:p14="http://schemas.microsoft.com/office/powerpoint/2010/main" val="3981622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4BDDC2-EAB5-4806-9C27-A9F4C990CEA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A36EBB71-1AEC-4D92-8A51-969FF0A7CB17}" type="slidenum">
              <a:rPr lang="en-GB" noProof="0" smtClean="0"/>
              <a:pPr/>
              <a:t>12</a:t>
            </a:fld>
            <a:endParaRPr lang="en-GB" noProof="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0F917E5-91A5-468A-9131-ADE80679DB2E}"/>
              </a:ext>
            </a:extLst>
          </p:cNvPr>
          <p:cNvSpPr txBox="1">
            <a:spLocks/>
          </p:cNvSpPr>
          <p:nvPr/>
        </p:nvSpPr>
        <p:spPr>
          <a:xfrm>
            <a:off x="422595" y="934526"/>
            <a:ext cx="4964746" cy="49720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1800" b="1" dirty="0">
              <a:solidFill>
                <a:srgbClr val="004775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004775"/>
                </a:solidFill>
              </a:rPr>
              <a:t>Thank You!</a:t>
            </a:r>
            <a:endParaRPr lang="en-US" sz="40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solidFill>
                <a:srgbClr val="047BC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800" b="1" dirty="0">
              <a:solidFill>
                <a:srgbClr val="047BC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tx1"/>
                </a:solidFill>
              </a:rPr>
              <a:t>Contacts: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1"/>
                </a:solidFill>
                <a:hlinkClick r:id="rId3"/>
              </a:rPr>
              <a:t>claire.salama@oecd.org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1"/>
                </a:solidFill>
                <a:hlinkClick r:id="rId4"/>
              </a:rPr>
              <a:t>titouan.chassagne@oecd.org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tx1"/>
                </a:solidFill>
              </a:rPr>
              <a:t>Find out more: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1"/>
                </a:solidFill>
              </a:rPr>
              <a:t>oe.cd/monitoring-and-evaluation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A77B41A-2138-CF8C-6796-4870C0A56643}"/>
              </a:ext>
            </a:extLst>
          </p:cNvPr>
          <p:cNvSpPr txBox="1">
            <a:spLocks/>
          </p:cNvSpPr>
          <p:nvPr/>
        </p:nvSpPr>
        <p:spPr>
          <a:xfrm>
            <a:off x="5387341" y="934526"/>
            <a:ext cx="4964746" cy="49720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1800" b="1" dirty="0">
              <a:solidFill>
                <a:srgbClr val="004775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004775"/>
                </a:solidFill>
              </a:rPr>
              <a:t>Further readings</a:t>
            </a:r>
            <a:endParaRPr lang="en-US" sz="4000" dirty="0"/>
          </a:p>
        </p:txBody>
      </p:sp>
      <p:pic>
        <p:nvPicPr>
          <p:cNvPr id="4" name="Picture 3" descr="Diagram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7EDFAA3C-5C76-1508-9A52-B670C56675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496" y="2385913"/>
            <a:ext cx="1536947" cy="2069275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CD985EC5-0CA3-09B2-1AB8-9374E71049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790" y="2385913"/>
            <a:ext cx="1529463" cy="2069275"/>
          </a:xfrm>
          <a:prstGeom prst="rect">
            <a:avLst/>
          </a:prstGeom>
          <a:effectLst/>
        </p:spPr>
      </p:pic>
      <p:pic>
        <p:nvPicPr>
          <p:cNvPr id="7" name="Picture 6">
            <a:hlinkClick r:id="rId9"/>
            <a:extLst>
              <a:ext uri="{FF2B5EF4-FFF2-40B4-BE49-F238E27FC236}">
                <a16:creationId xmlns:a16="http://schemas.microsoft.com/office/drawing/2014/main" id="{5A8EDC07-E8C9-A275-D63E-34C48081A2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53601" y="2385913"/>
            <a:ext cx="1462058" cy="206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28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661EF4-E402-4900-9B9B-001C29EBE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BB71-1AEC-4D92-8A51-969FF0A7CB17}" type="slidenum">
              <a:rPr lang="en-GB" noProof="0" smtClean="0"/>
              <a:pPr/>
              <a:t>2</a:t>
            </a:fld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7F0EF-148C-46C3-A8BB-5F1B8AB4F1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Monitoring and evaluation: different but complementary practices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CBE0423-1D43-DC71-94E6-70B31518C845}"/>
              </a:ext>
            </a:extLst>
          </p:cNvPr>
          <p:cNvGrpSpPr/>
          <p:nvPr/>
        </p:nvGrpSpPr>
        <p:grpSpPr>
          <a:xfrm>
            <a:off x="484054" y="1170063"/>
            <a:ext cx="11223891" cy="2337363"/>
            <a:chOff x="359125" y="1048876"/>
            <a:chExt cx="11223891" cy="2337363"/>
          </a:xfrm>
        </p:grpSpPr>
        <p:sp>
          <p:nvSpPr>
            <p:cNvPr id="7" name="Text Placeholder 53">
              <a:extLst>
                <a:ext uri="{FF2B5EF4-FFF2-40B4-BE49-F238E27FC236}">
                  <a16:creationId xmlns:a16="http://schemas.microsoft.com/office/drawing/2014/main" id="{7F916682-2190-1E77-1D20-EC1E7C6BA6F8}"/>
                </a:ext>
              </a:extLst>
            </p:cNvPr>
            <p:cNvSpPr txBox="1">
              <a:spLocks/>
            </p:cNvSpPr>
            <p:nvPr/>
          </p:nvSpPr>
          <p:spPr>
            <a:xfrm>
              <a:off x="359125" y="1804703"/>
              <a:ext cx="5321762" cy="1581536"/>
            </a:xfrm>
            <a:prstGeom prst="rect">
              <a:avLst/>
            </a:prstGeom>
          </p:spPr>
          <p:txBody>
            <a:bodyPr anchor="t" anchorCtr="0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Bahnschrift SemiBold SemiConden" panose="020B0502040204020203" pitchFamily="34" charset="0"/>
                <a:buChar char="&gt;"/>
                <a:defRPr sz="1800" kern="1200" baseline="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SzPct val="60000"/>
                <a:buFont typeface="Arial" panose="020B0604020202020204" pitchFamily="34" charset="0"/>
                <a:buChar char="&gt;"/>
                <a:defRPr sz="1800" b="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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Calibri Light" panose="020F030202020403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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Calibri Light" panose="020F030202020403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ClrTx/>
                <a:buNone/>
                <a:defRPr/>
              </a:pPr>
              <a:r>
                <a:rPr lang="en-US" b="1" kern="0" dirty="0">
                  <a:solidFill>
                    <a:schemeClr val="accent1"/>
                  </a:solidFill>
                </a:rPr>
                <a:t>To monitor implementation and the achievement of policy objectives against set targets</a:t>
              </a:r>
            </a:p>
            <a:p>
              <a:pPr marL="0" indent="0">
                <a:spcBef>
                  <a:spcPts val="0"/>
                </a:spcBef>
                <a:buClrTx/>
                <a:buNone/>
                <a:defRPr/>
              </a:pPr>
              <a:endParaRPr lang="en-US" kern="0" dirty="0">
                <a:solidFill>
                  <a:schemeClr val="accent1"/>
                </a:solidFill>
              </a:endParaRPr>
            </a:p>
            <a:p>
              <a:pPr>
                <a:spcBef>
                  <a:spcPts val="0"/>
                </a:spcBef>
                <a:buClrTx/>
                <a:buFont typeface="Arial" panose="020B0604020202020204" pitchFamily="34" charset="0"/>
                <a:buChar char="•"/>
                <a:defRPr/>
              </a:pPr>
              <a:r>
                <a:rPr lang="en-US" kern="0" dirty="0">
                  <a:solidFill>
                    <a:schemeClr val="accent1"/>
                  </a:solidFill>
                </a:rPr>
                <a:t>Ongoing and routinised processes</a:t>
              </a:r>
            </a:p>
            <a:p>
              <a:pPr>
                <a:spcBef>
                  <a:spcPts val="0"/>
                </a:spcBef>
                <a:buClrTx/>
                <a:buFont typeface="Arial" panose="020B0604020202020204" pitchFamily="34" charset="0"/>
                <a:buChar char="•"/>
                <a:defRPr/>
              </a:pPr>
              <a:r>
                <a:rPr lang="en-US" kern="0" dirty="0">
                  <a:solidFill>
                    <a:schemeClr val="accent1"/>
                  </a:solidFill>
                </a:rPr>
                <a:t>Attribution is generally assumed</a:t>
              </a:r>
            </a:p>
            <a:p>
              <a:pPr>
                <a:spcBef>
                  <a:spcPts val="0"/>
                </a:spcBef>
                <a:buClrTx/>
                <a:buFont typeface="Arial" panose="020B0604020202020204" pitchFamily="34" charset="0"/>
                <a:buChar char="•"/>
                <a:defRPr/>
              </a:pPr>
              <a:r>
                <a:rPr lang="en-US" kern="0" dirty="0">
                  <a:solidFill>
                    <a:schemeClr val="accent1"/>
                  </a:solidFill>
                </a:rPr>
                <a:t>Resources are usually part of the </a:t>
              </a:r>
              <a:r>
                <a:rPr lang="en-US" kern="0" dirty="0" err="1">
                  <a:solidFill>
                    <a:schemeClr val="accent1"/>
                  </a:solidFill>
                </a:rPr>
                <a:t>programme</a:t>
              </a:r>
              <a:endParaRPr lang="en-US" kern="0" dirty="0">
                <a:solidFill>
                  <a:schemeClr val="accent1"/>
                </a:solidFill>
              </a:endParaRPr>
            </a:p>
          </p:txBody>
        </p:sp>
        <p:sp>
          <p:nvSpPr>
            <p:cNvPr id="13" name="Text Placeholder 53">
              <a:extLst>
                <a:ext uri="{FF2B5EF4-FFF2-40B4-BE49-F238E27FC236}">
                  <a16:creationId xmlns:a16="http://schemas.microsoft.com/office/drawing/2014/main" id="{6B9E0C38-1D47-CEB4-1B3F-0221B8DD92F0}"/>
                </a:ext>
              </a:extLst>
            </p:cNvPr>
            <p:cNvSpPr txBox="1">
              <a:spLocks/>
            </p:cNvSpPr>
            <p:nvPr/>
          </p:nvSpPr>
          <p:spPr>
            <a:xfrm>
              <a:off x="6261254" y="1799752"/>
              <a:ext cx="5321762" cy="1581536"/>
            </a:xfrm>
            <a:prstGeom prst="rect">
              <a:avLst/>
            </a:prstGeom>
          </p:spPr>
          <p:txBody>
            <a:bodyPr anchor="t" anchorCtr="0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Bahnschrift SemiBold SemiConden" panose="020B0502040204020203" pitchFamily="34" charset="0"/>
                <a:buChar char="&gt;"/>
                <a:defRPr sz="1800" kern="1200" baseline="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2"/>
                </a:buClr>
                <a:buSzPct val="60000"/>
                <a:buFont typeface="Arial" panose="020B0604020202020204" pitchFamily="34" charset="0"/>
                <a:buChar char="&gt;"/>
                <a:defRPr sz="1800" b="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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Calibri Light" panose="020F030202020403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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Calibri Light" panose="020F030202020403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ClrTx/>
                <a:buNone/>
                <a:defRPr/>
              </a:pPr>
              <a:r>
                <a:rPr lang="en-US" b="1" kern="0" dirty="0">
                  <a:solidFill>
                    <a:srgbClr val="004D4D"/>
                  </a:solidFill>
                </a:rPr>
                <a:t>To determine relevance, efficiency and effectiveness and learn what works, what does not, for who and why</a:t>
              </a:r>
            </a:p>
            <a:p>
              <a:pPr marL="0" indent="0">
                <a:spcBef>
                  <a:spcPts val="0"/>
                </a:spcBef>
                <a:buClrTx/>
                <a:buNone/>
                <a:defRPr/>
              </a:pPr>
              <a:endParaRPr lang="en-US" kern="0" dirty="0">
                <a:solidFill>
                  <a:srgbClr val="004D4D"/>
                </a:solidFill>
              </a:endParaRPr>
            </a:p>
            <a:p>
              <a:pPr>
                <a:spcBef>
                  <a:spcPts val="0"/>
                </a:spcBef>
                <a:buClrTx/>
                <a:buFont typeface="Arial" panose="020B0604020202020204" pitchFamily="34" charset="0"/>
                <a:buChar char="•"/>
                <a:defRPr/>
              </a:pPr>
              <a:r>
                <a:rPr lang="en-US" kern="0" dirty="0">
                  <a:solidFill>
                    <a:srgbClr val="004D4D"/>
                  </a:solidFill>
                </a:rPr>
                <a:t>Episodic and issue-specific</a:t>
              </a:r>
            </a:p>
            <a:p>
              <a:pPr>
                <a:spcBef>
                  <a:spcPts val="0"/>
                </a:spcBef>
                <a:buClrTx/>
                <a:buFont typeface="Arial" panose="020B0604020202020204" pitchFamily="34" charset="0"/>
                <a:buChar char="•"/>
                <a:defRPr/>
              </a:pPr>
              <a:r>
                <a:rPr lang="en-US" kern="0" dirty="0">
                  <a:solidFill>
                    <a:srgbClr val="004D4D"/>
                  </a:solidFill>
                </a:rPr>
                <a:t>Attribution is usually a key question</a:t>
              </a:r>
            </a:p>
            <a:p>
              <a:pPr>
                <a:spcBef>
                  <a:spcPts val="0"/>
                </a:spcBef>
                <a:buClrTx/>
                <a:buFont typeface="Arial" panose="020B0604020202020204" pitchFamily="34" charset="0"/>
                <a:buChar char="•"/>
                <a:defRPr/>
              </a:pPr>
              <a:r>
                <a:rPr lang="en-US" kern="0" dirty="0">
                  <a:solidFill>
                    <a:srgbClr val="004D4D"/>
                  </a:solidFill>
                </a:rPr>
                <a:t>Targeted resources needed for each evaluation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2703213-2104-5926-53E3-A854378D643A}"/>
                </a:ext>
              </a:extLst>
            </p:cNvPr>
            <p:cNvSpPr/>
            <p:nvPr/>
          </p:nvSpPr>
          <p:spPr>
            <a:xfrm>
              <a:off x="359125" y="1048876"/>
              <a:ext cx="5321763" cy="5867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spcBef>
                  <a:spcPts val="0"/>
                </a:spcBef>
                <a:buClrTx/>
                <a:buFont typeface="Arial" panose="020B0604020202020204" pitchFamily="34" charset="0"/>
                <a:buNone/>
                <a:defRPr/>
              </a:pPr>
              <a:r>
                <a:rPr lang="en-US" sz="1800" b="1" kern="0" dirty="0">
                  <a:solidFill>
                    <a:schemeClr val="bg1"/>
                  </a:solidFill>
                </a:rPr>
                <a:t>MONITORING</a:t>
              </a:r>
              <a:endParaRPr lang="en-US" sz="1800" kern="0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C9EB8DC-A727-92BF-CBF6-0FA8001FC981}"/>
                </a:ext>
              </a:extLst>
            </p:cNvPr>
            <p:cNvSpPr/>
            <p:nvPr/>
          </p:nvSpPr>
          <p:spPr>
            <a:xfrm>
              <a:off x="6261253" y="1048876"/>
              <a:ext cx="5321763" cy="58674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spcBef>
                  <a:spcPts val="0"/>
                </a:spcBef>
                <a:buClrTx/>
                <a:buFont typeface="Arial" panose="020B0604020202020204" pitchFamily="34" charset="0"/>
                <a:buNone/>
                <a:defRPr/>
              </a:pPr>
              <a:r>
                <a:rPr lang="en-US" sz="1800" b="1" kern="0" dirty="0">
                  <a:solidFill>
                    <a:schemeClr val="bg1"/>
                  </a:solidFill>
                </a:rPr>
                <a:t>POLICY EVALUATION</a:t>
              </a:r>
              <a:endParaRPr lang="en-US" sz="1800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B1100AE-6E27-4748-C2C3-FFBFE8305132}"/>
              </a:ext>
            </a:extLst>
          </p:cNvPr>
          <p:cNvSpPr txBox="1"/>
          <p:nvPr/>
        </p:nvSpPr>
        <p:spPr>
          <a:xfrm>
            <a:off x="983673" y="4147635"/>
            <a:ext cx="10224654" cy="2045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schemeClr val="accent4"/>
                </a:solidFill>
              </a:rPr>
              <a:t>Creating a market for M&amp;E requires solving complex challenges:</a:t>
            </a:r>
          </a:p>
          <a:p>
            <a:pPr algn="ctr"/>
            <a:endParaRPr lang="en-GB" b="1" dirty="0">
              <a:solidFill>
                <a:schemeClr val="accent4"/>
              </a:solidFill>
            </a:endParaRPr>
          </a:p>
          <a:p>
            <a:pPr marL="1143000" lvl="2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Bahnschrift SemiBold SemiConden" panose="020B0502040204020203" pitchFamily="34" charset="0"/>
              <a:buChar char="&gt;"/>
            </a:pPr>
            <a:r>
              <a:rPr lang="en-US" sz="1600" dirty="0">
                <a:cs typeface="Times New Roman" panose="02020603050405020304" pitchFamily="18" charset="0"/>
              </a:rPr>
              <a:t>Need to generate political interest and linkages between policy planning and budgeting processes</a:t>
            </a:r>
          </a:p>
          <a:p>
            <a:pPr marL="1143000" lvl="2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Bahnschrift SemiBold SemiConden" panose="020B0502040204020203" pitchFamily="34" charset="0"/>
              <a:buChar char="&gt;"/>
            </a:pPr>
            <a:r>
              <a:rPr lang="en-US" sz="1600" dirty="0">
                <a:cs typeface="Times New Roman" panose="02020603050405020304" pitchFamily="18" charset="0"/>
              </a:rPr>
              <a:t>Often low/fragmented capacity and data literacy inside public administration (especially in sub national governments).</a:t>
            </a:r>
          </a:p>
          <a:p>
            <a:pPr marL="1143000" lvl="2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Bahnschrift SemiBold SemiConden" panose="020B0502040204020203" pitchFamily="34" charset="0"/>
              <a:buChar char="&gt;"/>
            </a:pPr>
            <a:r>
              <a:rPr lang="en-US" sz="1600" dirty="0">
                <a:cs typeface="Times New Roman" panose="02020603050405020304" pitchFamily="18" charset="0"/>
              </a:rPr>
              <a:t>Availability and access to high quality data is often a challenge.</a:t>
            </a:r>
          </a:p>
          <a:p>
            <a:pPr marL="1143000" lvl="2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Bahnschrift SemiBold SemiConden" panose="020B0502040204020203" pitchFamily="34" charset="0"/>
              <a:buChar char="&gt;"/>
            </a:pPr>
            <a:r>
              <a:rPr lang="en-US" sz="1600" dirty="0">
                <a:cs typeface="Times New Roman" panose="02020603050405020304" pitchFamily="18" charset="0"/>
              </a:rPr>
              <a:t>The information to be taken into account by decision-makers is multiple and complex. </a:t>
            </a:r>
            <a:endParaRPr lang="en-GB" sz="1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09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67F762-5B9E-4B56-ACA4-1EF0D527E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BB71-1AEC-4D92-8A51-969FF0A7CB17}" type="slidenum">
              <a:rPr lang="en-GB" noProof="0" smtClean="0"/>
              <a:pPr/>
              <a:t>3</a:t>
            </a:fld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6FB07-7460-461B-A29C-9250E36D54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The OECD approach to monitoring and evaluation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55B73C-31C5-4A1E-BE4C-45A1B1A036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67691" y="908050"/>
            <a:ext cx="5408371" cy="5473700"/>
          </a:xfrm>
        </p:spPr>
        <p:txBody>
          <a:bodyPr rIns="0"/>
          <a:lstStyle/>
          <a:p>
            <a:pPr marL="0" indent="0">
              <a:buNone/>
            </a:pPr>
            <a:r>
              <a:rPr lang="en-US" sz="2400" b="1" i="1" dirty="0">
                <a:solidFill>
                  <a:srgbClr val="047A73"/>
                </a:solidFill>
              </a:rPr>
              <a:t>Longstanding OECD expertise</a:t>
            </a:r>
          </a:p>
          <a:p>
            <a:pPr marL="0" indent="0">
              <a:buNone/>
            </a:pPr>
            <a:endParaRPr lang="en-US" sz="2000" b="1" i="1" dirty="0">
              <a:solidFill>
                <a:srgbClr val="047A73"/>
              </a:solidFill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b="1" dirty="0"/>
              <a:t>Performance and Results Working Party</a:t>
            </a:r>
            <a:endParaRPr lang="en-US" sz="18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b="1" dirty="0"/>
              <a:t>OECD Recommendations on Public Policy Evaluation (2022)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b="1" dirty="0"/>
              <a:t>Evaluation Expert Group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b="1" dirty="0"/>
              <a:t>Survey on M&amp;E 2019: 42 respondent countries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dirty="0"/>
              <a:t> Lessons learned on state-of-the-art institutional arrangements, mechanisms and instruments for efficient allocation and management of resources in the public sector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b="1" dirty="0"/>
              <a:t>Country specific projects</a:t>
            </a:r>
            <a:endParaRPr lang="en-US" sz="18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0934032-D347-41AF-A8B0-F56B1199DA5C}"/>
              </a:ext>
            </a:extLst>
          </p:cNvPr>
          <p:cNvGrpSpPr/>
          <p:nvPr/>
        </p:nvGrpSpPr>
        <p:grpSpPr>
          <a:xfrm>
            <a:off x="395528" y="1123818"/>
            <a:ext cx="5199368" cy="4804120"/>
            <a:chOff x="587754" y="2186775"/>
            <a:chExt cx="4787830" cy="429951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F4334DE-33A2-4099-80A8-3FC588C877BB}"/>
                </a:ext>
              </a:extLst>
            </p:cNvPr>
            <p:cNvSpPr/>
            <p:nvPr/>
          </p:nvSpPr>
          <p:spPr>
            <a:xfrm>
              <a:off x="1743075" y="2186775"/>
              <a:ext cx="2705100" cy="2628900"/>
            </a:xfrm>
            <a:prstGeom prst="ellipse">
              <a:avLst/>
            </a:prstGeom>
            <a:solidFill>
              <a:srgbClr val="7FCCCC"/>
            </a:solidFill>
            <a:ln w="285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bIns="144000" rtlCol="0" anchor="ctr"/>
            <a:lstStyle/>
            <a:p>
              <a:pPr algn="ctr"/>
              <a:r>
                <a:rPr lang="en-GB" sz="2000" b="1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Set an institutional framework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A1A13D4-BC3A-4852-B8AE-6E596A369E4A}"/>
                </a:ext>
              </a:extLst>
            </p:cNvPr>
            <p:cNvSpPr/>
            <p:nvPr/>
          </p:nvSpPr>
          <p:spPr>
            <a:xfrm>
              <a:off x="2670484" y="3857389"/>
              <a:ext cx="2705100" cy="2628900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40000" tIns="144000" rIns="0" rtlCol="0" anchor="ctr"/>
            <a:lstStyle/>
            <a:p>
              <a:pPr algn="ctr"/>
              <a:r>
                <a:rPr lang="en-GB" sz="2000" b="1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Ensure impact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7B98BF0-7C6E-41CF-9C5C-AF88C28F106C}"/>
                </a:ext>
              </a:extLst>
            </p:cNvPr>
            <p:cNvSpPr/>
            <p:nvPr/>
          </p:nvSpPr>
          <p:spPr>
            <a:xfrm>
              <a:off x="587754" y="3857389"/>
              <a:ext cx="2705100" cy="262890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180000" rIns="468000" rtlCol="0" anchor="ctr"/>
            <a:lstStyle/>
            <a:p>
              <a:pPr algn="ctr"/>
              <a:r>
                <a:rPr lang="fr-FR" sz="2000" b="1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Foster </a:t>
              </a:r>
              <a:r>
                <a:rPr lang="fr-FR" sz="2000" b="1" dirty="0" err="1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quality</a:t>
              </a:r>
              <a:endParaRPr lang="en-GB" sz="2000" b="1" dirty="0">
                <a:solidFill>
                  <a:schemeClr val="accent4">
                    <a:lumMod val="75000"/>
                  </a:schemeClr>
                </a:solidFill>
                <a:latin typeface="+mj-lt"/>
              </a:endParaRP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D11A64E-8FA6-4788-BC26-A4D1870B1AE4}"/>
              </a:ext>
            </a:extLst>
          </p:cNvPr>
          <p:cNvCxnSpPr/>
          <p:nvPr/>
        </p:nvCxnSpPr>
        <p:spPr>
          <a:xfrm>
            <a:off x="5925313" y="1747640"/>
            <a:ext cx="0" cy="4177818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55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46DA6F-F09E-4182-B9B4-C3E0AFF87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BB71-1AEC-4D92-8A51-969FF0A7CB17}" type="slidenum">
              <a:rPr lang="en-GB" noProof="0" smtClean="0"/>
              <a:pPr/>
              <a:t>4</a:t>
            </a:fld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87882-14B9-4B4E-96B5-0ABBCF8339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Institutionalising monitoring and evaluation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3E42EA-8224-45F0-89A7-CDC29939D1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1108424"/>
            <a:ext cx="5128314" cy="4972419"/>
          </a:xfrm>
        </p:spPr>
        <p:txBody>
          <a:bodyPr anchor="t"/>
          <a:lstStyle/>
          <a:p>
            <a:pPr marL="0" indent="0">
              <a:buNone/>
            </a:pPr>
            <a:r>
              <a:rPr lang="en-GB" sz="2400" b="1" i="1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Why does institutionalisation matter?</a:t>
            </a:r>
          </a:p>
          <a:p>
            <a:pPr marL="0" indent="0">
              <a:buNone/>
            </a:pPr>
            <a:endParaRPr lang="en-GB" dirty="0">
              <a:latin typeface="+mn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It helps </a:t>
            </a:r>
            <a:r>
              <a:rPr lang="en-US" sz="2000" b="1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promote performance management practices and routines </a:t>
            </a:r>
            <a:r>
              <a:rPr lang="en-US" sz="200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increasing their sustainability.</a:t>
            </a:r>
          </a:p>
          <a:p>
            <a:endParaRPr lang="en-US" sz="2000" dirty="0">
              <a:effectLst/>
              <a:latin typeface="+mn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GB" sz="2000" b="1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It clarifies the responsibilities </a:t>
            </a:r>
            <a:r>
              <a:rPr lang="en-GB" sz="200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across several actors.</a:t>
            </a:r>
          </a:p>
          <a:p>
            <a:endParaRPr lang="en-GB" sz="2000" dirty="0">
              <a:effectLst/>
              <a:latin typeface="+mn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GB" sz="200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It ensures resilience following changes in government </a:t>
            </a:r>
            <a:r>
              <a:rPr lang="en-GB" sz="200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changes through legislation.</a:t>
            </a:r>
          </a:p>
          <a:p>
            <a:endParaRPr lang="en-GB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19A55C2-AE29-4D89-9F9C-BEDC35A0F902}"/>
              </a:ext>
            </a:extLst>
          </p:cNvPr>
          <p:cNvSpPr txBox="1">
            <a:spLocks/>
          </p:cNvSpPr>
          <p:nvPr/>
        </p:nvSpPr>
        <p:spPr>
          <a:xfrm>
            <a:off x="6631814" y="1108424"/>
            <a:ext cx="5044248" cy="4972419"/>
          </a:xfrm>
          <a:prstGeom prst="rect">
            <a:avLst/>
          </a:prstGeom>
        </p:spPr>
        <p:txBody>
          <a:bodyPr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Bahnschrift SemiBold SemiConden" panose="020B0502040204020203" pitchFamily="34" charset="0"/>
              <a:buChar char="&gt;"/>
              <a:defRPr sz="1800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60000"/>
              <a:buFont typeface="Arial" panose="020B0604020202020204" pitchFamily="34" charset="0"/>
              <a:buChar char="&gt;"/>
              <a:defRPr sz="18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"/>
              <a:defRPr sz="1800" kern="120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"/>
              <a:defRPr sz="1800" kern="120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ahnschrift SemiBold SemiConden" panose="020B0502040204020203" pitchFamily="34" charset="0"/>
              <a:buNone/>
            </a:pPr>
            <a:r>
              <a:rPr lang="en-GB" sz="2400" b="1" i="1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How to institutionalise M&amp;E?</a:t>
            </a:r>
          </a:p>
          <a:p>
            <a:pPr marL="0" indent="0">
              <a:buNone/>
            </a:pPr>
            <a:endParaRPr lang="en-GB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000" b="1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Establish a legal framework 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or a high-level guidance and establish support to the systematization of the practice.</a:t>
            </a:r>
          </a:p>
          <a:p>
            <a:pPr marL="342900" indent="-342900">
              <a:buAutoNum type="arabicPeriod"/>
            </a:pPr>
            <a:endParaRPr lang="en-US" sz="2000" dirty="0">
              <a:latin typeface="+mn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GB" sz="2000" b="1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Attribute clear mandates </a:t>
            </a:r>
            <a:r>
              <a:rPr lang="en-GB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across actors.</a:t>
            </a:r>
          </a:p>
          <a:p>
            <a:pPr marL="342900" indent="-342900">
              <a:buAutoNum type="arabicPeriod"/>
            </a:pPr>
            <a:endParaRPr lang="en-GB" sz="2000" dirty="0">
              <a:latin typeface="+mn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465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661EF4-E402-4900-9B9B-001C29EBE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BB71-1AEC-4D92-8A51-969FF0A7CB17}" type="slidenum">
              <a:rPr lang="en-GB" noProof="0" smtClean="0"/>
              <a:pPr/>
              <a:t>5</a:t>
            </a:fld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7F0EF-148C-46C3-A8BB-5F1B8AB4F1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Attribute clear mandates for monitoring and evaluation</a:t>
            </a:r>
            <a:endParaRPr lang="en-US" dirty="0"/>
          </a:p>
        </p:txBody>
      </p:sp>
      <p:sp>
        <p:nvSpPr>
          <p:cNvPr id="7" name="Text Placeholder 53">
            <a:extLst>
              <a:ext uri="{FF2B5EF4-FFF2-40B4-BE49-F238E27FC236}">
                <a16:creationId xmlns:a16="http://schemas.microsoft.com/office/drawing/2014/main" id="{7F916682-2190-1E77-1D20-EC1E7C6BA6F8}"/>
              </a:ext>
            </a:extLst>
          </p:cNvPr>
          <p:cNvSpPr txBox="1">
            <a:spLocks/>
          </p:cNvSpPr>
          <p:nvPr/>
        </p:nvSpPr>
        <p:spPr>
          <a:xfrm>
            <a:off x="774237" y="1976110"/>
            <a:ext cx="4682474" cy="3211288"/>
          </a:xfrm>
          <a:prstGeom prst="rect">
            <a:avLst/>
          </a:prstGeom>
        </p:spPr>
        <p:txBody>
          <a:bodyPr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Bahnschrift SemiBold SemiConden" panose="020B0502040204020203" pitchFamily="34" charset="0"/>
              <a:buChar char="&gt;"/>
              <a:defRPr sz="1800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60000"/>
              <a:buFont typeface="Arial" panose="020B0604020202020204" pitchFamily="34" charset="0"/>
              <a:buChar char="&gt;"/>
              <a:defRPr sz="18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"/>
              <a:defRPr sz="1800" kern="120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"/>
              <a:defRPr sz="1800" kern="120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Tx/>
              <a:buFont typeface="Arial" panose="020B0604020202020204" pitchFamily="34" charset="0"/>
              <a:buNone/>
              <a:defRPr/>
            </a:pPr>
            <a:r>
              <a:rPr lang="en-US" b="1" kern="0" dirty="0">
                <a:solidFill>
                  <a:schemeClr val="accent1"/>
                </a:solidFill>
              </a:rPr>
              <a:t>Several countries have established delivery units in strategic positions</a:t>
            </a:r>
          </a:p>
          <a:p>
            <a:pPr marL="0" indent="0">
              <a:spcBef>
                <a:spcPts val="0"/>
              </a:spcBef>
              <a:buClrTx/>
              <a:buFont typeface="Arial" panose="020B0604020202020204" pitchFamily="34" charset="0"/>
              <a:buNone/>
              <a:defRPr/>
            </a:pPr>
            <a:endParaRPr lang="en-US" b="1" kern="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  <a:buClrTx/>
              <a:buFont typeface="Wingdings" panose="05000000000000000000" pitchFamily="2" charset="2"/>
              <a:buChar char="ü"/>
              <a:defRPr/>
            </a:pPr>
            <a:r>
              <a:rPr lang="en-US" kern="0" dirty="0">
                <a:solidFill>
                  <a:schemeClr val="accent1"/>
                </a:solidFill>
              </a:rPr>
              <a:t>To ensure a good coordination and reporting of performance information to high-level decision makers</a:t>
            </a:r>
          </a:p>
          <a:p>
            <a:pPr marL="0" indent="0">
              <a:spcBef>
                <a:spcPts val="0"/>
              </a:spcBef>
              <a:buClrTx/>
              <a:buNone/>
              <a:defRPr/>
            </a:pPr>
            <a:endParaRPr lang="en-US" kern="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  <a:buClrTx/>
              <a:buFont typeface="Wingdings" panose="05000000000000000000" pitchFamily="2" charset="2"/>
              <a:buChar char="ü"/>
              <a:defRPr/>
            </a:pPr>
            <a:r>
              <a:rPr lang="en-US" kern="0" dirty="0">
                <a:solidFill>
                  <a:schemeClr val="accent1"/>
                </a:solidFill>
              </a:rPr>
              <a:t>Delivery units help agencies work across organizational silos to achieve the key decision-makers targets (e.g. PM’s priorities)</a:t>
            </a:r>
          </a:p>
          <a:p>
            <a:pPr marL="0" indent="0">
              <a:spcBef>
                <a:spcPts val="0"/>
              </a:spcBef>
              <a:buClrTx/>
              <a:buNone/>
              <a:defRPr/>
            </a:pPr>
            <a:endParaRPr lang="en-US" kern="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  <a:buClrTx/>
              <a:buFont typeface="Wingdings" panose="05000000000000000000" pitchFamily="2" charset="2"/>
              <a:buChar char="ü"/>
              <a:defRPr/>
            </a:pPr>
            <a:r>
              <a:rPr lang="en-US" kern="0" dirty="0">
                <a:solidFill>
                  <a:schemeClr val="accent1"/>
                </a:solidFill>
              </a:rPr>
              <a:t>They exist in different countries and can be very useful at different levels</a:t>
            </a:r>
          </a:p>
        </p:txBody>
      </p:sp>
      <p:sp>
        <p:nvSpPr>
          <p:cNvPr id="13" name="Text Placeholder 53">
            <a:extLst>
              <a:ext uri="{FF2B5EF4-FFF2-40B4-BE49-F238E27FC236}">
                <a16:creationId xmlns:a16="http://schemas.microsoft.com/office/drawing/2014/main" id="{6B9E0C38-1D47-CEB4-1B3F-0221B8DD92F0}"/>
              </a:ext>
            </a:extLst>
          </p:cNvPr>
          <p:cNvSpPr txBox="1">
            <a:spLocks/>
          </p:cNvSpPr>
          <p:nvPr/>
        </p:nvSpPr>
        <p:spPr>
          <a:xfrm>
            <a:off x="6735288" y="1976110"/>
            <a:ext cx="4682473" cy="2713506"/>
          </a:xfrm>
          <a:prstGeom prst="rect">
            <a:avLst/>
          </a:prstGeom>
        </p:spPr>
        <p:txBody>
          <a:bodyPr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Bahnschrift SemiBold SemiConden" panose="020B0502040204020203" pitchFamily="34" charset="0"/>
              <a:buChar char="&gt;"/>
              <a:defRPr sz="1800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60000"/>
              <a:buFont typeface="Arial" panose="020B0604020202020204" pitchFamily="34" charset="0"/>
              <a:buChar char="&gt;"/>
              <a:defRPr sz="18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"/>
              <a:defRPr sz="1800" kern="120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"/>
              <a:defRPr sz="1800" kern="120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Tx/>
              <a:buFont typeface="Arial" panose="020B0604020202020204" pitchFamily="34" charset="0"/>
              <a:buNone/>
              <a:defRPr/>
            </a:pPr>
            <a:r>
              <a:rPr lang="en-US" b="1" kern="0" dirty="0">
                <a:solidFill>
                  <a:srgbClr val="004D4D"/>
                </a:solidFill>
              </a:rPr>
              <a:t>Evaluation champions are institutions whose mandate is to coordinate policy evaluations across the government</a:t>
            </a:r>
          </a:p>
          <a:p>
            <a:pPr marL="0" indent="0">
              <a:spcBef>
                <a:spcPts val="0"/>
              </a:spcBef>
              <a:buClrTx/>
              <a:buFont typeface="Arial" panose="020B0604020202020204" pitchFamily="34" charset="0"/>
              <a:buNone/>
              <a:defRPr/>
            </a:pPr>
            <a:endParaRPr lang="en-US" kern="0" dirty="0">
              <a:solidFill>
                <a:srgbClr val="004D4D"/>
              </a:solidFill>
            </a:endParaRPr>
          </a:p>
          <a:p>
            <a:pPr>
              <a:spcBef>
                <a:spcPts val="0"/>
              </a:spcBef>
              <a:buClrTx/>
              <a:buFont typeface="Wingdings" panose="05000000000000000000" pitchFamily="2" charset="2"/>
              <a:buChar char="ü"/>
              <a:defRPr/>
            </a:pPr>
            <a:r>
              <a:rPr lang="en-US" kern="0" dirty="0">
                <a:solidFill>
                  <a:srgbClr val="004D4D"/>
                </a:solidFill>
              </a:rPr>
              <a:t>They provide incentives to line ministries and agencies to conduct evaluations</a:t>
            </a:r>
          </a:p>
          <a:p>
            <a:pPr marL="0" indent="0">
              <a:spcBef>
                <a:spcPts val="0"/>
              </a:spcBef>
              <a:buClrTx/>
              <a:buNone/>
              <a:defRPr/>
            </a:pPr>
            <a:endParaRPr lang="en-US" kern="0" dirty="0">
              <a:solidFill>
                <a:srgbClr val="004D4D"/>
              </a:solidFill>
            </a:endParaRPr>
          </a:p>
          <a:p>
            <a:pPr>
              <a:spcBef>
                <a:spcPts val="0"/>
              </a:spcBef>
              <a:buClrTx/>
              <a:buFont typeface="Wingdings" panose="05000000000000000000" pitchFamily="2" charset="2"/>
              <a:buChar char="ü"/>
              <a:defRPr/>
            </a:pPr>
            <a:r>
              <a:rPr lang="en-US" kern="0" dirty="0">
                <a:solidFill>
                  <a:srgbClr val="004D4D"/>
                </a:solidFill>
              </a:rPr>
              <a:t>Evaluation champions should be in strategic positions (e.g. Prime Minister’s Office or Ministry of Finance)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4E9E9F6-2739-7C47-745F-BDFF4AF5ED7E}"/>
              </a:ext>
            </a:extLst>
          </p:cNvPr>
          <p:cNvGrpSpPr/>
          <p:nvPr/>
        </p:nvGrpSpPr>
        <p:grpSpPr>
          <a:xfrm>
            <a:off x="6881233" y="4689616"/>
            <a:ext cx="4366832" cy="1180208"/>
            <a:chOff x="6874587" y="4671321"/>
            <a:chExt cx="4366832" cy="118020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8B9BEAF-065F-5A8B-C93E-7252A5BB3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74587" y="4671321"/>
              <a:ext cx="2100554" cy="1180208"/>
            </a:xfrm>
            <a:prstGeom prst="rect">
              <a:avLst/>
            </a:prstGeom>
          </p:spPr>
        </p:pic>
        <p:pic>
          <p:nvPicPr>
            <p:cNvPr id="15" name="Picture 6" descr="France Stratégie : Avis très favorable pour la Haute Valeur  Environnementale - HVE - Haute Valeur Environnementale">
              <a:extLst>
                <a:ext uri="{FF2B5EF4-FFF2-40B4-BE49-F238E27FC236}">
                  <a16:creationId xmlns:a16="http://schemas.microsoft.com/office/drawing/2014/main" id="{4EF2B336-D63B-40E6-5FD7-F7CD54DDB9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0865" y="4841314"/>
              <a:ext cx="2100554" cy="840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2703213-2104-5926-53E3-A854378D643A}"/>
              </a:ext>
            </a:extLst>
          </p:cNvPr>
          <p:cNvSpPr/>
          <p:nvPr/>
        </p:nvSpPr>
        <p:spPr>
          <a:xfrm>
            <a:off x="774237" y="1225234"/>
            <a:ext cx="4682474" cy="586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0"/>
              </a:spcBef>
              <a:buClrTx/>
              <a:buFont typeface="Arial" panose="020B0604020202020204" pitchFamily="34" charset="0"/>
              <a:buNone/>
              <a:defRPr/>
            </a:pPr>
            <a:r>
              <a:rPr lang="en-US" sz="1800" b="1" kern="0" dirty="0">
                <a:solidFill>
                  <a:schemeClr val="bg1"/>
                </a:solidFill>
              </a:rPr>
              <a:t>MONITORING: </a:t>
            </a:r>
            <a:r>
              <a:rPr lang="en-US" sz="1800" kern="0" dirty="0">
                <a:solidFill>
                  <a:schemeClr val="bg1"/>
                </a:solidFill>
              </a:rPr>
              <a:t>Delivery Units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9EB8DC-A727-92BF-CBF6-0FA8001FC981}"/>
              </a:ext>
            </a:extLst>
          </p:cNvPr>
          <p:cNvSpPr/>
          <p:nvPr/>
        </p:nvSpPr>
        <p:spPr>
          <a:xfrm>
            <a:off x="6735289" y="1225234"/>
            <a:ext cx="4682473" cy="5867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0"/>
              </a:spcBef>
              <a:buClrTx/>
              <a:buFont typeface="Arial" panose="020B0604020202020204" pitchFamily="34" charset="0"/>
              <a:buNone/>
              <a:defRPr/>
            </a:pPr>
            <a:r>
              <a:rPr lang="en-US" sz="1800" b="1" kern="0" dirty="0">
                <a:solidFill>
                  <a:schemeClr val="bg1"/>
                </a:solidFill>
              </a:rPr>
              <a:t>EVALUATION: </a:t>
            </a:r>
            <a:r>
              <a:rPr lang="en-US" kern="0" dirty="0">
                <a:solidFill>
                  <a:schemeClr val="bg1"/>
                </a:solidFill>
              </a:rPr>
              <a:t>Evaluation Champions</a:t>
            </a:r>
            <a:endParaRPr lang="en-US" sz="18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762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616CC5-6479-47D7-9630-376F926B5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BB71-1AEC-4D92-8A51-969FF0A7CB17}" type="slidenum">
              <a:rPr lang="en-GB" noProof="0" smtClean="0"/>
              <a:pPr/>
              <a:t>6</a:t>
            </a:fld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AB784-844E-4C44-87CC-D6D4CFF25A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Why is quality important and how to foster it?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BDB627-C855-4099-A073-24D263901E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1219200"/>
            <a:ext cx="5248008" cy="5162550"/>
          </a:xfrm>
        </p:spPr>
        <p:txBody>
          <a:bodyPr anchor="t"/>
          <a:lstStyle/>
          <a:p>
            <a:pPr marL="0" indent="0">
              <a:buNone/>
            </a:pPr>
            <a:r>
              <a:rPr lang="en-US" sz="2400" b="1" i="1" dirty="0">
                <a:solidFill>
                  <a:schemeClr val="accent3">
                    <a:lumMod val="75000"/>
                  </a:schemeClr>
                </a:solidFill>
              </a:rPr>
              <a:t>Good quality M&amp;E is important because it enables:</a:t>
            </a:r>
          </a:p>
          <a:p>
            <a:pPr marL="0" indent="0">
              <a:buNone/>
            </a:pPr>
            <a:endParaRPr lang="en-US" sz="2000" b="1" dirty="0">
              <a:solidFill>
                <a:srgbClr val="047A73"/>
              </a:solidFill>
            </a:endParaRPr>
          </a:p>
          <a:p>
            <a:r>
              <a:rPr lang="en-US" sz="2000" dirty="0">
                <a:latin typeface="+mn-lt"/>
              </a:rPr>
              <a:t>To determine whether the </a:t>
            </a:r>
            <a:r>
              <a:rPr lang="en-US" sz="2000" b="1" dirty="0">
                <a:latin typeface="+mn-lt"/>
              </a:rPr>
              <a:t>results</a:t>
            </a:r>
            <a:r>
              <a:rPr lang="en-US" sz="2000" dirty="0">
                <a:latin typeface="+mn-lt"/>
              </a:rPr>
              <a:t> produced represents </a:t>
            </a:r>
            <a:r>
              <a:rPr lang="en-US" sz="2000" b="1" dirty="0">
                <a:latin typeface="+mn-lt"/>
              </a:rPr>
              <a:t>credible evidence</a:t>
            </a:r>
            <a:r>
              <a:rPr lang="en-US" sz="2000" dirty="0">
                <a:latin typeface="+mn-lt"/>
              </a:rPr>
              <a:t>; 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To </a:t>
            </a:r>
            <a:r>
              <a:rPr lang="en-US" sz="2000" b="1" dirty="0">
                <a:latin typeface="+mn-lt"/>
              </a:rPr>
              <a:t>foster trust and use</a:t>
            </a:r>
            <a:r>
              <a:rPr lang="en-US" sz="2000" dirty="0">
                <a:latin typeface="+mn-lt"/>
              </a:rPr>
              <a:t> of information collected; 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Ultimately, it enables </a:t>
            </a:r>
            <a:r>
              <a:rPr lang="en-US" sz="2000" b="1" dirty="0">
                <a:latin typeface="+mn-lt"/>
              </a:rPr>
              <a:t>effective public policy design and better outcomes.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F8511B-5410-40D7-9D7E-FC4641F917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29056" y="1219200"/>
            <a:ext cx="5407344" cy="5162550"/>
          </a:xfrm>
        </p:spPr>
        <p:txBody>
          <a:bodyPr anchor="t"/>
          <a:lstStyle/>
          <a:p>
            <a:pPr marL="0" indent="0">
              <a:buNone/>
            </a:pPr>
            <a:r>
              <a:rPr lang="en-US" sz="2400" b="1" i="1" dirty="0">
                <a:solidFill>
                  <a:schemeClr val="accent3">
                    <a:lumMod val="75000"/>
                  </a:schemeClr>
                </a:solidFill>
              </a:rPr>
              <a:t>The quality depends on several determinants :</a:t>
            </a:r>
          </a:p>
          <a:p>
            <a:pPr marL="0" indent="0">
              <a:buNone/>
            </a:pPr>
            <a:r>
              <a:rPr lang="en-US" sz="2000" b="1" dirty="0"/>
              <a:t> </a:t>
            </a:r>
          </a:p>
          <a:p>
            <a:pPr marL="342900" indent="-342900">
              <a:buAutoNum type="arabicPeriod"/>
            </a:pPr>
            <a:r>
              <a:rPr lang="en-US" sz="2000" b="1" dirty="0">
                <a:latin typeface="+mn-lt"/>
              </a:rPr>
              <a:t>Defining the right indicators and targets </a:t>
            </a:r>
            <a:r>
              <a:rPr lang="en-US" sz="2000" dirty="0">
                <a:latin typeface="+mn-lt"/>
              </a:rPr>
              <a:t>(unit of analysis, definition of objectives, indicators, targets, etc.)</a:t>
            </a:r>
          </a:p>
          <a:p>
            <a:pPr marL="342900" indent="-342900">
              <a:buAutoNum type="arabicPeriod"/>
            </a:pPr>
            <a:r>
              <a:rPr lang="en-US" sz="2000" b="1" dirty="0">
                <a:latin typeface="+mn-lt"/>
              </a:rPr>
              <a:t>Data collection methods </a:t>
            </a:r>
            <a:r>
              <a:rPr lang="en-US" sz="2000" dirty="0">
                <a:latin typeface="+mn-lt"/>
              </a:rPr>
              <a:t>(frequency of data collection, cost vs. use, data sources, etc.)</a:t>
            </a:r>
          </a:p>
          <a:p>
            <a:pPr marL="342900" indent="-342900">
              <a:buAutoNum type="arabicPeriod"/>
            </a:pPr>
            <a:r>
              <a:rPr lang="en-US" sz="2000" b="1" dirty="0">
                <a:latin typeface="+mn-lt"/>
              </a:rPr>
              <a:t>Evaluation techniques</a:t>
            </a:r>
          </a:p>
          <a:p>
            <a:pPr marL="342900" indent="-342900">
              <a:buAutoNum type="arabicPeriod"/>
            </a:pPr>
            <a:r>
              <a:rPr lang="en-US" sz="2000" b="1" dirty="0">
                <a:latin typeface="+mn-lt"/>
              </a:rPr>
              <a:t>Human and financial resources </a:t>
            </a:r>
            <a:r>
              <a:rPr lang="en-US" sz="2000" dirty="0">
                <a:latin typeface="+mn-lt"/>
              </a:rPr>
              <a:t>(analytical and organizational skills)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04204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E09EB9-1B59-5D0E-4CD2-FA83EAEBC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BB71-1AEC-4D92-8A51-969FF0A7CB17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360E2E-6E58-A1EB-96FC-6A95032727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How do OECD countries promote the quality of policy evaluations?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D526AE-0FCD-D908-C8A4-B26118CC9B3A}"/>
              </a:ext>
            </a:extLst>
          </p:cNvPr>
          <p:cNvSpPr txBox="1"/>
          <p:nvPr/>
        </p:nvSpPr>
        <p:spPr>
          <a:xfrm>
            <a:off x="137160" y="6213770"/>
            <a:ext cx="5707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n= 35 OECD member countries</a:t>
            </a:r>
          </a:p>
          <a:p>
            <a:r>
              <a:rPr lang="en-US" sz="1200" dirty="0"/>
              <a:t>Source: OECD (2019) Survey on Policy Evaluation</a:t>
            </a:r>
            <a:endParaRPr lang="en-GB" sz="12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7548CF9-C80F-6C56-0717-BE9F16F3FA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9646952"/>
              </p:ext>
            </p:extLst>
          </p:nvPr>
        </p:nvGraphicFramePr>
        <p:xfrm>
          <a:off x="1397306" y="1528590"/>
          <a:ext cx="9397388" cy="3800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5159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DE965F-D604-4579-84C5-9AF6E677B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BB71-1AEC-4D92-8A51-969FF0A7CB17}" type="slidenum">
              <a:rPr lang="en-GB" noProof="0" smtClean="0"/>
              <a:pPr/>
              <a:t>8</a:t>
            </a:fld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4227A-35B2-4CBB-B9B7-A5E43B262E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Why ensure impact and how?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0D133D-1410-42C0-834C-B3D5532FA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92900" y="1068019"/>
            <a:ext cx="4971795" cy="4972419"/>
          </a:xfrm>
        </p:spPr>
        <p:txBody>
          <a:bodyPr anchor="t"/>
          <a:lstStyle/>
          <a:p>
            <a:pPr marL="0" indent="0">
              <a:buNone/>
            </a:pPr>
            <a:r>
              <a:rPr lang="en-GB" sz="2400" b="1" i="1" dirty="0">
                <a:solidFill>
                  <a:schemeClr val="accent3">
                    <a:lumMod val="75000"/>
                  </a:schemeClr>
                </a:solidFill>
              </a:rPr>
              <a:t>How to foster it? </a:t>
            </a:r>
          </a:p>
          <a:p>
            <a:pPr marL="0" indent="0">
              <a:buNone/>
            </a:pPr>
            <a:endParaRPr lang="en-GB" b="1" dirty="0">
              <a:solidFill>
                <a:srgbClr val="047A73"/>
              </a:solidFill>
              <a:latin typeface="+mn-lt"/>
            </a:endParaRPr>
          </a:p>
          <a:p>
            <a:pPr marL="342900" indent="-342900">
              <a:buAutoNum type="arabicPeriod"/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Link performance information to formal decision-making processes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like budgetary processes. </a:t>
            </a:r>
          </a:p>
          <a:p>
            <a:pPr marL="342900" indent="-342900">
              <a:buAutoNum type="arabicPeriod"/>
            </a:pPr>
            <a:endParaRPr lang="en-US" sz="20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342900" indent="-342900">
              <a:buAutoNum type="arabicPeriod" startAt="2"/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Effectively communicate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data with the general public. </a:t>
            </a:r>
          </a:p>
          <a:p>
            <a:pPr marL="342900" indent="-342900">
              <a:buAutoNum type="arabicPeriod" startAt="2"/>
            </a:pPr>
            <a:endParaRPr lang="en-US" sz="20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342900" indent="-342900">
              <a:buAutoNum type="arabicPeriod" startAt="2"/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Discuss results internally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by establishing performance dialogues or management response mechanisms.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DAA27D-F3B5-420C-B26E-2B446058876F}"/>
              </a:ext>
            </a:extLst>
          </p:cNvPr>
          <p:cNvSpPr txBox="1"/>
          <p:nvPr/>
        </p:nvSpPr>
        <p:spPr>
          <a:xfrm>
            <a:off x="527305" y="1068019"/>
            <a:ext cx="554220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Why is use important?</a:t>
            </a:r>
          </a:p>
          <a:p>
            <a:endParaRPr lang="en-GB" b="1" dirty="0">
              <a:solidFill>
                <a:srgbClr val="047A73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4775"/>
              </a:buClr>
              <a:buFont typeface="Bahnschrift SemiBold SemiConden" panose="020B0502040204020203" pitchFamily="34" charset="0"/>
              <a:buChar char="&gt;"/>
              <a:defRPr/>
            </a:pP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4775"/>
              </a:buClr>
              <a:buFont typeface="Bahnschrift SemiBold SemiConden" panose="020B0502040204020203" pitchFamily="34" charset="0"/>
              <a:buChar char="&gt;"/>
              <a:defRPr/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Increase accountability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as well as higher engagement towards collective results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4775"/>
              </a:buClr>
              <a:buFont typeface="Bahnschrift SemiBold SemiConden" panose="020B0502040204020203" pitchFamily="34" charset="0"/>
              <a:buChar char="&gt;"/>
              <a:defRPr/>
            </a:pP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4775"/>
              </a:buClr>
              <a:buFont typeface="Bahnschrift SemiBold SemiConden" panose="020B0502040204020203" pitchFamily="34" charset="0"/>
              <a:buChar char="&gt;"/>
              <a:defRPr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Increase 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trust</a:t>
            </a: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4775"/>
              </a:buClr>
              <a:buFont typeface="Bahnschrift SemiBold SemiConden" panose="020B0502040204020203" pitchFamily="34" charset="0"/>
              <a:buChar char="&gt;"/>
              <a:defRPr/>
            </a:pP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4775"/>
              </a:buClr>
              <a:buFont typeface="Bahnschrift SemiBold SemiConden" panose="020B0502040204020203" pitchFamily="34" charset="0"/>
              <a:buChar char="&gt;"/>
              <a:defRPr/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Identify problems and lift roadblocks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related to the implementation of a public policy. 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767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E09EB9-1B59-5D0E-4CD2-FA83EAEBC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BB71-1AEC-4D92-8A51-969FF0A7CB17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360E2E-6E58-A1EB-96FC-6A95032727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How do OECD countries promote the impact of policy evaluations?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88DE8-A2F1-B0AC-E858-BF02A03BA2D9}"/>
              </a:ext>
            </a:extLst>
          </p:cNvPr>
          <p:cNvSpPr txBox="1"/>
          <p:nvPr/>
        </p:nvSpPr>
        <p:spPr>
          <a:xfrm>
            <a:off x="137160" y="6213770"/>
            <a:ext cx="5707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n= 35 OECD member countries</a:t>
            </a:r>
          </a:p>
          <a:p>
            <a:r>
              <a:rPr lang="en-US" sz="1200" dirty="0"/>
              <a:t>Source: OECD (2019) Survey on Policy Evaluation</a:t>
            </a:r>
            <a:endParaRPr lang="en-GB" sz="12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A6BF1D6-BD4D-07C8-4129-CD17B5111C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8563199"/>
              </p:ext>
            </p:extLst>
          </p:nvPr>
        </p:nvGraphicFramePr>
        <p:xfrm>
          <a:off x="1158607" y="1664350"/>
          <a:ext cx="9874785" cy="3529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5064860"/>
      </p:ext>
    </p:extLst>
  </p:cSld>
  <p:clrMapOvr>
    <a:masterClrMapping/>
  </p:clrMapOvr>
</p:sld>
</file>

<file path=ppt/theme/theme1.xml><?xml version="1.0" encoding="utf-8"?>
<a:theme xmlns:a="http://schemas.openxmlformats.org/drawingml/2006/main" name="EXD">
  <a:themeElements>
    <a:clrScheme name="Palette EXD ok">
      <a:dk1>
        <a:srgbClr val="3F3F3F"/>
      </a:dk1>
      <a:lt1>
        <a:sysClr val="window" lastClr="FFFFFF"/>
      </a:lt1>
      <a:dk2>
        <a:srgbClr val="264457"/>
      </a:dk2>
      <a:lt2>
        <a:srgbClr val="DFE3E5"/>
      </a:lt2>
      <a:accent1>
        <a:srgbClr val="004775"/>
      </a:accent1>
      <a:accent2>
        <a:srgbClr val="6EB03F"/>
      </a:accent2>
      <a:accent3>
        <a:srgbClr val="009999"/>
      </a:accent3>
      <a:accent4>
        <a:srgbClr val="047BC1"/>
      </a:accent4>
      <a:accent5>
        <a:srgbClr val="00ACD5"/>
      </a:accent5>
      <a:accent6>
        <a:srgbClr val="993366"/>
      </a:accent6>
      <a:hlink>
        <a:srgbClr val="003557"/>
      </a:hlink>
      <a:folHlink>
        <a:srgbClr val="783E78"/>
      </a:folHlink>
    </a:clrScheme>
    <a:fontScheme name="EXD PPT fonts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EXD.pptx" id="{4C9EB48D-2543-4DCE-9BAC-C69ED680E2DD}" vid="{92C48F2B-90B7-47DE-9E0D-D412081425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C64A19AD69964D8227650B79899943" ma:contentTypeVersion="9" ma:contentTypeDescription="Create a new document." ma:contentTypeScope="" ma:versionID="61e0f3f4801b4682877032ecc893a8d3">
  <xsd:schema xmlns:xsd="http://www.w3.org/2001/XMLSchema" xmlns:xs="http://www.w3.org/2001/XMLSchema" xmlns:p="http://schemas.microsoft.com/office/2006/metadata/properties" xmlns:ns2="7e8aa4b9-813f-4450-946e-329262f8bdf2" targetNamespace="http://schemas.microsoft.com/office/2006/metadata/properties" ma:root="true" ma:fieldsID="b9de5183be5cb23b7a9d299601ec2a0f" ns2:_="">
    <xsd:import namespace="7e8aa4b9-813f-4450-946e-329262f8bd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8aa4b9-813f-4450-946e-329262f8bd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CFB655-E1F1-4862-9D06-50C8F7965B6F}">
  <ds:schemaRefs>
    <ds:schemaRef ds:uri="7e8aa4b9-813f-4450-946e-329262f8bdf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79D9E2F-99B8-4F49-9E24-38EBC10AEE05}">
  <ds:schemaRefs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7e8aa4b9-813f-4450-946e-329262f8bdf2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90C3171-CF2D-4606-AD2F-AF975F1F18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Presentation_EXD</Template>
  <TotalTime>475</TotalTime>
  <Words>1115</Words>
  <Application>Microsoft Office PowerPoint</Application>
  <PresentationFormat>Widescreen</PresentationFormat>
  <Paragraphs>162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Bahnschrift SemiBold SemiConden</vt:lpstr>
      <vt:lpstr>Calibri</vt:lpstr>
      <vt:lpstr>Calibri Light</vt:lpstr>
      <vt:lpstr>Wingdings</vt:lpstr>
      <vt:lpstr>EXD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CHASSAGNE Titouan, GOV/PMB</dc:creator>
  <cp:lastModifiedBy>SALAMA Claire, GOV/PMB</cp:lastModifiedBy>
  <cp:revision>2</cp:revision>
  <dcterms:created xsi:type="dcterms:W3CDTF">2023-03-07T11:07:42Z</dcterms:created>
  <dcterms:modified xsi:type="dcterms:W3CDTF">2023-03-08T12:57:59Z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0x0101000FC64A19AD69964D8227650B79899943</vt:lpwstr>
  </property>
</Properties>
</file>