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7" r:id="rId5"/>
    <p:sldId id="285" r:id="rId6"/>
    <p:sldId id="296" r:id="rId7"/>
    <p:sldId id="283" r:id="rId8"/>
    <p:sldId id="284" r:id="rId9"/>
    <p:sldId id="286" r:id="rId10"/>
    <p:sldId id="288" r:id="rId11"/>
    <p:sldId id="290" r:id="rId12"/>
    <p:sldId id="289" r:id="rId13"/>
    <p:sldId id="297" r:id="rId14"/>
    <p:sldId id="276" r:id="rId15"/>
    <p:sldId id="300" r:id="rId16"/>
    <p:sldId id="291" r:id="rId17"/>
    <p:sldId id="298" r:id="rId18"/>
    <p:sldId id="299" r:id="rId19"/>
    <p:sldId id="301" r:id="rId20"/>
    <p:sldId id="302" r:id="rId21"/>
    <p:sldId id="26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F68BE6D-C50E-4453-F94A-24551886738C}" name="Martijn Kind" initials="MK" userId="S::martijn.kind@un.org::9221cf24-a091-4ed6-adf8-bafac71ff5c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4E4F8"/>
    <a:srgbClr val="7CD0F4"/>
    <a:srgbClr val="43BBEF"/>
    <a:srgbClr val="14A4E1"/>
    <a:srgbClr val="0E76A2"/>
    <a:srgbClr val="0A5271"/>
    <a:srgbClr val="052938"/>
    <a:srgbClr val="E2E2E2"/>
    <a:srgbClr val="C2C2C2"/>
    <a:srgbClr val="0563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83624" autoAdjust="0"/>
  </p:normalViewPr>
  <p:slideViewPr>
    <p:cSldViewPr snapToGrid="0">
      <p:cViewPr varScale="1">
        <p:scale>
          <a:sx n="43" d="100"/>
          <a:sy n="43" d="100"/>
        </p:scale>
        <p:origin x="1022" y="41"/>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Roboto" pitchFamily="2" charset="0"/>
                <a:ea typeface="Roboto" pitchFamily="2" charset="0"/>
                <a:cs typeface="+mn-cs"/>
              </a:defRPr>
            </a:pPr>
            <a:r>
              <a:rPr lang="en-GB"/>
              <a:t>Global trend in intentional homicide per 100,000 by sex, 2000-2030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Roboto" pitchFamily="2" charset="0"/>
              <a:ea typeface="Roboto" pitchFamily="2" charset="0"/>
              <a:cs typeface="+mn-cs"/>
            </a:defRPr>
          </a:pPr>
          <a:endParaRPr lang="en-US"/>
        </a:p>
      </c:txPr>
    </c:title>
    <c:autoTitleDeleted val="0"/>
    <c:plotArea>
      <c:layout/>
      <c:barChart>
        <c:barDir val="col"/>
        <c:grouping val="clustered"/>
        <c:varyColors val="0"/>
        <c:ser>
          <c:idx val="6"/>
          <c:order val="0"/>
          <c:tx>
            <c:strRef>
              <c:f>Sheet1!$H$1</c:f>
              <c:strCache>
                <c:ptCount val="1"/>
                <c:pt idx="0">
                  <c:v>shade</c:v>
                </c:pt>
              </c:strCache>
            </c:strRef>
          </c:tx>
          <c:spPr>
            <a:pattFill prst="wdDnDiag">
              <a:fgClr>
                <a:srgbClr val="E2E2E2"/>
              </a:fgClr>
              <a:bgClr>
                <a:schemeClr val="bg1"/>
              </a:bgClr>
            </a:pattFill>
            <a:ln>
              <a:noFill/>
            </a:ln>
            <a:effectLst/>
          </c:spPr>
          <c:invertIfNegative val="0"/>
          <c:val>
            <c:numRef>
              <c:f>Sheet1!$H$2:$H$32</c:f>
              <c:numCache>
                <c:formatCode>General</c:formatCode>
                <c:ptCount val="3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12</c:v>
                </c:pt>
                <c:pt idx="22">
                  <c:v>12</c:v>
                </c:pt>
                <c:pt idx="23">
                  <c:v>12</c:v>
                </c:pt>
                <c:pt idx="24">
                  <c:v>12</c:v>
                </c:pt>
                <c:pt idx="25">
                  <c:v>12</c:v>
                </c:pt>
                <c:pt idx="26">
                  <c:v>12</c:v>
                </c:pt>
                <c:pt idx="27">
                  <c:v>12</c:v>
                </c:pt>
                <c:pt idx="28">
                  <c:v>12</c:v>
                </c:pt>
                <c:pt idx="29">
                  <c:v>12</c:v>
                </c:pt>
                <c:pt idx="30">
                  <c:v>12</c:v>
                </c:pt>
              </c:numCache>
            </c:numRef>
          </c:val>
          <c:extLst>
            <c:ext xmlns:c16="http://schemas.microsoft.com/office/drawing/2014/chart" uri="{C3380CC4-5D6E-409C-BE32-E72D297353CC}">
              <c16:uniqueId val="{00000006-22EA-4AD6-A210-6285400A5042}"/>
            </c:ext>
          </c:extLst>
        </c:ser>
        <c:dLbls>
          <c:showLegendKey val="0"/>
          <c:showVal val="0"/>
          <c:showCatName val="0"/>
          <c:showSerName val="0"/>
          <c:showPercent val="0"/>
          <c:showBubbleSize val="0"/>
        </c:dLbls>
        <c:gapWidth val="0"/>
        <c:axId val="836204320"/>
        <c:axId val="836205304"/>
      </c:barChart>
      <c:lineChart>
        <c:grouping val="standard"/>
        <c:varyColors val="0"/>
        <c:ser>
          <c:idx val="5"/>
          <c:order val="1"/>
          <c:tx>
            <c:strRef>
              <c:f>Sheet1!$G$1</c:f>
              <c:strCache>
                <c:ptCount val="1"/>
                <c:pt idx="0">
                  <c:v>Column3</c:v>
                </c:pt>
              </c:strCache>
            </c:strRef>
          </c:tx>
          <c:spPr>
            <a:ln w="28575" cap="rnd">
              <a:solidFill>
                <a:schemeClr val="tx1">
                  <a:lumMod val="50000"/>
                  <a:lumOff val="50000"/>
                </a:schemeClr>
              </a:solidFill>
              <a:prstDash val="sysDot"/>
              <a:round/>
            </a:ln>
            <a:effectLst/>
          </c:spPr>
          <c:marker>
            <c:symbol val="none"/>
          </c:marker>
          <c:cat>
            <c:numRef>
              <c:f>Sheet1!$A$2:$A$32</c:f>
              <c:numCache>
                <c:formatCode>General</c:formatCode>
                <c:ptCount val="3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pt idx="29">
                  <c:v>2029</c:v>
                </c:pt>
                <c:pt idx="30">
                  <c:v>2030</c:v>
                </c:pt>
              </c:numCache>
            </c:numRef>
          </c:cat>
          <c:val>
            <c:numRef>
              <c:f>Sheet1!$G$2:$G$32</c:f>
              <c:numCache>
                <c:formatCode>General</c:formatCode>
                <c:ptCount val="31"/>
                <c:pt idx="0">
                  <c:v>2.8092504936806999</c:v>
                </c:pt>
                <c:pt idx="1">
                  <c:v>2.8350883841219598</c:v>
                </c:pt>
                <c:pt idx="2">
                  <c:v>2.7798086929849699</c:v>
                </c:pt>
                <c:pt idx="3">
                  <c:v>2.6989343846437301</c:v>
                </c:pt>
                <c:pt idx="4">
                  <c:v>2.6645921382543998</c:v>
                </c:pt>
                <c:pt idx="5">
                  <c:v>2.5498512570035898</c:v>
                </c:pt>
                <c:pt idx="6">
                  <c:v>2.4606954190243902</c:v>
                </c:pt>
                <c:pt idx="7">
                  <c:v>2.41716512629618</c:v>
                </c:pt>
                <c:pt idx="8">
                  <c:v>2.35498914873228</c:v>
                </c:pt>
                <c:pt idx="9">
                  <c:v>2.4413646327302301</c:v>
                </c:pt>
                <c:pt idx="10">
                  <c:v>2.4010566453609998</c:v>
                </c:pt>
                <c:pt idx="11">
                  <c:v>2.4254984682143701</c:v>
                </c:pt>
                <c:pt idx="12">
                  <c:v>2.4241853428364601</c:v>
                </c:pt>
                <c:pt idx="13">
                  <c:v>2.3871794194124698</c:v>
                </c:pt>
                <c:pt idx="14">
                  <c:v>2.3814701700124599</c:v>
                </c:pt>
                <c:pt idx="15">
                  <c:v>2.2881060299170999</c:v>
                </c:pt>
                <c:pt idx="30">
                  <c:v>1.1440530149585499</c:v>
                </c:pt>
              </c:numCache>
            </c:numRef>
          </c:val>
          <c:smooth val="0"/>
          <c:extLst>
            <c:ext xmlns:c16="http://schemas.microsoft.com/office/drawing/2014/chart" uri="{C3380CC4-5D6E-409C-BE32-E72D297353CC}">
              <c16:uniqueId val="{00000005-22EA-4AD6-A210-6285400A5042}"/>
            </c:ext>
          </c:extLst>
        </c:ser>
        <c:ser>
          <c:idx val="4"/>
          <c:order val="2"/>
          <c:tx>
            <c:strRef>
              <c:f>Sheet1!$F$1</c:f>
              <c:strCache>
                <c:ptCount val="1"/>
                <c:pt idx="0">
                  <c:v>Column2</c:v>
                </c:pt>
              </c:strCache>
            </c:strRef>
          </c:tx>
          <c:spPr>
            <a:ln w="28575" cap="rnd">
              <a:solidFill>
                <a:schemeClr val="tx1">
                  <a:lumMod val="50000"/>
                  <a:lumOff val="50000"/>
                </a:schemeClr>
              </a:solidFill>
              <a:prstDash val="sysDot"/>
              <a:round/>
            </a:ln>
            <a:effectLst/>
          </c:spPr>
          <c:marker>
            <c:symbol val="none"/>
          </c:marker>
          <c:cat>
            <c:numRef>
              <c:f>Sheet1!$A$2:$A$32</c:f>
              <c:numCache>
                <c:formatCode>General</c:formatCode>
                <c:ptCount val="3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pt idx="29">
                  <c:v>2029</c:v>
                </c:pt>
                <c:pt idx="30">
                  <c:v>2030</c:v>
                </c:pt>
              </c:numCache>
            </c:numRef>
          </c:cat>
          <c:val>
            <c:numRef>
              <c:f>Sheet1!$F$2:$F$32</c:f>
              <c:numCache>
                <c:formatCode>General</c:formatCode>
                <c:ptCount val="31"/>
                <c:pt idx="0">
                  <c:v>10.950296073393901</c:v>
                </c:pt>
                <c:pt idx="1">
                  <c:v>11.0976914860113</c:v>
                </c:pt>
                <c:pt idx="2">
                  <c:v>11.0752505992825</c:v>
                </c:pt>
                <c:pt idx="3">
                  <c:v>10.7909062678795</c:v>
                </c:pt>
                <c:pt idx="4">
                  <c:v>10.382231509399199</c:v>
                </c:pt>
                <c:pt idx="5">
                  <c:v>10.086804573326701</c:v>
                </c:pt>
                <c:pt idx="6">
                  <c:v>9.9408015009293695</c:v>
                </c:pt>
                <c:pt idx="7">
                  <c:v>9.6418085373937501</c:v>
                </c:pt>
                <c:pt idx="8">
                  <c:v>9.6917182305291707</c:v>
                </c:pt>
                <c:pt idx="9">
                  <c:v>9.7038780213451901</c:v>
                </c:pt>
                <c:pt idx="10">
                  <c:v>9.7024701183511404</c:v>
                </c:pt>
                <c:pt idx="11">
                  <c:v>9.8327603607589307</c:v>
                </c:pt>
                <c:pt idx="12">
                  <c:v>9.8836035143340606</c:v>
                </c:pt>
                <c:pt idx="13">
                  <c:v>9.7332241468167595</c:v>
                </c:pt>
                <c:pt idx="14">
                  <c:v>9.7228587870481693</c:v>
                </c:pt>
                <c:pt idx="15">
                  <c:v>9.4972460995817904</c:v>
                </c:pt>
                <c:pt idx="30">
                  <c:v>4.7486230497908952</c:v>
                </c:pt>
              </c:numCache>
            </c:numRef>
          </c:val>
          <c:smooth val="0"/>
          <c:extLst>
            <c:ext xmlns:c16="http://schemas.microsoft.com/office/drawing/2014/chart" uri="{C3380CC4-5D6E-409C-BE32-E72D297353CC}">
              <c16:uniqueId val="{00000004-22EA-4AD6-A210-6285400A5042}"/>
            </c:ext>
          </c:extLst>
        </c:ser>
        <c:ser>
          <c:idx val="3"/>
          <c:order val="3"/>
          <c:tx>
            <c:strRef>
              <c:f>Sheet1!$E$1</c:f>
              <c:strCache>
                <c:ptCount val="1"/>
                <c:pt idx="0">
                  <c:v>50% reduction</c:v>
                </c:pt>
              </c:strCache>
            </c:strRef>
          </c:tx>
          <c:spPr>
            <a:ln w="28575" cap="rnd">
              <a:solidFill>
                <a:schemeClr val="tx1">
                  <a:lumMod val="50000"/>
                  <a:lumOff val="50000"/>
                </a:schemeClr>
              </a:solidFill>
              <a:prstDash val="sysDot"/>
              <a:round/>
            </a:ln>
            <a:effectLst/>
          </c:spPr>
          <c:marker>
            <c:symbol val="none"/>
          </c:marker>
          <c:cat>
            <c:numRef>
              <c:f>Sheet1!$A$2:$A$32</c:f>
              <c:numCache>
                <c:formatCode>General</c:formatCode>
                <c:ptCount val="3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pt idx="29">
                  <c:v>2029</c:v>
                </c:pt>
                <c:pt idx="30">
                  <c:v>2030</c:v>
                </c:pt>
              </c:numCache>
            </c:numRef>
          </c:cat>
          <c:val>
            <c:numRef>
              <c:f>Sheet1!$E$2:$E$32</c:f>
              <c:numCache>
                <c:formatCode>General</c:formatCode>
                <c:ptCount val="31"/>
                <c:pt idx="0">
                  <c:v>6.9018141928744603</c:v>
                </c:pt>
                <c:pt idx="1">
                  <c:v>6.9892721140149598</c:v>
                </c:pt>
                <c:pt idx="2">
                  <c:v>6.9507691171205304</c:v>
                </c:pt>
                <c:pt idx="3">
                  <c:v>6.7678258149740698</c:v>
                </c:pt>
                <c:pt idx="4">
                  <c:v>6.5454614653036902</c:v>
                </c:pt>
                <c:pt idx="5">
                  <c:v>6.3400925382188804</c:v>
                </c:pt>
                <c:pt idx="6">
                  <c:v>6.2226967538030298</c:v>
                </c:pt>
                <c:pt idx="7">
                  <c:v>6.0511223784416996</c:v>
                </c:pt>
                <c:pt idx="8">
                  <c:v>6.0457083978469202</c:v>
                </c:pt>
                <c:pt idx="9">
                  <c:v>6.0949780639776101</c:v>
                </c:pt>
                <c:pt idx="10">
                  <c:v>6.0743488135768198</c:v>
                </c:pt>
                <c:pt idx="11">
                  <c:v>6.1522135154517104</c:v>
                </c:pt>
                <c:pt idx="12">
                  <c:v>6.1774194022593996</c:v>
                </c:pt>
                <c:pt idx="13">
                  <c:v>6.0836117649277899</c:v>
                </c:pt>
                <c:pt idx="14">
                  <c:v>6.0757762459437696</c:v>
                </c:pt>
                <c:pt idx="15">
                  <c:v>5.9162915733528898</c:v>
                </c:pt>
                <c:pt idx="30">
                  <c:v>2.9581457866764449</c:v>
                </c:pt>
              </c:numCache>
            </c:numRef>
          </c:val>
          <c:smooth val="0"/>
          <c:extLst>
            <c:ext xmlns:c16="http://schemas.microsoft.com/office/drawing/2014/chart" uri="{C3380CC4-5D6E-409C-BE32-E72D297353CC}">
              <c16:uniqueId val="{00000003-22EA-4AD6-A210-6285400A5042}"/>
            </c:ext>
          </c:extLst>
        </c:ser>
        <c:ser>
          <c:idx val="0"/>
          <c:order val="4"/>
          <c:tx>
            <c:strRef>
              <c:f>Sheet1!$B$1</c:f>
              <c:strCache>
                <c:ptCount val="1"/>
                <c:pt idx="0">
                  <c:v>Total</c:v>
                </c:pt>
              </c:strCache>
            </c:strRef>
          </c:tx>
          <c:spPr>
            <a:ln w="28575" cap="rnd">
              <a:solidFill>
                <a:schemeClr val="accent6"/>
              </a:solidFill>
              <a:round/>
            </a:ln>
            <a:effectLst/>
          </c:spPr>
          <c:marker>
            <c:symbol val="none"/>
          </c:marker>
          <c:cat>
            <c:numRef>
              <c:f>Sheet1!$A$2:$A$32</c:f>
              <c:numCache>
                <c:formatCode>General</c:formatCode>
                <c:ptCount val="3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pt idx="29">
                  <c:v>2029</c:v>
                </c:pt>
                <c:pt idx="30">
                  <c:v>2030</c:v>
                </c:pt>
              </c:numCache>
            </c:numRef>
          </c:cat>
          <c:val>
            <c:numRef>
              <c:f>Sheet1!$B$2:$B$32</c:f>
              <c:numCache>
                <c:formatCode>General</c:formatCode>
                <c:ptCount val="31"/>
                <c:pt idx="0">
                  <c:v>6.9018141928744603</c:v>
                </c:pt>
                <c:pt idx="1">
                  <c:v>6.9892721140149598</c:v>
                </c:pt>
                <c:pt idx="2">
                  <c:v>6.9507691171205304</c:v>
                </c:pt>
                <c:pt idx="3">
                  <c:v>6.7678258149740698</c:v>
                </c:pt>
                <c:pt idx="4">
                  <c:v>6.5454614653036902</c:v>
                </c:pt>
                <c:pt idx="5">
                  <c:v>6.3400925382188804</c:v>
                </c:pt>
                <c:pt idx="6">
                  <c:v>6.2226967538030298</c:v>
                </c:pt>
                <c:pt idx="7">
                  <c:v>6.0511223784416996</c:v>
                </c:pt>
                <c:pt idx="8">
                  <c:v>6.0457083978469202</c:v>
                </c:pt>
                <c:pt idx="9">
                  <c:v>6.0949780639776101</c:v>
                </c:pt>
                <c:pt idx="10">
                  <c:v>6.0743488135768198</c:v>
                </c:pt>
                <c:pt idx="11">
                  <c:v>6.1522135154517104</c:v>
                </c:pt>
                <c:pt idx="12">
                  <c:v>6.1774194022593996</c:v>
                </c:pt>
                <c:pt idx="13">
                  <c:v>6.0836117649277899</c:v>
                </c:pt>
                <c:pt idx="14">
                  <c:v>6.0757762459437696</c:v>
                </c:pt>
                <c:pt idx="15">
                  <c:v>5.9162915733528898</c:v>
                </c:pt>
                <c:pt idx="16">
                  <c:v>5.9613737453682996</c:v>
                </c:pt>
                <c:pt idx="17">
                  <c:v>5.9300928145016902</c:v>
                </c:pt>
                <c:pt idx="18">
                  <c:v>5.7590094388024804</c:v>
                </c:pt>
                <c:pt idx="19">
                  <c:v>5.5557078464502903</c:v>
                </c:pt>
                <c:pt idx="20">
                  <c:v>5.5101086169295597</c:v>
                </c:pt>
                <c:pt idx="21">
                  <c:v>5.4288720256448935</c:v>
                </c:pt>
                <c:pt idx="22">
                  <c:v>5.3476354343602273</c:v>
                </c:pt>
                <c:pt idx="23">
                  <c:v>5.2663988430755611</c:v>
                </c:pt>
                <c:pt idx="24">
                  <c:v>5.1851622517908948</c:v>
                </c:pt>
                <c:pt idx="25">
                  <c:v>5.1039256605062286</c:v>
                </c:pt>
                <c:pt idx="26">
                  <c:v>5.0226890692215624</c:v>
                </c:pt>
                <c:pt idx="27">
                  <c:v>4.9414524779368962</c:v>
                </c:pt>
                <c:pt idx="28">
                  <c:v>4.86021588665223</c:v>
                </c:pt>
                <c:pt idx="29">
                  <c:v>4.7789792953675638</c:v>
                </c:pt>
                <c:pt idx="30">
                  <c:v>4.6977427040828976</c:v>
                </c:pt>
              </c:numCache>
            </c:numRef>
          </c:val>
          <c:smooth val="0"/>
          <c:extLst>
            <c:ext xmlns:c16="http://schemas.microsoft.com/office/drawing/2014/chart" uri="{C3380CC4-5D6E-409C-BE32-E72D297353CC}">
              <c16:uniqueId val="{00000000-22EA-4AD6-A210-6285400A5042}"/>
            </c:ext>
          </c:extLst>
        </c:ser>
        <c:ser>
          <c:idx val="1"/>
          <c:order val="5"/>
          <c:tx>
            <c:strRef>
              <c:f>Sheet1!$C$1</c:f>
              <c:strCache>
                <c:ptCount val="1"/>
                <c:pt idx="0">
                  <c:v>Men</c:v>
                </c:pt>
              </c:strCache>
            </c:strRef>
          </c:tx>
          <c:spPr>
            <a:ln w="28575" cap="rnd">
              <a:solidFill>
                <a:schemeClr val="accent1"/>
              </a:solidFill>
              <a:round/>
            </a:ln>
            <a:effectLst/>
          </c:spPr>
          <c:marker>
            <c:symbol val="none"/>
          </c:marker>
          <c:cat>
            <c:numRef>
              <c:f>Sheet1!$A$2:$A$32</c:f>
              <c:numCache>
                <c:formatCode>General</c:formatCode>
                <c:ptCount val="3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pt idx="29">
                  <c:v>2029</c:v>
                </c:pt>
                <c:pt idx="30">
                  <c:v>2030</c:v>
                </c:pt>
              </c:numCache>
            </c:numRef>
          </c:cat>
          <c:val>
            <c:numRef>
              <c:f>Sheet1!$C$2:$C$32</c:f>
              <c:numCache>
                <c:formatCode>General</c:formatCode>
                <c:ptCount val="31"/>
                <c:pt idx="0">
                  <c:v>10.950296073393901</c:v>
                </c:pt>
                <c:pt idx="1">
                  <c:v>11.0976914860113</c:v>
                </c:pt>
                <c:pt idx="2">
                  <c:v>11.0752505992825</c:v>
                </c:pt>
                <c:pt idx="3">
                  <c:v>10.7909062678795</c:v>
                </c:pt>
                <c:pt idx="4">
                  <c:v>10.382231509399199</c:v>
                </c:pt>
                <c:pt idx="5">
                  <c:v>10.086804573326701</c:v>
                </c:pt>
                <c:pt idx="6">
                  <c:v>9.9408015009293695</c:v>
                </c:pt>
                <c:pt idx="7">
                  <c:v>9.6418085373937501</c:v>
                </c:pt>
                <c:pt idx="8">
                  <c:v>9.6917182305291707</c:v>
                </c:pt>
                <c:pt idx="9">
                  <c:v>9.7038780213451901</c:v>
                </c:pt>
                <c:pt idx="10">
                  <c:v>9.7024701183511404</c:v>
                </c:pt>
                <c:pt idx="11">
                  <c:v>9.8327603607589307</c:v>
                </c:pt>
                <c:pt idx="12">
                  <c:v>9.8836035143340606</c:v>
                </c:pt>
                <c:pt idx="13">
                  <c:v>9.7332241468167595</c:v>
                </c:pt>
                <c:pt idx="14">
                  <c:v>9.7228587870481693</c:v>
                </c:pt>
                <c:pt idx="15">
                  <c:v>9.4972460995817904</c:v>
                </c:pt>
                <c:pt idx="16">
                  <c:v>9.5645821526653201</c:v>
                </c:pt>
                <c:pt idx="17">
                  <c:v>9.5411863219453306</c:v>
                </c:pt>
                <c:pt idx="18">
                  <c:v>9.2504764723673194</c:v>
                </c:pt>
                <c:pt idx="19">
                  <c:v>8.8921034636104004</c:v>
                </c:pt>
                <c:pt idx="20">
                  <c:v>8.8334410312846892</c:v>
                </c:pt>
                <c:pt idx="21">
                  <c:v>8.7006800176252685</c:v>
                </c:pt>
                <c:pt idx="22">
                  <c:v>8.5679190039658479</c:v>
                </c:pt>
                <c:pt idx="23">
                  <c:v>8.4351579903064273</c:v>
                </c:pt>
                <c:pt idx="24">
                  <c:v>8.3023969766470067</c:v>
                </c:pt>
                <c:pt idx="25">
                  <c:v>8.1696359629875861</c:v>
                </c:pt>
                <c:pt idx="26">
                  <c:v>8.0368749493281655</c:v>
                </c:pt>
                <c:pt idx="27">
                  <c:v>7.9041139356687449</c:v>
                </c:pt>
                <c:pt idx="28">
                  <c:v>7.7713529220093243</c:v>
                </c:pt>
                <c:pt idx="29">
                  <c:v>7.6385919083499036</c:v>
                </c:pt>
                <c:pt idx="30">
                  <c:v>7.505830894690483</c:v>
                </c:pt>
              </c:numCache>
            </c:numRef>
          </c:val>
          <c:smooth val="0"/>
          <c:extLst>
            <c:ext xmlns:c16="http://schemas.microsoft.com/office/drawing/2014/chart" uri="{C3380CC4-5D6E-409C-BE32-E72D297353CC}">
              <c16:uniqueId val="{00000001-22EA-4AD6-A210-6285400A5042}"/>
            </c:ext>
          </c:extLst>
        </c:ser>
        <c:ser>
          <c:idx val="2"/>
          <c:order val="6"/>
          <c:tx>
            <c:strRef>
              <c:f>Sheet1!$D$1</c:f>
              <c:strCache>
                <c:ptCount val="1"/>
                <c:pt idx="0">
                  <c:v>Women</c:v>
                </c:pt>
              </c:strCache>
            </c:strRef>
          </c:tx>
          <c:spPr>
            <a:ln w="28575" cap="rnd">
              <a:solidFill>
                <a:schemeClr val="accent4"/>
              </a:solidFill>
              <a:round/>
            </a:ln>
            <a:effectLst/>
          </c:spPr>
          <c:marker>
            <c:symbol val="none"/>
          </c:marker>
          <c:cat>
            <c:numRef>
              <c:f>Sheet1!$A$2:$A$32</c:f>
              <c:numCache>
                <c:formatCode>General</c:formatCode>
                <c:ptCount val="3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pt idx="29">
                  <c:v>2029</c:v>
                </c:pt>
                <c:pt idx="30">
                  <c:v>2030</c:v>
                </c:pt>
              </c:numCache>
            </c:numRef>
          </c:cat>
          <c:val>
            <c:numRef>
              <c:f>Sheet1!$D$2:$D$32</c:f>
              <c:numCache>
                <c:formatCode>General</c:formatCode>
                <c:ptCount val="31"/>
                <c:pt idx="0">
                  <c:v>2.8092504936806999</c:v>
                </c:pt>
                <c:pt idx="1">
                  <c:v>2.8350883841219598</c:v>
                </c:pt>
                <c:pt idx="2">
                  <c:v>2.7798086929849699</c:v>
                </c:pt>
                <c:pt idx="3">
                  <c:v>2.6989343846437301</c:v>
                </c:pt>
                <c:pt idx="4">
                  <c:v>2.6645921382543998</c:v>
                </c:pt>
                <c:pt idx="5">
                  <c:v>2.5498512570035898</c:v>
                </c:pt>
                <c:pt idx="6">
                  <c:v>2.4606954190243902</c:v>
                </c:pt>
                <c:pt idx="7">
                  <c:v>2.41716512629618</c:v>
                </c:pt>
                <c:pt idx="8">
                  <c:v>2.35498914873228</c:v>
                </c:pt>
                <c:pt idx="9">
                  <c:v>2.4413646327302301</c:v>
                </c:pt>
                <c:pt idx="10">
                  <c:v>2.4010566453609998</c:v>
                </c:pt>
                <c:pt idx="11">
                  <c:v>2.4254984682143701</c:v>
                </c:pt>
                <c:pt idx="12">
                  <c:v>2.4241853428364601</c:v>
                </c:pt>
                <c:pt idx="13">
                  <c:v>2.3871794194124698</c:v>
                </c:pt>
                <c:pt idx="14">
                  <c:v>2.3814701700124599</c:v>
                </c:pt>
                <c:pt idx="15">
                  <c:v>2.2881060299170999</c:v>
                </c:pt>
                <c:pt idx="16">
                  <c:v>2.3106851467321299</c:v>
                </c:pt>
                <c:pt idx="17">
                  <c:v>2.2719870131645798</c:v>
                </c:pt>
                <c:pt idx="18">
                  <c:v>2.2228056001616299</c:v>
                </c:pt>
                <c:pt idx="19">
                  <c:v>2.1775744640420598</c:v>
                </c:pt>
                <c:pt idx="20">
                  <c:v>2.1469602717254399</c:v>
                </c:pt>
                <c:pt idx="21">
                  <c:v>2.1187311200871077</c:v>
                </c:pt>
                <c:pt idx="22">
                  <c:v>2.0905019684487756</c:v>
                </c:pt>
                <c:pt idx="23">
                  <c:v>2.0622728168104434</c:v>
                </c:pt>
                <c:pt idx="24">
                  <c:v>2.0340436651721112</c:v>
                </c:pt>
                <c:pt idx="25">
                  <c:v>2.005814513533779</c:v>
                </c:pt>
                <c:pt idx="26">
                  <c:v>1.9775853618954471</c:v>
                </c:pt>
                <c:pt idx="27">
                  <c:v>1.9493562102571151</c:v>
                </c:pt>
                <c:pt idx="28">
                  <c:v>1.9211270586187832</c:v>
                </c:pt>
                <c:pt idx="29">
                  <c:v>1.8928979069804512</c:v>
                </c:pt>
                <c:pt idx="30">
                  <c:v>1.8646687553421193</c:v>
                </c:pt>
              </c:numCache>
            </c:numRef>
          </c:val>
          <c:smooth val="0"/>
          <c:extLst>
            <c:ext xmlns:c16="http://schemas.microsoft.com/office/drawing/2014/chart" uri="{C3380CC4-5D6E-409C-BE32-E72D297353CC}">
              <c16:uniqueId val="{00000002-22EA-4AD6-A210-6285400A5042}"/>
            </c:ext>
          </c:extLst>
        </c:ser>
        <c:dLbls>
          <c:showLegendKey val="0"/>
          <c:showVal val="0"/>
          <c:showCatName val="0"/>
          <c:showSerName val="0"/>
          <c:showPercent val="0"/>
          <c:showBubbleSize val="0"/>
        </c:dLbls>
        <c:marker val="1"/>
        <c:smooth val="0"/>
        <c:axId val="836204320"/>
        <c:axId val="836205304"/>
      </c:lineChart>
      <c:catAx>
        <c:axId val="836204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Roboto" pitchFamily="2" charset="0"/>
                <a:ea typeface="Roboto" pitchFamily="2" charset="0"/>
                <a:cs typeface="+mn-cs"/>
              </a:defRPr>
            </a:pPr>
            <a:endParaRPr lang="en-US"/>
          </a:p>
        </c:txPr>
        <c:crossAx val="836205304"/>
        <c:crosses val="autoZero"/>
        <c:auto val="1"/>
        <c:lblAlgn val="ctr"/>
        <c:lblOffset val="100"/>
        <c:tickLblSkip val="5"/>
        <c:tickMarkSkip val="1"/>
        <c:noMultiLvlLbl val="0"/>
      </c:catAx>
      <c:valAx>
        <c:axId val="836205304"/>
        <c:scaling>
          <c:orientation val="minMax"/>
          <c:max val="12"/>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Roboto" pitchFamily="2" charset="0"/>
                <a:ea typeface="Roboto" pitchFamily="2" charset="0"/>
                <a:cs typeface="+mn-cs"/>
              </a:defRPr>
            </a:pPr>
            <a:endParaRPr lang="en-US"/>
          </a:p>
        </c:txPr>
        <c:crossAx val="836204320"/>
        <c:crosses val="autoZero"/>
        <c:crossBetween val="between"/>
      </c:valAx>
      <c:spPr>
        <a:noFill/>
        <a:ln>
          <a:noFill/>
        </a:ln>
        <a:effectLst/>
      </c:spPr>
    </c:plotArea>
    <c:legend>
      <c:legendPos val="r"/>
      <c:legendEntry>
        <c:idx val="1"/>
        <c:delete val="1"/>
      </c:legendEntry>
      <c:legendEntry>
        <c:idx val="2"/>
        <c:delete val="1"/>
      </c:legendEntry>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Roboto" pitchFamily="2" charset="0"/>
              <a:ea typeface="Roboto" pitchFamily="2" charset="0"/>
              <a:cs typeface="+mn-cs"/>
            </a:defRPr>
          </a:pPr>
          <a:endParaRPr lang="en-US"/>
        </a:p>
      </c:txPr>
    </c:legend>
    <c:plotVisOnly val="1"/>
    <c:dispBlanksAs val="span"/>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Roboto" pitchFamily="2" charset="0"/>
          <a:ea typeface="Roboto" pitchFamily="2"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160" b="0" i="0" u="none" strike="noStrike" kern="1200" spc="0" baseline="0">
                <a:solidFill>
                  <a:prstClr val="black">
                    <a:lumMod val="65000"/>
                    <a:lumOff val="35000"/>
                  </a:prstClr>
                </a:solidFill>
                <a:latin typeface="Roboto" pitchFamily="2" charset="0"/>
                <a:ea typeface="Roboto" pitchFamily="2" charset="0"/>
                <a:cs typeface="+mn-cs"/>
              </a:defRPr>
            </a:pPr>
            <a:r>
              <a:rPr lang="en-GB" sz="1800" b="0" i="0" baseline="0" dirty="0">
                <a:effectLst/>
              </a:rPr>
              <a:t>Victims of intentional homicide per 100,000</a:t>
            </a:r>
            <a:endParaRPr lang="en-GB" dirty="0">
              <a:effectLst/>
            </a:endParaRP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160" b="0" i="0" u="none" strike="noStrike" kern="1200" spc="0" baseline="0">
              <a:solidFill>
                <a:prstClr val="black">
                  <a:lumMod val="65000"/>
                  <a:lumOff val="35000"/>
                </a:prstClr>
              </a:solidFill>
              <a:latin typeface="Roboto" pitchFamily="2" charset="0"/>
              <a:ea typeface="Roboto" pitchFamily="2" charset="0"/>
              <a:cs typeface="+mn-cs"/>
            </a:defRPr>
          </a:pPr>
          <a:endParaRPr lang="en-US"/>
        </a:p>
      </c:txPr>
    </c:title>
    <c:autoTitleDeleted val="0"/>
    <c:plotArea>
      <c:layout/>
      <c:barChart>
        <c:barDir val="col"/>
        <c:grouping val="clustered"/>
        <c:varyColors val="0"/>
        <c:ser>
          <c:idx val="0"/>
          <c:order val="0"/>
          <c:tx>
            <c:strRef>
              <c:f>Sheet1!$B$1</c:f>
              <c:strCache>
                <c:ptCount val="1"/>
                <c:pt idx="0">
                  <c:v>2021</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Roboto" pitchFamily="2" charset="0"/>
                    <a:ea typeface="Roboto" pitchFamily="2" charset="0"/>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Algeria</c:v>
                </c:pt>
                <c:pt idx="1">
                  <c:v>Bahrain</c:v>
                </c:pt>
                <c:pt idx="2">
                  <c:v>Jordan</c:v>
                </c:pt>
                <c:pt idx="3">
                  <c:v>Morocco</c:v>
                </c:pt>
                <c:pt idx="4">
                  <c:v>Oman</c:v>
                </c:pt>
                <c:pt idx="5">
                  <c:v>Qatar</c:v>
                </c:pt>
                <c:pt idx="6">
                  <c:v>State of Palestine</c:v>
                </c:pt>
                <c:pt idx="7">
                  <c:v>Türkiye</c:v>
                </c:pt>
                <c:pt idx="8">
                  <c:v>United Arab Emirates</c:v>
                </c:pt>
              </c:strCache>
            </c:strRef>
          </c:cat>
          <c:val>
            <c:numRef>
              <c:f>Sheet1!$B$2:$B$10</c:f>
              <c:numCache>
                <c:formatCode>General</c:formatCode>
                <c:ptCount val="9"/>
                <c:pt idx="0">
                  <c:v>1.57</c:v>
                </c:pt>
                <c:pt idx="1">
                  <c:v>7.0000000000000007E-2</c:v>
                </c:pt>
                <c:pt idx="2">
                  <c:v>1.02</c:v>
                </c:pt>
                <c:pt idx="3">
                  <c:v>1.93</c:v>
                </c:pt>
                <c:pt idx="4">
                  <c:v>0.24</c:v>
                </c:pt>
                <c:pt idx="5">
                  <c:v>0.33</c:v>
                </c:pt>
                <c:pt idx="6">
                  <c:v>0.88</c:v>
                </c:pt>
                <c:pt idx="7">
                  <c:v>2.52</c:v>
                </c:pt>
                <c:pt idx="8">
                  <c:v>0.47</c:v>
                </c:pt>
              </c:numCache>
            </c:numRef>
          </c:val>
          <c:extLst>
            <c:ext xmlns:c16="http://schemas.microsoft.com/office/drawing/2014/chart" uri="{C3380CC4-5D6E-409C-BE32-E72D297353CC}">
              <c16:uniqueId val="{00000000-45B2-4A88-8C66-FD9125BE3F96}"/>
            </c:ext>
          </c:extLst>
        </c:ser>
        <c:dLbls>
          <c:dLblPos val="outEnd"/>
          <c:showLegendKey val="0"/>
          <c:showVal val="1"/>
          <c:showCatName val="0"/>
          <c:showSerName val="0"/>
          <c:showPercent val="0"/>
          <c:showBubbleSize val="0"/>
        </c:dLbls>
        <c:gapWidth val="150"/>
        <c:axId val="305919568"/>
        <c:axId val="305918256"/>
      </c:barChart>
      <c:catAx>
        <c:axId val="305919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Roboto" pitchFamily="2" charset="0"/>
                <a:ea typeface="Roboto" pitchFamily="2" charset="0"/>
                <a:cs typeface="+mn-cs"/>
              </a:defRPr>
            </a:pPr>
            <a:endParaRPr lang="en-US"/>
          </a:p>
        </c:txPr>
        <c:crossAx val="305918256"/>
        <c:crosses val="autoZero"/>
        <c:auto val="1"/>
        <c:lblAlgn val="ctr"/>
        <c:lblOffset val="100"/>
        <c:noMultiLvlLbl val="0"/>
      </c:catAx>
      <c:valAx>
        <c:axId val="305918256"/>
        <c:scaling>
          <c:orientation val="minMax"/>
          <c:max val="5"/>
        </c:scaling>
        <c:delete val="0"/>
        <c:axPos val="l"/>
        <c:majorGridlines>
          <c:spPr>
            <a:ln w="9525" cap="flat" cmpd="sng" algn="ctr">
              <a:solidFill>
                <a:schemeClr val="bg1"/>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Roboto" pitchFamily="2" charset="0"/>
                <a:ea typeface="Roboto" pitchFamily="2" charset="0"/>
                <a:cs typeface="+mn-cs"/>
              </a:defRPr>
            </a:pPr>
            <a:endParaRPr lang="en-US"/>
          </a:p>
        </c:txPr>
        <c:crossAx val="305919568"/>
        <c:crosses val="autoZero"/>
        <c:crossBetween val="between"/>
      </c:valAx>
      <c:spPr>
        <a:solidFill>
          <a:schemeClr val="bg1">
            <a:lumMod val="95000"/>
          </a:schemeClr>
        </a:solidFill>
        <a:ln>
          <a:solidFill>
            <a:srgbClr val="D9D9D9"/>
          </a:solidFill>
        </a:ln>
        <a:effectLst/>
      </c:spPr>
    </c:plotArea>
    <c:plotVisOnly val="1"/>
    <c:dispBlanksAs val="span"/>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latin typeface="Roboto" pitchFamily="2" charset="0"/>
          <a:ea typeface="Roboto" pitchFamily="2"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160" b="0" i="0" u="none" strike="noStrike" kern="1200" spc="0" baseline="0">
                <a:solidFill>
                  <a:prstClr val="black">
                    <a:lumMod val="65000"/>
                    <a:lumOff val="35000"/>
                  </a:prstClr>
                </a:solidFill>
                <a:latin typeface="Roboto" pitchFamily="2" charset="0"/>
                <a:ea typeface="Roboto" pitchFamily="2" charset="0"/>
                <a:cs typeface="+mn-cs"/>
              </a:defRPr>
            </a:pPr>
            <a:r>
              <a:rPr lang="en-GB" sz="1800" b="0" i="0" baseline="0" dirty="0">
                <a:effectLst/>
              </a:rPr>
              <a:t>Victims of intentional homicide per 100,000</a:t>
            </a:r>
            <a:endParaRPr lang="en-GB" dirty="0">
              <a:effectLst/>
            </a:endParaRP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160" b="0" i="0" u="none" strike="noStrike" kern="1200" spc="0" baseline="0">
              <a:solidFill>
                <a:prstClr val="black">
                  <a:lumMod val="65000"/>
                  <a:lumOff val="35000"/>
                </a:prstClr>
              </a:solidFill>
              <a:latin typeface="Roboto" pitchFamily="2" charset="0"/>
              <a:ea typeface="Roboto" pitchFamily="2" charset="0"/>
              <a:cs typeface="+mn-cs"/>
            </a:defRPr>
          </a:pPr>
          <a:endParaRPr lang="en-US"/>
        </a:p>
      </c:txPr>
    </c:title>
    <c:autoTitleDeleted val="0"/>
    <c:plotArea>
      <c:layout/>
      <c:lineChart>
        <c:grouping val="standard"/>
        <c:varyColors val="0"/>
        <c:ser>
          <c:idx val="0"/>
          <c:order val="0"/>
          <c:tx>
            <c:strRef>
              <c:f>Sheet1!$B$1</c:f>
              <c:strCache>
                <c:ptCount val="1"/>
                <c:pt idx="0">
                  <c:v>Algeria</c:v>
                </c:pt>
              </c:strCache>
            </c:strRef>
          </c:tx>
          <c:spPr>
            <a:ln w="28575" cap="rnd">
              <a:solidFill>
                <a:schemeClr val="accent1"/>
              </a:solidFill>
              <a:round/>
            </a:ln>
            <a:effectLst/>
          </c:spPr>
          <c:marker>
            <c:symbol val="none"/>
          </c:marker>
          <c:cat>
            <c:numRef>
              <c:f>Sheet1!$A$2:$A$13</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Sheet1!$B$2:$B$13</c:f>
              <c:numCache>
                <c:formatCode>General</c:formatCode>
                <c:ptCount val="12"/>
                <c:pt idx="0">
                  <c:v>0.70838232571037296</c:v>
                </c:pt>
                <c:pt idx="1">
                  <c:v>0.76620926299658199</c:v>
                </c:pt>
                <c:pt idx="2">
                  <c:v>1.40362883678957</c:v>
                </c:pt>
                <c:pt idx="3">
                  <c:v>1.26313706959542</c:v>
                </c:pt>
                <c:pt idx="4">
                  <c:v>1.48864165770181</c:v>
                </c:pt>
                <c:pt idx="5">
                  <c:v>1.3807699636102599</c:v>
                </c:pt>
                <c:pt idx="6">
                  <c:v>1.3436019392340699</c:v>
                </c:pt>
                <c:pt idx="7">
                  <c:v>1.2738065077218701</c:v>
                </c:pt>
                <c:pt idx="8">
                  <c:v>1.3547353857145099</c:v>
                </c:pt>
                <c:pt idx="9">
                  <c:v>1.21530387918325</c:v>
                </c:pt>
                <c:pt idx="10">
                  <c:v>1.50512065521262</c:v>
                </c:pt>
                <c:pt idx="11">
                  <c:v>1.57318234314011</c:v>
                </c:pt>
              </c:numCache>
            </c:numRef>
          </c:val>
          <c:smooth val="0"/>
          <c:extLst>
            <c:ext xmlns:c16="http://schemas.microsoft.com/office/drawing/2014/chart" uri="{C3380CC4-5D6E-409C-BE32-E72D297353CC}">
              <c16:uniqueId val="{00000000-45B2-4A88-8C66-FD9125BE3F96}"/>
            </c:ext>
          </c:extLst>
        </c:ser>
        <c:ser>
          <c:idx val="1"/>
          <c:order val="1"/>
          <c:tx>
            <c:strRef>
              <c:f>Sheet1!$C$1</c:f>
              <c:strCache>
                <c:ptCount val="1"/>
                <c:pt idx="0">
                  <c:v>Morocco</c:v>
                </c:pt>
              </c:strCache>
            </c:strRef>
          </c:tx>
          <c:spPr>
            <a:ln w="28575" cap="rnd">
              <a:solidFill>
                <a:schemeClr val="accent2"/>
              </a:solidFill>
              <a:round/>
            </a:ln>
            <a:effectLst/>
          </c:spPr>
          <c:marker>
            <c:symbol val="none"/>
          </c:marker>
          <c:cat>
            <c:numRef>
              <c:f>Sheet1!$A$2:$A$13</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Sheet1!$C$2:$C$13</c:f>
              <c:numCache>
                <c:formatCode>General</c:formatCode>
                <c:ptCount val="12"/>
                <c:pt idx="0">
                  <c:v>1.38919413341161</c:v>
                </c:pt>
                <c:pt idx="1">
                  <c:v>1.34027484265523</c:v>
                </c:pt>
                <c:pt idx="2">
                  <c:v>1.1483511012432199</c:v>
                </c:pt>
                <c:pt idx="3">
                  <c:v>1.2690983211737299</c:v>
                </c:pt>
                <c:pt idx="4">
                  <c:v>1.0365386139029</c:v>
                </c:pt>
                <c:pt idx="5">
                  <c:v>1.24277482148592</c:v>
                </c:pt>
                <c:pt idx="6">
                  <c:v>1.69195756314074</c:v>
                </c:pt>
                <c:pt idx="7">
                  <c:v>2.1419656255611299</c:v>
                </c:pt>
                <c:pt idx="8">
                  <c:v>1.41952499854499</c:v>
                </c:pt>
                <c:pt idx="9">
                  <c:v>1.7270630294682501</c:v>
                </c:pt>
                <c:pt idx="10">
                  <c:v>1.24833833697593</c:v>
                </c:pt>
                <c:pt idx="11">
                  <c:v>1.9311379666053099</c:v>
                </c:pt>
              </c:numCache>
            </c:numRef>
          </c:val>
          <c:smooth val="0"/>
          <c:extLst>
            <c:ext xmlns:c16="http://schemas.microsoft.com/office/drawing/2014/chart" uri="{C3380CC4-5D6E-409C-BE32-E72D297353CC}">
              <c16:uniqueId val="{00000000-E5D9-4396-9A39-7F597BA06CFF}"/>
            </c:ext>
          </c:extLst>
        </c:ser>
        <c:ser>
          <c:idx val="2"/>
          <c:order val="2"/>
          <c:tx>
            <c:strRef>
              <c:f>Sheet1!$D$1</c:f>
              <c:strCache>
                <c:ptCount val="1"/>
                <c:pt idx="0">
                  <c:v>Oman</c:v>
                </c:pt>
              </c:strCache>
            </c:strRef>
          </c:tx>
          <c:spPr>
            <a:ln w="28575" cap="rnd">
              <a:solidFill>
                <a:schemeClr val="accent3"/>
              </a:solidFill>
              <a:round/>
            </a:ln>
            <a:effectLst/>
          </c:spPr>
          <c:marker>
            <c:symbol val="none"/>
          </c:marker>
          <c:cat>
            <c:numRef>
              <c:f>Sheet1!$A$2:$A$13</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Sheet1!$D$2:$D$13</c:f>
              <c:numCache>
                <c:formatCode>General</c:formatCode>
                <c:ptCount val="12"/>
                <c:pt idx="0">
                  <c:v>1.66555947443965</c:v>
                </c:pt>
                <c:pt idx="1">
                  <c:v>1.06022383196076</c:v>
                </c:pt>
                <c:pt idx="2">
                  <c:v>1.10307266547752</c:v>
                </c:pt>
                <c:pt idx="3">
                  <c:v>2.5414758376390001</c:v>
                </c:pt>
                <c:pt idx="4">
                  <c:v>0.29930654415052099</c:v>
                </c:pt>
                <c:pt idx="5">
                  <c:v>0.38169973995512402</c:v>
                </c:pt>
                <c:pt idx="6">
                  <c:v>0.36379593776361002</c:v>
                </c:pt>
                <c:pt idx="7">
                  <c:v>0.37429648773386398</c:v>
                </c:pt>
                <c:pt idx="8">
                  <c:v>0.28253766199867397</c:v>
                </c:pt>
                <c:pt idx="9">
                  <c:v>0.49969931137089701</c:v>
                </c:pt>
                <c:pt idx="10">
                  <c:v>0.308139380686066</c:v>
                </c:pt>
                <c:pt idx="11">
                  <c:v>0.24333747523211599</c:v>
                </c:pt>
              </c:numCache>
            </c:numRef>
          </c:val>
          <c:smooth val="0"/>
          <c:extLst>
            <c:ext xmlns:c16="http://schemas.microsoft.com/office/drawing/2014/chart" uri="{C3380CC4-5D6E-409C-BE32-E72D297353CC}">
              <c16:uniqueId val="{00000001-E5D9-4396-9A39-7F597BA06CFF}"/>
            </c:ext>
          </c:extLst>
        </c:ser>
        <c:ser>
          <c:idx val="3"/>
          <c:order val="3"/>
          <c:tx>
            <c:strRef>
              <c:f>Sheet1!$E$1</c:f>
              <c:strCache>
                <c:ptCount val="1"/>
                <c:pt idx="0">
                  <c:v>Qatar</c:v>
                </c:pt>
              </c:strCache>
            </c:strRef>
          </c:tx>
          <c:spPr>
            <a:ln w="28575" cap="rnd">
              <a:solidFill>
                <a:schemeClr val="accent4"/>
              </a:solidFill>
              <a:round/>
            </a:ln>
            <a:effectLst/>
          </c:spPr>
          <c:marker>
            <c:symbol val="none"/>
          </c:marker>
          <c:cat>
            <c:numRef>
              <c:f>Sheet1!$A$2:$A$13</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Sheet1!$E$2:$E$13</c:f>
              <c:numCache>
                <c:formatCode>General</c:formatCode>
                <c:ptCount val="12"/>
                <c:pt idx="0">
                  <c:v>0.23343984999155201</c:v>
                </c:pt>
                <c:pt idx="1">
                  <c:v>0.22170841297515201</c:v>
                </c:pt>
                <c:pt idx="2">
                  <c:v>0.36732680541124901</c:v>
                </c:pt>
                <c:pt idx="3">
                  <c:v>0.44215169684311101</c:v>
                </c:pt>
                <c:pt idx="4">
                  <c:v>0.406418797862869</c:v>
                </c:pt>
                <c:pt idx="5">
                  <c:v>0.248491192540294</c:v>
                </c:pt>
                <c:pt idx="6">
                  <c:v>0.46239816643713699</c:v>
                </c:pt>
                <c:pt idx="7">
                  <c:v>0.44251793442216097</c:v>
                </c:pt>
                <c:pt idx="8">
                  <c:v>0.36143724798787902</c:v>
                </c:pt>
                <c:pt idx="9">
                  <c:v>0.39184464428521298</c:v>
                </c:pt>
                <c:pt idx="10">
                  <c:v>0.43472196813125702</c:v>
                </c:pt>
                <c:pt idx="11">
                  <c:v>0.334792159167632</c:v>
                </c:pt>
              </c:numCache>
            </c:numRef>
          </c:val>
          <c:smooth val="0"/>
          <c:extLst>
            <c:ext xmlns:c16="http://schemas.microsoft.com/office/drawing/2014/chart" uri="{C3380CC4-5D6E-409C-BE32-E72D297353CC}">
              <c16:uniqueId val="{00000002-E5D9-4396-9A39-7F597BA06CFF}"/>
            </c:ext>
          </c:extLst>
        </c:ser>
        <c:ser>
          <c:idx val="4"/>
          <c:order val="4"/>
          <c:tx>
            <c:strRef>
              <c:f>Sheet1!$F$1</c:f>
              <c:strCache>
                <c:ptCount val="1"/>
                <c:pt idx="0">
                  <c:v>State of Palestine</c:v>
                </c:pt>
              </c:strCache>
            </c:strRef>
          </c:tx>
          <c:spPr>
            <a:ln w="28575" cap="rnd">
              <a:solidFill>
                <a:schemeClr val="accent5"/>
              </a:solidFill>
              <a:round/>
            </a:ln>
            <a:effectLst/>
          </c:spPr>
          <c:marker>
            <c:symbol val="none"/>
          </c:marker>
          <c:cat>
            <c:numRef>
              <c:f>Sheet1!$A$2:$A$13</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Sheet1!$F$2:$F$13</c:f>
              <c:numCache>
                <c:formatCode>General</c:formatCode>
                <c:ptCount val="12"/>
                <c:pt idx="0">
                  <c:v>0.97688587818784201</c:v>
                </c:pt>
                <c:pt idx="1">
                  <c:v>0.73390105472590095</c:v>
                </c:pt>
                <c:pt idx="2">
                  <c:v>0.69308996475039997</c:v>
                </c:pt>
                <c:pt idx="3">
                  <c:v>0.56051271966843796</c:v>
                </c:pt>
                <c:pt idx="4">
                  <c:v>0.54788585117890798</c:v>
                </c:pt>
                <c:pt idx="5">
                  <c:v>1.20411714409726</c:v>
                </c:pt>
                <c:pt idx="6">
                  <c:v>0.413596618782337</c:v>
                </c:pt>
                <c:pt idx="7">
                  <c:v>0.72325860334721903</c:v>
                </c:pt>
                <c:pt idx="8">
                  <c:v>0.49942290642698001</c:v>
                </c:pt>
                <c:pt idx="9">
                  <c:v>0.71286369669319805</c:v>
                </c:pt>
                <c:pt idx="10">
                  <c:v>0.95628931058812505</c:v>
                </c:pt>
                <c:pt idx="11">
                  <c:v>0.87661335818499697</c:v>
                </c:pt>
              </c:numCache>
            </c:numRef>
          </c:val>
          <c:smooth val="0"/>
          <c:extLst>
            <c:ext xmlns:c16="http://schemas.microsoft.com/office/drawing/2014/chart" uri="{C3380CC4-5D6E-409C-BE32-E72D297353CC}">
              <c16:uniqueId val="{00000003-E5D9-4396-9A39-7F597BA06CFF}"/>
            </c:ext>
          </c:extLst>
        </c:ser>
        <c:dLbls>
          <c:showLegendKey val="0"/>
          <c:showVal val="0"/>
          <c:showCatName val="0"/>
          <c:showSerName val="0"/>
          <c:showPercent val="0"/>
          <c:showBubbleSize val="0"/>
        </c:dLbls>
        <c:smooth val="0"/>
        <c:axId val="305919568"/>
        <c:axId val="305918256"/>
      </c:lineChart>
      <c:catAx>
        <c:axId val="305919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Roboto" pitchFamily="2" charset="0"/>
                <a:ea typeface="Roboto" pitchFamily="2" charset="0"/>
                <a:cs typeface="+mn-cs"/>
              </a:defRPr>
            </a:pPr>
            <a:endParaRPr lang="en-US"/>
          </a:p>
        </c:txPr>
        <c:crossAx val="305918256"/>
        <c:crosses val="autoZero"/>
        <c:auto val="1"/>
        <c:lblAlgn val="ctr"/>
        <c:lblOffset val="100"/>
        <c:noMultiLvlLbl val="0"/>
      </c:catAx>
      <c:valAx>
        <c:axId val="305918256"/>
        <c:scaling>
          <c:orientation val="minMax"/>
          <c:max val="3"/>
        </c:scaling>
        <c:delete val="0"/>
        <c:axPos val="l"/>
        <c:majorGridlines>
          <c:spPr>
            <a:ln w="9525" cap="flat" cmpd="sng" algn="ctr">
              <a:solidFill>
                <a:schemeClr val="bg1"/>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Roboto" pitchFamily="2" charset="0"/>
                <a:ea typeface="Roboto" pitchFamily="2" charset="0"/>
                <a:cs typeface="+mn-cs"/>
              </a:defRPr>
            </a:pPr>
            <a:endParaRPr lang="en-US"/>
          </a:p>
        </c:txPr>
        <c:crossAx val="305919568"/>
        <c:crosses val="autoZero"/>
        <c:crossBetween val="between"/>
      </c:valAx>
      <c:spPr>
        <a:solidFill>
          <a:schemeClr val="bg1">
            <a:lumMod val="95000"/>
          </a:schemeClr>
        </a:solidFill>
        <a:ln>
          <a:solidFill>
            <a:srgbClr val="D9D9D9"/>
          </a:solid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Roboto" pitchFamily="2" charset="0"/>
              <a:ea typeface="Roboto" pitchFamily="2" charset="0"/>
              <a:cs typeface="+mn-cs"/>
            </a:defRPr>
          </a:pPr>
          <a:endParaRPr lang="en-US"/>
        </a:p>
      </c:txPr>
    </c:legend>
    <c:plotVisOnly val="1"/>
    <c:dispBlanksAs val="span"/>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latin typeface="Roboto" pitchFamily="2" charset="0"/>
          <a:ea typeface="Roboto" pitchFamily="2"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160" b="0" i="0" u="none" strike="noStrike" kern="1200" spc="0" baseline="0">
                <a:solidFill>
                  <a:prstClr val="black">
                    <a:lumMod val="65000"/>
                    <a:lumOff val="35000"/>
                  </a:prstClr>
                </a:solidFill>
                <a:latin typeface="Roboto" pitchFamily="2" charset="0"/>
                <a:ea typeface="Roboto" pitchFamily="2" charset="0"/>
                <a:cs typeface="+mn-cs"/>
              </a:defRPr>
            </a:pPr>
            <a:r>
              <a:rPr lang="en-GB" sz="1800" b="0" i="0" baseline="0" dirty="0">
                <a:effectLst/>
              </a:rPr>
              <a:t>Total number of adults held in prisons</a:t>
            </a:r>
            <a:endParaRPr lang="en-GB" dirty="0">
              <a:effectLst/>
            </a:endParaRP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160" b="0" i="0" u="none" strike="noStrike" kern="1200" spc="0" baseline="0">
              <a:solidFill>
                <a:prstClr val="black">
                  <a:lumMod val="65000"/>
                  <a:lumOff val="35000"/>
                </a:prstClr>
              </a:solidFill>
              <a:latin typeface="Roboto" pitchFamily="2" charset="0"/>
              <a:ea typeface="Roboto" pitchFamily="2" charset="0"/>
              <a:cs typeface="+mn-cs"/>
            </a:defRPr>
          </a:pPr>
          <a:endParaRPr lang="en-US"/>
        </a:p>
      </c:txPr>
    </c:title>
    <c:autoTitleDeleted val="0"/>
    <c:plotArea>
      <c:layout/>
      <c:lineChart>
        <c:grouping val="standard"/>
        <c:varyColors val="0"/>
        <c:ser>
          <c:idx val="1"/>
          <c:order val="0"/>
          <c:tx>
            <c:strRef>
              <c:f>Sheet1!$C$1</c:f>
              <c:strCache>
                <c:ptCount val="1"/>
                <c:pt idx="0">
                  <c:v>Morocco</c:v>
                </c:pt>
              </c:strCache>
            </c:strRef>
          </c:tx>
          <c:spPr>
            <a:ln w="28575" cap="rnd">
              <a:solidFill>
                <a:schemeClr val="accent2"/>
              </a:solidFill>
              <a:round/>
            </a:ln>
            <a:effectLst/>
          </c:spPr>
          <c:marker>
            <c:symbol val="none"/>
          </c:marker>
          <c:cat>
            <c:numRef>
              <c:f>Sheet1!$A$2:$A$13</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Sheet1!$C$2:$C$13</c:f>
              <c:numCache>
                <c:formatCode>General</c:formatCode>
                <c:ptCount val="12"/>
                <c:pt idx="0">
                  <c:v>63809</c:v>
                </c:pt>
                <c:pt idx="1">
                  <c:v>63936</c:v>
                </c:pt>
                <c:pt idx="2">
                  <c:v>69335</c:v>
                </c:pt>
                <c:pt idx="3">
                  <c:v>70568</c:v>
                </c:pt>
                <c:pt idx="4">
                  <c:v>73423</c:v>
                </c:pt>
                <c:pt idx="5">
                  <c:v>72434</c:v>
                </c:pt>
                <c:pt idx="6">
                  <c:v>77271</c:v>
                </c:pt>
                <c:pt idx="7">
                  <c:v>82026</c:v>
                </c:pt>
                <c:pt idx="8">
                  <c:v>82533</c:v>
                </c:pt>
                <c:pt idx="9">
                  <c:v>85296</c:v>
                </c:pt>
                <c:pt idx="10">
                  <c:v>84047</c:v>
                </c:pt>
                <c:pt idx="11">
                  <c:v>87913</c:v>
                </c:pt>
              </c:numCache>
            </c:numRef>
          </c:val>
          <c:smooth val="0"/>
          <c:extLst>
            <c:ext xmlns:c16="http://schemas.microsoft.com/office/drawing/2014/chart" uri="{C3380CC4-5D6E-409C-BE32-E72D297353CC}">
              <c16:uniqueId val="{00000000-55BC-4DA8-A5ED-9DF4D6D304A2}"/>
            </c:ext>
          </c:extLst>
        </c:ser>
        <c:ser>
          <c:idx val="0"/>
          <c:order val="1"/>
          <c:tx>
            <c:strRef>
              <c:f>Sheet1!$B$1</c:f>
              <c:strCache>
                <c:ptCount val="1"/>
                <c:pt idx="0">
                  <c:v>Lebanon</c:v>
                </c:pt>
              </c:strCache>
            </c:strRef>
          </c:tx>
          <c:spPr>
            <a:ln w="28575" cap="rnd">
              <a:solidFill>
                <a:schemeClr val="accent1"/>
              </a:solidFill>
              <a:round/>
            </a:ln>
            <a:effectLst/>
          </c:spPr>
          <c:marker>
            <c:symbol val="none"/>
          </c:marker>
          <c:cat>
            <c:numRef>
              <c:f>Sheet1!$A$2:$A$13</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Sheet1!$B$2:$B$13</c:f>
              <c:numCache>
                <c:formatCode>General</c:formatCode>
                <c:ptCount val="12"/>
                <c:pt idx="0">
                  <c:v>4932</c:v>
                </c:pt>
                <c:pt idx="1">
                  <c:v>5080</c:v>
                </c:pt>
                <c:pt idx="2">
                  <c:v>4962</c:v>
                </c:pt>
                <c:pt idx="3">
                  <c:v>5308</c:v>
                </c:pt>
                <c:pt idx="4">
                  <c:v>6258</c:v>
                </c:pt>
                <c:pt idx="5">
                  <c:v>6172</c:v>
                </c:pt>
                <c:pt idx="6">
                  <c:v>6081</c:v>
                </c:pt>
                <c:pt idx="7">
                  <c:v>6264</c:v>
                </c:pt>
                <c:pt idx="8">
                  <c:v>6442</c:v>
                </c:pt>
                <c:pt idx="9">
                  <c:v>6729</c:v>
                </c:pt>
                <c:pt idx="10">
                  <c:v>5323</c:v>
                </c:pt>
                <c:pt idx="11">
                  <c:v>5793</c:v>
                </c:pt>
              </c:numCache>
            </c:numRef>
          </c:val>
          <c:smooth val="0"/>
          <c:extLst>
            <c:ext xmlns:c16="http://schemas.microsoft.com/office/drawing/2014/chart" uri="{C3380CC4-5D6E-409C-BE32-E72D297353CC}">
              <c16:uniqueId val="{00000000-45B2-4A88-8C66-FD9125BE3F96}"/>
            </c:ext>
          </c:extLst>
        </c:ser>
        <c:dLbls>
          <c:showLegendKey val="0"/>
          <c:showVal val="0"/>
          <c:showCatName val="0"/>
          <c:showSerName val="0"/>
          <c:showPercent val="0"/>
          <c:showBubbleSize val="0"/>
        </c:dLbls>
        <c:smooth val="0"/>
        <c:axId val="305919568"/>
        <c:axId val="305918256"/>
      </c:lineChart>
      <c:catAx>
        <c:axId val="305919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Roboto" pitchFamily="2" charset="0"/>
                <a:ea typeface="Roboto" pitchFamily="2" charset="0"/>
                <a:cs typeface="+mn-cs"/>
              </a:defRPr>
            </a:pPr>
            <a:endParaRPr lang="en-US"/>
          </a:p>
        </c:txPr>
        <c:crossAx val="305918256"/>
        <c:crosses val="autoZero"/>
        <c:auto val="1"/>
        <c:lblAlgn val="ctr"/>
        <c:lblOffset val="100"/>
        <c:noMultiLvlLbl val="0"/>
      </c:catAx>
      <c:valAx>
        <c:axId val="305918256"/>
        <c:scaling>
          <c:orientation val="minMax"/>
        </c:scaling>
        <c:delete val="0"/>
        <c:axPos val="l"/>
        <c:majorGridlines>
          <c:spPr>
            <a:ln w="9525" cap="flat" cmpd="sng" algn="ctr">
              <a:solidFill>
                <a:schemeClr val="bg1"/>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Roboto" pitchFamily="2" charset="0"/>
                <a:ea typeface="Roboto" pitchFamily="2" charset="0"/>
                <a:cs typeface="+mn-cs"/>
              </a:defRPr>
            </a:pPr>
            <a:endParaRPr lang="en-US"/>
          </a:p>
        </c:txPr>
        <c:crossAx val="305919568"/>
        <c:crosses val="autoZero"/>
        <c:crossBetween val="between"/>
      </c:valAx>
      <c:spPr>
        <a:solidFill>
          <a:schemeClr val="bg1">
            <a:lumMod val="95000"/>
          </a:schemeClr>
        </a:solidFill>
        <a:ln>
          <a:solidFill>
            <a:srgbClr val="D9D9D9"/>
          </a:solid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Roboto" pitchFamily="2" charset="0"/>
              <a:ea typeface="Roboto" pitchFamily="2" charset="0"/>
              <a:cs typeface="+mn-cs"/>
            </a:defRPr>
          </a:pPr>
          <a:endParaRPr lang="en-US"/>
        </a:p>
      </c:txPr>
    </c:legend>
    <c:plotVisOnly val="1"/>
    <c:dispBlanksAs val="span"/>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latin typeface="Roboto" pitchFamily="2" charset="0"/>
          <a:ea typeface="Roboto" pitchFamily="2"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C50414-FC37-4E38-BCE8-90D3E51A089F}" type="doc">
      <dgm:prSet loTypeId="urn:microsoft.com/office/officeart/2005/8/layout/pyramid3" loCatId="pyramid" qsTypeId="urn:microsoft.com/office/officeart/2005/8/quickstyle/simple1" qsCatId="simple" csTypeId="urn:microsoft.com/office/officeart/2005/8/colors/accent1_2" csCatId="accent1" phldr="1"/>
      <dgm:spPr/>
    </dgm:pt>
    <dgm:pt modelId="{A85FA517-68F5-403E-891E-478F0EB96A3D}">
      <dgm:prSet phldrT="[Text]"/>
      <dgm:spPr>
        <a:solidFill>
          <a:srgbClr val="052938"/>
        </a:solidFill>
      </dgm:spPr>
      <dgm:t>
        <a:bodyPr/>
        <a:lstStyle/>
        <a:p>
          <a:r>
            <a:rPr lang="en-US" dirty="0">
              <a:solidFill>
                <a:schemeClr val="bg1"/>
              </a:solidFill>
            </a:rPr>
            <a:t>Actual incidence of violent crime</a:t>
          </a:r>
        </a:p>
      </dgm:t>
    </dgm:pt>
    <dgm:pt modelId="{08D94E5A-E53D-43E0-A32C-FC2D845BEE83}" type="parTrans" cxnId="{7759445A-9CDF-4ABE-93D6-D2C5D571D11D}">
      <dgm:prSet/>
      <dgm:spPr/>
      <dgm:t>
        <a:bodyPr/>
        <a:lstStyle/>
        <a:p>
          <a:endParaRPr lang="en-GB"/>
        </a:p>
      </dgm:t>
    </dgm:pt>
    <dgm:pt modelId="{449B1913-0E19-400F-BED2-42059CE624F2}" type="sibTrans" cxnId="{7759445A-9CDF-4ABE-93D6-D2C5D571D11D}">
      <dgm:prSet/>
      <dgm:spPr/>
      <dgm:t>
        <a:bodyPr/>
        <a:lstStyle/>
        <a:p>
          <a:endParaRPr lang="en-GB"/>
        </a:p>
      </dgm:t>
    </dgm:pt>
    <dgm:pt modelId="{37A5CC6A-B7F1-4F83-AFD7-4050622E7F44}">
      <dgm:prSet phldrT="[Text]"/>
      <dgm:spPr>
        <a:solidFill>
          <a:srgbClr val="0A5271"/>
        </a:solidFill>
      </dgm:spPr>
      <dgm:t>
        <a:bodyPr/>
        <a:lstStyle/>
        <a:p>
          <a:r>
            <a:rPr lang="en-US" dirty="0">
              <a:solidFill>
                <a:schemeClr val="bg1"/>
              </a:solidFill>
            </a:rPr>
            <a:t>Reported in victimization survey</a:t>
          </a:r>
          <a:endParaRPr lang="en-GB" dirty="0">
            <a:solidFill>
              <a:schemeClr val="bg1"/>
            </a:solidFill>
          </a:endParaRPr>
        </a:p>
      </dgm:t>
    </dgm:pt>
    <dgm:pt modelId="{87AD7681-2CD1-4D13-BB14-5542BC59ECC9}" type="parTrans" cxnId="{E28022B3-E3E3-4250-BE37-698ADBE7AE42}">
      <dgm:prSet/>
      <dgm:spPr/>
      <dgm:t>
        <a:bodyPr/>
        <a:lstStyle/>
        <a:p>
          <a:endParaRPr lang="en-GB"/>
        </a:p>
      </dgm:t>
    </dgm:pt>
    <dgm:pt modelId="{743C8512-99AC-4233-995D-77E9C9495106}" type="sibTrans" cxnId="{E28022B3-E3E3-4250-BE37-698ADBE7AE42}">
      <dgm:prSet/>
      <dgm:spPr/>
      <dgm:t>
        <a:bodyPr/>
        <a:lstStyle/>
        <a:p>
          <a:endParaRPr lang="en-GB"/>
        </a:p>
      </dgm:t>
    </dgm:pt>
    <dgm:pt modelId="{CC5918B9-87FC-46B3-8815-18471FCC6D35}">
      <dgm:prSet phldrT="[Text]"/>
      <dgm:spPr>
        <a:solidFill>
          <a:srgbClr val="0E76A2"/>
        </a:solidFill>
      </dgm:spPr>
      <dgm:t>
        <a:bodyPr/>
        <a:lstStyle/>
        <a:p>
          <a:r>
            <a:rPr lang="en-US" dirty="0">
              <a:solidFill>
                <a:schemeClr val="bg1"/>
              </a:solidFill>
            </a:rPr>
            <a:t>Detected by police</a:t>
          </a:r>
          <a:endParaRPr lang="en-GB" dirty="0">
            <a:solidFill>
              <a:schemeClr val="bg1"/>
            </a:solidFill>
          </a:endParaRPr>
        </a:p>
      </dgm:t>
    </dgm:pt>
    <dgm:pt modelId="{E0A79EE2-BE47-4C60-A4F2-89C016E7C91E}" type="parTrans" cxnId="{6A265F85-ACBF-4BA2-98D6-10EABE8E93B4}">
      <dgm:prSet/>
      <dgm:spPr/>
      <dgm:t>
        <a:bodyPr/>
        <a:lstStyle/>
        <a:p>
          <a:endParaRPr lang="en-GB"/>
        </a:p>
      </dgm:t>
    </dgm:pt>
    <dgm:pt modelId="{EE413779-590D-499C-A739-6B108593C14A}" type="sibTrans" cxnId="{6A265F85-ACBF-4BA2-98D6-10EABE8E93B4}">
      <dgm:prSet/>
      <dgm:spPr/>
      <dgm:t>
        <a:bodyPr/>
        <a:lstStyle/>
        <a:p>
          <a:endParaRPr lang="en-GB"/>
        </a:p>
      </dgm:t>
    </dgm:pt>
    <dgm:pt modelId="{B3C84F0B-24A3-48C2-96CC-9F67DBC46B71}">
      <dgm:prSet phldrT="[Text]"/>
      <dgm:spPr>
        <a:solidFill>
          <a:srgbClr val="14A4E1"/>
        </a:solidFill>
      </dgm:spPr>
      <dgm:t>
        <a:bodyPr/>
        <a:lstStyle/>
        <a:p>
          <a:r>
            <a:rPr lang="en-US" dirty="0">
              <a:solidFill>
                <a:schemeClr val="bg1"/>
              </a:solidFill>
            </a:rPr>
            <a:t>Registered by police</a:t>
          </a:r>
          <a:endParaRPr lang="en-GB" dirty="0">
            <a:solidFill>
              <a:schemeClr val="bg1"/>
            </a:solidFill>
          </a:endParaRPr>
        </a:p>
      </dgm:t>
    </dgm:pt>
    <dgm:pt modelId="{51F5E3E5-35AC-4B2B-B438-E47190156E91}" type="parTrans" cxnId="{0BEC2F92-0BCC-4DCE-AFDD-0E04E2CBCE28}">
      <dgm:prSet/>
      <dgm:spPr/>
      <dgm:t>
        <a:bodyPr/>
        <a:lstStyle/>
        <a:p>
          <a:endParaRPr lang="en-GB"/>
        </a:p>
      </dgm:t>
    </dgm:pt>
    <dgm:pt modelId="{BBF7CD31-94AD-4FA7-9ABC-356914E05D40}" type="sibTrans" cxnId="{0BEC2F92-0BCC-4DCE-AFDD-0E04E2CBCE28}">
      <dgm:prSet/>
      <dgm:spPr/>
      <dgm:t>
        <a:bodyPr/>
        <a:lstStyle/>
        <a:p>
          <a:endParaRPr lang="en-GB"/>
        </a:p>
      </dgm:t>
    </dgm:pt>
    <dgm:pt modelId="{464EFEA2-0E87-4058-A1CD-664F6F802FE9}">
      <dgm:prSet phldrT="[Text]"/>
      <dgm:spPr>
        <a:solidFill>
          <a:srgbClr val="43BBEF"/>
        </a:solidFill>
      </dgm:spPr>
      <dgm:t>
        <a:bodyPr/>
        <a:lstStyle/>
        <a:p>
          <a:r>
            <a:rPr lang="en-US" dirty="0"/>
            <a:t>Persons prosecuted</a:t>
          </a:r>
          <a:endParaRPr lang="en-GB" dirty="0"/>
        </a:p>
      </dgm:t>
    </dgm:pt>
    <dgm:pt modelId="{84EA519C-BB2F-4E46-A0CA-ED2CE7176380}" type="parTrans" cxnId="{E9EEE7DC-917B-4EF6-A507-8FCE7F8C68F6}">
      <dgm:prSet/>
      <dgm:spPr/>
      <dgm:t>
        <a:bodyPr/>
        <a:lstStyle/>
        <a:p>
          <a:endParaRPr lang="en-GB"/>
        </a:p>
      </dgm:t>
    </dgm:pt>
    <dgm:pt modelId="{EFD17397-62F1-4692-8156-9DC44F1B518F}" type="sibTrans" cxnId="{E9EEE7DC-917B-4EF6-A507-8FCE7F8C68F6}">
      <dgm:prSet/>
      <dgm:spPr/>
      <dgm:t>
        <a:bodyPr/>
        <a:lstStyle/>
        <a:p>
          <a:endParaRPr lang="en-GB"/>
        </a:p>
      </dgm:t>
    </dgm:pt>
    <dgm:pt modelId="{0E65E0EB-741D-4F31-9DC2-F5977D63F652}">
      <dgm:prSet phldrT="[Text]"/>
      <dgm:spPr>
        <a:solidFill>
          <a:srgbClr val="7CD0F4"/>
        </a:solidFill>
      </dgm:spPr>
      <dgm:t>
        <a:bodyPr/>
        <a:lstStyle/>
        <a:p>
          <a:r>
            <a:rPr lang="en-US" dirty="0"/>
            <a:t>Persons found guilty</a:t>
          </a:r>
          <a:endParaRPr lang="en-GB" dirty="0"/>
        </a:p>
      </dgm:t>
    </dgm:pt>
    <dgm:pt modelId="{BE2564CE-0349-48BA-9FF2-4F992C510338}" type="parTrans" cxnId="{3B365FFD-5B24-469F-868E-90AA49A5C33E}">
      <dgm:prSet/>
      <dgm:spPr/>
      <dgm:t>
        <a:bodyPr/>
        <a:lstStyle/>
        <a:p>
          <a:endParaRPr lang="en-GB"/>
        </a:p>
      </dgm:t>
    </dgm:pt>
    <dgm:pt modelId="{F088B36B-E4C6-468C-A318-AF4DD34CE67F}" type="sibTrans" cxnId="{3B365FFD-5B24-469F-868E-90AA49A5C33E}">
      <dgm:prSet/>
      <dgm:spPr/>
      <dgm:t>
        <a:bodyPr/>
        <a:lstStyle/>
        <a:p>
          <a:endParaRPr lang="en-GB"/>
        </a:p>
      </dgm:t>
    </dgm:pt>
    <dgm:pt modelId="{2E9A03F0-9A9D-4F42-BDDA-6F10127EF285}">
      <dgm:prSet phldrT="[Text]"/>
      <dgm:spPr>
        <a:solidFill>
          <a:srgbClr val="B4E4F8"/>
        </a:solidFill>
      </dgm:spPr>
      <dgm:t>
        <a:bodyPr/>
        <a:lstStyle/>
        <a:p>
          <a:r>
            <a:rPr lang="en-US" dirty="0"/>
            <a:t>Persons placed in detention</a:t>
          </a:r>
          <a:endParaRPr lang="en-GB" dirty="0"/>
        </a:p>
      </dgm:t>
    </dgm:pt>
    <dgm:pt modelId="{E5DA994D-F2D5-47E4-8EFE-BBFAC771AB3F}" type="parTrans" cxnId="{79785573-B6E3-4FBF-AC4F-E6BC149BB8E2}">
      <dgm:prSet/>
      <dgm:spPr/>
      <dgm:t>
        <a:bodyPr/>
        <a:lstStyle/>
        <a:p>
          <a:endParaRPr lang="en-GB"/>
        </a:p>
      </dgm:t>
    </dgm:pt>
    <dgm:pt modelId="{7D6506F5-07C2-4B86-A24B-F2F99936A5D6}" type="sibTrans" cxnId="{79785573-B6E3-4FBF-AC4F-E6BC149BB8E2}">
      <dgm:prSet/>
      <dgm:spPr/>
      <dgm:t>
        <a:bodyPr/>
        <a:lstStyle/>
        <a:p>
          <a:endParaRPr lang="en-GB"/>
        </a:p>
      </dgm:t>
    </dgm:pt>
    <dgm:pt modelId="{FC5CF8D5-1F3C-4594-8628-16066885E10C}" type="pres">
      <dgm:prSet presAssocID="{28C50414-FC37-4E38-BCE8-90D3E51A089F}" presName="Name0" presStyleCnt="0">
        <dgm:presLayoutVars>
          <dgm:dir/>
          <dgm:animLvl val="lvl"/>
          <dgm:resizeHandles val="exact"/>
        </dgm:presLayoutVars>
      </dgm:prSet>
      <dgm:spPr/>
    </dgm:pt>
    <dgm:pt modelId="{4AA8250B-E42A-4149-8FC3-E9E9F5B84CE0}" type="pres">
      <dgm:prSet presAssocID="{A85FA517-68F5-403E-891E-478F0EB96A3D}" presName="Name8" presStyleCnt="0"/>
      <dgm:spPr/>
    </dgm:pt>
    <dgm:pt modelId="{6E784C24-1490-4E6C-B98B-96E7A8C47F6F}" type="pres">
      <dgm:prSet presAssocID="{A85FA517-68F5-403E-891E-478F0EB96A3D}" presName="level" presStyleLbl="node1" presStyleIdx="0" presStyleCnt="7">
        <dgm:presLayoutVars>
          <dgm:chMax val="1"/>
          <dgm:bulletEnabled val="1"/>
        </dgm:presLayoutVars>
      </dgm:prSet>
      <dgm:spPr/>
    </dgm:pt>
    <dgm:pt modelId="{C5B930D4-A837-47AA-B7C8-DF5EF43F5E17}" type="pres">
      <dgm:prSet presAssocID="{A85FA517-68F5-403E-891E-478F0EB96A3D}" presName="levelTx" presStyleLbl="revTx" presStyleIdx="0" presStyleCnt="0">
        <dgm:presLayoutVars>
          <dgm:chMax val="1"/>
          <dgm:bulletEnabled val="1"/>
        </dgm:presLayoutVars>
      </dgm:prSet>
      <dgm:spPr/>
    </dgm:pt>
    <dgm:pt modelId="{0DCDA609-ED9A-4C58-9412-85EDE89A3939}" type="pres">
      <dgm:prSet presAssocID="{37A5CC6A-B7F1-4F83-AFD7-4050622E7F44}" presName="Name8" presStyleCnt="0"/>
      <dgm:spPr/>
    </dgm:pt>
    <dgm:pt modelId="{208212E2-9DFD-4AFB-98E6-9FFB820CD539}" type="pres">
      <dgm:prSet presAssocID="{37A5CC6A-B7F1-4F83-AFD7-4050622E7F44}" presName="level" presStyleLbl="node1" presStyleIdx="1" presStyleCnt="7">
        <dgm:presLayoutVars>
          <dgm:chMax val="1"/>
          <dgm:bulletEnabled val="1"/>
        </dgm:presLayoutVars>
      </dgm:prSet>
      <dgm:spPr/>
    </dgm:pt>
    <dgm:pt modelId="{28CB03D9-48F9-4F29-986B-E9A9554ECACB}" type="pres">
      <dgm:prSet presAssocID="{37A5CC6A-B7F1-4F83-AFD7-4050622E7F44}" presName="levelTx" presStyleLbl="revTx" presStyleIdx="0" presStyleCnt="0">
        <dgm:presLayoutVars>
          <dgm:chMax val="1"/>
          <dgm:bulletEnabled val="1"/>
        </dgm:presLayoutVars>
      </dgm:prSet>
      <dgm:spPr/>
    </dgm:pt>
    <dgm:pt modelId="{0C89B1E6-C73E-47D6-A1D1-C9305059896E}" type="pres">
      <dgm:prSet presAssocID="{CC5918B9-87FC-46B3-8815-18471FCC6D35}" presName="Name8" presStyleCnt="0"/>
      <dgm:spPr/>
    </dgm:pt>
    <dgm:pt modelId="{1BF5723D-CC32-4CFA-8446-2AAF06D0174F}" type="pres">
      <dgm:prSet presAssocID="{CC5918B9-87FC-46B3-8815-18471FCC6D35}" presName="level" presStyleLbl="node1" presStyleIdx="2" presStyleCnt="7">
        <dgm:presLayoutVars>
          <dgm:chMax val="1"/>
          <dgm:bulletEnabled val="1"/>
        </dgm:presLayoutVars>
      </dgm:prSet>
      <dgm:spPr/>
    </dgm:pt>
    <dgm:pt modelId="{4CD314D2-7F34-49EA-991B-10A015FE3647}" type="pres">
      <dgm:prSet presAssocID="{CC5918B9-87FC-46B3-8815-18471FCC6D35}" presName="levelTx" presStyleLbl="revTx" presStyleIdx="0" presStyleCnt="0">
        <dgm:presLayoutVars>
          <dgm:chMax val="1"/>
          <dgm:bulletEnabled val="1"/>
        </dgm:presLayoutVars>
      </dgm:prSet>
      <dgm:spPr/>
    </dgm:pt>
    <dgm:pt modelId="{E7316B8B-6226-43B2-B6D2-1D64EAEC1317}" type="pres">
      <dgm:prSet presAssocID="{B3C84F0B-24A3-48C2-96CC-9F67DBC46B71}" presName="Name8" presStyleCnt="0"/>
      <dgm:spPr/>
    </dgm:pt>
    <dgm:pt modelId="{9D55878C-22B4-47C5-9601-A6DA24FBBCD9}" type="pres">
      <dgm:prSet presAssocID="{B3C84F0B-24A3-48C2-96CC-9F67DBC46B71}" presName="level" presStyleLbl="node1" presStyleIdx="3" presStyleCnt="7">
        <dgm:presLayoutVars>
          <dgm:chMax val="1"/>
          <dgm:bulletEnabled val="1"/>
        </dgm:presLayoutVars>
      </dgm:prSet>
      <dgm:spPr/>
    </dgm:pt>
    <dgm:pt modelId="{EC8CF251-D801-4057-BD6C-67C41D1E85D3}" type="pres">
      <dgm:prSet presAssocID="{B3C84F0B-24A3-48C2-96CC-9F67DBC46B71}" presName="levelTx" presStyleLbl="revTx" presStyleIdx="0" presStyleCnt="0">
        <dgm:presLayoutVars>
          <dgm:chMax val="1"/>
          <dgm:bulletEnabled val="1"/>
        </dgm:presLayoutVars>
      </dgm:prSet>
      <dgm:spPr/>
    </dgm:pt>
    <dgm:pt modelId="{FE69F4C0-B30B-4628-B734-8BFE8342965D}" type="pres">
      <dgm:prSet presAssocID="{464EFEA2-0E87-4058-A1CD-664F6F802FE9}" presName="Name8" presStyleCnt="0"/>
      <dgm:spPr/>
    </dgm:pt>
    <dgm:pt modelId="{5FA2237A-FD6A-4E72-9EB9-C64A861E2E14}" type="pres">
      <dgm:prSet presAssocID="{464EFEA2-0E87-4058-A1CD-664F6F802FE9}" presName="level" presStyleLbl="node1" presStyleIdx="4" presStyleCnt="7">
        <dgm:presLayoutVars>
          <dgm:chMax val="1"/>
          <dgm:bulletEnabled val="1"/>
        </dgm:presLayoutVars>
      </dgm:prSet>
      <dgm:spPr/>
    </dgm:pt>
    <dgm:pt modelId="{460C87C0-B765-4C48-B122-F44713FF834F}" type="pres">
      <dgm:prSet presAssocID="{464EFEA2-0E87-4058-A1CD-664F6F802FE9}" presName="levelTx" presStyleLbl="revTx" presStyleIdx="0" presStyleCnt="0">
        <dgm:presLayoutVars>
          <dgm:chMax val="1"/>
          <dgm:bulletEnabled val="1"/>
        </dgm:presLayoutVars>
      </dgm:prSet>
      <dgm:spPr/>
    </dgm:pt>
    <dgm:pt modelId="{690D1B32-2523-4243-82E7-F1CE7EFF898F}" type="pres">
      <dgm:prSet presAssocID="{0E65E0EB-741D-4F31-9DC2-F5977D63F652}" presName="Name8" presStyleCnt="0"/>
      <dgm:spPr/>
    </dgm:pt>
    <dgm:pt modelId="{C3F0B69C-E817-4D76-A9E4-2A25A9D17710}" type="pres">
      <dgm:prSet presAssocID="{0E65E0EB-741D-4F31-9DC2-F5977D63F652}" presName="level" presStyleLbl="node1" presStyleIdx="5" presStyleCnt="7">
        <dgm:presLayoutVars>
          <dgm:chMax val="1"/>
          <dgm:bulletEnabled val="1"/>
        </dgm:presLayoutVars>
      </dgm:prSet>
      <dgm:spPr/>
    </dgm:pt>
    <dgm:pt modelId="{AE26B79A-AEC0-47E8-942C-5E79237CEE13}" type="pres">
      <dgm:prSet presAssocID="{0E65E0EB-741D-4F31-9DC2-F5977D63F652}" presName="levelTx" presStyleLbl="revTx" presStyleIdx="0" presStyleCnt="0">
        <dgm:presLayoutVars>
          <dgm:chMax val="1"/>
          <dgm:bulletEnabled val="1"/>
        </dgm:presLayoutVars>
      </dgm:prSet>
      <dgm:spPr/>
    </dgm:pt>
    <dgm:pt modelId="{DB42F1A2-4308-4E96-B8AC-27E71B304262}" type="pres">
      <dgm:prSet presAssocID="{2E9A03F0-9A9D-4F42-BDDA-6F10127EF285}" presName="Name8" presStyleCnt="0"/>
      <dgm:spPr/>
    </dgm:pt>
    <dgm:pt modelId="{7EEAC073-0792-4ACE-889B-EC5B13093367}" type="pres">
      <dgm:prSet presAssocID="{2E9A03F0-9A9D-4F42-BDDA-6F10127EF285}" presName="level" presStyleLbl="node1" presStyleIdx="6" presStyleCnt="7">
        <dgm:presLayoutVars>
          <dgm:chMax val="1"/>
          <dgm:bulletEnabled val="1"/>
        </dgm:presLayoutVars>
      </dgm:prSet>
      <dgm:spPr/>
    </dgm:pt>
    <dgm:pt modelId="{289FB6B1-D258-4D75-BA81-BDF23803E7AC}" type="pres">
      <dgm:prSet presAssocID="{2E9A03F0-9A9D-4F42-BDDA-6F10127EF285}" presName="levelTx" presStyleLbl="revTx" presStyleIdx="0" presStyleCnt="0">
        <dgm:presLayoutVars>
          <dgm:chMax val="1"/>
          <dgm:bulletEnabled val="1"/>
        </dgm:presLayoutVars>
      </dgm:prSet>
      <dgm:spPr/>
    </dgm:pt>
  </dgm:ptLst>
  <dgm:cxnLst>
    <dgm:cxn modelId="{84144610-DAEA-45E2-B7FE-27CD76654476}" type="presOf" srcId="{2E9A03F0-9A9D-4F42-BDDA-6F10127EF285}" destId="{289FB6B1-D258-4D75-BA81-BDF23803E7AC}" srcOrd="1" destOrd="0" presId="urn:microsoft.com/office/officeart/2005/8/layout/pyramid3"/>
    <dgm:cxn modelId="{F2FDAA11-49AB-4A42-A575-E58D0A555278}" type="presOf" srcId="{464EFEA2-0E87-4058-A1CD-664F6F802FE9}" destId="{5FA2237A-FD6A-4E72-9EB9-C64A861E2E14}" srcOrd="0" destOrd="0" presId="urn:microsoft.com/office/officeart/2005/8/layout/pyramid3"/>
    <dgm:cxn modelId="{6712BC13-3F8A-48FF-A166-6E221079FCA2}" type="presOf" srcId="{0E65E0EB-741D-4F31-9DC2-F5977D63F652}" destId="{C3F0B69C-E817-4D76-A9E4-2A25A9D17710}" srcOrd="0" destOrd="0" presId="urn:microsoft.com/office/officeart/2005/8/layout/pyramid3"/>
    <dgm:cxn modelId="{B11A9916-FEA1-4E00-A805-CC447B01EC90}" type="presOf" srcId="{B3C84F0B-24A3-48C2-96CC-9F67DBC46B71}" destId="{9D55878C-22B4-47C5-9601-A6DA24FBBCD9}" srcOrd="0" destOrd="0" presId="urn:microsoft.com/office/officeart/2005/8/layout/pyramid3"/>
    <dgm:cxn modelId="{6A48FC1D-FB22-48EB-89E8-C9C72DB2F8D0}" type="presOf" srcId="{37A5CC6A-B7F1-4F83-AFD7-4050622E7F44}" destId="{28CB03D9-48F9-4F29-986B-E9A9554ECACB}" srcOrd="1" destOrd="0" presId="urn:microsoft.com/office/officeart/2005/8/layout/pyramid3"/>
    <dgm:cxn modelId="{D293BB24-7683-46C5-90F5-825D81A1EC86}" type="presOf" srcId="{0E65E0EB-741D-4F31-9DC2-F5977D63F652}" destId="{AE26B79A-AEC0-47E8-942C-5E79237CEE13}" srcOrd="1" destOrd="0" presId="urn:microsoft.com/office/officeart/2005/8/layout/pyramid3"/>
    <dgm:cxn modelId="{AB21915F-4A82-48FA-A8DA-2F0B24B38582}" type="presOf" srcId="{CC5918B9-87FC-46B3-8815-18471FCC6D35}" destId="{1BF5723D-CC32-4CFA-8446-2AAF06D0174F}" srcOrd="0" destOrd="0" presId="urn:microsoft.com/office/officeart/2005/8/layout/pyramid3"/>
    <dgm:cxn modelId="{42404E45-7057-4191-A227-7C6F3308B4C6}" type="presOf" srcId="{2E9A03F0-9A9D-4F42-BDDA-6F10127EF285}" destId="{7EEAC073-0792-4ACE-889B-EC5B13093367}" srcOrd="0" destOrd="0" presId="urn:microsoft.com/office/officeart/2005/8/layout/pyramid3"/>
    <dgm:cxn modelId="{AB1AF66D-74F0-4028-81D3-7E059E42838D}" type="presOf" srcId="{A85FA517-68F5-403E-891E-478F0EB96A3D}" destId="{6E784C24-1490-4E6C-B98B-96E7A8C47F6F}" srcOrd="0" destOrd="0" presId="urn:microsoft.com/office/officeart/2005/8/layout/pyramid3"/>
    <dgm:cxn modelId="{79785573-B6E3-4FBF-AC4F-E6BC149BB8E2}" srcId="{28C50414-FC37-4E38-BCE8-90D3E51A089F}" destId="{2E9A03F0-9A9D-4F42-BDDA-6F10127EF285}" srcOrd="6" destOrd="0" parTransId="{E5DA994D-F2D5-47E4-8EFE-BBFAC771AB3F}" sibTransId="{7D6506F5-07C2-4B86-A24B-F2F99936A5D6}"/>
    <dgm:cxn modelId="{7759445A-9CDF-4ABE-93D6-D2C5D571D11D}" srcId="{28C50414-FC37-4E38-BCE8-90D3E51A089F}" destId="{A85FA517-68F5-403E-891E-478F0EB96A3D}" srcOrd="0" destOrd="0" parTransId="{08D94E5A-E53D-43E0-A32C-FC2D845BEE83}" sibTransId="{449B1913-0E19-400F-BED2-42059CE624F2}"/>
    <dgm:cxn modelId="{6A265F85-ACBF-4BA2-98D6-10EABE8E93B4}" srcId="{28C50414-FC37-4E38-BCE8-90D3E51A089F}" destId="{CC5918B9-87FC-46B3-8815-18471FCC6D35}" srcOrd="2" destOrd="0" parTransId="{E0A79EE2-BE47-4C60-A4F2-89C016E7C91E}" sibTransId="{EE413779-590D-499C-A739-6B108593C14A}"/>
    <dgm:cxn modelId="{0BEC2F92-0BCC-4DCE-AFDD-0E04E2CBCE28}" srcId="{28C50414-FC37-4E38-BCE8-90D3E51A089F}" destId="{B3C84F0B-24A3-48C2-96CC-9F67DBC46B71}" srcOrd="3" destOrd="0" parTransId="{51F5E3E5-35AC-4B2B-B438-E47190156E91}" sibTransId="{BBF7CD31-94AD-4FA7-9ABC-356914E05D40}"/>
    <dgm:cxn modelId="{EB2862A4-E7D9-444A-8C38-96B4BF6D3D1D}" type="presOf" srcId="{37A5CC6A-B7F1-4F83-AFD7-4050622E7F44}" destId="{208212E2-9DFD-4AFB-98E6-9FFB820CD539}" srcOrd="0" destOrd="0" presId="urn:microsoft.com/office/officeart/2005/8/layout/pyramid3"/>
    <dgm:cxn modelId="{E28022B3-E3E3-4250-BE37-698ADBE7AE42}" srcId="{28C50414-FC37-4E38-BCE8-90D3E51A089F}" destId="{37A5CC6A-B7F1-4F83-AFD7-4050622E7F44}" srcOrd="1" destOrd="0" parTransId="{87AD7681-2CD1-4D13-BB14-5542BC59ECC9}" sibTransId="{743C8512-99AC-4233-995D-77E9C9495106}"/>
    <dgm:cxn modelId="{330227C5-A0B5-4FCF-9896-E51CB79BF07E}" type="presOf" srcId="{A85FA517-68F5-403E-891E-478F0EB96A3D}" destId="{C5B930D4-A837-47AA-B7C8-DF5EF43F5E17}" srcOrd="1" destOrd="0" presId="urn:microsoft.com/office/officeart/2005/8/layout/pyramid3"/>
    <dgm:cxn modelId="{FE2715C9-986D-4A8C-B3FD-55F9C8E0E3CF}" type="presOf" srcId="{28C50414-FC37-4E38-BCE8-90D3E51A089F}" destId="{FC5CF8D5-1F3C-4594-8628-16066885E10C}" srcOrd="0" destOrd="0" presId="urn:microsoft.com/office/officeart/2005/8/layout/pyramid3"/>
    <dgm:cxn modelId="{1EA689CE-5139-484E-BB53-2D5625B2EF98}" type="presOf" srcId="{B3C84F0B-24A3-48C2-96CC-9F67DBC46B71}" destId="{EC8CF251-D801-4057-BD6C-67C41D1E85D3}" srcOrd="1" destOrd="0" presId="urn:microsoft.com/office/officeart/2005/8/layout/pyramid3"/>
    <dgm:cxn modelId="{61E01DDC-6DDE-4EA1-96D8-7CF807AACEE3}" type="presOf" srcId="{CC5918B9-87FC-46B3-8815-18471FCC6D35}" destId="{4CD314D2-7F34-49EA-991B-10A015FE3647}" srcOrd="1" destOrd="0" presId="urn:microsoft.com/office/officeart/2005/8/layout/pyramid3"/>
    <dgm:cxn modelId="{E9EEE7DC-917B-4EF6-A507-8FCE7F8C68F6}" srcId="{28C50414-FC37-4E38-BCE8-90D3E51A089F}" destId="{464EFEA2-0E87-4058-A1CD-664F6F802FE9}" srcOrd="4" destOrd="0" parTransId="{84EA519C-BB2F-4E46-A0CA-ED2CE7176380}" sibTransId="{EFD17397-62F1-4692-8156-9DC44F1B518F}"/>
    <dgm:cxn modelId="{A60D3AE7-2181-4B44-8869-D8DAB127E739}" type="presOf" srcId="{464EFEA2-0E87-4058-A1CD-664F6F802FE9}" destId="{460C87C0-B765-4C48-B122-F44713FF834F}" srcOrd="1" destOrd="0" presId="urn:microsoft.com/office/officeart/2005/8/layout/pyramid3"/>
    <dgm:cxn modelId="{3B365FFD-5B24-469F-868E-90AA49A5C33E}" srcId="{28C50414-FC37-4E38-BCE8-90D3E51A089F}" destId="{0E65E0EB-741D-4F31-9DC2-F5977D63F652}" srcOrd="5" destOrd="0" parTransId="{BE2564CE-0349-48BA-9FF2-4F992C510338}" sibTransId="{F088B36B-E4C6-468C-A318-AF4DD34CE67F}"/>
    <dgm:cxn modelId="{3AC3E2AB-45B3-4BF4-8C20-D8D499A57667}" type="presParOf" srcId="{FC5CF8D5-1F3C-4594-8628-16066885E10C}" destId="{4AA8250B-E42A-4149-8FC3-E9E9F5B84CE0}" srcOrd="0" destOrd="0" presId="urn:microsoft.com/office/officeart/2005/8/layout/pyramid3"/>
    <dgm:cxn modelId="{FD6FDFC2-07CC-435C-BA6A-56A58B11272B}" type="presParOf" srcId="{4AA8250B-E42A-4149-8FC3-E9E9F5B84CE0}" destId="{6E784C24-1490-4E6C-B98B-96E7A8C47F6F}" srcOrd="0" destOrd="0" presId="urn:microsoft.com/office/officeart/2005/8/layout/pyramid3"/>
    <dgm:cxn modelId="{14B812C7-2AA5-4522-BAA6-8DCDB815D0CF}" type="presParOf" srcId="{4AA8250B-E42A-4149-8FC3-E9E9F5B84CE0}" destId="{C5B930D4-A837-47AA-B7C8-DF5EF43F5E17}" srcOrd="1" destOrd="0" presId="urn:microsoft.com/office/officeart/2005/8/layout/pyramid3"/>
    <dgm:cxn modelId="{CFFC6C8A-4EA6-433F-B4DB-03F8CBDE032A}" type="presParOf" srcId="{FC5CF8D5-1F3C-4594-8628-16066885E10C}" destId="{0DCDA609-ED9A-4C58-9412-85EDE89A3939}" srcOrd="1" destOrd="0" presId="urn:microsoft.com/office/officeart/2005/8/layout/pyramid3"/>
    <dgm:cxn modelId="{4846C0FD-39F2-4E94-A9A4-B798FCD74778}" type="presParOf" srcId="{0DCDA609-ED9A-4C58-9412-85EDE89A3939}" destId="{208212E2-9DFD-4AFB-98E6-9FFB820CD539}" srcOrd="0" destOrd="0" presId="urn:microsoft.com/office/officeart/2005/8/layout/pyramid3"/>
    <dgm:cxn modelId="{FB427B20-3EDF-4CBD-890E-39BE321A6F36}" type="presParOf" srcId="{0DCDA609-ED9A-4C58-9412-85EDE89A3939}" destId="{28CB03D9-48F9-4F29-986B-E9A9554ECACB}" srcOrd="1" destOrd="0" presId="urn:microsoft.com/office/officeart/2005/8/layout/pyramid3"/>
    <dgm:cxn modelId="{D8EE29B0-B613-416B-8D1C-525832EAA074}" type="presParOf" srcId="{FC5CF8D5-1F3C-4594-8628-16066885E10C}" destId="{0C89B1E6-C73E-47D6-A1D1-C9305059896E}" srcOrd="2" destOrd="0" presId="urn:microsoft.com/office/officeart/2005/8/layout/pyramid3"/>
    <dgm:cxn modelId="{C2E81BDD-EA7B-4C2E-ABBA-E0AED7665678}" type="presParOf" srcId="{0C89B1E6-C73E-47D6-A1D1-C9305059896E}" destId="{1BF5723D-CC32-4CFA-8446-2AAF06D0174F}" srcOrd="0" destOrd="0" presId="urn:microsoft.com/office/officeart/2005/8/layout/pyramid3"/>
    <dgm:cxn modelId="{43F271E5-CBE7-4A45-8A39-97179BA3928A}" type="presParOf" srcId="{0C89B1E6-C73E-47D6-A1D1-C9305059896E}" destId="{4CD314D2-7F34-49EA-991B-10A015FE3647}" srcOrd="1" destOrd="0" presId="urn:microsoft.com/office/officeart/2005/8/layout/pyramid3"/>
    <dgm:cxn modelId="{5FEC8547-BD35-43D7-956D-6DB3049D3DAB}" type="presParOf" srcId="{FC5CF8D5-1F3C-4594-8628-16066885E10C}" destId="{E7316B8B-6226-43B2-B6D2-1D64EAEC1317}" srcOrd="3" destOrd="0" presId="urn:microsoft.com/office/officeart/2005/8/layout/pyramid3"/>
    <dgm:cxn modelId="{77A45598-8911-409E-970B-2327EB40C1BC}" type="presParOf" srcId="{E7316B8B-6226-43B2-B6D2-1D64EAEC1317}" destId="{9D55878C-22B4-47C5-9601-A6DA24FBBCD9}" srcOrd="0" destOrd="0" presId="urn:microsoft.com/office/officeart/2005/8/layout/pyramid3"/>
    <dgm:cxn modelId="{F926F3FF-8723-4382-93A3-105B82055A7A}" type="presParOf" srcId="{E7316B8B-6226-43B2-B6D2-1D64EAEC1317}" destId="{EC8CF251-D801-4057-BD6C-67C41D1E85D3}" srcOrd="1" destOrd="0" presId="urn:microsoft.com/office/officeart/2005/8/layout/pyramid3"/>
    <dgm:cxn modelId="{DD087CD5-861F-47EF-8DCC-1D4D18E754AB}" type="presParOf" srcId="{FC5CF8D5-1F3C-4594-8628-16066885E10C}" destId="{FE69F4C0-B30B-4628-B734-8BFE8342965D}" srcOrd="4" destOrd="0" presId="urn:microsoft.com/office/officeart/2005/8/layout/pyramid3"/>
    <dgm:cxn modelId="{FF3B7CB6-F621-4B69-A39D-6A30170B3E94}" type="presParOf" srcId="{FE69F4C0-B30B-4628-B734-8BFE8342965D}" destId="{5FA2237A-FD6A-4E72-9EB9-C64A861E2E14}" srcOrd="0" destOrd="0" presId="urn:microsoft.com/office/officeart/2005/8/layout/pyramid3"/>
    <dgm:cxn modelId="{E855E014-32EA-4210-A41E-00FF4F74DBB8}" type="presParOf" srcId="{FE69F4C0-B30B-4628-B734-8BFE8342965D}" destId="{460C87C0-B765-4C48-B122-F44713FF834F}" srcOrd="1" destOrd="0" presId="urn:microsoft.com/office/officeart/2005/8/layout/pyramid3"/>
    <dgm:cxn modelId="{5FED7E49-288F-4F5E-BA1C-2EA788D363B4}" type="presParOf" srcId="{FC5CF8D5-1F3C-4594-8628-16066885E10C}" destId="{690D1B32-2523-4243-82E7-F1CE7EFF898F}" srcOrd="5" destOrd="0" presId="urn:microsoft.com/office/officeart/2005/8/layout/pyramid3"/>
    <dgm:cxn modelId="{D7AD4FD6-41EB-4586-A855-953013955084}" type="presParOf" srcId="{690D1B32-2523-4243-82E7-F1CE7EFF898F}" destId="{C3F0B69C-E817-4D76-A9E4-2A25A9D17710}" srcOrd="0" destOrd="0" presId="urn:microsoft.com/office/officeart/2005/8/layout/pyramid3"/>
    <dgm:cxn modelId="{A17787AA-DA53-46E5-A30D-9AEFC48642EB}" type="presParOf" srcId="{690D1B32-2523-4243-82E7-F1CE7EFF898F}" destId="{AE26B79A-AEC0-47E8-942C-5E79237CEE13}" srcOrd="1" destOrd="0" presId="urn:microsoft.com/office/officeart/2005/8/layout/pyramid3"/>
    <dgm:cxn modelId="{32BA815A-D878-4A20-ACB6-028153CAFE48}" type="presParOf" srcId="{FC5CF8D5-1F3C-4594-8628-16066885E10C}" destId="{DB42F1A2-4308-4E96-B8AC-27E71B304262}" srcOrd="6" destOrd="0" presId="urn:microsoft.com/office/officeart/2005/8/layout/pyramid3"/>
    <dgm:cxn modelId="{D06ED294-B5C8-420A-8C4F-088CEFE16C3D}" type="presParOf" srcId="{DB42F1A2-4308-4E96-B8AC-27E71B304262}" destId="{7EEAC073-0792-4ACE-889B-EC5B13093367}" srcOrd="0" destOrd="0" presId="urn:microsoft.com/office/officeart/2005/8/layout/pyramid3"/>
    <dgm:cxn modelId="{076CE256-6541-40A5-BF19-1DA8289CA305}" type="presParOf" srcId="{DB42F1A2-4308-4E96-B8AC-27E71B304262}" destId="{289FB6B1-D258-4D75-BA81-BDF23803E7AC}" srcOrd="1" destOrd="0" presId="urn:microsoft.com/office/officeart/2005/8/layout/pyramid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784C24-1490-4E6C-B98B-96E7A8C47F6F}">
      <dsp:nvSpPr>
        <dsp:cNvPr id="0" name=""/>
        <dsp:cNvSpPr/>
      </dsp:nvSpPr>
      <dsp:spPr>
        <a:xfrm rot="10800000">
          <a:off x="0" y="0"/>
          <a:ext cx="9123680" cy="678659"/>
        </a:xfrm>
        <a:prstGeom prst="trapezoid">
          <a:avLst>
            <a:gd name="adj" fmla="val 96026"/>
          </a:avLst>
        </a:prstGeom>
        <a:solidFill>
          <a:srgbClr val="05293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solidFill>
            </a:rPr>
            <a:t>Actual incidence of violent crime</a:t>
          </a:r>
        </a:p>
      </dsp:txBody>
      <dsp:txXfrm rot="-10800000">
        <a:off x="1596643" y="0"/>
        <a:ext cx="5930392" cy="678659"/>
      </dsp:txXfrm>
    </dsp:sp>
    <dsp:sp modelId="{208212E2-9DFD-4AFB-98E6-9FFB820CD539}">
      <dsp:nvSpPr>
        <dsp:cNvPr id="0" name=""/>
        <dsp:cNvSpPr/>
      </dsp:nvSpPr>
      <dsp:spPr>
        <a:xfrm rot="10800000">
          <a:off x="651691" y="678659"/>
          <a:ext cx="7820297" cy="678659"/>
        </a:xfrm>
        <a:prstGeom prst="trapezoid">
          <a:avLst>
            <a:gd name="adj" fmla="val 96026"/>
          </a:avLst>
        </a:prstGeom>
        <a:solidFill>
          <a:srgbClr val="0A527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solidFill>
            </a:rPr>
            <a:t>Reported in victimization survey</a:t>
          </a:r>
          <a:endParaRPr lang="en-GB" sz="1600" kern="1200" dirty="0">
            <a:solidFill>
              <a:schemeClr val="bg1"/>
            </a:solidFill>
          </a:endParaRPr>
        </a:p>
      </dsp:txBody>
      <dsp:txXfrm rot="-10800000">
        <a:off x="2020243" y="678659"/>
        <a:ext cx="5083193" cy="678659"/>
      </dsp:txXfrm>
    </dsp:sp>
    <dsp:sp modelId="{1BF5723D-CC32-4CFA-8446-2AAF06D0174F}">
      <dsp:nvSpPr>
        <dsp:cNvPr id="0" name=""/>
        <dsp:cNvSpPr/>
      </dsp:nvSpPr>
      <dsp:spPr>
        <a:xfrm rot="10800000">
          <a:off x="1303382" y="1357318"/>
          <a:ext cx="6516914" cy="678659"/>
        </a:xfrm>
        <a:prstGeom prst="trapezoid">
          <a:avLst>
            <a:gd name="adj" fmla="val 96026"/>
          </a:avLst>
        </a:prstGeom>
        <a:solidFill>
          <a:srgbClr val="0E76A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solidFill>
            </a:rPr>
            <a:t>Detected by police</a:t>
          </a:r>
          <a:endParaRPr lang="en-GB" sz="1600" kern="1200" dirty="0">
            <a:solidFill>
              <a:schemeClr val="bg1"/>
            </a:solidFill>
          </a:endParaRPr>
        </a:p>
      </dsp:txBody>
      <dsp:txXfrm rot="-10800000">
        <a:off x="2443842" y="1357318"/>
        <a:ext cx="4235994" cy="678659"/>
      </dsp:txXfrm>
    </dsp:sp>
    <dsp:sp modelId="{9D55878C-22B4-47C5-9601-A6DA24FBBCD9}">
      <dsp:nvSpPr>
        <dsp:cNvPr id="0" name=""/>
        <dsp:cNvSpPr/>
      </dsp:nvSpPr>
      <dsp:spPr>
        <a:xfrm rot="10800000">
          <a:off x="1955074" y="2035977"/>
          <a:ext cx="5213531" cy="678659"/>
        </a:xfrm>
        <a:prstGeom prst="trapezoid">
          <a:avLst>
            <a:gd name="adj" fmla="val 96026"/>
          </a:avLst>
        </a:prstGeom>
        <a:solidFill>
          <a:srgbClr val="14A4E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solidFill>
            </a:rPr>
            <a:t>Registered by police</a:t>
          </a:r>
          <a:endParaRPr lang="en-GB" sz="1600" kern="1200" dirty="0">
            <a:solidFill>
              <a:schemeClr val="bg1"/>
            </a:solidFill>
          </a:endParaRPr>
        </a:p>
      </dsp:txBody>
      <dsp:txXfrm rot="-10800000">
        <a:off x="2867442" y="2035977"/>
        <a:ext cx="3388795" cy="678659"/>
      </dsp:txXfrm>
    </dsp:sp>
    <dsp:sp modelId="{5FA2237A-FD6A-4E72-9EB9-C64A861E2E14}">
      <dsp:nvSpPr>
        <dsp:cNvPr id="0" name=""/>
        <dsp:cNvSpPr/>
      </dsp:nvSpPr>
      <dsp:spPr>
        <a:xfrm rot="10800000">
          <a:off x="2606765" y="2714637"/>
          <a:ext cx="3910148" cy="678659"/>
        </a:xfrm>
        <a:prstGeom prst="trapezoid">
          <a:avLst>
            <a:gd name="adj" fmla="val 96026"/>
          </a:avLst>
        </a:prstGeom>
        <a:solidFill>
          <a:srgbClr val="43BBE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Persons prosecuted</a:t>
          </a:r>
          <a:endParaRPr lang="en-GB" sz="1600" kern="1200" dirty="0"/>
        </a:p>
      </dsp:txBody>
      <dsp:txXfrm rot="-10800000">
        <a:off x="3291041" y="2714637"/>
        <a:ext cx="2541596" cy="678659"/>
      </dsp:txXfrm>
    </dsp:sp>
    <dsp:sp modelId="{C3F0B69C-E817-4D76-A9E4-2A25A9D17710}">
      <dsp:nvSpPr>
        <dsp:cNvPr id="0" name=""/>
        <dsp:cNvSpPr/>
      </dsp:nvSpPr>
      <dsp:spPr>
        <a:xfrm rot="10800000">
          <a:off x="3258457" y="3393296"/>
          <a:ext cx="2606765" cy="678659"/>
        </a:xfrm>
        <a:prstGeom prst="trapezoid">
          <a:avLst>
            <a:gd name="adj" fmla="val 96026"/>
          </a:avLst>
        </a:prstGeom>
        <a:solidFill>
          <a:srgbClr val="7CD0F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Persons found guilty</a:t>
          </a:r>
          <a:endParaRPr lang="en-GB" sz="1600" kern="1200" dirty="0"/>
        </a:p>
      </dsp:txBody>
      <dsp:txXfrm rot="-10800000">
        <a:off x="3714641" y="3393296"/>
        <a:ext cx="1694397" cy="678659"/>
      </dsp:txXfrm>
    </dsp:sp>
    <dsp:sp modelId="{7EEAC073-0792-4ACE-889B-EC5B13093367}">
      <dsp:nvSpPr>
        <dsp:cNvPr id="0" name=""/>
        <dsp:cNvSpPr/>
      </dsp:nvSpPr>
      <dsp:spPr>
        <a:xfrm rot="10800000">
          <a:off x="3910148" y="4071955"/>
          <a:ext cx="1303382" cy="678659"/>
        </a:xfrm>
        <a:prstGeom prst="trapezoid">
          <a:avLst>
            <a:gd name="adj" fmla="val 96026"/>
          </a:avLst>
        </a:prstGeom>
        <a:solidFill>
          <a:srgbClr val="B4E4F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Persons placed in detention</a:t>
          </a:r>
          <a:endParaRPr lang="en-GB" sz="1600" kern="1200" dirty="0"/>
        </a:p>
      </dsp:txBody>
      <dsp:txXfrm rot="-10800000">
        <a:off x="3910148" y="4071955"/>
        <a:ext cx="1303382" cy="678659"/>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D98977-8D61-4C9E-A622-59C55B6C6719}" type="datetimeFigureOut">
              <a:rPr lang="en-GB" smtClean="0"/>
              <a:t>01/08/2023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CA5A3D-A9DE-4D3B-81C3-42E1EF03DDF8}" type="slidenum">
              <a:rPr lang="en-GB" smtClean="0"/>
              <a:t>‹#›</a:t>
            </a:fld>
            <a:endParaRPr lang="en-GB"/>
          </a:p>
        </p:txBody>
      </p:sp>
    </p:spTree>
    <p:extLst>
      <p:ext uri="{BB962C8B-B14F-4D97-AF65-F5344CB8AC3E}">
        <p14:creationId xmlns:p14="http://schemas.microsoft.com/office/powerpoint/2010/main" val="221719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CA5A3D-A9DE-4D3B-81C3-42E1EF03DDF8}" type="slidenum">
              <a:rPr lang="en-GB" smtClean="0"/>
              <a:t>1</a:t>
            </a:fld>
            <a:endParaRPr lang="en-GB"/>
          </a:p>
        </p:txBody>
      </p:sp>
    </p:spTree>
    <p:extLst>
      <p:ext uri="{BB962C8B-B14F-4D97-AF65-F5344CB8AC3E}">
        <p14:creationId xmlns:p14="http://schemas.microsoft.com/office/powerpoint/2010/main" val="825760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dirty="0"/>
          </a:p>
        </p:txBody>
      </p:sp>
      <p:sp>
        <p:nvSpPr>
          <p:cNvPr id="4" name="Slide Number Placeholder 3"/>
          <p:cNvSpPr>
            <a:spLocks noGrp="1"/>
          </p:cNvSpPr>
          <p:nvPr>
            <p:ph type="sldNum" sz="quarter" idx="5"/>
          </p:nvPr>
        </p:nvSpPr>
        <p:spPr/>
        <p:txBody>
          <a:bodyPr/>
          <a:lstStyle/>
          <a:p>
            <a:fld id="{E9CA5A3D-A9DE-4D3B-81C3-42E1EF03DDF8}" type="slidenum">
              <a:rPr lang="en-GB" smtClean="0"/>
              <a:t>10</a:t>
            </a:fld>
            <a:endParaRPr lang="en-GB"/>
          </a:p>
        </p:txBody>
      </p:sp>
    </p:spTree>
    <p:extLst>
      <p:ext uri="{BB962C8B-B14F-4D97-AF65-F5344CB8AC3E}">
        <p14:creationId xmlns:p14="http://schemas.microsoft.com/office/powerpoint/2010/main" val="20871423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CA5A3D-A9DE-4D3B-81C3-42E1EF03DDF8}" type="slidenum">
              <a:rPr lang="en-GB" smtClean="0"/>
              <a:t>11</a:t>
            </a:fld>
            <a:endParaRPr lang="en-GB"/>
          </a:p>
        </p:txBody>
      </p:sp>
    </p:spTree>
    <p:extLst>
      <p:ext uri="{BB962C8B-B14F-4D97-AF65-F5344CB8AC3E}">
        <p14:creationId xmlns:p14="http://schemas.microsoft.com/office/powerpoint/2010/main" val="20675114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UNODC is considering revising the UN-CTS. This would be an opportunity to review both the content and the format of the data collection.</a:t>
            </a:r>
          </a:p>
          <a:p>
            <a:endParaRPr lang="en-US" dirty="0"/>
          </a:p>
          <a:p>
            <a:r>
              <a:rPr lang="en-US" dirty="0"/>
              <a:t>To get some initial feedback on the UN-CTS, a survey of experience of focal points and other relevant stakeholders in completing the questionnaire was launched. 80 persons, about half of them from Europe, responded to the survey. Thank you again for taking the time to complete it. This is really helpful.</a:t>
            </a:r>
          </a:p>
          <a:p>
            <a:endParaRPr lang="en-US" dirty="0"/>
          </a:p>
          <a:p>
            <a:r>
              <a:rPr lang="en-US" dirty="0"/>
              <a:t>A majority of respondents shared that their country benefited from an effective coordination system to complete the UN-CTS and that the process to complete it was clear. However, since 80% of the respondents were from Europe and the Americas, they are from countries that respond regularly to the UN-CTS.</a:t>
            </a:r>
          </a:p>
          <a:p>
            <a:endParaRPr lang="en-US" dirty="0"/>
          </a:p>
          <a:p>
            <a:r>
              <a:rPr lang="en-US" dirty="0"/>
              <a:t>Nevertheless, some respondents highlighted key points hampering the rapid and complete submission of the UN-CTS:</a:t>
            </a:r>
          </a:p>
          <a:p>
            <a:pPr marL="171450" indent="-171450">
              <a:buFontTx/>
              <a:buChar char="-"/>
            </a:pPr>
            <a:r>
              <a:rPr lang="en-US" dirty="0"/>
              <a:t>The questionnaire is very detailed, and thus takes time to be completed.</a:t>
            </a:r>
          </a:p>
          <a:p>
            <a:pPr marL="171450" indent="-171450">
              <a:buFontTx/>
              <a:buChar char="-"/>
            </a:pPr>
            <a:r>
              <a:rPr lang="en-US" dirty="0"/>
              <a:t>Many haven’t implemented the ICCS, which would make the completion of the questionnaire much easier (most respondents said the data publicly available in their country follows standards (definitions, counting rules) different from the UN-CTS).</a:t>
            </a:r>
          </a:p>
          <a:p>
            <a:pPr marL="171450" indent="-171450">
              <a:buFontTx/>
              <a:buChar char="-"/>
            </a:pPr>
            <a:r>
              <a:rPr lang="en-US" dirty="0"/>
              <a:t>The period to complete it is not ideal as it is during the summer vacations.</a:t>
            </a:r>
          </a:p>
          <a:p>
            <a:pPr marL="171450" indent="-171450">
              <a:buFontTx/>
              <a:buChar char="-"/>
            </a:pPr>
            <a:r>
              <a:rPr lang="en-US" dirty="0"/>
              <a:t>Only data for the previous 4 years can be submitted. </a:t>
            </a:r>
          </a:p>
          <a:p>
            <a:pPr marL="171450" indent="-171450">
              <a:buFontTx/>
              <a:buChar char="-"/>
            </a:pPr>
            <a:endParaRPr lang="en-US" dirty="0"/>
          </a:p>
          <a:p>
            <a:pPr marL="0" indent="0">
              <a:buFontTx/>
              <a:buNone/>
            </a:pPr>
            <a:r>
              <a:rPr lang="en-US" dirty="0"/>
              <a:t>UNODC has moved its main questionnaire on drugs on an online platform. This will also be considered for the UN-CTS. The survey thus also included a question on whether the use of a dedicated online platform for the UN-CTS would facilitate its completion. About 50% of respondents said yes, 25% said no and 25% said they didn’t know, highlighting the fact that a revision will require more than just changing platform.</a:t>
            </a:r>
          </a:p>
          <a:p>
            <a:pPr marL="171450" indent="-171450">
              <a:buFontTx/>
              <a:buChar char="-"/>
            </a:pPr>
            <a:endParaRPr lang="en-US" dirty="0"/>
          </a:p>
          <a:p>
            <a:pPr marL="0" indent="0">
              <a:buFontTx/>
              <a:buNone/>
            </a:pPr>
            <a:r>
              <a:rPr lang="en-US" dirty="0"/>
              <a:t>These findings will be used to prepare for a future consultation on the UN-CTS revision.</a:t>
            </a:r>
          </a:p>
          <a:p>
            <a:pPr marL="0" indent="0">
              <a:buFontTx/>
              <a:buNone/>
            </a:pPr>
            <a:endParaRPr lang="en-US" dirty="0"/>
          </a:p>
        </p:txBody>
      </p:sp>
      <p:sp>
        <p:nvSpPr>
          <p:cNvPr id="4" name="Slide Number Placeholder 3"/>
          <p:cNvSpPr>
            <a:spLocks noGrp="1"/>
          </p:cNvSpPr>
          <p:nvPr>
            <p:ph type="sldNum" sz="quarter" idx="5"/>
          </p:nvPr>
        </p:nvSpPr>
        <p:spPr/>
        <p:txBody>
          <a:bodyPr/>
          <a:lstStyle/>
          <a:p>
            <a:fld id="{E9CA5A3D-A9DE-4D3B-81C3-42E1EF03DDF8}" type="slidenum">
              <a:rPr lang="en-GB" smtClean="0"/>
              <a:t>12</a:t>
            </a:fld>
            <a:endParaRPr lang="en-GB"/>
          </a:p>
        </p:txBody>
      </p:sp>
    </p:spTree>
    <p:extLst>
      <p:ext uri="{BB962C8B-B14F-4D97-AF65-F5344CB8AC3E}">
        <p14:creationId xmlns:p14="http://schemas.microsoft.com/office/powerpoint/2010/main" val="4209019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CA5A3D-A9DE-4D3B-81C3-42E1EF03DDF8}" type="slidenum">
              <a:rPr lang="en-GB" smtClean="0"/>
              <a:t>13</a:t>
            </a:fld>
            <a:endParaRPr lang="en-GB"/>
          </a:p>
        </p:txBody>
      </p:sp>
    </p:spTree>
    <p:extLst>
      <p:ext uri="{BB962C8B-B14F-4D97-AF65-F5344CB8AC3E}">
        <p14:creationId xmlns:p14="http://schemas.microsoft.com/office/powerpoint/2010/main" val="1917997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CA5A3D-A9DE-4D3B-81C3-42E1EF03DDF8}" type="slidenum">
              <a:rPr lang="en-GB" smtClean="0"/>
              <a:t>14</a:t>
            </a:fld>
            <a:endParaRPr lang="en-GB"/>
          </a:p>
        </p:txBody>
      </p:sp>
    </p:spTree>
    <p:extLst>
      <p:ext uri="{BB962C8B-B14F-4D97-AF65-F5344CB8AC3E}">
        <p14:creationId xmlns:p14="http://schemas.microsoft.com/office/powerpoint/2010/main" val="622675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CA5A3D-A9DE-4D3B-81C3-42E1EF03DDF8}" type="slidenum">
              <a:rPr lang="en-GB" smtClean="0"/>
              <a:t>15</a:t>
            </a:fld>
            <a:endParaRPr lang="en-GB"/>
          </a:p>
        </p:txBody>
      </p:sp>
    </p:spTree>
    <p:extLst>
      <p:ext uri="{BB962C8B-B14F-4D97-AF65-F5344CB8AC3E}">
        <p14:creationId xmlns:p14="http://schemas.microsoft.com/office/powerpoint/2010/main" val="3707001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CA5A3D-A9DE-4D3B-81C3-42E1EF03DDF8}" type="slidenum">
              <a:rPr lang="en-GB" smtClean="0"/>
              <a:t>16</a:t>
            </a:fld>
            <a:endParaRPr lang="en-GB"/>
          </a:p>
        </p:txBody>
      </p:sp>
    </p:spTree>
    <p:extLst>
      <p:ext uri="{BB962C8B-B14F-4D97-AF65-F5344CB8AC3E}">
        <p14:creationId xmlns:p14="http://schemas.microsoft.com/office/powerpoint/2010/main" val="10076556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CA5A3D-A9DE-4D3B-81C3-42E1EF03DDF8}" type="slidenum">
              <a:rPr lang="en-GB" smtClean="0"/>
              <a:t>17</a:t>
            </a:fld>
            <a:endParaRPr lang="en-GB"/>
          </a:p>
        </p:txBody>
      </p:sp>
    </p:spTree>
    <p:extLst>
      <p:ext uri="{BB962C8B-B14F-4D97-AF65-F5344CB8AC3E}">
        <p14:creationId xmlns:p14="http://schemas.microsoft.com/office/powerpoint/2010/main" val="1898180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CTS submission status as of 26 June 2023.</a:t>
            </a:r>
          </a:p>
          <a:p>
            <a:r>
              <a:rPr lang="en-US" dirty="0"/>
              <a:t>2022 best year to date with 8 countries reporting (out of </a:t>
            </a:r>
            <a:r>
              <a:rPr lang="en-US"/>
              <a:t>16 listed)</a:t>
            </a:r>
            <a:endParaRPr lang="en-GB" dirty="0"/>
          </a:p>
        </p:txBody>
      </p:sp>
      <p:sp>
        <p:nvSpPr>
          <p:cNvPr id="4" name="Slide Number Placeholder 3"/>
          <p:cNvSpPr>
            <a:spLocks noGrp="1"/>
          </p:cNvSpPr>
          <p:nvPr>
            <p:ph type="sldNum" sz="quarter" idx="5"/>
          </p:nvPr>
        </p:nvSpPr>
        <p:spPr/>
        <p:txBody>
          <a:bodyPr/>
          <a:lstStyle/>
          <a:p>
            <a:fld id="{E9CA5A3D-A9DE-4D3B-81C3-42E1EF03DDF8}" type="slidenum">
              <a:rPr lang="en-GB" smtClean="0"/>
              <a:t>2</a:t>
            </a:fld>
            <a:endParaRPr lang="en-GB"/>
          </a:p>
        </p:txBody>
      </p:sp>
    </p:spTree>
    <p:extLst>
      <p:ext uri="{BB962C8B-B14F-4D97-AF65-F5344CB8AC3E}">
        <p14:creationId xmlns:p14="http://schemas.microsoft.com/office/powerpoint/2010/main" val="1748176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CA5A3D-A9DE-4D3B-81C3-42E1EF03DDF8}" type="slidenum">
              <a:rPr lang="en-GB" smtClean="0"/>
              <a:t>3</a:t>
            </a:fld>
            <a:endParaRPr lang="en-GB"/>
          </a:p>
        </p:txBody>
      </p:sp>
    </p:spTree>
    <p:extLst>
      <p:ext uri="{BB962C8B-B14F-4D97-AF65-F5344CB8AC3E}">
        <p14:creationId xmlns:p14="http://schemas.microsoft.com/office/powerpoint/2010/main" val="1954561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9CA5A3D-A9DE-4D3B-81C3-42E1EF03DDF8}" type="slidenum">
              <a:rPr lang="en-GB" smtClean="0"/>
              <a:t>4</a:t>
            </a:fld>
            <a:endParaRPr lang="en-GB"/>
          </a:p>
        </p:txBody>
      </p:sp>
    </p:spTree>
    <p:extLst>
      <p:ext uri="{BB962C8B-B14F-4D97-AF65-F5344CB8AC3E}">
        <p14:creationId xmlns:p14="http://schemas.microsoft.com/office/powerpoint/2010/main" val="1582426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000000"/>
              </a:solidFill>
              <a:effectLst/>
              <a:latin typeface="Roboto" pitchFamily="2" charset="0"/>
            </a:endParaRPr>
          </a:p>
        </p:txBody>
      </p:sp>
      <p:sp>
        <p:nvSpPr>
          <p:cNvPr id="4" name="Slide Number Placeholder 3"/>
          <p:cNvSpPr>
            <a:spLocks noGrp="1"/>
          </p:cNvSpPr>
          <p:nvPr>
            <p:ph type="sldNum" sz="quarter" idx="5"/>
          </p:nvPr>
        </p:nvSpPr>
        <p:spPr/>
        <p:txBody>
          <a:bodyPr/>
          <a:lstStyle/>
          <a:p>
            <a:fld id="{E9CA5A3D-A9DE-4D3B-81C3-42E1EF03DDF8}" type="slidenum">
              <a:rPr lang="en-GB" smtClean="0"/>
              <a:t>5</a:t>
            </a:fld>
            <a:endParaRPr lang="en-GB"/>
          </a:p>
        </p:txBody>
      </p:sp>
    </p:spTree>
    <p:extLst>
      <p:ext uri="{BB962C8B-B14F-4D97-AF65-F5344CB8AC3E}">
        <p14:creationId xmlns:p14="http://schemas.microsoft.com/office/powerpoint/2010/main" val="2990428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CA5A3D-A9DE-4D3B-81C3-42E1EF03DDF8}" type="slidenum">
              <a:rPr lang="en-GB" smtClean="0"/>
              <a:t>6</a:t>
            </a:fld>
            <a:endParaRPr lang="en-GB"/>
          </a:p>
        </p:txBody>
      </p:sp>
    </p:spTree>
    <p:extLst>
      <p:ext uri="{BB962C8B-B14F-4D97-AF65-F5344CB8AC3E}">
        <p14:creationId xmlns:p14="http://schemas.microsoft.com/office/powerpoint/2010/main" val="1495749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Preliminary data from 2021 shows a significant increase: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Intentional homicides cause more deaths globally than conflict and terrorist killings combined. In 2021, there were approximately </a:t>
            </a:r>
            <a:r>
              <a:rPr lang="en-US" sz="1800" u="sng" dirty="0">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458</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,000 intentional homicides – the highest number in the past two decades. </a:t>
            </a:r>
            <a:r>
              <a:rPr lang="en-US" sz="1800" dirty="0">
                <a:effectLst/>
                <a:latin typeface="Times New Roman" panose="02020603050405020304" pitchFamily="18" charset="0"/>
                <a:ea typeface="DengXian Light" panose="02010600030101010101" pitchFamily="2" charset="-122"/>
                <a:cs typeface="Times New Roman" panose="02020603050405020304" pitchFamily="18" charset="0"/>
              </a:rPr>
              <a:t>The noticeable spike in killings in 2021 can be partly attributed to the economic repercussions of COVID-related restrictions, as well as an escalation of gang-related and socio-political violence in several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countries. Taking the growing population into account, the homicide rate was 5.8 per 100,000 population in 2021, marginally lower than the 2015 rate of 5.9 per 100,000.</a:t>
            </a:r>
            <a:r>
              <a:rPr lang="en-US" sz="1800" u="sng" dirty="0">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u="sng" dirty="0">
                <a:solidFill>
                  <a:srgbClr val="008080"/>
                </a:solidFill>
                <a:effectLst/>
                <a:latin typeface="Times New Roman" panose="02020603050405020304" pitchFamily="18" charset="0"/>
                <a:ea typeface="Times New Roman" panose="02020603050405020304" pitchFamily="18" charset="0"/>
                <a:cs typeface="Times New Roman" panose="02020603050405020304" pitchFamily="18" charset="0"/>
              </a:rPr>
              <a:t>If the increase in 2021 reflects a long-lasting trend reversal, then the SDG target will certainly not be met. Even in the most optimistic scenario that 2021 was an exceptional year with no bearing on future trends, projections based on 2015-2020 suggest that the improvement achieved by 2030 will amount to just 24 per cent on the homicide rate in 2015, falling short of the target of halving 2015 levels.</a:t>
            </a:r>
            <a:endParaRPr lang="en-GB" sz="1800" dirty="0">
              <a:effectLst/>
              <a:latin typeface="Times New Roman" panose="02020603050405020304" pitchFamily="18" charset="0"/>
              <a:ea typeface="Times New Roman" panose="02020603050405020304" pitchFamily="18" charset="0"/>
            </a:endParaRPr>
          </a:p>
          <a:p>
            <a:endParaRPr lang="en-US" dirty="0"/>
          </a:p>
          <a:p>
            <a:r>
              <a:rPr lang="en-US" dirty="0"/>
              <a:t>This topic will be detailed in the upcoming global study on homicide set to be released later this year.</a:t>
            </a:r>
          </a:p>
        </p:txBody>
      </p:sp>
      <p:sp>
        <p:nvSpPr>
          <p:cNvPr id="4" name="Slide Number Placeholder 3"/>
          <p:cNvSpPr>
            <a:spLocks noGrp="1"/>
          </p:cNvSpPr>
          <p:nvPr>
            <p:ph type="sldNum" sz="quarter" idx="5"/>
          </p:nvPr>
        </p:nvSpPr>
        <p:spPr/>
        <p:txBody>
          <a:bodyPr/>
          <a:lstStyle/>
          <a:p>
            <a:fld id="{E9CA5A3D-A9DE-4D3B-81C3-42E1EF03DDF8}" type="slidenum">
              <a:rPr lang="en-GB" smtClean="0"/>
              <a:t>7</a:t>
            </a:fld>
            <a:endParaRPr lang="en-GB"/>
          </a:p>
        </p:txBody>
      </p:sp>
    </p:spTree>
    <p:extLst>
      <p:ext uri="{BB962C8B-B14F-4D97-AF65-F5344CB8AC3E}">
        <p14:creationId xmlns:p14="http://schemas.microsoft.com/office/powerpoint/2010/main" val="23189986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CA5A3D-A9DE-4D3B-81C3-42E1EF03DDF8}" type="slidenum">
              <a:rPr lang="en-GB" smtClean="0"/>
              <a:t>8</a:t>
            </a:fld>
            <a:endParaRPr lang="en-GB"/>
          </a:p>
        </p:txBody>
      </p:sp>
    </p:spTree>
    <p:extLst>
      <p:ext uri="{BB962C8B-B14F-4D97-AF65-F5344CB8AC3E}">
        <p14:creationId xmlns:p14="http://schemas.microsoft.com/office/powerpoint/2010/main" val="270678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CA5A3D-A9DE-4D3B-81C3-42E1EF03DDF8}" type="slidenum">
              <a:rPr lang="en-GB" smtClean="0"/>
              <a:t>9</a:t>
            </a:fld>
            <a:endParaRPr lang="en-GB"/>
          </a:p>
        </p:txBody>
      </p:sp>
    </p:spTree>
    <p:extLst>
      <p:ext uri="{BB962C8B-B14F-4D97-AF65-F5344CB8AC3E}">
        <p14:creationId xmlns:p14="http://schemas.microsoft.com/office/powerpoint/2010/main" val="176760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B8635-BBA7-4F24-9540-2812258956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2B39248-2439-484E-8294-1E12DB050B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4F14537-F2DB-46CD-9F0D-1ECB25184242}"/>
              </a:ext>
            </a:extLst>
          </p:cNvPr>
          <p:cNvSpPr>
            <a:spLocks noGrp="1"/>
          </p:cNvSpPr>
          <p:nvPr>
            <p:ph type="dt" sz="half" idx="10"/>
          </p:nvPr>
        </p:nvSpPr>
        <p:spPr/>
        <p:txBody>
          <a:bodyPr/>
          <a:lstStyle/>
          <a:p>
            <a:fld id="{D2D4EDC8-142A-4104-92C8-D749278DFEFA}" type="datetimeFigureOut">
              <a:rPr lang="en-GB" smtClean="0"/>
              <a:t>01/08/2023</a:t>
            </a:fld>
            <a:endParaRPr lang="en-GB"/>
          </a:p>
        </p:txBody>
      </p:sp>
      <p:sp>
        <p:nvSpPr>
          <p:cNvPr id="5" name="Footer Placeholder 4">
            <a:extLst>
              <a:ext uri="{FF2B5EF4-FFF2-40B4-BE49-F238E27FC236}">
                <a16:creationId xmlns:a16="http://schemas.microsoft.com/office/drawing/2014/main" id="{1352D7FF-CB4B-46A9-A8DB-052D5F6DD7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031095-333A-495E-B45A-48D316F33A14}"/>
              </a:ext>
            </a:extLst>
          </p:cNvPr>
          <p:cNvSpPr>
            <a:spLocks noGrp="1"/>
          </p:cNvSpPr>
          <p:nvPr>
            <p:ph type="sldNum" sz="quarter" idx="12"/>
          </p:nvPr>
        </p:nvSpPr>
        <p:spPr/>
        <p:txBody>
          <a:bodyPr/>
          <a:lstStyle/>
          <a:p>
            <a:fld id="{AF98ECB2-53F3-4EA1-838E-8FD61031AC8C}" type="slidenum">
              <a:rPr lang="en-GB" smtClean="0"/>
              <a:t>‹#›</a:t>
            </a:fld>
            <a:endParaRPr lang="en-GB"/>
          </a:p>
        </p:txBody>
      </p:sp>
    </p:spTree>
    <p:extLst>
      <p:ext uri="{BB962C8B-B14F-4D97-AF65-F5344CB8AC3E}">
        <p14:creationId xmlns:p14="http://schemas.microsoft.com/office/powerpoint/2010/main" val="1737774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D56CC-6DBC-4135-AA53-7A481022A46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0D242A-719B-483E-8527-F0C8709438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BB25BD-2AE3-4D41-9F3E-A0D5A9F135B1}"/>
              </a:ext>
            </a:extLst>
          </p:cNvPr>
          <p:cNvSpPr>
            <a:spLocks noGrp="1"/>
          </p:cNvSpPr>
          <p:nvPr>
            <p:ph type="dt" sz="half" idx="10"/>
          </p:nvPr>
        </p:nvSpPr>
        <p:spPr/>
        <p:txBody>
          <a:bodyPr/>
          <a:lstStyle/>
          <a:p>
            <a:fld id="{D2D4EDC8-142A-4104-92C8-D749278DFEFA}" type="datetimeFigureOut">
              <a:rPr lang="en-GB" smtClean="0"/>
              <a:t>01/08/2023</a:t>
            </a:fld>
            <a:endParaRPr lang="en-GB"/>
          </a:p>
        </p:txBody>
      </p:sp>
      <p:sp>
        <p:nvSpPr>
          <p:cNvPr id="5" name="Footer Placeholder 4">
            <a:extLst>
              <a:ext uri="{FF2B5EF4-FFF2-40B4-BE49-F238E27FC236}">
                <a16:creationId xmlns:a16="http://schemas.microsoft.com/office/drawing/2014/main" id="{370A61FF-FF1F-4851-A0B7-396F9476FD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FC13CB-17B9-4D83-B73A-27BF08ABC86E}"/>
              </a:ext>
            </a:extLst>
          </p:cNvPr>
          <p:cNvSpPr>
            <a:spLocks noGrp="1"/>
          </p:cNvSpPr>
          <p:nvPr>
            <p:ph type="sldNum" sz="quarter" idx="12"/>
          </p:nvPr>
        </p:nvSpPr>
        <p:spPr/>
        <p:txBody>
          <a:bodyPr/>
          <a:lstStyle/>
          <a:p>
            <a:fld id="{AF98ECB2-53F3-4EA1-838E-8FD61031AC8C}" type="slidenum">
              <a:rPr lang="en-GB" smtClean="0"/>
              <a:t>‹#›</a:t>
            </a:fld>
            <a:endParaRPr lang="en-GB"/>
          </a:p>
        </p:txBody>
      </p:sp>
    </p:spTree>
    <p:extLst>
      <p:ext uri="{BB962C8B-B14F-4D97-AF65-F5344CB8AC3E}">
        <p14:creationId xmlns:p14="http://schemas.microsoft.com/office/powerpoint/2010/main" val="2586901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62B55C-F9A1-4C23-A6DB-2D06257651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D3C5C50-4F12-43DF-B4D0-8F41BF726A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84DC31-5689-4577-A3FE-A95D09EE2D88}"/>
              </a:ext>
            </a:extLst>
          </p:cNvPr>
          <p:cNvSpPr>
            <a:spLocks noGrp="1"/>
          </p:cNvSpPr>
          <p:nvPr>
            <p:ph type="dt" sz="half" idx="10"/>
          </p:nvPr>
        </p:nvSpPr>
        <p:spPr/>
        <p:txBody>
          <a:bodyPr/>
          <a:lstStyle/>
          <a:p>
            <a:fld id="{D2D4EDC8-142A-4104-92C8-D749278DFEFA}" type="datetimeFigureOut">
              <a:rPr lang="en-GB" smtClean="0"/>
              <a:t>01/08/2023</a:t>
            </a:fld>
            <a:endParaRPr lang="en-GB"/>
          </a:p>
        </p:txBody>
      </p:sp>
      <p:sp>
        <p:nvSpPr>
          <p:cNvPr id="5" name="Footer Placeholder 4">
            <a:extLst>
              <a:ext uri="{FF2B5EF4-FFF2-40B4-BE49-F238E27FC236}">
                <a16:creationId xmlns:a16="http://schemas.microsoft.com/office/drawing/2014/main" id="{16493C8B-283E-4B0F-AC5B-D38E7DA73B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8D9CC9-0FB3-4FBB-B03B-2EFF3F964647}"/>
              </a:ext>
            </a:extLst>
          </p:cNvPr>
          <p:cNvSpPr>
            <a:spLocks noGrp="1"/>
          </p:cNvSpPr>
          <p:nvPr>
            <p:ph type="sldNum" sz="quarter" idx="12"/>
          </p:nvPr>
        </p:nvSpPr>
        <p:spPr/>
        <p:txBody>
          <a:bodyPr/>
          <a:lstStyle/>
          <a:p>
            <a:fld id="{AF98ECB2-53F3-4EA1-838E-8FD61031AC8C}" type="slidenum">
              <a:rPr lang="en-GB" smtClean="0"/>
              <a:t>‹#›</a:t>
            </a:fld>
            <a:endParaRPr lang="en-GB"/>
          </a:p>
        </p:txBody>
      </p:sp>
    </p:spTree>
    <p:extLst>
      <p:ext uri="{BB962C8B-B14F-4D97-AF65-F5344CB8AC3E}">
        <p14:creationId xmlns:p14="http://schemas.microsoft.com/office/powerpoint/2010/main" val="26203069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elfolie">
    <p:bg>
      <p:bgPr>
        <a:solidFill>
          <a:srgbClr val="6198CF"/>
        </a:solidFill>
        <a:effectLst/>
      </p:bgPr>
    </p:bg>
    <p:spTree>
      <p:nvGrpSpPr>
        <p:cNvPr id="1" name=""/>
        <p:cNvGrpSpPr/>
        <p:nvPr/>
      </p:nvGrpSpPr>
      <p:grpSpPr>
        <a:xfrm>
          <a:off x="0" y="0"/>
          <a:ext cx="0" cy="0"/>
          <a:chOff x="0" y="0"/>
          <a:chExt cx="0" cy="0"/>
        </a:xfrm>
      </p:grpSpPr>
      <p:sp>
        <p:nvSpPr>
          <p:cNvPr id="3" name="Rectangle 1028">
            <a:extLst>
              <a:ext uri="{FF2B5EF4-FFF2-40B4-BE49-F238E27FC236}">
                <a16:creationId xmlns:a16="http://schemas.microsoft.com/office/drawing/2014/main" id="{70E432B0-20E8-448C-931E-14F22317FC75}"/>
              </a:ext>
            </a:extLst>
          </p:cNvPr>
          <p:cNvSpPr>
            <a:spLocks noChangeArrowheads="1"/>
          </p:cNvSpPr>
          <p:nvPr userDrawn="1"/>
        </p:nvSpPr>
        <p:spPr bwMode="auto">
          <a:xfrm>
            <a:off x="0" y="0"/>
            <a:ext cx="12192000" cy="3109913"/>
          </a:xfrm>
          <a:prstGeom prst="rect">
            <a:avLst/>
          </a:prstGeom>
          <a:solidFill>
            <a:srgbClr val="FFFFFF"/>
          </a:solidFill>
          <a:ln>
            <a:noFill/>
          </a:ln>
          <a:effectLst/>
        </p:spPr>
        <p:txBody>
          <a:bodyPr wrap="none" anchor="ctr"/>
          <a:lstStyle>
            <a:lvl1pPr>
              <a:defRPr sz="7300">
                <a:solidFill>
                  <a:srgbClr val="FFFFFF"/>
                </a:solidFill>
                <a:latin typeface="Arial Unicode MS" pitchFamily="34" charset="-128"/>
                <a:cs typeface="Arial" panose="020B0604020202020204" pitchFamily="34" charset="0"/>
              </a:defRPr>
            </a:lvl1pPr>
            <a:lvl2pPr marL="742950" indent="-285750">
              <a:defRPr sz="7300">
                <a:solidFill>
                  <a:srgbClr val="FFFFFF"/>
                </a:solidFill>
                <a:latin typeface="Arial Unicode MS" pitchFamily="34" charset="-128"/>
                <a:cs typeface="Arial" panose="020B0604020202020204" pitchFamily="34" charset="0"/>
              </a:defRPr>
            </a:lvl2pPr>
            <a:lvl3pPr marL="1143000" indent="-228600">
              <a:defRPr sz="7300">
                <a:solidFill>
                  <a:srgbClr val="FFFFFF"/>
                </a:solidFill>
                <a:latin typeface="Arial Unicode MS" pitchFamily="34" charset="-128"/>
                <a:cs typeface="Arial" panose="020B0604020202020204" pitchFamily="34" charset="0"/>
              </a:defRPr>
            </a:lvl3pPr>
            <a:lvl4pPr marL="1600200" indent="-228600">
              <a:defRPr sz="7300">
                <a:solidFill>
                  <a:srgbClr val="FFFFFF"/>
                </a:solidFill>
                <a:latin typeface="Arial Unicode MS" pitchFamily="34" charset="-128"/>
                <a:cs typeface="Arial" panose="020B0604020202020204" pitchFamily="34" charset="0"/>
              </a:defRPr>
            </a:lvl4pPr>
            <a:lvl5pPr marL="2057400" indent="-228600">
              <a:defRPr sz="7300">
                <a:solidFill>
                  <a:srgbClr val="FFFFFF"/>
                </a:solidFill>
                <a:latin typeface="Arial Unicode MS" pitchFamily="34" charset="-128"/>
                <a:cs typeface="Arial" panose="020B0604020202020204" pitchFamily="34" charset="0"/>
              </a:defRPr>
            </a:lvl5pPr>
            <a:lvl6pPr marL="2514600" indent="-228600" eaLnBrk="0" fontAlgn="base" hangingPunct="0">
              <a:spcBef>
                <a:spcPct val="0"/>
              </a:spcBef>
              <a:spcAft>
                <a:spcPct val="0"/>
              </a:spcAft>
              <a:defRPr sz="7300">
                <a:solidFill>
                  <a:srgbClr val="FFFFFF"/>
                </a:solidFill>
                <a:latin typeface="Arial Unicode MS" pitchFamily="34" charset="-128"/>
                <a:cs typeface="Arial" panose="020B0604020202020204" pitchFamily="34" charset="0"/>
              </a:defRPr>
            </a:lvl6pPr>
            <a:lvl7pPr marL="2971800" indent="-228600" eaLnBrk="0" fontAlgn="base" hangingPunct="0">
              <a:spcBef>
                <a:spcPct val="0"/>
              </a:spcBef>
              <a:spcAft>
                <a:spcPct val="0"/>
              </a:spcAft>
              <a:defRPr sz="7300">
                <a:solidFill>
                  <a:srgbClr val="FFFFFF"/>
                </a:solidFill>
                <a:latin typeface="Arial Unicode MS" pitchFamily="34" charset="-128"/>
                <a:cs typeface="Arial" panose="020B0604020202020204" pitchFamily="34" charset="0"/>
              </a:defRPr>
            </a:lvl7pPr>
            <a:lvl8pPr marL="3429000" indent="-228600" eaLnBrk="0" fontAlgn="base" hangingPunct="0">
              <a:spcBef>
                <a:spcPct val="0"/>
              </a:spcBef>
              <a:spcAft>
                <a:spcPct val="0"/>
              </a:spcAft>
              <a:defRPr sz="7300">
                <a:solidFill>
                  <a:srgbClr val="FFFFFF"/>
                </a:solidFill>
                <a:latin typeface="Arial Unicode MS" pitchFamily="34" charset="-128"/>
                <a:cs typeface="Arial" panose="020B0604020202020204" pitchFamily="34" charset="0"/>
              </a:defRPr>
            </a:lvl8pPr>
            <a:lvl9pPr marL="3886200" indent="-228600" eaLnBrk="0" fontAlgn="base" hangingPunct="0">
              <a:spcBef>
                <a:spcPct val="0"/>
              </a:spcBef>
              <a:spcAft>
                <a:spcPct val="0"/>
              </a:spcAft>
              <a:defRPr sz="7300">
                <a:solidFill>
                  <a:srgbClr val="FFFFFF"/>
                </a:solidFill>
                <a:latin typeface="Arial Unicode MS" pitchFamily="34" charset="-128"/>
                <a:cs typeface="Arial" panose="020B0604020202020204" pitchFamily="34" charset="0"/>
              </a:defRPr>
            </a:lvl9pPr>
          </a:lstStyle>
          <a:p>
            <a:pPr eaLnBrk="1" hangingPunct="1">
              <a:defRPr/>
            </a:pPr>
            <a:endParaRPr lang="de-DE" altLang="en-US"/>
          </a:p>
        </p:txBody>
      </p:sp>
      <p:pic>
        <p:nvPicPr>
          <p:cNvPr id="4" name="Grafik 10">
            <a:extLst>
              <a:ext uri="{FF2B5EF4-FFF2-40B4-BE49-F238E27FC236}">
                <a16:creationId xmlns:a16="http://schemas.microsoft.com/office/drawing/2014/main" id="{8DA83520-1C12-4CFE-9C2A-FF38904B0725}"/>
              </a:ext>
            </a:extLst>
          </p:cNvPr>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55688" y="1219200"/>
            <a:ext cx="9880600" cy="1681163"/>
          </a:xfrm>
          <a:prstGeom prst="rect">
            <a:avLst/>
          </a:prstGeom>
          <a:noFill/>
          <a:ln>
            <a:noFill/>
          </a:ln>
        </p:spPr>
      </p:pic>
      <p:sp>
        <p:nvSpPr>
          <p:cNvPr id="15367" name="Rectangle 1031"/>
          <p:cNvSpPr>
            <a:spLocks noGrp="1" noChangeArrowheads="1"/>
          </p:cNvSpPr>
          <p:nvPr>
            <p:ph type="ctrTitle" sz="quarter"/>
          </p:nvPr>
        </p:nvSpPr>
        <p:spPr>
          <a:xfrm>
            <a:off x="3287153" y="3429000"/>
            <a:ext cx="7721600" cy="701731"/>
          </a:xfrm>
        </p:spPr>
        <p:txBody>
          <a:bodyPr anchor="t">
            <a:spAutoFit/>
          </a:bodyPr>
          <a:lstStyle>
            <a:lvl1pPr>
              <a:defRPr>
                <a:solidFill>
                  <a:schemeClr val="bg1"/>
                </a:solidFill>
              </a:defRPr>
            </a:lvl1pPr>
          </a:lstStyle>
          <a:p>
            <a:pPr lvl="0"/>
            <a:r>
              <a:rPr lang="en-US" altLang="de-DE" noProof="0" dirty="0"/>
              <a:t>Click to edit Master title style</a:t>
            </a:r>
          </a:p>
        </p:txBody>
      </p:sp>
      <p:sp>
        <p:nvSpPr>
          <p:cNvPr id="5" name="Rectangle 1032">
            <a:extLst>
              <a:ext uri="{FF2B5EF4-FFF2-40B4-BE49-F238E27FC236}">
                <a16:creationId xmlns:a16="http://schemas.microsoft.com/office/drawing/2014/main" id="{7A127510-4FAB-4C84-9B47-83CD4978F39B}"/>
              </a:ext>
            </a:extLst>
          </p:cNvPr>
          <p:cNvSpPr>
            <a:spLocks noGrp="1" noChangeArrowheads="1"/>
          </p:cNvSpPr>
          <p:nvPr>
            <p:ph type="dt" sz="quarter" idx="10"/>
          </p:nvPr>
        </p:nvSpPr>
        <p:spPr bwMode="auto">
          <a:xfrm>
            <a:off x="8432800" y="6172200"/>
            <a:ext cx="2540000" cy="457200"/>
          </a:xfrm>
        </p:spPr>
        <p:txBody>
          <a:bodyPr wrap="square" numCol="1" anchor="t" anchorCtr="0" compatLnSpc="1">
            <a:prstTxWarp prst="textNoShape">
              <a:avLst/>
            </a:prstTxWarp>
          </a:bodyPr>
          <a:lstStyle>
            <a:lvl1pPr algn="r">
              <a:defRPr sz="1400" b="1">
                <a:solidFill>
                  <a:schemeClr val="bg1"/>
                </a:solidFill>
                <a:latin typeface="+mn-lt"/>
              </a:defRPr>
            </a:lvl1pPr>
          </a:lstStyle>
          <a:p>
            <a:pPr>
              <a:defRPr/>
            </a:pPr>
            <a:endParaRPr lang="en-US" altLang="de-DE"/>
          </a:p>
        </p:txBody>
      </p:sp>
    </p:spTree>
    <p:extLst>
      <p:ext uri="{BB962C8B-B14F-4D97-AF65-F5344CB8AC3E}">
        <p14:creationId xmlns:p14="http://schemas.microsoft.com/office/powerpoint/2010/main" val="2677832762"/>
      </p:ext>
    </p:extLst>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E8CB6-CB10-4DED-8320-592B9538F9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C6B927-9B28-4F94-8184-931B51AECE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B14A49-940D-4813-954A-690F7E345E11}"/>
              </a:ext>
            </a:extLst>
          </p:cNvPr>
          <p:cNvSpPr>
            <a:spLocks noGrp="1"/>
          </p:cNvSpPr>
          <p:nvPr>
            <p:ph type="dt" sz="half" idx="10"/>
          </p:nvPr>
        </p:nvSpPr>
        <p:spPr/>
        <p:txBody>
          <a:bodyPr/>
          <a:lstStyle/>
          <a:p>
            <a:fld id="{D2D4EDC8-142A-4104-92C8-D749278DFEFA}" type="datetimeFigureOut">
              <a:rPr lang="en-GB" smtClean="0"/>
              <a:t>01/08/2023</a:t>
            </a:fld>
            <a:endParaRPr lang="en-GB"/>
          </a:p>
        </p:txBody>
      </p:sp>
      <p:sp>
        <p:nvSpPr>
          <p:cNvPr id="5" name="Footer Placeholder 4">
            <a:extLst>
              <a:ext uri="{FF2B5EF4-FFF2-40B4-BE49-F238E27FC236}">
                <a16:creationId xmlns:a16="http://schemas.microsoft.com/office/drawing/2014/main" id="{3684FA49-0C79-40F2-B286-8F27C2F0CC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784202-F851-4C2B-AF55-4116B7F34EAE}"/>
              </a:ext>
            </a:extLst>
          </p:cNvPr>
          <p:cNvSpPr>
            <a:spLocks noGrp="1"/>
          </p:cNvSpPr>
          <p:nvPr>
            <p:ph type="sldNum" sz="quarter" idx="12"/>
          </p:nvPr>
        </p:nvSpPr>
        <p:spPr/>
        <p:txBody>
          <a:bodyPr/>
          <a:lstStyle/>
          <a:p>
            <a:fld id="{AF98ECB2-53F3-4EA1-838E-8FD61031AC8C}" type="slidenum">
              <a:rPr lang="en-GB" smtClean="0"/>
              <a:t>‹#›</a:t>
            </a:fld>
            <a:endParaRPr lang="en-GB"/>
          </a:p>
        </p:txBody>
      </p:sp>
    </p:spTree>
    <p:extLst>
      <p:ext uri="{BB962C8B-B14F-4D97-AF65-F5344CB8AC3E}">
        <p14:creationId xmlns:p14="http://schemas.microsoft.com/office/powerpoint/2010/main" val="3845794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965E5-0AE4-4E35-982D-48A8B02E45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D6FF233-A7B6-4628-BE3C-FC2B3795C3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2A5E66-9BF4-4C2A-8D38-29117F29FAAC}"/>
              </a:ext>
            </a:extLst>
          </p:cNvPr>
          <p:cNvSpPr>
            <a:spLocks noGrp="1"/>
          </p:cNvSpPr>
          <p:nvPr>
            <p:ph type="dt" sz="half" idx="10"/>
          </p:nvPr>
        </p:nvSpPr>
        <p:spPr/>
        <p:txBody>
          <a:bodyPr/>
          <a:lstStyle/>
          <a:p>
            <a:fld id="{D2D4EDC8-142A-4104-92C8-D749278DFEFA}" type="datetimeFigureOut">
              <a:rPr lang="en-GB" smtClean="0"/>
              <a:t>01/08/2023</a:t>
            </a:fld>
            <a:endParaRPr lang="en-GB"/>
          </a:p>
        </p:txBody>
      </p:sp>
      <p:sp>
        <p:nvSpPr>
          <p:cNvPr id="5" name="Footer Placeholder 4">
            <a:extLst>
              <a:ext uri="{FF2B5EF4-FFF2-40B4-BE49-F238E27FC236}">
                <a16:creationId xmlns:a16="http://schemas.microsoft.com/office/drawing/2014/main" id="{8DD348EF-C370-4F34-B23C-FB9E445CBD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246AA4-17AE-486E-AC54-6C532C4E1584}"/>
              </a:ext>
            </a:extLst>
          </p:cNvPr>
          <p:cNvSpPr>
            <a:spLocks noGrp="1"/>
          </p:cNvSpPr>
          <p:nvPr>
            <p:ph type="sldNum" sz="quarter" idx="12"/>
          </p:nvPr>
        </p:nvSpPr>
        <p:spPr/>
        <p:txBody>
          <a:bodyPr/>
          <a:lstStyle/>
          <a:p>
            <a:fld id="{AF98ECB2-53F3-4EA1-838E-8FD61031AC8C}" type="slidenum">
              <a:rPr lang="en-GB" smtClean="0"/>
              <a:t>‹#›</a:t>
            </a:fld>
            <a:endParaRPr lang="en-GB"/>
          </a:p>
        </p:txBody>
      </p:sp>
    </p:spTree>
    <p:extLst>
      <p:ext uri="{BB962C8B-B14F-4D97-AF65-F5344CB8AC3E}">
        <p14:creationId xmlns:p14="http://schemas.microsoft.com/office/powerpoint/2010/main" val="138290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9CE11-B2FC-43FE-9770-0C5D16D45C4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DD777DB-AA50-44C8-83E5-3984DA9658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DE10DAD-493D-4C62-90C6-4D9580B5FB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D792C2F-D6A1-4A2B-ABCB-43F354308506}"/>
              </a:ext>
            </a:extLst>
          </p:cNvPr>
          <p:cNvSpPr>
            <a:spLocks noGrp="1"/>
          </p:cNvSpPr>
          <p:nvPr>
            <p:ph type="dt" sz="half" idx="10"/>
          </p:nvPr>
        </p:nvSpPr>
        <p:spPr/>
        <p:txBody>
          <a:bodyPr/>
          <a:lstStyle/>
          <a:p>
            <a:fld id="{D2D4EDC8-142A-4104-92C8-D749278DFEFA}" type="datetimeFigureOut">
              <a:rPr lang="en-GB" smtClean="0"/>
              <a:t>01/08/2023</a:t>
            </a:fld>
            <a:endParaRPr lang="en-GB"/>
          </a:p>
        </p:txBody>
      </p:sp>
      <p:sp>
        <p:nvSpPr>
          <p:cNvPr id="6" name="Footer Placeholder 5">
            <a:extLst>
              <a:ext uri="{FF2B5EF4-FFF2-40B4-BE49-F238E27FC236}">
                <a16:creationId xmlns:a16="http://schemas.microsoft.com/office/drawing/2014/main" id="{573D8FFD-126C-4C94-96D6-02D6FE8EB8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3509F1-315E-4D60-A856-4E982D3281A9}"/>
              </a:ext>
            </a:extLst>
          </p:cNvPr>
          <p:cNvSpPr>
            <a:spLocks noGrp="1"/>
          </p:cNvSpPr>
          <p:nvPr>
            <p:ph type="sldNum" sz="quarter" idx="12"/>
          </p:nvPr>
        </p:nvSpPr>
        <p:spPr/>
        <p:txBody>
          <a:bodyPr/>
          <a:lstStyle/>
          <a:p>
            <a:fld id="{AF98ECB2-53F3-4EA1-838E-8FD61031AC8C}" type="slidenum">
              <a:rPr lang="en-GB" smtClean="0"/>
              <a:t>‹#›</a:t>
            </a:fld>
            <a:endParaRPr lang="en-GB"/>
          </a:p>
        </p:txBody>
      </p:sp>
    </p:spTree>
    <p:extLst>
      <p:ext uri="{BB962C8B-B14F-4D97-AF65-F5344CB8AC3E}">
        <p14:creationId xmlns:p14="http://schemas.microsoft.com/office/powerpoint/2010/main" val="1609170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7CBA3-3C5E-4FC8-A5A7-CB214BA0E6A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517C38F-82F8-49AD-9057-1917CF9A19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FA9D21-D3DC-4500-A34D-696C27AC6E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7172B9D-0699-4AC8-B7CB-C71B49EEDA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1E1CC1-2856-4753-BCA4-D97D2154E9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DF96136-B704-408F-AD8C-59C56A68A75E}"/>
              </a:ext>
            </a:extLst>
          </p:cNvPr>
          <p:cNvSpPr>
            <a:spLocks noGrp="1"/>
          </p:cNvSpPr>
          <p:nvPr>
            <p:ph type="dt" sz="half" idx="10"/>
          </p:nvPr>
        </p:nvSpPr>
        <p:spPr/>
        <p:txBody>
          <a:bodyPr/>
          <a:lstStyle/>
          <a:p>
            <a:fld id="{D2D4EDC8-142A-4104-92C8-D749278DFEFA}" type="datetimeFigureOut">
              <a:rPr lang="en-GB" smtClean="0"/>
              <a:t>01/08/2023</a:t>
            </a:fld>
            <a:endParaRPr lang="en-GB"/>
          </a:p>
        </p:txBody>
      </p:sp>
      <p:sp>
        <p:nvSpPr>
          <p:cNvPr id="8" name="Footer Placeholder 7">
            <a:extLst>
              <a:ext uri="{FF2B5EF4-FFF2-40B4-BE49-F238E27FC236}">
                <a16:creationId xmlns:a16="http://schemas.microsoft.com/office/drawing/2014/main" id="{B6439211-34BE-48D0-A975-159DD7C68F3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10E60CC-AEDD-4EDA-9323-83D625C63F73}"/>
              </a:ext>
            </a:extLst>
          </p:cNvPr>
          <p:cNvSpPr>
            <a:spLocks noGrp="1"/>
          </p:cNvSpPr>
          <p:nvPr>
            <p:ph type="sldNum" sz="quarter" idx="12"/>
          </p:nvPr>
        </p:nvSpPr>
        <p:spPr/>
        <p:txBody>
          <a:bodyPr/>
          <a:lstStyle/>
          <a:p>
            <a:fld id="{AF98ECB2-53F3-4EA1-838E-8FD61031AC8C}" type="slidenum">
              <a:rPr lang="en-GB" smtClean="0"/>
              <a:t>‹#›</a:t>
            </a:fld>
            <a:endParaRPr lang="en-GB"/>
          </a:p>
        </p:txBody>
      </p:sp>
    </p:spTree>
    <p:extLst>
      <p:ext uri="{BB962C8B-B14F-4D97-AF65-F5344CB8AC3E}">
        <p14:creationId xmlns:p14="http://schemas.microsoft.com/office/powerpoint/2010/main" val="2633606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0DFD3-18DA-4212-B7EE-162AD6BD294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EF51D6B-6DB2-48A3-BE24-AB81E7A08B19}"/>
              </a:ext>
            </a:extLst>
          </p:cNvPr>
          <p:cNvSpPr>
            <a:spLocks noGrp="1"/>
          </p:cNvSpPr>
          <p:nvPr>
            <p:ph type="dt" sz="half" idx="10"/>
          </p:nvPr>
        </p:nvSpPr>
        <p:spPr/>
        <p:txBody>
          <a:bodyPr/>
          <a:lstStyle/>
          <a:p>
            <a:fld id="{D2D4EDC8-142A-4104-92C8-D749278DFEFA}" type="datetimeFigureOut">
              <a:rPr lang="en-GB" smtClean="0"/>
              <a:t>01/08/2023</a:t>
            </a:fld>
            <a:endParaRPr lang="en-GB"/>
          </a:p>
        </p:txBody>
      </p:sp>
      <p:sp>
        <p:nvSpPr>
          <p:cNvPr id="4" name="Footer Placeholder 3">
            <a:extLst>
              <a:ext uri="{FF2B5EF4-FFF2-40B4-BE49-F238E27FC236}">
                <a16:creationId xmlns:a16="http://schemas.microsoft.com/office/drawing/2014/main" id="{0FF2D8F3-9AB8-42A6-B734-EBA389226BE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E73CB8A-A84C-46B0-8783-B8E240D14BF4}"/>
              </a:ext>
            </a:extLst>
          </p:cNvPr>
          <p:cNvSpPr>
            <a:spLocks noGrp="1"/>
          </p:cNvSpPr>
          <p:nvPr>
            <p:ph type="sldNum" sz="quarter" idx="12"/>
          </p:nvPr>
        </p:nvSpPr>
        <p:spPr/>
        <p:txBody>
          <a:bodyPr/>
          <a:lstStyle/>
          <a:p>
            <a:fld id="{AF98ECB2-53F3-4EA1-838E-8FD61031AC8C}" type="slidenum">
              <a:rPr lang="en-GB" smtClean="0"/>
              <a:t>‹#›</a:t>
            </a:fld>
            <a:endParaRPr lang="en-GB"/>
          </a:p>
        </p:txBody>
      </p:sp>
    </p:spTree>
    <p:extLst>
      <p:ext uri="{BB962C8B-B14F-4D97-AF65-F5344CB8AC3E}">
        <p14:creationId xmlns:p14="http://schemas.microsoft.com/office/powerpoint/2010/main" val="3538176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8D880B-FF11-430F-AC01-5B1A88359CF1}"/>
              </a:ext>
            </a:extLst>
          </p:cNvPr>
          <p:cNvSpPr>
            <a:spLocks noGrp="1"/>
          </p:cNvSpPr>
          <p:nvPr>
            <p:ph type="dt" sz="half" idx="10"/>
          </p:nvPr>
        </p:nvSpPr>
        <p:spPr/>
        <p:txBody>
          <a:bodyPr/>
          <a:lstStyle/>
          <a:p>
            <a:fld id="{D2D4EDC8-142A-4104-92C8-D749278DFEFA}" type="datetimeFigureOut">
              <a:rPr lang="en-GB" smtClean="0"/>
              <a:t>01/08/2023</a:t>
            </a:fld>
            <a:endParaRPr lang="en-GB"/>
          </a:p>
        </p:txBody>
      </p:sp>
      <p:sp>
        <p:nvSpPr>
          <p:cNvPr id="3" name="Footer Placeholder 2">
            <a:extLst>
              <a:ext uri="{FF2B5EF4-FFF2-40B4-BE49-F238E27FC236}">
                <a16:creationId xmlns:a16="http://schemas.microsoft.com/office/drawing/2014/main" id="{F609FD6B-EAC7-456A-BB64-FE01ED93FAC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9BC0C50-F4A8-4519-A8A1-255E53D1ECD8}"/>
              </a:ext>
            </a:extLst>
          </p:cNvPr>
          <p:cNvSpPr>
            <a:spLocks noGrp="1"/>
          </p:cNvSpPr>
          <p:nvPr>
            <p:ph type="sldNum" sz="quarter" idx="12"/>
          </p:nvPr>
        </p:nvSpPr>
        <p:spPr/>
        <p:txBody>
          <a:bodyPr/>
          <a:lstStyle/>
          <a:p>
            <a:fld id="{AF98ECB2-53F3-4EA1-838E-8FD61031AC8C}" type="slidenum">
              <a:rPr lang="en-GB" smtClean="0"/>
              <a:t>‹#›</a:t>
            </a:fld>
            <a:endParaRPr lang="en-GB"/>
          </a:p>
        </p:txBody>
      </p:sp>
    </p:spTree>
    <p:extLst>
      <p:ext uri="{BB962C8B-B14F-4D97-AF65-F5344CB8AC3E}">
        <p14:creationId xmlns:p14="http://schemas.microsoft.com/office/powerpoint/2010/main" val="2707915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8CDD5-762E-41B8-927B-271E43A4C7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2DC2A4D-8B6B-456D-940E-E435B9FBA2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38A2416-1646-44FD-87B6-FC33FB3A46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83261E-8C3F-4A56-85CD-07F5040CE388}"/>
              </a:ext>
            </a:extLst>
          </p:cNvPr>
          <p:cNvSpPr>
            <a:spLocks noGrp="1"/>
          </p:cNvSpPr>
          <p:nvPr>
            <p:ph type="dt" sz="half" idx="10"/>
          </p:nvPr>
        </p:nvSpPr>
        <p:spPr/>
        <p:txBody>
          <a:bodyPr/>
          <a:lstStyle/>
          <a:p>
            <a:fld id="{D2D4EDC8-142A-4104-92C8-D749278DFEFA}" type="datetimeFigureOut">
              <a:rPr lang="en-GB" smtClean="0"/>
              <a:t>01/08/2023</a:t>
            </a:fld>
            <a:endParaRPr lang="en-GB"/>
          </a:p>
        </p:txBody>
      </p:sp>
      <p:sp>
        <p:nvSpPr>
          <p:cNvPr id="6" name="Footer Placeholder 5">
            <a:extLst>
              <a:ext uri="{FF2B5EF4-FFF2-40B4-BE49-F238E27FC236}">
                <a16:creationId xmlns:a16="http://schemas.microsoft.com/office/drawing/2014/main" id="{FD86B67F-BDB9-4814-94F5-A7941568072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03F2BF1-87F2-4067-B827-2ADC1D90298C}"/>
              </a:ext>
            </a:extLst>
          </p:cNvPr>
          <p:cNvSpPr>
            <a:spLocks noGrp="1"/>
          </p:cNvSpPr>
          <p:nvPr>
            <p:ph type="sldNum" sz="quarter" idx="12"/>
          </p:nvPr>
        </p:nvSpPr>
        <p:spPr/>
        <p:txBody>
          <a:bodyPr/>
          <a:lstStyle/>
          <a:p>
            <a:fld id="{AF98ECB2-53F3-4EA1-838E-8FD61031AC8C}" type="slidenum">
              <a:rPr lang="en-GB" smtClean="0"/>
              <a:t>‹#›</a:t>
            </a:fld>
            <a:endParaRPr lang="en-GB"/>
          </a:p>
        </p:txBody>
      </p:sp>
    </p:spTree>
    <p:extLst>
      <p:ext uri="{BB962C8B-B14F-4D97-AF65-F5344CB8AC3E}">
        <p14:creationId xmlns:p14="http://schemas.microsoft.com/office/powerpoint/2010/main" val="1101144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CC204-6A97-4AC0-9859-198750F9D9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BB666B0-8AE7-483D-90A4-DFD6D4D1FE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D4B4771-2868-481D-99DB-2A61DF2DDF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2D5A28-4D6D-40AE-9E0D-23073F07EE2B}"/>
              </a:ext>
            </a:extLst>
          </p:cNvPr>
          <p:cNvSpPr>
            <a:spLocks noGrp="1"/>
          </p:cNvSpPr>
          <p:nvPr>
            <p:ph type="dt" sz="half" idx="10"/>
          </p:nvPr>
        </p:nvSpPr>
        <p:spPr/>
        <p:txBody>
          <a:bodyPr/>
          <a:lstStyle/>
          <a:p>
            <a:fld id="{D2D4EDC8-142A-4104-92C8-D749278DFEFA}" type="datetimeFigureOut">
              <a:rPr lang="en-GB" smtClean="0"/>
              <a:t>01/08/2023</a:t>
            </a:fld>
            <a:endParaRPr lang="en-GB"/>
          </a:p>
        </p:txBody>
      </p:sp>
      <p:sp>
        <p:nvSpPr>
          <p:cNvPr id="6" name="Footer Placeholder 5">
            <a:extLst>
              <a:ext uri="{FF2B5EF4-FFF2-40B4-BE49-F238E27FC236}">
                <a16:creationId xmlns:a16="http://schemas.microsoft.com/office/drawing/2014/main" id="{757BFE4E-1A73-42D5-B5AF-CE1256156E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3C6746-7348-4821-8DDD-1492ACA9DE59}"/>
              </a:ext>
            </a:extLst>
          </p:cNvPr>
          <p:cNvSpPr>
            <a:spLocks noGrp="1"/>
          </p:cNvSpPr>
          <p:nvPr>
            <p:ph type="sldNum" sz="quarter" idx="12"/>
          </p:nvPr>
        </p:nvSpPr>
        <p:spPr/>
        <p:txBody>
          <a:bodyPr/>
          <a:lstStyle/>
          <a:p>
            <a:fld id="{AF98ECB2-53F3-4EA1-838E-8FD61031AC8C}" type="slidenum">
              <a:rPr lang="en-GB" smtClean="0"/>
              <a:t>‹#›</a:t>
            </a:fld>
            <a:endParaRPr lang="en-GB"/>
          </a:p>
        </p:txBody>
      </p:sp>
    </p:spTree>
    <p:extLst>
      <p:ext uri="{BB962C8B-B14F-4D97-AF65-F5344CB8AC3E}">
        <p14:creationId xmlns:p14="http://schemas.microsoft.com/office/powerpoint/2010/main" val="802126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01D202-DA87-439F-8351-12C646CD04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EE42BFD4-1B6B-46C5-BAC1-CCCE309AEA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69584B-CFCB-4784-A118-75DE1B839D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D4EDC8-142A-4104-92C8-D749278DFEFA}" type="datetimeFigureOut">
              <a:rPr lang="en-GB" smtClean="0"/>
              <a:t>01/08/2023</a:t>
            </a:fld>
            <a:endParaRPr lang="en-GB"/>
          </a:p>
        </p:txBody>
      </p:sp>
      <p:sp>
        <p:nvSpPr>
          <p:cNvPr id="5" name="Footer Placeholder 4">
            <a:extLst>
              <a:ext uri="{FF2B5EF4-FFF2-40B4-BE49-F238E27FC236}">
                <a16:creationId xmlns:a16="http://schemas.microsoft.com/office/drawing/2014/main" id="{4695F366-14E8-4C2C-8A9E-0341164E06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44F2D94-1B3A-4745-9305-0594459F93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98ECB2-53F3-4EA1-838E-8FD61031AC8C}" type="slidenum">
              <a:rPr lang="en-GB" smtClean="0"/>
              <a:t>‹#›</a:t>
            </a:fld>
            <a:endParaRPr lang="en-GB"/>
          </a:p>
        </p:txBody>
      </p:sp>
      <p:pic>
        <p:nvPicPr>
          <p:cNvPr id="8" name="Picture 2" descr="A picture containing text&#10;&#10;Description automatically generated">
            <a:extLst>
              <a:ext uri="{FF2B5EF4-FFF2-40B4-BE49-F238E27FC236}">
                <a16:creationId xmlns:a16="http://schemas.microsoft.com/office/drawing/2014/main" id="{6954DA6D-AB68-4FC6-B199-C61B164D59EF}"/>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939463" y="71438"/>
            <a:ext cx="106045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a:extLst>
              <a:ext uri="{FF2B5EF4-FFF2-40B4-BE49-F238E27FC236}">
                <a16:creationId xmlns:a16="http://schemas.microsoft.com/office/drawing/2014/main" id="{B6C95E2F-1644-46EA-A559-C06D259E2EF8}"/>
              </a:ext>
            </a:extLst>
          </p:cNvPr>
          <p:cNvPicPr>
            <a:picLocks/>
          </p:cNvPicPr>
          <p:nvPr userDrawn="1"/>
        </p:nvPicPr>
        <p:blipFill>
          <a:blip r:embed="rId15">
            <a:extLst>
              <a:ext uri="{28A0092B-C50C-407E-A947-70E740481C1C}">
                <a14:useLocalDpi xmlns:a14="http://schemas.microsoft.com/office/drawing/2010/main" val="0"/>
              </a:ext>
            </a:extLst>
          </a:blip>
          <a:stretch>
            <a:fillRect/>
          </a:stretch>
        </p:blipFill>
        <p:spPr>
          <a:xfrm>
            <a:off x="0" y="6807762"/>
            <a:ext cx="12192000" cy="45720"/>
          </a:xfrm>
          <a:prstGeom prst="rect">
            <a:avLst/>
          </a:prstGeom>
        </p:spPr>
      </p:pic>
      <p:pic>
        <p:nvPicPr>
          <p:cNvPr id="13" name="Picture 12" descr="A picture containing text, clipart&#10;&#10;Description automatically generated">
            <a:extLst>
              <a:ext uri="{FF2B5EF4-FFF2-40B4-BE49-F238E27FC236}">
                <a16:creationId xmlns:a16="http://schemas.microsoft.com/office/drawing/2014/main" id="{1535E028-04C7-2A19-EF1B-8B5DEB0FDC01}"/>
              </a:ext>
            </a:extLst>
          </p:cNvPr>
          <p:cNvPicPr>
            <a:picLocks noChangeAspect="1"/>
          </p:cNvPicPr>
          <p:nvPr userDrawn="1"/>
        </p:nvPicPr>
        <p:blipFill rotWithShape="1">
          <a:blip r:embed="rId16">
            <a:extLst>
              <a:ext uri="{28A0092B-C50C-407E-A947-70E740481C1C}">
                <a14:useLocalDpi xmlns:a14="http://schemas.microsoft.com/office/drawing/2010/main" val="0"/>
              </a:ext>
            </a:extLst>
          </a:blip>
          <a:srcRect b="19578"/>
          <a:stretch/>
        </p:blipFill>
        <p:spPr>
          <a:xfrm>
            <a:off x="192087" y="136526"/>
            <a:ext cx="3030962" cy="544512"/>
          </a:xfrm>
          <a:prstGeom prst="rect">
            <a:avLst/>
          </a:prstGeom>
        </p:spPr>
      </p:pic>
    </p:spTree>
    <p:extLst>
      <p:ext uri="{BB962C8B-B14F-4D97-AF65-F5344CB8AC3E}">
        <p14:creationId xmlns:p14="http://schemas.microsoft.com/office/powerpoint/2010/main" val="2023249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dataunodc.un.org/" TargetMode="Externa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dataunodc.un.org/" TargetMode="Externa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dataunodc.un.org/"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rausis@un.org" TargetMode="External"/><Relationship Id="rId2" Type="http://schemas.openxmlformats.org/officeDocument/2006/relationships/hyperlink" Target="mailto:martijn.kind@un.org" TargetMode="External"/><Relationship Id="rId1" Type="http://schemas.openxmlformats.org/officeDocument/2006/relationships/slideLayout" Target="../slideLayouts/slideLayout1.xml"/><Relationship Id="rId5" Type="http://schemas.openxmlformats.org/officeDocument/2006/relationships/image" Target="../media/image14.sv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unodc.org/unodc/en/data-and-analysis/United-Nations-Surveys-on-Crime-Trends-and-the-Operations-of-Criminal-Justice-Systems.html" TargetMode="External"/><Relationship Id="rId5" Type="http://schemas.openxmlformats.org/officeDocument/2006/relationships/hyperlink" Target="https://www.unodc.org/documents/commissions/CCPCJ/Crime_Resolutions/1980-1989/1984/ECOSOC_Resolution_1984-48.pdf" TargetMode="External"/><Relationship Id="rId4" Type="http://schemas.openxmlformats.org/officeDocument/2006/relationships/hyperlink" Target="https://undocs.org/en/A/RES/3021(XXVI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9">
            <a:extLst>
              <a:ext uri="{FF2B5EF4-FFF2-40B4-BE49-F238E27FC236}">
                <a16:creationId xmlns:a16="http://schemas.microsoft.com/office/drawing/2014/main" id="{32B63F3E-DFC3-4D8B-A4BE-F1E9E9C085CB}"/>
              </a:ext>
            </a:extLst>
          </p:cNvPr>
          <p:cNvSpPr>
            <a:spLocks noGrp="1" noChangeArrowheads="1"/>
          </p:cNvSpPr>
          <p:nvPr>
            <p:ph type="ctrTitle" sz="quarter"/>
          </p:nvPr>
        </p:nvSpPr>
        <p:spPr>
          <a:xfrm>
            <a:off x="3287712" y="3429000"/>
            <a:ext cx="7818437" cy="646331"/>
          </a:xfrm>
          <a:noFill/>
        </p:spPr>
        <p:txBody>
          <a:bodyPr/>
          <a:lstStyle/>
          <a:p>
            <a:pPr eaLnBrk="1" hangingPunct="1"/>
            <a:r>
              <a:rPr lang="en-US" altLang="de-DE" sz="4000" dirty="0">
                <a:latin typeface="Roboto" pitchFamily="2" charset="0"/>
                <a:ea typeface="Roboto" pitchFamily="2" charset="0"/>
              </a:rPr>
              <a:t>The UN-CTS and ICCS</a:t>
            </a:r>
          </a:p>
        </p:txBody>
      </p:sp>
      <p:sp>
        <p:nvSpPr>
          <p:cNvPr id="6147" name="Rectangle 40">
            <a:extLst>
              <a:ext uri="{FF2B5EF4-FFF2-40B4-BE49-F238E27FC236}">
                <a16:creationId xmlns:a16="http://schemas.microsoft.com/office/drawing/2014/main" id="{EE27C739-9956-49C4-BB5B-D12DE6371495}"/>
              </a:ext>
            </a:extLst>
          </p:cNvPr>
          <p:cNvSpPr>
            <a:spLocks noChangeArrowheads="1"/>
          </p:cNvSpPr>
          <p:nvPr/>
        </p:nvSpPr>
        <p:spPr bwMode="auto">
          <a:xfrm>
            <a:off x="78486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endParaRPr lang="en-US" altLang="de-DE" sz="1400" b="1">
              <a:solidFill>
                <a:srgbClr val="FFFFFF"/>
              </a:solidFill>
              <a:latin typeface="Arial Narrow" panose="020B0606020202030204" pitchFamily="34" charset="0"/>
            </a:endParaRPr>
          </a:p>
        </p:txBody>
      </p:sp>
      <p:sp>
        <p:nvSpPr>
          <p:cNvPr id="2" name="TextBox 1">
            <a:extLst>
              <a:ext uri="{FF2B5EF4-FFF2-40B4-BE49-F238E27FC236}">
                <a16:creationId xmlns:a16="http://schemas.microsoft.com/office/drawing/2014/main" id="{89CB3D15-0953-4987-B698-E0F7191FDADE}"/>
              </a:ext>
            </a:extLst>
          </p:cNvPr>
          <p:cNvSpPr txBox="1"/>
          <p:nvPr/>
        </p:nvSpPr>
        <p:spPr>
          <a:xfrm>
            <a:off x="6096000" y="6172200"/>
            <a:ext cx="5976938" cy="523220"/>
          </a:xfrm>
          <a:prstGeom prst="rect">
            <a:avLst/>
          </a:prstGeom>
          <a:noFill/>
        </p:spPr>
        <p:txBody>
          <a:bodyPr wrap="square">
            <a:spAutoFit/>
          </a:bodyPr>
          <a:lstStyle/>
          <a:p>
            <a:pPr>
              <a:defRPr/>
            </a:pPr>
            <a:r>
              <a:rPr lang="en-US" sz="2800" dirty="0">
                <a:solidFill>
                  <a:schemeClr val="bg1"/>
                </a:solidFill>
                <a:latin typeface="Roboto" pitchFamily="2" charset="0"/>
                <a:ea typeface="Roboto" pitchFamily="2" charset="0"/>
              </a:rPr>
              <a:t>Regional training, 4-6 July 2023</a:t>
            </a:r>
            <a:endParaRPr lang="en-GB" sz="2800" dirty="0">
              <a:solidFill>
                <a:schemeClr val="bg1"/>
              </a:solidFill>
              <a:latin typeface="Roboto" pitchFamily="2" charset="0"/>
              <a:ea typeface="Roboto" pitchFamily="2" charset="0"/>
            </a:endParaRP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7F18A56-CFD0-4069-BA32-D433045923D8}"/>
              </a:ext>
            </a:extLst>
          </p:cNvPr>
          <p:cNvSpPr>
            <a:spLocks noGrp="1"/>
          </p:cNvSpPr>
          <p:nvPr>
            <p:ph type="title"/>
          </p:nvPr>
        </p:nvSpPr>
        <p:spPr>
          <a:xfrm>
            <a:off x="0" y="764704"/>
            <a:ext cx="12192000" cy="792088"/>
          </a:xfrm>
          <a:solidFill>
            <a:schemeClr val="tx2"/>
          </a:solidFill>
        </p:spPr>
        <p:txBody>
          <a:bodyPr/>
          <a:lstStyle/>
          <a:p>
            <a:pPr algn="ctr"/>
            <a:r>
              <a:rPr lang="en-US" dirty="0">
                <a:solidFill>
                  <a:schemeClr val="bg1"/>
                </a:solidFill>
                <a:latin typeface="Roboto" pitchFamily="2" charset="0"/>
                <a:ea typeface="Roboto" pitchFamily="2" charset="0"/>
              </a:rPr>
              <a:t>Section 4 – CJS Process</a:t>
            </a:r>
            <a:endParaRPr lang="en-GB" dirty="0">
              <a:solidFill>
                <a:schemeClr val="bg1"/>
              </a:solidFill>
              <a:latin typeface="Roboto" pitchFamily="2" charset="0"/>
              <a:ea typeface="Roboto" pitchFamily="2" charset="0"/>
            </a:endParaRPr>
          </a:p>
        </p:txBody>
      </p:sp>
      <p:graphicFrame>
        <p:nvGraphicFramePr>
          <p:cNvPr id="6" name="Diagram 5">
            <a:extLst>
              <a:ext uri="{FF2B5EF4-FFF2-40B4-BE49-F238E27FC236}">
                <a16:creationId xmlns:a16="http://schemas.microsoft.com/office/drawing/2014/main" id="{CD955EA4-F8BE-B991-8CCF-AB9D630237F2}"/>
              </a:ext>
            </a:extLst>
          </p:cNvPr>
          <p:cNvGraphicFramePr/>
          <p:nvPr>
            <p:extLst>
              <p:ext uri="{D42A27DB-BD31-4B8C-83A1-F6EECF244321}">
                <p14:modId xmlns:p14="http://schemas.microsoft.com/office/powerpoint/2010/main" val="2287978763"/>
              </p:ext>
            </p:extLst>
          </p:nvPr>
        </p:nvGraphicFramePr>
        <p:xfrm>
          <a:off x="2032000" y="1828800"/>
          <a:ext cx="9123680" cy="47506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Picture 8">
            <a:extLst>
              <a:ext uri="{FF2B5EF4-FFF2-40B4-BE49-F238E27FC236}">
                <a16:creationId xmlns:a16="http://schemas.microsoft.com/office/drawing/2014/main" id="{214A9881-880B-6522-F78D-B241CA6483F5}"/>
              </a:ext>
            </a:extLst>
          </p:cNvPr>
          <p:cNvPicPr>
            <a:picLocks noChangeAspect="1"/>
          </p:cNvPicPr>
          <p:nvPr/>
        </p:nvPicPr>
        <p:blipFill>
          <a:blip r:embed="rId8"/>
          <a:stretch>
            <a:fillRect/>
          </a:stretch>
        </p:blipFill>
        <p:spPr>
          <a:xfrm>
            <a:off x="2017711" y="1632043"/>
            <a:ext cx="9123681" cy="5144127"/>
          </a:xfrm>
          <a:prstGeom prst="rect">
            <a:avLst/>
          </a:prstGeom>
        </p:spPr>
      </p:pic>
    </p:spTree>
    <p:extLst>
      <p:ext uri="{BB962C8B-B14F-4D97-AF65-F5344CB8AC3E}">
        <p14:creationId xmlns:p14="http://schemas.microsoft.com/office/powerpoint/2010/main" val="400032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7F18A56-CFD0-4069-BA32-D433045923D8}"/>
              </a:ext>
            </a:extLst>
          </p:cNvPr>
          <p:cNvSpPr>
            <a:spLocks noGrp="1"/>
          </p:cNvSpPr>
          <p:nvPr>
            <p:ph type="title"/>
          </p:nvPr>
        </p:nvSpPr>
        <p:spPr>
          <a:xfrm>
            <a:off x="0" y="764704"/>
            <a:ext cx="12192000" cy="792088"/>
          </a:xfrm>
          <a:solidFill>
            <a:schemeClr val="tx2"/>
          </a:solidFill>
        </p:spPr>
        <p:txBody>
          <a:bodyPr/>
          <a:lstStyle/>
          <a:p>
            <a:pPr algn="ctr"/>
            <a:r>
              <a:rPr lang="en-US" dirty="0">
                <a:solidFill>
                  <a:schemeClr val="bg1"/>
                </a:solidFill>
                <a:latin typeface="Roboto" pitchFamily="2" charset="0"/>
                <a:ea typeface="Roboto" pitchFamily="2" charset="0"/>
              </a:rPr>
              <a:t>Section 5 - Prisons</a:t>
            </a:r>
            <a:endParaRPr lang="en-GB" dirty="0">
              <a:solidFill>
                <a:schemeClr val="bg1"/>
              </a:solidFill>
              <a:latin typeface="Roboto" pitchFamily="2" charset="0"/>
              <a:ea typeface="Roboto" pitchFamily="2" charset="0"/>
            </a:endParaRPr>
          </a:p>
        </p:txBody>
      </p:sp>
      <p:pic>
        <p:nvPicPr>
          <p:cNvPr id="8" name="Picture 7">
            <a:extLst>
              <a:ext uri="{FF2B5EF4-FFF2-40B4-BE49-F238E27FC236}">
                <a16:creationId xmlns:a16="http://schemas.microsoft.com/office/drawing/2014/main" id="{47078B53-BBA6-742D-561E-5C489FC8A9FA}"/>
              </a:ext>
            </a:extLst>
          </p:cNvPr>
          <p:cNvPicPr>
            <a:picLocks noChangeAspect="1"/>
          </p:cNvPicPr>
          <p:nvPr/>
        </p:nvPicPr>
        <p:blipFill>
          <a:blip r:embed="rId3"/>
          <a:stretch>
            <a:fillRect/>
          </a:stretch>
        </p:blipFill>
        <p:spPr>
          <a:xfrm>
            <a:off x="4157402" y="1696057"/>
            <a:ext cx="3724795" cy="4944165"/>
          </a:xfrm>
          <a:prstGeom prst="rect">
            <a:avLst/>
          </a:prstGeom>
        </p:spPr>
      </p:pic>
    </p:spTree>
    <p:extLst>
      <p:ext uri="{BB962C8B-B14F-4D97-AF65-F5344CB8AC3E}">
        <p14:creationId xmlns:p14="http://schemas.microsoft.com/office/powerpoint/2010/main" val="196274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7F18A56-CFD0-4069-BA32-D433045923D8}"/>
              </a:ext>
            </a:extLst>
          </p:cNvPr>
          <p:cNvSpPr>
            <a:spLocks noGrp="1"/>
          </p:cNvSpPr>
          <p:nvPr>
            <p:ph type="title"/>
          </p:nvPr>
        </p:nvSpPr>
        <p:spPr>
          <a:xfrm>
            <a:off x="0" y="764704"/>
            <a:ext cx="12192000" cy="792088"/>
          </a:xfrm>
          <a:solidFill>
            <a:schemeClr val="tx2"/>
          </a:solidFill>
        </p:spPr>
        <p:txBody>
          <a:bodyPr/>
          <a:lstStyle/>
          <a:p>
            <a:pPr algn="ctr"/>
            <a:r>
              <a:rPr lang="en-US" dirty="0">
                <a:solidFill>
                  <a:schemeClr val="bg1"/>
                </a:solidFill>
                <a:latin typeface="Roboto" pitchFamily="2" charset="0"/>
                <a:ea typeface="Roboto" pitchFamily="2" charset="0"/>
              </a:rPr>
              <a:t>UN-CTS Survey of experience</a:t>
            </a:r>
            <a:endParaRPr lang="en-GB" dirty="0">
              <a:solidFill>
                <a:schemeClr val="bg1"/>
              </a:solidFill>
              <a:latin typeface="Roboto" pitchFamily="2" charset="0"/>
              <a:ea typeface="Roboto" pitchFamily="2" charset="0"/>
            </a:endParaRPr>
          </a:p>
        </p:txBody>
      </p:sp>
      <p:sp>
        <p:nvSpPr>
          <p:cNvPr id="3" name="TextBox 2">
            <a:extLst>
              <a:ext uri="{FF2B5EF4-FFF2-40B4-BE49-F238E27FC236}">
                <a16:creationId xmlns:a16="http://schemas.microsoft.com/office/drawing/2014/main" id="{F04F7F78-A5A4-462B-6350-6B75CB34DEA9}"/>
              </a:ext>
            </a:extLst>
          </p:cNvPr>
          <p:cNvSpPr txBox="1"/>
          <p:nvPr/>
        </p:nvSpPr>
        <p:spPr>
          <a:xfrm>
            <a:off x="650240" y="1818640"/>
            <a:ext cx="10871200" cy="3785652"/>
          </a:xfrm>
          <a:prstGeom prst="rect">
            <a:avLst/>
          </a:prstGeom>
          <a:noFill/>
        </p:spPr>
        <p:txBody>
          <a:bodyPr wrap="square" rtlCol="0">
            <a:spAutoFit/>
          </a:bodyPr>
          <a:lstStyle/>
          <a:p>
            <a:r>
              <a:rPr lang="en-US" sz="2000" dirty="0">
                <a:latin typeface="Roboto" pitchFamily="2" charset="0"/>
                <a:ea typeface="Roboto" pitchFamily="2" charset="0"/>
              </a:rPr>
              <a:t>Effective coordination system to complete the UN-CTS that follows a clear process</a:t>
            </a:r>
          </a:p>
          <a:p>
            <a:r>
              <a:rPr lang="en-US" sz="2000" dirty="0">
                <a:latin typeface="Roboto" pitchFamily="2" charset="0"/>
                <a:ea typeface="Roboto" pitchFamily="2" charset="0"/>
              </a:rPr>
              <a:t>However:</a:t>
            </a:r>
          </a:p>
          <a:p>
            <a:pPr marL="742950" lvl="1" indent="-285750">
              <a:buFont typeface="Arial" panose="020B0604020202020204" pitchFamily="34" charset="0"/>
              <a:buChar char="•"/>
            </a:pPr>
            <a:r>
              <a:rPr lang="en-US" sz="2000" dirty="0">
                <a:latin typeface="Roboto Light" panose="02000000000000000000" pitchFamily="2" charset="0"/>
                <a:ea typeface="Roboto Light" panose="02000000000000000000" pitchFamily="2" charset="0"/>
              </a:rPr>
              <a:t>No possibility of reviewing and resubmitting data beyond the latest 4 years</a:t>
            </a:r>
          </a:p>
          <a:p>
            <a:pPr marL="742950" lvl="1" indent="-285750">
              <a:buFont typeface="Arial" panose="020B0604020202020204" pitchFamily="34" charset="0"/>
              <a:buChar char="•"/>
            </a:pPr>
            <a:r>
              <a:rPr lang="en-US" sz="2000" dirty="0">
                <a:latin typeface="Roboto Light" panose="02000000000000000000" pitchFamily="2" charset="0"/>
                <a:ea typeface="Roboto Light" panose="02000000000000000000" pitchFamily="2" charset="0"/>
              </a:rPr>
              <a:t>Need to accelerate ICCS implementation to facilitate the completion of the UN-CTS</a:t>
            </a:r>
          </a:p>
          <a:p>
            <a:pPr marL="742950" lvl="1" indent="-285750">
              <a:buFont typeface="Arial" panose="020B0604020202020204" pitchFamily="34" charset="0"/>
              <a:buChar char="•"/>
            </a:pPr>
            <a:r>
              <a:rPr lang="en-US" sz="2000" dirty="0">
                <a:latin typeface="Roboto Light" panose="02000000000000000000" pitchFamily="2" charset="0"/>
                <a:ea typeface="Roboto Light" panose="02000000000000000000" pitchFamily="2" charset="0"/>
              </a:rPr>
              <a:t>Long and detailed questionnaire =&gt; Time consuming to complete</a:t>
            </a:r>
          </a:p>
          <a:p>
            <a:pPr marL="742950" lvl="1" indent="-285750">
              <a:buFont typeface="Arial" panose="020B0604020202020204" pitchFamily="34" charset="0"/>
              <a:buChar char="•"/>
            </a:pPr>
            <a:r>
              <a:rPr lang="en-US" sz="2000" dirty="0">
                <a:latin typeface="Roboto Light" panose="02000000000000000000" pitchFamily="2" charset="0"/>
                <a:ea typeface="Roboto Light" panose="02000000000000000000" pitchFamily="2" charset="0"/>
              </a:rPr>
              <a:t>Period of completion is not ideal</a:t>
            </a:r>
          </a:p>
          <a:p>
            <a:pPr marL="742950" lvl="1" indent="-285750">
              <a:buFont typeface="Arial" panose="020B0604020202020204" pitchFamily="34" charset="0"/>
              <a:buChar char="•"/>
            </a:pPr>
            <a:r>
              <a:rPr lang="en-US" sz="2000" dirty="0">
                <a:latin typeface="Roboto Light" panose="02000000000000000000" pitchFamily="2" charset="0"/>
                <a:ea typeface="Roboto Light" panose="02000000000000000000" pitchFamily="2" charset="0"/>
              </a:rPr>
              <a:t>No consensus on possible use of a dedicated online platform</a:t>
            </a:r>
          </a:p>
          <a:p>
            <a:pPr marL="285750" indent="-285750">
              <a:buFont typeface="Arial" panose="020B0604020202020204" pitchFamily="34" charset="0"/>
              <a:buChar char="•"/>
            </a:pPr>
            <a:endParaRPr lang="en-US" sz="2000" dirty="0">
              <a:latin typeface="Roboto" pitchFamily="2" charset="0"/>
              <a:ea typeface="Roboto" pitchFamily="2" charset="0"/>
            </a:endParaRPr>
          </a:p>
          <a:p>
            <a:r>
              <a:rPr lang="en-US" sz="2000" dirty="0">
                <a:latin typeface="Roboto" pitchFamily="2" charset="0"/>
                <a:ea typeface="Roboto" pitchFamily="2" charset="0"/>
              </a:rPr>
              <a:t>Results of the survey of experience will be used to prepare the consultations on the UN-CTS revision to be launched in the coming years.</a:t>
            </a:r>
          </a:p>
          <a:p>
            <a:pPr marL="285750" indent="-285750">
              <a:buFont typeface="Arial" panose="020B0604020202020204" pitchFamily="34" charset="0"/>
              <a:buChar char="•"/>
            </a:pPr>
            <a:endParaRPr lang="en-US" sz="2000" dirty="0">
              <a:latin typeface="Roboto" pitchFamily="2" charset="0"/>
              <a:ea typeface="Roboto" pitchFamily="2" charset="0"/>
            </a:endParaRPr>
          </a:p>
          <a:p>
            <a:pPr marL="285750" indent="-285750">
              <a:buFont typeface="Arial" panose="020B0604020202020204" pitchFamily="34" charset="0"/>
              <a:buChar char="•"/>
            </a:pPr>
            <a:endParaRPr lang="en-GB" sz="2000" dirty="0">
              <a:latin typeface="Roboto" pitchFamily="2" charset="0"/>
              <a:ea typeface="Roboto" pitchFamily="2" charset="0"/>
            </a:endParaRPr>
          </a:p>
        </p:txBody>
      </p:sp>
    </p:spTree>
    <p:extLst>
      <p:ext uri="{BB962C8B-B14F-4D97-AF65-F5344CB8AC3E}">
        <p14:creationId xmlns:p14="http://schemas.microsoft.com/office/powerpoint/2010/main" val="2868411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A9D0215D-7B69-83B9-AB94-F45D6ADE4B9D}"/>
              </a:ext>
            </a:extLst>
          </p:cNvPr>
          <p:cNvGraphicFramePr>
            <a:graphicFrameLocks noGrp="1"/>
          </p:cNvGraphicFramePr>
          <p:nvPr>
            <p:ph idx="1"/>
            <p:extLst>
              <p:ext uri="{D42A27DB-BD31-4B8C-83A1-F6EECF244321}">
                <p14:modId xmlns:p14="http://schemas.microsoft.com/office/powerpoint/2010/main" val="649236343"/>
              </p:ext>
            </p:extLst>
          </p:nvPr>
        </p:nvGraphicFramePr>
        <p:xfrm>
          <a:off x="611226" y="1556792"/>
          <a:ext cx="10969548" cy="4637531"/>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a:extLst>
              <a:ext uri="{FF2B5EF4-FFF2-40B4-BE49-F238E27FC236}">
                <a16:creationId xmlns:a16="http://schemas.microsoft.com/office/drawing/2014/main" id="{415DFB3E-C049-0BA5-D97F-4E3B32FAA44F}"/>
              </a:ext>
            </a:extLst>
          </p:cNvPr>
          <p:cNvSpPr txBox="1">
            <a:spLocks/>
          </p:cNvSpPr>
          <p:nvPr/>
        </p:nvSpPr>
        <p:spPr>
          <a:xfrm>
            <a:off x="0" y="764704"/>
            <a:ext cx="12192000" cy="792088"/>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latin typeface="Roboto" pitchFamily="2" charset="0"/>
                <a:ea typeface="Roboto" pitchFamily="2" charset="0"/>
              </a:rPr>
              <a:t>Example – Homework?</a:t>
            </a:r>
            <a:endParaRPr lang="en-GB" dirty="0">
              <a:solidFill>
                <a:schemeClr val="bg1"/>
              </a:solidFill>
              <a:latin typeface="Roboto" pitchFamily="2" charset="0"/>
              <a:ea typeface="Roboto" pitchFamily="2" charset="0"/>
            </a:endParaRPr>
          </a:p>
        </p:txBody>
      </p:sp>
      <p:sp>
        <p:nvSpPr>
          <p:cNvPr id="2" name="TextBox 1">
            <a:extLst>
              <a:ext uri="{FF2B5EF4-FFF2-40B4-BE49-F238E27FC236}">
                <a16:creationId xmlns:a16="http://schemas.microsoft.com/office/drawing/2014/main" id="{01C9E13E-E046-2C5C-92EE-CEBFD660D84F}"/>
              </a:ext>
            </a:extLst>
          </p:cNvPr>
          <p:cNvSpPr txBox="1"/>
          <p:nvPr/>
        </p:nvSpPr>
        <p:spPr>
          <a:xfrm>
            <a:off x="3633907" y="6285818"/>
            <a:ext cx="4924187" cy="276999"/>
          </a:xfrm>
          <a:prstGeom prst="rect">
            <a:avLst/>
          </a:prstGeom>
          <a:noFill/>
        </p:spPr>
        <p:txBody>
          <a:bodyPr wrap="square" rtlCol="0">
            <a:spAutoFit/>
          </a:bodyPr>
          <a:lstStyle/>
          <a:p>
            <a:r>
              <a:rPr lang="en-US" sz="1200" i="1" dirty="0">
                <a:latin typeface="Roboto" pitchFamily="2" charset="0"/>
                <a:ea typeface="Roboto" pitchFamily="2" charset="0"/>
              </a:rPr>
              <a:t>Source</a:t>
            </a:r>
            <a:r>
              <a:rPr lang="en-US" sz="1200" dirty="0">
                <a:latin typeface="Roboto" pitchFamily="2" charset="0"/>
                <a:ea typeface="Roboto" pitchFamily="2" charset="0"/>
              </a:rPr>
              <a:t>: UNODC, Data Portal. Available at </a:t>
            </a:r>
            <a:r>
              <a:rPr lang="en-US" sz="1200" dirty="0">
                <a:latin typeface="Roboto" pitchFamily="2" charset="0"/>
                <a:ea typeface="Roboto" pitchFamily="2" charset="0"/>
                <a:hlinkClick r:id="rId4"/>
              </a:rPr>
              <a:t>https://dataunodc.un.org/</a:t>
            </a:r>
            <a:r>
              <a:rPr lang="en-US" sz="1200" dirty="0">
                <a:latin typeface="Roboto" pitchFamily="2" charset="0"/>
                <a:ea typeface="Roboto" pitchFamily="2" charset="0"/>
              </a:rPr>
              <a:t> </a:t>
            </a:r>
            <a:endParaRPr lang="en-GB" sz="1200" dirty="0">
              <a:latin typeface="Roboto" pitchFamily="2" charset="0"/>
              <a:ea typeface="Roboto" pitchFamily="2" charset="0"/>
            </a:endParaRPr>
          </a:p>
        </p:txBody>
      </p:sp>
    </p:spTree>
    <p:extLst>
      <p:ext uri="{BB962C8B-B14F-4D97-AF65-F5344CB8AC3E}">
        <p14:creationId xmlns:p14="http://schemas.microsoft.com/office/powerpoint/2010/main" val="2719769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A9D0215D-7B69-83B9-AB94-F45D6ADE4B9D}"/>
              </a:ext>
            </a:extLst>
          </p:cNvPr>
          <p:cNvGraphicFramePr>
            <a:graphicFrameLocks noGrp="1"/>
          </p:cNvGraphicFramePr>
          <p:nvPr>
            <p:ph idx="1"/>
            <p:extLst>
              <p:ext uri="{D42A27DB-BD31-4B8C-83A1-F6EECF244321}">
                <p14:modId xmlns:p14="http://schemas.microsoft.com/office/powerpoint/2010/main" val="1913554026"/>
              </p:ext>
            </p:extLst>
          </p:nvPr>
        </p:nvGraphicFramePr>
        <p:xfrm>
          <a:off x="611226" y="1556792"/>
          <a:ext cx="10969548" cy="4637531"/>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a:extLst>
              <a:ext uri="{FF2B5EF4-FFF2-40B4-BE49-F238E27FC236}">
                <a16:creationId xmlns:a16="http://schemas.microsoft.com/office/drawing/2014/main" id="{415DFB3E-C049-0BA5-D97F-4E3B32FAA44F}"/>
              </a:ext>
            </a:extLst>
          </p:cNvPr>
          <p:cNvSpPr txBox="1">
            <a:spLocks/>
          </p:cNvSpPr>
          <p:nvPr/>
        </p:nvSpPr>
        <p:spPr>
          <a:xfrm>
            <a:off x="0" y="764704"/>
            <a:ext cx="12192000" cy="792088"/>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latin typeface="Roboto" pitchFamily="2" charset="0"/>
                <a:ea typeface="Roboto" pitchFamily="2" charset="0"/>
              </a:rPr>
              <a:t>Example – UNODC data portal</a:t>
            </a:r>
            <a:endParaRPr lang="en-GB" dirty="0">
              <a:solidFill>
                <a:schemeClr val="bg1"/>
              </a:solidFill>
              <a:latin typeface="Roboto" pitchFamily="2" charset="0"/>
              <a:ea typeface="Roboto" pitchFamily="2" charset="0"/>
            </a:endParaRPr>
          </a:p>
        </p:txBody>
      </p:sp>
      <p:sp>
        <p:nvSpPr>
          <p:cNvPr id="2" name="TextBox 1">
            <a:extLst>
              <a:ext uri="{FF2B5EF4-FFF2-40B4-BE49-F238E27FC236}">
                <a16:creationId xmlns:a16="http://schemas.microsoft.com/office/drawing/2014/main" id="{01C9E13E-E046-2C5C-92EE-CEBFD660D84F}"/>
              </a:ext>
            </a:extLst>
          </p:cNvPr>
          <p:cNvSpPr txBox="1"/>
          <p:nvPr/>
        </p:nvSpPr>
        <p:spPr>
          <a:xfrm>
            <a:off x="3633907" y="6285818"/>
            <a:ext cx="4924187" cy="276999"/>
          </a:xfrm>
          <a:prstGeom prst="rect">
            <a:avLst/>
          </a:prstGeom>
          <a:noFill/>
        </p:spPr>
        <p:txBody>
          <a:bodyPr wrap="square" rtlCol="0">
            <a:spAutoFit/>
          </a:bodyPr>
          <a:lstStyle/>
          <a:p>
            <a:r>
              <a:rPr lang="en-US" sz="1200" i="1" dirty="0">
                <a:latin typeface="Roboto" pitchFamily="2" charset="0"/>
                <a:ea typeface="Roboto" pitchFamily="2" charset="0"/>
              </a:rPr>
              <a:t>Source</a:t>
            </a:r>
            <a:r>
              <a:rPr lang="en-US" sz="1200" dirty="0">
                <a:latin typeface="Roboto" pitchFamily="2" charset="0"/>
                <a:ea typeface="Roboto" pitchFamily="2" charset="0"/>
              </a:rPr>
              <a:t>: UNODC, Data Portal. Available at </a:t>
            </a:r>
            <a:r>
              <a:rPr lang="en-US" sz="1200" dirty="0">
                <a:latin typeface="Roboto" pitchFamily="2" charset="0"/>
                <a:ea typeface="Roboto" pitchFamily="2" charset="0"/>
                <a:hlinkClick r:id="rId4"/>
              </a:rPr>
              <a:t>https://dataunodc.un.org/</a:t>
            </a:r>
            <a:r>
              <a:rPr lang="en-US" sz="1200" dirty="0">
                <a:latin typeface="Roboto" pitchFamily="2" charset="0"/>
                <a:ea typeface="Roboto" pitchFamily="2" charset="0"/>
              </a:rPr>
              <a:t> </a:t>
            </a:r>
            <a:endParaRPr lang="en-GB" sz="1200" dirty="0">
              <a:latin typeface="Roboto" pitchFamily="2" charset="0"/>
              <a:ea typeface="Roboto" pitchFamily="2" charset="0"/>
            </a:endParaRPr>
          </a:p>
        </p:txBody>
      </p:sp>
    </p:spTree>
    <p:extLst>
      <p:ext uri="{BB962C8B-B14F-4D97-AF65-F5344CB8AC3E}">
        <p14:creationId xmlns:p14="http://schemas.microsoft.com/office/powerpoint/2010/main" val="3646730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A9D0215D-7B69-83B9-AB94-F45D6ADE4B9D}"/>
              </a:ext>
            </a:extLst>
          </p:cNvPr>
          <p:cNvGraphicFramePr>
            <a:graphicFrameLocks noGrp="1"/>
          </p:cNvGraphicFramePr>
          <p:nvPr>
            <p:ph idx="1"/>
            <p:extLst>
              <p:ext uri="{D42A27DB-BD31-4B8C-83A1-F6EECF244321}">
                <p14:modId xmlns:p14="http://schemas.microsoft.com/office/powerpoint/2010/main" val="868680226"/>
              </p:ext>
            </p:extLst>
          </p:nvPr>
        </p:nvGraphicFramePr>
        <p:xfrm>
          <a:off x="611226" y="1556792"/>
          <a:ext cx="10969548" cy="4637531"/>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a:extLst>
              <a:ext uri="{FF2B5EF4-FFF2-40B4-BE49-F238E27FC236}">
                <a16:creationId xmlns:a16="http://schemas.microsoft.com/office/drawing/2014/main" id="{415DFB3E-C049-0BA5-D97F-4E3B32FAA44F}"/>
              </a:ext>
            </a:extLst>
          </p:cNvPr>
          <p:cNvSpPr txBox="1">
            <a:spLocks/>
          </p:cNvSpPr>
          <p:nvPr/>
        </p:nvSpPr>
        <p:spPr>
          <a:xfrm>
            <a:off x="0" y="764704"/>
            <a:ext cx="12192000" cy="792088"/>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latin typeface="Roboto" pitchFamily="2" charset="0"/>
                <a:ea typeface="Roboto" pitchFamily="2" charset="0"/>
              </a:rPr>
              <a:t>Example – UNODC data portal</a:t>
            </a:r>
            <a:endParaRPr lang="en-GB" dirty="0">
              <a:solidFill>
                <a:schemeClr val="bg1"/>
              </a:solidFill>
              <a:latin typeface="Roboto" pitchFamily="2" charset="0"/>
              <a:ea typeface="Roboto" pitchFamily="2" charset="0"/>
            </a:endParaRPr>
          </a:p>
        </p:txBody>
      </p:sp>
      <p:sp>
        <p:nvSpPr>
          <p:cNvPr id="2" name="TextBox 1">
            <a:extLst>
              <a:ext uri="{FF2B5EF4-FFF2-40B4-BE49-F238E27FC236}">
                <a16:creationId xmlns:a16="http://schemas.microsoft.com/office/drawing/2014/main" id="{01C9E13E-E046-2C5C-92EE-CEBFD660D84F}"/>
              </a:ext>
            </a:extLst>
          </p:cNvPr>
          <p:cNvSpPr txBox="1"/>
          <p:nvPr/>
        </p:nvSpPr>
        <p:spPr>
          <a:xfrm>
            <a:off x="3633907" y="6285818"/>
            <a:ext cx="4924187" cy="276999"/>
          </a:xfrm>
          <a:prstGeom prst="rect">
            <a:avLst/>
          </a:prstGeom>
          <a:noFill/>
        </p:spPr>
        <p:txBody>
          <a:bodyPr wrap="square" rtlCol="0">
            <a:spAutoFit/>
          </a:bodyPr>
          <a:lstStyle/>
          <a:p>
            <a:r>
              <a:rPr lang="en-US" sz="1200" i="1" dirty="0">
                <a:latin typeface="Roboto" pitchFamily="2" charset="0"/>
                <a:ea typeface="Roboto" pitchFamily="2" charset="0"/>
              </a:rPr>
              <a:t>Source</a:t>
            </a:r>
            <a:r>
              <a:rPr lang="en-US" sz="1200" dirty="0">
                <a:latin typeface="Roboto" pitchFamily="2" charset="0"/>
                <a:ea typeface="Roboto" pitchFamily="2" charset="0"/>
              </a:rPr>
              <a:t>: UNODC, Data Portal. Available at </a:t>
            </a:r>
            <a:r>
              <a:rPr lang="en-US" sz="1200" dirty="0">
                <a:latin typeface="Roboto" pitchFamily="2" charset="0"/>
                <a:ea typeface="Roboto" pitchFamily="2" charset="0"/>
                <a:hlinkClick r:id="rId4"/>
              </a:rPr>
              <a:t>https://dataunodc.un.org/</a:t>
            </a:r>
            <a:r>
              <a:rPr lang="en-US" sz="1200" dirty="0">
                <a:latin typeface="Roboto" pitchFamily="2" charset="0"/>
                <a:ea typeface="Roboto" pitchFamily="2" charset="0"/>
              </a:rPr>
              <a:t> </a:t>
            </a:r>
            <a:endParaRPr lang="en-GB" sz="1200" dirty="0">
              <a:latin typeface="Roboto" pitchFamily="2" charset="0"/>
              <a:ea typeface="Roboto" pitchFamily="2" charset="0"/>
            </a:endParaRPr>
          </a:p>
        </p:txBody>
      </p:sp>
    </p:spTree>
    <p:extLst>
      <p:ext uri="{BB962C8B-B14F-4D97-AF65-F5344CB8AC3E}">
        <p14:creationId xmlns:p14="http://schemas.microsoft.com/office/powerpoint/2010/main" val="1150455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15DFB3E-C049-0BA5-D97F-4E3B32FAA44F}"/>
              </a:ext>
            </a:extLst>
          </p:cNvPr>
          <p:cNvSpPr txBox="1">
            <a:spLocks/>
          </p:cNvSpPr>
          <p:nvPr/>
        </p:nvSpPr>
        <p:spPr>
          <a:xfrm>
            <a:off x="0" y="764704"/>
            <a:ext cx="12192000" cy="792088"/>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latin typeface="Roboto" pitchFamily="2" charset="0"/>
                <a:ea typeface="Roboto" pitchFamily="2" charset="0"/>
              </a:rPr>
              <a:t>SDG 16 reporting</a:t>
            </a:r>
            <a:endParaRPr lang="en-GB" dirty="0">
              <a:solidFill>
                <a:schemeClr val="bg1"/>
              </a:solidFill>
              <a:latin typeface="Roboto" pitchFamily="2" charset="0"/>
              <a:ea typeface="Roboto" pitchFamily="2" charset="0"/>
            </a:endParaRPr>
          </a:p>
        </p:txBody>
      </p:sp>
      <p:graphicFrame>
        <p:nvGraphicFramePr>
          <p:cNvPr id="7" name="Table 7">
            <a:extLst>
              <a:ext uri="{FF2B5EF4-FFF2-40B4-BE49-F238E27FC236}">
                <a16:creationId xmlns:a16="http://schemas.microsoft.com/office/drawing/2014/main" id="{993576D3-9417-54D0-DE3D-DBEDB3B6B1B6}"/>
              </a:ext>
            </a:extLst>
          </p:cNvPr>
          <p:cNvGraphicFramePr>
            <a:graphicFrameLocks noGrp="1"/>
          </p:cNvGraphicFramePr>
          <p:nvPr>
            <p:extLst>
              <p:ext uri="{D42A27DB-BD31-4B8C-83A1-F6EECF244321}">
                <p14:modId xmlns:p14="http://schemas.microsoft.com/office/powerpoint/2010/main" val="3811946777"/>
              </p:ext>
            </p:extLst>
          </p:nvPr>
        </p:nvGraphicFramePr>
        <p:xfrm>
          <a:off x="187960" y="2127349"/>
          <a:ext cx="11816080" cy="4124960"/>
        </p:xfrm>
        <a:graphic>
          <a:graphicData uri="http://schemas.openxmlformats.org/drawingml/2006/table">
            <a:tbl>
              <a:tblPr firstRow="1" bandRow="1">
                <a:tableStyleId>{2D5ABB26-0587-4C30-8999-92F81FD0307C}</a:tableStyleId>
              </a:tblPr>
              <a:tblGrid>
                <a:gridCol w="1408248">
                  <a:extLst>
                    <a:ext uri="{9D8B030D-6E8A-4147-A177-3AD203B41FA5}">
                      <a16:colId xmlns:a16="http://schemas.microsoft.com/office/drawing/2014/main" val="2775113063"/>
                    </a:ext>
                  </a:extLst>
                </a:gridCol>
                <a:gridCol w="6907712">
                  <a:extLst>
                    <a:ext uri="{9D8B030D-6E8A-4147-A177-3AD203B41FA5}">
                      <a16:colId xmlns:a16="http://schemas.microsoft.com/office/drawing/2014/main" val="1288362703"/>
                    </a:ext>
                  </a:extLst>
                </a:gridCol>
                <a:gridCol w="1645920">
                  <a:extLst>
                    <a:ext uri="{9D8B030D-6E8A-4147-A177-3AD203B41FA5}">
                      <a16:colId xmlns:a16="http://schemas.microsoft.com/office/drawing/2014/main" val="961155895"/>
                    </a:ext>
                  </a:extLst>
                </a:gridCol>
                <a:gridCol w="1854200">
                  <a:extLst>
                    <a:ext uri="{9D8B030D-6E8A-4147-A177-3AD203B41FA5}">
                      <a16:colId xmlns:a16="http://schemas.microsoft.com/office/drawing/2014/main" val="1271289144"/>
                    </a:ext>
                  </a:extLst>
                </a:gridCol>
              </a:tblGrid>
              <a:tr h="370840">
                <a:tc gridSpan="2">
                  <a:txBody>
                    <a:bodyPr/>
                    <a:lstStyle/>
                    <a:p>
                      <a:r>
                        <a:rPr lang="en-US" i="1" dirty="0">
                          <a:solidFill>
                            <a:schemeClr val="bg1"/>
                          </a:solidFill>
                          <a:latin typeface="Roboto" pitchFamily="2" charset="0"/>
                          <a:ea typeface="Roboto" pitchFamily="2" charset="0"/>
                        </a:rPr>
                        <a:t>Indicator</a:t>
                      </a:r>
                      <a:endParaRPr lang="en-GB" i="1" dirty="0">
                        <a:solidFill>
                          <a:schemeClr val="bg1"/>
                        </a:solidFill>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i="1" dirty="0">
                          <a:solidFill>
                            <a:schemeClr val="bg1"/>
                          </a:solidFill>
                          <a:latin typeface="Roboto" pitchFamily="2" charset="0"/>
                          <a:ea typeface="Roboto" pitchFamily="2" charset="0"/>
                        </a:rPr>
                        <a:t>Questionnaire</a:t>
                      </a:r>
                      <a:endParaRPr lang="en-GB" i="1" dirty="0">
                        <a:solidFill>
                          <a:schemeClr val="bg1"/>
                        </a:solidFill>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r>
                        <a:rPr lang="en-US" i="1" dirty="0">
                          <a:solidFill>
                            <a:schemeClr val="bg1"/>
                          </a:solidFill>
                          <a:latin typeface="Roboto" pitchFamily="2" charset="0"/>
                          <a:ea typeface="Roboto" pitchFamily="2" charset="0"/>
                        </a:rPr>
                        <a:t>Data source</a:t>
                      </a:r>
                      <a:endParaRPr lang="en-GB" i="1" dirty="0">
                        <a:solidFill>
                          <a:schemeClr val="bg1"/>
                        </a:solidFill>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4163522733"/>
                  </a:ext>
                </a:extLst>
              </a:tr>
              <a:tr h="370840">
                <a:tc>
                  <a:txBody>
                    <a:bodyPr/>
                    <a:lstStyle/>
                    <a:p>
                      <a:r>
                        <a:rPr lang="en-US" dirty="0">
                          <a:solidFill>
                            <a:schemeClr val="bg1"/>
                          </a:solidFill>
                          <a:latin typeface="Roboto" pitchFamily="2" charset="0"/>
                          <a:ea typeface="Roboto" pitchFamily="2" charset="0"/>
                        </a:rPr>
                        <a:t>16.1.1.</a:t>
                      </a:r>
                      <a:endParaRPr lang="en-GB" dirty="0">
                        <a:solidFill>
                          <a:schemeClr val="bg1"/>
                        </a:solidFill>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r>
                        <a:rPr lang="en-US" sz="1600" b="0" i="0" kern="1200" dirty="0">
                          <a:solidFill>
                            <a:schemeClr val="tx1"/>
                          </a:solidFill>
                          <a:effectLst/>
                          <a:latin typeface="Roboto" pitchFamily="2" charset="0"/>
                          <a:ea typeface="Roboto" pitchFamily="2" charset="0"/>
                          <a:cs typeface="+mn-cs"/>
                        </a:rPr>
                        <a:t>Number of victims of intentional homicide per 100,000 population, by sex and age</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dirty="0">
                          <a:latin typeface="Roboto" pitchFamily="2" charset="0"/>
                          <a:ea typeface="Roboto" pitchFamily="2" charset="0"/>
                        </a:rPr>
                        <a:t>UN-CTS</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dirty="0">
                          <a:latin typeface="Roboto" pitchFamily="2" charset="0"/>
                          <a:ea typeface="Roboto" pitchFamily="2" charset="0"/>
                        </a:rPr>
                        <a:t>Admin data</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07480672"/>
                  </a:ext>
                </a:extLst>
              </a:tr>
              <a:tr h="370840">
                <a:tc>
                  <a:txBody>
                    <a:bodyPr/>
                    <a:lstStyle/>
                    <a:p>
                      <a:r>
                        <a:rPr lang="en-US" dirty="0">
                          <a:solidFill>
                            <a:schemeClr val="bg1"/>
                          </a:solidFill>
                          <a:latin typeface="Roboto" pitchFamily="2" charset="0"/>
                          <a:ea typeface="Roboto" pitchFamily="2" charset="0"/>
                        </a:rPr>
                        <a:t>16.1.3.</a:t>
                      </a:r>
                      <a:endParaRPr lang="en-GB" dirty="0">
                        <a:solidFill>
                          <a:schemeClr val="bg1"/>
                        </a:solidFill>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r>
                        <a:rPr lang="en-US" sz="1600" b="0" i="0" kern="1200" dirty="0">
                          <a:solidFill>
                            <a:schemeClr val="tx1"/>
                          </a:solidFill>
                          <a:effectLst/>
                          <a:latin typeface="Roboto" pitchFamily="2" charset="0"/>
                          <a:ea typeface="Roboto" pitchFamily="2" charset="0"/>
                          <a:cs typeface="+mn-cs"/>
                        </a:rPr>
                        <a:t>Proportion of population subjected to (</a:t>
                      </a:r>
                      <a:r>
                        <a:rPr lang="en-US" sz="1600" b="0" i="1" kern="1200" dirty="0">
                          <a:solidFill>
                            <a:schemeClr val="tx1"/>
                          </a:solidFill>
                          <a:effectLst/>
                          <a:latin typeface="Roboto" pitchFamily="2" charset="0"/>
                          <a:ea typeface="Roboto" pitchFamily="2" charset="0"/>
                          <a:cs typeface="+mn-cs"/>
                        </a:rPr>
                        <a:t>a</a:t>
                      </a:r>
                      <a:r>
                        <a:rPr lang="en-US" sz="1600" b="0" i="0" kern="1200" dirty="0">
                          <a:solidFill>
                            <a:schemeClr val="tx1"/>
                          </a:solidFill>
                          <a:effectLst/>
                          <a:latin typeface="Roboto" pitchFamily="2" charset="0"/>
                          <a:ea typeface="Roboto" pitchFamily="2" charset="0"/>
                          <a:cs typeface="+mn-cs"/>
                        </a:rPr>
                        <a:t>) physical violence, (</a:t>
                      </a:r>
                      <a:r>
                        <a:rPr lang="en-US" sz="1600" b="0" i="1" kern="1200" dirty="0">
                          <a:solidFill>
                            <a:schemeClr val="tx1"/>
                          </a:solidFill>
                          <a:effectLst/>
                          <a:latin typeface="Roboto" pitchFamily="2" charset="0"/>
                          <a:ea typeface="Roboto" pitchFamily="2" charset="0"/>
                          <a:cs typeface="+mn-cs"/>
                        </a:rPr>
                        <a:t>b</a:t>
                      </a:r>
                      <a:r>
                        <a:rPr lang="en-US" sz="1600" b="0" i="0" kern="1200" dirty="0">
                          <a:solidFill>
                            <a:schemeClr val="tx1"/>
                          </a:solidFill>
                          <a:effectLst/>
                          <a:latin typeface="Roboto" pitchFamily="2" charset="0"/>
                          <a:ea typeface="Roboto" pitchFamily="2" charset="0"/>
                          <a:cs typeface="+mn-cs"/>
                        </a:rPr>
                        <a:t>) psychological violence and (</a:t>
                      </a:r>
                      <a:r>
                        <a:rPr lang="en-US" sz="1600" b="0" i="1" kern="1200" dirty="0">
                          <a:solidFill>
                            <a:schemeClr val="tx1"/>
                          </a:solidFill>
                          <a:effectLst/>
                          <a:latin typeface="Roboto" pitchFamily="2" charset="0"/>
                          <a:ea typeface="Roboto" pitchFamily="2" charset="0"/>
                          <a:cs typeface="+mn-cs"/>
                        </a:rPr>
                        <a:t>c</a:t>
                      </a:r>
                      <a:r>
                        <a:rPr lang="en-US" sz="1600" b="0" i="0" kern="1200" dirty="0">
                          <a:solidFill>
                            <a:schemeClr val="tx1"/>
                          </a:solidFill>
                          <a:effectLst/>
                          <a:latin typeface="Roboto" pitchFamily="2" charset="0"/>
                          <a:ea typeface="Roboto" pitchFamily="2" charset="0"/>
                          <a:cs typeface="+mn-cs"/>
                        </a:rPr>
                        <a:t>) sexual violence in the previous 12 months</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Roboto" pitchFamily="2" charset="0"/>
                          <a:ea typeface="Roboto" pitchFamily="2" charset="0"/>
                        </a:rPr>
                        <a:t>UN-CTS</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Roboto" pitchFamily="2" charset="0"/>
                          <a:ea typeface="Roboto" pitchFamily="2" charset="0"/>
                        </a:rPr>
                        <a:t>Household survey</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53673084"/>
                  </a:ext>
                </a:extLst>
              </a:tr>
              <a:tr h="370840">
                <a:tc>
                  <a:txBody>
                    <a:bodyPr/>
                    <a:lstStyle/>
                    <a:p>
                      <a:r>
                        <a:rPr lang="en-US" dirty="0">
                          <a:solidFill>
                            <a:schemeClr val="bg1"/>
                          </a:solidFill>
                          <a:latin typeface="Roboto" pitchFamily="2" charset="0"/>
                          <a:ea typeface="Roboto" pitchFamily="2" charset="0"/>
                        </a:rPr>
                        <a:t>16.1.4.</a:t>
                      </a:r>
                      <a:endParaRPr lang="en-GB" dirty="0">
                        <a:solidFill>
                          <a:schemeClr val="bg1"/>
                        </a:solidFill>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r>
                        <a:rPr lang="en-US" sz="1600" b="0" i="0" kern="1200" dirty="0">
                          <a:solidFill>
                            <a:schemeClr val="tx1"/>
                          </a:solidFill>
                          <a:effectLst/>
                          <a:latin typeface="Roboto" pitchFamily="2" charset="0"/>
                          <a:ea typeface="Roboto" pitchFamily="2" charset="0"/>
                          <a:cs typeface="+mn-cs"/>
                        </a:rPr>
                        <a:t>Proportion of population that feel safe walking alone around the area they live after dark</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Roboto" pitchFamily="2" charset="0"/>
                          <a:ea typeface="Roboto" pitchFamily="2" charset="0"/>
                        </a:rPr>
                        <a:t>UN-CTS</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Roboto" pitchFamily="2" charset="0"/>
                          <a:ea typeface="Roboto" pitchFamily="2" charset="0"/>
                        </a:rPr>
                        <a:t>Household survey</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3786852"/>
                  </a:ext>
                </a:extLst>
              </a:tr>
              <a:tr h="448734">
                <a:tc>
                  <a:txBody>
                    <a:bodyPr/>
                    <a:lstStyle/>
                    <a:p>
                      <a:r>
                        <a:rPr lang="en-US" dirty="0">
                          <a:solidFill>
                            <a:schemeClr val="bg1"/>
                          </a:solidFill>
                          <a:latin typeface="Roboto" pitchFamily="2" charset="0"/>
                          <a:ea typeface="Roboto" pitchFamily="2" charset="0"/>
                        </a:rPr>
                        <a:t>16.3.1.</a:t>
                      </a:r>
                      <a:endParaRPr lang="en-GB" dirty="0">
                        <a:solidFill>
                          <a:schemeClr val="bg1"/>
                        </a:solidFill>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r>
                        <a:rPr lang="en-US" sz="1600" b="0" i="0" kern="1200" dirty="0">
                          <a:solidFill>
                            <a:schemeClr val="tx1"/>
                          </a:solidFill>
                          <a:effectLst/>
                          <a:latin typeface="Roboto" pitchFamily="2" charset="0"/>
                          <a:ea typeface="Roboto" pitchFamily="2" charset="0"/>
                          <a:cs typeface="+mn-cs"/>
                        </a:rPr>
                        <a:t>Proportion of victims of violence in the previous 12 months who reported their victimization to competent authorities or other officially recognized conflict resolution mechanisms</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Roboto" pitchFamily="2" charset="0"/>
                          <a:ea typeface="Roboto" pitchFamily="2" charset="0"/>
                        </a:rPr>
                        <a:t>UN-CTS</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Roboto" pitchFamily="2" charset="0"/>
                          <a:ea typeface="Roboto" pitchFamily="2" charset="0"/>
                        </a:rPr>
                        <a:t>Household survey</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68683731"/>
                  </a:ext>
                </a:extLst>
              </a:tr>
              <a:tr h="370840">
                <a:tc>
                  <a:txBody>
                    <a:bodyPr/>
                    <a:lstStyle/>
                    <a:p>
                      <a:r>
                        <a:rPr lang="en-US" dirty="0">
                          <a:solidFill>
                            <a:schemeClr val="bg1"/>
                          </a:solidFill>
                          <a:latin typeface="Roboto" pitchFamily="2" charset="0"/>
                          <a:ea typeface="Roboto" pitchFamily="2" charset="0"/>
                        </a:rPr>
                        <a:t>16.3.2.</a:t>
                      </a:r>
                      <a:endParaRPr lang="en-GB" dirty="0">
                        <a:solidFill>
                          <a:schemeClr val="bg1"/>
                        </a:solidFill>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r>
                        <a:rPr lang="en-US" sz="1600" b="0" i="0" kern="1200" dirty="0">
                          <a:solidFill>
                            <a:schemeClr val="tx1"/>
                          </a:solidFill>
                          <a:effectLst/>
                          <a:latin typeface="Roboto" pitchFamily="2" charset="0"/>
                          <a:ea typeface="Roboto" pitchFamily="2" charset="0"/>
                          <a:cs typeface="+mn-cs"/>
                        </a:rPr>
                        <a:t>Unsentenced detainees as a proportion of overall prison population</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Roboto" pitchFamily="2" charset="0"/>
                          <a:ea typeface="Roboto" pitchFamily="2" charset="0"/>
                        </a:rPr>
                        <a:t>UN-CTS</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600" dirty="0">
                          <a:latin typeface="Roboto" pitchFamily="2" charset="0"/>
                          <a:ea typeface="Roboto" pitchFamily="2" charset="0"/>
                        </a:rPr>
                        <a:t>Admin data</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72790239"/>
                  </a:ext>
                </a:extLst>
              </a:tr>
              <a:tr h="370840">
                <a:tc>
                  <a:txBody>
                    <a:bodyPr/>
                    <a:lstStyle/>
                    <a:p>
                      <a:r>
                        <a:rPr lang="en-US" dirty="0">
                          <a:solidFill>
                            <a:schemeClr val="bg1"/>
                          </a:solidFill>
                          <a:latin typeface="Roboto" pitchFamily="2" charset="0"/>
                          <a:ea typeface="Roboto" pitchFamily="2" charset="0"/>
                        </a:rPr>
                        <a:t>16.5.1.</a:t>
                      </a:r>
                      <a:endParaRPr lang="en-GB" dirty="0">
                        <a:solidFill>
                          <a:schemeClr val="bg1"/>
                        </a:solidFill>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r>
                        <a:rPr lang="en-US" sz="1600" b="0" i="0" kern="1200" dirty="0">
                          <a:solidFill>
                            <a:schemeClr val="tx1"/>
                          </a:solidFill>
                          <a:effectLst/>
                          <a:latin typeface="Roboto" pitchFamily="2" charset="0"/>
                          <a:ea typeface="Roboto" pitchFamily="2" charset="0"/>
                          <a:cs typeface="+mn-cs"/>
                        </a:rPr>
                        <a:t>Proportion of persons who had at least one contact with a public official and who paid a bribe to a public official, or were asked for a bribe by those public officials, during the previous 12 months</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Roboto" pitchFamily="2" charset="0"/>
                          <a:ea typeface="Roboto" pitchFamily="2" charset="0"/>
                        </a:rPr>
                        <a:t>UN-CTS</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Roboto" pitchFamily="2" charset="0"/>
                          <a:ea typeface="Roboto" pitchFamily="2" charset="0"/>
                        </a:rPr>
                        <a:t>Household survey</a:t>
                      </a:r>
                      <a:endParaRPr lang="en-GB" sz="1600" dirty="0">
                        <a:latin typeface="Roboto" pitchFamily="2" charset="0"/>
                        <a:ea typeface="Roboto"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70146236"/>
                  </a:ext>
                </a:extLst>
              </a:tr>
            </a:tbl>
          </a:graphicData>
        </a:graphic>
      </p:graphicFrame>
    </p:spTree>
    <p:extLst>
      <p:ext uri="{BB962C8B-B14F-4D97-AF65-F5344CB8AC3E}">
        <p14:creationId xmlns:p14="http://schemas.microsoft.com/office/powerpoint/2010/main" val="4276231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15DFB3E-C049-0BA5-D97F-4E3B32FAA44F}"/>
              </a:ext>
            </a:extLst>
          </p:cNvPr>
          <p:cNvSpPr txBox="1">
            <a:spLocks/>
          </p:cNvSpPr>
          <p:nvPr/>
        </p:nvSpPr>
        <p:spPr>
          <a:xfrm>
            <a:off x="0" y="764704"/>
            <a:ext cx="12192000" cy="792088"/>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latin typeface="Roboto" pitchFamily="2" charset="0"/>
                <a:ea typeface="Roboto" pitchFamily="2" charset="0"/>
              </a:rPr>
              <a:t>Q&amp;A</a:t>
            </a:r>
            <a:endParaRPr lang="en-GB" dirty="0">
              <a:solidFill>
                <a:schemeClr val="bg1"/>
              </a:solidFill>
              <a:latin typeface="Roboto" pitchFamily="2" charset="0"/>
              <a:ea typeface="Roboto" pitchFamily="2" charset="0"/>
            </a:endParaRPr>
          </a:p>
        </p:txBody>
      </p:sp>
      <p:sp>
        <p:nvSpPr>
          <p:cNvPr id="2" name="TextBox 1">
            <a:extLst>
              <a:ext uri="{FF2B5EF4-FFF2-40B4-BE49-F238E27FC236}">
                <a16:creationId xmlns:a16="http://schemas.microsoft.com/office/drawing/2014/main" id="{D61FDD74-3C5B-FD4A-AA3B-6067FC905A27}"/>
              </a:ext>
            </a:extLst>
          </p:cNvPr>
          <p:cNvSpPr txBox="1"/>
          <p:nvPr/>
        </p:nvSpPr>
        <p:spPr>
          <a:xfrm>
            <a:off x="701749" y="2232837"/>
            <a:ext cx="11107479" cy="3046988"/>
          </a:xfrm>
          <a:prstGeom prst="rect">
            <a:avLst/>
          </a:prstGeom>
          <a:noFill/>
        </p:spPr>
        <p:txBody>
          <a:bodyPr wrap="square" rtlCol="0">
            <a:spAutoFit/>
          </a:bodyPr>
          <a:lstStyle/>
          <a:p>
            <a:pPr marL="285750" indent="-285750">
              <a:buFont typeface="Arial" panose="020B0604020202020204" pitchFamily="34" charset="0"/>
              <a:buChar char="•"/>
            </a:pPr>
            <a:r>
              <a:rPr lang="en-US" sz="2400" dirty="0">
                <a:latin typeface="Roboto" pitchFamily="2" charset="0"/>
                <a:ea typeface="Roboto" pitchFamily="2" charset="0"/>
              </a:rPr>
              <a:t>Are these data available in your country?</a:t>
            </a:r>
          </a:p>
          <a:p>
            <a:pPr marL="285750" indent="-285750">
              <a:buFont typeface="Arial" panose="020B0604020202020204" pitchFamily="34" charset="0"/>
              <a:buChar char="•"/>
            </a:pPr>
            <a:r>
              <a:rPr lang="en-US" sz="2400" dirty="0">
                <a:latin typeface="Roboto" pitchFamily="2" charset="0"/>
                <a:ea typeface="Roboto" pitchFamily="2" charset="0"/>
              </a:rPr>
              <a:t>Which data is not readily available but could possibly be made available with some support?</a:t>
            </a:r>
          </a:p>
          <a:p>
            <a:pPr marL="285750" indent="-285750">
              <a:buFont typeface="Arial" panose="020B0604020202020204" pitchFamily="34" charset="0"/>
              <a:buChar char="•"/>
            </a:pPr>
            <a:r>
              <a:rPr lang="en-US" sz="2400" dirty="0">
                <a:latin typeface="Roboto" pitchFamily="2" charset="0"/>
                <a:ea typeface="Roboto" pitchFamily="2" charset="0"/>
              </a:rPr>
              <a:t>Where are the information gaps?</a:t>
            </a:r>
          </a:p>
          <a:p>
            <a:pPr marL="285750" indent="-285750">
              <a:buFont typeface="Arial" panose="020B0604020202020204" pitchFamily="34" charset="0"/>
              <a:buChar char="•"/>
            </a:pPr>
            <a:r>
              <a:rPr lang="en-US" sz="2400" dirty="0">
                <a:latin typeface="Roboto" pitchFamily="2" charset="0"/>
                <a:ea typeface="Roboto" pitchFamily="2" charset="0"/>
              </a:rPr>
              <a:t>What are the limits to data collection?</a:t>
            </a:r>
          </a:p>
          <a:p>
            <a:pPr marL="285750" indent="-285750">
              <a:buFont typeface="Arial" panose="020B0604020202020204" pitchFamily="34" charset="0"/>
              <a:buChar char="•"/>
            </a:pPr>
            <a:r>
              <a:rPr lang="en-US" sz="2400" dirty="0">
                <a:latin typeface="Roboto" pitchFamily="2" charset="0"/>
                <a:ea typeface="Roboto" pitchFamily="2" charset="0"/>
              </a:rPr>
              <a:t>How is data collection on criminal justice supported/hindered by existing legal frameworks?</a:t>
            </a:r>
          </a:p>
          <a:p>
            <a:pPr marL="285750" indent="-285750">
              <a:buFont typeface="Arial" panose="020B0604020202020204" pitchFamily="34" charset="0"/>
              <a:buChar char="•"/>
            </a:pPr>
            <a:r>
              <a:rPr lang="en-US" sz="2400" dirty="0">
                <a:latin typeface="Roboto" pitchFamily="2" charset="0"/>
                <a:ea typeface="Roboto" pitchFamily="2" charset="0"/>
              </a:rPr>
              <a:t>How can the different institutions be encouraged to share more data?</a:t>
            </a:r>
            <a:endParaRPr lang="en-GB" sz="2400" dirty="0">
              <a:latin typeface="Roboto" pitchFamily="2" charset="0"/>
              <a:ea typeface="Roboto" pitchFamily="2" charset="0"/>
            </a:endParaRPr>
          </a:p>
        </p:txBody>
      </p:sp>
    </p:spTree>
    <p:extLst>
      <p:ext uri="{BB962C8B-B14F-4D97-AF65-F5344CB8AC3E}">
        <p14:creationId xmlns:p14="http://schemas.microsoft.com/office/powerpoint/2010/main" val="705415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72961-2592-4513-9C9C-5924A5C86DF8}"/>
              </a:ext>
            </a:extLst>
          </p:cNvPr>
          <p:cNvSpPr>
            <a:spLocks noGrp="1"/>
          </p:cNvSpPr>
          <p:nvPr>
            <p:ph type="ctrTitle"/>
          </p:nvPr>
        </p:nvSpPr>
        <p:spPr>
          <a:xfrm>
            <a:off x="1524000" y="1122363"/>
            <a:ext cx="9144000" cy="1730573"/>
          </a:xfrm>
        </p:spPr>
        <p:txBody>
          <a:bodyPr/>
          <a:lstStyle/>
          <a:p>
            <a:r>
              <a:rPr lang="en-US" dirty="0">
                <a:latin typeface="Roboto" pitchFamily="2" charset="0"/>
                <a:ea typeface="Roboto" pitchFamily="2" charset="0"/>
              </a:rPr>
              <a:t>Thank you!</a:t>
            </a:r>
            <a:endParaRPr lang="en-GB" dirty="0">
              <a:latin typeface="Roboto" pitchFamily="2" charset="0"/>
              <a:ea typeface="Roboto" pitchFamily="2" charset="0"/>
            </a:endParaRPr>
          </a:p>
        </p:txBody>
      </p:sp>
      <p:sp>
        <p:nvSpPr>
          <p:cNvPr id="3" name="Subtitle 2">
            <a:extLst>
              <a:ext uri="{FF2B5EF4-FFF2-40B4-BE49-F238E27FC236}">
                <a16:creationId xmlns:a16="http://schemas.microsoft.com/office/drawing/2014/main" id="{A740B927-FA67-43F6-B547-A36F21D4C4ED}"/>
              </a:ext>
            </a:extLst>
          </p:cNvPr>
          <p:cNvSpPr>
            <a:spLocks noGrp="1"/>
          </p:cNvSpPr>
          <p:nvPr>
            <p:ph type="subTitle" idx="1"/>
          </p:nvPr>
        </p:nvSpPr>
        <p:spPr>
          <a:xfrm>
            <a:off x="1524000" y="4581550"/>
            <a:ext cx="9144000" cy="1655762"/>
          </a:xfrm>
        </p:spPr>
        <p:txBody>
          <a:bodyPr vert="horz" lIns="91440" tIns="45720" rIns="91440" bIns="45720" rtlCol="0" anchor="t">
            <a:normAutofit/>
          </a:bodyPr>
          <a:lstStyle/>
          <a:p>
            <a:r>
              <a:rPr lang="en-GB" dirty="0">
                <a:latin typeface="Roboto Light" panose="02000000000000000000" pitchFamily="2" charset="0"/>
                <a:ea typeface="Roboto Light" panose="02000000000000000000" pitchFamily="2" charset="0"/>
                <a:hlinkClick r:id="rId2">
                  <a:extLst>
                    <a:ext uri="{A12FA001-AC4F-418D-AE19-62706E023703}">
                      <ahyp:hlinkClr xmlns:ahyp="http://schemas.microsoft.com/office/drawing/2018/hyperlinkcolor" val="tx"/>
                    </a:ext>
                  </a:extLst>
                </a:hlinkClick>
              </a:rPr>
              <a:t>martijn.kind@un.org</a:t>
            </a:r>
            <a:endParaRPr lang="en-GB" dirty="0">
              <a:latin typeface="Roboto Light" panose="02000000000000000000" pitchFamily="2" charset="0"/>
              <a:ea typeface="Roboto Light" panose="02000000000000000000" pitchFamily="2" charset="0"/>
            </a:endParaRPr>
          </a:p>
          <a:p>
            <a:r>
              <a:rPr lang="en-GB" dirty="0">
                <a:latin typeface="Roboto Light" panose="02000000000000000000" pitchFamily="2" charset="0"/>
                <a:ea typeface="Roboto Light" panose="02000000000000000000" pitchFamily="2" charset="0"/>
                <a:hlinkClick r:id="rId3">
                  <a:extLst>
                    <a:ext uri="{A12FA001-AC4F-418D-AE19-62706E023703}">
                      <ahyp:hlinkClr xmlns:ahyp="http://schemas.microsoft.com/office/drawing/2018/hyperlinkcolor" val="tx"/>
                    </a:ext>
                  </a:extLst>
                </a:hlinkClick>
              </a:rPr>
              <a:t>rausis@un.org</a:t>
            </a:r>
            <a:endParaRPr lang="en-GB" dirty="0">
              <a:latin typeface="Roboto Light" panose="02000000000000000000" pitchFamily="2" charset="0"/>
              <a:ea typeface="Roboto Light" panose="02000000000000000000" pitchFamily="2" charset="0"/>
            </a:endParaRPr>
          </a:p>
        </p:txBody>
      </p:sp>
      <p:pic>
        <p:nvPicPr>
          <p:cNvPr id="11" name="Graphic 10" descr="Envelope outline">
            <a:extLst>
              <a:ext uri="{FF2B5EF4-FFF2-40B4-BE49-F238E27FC236}">
                <a16:creationId xmlns:a16="http://schemas.microsoft.com/office/drawing/2014/main" id="{3DB1F823-7D1A-4B7D-9168-F0B1CEACE01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638800" y="3484240"/>
            <a:ext cx="914400" cy="914400"/>
          </a:xfrm>
          <a:prstGeom prst="rect">
            <a:avLst/>
          </a:prstGeom>
        </p:spPr>
      </p:pic>
    </p:spTree>
    <p:extLst>
      <p:ext uri="{BB962C8B-B14F-4D97-AF65-F5344CB8AC3E}">
        <p14:creationId xmlns:p14="http://schemas.microsoft.com/office/powerpoint/2010/main" val="1194365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AF19FA7-EFAA-67E9-BCA3-A730D3B34432}"/>
              </a:ext>
            </a:extLst>
          </p:cNvPr>
          <p:cNvSpPr txBox="1">
            <a:spLocks/>
          </p:cNvSpPr>
          <p:nvPr/>
        </p:nvSpPr>
        <p:spPr>
          <a:xfrm>
            <a:off x="0" y="0"/>
            <a:ext cx="12192000" cy="792088"/>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latin typeface="Roboto" pitchFamily="2" charset="0"/>
                <a:ea typeface="Roboto" pitchFamily="2" charset="0"/>
              </a:rPr>
              <a:t>UN-CTS data submissions</a:t>
            </a:r>
            <a:endParaRPr lang="en-GB" dirty="0">
              <a:solidFill>
                <a:schemeClr val="bg1"/>
              </a:solidFill>
              <a:latin typeface="Roboto" pitchFamily="2" charset="0"/>
              <a:ea typeface="Roboto" pitchFamily="2" charset="0"/>
            </a:endParaRPr>
          </a:p>
        </p:txBody>
      </p:sp>
      <p:graphicFrame>
        <p:nvGraphicFramePr>
          <p:cNvPr id="2" name="Table 2">
            <a:extLst>
              <a:ext uri="{FF2B5EF4-FFF2-40B4-BE49-F238E27FC236}">
                <a16:creationId xmlns:a16="http://schemas.microsoft.com/office/drawing/2014/main" id="{34EFF2AD-C3E6-401C-0462-E64006B59C2D}"/>
              </a:ext>
            </a:extLst>
          </p:cNvPr>
          <p:cNvGraphicFramePr>
            <a:graphicFrameLocks noGrp="1"/>
          </p:cNvGraphicFramePr>
          <p:nvPr>
            <p:extLst>
              <p:ext uri="{D42A27DB-BD31-4B8C-83A1-F6EECF244321}">
                <p14:modId xmlns:p14="http://schemas.microsoft.com/office/powerpoint/2010/main" val="1421202395"/>
              </p:ext>
            </p:extLst>
          </p:nvPr>
        </p:nvGraphicFramePr>
        <p:xfrm>
          <a:off x="2191441" y="1037247"/>
          <a:ext cx="7809117" cy="5431344"/>
        </p:xfrm>
        <a:graphic>
          <a:graphicData uri="http://schemas.openxmlformats.org/drawingml/2006/table">
            <a:tbl>
              <a:tblPr firstRow="1" bandRow="1">
                <a:tableStyleId>{5C22544A-7EE6-4342-B048-85BDC9FD1C3A}</a:tableStyleId>
              </a:tblPr>
              <a:tblGrid>
                <a:gridCol w="2123541">
                  <a:extLst>
                    <a:ext uri="{9D8B030D-6E8A-4147-A177-3AD203B41FA5}">
                      <a16:colId xmlns:a16="http://schemas.microsoft.com/office/drawing/2014/main" val="1468855620"/>
                    </a:ext>
                  </a:extLst>
                </a:gridCol>
                <a:gridCol w="1421394">
                  <a:extLst>
                    <a:ext uri="{9D8B030D-6E8A-4147-A177-3AD203B41FA5}">
                      <a16:colId xmlns:a16="http://schemas.microsoft.com/office/drawing/2014/main" val="1608725646"/>
                    </a:ext>
                  </a:extLst>
                </a:gridCol>
                <a:gridCol w="1421394">
                  <a:extLst>
                    <a:ext uri="{9D8B030D-6E8A-4147-A177-3AD203B41FA5}">
                      <a16:colId xmlns:a16="http://schemas.microsoft.com/office/drawing/2014/main" val="3821281509"/>
                    </a:ext>
                  </a:extLst>
                </a:gridCol>
                <a:gridCol w="1421394">
                  <a:extLst>
                    <a:ext uri="{9D8B030D-6E8A-4147-A177-3AD203B41FA5}">
                      <a16:colId xmlns:a16="http://schemas.microsoft.com/office/drawing/2014/main" val="1791476952"/>
                    </a:ext>
                  </a:extLst>
                </a:gridCol>
                <a:gridCol w="1421394">
                  <a:extLst>
                    <a:ext uri="{9D8B030D-6E8A-4147-A177-3AD203B41FA5}">
                      <a16:colId xmlns:a16="http://schemas.microsoft.com/office/drawing/2014/main" val="1877710895"/>
                    </a:ext>
                  </a:extLst>
                </a:gridCol>
              </a:tblGrid>
              <a:tr h="363022">
                <a:tc>
                  <a:txBody>
                    <a:bodyPr/>
                    <a:lstStyle/>
                    <a:p>
                      <a:r>
                        <a:rPr lang="en-US" dirty="0"/>
                        <a:t>Country</a:t>
                      </a:r>
                      <a:endParaRPr lang="en-GB" i="1" dirty="0"/>
                    </a:p>
                  </a:txBody>
                  <a:tcPr/>
                </a:tc>
                <a:tc>
                  <a:txBody>
                    <a:bodyPr/>
                    <a:lstStyle/>
                    <a:p>
                      <a:r>
                        <a:rPr lang="en-US" dirty="0"/>
                        <a:t>2019</a:t>
                      </a:r>
                      <a:endParaRPr lang="en-GB" i="1" dirty="0"/>
                    </a:p>
                  </a:txBody>
                  <a:tcPr/>
                </a:tc>
                <a:tc>
                  <a:txBody>
                    <a:bodyPr/>
                    <a:lstStyle/>
                    <a:p>
                      <a:r>
                        <a:rPr lang="en-US" dirty="0"/>
                        <a:t>2020</a:t>
                      </a:r>
                      <a:endParaRPr lang="en-GB" i="1" dirty="0"/>
                    </a:p>
                  </a:txBody>
                  <a:tcPr/>
                </a:tc>
                <a:tc>
                  <a:txBody>
                    <a:bodyPr/>
                    <a:lstStyle/>
                    <a:p>
                      <a:r>
                        <a:rPr lang="en-US" dirty="0"/>
                        <a:t>2021</a:t>
                      </a:r>
                      <a:endParaRPr lang="en-GB" i="1" dirty="0"/>
                    </a:p>
                  </a:txBody>
                  <a:tcPr/>
                </a:tc>
                <a:tc>
                  <a:txBody>
                    <a:bodyPr/>
                    <a:lstStyle/>
                    <a:p>
                      <a:r>
                        <a:rPr lang="en-US" dirty="0"/>
                        <a:t>2022</a:t>
                      </a:r>
                      <a:endParaRPr lang="en-GB" i="1" dirty="0"/>
                    </a:p>
                  </a:txBody>
                  <a:tcPr/>
                </a:tc>
                <a:extLst>
                  <a:ext uri="{0D108BD9-81ED-4DB2-BD59-A6C34878D82A}">
                    <a16:rowId xmlns:a16="http://schemas.microsoft.com/office/drawing/2014/main" val="738362161"/>
                  </a:ext>
                </a:extLst>
              </a:tr>
              <a:tr h="316599">
                <a:tc>
                  <a:txBody>
                    <a:bodyPr/>
                    <a:lstStyle/>
                    <a:p>
                      <a:r>
                        <a:rPr lang="en-US" sz="1400" dirty="0"/>
                        <a:t>Algeria</a:t>
                      </a:r>
                      <a:endParaRPr lang="en-GB" sz="1400" dirty="0"/>
                    </a:p>
                  </a:txBody>
                  <a:tcPr/>
                </a:tc>
                <a:tc>
                  <a:txBody>
                    <a:bodyPr/>
                    <a:lstStyle/>
                    <a:p>
                      <a:r>
                        <a:rPr lang="en-US" sz="1400" dirty="0"/>
                        <a:t>Y</a:t>
                      </a:r>
                      <a:endParaRPr lang="en-GB" sz="1400" dirty="0"/>
                    </a:p>
                  </a:txBody>
                  <a:tcPr/>
                </a:tc>
                <a:tc>
                  <a:txBody>
                    <a:bodyPr/>
                    <a:lstStyle/>
                    <a:p>
                      <a:endParaRPr lang="en-GB" sz="1400"/>
                    </a:p>
                  </a:txBody>
                  <a:tcPr/>
                </a:tc>
                <a:tc>
                  <a:txBody>
                    <a:bodyPr/>
                    <a:lstStyle/>
                    <a:p>
                      <a:endParaRPr lang="en-GB" sz="1400"/>
                    </a:p>
                  </a:txBody>
                  <a:tcPr/>
                </a:tc>
                <a:tc>
                  <a:txBody>
                    <a:bodyPr/>
                    <a:lstStyle/>
                    <a:p>
                      <a:r>
                        <a:rPr lang="en-US" sz="1400" dirty="0"/>
                        <a:t>Y</a:t>
                      </a:r>
                      <a:endParaRPr lang="en-GB" sz="1400" dirty="0"/>
                    </a:p>
                  </a:txBody>
                  <a:tcPr/>
                </a:tc>
                <a:extLst>
                  <a:ext uri="{0D108BD9-81ED-4DB2-BD59-A6C34878D82A}">
                    <a16:rowId xmlns:a16="http://schemas.microsoft.com/office/drawing/2014/main" val="773149468"/>
                  </a:ext>
                </a:extLst>
              </a:tr>
              <a:tr h="316599">
                <a:tc>
                  <a:txBody>
                    <a:bodyPr/>
                    <a:lstStyle/>
                    <a:p>
                      <a:r>
                        <a:rPr lang="en-US" sz="1400" dirty="0"/>
                        <a:t>Egypt</a:t>
                      </a:r>
                      <a:endParaRPr lang="en-GB" sz="1400" dirty="0"/>
                    </a:p>
                  </a:txBody>
                  <a:tcPr/>
                </a:tc>
                <a:tc>
                  <a:txBody>
                    <a:bodyPr/>
                    <a:lstStyle/>
                    <a:p>
                      <a:endParaRPr lang="en-GB" sz="1400" dirty="0"/>
                    </a:p>
                  </a:txBody>
                  <a:tcPr/>
                </a:tc>
                <a:tc>
                  <a:txBody>
                    <a:bodyPr/>
                    <a:lstStyle/>
                    <a:p>
                      <a:endParaRPr lang="en-GB" sz="1400"/>
                    </a:p>
                  </a:txBody>
                  <a:tcPr/>
                </a:tc>
                <a:tc>
                  <a:txBody>
                    <a:bodyPr/>
                    <a:lstStyle/>
                    <a:p>
                      <a:endParaRPr lang="en-GB" sz="1400"/>
                    </a:p>
                  </a:txBody>
                  <a:tcPr/>
                </a:tc>
                <a:tc>
                  <a:txBody>
                    <a:bodyPr/>
                    <a:lstStyle/>
                    <a:p>
                      <a:endParaRPr lang="en-GB" sz="1400"/>
                    </a:p>
                  </a:txBody>
                  <a:tcPr/>
                </a:tc>
                <a:extLst>
                  <a:ext uri="{0D108BD9-81ED-4DB2-BD59-A6C34878D82A}">
                    <a16:rowId xmlns:a16="http://schemas.microsoft.com/office/drawing/2014/main" val="1469486248"/>
                  </a:ext>
                </a:extLst>
              </a:tr>
              <a:tr h="316599">
                <a:tc>
                  <a:txBody>
                    <a:bodyPr/>
                    <a:lstStyle/>
                    <a:p>
                      <a:r>
                        <a:rPr lang="en-US" sz="1400" dirty="0"/>
                        <a:t>Iraq</a:t>
                      </a:r>
                      <a:endParaRPr lang="en-GB" sz="1400" dirty="0"/>
                    </a:p>
                  </a:txBody>
                  <a:tcPr/>
                </a:tc>
                <a:tc>
                  <a:txBody>
                    <a:bodyPr/>
                    <a:lstStyle/>
                    <a:p>
                      <a:endParaRPr lang="en-GB" sz="1400" dirty="0"/>
                    </a:p>
                  </a:txBody>
                  <a:tcPr/>
                </a:tc>
                <a:tc>
                  <a:txBody>
                    <a:bodyPr/>
                    <a:lstStyle/>
                    <a:p>
                      <a:endParaRPr lang="en-GB" sz="1400"/>
                    </a:p>
                  </a:txBody>
                  <a:tcPr/>
                </a:tc>
                <a:tc>
                  <a:txBody>
                    <a:bodyPr/>
                    <a:lstStyle/>
                    <a:p>
                      <a:r>
                        <a:rPr lang="en-US" sz="1400" dirty="0"/>
                        <a:t>Y</a:t>
                      </a:r>
                      <a:endParaRPr lang="en-GB" sz="1400" dirty="0"/>
                    </a:p>
                  </a:txBody>
                  <a:tcPr/>
                </a:tc>
                <a:tc>
                  <a:txBody>
                    <a:bodyPr/>
                    <a:lstStyle/>
                    <a:p>
                      <a:endParaRPr lang="en-GB" sz="1400"/>
                    </a:p>
                  </a:txBody>
                  <a:tcPr/>
                </a:tc>
                <a:extLst>
                  <a:ext uri="{0D108BD9-81ED-4DB2-BD59-A6C34878D82A}">
                    <a16:rowId xmlns:a16="http://schemas.microsoft.com/office/drawing/2014/main" val="1264772164"/>
                  </a:ext>
                </a:extLst>
              </a:tr>
              <a:tr h="316599">
                <a:tc>
                  <a:txBody>
                    <a:bodyPr/>
                    <a:lstStyle/>
                    <a:p>
                      <a:r>
                        <a:rPr lang="en-US" sz="1400" dirty="0"/>
                        <a:t>Jordan</a:t>
                      </a:r>
                      <a:endParaRPr lang="en-GB" sz="1400" dirty="0"/>
                    </a:p>
                  </a:txBody>
                  <a:tcPr/>
                </a:tc>
                <a:tc>
                  <a:txBody>
                    <a:bodyPr/>
                    <a:lstStyle/>
                    <a:p>
                      <a:endParaRPr lang="en-GB" sz="1400" dirty="0"/>
                    </a:p>
                  </a:txBody>
                  <a:tcPr/>
                </a:tc>
                <a:tc>
                  <a:txBody>
                    <a:bodyPr/>
                    <a:lstStyle/>
                    <a:p>
                      <a:r>
                        <a:rPr lang="en-US" sz="1400" dirty="0"/>
                        <a:t>Y</a:t>
                      </a:r>
                      <a:endParaRPr lang="en-GB" sz="1400" dirty="0"/>
                    </a:p>
                  </a:txBody>
                  <a:tcPr/>
                </a:tc>
                <a:tc>
                  <a:txBody>
                    <a:bodyPr/>
                    <a:lstStyle/>
                    <a:p>
                      <a:endParaRPr lang="en-GB" sz="1400" dirty="0"/>
                    </a:p>
                  </a:txBody>
                  <a:tcPr/>
                </a:tc>
                <a:tc>
                  <a:txBody>
                    <a:bodyPr/>
                    <a:lstStyle/>
                    <a:p>
                      <a:r>
                        <a:rPr lang="en-US" sz="1400" dirty="0"/>
                        <a:t>Y</a:t>
                      </a:r>
                      <a:endParaRPr lang="en-GB" sz="1400" dirty="0"/>
                    </a:p>
                  </a:txBody>
                  <a:tcPr/>
                </a:tc>
                <a:extLst>
                  <a:ext uri="{0D108BD9-81ED-4DB2-BD59-A6C34878D82A}">
                    <a16:rowId xmlns:a16="http://schemas.microsoft.com/office/drawing/2014/main" val="1555634015"/>
                  </a:ext>
                </a:extLst>
              </a:tr>
              <a:tr h="316599">
                <a:tc>
                  <a:txBody>
                    <a:bodyPr/>
                    <a:lstStyle/>
                    <a:p>
                      <a:r>
                        <a:rPr lang="en-US" sz="1400" dirty="0"/>
                        <a:t>Lebanon</a:t>
                      </a:r>
                      <a:endParaRPr lang="en-GB" sz="1400" dirty="0"/>
                    </a:p>
                  </a:txBody>
                  <a:tcPr/>
                </a:tc>
                <a:tc>
                  <a:txBody>
                    <a:bodyPr/>
                    <a:lstStyle/>
                    <a:p>
                      <a:endParaRPr lang="en-GB" sz="1400" dirty="0"/>
                    </a:p>
                  </a:txBody>
                  <a:tcPr/>
                </a:tc>
                <a:tc>
                  <a:txBody>
                    <a:bodyPr/>
                    <a:lstStyle/>
                    <a:p>
                      <a:r>
                        <a:rPr lang="en-US" sz="1400" dirty="0"/>
                        <a:t>Y</a:t>
                      </a:r>
                      <a:endParaRPr lang="en-GB" sz="1400" dirty="0"/>
                    </a:p>
                  </a:txBody>
                  <a:tcPr/>
                </a:tc>
                <a:tc>
                  <a:txBody>
                    <a:bodyPr/>
                    <a:lstStyle/>
                    <a:p>
                      <a:r>
                        <a:rPr lang="en-US" sz="1400" dirty="0"/>
                        <a:t>Y</a:t>
                      </a:r>
                      <a:endParaRPr lang="en-GB" sz="1400" dirty="0"/>
                    </a:p>
                  </a:txBody>
                  <a:tcPr/>
                </a:tc>
                <a:tc>
                  <a:txBody>
                    <a:bodyPr/>
                    <a:lstStyle/>
                    <a:p>
                      <a:r>
                        <a:rPr lang="en-US" sz="1400" dirty="0"/>
                        <a:t>Y</a:t>
                      </a:r>
                      <a:endParaRPr lang="en-GB" sz="1400" dirty="0"/>
                    </a:p>
                  </a:txBody>
                  <a:tcPr/>
                </a:tc>
                <a:extLst>
                  <a:ext uri="{0D108BD9-81ED-4DB2-BD59-A6C34878D82A}">
                    <a16:rowId xmlns:a16="http://schemas.microsoft.com/office/drawing/2014/main" val="3860330109"/>
                  </a:ext>
                </a:extLst>
              </a:tr>
              <a:tr h="316599">
                <a:tc>
                  <a:txBody>
                    <a:bodyPr/>
                    <a:lstStyle/>
                    <a:p>
                      <a:r>
                        <a:rPr lang="en-US" sz="1400" dirty="0"/>
                        <a:t>Libya</a:t>
                      </a:r>
                      <a:endParaRPr lang="en-GB" sz="1400" dirty="0"/>
                    </a:p>
                  </a:txBody>
                  <a:tcPr/>
                </a:tc>
                <a:tc>
                  <a:txBody>
                    <a:bodyPr/>
                    <a:lstStyle/>
                    <a:p>
                      <a:endParaRPr lang="en-GB" sz="1400" dirty="0"/>
                    </a:p>
                  </a:txBody>
                  <a:tcPr/>
                </a:tc>
                <a:tc>
                  <a:txBody>
                    <a:bodyPr/>
                    <a:lstStyle/>
                    <a:p>
                      <a:endParaRPr lang="en-GB" sz="1400" dirty="0"/>
                    </a:p>
                  </a:txBody>
                  <a:tcPr/>
                </a:tc>
                <a:tc>
                  <a:txBody>
                    <a:bodyPr/>
                    <a:lstStyle/>
                    <a:p>
                      <a:endParaRPr lang="en-GB" sz="1400"/>
                    </a:p>
                  </a:txBody>
                  <a:tcPr/>
                </a:tc>
                <a:tc>
                  <a:txBody>
                    <a:bodyPr/>
                    <a:lstStyle/>
                    <a:p>
                      <a:endParaRPr lang="en-GB" sz="1400"/>
                    </a:p>
                  </a:txBody>
                  <a:tcPr/>
                </a:tc>
                <a:extLst>
                  <a:ext uri="{0D108BD9-81ED-4DB2-BD59-A6C34878D82A}">
                    <a16:rowId xmlns:a16="http://schemas.microsoft.com/office/drawing/2014/main" val="3939992718"/>
                  </a:ext>
                </a:extLst>
              </a:tr>
              <a:tr h="316599">
                <a:tc>
                  <a:txBody>
                    <a:bodyPr/>
                    <a:lstStyle/>
                    <a:p>
                      <a:r>
                        <a:rPr lang="en-US" sz="1400" dirty="0"/>
                        <a:t>Mauritania</a:t>
                      </a:r>
                      <a:endParaRPr lang="en-GB" sz="1400" dirty="0"/>
                    </a:p>
                  </a:txBody>
                  <a:tcPr/>
                </a:tc>
                <a:tc>
                  <a:txBody>
                    <a:bodyPr/>
                    <a:lstStyle/>
                    <a:p>
                      <a:endParaRPr lang="en-GB" sz="1400" dirty="0"/>
                    </a:p>
                  </a:txBody>
                  <a:tcPr/>
                </a:tc>
                <a:tc>
                  <a:txBody>
                    <a:bodyPr/>
                    <a:lstStyle/>
                    <a:p>
                      <a:endParaRPr lang="en-GB" sz="1400" dirty="0"/>
                    </a:p>
                  </a:txBody>
                  <a:tcPr/>
                </a:tc>
                <a:tc>
                  <a:txBody>
                    <a:bodyPr/>
                    <a:lstStyle/>
                    <a:p>
                      <a:endParaRPr lang="en-GB" sz="1400" dirty="0"/>
                    </a:p>
                  </a:txBody>
                  <a:tcPr/>
                </a:tc>
                <a:tc>
                  <a:txBody>
                    <a:bodyPr/>
                    <a:lstStyle/>
                    <a:p>
                      <a:r>
                        <a:rPr lang="en-US" sz="1400" dirty="0"/>
                        <a:t>Y</a:t>
                      </a:r>
                      <a:endParaRPr lang="en-GB" sz="1400" dirty="0"/>
                    </a:p>
                  </a:txBody>
                  <a:tcPr/>
                </a:tc>
                <a:extLst>
                  <a:ext uri="{0D108BD9-81ED-4DB2-BD59-A6C34878D82A}">
                    <a16:rowId xmlns:a16="http://schemas.microsoft.com/office/drawing/2014/main" val="1322924109"/>
                  </a:ext>
                </a:extLst>
              </a:tr>
              <a:tr h="316599">
                <a:tc>
                  <a:txBody>
                    <a:bodyPr/>
                    <a:lstStyle/>
                    <a:p>
                      <a:r>
                        <a:rPr lang="en-US" sz="1400" dirty="0"/>
                        <a:t>Morocco</a:t>
                      </a:r>
                      <a:endParaRPr lang="en-GB" sz="1400" dirty="0"/>
                    </a:p>
                  </a:txBody>
                  <a:tcPr/>
                </a:tc>
                <a:tc>
                  <a:txBody>
                    <a:bodyPr/>
                    <a:lstStyle/>
                    <a:p>
                      <a:r>
                        <a:rPr lang="en-US" sz="1400" dirty="0"/>
                        <a:t>Y</a:t>
                      </a:r>
                      <a:endParaRPr lang="en-GB" sz="1400" dirty="0"/>
                    </a:p>
                  </a:txBody>
                  <a:tcPr/>
                </a:tc>
                <a:tc>
                  <a:txBody>
                    <a:bodyPr/>
                    <a:lstStyle/>
                    <a:p>
                      <a:r>
                        <a:rPr lang="en-US" sz="1400" dirty="0"/>
                        <a:t>Y</a:t>
                      </a:r>
                      <a:endParaRPr lang="en-GB" sz="1400" dirty="0"/>
                    </a:p>
                  </a:txBody>
                  <a:tcPr/>
                </a:tc>
                <a:tc>
                  <a:txBody>
                    <a:bodyPr/>
                    <a:lstStyle/>
                    <a:p>
                      <a:r>
                        <a:rPr lang="en-US" sz="1400" dirty="0"/>
                        <a:t>Y</a:t>
                      </a:r>
                      <a:endParaRPr lang="en-GB" sz="1400" dirty="0"/>
                    </a:p>
                  </a:txBody>
                  <a:tcPr/>
                </a:tc>
                <a:tc>
                  <a:txBody>
                    <a:bodyPr/>
                    <a:lstStyle/>
                    <a:p>
                      <a:r>
                        <a:rPr lang="en-US" sz="1400" dirty="0"/>
                        <a:t>Y</a:t>
                      </a:r>
                      <a:endParaRPr lang="en-GB" sz="1400" dirty="0"/>
                    </a:p>
                  </a:txBody>
                  <a:tcPr/>
                </a:tc>
                <a:extLst>
                  <a:ext uri="{0D108BD9-81ED-4DB2-BD59-A6C34878D82A}">
                    <a16:rowId xmlns:a16="http://schemas.microsoft.com/office/drawing/2014/main" val="2704194329"/>
                  </a:ext>
                </a:extLst>
              </a:tr>
              <a:tr h="316599">
                <a:tc>
                  <a:txBody>
                    <a:bodyPr/>
                    <a:lstStyle/>
                    <a:p>
                      <a:r>
                        <a:rPr lang="en-US" sz="1400" dirty="0"/>
                        <a:t>Oman</a:t>
                      </a:r>
                      <a:endParaRPr lang="en-GB" sz="1400" dirty="0"/>
                    </a:p>
                  </a:txBody>
                  <a:tcPr/>
                </a:tc>
                <a:tc>
                  <a:txBody>
                    <a:bodyPr/>
                    <a:lstStyle/>
                    <a:p>
                      <a:r>
                        <a:rPr lang="en-US" sz="1400" dirty="0"/>
                        <a:t>Y</a:t>
                      </a:r>
                      <a:endParaRPr lang="en-GB" sz="1400" dirty="0"/>
                    </a:p>
                  </a:txBody>
                  <a:tcPr/>
                </a:tc>
                <a:tc>
                  <a:txBody>
                    <a:bodyPr/>
                    <a:lstStyle/>
                    <a:p>
                      <a:endParaRPr lang="en-GB" sz="1400" dirty="0"/>
                    </a:p>
                  </a:txBody>
                  <a:tcPr/>
                </a:tc>
                <a:tc>
                  <a:txBody>
                    <a:bodyPr/>
                    <a:lstStyle/>
                    <a:p>
                      <a:r>
                        <a:rPr lang="en-US" sz="1400" dirty="0"/>
                        <a:t>Y</a:t>
                      </a:r>
                      <a:endParaRPr lang="en-GB" sz="1400" dirty="0"/>
                    </a:p>
                  </a:txBody>
                  <a:tcPr/>
                </a:tc>
                <a:tc>
                  <a:txBody>
                    <a:bodyPr/>
                    <a:lstStyle/>
                    <a:p>
                      <a:r>
                        <a:rPr lang="en-US" sz="1400" dirty="0"/>
                        <a:t>Y</a:t>
                      </a:r>
                      <a:endParaRPr lang="en-GB" sz="1400" dirty="0"/>
                    </a:p>
                  </a:txBody>
                  <a:tcPr/>
                </a:tc>
                <a:extLst>
                  <a:ext uri="{0D108BD9-81ED-4DB2-BD59-A6C34878D82A}">
                    <a16:rowId xmlns:a16="http://schemas.microsoft.com/office/drawing/2014/main" val="3146643379"/>
                  </a:ext>
                </a:extLst>
              </a:tr>
              <a:tr h="316599">
                <a:tc>
                  <a:txBody>
                    <a:bodyPr/>
                    <a:lstStyle/>
                    <a:p>
                      <a:r>
                        <a:rPr lang="en-US" sz="1400" dirty="0"/>
                        <a:t>State of Palestine</a:t>
                      </a:r>
                      <a:endParaRPr lang="en-GB" sz="1400" dirty="0"/>
                    </a:p>
                  </a:txBody>
                  <a:tcPr/>
                </a:tc>
                <a:tc>
                  <a:txBody>
                    <a:bodyPr/>
                    <a:lstStyle/>
                    <a:p>
                      <a:r>
                        <a:rPr lang="en-US" sz="1400" dirty="0"/>
                        <a:t>Y</a:t>
                      </a:r>
                      <a:endParaRPr lang="en-GB" sz="1400" dirty="0"/>
                    </a:p>
                  </a:txBody>
                  <a:tcPr/>
                </a:tc>
                <a:tc>
                  <a:txBody>
                    <a:bodyPr/>
                    <a:lstStyle/>
                    <a:p>
                      <a:endParaRPr lang="en-GB" sz="1400" dirty="0"/>
                    </a:p>
                  </a:txBody>
                  <a:tcPr/>
                </a:tc>
                <a:tc>
                  <a:txBody>
                    <a:bodyPr/>
                    <a:lstStyle/>
                    <a:p>
                      <a:r>
                        <a:rPr lang="en-US" sz="1400" dirty="0"/>
                        <a:t>Y</a:t>
                      </a:r>
                      <a:endParaRPr lang="en-GB" sz="1400" dirty="0"/>
                    </a:p>
                  </a:txBody>
                  <a:tcPr/>
                </a:tc>
                <a:tc>
                  <a:txBody>
                    <a:bodyPr/>
                    <a:lstStyle/>
                    <a:p>
                      <a:r>
                        <a:rPr lang="en-US" sz="1400" dirty="0"/>
                        <a:t>Y</a:t>
                      </a:r>
                      <a:endParaRPr lang="en-GB" sz="1400" dirty="0"/>
                    </a:p>
                  </a:txBody>
                  <a:tcPr/>
                </a:tc>
                <a:extLst>
                  <a:ext uri="{0D108BD9-81ED-4DB2-BD59-A6C34878D82A}">
                    <a16:rowId xmlns:a16="http://schemas.microsoft.com/office/drawing/2014/main" val="1697226010"/>
                  </a:ext>
                </a:extLst>
              </a:tr>
              <a:tr h="316599">
                <a:tc>
                  <a:txBody>
                    <a:bodyPr/>
                    <a:lstStyle/>
                    <a:p>
                      <a:r>
                        <a:rPr lang="en-US" sz="1400" dirty="0"/>
                        <a:t>Qatar</a:t>
                      </a:r>
                      <a:endParaRPr lang="en-GB" sz="1400" dirty="0"/>
                    </a:p>
                  </a:txBody>
                  <a:tcPr/>
                </a:tc>
                <a:tc>
                  <a:txBody>
                    <a:bodyPr/>
                    <a:lstStyle/>
                    <a:p>
                      <a:endParaRPr lang="en-GB" sz="1400" dirty="0"/>
                    </a:p>
                  </a:txBody>
                  <a:tcPr/>
                </a:tc>
                <a:tc>
                  <a:txBody>
                    <a:bodyPr/>
                    <a:lstStyle/>
                    <a:p>
                      <a:endParaRPr lang="en-GB" sz="1400" dirty="0"/>
                    </a:p>
                  </a:txBody>
                  <a:tcPr/>
                </a:tc>
                <a:tc>
                  <a:txBody>
                    <a:bodyPr/>
                    <a:lstStyle/>
                    <a:p>
                      <a:endParaRPr lang="en-GB" sz="1400" dirty="0"/>
                    </a:p>
                  </a:txBody>
                  <a:tcPr/>
                </a:tc>
                <a:tc>
                  <a:txBody>
                    <a:bodyPr/>
                    <a:lstStyle/>
                    <a:p>
                      <a:r>
                        <a:rPr lang="en-US" sz="1400" dirty="0"/>
                        <a:t>Y</a:t>
                      </a:r>
                      <a:endParaRPr lang="en-GB" sz="1400" dirty="0"/>
                    </a:p>
                  </a:txBody>
                  <a:tcPr/>
                </a:tc>
                <a:extLst>
                  <a:ext uri="{0D108BD9-81ED-4DB2-BD59-A6C34878D82A}">
                    <a16:rowId xmlns:a16="http://schemas.microsoft.com/office/drawing/2014/main" val="2248282293"/>
                  </a:ext>
                </a:extLst>
              </a:tr>
              <a:tr h="316599">
                <a:tc>
                  <a:txBody>
                    <a:bodyPr/>
                    <a:lstStyle/>
                    <a:p>
                      <a:r>
                        <a:rPr lang="en-US" sz="1400" dirty="0"/>
                        <a:t>Saudi Arabia</a:t>
                      </a:r>
                      <a:endParaRPr lang="en-GB" sz="1400" dirty="0"/>
                    </a:p>
                  </a:txBody>
                  <a:tcPr/>
                </a:tc>
                <a:tc>
                  <a:txBody>
                    <a:bodyPr/>
                    <a:lstStyle/>
                    <a:p>
                      <a:endParaRPr lang="en-GB" sz="1400" dirty="0"/>
                    </a:p>
                  </a:txBody>
                  <a:tcPr/>
                </a:tc>
                <a:tc>
                  <a:txBody>
                    <a:bodyPr/>
                    <a:lstStyle/>
                    <a:p>
                      <a:r>
                        <a:rPr lang="en-US" sz="1400" dirty="0"/>
                        <a:t>Y</a:t>
                      </a:r>
                      <a:endParaRPr lang="en-GB" sz="1400" dirty="0"/>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1917561862"/>
                  </a:ext>
                </a:extLst>
              </a:tr>
              <a:tr h="316599">
                <a:tc>
                  <a:txBody>
                    <a:bodyPr/>
                    <a:lstStyle/>
                    <a:p>
                      <a:r>
                        <a:rPr lang="en-US" sz="1400" dirty="0"/>
                        <a:t>Somalia</a:t>
                      </a:r>
                      <a:endParaRPr lang="en-GB" sz="1400" dirty="0"/>
                    </a:p>
                  </a:txBody>
                  <a:tcPr/>
                </a:tc>
                <a:tc>
                  <a:txBody>
                    <a:bodyPr/>
                    <a:lstStyle/>
                    <a:p>
                      <a:endParaRPr lang="en-GB" sz="1400"/>
                    </a:p>
                  </a:txBody>
                  <a:tcPr/>
                </a:tc>
                <a:tc>
                  <a:txBody>
                    <a:bodyPr/>
                    <a:lstStyle/>
                    <a:p>
                      <a:endParaRPr lang="en-GB" sz="1400" dirty="0"/>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1812497483"/>
                  </a:ext>
                </a:extLst>
              </a:tr>
              <a:tr h="316599">
                <a:tc>
                  <a:txBody>
                    <a:bodyPr/>
                    <a:lstStyle/>
                    <a:p>
                      <a:r>
                        <a:rPr lang="en-US" sz="1400" dirty="0"/>
                        <a:t>Syrian Arab Republic</a:t>
                      </a:r>
                      <a:endParaRPr lang="en-GB" sz="1400" dirty="0"/>
                    </a:p>
                  </a:txBody>
                  <a:tcPr/>
                </a:tc>
                <a:tc>
                  <a:txBody>
                    <a:bodyPr/>
                    <a:lstStyle/>
                    <a:p>
                      <a:r>
                        <a:rPr lang="en-US" sz="1400" dirty="0"/>
                        <a:t>Y</a:t>
                      </a:r>
                      <a:endParaRPr lang="en-GB" sz="1400" dirty="0"/>
                    </a:p>
                  </a:txBody>
                  <a:tcPr/>
                </a:tc>
                <a:tc>
                  <a:txBody>
                    <a:bodyPr/>
                    <a:lstStyle/>
                    <a:p>
                      <a:endParaRPr lang="en-GB" sz="1400" dirty="0"/>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2254201406"/>
                  </a:ext>
                </a:extLst>
              </a:tr>
              <a:tr h="316599">
                <a:tc>
                  <a:txBody>
                    <a:bodyPr/>
                    <a:lstStyle/>
                    <a:p>
                      <a:r>
                        <a:rPr lang="en-US" sz="1400" dirty="0"/>
                        <a:t>Tunisia</a:t>
                      </a:r>
                      <a:endParaRPr lang="en-GB" sz="1400" dirty="0"/>
                    </a:p>
                  </a:txBody>
                  <a:tcPr/>
                </a:tc>
                <a:tc>
                  <a:txBody>
                    <a:bodyPr/>
                    <a:lstStyle/>
                    <a:p>
                      <a:endParaRPr lang="en-GB" sz="1400" dirty="0"/>
                    </a:p>
                  </a:txBody>
                  <a:tcPr/>
                </a:tc>
                <a:tc>
                  <a:txBody>
                    <a:bodyPr/>
                    <a:lstStyle/>
                    <a:p>
                      <a:endParaRPr lang="en-GB" sz="1400" dirty="0"/>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1726327285"/>
                  </a:ext>
                </a:extLst>
              </a:tr>
              <a:tr h="316599">
                <a:tc>
                  <a:txBody>
                    <a:bodyPr/>
                    <a:lstStyle/>
                    <a:p>
                      <a:r>
                        <a:rPr lang="en-US" sz="1400" dirty="0"/>
                        <a:t>Yemen</a:t>
                      </a:r>
                      <a:endParaRPr lang="en-GB" sz="1400" dirty="0"/>
                    </a:p>
                  </a:txBody>
                  <a:tcPr/>
                </a:tc>
                <a:tc>
                  <a:txBody>
                    <a:bodyPr/>
                    <a:lstStyle/>
                    <a:p>
                      <a:endParaRPr lang="en-GB" sz="1400" dirty="0"/>
                    </a:p>
                  </a:txBody>
                  <a:tcPr/>
                </a:tc>
                <a:tc>
                  <a:txBody>
                    <a:bodyPr/>
                    <a:lstStyle/>
                    <a:p>
                      <a:endParaRPr lang="en-GB" sz="1400" dirty="0"/>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2098849255"/>
                  </a:ext>
                </a:extLst>
              </a:tr>
            </a:tbl>
          </a:graphicData>
        </a:graphic>
      </p:graphicFrame>
    </p:spTree>
    <p:extLst>
      <p:ext uri="{BB962C8B-B14F-4D97-AF65-F5344CB8AC3E}">
        <p14:creationId xmlns:p14="http://schemas.microsoft.com/office/powerpoint/2010/main" val="1054209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AF19FA7-EFAA-67E9-BCA3-A730D3B34432}"/>
              </a:ext>
            </a:extLst>
          </p:cNvPr>
          <p:cNvSpPr txBox="1">
            <a:spLocks/>
          </p:cNvSpPr>
          <p:nvPr/>
        </p:nvSpPr>
        <p:spPr>
          <a:xfrm>
            <a:off x="0" y="764704"/>
            <a:ext cx="12192000" cy="792088"/>
          </a:xfrm>
          <a:prstGeom prst="rect">
            <a:avLst/>
          </a:prstGeom>
          <a:solidFill>
            <a:schemeClr val="tx2"/>
          </a:solidFill>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400" b="1" dirty="0">
                <a:solidFill>
                  <a:schemeClr val="bg1"/>
                </a:solidFill>
                <a:latin typeface="Roboto"/>
                <a:ea typeface="Roboto"/>
                <a:cs typeface="Calibri"/>
              </a:rPr>
              <a:t>United Nations Survey on Crime Trends and the Operations of Criminal Justice Systems</a:t>
            </a:r>
            <a:r>
              <a:rPr lang="en-US" b="1" dirty="0">
                <a:solidFill>
                  <a:schemeClr val="bg1"/>
                </a:solidFill>
                <a:latin typeface="Roboto"/>
                <a:ea typeface="Roboto"/>
                <a:cs typeface="Calibri"/>
              </a:rPr>
              <a:t> </a:t>
            </a:r>
            <a:r>
              <a:rPr lang="en-US" sz="4000" b="1" dirty="0">
                <a:solidFill>
                  <a:schemeClr val="bg1"/>
                </a:solidFill>
                <a:latin typeface="Roboto"/>
                <a:ea typeface="Roboto"/>
                <a:cs typeface="Calibri"/>
              </a:rPr>
              <a:t>(UN-CTS)</a:t>
            </a:r>
            <a:endParaRPr lang="en-GB" dirty="0">
              <a:solidFill>
                <a:schemeClr val="bg1"/>
              </a:solidFill>
              <a:latin typeface="Roboto"/>
              <a:ea typeface="Roboto"/>
              <a:cs typeface="Roboto"/>
            </a:endParaRPr>
          </a:p>
        </p:txBody>
      </p:sp>
      <p:pic>
        <p:nvPicPr>
          <p:cNvPr id="7" name="Picture 6">
            <a:extLst>
              <a:ext uri="{FF2B5EF4-FFF2-40B4-BE49-F238E27FC236}">
                <a16:creationId xmlns:a16="http://schemas.microsoft.com/office/drawing/2014/main" id="{9C73B294-3451-868A-E189-BDBBB31EE6D7}"/>
              </a:ext>
            </a:extLst>
          </p:cNvPr>
          <p:cNvPicPr>
            <a:picLocks noChangeAspect="1"/>
          </p:cNvPicPr>
          <p:nvPr/>
        </p:nvPicPr>
        <p:blipFill>
          <a:blip r:embed="rId3"/>
          <a:stretch>
            <a:fillRect/>
          </a:stretch>
        </p:blipFill>
        <p:spPr>
          <a:xfrm>
            <a:off x="9891849" y="1981200"/>
            <a:ext cx="2190905" cy="3134142"/>
          </a:xfrm>
          <a:prstGeom prst="rect">
            <a:avLst/>
          </a:prstGeom>
          <a:ln w="6350">
            <a:solidFill>
              <a:schemeClr val="tx1"/>
            </a:solidFill>
          </a:ln>
        </p:spPr>
      </p:pic>
      <p:sp>
        <p:nvSpPr>
          <p:cNvPr id="9" name="Content Placeholder 8">
            <a:extLst>
              <a:ext uri="{FF2B5EF4-FFF2-40B4-BE49-F238E27FC236}">
                <a16:creationId xmlns:a16="http://schemas.microsoft.com/office/drawing/2014/main" id="{80C81D9A-A8BD-F5DD-FF4D-203C60376DB6}"/>
              </a:ext>
            </a:extLst>
          </p:cNvPr>
          <p:cNvSpPr>
            <a:spLocks noGrp="1"/>
          </p:cNvSpPr>
          <p:nvPr>
            <p:ph idx="1"/>
          </p:nvPr>
        </p:nvSpPr>
        <p:spPr>
          <a:xfrm>
            <a:off x="838200" y="1825624"/>
            <a:ext cx="10515600" cy="4810565"/>
          </a:xfrm>
        </p:spPr>
        <p:txBody>
          <a:bodyPr>
            <a:normAutofit lnSpcReduction="10000"/>
          </a:bodyPr>
          <a:lstStyle/>
          <a:p>
            <a:pPr marL="0" indent="0">
              <a:buNone/>
            </a:pPr>
            <a:r>
              <a:rPr lang="en-US" dirty="0"/>
              <a:t>Mandate</a:t>
            </a:r>
          </a:p>
          <a:p>
            <a:pPr marL="0" indent="0">
              <a:buNone/>
            </a:pPr>
            <a:r>
              <a:rPr lang="en-US" sz="2400" dirty="0">
                <a:latin typeface="Roboto Lt" pitchFamily="2" charset="0"/>
                <a:ea typeface="Roboto Lt" pitchFamily="2" charset="0"/>
                <a:cs typeface="Calibri"/>
              </a:rPr>
              <a:t>General Assembly Resolution </a:t>
            </a:r>
            <a:r>
              <a:rPr lang="en-US" sz="2400" dirty="0">
                <a:solidFill>
                  <a:srgbClr val="0563C1"/>
                </a:solidFill>
                <a:latin typeface="Roboto Lt" pitchFamily="2" charset="0"/>
                <a:ea typeface="Roboto Lt" pitchFamily="2" charset="0"/>
                <a:cs typeface="Calibri"/>
                <a:hlinkClick r:id="rId4">
                  <a:extLst>
                    <a:ext uri="{A12FA001-AC4F-418D-AE19-62706E023703}">
                      <ahyp:hlinkClr xmlns:ahyp="http://schemas.microsoft.com/office/drawing/2018/hyperlinkcolor" val="tx"/>
                    </a:ext>
                  </a:extLst>
                </a:hlinkClick>
              </a:rPr>
              <a:t>A/RES/3021(XXVII)</a:t>
            </a:r>
            <a:r>
              <a:rPr lang="en-US" sz="2400" dirty="0">
                <a:latin typeface="Roboto Lt" pitchFamily="2" charset="0"/>
                <a:ea typeface="Roboto Lt" pitchFamily="2" charset="0"/>
                <a:cs typeface="Calibri"/>
              </a:rPr>
              <a:t> in 1972, further </a:t>
            </a:r>
            <a:br>
              <a:rPr lang="en-US" sz="2400" dirty="0">
                <a:latin typeface="Roboto Lt" pitchFamily="2" charset="0"/>
                <a:ea typeface="Roboto Lt" pitchFamily="2" charset="0"/>
                <a:cs typeface="Calibri"/>
              </a:rPr>
            </a:br>
            <a:r>
              <a:rPr lang="en-US" sz="2400" dirty="0">
                <a:latin typeface="Roboto Lt" pitchFamily="2" charset="0"/>
                <a:ea typeface="Roboto Lt" pitchFamily="2" charset="0"/>
                <a:cs typeface="Calibri"/>
              </a:rPr>
              <a:t>formalized through ECOSOC Resolution </a:t>
            </a:r>
            <a:r>
              <a:rPr lang="en-US" sz="2400" u="sng" dirty="0">
                <a:solidFill>
                  <a:srgbClr val="0563C1"/>
                </a:solidFill>
                <a:effectLst/>
                <a:latin typeface="Roboto Lt" pitchFamily="2" charset="0"/>
                <a:ea typeface="Roboto Lt" pitchFamily="2" charset="0"/>
                <a:hlinkClick r:id="rId5">
                  <a:extLst>
                    <a:ext uri="{A12FA001-AC4F-418D-AE19-62706E023703}">
                      <ahyp:hlinkClr xmlns:ahyp="http://schemas.microsoft.com/office/drawing/2018/hyperlinkcolor" val="tx"/>
                    </a:ext>
                  </a:extLst>
                </a:hlinkClick>
              </a:rPr>
              <a:t>1984/48</a:t>
            </a:r>
            <a:r>
              <a:rPr lang="en-US" sz="2400" dirty="0">
                <a:effectLst/>
                <a:latin typeface="Roboto Lt" pitchFamily="2" charset="0"/>
                <a:ea typeface="Roboto Lt" pitchFamily="2" charset="0"/>
              </a:rPr>
              <a:t>.</a:t>
            </a:r>
          </a:p>
          <a:p>
            <a:pPr marL="0" indent="0">
              <a:buNone/>
            </a:pPr>
            <a:r>
              <a:rPr lang="en-US" sz="2400" dirty="0">
                <a:latin typeface="Roboto" pitchFamily="2" charset="0"/>
                <a:ea typeface="Roboto" pitchFamily="2" charset="0"/>
                <a:cs typeface="Calibri"/>
              </a:rPr>
              <a:t>Objectives</a:t>
            </a:r>
          </a:p>
          <a:p>
            <a:r>
              <a:rPr lang="en-US" sz="2400" dirty="0">
                <a:latin typeface="Roboto Lt" pitchFamily="2" charset="0"/>
                <a:ea typeface="Roboto Lt" pitchFamily="2" charset="0"/>
                <a:cs typeface="Calibri"/>
              </a:rPr>
              <a:t>Harmonize data collection in the criminal justice system</a:t>
            </a:r>
          </a:p>
          <a:p>
            <a:r>
              <a:rPr lang="en-US" sz="2400" dirty="0">
                <a:latin typeface="Roboto Lt" pitchFamily="2" charset="0"/>
                <a:ea typeface="Roboto Lt" pitchFamily="2" charset="0"/>
                <a:cs typeface="Calibri"/>
              </a:rPr>
              <a:t>Identify crime patterns</a:t>
            </a:r>
          </a:p>
          <a:p>
            <a:r>
              <a:rPr lang="en-US" sz="2400" dirty="0">
                <a:latin typeface="Roboto Lt" pitchFamily="2" charset="0"/>
                <a:ea typeface="Roboto Lt" pitchFamily="2" charset="0"/>
                <a:cs typeface="Calibri"/>
              </a:rPr>
              <a:t>Improve monitoring of the criminal justice system</a:t>
            </a:r>
          </a:p>
          <a:p>
            <a:r>
              <a:rPr lang="en-US" sz="2400" dirty="0">
                <a:latin typeface="Roboto Lt" pitchFamily="2" charset="0"/>
                <a:ea typeface="Roboto Lt" pitchFamily="2" charset="0"/>
                <a:cs typeface="Calibri"/>
              </a:rPr>
              <a:t>Improve monitoring of the SDGs</a:t>
            </a:r>
          </a:p>
          <a:p>
            <a:r>
              <a:rPr lang="en-US" sz="2400" dirty="0">
                <a:latin typeface="Roboto Lt" pitchFamily="2" charset="0"/>
                <a:ea typeface="Roboto Lt" pitchFamily="2" charset="0"/>
                <a:cs typeface="Calibri"/>
              </a:rPr>
              <a:t>Improve international comparability of crime statistics</a:t>
            </a:r>
          </a:p>
          <a:p>
            <a:endParaRPr lang="en-US" sz="2400" dirty="0">
              <a:latin typeface="Roboto Lt" pitchFamily="2" charset="0"/>
              <a:ea typeface="Roboto Lt" pitchFamily="2" charset="0"/>
              <a:cs typeface="Calibri"/>
            </a:endParaRPr>
          </a:p>
          <a:p>
            <a:pPr marL="0" indent="0">
              <a:buNone/>
            </a:pPr>
            <a:r>
              <a:rPr lang="en-US" sz="2400" dirty="0">
                <a:latin typeface="Roboto Lt" pitchFamily="2" charset="0"/>
                <a:ea typeface="Roboto Lt" pitchFamily="2" charset="0"/>
                <a:cs typeface="Calibri"/>
              </a:rPr>
              <a:t>More information at this </a:t>
            </a:r>
            <a:r>
              <a:rPr lang="en-US" sz="2400" dirty="0">
                <a:latin typeface="Roboto Lt" pitchFamily="2" charset="0"/>
                <a:ea typeface="Roboto Lt" pitchFamily="2" charset="0"/>
                <a:cs typeface="Calibri"/>
                <a:hlinkClick r:id="rId6"/>
              </a:rPr>
              <a:t>link</a:t>
            </a:r>
            <a:endParaRPr lang="en-US" sz="2400" dirty="0">
              <a:latin typeface="Roboto Lt" pitchFamily="2" charset="0"/>
              <a:ea typeface="Roboto Lt" pitchFamily="2" charset="0"/>
              <a:cs typeface="Calibri"/>
            </a:endParaRPr>
          </a:p>
          <a:p>
            <a:pPr marL="0" indent="0">
              <a:buNone/>
            </a:pPr>
            <a:endParaRPr lang="en-GB" dirty="0"/>
          </a:p>
        </p:txBody>
      </p:sp>
    </p:spTree>
    <p:extLst>
      <p:ext uri="{BB962C8B-B14F-4D97-AF65-F5344CB8AC3E}">
        <p14:creationId xmlns:p14="http://schemas.microsoft.com/office/powerpoint/2010/main" val="2255451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91014B0-D631-AFB3-B5D4-1697F3AEC11D}"/>
              </a:ext>
            </a:extLst>
          </p:cNvPr>
          <p:cNvSpPr txBox="1">
            <a:spLocks/>
          </p:cNvSpPr>
          <p:nvPr/>
        </p:nvSpPr>
        <p:spPr>
          <a:xfrm>
            <a:off x="0" y="764704"/>
            <a:ext cx="12192000" cy="792088"/>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latin typeface="Roboto" pitchFamily="2" charset="0"/>
                <a:ea typeface="Roboto" pitchFamily="2" charset="0"/>
              </a:rPr>
              <a:t>UN-CTS 2022 response</a:t>
            </a:r>
            <a:endParaRPr lang="en-GB" dirty="0">
              <a:solidFill>
                <a:schemeClr val="bg1"/>
              </a:solidFill>
              <a:latin typeface="Roboto" pitchFamily="2" charset="0"/>
              <a:ea typeface="Roboto" pitchFamily="2" charset="0"/>
            </a:endParaRPr>
          </a:p>
        </p:txBody>
      </p:sp>
      <p:pic>
        <p:nvPicPr>
          <p:cNvPr id="2" name="Picture 1">
            <a:extLst>
              <a:ext uri="{FF2B5EF4-FFF2-40B4-BE49-F238E27FC236}">
                <a16:creationId xmlns:a16="http://schemas.microsoft.com/office/drawing/2014/main" id="{75C586C8-BDEF-C9BB-1C55-8C0F0FB42CC0}"/>
              </a:ext>
            </a:extLst>
          </p:cNvPr>
          <p:cNvPicPr>
            <a:picLocks noChangeAspect="1"/>
          </p:cNvPicPr>
          <p:nvPr/>
        </p:nvPicPr>
        <p:blipFill>
          <a:blip r:embed="rId3"/>
          <a:stretch>
            <a:fillRect/>
          </a:stretch>
        </p:blipFill>
        <p:spPr>
          <a:xfrm>
            <a:off x="0" y="2374109"/>
            <a:ext cx="9598189" cy="4099432"/>
          </a:xfrm>
          <a:prstGeom prst="rect">
            <a:avLst/>
          </a:prstGeom>
        </p:spPr>
      </p:pic>
      <p:sp>
        <p:nvSpPr>
          <p:cNvPr id="3" name="Content Placeholder 1">
            <a:extLst>
              <a:ext uri="{FF2B5EF4-FFF2-40B4-BE49-F238E27FC236}">
                <a16:creationId xmlns:a16="http://schemas.microsoft.com/office/drawing/2014/main" id="{4B21D812-9969-28E1-074A-5EFB37CDE6F0}"/>
              </a:ext>
            </a:extLst>
          </p:cNvPr>
          <p:cNvSpPr txBox="1">
            <a:spLocks/>
          </p:cNvSpPr>
          <p:nvPr/>
        </p:nvSpPr>
        <p:spPr>
          <a:xfrm>
            <a:off x="182233" y="1593004"/>
            <a:ext cx="11455492" cy="83625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latin typeface="Roboto" pitchFamily="2" charset="0"/>
                <a:ea typeface="Roboto" pitchFamily="2" charset="0"/>
                <a:cs typeface="Calibri" panose="020F0502020204030204" pitchFamily="34" charset="0"/>
              </a:rPr>
              <a:t>Some </a:t>
            </a:r>
            <a:r>
              <a:rPr lang="en-GB" sz="2400" b="1" dirty="0">
                <a:solidFill>
                  <a:schemeClr val="accent1"/>
                </a:solidFill>
                <a:latin typeface="Roboto" pitchFamily="2" charset="0"/>
                <a:ea typeface="Roboto" pitchFamily="2" charset="0"/>
                <a:cs typeface="Calibri" panose="020F0502020204030204" pitchFamily="34" charset="0"/>
              </a:rPr>
              <a:t>103 countries </a:t>
            </a:r>
            <a:r>
              <a:rPr lang="en-GB" sz="2400" dirty="0">
                <a:latin typeface="Roboto" pitchFamily="2" charset="0"/>
                <a:ea typeface="Roboto" pitchFamily="2" charset="0"/>
                <a:cs typeface="Calibri" panose="020F0502020204030204" pitchFamily="34" charset="0"/>
              </a:rPr>
              <a:t>submitted the CTS questionnaire. In general, survey response in the African region, Middle East and Asia are still sparse</a:t>
            </a:r>
            <a:endParaRPr lang="en-GB" sz="2400" dirty="0">
              <a:latin typeface="Roboto" pitchFamily="2" charset="0"/>
              <a:ea typeface="Roboto" pitchFamily="2" charset="0"/>
            </a:endParaRPr>
          </a:p>
          <a:p>
            <a:endParaRPr lang="en-GB" sz="2400" dirty="0">
              <a:latin typeface="Roboto" pitchFamily="2" charset="0"/>
              <a:ea typeface="Roboto" pitchFamily="2" charset="0"/>
            </a:endParaRPr>
          </a:p>
        </p:txBody>
      </p:sp>
      <p:sp>
        <p:nvSpPr>
          <p:cNvPr id="7" name="TextBox 6">
            <a:extLst>
              <a:ext uri="{FF2B5EF4-FFF2-40B4-BE49-F238E27FC236}">
                <a16:creationId xmlns:a16="http://schemas.microsoft.com/office/drawing/2014/main" id="{B9962DAA-4FFC-39AB-79F8-B8374229DBF1}"/>
              </a:ext>
            </a:extLst>
          </p:cNvPr>
          <p:cNvSpPr txBox="1"/>
          <p:nvPr/>
        </p:nvSpPr>
        <p:spPr>
          <a:xfrm>
            <a:off x="9913545" y="4233944"/>
            <a:ext cx="2181885" cy="2062103"/>
          </a:xfrm>
          <a:prstGeom prst="rect">
            <a:avLst/>
          </a:prstGeom>
          <a:noFill/>
        </p:spPr>
        <p:txBody>
          <a:bodyPr wrap="square">
            <a:spAutoFit/>
          </a:bodyPr>
          <a:lstStyle/>
          <a:p>
            <a:r>
              <a:rPr lang="en-US" sz="1600" i="1" dirty="0">
                <a:latin typeface="Roboto" pitchFamily="2" charset="0"/>
                <a:ea typeface="Roboto" pitchFamily="2" charset="0"/>
              </a:rPr>
              <a:t>Note</a:t>
            </a:r>
            <a:r>
              <a:rPr lang="en-US" sz="1600" dirty="0">
                <a:latin typeface="Roboto" pitchFamily="2" charset="0"/>
                <a:ea typeface="Roboto" pitchFamily="2" charset="0"/>
              </a:rPr>
              <a:t>: The boundaries and names shown and the designations used on this map do not imply official endorsement or acceptance by the United Nations</a:t>
            </a:r>
            <a:endParaRPr lang="en-GB" sz="1600" dirty="0">
              <a:latin typeface="Roboto" pitchFamily="2" charset="0"/>
              <a:ea typeface="Roboto" pitchFamily="2" charset="0"/>
            </a:endParaRPr>
          </a:p>
        </p:txBody>
      </p:sp>
    </p:spTree>
    <p:extLst>
      <p:ext uri="{BB962C8B-B14F-4D97-AF65-F5344CB8AC3E}">
        <p14:creationId xmlns:p14="http://schemas.microsoft.com/office/powerpoint/2010/main" val="2081506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AF19FA7-EFAA-67E9-BCA3-A730D3B34432}"/>
              </a:ext>
            </a:extLst>
          </p:cNvPr>
          <p:cNvSpPr txBox="1">
            <a:spLocks/>
          </p:cNvSpPr>
          <p:nvPr/>
        </p:nvSpPr>
        <p:spPr>
          <a:xfrm>
            <a:off x="0" y="764704"/>
            <a:ext cx="12192000" cy="792088"/>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latin typeface="Roboto" pitchFamily="2" charset="0"/>
                <a:ea typeface="Roboto" pitchFamily="2" charset="0"/>
              </a:rPr>
              <a:t>UN-CTS Structure</a:t>
            </a:r>
            <a:endParaRPr lang="en-GB" dirty="0">
              <a:solidFill>
                <a:schemeClr val="bg1"/>
              </a:solidFill>
              <a:latin typeface="Roboto" pitchFamily="2" charset="0"/>
              <a:ea typeface="Roboto" pitchFamily="2" charset="0"/>
            </a:endParaRPr>
          </a:p>
        </p:txBody>
      </p:sp>
      <p:pic>
        <p:nvPicPr>
          <p:cNvPr id="6" name="Content Placeholder 16">
            <a:extLst>
              <a:ext uri="{FF2B5EF4-FFF2-40B4-BE49-F238E27FC236}">
                <a16:creationId xmlns:a16="http://schemas.microsoft.com/office/drawing/2014/main" id="{7E10406B-4D7C-DB4E-6E16-175284CED84D}"/>
              </a:ext>
            </a:extLst>
          </p:cNvPr>
          <p:cNvPicPr>
            <a:picLocks noGrp="1" noChangeAspect="1"/>
          </p:cNvPicPr>
          <p:nvPr>
            <p:ph idx="1"/>
          </p:nvPr>
        </p:nvPicPr>
        <p:blipFill>
          <a:blip r:embed="rId3"/>
          <a:stretch>
            <a:fillRect/>
          </a:stretch>
        </p:blipFill>
        <p:spPr>
          <a:xfrm>
            <a:off x="2208809" y="1690688"/>
            <a:ext cx="8063055" cy="4881146"/>
          </a:xfrm>
          <a:prstGeom prst="rect">
            <a:avLst/>
          </a:prstGeom>
        </p:spPr>
      </p:pic>
    </p:spTree>
    <p:extLst>
      <p:ext uri="{BB962C8B-B14F-4D97-AF65-F5344CB8AC3E}">
        <p14:creationId xmlns:p14="http://schemas.microsoft.com/office/powerpoint/2010/main" val="3374804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15DFB3E-C049-0BA5-D97F-4E3B32FAA44F}"/>
              </a:ext>
            </a:extLst>
          </p:cNvPr>
          <p:cNvSpPr txBox="1">
            <a:spLocks/>
          </p:cNvSpPr>
          <p:nvPr/>
        </p:nvSpPr>
        <p:spPr>
          <a:xfrm>
            <a:off x="0" y="764704"/>
            <a:ext cx="12192000" cy="792088"/>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latin typeface="Roboto" pitchFamily="2" charset="0"/>
                <a:ea typeface="Roboto" pitchFamily="2" charset="0"/>
              </a:rPr>
              <a:t>Section 1- Intentional homicide</a:t>
            </a:r>
            <a:endParaRPr lang="en-GB" dirty="0">
              <a:solidFill>
                <a:schemeClr val="bg1"/>
              </a:solidFill>
              <a:latin typeface="Roboto" pitchFamily="2" charset="0"/>
              <a:ea typeface="Roboto" pitchFamily="2" charset="0"/>
            </a:endParaRPr>
          </a:p>
        </p:txBody>
      </p:sp>
      <p:pic>
        <p:nvPicPr>
          <p:cNvPr id="7" name="Picture 6">
            <a:extLst>
              <a:ext uri="{FF2B5EF4-FFF2-40B4-BE49-F238E27FC236}">
                <a16:creationId xmlns:a16="http://schemas.microsoft.com/office/drawing/2014/main" id="{2806092A-744D-05E8-BE2D-4BB3FFABBDA1}"/>
              </a:ext>
            </a:extLst>
          </p:cNvPr>
          <p:cNvPicPr>
            <a:picLocks noChangeAspect="1"/>
          </p:cNvPicPr>
          <p:nvPr/>
        </p:nvPicPr>
        <p:blipFill>
          <a:blip r:embed="rId3"/>
          <a:stretch>
            <a:fillRect/>
          </a:stretch>
        </p:blipFill>
        <p:spPr>
          <a:xfrm>
            <a:off x="2212008" y="1583951"/>
            <a:ext cx="7767984" cy="5185770"/>
          </a:xfrm>
          <a:prstGeom prst="rect">
            <a:avLst/>
          </a:prstGeom>
        </p:spPr>
      </p:pic>
      <p:sp>
        <p:nvSpPr>
          <p:cNvPr id="11" name="TextBox 10">
            <a:extLst>
              <a:ext uri="{FF2B5EF4-FFF2-40B4-BE49-F238E27FC236}">
                <a16:creationId xmlns:a16="http://schemas.microsoft.com/office/drawing/2014/main" id="{A9202D75-8466-CE89-B17A-92FD7597B26C}"/>
              </a:ext>
            </a:extLst>
          </p:cNvPr>
          <p:cNvSpPr txBox="1"/>
          <p:nvPr/>
        </p:nvSpPr>
        <p:spPr>
          <a:xfrm>
            <a:off x="5190653" y="5466556"/>
            <a:ext cx="1810693" cy="338554"/>
          </a:xfrm>
          <a:prstGeom prst="rect">
            <a:avLst/>
          </a:prstGeom>
          <a:solidFill>
            <a:schemeClr val="bg1"/>
          </a:solidFill>
          <a:ln>
            <a:solidFill>
              <a:schemeClr val="tx1"/>
            </a:solidFill>
          </a:ln>
        </p:spPr>
        <p:txBody>
          <a:bodyPr wrap="square" rtlCol="0">
            <a:spAutoFit/>
          </a:bodyPr>
          <a:lstStyle/>
          <a:p>
            <a:r>
              <a:rPr lang="en-US" sz="1600" dirty="0">
                <a:latin typeface="Roboto" pitchFamily="2" charset="0"/>
                <a:ea typeface="Roboto" pitchFamily="2" charset="0"/>
              </a:rPr>
              <a:t>Link to definition</a:t>
            </a:r>
            <a:endParaRPr lang="en-GB" sz="1600" dirty="0">
              <a:latin typeface="Roboto" pitchFamily="2" charset="0"/>
              <a:ea typeface="Roboto" pitchFamily="2" charset="0"/>
            </a:endParaRPr>
          </a:p>
        </p:txBody>
      </p:sp>
      <p:cxnSp>
        <p:nvCxnSpPr>
          <p:cNvPr id="13" name="Straight Connector 12">
            <a:extLst>
              <a:ext uri="{FF2B5EF4-FFF2-40B4-BE49-F238E27FC236}">
                <a16:creationId xmlns:a16="http://schemas.microsoft.com/office/drawing/2014/main" id="{58534C3D-5164-E44E-5BA2-5932BDA5D04F}"/>
              </a:ext>
            </a:extLst>
          </p:cNvPr>
          <p:cNvCxnSpPr>
            <a:cxnSpLocks/>
            <a:endCxn id="11" idx="1"/>
          </p:cNvCxnSpPr>
          <p:nvPr/>
        </p:nvCxnSpPr>
        <p:spPr>
          <a:xfrm>
            <a:off x="3829616" y="4617267"/>
            <a:ext cx="1361037" cy="1018566"/>
          </a:xfrm>
          <a:prstGeom prst="line">
            <a:avLst/>
          </a:prstGeom>
        </p:spPr>
        <p:style>
          <a:lnRef idx="1">
            <a:schemeClr val="dk1"/>
          </a:lnRef>
          <a:fillRef idx="0">
            <a:schemeClr val="dk1"/>
          </a:fillRef>
          <a:effectRef idx="0">
            <a:schemeClr val="dk1"/>
          </a:effectRef>
          <a:fontRef idx="minor">
            <a:schemeClr val="tx1"/>
          </a:fontRef>
        </p:style>
      </p:cxnSp>
      <p:sp>
        <p:nvSpPr>
          <p:cNvPr id="18" name="TextBox 17">
            <a:extLst>
              <a:ext uri="{FF2B5EF4-FFF2-40B4-BE49-F238E27FC236}">
                <a16:creationId xmlns:a16="http://schemas.microsoft.com/office/drawing/2014/main" id="{FCC2BBDF-650C-AAF5-B12E-CA56FFDD61A4}"/>
              </a:ext>
            </a:extLst>
          </p:cNvPr>
          <p:cNvSpPr txBox="1"/>
          <p:nvPr/>
        </p:nvSpPr>
        <p:spPr>
          <a:xfrm>
            <a:off x="5190653" y="4301519"/>
            <a:ext cx="1810693" cy="584775"/>
          </a:xfrm>
          <a:prstGeom prst="rect">
            <a:avLst/>
          </a:prstGeom>
          <a:solidFill>
            <a:schemeClr val="bg1"/>
          </a:solidFill>
          <a:ln>
            <a:solidFill>
              <a:schemeClr val="tx1"/>
            </a:solidFill>
          </a:ln>
        </p:spPr>
        <p:txBody>
          <a:bodyPr wrap="square" rtlCol="0">
            <a:spAutoFit/>
          </a:bodyPr>
          <a:lstStyle/>
          <a:p>
            <a:r>
              <a:rPr lang="en-US" sz="1600" dirty="0">
                <a:latin typeface="Roboto" pitchFamily="2" charset="0"/>
                <a:ea typeface="Roboto" pitchFamily="2" charset="0"/>
              </a:rPr>
              <a:t>Recommended counting rules</a:t>
            </a:r>
            <a:endParaRPr lang="en-GB" sz="1600" dirty="0">
              <a:latin typeface="Roboto" pitchFamily="2" charset="0"/>
              <a:ea typeface="Roboto" pitchFamily="2" charset="0"/>
            </a:endParaRPr>
          </a:p>
        </p:txBody>
      </p:sp>
      <p:cxnSp>
        <p:nvCxnSpPr>
          <p:cNvPr id="20" name="Straight Connector 19">
            <a:extLst>
              <a:ext uri="{FF2B5EF4-FFF2-40B4-BE49-F238E27FC236}">
                <a16:creationId xmlns:a16="http://schemas.microsoft.com/office/drawing/2014/main" id="{64E1F19A-D6DA-EDFE-9701-31B88E7C865B}"/>
              </a:ext>
            </a:extLst>
          </p:cNvPr>
          <p:cNvCxnSpPr>
            <a:stCxn id="18" idx="1"/>
          </p:cNvCxnSpPr>
          <p:nvPr/>
        </p:nvCxnSpPr>
        <p:spPr>
          <a:xfrm flipH="1" flipV="1">
            <a:off x="4209861" y="3817943"/>
            <a:ext cx="980792" cy="775964"/>
          </a:xfrm>
          <a:prstGeom prst="line">
            <a:avLst/>
          </a:prstGeom>
        </p:spPr>
        <p:style>
          <a:lnRef idx="1">
            <a:schemeClr val="dk1"/>
          </a:lnRef>
          <a:fillRef idx="0">
            <a:schemeClr val="dk1"/>
          </a:fillRef>
          <a:effectRef idx="0">
            <a:schemeClr val="dk1"/>
          </a:effectRef>
          <a:fontRef idx="minor">
            <a:schemeClr val="tx1"/>
          </a:fontRef>
        </p:style>
      </p:cxnSp>
      <p:sp>
        <p:nvSpPr>
          <p:cNvPr id="21" name="TextBox 20">
            <a:extLst>
              <a:ext uri="{FF2B5EF4-FFF2-40B4-BE49-F238E27FC236}">
                <a16:creationId xmlns:a16="http://schemas.microsoft.com/office/drawing/2014/main" id="{1509ABB6-C89E-354F-5F96-F7F200C975CF}"/>
              </a:ext>
            </a:extLst>
          </p:cNvPr>
          <p:cNvSpPr txBox="1"/>
          <p:nvPr/>
        </p:nvSpPr>
        <p:spPr>
          <a:xfrm>
            <a:off x="5125770" y="2829077"/>
            <a:ext cx="1810693" cy="338554"/>
          </a:xfrm>
          <a:prstGeom prst="rect">
            <a:avLst/>
          </a:prstGeom>
          <a:solidFill>
            <a:schemeClr val="bg1"/>
          </a:solidFill>
          <a:ln>
            <a:solidFill>
              <a:schemeClr val="tx1"/>
            </a:solidFill>
          </a:ln>
        </p:spPr>
        <p:txBody>
          <a:bodyPr wrap="square" rtlCol="0">
            <a:spAutoFit/>
          </a:bodyPr>
          <a:lstStyle/>
          <a:p>
            <a:r>
              <a:rPr lang="en-US" sz="1600" dirty="0">
                <a:latin typeface="Roboto" pitchFamily="2" charset="0"/>
                <a:ea typeface="Roboto" pitchFamily="2" charset="0"/>
              </a:rPr>
              <a:t>Clarifying notes</a:t>
            </a:r>
            <a:endParaRPr lang="en-GB" sz="1600" dirty="0">
              <a:latin typeface="Roboto" pitchFamily="2" charset="0"/>
              <a:ea typeface="Roboto" pitchFamily="2" charset="0"/>
            </a:endParaRPr>
          </a:p>
        </p:txBody>
      </p:sp>
      <p:cxnSp>
        <p:nvCxnSpPr>
          <p:cNvPr id="23" name="Straight Connector 22">
            <a:extLst>
              <a:ext uri="{FF2B5EF4-FFF2-40B4-BE49-F238E27FC236}">
                <a16:creationId xmlns:a16="http://schemas.microsoft.com/office/drawing/2014/main" id="{A11CA67D-376C-C2C1-CC4A-B5D460FFFDF9}"/>
              </a:ext>
            </a:extLst>
          </p:cNvPr>
          <p:cNvCxnSpPr>
            <a:cxnSpLocks/>
            <a:stCxn id="21" idx="1"/>
          </p:cNvCxnSpPr>
          <p:nvPr/>
        </p:nvCxnSpPr>
        <p:spPr>
          <a:xfrm flipH="1" flipV="1">
            <a:off x="4888871" y="2829077"/>
            <a:ext cx="236899" cy="169277"/>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48458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15DFB3E-C049-0BA5-D97F-4E3B32FAA44F}"/>
              </a:ext>
            </a:extLst>
          </p:cNvPr>
          <p:cNvSpPr txBox="1">
            <a:spLocks/>
          </p:cNvSpPr>
          <p:nvPr/>
        </p:nvSpPr>
        <p:spPr>
          <a:xfrm>
            <a:off x="0" y="764704"/>
            <a:ext cx="12192000" cy="792088"/>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latin typeface="Roboto" pitchFamily="2" charset="0"/>
                <a:ea typeface="Roboto" pitchFamily="2" charset="0"/>
              </a:rPr>
              <a:t>Trend</a:t>
            </a:r>
            <a:endParaRPr lang="en-GB" dirty="0">
              <a:solidFill>
                <a:schemeClr val="bg1"/>
              </a:solidFill>
              <a:latin typeface="Roboto" pitchFamily="2" charset="0"/>
              <a:ea typeface="Roboto" pitchFamily="2" charset="0"/>
            </a:endParaRPr>
          </a:p>
        </p:txBody>
      </p:sp>
      <p:graphicFrame>
        <p:nvGraphicFramePr>
          <p:cNvPr id="8" name="Chart 7">
            <a:extLst>
              <a:ext uri="{FF2B5EF4-FFF2-40B4-BE49-F238E27FC236}">
                <a16:creationId xmlns:a16="http://schemas.microsoft.com/office/drawing/2014/main" id="{DA7009C6-6B84-8CE7-EC2D-06E2B2E50A99}"/>
              </a:ext>
            </a:extLst>
          </p:cNvPr>
          <p:cNvGraphicFramePr/>
          <p:nvPr>
            <p:extLst>
              <p:ext uri="{D42A27DB-BD31-4B8C-83A1-F6EECF244321}">
                <p14:modId xmlns:p14="http://schemas.microsoft.com/office/powerpoint/2010/main" val="3760433787"/>
              </p:ext>
            </p:extLst>
          </p:nvPr>
        </p:nvGraphicFramePr>
        <p:xfrm>
          <a:off x="1158240" y="1656784"/>
          <a:ext cx="10256520" cy="5024757"/>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552787CD-C18A-C5C7-0FAB-BA2DBD057F4F}"/>
              </a:ext>
            </a:extLst>
          </p:cNvPr>
          <p:cNvSpPr txBox="1"/>
          <p:nvPr/>
        </p:nvSpPr>
        <p:spPr>
          <a:xfrm>
            <a:off x="9883140" y="5928360"/>
            <a:ext cx="2308860" cy="830997"/>
          </a:xfrm>
          <a:prstGeom prst="rect">
            <a:avLst/>
          </a:prstGeom>
          <a:noFill/>
        </p:spPr>
        <p:txBody>
          <a:bodyPr wrap="square" rtlCol="0">
            <a:spAutoFit/>
          </a:bodyPr>
          <a:lstStyle/>
          <a:p>
            <a:r>
              <a:rPr lang="en-US" sz="1600" i="1" dirty="0">
                <a:latin typeface="Roboto" pitchFamily="2" charset="0"/>
                <a:ea typeface="Roboto" pitchFamily="2" charset="0"/>
              </a:rPr>
              <a:t>Note</a:t>
            </a:r>
            <a:r>
              <a:rPr lang="en-US" sz="1600" dirty="0">
                <a:latin typeface="Roboto" pitchFamily="2" charset="0"/>
                <a:ea typeface="Roboto" pitchFamily="2" charset="0"/>
              </a:rPr>
              <a:t>: Linear projection 2021-2030 based on trend 2015-2020.</a:t>
            </a:r>
            <a:endParaRPr lang="en-GB" sz="1600" dirty="0">
              <a:latin typeface="Roboto" pitchFamily="2" charset="0"/>
              <a:ea typeface="Roboto" pitchFamily="2" charset="0"/>
            </a:endParaRPr>
          </a:p>
        </p:txBody>
      </p:sp>
    </p:spTree>
    <p:extLst>
      <p:ext uri="{BB962C8B-B14F-4D97-AF65-F5344CB8AC3E}">
        <p14:creationId xmlns:p14="http://schemas.microsoft.com/office/powerpoint/2010/main" val="4060459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15DFB3E-C049-0BA5-D97F-4E3B32FAA44F}"/>
              </a:ext>
            </a:extLst>
          </p:cNvPr>
          <p:cNvSpPr txBox="1">
            <a:spLocks/>
          </p:cNvSpPr>
          <p:nvPr/>
        </p:nvSpPr>
        <p:spPr>
          <a:xfrm>
            <a:off x="0" y="764704"/>
            <a:ext cx="12192000" cy="792088"/>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latin typeface="Roboto" pitchFamily="2" charset="0"/>
                <a:ea typeface="Roboto" pitchFamily="2" charset="0"/>
              </a:rPr>
              <a:t>Section 2 – Violent crimes</a:t>
            </a:r>
            <a:endParaRPr lang="en-GB" dirty="0">
              <a:solidFill>
                <a:schemeClr val="bg1"/>
              </a:solidFill>
              <a:latin typeface="Roboto" pitchFamily="2" charset="0"/>
              <a:ea typeface="Roboto" pitchFamily="2" charset="0"/>
            </a:endParaRPr>
          </a:p>
        </p:txBody>
      </p:sp>
      <p:pic>
        <p:nvPicPr>
          <p:cNvPr id="11" name="Picture 10">
            <a:extLst>
              <a:ext uri="{FF2B5EF4-FFF2-40B4-BE49-F238E27FC236}">
                <a16:creationId xmlns:a16="http://schemas.microsoft.com/office/drawing/2014/main" id="{05E8FDC9-A97E-E63A-03F6-6DC01EF5B637}"/>
              </a:ext>
            </a:extLst>
          </p:cNvPr>
          <p:cNvPicPr>
            <a:picLocks noChangeAspect="1"/>
          </p:cNvPicPr>
          <p:nvPr/>
        </p:nvPicPr>
        <p:blipFill rotWithShape="1">
          <a:blip r:embed="rId3"/>
          <a:srcRect t="15466" r="5091"/>
          <a:stretch/>
        </p:blipFill>
        <p:spPr>
          <a:xfrm>
            <a:off x="2637045" y="1844040"/>
            <a:ext cx="5813535" cy="4719074"/>
          </a:xfrm>
          <a:prstGeom prst="rect">
            <a:avLst/>
          </a:prstGeom>
        </p:spPr>
      </p:pic>
    </p:spTree>
    <p:extLst>
      <p:ext uri="{BB962C8B-B14F-4D97-AF65-F5344CB8AC3E}">
        <p14:creationId xmlns:p14="http://schemas.microsoft.com/office/powerpoint/2010/main" val="1856339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15DFB3E-C049-0BA5-D97F-4E3B32FAA44F}"/>
              </a:ext>
            </a:extLst>
          </p:cNvPr>
          <p:cNvSpPr txBox="1">
            <a:spLocks/>
          </p:cNvSpPr>
          <p:nvPr/>
        </p:nvSpPr>
        <p:spPr>
          <a:xfrm>
            <a:off x="0" y="764704"/>
            <a:ext cx="12192000" cy="792088"/>
          </a:xfrm>
          <a:prstGeom prst="rect">
            <a:avLst/>
          </a:prstGeom>
          <a:solidFill>
            <a:schemeClr val="tx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latin typeface="Roboto" pitchFamily="2" charset="0"/>
                <a:ea typeface="Roboto" pitchFamily="2" charset="0"/>
              </a:rPr>
              <a:t>Section 3 – Other crimes</a:t>
            </a:r>
            <a:endParaRPr lang="en-GB" dirty="0">
              <a:solidFill>
                <a:schemeClr val="bg1"/>
              </a:solidFill>
              <a:latin typeface="Roboto" pitchFamily="2" charset="0"/>
              <a:ea typeface="Roboto" pitchFamily="2" charset="0"/>
            </a:endParaRPr>
          </a:p>
        </p:txBody>
      </p:sp>
      <p:pic>
        <p:nvPicPr>
          <p:cNvPr id="7" name="Picture 6">
            <a:extLst>
              <a:ext uri="{FF2B5EF4-FFF2-40B4-BE49-F238E27FC236}">
                <a16:creationId xmlns:a16="http://schemas.microsoft.com/office/drawing/2014/main" id="{A2346186-1F96-701D-4193-192F9D54512A}"/>
              </a:ext>
            </a:extLst>
          </p:cNvPr>
          <p:cNvPicPr>
            <a:picLocks noChangeAspect="1"/>
          </p:cNvPicPr>
          <p:nvPr/>
        </p:nvPicPr>
        <p:blipFill rotWithShape="1">
          <a:blip r:embed="rId3"/>
          <a:srcRect l="161" t="16080" r="5830"/>
          <a:stretch/>
        </p:blipFill>
        <p:spPr>
          <a:xfrm>
            <a:off x="3866032" y="1729740"/>
            <a:ext cx="4459936" cy="5036552"/>
          </a:xfrm>
          <a:prstGeom prst="rect">
            <a:avLst/>
          </a:prstGeom>
        </p:spPr>
      </p:pic>
    </p:spTree>
    <p:extLst>
      <p:ext uri="{BB962C8B-B14F-4D97-AF65-F5344CB8AC3E}">
        <p14:creationId xmlns:p14="http://schemas.microsoft.com/office/powerpoint/2010/main" val="8260778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5508a7b-4430-44fe-b7ba-1a97ff5bf620">
      <Terms xmlns="http://schemas.microsoft.com/office/infopath/2007/PartnerControls"/>
    </lcf76f155ced4ddcb4097134ff3c332f>
    <TaxCatchAll xmlns="985ec44e-1bab-4c0b-9df0-6ba128686fc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9FF74197D267F438C0C694647529556" ma:contentTypeVersion="16" ma:contentTypeDescription="Create a new document." ma:contentTypeScope="" ma:versionID="e50568741b3e002a016404ac8fed2888">
  <xsd:schema xmlns:xsd="http://www.w3.org/2001/XMLSchema" xmlns:xs="http://www.w3.org/2001/XMLSchema" xmlns:p="http://schemas.microsoft.com/office/2006/metadata/properties" xmlns:ns2="8bde3967-4b29-49c8-add0-1b77de203898" xmlns:ns3="65508a7b-4430-44fe-b7ba-1a97ff5bf620" xmlns:ns4="985ec44e-1bab-4c0b-9df0-6ba128686fc9" targetNamespace="http://schemas.microsoft.com/office/2006/metadata/properties" ma:root="true" ma:fieldsID="80d504a6596c8683f0a2b9f576fc52ed" ns2:_="" ns3:_="" ns4:_="">
    <xsd:import namespace="8bde3967-4b29-49c8-add0-1b77de203898"/>
    <xsd:import namespace="65508a7b-4430-44fe-b7ba-1a97ff5bf620"/>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e3967-4b29-49c8-add0-1b77de20389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5508a7b-4430-44fe-b7ba-1a97ff5bf620"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6068b4f6-077d-4e9b-8d51-ea092799dd60}" ma:internalName="TaxCatchAll" ma:showField="CatchAllData" ma:web="8bde3967-4b29-49c8-add0-1b77de20389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40A659-EE87-41A5-A198-61C982AFE525}">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8bde3967-4b29-49c8-add0-1b77de203898"/>
    <ds:schemaRef ds:uri="http://purl.org/dc/terms/"/>
    <ds:schemaRef ds:uri="985ec44e-1bab-4c0b-9df0-6ba128686fc9"/>
    <ds:schemaRef ds:uri="65508a7b-4430-44fe-b7ba-1a97ff5bf620"/>
    <ds:schemaRef ds:uri="http://www.w3.org/XML/1998/namespace"/>
    <ds:schemaRef ds:uri="http://purl.org/dc/dcmitype/"/>
  </ds:schemaRefs>
</ds:datastoreItem>
</file>

<file path=customXml/itemProps2.xml><?xml version="1.0" encoding="utf-8"?>
<ds:datastoreItem xmlns:ds="http://schemas.openxmlformats.org/officeDocument/2006/customXml" ds:itemID="{5F1F85AC-9F2C-4619-BDC4-E2EC85F6CC01}">
  <ds:schemaRefs>
    <ds:schemaRef ds:uri="http://schemas.microsoft.com/sharepoint/v3/contenttype/forms"/>
  </ds:schemaRefs>
</ds:datastoreItem>
</file>

<file path=customXml/itemProps3.xml><?xml version="1.0" encoding="utf-8"?>
<ds:datastoreItem xmlns:ds="http://schemas.openxmlformats.org/officeDocument/2006/customXml" ds:itemID="{7CD83289-9A56-476A-95BA-2311B15578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de3967-4b29-49c8-add0-1b77de203898"/>
    <ds:schemaRef ds:uri="65508a7b-4430-44fe-b7ba-1a97ff5bf620"/>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2223</TotalTime>
  <Words>1261</Words>
  <Application>Microsoft Office PowerPoint</Application>
  <PresentationFormat>Widescreen</PresentationFormat>
  <Paragraphs>174</Paragraphs>
  <Slides>18</Slides>
  <Notes>17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Arial Unicode MS</vt:lpstr>
      <vt:lpstr>Arial</vt:lpstr>
      <vt:lpstr>Arial Narrow</vt:lpstr>
      <vt:lpstr>Calibri</vt:lpstr>
      <vt:lpstr>Calibri Light</vt:lpstr>
      <vt:lpstr>Roboto</vt:lpstr>
      <vt:lpstr>Roboto Light</vt:lpstr>
      <vt:lpstr>Roboto Lt</vt:lpstr>
      <vt:lpstr>Times New Roman</vt:lpstr>
      <vt:lpstr>Office Theme</vt:lpstr>
      <vt:lpstr>The UN-CTS and ICCS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Section 4 – CJS Process</vt:lpstr>
      <vt:lpstr>Section 5 - Prisons</vt:lpstr>
      <vt:lpstr>UN-CTS Survey of experience</vt:lpstr>
      <vt:lpstr>PowerPoint Presentation</vt:lpstr>
      <vt:lpstr>PowerPoint Presentation</vt:lpstr>
      <vt:lpstr>PowerPoint Presentation</vt:lpstr>
      <vt:lpstr>PowerPoint Presentation</vt:lpstr>
      <vt:lpstr>PowerPoint Presentation</vt:lpstr>
      <vt:lpstr>Thank you!</vt:lpstr>
    </vt:vector>
  </TitlesOfParts>
  <Company>UNOG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Guidelines for the production of statistical data by criminal justice institutions  Update</dc:title>
  <dc:creator>Martijn Kind</dc:creator>
  <cp:lastModifiedBy>Zeina Sinno</cp:lastModifiedBy>
  <cp:revision>6</cp:revision>
  <dcterms:created xsi:type="dcterms:W3CDTF">2022-12-06T13:05:00Z</dcterms:created>
  <dcterms:modified xsi:type="dcterms:W3CDTF">2023-08-01T07:37:27Z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0x010100F9FF74197D267F438C0C694647529556</vt:lpwstr>
  </property>
  <property fmtid="{D5CDD505-2E9C-101B-9397-08002B2CF9AE}" pid="3" name="MediaServiceImageTags">
    <vt:lpwstr/>
  </property>
</Properties>
</file>