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 id="2147483761" r:id="rId2"/>
  </p:sldMasterIdLst>
  <p:notesMasterIdLst>
    <p:notesMasterId r:id="rId12"/>
  </p:notesMasterIdLst>
  <p:handoutMasterIdLst>
    <p:handoutMasterId r:id="rId13"/>
  </p:handoutMasterIdLst>
  <p:sldIdLst>
    <p:sldId id="256" r:id="rId3"/>
    <p:sldId id="260" r:id="rId4"/>
    <p:sldId id="268" r:id="rId5"/>
    <p:sldId id="892" r:id="rId6"/>
    <p:sldId id="891" r:id="rId7"/>
    <p:sldId id="893" r:id="rId8"/>
    <p:sldId id="894" r:id="rId9"/>
    <p:sldId id="289"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A4A9AF"/>
    <a:srgbClr val="CC0000"/>
    <a:srgbClr val="D86956"/>
    <a:srgbClr val="0298CA"/>
    <a:srgbClr val="1349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p:restoredTop sz="89659" autoAdjust="0"/>
  </p:normalViewPr>
  <p:slideViewPr>
    <p:cSldViewPr snapToGrid="0" snapToObjects="1">
      <p:cViewPr varScale="1">
        <p:scale>
          <a:sx n="57" d="100"/>
          <a:sy n="57" d="100"/>
        </p:scale>
        <p:origin x="1060" y="52"/>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52" d="100"/>
          <a:sy n="52" d="100"/>
        </p:scale>
        <p:origin x="-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28/05/2024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27/05/2024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96966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Footer Placeholder 3"/>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097076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7"/>
            <a:ext cx="8933796"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2" y="3756512"/>
            <a:ext cx="8936847"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953168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sz="1800">
              <a:solidFill>
                <a:srgbClr val="FFFFFF"/>
              </a:solidFill>
            </a:endParaRPr>
          </a:p>
        </p:txBody>
      </p:sp>
      <p:sp>
        <p:nvSpPr>
          <p:cNvPr id="2" name="Title 1"/>
          <p:cNvSpPr>
            <a:spLocks noGrp="1"/>
          </p:cNvSpPr>
          <p:nvPr>
            <p:ph type="ctrTitle" hasCustomPrompt="1"/>
          </p:nvPr>
        </p:nvSpPr>
        <p:spPr>
          <a:xfrm>
            <a:off x="1533527" y="2218795"/>
            <a:ext cx="8933796"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6" y="4678000"/>
            <a:ext cx="8936847"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2" y="6472813"/>
            <a:ext cx="7081839" cy="178960"/>
          </a:xfrm>
          <a:prstGeom prst="rect">
            <a:avLst/>
          </a:prstGeom>
          <a:noFill/>
        </p:spPr>
        <p:txBody>
          <a:bodyPr>
            <a:spAutoFit/>
          </a:bodyPr>
          <a:lstStyle/>
          <a:p>
            <a:pPr algn="ctr" rtl="1" fontAlgn="auto">
              <a:spcBef>
                <a:spcPts val="0"/>
              </a:spcBef>
              <a:spcAft>
                <a:spcPts val="0"/>
              </a:spcAft>
              <a:defRPr/>
            </a:pPr>
            <a:r>
              <a:rPr lang="x-none" sz="563" dirty="0">
                <a:solidFill>
                  <a:srgbClr val="595959"/>
                </a:solidFill>
                <a:latin typeface="Arial" pitchFamily="-110" charset="0"/>
                <a:ea typeface="ＭＳ Ｐゴシック" pitchFamily="-110" charset="-128"/>
              </a:rPr>
              <a:t> </a:t>
            </a:r>
            <a:r>
              <a:rPr lang="en-US" sz="563" dirty="0">
                <a:solidFill>
                  <a:srgbClr val="595959"/>
                </a:solidFill>
                <a:latin typeface="Arial" pitchFamily="-110" charset="0"/>
                <a:ea typeface="ＭＳ Ｐゴシック" pitchFamily="-110" charset="-128"/>
              </a:rPr>
              <a:t>©</a:t>
            </a:r>
            <a:r>
              <a:rPr lang="x-none" sz="563"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1454008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1"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6" y="2409691"/>
            <a:ext cx="3398305" cy="3263900"/>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525960" y="2792626"/>
            <a:ext cx="8025181"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60" y="4846407"/>
            <a:ext cx="8025181"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7" y="6488915"/>
            <a:ext cx="708183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910229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Subtitle 2"/>
          <p:cNvSpPr>
            <a:spLocks noGrp="1"/>
          </p:cNvSpPr>
          <p:nvPr>
            <p:ph type="subTitle" idx="1"/>
          </p:nvPr>
        </p:nvSpPr>
        <p:spPr>
          <a:xfrm>
            <a:off x="323682" y="1719749"/>
            <a:ext cx="8267940"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7" y="2409691"/>
            <a:ext cx="3398305"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90"/>
            <a:ext cx="8025180"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7" y="6488915"/>
            <a:ext cx="708183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691840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Subtitle 2"/>
          <p:cNvSpPr>
            <a:spLocks noGrp="1"/>
          </p:cNvSpPr>
          <p:nvPr>
            <p:ph type="subTitle" idx="1"/>
          </p:nvPr>
        </p:nvSpPr>
        <p:spPr>
          <a:xfrm>
            <a:off x="569345" y="557785"/>
            <a:ext cx="11053313"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9" y="2176950"/>
            <a:ext cx="10309115"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1" y="6488915"/>
            <a:ext cx="708183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84952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0"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2"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8"/>
            <a:ext cx="11053315"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1" y="6488915"/>
            <a:ext cx="708183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217692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4" y="2520177"/>
            <a:ext cx="6006859"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4" y="1667820"/>
            <a:ext cx="6006859"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5"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7" y="1667820"/>
            <a:ext cx="4740891"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3" y="6488915"/>
            <a:ext cx="6006859"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178278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50" y="2176950"/>
            <a:ext cx="5926175"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1" y="746600"/>
            <a:ext cx="11053315"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70" y="1647645"/>
            <a:ext cx="4919932"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50" y="6488915"/>
            <a:ext cx="5926175"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132326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1" y="756538"/>
            <a:ext cx="11053315"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1" y="1647647"/>
            <a:ext cx="3157267"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7"/>
            <a:ext cx="3157267"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7"/>
            <a:ext cx="3157267"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1"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6"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1"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3"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1" y="6488915"/>
            <a:ext cx="708183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223358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1" y="756538"/>
            <a:ext cx="11053315"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400" y="2932983"/>
            <a:ext cx="4986069"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3"/>
            <a:ext cx="4986071"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3" y="2648311"/>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1" y="6488915"/>
            <a:ext cx="708183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3136420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1"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1" y="756538"/>
            <a:ext cx="11053315"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9" y="1900069"/>
            <a:ext cx="10015095"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9" y="6469348"/>
            <a:ext cx="708183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192280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7"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sz="1800">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68580" tIns="34290" rIns="68580" bIns="34290" rtlCol="0" anchor="t">
            <a:normAutofit/>
          </a:bodyPr>
          <a:lstStyle/>
          <a:p>
            <a:pPr algn="r" rtl="1"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10053125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445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907836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99329" y="1297306"/>
            <a:ext cx="11778143" cy="1426440"/>
          </a:xfrm>
        </p:spPr>
        <p:txBody>
          <a:bodyPr>
            <a:normAutofit/>
          </a:bodyPr>
          <a:lstStyle/>
          <a:p>
            <a:r>
              <a:rPr lang="ar-LB" sz="4000"/>
              <a:t> دورسجلات الحالة المدنية في التعدادات السكانية </a:t>
            </a:r>
            <a:r>
              <a:rPr lang="en-US" sz="4000" dirty="0"/>
              <a:t> </a:t>
            </a:r>
          </a:p>
        </p:txBody>
      </p:sp>
      <p:sp>
        <p:nvSpPr>
          <p:cNvPr id="4" name="Rectangle 1">
            <a:extLst>
              <a:ext uri="{FF2B5EF4-FFF2-40B4-BE49-F238E27FC236}">
                <a16:creationId xmlns:a16="http://schemas.microsoft.com/office/drawing/2014/main" id="{6DD9B72D-F1F5-4AA4-BE3D-EB8D0DFDA631}"/>
              </a:ext>
            </a:extLst>
          </p:cNvPr>
          <p:cNvSpPr>
            <a:spLocks noGrp="1" noChangeArrowheads="1"/>
          </p:cNvSpPr>
          <p:nvPr>
            <p:ph type="subTitle" idx="1"/>
          </p:nvPr>
        </p:nvSpPr>
        <p:spPr bwMode="auto">
          <a:xfrm>
            <a:off x="226503" y="3415725"/>
            <a:ext cx="11778143"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defTabSz="914400" eaLnBrk="0" fontAlgn="base" latinLnBrk="0" hangingPunct="0">
              <a:lnSpc>
                <a:spcPct val="100000"/>
              </a:lnSpc>
              <a:spcBef>
                <a:spcPct val="0"/>
              </a:spcBef>
              <a:spcAft>
                <a:spcPct val="0"/>
              </a:spcAft>
              <a:buClrTx/>
              <a:buSzTx/>
              <a:buFontTx/>
              <a:buNone/>
              <a:tabLst/>
            </a:pPr>
            <a:r>
              <a:rPr kumimoji="0" lang="ar-SA" altLang="en-US" sz="20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ورشة عمل إقليمية بشأن "إطار العمل الاستراتيجي لتحسين نظم تسجيل الأحوال المدنية والإحصاءات الحيوية في المنطقة العربية للفترة 2021-2025: التقدم المحرز وسبل المضي قدماً"</a:t>
            </a:r>
          </a:p>
          <a:p>
            <a:pPr marL="0" marR="0" lvl="0" indent="0" defTabSz="914400" eaLnBrk="0" fontAlgn="base" latinLnBrk="0" hangingPunct="0">
              <a:lnSpc>
                <a:spcPct val="100000"/>
              </a:lnSpc>
              <a:spcBef>
                <a:spcPct val="0"/>
              </a:spcBef>
              <a:spcAft>
                <a:spcPct val="0"/>
              </a:spcAft>
              <a:buClrTx/>
              <a:buSzTx/>
              <a:buFontTx/>
              <a:buNone/>
              <a:tabLst/>
            </a:pPr>
            <a:r>
              <a:rPr kumimoji="0" lang="ar-SA" altLang="ja-JP" sz="1600" b="1" i="0" u="none" strike="noStrike" cap="none" normalizeH="0" baseline="0" dirty="0">
                <a:ln>
                  <a:noFill/>
                </a:ln>
                <a:effectLst/>
                <a:ea typeface="MS Mincho" panose="02020609040205080304" pitchFamily="49" charset="-128"/>
              </a:rPr>
              <a:t>28-29 أيار/مايو 2024</a:t>
            </a:r>
            <a:endParaRPr kumimoji="0" lang="en-US" altLang="ja-JP" sz="16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635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p:txBody>
          <a:bodyPr/>
          <a:lstStyle/>
          <a:p>
            <a:r>
              <a:rPr lang="ar-LB" dirty="0"/>
              <a:t>المحتويات</a:t>
            </a:r>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797668" y="2140656"/>
            <a:ext cx="10496145" cy="3822399"/>
          </a:xfrm>
        </p:spPr>
        <p:txBody>
          <a:bodyPr/>
          <a:lstStyle/>
          <a:p>
            <a:pPr marL="1054100" lvl="1" indent="-514350">
              <a:buFont typeface="+mj-lt"/>
              <a:buAutoNum type="arabicPeriod"/>
            </a:pPr>
            <a:r>
              <a:rPr lang="ar-LB" sz="3200" dirty="0">
                <a:solidFill>
                  <a:schemeClr val="tx2"/>
                </a:solidFill>
              </a:rPr>
              <a:t>مقدمة</a:t>
            </a:r>
          </a:p>
          <a:p>
            <a:pPr marL="1054100" lvl="1" indent="-514350">
              <a:buFont typeface="+mj-lt"/>
              <a:buAutoNum type="arabicPeriod"/>
            </a:pPr>
            <a:r>
              <a:rPr lang="ar-SA" sz="3200" dirty="0">
                <a:solidFill>
                  <a:schemeClr val="tx2"/>
                </a:solidFill>
              </a:rPr>
              <a:t>شروط الانتقال الى التعدادات المرتكزة على السجلات </a:t>
            </a:r>
          </a:p>
          <a:p>
            <a:pPr marL="1054100" lvl="1" indent="-514350">
              <a:buFont typeface="+mj-lt"/>
              <a:buAutoNum type="arabicPeriod"/>
            </a:pPr>
            <a:r>
              <a:rPr lang="ar-SA" sz="3200" dirty="0">
                <a:solidFill>
                  <a:schemeClr val="tx2"/>
                </a:solidFill>
              </a:rPr>
              <a:t>أنواع السجلات الإدارية</a:t>
            </a:r>
          </a:p>
          <a:p>
            <a:pPr marL="1054100" lvl="1" indent="-514350">
              <a:buFont typeface="+mj-lt"/>
              <a:buAutoNum type="arabicPeriod"/>
            </a:pPr>
            <a:r>
              <a:rPr lang="ar-LB" sz="3200" dirty="0">
                <a:solidFill>
                  <a:schemeClr val="tx2"/>
                </a:solidFill>
              </a:rPr>
              <a:t>السجل الإحصائي للسكان</a:t>
            </a:r>
            <a:endParaRPr lang="ar-SA" sz="3200" dirty="0">
              <a:solidFill>
                <a:schemeClr val="tx2"/>
              </a:solidFill>
            </a:endParaRPr>
          </a:p>
          <a:p>
            <a:pPr marL="1054100" lvl="1" indent="-514350">
              <a:buFont typeface="+mj-lt"/>
              <a:buAutoNum type="arabicPeriod"/>
            </a:pPr>
            <a:r>
              <a:rPr lang="ar-SA" sz="3200" dirty="0">
                <a:solidFill>
                  <a:schemeClr val="tx2"/>
                </a:solidFill>
              </a:rPr>
              <a:t>بناء سجلات إحصائية متكاملة لأغراض التعداد</a:t>
            </a:r>
          </a:p>
          <a:p>
            <a:pPr marL="1054100" lvl="1" indent="-514350">
              <a:buFont typeface="+mj-lt"/>
              <a:buAutoNum type="arabicPeriod"/>
            </a:pPr>
            <a:r>
              <a:rPr lang="ar-LB" sz="3200" dirty="0">
                <a:solidFill>
                  <a:schemeClr val="tx2"/>
                </a:solidFill>
              </a:rPr>
              <a:t>خلاصة</a:t>
            </a:r>
            <a:r>
              <a:rPr lang="ar-SA" sz="3200" dirty="0">
                <a:solidFill>
                  <a:schemeClr val="tx2"/>
                </a:solidFill>
              </a:rPr>
              <a:t> وتوصيات</a:t>
            </a:r>
            <a:r>
              <a:rPr lang="ar-LB" sz="3200" dirty="0">
                <a:solidFill>
                  <a:schemeClr val="tx2"/>
                </a:solidFill>
              </a:rPr>
              <a:t> </a:t>
            </a:r>
            <a:endParaRPr lang="en-US" sz="3200" dirty="0">
              <a:solidFill>
                <a:schemeClr val="tx2"/>
              </a:solidFill>
            </a:endParaRPr>
          </a:p>
        </p:txBody>
      </p:sp>
    </p:spTree>
    <p:extLst>
      <p:ext uri="{BB962C8B-B14F-4D97-AF65-F5344CB8AC3E}">
        <p14:creationId xmlns:p14="http://schemas.microsoft.com/office/powerpoint/2010/main" val="1777904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85397"/>
            <a:ext cx="11053313" cy="736599"/>
          </a:xfrm>
        </p:spPr>
        <p:txBody>
          <a:bodyPr/>
          <a:lstStyle/>
          <a:p>
            <a:r>
              <a:rPr lang="ar-SA" dirty="0"/>
              <a:t>1. مقدمة</a:t>
            </a:r>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325651" y="2044511"/>
            <a:ext cx="11443215" cy="4064459"/>
          </a:xfrm>
        </p:spPr>
        <p:txBody>
          <a:bodyPr/>
          <a:lstStyle/>
          <a:p>
            <a:pPr marL="996950" lvl="1" indent="-457200">
              <a:buFont typeface="Wingdings" panose="05000000000000000000" pitchFamily="2" charset="2"/>
              <a:buChar char="v"/>
            </a:pPr>
            <a:r>
              <a:rPr lang="ar-SA" sz="3200" dirty="0">
                <a:solidFill>
                  <a:schemeClr val="tx2"/>
                </a:solidFill>
              </a:rPr>
              <a:t>تم التوجه الى الاستعانة بالبيانات المتوفرة في السجلات الإدارية المختلفة في جمع بيانات التعدادات، الامر الذي يبشر ببناء بيئة إحصائية مستدامة تعتمد على الربط الآلي مع الرقم الوطني لكل فرد والتحديث المستمر لبيانات السجلات الإدارية مع الحفاظ على سرية بيانات الافراد؛</a:t>
            </a:r>
            <a:r>
              <a:rPr lang="ar-LB" sz="3200" dirty="0">
                <a:solidFill>
                  <a:srgbClr val="134770"/>
                </a:solidFill>
              </a:rPr>
              <a:t> </a:t>
            </a:r>
            <a:endParaRPr lang="ar-SA" sz="3200" dirty="0">
              <a:solidFill>
                <a:srgbClr val="134770"/>
              </a:solidFill>
            </a:endParaRPr>
          </a:p>
          <a:p>
            <a:pPr marL="996950" lvl="1" indent="-457200">
              <a:buFont typeface="Wingdings" panose="05000000000000000000" pitchFamily="2" charset="2"/>
              <a:buChar char="v"/>
            </a:pPr>
            <a:r>
              <a:rPr lang="ar-LB" sz="3200" dirty="0">
                <a:solidFill>
                  <a:srgbClr val="134770"/>
                </a:solidFill>
              </a:rPr>
              <a:t>إن وجود ن</a:t>
            </a:r>
            <a:r>
              <a:rPr lang="ar-SA" sz="3200" dirty="0">
                <a:solidFill>
                  <a:srgbClr val="134770"/>
                </a:solidFill>
              </a:rPr>
              <a:t>ُ</a:t>
            </a:r>
            <a:r>
              <a:rPr lang="ar-LB" sz="3200" dirty="0">
                <a:solidFill>
                  <a:srgbClr val="134770"/>
                </a:solidFill>
              </a:rPr>
              <a:t>ظ</a:t>
            </a:r>
            <a:r>
              <a:rPr lang="ar-SA" sz="3200" dirty="0">
                <a:solidFill>
                  <a:srgbClr val="134770"/>
                </a:solidFill>
              </a:rPr>
              <a:t>ُ</a:t>
            </a:r>
            <a:r>
              <a:rPr lang="ar-LB" sz="3200" dirty="0">
                <a:solidFill>
                  <a:srgbClr val="134770"/>
                </a:solidFill>
              </a:rPr>
              <a:t>م شاملة للتسجيل المدني </a:t>
            </a:r>
            <a:r>
              <a:rPr lang="ar-SA" sz="3200" dirty="0">
                <a:solidFill>
                  <a:srgbClr val="134770"/>
                </a:solidFill>
              </a:rPr>
              <a:t>ذات جودة عالية </a:t>
            </a:r>
            <a:r>
              <a:rPr lang="ar-LB" sz="3200" dirty="0">
                <a:solidFill>
                  <a:srgbClr val="134770"/>
                </a:solidFill>
              </a:rPr>
              <a:t>يمكن أن يوفر العديد من المزايا، بما في ذلك استخدام بيانات </a:t>
            </a:r>
            <a:r>
              <a:rPr lang="ar-SA" sz="3200" dirty="0">
                <a:solidFill>
                  <a:srgbClr val="134770"/>
                </a:solidFill>
              </a:rPr>
              <a:t>السجلات لإنتاج </a:t>
            </a:r>
            <a:r>
              <a:rPr lang="ar-LB" sz="3200" dirty="0">
                <a:solidFill>
                  <a:srgbClr val="134770"/>
                </a:solidFill>
              </a:rPr>
              <a:t>الإحصاءات الحيوية </a:t>
            </a:r>
            <a:r>
              <a:rPr lang="ar-SA" sz="3200" dirty="0">
                <a:solidFill>
                  <a:srgbClr val="134770"/>
                </a:solidFill>
              </a:rPr>
              <a:t>وإجراء</a:t>
            </a:r>
            <a:r>
              <a:rPr lang="ar-LB" sz="3200" dirty="0">
                <a:solidFill>
                  <a:srgbClr val="134770"/>
                </a:solidFill>
              </a:rPr>
              <a:t> التعدادات المرتكزة على السجلات</a:t>
            </a:r>
            <a:r>
              <a:rPr lang="ar-SA" sz="3200" dirty="0">
                <a:solidFill>
                  <a:srgbClr val="134770"/>
                </a:solidFill>
              </a:rPr>
              <a:t>؛</a:t>
            </a:r>
          </a:p>
        </p:txBody>
      </p:sp>
    </p:spTree>
    <p:extLst>
      <p:ext uri="{BB962C8B-B14F-4D97-AF65-F5344CB8AC3E}">
        <p14:creationId xmlns:p14="http://schemas.microsoft.com/office/powerpoint/2010/main" val="41721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5" y="557785"/>
            <a:ext cx="11053313" cy="648445"/>
          </a:xfrm>
        </p:spPr>
        <p:txBody>
          <a:bodyPr/>
          <a:lstStyle/>
          <a:p>
            <a:r>
              <a:rPr lang="ar-SA" sz="3600" dirty="0"/>
              <a:t>2. </a:t>
            </a:r>
            <a:r>
              <a:rPr lang="ar-LB" sz="3600" dirty="0"/>
              <a:t>شروط الانتقال الى التعدادات المرتكزة على السجلات </a:t>
            </a:r>
          </a:p>
          <a:p>
            <a:pPr algn="r"/>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569345" y="2209800"/>
            <a:ext cx="11053313" cy="4090416"/>
          </a:xfrm>
        </p:spPr>
        <p:txBody>
          <a:bodyPr/>
          <a:lstStyle/>
          <a:p>
            <a:pPr lvl="1" indent="0">
              <a:spcAft>
                <a:spcPts val="600"/>
              </a:spcAft>
              <a:buNone/>
            </a:pPr>
            <a:r>
              <a:rPr lang="ar-LB" sz="2800" dirty="0">
                <a:solidFill>
                  <a:schemeClr val="tx2"/>
                </a:solidFill>
              </a:rPr>
              <a:t>(أ) </a:t>
            </a:r>
            <a:r>
              <a:rPr lang="ar-SA" sz="2800" dirty="0">
                <a:solidFill>
                  <a:schemeClr val="tx2"/>
                </a:solidFill>
              </a:rPr>
              <a:t>توفير إطار قانوني وتشريعي ومؤسساتي يلزم مالكي السجلات الإدارية بالتعاون مع إدارة التعداد والسماح لها </a:t>
            </a:r>
            <a:r>
              <a:rPr lang="ar-LB" sz="2800" dirty="0">
                <a:solidFill>
                  <a:schemeClr val="tx2"/>
                </a:solidFill>
              </a:rPr>
              <a:t>بالوصول إلى البيانات الموجودة في مختلف السجلات؛</a:t>
            </a:r>
          </a:p>
          <a:p>
            <a:pPr lvl="1" indent="0">
              <a:spcAft>
                <a:spcPts val="600"/>
              </a:spcAft>
              <a:buNone/>
            </a:pPr>
            <a:r>
              <a:rPr lang="ar-LB" sz="2800" dirty="0">
                <a:solidFill>
                  <a:schemeClr val="tx2"/>
                </a:solidFill>
              </a:rPr>
              <a:t>(ب) ينبغي مواءمة المفاهيم والتعاريف المستخدمة في مختلف السجلات؛</a:t>
            </a:r>
          </a:p>
          <a:p>
            <a:pPr lvl="1" indent="0">
              <a:spcAft>
                <a:spcPts val="600"/>
              </a:spcAft>
              <a:buNone/>
            </a:pPr>
            <a:r>
              <a:rPr lang="ar-LB" sz="2800" dirty="0">
                <a:solidFill>
                  <a:schemeClr val="tx2"/>
                </a:solidFill>
              </a:rPr>
              <a:t>(ج) ينبغي وضع نظام عالمي لتحديد الهوية الشخصية (هوية فريدة)</a:t>
            </a:r>
            <a:r>
              <a:rPr lang="ar-SA" sz="2800" dirty="0">
                <a:solidFill>
                  <a:schemeClr val="tx2"/>
                </a:solidFill>
              </a:rPr>
              <a:t> </a:t>
            </a:r>
            <a:r>
              <a:rPr lang="ar-LB" sz="2800" dirty="0">
                <a:solidFill>
                  <a:schemeClr val="tx2"/>
                </a:solidFill>
              </a:rPr>
              <a:t>لتسهيل الربط الصحيح للبيانات؛</a:t>
            </a:r>
          </a:p>
          <a:p>
            <a:pPr lvl="1" indent="0">
              <a:spcAft>
                <a:spcPts val="600"/>
              </a:spcAft>
              <a:buNone/>
            </a:pPr>
            <a:r>
              <a:rPr lang="ar-LB" sz="2800" dirty="0">
                <a:solidFill>
                  <a:schemeClr val="tx2"/>
                </a:solidFill>
              </a:rPr>
              <a:t>(د) ينبغي ضمان الجودة </a:t>
            </a:r>
            <a:r>
              <a:rPr lang="ar-SA" sz="2800" dirty="0">
                <a:solidFill>
                  <a:schemeClr val="tx2"/>
                </a:solidFill>
              </a:rPr>
              <a:t>في بيانات السجلات واكتمالها؛ </a:t>
            </a:r>
          </a:p>
          <a:p>
            <a:pPr lvl="1" indent="0">
              <a:spcAft>
                <a:spcPts val="600"/>
              </a:spcAft>
              <a:buNone/>
            </a:pPr>
            <a:r>
              <a:rPr lang="ar-SA" sz="2800" dirty="0">
                <a:solidFill>
                  <a:schemeClr val="tx2"/>
                </a:solidFill>
              </a:rPr>
              <a:t>(ه) ينبغي ضمان </a:t>
            </a:r>
            <a:r>
              <a:rPr lang="ar-LB" sz="2800" dirty="0">
                <a:solidFill>
                  <a:schemeClr val="tx2"/>
                </a:solidFill>
              </a:rPr>
              <a:t>الاتساق للتحقق من مدى ملاءمة البيانات الواردة في السجلات المختلفة.</a:t>
            </a:r>
          </a:p>
          <a:p>
            <a:pPr lvl="1" indent="0">
              <a:buNone/>
            </a:pPr>
            <a:endParaRPr lang="ar-LB" dirty="0">
              <a:solidFill>
                <a:schemeClr val="tx2"/>
              </a:solidFill>
            </a:endParaRPr>
          </a:p>
        </p:txBody>
      </p:sp>
    </p:spTree>
    <p:extLst>
      <p:ext uri="{BB962C8B-B14F-4D97-AF65-F5344CB8AC3E}">
        <p14:creationId xmlns:p14="http://schemas.microsoft.com/office/powerpoint/2010/main" val="291335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5" y="557785"/>
            <a:ext cx="11053313" cy="648445"/>
          </a:xfrm>
        </p:spPr>
        <p:txBody>
          <a:bodyPr/>
          <a:lstStyle/>
          <a:p>
            <a:r>
              <a:rPr lang="ar-SA" sz="3600" dirty="0"/>
              <a:t>3. أنواع السجلات الإدارية</a:t>
            </a:r>
            <a:endParaRPr lang="ar-LB" sz="3600" dirty="0"/>
          </a:p>
          <a:p>
            <a:pPr algn="r"/>
            <a:endParaRPr lang="en-US" dirty="0"/>
          </a:p>
        </p:txBody>
      </p:sp>
      <p:grpSp>
        <p:nvGrpSpPr>
          <p:cNvPr id="12" name="Group 11">
            <a:extLst>
              <a:ext uri="{FF2B5EF4-FFF2-40B4-BE49-F238E27FC236}">
                <a16:creationId xmlns:a16="http://schemas.microsoft.com/office/drawing/2014/main" id="{17B333C0-EC36-0C95-5FAA-EA19EC34316B}"/>
              </a:ext>
            </a:extLst>
          </p:cNvPr>
          <p:cNvGrpSpPr/>
          <p:nvPr/>
        </p:nvGrpSpPr>
        <p:grpSpPr>
          <a:xfrm>
            <a:off x="155643" y="1891378"/>
            <a:ext cx="7694579" cy="4360098"/>
            <a:chOff x="1360665" y="2003898"/>
            <a:chExt cx="9205101" cy="4247577"/>
          </a:xfrm>
        </p:grpSpPr>
        <p:sp>
          <p:nvSpPr>
            <p:cNvPr id="14" name="Freeform: Shape 13">
              <a:extLst>
                <a:ext uri="{FF2B5EF4-FFF2-40B4-BE49-F238E27FC236}">
                  <a16:creationId xmlns:a16="http://schemas.microsoft.com/office/drawing/2014/main" id="{AAFCFB95-79C1-D911-2231-3D99E9C245EB}"/>
                </a:ext>
              </a:extLst>
            </p:cNvPr>
            <p:cNvSpPr/>
            <p:nvPr/>
          </p:nvSpPr>
          <p:spPr>
            <a:xfrm>
              <a:off x="1360665" y="2003898"/>
              <a:ext cx="1777094" cy="1566154"/>
            </a:xfrm>
            <a:custGeom>
              <a:avLst/>
              <a:gdLst>
                <a:gd name="connsiteX0" fmla="*/ 0 w 1777094"/>
                <a:gd name="connsiteY0" fmla="*/ 296188 h 2369218"/>
                <a:gd name="connsiteX1" fmla="*/ 296188 w 1777094"/>
                <a:gd name="connsiteY1" fmla="*/ 0 h 2369218"/>
                <a:gd name="connsiteX2" fmla="*/ 1480906 w 1777094"/>
                <a:gd name="connsiteY2" fmla="*/ 0 h 2369218"/>
                <a:gd name="connsiteX3" fmla="*/ 1777094 w 1777094"/>
                <a:gd name="connsiteY3" fmla="*/ 296188 h 2369218"/>
                <a:gd name="connsiteX4" fmla="*/ 1777094 w 1777094"/>
                <a:gd name="connsiteY4" fmla="*/ 2073030 h 2369218"/>
                <a:gd name="connsiteX5" fmla="*/ 1480906 w 1777094"/>
                <a:gd name="connsiteY5" fmla="*/ 2369218 h 2369218"/>
                <a:gd name="connsiteX6" fmla="*/ 296188 w 1777094"/>
                <a:gd name="connsiteY6" fmla="*/ 2369218 h 2369218"/>
                <a:gd name="connsiteX7" fmla="*/ 0 w 1777094"/>
                <a:gd name="connsiteY7" fmla="*/ 2073030 h 2369218"/>
                <a:gd name="connsiteX8" fmla="*/ 0 w 1777094"/>
                <a:gd name="connsiteY8" fmla="*/ 296188 h 2369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7094" h="2369218">
                  <a:moveTo>
                    <a:pt x="0" y="296188"/>
                  </a:moveTo>
                  <a:cubicBezTo>
                    <a:pt x="0" y="132608"/>
                    <a:pt x="132608" y="0"/>
                    <a:pt x="296188" y="0"/>
                  </a:cubicBezTo>
                  <a:lnTo>
                    <a:pt x="1480906" y="0"/>
                  </a:lnTo>
                  <a:cubicBezTo>
                    <a:pt x="1644486" y="0"/>
                    <a:pt x="1777094" y="132608"/>
                    <a:pt x="1777094" y="296188"/>
                  </a:cubicBezTo>
                  <a:lnTo>
                    <a:pt x="1777094" y="2073030"/>
                  </a:lnTo>
                  <a:cubicBezTo>
                    <a:pt x="1777094" y="2236610"/>
                    <a:pt x="1644486" y="2369218"/>
                    <a:pt x="1480906" y="2369218"/>
                  </a:cubicBezTo>
                  <a:lnTo>
                    <a:pt x="296188" y="2369218"/>
                  </a:lnTo>
                  <a:cubicBezTo>
                    <a:pt x="132608" y="2369218"/>
                    <a:pt x="0" y="2236610"/>
                    <a:pt x="0" y="2073030"/>
                  </a:cubicBezTo>
                  <a:lnTo>
                    <a:pt x="0" y="296188"/>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55331" tIns="121041" rIns="155331" bIns="121041" numCol="1" spcCol="1270" anchor="ctr" anchorCtr="0">
              <a:noAutofit/>
            </a:bodyPr>
            <a:lstStyle/>
            <a:p>
              <a:pPr marL="0" lvl="0" indent="0" algn="ctr" defTabSz="800100" rtl="1">
                <a:lnSpc>
                  <a:spcPct val="90000"/>
                </a:lnSpc>
                <a:spcBef>
                  <a:spcPct val="0"/>
                </a:spcBef>
                <a:spcAft>
                  <a:spcPct val="35000"/>
                </a:spcAft>
                <a:buNone/>
              </a:pPr>
              <a:r>
                <a:rPr lang="ar-SA" sz="2000" kern="1200" dirty="0"/>
                <a:t>ا</a:t>
              </a:r>
              <a:r>
                <a:rPr lang="ar-LB" sz="2000" kern="1200" dirty="0"/>
                <a:t>لسجلات الأساسية</a:t>
              </a:r>
              <a:endParaRPr lang="en-US" sz="2000" kern="1200" dirty="0"/>
            </a:p>
          </p:txBody>
        </p:sp>
        <p:sp>
          <p:nvSpPr>
            <p:cNvPr id="15" name="Freeform: Shape 14">
              <a:extLst>
                <a:ext uri="{FF2B5EF4-FFF2-40B4-BE49-F238E27FC236}">
                  <a16:creationId xmlns:a16="http://schemas.microsoft.com/office/drawing/2014/main" id="{29E79B19-292B-BA20-168C-4D4C54C2B67F}"/>
                </a:ext>
              </a:extLst>
            </p:cNvPr>
            <p:cNvSpPr/>
            <p:nvPr/>
          </p:nvSpPr>
          <p:spPr>
            <a:xfrm>
              <a:off x="3137759" y="3986675"/>
              <a:ext cx="7428007" cy="2264799"/>
            </a:xfrm>
            <a:custGeom>
              <a:avLst/>
              <a:gdLst>
                <a:gd name="connsiteX0" fmla="*/ 355402 w 2132367"/>
                <a:gd name="connsiteY0" fmla="*/ 0 h 7428006"/>
                <a:gd name="connsiteX1" fmla="*/ 1776965 w 2132367"/>
                <a:gd name="connsiteY1" fmla="*/ 0 h 7428006"/>
                <a:gd name="connsiteX2" fmla="*/ 2132367 w 2132367"/>
                <a:gd name="connsiteY2" fmla="*/ 355402 h 7428006"/>
                <a:gd name="connsiteX3" fmla="*/ 2132367 w 2132367"/>
                <a:gd name="connsiteY3" fmla="*/ 7428006 h 7428006"/>
                <a:gd name="connsiteX4" fmla="*/ 2132367 w 2132367"/>
                <a:gd name="connsiteY4" fmla="*/ 7428006 h 7428006"/>
                <a:gd name="connsiteX5" fmla="*/ 0 w 2132367"/>
                <a:gd name="connsiteY5" fmla="*/ 7428006 h 7428006"/>
                <a:gd name="connsiteX6" fmla="*/ 0 w 2132367"/>
                <a:gd name="connsiteY6" fmla="*/ 7428006 h 7428006"/>
                <a:gd name="connsiteX7" fmla="*/ 0 w 2132367"/>
                <a:gd name="connsiteY7" fmla="*/ 355402 h 7428006"/>
                <a:gd name="connsiteX8" fmla="*/ 355402 w 2132367"/>
                <a:gd name="connsiteY8" fmla="*/ 0 h 7428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32367" h="7428006">
                  <a:moveTo>
                    <a:pt x="2132367" y="1238028"/>
                  </a:moveTo>
                  <a:lnTo>
                    <a:pt x="2132367" y="6189978"/>
                  </a:lnTo>
                  <a:cubicBezTo>
                    <a:pt x="2132367" y="6873721"/>
                    <a:pt x="2086688" y="7428004"/>
                    <a:pt x="2030341" y="7428004"/>
                  </a:cubicBezTo>
                  <a:lnTo>
                    <a:pt x="0" y="7428004"/>
                  </a:lnTo>
                  <a:lnTo>
                    <a:pt x="0" y="7428004"/>
                  </a:lnTo>
                  <a:lnTo>
                    <a:pt x="0" y="2"/>
                  </a:lnTo>
                  <a:lnTo>
                    <a:pt x="0" y="2"/>
                  </a:lnTo>
                  <a:lnTo>
                    <a:pt x="2030341" y="2"/>
                  </a:lnTo>
                  <a:cubicBezTo>
                    <a:pt x="2086688" y="2"/>
                    <a:pt x="2132367" y="554285"/>
                    <a:pt x="2132367" y="1238028"/>
                  </a:cubicBezTo>
                  <a:close/>
                </a:path>
              </a:pathLst>
            </a:custGeom>
          </p:spPr>
          <p:style>
            <a:lnRef idx="2">
              <a:schemeClr val="accent5">
                <a:tint val="40000"/>
                <a:alpha val="90000"/>
                <a:hueOff val="-3788726"/>
                <a:satOff val="-13699"/>
                <a:lumOff val="923"/>
                <a:alphaOff val="0"/>
              </a:schemeClr>
            </a:lnRef>
            <a:fillRef idx="1">
              <a:schemeClr val="accent5">
                <a:tint val="40000"/>
                <a:alpha val="90000"/>
                <a:hueOff val="-3788726"/>
                <a:satOff val="-13699"/>
                <a:lumOff val="923"/>
                <a:alphaOff val="0"/>
              </a:schemeClr>
            </a:fillRef>
            <a:effectRef idx="0">
              <a:schemeClr val="accent5">
                <a:tint val="40000"/>
                <a:alpha val="90000"/>
                <a:hueOff val="-3788726"/>
                <a:satOff val="-13699"/>
                <a:lumOff val="923"/>
                <a:alphaOff val="0"/>
              </a:schemeClr>
            </a:effectRef>
            <a:fontRef idx="minor">
              <a:schemeClr val="dk1">
                <a:hueOff val="0"/>
                <a:satOff val="0"/>
                <a:lumOff val="0"/>
                <a:alphaOff val="0"/>
              </a:schemeClr>
            </a:fontRef>
          </p:style>
          <p:txBody>
            <a:bodyPr spcFirstLastPara="0" vert="horz" wrap="square" lIns="247651" tIns="227919" rIns="351744" bIns="227920" numCol="1" spcCol="1270" anchor="ctr" anchorCtr="0">
              <a:noAutofit/>
            </a:bodyPr>
            <a:lstStyle/>
            <a:p>
              <a:pPr marL="228600" lvl="1" indent="-228600" algn="r" defTabSz="889000" rtl="1">
                <a:lnSpc>
                  <a:spcPct val="90000"/>
                </a:lnSpc>
                <a:spcBef>
                  <a:spcPct val="0"/>
                </a:spcBef>
                <a:spcAft>
                  <a:spcPct val="15000"/>
                </a:spcAft>
                <a:buChar char="•"/>
              </a:pPr>
              <a:r>
                <a:rPr lang="ar-LB" sz="2000" kern="1200" dirty="0"/>
                <a:t>سجلات الضمان الاجتماعي أو المعاشات التقاعدية </a:t>
              </a:r>
            </a:p>
            <a:p>
              <a:pPr marL="228600" lvl="1" indent="-228600" algn="r" defTabSz="889000" rtl="1">
                <a:lnSpc>
                  <a:spcPct val="90000"/>
                </a:lnSpc>
                <a:spcBef>
                  <a:spcPct val="0"/>
                </a:spcBef>
                <a:spcAft>
                  <a:spcPct val="15000"/>
                </a:spcAft>
                <a:buChar char="•"/>
              </a:pPr>
              <a:r>
                <a:rPr lang="ar-LB" sz="2000" kern="1200" dirty="0"/>
                <a:t>سجلات الضرائب</a:t>
              </a:r>
            </a:p>
            <a:p>
              <a:pPr marL="228600" lvl="1" indent="-228600" algn="r" defTabSz="889000" rtl="1">
                <a:lnSpc>
                  <a:spcPct val="90000"/>
                </a:lnSpc>
                <a:spcBef>
                  <a:spcPct val="0"/>
                </a:spcBef>
                <a:spcAft>
                  <a:spcPct val="15000"/>
                </a:spcAft>
                <a:buChar char="•"/>
              </a:pPr>
              <a:r>
                <a:rPr lang="ar-LB" sz="2000" kern="1200" dirty="0"/>
                <a:t>سجلات التوظيف والبطالة والباحثين عن عمل</a:t>
              </a:r>
            </a:p>
            <a:p>
              <a:pPr marL="228600" lvl="1" indent="-228600" algn="r" defTabSz="889000" rtl="1">
                <a:lnSpc>
                  <a:spcPct val="90000"/>
                </a:lnSpc>
                <a:spcBef>
                  <a:spcPct val="0"/>
                </a:spcBef>
                <a:spcAft>
                  <a:spcPct val="15000"/>
                </a:spcAft>
                <a:buChar char="•"/>
              </a:pPr>
              <a:r>
                <a:rPr lang="ar-LB" sz="2000" kern="1200" dirty="0"/>
                <a:t>سجلات التعليم والطلاب</a:t>
              </a:r>
            </a:p>
            <a:p>
              <a:pPr marL="228600" lvl="1" indent="-228600" algn="r" defTabSz="889000" rtl="1">
                <a:lnSpc>
                  <a:spcPct val="90000"/>
                </a:lnSpc>
                <a:spcBef>
                  <a:spcPct val="0"/>
                </a:spcBef>
                <a:spcAft>
                  <a:spcPct val="15000"/>
                </a:spcAft>
                <a:buChar char="•"/>
              </a:pPr>
              <a:r>
                <a:rPr lang="ar-LB" sz="2000" kern="1200" dirty="0"/>
                <a:t>السجلات الصحية</a:t>
              </a:r>
            </a:p>
            <a:p>
              <a:pPr marL="228600" lvl="1" indent="-228600" algn="r" defTabSz="889000" rtl="1">
                <a:lnSpc>
                  <a:spcPct val="90000"/>
                </a:lnSpc>
                <a:spcBef>
                  <a:spcPct val="0"/>
                </a:spcBef>
                <a:spcAft>
                  <a:spcPct val="15000"/>
                </a:spcAft>
                <a:buChar char="•"/>
              </a:pPr>
              <a:r>
                <a:rPr lang="ar-LB" sz="2000" kern="1200" dirty="0"/>
                <a:t>بيانات مراقبة الحدود</a:t>
              </a:r>
            </a:p>
            <a:p>
              <a:pPr marL="228600" lvl="1" indent="-228600" algn="r" defTabSz="889000" rtl="1">
                <a:lnSpc>
                  <a:spcPct val="90000"/>
                </a:lnSpc>
                <a:spcBef>
                  <a:spcPct val="0"/>
                </a:spcBef>
                <a:spcAft>
                  <a:spcPct val="15000"/>
                </a:spcAft>
                <a:buChar char="•"/>
              </a:pPr>
              <a:r>
                <a:rPr lang="ar-LB" sz="2000" kern="1200" dirty="0"/>
                <a:t>سجلات تكميلية أخرى</a:t>
              </a:r>
              <a:endParaRPr lang="en-US" sz="2000" kern="1200" dirty="0"/>
            </a:p>
          </p:txBody>
        </p:sp>
        <p:sp>
          <p:nvSpPr>
            <p:cNvPr id="16" name="Freeform: Shape 15">
              <a:extLst>
                <a:ext uri="{FF2B5EF4-FFF2-40B4-BE49-F238E27FC236}">
                  <a16:creationId xmlns:a16="http://schemas.microsoft.com/office/drawing/2014/main" id="{967FCD71-1B06-74A9-D8C2-CD571716B6B7}"/>
                </a:ext>
              </a:extLst>
            </p:cNvPr>
            <p:cNvSpPr/>
            <p:nvPr/>
          </p:nvSpPr>
          <p:spPr>
            <a:xfrm>
              <a:off x="1360665" y="3986675"/>
              <a:ext cx="1777094" cy="2264800"/>
            </a:xfrm>
            <a:custGeom>
              <a:avLst/>
              <a:gdLst>
                <a:gd name="connsiteX0" fmla="*/ 0 w 1777094"/>
                <a:gd name="connsiteY0" fmla="*/ 296188 h 2397228"/>
                <a:gd name="connsiteX1" fmla="*/ 296188 w 1777094"/>
                <a:gd name="connsiteY1" fmla="*/ 0 h 2397228"/>
                <a:gd name="connsiteX2" fmla="*/ 1480906 w 1777094"/>
                <a:gd name="connsiteY2" fmla="*/ 0 h 2397228"/>
                <a:gd name="connsiteX3" fmla="*/ 1777094 w 1777094"/>
                <a:gd name="connsiteY3" fmla="*/ 296188 h 2397228"/>
                <a:gd name="connsiteX4" fmla="*/ 1777094 w 1777094"/>
                <a:gd name="connsiteY4" fmla="*/ 2101040 h 2397228"/>
                <a:gd name="connsiteX5" fmla="*/ 1480906 w 1777094"/>
                <a:gd name="connsiteY5" fmla="*/ 2397228 h 2397228"/>
                <a:gd name="connsiteX6" fmla="*/ 296188 w 1777094"/>
                <a:gd name="connsiteY6" fmla="*/ 2397228 h 2397228"/>
                <a:gd name="connsiteX7" fmla="*/ 0 w 1777094"/>
                <a:gd name="connsiteY7" fmla="*/ 2101040 h 2397228"/>
                <a:gd name="connsiteX8" fmla="*/ 0 w 1777094"/>
                <a:gd name="connsiteY8" fmla="*/ 296188 h 239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7094" h="2397228">
                  <a:moveTo>
                    <a:pt x="0" y="296188"/>
                  </a:moveTo>
                  <a:cubicBezTo>
                    <a:pt x="0" y="132608"/>
                    <a:pt x="132608" y="0"/>
                    <a:pt x="296188" y="0"/>
                  </a:cubicBezTo>
                  <a:lnTo>
                    <a:pt x="1480906" y="0"/>
                  </a:lnTo>
                  <a:cubicBezTo>
                    <a:pt x="1644486" y="0"/>
                    <a:pt x="1777094" y="132608"/>
                    <a:pt x="1777094" y="296188"/>
                  </a:cubicBezTo>
                  <a:lnTo>
                    <a:pt x="1777094" y="2101040"/>
                  </a:lnTo>
                  <a:cubicBezTo>
                    <a:pt x="1777094" y="2264620"/>
                    <a:pt x="1644486" y="2397228"/>
                    <a:pt x="1480906" y="2397228"/>
                  </a:cubicBezTo>
                  <a:lnTo>
                    <a:pt x="296188" y="2397228"/>
                  </a:lnTo>
                  <a:cubicBezTo>
                    <a:pt x="132608" y="2397228"/>
                    <a:pt x="0" y="2264620"/>
                    <a:pt x="0" y="2101040"/>
                  </a:cubicBezTo>
                  <a:lnTo>
                    <a:pt x="0" y="296188"/>
                  </a:lnTo>
                  <a:close/>
                </a:path>
              </a:pathLst>
            </a:custGeom>
          </p:spPr>
          <p:style>
            <a:lnRef idx="2">
              <a:schemeClr val="lt1">
                <a:hueOff val="0"/>
                <a:satOff val="0"/>
                <a:lumOff val="0"/>
                <a:alphaOff val="0"/>
              </a:schemeClr>
            </a:lnRef>
            <a:fillRef idx="1">
              <a:schemeClr val="accent5">
                <a:hueOff val="-3308557"/>
                <a:satOff val="-17770"/>
                <a:lumOff val="6078"/>
                <a:alphaOff val="0"/>
              </a:schemeClr>
            </a:fillRef>
            <a:effectRef idx="0">
              <a:schemeClr val="accent5">
                <a:hueOff val="-3308557"/>
                <a:satOff val="-17770"/>
                <a:lumOff val="6078"/>
                <a:alphaOff val="0"/>
              </a:schemeClr>
            </a:effectRef>
            <a:fontRef idx="minor">
              <a:schemeClr val="lt1"/>
            </a:fontRef>
          </p:style>
          <p:txBody>
            <a:bodyPr spcFirstLastPara="0" vert="horz" wrap="square" lIns="155331" tIns="121041" rIns="155331" bIns="121041" numCol="1" spcCol="1270" anchor="ctr" anchorCtr="0">
              <a:noAutofit/>
            </a:bodyPr>
            <a:lstStyle/>
            <a:p>
              <a:pPr marL="0" lvl="0" indent="0" algn="ctr" defTabSz="800100" rtl="1">
                <a:lnSpc>
                  <a:spcPct val="90000"/>
                </a:lnSpc>
                <a:spcBef>
                  <a:spcPct val="0"/>
                </a:spcBef>
                <a:spcAft>
                  <a:spcPct val="35000"/>
                </a:spcAft>
                <a:buNone/>
              </a:pPr>
              <a:r>
                <a:rPr lang="ar-LB" sz="2000" kern="1200" dirty="0"/>
                <a:t>السجلات المتخصصة أو التكميلية</a:t>
              </a:r>
              <a:endParaRPr lang="en-US" sz="2000" kern="1200" dirty="0"/>
            </a:p>
          </p:txBody>
        </p:sp>
        <p:sp>
          <p:nvSpPr>
            <p:cNvPr id="13" name="Freeform: Shape 12">
              <a:extLst>
                <a:ext uri="{FF2B5EF4-FFF2-40B4-BE49-F238E27FC236}">
                  <a16:creationId xmlns:a16="http://schemas.microsoft.com/office/drawing/2014/main" id="{34B18CDB-6A3D-5166-F870-9BD10C8A6554}"/>
                </a:ext>
              </a:extLst>
            </p:cNvPr>
            <p:cNvSpPr/>
            <p:nvPr/>
          </p:nvSpPr>
          <p:spPr>
            <a:xfrm>
              <a:off x="3137759" y="2088332"/>
              <a:ext cx="7338932" cy="1413506"/>
            </a:xfrm>
            <a:custGeom>
              <a:avLst/>
              <a:gdLst>
                <a:gd name="connsiteX0" fmla="*/ 335480 w 2012838"/>
                <a:gd name="connsiteY0" fmla="*/ 0 h 7428006"/>
                <a:gd name="connsiteX1" fmla="*/ 1677358 w 2012838"/>
                <a:gd name="connsiteY1" fmla="*/ 0 h 7428006"/>
                <a:gd name="connsiteX2" fmla="*/ 2012838 w 2012838"/>
                <a:gd name="connsiteY2" fmla="*/ 335480 h 7428006"/>
                <a:gd name="connsiteX3" fmla="*/ 2012838 w 2012838"/>
                <a:gd name="connsiteY3" fmla="*/ 7428006 h 7428006"/>
                <a:gd name="connsiteX4" fmla="*/ 2012838 w 2012838"/>
                <a:gd name="connsiteY4" fmla="*/ 7428006 h 7428006"/>
                <a:gd name="connsiteX5" fmla="*/ 0 w 2012838"/>
                <a:gd name="connsiteY5" fmla="*/ 7428006 h 7428006"/>
                <a:gd name="connsiteX6" fmla="*/ 0 w 2012838"/>
                <a:gd name="connsiteY6" fmla="*/ 7428006 h 7428006"/>
                <a:gd name="connsiteX7" fmla="*/ 0 w 2012838"/>
                <a:gd name="connsiteY7" fmla="*/ 335480 h 7428006"/>
                <a:gd name="connsiteX8" fmla="*/ 335480 w 2012838"/>
                <a:gd name="connsiteY8" fmla="*/ 0 h 7428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838" h="7428006">
                  <a:moveTo>
                    <a:pt x="2012838" y="1238027"/>
                  </a:moveTo>
                  <a:lnTo>
                    <a:pt x="2012838" y="6189979"/>
                  </a:lnTo>
                  <a:cubicBezTo>
                    <a:pt x="2012838" y="6873721"/>
                    <a:pt x="1972137" y="7428006"/>
                    <a:pt x="1921930" y="7428006"/>
                  </a:cubicBezTo>
                  <a:lnTo>
                    <a:pt x="0" y="7428006"/>
                  </a:lnTo>
                  <a:lnTo>
                    <a:pt x="0" y="7428006"/>
                  </a:lnTo>
                  <a:lnTo>
                    <a:pt x="0" y="0"/>
                  </a:lnTo>
                  <a:lnTo>
                    <a:pt x="0" y="0"/>
                  </a:lnTo>
                  <a:lnTo>
                    <a:pt x="1921930" y="0"/>
                  </a:lnTo>
                  <a:cubicBezTo>
                    <a:pt x="1972137" y="0"/>
                    <a:pt x="2012838" y="554285"/>
                    <a:pt x="2012838" y="1238027"/>
                  </a:cubicBezTo>
                  <a:close/>
                </a:path>
              </a:pathLst>
            </a:custGeom>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47651" tIns="222083" rIns="345908" bIns="222085" numCol="1" spcCol="1270" anchor="ctr" anchorCtr="0">
              <a:noAutofit/>
            </a:bodyPr>
            <a:lstStyle/>
            <a:p>
              <a:pPr marL="228600" lvl="1" indent="-228600" algn="r" defTabSz="889000" rtl="1">
                <a:lnSpc>
                  <a:spcPct val="90000"/>
                </a:lnSpc>
                <a:spcBef>
                  <a:spcPct val="0"/>
                </a:spcBef>
                <a:spcAft>
                  <a:spcPct val="15000"/>
                </a:spcAft>
                <a:buChar char="•"/>
              </a:pPr>
              <a:r>
                <a:rPr lang="ar-LB" sz="2000" dirty="0">
                  <a:solidFill>
                    <a:srgbClr val="FF0000"/>
                  </a:solidFill>
                </a:rPr>
                <a:t>سجلات السكان</a:t>
              </a:r>
              <a:endParaRPr lang="ar-SA" sz="2000" dirty="0">
                <a:solidFill>
                  <a:srgbClr val="FF0000"/>
                </a:solidFill>
              </a:endParaRPr>
            </a:p>
            <a:p>
              <a:pPr marL="228600" lvl="1" indent="-228600" algn="r" defTabSz="889000" rtl="1">
                <a:lnSpc>
                  <a:spcPct val="90000"/>
                </a:lnSpc>
                <a:spcBef>
                  <a:spcPct val="0"/>
                </a:spcBef>
                <a:spcAft>
                  <a:spcPct val="15000"/>
                </a:spcAft>
                <a:buChar char="•"/>
              </a:pPr>
              <a:r>
                <a:rPr lang="ar-LB" sz="2000" kern="1200" dirty="0"/>
                <a:t>سجلات </a:t>
              </a:r>
              <a:r>
                <a:rPr lang="ar-SA" sz="2000" kern="1200" dirty="0"/>
                <a:t>المباني </a:t>
              </a:r>
              <a:r>
                <a:rPr lang="ar-LB" sz="2000" kern="1200" dirty="0"/>
                <a:t>والسكن</a:t>
              </a:r>
              <a:endParaRPr lang="ar-SA" sz="2000" kern="1200" dirty="0"/>
            </a:p>
            <a:p>
              <a:pPr marL="228600" lvl="1" indent="-228600" algn="r" defTabSz="889000" rtl="1">
                <a:lnSpc>
                  <a:spcPct val="90000"/>
                </a:lnSpc>
                <a:spcBef>
                  <a:spcPct val="0"/>
                </a:spcBef>
                <a:spcAft>
                  <a:spcPct val="15000"/>
                </a:spcAft>
                <a:buChar char="•"/>
              </a:pPr>
              <a:r>
                <a:rPr lang="ar-LB" sz="2000" kern="1200" dirty="0"/>
                <a:t>سجلات المنشات(الأعمال)</a:t>
              </a:r>
              <a:endParaRPr lang="en-US" sz="2000" kern="1200" dirty="0"/>
            </a:p>
          </p:txBody>
        </p:sp>
      </p:grpSp>
      <p:sp>
        <p:nvSpPr>
          <p:cNvPr id="18" name="Content Placeholder 2">
            <a:extLst>
              <a:ext uri="{FF2B5EF4-FFF2-40B4-BE49-F238E27FC236}">
                <a16:creationId xmlns:a16="http://schemas.microsoft.com/office/drawing/2014/main" id="{F438A56D-A0D7-2268-E2BD-AAD2FA00DE25}"/>
              </a:ext>
            </a:extLst>
          </p:cNvPr>
          <p:cNvSpPr>
            <a:spLocks noGrp="1"/>
          </p:cNvSpPr>
          <p:nvPr>
            <p:ph sz="half" idx="2"/>
          </p:nvPr>
        </p:nvSpPr>
        <p:spPr>
          <a:xfrm>
            <a:off x="8161507" y="2016046"/>
            <a:ext cx="3529538" cy="4161018"/>
          </a:xfrm>
          <a:ln>
            <a:solidFill>
              <a:srgbClr val="FF0000"/>
            </a:solidFill>
          </a:ln>
        </p:spPr>
        <p:txBody>
          <a:bodyPr/>
          <a:lstStyle/>
          <a:p>
            <a:pPr algn="ctr"/>
            <a:r>
              <a:rPr lang="ar-LB" sz="2400" dirty="0">
                <a:solidFill>
                  <a:srgbClr val="FF0000"/>
                </a:solidFill>
              </a:rPr>
              <a:t>سجلات الحالة المدنية</a:t>
            </a:r>
            <a:endParaRPr lang="ar-SA" sz="2400" dirty="0">
              <a:solidFill>
                <a:srgbClr val="FF0000"/>
              </a:solidFill>
            </a:endParaRPr>
          </a:p>
          <a:p>
            <a:pPr marL="342900" indent="-342900">
              <a:lnSpc>
                <a:spcPct val="100000"/>
              </a:lnSpc>
              <a:spcBef>
                <a:spcPts val="0"/>
              </a:spcBef>
              <a:buClrTx/>
              <a:buFont typeface="Arial" panose="020B0604020202020204" pitchFamily="34" charset="0"/>
              <a:buChar char="•"/>
            </a:pPr>
            <a:r>
              <a:rPr lang="ar-SA" sz="2400" dirty="0">
                <a:solidFill>
                  <a:schemeClr val="tx1"/>
                </a:solidFill>
              </a:rPr>
              <a:t>الإسم</a:t>
            </a:r>
          </a:p>
          <a:p>
            <a:pPr marL="342900" indent="-342900">
              <a:lnSpc>
                <a:spcPct val="100000"/>
              </a:lnSpc>
              <a:spcBef>
                <a:spcPts val="0"/>
              </a:spcBef>
              <a:buClrTx/>
              <a:buFont typeface="Arial" panose="020B0604020202020204" pitchFamily="34" charset="0"/>
              <a:buChar char="•"/>
            </a:pPr>
            <a:r>
              <a:rPr lang="ar-SA" sz="2400" dirty="0">
                <a:solidFill>
                  <a:schemeClr val="tx1"/>
                </a:solidFill>
              </a:rPr>
              <a:t>العمر</a:t>
            </a:r>
          </a:p>
          <a:p>
            <a:pPr marL="342900" indent="-342900">
              <a:lnSpc>
                <a:spcPct val="100000"/>
              </a:lnSpc>
              <a:spcBef>
                <a:spcPts val="0"/>
              </a:spcBef>
              <a:buClrTx/>
              <a:buFont typeface="Arial" panose="020B0604020202020204" pitchFamily="34" charset="0"/>
              <a:buChar char="•"/>
            </a:pPr>
            <a:r>
              <a:rPr lang="ar-SA" sz="2400" dirty="0">
                <a:solidFill>
                  <a:schemeClr val="tx1"/>
                </a:solidFill>
              </a:rPr>
              <a:t>نوع الجنس</a:t>
            </a:r>
          </a:p>
          <a:p>
            <a:pPr marL="342900" indent="-342900">
              <a:lnSpc>
                <a:spcPct val="100000"/>
              </a:lnSpc>
              <a:spcBef>
                <a:spcPts val="0"/>
              </a:spcBef>
              <a:buClrTx/>
              <a:buFont typeface="Arial" panose="020B0604020202020204" pitchFamily="34" charset="0"/>
              <a:buChar char="•"/>
            </a:pPr>
            <a:r>
              <a:rPr lang="ar-SA" sz="2400" dirty="0">
                <a:solidFill>
                  <a:srgbClr val="FF0000"/>
                </a:solidFill>
              </a:rPr>
              <a:t>العنوان</a:t>
            </a:r>
            <a:endParaRPr lang="ar-LB" sz="2400" dirty="0">
              <a:solidFill>
                <a:srgbClr val="FF0000"/>
              </a:solidFill>
            </a:endParaRPr>
          </a:p>
          <a:p>
            <a:pPr marL="342900" indent="-342900">
              <a:lnSpc>
                <a:spcPct val="100000"/>
              </a:lnSpc>
              <a:spcBef>
                <a:spcPts val="0"/>
              </a:spcBef>
              <a:buClrTx/>
              <a:buFont typeface="Arial" panose="020B0604020202020204" pitchFamily="34" charset="0"/>
              <a:buChar char="•"/>
            </a:pPr>
            <a:r>
              <a:rPr lang="ar-LB" sz="2400" dirty="0">
                <a:solidFill>
                  <a:srgbClr val="FF0000"/>
                </a:solidFill>
              </a:rPr>
              <a:t>عمر الام </a:t>
            </a:r>
            <a:endParaRPr lang="ar-SA" sz="2400" dirty="0">
              <a:solidFill>
                <a:srgbClr val="FF0000"/>
              </a:solidFill>
            </a:endParaRPr>
          </a:p>
          <a:p>
            <a:pPr marL="342900" indent="-342900">
              <a:lnSpc>
                <a:spcPct val="100000"/>
              </a:lnSpc>
              <a:spcBef>
                <a:spcPts val="0"/>
              </a:spcBef>
              <a:buClrTx/>
              <a:buFont typeface="Arial" panose="020B0604020202020204" pitchFamily="34" charset="0"/>
              <a:buChar char="•"/>
            </a:pPr>
            <a:r>
              <a:rPr lang="ar-SA" sz="2400" dirty="0">
                <a:solidFill>
                  <a:schemeClr val="tx1"/>
                </a:solidFill>
              </a:rPr>
              <a:t>رقم الهوية</a:t>
            </a:r>
          </a:p>
          <a:p>
            <a:pPr marL="342900" indent="-342900">
              <a:lnSpc>
                <a:spcPct val="100000"/>
              </a:lnSpc>
              <a:spcBef>
                <a:spcPts val="0"/>
              </a:spcBef>
              <a:buClrTx/>
              <a:buFont typeface="Arial" panose="020B0604020202020204" pitchFamily="34" charset="0"/>
              <a:buChar char="•"/>
            </a:pPr>
            <a:r>
              <a:rPr lang="ar-SA" sz="2400" dirty="0">
                <a:solidFill>
                  <a:schemeClr val="tx1"/>
                </a:solidFill>
              </a:rPr>
              <a:t>الزواج</a:t>
            </a:r>
          </a:p>
          <a:p>
            <a:pPr marL="342900" indent="-342900">
              <a:lnSpc>
                <a:spcPct val="100000"/>
              </a:lnSpc>
              <a:spcBef>
                <a:spcPts val="0"/>
              </a:spcBef>
              <a:buClrTx/>
              <a:buFont typeface="Arial" panose="020B0604020202020204" pitchFamily="34" charset="0"/>
              <a:buChar char="•"/>
            </a:pPr>
            <a:r>
              <a:rPr lang="ar-SA" sz="2400" dirty="0">
                <a:solidFill>
                  <a:schemeClr val="tx1"/>
                </a:solidFill>
              </a:rPr>
              <a:t>الطلاق</a:t>
            </a:r>
          </a:p>
          <a:p>
            <a:endParaRPr lang="ar-SA" sz="2400" dirty="0">
              <a:solidFill>
                <a:srgbClr val="FF0000"/>
              </a:solidFill>
            </a:endParaRPr>
          </a:p>
          <a:p>
            <a:endParaRPr lang="en-US" dirty="0"/>
          </a:p>
        </p:txBody>
      </p:sp>
    </p:spTree>
    <p:extLst>
      <p:ext uri="{BB962C8B-B14F-4D97-AF65-F5344CB8AC3E}">
        <p14:creationId xmlns:p14="http://schemas.microsoft.com/office/powerpoint/2010/main" val="2604986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5" y="557785"/>
            <a:ext cx="11053313" cy="648445"/>
          </a:xfrm>
        </p:spPr>
        <p:txBody>
          <a:bodyPr/>
          <a:lstStyle/>
          <a:p>
            <a:r>
              <a:rPr lang="ar-SA" sz="3600" dirty="0"/>
              <a:t>4. السجل الإحصائي للسكان</a:t>
            </a:r>
          </a:p>
          <a:p>
            <a:pPr algn="r"/>
            <a:endParaRPr lang="en-US" dirty="0"/>
          </a:p>
        </p:txBody>
      </p:sp>
      <p:sp>
        <p:nvSpPr>
          <p:cNvPr id="18" name="Content Placeholder 2">
            <a:extLst>
              <a:ext uri="{FF2B5EF4-FFF2-40B4-BE49-F238E27FC236}">
                <a16:creationId xmlns:a16="http://schemas.microsoft.com/office/drawing/2014/main" id="{F438A56D-A0D7-2268-E2BD-AAD2FA00DE25}"/>
              </a:ext>
            </a:extLst>
          </p:cNvPr>
          <p:cNvSpPr>
            <a:spLocks noGrp="1"/>
          </p:cNvSpPr>
          <p:nvPr>
            <p:ph sz="half" idx="2"/>
          </p:nvPr>
        </p:nvSpPr>
        <p:spPr>
          <a:xfrm>
            <a:off x="204281" y="2035501"/>
            <a:ext cx="11644008" cy="4284169"/>
          </a:xfrm>
        </p:spPr>
        <p:txBody>
          <a:bodyPr/>
          <a:lstStyle/>
          <a:p>
            <a:pPr marL="539750" lvl="1" indent="0" defTabSz="914400">
              <a:spcBef>
                <a:spcPts val="500"/>
              </a:spcBef>
              <a:spcAft>
                <a:spcPts val="600"/>
              </a:spcAft>
              <a:buNone/>
            </a:pPr>
            <a:r>
              <a:rPr lang="ar-SA" sz="2400" dirty="0">
                <a:solidFill>
                  <a:schemeClr val="tx2"/>
                </a:solidFill>
              </a:rPr>
              <a:t>السجل الإحصائي للسكان يتضمّن </a:t>
            </a:r>
            <a:r>
              <a:rPr lang="ar-LB" sz="2400" dirty="0">
                <a:solidFill>
                  <a:schemeClr val="tx2"/>
                </a:solidFill>
              </a:rPr>
              <a:t>مجموعة منظ</a:t>
            </a:r>
            <a:r>
              <a:rPr lang="ar-SA" sz="2400" dirty="0">
                <a:solidFill>
                  <a:schemeClr val="tx2"/>
                </a:solidFill>
              </a:rPr>
              <a:t>ّ</a:t>
            </a:r>
            <a:r>
              <a:rPr lang="ar-LB" sz="2400" dirty="0">
                <a:solidFill>
                  <a:schemeClr val="tx2"/>
                </a:solidFill>
              </a:rPr>
              <a:t>مة ومفهرسة من السجلات الفردية لكل مقيم في </a:t>
            </a:r>
            <a:r>
              <a:rPr lang="ar-SA" sz="2400" dirty="0">
                <a:solidFill>
                  <a:schemeClr val="tx2"/>
                </a:solidFill>
              </a:rPr>
              <a:t>ال</a:t>
            </a:r>
            <a:r>
              <a:rPr lang="ar-LB" sz="2400" dirty="0">
                <a:solidFill>
                  <a:schemeClr val="tx2"/>
                </a:solidFill>
              </a:rPr>
              <a:t>بلد (بما في ذلك المواطنين والمواطنين الأجانب)</a:t>
            </a:r>
            <a:r>
              <a:rPr lang="ar-SA" sz="2400" dirty="0">
                <a:solidFill>
                  <a:schemeClr val="tx2"/>
                </a:solidFill>
              </a:rPr>
              <a:t> وي</a:t>
            </a:r>
            <a:r>
              <a:rPr lang="ar-LB" sz="2400" dirty="0">
                <a:solidFill>
                  <a:schemeClr val="tx2"/>
                </a:solidFill>
              </a:rPr>
              <a:t>تم إنشاؤه </a:t>
            </a:r>
            <a:r>
              <a:rPr lang="ar-SA" sz="2400" dirty="0">
                <a:solidFill>
                  <a:schemeClr val="tx2"/>
                </a:solidFill>
              </a:rPr>
              <a:t>من خلال مكتب الإحصاء الوطني </a:t>
            </a:r>
            <a:r>
              <a:rPr lang="ar-LB" sz="2400" dirty="0">
                <a:solidFill>
                  <a:schemeClr val="tx2"/>
                </a:solidFill>
              </a:rPr>
              <a:t>عن طريق معالجة البيانات من السجلات الإدارية للأغراض الإحصائية وفقًا للمفاهيم والتعاريف الإحصائية</a:t>
            </a:r>
            <a:r>
              <a:rPr lang="ar-SA" sz="2400" dirty="0">
                <a:solidFill>
                  <a:schemeClr val="tx2"/>
                </a:solidFill>
              </a:rPr>
              <a:t>:</a:t>
            </a:r>
            <a:endParaRPr lang="ar-LB" sz="2400" dirty="0">
              <a:solidFill>
                <a:schemeClr val="tx2"/>
              </a:solidFill>
            </a:endParaRPr>
          </a:p>
          <a:p>
            <a:pPr marL="996950" lvl="1" indent="-457200" defTabSz="914400">
              <a:spcBef>
                <a:spcPts val="500"/>
              </a:spcBef>
              <a:buFont typeface="Wingdings" panose="05000000000000000000" pitchFamily="2" charset="2"/>
              <a:buChar char="v"/>
            </a:pPr>
            <a:r>
              <a:rPr lang="ar-LB" sz="2400" dirty="0">
                <a:solidFill>
                  <a:schemeClr val="tx2"/>
                </a:solidFill>
              </a:rPr>
              <a:t>يختلف عن تسجيل الأفراد في السجلات المستخدمة للأغراض الإدارية</a:t>
            </a:r>
          </a:p>
          <a:p>
            <a:pPr marL="996950" lvl="1" indent="-457200" defTabSz="914400">
              <a:spcBef>
                <a:spcPts val="500"/>
              </a:spcBef>
              <a:buFont typeface="Wingdings" panose="05000000000000000000" pitchFamily="2" charset="2"/>
              <a:buChar char="v"/>
            </a:pPr>
            <a:r>
              <a:rPr lang="ar-SA" sz="2400" dirty="0">
                <a:solidFill>
                  <a:schemeClr val="tx2"/>
                </a:solidFill>
              </a:rPr>
              <a:t>مرتبط </a:t>
            </a:r>
            <a:r>
              <a:rPr lang="ar-LB" sz="2400" dirty="0">
                <a:solidFill>
                  <a:schemeClr val="tx2"/>
                </a:solidFill>
              </a:rPr>
              <a:t>بشكل </a:t>
            </a:r>
            <a:r>
              <a:rPr lang="ar-SA" sz="2400" dirty="0">
                <a:solidFill>
                  <a:schemeClr val="tx2"/>
                </a:solidFill>
              </a:rPr>
              <a:t>مستمر </a:t>
            </a:r>
            <a:r>
              <a:rPr lang="ar-LB" sz="2400" dirty="0">
                <a:solidFill>
                  <a:schemeClr val="tx2"/>
                </a:solidFill>
              </a:rPr>
              <a:t>بالسجلات الإدارية ذات الصلة لغرض التحديث المنتظم</a:t>
            </a:r>
          </a:p>
          <a:p>
            <a:pPr marL="996950" lvl="1" indent="-457200" defTabSz="914400">
              <a:spcBef>
                <a:spcPts val="500"/>
              </a:spcBef>
              <a:buFont typeface="Wingdings" panose="05000000000000000000" pitchFamily="2" charset="2"/>
              <a:buChar char="v"/>
            </a:pPr>
            <a:r>
              <a:rPr lang="ar-LB" sz="2400" dirty="0">
                <a:solidFill>
                  <a:schemeClr val="tx2"/>
                </a:solidFill>
              </a:rPr>
              <a:t>يجب أن يضمن الإطار القانوني </a:t>
            </a:r>
            <a:r>
              <a:rPr lang="ar-SA" sz="2400" dirty="0">
                <a:solidFill>
                  <a:schemeClr val="tx2"/>
                </a:solidFill>
              </a:rPr>
              <a:t>المتعلّق ب</a:t>
            </a:r>
            <a:r>
              <a:rPr lang="ar-LB" sz="2400" dirty="0">
                <a:solidFill>
                  <a:schemeClr val="tx2"/>
                </a:solidFill>
              </a:rPr>
              <a:t>البيانات الإدارية استخدام </a:t>
            </a:r>
            <a:r>
              <a:rPr lang="ar-SA" sz="2400" dirty="0">
                <a:solidFill>
                  <a:schemeClr val="tx2"/>
                </a:solidFill>
              </a:rPr>
              <a:t>السجل الإحصائي للسكان </a:t>
            </a:r>
            <a:r>
              <a:rPr lang="ar-LB" sz="2400" dirty="0">
                <a:solidFill>
                  <a:schemeClr val="tx2"/>
                </a:solidFill>
              </a:rPr>
              <a:t>للأغراض الإحصائية</a:t>
            </a:r>
            <a:r>
              <a:rPr lang="ar-SA" sz="2400" dirty="0">
                <a:solidFill>
                  <a:schemeClr val="tx2"/>
                </a:solidFill>
              </a:rPr>
              <a:t> </a:t>
            </a:r>
            <a:r>
              <a:rPr lang="ar-LB" sz="2400" dirty="0">
                <a:solidFill>
                  <a:schemeClr val="tx2"/>
                </a:solidFill>
              </a:rPr>
              <a:t>فقط</a:t>
            </a:r>
          </a:p>
          <a:p>
            <a:pPr marL="996950" lvl="1" indent="-457200" defTabSz="914400">
              <a:spcBef>
                <a:spcPts val="500"/>
              </a:spcBef>
              <a:buFont typeface="Wingdings" panose="05000000000000000000" pitchFamily="2" charset="2"/>
              <a:buChar char="v"/>
            </a:pPr>
            <a:r>
              <a:rPr lang="ar-LB" sz="2400" dirty="0">
                <a:solidFill>
                  <a:schemeClr val="tx2"/>
                </a:solidFill>
              </a:rPr>
              <a:t>عادةً ما يتم إنشاء </a:t>
            </a:r>
            <a:r>
              <a:rPr lang="ar-SA" sz="2400" dirty="0">
                <a:solidFill>
                  <a:schemeClr val="tx2"/>
                </a:solidFill>
              </a:rPr>
              <a:t>السجل الإحصائي للسكان </a:t>
            </a:r>
            <a:r>
              <a:rPr lang="ar-LB" sz="2400" dirty="0">
                <a:solidFill>
                  <a:schemeClr val="tx2"/>
                </a:solidFill>
              </a:rPr>
              <a:t>من خلال مكتب الإحصاء الوطني </a:t>
            </a:r>
            <a:r>
              <a:rPr lang="ar-SA" sz="2400" dirty="0">
                <a:solidFill>
                  <a:schemeClr val="tx2"/>
                </a:solidFill>
              </a:rPr>
              <a:t>باستخدام ال</a:t>
            </a:r>
            <a:r>
              <a:rPr lang="ar-LB" sz="2400" dirty="0">
                <a:solidFill>
                  <a:schemeClr val="tx2"/>
                </a:solidFill>
              </a:rPr>
              <a:t>سجل </a:t>
            </a:r>
            <a:r>
              <a:rPr lang="ar-SA" sz="2400" dirty="0">
                <a:solidFill>
                  <a:schemeClr val="tx2"/>
                </a:solidFill>
              </a:rPr>
              <a:t>اإداري ل</a:t>
            </a:r>
            <a:r>
              <a:rPr lang="ar-LB" sz="2400" dirty="0">
                <a:solidFill>
                  <a:schemeClr val="tx2"/>
                </a:solidFill>
              </a:rPr>
              <a:t>لسكان، ولكن في حالة عدم وجود </a:t>
            </a:r>
            <a:r>
              <a:rPr lang="ar-SA" sz="2400" dirty="0">
                <a:solidFill>
                  <a:schemeClr val="tx2"/>
                </a:solidFill>
              </a:rPr>
              <a:t>سجل إحصائي </a:t>
            </a:r>
            <a:r>
              <a:rPr lang="ar-LB" sz="2400" dirty="0">
                <a:solidFill>
                  <a:schemeClr val="tx2"/>
                </a:solidFill>
              </a:rPr>
              <a:t>مركزي</a:t>
            </a:r>
            <a:r>
              <a:rPr lang="ar-SA" sz="2400" dirty="0">
                <a:solidFill>
                  <a:schemeClr val="tx2"/>
                </a:solidFill>
              </a:rPr>
              <a:t> للسكان</a:t>
            </a:r>
            <a:r>
              <a:rPr lang="ar-LB" sz="2400" dirty="0">
                <a:solidFill>
                  <a:schemeClr val="tx2"/>
                </a:solidFill>
              </a:rPr>
              <a:t>، يمكن إنشاء </a:t>
            </a:r>
            <a:r>
              <a:rPr lang="ar-SA" sz="2400" dirty="0">
                <a:solidFill>
                  <a:schemeClr val="tx2"/>
                </a:solidFill>
              </a:rPr>
              <a:t>السجل الإحصائي للسكان </a:t>
            </a:r>
            <a:r>
              <a:rPr lang="ar-LB" sz="2400" dirty="0">
                <a:solidFill>
                  <a:schemeClr val="tx2"/>
                </a:solidFill>
              </a:rPr>
              <a:t>من خلال دمج سجلات السكان</a:t>
            </a:r>
            <a:r>
              <a:rPr lang="ar-SA" sz="2400" dirty="0">
                <a:solidFill>
                  <a:schemeClr val="tx2"/>
                </a:solidFill>
              </a:rPr>
              <a:t> المختلفة</a:t>
            </a:r>
            <a:endParaRPr lang="en-US" sz="2400" dirty="0">
              <a:solidFill>
                <a:schemeClr val="tx2"/>
              </a:solidFill>
            </a:endParaRPr>
          </a:p>
        </p:txBody>
      </p:sp>
    </p:spTree>
    <p:extLst>
      <p:ext uri="{BB962C8B-B14F-4D97-AF65-F5344CB8AC3E}">
        <p14:creationId xmlns:p14="http://schemas.microsoft.com/office/powerpoint/2010/main" val="746679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5" y="557785"/>
            <a:ext cx="11053313" cy="648445"/>
          </a:xfrm>
        </p:spPr>
        <p:txBody>
          <a:bodyPr/>
          <a:lstStyle/>
          <a:p>
            <a:r>
              <a:rPr lang="ar-SA" sz="3600" dirty="0"/>
              <a:t>5. </a:t>
            </a:r>
            <a:r>
              <a:rPr lang="ar-LB" sz="3600" dirty="0"/>
              <a:t>بناء سجلات إحصائية متكاملة لأغراض التعداد</a:t>
            </a:r>
          </a:p>
          <a:p>
            <a:endParaRPr lang="ar-LB" sz="3600" dirty="0"/>
          </a:p>
          <a:p>
            <a:pPr algn="r"/>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569345" y="2209800"/>
            <a:ext cx="11053313" cy="4090416"/>
          </a:xfrm>
        </p:spPr>
        <p:txBody>
          <a:bodyPr/>
          <a:lstStyle/>
          <a:p>
            <a:pPr lvl="1" indent="0">
              <a:spcAft>
                <a:spcPts val="1200"/>
              </a:spcAft>
              <a:buNone/>
            </a:pPr>
            <a:r>
              <a:rPr lang="ar-SA" sz="3200" dirty="0">
                <a:solidFill>
                  <a:schemeClr val="tx2"/>
                </a:solidFill>
              </a:rPr>
              <a:t>العمليات الرئيسية المشاركة في بناء السجل الإحصائي هي:</a:t>
            </a:r>
          </a:p>
          <a:p>
            <a:pPr lvl="1" indent="0">
              <a:spcAft>
                <a:spcPts val="600"/>
              </a:spcAft>
              <a:buNone/>
            </a:pPr>
            <a:r>
              <a:rPr lang="ar-LB" sz="3200" dirty="0">
                <a:solidFill>
                  <a:schemeClr val="tx2"/>
                </a:solidFill>
              </a:rPr>
              <a:t>(أ)</a:t>
            </a:r>
            <a:r>
              <a:rPr lang="ar-SA" sz="3200" dirty="0">
                <a:solidFill>
                  <a:schemeClr val="tx2"/>
                </a:solidFill>
              </a:rPr>
              <a:t> ربط البيانات</a:t>
            </a:r>
          </a:p>
          <a:p>
            <a:pPr lvl="1" indent="0">
              <a:spcAft>
                <a:spcPts val="600"/>
              </a:spcAft>
              <a:buNone/>
            </a:pPr>
            <a:r>
              <a:rPr lang="ar-LB" sz="3200" dirty="0">
                <a:solidFill>
                  <a:schemeClr val="tx2"/>
                </a:solidFill>
              </a:rPr>
              <a:t>(ب)</a:t>
            </a:r>
            <a:r>
              <a:rPr lang="ar-SA" sz="3200" dirty="0">
                <a:solidFill>
                  <a:schemeClr val="tx2"/>
                </a:solidFill>
              </a:rPr>
              <a:t>التعامل مع الازدواجية</a:t>
            </a:r>
          </a:p>
          <a:p>
            <a:pPr lvl="1" indent="0">
              <a:spcAft>
                <a:spcPts val="600"/>
              </a:spcAft>
              <a:buNone/>
            </a:pPr>
            <a:r>
              <a:rPr lang="ar-LB" sz="3200" dirty="0">
                <a:solidFill>
                  <a:schemeClr val="tx2"/>
                </a:solidFill>
              </a:rPr>
              <a:t>(ج)</a:t>
            </a:r>
            <a:r>
              <a:rPr lang="ar-SA" sz="3200" dirty="0">
                <a:solidFill>
                  <a:schemeClr val="tx2"/>
                </a:solidFill>
              </a:rPr>
              <a:t>حل </a:t>
            </a:r>
            <a:r>
              <a:rPr lang="ar-LB" sz="3200" dirty="0">
                <a:solidFill>
                  <a:schemeClr val="tx2"/>
                </a:solidFill>
              </a:rPr>
              <a:t>مشكلة </a:t>
            </a:r>
            <a:r>
              <a:rPr lang="ar-SA" sz="3200" dirty="0">
                <a:solidFill>
                  <a:schemeClr val="tx2"/>
                </a:solidFill>
              </a:rPr>
              <a:t>التباينات </a:t>
            </a:r>
          </a:p>
          <a:p>
            <a:pPr lvl="1" indent="0">
              <a:spcAft>
                <a:spcPts val="600"/>
              </a:spcAft>
              <a:buNone/>
            </a:pPr>
            <a:r>
              <a:rPr lang="ar-LB" sz="3200" dirty="0">
                <a:solidFill>
                  <a:schemeClr val="tx2"/>
                </a:solidFill>
              </a:rPr>
              <a:t>(د)</a:t>
            </a:r>
            <a:r>
              <a:rPr lang="ar-SA" sz="3200" dirty="0">
                <a:solidFill>
                  <a:schemeClr val="tx2"/>
                </a:solidFill>
              </a:rPr>
              <a:t>التحديث المستمر ومنهجية "علامات/إشارات الحياة"</a:t>
            </a:r>
          </a:p>
          <a:p>
            <a:pPr lvl="1" indent="0">
              <a:spcAft>
                <a:spcPts val="600"/>
              </a:spcAft>
              <a:buNone/>
            </a:pPr>
            <a:r>
              <a:rPr lang="ar-SA" sz="3200" dirty="0">
                <a:solidFill>
                  <a:schemeClr val="tx2"/>
                </a:solidFill>
              </a:rPr>
              <a:t>(ه) تنقيح/تنقية البيانات، وتنسيب/استكمال البيانات (</a:t>
            </a:r>
            <a:r>
              <a:rPr lang="en-US" sz="3200" dirty="0">
                <a:solidFill>
                  <a:schemeClr val="tx2"/>
                </a:solidFill>
              </a:rPr>
              <a:t>imputation</a:t>
            </a:r>
            <a:r>
              <a:rPr lang="ar-SA" sz="3200" dirty="0">
                <a:solidFill>
                  <a:schemeClr val="tx2"/>
                </a:solidFill>
              </a:rPr>
              <a:t>)</a:t>
            </a:r>
            <a:endParaRPr lang="ar-LB" sz="3200" dirty="0">
              <a:solidFill>
                <a:schemeClr val="tx2"/>
              </a:solidFill>
            </a:endParaRPr>
          </a:p>
        </p:txBody>
      </p:sp>
    </p:spTree>
    <p:extLst>
      <p:ext uri="{BB962C8B-B14F-4D97-AF65-F5344CB8AC3E}">
        <p14:creationId xmlns:p14="http://schemas.microsoft.com/office/powerpoint/2010/main" val="1188768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57783"/>
            <a:ext cx="11053313" cy="724918"/>
          </a:xfrm>
        </p:spPr>
        <p:txBody>
          <a:bodyPr/>
          <a:lstStyle/>
          <a:p>
            <a:r>
              <a:rPr lang="ar-SA" dirty="0"/>
              <a:t>6. خلاصة وتوصيات</a:t>
            </a:r>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325650" y="1901371"/>
            <a:ext cx="11551822" cy="4398846"/>
          </a:xfrm>
        </p:spPr>
        <p:txBody>
          <a:bodyPr/>
          <a:lstStyle/>
          <a:p>
            <a:pPr marL="747713" lvl="1" indent="-342900" algn="r" rtl="1" fontAlgn="auto">
              <a:lnSpc>
                <a:spcPct val="100000"/>
              </a:lnSpc>
              <a:spcAft>
                <a:spcPts val="0"/>
              </a:spcAft>
              <a:buClr>
                <a:srgbClr val="0298CA"/>
              </a:buClr>
              <a:buSzPct val="120000"/>
              <a:buFont typeface="Wingdings" panose="05000000000000000000" pitchFamily="2" charset="2"/>
              <a:buChar char="v"/>
              <a:defRPr/>
            </a:pPr>
            <a:r>
              <a:rPr lang="ar-LB" dirty="0">
                <a:solidFill>
                  <a:srgbClr val="134770"/>
                </a:solidFill>
                <a:latin typeface="Arial" panose="020B0604020202020204" pitchFamily="34" charset="0"/>
                <a:cs typeface="Arial" panose="020B0604020202020204" pitchFamily="34" charset="0"/>
              </a:rPr>
              <a:t>تكييف السجلات الإدارية للاستخدامات الاحصائية</a:t>
            </a:r>
            <a:r>
              <a:rPr lang="en-GB" dirty="0">
                <a:solidFill>
                  <a:srgbClr val="134770"/>
                </a:solidFill>
                <a:latin typeface="Arial" panose="020B0604020202020204" pitchFamily="34" charset="0"/>
                <a:cs typeface="Arial" panose="020B0604020202020204" pitchFamily="34" charset="0"/>
              </a:rPr>
              <a:t> </a:t>
            </a:r>
            <a:r>
              <a:rPr lang="ar-LB" dirty="0">
                <a:solidFill>
                  <a:srgbClr val="134770"/>
                </a:solidFill>
                <a:latin typeface="Arial" panose="020B0604020202020204" pitchFamily="34" charset="0"/>
                <a:cs typeface="Arial" panose="020B0604020202020204" pitchFamily="34" charset="0"/>
              </a:rPr>
              <a:t>ومنها التعدا</a:t>
            </a:r>
            <a:r>
              <a:rPr lang="ar-OM" dirty="0">
                <a:solidFill>
                  <a:srgbClr val="134770"/>
                </a:solidFill>
                <a:latin typeface="Arial" panose="020B0604020202020204" pitchFamily="34" charset="0"/>
                <a:cs typeface="Arial" panose="020B0604020202020204" pitchFamily="34" charset="0"/>
              </a:rPr>
              <a:t>دا</a:t>
            </a:r>
            <a:r>
              <a:rPr lang="ar-LB" dirty="0">
                <a:solidFill>
                  <a:srgbClr val="134770"/>
                </a:solidFill>
                <a:latin typeface="Arial" panose="020B0604020202020204" pitchFamily="34" charset="0"/>
                <a:cs typeface="Arial" panose="020B0604020202020204" pitchFamily="34" charset="0"/>
              </a:rPr>
              <a:t>ت؛</a:t>
            </a:r>
            <a:endParaRPr lang="ar-SA" dirty="0">
              <a:solidFill>
                <a:srgbClr val="134770"/>
              </a:solidFill>
              <a:latin typeface="Arial" panose="020B0604020202020204" pitchFamily="34" charset="0"/>
              <a:cs typeface="Arial" panose="020B0604020202020204" pitchFamily="34" charset="0"/>
            </a:endParaRPr>
          </a:p>
          <a:p>
            <a:pPr marL="747713" lvl="1" indent="-342900" algn="r" rtl="1" fontAlgn="auto">
              <a:lnSpc>
                <a:spcPct val="100000"/>
              </a:lnSpc>
              <a:spcAft>
                <a:spcPts val="0"/>
              </a:spcAft>
              <a:buClr>
                <a:srgbClr val="0298CA"/>
              </a:buClr>
              <a:buSzPct val="120000"/>
              <a:buFont typeface="Wingdings" panose="05000000000000000000" pitchFamily="2" charset="2"/>
              <a:buChar char="v"/>
              <a:defRPr/>
            </a:pPr>
            <a:r>
              <a:rPr lang="ar-LB" dirty="0">
                <a:solidFill>
                  <a:srgbClr val="134770"/>
                </a:solidFill>
              </a:rPr>
              <a:t>إعداد تقييمات بصفة دورية </a:t>
            </a:r>
            <a:r>
              <a:rPr lang="ar-SA" dirty="0">
                <a:solidFill>
                  <a:srgbClr val="134770"/>
                </a:solidFill>
              </a:rPr>
              <a:t>لنُظُم </a:t>
            </a:r>
            <a:r>
              <a:rPr lang="ar-LB" dirty="0">
                <a:solidFill>
                  <a:srgbClr val="134770"/>
                </a:solidFill>
              </a:rPr>
              <a:t>التسجيل المدني تأخذ في عين الاعتبار شمولية البيانات</a:t>
            </a:r>
            <a:r>
              <a:rPr lang="ar-SA" dirty="0">
                <a:solidFill>
                  <a:srgbClr val="134770"/>
                </a:solidFill>
              </a:rPr>
              <a:t> و</a:t>
            </a:r>
            <a:r>
              <a:rPr lang="ar-LB" dirty="0">
                <a:solidFill>
                  <a:srgbClr val="134770"/>
                </a:solidFill>
              </a:rPr>
              <a:t>دق</a:t>
            </a:r>
            <a:r>
              <a:rPr lang="ar-SA" dirty="0">
                <a:solidFill>
                  <a:srgbClr val="134770"/>
                </a:solidFill>
              </a:rPr>
              <a:t>تها و</a:t>
            </a:r>
            <a:r>
              <a:rPr lang="ar-LB" dirty="0">
                <a:solidFill>
                  <a:srgbClr val="134770"/>
                </a:solidFill>
              </a:rPr>
              <a:t>توف</a:t>
            </a:r>
            <a:r>
              <a:rPr lang="ar-SA" dirty="0">
                <a:solidFill>
                  <a:srgbClr val="134770"/>
                </a:solidFill>
              </a:rPr>
              <a:t>ّ</a:t>
            </a:r>
            <a:r>
              <a:rPr lang="ar-LB" dirty="0">
                <a:solidFill>
                  <a:srgbClr val="134770"/>
                </a:solidFill>
              </a:rPr>
              <a:t>ر</a:t>
            </a:r>
            <a:r>
              <a:rPr lang="ar-SA" dirty="0">
                <a:solidFill>
                  <a:srgbClr val="134770"/>
                </a:solidFill>
              </a:rPr>
              <a:t>ها؛</a:t>
            </a:r>
            <a:endParaRPr lang="en-US" dirty="0">
              <a:solidFill>
                <a:srgbClr val="134770"/>
              </a:solidFill>
            </a:endParaRPr>
          </a:p>
          <a:p>
            <a:pPr marL="747713" lvl="1" indent="-342900" algn="r" rtl="1" fontAlgn="auto">
              <a:lnSpc>
                <a:spcPct val="100000"/>
              </a:lnSpc>
              <a:spcAft>
                <a:spcPts val="0"/>
              </a:spcAft>
              <a:buClr>
                <a:srgbClr val="0298CA"/>
              </a:buClr>
              <a:buSzPct val="120000"/>
              <a:buFont typeface="Wingdings" panose="05000000000000000000" pitchFamily="2" charset="2"/>
              <a:buChar char="v"/>
              <a:defRPr/>
            </a:pPr>
            <a:r>
              <a:rPr lang="ar-LB" dirty="0">
                <a:solidFill>
                  <a:srgbClr val="134770"/>
                </a:solidFill>
                <a:latin typeface="Arial" panose="020B0604020202020204" pitchFamily="34" charset="0"/>
                <a:cs typeface="Arial" panose="020B0604020202020204" pitchFamily="34" charset="0"/>
              </a:rPr>
              <a:t>المطابقة مع السجلات الإدارية لاتزال تمثل معضلة نظرا لقضايا تتعلق بجودة بيانات السجلات واكتمالها؛</a:t>
            </a:r>
            <a:endParaRPr lang="ar-SA" dirty="0">
              <a:solidFill>
                <a:srgbClr val="134770"/>
              </a:solidFill>
              <a:latin typeface="Arial" panose="020B0604020202020204" pitchFamily="34" charset="0"/>
              <a:cs typeface="Arial" panose="020B0604020202020204" pitchFamily="34" charset="0"/>
            </a:endParaRPr>
          </a:p>
          <a:p>
            <a:pPr marL="747713" lvl="1" indent="-342900" algn="r" rtl="1" fontAlgn="auto">
              <a:lnSpc>
                <a:spcPct val="100000"/>
              </a:lnSpc>
              <a:spcAft>
                <a:spcPts val="0"/>
              </a:spcAft>
              <a:buClr>
                <a:srgbClr val="0298CA"/>
              </a:buClr>
              <a:buSzPct val="120000"/>
              <a:buFont typeface="Wingdings" panose="05000000000000000000" pitchFamily="2" charset="2"/>
              <a:buChar char="v"/>
              <a:defRPr/>
            </a:pPr>
            <a:r>
              <a:rPr lang="ar-LB" dirty="0">
                <a:solidFill>
                  <a:srgbClr val="134770"/>
                </a:solidFill>
                <a:latin typeface="Arial" panose="020B0604020202020204" pitchFamily="34" charset="0"/>
                <a:cs typeface="Arial" panose="020B0604020202020204" pitchFamily="34" charset="0"/>
              </a:rPr>
              <a:t>إن إنشاء السجل الإحصائي للسكا</a:t>
            </a:r>
            <a:r>
              <a:rPr lang="ar-SA" dirty="0">
                <a:solidFill>
                  <a:srgbClr val="134770"/>
                </a:solidFill>
                <a:latin typeface="Arial" panose="020B0604020202020204" pitchFamily="34" charset="0"/>
                <a:cs typeface="Arial" panose="020B0604020202020204" pitchFamily="34" charset="0"/>
              </a:rPr>
              <a:t>ن </a:t>
            </a:r>
            <a:r>
              <a:rPr lang="ar-LB" dirty="0">
                <a:solidFill>
                  <a:srgbClr val="134770"/>
                </a:solidFill>
                <a:latin typeface="Arial" panose="020B0604020202020204" pitchFamily="34" charset="0"/>
                <a:cs typeface="Arial" panose="020B0604020202020204" pitchFamily="34" charset="0"/>
              </a:rPr>
              <a:t>عملية معقدة تتضمن عدة خطوات يجب اتباعها بحذر شديد</a:t>
            </a:r>
            <a:r>
              <a:rPr lang="ar-SA" dirty="0">
                <a:solidFill>
                  <a:srgbClr val="134770"/>
                </a:solidFill>
                <a:latin typeface="Arial" panose="020B0604020202020204" pitchFamily="34" charset="0"/>
                <a:cs typeface="Arial" panose="020B0604020202020204" pitchFamily="34" charset="0"/>
              </a:rPr>
              <a:t>؛</a:t>
            </a:r>
            <a:endParaRPr lang="ar-LB" dirty="0">
              <a:solidFill>
                <a:srgbClr val="134770"/>
              </a:solidFill>
              <a:latin typeface="Arial" panose="020B0604020202020204" pitchFamily="34" charset="0"/>
              <a:cs typeface="Arial" panose="020B0604020202020204" pitchFamily="34" charset="0"/>
            </a:endParaRPr>
          </a:p>
          <a:p>
            <a:pPr marL="747713" lvl="1" indent="-342900" algn="r" rtl="1" fontAlgn="auto">
              <a:lnSpc>
                <a:spcPct val="100000"/>
              </a:lnSpc>
              <a:spcAft>
                <a:spcPts val="0"/>
              </a:spcAft>
              <a:buClr>
                <a:srgbClr val="0298CA"/>
              </a:buClr>
              <a:buSzPct val="120000"/>
              <a:buFont typeface="Wingdings" panose="05000000000000000000" pitchFamily="2" charset="2"/>
              <a:buChar char="v"/>
              <a:defRPr/>
            </a:pPr>
            <a:r>
              <a:rPr lang="ar-LB" dirty="0">
                <a:solidFill>
                  <a:srgbClr val="134770"/>
                </a:solidFill>
                <a:latin typeface="Arial" panose="020B0604020202020204" pitchFamily="34" charset="0"/>
                <a:cs typeface="Arial" panose="020B0604020202020204" pitchFamily="34" charset="0"/>
              </a:rPr>
              <a:t>الحد الأدنى الأساسي من المدخلات لتحديث السجل الإحصائي للسكا</a:t>
            </a:r>
            <a:r>
              <a:rPr lang="ar-SA" dirty="0">
                <a:solidFill>
                  <a:srgbClr val="134770"/>
                </a:solidFill>
                <a:latin typeface="Arial" panose="020B0604020202020204" pitchFamily="34" charset="0"/>
                <a:cs typeface="Arial" panose="020B0604020202020204" pitchFamily="34" charset="0"/>
              </a:rPr>
              <a:t>ن </a:t>
            </a:r>
            <a:r>
              <a:rPr lang="ar-LB" dirty="0">
                <a:solidFill>
                  <a:srgbClr val="134770"/>
                </a:solidFill>
                <a:latin typeface="Arial" panose="020B0604020202020204" pitchFamily="34" charset="0"/>
                <a:cs typeface="Arial" panose="020B0604020202020204" pitchFamily="34" charset="0"/>
              </a:rPr>
              <a:t>هو المعلومات التي يتم الحصول عليها من التسجيل المدني لل</a:t>
            </a:r>
            <a:r>
              <a:rPr lang="ar-SA" dirty="0">
                <a:solidFill>
                  <a:srgbClr val="134770"/>
                </a:solidFill>
                <a:latin typeface="Arial" panose="020B0604020202020204" pitchFamily="34" charset="0"/>
                <a:cs typeface="Arial" panose="020B0604020202020204" pitchFamily="34" charset="0"/>
              </a:rPr>
              <a:t>ولادات</a:t>
            </a:r>
            <a:r>
              <a:rPr lang="ar-LB" dirty="0">
                <a:solidFill>
                  <a:srgbClr val="134770"/>
                </a:solidFill>
                <a:latin typeface="Arial" panose="020B0604020202020204" pitchFamily="34" charset="0"/>
                <a:cs typeface="Arial" panose="020B0604020202020204" pitchFamily="34" charset="0"/>
              </a:rPr>
              <a:t> والوفيات والزواج وأي تغييرات في العنوان ناتجة عن الهجرة الداخلية أو الدولية</a:t>
            </a:r>
            <a:r>
              <a:rPr lang="ar-SA" dirty="0">
                <a:solidFill>
                  <a:srgbClr val="134770"/>
                </a:solidFill>
                <a:latin typeface="Arial" panose="020B0604020202020204" pitchFamily="34" charset="0"/>
                <a:cs typeface="Arial" panose="020B0604020202020204" pitchFamily="34" charset="0"/>
              </a:rPr>
              <a:t>.</a:t>
            </a:r>
            <a:endParaRPr lang="en-US" dirty="0">
              <a:solidFill>
                <a:srgbClr val="134770"/>
              </a:solidFill>
              <a:latin typeface="Arial" panose="020B0604020202020204" pitchFamily="34" charset="0"/>
              <a:cs typeface="Arial" panose="020B0604020202020204" pitchFamily="34" charset="0"/>
            </a:endParaRPr>
          </a:p>
          <a:p>
            <a:pPr marL="747713" lvl="1" indent="-342900" algn="r" rtl="1" fontAlgn="auto">
              <a:lnSpc>
                <a:spcPct val="100000"/>
              </a:lnSpc>
              <a:spcAft>
                <a:spcPts val="0"/>
              </a:spcAft>
              <a:buClr>
                <a:srgbClr val="0298CA"/>
              </a:buClr>
              <a:buSzPct val="120000"/>
              <a:buFont typeface="Wingdings" panose="05000000000000000000" pitchFamily="2" charset="2"/>
              <a:buChar char="v"/>
              <a:defRPr/>
            </a:pPr>
            <a:endParaRPr kumimoji="0" lang="ar-LB" sz="3200" b="0" i="0" u="none" strike="noStrike" kern="1200" cap="none" spc="0" normalizeH="0" baseline="0" noProof="0" dirty="0">
              <a:ln>
                <a:noFill/>
              </a:ln>
              <a:solidFill>
                <a:prstClr val="black"/>
              </a:solidFill>
              <a:effectLst/>
              <a:uLnTx/>
              <a:uFillTx/>
              <a:latin typeface="Sakkal Majalla" pitchFamily="2" charset="-78"/>
              <a:ea typeface="+mn-ea"/>
              <a:cs typeface="Sakkal Majalla" pitchFamily="2" charset="-78"/>
            </a:endParaRPr>
          </a:p>
        </p:txBody>
      </p:sp>
    </p:spTree>
    <p:extLst>
      <p:ext uri="{BB962C8B-B14F-4D97-AF65-F5344CB8AC3E}">
        <p14:creationId xmlns:p14="http://schemas.microsoft.com/office/powerpoint/2010/main" val="2532190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a:xfrm>
            <a:off x="528852" y="2659864"/>
            <a:ext cx="8025181" cy="2546743"/>
          </a:xfrm>
        </p:spPr>
        <p:txBody>
          <a:bodyPr>
            <a:normAutofit/>
          </a:bodyPr>
          <a:lstStyle/>
          <a:p>
            <a:pPr algn="ctr"/>
            <a:r>
              <a:rPr lang="ar-SA" dirty="0"/>
              <a:t>شكر</a:t>
            </a:r>
            <a:r>
              <a:rPr lang="ar-LB" dirty="0"/>
              <a:t>ا</a:t>
            </a:r>
            <a:r>
              <a:rPr lang="ar-SA" dirty="0"/>
              <a:t>ً لاستماعكم</a:t>
            </a:r>
            <a:br>
              <a:rPr lang="en-GB" dirty="0"/>
            </a:br>
            <a:br>
              <a:rPr lang="en-GB" dirty="0"/>
            </a:br>
            <a:endParaRPr lang="en-US" sz="1800" dirty="0"/>
          </a:p>
        </p:txBody>
      </p:sp>
    </p:spTree>
    <p:extLst>
      <p:ext uri="{BB962C8B-B14F-4D97-AF65-F5344CB8AC3E}">
        <p14:creationId xmlns:p14="http://schemas.microsoft.com/office/powerpoint/2010/main" val="40684440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2.xml><?xml version="1.0" encoding="utf-8"?>
<a:theme xmlns:a="http://schemas.openxmlformats.org/drawingml/2006/main" name="2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ESCWA_Logo-Motto_PPT-Ar-V2</Template>
  <TotalTime>6078</TotalTime>
  <Words>592</Words>
  <Application>Microsoft Office PowerPoint</Application>
  <PresentationFormat>Widescreen</PresentationFormat>
  <Paragraphs>61</Paragraphs>
  <Slides>9</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MS Mincho</vt:lpstr>
      <vt:lpstr>Arial</vt:lpstr>
      <vt:lpstr>Calibri</vt:lpstr>
      <vt:lpstr>Garamond</vt:lpstr>
      <vt:lpstr>Sakkal Majalla</vt:lpstr>
      <vt:lpstr>Selawik Light</vt:lpstr>
      <vt:lpstr>Wingdings</vt:lpstr>
      <vt:lpstr>SavonVTI</vt:lpstr>
      <vt:lpstr>2_SavonVTI</vt:lpstr>
      <vt:lpstr> دورسجلات الحالة المدنية في التعدادات السكانية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لاستماعكم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نتائج استبيان: تكامل مصادر البيانات في احتساب مؤشرات أهداف التنمية المستدامة في بلدان عربية</dc:title>
  <dc:creator>Ismail Lubbad</dc:creator>
  <cp:lastModifiedBy>Ismail Lubbad</cp:lastModifiedBy>
  <cp:revision>131</cp:revision>
  <dcterms:created xsi:type="dcterms:W3CDTF">2020-10-02T05:56:36Z</dcterms:created>
  <dcterms:modified xsi:type="dcterms:W3CDTF">2024-05-28T20:18:21Z</dcterms:modified>
</cp:coreProperties>
</file>