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364" r:id="rId2"/>
    <p:sldId id="351" r:id="rId3"/>
    <p:sldId id="379" r:id="rId4"/>
    <p:sldId id="380" r:id="rId5"/>
    <p:sldId id="381" r:id="rId6"/>
  </p:sldIdLst>
  <p:sldSz cx="9144000" cy="6858000" type="screen4x3"/>
  <p:notesSz cx="7010400" cy="92964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2AFCD3-540F-4C69-B890-C66BEDDCB1ED}" v="60" dt="2022-03-08T10:04:04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763" autoAdjust="0"/>
    <p:restoredTop sz="94660"/>
  </p:normalViewPr>
  <p:slideViewPr>
    <p:cSldViewPr>
      <p:cViewPr varScale="1">
        <p:scale>
          <a:sx n="59" d="100"/>
          <a:sy n="59" d="100"/>
        </p:scale>
        <p:origin x="7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rob Badr" userId="66328f41-d2dc-4ddb-a88a-874697c3ae70" providerId="ADAL" clId="{5F2AFCD3-540F-4C69-B890-C66BEDDCB1ED}"/>
    <pc:docChg chg="undo custSel addSld delSld modSld">
      <pc:chgData name="Yarob Badr" userId="66328f41-d2dc-4ddb-a88a-874697c3ae70" providerId="ADAL" clId="{5F2AFCD3-540F-4C69-B890-C66BEDDCB1ED}" dt="2022-03-08T10:04:13.938" v="554" actId="20577"/>
      <pc:docMkLst>
        <pc:docMk/>
      </pc:docMkLst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271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272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273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293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294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295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296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26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27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28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39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40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41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42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43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45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46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47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48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49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50"/>
        </pc:sldMkLst>
      </pc:sldChg>
      <pc:sldChg chg="addSp delSp modSp mod">
        <pc:chgData name="Yarob Badr" userId="66328f41-d2dc-4ddb-a88a-874697c3ae70" providerId="ADAL" clId="{5F2AFCD3-540F-4C69-B890-C66BEDDCB1ED}" dt="2022-03-07T16:13:40.493" v="373" actId="20577"/>
        <pc:sldMkLst>
          <pc:docMk/>
          <pc:sldMk cId="0" sldId="351"/>
        </pc:sldMkLst>
        <pc:spChg chg="mod">
          <ac:chgData name="Yarob Badr" userId="66328f41-d2dc-4ddb-a88a-874697c3ae70" providerId="ADAL" clId="{5F2AFCD3-540F-4C69-B890-C66BEDDCB1ED}" dt="2022-03-07T16:07:57.043" v="302" actId="20577"/>
          <ac:spMkLst>
            <pc:docMk/>
            <pc:sldMk cId="0" sldId="351"/>
            <ac:spMk id="2" creationId="{00000000-0000-0000-0000-000000000000}"/>
          </ac:spMkLst>
        </pc:spChg>
        <pc:spChg chg="del">
          <ac:chgData name="Yarob Badr" userId="66328f41-d2dc-4ddb-a88a-874697c3ae70" providerId="ADAL" clId="{5F2AFCD3-540F-4C69-B890-C66BEDDCB1ED}" dt="2022-03-07T15:58:44.837" v="79" actId="478"/>
          <ac:spMkLst>
            <pc:docMk/>
            <pc:sldMk cId="0" sldId="351"/>
            <ac:spMk id="3" creationId="{00000000-0000-0000-0000-000000000000}"/>
          </ac:spMkLst>
        </pc:spChg>
        <pc:spChg chg="add del mod">
          <ac:chgData name="Yarob Badr" userId="66328f41-d2dc-4ddb-a88a-874697c3ae70" providerId="ADAL" clId="{5F2AFCD3-540F-4C69-B890-C66BEDDCB1ED}" dt="2022-03-07T15:58:46.968" v="80" actId="478"/>
          <ac:spMkLst>
            <pc:docMk/>
            <pc:sldMk cId="0" sldId="351"/>
            <ac:spMk id="5" creationId="{FD94B353-F0BE-4F14-9DCE-371F319D52F5}"/>
          </ac:spMkLst>
        </pc:spChg>
        <pc:graphicFrameChg chg="add del mod modGraphic">
          <ac:chgData name="Yarob Badr" userId="66328f41-d2dc-4ddb-a88a-874697c3ae70" providerId="ADAL" clId="{5F2AFCD3-540F-4C69-B890-C66BEDDCB1ED}" dt="2022-03-07T16:02:38.424" v="181" actId="478"/>
          <ac:graphicFrameMkLst>
            <pc:docMk/>
            <pc:sldMk cId="0" sldId="351"/>
            <ac:graphicFrameMk id="6" creationId="{062B9AF6-2ABF-4093-864B-E83441D3B537}"/>
          </ac:graphicFrameMkLst>
        </pc:graphicFrameChg>
        <pc:graphicFrameChg chg="add mod modGraphic">
          <ac:chgData name="Yarob Badr" userId="66328f41-d2dc-4ddb-a88a-874697c3ae70" providerId="ADAL" clId="{5F2AFCD3-540F-4C69-B890-C66BEDDCB1ED}" dt="2022-03-07T16:13:40.493" v="373" actId="20577"/>
          <ac:graphicFrameMkLst>
            <pc:docMk/>
            <pc:sldMk cId="0" sldId="351"/>
            <ac:graphicFrameMk id="7" creationId="{09CEA1D5-DD0E-46C0-9A2D-5C96F650589A}"/>
          </ac:graphicFrameMkLst>
        </pc:graphicFrameChg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52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53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54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55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56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58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59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61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62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63"/>
        </pc:sldMkLst>
      </pc:sldChg>
      <pc:sldChg chg="modSp mod">
        <pc:chgData name="Yarob Badr" userId="66328f41-d2dc-4ddb-a88a-874697c3ae70" providerId="ADAL" clId="{5F2AFCD3-540F-4C69-B890-C66BEDDCB1ED}" dt="2022-03-07T15:54:43.472" v="33" actId="20577"/>
        <pc:sldMkLst>
          <pc:docMk/>
          <pc:sldMk cId="0" sldId="364"/>
        </pc:sldMkLst>
        <pc:spChg chg="mod">
          <ac:chgData name="Yarob Badr" userId="66328f41-d2dc-4ddb-a88a-874697c3ae70" providerId="ADAL" clId="{5F2AFCD3-540F-4C69-B890-C66BEDDCB1ED}" dt="2022-03-07T15:54:43.472" v="33" actId="20577"/>
          <ac:spMkLst>
            <pc:docMk/>
            <pc:sldMk cId="0" sldId="364"/>
            <ac:spMk id="6149" creationId="{00000000-0000-0000-0000-000000000000}"/>
          </ac:spMkLst>
        </pc:spChg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65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67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68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69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70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71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72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73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76"/>
        </pc:sldMkLst>
      </pc:sldChg>
      <pc:sldChg chg="del">
        <pc:chgData name="Yarob Badr" userId="66328f41-d2dc-4ddb-a88a-874697c3ae70" providerId="ADAL" clId="{5F2AFCD3-540F-4C69-B890-C66BEDDCB1ED}" dt="2022-03-07T16:08:23.973" v="306" actId="2696"/>
        <pc:sldMkLst>
          <pc:docMk/>
          <pc:sldMk cId="0" sldId="377"/>
        </pc:sldMkLst>
      </pc:sldChg>
      <pc:sldChg chg="add del">
        <pc:chgData name="Yarob Badr" userId="66328f41-d2dc-4ddb-a88a-874697c3ae70" providerId="ADAL" clId="{5F2AFCD3-540F-4C69-B890-C66BEDDCB1ED}" dt="2022-03-07T16:14:49.020" v="375" actId="2696"/>
        <pc:sldMkLst>
          <pc:docMk/>
          <pc:sldMk cId="964808777" sldId="378"/>
        </pc:sldMkLst>
      </pc:sldChg>
      <pc:sldChg chg="modSp add del mod">
        <pc:chgData name="Yarob Badr" userId="66328f41-d2dc-4ddb-a88a-874697c3ae70" providerId="ADAL" clId="{5F2AFCD3-540F-4C69-B890-C66BEDDCB1ED}" dt="2022-03-08T10:04:13.938" v="554" actId="20577"/>
        <pc:sldMkLst>
          <pc:docMk/>
          <pc:sldMk cId="1351379488" sldId="379"/>
        </pc:sldMkLst>
        <pc:spChg chg="mod">
          <ac:chgData name="Yarob Badr" userId="66328f41-d2dc-4ddb-a88a-874697c3ae70" providerId="ADAL" clId="{5F2AFCD3-540F-4C69-B890-C66BEDDCB1ED}" dt="2022-03-07T16:08:58.573" v="321" actId="20577"/>
          <ac:spMkLst>
            <pc:docMk/>
            <pc:sldMk cId="1351379488" sldId="379"/>
            <ac:spMk id="2" creationId="{00000000-0000-0000-0000-000000000000}"/>
          </ac:spMkLst>
        </pc:spChg>
        <pc:graphicFrameChg chg="mod modGraphic">
          <ac:chgData name="Yarob Badr" userId="66328f41-d2dc-4ddb-a88a-874697c3ae70" providerId="ADAL" clId="{5F2AFCD3-540F-4C69-B890-C66BEDDCB1ED}" dt="2022-03-08T10:04:13.938" v="554" actId="20577"/>
          <ac:graphicFrameMkLst>
            <pc:docMk/>
            <pc:sldMk cId="1351379488" sldId="379"/>
            <ac:graphicFrameMk id="7" creationId="{09CEA1D5-DD0E-46C0-9A2D-5C96F650589A}"/>
          </ac:graphicFrameMkLst>
        </pc:graphicFrameChg>
      </pc:sldChg>
      <pc:sldChg chg="modSp add mod">
        <pc:chgData name="Yarob Badr" userId="66328f41-d2dc-4ddb-a88a-874697c3ae70" providerId="ADAL" clId="{5F2AFCD3-540F-4C69-B890-C66BEDDCB1ED}" dt="2022-03-07T16:19:09.191" v="455" actId="12"/>
        <pc:sldMkLst>
          <pc:docMk/>
          <pc:sldMk cId="542826844" sldId="380"/>
        </pc:sldMkLst>
        <pc:spChg chg="mod">
          <ac:chgData name="Yarob Badr" userId="66328f41-d2dc-4ddb-a88a-874697c3ae70" providerId="ADAL" clId="{5F2AFCD3-540F-4C69-B890-C66BEDDCB1ED}" dt="2022-03-07T16:15:44.521" v="394" actId="20577"/>
          <ac:spMkLst>
            <pc:docMk/>
            <pc:sldMk cId="542826844" sldId="380"/>
            <ac:spMk id="2" creationId="{00000000-0000-0000-0000-000000000000}"/>
          </ac:spMkLst>
        </pc:spChg>
        <pc:graphicFrameChg chg="mod modGraphic">
          <ac:chgData name="Yarob Badr" userId="66328f41-d2dc-4ddb-a88a-874697c3ae70" providerId="ADAL" clId="{5F2AFCD3-540F-4C69-B890-C66BEDDCB1ED}" dt="2022-03-07T16:19:09.191" v="455" actId="12"/>
          <ac:graphicFrameMkLst>
            <pc:docMk/>
            <pc:sldMk cId="542826844" sldId="380"/>
            <ac:graphicFrameMk id="7" creationId="{09CEA1D5-DD0E-46C0-9A2D-5C96F650589A}"/>
          </ac:graphicFrameMkLst>
        </pc:graphicFrameChg>
      </pc:sldChg>
      <pc:sldChg chg="add del">
        <pc:chgData name="Yarob Badr" userId="66328f41-d2dc-4ddb-a88a-874697c3ae70" providerId="ADAL" clId="{5F2AFCD3-540F-4C69-B890-C66BEDDCB1ED}" dt="2022-03-07T16:14:15.461" v="374" actId="2696"/>
        <pc:sldMkLst>
          <pc:docMk/>
          <pc:sldMk cId="2475312091" sldId="380"/>
        </pc:sldMkLst>
      </pc:sldChg>
      <pc:sldChg chg="modSp add mod">
        <pc:chgData name="Yarob Badr" userId="66328f41-d2dc-4ddb-a88a-874697c3ae70" providerId="ADAL" clId="{5F2AFCD3-540F-4C69-B890-C66BEDDCB1ED}" dt="2022-03-07T16:21:50.345" v="502" actId="255"/>
        <pc:sldMkLst>
          <pc:docMk/>
          <pc:sldMk cId="314780818" sldId="381"/>
        </pc:sldMkLst>
        <pc:spChg chg="mod">
          <ac:chgData name="Yarob Badr" userId="66328f41-d2dc-4ddb-a88a-874697c3ae70" providerId="ADAL" clId="{5F2AFCD3-540F-4C69-B890-C66BEDDCB1ED}" dt="2022-03-07T16:19:40.468" v="464" actId="20577"/>
          <ac:spMkLst>
            <pc:docMk/>
            <pc:sldMk cId="314780818" sldId="381"/>
            <ac:spMk id="2" creationId="{00000000-0000-0000-0000-000000000000}"/>
          </ac:spMkLst>
        </pc:spChg>
        <pc:graphicFrameChg chg="mod modGraphic">
          <ac:chgData name="Yarob Badr" userId="66328f41-d2dc-4ddb-a88a-874697c3ae70" providerId="ADAL" clId="{5F2AFCD3-540F-4C69-B890-C66BEDDCB1ED}" dt="2022-03-07T16:21:50.345" v="502" actId="255"/>
          <ac:graphicFrameMkLst>
            <pc:docMk/>
            <pc:sldMk cId="314780818" sldId="381"/>
            <ac:graphicFrameMk id="7" creationId="{09CEA1D5-DD0E-46C0-9A2D-5C96F650589A}"/>
          </ac:graphicFrameMkLst>
        </pc:graphicFrameChg>
      </pc:sldChg>
      <pc:sldMasterChg chg="delSldLayout">
        <pc:chgData name="Yarob Badr" userId="66328f41-d2dc-4ddb-a88a-874697c3ae70" providerId="ADAL" clId="{5F2AFCD3-540F-4C69-B890-C66BEDDCB1ED}" dt="2022-03-07T16:08:23.973" v="306" actId="2696"/>
        <pc:sldMasterMkLst>
          <pc:docMk/>
          <pc:sldMasterMk cId="0" sldId="2147483660"/>
        </pc:sldMasterMkLst>
        <pc:sldLayoutChg chg="del">
          <pc:chgData name="Yarob Badr" userId="66328f41-d2dc-4ddb-a88a-874697c3ae70" providerId="ADAL" clId="{5F2AFCD3-540F-4C69-B890-C66BEDDCB1ED}" dt="2022-03-07T16:08:23.973" v="306" actId="2696"/>
          <pc:sldLayoutMkLst>
            <pc:docMk/>
            <pc:sldMasterMk cId="0" sldId="2147483660"/>
            <pc:sldLayoutMk cId="0" sldId="214748367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972561" y="0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24" y="0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1"/>
          <a:lstStyle>
            <a:lvl1pPr algn="l">
              <a:defRPr sz="1200"/>
            </a:lvl1pPr>
          </a:lstStyle>
          <a:p>
            <a:fld id="{F31629A4-E3EE-49B6-9D54-C6CD533596A7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4" tIns="46586" rIns="93174" bIns="46586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972561" y="8829967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24" y="8829967"/>
            <a:ext cx="3037840" cy="464820"/>
          </a:xfrm>
          <a:prstGeom prst="rect">
            <a:avLst/>
          </a:prstGeom>
        </p:spPr>
        <p:txBody>
          <a:bodyPr vert="horz" lIns="93174" tIns="46586" rIns="93174" bIns="46586" rtlCol="1" anchor="b"/>
          <a:lstStyle>
            <a:lvl1pPr algn="l">
              <a:defRPr sz="1200"/>
            </a:lvl1pPr>
          </a:lstStyle>
          <a:p>
            <a:fld id="{8ABFF0A4-02DF-42C6-B2BC-3F43D8F3BF0E}" type="slidenum">
              <a:rPr lang="ar-SY" smtClean="0"/>
              <a:pPr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4871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484188" y="3194050"/>
            <a:ext cx="330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003300" y="2582863"/>
            <a:ext cx="6489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</a:rPr>
              <a:t>Economic And Social Commission For Western Asia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085849" y="1376418"/>
            <a:ext cx="7145337" cy="2698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8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96818" y="803017"/>
            <a:ext cx="7134369" cy="32815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00"/>
              </a:lnSpc>
              <a:spcBef>
                <a:spcPts val="0"/>
              </a:spcBef>
              <a:buNone/>
              <a:defRPr sz="2700" b="1" cap="all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085275" y="1149318"/>
            <a:ext cx="7145912" cy="256485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1800"/>
              </a:lnSpc>
              <a:spcBef>
                <a:spcPts val="0"/>
              </a:spcBef>
              <a:buNone/>
              <a:defRPr sz="180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92FDC-FC7A-4457-A18D-0939DF75D078}" type="datetimeFigureOut">
              <a:rPr lang="ar-SY" smtClean="0"/>
              <a:pPr/>
              <a:t>11/08/1443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362F-A873-4646-BF9F-F86E493EF9BC}" type="slidenum">
              <a:rPr lang="ar-SY" smtClean="0"/>
              <a:pPr/>
              <a:t>‹#›</a:t>
            </a:fld>
            <a:endParaRPr lang="ar-S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dissolve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SCWA PPT P-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428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1"/>
          <p:cNvSpPr txBox="1">
            <a:spLocks noChangeArrowheads="1"/>
          </p:cNvSpPr>
          <p:nvPr/>
        </p:nvSpPr>
        <p:spPr bwMode="auto">
          <a:xfrm>
            <a:off x="2483767" y="246641"/>
            <a:ext cx="6315189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ar-SY" sz="3000" b="1" dirty="0">
                <a:latin typeface="Arial Black" pitchFamily="34" charset="0"/>
              </a:rPr>
              <a:t>ورشة العمل الفنية حول</a:t>
            </a:r>
          </a:p>
          <a:p>
            <a:r>
              <a:rPr lang="ar-SY" sz="2800" b="1" dirty="0">
                <a:latin typeface="Arial Black" pitchFamily="34" charset="0"/>
              </a:rPr>
              <a:t>”</a:t>
            </a:r>
            <a:r>
              <a:rPr lang="ar-LB" sz="2800" b="1" dirty="0"/>
              <a:t>التخطيط الاستراتيجي</a:t>
            </a:r>
            <a:r>
              <a:rPr lang="en-GB" sz="2800" b="1" dirty="0"/>
              <a:t> </a:t>
            </a:r>
            <a:r>
              <a:rPr lang="ar-LB" sz="2800" b="1" dirty="0"/>
              <a:t>لتكامل قطاعات النقل المختلفة</a:t>
            </a:r>
            <a:endParaRPr lang="en-GB" sz="2800" b="1" dirty="0"/>
          </a:p>
          <a:p>
            <a:r>
              <a:rPr lang="ar-LB" sz="2800" b="1" dirty="0"/>
              <a:t> مع التنمية الاقتصادية والاجتماعية </a:t>
            </a:r>
            <a:r>
              <a:rPr lang="ar-SY" sz="2800" b="1" dirty="0">
                <a:latin typeface="Arial Black" pitchFamily="34" charset="0"/>
              </a:rPr>
              <a:t>“</a:t>
            </a:r>
            <a:endParaRPr lang="ar-LB" sz="2800" b="1" dirty="0">
              <a:latin typeface="Arial Black" pitchFamily="34" charset="0"/>
            </a:endParaRPr>
          </a:p>
        </p:txBody>
      </p:sp>
      <p:sp>
        <p:nvSpPr>
          <p:cNvPr id="6149" name="TextBox 9"/>
          <p:cNvSpPr txBox="1">
            <a:spLocks noChangeArrowheads="1"/>
          </p:cNvSpPr>
          <p:nvPr/>
        </p:nvSpPr>
        <p:spPr bwMode="auto">
          <a:xfrm>
            <a:off x="179512" y="3645024"/>
            <a:ext cx="6192688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ar-LB" sz="2400" b="1" dirty="0">
                <a:solidFill>
                  <a:srgbClr val="FFFF00"/>
                </a:solidFill>
                <a:latin typeface="Calibri" pitchFamily="34" charset="0"/>
              </a:rPr>
              <a:t>الجلسة الافتتاحية</a:t>
            </a:r>
            <a:endParaRPr lang="en-GB" sz="2400" b="1" dirty="0">
              <a:solidFill>
                <a:srgbClr val="FFFF00"/>
              </a:solidFill>
              <a:latin typeface="Calibri" pitchFamily="34" charset="0"/>
            </a:endParaRPr>
          </a:p>
          <a:p>
            <a:pPr algn="r" rtl="1"/>
            <a:r>
              <a:rPr lang="ar-LB" sz="2800" b="1" dirty="0">
                <a:solidFill>
                  <a:schemeClr val="bg1"/>
                </a:solidFill>
                <a:latin typeface="Calibri" pitchFamily="34" charset="0"/>
              </a:rPr>
              <a:t>عرض موجز لمحتويات الورشة</a:t>
            </a:r>
            <a:endParaRPr lang="ar-SY" sz="2800" b="1" dirty="0">
              <a:solidFill>
                <a:schemeClr val="bg1"/>
              </a:solidFill>
              <a:latin typeface="Calibri" pitchFamily="34" charset="0"/>
            </a:endParaRPr>
          </a:p>
          <a:p>
            <a:pPr algn="r" rtl="1"/>
            <a:endParaRPr lang="ar-LB" sz="2000" b="1" dirty="0">
              <a:solidFill>
                <a:schemeClr val="bg1"/>
              </a:solidFill>
              <a:latin typeface="Calibri" pitchFamily="34" charset="0"/>
            </a:endParaRPr>
          </a:p>
          <a:p>
            <a:pPr algn="r" rtl="1"/>
            <a:r>
              <a:rPr lang="ar-SY" sz="2000" b="1" dirty="0">
                <a:solidFill>
                  <a:schemeClr val="bg1"/>
                </a:solidFill>
                <a:latin typeface="Calibri" pitchFamily="34" charset="0"/>
              </a:rPr>
              <a:t>د. يعرب بدر</a:t>
            </a:r>
          </a:p>
          <a:p>
            <a:pPr algn="r" rtl="1"/>
            <a:r>
              <a:rPr lang="ar-SY" sz="2000" dirty="0">
                <a:solidFill>
                  <a:schemeClr val="bg1"/>
                </a:solidFill>
                <a:latin typeface="Calibri" pitchFamily="34" charset="0"/>
              </a:rPr>
              <a:t>المستشار الإقليمي للنقل واللوجستيات</a:t>
            </a:r>
            <a:br>
              <a:rPr lang="ar-SY" sz="20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ar-LB" sz="2000" dirty="0">
                <a:solidFill>
                  <a:schemeClr val="bg1"/>
                </a:solidFill>
                <a:latin typeface="Calibri" pitchFamily="34" charset="0"/>
              </a:rPr>
              <a:t>مجموعة الرفاه الاقتصادي المشترك </a:t>
            </a:r>
          </a:p>
          <a:p>
            <a:pPr algn="r" rtl="1"/>
            <a:r>
              <a:rPr lang="ar-LB" sz="2000" dirty="0">
                <a:solidFill>
                  <a:schemeClr val="bg1"/>
                </a:solidFill>
                <a:latin typeface="Calibri" pitchFamily="34" charset="0"/>
              </a:rPr>
              <a:t>دمشق، وزارة النقل، الخميس </a:t>
            </a:r>
            <a:r>
              <a:rPr lang="ar-LB" sz="2000">
                <a:solidFill>
                  <a:schemeClr val="bg1"/>
                </a:solidFill>
                <a:latin typeface="Calibri" pitchFamily="34" charset="0"/>
              </a:rPr>
              <a:t>10 آذار/مارس </a:t>
            </a:r>
            <a:r>
              <a:rPr lang="ar-LB" sz="2000" dirty="0">
                <a:solidFill>
                  <a:schemeClr val="bg1"/>
                </a:solidFill>
                <a:latin typeface="Calibri" pitchFamily="34" charset="0"/>
              </a:rPr>
              <a:t>2022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" name="Picture 6" descr="upload.wikimedia.org/wikipedia/commons/thumb/7/...">
            <a:extLst>
              <a:ext uri="{FF2B5EF4-FFF2-40B4-BE49-F238E27FC236}">
                <a16:creationId xmlns:a16="http://schemas.microsoft.com/office/drawing/2014/main" id="{B4BBA041-8E20-4ECB-8331-901FF759AAD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06" y="151603"/>
            <a:ext cx="1899416" cy="18994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sz="3600" b="1" dirty="0">
                <a:solidFill>
                  <a:srgbClr val="00B0F0"/>
                </a:solidFill>
              </a:rPr>
              <a:t>اليوم الأوّل: الخميس 10 أذار/ مارس 2022</a:t>
            </a:r>
            <a:endParaRPr lang="ar-SY" sz="3600" b="1" dirty="0">
              <a:solidFill>
                <a:srgbClr val="00B0F0"/>
              </a:solidFill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9CEA1D5-DD0E-46C0-9A2D-5C96F6505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447120"/>
              </p:ext>
            </p:extLst>
          </p:nvPr>
        </p:nvGraphicFramePr>
        <p:xfrm>
          <a:off x="899592" y="1844824"/>
          <a:ext cx="7618512" cy="275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>
                  <a:extLst>
                    <a:ext uri="{9D8B030D-6E8A-4147-A177-3AD203B41FA5}">
                      <a16:colId xmlns:a16="http://schemas.microsoft.com/office/drawing/2014/main" val="401353408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2431427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298951399"/>
                    </a:ext>
                  </a:extLst>
                </a:gridCol>
                <a:gridCol w="1271464">
                  <a:extLst>
                    <a:ext uri="{9D8B030D-6E8A-4147-A177-3AD203B41FA5}">
                      <a16:colId xmlns:a16="http://schemas.microsoft.com/office/drawing/2014/main" val="22906768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LB" dirty="0"/>
                        <a:t>التوقيت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المحتويات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العنوان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رقم الجلسة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004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11:00-12:00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lvl="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المفهوم العام للنظم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تعدديات قطاع النقل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تطبيق منهج النظم لتحليل قضايا النقل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تكامل خدمات ومنافع النقل متعدّد الأنماط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طبيعة التطور الزمني لقطاع النقل مع أمثلة دوليّة ومحليّة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مجالات التدخّل الحكومي والحاجة للتخطيط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منهج النظم وتطبيقه على قطاع النقل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الأولى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32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12:00-12:15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استراحة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4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12:15- 13:45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lvl="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مبادئ وضع سياسات واستراتيجيات وخطط النقل </a:t>
                      </a:r>
                    </a:p>
                    <a:p>
                      <a:pPr marL="285750" lvl="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الطريقة الكلاسيكية للتخطيط الاستراتيجي للنقل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التخطيط العملياتي للنقل متعدد الأنماط وتطبيقاته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نحو منهج مرن للتخطيط الاستراتيجي لقطاع النقل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L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مدخل إلى 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L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التخطيط الاستراتيجي للنقل 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الثانية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3078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sz="3600" b="1" dirty="0">
                <a:solidFill>
                  <a:srgbClr val="00B0F0"/>
                </a:solidFill>
              </a:rPr>
              <a:t>اليوم الثاني: الأربعاء 16 أذار/ مارس 2022</a:t>
            </a:r>
            <a:br>
              <a:rPr lang="en-GB" sz="3600" b="1" dirty="0">
                <a:solidFill>
                  <a:srgbClr val="00B0F0"/>
                </a:solidFill>
              </a:rPr>
            </a:br>
            <a:r>
              <a:rPr lang="ar-LB" sz="2000" b="1" dirty="0">
                <a:solidFill>
                  <a:srgbClr val="FF0000"/>
                </a:solidFill>
              </a:rPr>
              <a:t>(بعد التعديل)</a:t>
            </a:r>
            <a:endParaRPr lang="ar-SY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9CEA1D5-DD0E-46C0-9A2D-5C96F6505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152206"/>
              </p:ext>
            </p:extLst>
          </p:nvPr>
        </p:nvGraphicFramePr>
        <p:xfrm>
          <a:off x="899592" y="1844824"/>
          <a:ext cx="7618512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4013534080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12431427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298951399"/>
                    </a:ext>
                  </a:extLst>
                </a:gridCol>
                <a:gridCol w="1271464">
                  <a:extLst>
                    <a:ext uri="{9D8B030D-6E8A-4147-A177-3AD203B41FA5}">
                      <a16:colId xmlns:a16="http://schemas.microsoft.com/office/drawing/2014/main" val="22906768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LB" dirty="0"/>
                        <a:t>التوقيت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المحتويات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العنوان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رقم الجلسة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004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11:00-12:30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النقل ضمن خطّة التنمية المستدامة للأمم المتحدة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التشابك بين خصائص أداء النقل وأهداف وغايات التنمية المستدامة والمؤشرات المقترحة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مقارنات دوليّة وإقليميّة لبعض مؤشرات النقل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المبادئ العامّة لتضمين التنمية المستدامة في تخطيط النقل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النقل وأهداف التنمية المستدامة 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الثالثة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32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12:30-12:45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استراحة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4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12:45- 14:15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محتويات دراسة النقل متعدّد الأنماط في الجمهورية العربيّة السورية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أهم نتائج دراسة النقل متعدّد الأنماط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المستجدات ومراجعة قابليّة تنفيذ المقترحات السابقة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مراجعة مشتركة لدراسة النقل متعدد الأنماط في الجمهورية العربيّة السوريّة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en-US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الرابعة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30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379488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sz="3600" b="1" dirty="0">
                <a:solidFill>
                  <a:srgbClr val="00B0F0"/>
                </a:solidFill>
              </a:rPr>
              <a:t>اليوم الثالث: الخميس 24 أذار/ مارس 2022</a:t>
            </a:r>
            <a:endParaRPr lang="ar-SY" sz="3600" b="1" dirty="0">
              <a:solidFill>
                <a:srgbClr val="00B0F0"/>
              </a:solidFill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9CEA1D5-DD0E-46C0-9A2D-5C96F6505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710530"/>
              </p:ext>
            </p:extLst>
          </p:nvPr>
        </p:nvGraphicFramePr>
        <p:xfrm>
          <a:off x="899592" y="1844824"/>
          <a:ext cx="7618512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4013534080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12431427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298951399"/>
                    </a:ext>
                  </a:extLst>
                </a:gridCol>
                <a:gridCol w="1271464">
                  <a:extLst>
                    <a:ext uri="{9D8B030D-6E8A-4147-A177-3AD203B41FA5}">
                      <a16:colId xmlns:a16="http://schemas.microsoft.com/office/drawing/2014/main" val="22906768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LB" dirty="0"/>
                        <a:t>التوقيت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المحتويات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العنوان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رقم الجلسة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004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11:00-12:30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العلاقة التاريخية بين النقل والتكنولوجيا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التكنولوجيات الحديثة والناشئة ودورها في رسم الملامح المستقبلية للنقل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الأخذ بعين الاعتبار للبعد التكنولوجي في تخطيط وإدارة النقل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L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التكنولوجيا الحديثة والناشئة ودورها في رسم الملامح المستقبلية لقطاع النقل وإدارته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الخامسة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32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12:30-12:45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استراحة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4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12:45- 14:15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تطور مؤشرات النقل بدءاً من عام 2010 كسنة مرجعية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الأضرار التي لحقت بقطاعات النقل المختلفة بعد 2011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تقدير الكلف المباشرة وغير المباشرة لإصلاح اضرار قطاع النقل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L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مراجعة مشتركة لأضرار قطاع النقل بعد 2011 والواقع الراهن 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السادسة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30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826844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sz="3600" b="1" dirty="0">
                <a:solidFill>
                  <a:srgbClr val="00B0F0"/>
                </a:solidFill>
              </a:rPr>
              <a:t>اليوم الرابع: الخميس 31 أذار/ مارس 2022</a:t>
            </a:r>
            <a:endParaRPr lang="ar-SY" sz="3600" b="1" dirty="0">
              <a:solidFill>
                <a:srgbClr val="00B0F0"/>
              </a:solidFill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9CEA1D5-DD0E-46C0-9A2D-5C96F6505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142496"/>
              </p:ext>
            </p:extLst>
          </p:nvPr>
        </p:nvGraphicFramePr>
        <p:xfrm>
          <a:off x="899592" y="1844824"/>
          <a:ext cx="7618512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4013534080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12431427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298951399"/>
                    </a:ext>
                  </a:extLst>
                </a:gridCol>
                <a:gridCol w="1271464">
                  <a:extLst>
                    <a:ext uri="{9D8B030D-6E8A-4147-A177-3AD203B41FA5}">
                      <a16:colId xmlns:a16="http://schemas.microsoft.com/office/drawing/2014/main" val="22906768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LB" dirty="0"/>
                        <a:t>التوقيت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المحتويات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العنوان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رقم الجلسة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004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11:00-12:30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وضع سيناريوهات التعافي وإعادة البناء لقطاع النقل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الأولويات المرحلية للتعافي وإعادة البناء والمناعة المستقبلية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المستلزمات البشرية والفنيّة والمالية وآفاق تأمينها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L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خارطة الطريق لتعافي قطاع النقل في الجمهورية العربية السورية وأفاق التطوير المتكامل لأنماط النقل بخدمة التنمية الاقتصاديّة والاجتماعية 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السابعة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32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12:30-12:45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استراحة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4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L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12:45- 14:15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lvl="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مناقشة عامّة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تقييم الورشة من قبل المشاركين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ar-L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اختتام الورشة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L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مناقشة عامّة واختتام الورشة 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LB" dirty="0"/>
                        <a:t>الثامنة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30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80818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20314</TotalTime>
  <Words>390</Words>
  <Application>Microsoft Office PowerPoint</Application>
  <PresentationFormat>On-screen Show (4:3)</PresentationFormat>
  <Paragraphs>91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PowerPoint Presentation</vt:lpstr>
      <vt:lpstr>اليوم الأوّل: الخميس 10 أذار/ مارس 2022</vt:lpstr>
      <vt:lpstr>اليوم الثاني: الأربعاء 16 أذار/ مارس 2022 (بعد التعديل)</vt:lpstr>
      <vt:lpstr>اليوم الثالث: الخميس 24 أذار/ مارس 2022</vt:lpstr>
      <vt:lpstr>اليوم الرابع: الخميس 31 أذار/ مارس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تاريخ إدارة السلامة المرورية في فرنسا</dc:title>
  <dc:creator>Windows User</dc:creator>
  <cp:lastModifiedBy>Yarob Badr</cp:lastModifiedBy>
  <cp:revision>197</cp:revision>
  <cp:lastPrinted>2020-11-17T07:15:17Z</cp:lastPrinted>
  <dcterms:created xsi:type="dcterms:W3CDTF">2012-08-13T16:03:55Z</dcterms:created>
  <dcterms:modified xsi:type="dcterms:W3CDTF">2022-03-14T10:47:54Z</dcterms:modified>
</cp:coreProperties>
</file>