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  <p:sldId id="271" r:id="rId7"/>
    <p:sldId id="272" r:id="rId8"/>
    <p:sldId id="270" r:id="rId9"/>
    <p:sldId id="260" r:id="rId10"/>
    <p:sldId id="267" r:id="rId11"/>
    <p:sldId id="289" r:id="rId12"/>
    <p:sldId id="275" r:id="rId13"/>
    <p:sldId id="261" r:id="rId14"/>
    <p:sldId id="291" r:id="rId15"/>
    <p:sldId id="278" r:id="rId16"/>
    <p:sldId id="293" r:id="rId17"/>
    <p:sldId id="279" r:id="rId18"/>
    <p:sldId id="295" r:id="rId19"/>
    <p:sldId id="284" r:id="rId20"/>
    <p:sldId id="282" r:id="rId21"/>
    <p:sldId id="297" r:id="rId22"/>
    <p:sldId id="283" r:id="rId23"/>
    <p:sldId id="299" r:id="rId24"/>
    <p:sldId id="285" r:id="rId25"/>
    <p:sldId id="301" r:id="rId26"/>
    <p:sldId id="287" r:id="rId27"/>
    <p:sldId id="303" r:id="rId28"/>
    <p:sldId id="286" r:id="rId29"/>
    <p:sldId id="262" r:id="rId30"/>
    <p:sldId id="26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2BBB0-02DE-4518-8DDE-A30E08113DD6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B6BCCAD-7AC1-4647-8C1F-58102D5B2114}">
      <dgm:prSet/>
      <dgm:spPr/>
      <dgm:t>
        <a:bodyPr/>
        <a:lstStyle/>
        <a:p>
          <a:pPr rtl="1"/>
          <a:r>
            <a:rPr lang="ar-LB" b="0">
              <a:latin typeface="Times New Roman" panose="02020603050405020304" pitchFamily="18" charset="0"/>
              <a:cs typeface="Times New Roman" panose="02020603050405020304" pitchFamily="18" charset="0"/>
            </a:rPr>
            <a:t>2. الهدف الألية والمعنيين </a:t>
          </a:r>
          <a:endParaRPr lang="en-US" b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D58A7F-B8A8-4839-8291-7C5536C1FE4F}" type="parTrans" cxnId="{5C6381DD-1C2A-4535-A937-846EE2E45FA6}">
      <dgm:prSet/>
      <dgm:spPr/>
      <dgm:t>
        <a:bodyPr/>
        <a:lstStyle/>
        <a:p>
          <a:pPr algn="r" rtl="1"/>
          <a:endParaRPr lang="en-US" b="1"/>
        </a:p>
      </dgm:t>
    </dgm:pt>
    <dgm:pt modelId="{1928EC34-57D6-4537-BB27-96AFEB1A28F1}" type="sibTrans" cxnId="{5C6381DD-1C2A-4535-A937-846EE2E45FA6}">
      <dgm:prSet/>
      <dgm:spPr/>
      <dgm:t>
        <a:bodyPr/>
        <a:lstStyle/>
        <a:p>
          <a:pPr rtl="1"/>
          <a:endParaRPr lang="en-US" b="1"/>
        </a:p>
      </dgm:t>
    </dgm:pt>
    <dgm:pt modelId="{DA3FA90E-E9B6-40F1-947B-5DD3AE911BC4}">
      <dgm:prSet/>
      <dgm:spPr/>
      <dgm:t>
        <a:bodyPr/>
        <a:lstStyle/>
        <a:p>
          <a:pPr rtl="1"/>
          <a:r>
            <a:rPr lang="ar-LB" b="0">
              <a:latin typeface="Times New Roman" panose="02020603050405020304" pitchFamily="18" charset="0"/>
              <a:cs typeface="Times New Roman" panose="02020603050405020304" pitchFamily="18" charset="0"/>
            </a:rPr>
            <a:t>1. ملخص</a:t>
          </a:r>
          <a:endParaRPr lang="en-US" b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E9742A-336E-444C-93A1-AB209C1635FF}" type="sibTrans" cxnId="{23283EBF-E89C-41AE-BE7B-BF19D7E7BE08}">
      <dgm:prSet/>
      <dgm:spPr/>
      <dgm:t>
        <a:bodyPr/>
        <a:lstStyle/>
        <a:p>
          <a:pPr rtl="1"/>
          <a:endParaRPr lang="en-US" b="1"/>
        </a:p>
      </dgm:t>
    </dgm:pt>
    <dgm:pt modelId="{9B00FBC6-9C21-4C77-A2F1-373FB572FD49}" type="parTrans" cxnId="{23283EBF-E89C-41AE-BE7B-BF19D7E7BE08}">
      <dgm:prSet/>
      <dgm:spPr/>
      <dgm:t>
        <a:bodyPr/>
        <a:lstStyle/>
        <a:p>
          <a:pPr algn="r" rtl="1"/>
          <a:endParaRPr lang="en-US" b="1"/>
        </a:p>
      </dgm:t>
    </dgm:pt>
    <dgm:pt modelId="{C4C63C60-6C44-4D1C-ABA4-682470779E0D}">
      <dgm:prSet/>
      <dgm:spPr/>
      <dgm:t>
        <a:bodyPr/>
        <a:lstStyle/>
        <a:p>
          <a:pPr rtl="1"/>
          <a:r>
            <a:rPr lang="ar-LB" b="0"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r>
            <a:rPr lang="ar-LB" b="0" baseline="0">
              <a:latin typeface="Times New Roman" panose="02020603050405020304" pitchFamily="18" charset="0"/>
              <a:cs typeface="Times New Roman" panose="02020603050405020304" pitchFamily="18" charset="0"/>
            </a:rPr>
            <a:t> أبرز التوصيات</a:t>
          </a:r>
          <a:endParaRPr lang="en-US" b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36A40-69F3-4987-8942-7807AD261FAA}" type="sibTrans" cxnId="{10CD2422-8A3F-477B-94DE-2509ED63C922}">
      <dgm:prSet/>
      <dgm:spPr/>
      <dgm:t>
        <a:bodyPr/>
        <a:lstStyle/>
        <a:p>
          <a:pPr rtl="1"/>
          <a:endParaRPr lang="en-US" b="1"/>
        </a:p>
      </dgm:t>
    </dgm:pt>
    <dgm:pt modelId="{7D7F6735-094F-4241-957D-3E60B6F83A4C}" type="parTrans" cxnId="{10CD2422-8A3F-477B-94DE-2509ED63C922}">
      <dgm:prSet/>
      <dgm:spPr/>
      <dgm:t>
        <a:bodyPr/>
        <a:lstStyle/>
        <a:p>
          <a:pPr algn="r" rtl="1"/>
          <a:endParaRPr lang="en-US" b="1"/>
        </a:p>
      </dgm:t>
    </dgm:pt>
    <dgm:pt modelId="{BF5C0446-5ADC-46BE-A955-4F5028B2F8D5}">
      <dgm:prSet/>
      <dgm:spPr/>
      <dgm:t>
        <a:bodyPr/>
        <a:lstStyle/>
        <a:p>
          <a:pPr rtl="1"/>
          <a:r>
            <a:rPr lang="ar-LB" b="0">
              <a:latin typeface="Times New Roman" panose="02020603050405020304" pitchFamily="18" charset="0"/>
              <a:cs typeface="Times New Roman" panose="02020603050405020304" pitchFamily="18" charset="0"/>
            </a:rPr>
            <a:t>3. أبرز النتائج</a:t>
          </a:r>
          <a:endParaRPr lang="en-US" b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DA6271-3315-4549-9656-D4D61CB07E0F}" type="sibTrans" cxnId="{628876E1-427B-4315-8888-6B57AD812FFB}">
      <dgm:prSet/>
      <dgm:spPr/>
      <dgm:t>
        <a:bodyPr/>
        <a:lstStyle/>
        <a:p>
          <a:pPr rtl="1"/>
          <a:endParaRPr lang="en-US" b="1"/>
        </a:p>
      </dgm:t>
    </dgm:pt>
    <dgm:pt modelId="{30A2C0C0-A8ED-43C1-86CE-C144F4ADFB8D}" type="parTrans" cxnId="{628876E1-427B-4315-8888-6B57AD812FFB}">
      <dgm:prSet/>
      <dgm:spPr/>
      <dgm:t>
        <a:bodyPr/>
        <a:lstStyle/>
        <a:p>
          <a:pPr algn="r" rtl="1"/>
          <a:endParaRPr lang="en-US" b="1"/>
        </a:p>
      </dgm:t>
    </dgm:pt>
    <dgm:pt modelId="{137FDE64-FBFC-4E23-990C-F32C167C32A1}" type="pres">
      <dgm:prSet presAssocID="{63F2BBB0-02DE-4518-8DDE-A30E08113DD6}" presName="vert0" presStyleCnt="0">
        <dgm:presLayoutVars>
          <dgm:dir/>
          <dgm:animOne val="branch"/>
          <dgm:animLvl val="lvl"/>
        </dgm:presLayoutVars>
      </dgm:prSet>
      <dgm:spPr/>
    </dgm:pt>
    <dgm:pt modelId="{475DA515-F52E-4D89-9A0A-67DB41196717}" type="pres">
      <dgm:prSet presAssocID="{DA3FA90E-E9B6-40F1-947B-5DD3AE911BC4}" presName="thickLine" presStyleLbl="alignNode1" presStyleIdx="0" presStyleCnt="4"/>
      <dgm:spPr/>
    </dgm:pt>
    <dgm:pt modelId="{B7149081-A53C-4598-A86F-80DD1ADED193}" type="pres">
      <dgm:prSet presAssocID="{DA3FA90E-E9B6-40F1-947B-5DD3AE911BC4}" presName="horz1" presStyleCnt="0"/>
      <dgm:spPr/>
    </dgm:pt>
    <dgm:pt modelId="{F254EFB3-3E39-43BA-88DD-3F279987B6C7}" type="pres">
      <dgm:prSet presAssocID="{DA3FA90E-E9B6-40F1-947B-5DD3AE911BC4}" presName="tx1" presStyleLbl="revTx" presStyleIdx="0" presStyleCnt="4"/>
      <dgm:spPr/>
    </dgm:pt>
    <dgm:pt modelId="{C5BCF0E8-EE5E-4E95-AB39-E9C4ED3B0C76}" type="pres">
      <dgm:prSet presAssocID="{DA3FA90E-E9B6-40F1-947B-5DD3AE911BC4}" presName="vert1" presStyleCnt="0"/>
      <dgm:spPr/>
    </dgm:pt>
    <dgm:pt modelId="{2E78328B-0700-460E-B961-CC7569929699}" type="pres">
      <dgm:prSet presAssocID="{DB6BCCAD-7AC1-4647-8C1F-58102D5B2114}" presName="thickLine" presStyleLbl="alignNode1" presStyleIdx="1" presStyleCnt="4"/>
      <dgm:spPr/>
    </dgm:pt>
    <dgm:pt modelId="{BC40F440-6182-40C2-BF6F-B1E022D8DD2E}" type="pres">
      <dgm:prSet presAssocID="{DB6BCCAD-7AC1-4647-8C1F-58102D5B2114}" presName="horz1" presStyleCnt="0"/>
      <dgm:spPr/>
    </dgm:pt>
    <dgm:pt modelId="{CE839CC8-C6AB-4DB9-86DC-B130E7698B11}" type="pres">
      <dgm:prSet presAssocID="{DB6BCCAD-7AC1-4647-8C1F-58102D5B2114}" presName="tx1" presStyleLbl="revTx" presStyleIdx="1" presStyleCnt="4"/>
      <dgm:spPr/>
    </dgm:pt>
    <dgm:pt modelId="{44755CB9-C21B-4B1E-9144-211E79F4A806}" type="pres">
      <dgm:prSet presAssocID="{DB6BCCAD-7AC1-4647-8C1F-58102D5B2114}" presName="vert1" presStyleCnt="0"/>
      <dgm:spPr/>
    </dgm:pt>
    <dgm:pt modelId="{D57EC046-B140-4ECE-B1B2-FE9C997EDFEE}" type="pres">
      <dgm:prSet presAssocID="{BF5C0446-5ADC-46BE-A955-4F5028B2F8D5}" presName="thickLine" presStyleLbl="alignNode1" presStyleIdx="2" presStyleCnt="4"/>
      <dgm:spPr/>
    </dgm:pt>
    <dgm:pt modelId="{85F8ED83-8FE8-4C8E-912A-553A269CD86B}" type="pres">
      <dgm:prSet presAssocID="{BF5C0446-5ADC-46BE-A955-4F5028B2F8D5}" presName="horz1" presStyleCnt="0"/>
      <dgm:spPr/>
    </dgm:pt>
    <dgm:pt modelId="{4AB02C17-D0AD-444A-919B-6506917B9FA0}" type="pres">
      <dgm:prSet presAssocID="{BF5C0446-5ADC-46BE-A955-4F5028B2F8D5}" presName="tx1" presStyleLbl="revTx" presStyleIdx="2" presStyleCnt="4"/>
      <dgm:spPr/>
    </dgm:pt>
    <dgm:pt modelId="{14C4F033-1B9E-49D1-9250-DE8CE295DBE4}" type="pres">
      <dgm:prSet presAssocID="{BF5C0446-5ADC-46BE-A955-4F5028B2F8D5}" presName="vert1" presStyleCnt="0"/>
      <dgm:spPr/>
    </dgm:pt>
    <dgm:pt modelId="{EBD8F14B-3E57-4279-82DE-CF59B0EEACF6}" type="pres">
      <dgm:prSet presAssocID="{C4C63C60-6C44-4D1C-ABA4-682470779E0D}" presName="thickLine" presStyleLbl="alignNode1" presStyleIdx="3" presStyleCnt="4"/>
      <dgm:spPr/>
    </dgm:pt>
    <dgm:pt modelId="{AD228DB3-8774-4218-B403-29FD0E33F2CD}" type="pres">
      <dgm:prSet presAssocID="{C4C63C60-6C44-4D1C-ABA4-682470779E0D}" presName="horz1" presStyleCnt="0"/>
      <dgm:spPr/>
    </dgm:pt>
    <dgm:pt modelId="{93FF079C-5AE0-4E4A-AB3D-9A83829CF60B}" type="pres">
      <dgm:prSet presAssocID="{C4C63C60-6C44-4D1C-ABA4-682470779E0D}" presName="tx1" presStyleLbl="revTx" presStyleIdx="3" presStyleCnt="4"/>
      <dgm:spPr/>
    </dgm:pt>
    <dgm:pt modelId="{BCDDC758-01DE-4E49-9888-2607972EEA6C}" type="pres">
      <dgm:prSet presAssocID="{C4C63C60-6C44-4D1C-ABA4-682470779E0D}" presName="vert1" presStyleCnt="0"/>
      <dgm:spPr/>
    </dgm:pt>
  </dgm:ptLst>
  <dgm:cxnLst>
    <dgm:cxn modelId="{10CD2422-8A3F-477B-94DE-2509ED63C922}" srcId="{63F2BBB0-02DE-4518-8DDE-A30E08113DD6}" destId="{C4C63C60-6C44-4D1C-ABA4-682470779E0D}" srcOrd="3" destOrd="0" parTransId="{7D7F6735-094F-4241-957D-3E60B6F83A4C}" sibTransId="{83136A40-69F3-4987-8942-7807AD261FAA}"/>
    <dgm:cxn modelId="{8916A256-F5B3-4348-9A37-63FCFEF8C8EE}" type="presOf" srcId="{C4C63C60-6C44-4D1C-ABA4-682470779E0D}" destId="{93FF079C-5AE0-4E4A-AB3D-9A83829CF60B}" srcOrd="0" destOrd="0" presId="urn:microsoft.com/office/officeart/2008/layout/LinedList"/>
    <dgm:cxn modelId="{00A76C9D-EB49-4D96-A6B1-5A7795E742D3}" type="presOf" srcId="{63F2BBB0-02DE-4518-8DDE-A30E08113DD6}" destId="{137FDE64-FBFC-4E23-990C-F32C167C32A1}" srcOrd="0" destOrd="0" presId="urn:microsoft.com/office/officeart/2008/layout/LinedList"/>
    <dgm:cxn modelId="{F6D289B0-6294-4A36-8C69-B5F65496239E}" type="presOf" srcId="{BF5C0446-5ADC-46BE-A955-4F5028B2F8D5}" destId="{4AB02C17-D0AD-444A-919B-6506917B9FA0}" srcOrd="0" destOrd="0" presId="urn:microsoft.com/office/officeart/2008/layout/LinedList"/>
    <dgm:cxn modelId="{524C3ABE-4E4D-41BC-8F49-4E6C5CCE89CE}" type="presOf" srcId="{DB6BCCAD-7AC1-4647-8C1F-58102D5B2114}" destId="{CE839CC8-C6AB-4DB9-86DC-B130E7698B11}" srcOrd="0" destOrd="0" presId="urn:microsoft.com/office/officeart/2008/layout/LinedList"/>
    <dgm:cxn modelId="{23283EBF-E89C-41AE-BE7B-BF19D7E7BE08}" srcId="{63F2BBB0-02DE-4518-8DDE-A30E08113DD6}" destId="{DA3FA90E-E9B6-40F1-947B-5DD3AE911BC4}" srcOrd="0" destOrd="0" parTransId="{9B00FBC6-9C21-4C77-A2F1-373FB572FD49}" sibTransId="{D2E9742A-336E-444C-93A1-AB209C1635FF}"/>
    <dgm:cxn modelId="{5C6381DD-1C2A-4535-A937-846EE2E45FA6}" srcId="{63F2BBB0-02DE-4518-8DDE-A30E08113DD6}" destId="{DB6BCCAD-7AC1-4647-8C1F-58102D5B2114}" srcOrd="1" destOrd="0" parTransId="{82D58A7F-B8A8-4839-8291-7C5536C1FE4F}" sibTransId="{1928EC34-57D6-4537-BB27-96AFEB1A28F1}"/>
    <dgm:cxn modelId="{628876E1-427B-4315-8888-6B57AD812FFB}" srcId="{63F2BBB0-02DE-4518-8DDE-A30E08113DD6}" destId="{BF5C0446-5ADC-46BE-A955-4F5028B2F8D5}" srcOrd="2" destOrd="0" parTransId="{30A2C0C0-A8ED-43C1-86CE-C144F4ADFB8D}" sibTransId="{AEDA6271-3315-4549-9656-D4D61CB07E0F}"/>
    <dgm:cxn modelId="{FBB1BBE9-D925-4763-B4FB-F31A54172CEA}" type="presOf" srcId="{DA3FA90E-E9B6-40F1-947B-5DD3AE911BC4}" destId="{F254EFB3-3E39-43BA-88DD-3F279987B6C7}" srcOrd="0" destOrd="0" presId="urn:microsoft.com/office/officeart/2008/layout/LinedList"/>
    <dgm:cxn modelId="{5F76EDC3-FFD6-4FA5-876D-AC6AB6364B94}" type="presParOf" srcId="{137FDE64-FBFC-4E23-990C-F32C167C32A1}" destId="{475DA515-F52E-4D89-9A0A-67DB41196717}" srcOrd="0" destOrd="0" presId="urn:microsoft.com/office/officeart/2008/layout/LinedList"/>
    <dgm:cxn modelId="{290608EE-4D98-461F-B807-1E8F3BDD5239}" type="presParOf" srcId="{137FDE64-FBFC-4E23-990C-F32C167C32A1}" destId="{B7149081-A53C-4598-A86F-80DD1ADED193}" srcOrd="1" destOrd="0" presId="urn:microsoft.com/office/officeart/2008/layout/LinedList"/>
    <dgm:cxn modelId="{D0FFD6CA-B1A0-439F-8139-2672F5651855}" type="presParOf" srcId="{B7149081-A53C-4598-A86F-80DD1ADED193}" destId="{F254EFB3-3E39-43BA-88DD-3F279987B6C7}" srcOrd="0" destOrd="0" presId="urn:microsoft.com/office/officeart/2008/layout/LinedList"/>
    <dgm:cxn modelId="{BDAAFFB9-FE1F-4241-AA27-B68B2CEA0F3D}" type="presParOf" srcId="{B7149081-A53C-4598-A86F-80DD1ADED193}" destId="{C5BCF0E8-EE5E-4E95-AB39-E9C4ED3B0C76}" srcOrd="1" destOrd="0" presId="urn:microsoft.com/office/officeart/2008/layout/LinedList"/>
    <dgm:cxn modelId="{2F71C077-84D8-4611-9393-CAB3BF21D1ED}" type="presParOf" srcId="{137FDE64-FBFC-4E23-990C-F32C167C32A1}" destId="{2E78328B-0700-460E-B961-CC7569929699}" srcOrd="2" destOrd="0" presId="urn:microsoft.com/office/officeart/2008/layout/LinedList"/>
    <dgm:cxn modelId="{2B58286A-0EC9-4514-9968-F47ED98E8F23}" type="presParOf" srcId="{137FDE64-FBFC-4E23-990C-F32C167C32A1}" destId="{BC40F440-6182-40C2-BF6F-B1E022D8DD2E}" srcOrd="3" destOrd="0" presId="urn:microsoft.com/office/officeart/2008/layout/LinedList"/>
    <dgm:cxn modelId="{8DA716D6-2CCA-4EC6-8E58-969F77CEE6A6}" type="presParOf" srcId="{BC40F440-6182-40C2-BF6F-B1E022D8DD2E}" destId="{CE839CC8-C6AB-4DB9-86DC-B130E7698B11}" srcOrd="0" destOrd="0" presId="urn:microsoft.com/office/officeart/2008/layout/LinedList"/>
    <dgm:cxn modelId="{3C59A8F9-0955-4A2F-BEDA-0FD4FD840D1F}" type="presParOf" srcId="{BC40F440-6182-40C2-BF6F-B1E022D8DD2E}" destId="{44755CB9-C21B-4B1E-9144-211E79F4A806}" srcOrd="1" destOrd="0" presId="urn:microsoft.com/office/officeart/2008/layout/LinedList"/>
    <dgm:cxn modelId="{A4363BD2-234F-456B-96BF-F92D37C750CD}" type="presParOf" srcId="{137FDE64-FBFC-4E23-990C-F32C167C32A1}" destId="{D57EC046-B140-4ECE-B1B2-FE9C997EDFEE}" srcOrd="4" destOrd="0" presId="urn:microsoft.com/office/officeart/2008/layout/LinedList"/>
    <dgm:cxn modelId="{2E4C8B78-EB77-423F-AAC1-7C9386F00AE6}" type="presParOf" srcId="{137FDE64-FBFC-4E23-990C-F32C167C32A1}" destId="{85F8ED83-8FE8-4C8E-912A-553A269CD86B}" srcOrd="5" destOrd="0" presId="urn:microsoft.com/office/officeart/2008/layout/LinedList"/>
    <dgm:cxn modelId="{12E8CD62-9E1A-46F2-B2D0-138088D1C135}" type="presParOf" srcId="{85F8ED83-8FE8-4C8E-912A-553A269CD86B}" destId="{4AB02C17-D0AD-444A-919B-6506917B9FA0}" srcOrd="0" destOrd="0" presId="urn:microsoft.com/office/officeart/2008/layout/LinedList"/>
    <dgm:cxn modelId="{D96C887B-80E4-4A7C-8D95-C83A8136459B}" type="presParOf" srcId="{85F8ED83-8FE8-4C8E-912A-553A269CD86B}" destId="{14C4F033-1B9E-49D1-9250-DE8CE295DBE4}" srcOrd="1" destOrd="0" presId="urn:microsoft.com/office/officeart/2008/layout/LinedList"/>
    <dgm:cxn modelId="{A52E0FE5-89B2-4ECB-85AF-CC21FD6BECA5}" type="presParOf" srcId="{137FDE64-FBFC-4E23-990C-F32C167C32A1}" destId="{EBD8F14B-3E57-4279-82DE-CF59B0EEACF6}" srcOrd="6" destOrd="0" presId="urn:microsoft.com/office/officeart/2008/layout/LinedList"/>
    <dgm:cxn modelId="{6BEBC92B-3D1F-4BD2-BA79-3FA59FBEE412}" type="presParOf" srcId="{137FDE64-FBFC-4E23-990C-F32C167C32A1}" destId="{AD228DB3-8774-4218-B403-29FD0E33F2CD}" srcOrd="7" destOrd="0" presId="urn:microsoft.com/office/officeart/2008/layout/LinedList"/>
    <dgm:cxn modelId="{746F5EC4-F521-4B6B-B8AF-5E87353168C7}" type="presParOf" srcId="{AD228DB3-8774-4218-B403-29FD0E33F2CD}" destId="{93FF079C-5AE0-4E4A-AB3D-9A83829CF60B}" srcOrd="0" destOrd="0" presId="urn:microsoft.com/office/officeart/2008/layout/LinedList"/>
    <dgm:cxn modelId="{D767D557-CAD0-4A10-B6C8-A8800454C079}" type="presParOf" srcId="{AD228DB3-8774-4218-B403-29FD0E33F2CD}" destId="{BCDDC758-01DE-4E49-9888-2607972EEA6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DA515-F52E-4D89-9A0A-67DB41196717}">
      <dsp:nvSpPr>
        <dsp:cNvPr id="0" name=""/>
        <dsp:cNvSpPr/>
      </dsp:nvSpPr>
      <dsp:spPr>
        <a:xfrm>
          <a:off x="0" y="0"/>
          <a:ext cx="10309115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54EFB3-3E39-43BA-88DD-3F279987B6C7}">
      <dsp:nvSpPr>
        <dsp:cNvPr id="0" name=""/>
        <dsp:cNvSpPr/>
      </dsp:nvSpPr>
      <dsp:spPr>
        <a:xfrm>
          <a:off x="0" y="0"/>
          <a:ext cx="10309115" cy="87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2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1. ملخص</a:t>
          </a:r>
          <a:endParaRPr lang="en-US" sz="4200" b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309115" cy="872310"/>
      </dsp:txXfrm>
    </dsp:sp>
    <dsp:sp modelId="{2E78328B-0700-460E-B961-CC7569929699}">
      <dsp:nvSpPr>
        <dsp:cNvPr id="0" name=""/>
        <dsp:cNvSpPr/>
      </dsp:nvSpPr>
      <dsp:spPr>
        <a:xfrm>
          <a:off x="0" y="872310"/>
          <a:ext cx="10309115" cy="0"/>
        </a:xfrm>
        <a:prstGeom prst="line">
          <a:avLst/>
        </a:prstGeom>
        <a:gradFill rotWithShape="0">
          <a:gsLst>
            <a:gs pos="0">
              <a:schemeClr val="accent5">
                <a:hueOff val="-1102852"/>
                <a:satOff val="-5923"/>
                <a:lumOff val="2026"/>
                <a:alphaOff val="0"/>
                <a:satMod val="100000"/>
                <a:lumMod val="100000"/>
              </a:schemeClr>
            </a:gs>
            <a:gs pos="50000">
              <a:schemeClr val="accent5">
                <a:hueOff val="-1102852"/>
                <a:satOff val="-5923"/>
                <a:lumOff val="2026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-1102852"/>
                <a:satOff val="-5923"/>
                <a:lumOff val="2026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102852"/>
              <a:satOff val="-5923"/>
              <a:lumOff val="2026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839CC8-C6AB-4DB9-86DC-B130E7698B11}">
      <dsp:nvSpPr>
        <dsp:cNvPr id="0" name=""/>
        <dsp:cNvSpPr/>
      </dsp:nvSpPr>
      <dsp:spPr>
        <a:xfrm>
          <a:off x="0" y="872310"/>
          <a:ext cx="10309115" cy="87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2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2. الهدف الألية والمعنيين </a:t>
          </a:r>
          <a:endParaRPr lang="en-US" sz="4200" b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72310"/>
        <a:ext cx="10309115" cy="872310"/>
      </dsp:txXfrm>
    </dsp:sp>
    <dsp:sp modelId="{D57EC046-B140-4ECE-B1B2-FE9C997EDFEE}">
      <dsp:nvSpPr>
        <dsp:cNvPr id="0" name=""/>
        <dsp:cNvSpPr/>
      </dsp:nvSpPr>
      <dsp:spPr>
        <a:xfrm>
          <a:off x="0" y="1744620"/>
          <a:ext cx="10309115" cy="0"/>
        </a:xfrm>
        <a:prstGeom prst="line">
          <a:avLst/>
        </a:prstGeom>
        <a:gradFill rotWithShape="0">
          <a:gsLst>
            <a:gs pos="0">
              <a:schemeClr val="accent5">
                <a:hueOff val="-2205704"/>
                <a:satOff val="-11847"/>
                <a:lumOff val="4052"/>
                <a:alphaOff val="0"/>
                <a:satMod val="100000"/>
                <a:lumMod val="100000"/>
              </a:schemeClr>
            </a:gs>
            <a:gs pos="50000">
              <a:schemeClr val="accent5">
                <a:hueOff val="-2205704"/>
                <a:satOff val="-11847"/>
                <a:lumOff val="4052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-2205704"/>
                <a:satOff val="-11847"/>
                <a:lumOff val="4052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205704"/>
              <a:satOff val="-11847"/>
              <a:lumOff val="4052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B02C17-D0AD-444A-919B-6506917B9FA0}">
      <dsp:nvSpPr>
        <dsp:cNvPr id="0" name=""/>
        <dsp:cNvSpPr/>
      </dsp:nvSpPr>
      <dsp:spPr>
        <a:xfrm>
          <a:off x="0" y="1744620"/>
          <a:ext cx="10309115" cy="87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2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3. أبرز النتائج</a:t>
          </a:r>
          <a:endParaRPr lang="en-US" sz="4200" b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44620"/>
        <a:ext cx="10309115" cy="872310"/>
      </dsp:txXfrm>
    </dsp:sp>
    <dsp:sp modelId="{EBD8F14B-3E57-4279-82DE-CF59B0EEACF6}">
      <dsp:nvSpPr>
        <dsp:cNvPr id="0" name=""/>
        <dsp:cNvSpPr/>
      </dsp:nvSpPr>
      <dsp:spPr>
        <a:xfrm>
          <a:off x="0" y="2616930"/>
          <a:ext cx="10309115" cy="0"/>
        </a:xfrm>
        <a:prstGeom prst="line">
          <a:avLst/>
        </a:prstGeom>
        <a:gradFill rotWithShape="0">
          <a:gsLst>
            <a:gs pos="0">
              <a:schemeClr val="accent5">
                <a:hueOff val="-3308557"/>
                <a:satOff val="-17770"/>
                <a:lumOff val="6078"/>
                <a:alphaOff val="0"/>
                <a:satMod val="100000"/>
                <a:lumMod val="100000"/>
              </a:schemeClr>
            </a:gs>
            <a:gs pos="50000">
              <a:schemeClr val="accent5">
                <a:hueOff val="-3308557"/>
                <a:satOff val="-17770"/>
                <a:lumOff val="6078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5">
                <a:hueOff val="-3308557"/>
                <a:satOff val="-17770"/>
                <a:lumOff val="6078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08557"/>
              <a:satOff val="-17770"/>
              <a:lumOff val="6078"/>
              <a:alphaOff val="0"/>
            </a:schemeClr>
          </a:solidFill>
          <a:prstDash val="solid"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FF079C-5AE0-4E4A-AB3D-9A83829CF60B}">
      <dsp:nvSpPr>
        <dsp:cNvPr id="0" name=""/>
        <dsp:cNvSpPr/>
      </dsp:nvSpPr>
      <dsp:spPr>
        <a:xfrm>
          <a:off x="0" y="2616930"/>
          <a:ext cx="10309115" cy="872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2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r>
            <a:rPr lang="ar-LB" sz="4200" b="0" kern="1200" baseline="0">
              <a:latin typeface="Times New Roman" panose="02020603050405020304" pitchFamily="18" charset="0"/>
              <a:cs typeface="Times New Roman" panose="02020603050405020304" pitchFamily="18" charset="0"/>
            </a:rPr>
            <a:t> أبرز التوصيات</a:t>
          </a:r>
          <a:endParaRPr lang="en-US" sz="4200" b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616930"/>
        <a:ext cx="10309115" cy="872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0D66FA-8C0F-D54D-91B7-17CC665EC7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733" y="4862104"/>
            <a:ext cx="4992389" cy="161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5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225EE-8608-7B41-9502-BFC60C14F400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81451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A68568-7956-9C49-80BD-06F9D685E261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889690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381250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33027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669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833D7-E954-364B-AC62-83CB091FE16C}"/>
              </a:ext>
            </a:extLst>
          </p:cNvPr>
          <p:cNvSpPr txBox="1"/>
          <p:nvPr userDrawn="1"/>
        </p:nvSpPr>
        <p:spPr>
          <a:xfrm>
            <a:off x="2459506" y="6476168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73E871-7A5B-7042-8C3D-C461CF40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324610"/>
            <a:ext cx="3127271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0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102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3628102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69C77A-49F4-CB45-9E39-CA32E2A132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1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474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-1" y="2409691"/>
            <a:ext cx="342847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28103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DCF44-512A-5E47-A08D-1C491F205666}"/>
              </a:ext>
            </a:extLst>
          </p:cNvPr>
          <p:cNvSpPr txBox="1"/>
          <p:nvPr userDrawn="1"/>
        </p:nvSpPr>
        <p:spPr>
          <a:xfrm>
            <a:off x="3628103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12733E-1B53-A842-B212-11139951BD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740F2-35F7-2345-83C9-E1237EDFAFE6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66626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B9502-0651-374E-AE6C-8865823D87FA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63693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27E1FB-DE01-1749-A883-9DE1FAA1FD6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69343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5798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5798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47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24BFB-9B54-6C4C-88F1-178D3CEDC342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35924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60146"/>
            <a:ext cx="11053314" cy="445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DC2DEF-3FD0-7646-8C5D-4BC29625845B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29945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70082"/>
            <a:ext cx="11053314" cy="4355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B0F16E-0593-1844-A6B9-FB4ADD448393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8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39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abouyouby@un.org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unescwa.org/events/administrativ-reform-realization-sdgs" TargetMode="External"/><Relationship Id="rId5" Type="http://schemas.openxmlformats.org/officeDocument/2006/relationships/hyperlink" Target="https://www.unescwa.org/clusters/6" TargetMode="External"/><Relationship Id="rId4" Type="http://schemas.openxmlformats.org/officeDocument/2006/relationships/hyperlink" Target="mailto:hend.elkhatib@un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590A16B-2736-72FF-0B51-5E7D8C08C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901" y="871350"/>
            <a:ext cx="10957505" cy="2309284"/>
          </a:xfrm>
        </p:spPr>
        <p:txBody>
          <a:bodyPr>
            <a:noAutofit/>
          </a:bodyPr>
          <a:lstStyle/>
          <a:p>
            <a:r>
              <a:rPr lang="ar-L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مسح أولي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L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رصد قياس وإدارة الأداء المؤسسي</a:t>
            </a:r>
            <a:br>
              <a:rPr lang="ar-L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ar-L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L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قسم الحوكمة و حل النزاعات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9A75DEA-418F-C7B7-BF4F-B38AB159264F}"/>
              </a:ext>
            </a:extLst>
          </p:cNvPr>
          <p:cNvSpPr txBox="1">
            <a:spLocks/>
          </p:cNvSpPr>
          <p:nvPr/>
        </p:nvSpPr>
        <p:spPr>
          <a:xfrm>
            <a:off x="503886" y="2640496"/>
            <a:ext cx="11179534" cy="12791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20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LB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L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آذار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 pm- 3:30 pm</a:t>
            </a:r>
            <a:endParaRPr lang="ar-LB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L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توقيت بيروت)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3CA512-5C09-6BF6-A608-534F2DB76F4C}"/>
              </a:ext>
            </a:extLst>
          </p:cNvPr>
          <p:cNvSpPr txBox="1"/>
          <p:nvPr/>
        </p:nvSpPr>
        <p:spPr>
          <a:xfrm>
            <a:off x="7237675" y="530951"/>
            <a:ext cx="4217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dirty="0">
                <a:solidFill>
                  <a:schemeClr val="bg1"/>
                </a:solidFill>
              </a:rPr>
              <a:t>اللجنة الاقتصادية والاجتماعية لغربي </a:t>
            </a:r>
            <a:r>
              <a:rPr lang="ar-L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آسيا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59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408432"/>
            <a:ext cx="10309115" cy="1213103"/>
          </a:xfrm>
        </p:spPr>
        <p:txBody>
          <a:bodyPr/>
          <a:lstStyle/>
          <a:p>
            <a:r>
              <a:rPr lang="ar-LB" sz="2800" u="sng" dirty="0">
                <a:solidFill>
                  <a:srgbClr val="FFFF00"/>
                </a:solidFill>
              </a:rPr>
              <a:t>2- الإطار التنفيذي</a:t>
            </a:r>
          </a:p>
          <a:p>
            <a:r>
              <a:rPr lang="ar-LB" sz="2800" u="sng" dirty="0">
                <a:solidFill>
                  <a:srgbClr val="FFFF00"/>
                </a:solidFill>
              </a:rPr>
              <a:t>أ- حول آلية القياس و نوعية المؤشرات  </a:t>
            </a:r>
            <a:endParaRPr lang="en-US" sz="2800" u="sng" dirty="0">
              <a:solidFill>
                <a:srgbClr val="FF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57E05B-49B7-8FCA-C604-E7EDBBAE4A69}"/>
              </a:ext>
            </a:extLst>
          </p:cNvPr>
          <p:cNvSpPr txBox="1"/>
          <p:nvPr/>
        </p:nvSpPr>
        <p:spPr>
          <a:xfrm>
            <a:off x="6319053" y="1951672"/>
            <a:ext cx="551976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عند سؤل الوزارة عن توفّر منهجية معينة لقياس و متابعة الأداء، 68% أجابوا أن لديهم منهجية و 64% أجابوا أن هذه المنهجية تقوم على مؤشرات أداء</a:t>
            </a:r>
            <a:r>
              <a:rPr lang="en-US" dirty="0"/>
              <a:t> </a:t>
            </a:r>
            <a:r>
              <a:rPr lang="ar-LB" dirty="0"/>
              <a:t>كأداة للرصد المتابعة والقياس. </a:t>
            </a:r>
          </a:p>
          <a:p>
            <a:pPr algn="r" rtl="1"/>
            <a:endParaRPr lang="ar-L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8169E9-F01F-3B12-4A72-BCF81BA760E4}"/>
              </a:ext>
            </a:extLst>
          </p:cNvPr>
          <p:cNvSpPr txBox="1"/>
          <p:nvPr/>
        </p:nvSpPr>
        <p:spPr>
          <a:xfrm>
            <a:off x="6160203" y="3507323"/>
            <a:ext cx="5614416" cy="5539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sz="1400" b="1" dirty="0"/>
              <a:t> لكن 36٪ فقط من الوزارات أجابت ان لديها </a:t>
            </a:r>
            <a:r>
              <a:rPr lang="ar-LB" sz="1600" b="1" dirty="0"/>
              <a:t>مؤشرات</a:t>
            </a:r>
            <a:r>
              <a:rPr lang="ar-LB" sz="1400" b="1" dirty="0"/>
              <a:t> أداء تتمتع بالخصائص المطلوبة للمصداقية والدقة..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C96A75-79D9-C97C-4E74-2C92B926C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63" y="1884995"/>
            <a:ext cx="5907536" cy="44870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9A32AE-0D8A-ED3D-B853-F4CBB30DFADA}"/>
              </a:ext>
            </a:extLst>
          </p:cNvPr>
          <p:cNvSpPr txBox="1"/>
          <p:nvPr/>
        </p:nvSpPr>
        <p:spPr>
          <a:xfrm>
            <a:off x="6627997" y="4406847"/>
            <a:ext cx="490187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400" b="1" dirty="0"/>
              <a:t>خصائص مؤشرات الأداء الفعالة:</a:t>
            </a:r>
          </a:p>
          <a:p>
            <a:pPr algn="r" rtl="1"/>
            <a:r>
              <a:rPr lang="ar-LB" sz="1400" dirty="0"/>
              <a:t>ا</a:t>
            </a:r>
            <a:r>
              <a:rPr lang="ar-LB" sz="1400" u="sng" dirty="0"/>
              <a:t>لملاءمة</a:t>
            </a:r>
          </a:p>
          <a:p>
            <a:pPr algn="r" rtl="1"/>
            <a:r>
              <a:rPr lang="ar-LB" sz="1400" dirty="0"/>
              <a:t> </a:t>
            </a:r>
            <a:r>
              <a:rPr lang="ar-LB" sz="1400" u="sng" dirty="0"/>
              <a:t>والعلاقة المباشرة بأهداف وغايات ومهام </a:t>
            </a:r>
            <a:r>
              <a:rPr lang="ar-LB" sz="1400" dirty="0"/>
              <a:t>المؤسسة العامة </a:t>
            </a:r>
          </a:p>
          <a:p>
            <a:pPr algn="r" rtl="1"/>
            <a:r>
              <a:rPr lang="ar-LB" sz="1400" u="sng" dirty="0"/>
              <a:t>لها هدف .قابلة للقياس</a:t>
            </a:r>
            <a:endParaRPr lang="ar-LB" sz="1400" dirty="0"/>
          </a:p>
          <a:p>
            <a:pPr algn="r" rtl="1"/>
            <a:r>
              <a:rPr lang="ar-LB" sz="1400" u="sng" dirty="0"/>
              <a:t>تتبع  جدول زمني  </a:t>
            </a:r>
            <a:r>
              <a:rPr lang="ar-LB" sz="1400" dirty="0"/>
              <a:t>مما يساعد في إجراء التصحيح والتعديلات في الوقت المناسب. </a:t>
            </a:r>
          </a:p>
          <a:p>
            <a:pPr algn="r" rtl="1"/>
            <a:r>
              <a:rPr lang="ar-LB" sz="1400" b="1" u="sng" dirty="0"/>
              <a:t>عدم وجود أي من هذه الخصائص ي</a:t>
            </a:r>
            <a:r>
              <a:rPr lang="ar-LB" sz="1400" b="1" dirty="0"/>
              <a:t>جعل المؤشر ضعيف، أقل مصداقية ويؤدي إلى إضعاف الغرض من استخدامه.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8260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2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3651E7-F3A5-1CD5-0148-E776CB2A94D4}"/>
              </a:ext>
            </a:extLst>
          </p:cNvPr>
          <p:cNvSpPr txBox="1"/>
          <p:nvPr/>
        </p:nvSpPr>
        <p:spPr>
          <a:xfrm>
            <a:off x="597408" y="2515451"/>
            <a:ext cx="108524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b="1" dirty="0"/>
              <a:t>-ضرورة وجود  </a:t>
            </a:r>
            <a:r>
              <a:rPr lang="ar-LB" b="1" u="sng" dirty="0"/>
              <a:t>إرشادات تتعلق بكيفية تطوير مؤشرات أداء ملائمة، تتمتع بالخصائص  المطلوبة، مرتبطة بمهام و مجالات عمل و إستراتيجيا الوزارة.</a:t>
            </a:r>
          </a:p>
        </p:txBody>
      </p:sp>
    </p:spTree>
    <p:extLst>
      <p:ext uri="{BB962C8B-B14F-4D97-AF65-F5344CB8AC3E}">
        <p14:creationId xmlns:p14="http://schemas.microsoft.com/office/powerpoint/2010/main" val="130502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F041727-0370-1362-B921-40B28E69B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مصادر جمع البيانات المتعلقة بالمؤشرات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F767DD-0B23-F1F2-F603-A29A6FCB4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45" y="1889760"/>
            <a:ext cx="5499069" cy="42130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B6D45A0-11EE-E159-12CB-90EC3390BDEE}"/>
              </a:ext>
            </a:extLst>
          </p:cNvPr>
          <p:cNvSpPr txBox="1"/>
          <p:nvPr/>
        </p:nvSpPr>
        <p:spPr>
          <a:xfrm>
            <a:off x="6028942" y="2088541"/>
            <a:ext cx="57302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أعطت النتائج الأولية فكرة عن تنوع اساليب جمع البيانات حيث تتنوع بين دراسات إحصائية،تقارير رسمية، ملاحظات مباشرة و إستبيانت.</a:t>
            </a:r>
          </a:p>
          <a:p>
            <a:pPr algn="r" rtl="1"/>
            <a:endParaRPr lang="ar-LB" dirty="0"/>
          </a:p>
          <a:p>
            <a:pPr algn="r" rtl="1"/>
            <a:r>
              <a:rPr lang="ar-LB" dirty="0"/>
              <a:t> 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7A0330-7436-5EFF-12B0-F7A9AACE2F04}"/>
              </a:ext>
            </a:extLst>
          </p:cNvPr>
          <p:cNvSpPr txBox="1"/>
          <p:nvPr/>
        </p:nvSpPr>
        <p:spPr>
          <a:xfrm>
            <a:off x="6902133" y="3429000"/>
            <a:ext cx="4739775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endParaRPr lang="ar-LB" dirty="0"/>
          </a:p>
          <a:p>
            <a:pPr algn="r"/>
            <a:r>
              <a:rPr lang="ar-LB" dirty="0"/>
              <a:t>20٪ من الوزارات تستخدم جميع هذه الأساليب،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598CF2-5ECA-3718-8232-18C21092FCF8}"/>
              </a:ext>
            </a:extLst>
          </p:cNvPr>
          <p:cNvSpPr txBox="1"/>
          <p:nvPr/>
        </p:nvSpPr>
        <p:spPr>
          <a:xfrm>
            <a:off x="6902133" y="4457442"/>
            <a:ext cx="4739775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LB" dirty="0"/>
              <a:t>و 4٪ يجرون التقييم بشكل دوري.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2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3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54A5B6-E21D-9448-8345-38DA55A92110}"/>
              </a:ext>
            </a:extLst>
          </p:cNvPr>
          <p:cNvSpPr txBox="1"/>
          <p:nvPr/>
        </p:nvSpPr>
        <p:spPr>
          <a:xfrm>
            <a:off x="679572" y="2972232"/>
            <a:ext cx="10617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b="1" u="sng" dirty="0"/>
              <a:t>ضرورة وجود جدول زمني</a:t>
            </a:r>
            <a:r>
              <a:rPr lang="ar-LB" b="1" dirty="0"/>
              <a:t> </a:t>
            </a:r>
            <a:r>
              <a:rPr lang="ar-LB" b="1" u="sng" dirty="0"/>
              <a:t>منتظم </a:t>
            </a:r>
            <a:r>
              <a:rPr lang="ar-LB" dirty="0"/>
              <a:t>لجمع البيانات المتعلقة بالمؤشرات،</a:t>
            </a:r>
            <a:r>
              <a:rPr lang="ar-LB" u="sng" dirty="0"/>
              <a:t>يضمن </a:t>
            </a:r>
            <a:r>
              <a:rPr lang="ar-LB" b="1" u="sng" dirty="0"/>
              <a:t>المتابعة</a:t>
            </a:r>
            <a:r>
              <a:rPr lang="ar-LB" u="sng" dirty="0"/>
              <a:t> و يحدد الثغرات </a:t>
            </a:r>
            <a:r>
              <a:rPr lang="ar-LB" b="1" u="sng" dirty="0"/>
              <a:t>لمعالجتها في الوقت المناسب </a:t>
            </a:r>
            <a:r>
              <a:rPr lang="ar-LB" u="sng" dirty="0"/>
              <a:t>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78398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DB7C514-3622-1C35-783F-0A43A34CA5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>
                <a:solidFill>
                  <a:srgbClr val="FFFF00"/>
                </a:solidFill>
              </a:rPr>
              <a:t>ب-آلية التقييم </a:t>
            </a:r>
            <a:endParaRPr lang="en-US" u="sng" dirty="0">
              <a:solidFill>
                <a:srgbClr val="FFFF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D7C34A-5268-6144-AE82-06009D055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83" y="2573016"/>
            <a:ext cx="5248895" cy="2081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999A13-98F2-11C3-2962-A0C3EB5D2042}"/>
              </a:ext>
            </a:extLst>
          </p:cNvPr>
          <p:cNvSpPr txBox="1"/>
          <p:nvPr/>
        </p:nvSpPr>
        <p:spPr>
          <a:xfrm>
            <a:off x="5671571" y="2573016"/>
            <a:ext cx="6020248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sz="1400" dirty="0"/>
              <a:t>- تبين نتائج المسح الأولي أن هناك وزارات:</a:t>
            </a:r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(1</a:t>
            </a:r>
            <a:r>
              <a:rPr lang="ar-LB" sz="1400" u="sng" dirty="0"/>
              <a:t>) 8٪ لديهم منهجية لتقييم الأداء </a:t>
            </a:r>
            <a:r>
              <a:rPr lang="ar-LB" sz="1400" dirty="0"/>
              <a:t>، ومع ذلك ، فإنهم </a:t>
            </a:r>
            <a:r>
              <a:rPr lang="ar-LB" sz="1400" u="sng" dirty="0"/>
              <a:t>يفتقرون إلى منهجية لقياس </a:t>
            </a:r>
            <a:r>
              <a:rPr lang="ar-LB" sz="1400" dirty="0"/>
              <a:t>أدائهم المؤسسي </a:t>
            </a:r>
            <a:endParaRPr lang="en-US" sz="1400" dirty="0"/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(2) 8</a:t>
            </a:r>
            <a:r>
              <a:rPr lang="ar-LB" sz="1400" u="sng" dirty="0"/>
              <a:t>٪ لديهم منهجية لقياس الأداء المؤسسي </a:t>
            </a:r>
            <a:r>
              <a:rPr lang="ar-LB" sz="1400" dirty="0"/>
              <a:t>، ومع ذلك ، </a:t>
            </a:r>
            <a:r>
              <a:rPr lang="ar-LB" sz="1400" u="sng" dirty="0"/>
              <a:t>لا توجد منهجية للتقييم </a:t>
            </a:r>
            <a:endParaRPr lang="en-US" sz="1400" u="sng" dirty="0"/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(3) </a:t>
            </a:r>
            <a:r>
              <a:rPr lang="ar-LB" sz="1400" u="sng" dirty="0"/>
              <a:t>16٪ يفتقرون إلى منهجية القياس والتقييم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733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4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3AFC84-D1B5-84AC-5A1C-7703BBE91F45}"/>
              </a:ext>
            </a:extLst>
          </p:cNvPr>
          <p:cNvSpPr txBox="1"/>
          <p:nvPr/>
        </p:nvSpPr>
        <p:spPr>
          <a:xfrm>
            <a:off x="6457950" y="2727641"/>
            <a:ext cx="44557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dirty="0"/>
              <a:t>1- </a:t>
            </a:r>
            <a:r>
              <a:rPr lang="ar-LB" b="1" dirty="0"/>
              <a:t>وضع مؤشرات لرصد</a:t>
            </a:r>
            <a:r>
              <a:rPr lang="ar-LB" sz="1800" b="1" dirty="0"/>
              <a:t> </a:t>
            </a:r>
            <a:r>
              <a:rPr lang="ar-LB" b="1" u="sng" dirty="0"/>
              <a:t>و</a:t>
            </a:r>
            <a:r>
              <a:rPr lang="ar-LB" sz="1800" b="1" u="sng" dirty="0"/>
              <a:t>قياس الأداء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55CC0-A223-C708-8EBA-07BDC7F5D67B}"/>
              </a:ext>
            </a:extLst>
          </p:cNvPr>
          <p:cNvSpPr txBox="1"/>
          <p:nvPr/>
        </p:nvSpPr>
        <p:spPr>
          <a:xfrm>
            <a:off x="5035165" y="3256551"/>
            <a:ext cx="5878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u="sng" dirty="0"/>
              <a:t>2- تقييم و تحليل النتائج بناءً على </a:t>
            </a:r>
            <a:r>
              <a:rPr lang="ar-LB" b="1" u="sng" dirty="0"/>
              <a:t>ال</a:t>
            </a:r>
            <a:r>
              <a:rPr lang="ar-LB" sz="1800" b="1" u="sng" dirty="0"/>
              <a:t>مؤشرات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AE4B88-457C-2A0F-7CB7-9230ED464D08}"/>
              </a:ext>
            </a:extLst>
          </p:cNvPr>
          <p:cNvSpPr txBox="1"/>
          <p:nvPr/>
        </p:nvSpPr>
        <p:spPr>
          <a:xfrm>
            <a:off x="3800723" y="3900748"/>
            <a:ext cx="71859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dirty="0"/>
              <a:t>3- وتحديد </a:t>
            </a:r>
            <a:r>
              <a:rPr lang="ar-LB" sz="1800" b="1" u="sng" dirty="0"/>
              <a:t>المجالات </a:t>
            </a:r>
            <a:r>
              <a:rPr lang="ar-LB" sz="1800" b="1" dirty="0"/>
              <a:t>التي تحتاج إلى تحسين وتطوير.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0986D9-A5CB-8DC8-B8C9-4FD416B4A14D}"/>
              </a:ext>
            </a:extLst>
          </p:cNvPr>
          <p:cNvSpPr txBox="1"/>
          <p:nvPr/>
        </p:nvSpPr>
        <p:spPr>
          <a:xfrm>
            <a:off x="5035164" y="2083444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dirty="0"/>
              <a:t>ضرورة وجود </a:t>
            </a:r>
            <a:r>
              <a:rPr lang="ar-LB" sz="1800" b="1" u="sng" dirty="0"/>
              <a:t> منهجية شاملة </a:t>
            </a:r>
            <a:r>
              <a:rPr lang="ar-LB" sz="1800" b="1" dirty="0"/>
              <a:t>تنطلق من:</a:t>
            </a:r>
          </a:p>
        </p:txBody>
      </p:sp>
    </p:spTree>
    <p:extLst>
      <p:ext uri="{BB962C8B-B14F-4D97-AF65-F5344CB8AC3E}">
        <p14:creationId xmlns:p14="http://schemas.microsoft.com/office/powerpoint/2010/main" val="263519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A19CDFB-99A6-794E-ABE2-E99F1336A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أولويات التقييم المتبع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892A28-01CA-6581-75F6-F3B9C6672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92" y="2422847"/>
            <a:ext cx="5956308" cy="27190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E6DDF9-ED2B-8925-4584-175E92DFB36D}"/>
              </a:ext>
            </a:extLst>
          </p:cNvPr>
          <p:cNvSpPr txBox="1"/>
          <p:nvPr/>
        </p:nvSpPr>
        <p:spPr>
          <a:xfrm>
            <a:off x="6712005" y="2488869"/>
            <a:ext cx="52303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أظهرت أجوبة الوزارات دراية بأهمية تقييم الأداء المؤسسي والتنظيمي ، وهذا يفسر الجهود المبذولة.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3CCD20-8339-51B2-DD71-35F90BF445AE}"/>
              </a:ext>
            </a:extLst>
          </p:cNvPr>
          <p:cNvSpPr txBox="1"/>
          <p:nvPr/>
        </p:nvSpPr>
        <p:spPr>
          <a:xfrm>
            <a:off x="3426106" y="5141899"/>
            <a:ext cx="86866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ومع ذلك ، هناك حاجة إلى مزيد من العمل لجعل النظام أكثر تماسكًا وشمولية.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664F486-93F8-DA64-3EE0-3F0D74ABF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هل التقييم المتبع قائم على إرشادات خاصة أو موحدة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65BAEE-A143-F2C6-8677-CF110E1BC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85" y="1910971"/>
            <a:ext cx="5499069" cy="28775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C28F08-4C18-47D0-AA01-96EC634EA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984" y="4864733"/>
            <a:ext cx="5499069" cy="1435484"/>
          </a:xfrm>
          <a:prstGeom prst="rect">
            <a:avLst/>
          </a:prstGeom>
        </p:spPr>
      </p:pic>
      <p:sp>
        <p:nvSpPr>
          <p:cNvPr id="6" name="Arrow: Bent-Up 5">
            <a:extLst>
              <a:ext uri="{FF2B5EF4-FFF2-40B4-BE49-F238E27FC236}">
                <a16:creationId xmlns:a16="http://schemas.microsoft.com/office/drawing/2014/main" id="{C781FAA8-BECE-43AE-1C01-C3F4A0AD6800}"/>
              </a:ext>
            </a:extLst>
          </p:cNvPr>
          <p:cNvSpPr/>
          <p:nvPr/>
        </p:nvSpPr>
        <p:spPr>
          <a:xfrm>
            <a:off x="4828032" y="4788532"/>
            <a:ext cx="323088" cy="1246508"/>
          </a:xfrm>
          <a:prstGeom prst="bent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4838A3-C58C-F072-88D7-F2226D746C68}"/>
              </a:ext>
            </a:extLst>
          </p:cNvPr>
          <p:cNvSpPr txBox="1"/>
          <p:nvPr/>
        </p:nvSpPr>
        <p:spPr>
          <a:xfrm>
            <a:off x="5962127" y="3051297"/>
            <a:ext cx="60960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400" dirty="0"/>
              <a:t>36 ٪ أجابت أن لديها قواعد تقييم خاصة بوزاراتها</a:t>
            </a:r>
          </a:p>
          <a:p>
            <a:pPr algn="r" rtl="1"/>
            <a:endParaRPr lang="ar-LB" sz="1400" dirty="0"/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28٪ من الوزارات أجابت أنها تنفّذ التقييم بناء على </a:t>
            </a:r>
            <a:r>
              <a:rPr lang="ar-LB" sz="1400" u="sng" dirty="0"/>
              <a:t>نظام موحد لجميع الوزارات</a:t>
            </a:r>
          </a:p>
          <a:p>
            <a:pPr algn="r" rtl="1"/>
            <a:endParaRPr lang="ar-LB" sz="1400" dirty="0"/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بينما 12% أجابوا  أن التقييم المتبع لديهم يستند إلى قواعد خاصة و وموحدة بنفس الوقت</a:t>
            </a:r>
          </a:p>
          <a:p>
            <a:pPr marL="285750" indent="-285750" algn="r" rtl="1">
              <a:buFontTx/>
              <a:buChar char="-"/>
            </a:pPr>
            <a:endParaRPr lang="ar-LB" sz="1400" dirty="0"/>
          </a:p>
        </p:txBody>
      </p:sp>
    </p:spTree>
    <p:extLst>
      <p:ext uri="{BB962C8B-B14F-4D97-AF65-F5344CB8AC3E}">
        <p14:creationId xmlns:p14="http://schemas.microsoft.com/office/powerpoint/2010/main" val="41311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5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DD8877-E9C9-4E22-FD5E-18D1EA2FCDE2}"/>
              </a:ext>
            </a:extLst>
          </p:cNvPr>
          <p:cNvSpPr txBox="1"/>
          <p:nvPr/>
        </p:nvSpPr>
        <p:spPr>
          <a:xfrm>
            <a:off x="1115368" y="2999523"/>
            <a:ext cx="102180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b="1" dirty="0"/>
              <a:t>ضرورة وجود مبادئ توجيهية  موحدة تساعد على </a:t>
            </a:r>
            <a:r>
              <a:rPr lang="ar-LB" b="1" u="sng" dirty="0"/>
              <a:t>إستخدام نفس المعايير </a:t>
            </a:r>
            <a:r>
              <a:rPr lang="ar-LB" b="1" dirty="0"/>
              <a:t>و إجراء التقييم بطريقة متسقة، ممايساهم ب</a:t>
            </a:r>
            <a:r>
              <a:rPr lang="ar-LB" b="1" u="sng" dirty="0"/>
              <a:t>إنشاء نظام عادل شفاف وخاضع للمساءلة.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30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37ED16F-ED4F-8338-597B-7C2C174CE6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عناصرالتقييم المتبع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95B794-E44A-DE09-DEAA-B0E857076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73" y="2019631"/>
            <a:ext cx="5456478" cy="41798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A574065-C7D1-CD10-8382-963070AF50FA}"/>
              </a:ext>
            </a:extLst>
          </p:cNvPr>
          <p:cNvSpPr txBox="1"/>
          <p:nvPr/>
        </p:nvSpPr>
        <p:spPr>
          <a:xfrm>
            <a:off x="5797296" y="2491089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-60٪ من الوزارات أجابت أنها تجري تقييماً للمدخلات ،</a:t>
            </a:r>
          </a:p>
          <a:p>
            <a:pPr algn="r" rtl="1"/>
            <a:r>
              <a:rPr lang="ar-LB" dirty="0"/>
              <a:t>بينما  </a:t>
            </a:r>
          </a:p>
          <a:p>
            <a:pPr algn="r" rtl="1"/>
            <a:r>
              <a:rPr lang="ar-LB" dirty="0"/>
              <a:t> -48٪  أجابت أنها تقوم بتقييم النتائج ، </a:t>
            </a:r>
          </a:p>
          <a:p>
            <a:pPr algn="r" rtl="1"/>
            <a:r>
              <a:rPr lang="ar-LB" dirty="0"/>
              <a:t> -28٪ تقوم بتقييم الأثر.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62A8C5-80CD-173C-D15E-E04DEE40EB9A}"/>
              </a:ext>
            </a:extLst>
          </p:cNvPr>
          <p:cNvSpPr txBox="1"/>
          <p:nvPr/>
        </p:nvSpPr>
        <p:spPr>
          <a:xfrm>
            <a:off x="5902104" y="3897525"/>
            <a:ext cx="60960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b="1" dirty="0"/>
              <a:t>هذه النسب تظهر أن تقييم الوزارات للنتائج والأثر أقل منه تقييماً للمدخلات  وكيفيةتنفيذ الأعمال.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7935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>
            <a:extLst>
              <a:ext uri="{FF2B5EF4-FFF2-40B4-BE49-F238E27FC236}">
                <a16:creationId xmlns:a16="http://schemas.microsoft.com/office/drawing/2014/main" id="{6356250F-B40F-EC14-3BCA-99B41F6A8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0341F707-3FC1-4323-70D1-74229E32047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8951814"/>
              </p:ext>
            </p:extLst>
          </p:nvPr>
        </p:nvGraphicFramePr>
        <p:xfrm>
          <a:off x="1069848" y="2176948"/>
          <a:ext cx="10309115" cy="34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720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6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CCACA-B3FF-D1C2-5E9A-35592B9D7999}"/>
              </a:ext>
            </a:extLst>
          </p:cNvPr>
          <p:cNvSpPr txBox="1"/>
          <p:nvPr/>
        </p:nvSpPr>
        <p:spPr>
          <a:xfrm>
            <a:off x="465880" y="2705101"/>
            <a:ext cx="1091308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endParaRPr lang="ar-LB" sz="2000" b="1" dirty="0"/>
          </a:p>
          <a:p>
            <a:pPr algn="r" rtl="1"/>
            <a:r>
              <a:rPr lang="ar-LB" sz="2000" b="1" dirty="0"/>
              <a:t>-ضرورة وجود نظام قياس أداء </a:t>
            </a:r>
            <a:r>
              <a:rPr lang="ar-LB" sz="2000" b="1" u="sng" dirty="0"/>
              <a:t>قائم على النتائج </a:t>
            </a:r>
            <a:r>
              <a:rPr lang="ar-LB" sz="2000" b="1" dirty="0"/>
              <a:t>يضمن فعالية الأداء المؤسسي و يحقق الأهداف المتوخاة.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6706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4B3C983-CDCE-92AA-C81F-F01B30466E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تقاريرالتقييم</a:t>
            </a:r>
            <a:endParaRPr lang="en-US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C5C7C6-CB21-EFCF-010B-66714FCE0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85" y="2418792"/>
            <a:ext cx="4520379" cy="23469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4EA01B-DD1F-9501-D21C-EC6CF357A0F9}"/>
              </a:ext>
            </a:extLst>
          </p:cNvPr>
          <p:cNvSpPr txBox="1"/>
          <p:nvPr/>
        </p:nvSpPr>
        <p:spPr>
          <a:xfrm>
            <a:off x="477751" y="3269106"/>
            <a:ext cx="595630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sz="1800" dirty="0"/>
              <a:t>36٪ فقط أجابوا أنهم يرسلون تقارير تقييم الأداء إلى الهيئات الرقابية الإدارية.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879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7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479662-090D-9EDA-9F82-95AEBA9CED8A}"/>
              </a:ext>
            </a:extLst>
          </p:cNvPr>
          <p:cNvSpPr txBox="1"/>
          <p:nvPr/>
        </p:nvSpPr>
        <p:spPr>
          <a:xfrm>
            <a:off x="250944" y="3181338"/>
            <a:ext cx="115310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600" b="1" dirty="0"/>
              <a:t>-</a:t>
            </a:r>
            <a:r>
              <a:rPr lang="ar-LB" sz="2000" b="1" dirty="0"/>
              <a:t>ضرورة</a:t>
            </a:r>
            <a:r>
              <a:rPr lang="ar-LB" sz="1600" b="1" dirty="0"/>
              <a:t> تفعيل الرقابة الإدارية على أداء الإدارات العامة وإيجاد آلية تسهل الحصول على تقارير التقييم القائمة على المؤشرات (الرقابة الإدارية أحد أسس إصلاح الإدارة العامة).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544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9E8B63D-62BE-A77F-AE2C-8550F8CC3F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تحديات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62B8B3-FC01-055A-CC54-47351D1FE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16" y="2398620"/>
            <a:ext cx="5645024" cy="35847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032212-980A-C648-A513-0B426D0766E8}"/>
              </a:ext>
            </a:extLst>
          </p:cNvPr>
          <p:cNvSpPr txBox="1"/>
          <p:nvPr/>
        </p:nvSpPr>
        <p:spPr>
          <a:xfrm>
            <a:off x="6000849" y="2544394"/>
            <a:ext cx="577291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600" b="1" dirty="0"/>
              <a:t>(-80</a:t>
            </a:r>
            <a:r>
              <a:rPr lang="ar-LB" sz="1600" b="1" u="sng" dirty="0"/>
              <a:t>٪) من الوزارات أجابت أن التحديات التي تواجهها تتعلق بتنمية قدرات موظفي الخدمة المدنية  في مجال الرصد المتابعة والتقييم </a:t>
            </a:r>
          </a:p>
          <a:p>
            <a:pPr algn="r" rtl="1"/>
            <a:endParaRPr lang="ar-LB" sz="1600" u="sng" dirty="0"/>
          </a:p>
          <a:p>
            <a:pPr marL="285750" indent="-285750" algn="r" rtl="1">
              <a:buFontTx/>
              <a:buChar char="-"/>
            </a:pPr>
            <a:r>
              <a:rPr lang="ar-LB" sz="1600" b="1" u="sng" dirty="0"/>
              <a:t>(64٪ )أجابت أن التحديات  تتعلق بجمع المعلومات</a:t>
            </a:r>
          </a:p>
          <a:p>
            <a:pPr marL="285750" indent="-285750" algn="r" rtl="1">
              <a:buFontTx/>
              <a:buChar char="-"/>
            </a:pPr>
            <a:endParaRPr lang="ar-LB" sz="1600" u="sng" dirty="0"/>
          </a:p>
          <a:p>
            <a:pPr algn="r" rtl="1"/>
            <a:r>
              <a:rPr lang="ar-LB" sz="1600" dirty="0"/>
              <a:t> </a:t>
            </a:r>
            <a:r>
              <a:rPr lang="ar-LB" sz="1600" b="1" dirty="0"/>
              <a:t>- (60٪) أجابت أن هناك </a:t>
            </a:r>
            <a:r>
              <a:rPr lang="ar-LB" sz="1600" b="1" u="sng" dirty="0"/>
              <a:t>إفتقار لثقافة قياس الأداء في القطاع العام </a:t>
            </a:r>
          </a:p>
          <a:p>
            <a:pPr algn="r" rtl="1"/>
            <a:endParaRPr lang="ar-LB" sz="1600" dirty="0"/>
          </a:p>
          <a:p>
            <a:pPr algn="r" rtl="1"/>
            <a:r>
              <a:rPr lang="ar-LB" sz="1600" dirty="0"/>
              <a:t>كما هناك تحديات تتعلق </a:t>
            </a:r>
            <a:r>
              <a:rPr lang="ar-LB" sz="1600" u="sng" dirty="0"/>
              <a:t>بنقص المنهجيات والأدوات (44%)، </a:t>
            </a:r>
            <a:r>
              <a:rPr lang="ar-LB" sz="1600" b="1" u="sng" dirty="0"/>
              <a:t>بتطوير مؤشرات الأداء </a:t>
            </a:r>
            <a:r>
              <a:rPr lang="ar-LB" sz="1600" b="1" dirty="0"/>
              <a:t>المتعلقة بعمل الإدارة العامة (40%)</a:t>
            </a:r>
            <a:r>
              <a:rPr lang="ar-LB" sz="1600" dirty="0"/>
              <a:t>، وإضافةً إلى </a:t>
            </a:r>
            <a:r>
              <a:rPr lang="ar-LB" sz="1600" u="sng" dirty="0"/>
              <a:t>غياب الإطار المؤسسي (32%) </a:t>
            </a:r>
            <a:r>
              <a:rPr lang="ar-LB" sz="1600" dirty="0"/>
              <a:t>و تحديات تتعلق ب</a:t>
            </a:r>
            <a:r>
              <a:rPr lang="ar-LB" sz="1600" u="sng" dirty="0"/>
              <a:t>إنتاج تقارير تقييم </a:t>
            </a:r>
            <a:r>
              <a:rPr lang="ar-LB" sz="1600" dirty="0"/>
              <a:t>الأداء المؤسسي (32%).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126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8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44B1D4-B7AA-34CD-7E58-BD58D0BC5F7F}"/>
              </a:ext>
            </a:extLst>
          </p:cNvPr>
          <p:cNvSpPr txBox="1"/>
          <p:nvPr/>
        </p:nvSpPr>
        <p:spPr>
          <a:xfrm>
            <a:off x="741808" y="2609730"/>
            <a:ext cx="1058838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-مناقشة أهمية </a:t>
            </a:r>
            <a:r>
              <a:rPr lang="ar-LB" u="sng" dirty="0"/>
              <a:t>الاستثمار في برامج التدريب </a:t>
            </a:r>
            <a:r>
              <a:rPr lang="ar-LB" dirty="0"/>
              <a:t>والتطوير خاصة في </a:t>
            </a:r>
            <a:r>
              <a:rPr lang="ar-LB" u="sng" dirty="0"/>
              <a:t>مجال الرصد القياس المتابعة و إدارة الأداء الموجه نحو النتائج  </a:t>
            </a:r>
            <a:endParaRPr lang="en-US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6BAAA-891D-0D13-3B3C-43C196343D21}"/>
              </a:ext>
            </a:extLst>
          </p:cNvPr>
          <p:cNvSpPr txBox="1"/>
          <p:nvPr/>
        </p:nvSpPr>
        <p:spPr>
          <a:xfrm>
            <a:off x="2333719" y="3925104"/>
            <a:ext cx="904524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</a:t>
            </a:r>
            <a:r>
              <a:rPr lang="ar-LB" u="sng" dirty="0"/>
              <a:t>تطوير آليات جمع البيانات لضمان بيانات دقيقة تتوفر في الوقت المناسب.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5032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1C8F1D4-C567-2510-224D-193F85202A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الحاجات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C16943-3D32-5806-20D6-4C81B5889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826" y="2108824"/>
            <a:ext cx="8770289" cy="367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5" y="540236"/>
            <a:ext cx="11152633" cy="634028"/>
          </a:xfrm>
        </p:spPr>
        <p:txBody>
          <a:bodyPr/>
          <a:lstStyle/>
          <a:p>
            <a:r>
              <a:rPr lang="ar-LB" u="sng" dirty="0">
                <a:solidFill>
                  <a:srgbClr val="FFFF00"/>
                </a:solidFill>
              </a:rPr>
              <a:t>بناءً عليه، نرتأي التالي: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A3286E-6B3A-BF7F-12D8-B6BFCE3F7B13}"/>
              </a:ext>
            </a:extLst>
          </p:cNvPr>
          <p:cNvSpPr txBox="1"/>
          <p:nvPr/>
        </p:nvSpPr>
        <p:spPr>
          <a:xfrm>
            <a:off x="1018032" y="2156547"/>
            <a:ext cx="1076553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b="1" dirty="0"/>
              <a:t>1- بناء قدرات موظفي الإدارة العامة على كيفية تطوير مؤشرات أداء ملائمة و مرتبطة بمجالات عمل المؤسسة العامة.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6EF6EA-8FFD-95D8-7D6F-774FF58E5DB3}"/>
              </a:ext>
            </a:extLst>
          </p:cNvPr>
          <p:cNvSpPr txBox="1"/>
          <p:nvPr/>
        </p:nvSpPr>
        <p:spPr>
          <a:xfrm>
            <a:off x="1018032" y="3028239"/>
            <a:ext cx="10765536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2- تطوير </a:t>
            </a:r>
            <a:r>
              <a:rPr lang="ar-LB" b="1" dirty="0"/>
              <a:t>منهجية تركز على إدارة أداء قائمة على النتائج </a:t>
            </a:r>
            <a:r>
              <a:rPr lang="ar-LB" dirty="0"/>
              <a:t>:</a:t>
            </a:r>
          </a:p>
          <a:p>
            <a:pPr marL="742950" lvl="1" indent="-285750" algn="r" rtl="1">
              <a:buFontTx/>
              <a:buChar char="-"/>
            </a:pPr>
            <a:r>
              <a:rPr lang="ar-LB" dirty="0"/>
              <a:t>تسمح برصد قياس و تتبع المؤشرات بطريقة منتظمة و متسقة،</a:t>
            </a:r>
          </a:p>
          <a:p>
            <a:pPr marL="742950" lvl="1" indent="-285750" algn="r" rtl="1">
              <a:buFontTx/>
              <a:buChar char="-"/>
            </a:pPr>
            <a:r>
              <a:rPr lang="ar-LB" dirty="0"/>
              <a:t> وتساعد على إنتاج تقارير تقييم ذات صلة، </a:t>
            </a:r>
          </a:p>
          <a:p>
            <a:pPr marL="742950" lvl="1" indent="-285750" algn="r" rtl="1">
              <a:buFontTx/>
              <a:buChar char="-"/>
            </a:pPr>
            <a:r>
              <a:rPr lang="ar-LB" dirty="0"/>
              <a:t>وتقارن بين المدخلات والنتائج </a:t>
            </a:r>
          </a:p>
          <a:p>
            <a:pPr lvl="1" algn="r" rtl="1"/>
            <a:r>
              <a:rPr lang="ar-LB" dirty="0"/>
              <a:t>مما يساهم بتطوير أداء القطاع وضمان فعالية أنشطته.	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5B18B4-4318-A449-3145-2FF7F9C16333}"/>
              </a:ext>
            </a:extLst>
          </p:cNvPr>
          <p:cNvSpPr txBox="1"/>
          <p:nvPr/>
        </p:nvSpPr>
        <p:spPr>
          <a:xfrm>
            <a:off x="993648" y="4792256"/>
            <a:ext cx="1076553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LB" dirty="0"/>
              <a:t>3-توفير إرشادات موحدة تعتمدها جميع الوزارات عند رصد قياس وتقييم الأداء المؤسسي لضمان اتساق المعايير ووجود نظام عادل شفاف وخاضع للمساءلة.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290EFF-6E1C-677D-A508-32225215D58C}"/>
              </a:ext>
            </a:extLst>
          </p:cNvPr>
          <p:cNvSpPr txBox="1"/>
          <p:nvPr/>
        </p:nvSpPr>
        <p:spPr>
          <a:xfrm>
            <a:off x="993648" y="5725276"/>
            <a:ext cx="1076553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4- توفير الإطار القانوني لضمان المساءلة و الإستدامة في التنفيذ.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B91A7D-BFD2-BF27-724C-2214BC6A7B3C}"/>
              </a:ext>
            </a:extLst>
          </p:cNvPr>
          <p:cNvSpPr txBox="1"/>
          <p:nvPr/>
        </p:nvSpPr>
        <p:spPr>
          <a:xfrm>
            <a:off x="5925710" y="1581871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بشكل تسلسلي: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6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2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2BA85D1-00E6-EE2A-07A0-418DD63C9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54" y="4907501"/>
            <a:ext cx="3614920" cy="104851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34028"/>
          </a:xfrm>
        </p:spPr>
        <p:txBody>
          <a:bodyPr/>
          <a:lstStyle/>
          <a:p>
            <a:pPr algn="l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7876E1-866A-EF54-4CD3-92B5F7BB0AE5}"/>
              </a:ext>
            </a:extLst>
          </p:cNvPr>
          <p:cNvSpPr txBox="1"/>
          <p:nvPr/>
        </p:nvSpPr>
        <p:spPr>
          <a:xfrm>
            <a:off x="7381875" y="2501492"/>
            <a:ext cx="34385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sz="4800" dirty="0">
                <a:latin typeface="Arial" panose="020B0604020202020204" pitchFamily="34" charset="0"/>
                <a:cs typeface="Arial" panose="020B0604020202020204" pitchFamily="34" charset="0"/>
              </a:rPr>
              <a:t>و شكراً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ar-L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3463AE-46D1-4497-EB25-29719926B3F0}"/>
              </a:ext>
            </a:extLst>
          </p:cNvPr>
          <p:cNvSpPr txBox="1"/>
          <p:nvPr/>
        </p:nvSpPr>
        <p:spPr>
          <a:xfrm>
            <a:off x="414154" y="2346319"/>
            <a:ext cx="461504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Contacts:</a:t>
            </a:r>
            <a:endParaRPr lang="ar-L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abouyouby@un.org</a:t>
            </a:r>
            <a:endParaRPr lang="ar-LB" sz="12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hend.elkhatib@un.org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AF4E78-8114-D92B-8A2D-853F6C9413CF}"/>
              </a:ext>
            </a:extLst>
          </p:cNvPr>
          <p:cNvSpPr txBox="1"/>
          <p:nvPr/>
        </p:nvSpPr>
        <p:spPr>
          <a:xfrm>
            <a:off x="5120640" y="4885823"/>
            <a:ext cx="746150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Governance and Conflict Prevention Division:</a:t>
            </a:r>
            <a:endParaRPr lang="ar-LB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https://www.unescwa.org/clusters/6</a:t>
            </a:r>
            <a:endParaRPr lang="ar-LB" sz="1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https://www.unescwa.org/events/administrativ-reform-realization-sdgs</a:t>
            </a:r>
            <a:endParaRPr lang="ar-LB" sz="1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4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32969C1-943F-1C6B-E27C-70A49DC65A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1. ملخص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F34C33-EE76-6C34-08D4-0BA3EA78BDCA}"/>
              </a:ext>
            </a:extLst>
          </p:cNvPr>
          <p:cNvSpPr txBox="1"/>
          <p:nvPr/>
        </p:nvSpPr>
        <p:spPr>
          <a:xfrm>
            <a:off x="1283433" y="2172104"/>
            <a:ext cx="104982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 يعتبر </a:t>
            </a:r>
            <a:r>
              <a:rPr lang="ar-LB" u="sng" dirty="0"/>
              <a:t>رصد قياس و إدارة الأداء المؤسسي من المحاور الأساسية للإصلاح الإداري ، فإنه يمكّن الإدارات والمؤسسات العامة من تقييم أدائها ، وتحديد مجالات تحسين فعاليتها، و تحقيق نتائج أفضل بهدف خدمة أفضل للمواطن .</a:t>
            </a:r>
            <a:endParaRPr lang="ar-LB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B717C0-8C99-4BAA-CC84-A6BE5E7AE862}"/>
              </a:ext>
            </a:extLst>
          </p:cNvPr>
          <p:cNvSpPr txBox="1"/>
          <p:nvPr/>
        </p:nvSpPr>
        <p:spPr>
          <a:xfrm>
            <a:off x="1080066" y="3429000"/>
            <a:ext cx="107016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-إعتمدت العديد من الدول الأعضاء نظاماً لقياس أداء مؤسسات القطاع العام لديها ، في حين أن دولاً أخرى لم تبدأ بعد بإعتماد هكذا نظام. وقد تبين أنه،آخذين بتجربة البلدان التي بدأت بتنفيذ نظام لرصد وقياس الأداء المؤسسي، هناك صعوبات في مختلف الأطر- التشريعية والتنفيذية.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E0CA2B-738A-90E3-8D7C-80289B1303A5}"/>
              </a:ext>
            </a:extLst>
          </p:cNvPr>
          <p:cNvSpPr txBox="1"/>
          <p:nvPr/>
        </p:nvSpPr>
        <p:spPr>
          <a:xfrm>
            <a:off x="1162859" y="4962895"/>
            <a:ext cx="105360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 سيلقي هذا العرض الضوء على </a:t>
            </a:r>
            <a:r>
              <a:rPr lang="ar-LB" u="sng" dirty="0"/>
              <a:t>أبرز نتائج هذه الدراسة الإستقصائية الأولية </a:t>
            </a:r>
            <a:r>
              <a:rPr lang="ar-LB" dirty="0"/>
              <a:t>و يفتح المجال لترتيب الاحتياجات وفقا للأولويات.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3106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DE985EF-D147-5CBC-8CC0-D2DBDE4A4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46331"/>
          </a:xfrm>
        </p:spPr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2. الهدف من المسح الأولي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45FA78-2169-258E-9837-D2E540953A50}"/>
              </a:ext>
            </a:extLst>
          </p:cNvPr>
          <p:cNvSpPr txBox="1"/>
          <p:nvPr/>
        </p:nvSpPr>
        <p:spPr>
          <a:xfrm>
            <a:off x="4843658" y="402697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en-US" dirty="0"/>
              <a:t>-</a:t>
            </a:r>
            <a:r>
              <a:rPr lang="ar-LB" dirty="0"/>
              <a:t> الإضاءة على التحديات و الإحتياجات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B72E58-5B01-0EEE-89F4-BFA3DB2CD629}"/>
              </a:ext>
            </a:extLst>
          </p:cNvPr>
          <p:cNvSpPr txBox="1"/>
          <p:nvPr/>
        </p:nvSpPr>
        <p:spPr>
          <a:xfrm>
            <a:off x="1509148" y="3302077"/>
            <a:ext cx="9430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 معرفة الوضع الحالي للإدارة العامة في مجال الأداء المؤسسي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803248-BD20-3FED-0BB0-3F041CDE42E2}"/>
              </a:ext>
            </a:extLst>
          </p:cNvPr>
          <p:cNvSpPr txBox="1"/>
          <p:nvPr/>
        </p:nvSpPr>
        <p:spPr>
          <a:xfrm>
            <a:off x="1743456" y="4760724"/>
            <a:ext cx="78272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dirty="0"/>
              <a:t>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79965D-EF6A-98C4-BCEA-BACBFF685BEC}"/>
              </a:ext>
            </a:extLst>
          </p:cNvPr>
          <p:cNvSpPr txBox="1"/>
          <p:nvPr/>
        </p:nvSpPr>
        <p:spPr>
          <a:xfrm>
            <a:off x="4393075" y="4843231"/>
            <a:ext cx="63968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-تحدديد أولويات ومجالات الدعم.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6C716D-24D4-139E-FB22-19CFB75516D8}"/>
              </a:ext>
            </a:extLst>
          </p:cNvPr>
          <p:cNvSpPr txBox="1"/>
          <p:nvPr/>
        </p:nvSpPr>
        <p:spPr>
          <a:xfrm>
            <a:off x="666867" y="1912169"/>
            <a:ext cx="111150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</a:t>
            </a:r>
            <a:r>
              <a:rPr lang="ar-LB" b="1" u="sng" dirty="0"/>
              <a:t>الحصول على  معلومات أولية</a:t>
            </a:r>
            <a:r>
              <a:rPr lang="ar-LB" b="1" dirty="0"/>
              <a:t> </a:t>
            </a:r>
            <a:r>
              <a:rPr lang="ar-LB" dirty="0"/>
              <a:t>حول «</a:t>
            </a:r>
            <a:r>
              <a:rPr lang="ar-LB" b="1" dirty="0"/>
              <a:t>رصد قياس وتقييم الأداء المؤسسي والتنظيمي» في الإدارات العامة في </a:t>
            </a:r>
            <a:r>
              <a:rPr lang="ar-LB" b="1" u="sng" dirty="0"/>
              <a:t> الدول العربية،</a:t>
            </a:r>
            <a:r>
              <a:rPr lang="ar-LB" b="1" dirty="0"/>
              <a:t> </a:t>
            </a:r>
            <a:r>
              <a:rPr lang="ar-LB" u="sng" dirty="0"/>
              <a:t>بهدف: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60266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2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34028"/>
          </a:xfrm>
        </p:spPr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3- الألية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B7F513-EA13-7899-2AEF-2865B0B8FD97}"/>
              </a:ext>
            </a:extLst>
          </p:cNvPr>
          <p:cNvSpPr txBox="1"/>
          <p:nvPr/>
        </p:nvSpPr>
        <p:spPr>
          <a:xfrm>
            <a:off x="2313830" y="2822714"/>
            <a:ext cx="83383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ar-LB" dirty="0"/>
          </a:p>
          <a:p>
            <a:pPr algn="r" rtl="1"/>
            <a:r>
              <a:rPr lang="ar-LB" dirty="0"/>
              <a:t>-القسم الأول الإطار القانوني والمؤسسي</a:t>
            </a:r>
          </a:p>
          <a:p>
            <a:pPr marL="285750" indent="-285750" algn="r" rtl="1">
              <a:buFontTx/>
              <a:buChar char="-"/>
            </a:pPr>
            <a:endParaRPr lang="ar-LB" dirty="0"/>
          </a:p>
          <a:p>
            <a:pPr algn="r" rtl="1"/>
            <a:r>
              <a:rPr lang="ar-LB" dirty="0"/>
              <a:t>- القسم الثاني متعلق بإلاطار التنفيذي لعمليتي القياس والتقييم.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4B09B-06A5-F9BD-E833-FEC4543ECF8C}"/>
              </a:ext>
            </a:extLst>
          </p:cNvPr>
          <p:cNvSpPr txBox="1"/>
          <p:nvPr/>
        </p:nvSpPr>
        <p:spPr>
          <a:xfrm>
            <a:off x="4885806" y="2338222"/>
            <a:ext cx="609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مسح إلكتروني تضمن 24 سؤالاً ، على قسمين:</a:t>
            </a:r>
          </a:p>
        </p:txBody>
      </p:sp>
    </p:spTree>
    <p:extLst>
      <p:ext uri="{BB962C8B-B14F-4D97-AF65-F5344CB8AC3E}">
        <p14:creationId xmlns:p14="http://schemas.microsoft.com/office/powerpoint/2010/main" val="424894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34028"/>
          </a:xfrm>
        </p:spPr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4- المعنيون في الدول الأعضاء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43D7B1-DF16-D8DC-5033-B63CD174CA7D}"/>
              </a:ext>
            </a:extLst>
          </p:cNvPr>
          <p:cNvSpPr txBox="1"/>
          <p:nvPr/>
        </p:nvSpPr>
        <p:spPr>
          <a:xfrm>
            <a:off x="5185426" y="2294313"/>
            <a:ext cx="61935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LB" sz="2000" dirty="0">
                <a:latin typeface="Arial" panose="020B0604020202020204" pitchFamily="34" charset="0"/>
                <a:cs typeface="Arial" panose="020B0604020202020204" pitchFamily="34" charset="0"/>
              </a:rPr>
              <a:t>وزارات الصحة والتعليم والشؤون الاجتماعية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724CE7-CFF7-8581-43DF-29F6E0DFF03D}"/>
              </a:ext>
            </a:extLst>
          </p:cNvPr>
          <p:cNvSpPr txBox="1"/>
          <p:nvPr/>
        </p:nvSpPr>
        <p:spPr>
          <a:xfrm>
            <a:off x="5383771" y="3244334"/>
            <a:ext cx="61935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2000" dirty="0">
                <a:latin typeface="Arial" panose="020B0604020202020204" pitchFamily="34" charset="0"/>
                <a:cs typeface="Arial" panose="020B0604020202020204" pitchFamily="34" charset="0"/>
              </a:rPr>
              <a:t>- الوزارات المتعاونة : 25 وزارة من 13 دولة (59٪)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F28C7E2-DD89-4C27-B645-72300E8C5623}"/>
              </a:ext>
            </a:extLst>
          </p:cNvPr>
          <p:cNvSpPr txBox="1"/>
          <p:nvPr/>
        </p:nvSpPr>
        <p:spPr>
          <a:xfrm>
            <a:off x="1892410" y="4381898"/>
            <a:ext cx="97087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2000" dirty="0">
                <a:latin typeface="Arial" panose="020B0604020202020204" pitchFamily="34" charset="0"/>
                <a:cs typeface="Arial" panose="020B0604020202020204" pitchFamily="34" charset="0"/>
              </a:rPr>
              <a:t>ردود من وزارات من البلدان التالية :</a:t>
            </a:r>
            <a:r>
              <a:rPr lang="ar-LB" sz="2000" u="sng" dirty="0">
                <a:latin typeface="Arial" panose="020B0604020202020204" pitchFamily="34" charset="0"/>
                <a:cs typeface="Arial" panose="020B0604020202020204" pitchFamily="34" charset="0"/>
              </a:rPr>
              <a:t>المملكة العربية السعودية، الأردن، قطر،الكويت، المغرب، تونس، فلسطين، العراق، اليمن، سوريا، الصومال، ليبيا و عمان </a:t>
            </a:r>
          </a:p>
        </p:txBody>
      </p:sp>
    </p:spTree>
    <p:extLst>
      <p:ext uri="{BB962C8B-B14F-4D97-AF65-F5344CB8AC3E}">
        <p14:creationId xmlns:p14="http://schemas.microsoft.com/office/powerpoint/2010/main" val="226365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844298"/>
          </a:xfrm>
        </p:spPr>
        <p:txBody>
          <a:bodyPr/>
          <a:lstStyle/>
          <a:p>
            <a:pPr rtl="1"/>
            <a:r>
              <a:rPr lang="ar-LB" dirty="0">
                <a:solidFill>
                  <a:srgbClr val="FFFF00"/>
                </a:solidFill>
              </a:rPr>
              <a:t>- </a:t>
            </a:r>
            <a:r>
              <a:rPr lang="ar-LB" u="sng" dirty="0">
                <a:solidFill>
                  <a:srgbClr val="FFFF00"/>
                </a:solidFill>
              </a:rPr>
              <a:t>الإطار القانوني و المؤسسي </a:t>
            </a:r>
            <a:endParaRPr lang="en-US" u="sng" dirty="0">
              <a:solidFill>
                <a:srgbClr val="FFFF00"/>
              </a:solidFill>
            </a:endParaRPr>
          </a:p>
          <a:p>
            <a:pPr algn="l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A0FBA2-8521-1823-9387-A3DEEC9E5EB5}"/>
              </a:ext>
            </a:extLst>
          </p:cNvPr>
          <p:cNvSpPr txBox="1"/>
          <p:nvPr/>
        </p:nvSpPr>
        <p:spPr>
          <a:xfrm>
            <a:off x="700269" y="3014214"/>
            <a:ext cx="110470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u="sng" dirty="0"/>
              <a:t>76% من الوزارات أجابت أن لديها نظام لتقييم أداءها المؤسسي و 64% منهم أجابوا أن لديهم إطار قانوني يوكل مهمة "إجراء التقييم على أساس مؤشرات أداء " إلى وحدة داخل الوزارة.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A28566-2A59-9E95-FE17-272566CBCFB2}"/>
              </a:ext>
            </a:extLst>
          </p:cNvPr>
          <p:cNvSpPr txBox="1"/>
          <p:nvPr/>
        </p:nvSpPr>
        <p:spPr>
          <a:xfrm>
            <a:off x="612495" y="4478427"/>
            <a:ext cx="11222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u="sng" dirty="0"/>
              <a:t>أفادت  56% من هذه الوزارات عن وجود إرشادات</a:t>
            </a:r>
            <a:r>
              <a:rPr lang="en-US" sz="1600" b="1" u="sng" dirty="0"/>
              <a:t>(guidelines</a:t>
            </a:r>
            <a:r>
              <a:rPr lang="en-US" sz="1600" u="sng" dirty="0"/>
              <a:t>)</a:t>
            </a:r>
            <a:r>
              <a:rPr lang="ar-LB" sz="1600" u="sng" dirty="0"/>
              <a:t> لكيفية تنفيذ عملية الرصد و المتابعة والتقييم  </a:t>
            </a:r>
            <a:r>
              <a:rPr lang="en-US" sz="1600" u="sng" dirty="0"/>
              <a:t> </a:t>
            </a:r>
            <a:r>
              <a:rPr lang="ar-LB" sz="1600" u="sng" dirty="0"/>
              <a:t>في حين </a:t>
            </a:r>
            <a:r>
              <a:rPr lang="ar-LB" sz="1600" b="1" u="sng" dirty="0"/>
              <a:t>أن 44%  أجابت أنه لا يوجد إرشادات واضحة لتنفيذ القياس الرصد والمتابعة.</a:t>
            </a:r>
            <a:endParaRPr lang="ar-LB" sz="1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C94A4E-B805-D44C-75D2-35CDB11E35F4}"/>
              </a:ext>
            </a:extLst>
          </p:cNvPr>
          <p:cNvSpPr txBox="1"/>
          <p:nvPr/>
        </p:nvSpPr>
        <p:spPr>
          <a:xfrm>
            <a:off x="1653871" y="1928164"/>
            <a:ext cx="95881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عند السؤال عن وجود نظام لرصد و تقييم الأداء المؤسسي و توافر الإطار القانوني له ، أظهر الاستطلاع:</a:t>
            </a:r>
          </a:p>
        </p:txBody>
      </p:sp>
    </p:spTree>
    <p:extLst>
      <p:ext uri="{BB962C8B-B14F-4D97-AF65-F5344CB8AC3E}">
        <p14:creationId xmlns:p14="http://schemas.microsoft.com/office/powerpoint/2010/main" val="171069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1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1737A6-2FC6-4E79-6482-263C6228E7C6}"/>
              </a:ext>
            </a:extLst>
          </p:cNvPr>
          <p:cNvSpPr txBox="1"/>
          <p:nvPr/>
        </p:nvSpPr>
        <p:spPr>
          <a:xfrm>
            <a:off x="1111406" y="2162755"/>
            <a:ext cx="10211251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LB" dirty="0"/>
              <a:t> ضرورة توفر إرشادات توجيهية لقياس الأداء المؤسسي، تضمن الدقة في المعايير  المتبعة مما يساهم في:</a:t>
            </a:r>
          </a:p>
          <a:p>
            <a:pPr algn="r"/>
            <a:r>
              <a:rPr lang="ar-LB" dirty="0"/>
              <a:t>  </a:t>
            </a:r>
          </a:p>
          <a:p>
            <a:pPr algn="r"/>
            <a:endParaRPr lang="ar-LB" dirty="0"/>
          </a:p>
          <a:p>
            <a:pPr algn="r"/>
            <a:r>
              <a:rPr lang="ar-LB" dirty="0"/>
              <a:t>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531F8-283E-A73D-C422-E0F5804F21C4}"/>
              </a:ext>
            </a:extLst>
          </p:cNvPr>
          <p:cNvSpPr txBox="1"/>
          <p:nvPr/>
        </p:nvSpPr>
        <p:spPr>
          <a:xfrm>
            <a:off x="6028603" y="5067820"/>
            <a:ext cx="4699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1800" u="sng" dirty="0"/>
              <a:t>3- تعزيز ثقة المواطن بإدارته و بالقطاع المعني </a:t>
            </a:r>
            <a:endParaRPr lang="ar-LB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A18194-84D6-58A1-0151-B6383272B7BB}"/>
              </a:ext>
            </a:extLst>
          </p:cNvPr>
          <p:cNvSpPr txBox="1"/>
          <p:nvPr/>
        </p:nvSpPr>
        <p:spPr>
          <a:xfrm>
            <a:off x="6420204" y="3761100"/>
            <a:ext cx="43076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1800" u="sng" dirty="0"/>
              <a:t>1- تحديد أوجه القصور ومعالجتها</a:t>
            </a:r>
            <a:r>
              <a:rPr lang="ar-LB" sz="18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D56BDF-95BC-9F01-CE63-4B0BC0FAC0E4}"/>
              </a:ext>
            </a:extLst>
          </p:cNvPr>
          <p:cNvSpPr txBox="1"/>
          <p:nvPr/>
        </p:nvSpPr>
        <p:spPr>
          <a:xfrm>
            <a:off x="6327771" y="4388166"/>
            <a:ext cx="43076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1800" u="sng" dirty="0"/>
              <a:t>2- تفعيل وتطوير الأداء الإداري</a:t>
            </a:r>
            <a:endParaRPr lang="ar-LB" sz="1800" dirty="0"/>
          </a:p>
        </p:txBody>
      </p:sp>
    </p:spTree>
    <p:extLst>
      <p:ext uri="{BB962C8B-B14F-4D97-AF65-F5344CB8AC3E}">
        <p14:creationId xmlns:p14="http://schemas.microsoft.com/office/powerpoint/2010/main" val="195813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D393C56-6C42-3CEC-0B6E-BF1B32F2A7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مضمون الإرشادات المتبعة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E18A3E-C670-1ED3-33C1-1E255EAF6EAF}"/>
              </a:ext>
            </a:extLst>
          </p:cNvPr>
          <p:cNvSpPr txBox="1"/>
          <p:nvPr/>
        </p:nvSpPr>
        <p:spPr>
          <a:xfrm>
            <a:off x="591813" y="2893838"/>
            <a:ext cx="1078714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dirty="0"/>
              <a:t>"</a:t>
            </a:r>
            <a:r>
              <a:rPr lang="ar-LB" sz="1600" u="sng" dirty="0"/>
              <a:t>تحديد المجالات الرئيسية </a:t>
            </a:r>
            <a:r>
              <a:rPr lang="ar-LB" sz="1600" dirty="0"/>
              <a:t>التي تحتاج إلى المراقبة والتقييم"56٪ </a:t>
            </a:r>
          </a:p>
          <a:p>
            <a:pPr marL="285750" indent="-285750" algn="r" rtl="1">
              <a:buFontTx/>
              <a:buChar char="-"/>
            </a:pPr>
            <a:endParaRPr lang="ar-LB" sz="1600" dirty="0"/>
          </a:p>
          <a:p>
            <a:pPr marL="285750" indent="-285750" algn="r" rtl="1">
              <a:buFontTx/>
              <a:buChar char="-"/>
            </a:pPr>
            <a:r>
              <a:rPr lang="ar-LB" sz="1600" dirty="0"/>
              <a:t>"</a:t>
            </a:r>
            <a:r>
              <a:rPr lang="ar-LB" sz="1600" u="sng" dirty="0"/>
              <a:t>إنتاج تقارير تعرض نتائج الرصد والمتابعة". </a:t>
            </a:r>
            <a:r>
              <a:rPr lang="ar-LB" sz="1600" dirty="0"/>
              <a:t>52٪ </a:t>
            </a:r>
            <a:endParaRPr lang="ar-LB" sz="1600" u="sng" dirty="0"/>
          </a:p>
          <a:p>
            <a:pPr marL="285750" indent="-285750" algn="r" rtl="1">
              <a:buFontTx/>
              <a:buChar char="-"/>
            </a:pPr>
            <a:endParaRPr lang="ar-LB" sz="1600" dirty="0"/>
          </a:p>
          <a:p>
            <a:pPr marL="285750" indent="-285750" algn="r" rtl="1">
              <a:buFontTx/>
              <a:buChar char="-"/>
            </a:pPr>
            <a:r>
              <a:rPr lang="ar-LB" sz="1600" dirty="0"/>
              <a:t>"</a:t>
            </a:r>
            <a:r>
              <a:rPr lang="ar-LB" sz="1600" u="sng" dirty="0"/>
              <a:t> ربط مجالات الأداء بالمهام والمسؤوليات الموكلة إلى الوزارة"</a:t>
            </a:r>
            <a:r>
              <a:rPr lang="ar-LB" sz="1600" dirty="0"/>
              <a:t>  و</a:t>
            </a:r>
            <a:r>
              <a:rPr lang="ar-LB" sz="1600" u="sng" dirty="0"/>
              <a:t> "إرشادات تحدد توقيت عملية الرصد وتقييم الأداء</a:t>
            </a:r>
            <a:r>
              <a:rPr lang="ar-LB" sz="1600" dirty="0"/>
              <a:t>. </a:t>
            </a:r>
            <a:r>
              <a:rPr lang="ar-LB" sz="1600" b="1" dirty="0"/>
              <a:t>44٪ </a:t>
            </a:r>
          </a:p>
          <a:p>
            <a:pPr marL="285750" indent="-285750" algn="r" rtl="1">
              <a:buFontTx/>
              <a:buChar char="-"/>
            </a:pPr>
            <a:endParaRPr lang="ar-LB" sz="1600" dirty="0"/>
          </a:p>
          <a:p>
            <a:pPr marL="285750" indent="-285750" algn="r" rtl="1">
              <a:buFontTx/>
              <a:buChar char="-"/>
            </a:pPr>
            <a:r>
              <a:rPr lang="ar-LB" sz="1600" b="1" u="sng" dirty="0"/>
              <a:t>تطوير مؤشرات أداء وربطها بمجالات أداء وعمل الوزارة 40٪ </a:t>
            </a:r>
          </a:p>
          <a:p>
            <a:pPr algn="r" rtl="1"/>
            <a:endParaRPr lang="ar-LB" sz="1600" u="sng" dirty="0"/>
          </a:p>
          <a:p>
            <a:pPr marL="285750" indent="-285750" algn="r" rtl="1">
              <a:buFontTx/>
              <a:buChar char="-"/>
            </a:pPr>
            <a:r>
              <a:rPr lang="ar-LB" sz="1600" u="sng" dirty="0"/>
              <a:t>إرشادات و أدوات لجمع البيانات.</a:t>
            </a:r>
            <a:r>
              <a:rPr lang="ar-LB" sz="1600" dirty="0"/>
              <a:t> </a:t>
            </a:r>
            <a:r>
              <a:rPr lang="ar-LB" sz="1600" b="1" dirty="0"/>
              <a:t>32</a:t>
            </a:r>
            <a:r>
              <a:rPr lang="ar-LB" sz="1600" u="sng" dirty="0"/>
              <a:t>٪ </a:t>
            </a:r>
            <a:endParaRPr lang="en-US" sz="16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9F6150-5749-00B0-6D34-8AC3617E3808}"/>
              </a:ext>
            </a:extLst>
          </p:cNvPr>
          <p:cNvSpPr txBox="1"/>
          <p:nvPr/>
        </p:nvSpPr>
        <p:spPr>
          <a:xfrm>
            <a:off x="484719" y="1867059"/>
            <a:ext cx="11222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u="sng" dirty="0"/>
              <a:t>من </a:t>
            </a:r>
            <a:r>
              <a:rPr lang="ar-LB" sz="1600" b="1" u="sng" dirty="0"/>
              <a:t>ال56% </a:t>
            </a:r>
            <a:r>
              <a:rPr lang="ar-LB" sz="1600" u="sng" dirty="0"/>
              <a:t>من الوزارات التي أجابت أن لديها إرشادات</a:t>
            </a:r>
            <a:r>
              <a:rPr lang="en-US" sz="1600" b="1" u="sng" dirty="0"/>
              <a:t>(guidelines</a:t>
            </a:r>
            <a:r>
              <a:rPr lang="en-US" sz="1600" u="sng" dirty="0"/>
              <a:t>)</a:t>
            </a:r>
            <a:r>
              <a:rPr lang="ar-LB" sz="1600" u="sng" dirty="0"/>
              <a:t> لتنفيذ عملية الرصد و المتابعة والتقييم ، تناولت هذه الإرشادات  كيفية:</a:t>
            </a:r>
            <a:endParaRPr lang="ar-LB" sz="1600" dirty="0"/>
          </a:p>
        </p:txBody>
      </p:sp>
    </p:spTree>
    <p:extLst>
      <p:ext uri="{BB962C8B-B14F-4D97-AF65-F5344CB8AC3E}">
        <p14:creationId xmlns:p14="http://schemas.microsoft.com/office/powerpoint/2010/main" val="232042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a science unit_darft version" id="{2DAE0098-01C4-4692-8F88-2914EC58FC1B}" vid="{6CBC6590-6F0B-48A6-A0C7-FF250D5CA1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18C5290551694EB91F7CDDD4A01AF2" ma:contentTypeVersion="2" ma:contentTypeDescription="Create a new document." ma:contentTypeScope="" ma:versionID="e423437d42c4978b4e304e624dc9fed8">
  <xsd:schema xmlns:xsd="http://www.w3.org/2001/XMLSchema" xmlns:xs="http://www.w3.org/2001/XMLSchema" xmlns:p="http://schemas.microsoft.com/office/2006/metadata/properties" xmlns:ns2="83aeee41-c8e2-4b49-9e94-37889d32a733" targetNamespace="http://schemas.microsoft.com/office/2006/metadata/properties" ma:root="true" ma:fieldsID="95d93bd190f358198498028ae677004f" ns2:_="">
    <xsd:import namespace="83aeee41-c8e2-4b49-9e94-37889d32a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eee41-c8e2-4b49-9e94-37889d32a7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48FAB0-D17E-4184-A134-09B6D1A63B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BD14E4-7C2F-48B7-88E3-ADB485B15899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83aeee41-c8e2-4b49-9e94-37889d32a733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06693D5-3E48-41FC-BA62-47553877EA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aeee41-c8e2-4b49-9e94-37889d32a7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1321</Words>
  <Application>Microsoft Office PowerPoint</Application>
  <PresentationFormat>Widescreen</PresentationFormat>
  <Paragraphs>145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Garamond</vt:lpstr>
      <vt:lpstr>Selawik Light</vt:lpstr>
      <vt:lpstr>Times New Roman</vt:lpstr>
      <vt:lpstr>Wingdings</vt:lpstr>
      <vt:lpstr>SavonVTI</vt:lpstr>
      <vt:lpstr>مسح أولي  رصد قياس وإدارة الأداء المؤسسي  قسم الحوكمة و حل النزاعات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Technologies  Possible use to improve Trust and Responsiveness in the Public Sector</dc:title>
  <dc:creator>Federico Cocchioni</dc:creator>
  <cp:lastModifiedBy>Hend El Khatib</cp:lastModifiedBy>
  <cp:revision>33</cp:revision>
  <dcterms:created xsi:type="dcterms:W3CDTF">2023-02-17T13:02:03Z</dcterms:created>
  <dcterms:modified xsi:type="dcterms:W3CDTF">2023-03-09T08:40:25Z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bdbc11-1174-4ee9-8232-d8d3e2e855e4_Enabled">
    <vt:lpwstr>true</vt:lpwstr>
  </property>
  <property fmtid="{D5CDD505-2E9C-101B-9397-08002B2CF9AE}" pid="3" name="MSIP_Label_7bbdbc11-1174-4ee9-8232-d8d3e2e855e4_SetDate">
    <vt:lpwstr>2023-02-17T13:04:55Z</vt:lpwstr>
  </property>
  <property fmtid="{D5CDD505-2E9C-101B-9397-08002B2CF9AE}" pid="4" name="MSIP_Label_7bbdbc11-1174-4ee9-8232-d8d3e2e855e4_Method">
    <vt:lpwstr>Standard</vt:lpwstr>
  </property>
  <property fmtid="{D5CDD505-2E9C-101B-9397-08002B2CF9AE}" pid="5" name="MSIP_Label_7bbdbc11-1174-4ee9-8232-d8d3e2e855e4_Name">
    <vt:lpwstr>7bbdbc11-1174-4ee9-8232-d8d3e2e855e4</vt:lpwstr>
  </property>
  <property fmtid="{D5CDD505-2E9C-101B-9397-08002B2CF9AE}" pid="6" name="MSIP_Label_7bbdbc11-1174-4ee9-8232-d8d3e2e855e4_SiteId">
    <vt:lpwstr>0f9e35db-544f-4f60-bdcc-5ea416e6dc70</vt:lpwstr>
  </property>
  <property fmtid="{D5CDD505-2E9C-101B-9397-08002B2CF9AE}" pid="7" name="MSIP_Label_7bbdbc11-1174-4ee9-8232-d8d3e2e855e4_ActionId">
    <vt:lpwstr>eb495dbf-3315-4d32-86a1-578cc77261c0</vt:lpwstr>
  </property>
  <property fmtid="{D5CDD505-2E9C-101B-9397-08002B2CF9AE}" pid="8" name="MSIP_Label_7bbdbc11-1174-4ee9-8232-d8d3e2e855e4_ContentBits">
    <vt:lpwstr>0</vt:lpwstr>
  </property>
  <property fmtid="{D5CDD505-2E9C-101B-9397-08002B2CF9AE}" pid="9" name="ContentTypeId">
    <vt:lpwstr>0x010100A118C5290551694EB91F7CDDD4A01AF2</vt:lpwstr>
  </property>
</Properties>
</file>