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9" r:id="rId6"/>
    <p:sldId id="271" r:id="rId7"/>
    <p:sldId id="272" r:id="rId8"/>
    <p:sldId id="270" r:id="rId9"/>
    <p:sldId id="260" r:id="rId10"/>
    <p:sldId id="267" r:id="rId11"/>
    <p:sldId id="289" r:id="rId12"/>
    <p:sldId id="275" r:id="rId13"/>
    <p:sldId id="261" r:id="rId14"/>
    <p:sldId id="291" r:id="rId15"/>
    <p:sldId id="278" r:id="rId16"/>
    <p:sldId id="293" r:id="rId17"/>
    <p:sldId id="279" r:id="rId18"/>
    <p:sldId id="295" r:id="rId19"/>
    <p:sldId id="284" r:id="rId20"/>
    <p:sldId id="282" r:id="rId21"/>
    <p:sldId id="297" r:id="rId22"/>
    <p:sldId id="283" r:id="rId23"/>
    <p:sldId id="299" r:id="rId24"/>
    <p:sldId id="285" r:id="rId25"/>
    <p:sldId id="301" r:id="rId26"/>
    <p:sldId id="287" r:id="rId27"/>
    <p:sldId id="303" r:id="rId28"/>
    <p:sldId id="286" r:id="rId29"/>
    <p:sldId id="262" r:id="rId30"/>
    <p:sldId id="266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6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2BBB0-02DE-4518-8DDE-A30E08113DD6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6BCCAD-7AC1-4647-8C1F-58102D5B211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ar-LB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الهدف الألية والمعنيين </a:t>
          </a:r>
          <a:endParaRPr lang="en-US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D58A7F-B8A8-4839-8291-7C5536C1FE4F}" type="parTrans" cxnId="{5C6381DD-1C2A-4535-A937-846EE2E45FA6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1928EC34-57D6-4537-BB27-96AFEB1A28F1}" type="sibTrans" cxnId="{5C6381DD-1C2A-4535-A937-846EE2E45FA6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BF5C0446-5ADC-46BE-A955-4F5028B2F8D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ar-LB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أبرز النتائج</a:t>
          </a:r>
          <a:endParaRPr lang="en-US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A2C0C0-A8ED-43C1-86CE-C144F4ADFB8D}" type="parTrans" cxnId="{628876E1-427B-4315-8888-6B57AD812FFB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AEDA6271-3315-4549-9656-D4D61CB07E0F}" type="sibTrans" cxnId="{628876E1-427B-4315-8888-6B57AD812FFB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C4C63C60-6C44-4D1C-ABA4-682470779E0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ar-LB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r>
            <a:rPr lang="ar-LB" b="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أبرز الإحتيجات</a:t>
          </a:r>
          <a:endParaRPr lang="en-US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7F6735-094F-4241-957D-3E60B6F83A4C}" type="parTrans" cxnId="{10CD2422-8A3F-477B-94DE-2509ED63C922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83136A40-69F3-4987-8942-7807AD261FAA}" type="sibTrans" cxnId="{10CD2422-8A3F-477B-94DE-2509ED63C922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AB16D11B-5091-4050-94C1-7BD6D5E2F353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LB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؟؟؟</a:t>
          </a:r>
          <a:endParaRPr lang="en-US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FFFEEB-8F48-4CBF-8964-CE236113FE1B}" type="sibTrans" cxnId="{FC1DD196-EC71-48CD-97EA-41A9552DACF6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72189EB9-D1E6-4CB2-AC39-58A580D050AF}" type="parTrans" cxnId="{FC1DD196-EC71-48CD-97EA-41A9552DACF6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DA3FA90E-E9B6-40F1-947B-5DD3AE911BC4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r"/>
          <a:r>
            <a:rPr lang="ar-LB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ملخص</a:t>
          </a:r>
          <a:endParaRPr lang="en-US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E9742A-336E-444C-93A1-AB209C1635FF}" type="sibTrans" cxnId="{23283EBF-E89C-41AE-BE7B-BF19D7E7BE08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9B00FBC6-9C21-4C77-A2F1-373FB572FD49}" type="parTrans" cxnId="{23283EBF-E89C-41AE-BE7B-BF19D7E7BE08}">
      <dgm:prSet/>
      <dgm:spPr/>
      <dgm:t>
        <a:bodyPr/>
        <a:lstStyle/>
        <a:p>
          <a:endParaRPr lang="en-US" b="1">
            <a:solidFill>
              <a:srgbClr val="FFFF00"/>
            </a:solidFill>
          </a:endParaRPr>
        </a:p>
      </dgm:t>
    </dgm:pt>
    <dgm:pt modelId="{3DB9F53D-BFF9-462E-9389-AAAC50D02464}" type="pres">
      <dgm:prSet presAssocID="{63F2BBB0-02DE-4518-8DDE-A30E08113DD6}" presName="linear" presStyleCnt="0">
        <dgm:presLayoutVars>
          <dgm:animLvl val="lvl"/>
          <dgm:resizeHandles val="exact"/>
        </dgm:presLayoutVars>
      </dgm:prSet>
      <dgm:spPr/>
    </dgm:pt>
    <dgm:pt modelId="{3AFF21E6-0F89-42AB-9FEF-96BF81BE2201}" type="pres">
      <dgm:prSet presAssocID="{DA3FA90E-E9B6-40F1-947B-5DD3AE911BC4}" presName="parentText" presStyleLbl="node1" presStyleIdx="0" presStyleCnt="5" custLinFactNeighborX="-3236" custLinFactNeighborY="41863">
        <dgm:presLayoutVars>
          <dgm:chMax val="0"/>
          <dgm:bulletEnabled val="1"/>
        </dgm:presLayoutVars>
      </dgm:prSet>
      <dgm:spPr/>
    </dgm:pt>
    <dgm:pt modelId="{52A1FD2C-0EA1-4713-BF95-695A6B1B5913}" type="pres">
      <dgm:prSet presAssocID="{D2E9742A-336E-444C-93A1-AB209C1635FF}" presName="spacer" presStyleCnt="0"/>
      <dgm:spPr/>
    </dgm:pt>
    <dgm:pt modelId="{E15B3A33-923A-4A24-8898-D94A73AE2D00}" type="pres">
      <dgm:prSet presAssocID="{DB6BCCAD-7AC1-4647-8C1F-58102D5B211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4F4708C-B3E0-4742-BC8D-848286FA75CD}" type="pres">
      <dgm:prSet presAssocID="{1928EC34-57D6-4537-BB27-96AFEB1A28F1}" presName="spacer" presStyleCnt="0"/>
      <dgm:spPr/>
    </dgm:pt>
    <dgm:pt modelId="{5B7C374B-2847-4896-97CD-B82A90A7FF3D}" type="pres">
      <dgm:prSet presAssocID="{BF5C0446-5ADC-46BE-A955-4F5028B2F8D5}" presName="parentText" presStyleLbl="node1" presStyleIdx="2" presStyleCnt="5" custLinFactNeighborX="216" custLinFactNeighborY="1646">
        <dgm:presLayoutVars>
          <dgm:chMax val="0"/>
          <dgm:bulletEnabled val="1"/>
        </dgm:presLayoutVars>
      </dgm:prSet>
      <dgm:spPr/>
    </dgm:pt>
    <dgm:pt modelId="{079F1EF8-17C1-4007-9883-46DB5C936682}" type="pres">
      <dgm:prSet presAssocID="{AEDA6271-3315-4549-9656-D4D61CB07E0F}" presName="spacer" presStyleCnt="0"/>
      <dgm:spPr/>
    </dgm:pt>
    <dgm:pt modelId="{0DC19C7D-8F6D-4425-A623-5E66A20399E4}" type="pres">
      <dgm:prSet presAssocID="{C4C63C60-6C44-4D1C-ABA4-682470779E0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F85C223-7BF5-4635-81A9-BD1F3CFFF103}" type="pres">
      <dgm:prSet presAssocID="{83136A40-69F3-4987-8942-7807AD261FAA}" presName="spacer" presStyleCnt="0"/>
      <dgm:spPr/>
    </dgm:pt>
    <dgm:pt modelId="{7C786775-7C45-495F-8EB6-31F7C14DFA07}" type="pres">
      <dgm:prSet presAssocID="{AB16D11B-5091-4050-94C1-7BD6D5E2F353}" presName="parentText" presStyleLbl="node1" presStyleIdx="4" presStyleCnt="5" custLinFactNeighborX="809" custLinFactNeighborY="-47246">
        <dgm:presLayoutVars>
          <dgm:chMax val="0"/>
          <dgm:bulletEnabled val="1"/>
        </dgm:presLayoutVars>
      </dgm:prSet>
      <dgm:spPr/>
    </dgm:pt>
  </dgm:ptLst>
  <dgm:cxnLst>
    <dgm:cxn modelId="{44895900-FEE8-4469-B7EE-1175A45BCE32}" type="presOf" srcId="{DA3FA90E-E9B6-40F1-947B-5DD3AE911BC4}" destId="{3AFF21E6-0F89-42AB-9FEF-96BF81BE2201}" srcOrd="0" destOrd="0" presId="urn:microsoft.com/office/officeart/2005/8/layout/vList2"/>
    <dgm:cxn modelId="{10CD2422-8A3F-477B-94DE-2509ED63C922}" srcId="{63F2BBB0-02DE-4518-8DDE-A30E08113DD6}" destId="{C4C63C60-6C44-4D1C-ABA4-682470779E0D}" srcOrd="3" destOrd="0" parTransId="{7D7F6735-094F-4241-957D-3E60B6F83A4C}" sibTransId="{83136A40-69F3-4987-8942-7807AD261FAA}"/>
    <dgm:cxn modelId="{599EBC23-5AFA-47B0-BAFB-5FDE5D2C747C}" type="presOf" srcId="{AB16D11B-5091-4050-94C1-7BD6D5E2F353}" destId="{7C786775-7C45-495F-8EB6-31F7C14DFA07}" srcOrd="0" destOrd="0" presId="urn:microsoft.com/office/officeart/2005/8/layout/vList2"/>
    <dgm:cxn modelId="{FC1DD196-EC71-48CD-97EA-41A9552DACF6}" srcId="{63F2BBB0-02DE-4518-8DDE-A30E08113DD6}" destId="{AB16D11B-5091-4050-94C1-7BD6D5E2F353}" srcOrd="4" destOrd="0" parTransId="{72189EB9-D1E6-4CB2-AC39-58A580D050AF}" sibTransId="{98FFFEEB-8F48-4CBF-8964-CE236113FE1B}"/>
    <dgm:cxn modelId="{23283EBF-E89C-41AE-BE7B-BF19D7E7BE08}" srcId="{63F2BBB0-02DE-4518-8DDE-A30E08113DD6}" destId="{DA3FA90E-E9B6-40F1-947B-5DD3AE911BC4}" srcOrd="0" destOrd="0" parTransId="{9B00FBC6-9C21-4C77-A2F1-373FB572FD49}" sibTransId="{D2E9742A-336E-444C-93A1-AB209C1635FF}"/>
    <dgm:cxn modelId="{B72393D2-3CED-4DBB-9B7F-63EF5759B64D}" type="presOf" srcId="{63F2BBB0-02DE-4518-8DDE-A30E08113DD6}" destId="{3DB9F53D-BFF9-462E-9389-AAAC50D02464}" srcOrd="0" destOrd="0" presId="urn:microsoft.com/office/officeart/2005/8/layout/vList2"/>
    <dgm:cxn modelId="{EF9756D3-7AA2-4270-8419-DBECE3606C7D}" type="presOf" srcId="{DB6BCCAD-7AC1-4647-8C1F-58102D5B2114}" destId="{E15B3A33-923A-4A24-8898-D94A73AE2D00}" srcOrd="0" destOrd="0" presId="urn:microsoft.com/office/officeart/2005/8/layout/vList2"/>
    <dgm:cxn modelId="{5C6381DD-1C2A-4535-A937-846EE2E45FA6}" srcId="{63F2BBB0-02DE-4518-8DDE-A30E08113DD6}" destId="{DB6BCCAD-7AC1-4647-8C1F-58102D5B2114}" srcOrd="1" destOrd="0" parTransId="{82D58A7F-B8A8-4839-8291-7C5536C1FE4F}" sibTransId="{1928EC34-57D6-4537-BB27-96AFEB1A28F1}"/>
    <dgm:cxn modelId="{0D3782DE-C98F-4333-85B5-4872CD35D8B0}" type="presOf" srcId="{C4C63C60-6C44-4D1C-ABA4-682470779E0D}" destId="{0DC19C7D-8F6D-4425-A623-5E66A20399E4}" srcOrd="0" destOrd="0" presId="urn:microsoft.com/office/officeart/2005/8/layout/vList2"/>
    <dgm:cxn modelId="{628876E1-427B-4315-8888-6B57AD812FFB}" srcId="{63F2BBB0-02DE-4518-8DDE-A30E08113DD6}" destId="{BF5C0446-5ADC-46BE-A955-4F5028B2F8D5}" srcOrd="2" destOrd="0" parTransId="{30A2C0C0-A8ED-43C1-86CE-C144F4ADFB8D}" sibTransId="{AEDA6271-3315-4549-9656-D4D61CB07E0F}"/>
    <dgm:cxn modelId="{B644C9E1-766D-4CF3-AD51-5FA99EC87A8B}" type="presOf" srcId="{BF5C0446-5ADC-46BE-A955-4F5028B2F8D5}" destId="{5B7C374B-2847-4896-97CD-B82A90A7FF3D}" srcOrd="0" destOrd="0" presId="urn:microsoft.com/office/officeart/2005/8/layout/vList2"/>
    <dgm:cxn modelId="{12760F01-9FD0-4B91-B237-34F099308653}" type="presParOf" srcId="{3DB9F53D-BFF9-462E-9389-AAAC50D02464}" destId="{3AFF21E6-0F89-42AB-9FEF-96BF81BE2201}" srcOrd="0" destOrd="0" presId="urn:microsoft.com/office/officeart/2005/8/layout/vList2"/>
    <dgm:cxn modelId="{A743FD73-2AB3-4B95-AE93-535AAED36C6B}" type="presParOf" srcId="{3DB9F53D-BFF9-462E-9389-AAAC50D02464}" destId="{52A1FD2C-0EA1-4713-BF95-695A6B1B5913}" srcOrd="1" destOrd="0" presId="urn:microsoft.com/office/officeart/2005/8/layout/vList2"/>
    <dgm:cxn modelId="{96041822-3829-4B4A-81FF-8FA3FE857CC5}" type="presParOf" srcId="{3DB9F53D-BFF9-462E-9389-AAAC50D02464}" destId="{E15B3A33-923A-4A24-8898-D94A73AE2D00}" srcOrd="2" destOrd="0" presId="urn:microsoft.com/office/officeart/2005/8/layout/vList2"/>
    <dgm:cxn modelId="{6A0550ED-EC85-45F5-96B6-A2837EF296E3}" type="presParOf" srcId="{3DB9F53D-BFF9-462E-9389-AAAC50D02464}" destId="{D4F4708C-B3E0-4742-BC8D-848286FA75CD}" srcOrd="3" destOrd="0" presId="urn:microsoft.com/office/officeart/2005/8/layout/vList2"/>
    <dgm:cxn modelId="{AEF79088-4E4F-4EA5-95BD-C789B7EF69F3}" type="presParOf" srcId="{3DB9F53D-BFF9-462E-9389-AAAC50D02464}" destId="{5B7C374B-2847-4896-97CD-B82A90A7FF3D}" srcOrd="4" destOrd="0" presId="urn:microsoft.com/office/officeart/2005/8/layout/vList2"/>
    <dgm:cxn modelId="{4FE72659-B08B-4D02-8064-80FC4A3BBBF3}" type="presParOf" srcId="{3DB9F53D-BFF9-462E-9389-AAAC50D02464}" destId="{079F1EF8-17C1-4007-9883-46DB5C936682}" srcOrd="5" destOrd="0" presId="urn:microsoft.com/office/officeart/2005/8/layout/vList2"/>
    <dgm:cxn modelId="{1C073D6A-1404-448C-8F74-1B9476A47CBF}" type="presParOf" srcId="{3DB9F53D-BFF9-462E-9389-AAAC50D02464}" destId="{0DC19C7D-8F6D-4425-A623-5E66A20399E4}" srcOrd="6" destOrd="0" presId="urn:microsoft.com/office/officeart/2005/8/layout/vList2"/>
    <dgm:cxn modelId="{8DE015E5-DCD4-4CBC-A94F-3FF10E14E63F}" type="presParOf" srcId="{3DB9F53D-BFF9-462E-9389-AAAC50D02464}" destId="{AF85C223-7BF5-4635-81A9-BD1F3CFFF103}" srcOrd="7" destOrd="0" presId="urn:microsoft.com/office/officeart/2005/8/layout/vList2"/>
    <dgm:cxn modelId="{FB17AC8D-44AD-4A8A-86E1-B32C62854024}" type="presParOf" srcId="{3DB9F53D-BFF9-462E-9389-AAAC50D02464}" destId="{7C786775-7C45-495F-8EB6-31F7C14DFA0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FF21E6-0F89-42AB-9FEF-96BF81BE2201}">
      <dsp:nvSpPr>
        <dsp:cNvPr id="0" name=""/>
        <dsp:cNvSpPr/>
      </dsp:nvSpPr>
      <dsp:spPr>
        <a:xfrm>
          <a:off x="0" y="96619"/>
          <a:ext cx="10015094" cy="72539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ملخص</a:t>
          </a:r>
          <a:endParaRPr lang="en-US" sz="3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1" y="132030"/>
        <a:ext cx="9944272" cy="654577"/>
      </dsp:txXfrm>
    </dsp:sp>
    <dsp:sp modelId="{E15B3A33-923A-4A24-8898-D94A73AE2D00}">
      <dsp:nvSpPr>
        <dsp:cNvPr id="0" name=""/>
        <dsp:cNvSpPr/>
      </dsp:nvSpPr>
      <dsp:spPr>
        <a:xfrm>
          <a:off x="0" y="873924"/>
          <a:ext cx="10015094" cy="72539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الهدف الألية والمعنيين </a:t>
          </a:r>
          <a:endParaRPr lang="en-US" sz="3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1" y="909335"/>
        <a:ext cx="9944272" cy="654577"/>
      </dsp:txXfrm>
    </dsp:sp>
    <dsp:sp modelId="{5B7C374B-2847-4896-97CD-B82A90A7FF3D}">
      <dsp:nvSpPr>
        <dsp:cNvPr id="0" name=""/>
        <dsp:cNvSpPr/>
      </dsp:nvSpPr>
      <dsp:spPr>
        <a:xfrm>
          <a:off x="0" y="1690073"/>
          <a:ext cx="10015094" cy="72539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أبرز النتائج</a:t>
          </a:r>
          <a:endParaRPr lang="en-US" sz="3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1" y="1725484"/>
        <a:ext cx="9944272" cy="654577"/>
      </dsp:txXfrm>
    </dsp:sp>
    <dsp:sp modelId="{0DC19C7D-8F6D-4425-A623-5E66A20399E4}">
      <dsp:nvSpPr>
        <dsp:cNvPr id="0" name=""/>
        <dsp:cNvSpPr/>
      </dsp:nvSpPr>
      <dsp:spPr>
        <a:xfrm>
          <a:off x="0" y="2503284"/>
          <a:ext cx="10015094" cy="72539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</a:t>
          </a:r>
          <a:r>
            <a:rPr lang="ar-LB" sz="3100" b="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أبرز الإحتيجات</a:t>
          </a:r>
          <a:endParaRPr lang="en-US" sz="3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1" y="2538695"/>
        <a:ext cx="9944272" cy="654577"/>
      </dsp:txXfrm>
    </dsp:sp>
    <dsp:sp modelId="{7C786775-7C45-495F-8EB6-31F7C14DFA07}">
      <dsp:nvSpPr>
        <dsp:cNvPr id="0" name=""/>
        <dsp:cNvSpPr/>
      </dsp:nvSpPr>
      <dsp:spPr>
        <a:xfrm>
          <a:off x="0" y="3275782"/>
          <a:ext cx="10015094" cy="72539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4200000"/>
          </a:lightRig>
        </a:scene3d>
        <a:sp3d prstMaterial="flat">
          <a:bevelT w="50800" h="63500" prst="ribl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31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؟؟؟</a:t>
          </a:r>
          <a:endParaRPr lang="en-US" sz="31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411" y="3311193"/>
        <a:ext cx="9944272" cy="654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0D66FA-8C0F-D54D-91B7-17CC665EC7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7733" y="4862104"/>
            <a:ext cx="4992389" cy="161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5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7225EE-8608-7B41-9502-BFC60C14F400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81451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DA68568-7956-9C49-80BD-06F9D685E261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889690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381250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73302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6690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833D7-E954-364B-AC62-83CB091FE16C}"/>
              </a:ext>
            </a:extLst>
          </p:cNvPr>
          <p:cNvSpPr txBox="1"/>
          <p:nvPr userDrawn="1"/>
        </p:nvSpPr>
        <p:spPr>
          <a:xfrm>
            <a:off x="2459506" y="6476168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73E871-7A5B-7042-8C3D-C461CF40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324610"/>
            <a:ext cx="3127271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1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8102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l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8102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3628102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69C77A-49F4-CB45-9E39-CA32E2A132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1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3428474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474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-1" y="2409691"/>
            <a:ext cx="342847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28103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1DCF44-512A-5E47-A08D-1C491F205666}"/>
              </a:ext>
            </a:extLst>
          </p:cNvPr>
          <p:cNvSpPr txBox="1"/>
          <p:nvPr userDrawn="1"/>
        </p:nvSpPr>
        <p:spPr>
          <a:xfrm>
            <a:off x="3628103" y="6488915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A12733E-1B53-A842-B212-11139951B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2857" y="454648"/>
            <a:ext cx="2725617" cy="88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D740F2-35F7-2345-83C9-E1237EDFAFE6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266626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B9502-0651-374E-AE6C-8865823D87FA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163693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127E1FB-DE01-1749-A883-9DE1FAA1FD6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69343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15798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5798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47"/>
          </a:xfrm>
          <a:prstGeom prst="rect">
            <a:avLst/>
          </a:prstGeom>
        </p:spPr>
        <p:txBody>
          <a:bodyPr/>
          <a:lstStyle>
            <a:lvl1pPr algn="ctr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824BFB-9B54-6C4C-88F1-178D3CEDC342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35924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60146"/>
            <a:ext cx="11053314" cy="44521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DC2DEF-3FD0-7646-8C5D-4BC29625845B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</p:spTree>
    <p:extLst>
      <p:ext uri="{BB962C8B-B14F-4D97-AF65-F5344CB8AC3E}">
        <p14:creationId xmlns:p14="http://schemas.microsoft.com/office/powerpoint/2010/main" val="3299457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70082"/>
            <a:ext cx="11053314" cy="43557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DB0F16E-0593-1844-A6B9-FB4ADD448393}"/>
              </a:ext>
            </a:extLst>
          </p:cNvPr>
          <p:cNvSpPr txBox="1"/>
          <p:nvPr userDrawn="1"/>
        </p:nvSpPr>
        <p:spPr>
          <a:xfrm>
            <a:off x="2359550" y="648028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50" b="1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© Copyright ESCWA. All rights reserved. No part of this presentation in all its property may be used or reproduced in any form without written permission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85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39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590A16B-2736-72FF-0B51-5E7D8C08C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" y="1025719"/>
            <a:ext cx="10957505" cy="2309284"/>
          </a:xfrm>
        </p:spPr>
        <p:txBody>
          <a:bodyPr>
            <a:noAutofit/>
          </a:bodyPr>
          <a:lstStyle/>
          <a:p>
            <a:r>
              <a:rPr lang="ar-L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مسح أولي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L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حول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r-L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قياس وإدارة الأداء المؤسسي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9A75DEA-418F-C7B7-BF4F-B38AB159264F}"/>
              </a:ext>
            </a:extLst>
          </p:cNvPr>
          <p:cNvSpPr txBox="1">
            <a:spLocks/>
          </p:cNvSpPr>
          <p:nvPr/>
        </p:nvSpPr>
        <p:spPr>
          <a:xfrm>
            <a:off x="397565" y="3021496"/>
            <a:ext cx="11179534" cy="12791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3200" kern="1200" spc="8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LB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L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آذار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2:00 pm- 3:30 pm</a:t>
            </a:r>
            <a:endParaRPr lang="ar-LB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LB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توقيت بيروت)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3CA512-5C09-6BF6-A608-534F2DB76F4C}"/>
              </a:ext>
            </a:extLst>
          </p:cNvPr>
          <p:cNvSpPr txBox="1"/>
          <p:nvPr/>
        </p:nvSpPr>
        <p:spPr>
          <a:xfrm>
            <a:off x="7237675" y="530951"/>
            <a:ext cx="4217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dirty="0">
                <a:solidFill>
                  <a:schemeClr val="bg1"/>
                </a:solidFill>
              </a:rPr>
              <a:t>اللجنة الاقتصادية والاجتماعية لغربي آسيا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159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408432"/>
            <a:ext cx="10309115" cy="1213103"/>
          </a:xfrm>
        </p:spPr>
        <p:txBody>
          <a:bodyPr/>
          <a:lstStyle/>
          <a:p>
            <a:r>
              <a:rPr lang="ar-LB" sz="2800" u="sng" dirty="0">
                <a:solidFill>
                  <a:srgbClr val="FFFF00"/>
                </a:solidFill>
              </a:rPr>
              <a:t>2- الإطار التنفيذي</a:t>
            </a:r>
          </a:p>
          <a:p>
            <a:r>
              <a:rPr lang="ar-LB" sz="2800" u="sng" dirty="0">
                <a:solidFill>
                  <a:srgbClr val="FFFF00"/>
                </a:solidFill>
              </a:rPr>
              <a:t>أ- حول آلية القياس و نوعية المؤشرات  </a:t>
            </a:r>
            <a:endParaRPr lang="en-US" sz="2800" u="sng" dirty="0">
              <a:solidFill>
                <a:srgbClr val="FF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57E05B-49B7-8FCA-C604-E7EDBBAE4A69}"/>
              </a:ext>
            </a:extLst>
          </p:cNvPr>
          <p:cNvSpPr txBox="1"/>
          <p:nvPr/>
        </p:nvSpPr>
        <p:spPr>
          <a:xfrm>
            <a:off x="6319053" y="1951672"/>
            <a:ext cx="551976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عند السؤل حول قيام الوزارة بتطبيق منهجية معينة لقياس و متابعة الأداء، 68% أجابوا أن لديهم منهجية و 64% أجابوا أن هذه المنهجية تقوم على مؤشرات أداء</a:t>
            </a:r>
            <a:r>
              <a:rPr lang="en-US" dirty="0"/>
              <a:t> </a:t>
            </a:r>
            <a:r>
              <a:rPr lang="ar-LB" dirty="0"/>
              <a:t>كأداة للمتابعة والقياس. </a:t>
            </a:r>
          </a:p>
          <a:p>
            <a:pPr algn="r" rtl="1"/>
            <a:endParaRPr lang="ar-L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8169E9-F01F-3B12-4A72-BCF81BA760E4}"/>
              </a:ext>
            </a:extLst>
          </p:cNvPr>
          <p:cNvSpPr txBox="1"/>
          <p:nvPr/>
        </p:nvSpPr>
        <p:spPr>
          <a:xfrm>
            <a:off x="6160203" y="3507323"/>
            <a:ext cx="5614416" cy="5539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400" b="1" dirty="0"/>
              <a:t> لكن 36٪ فقط من الوزارات أجابت ان لديها </a:t>
            </a:r>
            <a:r>
              <a:rPr lang="ar-LB" sz="1600" b="1" dirty="0"/>
              <a:t>مؤشرات</a:t>
            </a:r>
            <a:r>
              <a:rPr lang="ar-LB" sz="1400" b="1" dirty="0"/>
              <a:t> أداء تتمتع بالخصائص المطلوبة للمصداقية والدقة..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C96A75-79D9-C97C-4E74-2C92B926C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63" y="1884995"/>
            <a:ext cx="5907536" cy="448704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9A32AE-0D8A-ED3D-B853-F4CBB30DFADA}"/>
              </a:ext>
            </a:extLst>
          </p:cNvPr>
          <p:cNvSpPr txBox="1"/>
          <p:nvPr/>
        </p:nvSpPr>
        <p:spPr>
          <a:xfrm>
            <a:off x="6627997" y="4406847"/>
            <a:ext cx="490187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400" b="1" dirty="0"/>
              <a:t>خصائص مؤشرات الأداء الفعالة:</a:t>
            </a:r>
          </a:p>
          <a:p>
            <a:pPr algn="r" rtl="1"/>
            <a:r>
              <a:rPr lang="ar-LB" sz="1400" dirty="0"/>
              <a:t>ا</a:t>
            </a:r>
            <a:r>
              <a:rPr lang="ar-LB" sz="1400" u="sng" dirty="0"/>
              <a:t>لملاءمة</a:t>
            </a:r>
          </a:p>
          <a:p>
            <a:pPr algn="r" rtl="1"/>
            <a:r>
              <a:rPr lang="ar-LB" sz="1400" dirty="0"/>
              <a:t> </a:t>
            </a:r>
            <a:r>
              <a:rPr lang="ar-LB" sz="1400" u="sng" dirty="0"/>
              <a:t>والعلاقة المباشرة بأهداف وغايات ومهام </a:t>
            </a:r>
            <a:r>
              <a:rPr lang="ar-LB" sz="1400" dirty="0"/>
              <a:t>المؤسسة العامة </a:t>
            </a:r>
          </a:p>
          <a:p>
            <a:pPr algn="r" rtl="1"/>
            <a:r>
              <a:rPr lang="ar-LB" sz="1400" u="sng" dirty="0"/>
              <a:t>لها هدف .قابلة للقياس</a:t>
            </a:r>
            <a:endParaRPr lang="ar-LB" sz="1400" dirty="0"/>
          </a:p>
          <a:p>
            <a:pPr algn="r" rtl="1"/>
            <a:r>
              <a:rPr lang="ar-LB" sz="1400" u="sng" dirty="0"/>
              <a:t>تتبع  جدول زمني  </a:t>
            </a:r>
            <a:r>
              <a:rPr lang="ar-LB" sz="1400" dirty="0"/>
              <a:t>مما يساعد في إجراء التصحيح والتعديلات في الوقت المناسب. </a:t>
            </a:r>
          </a:p>
          <a:p>
            <a:pPr algn="r" rtl="1"/>
            <a:r>
              <a:rPr lang="ar-LB" sz="1400" b="1" u="sng" dirty="0"/>
              <a:t>عدم وجود أي من هذه الخصائص ي</a:t>
            </a:r>
            <a:r>
              <a:rPr lang="ar-LB" sz="1400" b="1" dirty="0"/>
              <a:t>جعل المؤشر ضعيف، أقل مصداقية ويؤدي إلى إضعاف الغرض من استخدامه.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260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2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99E546-8839-4065-2F08-C0C4414949D0}"/>
              </a:ext>
            </a:extLst>
          </p:cNvPr>
          <p:cNvSpPr txBox="1"/>
          <p:nvPr/>
        </p:nvSpPr>
        <p:spPr>
          <a:xfrm>
            <a:off x="597408" y="3424553"/>
            <a:ext cx="110075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- ضرورة أن تتمتع مؤشرات الأداء بالخصائص  المطلوبة، و أن يتم ربطها بمهام و مجالات عمل الوزارة،</a:t>
            </a:r>
          </a:p>
          <a:p>
            <a:pPr algn="r" rtl="1"/>
            <a:endParaRPr lang="ar-LB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3651E7-F3A5-1CD5-0148-E776CB2A94D4}"/>
              </a:ext>
            </a:extLst>
          </p:cNvPr>
          <p:cNvSpPr txBox="1"/>
          <p:nvPr/>
        </p:nvSpPr>
        <p:spPr>
          <a:xfrm>
            <a:off x="597408" y="2515451"/>
            <a:ext cx="108524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-ضرورة وجود  </a:t>
            </a:r>
            <a:r>
              <a:rPr lang="ar-LB" b="1" u="sng" dirty="0"/>
              <a:t>إرشادات تتعلق بكيفية تطوير مؤشرات أداء ملائمة،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55B1D-DD40-CB95-AA23-B5AF40675D43}"/>
              </a:ext>
            </a:extLst>
          </p:cNvPr>
          <p:cNvSpPr txBox="1"/>
          <p:nvPr/>
        </p:nvSpPr>
        <p:spPr>
          <a:xfrm>
            <a:off x="680898" y="4610654"/>
            <a:ext cx="10543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و هذا يساهم في زيادة فعالية الأداء المؤسسي و مواءمته مع  الأهداف التنظيمية.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2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F041727-0370-1362-B921-40B28E69B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مصادر جمع البيانات المتعلقة بالمؤشرات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F767DD-0B23-F1F2-F603-A29A6FCB4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45" y="1889760"/>
            <a:ext cx="5499069" cy="42130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6D45A0-11EE-E159-12CB-90EC3390BDEE}"/>
              </a:ext>
            </a:extLst>
          </p:cNvPr>
          <p:cNvSpPr txBox="1"/>
          <p:nvPr/>
        </p:nvSpPr>
        <p:spPr>
          <a:xfrm>
            <a:off x="6028942" y="2088541"/>
            <a:ext cx="57302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أعطت النتائج أولية فكرة عن تنوع اساليب جمع البيانات حيث تتنوع الأساليب بين دراسات إحصائية،تقارير رسمية، ملاحظات مباشرة و إستبيانت.</a:t>
            </a:r>
          </a:p>
          <a:p>
            <a:pPr algn="r" rtl="1"/>
            <a:endParaRPr lang="ar-LB" dirty="0"/>
          </a:p>
          <a:p>
            <a:pPr algn="r" rtl="1"/>
            <a:r>
              <a:rPr lang="ar-LB" dirty="0"/>
              <a:t> 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7A0330-7436-5EFF-12B0-F7A9AACE2F04}"/>
              </a:ext>
            </a:extLst>
          </p:cNvPr>
          <p:cNvSpPr txBox="1"/>
          <p:nvPr/>
        </p:nvSpPr>
        <p:spPr>
          <a:xfrm>
            <a:off x="6902133" y="3429000"/>
            <a:ext cx="4739775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endParaRPr lang="ar-LB" dirty="0"/>
          </a:p>
          <a:p>
            <a:pPr algn="r"/>
            <a:r>
              <a:rPr lang="ar-LB" dirty="0"/>
              <a:t>20٪ من الوزارات تستخدم جميع هذه الأساليب.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598CF2-5ECA-3718-8232-18C21092FCF8}"/>
              </a:ext>
            </a:extLst>
          </p:cNvPr>
          <p:cNvSpPr txBox="1"/>
          <p:nvPr/>
        </p:nvSpPr>
        <p:spPr>
          <a:xfrm>
            <a:off x="6902133" y="4457442"/>
            <a:ext cx="4739775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في حين أن 4٪ أجابوا يانهم يجرون التقييم بشكل دوري.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3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54A5B6-E21D-9448-8345-38DA55A92110}"/>
              </a:ext>
            </a:extLst>
          </p:cNvPr>
          <p:cNvSpPr txBox="1"/>
          <p:nvPr/>
        </p:nvSpPr>
        <p:spPr>
          <a:xfrm>
            <a:off x="691764" y="2319960"/>
            <a:ext cx="106177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b="1" u="sng" dirty="0"/>
              <a:t>ضرورة وضع  جدول زمني</a:t>
            </a:r>
            <a:r>
              <a:rPr lang="ar-LB" b="1" dirty="0"/>
              <a:t> </a:t>
            </a:r>
            <a:r>
              <a:rPr lang="ar-LB" b="1" u="sng" dirty="0"/>
              <a:t>منتظم </a:t>
            </a:r>
            <a:r>
              <a:rPr lang="ar-LB" dirty="0"/>
              <a:t>لجمع البيانات</a:t>
            </a:r>
            <a:r>
              <a:rPr lang="en-US" dirty="0"/>
              <a:t> </a:t>
            </a:r>
            <a:r>
              <a:rPr lang="ar-LB" dirty="0"/>
              <a:t> المتعلقة بالمؤشرات،</a:t>
            </a:r>
          </a:p>
          <a:p>
            <a:pPr algn="r" rtl="1"/>
            <a:endParaRPr lang="ar-LB" dirty="0"/>
          </a:p>
          <a:p>
            <a:pPr algn="r" rtl="1"/>
            <a:r>
              <a:rPr lang="ar-LB" u="sng" dirty="0"/>
              <a:t>لضمان </a:t>
            </a:r>
            <a:r>
              <a:rPr lang="ar-LB" b="1" u="sng" dirty="0"/>
              <a:t>المتابعة</a:t>
            </a:r>
            <a:r>
              <a:rPr lang="ar-LB" u="sng" dirty="0"/>
              <a:t> وصولاً لتحديد الثغرات و </a:t>
            </a:r>
            <a:r>
              <a:rPr lang="ar-LB" b="1" u="sng" dirty="0"/>
              <a:t>معالجتها ضمن الوقت المناسب </a:t>
            </a:r>
            <a:r>
              <a:rPr lang="ar-LB" u="sng" dirty="0"/>
              <a:t>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78398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0DB7C514-3622-1C35-783F-0A43A34CA5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>
                <a:solidFill>
                  <a:srgbClr val="FFFF00"/>
                </a:solidFill>
              </a:rPr>
              <a:t>ب-آلية التقييم </a:t>
            </a:r>
            <a:endParaRPr lang="en-US" u="sng" dirty="0">
              <a:solidFill>
                <a:srgbClr val="FFFF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D7C34A-5268-6144-AE82-06009D055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83" y="2573016"/>
            <a:ext cx="5248895" cy="2081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999A13-98F2-11C3-2962-A0C3EB5D2042}"/>
              </a:ext>
            </a:extLst>
          </p:cNvPr>
          <p:cNvSpPr txBox="1"/>
          <p:nvPr/>
        </p:nvSpPr>
        <p:spPr>
          <a:xfrm>
            <a:off x="5671571" y="2573016"/>
            <a:ext cx="6020248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400" dirty="0"/>
              <a:t>- تبين نتائج المسح الأولي أن هناك وزارات: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(1</a:t>
            </a:r>
            <a:r>
              <a:rPr lang="ar-LB" sz="1400" u="sng" dirty="0"/>
              <a:t>) 8٪ لديهم منهجية لتقييم الأداء </a:t>
            </a:r>
            <a:r>
              <a:rPr lang="ar-LB" sz="1400" dirty="0"/>
              <a:t>، ومع ذلك ، فإنهم </a:t>
            </a:r>
            <a:r>
              <a:rPr lang="ar-LB" sz="1400" u="sng" dirty="0"/>
              <a:t>يفتقرون إلى منهجية لقياس </a:t>
            </a:r>
            <a:r>
              <a:rPr lang="ar-LB" sz="1400" dirty="0"/>
              <a:t>أدائهم المؤسسي (على سبيل المثال: الصومال (التعليم) وفلسطين (الصحة). 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(2) 8</a:t>
            </a:r>
            <a:r>
              <a:rPr lang="ar-LB" sz="1400" u="sng" dirty="0"/>
              <a:t>٪ لديهم منهجية لقياس الأداء المؤسسي </a:t>
            </a:r>
            <a:r>
              <a:rPr lang="ar-LB" sz="1400" dirty="0"/>
              <a:t>، ومع ذلك ، </a:t>
            </a:r>
            <a:r>
              <a:rPr lang="ar-LB" sz="1400" u="sng" dirty="0"/>
              <a:t>لا توجد منهجية للتقييم </a:t>
            </a:r>
            <a:r>
              <a:rPr lang="ar-LB" sz="1400" dirty="0"/>
              <a:t>(على سبيل المثال: اليمن (الصحة) ، ليبيا (التعليم).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 (3) </a:t>
            </a:r>
            <a:r>
              <a:rPr lang="ar-LB" sz="1400" u="sng" dirty="0"/>
              <a:t>16٪ يفتقرون إلى منهجية القياس والتقييم :</a:t>
            </a:r>
            <a:r>
              <a:rPr lang="ar-LB" sz="1400" dirty="0"/>
              <a:t>الكويت (الشؤون الاجتماعية)، تونس (الشؤون الاجتماعية) ، المغرب (الشؤون الاجتماعية) ، سوريا (الصحة).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7733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4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3AFC84-D1B5-84AC-5A1C-7703BBE91F45}"/>
              </a:ext>
            </a:extLst>
          </p:cNvPr>
          <p:cNvSpPr txBox="1"/>
          <p:nvPr/>
        </p:nvSpPr>
        <p:spPr>
          <a:xfrm>
            <a:off x="7974426" y="2650633"/>
            <a:ext cx="31308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sz="1800" b="1" dirty="0"/>
              <a:t>1- نظام </a:t>
            </a:r>
            <a:r>
              <a:rPr lang="ar-LB" sz="1800" b="1" u="sng" dirty="0"/>
              <a:t>لقياس وتتبع الأداء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55CC0-A223-C708-8EBA-07BDC7F5D67B}"/>
              </a:ext>
            </a:extLst>
          </p:cNvPr>
          <p:cNvSpPr txBox="1"/>
          <p:nvPr/>
        </p:nvSpPr>
        <p:spPr>
          <a:xfrm>
            <a:off x="5035165" y="3256551"/>
            <a:ext cx="5878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2-وصولاً إلى </a:t>
            </a:r>
            <a:r>
              <a:rPr lang="ar-LB" sz="1800" b="1" u="sng" dirty="0"/>
              <a:t>تقيم النتائج  بناءً على مؤشرات نوعية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AE4B88-457C-2A0F-7CB7-9230ED464D08}"/>
              </a:ext>
            </a:extLst>
          </p:cNvPr>
          <p:cNvSpPr txBox="1"/>
          <p:nvPr/>
        </p:nvSpPr>
        <p:spPr>
          <a:xfrm>
            <a:off x="3800723" y="3900748"/>
            <a:ext cx="71859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u="sng" dirty="0"/>
              <a:t> 3-</a:t>
            </a:r>
            <a:r>
              <a:rPr lang="ar-LB" sz="1800" b="1" dirty="0"/>
              <a:t>خلوصاً  إلى تحديد </a:t>
            </a:r>
            <a:r>
              <a:rPr lang="ar-LB" sz="1800" b="1" u="sng" dirty="0"/>
              <a:t>المجالات </a:t>
            </a:r>
            <a:r>
              <a:rPr lang="ar-LB" sz="1800" b="1" dirty="0"/>
              <a:t>التي تحتاج إلى تحسين وتطوير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0434CB-2071-8378-78BA-456498C5F8AA}"/>
              </a:ext>
            </a:extLst>
          </p:cNvPr>
          <p:cNvSpPr txBox="1"/>
          <p:nvPr/>
        </p:nvSpPr>
        <p:spPr>
          <a:xfrm>
            <a:off x="3762010" y="4544945"/>
            <a:ext cx="71720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4-و بالتالي أخذ القرارات التصحيحية والإصلاحية المناسبة.</a:t>
            </a:r>
            <a:endParaRPr lang="en-US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0986D9-A5CB-8DC8-B8C9-4FD416B4A14D}"/>
              </a:ext>
            </a:extLst>
          </p:cNvPr>
          <p:cNvSpPr txBox="1"/>
          <p:nvPr/>
        </p:nvSpPr>
        <p:spPr>
          <a:xfrm>
            <a:off x="5035164" y="2083444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800" b="1" dirty="0"/>
              <a:t>ضرورة وجود </a:t>
            </a:r>
            <a:r>
              <a:rPr lang="ar-LB" sz="1800" b="1" u="sng" dirty="0"/>
              <a:t> منهجية شاملة </a:t>
            </a:r>
            <a:r>
              <a:rPr lang="ar-LB" sz="1800" b="1" dirty="0"/>
              <a:t>تنطلق من:</a:t>
            </a:r>
          </a:p>
        </p:txBody>
      </p:sp>
    </p:spTree>
    <p:extLst>
      <p:ext uri="{BB962C8B-B14F-4D97-AF65-F5344CB8AC3E}">
        <p14:creationId xmlns:p14="http://schemas.microsoft.com/office/powerpoint/2010/main" val="263519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A19CDFB-99A6-794E-ABE2-E99F1336A6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أولويات التقييم المتبع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892A28-01CA-6581-75F6-F3B9C6672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2" y="2422847"/>
            <a:ext cx="5956308" cy="27190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CE6DDF9-ED2B-8925-4584-175E92DFB36D}"/>
              </a:ext>
            </a:extLst>
          </p:cNvPr>
          <p:cNvSpPr txBox="1"/>
          <p:nvPr/>
        </p:nvSpPr>
        <p:spPr>
          <a:xfrm>
            <a:off x="6712005" y="2488869"/>
            <a:ext cx="5230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أظهرت أجوبة الوزارات دراية بأهمية تقييم الأداء المؤسسي والتنظيمي ، وهذا يفسر الجهود المبذولة.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3CCD20-8339-51B2-DD71-35F90BF445AE}"/>
              </a:ext>
            </a:extLst>
          </p:cNvPr>
          <p:cNvSpPr txBox="1"/>
          <p:nvPr/>
        </p:nvSpPr>
        <p:spPr>
          <a:xfrm>
            <a:off x="3426106" y="5141899"/>
            <a:ext cx="86866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ومع ذلك ، هناك حاجة إلى مزيد من العمل لجعل النظام أكثر تماسكًا وشمولية.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5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664F486-93F8-DA64-3EE0-3F0D74ABF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هل التقييم المتبع قائم على إرشادات خاصة أو موحدة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65BAEE-A143-F2C6-8677-CF110E1BC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85" y="1910971"/>
            <a:ext cx="5499069" cy="28775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C28F08-4C18-47D0-AA01-96EC634EA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984" y="4864733"/>
            <a:ext cx="5499069" cy="1435484"/>
          </a:xfrm>
          <a:prstGeom prst="rect">
            <a:avLst/>
          </a:prstGeom>
        </p:spPr>
      </p:pic>
      <p:sp>
        <p:nvSpPr>
          <p:cNvPr id="6" name="Arrow: Bent-Up 5">
            <a:extLst>
              <a:ext uri="{FF2B5EF4-FFF2-40B4-BE49-F238E27FC236}">
                <a16:creationId xmlns:a16="http://schemas.microsoft.com/office/drawing/2014/main" id="{C781FAA8-BECE-43AE-1C01-C3F4A0AD6800}"/>
              </a:ext>
            </a:extLst>
          </p:cNvPr>
          <p:cNvSpPr/>
          <p:nvPr/>
        </p:nvSpPr>
        <p:spPr>
          <a:xfrm>
            <a:off x="4828032" y="4788532"/>
            <a:ext cx="323088" cy="1246508"/>
          </a:xfrm>
          <a:prstGeom prst="bent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4838A3-C58C-F072-88D7-F2226D746C68}"/>
              </a:ext>
            </a:extLst>
          </p:cNvPr>
          <p:cNvSpPr txBox="1"/>
          <p:nvPr/>
        </p:nvSpPr>
        <p:spPr>
          <a:xfrm>
            <a:off x="5828015" y="2642865"/>
            <a:ext cx="6096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400" dirty="0"/>
              <a:t>28٪ من الوزارات أجابت أنها تنفّذ التقييم بناء على </a:t>
            </a:r>
            <a:r>
              <a:rPr lang="ar-LB" sz="1400" u="sng" dirty="0"/>
              <a:t>نظام موحد لجميع الوزارات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36 ٪ أجابت أن لديها قواعد </a:t>
            </a:r>
            <a:r>
              <a:rPr lang="ar-LB" sz="1400" u="sng" dirty="0"/>
              <a:t>تقييم خاصة بوزاراتها</a:t>
            </a:r>
            <a:r>
              <a:rPr lang="ar-LB" sz="1400" dirty="0"/>
              <a:t>.</a:t>
            </a:r>
          </a:p>
          <a:p>
            <a:pPr marL="285750" indent="-285750" algn="r" rtl="1">
              <a:buFontTx/>
              <a:buChar char="-"/>
            </a:pPr>
            <a:r>
              <a:rPr lang="ar-LB" sz="1400" dirty="0"/>
              <a:t>بينما 12% أجابوا  أن التقييم المتبع لديهم يستند إلى قواعد خاصة و وموحدة بنفس الوقت</a:t>
            </a:r>
          </a:p>
          <a:p>
            <a:pPr marL="285750" indent="-285750" algn="r" rtl="1">
              <a:buFontTx/>
              <a:buChar char="-"/>
            </a:pPr>
            <a:endParaRPr lang="ar-LB" sz="1400" dirty="0"/>
          </a:p>
        </p:txBody>
      </p:sp>
    </p:spTree>
    <p:extLst>
      <p:ext uri="{BB962C8B-B14F-4D97-AF65-F5344CB8AC3E}">
        <p14:creationId xmlns:p14="http://schemas.microsoft.com/office/powerpoint/2010/main" val="413114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5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DD8877-E9C9-4E22-FD5E-18D1EA2FCDE2}"/>
              </a:ext>
            </a:extLst>
          </p:cNvPr>
          <p:cNvSpPr txBox="1"/>
          <p:nvPr/>
        </p:nvSpPr>
        <p:spPr>
          <a:xfrm>
            <a:off x="1160890" y="2828835"/>
            <a:ext cx="1012996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b="1" dirty="0"/>
              <a:t>ضرورة وجود مبادئ توجيهية  موحدة  يتم توصيلها بشكل فعال، تساعد على إستخدام نفس المعايير و إجراء التقييم بطريقة متسقة</a:t>
            </a:r>
            <a:r>
              <a:rPr lang="ar-LB" b="1" u="sng" dirty="0"/>
              <a:t>، </a:t>
            </a:r>
          </a:p>
          <a:p>
            <a:pPr marL="285750" indent="-285750" algn="r" rtl="1">
              <a:buFontTx/>
              <a:buChar char="-"/>
            </a:pPr>
            <a:endParaRPr lang="ar-LB" b="1" u="sng" dirty="0"/>
          </a:p>
          <a:p>
            <a:pPr marL="285750" indent="-285750" algn="r" rtl="1">
              <a:buFontTx/>
              <a:buChar char="-"/>
            </a:pPr>
            <a:r>
              <a:rPr lang="ar-LB" b="1" dirty="0"/>
              <a:t>و بالتالي تساهم على </a:t>
            </a:r>
            <a:r>
              <a:rPr lang="ar-LB" b="1" u="sng" dirty="0"/>
              <a:t>إنشاء نظام عادل وشفاف وخاضع للمساءلة في تقديم الخدمة العامة</a:t>
            </a:r>
            <a:r>
              <a:rPr lang="ar-LB" b="1" dirty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130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37ED16F-ED4F-8338-597B-7C2C174CE6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عناصرالتقييم المتبع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95B794-E44A-DE09-DEAA-B0E8570763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73" y="2019631"/>
            <a:ext cx="5456478" cy="417987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A574065-C7D1-CD10-8382-963070AF50FA}"/>
              </a:ext>
            </a:extLst>
          </p:cNvPr>
          <p:cNvSpPr txBox="1"/>
          <p:nvPr/>
        </p:nvSpPr>
        <p:spPr>
          <a:xfrm>
            <a:off x="5797296" y="2491089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-60٪ من الوزارات أجابت أنها تجري تقييماً للمدخلات ،</a:t>
            </a:r>
          </a:p>
          <a:p>
            <a:pPr algn="r" rtl="1"/>
            <a:r>
              <a:rPr lang="ar-LB" dirty="0"/>
              <a:t>بينما  </a:t>
            </a:r>
          </a:p>
          <a:p>
            <a:pPr algn="r" rtl="1"/>
            <a:r>
              <a:rPr lang="ar-LB" dirty="0"/>
              <a:t> -48٪  أجابت أنها تقوم بتقييم النتائج ، </a:t>
            </a:r>
          </a:p>
          <a:p>
            <a:pPr algn="r" rtl="1"/>
            <a:r>
              <a:rPr lang="ar-LB" dirty="0"/>
              <a:t> -28٪ تقوم بتقييم الأثر.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62A8C5-80CD-173C-D15E-E04DEE40EB9A}"/>
              </a:ext>
            </a:extLst>
          </p:cNvPr>
          <p:cNvSpPr txBox="1"/>
          <p:nvPr/>
        </p:nvSpPr>
        <p:spPr>
          <a:xfrm>
            <a:off x="6015576" y="3859425"/>
            <a:ext cx="60960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هذه النسب تظهر أن </a:t>
            </a:r>
            <a:r>
              <a:rPr lang="ar-LB" b="1" u="sng" dirty="0"/>
              <a:t>تقييم الوزارات للنتائج والأثر أقل من تقييمها لكيفية تنفيذ </a:t>
            </a:r>
            <a:r>
              <a:rPr lang="ar-LB" b="1" dirty="0"/>
              <a:t>الأعمال و </a:t>
            </a:r>
            <a:r>
              <a:rPr lang="ar-LB" b="1" u="sng" dirty="0"/>
              <a:t>للمدخلات.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793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993016"/>
          </a:xfr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ar-LB" b="1" dirty="0"/>
              <a:t>محتوى العرض</a:t>
            </a:r>
            <a:endParaRPr lang="en-US" b="1" dirty="0"/>
          </a:p>
        </p:txBody>
      </p:sp>
      <p:graphicFrame>
        <p:nvGraphicFramePr>
          <p:cNvPr id="5" name="Subtitle 2">
            <a:extLst>
              <a:ext uri="{FF2B5EF4-FFF2-40B4-BE49-F238E27FC236}">
                <a16:creationId xmlns:a16="http://schemas.microsoft.com/office/drawing/2014/main" id="{0341F707-3FC1-4323-70D1-74229E32047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28173333"/>
              </p:ext>
            </p:extLst>
          </p:nvPr>
        </p:nvGraphicFramePr>
        <p:xfrm>
          <a:off x="1066800" y="1749552"/>
          <a:ext cx="10015094" cy="410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8720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6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CCACA-B3FF-D1C2-5E9A-35592B9D7999}"/>
              </a:ext>
            </a:extLst>
          </p:cNvPr>
          <p:cNvSpPr txBox="1"/>
          <p:nvPr/>
        </p:nvSpPr>
        <p:spPr>
          <a:xfrm>
            <a:off x="465880" y="2705101"/>
            <a:ext cx="1091308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endParaRPr lang="ar-LB" sz="2000" b="1" dirty="0"/>
          </a:p>
          <a:p>
            <a:pPr algn="r" rtl="1"/>
            <a:r>
              <a:rPr lang="ar-LB" sz="2000" b="1" dirty="0"/>
              <a:t>-ضرورة وجود نظام لإدارة و قياس الأداء </a:t>
            </a:r>
            <a:r>
              <a:rPr lang="ar-LB" sz="2000" b="1" u="sng" dirty="0"/>
              <a:t>قائم على النتائج يضمن كفاءة وفعالية الأداء المؤسسي و يحقق الأهداف المتوخاة.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216706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4B3C983-CDCE-92AA-C81F-F01B30466E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تقاريرالتقييم</a:t>
            </a:r>
            <a:endParaRPr lang="en-US" u="sng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C5C7C6-CB21-EFCF-010B-66714FCE08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861" y="2309064"/>
            <a:ext cx="4520379" cy="2346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4EA01B-DD1F-9501-D21C-EC6CF357A0F9}"/>
              </a:ext>
            </a:extLst>
          </p:cNvPr>
          <p:cNvSpPr txBox="1"/>
          <p:nvPr/>
        </p:nvSpPr>
        <p:spPr>
          <a:xfrm>
            <a:off x="483847" y="3159378"/>
            <a:ext cx="595630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sz="1800" dirty="0"/>
              <a:t>36٪ فقط أجابوا أنهم يرسلون تقارير تقييم الأداء إلى الهيئات الرقابة الإدارية.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879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7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479662-090D-9EDA-9F82-95AEBA9CED8A}"/>
              </a:ext>
            </a:extLst>
          </p:cNvPr>
          <p:cNvSpPr txBox="1"/>
          <p:nvPr/>
        </p:nvSpPr>
        <p:spPr>
          <a:xfrm>
            <a:off x="250944" y="3181338"/>
            <a:ext cx="115310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600" b="1" dirty="0"/>
              <a:t>-</a:t>
            </a:r>
            <a:r>
              <a:rPr lang="ar-LB" sz="2000" b="1" dirty="0"/>
              <a:t>ضرورة</a:t>
            </a:r>
            <a:r>
              <a:rPr lang="ar-LB" sz="1600" b="1" dirty="0"/>
              <a:t> تفعيل الرقابة الإدارية على أداء الإدارات العامة من خلال إيجاد آلية تسهل الحصول على تقارير تقييم الأداء القائمة على مؤشرات، و هذا يشكل أحد أسس إصلاح الإدارة العامة.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544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9E8B63D-62BE-A77F-AE2C-8550F8CC3F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تحديات 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62B8B3-FC01-055A-CC54-47351D1FE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192" y="2020668"/>
            <a:ext cx="5645024" cy="35847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032212-980A-C648-A513-0B426D0766E8}"/>
              </a:ext>
            </a:extLst>
          </p:cNvPr>
          <p:cNvSpPr txBox="1"/>
          <p:nvPr/>
        </p:nvSpPr>
        <p:spPr>
          <a:xfrm>
            <a:off x="5982561" y="2602682"/>
            <a:ext cx="577291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sz="1600" b="1" dirty="0"/>
              <a:t>(-80</a:t>
            </a:r>
            <a:r>
              <a:rPr lang="ar-LB" sz="1600" b="1" u="sng" dirty="0"/>
              <a:t>٪) من الوزارات أجابت أن التحديات التي تواجهها تتعلق بتنمية قدرات موظفي الخدمة المدنية  في مجال الرصد المتابعة والتقييم </a:t>
            </a:r>
          </a:p>
          <a:p>
            <a:pPr algn="r" rtl="1"/>
            <a:endParaRPr lang="ar-LB" sz="1600" u="sng" dirty="0"/>
          </a:p>
          <a:p>
            <a:pPr marL="285750" indent="-285750" algn="r" rtl="1">
              <a:buFontTx/>
              <a:buChar char="-"/>
            </a:pPr>
            <a:r>
              <a:rPr lang="ar-LB" sz="1600" b="1" u="sng" dirty="0"/>
              <a:t>(64٪ )أجابت أن التحديات  تتعلق بجمع المعلومات</a:t>
            </a:r>
          </a:p>
          <a:p>
            <a:pPr marL="285750" indent="-285750" algn="r" rtl="1">
              <a:buFontTx/>
              <a:buChar char="-"/>
            </a:pPr>
            <a:endParaRPr lang="ar-LB" sz="1600" u="sng" dirty="0"/>
          </a:p>
          <a:p>
            <a:pPr algn="r" rtl="1"/>
            <a:r>
              <a:rPr lang="ar-LB" sz="1600" dirty="0"/>
              <a:t> </a:t>
            </a:r>
            <a:r>
              <a:rPr lang="ar-LB" sz="1600" b="1" dirty="0"/>
              <a:t>- (60٪) أجابت أن هناك </a:t>
            </a:r>
            <a:r>
              <a:rPr lang="ar-LB" sz="1600" b="1" u="sng" dirty="0"/>
              <a:t>إفتقار لثقافة قياس الأداء في القطاع العام </a:t>
            </a:r>
          </a:p>
          <a:p>
            <a:pPr algn="r" rtl="1"/>
            <a:endParaRPr lang="ar-LB" sz="1600" dirty="0"/>
          </a:p>
          <a:p>
            <a:pPr algn="r" rtl="1"/>
            <a:r>
              <a:rPr lang="ar-LB" sz="1600" dirty="0"/>
              <a:t>كما هناك تحديات تتعلق </a:t>
            </a:r>
            <a:r>
              <a:rPr lang="ar-LB" sz="1600" u="sng" dirty="0"/>
              <a:t>بنقص المنهجيات والأدوات ، </a:t>
            </a:r>
            <a:r>
              <a:rPr lang="ar-LB" sz="1600" b="1" u="sng" dirty="0"/>
              <a:t>بتطوير مؤشرات الأداء </a:t>
            </a:r>
            <a:r>
              <a:rPr lang="ar-LB" sz="1600" b="1" dirty="0"/>
              <a:t>المتعلقة بعمل الإدارة العامة</a:t>
            </a:r>
            <a:r>
              <a:rPr lang="ar-LB" sz="1600" dirty="0"/>
              <a:t>، وإضافةً إلى </a:t>
            </a:r>
            <a:r>
              <a:rPr lang="ar-LB" sz="1600" u="sng" dirty="0"/>
              <a:t>غياب الإطار المؤسسي </a:t>
            </a:r>
            <a:r>
              <a:rPr lang="ar-LB" sz="1600" dirty="0"/>
              <a:t>و تحديات تتعلق ب</a:t>
            </a:r>
            <a:r>
              <a:rPr lang="ar-LB" sz="1600" u="sng" dirty="0"/>
              <a:t>إنتاج تقارير تقييم </a:t>
            </a:r>
            <a:r>
              <a:rPr lang="ar-LB" sz="1600" dirty="0"/>
              <a:t>الأداء المؤسسي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26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8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44B1D4-B7AA-34CD-7E58-BD58D0BC5F7F}"/>
              </a:ext>
            </a:extLst>
          </p:cNvPr>
          <p:cNvSpPr txBox="1"/>
          <p:nvPr/>
        </p:nvSpPr>
        <p:spPr>
          <a:xfrm>
            <a:off x="2333718" y="2360316"/>
            <a:ext cx="904524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-مناقشة أهمية </a:t>
            </a:r>
            <a:r>
              <a:rPr lang="ar-LB" u="sng" dirty="0"/>
              <a:t>الاستثمار في برامج التدريب </a:t>
            </a:r>
            <a:r>
              <a:rPr lang="ar-LB" dirty="0"/>
              <a:t>والتطوير لموظفي الخدمة المدنية خاصة في </a:t>
            </a:r>
            <a:r>
              <a:rPr lang="ar-LB" u="sng" dirty="0"/>
              <a:t>مجال القياس المتابعة و إدارة الأداء وتوجيهه نحوالنتائج  </a:t>
            </a:r>
            <a:endParaRPr lang="en-US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66BAAA-891D-0D13-3B3C-43C196343D21}"/>
              </a:ext>
            </a:extLst>
          </p:cNvPr>
          <p:cNvSpPr txBox="1"/>
          <p:nvPr/>
        </p:nvSpPr>
        <p:spPr>
          <a:xfrm>
            <a:off x="2333718" y="3705648"/>
            <a:ext cx="904524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-مناقشة أهمية </a:t>
            </a:r>
            <a:r>
              <a:rPr lang="ar-LB" u="sng" dirty="0"/>
              <a:t>استخدام بيانات موثوقة وتطوير آليات جمع البيانات لضمان بيانات دقيقة تتوفر في الوقت المناسب.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5032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1C8F1D4-C567-2510-224D-193F85202A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الحاجات</a:t>
            </a:r>
            <a:endParaRPr lang="en-US" u="sng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C16943-3D32-5806-20D6-4C81B5889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7826" y="2108824"/>
            <a:ext cx="8770289" cy="367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2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5" y="540236"/>
            <a:ext cx="11152633" cy="634028"/>
          </a:xfrm>
        </p:spPr>
        <p:txBody>
          <a:bodyPr/>
          <a:lstStyle/>
          <a:p>
            <a:r>
              <a:rPr lang="ar-LB" u="sng" dirty="0">
                <a:solidFill>
                  <a:srgbClr val="FFFF00"/>
                </a:solidFill>
              </a:rPr>
              <a:t>بناءً عليه، نرتأي التالي:</a:t>
            </a:r>
            <a:endParaRPr lang="en-US" u="sng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A3286E-6B3A-BF7F-12D8-B6BFCE3F7B13}"/>
              </a:ext>
            </a:extLst>
          </p:cNvPr>
          <p:cNvSpPr txBox="1"/>
          <p:nvPr/>
        </p:nvSpPr>
        <p:spPr>
          <a:xfrm>
            <a:off x="1018032" y="2156547"/>
            <a:ext cx="1076553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b="1" dirty="0"/>
              <a:t>1- البدء بناء قدرات موظفي الإدارة العامة حول كيفية تطوير مؤشرات الأداء و ربطها بمجالات عمل الإدارة \الوزارة المعنية.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6EF6EA-8FFD-95D8-7D6F-774FF58E5DB3}"/>
              </a:ext>
            </a:extLst>
          </p:cNvPr>
          <p:cNvSpPr txBox="1"/>
          <p:nvPr/>
        </p:nvSpPr>
        <p:spPr>
          <a:xfrm>
            <a:off x="1018032" y="3028239"/>
            <a:ext cx="10765536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2- تطوير </a:t>
            </a:r>
            <a:r>
              <a:rPr lang="ar-LB" b="1" dirty="0"/>
              <a:t>منهجية تركز على إدارة أداء قائمة على النتائج </a:t>
            </a:r>
            <a:r>
              <a:rPr lang="ar-LB" dirty="0"/>
              <a:t>تقوم على: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تطوير مؤشرات أداء ملائمة ترتبط بمجالات عمل الإدارة العامة.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تسمح بقياس و تتبع الأداء بطريقة منتظمة و متسقة، وتساعد إلى إنتاج تقارير تقييم ذات صلة، </a:t>
            </a:r>
          </a:p>
          <a:p>
            <a:pPr marL="742950" lvl="1" indent="-285750" algn="r" rtl="1">
              <a:buFontTx/>
              <a:buChar char="-"/>
            </a:pPr>
            <a:r>
              <a:rPr lang="ar-LB" dirty="0"/>
              <a:t>وتساعد على مقارنة وتقييم المدخلات والنتائج وبالتالي بإجراء تقييم شامل لأداء القطاع مما يضمن </a:t>
            </a:r>
          </a:p>
          <a:p>
            <a:pPr lvl="1" algn="r" rtl="1"/>
            <a:r>
              <a:rPr lang="ar-LB" dirty="0"/>
              <a:t>	كفاءة وفعالية أنشطته.	 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5B18B4-4318-A449-3145-2FF7F9C16333}"/>
              </a:ext>
            </a:extLst>
          </p:cNvPr>
          <p:cNvSpPr txBox="1"/>
          <p:nvPr/>
        </p:nvSpPr>
        <p:spPr>
          <a:xfrm>
            <a:off x="993648" y="4792256"/>
            <a:ext cx="10765536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3-توفير إرشادات موحدة تعتمدها جميع الوزارات عند قياس وتقييم أدائها المؤسسي بما يضمن اتساق المعايير ويساعد على إنشاء نظام عادل شفاف وخاضع للمساءلة.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290EFF-6E1C-677D-A508-32225215D58C}"/>
              </a:ext>
            </a:extLst>
          </p:cNvPr>
          <p:cNvSpPr txBox="1"/>
          <p:nvPr/>
        </p:nvSpPr>
        <p:spPr>
          <a:xfrm>
            <a:off x="993648" y="5725276"/>
            <a:ext cx="1076553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4- توفير إطار قانوني لنظام القياس والتقييم المؤسسي لضمان المساءلة  و الإستدامة في التنفيذ.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B91A7D-BFD2-BF27-724C-2214BC6A7B3C}"/>
              </a:ext>
            </a:extLst>
          </p:cNvPr>
          <p:cNvSpPr txBox="1"/>
          <p:nvPr/>
        </p:nvSpPr>
        <p:spPr>
          <a:xfrm>
            <a:off x="5925710" y="1581871"/>
            <a:ext cx="609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بشكل تسلسلي: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96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2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7876E1-866A-EF54-4CD3-92B5F7BB0AE5}"/>
              </a:ext>
            </a:extLst>
          </p:cNvPr>
          <p:cNvSpPr txBox="1"/>
          <p:nvPr/>
        </p:nvSpPr>
        <p:spPr>
          <a:xfrm>
            <a:off x="4826442" y="3204376"/>
            <a:ext cx="25523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sz="4800" dirty="0"/>
              <a:t>و شكراً </a:t>
            </a:r>
          </a:p>
        </p:txBody>
      </p:sp>
    </p:spTree>
    <p:extLst>
      <p:ext uri="{BB962C8B-B14F-4D97-AF65-F5344CB8AC3E}">
        <p14:creationId xmlns:p14="http://schemas.microsoft.com/office/powerpoint/2010/main" val="38864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32969C1-943F-1C6B-E27C-70A49DC65A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1. ملخص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F34C33-EE76-6C34-08D4-0BA3EA78BDCA}"/>
              </a:ext>
            </a:extLst>
          </p:cNvPr>
          <p:cNvSpPr txBox="1"/>
          <p:nvPr/>
        </p:nvSpPr>
        <p:spPr>
          <a:xfrm>
            <a:off x="1283433" y="2172104"/>
            <a:ext cx="104982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 يعتبر </a:t>
            </a:r>
            <a:r>
              <a:rPr lang="ar-LB" u="sng" dirty="0"/>
              <a:t>قياس و إدارة الأداء المؤسسي من المكونات الأساسية للإصلاح الإداري ، فإنه يمكّن الإدارات والمؤسسات العامة من تقييم أدائها ، وتحديد مجالات تحسين فعاليتها، و تحقيق نتائج أفضل بهدف خدمة أفضل للمواطن .</a:t>
            </a:r>
            <a:endParaRPr lang="ar-LB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B717C0-8C99-4BAA-CC84-A6BE5E7AE862}"/>
              </a:ext>
            </a:extLst>
          </p:cNvPr>
          <p:cNvSpPr txBox="1"/>
          <p:nvPr/>
        </p:nvSpPr>
        <p:spPr>
          <a:xfrm>
            <a:off x="1080066" y="3429000"/>
            <a:ext cx="107016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-إعتمدت العديد من الدول الأعضاء نظاماً لقياس أداء مؤسسات القطاع العام لديها ، في حين أن دولاً أخرى لم تعتمد هكذا نظام. وقد تبين أن من بين البلدان التي بدأت تنفيذ نظام لإدارة وقياس الأداء المؤسسي، هناك صعوبات في مختلف الأطر- التشريعية والتنفيذية.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E0CA2B-738A-90E3-8D7C-80289B1303A5}"/>
              </a:ext>
            </a:extLst>
          </p:cNvPr>
          <p:cNvSpPr txBox="1"/>
          <p:nvPr/>
        </p:nvSpPr>
        <p:spPr>
          <a:xfrm>
            <a:off x="1162859" y="4962895"/>
            <a:ext cx="1053601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- سيلقي هذا العرض الضوء على </a:t>
            </a:r>
            <a:r>
              <a:rPr lang="ar-LB" u="sng" dirty="0"/>
              <a:t>أبرز نتائج هذه الدراسة الإستقصائية الأولية </a:t>
            </a:r>
            <a:r>
              <a:rPr lang="ar-LB" dirty="0"/>
              <a:t>و يفتح المجال لترتيب الاحتياجات وفقا للأولويات.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3106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DE985EF-D147-5CBC-8CC0-D2DBDE4A4F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46331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2. الهدف من المسح الأولي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45FA78-2169-258E-9837-D2E540953A50}"/>
              </a:ext>
            </a:extLst>
          </p:cNvPr>
          <p:cNvSpPr txBox="1"/>
          <p:nvPr/>
        </p:nvSpPr>
        <p:spPr>
          <a:xfrm>
            <a:off x="4843658" y="40269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en-US" dirty="0"/>
              <a:t>-</a:t>
            </a:r>
            <a:r>
              <a:rPr lang="ar-LB" dirty="0"/>
              <a:t> الإضاءة على التحديات و الإحتياجات</a:t>
            </a:r>
            <a:r>
              <a:rPr lang="en-US" dirty="0"/>
              <a:t> </a:t>
            </a:r>
            <a:r>
              <a:rPr lang="ar-LB" dirty="0"/>
              <a:t> في هذا المجال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FB72E58-5B01-0EEE-89F4-BFA3DB2CD629}"/>
              </a:ext>
            </a:extLst>
          </p:cNvPr>
          <p:cNvSpPr txBox="1"/>
          <p:nvPr/>
        </p:nvSpPr>
        <p:spPr>
          <a:xfrm>
            <a:off x="1509148" y="3302077"/>
            <a:ext cx="94305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 معرفة الوضع الحالي للإدارة العامة في مجال الأداء المؤسسي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803248-BD20-3FED-0BB0-3F041CDE42E2}"/>
              </a:ext>
            </a:extLst>
          </p:cNvPr>
          <p:cNvSpPr txBox="1"/>
          <p:nvPr/>
        </p:nvSpPr>
        <p:spPr>
          <a:xfrm>
            <a:off x="1743456" y="4760724"/>
            <a:ext cx="78272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LB" dirty="0"/>
              <a:t> 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79965D-EF6A-98C4-BCEA-BACBFF685BEC}"/>
              </a:ext>
            </a:extLst>
          </p:cNvPr>
          <p:cNvSpPr txBox="1"/>
          <p:nvPr/>
        </p:nvSpPr>
        <p:spPr>
          <a:xfrm>
            <a:off x="4393075" y="4843231"/>
            <a:ext cx="63968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-تحدديد أولويات ومجالات الدعم.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6C716D-24D4-139E-FB22-19CFB75516D8}"/>
              </a:ext>
            </a:extLst>
          </p:cNvPr>
          <p:cNvSpPr txBox="1"/>
          <p:nvPr/>
        </p:nvSpPr>
        <p:spPr>
          <a:xfrm>
            <a:off x="666867" y="1912169"/>
            <a:ext cx="111150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-</a:t>
            </a:r>
            <a:r>
              <a:rPr lang="ar-LB" b="1" u="sng" dirty="0"/>
              <a:t>جمع معلومات أولية</a:t>
            </a:r>
            <a:r>
              <a:rPr lang="ar-LB" b="1" dirty="0"/>
              <a:t> </a:t>
            </a:r>
            <a:r>
              <a:rPr lang="ar-LB" b="1" u="sng" dirty="0"/>
              <a:t>للحالة الراهنة في الدول العربية </a:t>
            </a:r>
            <a:r>
              <a:rPr lang="ar-LB" dirty="0"/>
              <a:t>حول «</a:t>
            </a:r>
            <a:r>
              <a:rPr lang="ar-LB" b="1" dirty="0"/>
              <a:t>رصد قياس وتقييم الأداء المؤسسي والتنظيمي» </a:t>
            </a:r>
            <a:r>
              <a:rPr lang="ar-LB" u="sng" dirty="0"/>
              <a:t>عبر إستخدام منهجية مؤشرات الأداء بهدف: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60266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3- الألية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B7F513-EA13-7899-2AEF-2865B0B8FD97}"/>
              </a:ext>
            </a:extLst>
          </p:cNvPr>
          <p:cNvSpPr txBox="1"/>
          <p:nvPr/>
        </p:nvSpPr>
        <p:spPr>
          <a:xfrm>
            <a:off x="2313830" y="2822714"/>
            <a:ext cx="83383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endParaRPr lang="ar-LB" dirty="0"/>
          </a:p>
          <a:p>
            <a:pPr algn="r" rtl="1"/>
            <a:r>
              <a:rPr lang="ar-LB" dirty="0"/>
              <a:t>-القسم الأول الإطار القانوني والمؤسسي</a:t>
            </a:r>
          </a:p>
          <a:p>
            <a:pPr marL="285750" indent="-285750" algn="r" rtl="1">
              <a:buFontTx/>
              <a:buChar char="-"/>
            </a:pPr>
            <a:endParaRPr lang="ar-LB" dirty="0"/>
          </a:p>
          <a:p>
            <a:pPr algn="r" rtl="1"/>
            <a:r>
              <a:rPr lang="ar-LB" dirty="0"/>
              <a:t>- القسم الثاني متعلق بإلاطار التنفيذي لعمليتي القياس والتقييم.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E4B09B-06A5-F9BD-E833-FEC4543ECF8C}"/>
              </a:ext>
            </a:extLst>
          </p:cNvPr>
          <p:cNvSpPr txBox="1"/>
          <p:nvPr/>
        </p:nvSpPr>
        <p:spPr>
          <a:xfrm>
            <a:off x="4885806" y="2338222"/>
            <a:ext cx="60973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LB" dirty="0"/>
              <a:t>مسح إلكتروني تضمن 24 سؤالاً ، على قسمين:</a:t>
            </a:r>
          </a:p>
        </p:txBody>
      </p:sp>
    </p:spTree>
    <p:extLst>
      <p:ext uri="{BB962C8B-B14F-4D97-AF65-F5344CB8AC3E}">
        <p14:creationId xmlns:p14="http://schemas.microsoft.com/office/powerpoint/2010/main" val="424894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634028"/>
          </a:xfrm>
        </p:spPr>
        <p:txBody>
          <a:bodyPr/>
          <a:lstStyle/>
          <a:p>
            <a:r>
              <a:rPr lang="ar-LB" dirty="0">
                <a:solidFill>
                  <a:srgbClr val="FFFF00"/>
                </a:solidFill>
              </a:rPr>
              <a:t>4- المعنيين في الدول الأعضاء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43D7B1-DF16-D8DC-5033-B63CD174CA7D}"/>
              </a:ext>
            </a:extLst>
          </p:cNvPr>
          <p:cNvSpPr txBox="1"/>
          <p:nvPr/>
        </p:nvSpPr>
        <p:spPr>
          <a:xfrm>
            <a:off x="5185426" y="2294313"/>
            <a:ext cx="61935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وزارات الصحة والتعليم والشؤون الاجتماعية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724CE7-CFF7-8581-43DF-29F6E0DFF03D}"/>
              </a:ext>
            </a:extLst>
          </p:cNvPr>
          <p:cNvSpPr txBox="1"/>
          <p:nvPr/>
        </p:nvSpPr>
        <p:spPr>
          <a:xfrm>
            <a:off x="5383771" y="3244334"/>
            <a:ext cx="61935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- الوزارات المتعاونة : 25 وزارة من 13 دولة (59٪)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F28C7E2-DD89-4C27-B645-72300E8C5623}"/>
              </a:ext>
            </a:extLst>
          </p:cNvPr>
          <p:cNvSpPr txBox="1"/>
          <p:nvPr/>
        </p:nvSpPr>
        <p:spPr>
          <a:xfrm>
            <a:off x="1892410" y="4381898"/>
            <a:ext cx="97087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2000" dirty="0">
                <a:latin typeface="Arial" panose="020B0604020202020204" pitchFamily="34" charset="0"/>
                <a:cs typeface="Arial" panose="020B0604020202020204" pitchFamily="34" charset="0"/>
              </a:rPr>
              <a:t>ردود من وزارات من البلدان التالية :</a:t>
            </a:r>
            <a:r>
              <a:rPr lang="ar-LB" sz="2000" u="sng" dirty="0">
                <a:latin typeface="Arial" panose="020B0604020202020204" pitchFamily="34" charset="0"/>
                <a:cs typeface="Arial" panose="020B0604020202020204" pitchFamily="34" charset="0"/>
              </a:rPr>
              <a:t>المملكة العربية السعودية، الأردن، قطر،الكويت، المغرب، تونس، فلسطين، العراق، اليمن، سوريا، الصومال، ليبيا و عمان </a:t>
            </a:r>
          </a:p>
        </p:txBody>
      </p:sp>
    </p:spTree>
    <p:extLst>
      <p:ext uri="{BB962C8B-B14F-4D97-AF65-F5344CB8AC3E}">
        <p14:creationId xmlns:p14="http://schemas.microsoft.com/office/powerpoint/2010/main" val="226365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820F1C82-7841-9833-F8F4-3E7A5D98E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7" y="557783"/>
            <a:ext cx="10309115" cy="844298"/>
          </a:xfrm>
        </p:spPr>
        <p:txBody>
          <a:bodyPr/>
          <a:lstStyle/>
          <a:p>
            <a:pPr rtl="1"/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ar-LB" dirty="0">
                <a:solidFill>
                  <a:srgbClr val="FFFF00"/>
                </a:solidFill>
              </a:rPr>
              <a:t>أبرز النقاط - </a:t>
            </a:r>
            <a:r>
              <a:rPr lang="ar-LB" u="sng" dirty="0">
                <a:solidFill>
                  <a:srgbClr val="FFFF00"/>
                </a:solidFill>
              </a:rPr>
              <a:t>الإطار القانوني و المؤسسي </a:t>
            </a:r>
            <a:endParaRPr lang="en-US" u="sng" dirty="0">
              <a:solidFill>
                <a:srgbClr val="FFFF00"/>
              </a:solidFill>
            </a:endParaRPr>
          </a:p>
          <a:p>
            <a:pPr algn="l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0FBA2-8521-1823-9387-A3DEEC9E5EB5}"/>
              </a:ext>
            </a:extLst>
          </p:cNvPr>
          <p:cNvSpPr txBox="1"/>
          <p:nvPr/>
        </p:nvSpPr>
        <p:spPr>
          <a:xfrm>
            <a:off x="700269" y="3014214"/>
            <a:ext cx="110470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76% من الوزارات أجابت أن لديها نظام لتقييم أداءها المؤسسي و 64% منهم أجابوا أن لديهم إطار قانوني يوكل مهمة "إجراء التقييم على أساس مؤشرات أداء " إلى وحدة داخل الوزارة.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A28566-2A59-9E95-FE17-272566CBCFB2}"/>
              </a:ext>
            </a:extLst>
          </p:cNvPr>
          <p:cNvSpPr txBox="1"/>
          <p:nvPr/>
        </p:nvSpPr>
        <p:spPr>
          <a:xfrm>
            <a:off x="612495" y="4478427"/>
            <a:ext cx="11222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أفادت  56% من هذه الوزارات عن وجود إرشادات</a:t>
            </a:r>
            <a:r>
              <a:rPr lang="en-US" sz="1600" b="1" u="sng" dirty="0"/>
              <a:t>(guidelines</a:t>
            </a:r>
            <a:r>
              <a:rPr lang="en-US" sz="1600" u="sng" dirty="0"/>
              <a:t>)</a:t>
            </a:r>
            <a:r>
              <a:rPr lang="ar-LB" sz="1600" u="sng" dirty="0"/>
              <a:t> لكيفية تنفيذ عملية الرصد و المتابعة والتقييم  </a:t>
            </a:r>
            <a:r>
              <a:rPr lang="en-US" sz="1600" u="sng" dirty="0"/>
              <a:t> </a:t>
            </a:r>
            <a:r>
              <a:rPr lang="ar-LB" sz="1600" u="sng" dirty="0"/>
              <a:t>في حين </a:t>
            </a:r>
            <a:r>
              <a:rPr lang="ar-LB" sz="1600" b="1" u="sng" dirty="0"/>
              <a:t>أن 44%  أجابت أنه لا يوجد إرشادات واضحة لتنفيذ القياس الرصد والمتابعة.</a:t>
            </a:r>
            <a:endParaRPr lang="ar-LB" sz="1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C94A4E-B805-D44C-75D2-35CDB11E35F4}"/>
              </a:ext>
            </a:extLst>
          </p:cNvPr>
          <p:cNvSpPr txBox="1"/>
          <p:nvPr/>
        </p:nvSpPr>
        <p:spPr>
          <a:xfrm>
            <a:off x="1653871" y="1928164"/>
            <a:ext cx="95881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dirty="0"/>
              <a:t>عند السؤال عن وجود نظام لرصد و تقييم الأداء المؤسسي و توافر الإطار القانوني له ، أظهر الاستطلاع:</a:t>
            </a:r>
          </a:p>
        </p:txBody>
      </p:sp>
    </p:spTree>
    <p:extLst>
      <p:ext uri="{BB962C8B-B14F-4D97-AF65-F5344CB8AC3E}">
        <p14:creationId xmlns:p14="http://schemas.microsoft.com/office/powerpoint/2010/main" val="171069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A1F3BC8-A065-BFAF-2646-6880AE5F5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LB" dirty="0"/>
              <a:t>ا</a:t>
            </a:r>
            <a:r>
              <a:rPr lang="ar-LB" b="1" u="sng" dirty="0"/>
              <a:t>لحاجة 1</a:t>
            </a:r>
            <a:r>
              <a:rPr lang="ar-LB" dirty="0"/>
              <a:t>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1737A6-2FC6-4E79-6482-263C6228E7C6}"/>
              </a:ext>
            </a:extLst>
          </p:cNvPr>
          <p:cNvSpPr txBox="1"/>
          <p:nvPr/>
        </p:nvSpPr>
        <p:spPr>
          <a:xfrm>
            <a:off x="1111406" y="2162755"/>
            <a:ext cx="10211251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ar-LB" dirty="0"/>
              <a:t> ضرورة توفر إرشادات توجيهية لقياس الأداء المؤسسي، لضمان الدقة و غياب التفاوت في المعايير و هذا يساهم في:</a:t>
            </a:r>
          </a:p>
          <a:p>
            <a:pPr algn="r"/>
            <a:r>
              <a:rPr lang="ar-LB" dirty="0"/>
              <a:t>  </a:t>
            </a:r>
          </a:p>
          <a:p>
            <a:pPr algn="r"/>
            <a:endParaRPr lang="ar-LB" dirty="0"/>
          </a:p>
          <a:p>
            <a:pPr algn="r"/>
            <a:r>
              <a:rPr lang="ar-LB" dirty="0"/>
              <a:t> 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D531F8-283E-A73D-C422-E0F5804F21C4}"/>
              </a:ext>
            </a:extLst>
          </p:cNvPr>
          <p:cNvSpPr txBox="1"/>
          <p:nvPr/>
        </p:nvSpPr>
        <p:spPr>
          <a:xfrm>
            <a:off x="6028603" y="5067820"/>
            <a:ext cx="4699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3- تعزيز ثقة المواطن بإدارته و بالقطاع المعني </a:t>
            </a:r>
            <a:endParaRPr lang="ar-LB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A18194-84D6-58A1-0151-B6383272B7BB}"/>
              </a:ext>
            </a:extLst>
          </p:cNvPr>
          <p:cNvSpPr txBox="1"/>
          <p:nvPr/>
        </p:nvSpPr>
        <p:spPr>
          <a:xfrm>
            <a:off x="6420204" y="3761100"/>
            <a:ext cx="43076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1- تحديد أوجه القصور ومعالجتها</a:t>
            </a:r>
            <a:r>
              <a:rPr lang="ar-LB" sz="18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D56BDF-95BC-9F01-CE63-4B0BC0FAC0E4}"/>
              </a:ext>
            </a:extLst>
          </p:cNvPr>
          <p:cNvSpPr txBox="1"/>
          <p:nvPr/>
        </p:nvSpPr>
        <p:spPr>
          <a:xfrm>
            <a:off x="6327771" y="4388166"/>
            <a:ext cx="43076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ar-LB" sz="1800" u="sng" dirty="0"/>
              <a:t>2- تفعيل وتطوير الأداء الإداري</a:t>
            </a:r>
            <a:endParaRPr lang="ar-LB" sz="1800" dirty="0"/>
          </a:p>
        </p:txBody>
      </p:sp>
    </p:spTree>
    <p:extLst>
      <p:ext uri="{BB962C8B-B14F-4D97-AF65-F5344CB8AC3E}">
        <p14:creationId xmlns:p14="http://schemas.microsoft.com/office/powerpoint/2010/main" val="195813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D393C56-6C42-3CEC-0B6E-BF1B32F2A7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u="sng" dirty="0"/>
              <a:t>مضمون الإرشادات المتبعة</a:t>
            </a:r>
            <a:endParaRPr lang="en-US" u="sng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E18A3E-C670-1ED3-33C1-1E255EAF6EAF}"/>
              </a:ext>
            </a:extLst>
          </p:cNvPr>
          <p:cNvSpPr txBox="1"/>
          <p:nvPr/>
        </p:nvSpPr>
        <p:spPr>
          <a:xfrm>
            <a:off x="591813" y="2893838"/>
            <a:ext cx="1078714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تحديد المجالات الرئيسية </a:t>
            </a:r>
            <a:r>
              <a:rPr lang="ar-LB" sz="1600" dirty="0"/>
              <a:t>التي تحتاج إلى المراقبة والتقييم"56٪ </a:t>
            </a:r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إنتاج تقارير تعرض نتائج الرصد والمتابعة". </a:t>
            </a:r>
            <a:r>
              <a:rPr lang="ar-LB" sz="1600" dirty="0"/>
              <a:t>52٪ </a:t>
            </a:r>
            <a:endParaRPr lang="ar-LB" sz="1600" u="sng" dirty="0"/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dirty="0"/>
              <a:t>"</a:t>
            </a:r>
            <a:r>
              <a:rPr lang="ar-LB" sz="1600" u="sng" dirty="0"/>
              <a:t> ربط مجالات الأداء بالمهام والمسؤوليات الموكلة إلى الوزارة"</a:t>
            </a:r>
            <a:r>
              <a:rPr lang="ar-LB" sz="1600" dirty="0"/>
              <a:t>  و</a:t>
            </a:r>
            <a:r>
              <a:rPr lang="ar-LB" sz="1600" u="sng" dirty="0"/>
              <a:t> "إرشادات تحدد توقيت عملية الرصد وتقييم الأداء</a:t>
            </a:r>
            <a:r>
              <a:rPr lang="ar-LB" sz="1600" dirty="0"/>
              <a:t>. </a:t>
            </a:r>
            <a:r>
              <a:rPr lang="ar-LB" sz="1600" b="1" dirty="0"/>
              <a:t>44٪ </a:t>
            </a:r>
          </a:p>
          <a:p>
            <a:pPr marL="285750" indent="-285750" algn="r" rtl="1">
              <a:buFontTx/>
              <a:buChar char="-"/>
            </a:pPr>
            <a:endParaRPr lang="ar-LB" sz="1600" dirty="0"/>
          </a:p>
          <a:p>
            <a:pPr marL="285750" indent="-285750" algn="r" rtl="1">
              <a:buFontTx/>
              <a:buChar char="-"/>
            </a:pPr>
            <a:r>
              <a:rPr lang="ar-LB" sz="1600" u="sng" dirty="0"/>
              <a:t>تطوير مؤشرات أداء وربطها بمجالات أداء وعمل الوزارة </a:t>
            </a:r>
            <a:r>
              <a:rPr lang="ar-LB" sz="1600" b="1" u="sng" dirty="0"/>
              <a:t>40٪ </a:t>
            </a:r>
          </a:p>
          <a:p>
            <a:pPr algn="r" rtl="1"/>
            <a:endParaRPr lang="ar-LB" sz="1600" u="sng" dirty="0"/>
          </a:p>
          <a:p>
            <a:pPr marL="285750" indent="-285750" algn="r" rtl="1">
              <a:buFontTx/>
              <a:buChar char="-"/>
            </a:pPr>
            <a:r>
              <a:rPr lang="ar-LB" sz="1600" u="sng" dirty="0"/>
              <a:t>إرشادات و أدوات لجمع البيانات.</a:t>
            </a:r>
            <a:r>
              <a:rPr lang="ar-LB" sz="1600" dirty="0"/>
              <a:t> </a:t>
            </a:r>
            <a:r>
              <a:rPr lang="ar-LB" sz="1600" b="1" dirty="0"/>
              <a:t>32</a:t>
            </a:r>
            <a:r>
              <a:rPr lang="ar-LB" sz="1600" u="sng" dirty="0"/>
              <a:t>٪ </a:t>
            </a:r>
            <a:endParaRPr lang="en-US" sz="16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9F6150-5749-00B0-6D34-8AC3617E3808}"/>
              </a:ext>
            </a:extLst>
          </p:cNvPr>
          <p:cNvSpPr txBox="1"/>
          <p:nvPr/>
        </p:nvSpPr>
        <p:spPr>
          <a:xfrm>
            <a:off x="484719" y="1867059"/>
            <a:ext cx="112225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sz="1600" u="sng" dirty="0"/>
              <a:t>من </a:t>
            </a:r>
            <a:r>
              <a:rPr lang="ar-LB" sz="1600" b="1" u="sng" dirty="0"/>
              <a:t>ال56% </a:t>
            </a:r>
            <a:r>
              <a:rPr lang="ar-LB" sz="1600" u="sng" dirty="0"/>
              <a:t>من الوزارات التي أجابت أن لديها إرشادات</a:t>
            </a:r>
            <a:r>
              <a:rPr lang="en-US" sz="1600" b="1" u="sng" dirty="0"/>
              <a:t>(guidelines</a:t>
            </a:r>
            <a:r>
              <a:rPr lang="en-US" sz="1600" u="sng" dirty="0"/>
              <a:t>)</a:t>
            </a:r>
            <a:r>
              <a:rPr lang="ar-LB" sz="1600" u="sng" dirty="0"/>
              <a:t> لتنفيذ عملية الرصد و المتابعة والتقييم ، تناولت هذه الإرشادات  كيفية:</a:t>
            </a:r>
            <a:endParaRPr lang="ar-LB" sz="1600" dirty="0"/>
          </a:p>
        </p:txBody>
      </p:sp>
    </p:spTree>
    <p:extLst>
      <p:ext uri="{BB962C8B-B14F-4D97-AF65-F5344CB8AC3E}">
        <p14:creationId xmlns:p14="http://schemas.microsoft.com/office/powerpoint/2010/main" val="232042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 science unit_darft version" id="{2DAE0098-01C4-4692-8F88-2914EC58FC1B}" vid="{6CBC6590-6F0B-48A6-A0C7-FF250D5CA1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18C5290551694EB91F7CDDD4A01AF2" ma:contentTypeVersion="2" ma:contentTypeDescription="Create a new document." ma:contentTypeScope="" ma:versionID="e423437d42c4978b4e304e624dc9fed8">
  <xsd:schema xmlns:xsd="http://www.w3.org/2001/XMLSchema" xmlns:xs="http://www.w3.org/2001/XMLSchema" xmlns:p="http://schemas.microsoft.com/office/2006/metadata/properties" xmlns:ns2="83aeee41-c8e2-4b49-9e94-37889d32a733" targetNamespace="http://schemas.microsoft.com/office/2006/metadata/properties" ma:root="true" ma:fieldsID="95d93bd190f358198498028ae677004f" ns2:_="">
    <xsd:import namespace="83aeee41-c8e2-4b49-9e94-37889d32a7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eee41-c8e2-4b49-9e94-37889d32a7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BD14E4-7C2F-48B7-88E3-ADB485B15899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83aeee41-c8e2-4b49-9e94-37889d32a73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D48FAB0-D17E-4184-A134-09B6D1A63B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6693D5-3E48-41FC-BA62-47553877EA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aeee41-c8e2-4b49-9e94-37889d32a7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1405</Words>
  <Application>Microsoft Office PowerPoint</Application>
  <PresentationFormat>Widescreen</PresentationFormat>
  <Paragraphs>139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Garamond</vt:lpstr>
      <vt:lpstr>Selawik Light</vt:lpstr>
      <vt:lpstr>Times New Roman</vt:lpstr>
      <vt:lpstr>Wingdings</vt:lpstr>
      <vt:lpstr>SavonVTI</vt:lpstr>
      <vt:lpstr>مسح أولي  حول  قياس وإدارة الأداء المؤسسي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Emerging Technologies  Possible use to improve Trust and Responsiveness in the Public Sector</dc:title>
  <dc:creator>Federico Cocchioni</dc:creator>
  <cp:lastModifiedBy>Hend El Khatib</cp:lastModifiedBy>
  <cp:revision>24</cp:revision>
  <dcterms:created xsi:type="dcterms:W3CDTF">2023-02-17T13:02:03Z</dcterms:created>
  <dcterms:modified xsi:type="dcterms:W3CDTF">2023-03-07T08:23:37Z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bdbc11-1174-4ee9-8232-d8d3e2e855e4_Enabled">
    <vt:lpwstr>true</vt:lpwstr>
  </property>
  <property fmtid="{D5CDD505-2E9C-101B-9397-08002B2CF9AE}" pid="3" name="MSIP_Label_7bbdbc11-1174-4ee9-8232-d8d3e2e855e4_SetDate">
    <vt:lpwstr>2023-02-17T13:04:55Z</vt:lpwstr>
  </property>
  <property fmtid="{D5CDD505-2E9C-101B-9397-08002B2CF9AE}" pid="4" name="MSIP_Label_7bbdbc11-1174-4ee9-8232-d8d3e2e855e4_Method">
    <vt:lpwstr>Standard</vt:lpwstr>
  </property>
  <property fmtid="{D5CDD505-2E9C-101B-9397-08002B2CF9AE}" pid="5" name="MSIP_Label_7bbdbc11-1174-4ee9-8232-d8d3e2e855e4_Name">
    <vt:lpwstr>7bbdbc11-1174-4ee9-8232-d8d3e2e855e4</vt:lpwstr>
  </property>
  <property fmtid="{D5CDD505-2E9C-101B-9397-08002B2CF9AE}" pid="6" name="MSIP_Label_7bbdbc11-1174-4ee9-8232-d8d3e2e855e4_SiteId">
    <vt:lpwstr>0f9e35db-544f-4f60-bdcc-5ea416e6dc70</vt:lpwstr>
  </property>
  <property fmtid="{D5CDD505-2E9C-101B-9397-08002B2CF9AE}" pid="7" name="MSIP_Label_7bbdbc11-1174-4ee9-8232-d8d3e2e855e4_ActionId">
    <vt:lpwstr>eb495dbf-3315-4d32-86a1-578cc77261c0</vt:lpwstr>
  </property>
  <property fmtid="{D5CDD505-2E9C-101B-9397-08002B2CF9AE}" pid="8" name="MSIP_Label_7bbdbc11-1174-4ee9-8232-d8d3e2e855e4_ContentBits">
    <vt:lpwstr>0</vt:lpwstr>
  </property>
  <property fmtid="{D5CDD505-2E9C-101B-9397-08002B2CF9AE}" pid="9" name="ContentTypeId">
    <vt:lpwstr>0x010100A118C5290551694EB91F7CDDD4A01AF2</vt:lpwstr>
  </property>
</Properties>
</file>