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1"/>
  </p:sldMasterIdLst>
  <p:notesMasterIdLst>
    <p:notesMasterId r:id="rId106"/>
  </p:notesMasterIdLst>
  <p:handoutMasterIdLst>
    <p:handoutMasterId r:id="rId107"/>
  </p:handoutMasterIdLst>
  <p:sldIdLst>
    <p:sldId id="273" r:id="rId2"/>
    <p:sldId id="1230" r:id="rId3"/>
    <p:sldId id="1320" r:id="rId4"/>
    <p:sldId id="1321" r:id="rId5"/>
    <p:sldId id="1322" r:id="rId6"/>
    <p:sldId id="1323" r:id="rId7"/>
    <p:sldId id="1324" r:id="rId8"/>
    <p:sldId id="1313" r:id="rId9"/>
    <p:sldId id="1238" r:id="rId10"/>
    <p:sldId id="1204" r:id="rId11"/>
    <p:sldId id="1239" r:id="rId12"/>
    <p:sldId id="1236" r:id="rId13"/>
    <p:sldId id="1237" r:id="rId14"/>
    <p:sldId id="1325" r:id="rId15"/>
    <p:sldId id="1241" r:id="rId16"/>
    <p:sldId id="1326" r:id="rId17"/>
    <p:sldId id="1221" r:id="rId18"/>
    <p:sldId id="1259" r:id="rId19"/>
    <p:sldId id="1258" r:id="rId20"/>
    <p:sldId id="1260" r:id="rId21"/>
    <p:sldId id="1202" r:id="rId22"/>
    <p:sldId id="1257" r:id="rId23"/>
    <p:sldId id="292" r:id="rId24"/>
    <p:sldId id="1373" r:id="rId25"/>
    <p:sldId id="1331" r:id="rId26"/>
    <p:sldId id="1256" r:id="rId27"/>
    <p:sldId id="1254" r:id="rId28"/>
    <p:sldId id="1261" r:id="rId29"/>
    <p:sldId id="1351" r:id="rId30"/>
    <p:sldId id="1262" r:id="rId31"/>
    <p:sldId id="1263" r:id="rId32"/>
    <p:sldId id="1264" r:id="rId33"/>
    <p:sldId id="1265" r:id="rId34"/>
    <p:sldId id="1352" r:id="rId35"/>
    <p:sldId id="1353" r:id="rId36"/>
    <p:sldId id="1354" r:id="rId37"/>
    <p:sldId id="1355" r:id="rId38"/>
    <p:sldId id="1356" r:id="rId39"/>
    <p:sldId id="1374" r:id="rId40"/>
    <p:sldId id="1332" r:id="rId41"/>
    <p:sldId id="1267" r:id="rId42"/>
    <p:sldId id="1268" r:id="rId43"/>
    <p:sldId id="1207" r:id="rId44"/>
    <p:sldId id="1224" r:id="rId45"/>
    <p:sldId id="1228" r:id="rId46"/>
    <p:sldId id="1227" r:id="rId47"/>
    <p:sldId id="1226" r:id="rId48"/>
    <p:sldId id="1280" r:id="rId49"/>
    <p:sldId id="1281" r:id="rId50"/>
    <p:sldId id="1357" r:id="rId51"/>
    <p:sldId id="1367" r:id="rId52"/>
    <p:sldId id="1343" r:id="rId53"/>
    <p:sldId id="1358" r:id="rId54"/>
    <p:sldId id="1334" r:id="rId55"/>
    <p:sldId id="1375" r:id="rId56"/>
    <p:sldId id="1333" r:id="rId57"/>
    <p:sldId id="1270" r:id="rId58"/>
    <p:sldId id="1335" r:id="rId59"/>
    <p:sldId id="1271" r:id="rId60"/>
    <p:sldId id="1283" r:id="rId61"/>
    <p:sldId id="1284" r:id="rId62"/>
    <p:sldId id="1337" r:id="rId63"/>
    <p:sldId id="1376" r:id="rId64"/>
    <p:sldId id="1336" r:id="rId65"/>
    <p:sldId id="1273" r:id="rId66"/>
    <p:sldId id="1274" r:id="rId67"/>
    <p:sldId id="1363" r:id="rId68"/>
    <p:sldId id="1289" r:id="rId69"/>
    <p:sldId id="1290" r:id="rId70"/>
    <p:sldId id="1291" r:id="rId71"/>
    <p:sldId id="1339" r:id="rId72"/>
    <p:sldId id="1298" r:id="rId73"/>
    <p:sldId id="1370" r:id="rId74"/>
    <p:sldId id="1377" r:id="rId75"/>
    <p:sldId id="1340" r:id="rId76"/>
    <p:sldId id="1304" r:id="rId77"/>
    <p:sldId id="1300" r:id="rId78"/>
    <p:sldId id="1295" r:id="rId79"/>
    <p:sldId id="1359" r:id="rId80"/>
    <p:sldId id="1293" r:id="rId81"/>
    <p:sldId id="1361" r:id="rId82"/>
    <p:sldId id="1362" r:id="rId83"/>
    <p:sldId id="1371" r:id="rId84"/>
    <p:sldId id="1341" r:id="rId85"/>
    <p:sldId id="1364" r:id="rId86"/>
    <p:sldId id="1365" r:id="rId87"/>
    <p:sldId id="1249" r:id="rId88"/>
    <p:sldId id="1250" r:id="rId89"/>
    <p:sldId id="1276" r:id="rId90"/>
    <p:sldId id="1277" r:id="rId91"/>
    <p:sldId id="1342" r:id="rId92"/>
    <p:sldId id="1328" r:id="rId93"/>
    <p:sldId id="1346" r:id="rId94"/>
    <p:sldId id="1347" r:id="rId95"/>
    <p:sldId id="1345" r:id="rId96"/>
    <p:sldId id="1348" r:id="rId97"/>
    <p:sldId id="1350" r:id="rId98"/>
    <p:sldId id="1349" r:id="rId99"/>
    <p:sldId id="1368" r:id="rId100"/>
    <p:sldId id="1344" r:id="rId101"/>
    <p:sldId id="1308" r:id="rId102"/>
    <p:sldId id="1229" r:id="rId103"/>
    <p:sldId id="1369" r:id="rId104"/>
    <p:sldId id="1310" r:id="rId105"/>
  </p:sldIdLst>
  <p:sldSz cx="12192000" cy="6858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C0C0C0"/>
    <a:srgbClr val="BDC9DB"/>
    <a:srgbClr val="0298CA"/>
    <a:srgbClr val="C8CAD4"/>
    <a:srgbClr val="134985"/>
    <a:srgbClr val="A2A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7" autoAdjust="0"/>
    <p:restoredTop sz="78408" autoAdjust="0"/>
  </p:normalViewPr>
  <p:slideViewPr>
    <p:cSldViewPr snapToGrid="0" snapToObjects="1">
      <p:cViewPr varScale="1">
        <p:scale>
          <a:sx n="50" d="100"/>
          <a:sy n="50" d="100"/>
        </p:scale>
        <p:origin x="1244" y="4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42" d="100"/>
          <a:sy n="142" d="100"/>
        </p:scale>
        <p:origin x="5832" y="1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D0EE08-931B-D948-96B0-8010222DAC12}"/>
              </a:ext>
            </a:extLst>
          </p:cNvPr>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9FD28E-33B0-614A-9DFC-E9C4C88E28CA}"/>
              </a:ext>
            </a:extLst>
          </p:cNvPr>
          <p:cNvSpPr>
            <a:spLocks noGrp="1"/>
          </p:cNvSpPr>
          <p:nvPr>
            <p:ph type="dt" sz="quarter" idx="1"/>
          </p:nvPr>
        </p:nvSpPr>
        <p:spPr>
          <a:xfrm>
            <a:off x="3818971" y="0"/>
            <a:ext cx="2921582" cy="495348"/>
          </a:xfrm>
          <a:prstGeom prst="rect">
            <a:avLst/>
          </a:prstGeom>
        </p:spPr>
        <p:txBody>
          <a:bodyPr vert="horz" lIns="91440" tIns="45720" rIns="91440" bIns="45720" rtlCol="0"/>
          <a:lstStyle>
            <a:lvl1pPr algn="r">
              <a:defRPr sz="1200"/>
            </a:lvl1pPr>
          </a:lstStyle>
          <a:p>
            <a:fld id="{1E6432A5-9D1D-E844-A4AD-82CF61F20C4A}" type="datetimeFigureOut">
              <a:rPr lang="en-US" smtClean="0"/>
              <a:t>20/08/2024</a:t>
            </a:fld>
            <a:endParaRPr lang="en-US"/>
          </a:p>
        </p:txBody>
      </p:sp>
      <p:sp>
        <p:nvSpPr>
          <p:cNvPr id="4" name="Footer Placeholder 3">
            <a:extLst>
              <a:ext uri="{FF2B5EF4-FFF2-40B4-BE49-F238E27FC236}">
                <a16:creationId xmlns:a16="http://schemas.microsoft.com/office/drawing/2014/main" id="{750B5A14-726C-084B-A324-EE7A67694954}"/>
              </a:ext>
            </a:extLst>
          </p:cNvPr>
          <p:cNvSpPr>
            <a:spLocks noGrp="1"/>
          </p:cNvSpPr>
          <p:nvPr>
            <p:ph type="ftr" sz="quarter" idx="2"/>
          </p:nvPr>
        </p:nvSpPr>
        <p:spPr>
          <a:xfrm>
            <a:off x="0" y="9377320"/>
            <a:ext cx="2921582"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9B2441-7075-244D-A099-1DB0E67E98BB}"/>
              </a:ext>
            </a:extLst>
          </p:cNvPr>
          <p:cNvSpPr>
            <a:spLocks noGrp="1"/>
          </p:cNvSpPr>
          <p:nvPr>
            <p:ph type="sldNum" sz="quarter" idx="3"/>
          </p:nvPr>
        </p:nvSpPr>
        <p:spPr>
          <a:xfrm>
            <a:off x="3818971" y="9377320"/>
            <a:ext cx="2921582" cy="495347"/>
          </a:xfrm>
          <a:prstGeom prst="rect">
            <a:avLst/>
          </a:prstGeom>
        </p:spPr>
        <p:txBody>
          <a:bodyPr vert="horz" lIns="91440" tIns="45720" rIns="91440" bIns="45720" rtlCol="0" anchor="b"/>
          <a:lstStyle>
            <a:lvl1pPr algn="r">
              <a:defRPr sz="1200"/>
            </a:lvl1pPr>
          </a:lstStyle>
          <a:p>
            <a:fld id="{21989CE1-10AC-1940-BC63-371D5DC47C4B}" type="slidenum">
              <a:rPr lang="en-US" smtClean="0"/>
              <a:t>‹#›</a:t>
            </a:fld>
            <a:endParaRPr lang="en-US"/>
          </a:p>
        </p:txBody>
      </p:sp>
    </p:spTree>
    <p:extLst>
      <p:ext uri="{BB962C8B-B14F-4D97-AF65-F5344CB8AC3E}">
        <p14:creationId xmlns:p14="http://schemas.microsoft.com/office/powerpoint/2010/main" val="557858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06051B7D-5F64-5949-A811-97A405C7F271}" type="datetimeFigureOut">
              <a:rPr lang="en-US" smtClean="0"/>
              <a:t>20/08/2024</a:t>
            </a:fld>
            <a:endParaRPr lang="en-US"/>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1221"/>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20"/>
            <a:ext cx="2921582"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77320"/>
            <a:ext cx="2921582" cy="495347"/>
          </a:xfrm>
          <a:prstGeom prst="rect">
            <a:avLst/>
          </a:prstGeom>
        </p:spPr>
        <p:txBody>
          <a:bodyPr vert="horz" lIns="91440" tIns="45720" rIns="91440" bIns="45720" rtlCol="0" anchor="b"/>
          <a:lstStyle>
            <a:lvl1pPr algn="r">
              <a:defRPr sz="1200"/>
            </a:lvl1pPr>
          </a:lstStyle>
          <a:p>
            <a:fld id="{FB27F49A-4A76-8648-9A37-132247F598C3}" type="slidenum">
              <a:rPr lang="en-US" smtClean="0"/>
              <a:t>‹#›</a:t>
            </a:fld>
            <a:endParaRPr lang="en-US"/>
          </a:p>
        </p:txBody>
      </p:sp>
    </p:spTree>
    <p:extLst>
      <p:ext uri="{BB962C8B-B14F-4D97-AF65-F5344CB8AC3E}">
        <p14:creationId xmlns:p14="http://schemas.microsoft.com/office/powerpoint/2010/main" val="1823038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a:t>
            </a:fld>
            <a:endParaRPr lang="en-US"/>
          </a:p>
        </p:txBody>
      </p:sp>
    </p:spTree>
    <p:extLst>
      <p:ext uri="{BB962C8B-B14F-4D97-AF65-F5344CB8AC3E}">
        <p14:creationId xmlns:p14="http://schemas.microsoft.com/office/powerpoint/2010/main" val="3710097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10</a:t>
            </a:fld>
            <a:endParaRPr lang="en-US"/>
          </a:p>
        </p:txBody>
      </p:sp>
    </p:spTree>
    <p:extLst>
      <p:ext uri="{BB962C8B-B14F-4D97-AF65-F5344CB8AC3E}">
        <p14:creationId xmlns:p14="http://schemas.microsoft.com/office/powerpoint/2010/main" val="6686480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100</a:t>
            </a:fld>
            <a:endParaRPr lang="en-US"/>
          </a:p>
        </p:txBody>
      </p:sp>
    </p:spTree>
    <p:extLst>
      <p:ext uri="{BB962C8B-B14F-4D97-AF65-F5344CB8AC3E}">
        <p14:creationId xmlns:p14="http://schemas.microsoft.com/office/powerpoint/2010/main" val="1095385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101</a:t>
            </a:fld>
            <a:endParaRPr lang="en-US"/>
          </a:p>
        </p:txBody>
      </p:sp>
    </p:spTree>
    <p:extLst>
      <p:ext uri="{BB962C8B-B14F-4D97-AF65-F5344CB8AC3E}">
        <p14:creationId xmlns:p14="http://schemas.microsoft.com/office/powerpoint/2010/main" val="422106559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102</a:t>
            </a:fld>
            <a:endParaRPr lang="en-US"/>
          </a:p>
        </p:txBody>
      </p:sp>
    </p:spTree>
    <p:extLst>
      <p:ext uri="{BB962C8B-B14F-4D97-AF65-F5344CB8AC3E}">
        <p14:creationId xmlns:p14="http://schemas.microsoft.com/office/powerpoint/2010/main" val="4228341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103</a:t>
            </a:fld>
            <a:endParaRPr lang="en-US"/>
          </a:p>
        </p:txBody>
      </p:sp>
    </p:spTree>
    <p:extLst>
      <p:ext uri="{BB962C8B-B14F-4D97-AF65-F5344CB8AC3E}">
        <p14:creationId xmlns:p14="http://schemas.microsoft.com/office/powerpoint/2010/main" val="30498175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104</a:t>
            </a:fld>
            <a:endParaRPr lang="en-US"/>
          </a:p>
        </p:txBody>
      </p:sp>
    </p:spTree>
    <p:extLst>
      <p:ext uri="{BB962C8B-B14F-4D97-AF65-F5344CB8AC3E}">
        <p14:creationId xmlns:p14="http://schemas.microsoft.com/office/powerpoint/2010/main" val="4187984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11</a:t>
            </a:fld>
            <a:endParaRPr lang="en-US"/>
          </a:p>
        </p:txBody>
      </p:sp>
    </p:spTree>
    <p:extLst>
      <p:ext uri="{BB962C8B-B14F-4D97-AF65-F5344CB8AC3E}">
        <p14:creationId xmlns:p14="http://schemas.microsoft.com/office/powerpoint/2010/main" val="851309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12</a:t>
            </a:fld>
            <a:endParaRPr lang="en-US"/>
          </a:p>
        </p:txBody>
      </p:sp>
    </p:spTree>
    <p:extLst>
      <p:ext uri="{BB962C8B-B14F-4D97-AF65-F5344CB8AC3E}">
        <p14:creationId xmlns:p14="http://schemas.microsoft.com/office/powerpoint/2010/main" val="3586941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13</a:t>
            </a:fld>
            <a:endParaRPr lang="en-US"/>
          </a:p>
        </p:txBody>
      </p:sp>
    </p:spTree>
    <p:extLst>
      <p:ext uri="{BB962C8B-B14F-4D97-AF65-F5344CB8AC3E}">
        <p14:creationId xmlns:p14="http://schemas.microsoft.com/office/powerpoint/2010/main" val="92603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14</a:t>
            </a:fld>
            <a:endParaRPr lang="en-US"/>
          </a:p>
        </p:txBody>
      </p:sp>
    </p:spTree>
    <p:extLst>
      <p:ext uri="{BB962C8B-B14F-4D97-AF65-F5344CB8AC3E}">
        <p14:creationId xmlns:p14="http://schemas.microsoft.com/office/powerpoint/2010/main" val="368783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15</a:t>
            </a:fld>
            <a:endParaRPr lang="en-US"/>
          </a:p>
        </p:txBody>
      </p:sp>
    </p:spTree>
    <p:extLst>
      <p:ext uri="{BB962C8B-B14F-4D97-AF65-F5344CB8AC3E}">
        <p14:creationId xmlns:p14="http://schemas.microsoft.com/office/powerpoint/2010/main" val="3167362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16</a:t>
            </a:fld>
            <a:endParaRPr lang="en-US"/>
          </a:p>
        </p:txBody>
      </p:sp>
    </p:spTree>
    <p:extLst>
      <p:ext uri="{BB962C8B-B14F-4D97-AF65-F5344CB8AC3E}">
        <p14:creationId xmlns:p14="http://schemas.microsoft.com/office/powerpoint/2010/main" val="3162482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17</a:t>
            </a:fld>
            <a:endParaRPr lang="en-US"/>
          </a:p>
        </p:txBody>
      </p:sp>
    </p:spTree>
    <p:extLst>
      <p:ext uri="{BB962C8B-B14F-4D97-AF65-F5344CB8AC3E}">
        <p14:creationId xmlns:p14="http://schemas.microsoft.com/office/powerpoint/2010/main" val="284726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18</a:t>
            </a:fld>
            <a:endParaRPr lang="en-US"/>
          </a:p>
        </p:txBody>
      </p:sp>
    </p:spTree>
    <p:extLst>
      <p:ext uri="{BB962C8B-B14F-4D97-AF65-F5344CB8AC3E}">
        <p14:creationId xmlns:p14="http://schemas.microsoft.com/office/powerpoint/2010/main" val="2529306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19</a:t>
            </a:fld>
            <a:endParaRPr lang="en-US"/>
          </a:p>
        </p:txBody>
      </p:sp>
    </p:spTree>
    <p:extLst>
      <p:ext uri="{BB962C8B-B14F-4D97-AF65-F5344CB8AC3E}">
        <p14:creationId xmlns:p14="http://schemas.microsoft.com/office/powerpoint/2010/main" val="4188473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a:t>
            </a:fld>
            <a:endParaRPr lang="en-US"/>
          </a:p>
        </p:txBody>
      </p:sp>
    </p:spTree>
    <p:extLst>
      <p:ext uri="{BB962C8B-B14F-4D97-AF65-F5344CB8AC3E}">
        <p14:creationId xmlns:p14="http://schemas.microsoft.com/office/powerpoint/2010/main" val="36962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20</a:t>
            </a:fld>
            <a:endParaRPr lang="en-US"/>
          </a:p>
        </p:txBody>
      </p:sp>
    </p:spTree>
    <p:extLst>
      <p:ext uri="{BB962C8B-B14F-4D97-AF65-F5344CB8AC3E}">
        <p14:creationId xmlns:p14="http://schemas.microsoft.com/office/powerpoint/2010/main" val="2266463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21</a:t>
            </a:fld>
            <a:endParaRPr lang="en-US"/>
          </a:p>
        </p:txBody>
      </p:sp>
    </p:spTree>
    <p:extLst>
      <p:ext uri="{BB962C8B-B14F-4D97-AF65-F5344CB8AC3E}">
        <p14:creationId xmlns:p14="http://schemas.microsoft.com/office/powerpoint/2010/main" val="1127802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22</a:t>
            </a:fld>
            <a:endParaRPr lang="en-US"/>
          </a:p>
        </p:txBody>
      </p:sp>
    </p:spTree>
    <p:extLst>
      <p:ext uri="{BB962C8B-B14F-4D97-AF65-F5344CB8AC3E}">
        <p14:creationId xmlns:p14="http://schemas.microsoft.com/office/powerpoint/2010/main" val="159466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23</a:t>
            </a:fld>
            <a:endParaRPr lang="en-US"/>
          </a:p>
        </p:txBody>
      </p:sp>
    </p:spTree>
    <p:extLst>
      <p:ext uri="{BB962C8B-B14F-4D97-AF65-F5344CB8AC3E}">
        <p14:creationId xmlns:p14="http://schemas.microsoft.com/office/powerpoint/2010/main" val="1694329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24</a:t>
            </a:fld>
            <a:endParaRPr lang="en-US"/>
          </a:p>
        </p:txBody>
      </p:sp>
    </p:spTree>
    <p:extLst>
      <p:ext uri="{BB962C8B-B14F-4D97-AF65-F5344CB8AC3E}">
        <p14:creationId xmlns:p14="http://schemas.microsoft.com/office/powerpoint/2010/main" val="1469902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25</a:t>
            </a:fld>
            <a:endParaRPr lang="en-US"/>
          </a:p>
        </p:txBody>
      </p:sp>
    </p:spTree>
    <p:extLst>
      <p:ext uri="{BB962C8B-B14F-4D97-AF65-F5344CB8AC3E}">
        <p14:creationId xmlns:p14="http://schemas.microsoft.com/office/powerpoint/2010/main" val="1715415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26</a:t>
            </a:fld>
            <a:endParaRPr lang="en-US"/>
          </a:p>
        </p:txBody>
      </p:sp>
    </p:spTree>
    <p:extLst>
      <p:ext uri="{BB962C8B-B14F-4D97-AF65-F5344CB8AC3E}">
        <p14:creationId xmlns:p14="http://schemas.microsoft.com/office/powerpoint/2010/main" val="3478047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27</a:t>
            </a:fld>
            <a:endParaRPr lang="en-US"/>
          </a:p>
        </p:txBody>
      </p:sp>
    </p:spTree>
    <p:extLst>
      <p:ext uri="{BB962C8B-B14F-4D97-AF65-F5344CB8AC3E}">
        <p14:creationId xmlns:p14="http://schemas.microsoft.com/office/powerpoint/2010/main" val="4036910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28</a:t>
            </a:fld>
            <a:endParaRPr lang="en-US"/>
          </a:p>
        </p:txBody>
      </p:sp>
    </p:spTree>
    <p:extLst>
      <p:ext uri="{BB962C8B-B14F-4D97-AF65-F5344CB8AC3E}">
        <p14:creationId xmlns:p14="http://schemas.microsoft.com/office/powerpoint/2010/main" val="1333924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29</a:t>
            </a:fld>
            <a:endParaRPr lang="en-US"/>
          </a:p>
        </p:txBody>
      </p:sp>
    </p:spTree>
    <p:extLst>
      <p:ext uri="{BB962C8B-B14F-4D97-AF65-F5344CB8AC3E}">
        <p14:creationId xmlns:p14="http://schemas.microsoft.com/office/powerpoint/2010/main" val="173316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3</a:t>
            </a:fld>
            <a:endParaRPr lang="en-US"/>
          </a:p>
        </p:txBody>
      </p:sp>
    </p:spTree>
    <p:extLst>
      <p:ext uri="{BB962C8B-B14F-4D97-AF65-F5344CB8AC3E}">
        <p14:creationId xmlns:p14="http://schemas.microsoft.com/office/powerpoint/2010/main" val="2594477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30</a:t>
            </a:fld>
            <a:endParaRPr lang="en-US"/>
          </a:p>
        </p:txBody>
      </p:sp>
    </p:spTree>
    <p:extLst>
      <p:ext uri="{BB962C8B-B14F-4D97-AF65-F5344CB8AC3E}">
        <p14:creationId xmlns:p14="http://schemas.microsoft.com/office/powerpoint/2010/main" val="541804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31</a:t>
            </a:fld>
            <a:endParaRPr lang="en-US"/>
          </a:p>
        </p:txBody>
      </p:sp>
    </p:spTree>
    <p:extLst>
      <p:ext uri="{BB962C8B-B14F-4D97-AF65-F5344CB8AC3E}">
        <p14:creationId xmlns:p14="http://schemas.microsoft.com/office/powerpoint/2010/main" val="3028566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32</a:t>
            </a:fld>
            <a:endParaRPr lang="en-US"/>
          </a:p>
        </p:txBody>
      </p:sp>
    </p:spTree>
    <p:extLst>
      <p:ext uri="{BB962C8B-B14F-4D97-AF65-F5344CB8AC3E}">
        <p14:creationId xmlns:p14="http://schemas.microsoft.com/office/powerpoint/2010/main" val="9925064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33</a:t>
            </a:fld>
            <a:endParaRPr lang="en-US"/>
          </a:p>
        </p:txBody>
      </p:sp>
    </p:spTree>
    <p:extLst>
      <p:ext uri="{BB962C8B-B14F-4D97-AF65-F5344CB8AC3E}">
        <p14:creationId xmlns:p14="http://schemas.microsoft.com/office/powerpoint/2010/main" val="363325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34</a:t>
            </a:fld>
            <a:endParaRPr lang="en-US"/>
          </a:p>
        </p:txBody>
      </p:sp>
    </p:spTree>
    <p:extLst>
      <p:ext uri="{BB962C8B-B14F-4D97-AF65-F5344CB8AC3E}">
        <p14:creationId xmlns:p14="http://schemas.microsoft.com/office/powerpoint/2010/main" val="1103732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35</a:t>
            </a:fld>
            <a:endParaRPr lang="en-US"/>
          </a:p>
        </p:txBody>
      </p:sp>
    </p:spTree>
    <p:extLst>
      <p:ext uri="{BB962C8B-B14F-4D97-AF65-F5344CB8AC3E}">
        <p14:creationId xmlns:p14="http://schemas.microsoft.com/office/powerpoint/2010/main" val="2864280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36</a:t>
            </a:fld>
            <a:endParaRPr lang="en-US"/>
          </a:p>
        </p:txBody>
      </p:sp>
    </p:spTree>
    <p:extLst>
      <p:ext uri="{BB962C8B-B14F-4D97-AF65-F5344CB8AC3E}">
        <p14:creationId xmlns:p14="http://schemas.microsoft.com/office/powerpoint/2010/main" val="584914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37</a:t>
            </a:fld>
            <a:endParaRPr lang="en-US"/>
          </a:p>
        </p:txBody>
      </p:sp>
    </p:spTree>
    <p:extLst>
      <p:ext uri="{BB962C8B-B14F-4D97-AF65-F5344CB8AC3E}">
        <p14:creationId xmlns:p14="http://schemas.microsoft.com/office/powerpoint/2010/main" val="3396439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38</a:t>
            </a:fld>
            <a:endParaRPr lang="en-US"/>
          </a:p>
        </p:txBody>
      </p:sp>
    </p:spTree>
    <p:extLst>
      <p:ext uri="{BB962C8B-B14F-4D97-AF65-F5344CB8AC3E}">
        <p14:creationId xmlns:p14="http://schemas.microsoft.com/office/powerpoint/2010/main" val="301832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39</a:t>
            </a:fld>
            <a:endParaRPr lang="en-US"/>
          </a:p>
        </p:txBody>
      </p:sp>
    </p:spTree>
    <p:extLst>
      <p:ext uri="{BB962C8B-B14F-4D97-AF65-F5344CB8AC3E}">
        <p14:creationId xmlns:p14="http://schemas.microsoft.com/office/powerpoint/2010/main" val="3700114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4</a:t>
            </a:fld>
            <a:endParaRPr lang="en-US"/>
          </a:p>
        </p:txBody>
      </p:sp>
    </p:spTree>
    <p:extLst>
      <p:ext uri="{BB962C8B-B14F-4D97-AF65-F5344CB8AC3E}">
        <p14:creationId xmlns:p14="http://schemas.microsoft.com/office/powerpoint/2010/main" val="320110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40</a:t>
            </a:fld>
            <a:endParaRPr lang="en-US"/>
          </a:p>
        </p:txBody>
      </p:sp>
    </p:spTree>
    <p:extLst>
      <p:ext uri="{BB962C8B-B14F-4D97-AF65-F5344CB8AC3E}">
        <p14:creationId xmlns:p14="http://schemas.microsoft.com/office/powerpoint/2010/main" val="2907950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41</a:t>
            </a:fld>
            <a:endParaRPr lang="en-US"/>
          </a:p>
        </p:txBody>
      </p:sp>
    </p:spTree>
    <p:extLst>
      <p:ext uri="{BB962C8B-B14F-4D97-AF65-F5344CB8AC3E}">
        <p14:creationId xmlns:p14="http://schemas.microsoft.com/office/powerpoint/2010/main" val="3665319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42</a:t>
            </a:fld>
            <a:endParaRPr lang="en-US"/>
          </a:p>
        </p:txBody>
      </p:sp>
    </p:spTree>
    <p:extLst>
      <p:ext uri="{BB962C8B-B14F-4D97-AF65-F5344CB8AC3E}">
        <p14:creationId xmlns:p14="http://schemas.microsoft.com/office/powerpoint/2010/main" val="27194400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43</a:t>
            </a:fld>
            <a:endParaRPr lang="en-US"/>
          </a:p>
        </p:txBody>
      </p:sp>
    </p:spTree>
    <p:extLst>
      <p:ext uri="{BB962C8B-B14F-4D97-AF65-F5344CB8AC3E}">
        <p14:creationId xmlns:p14="http://schemas.microsoft.com/office/powerpoint/2010/main" val="29531985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44</a:t>
            </a:fld>
            <a:endParaRPr lang="en-US"/>
          </a:p>
        </p:txBody>
      </p:sp>
    </p:spTree>
    <p:extLst>
      <p:ext uri="{BB962C8B-B14F-4D97-AF65-F5344CB8AC3E}">
        <p14:creationId xmlns:p14="http://schemas.microsoft.com/office/powerpoint/2010/main" val="4023706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45</a:t>
            </a:fld>
            <a:endParaRPr lang="en-US"/>
          </a:p>
        </p:txBody>
      </p:sp>
    </p:spTree>
    <p:extLst>
      <p:ext uri="{BB962C8B-B14F-4D97-AF65-F5344CB8AC3E}">
        <p14:creationId xmlns:p14="http://schemas.microsoft.com/office/powerpoint/2010/main" val="1774600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46</a:t>
            </a:fld>
            <a:endParaRPr lang="en-US"/>
          </a:p>
        </p:txBody>
      </p:sp>
    </p:spTree>
    <p:extLst>
      <p:ext uri="{BB962C8B-B14F-4D97-AF65-F5344CB8AC3E}">
        <p14:creationId xmlns:p14="http://schemas.microsoft.com/office/powerpoint/2010/main" val="164354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47</a:t>
            </a:fld>
            <a:endParaRPr lang="en-US"/>
          </a:p>
        </p:txBody>
      </p:sp>
    </p:spTree>
    <p:extLst>
      <p:ext uri="{BB962C8B-B14F-4D97-AF65-F5344CB8AC3E}">
        <p14:creationId xmlns:p14="http://schemas.microsoft.com/office/powerpoint/2010/main" val="1644887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48</a:t>
            </a:fld>
            <a:endParaRPr lang="en-US"/>
          </a:p>
        </p:txBody>
      </p:sp>
    </p:spTree>
    <p:extLst>
      <p:ext uri="{BB962C8B-B14F-4D97-AF65-F5344CB8AC3E}">
        <p14:creationId xmlns:p14="http://schemas.microsoft.com/office/powerpoint/2010/main" val="1038493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49</a:t>
            </a:fld>
            <a:endParaRPr lang="en-US"/>
          </a:p>
        </p:txBody>
      </p:sp>
    </p:spTree>
    <p:extLst>
      <p:ext uri="{BB962C8B-B14F-4D97-AF65-F5344CB8AC3E}">
        <p14:creationId xmlns:p14="http://schemas.microsoft.com/office/powerpoint/2010/main" val="3736235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5</a:t>
            </a:fld>
            <a:endParaRPr lang="en-US"/>
          </a:p>
        </p:txBody>
      </p:sp>
    </p:spTree>
    <p:extLst>
      <p:ext uri="{BB962C8B-B14F-4D97-AF65-F5344CB8AC3E}">
        <p14:creationId xmlns:p14="http://schemas.microsoft.com/office/powerpoint/2010/main" val="2241293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50</a:t>
            </a:fld>
            <a:endParaRPr lang="en-US"/>
          </a:p>
        </p:txBody>
      </p:sp>
    </p:spTree>
    <p:extLst>
      <p:ext uri="{BB962C8B-B14F-4D97-AF65-F5344CB8AC3E}">
        <p14:creationId xmlns:p14="http://schemas.microsoft.com/office/powerpoint/2010/main" val="900846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51</a:t>
            </a:fld>
            <a:endParaRPr lang="en-US"/>
          </a:p>
        </p:txBody>
      </p:sp>
    </p:spTree>
    <p:extLst>
      <p:ext uri="{BB962C8B-B14F-4D97-AF65-F5344CB8AC3E}">
        <p14:creationId xmlns:p14="http://schemas.microsoft.com/office/powerpoint/2010/main" val="3528230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52</a:t>
            </a:fld>
            <a:endParaRPr lang="en-US"/>
          </a:p>
        </p:txBody>
      </p:sp>
    </p:spTree>
    <p:extLst>
      <p:ext uri="{BB962C8B-B14F-4D97-AF65-F5344CB8AC3E}">
        <p14:creationId xmlns:p14="http://schemas.microsoft.com/office/powerpoint/2010/main" val="2745473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FB27F49A-4A76-8648-9A37-132247F598C3}" type="slidenum">
              <a:rPr lang="en-US" smtClean="0"/>
              <a:t>53</a:t>
            </a:fld>
            <a:endParaRPr lang="en-US"/>
          </a:p>
        </p:txBody>
      </p:sp>
    </p:spTree>
    <p:extLst>
      <p:ext uri="{BB962C8B-B14F-4D97-AF65-F5344CB8AC3E}">
        <p14:creationId xmlns:p14="http://schemas.microsoft.com/office/powerpoint/2010/main" val="3759152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54</a:t>
            </a:fld>
            <a:endParaRPr lang="en-US"/>
          </a:p>
        </p:txBody>
      </p:sp>
    </p:spTree>
    <p:extLst>
      <p:ext uri="{BB962C8B-B14F-4D97-AF65-F5344CB8AC3E}">
        <p14:creationId xmlns:p14="http://schemas.microsoft.com/office/powerpoint/2010/main" val="4860442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55</a:t>
            </a:fld>
            <a:endParaRPr lang="en-US"/>
          </a:p>
        </p:txBody>
      </p:sp>
    </p:spTree>
    <p:extLst>
      <p:ext uri="{BB962C8B-B14F-4D97-AF65-F5344CB8AC3E}">
        <p14:creationId xmlns:p14="http://schemas.microsoft.com/office/powerpoint/2010/main" val="3711831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56</a:t>
            </a:fld>
            <a:endParaRPr lang="en-US"/>
          </a:p>
        </p:txBody>
      </p:sp>
    </p:spTree>
    <p:extLst>
      <p:ext uri="{BB962C8B-B14F-4D97-AF65-F5344CB8AC3E}">
        <p14:creationId xmlns:p14="http://schemas.microsoft.com/office/powerpoint/2010/main" val="154828677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57</a:t>
            </a:fld>
            <a:endParaRPr lang="en-US"/>
          </a:p>
        </p:txBody>
      </p:sp>
    </p:spTree>
    <p:extLst>
      <p:ext uri="{BB962C8B-B14F-4D97-AF65-F5344CB8AC3E}">
        <p14:creationId xmlns:p14="http://schemas.microsoft.com/office/powerpoint/2010/main" val="1776820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58</a:t>
            </a:fld>
            <a:endParaRPr lang="en-US"/>
          </a:p>
        </p:txBody>
      </p:sp>
    </p:spTree>
    <p:extLst>
      <p:ext uri="{BB962C8B-B14F-4D97-AF65-F5344CB8AC3E}">
        <p14:creationId xmlns:p14="http://schemas.microsoft.com/office/powerpoint/2010/main" val="10754024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59</a:t>
            </a:fld>
            <a:endParaRPr lang="en-US"/>
          </a:p>
        </p:txBody>
      </p:sp>
    </p:spTree>
    <p:extLst>
      <p:ext uri="{BB962C8B-B14F-4D97-AF65-F5344CB8AC3E}">
        <p14:creationId xmlns:p14="http://schemas.microsoft.com/office/powerpoint/2010/main" val="133599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a:t>
            </a:fld>
            <a:endParaRPr lang="en-US"/>
          </a:p>
        </p:txBody>
      </p:sp>
    </p:spTree>
    <p:extLst>
      <p:ext uri="{BB962C8B-B14F-4D97-AF65-F5344CB8AC3E}">
        <p14:creationId xmlns:p14="http://schemas.microsoft.com/office/powerpoint/2010/main" val="37641401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60</a:t>
            </a:fld>
            <a:endParaRPr lang="en-US"/>
          </a:p>
        </p:txBody>
      </p:sp>
    </p:spTree>
    <p:extLst>
      <p:ext uri="{BB962C8B-B14F-4D97-AF65-F5344CB8AC3E}">
        <p14:creationId xmlns:p14="http://schemas.microsoft.com/office/powerpoint/2010/main" val="8724233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61</a:t>
            </a:fld>
            <a:endParaRPr lang="en-US"/>
          </a:p>
        </p:txBody>
      </p:sp>
    </p:spTree>
    <p:extLst>
      <p:ext uri="{BB962C8B-B14F-4D97-AF65-F5344CB8AC3E}">
        <p14:creationId xmlns:p14="http://schemas.microsoft.com/office/powerpoint/2010/main" val="12574037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62</a:t>
            </a:fld>
            <a:endParaRPr lang="en-US"/>
          </a:p>
        </p:txBody>
      </p:sp>
    </p:spTree>
    <p:extLst>
      <p:ext uri="{BB962C8B-B14F-4D97-AF65-F5344CB8AC3E}">
        <p14:creationId xmlns:p14="http://schemas.microsoft.com/office/powerpoint/2010/main" val="3468666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63</a:t>
            </a:fld>
            <a:endParaRPr lang="en-US"/>
          </a:p>
        </p:txBody>
      </p:sp>
    </p:spTree>
    <p:extLst>
      <p:ext uri="{BB962C8B-B14F-4D97-AF65-F5344CB8AC3E}">
        <p14:creationId xmlns:p14="http://schemas.microsoft.com/office/powerpoint/2010/main" val="37883370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64</a:t>
            </a:fld>
            <a:endParaRPr lang="en-US"/>
          </a:p>
        </p:txBody>
      </p:sp>
    </p:spTree>
    <p:extLst>
      <p:ext uri="{BB962C8B-B14F-4D97-AF65-F5344CB8AC3E}">
        <p14:creationId xmlns:p14="http://schemas.microsoft.com/office/powerpoint/2010/main" val="31272182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65</a:t>
            </a:fld>
            <a:endParaRPr lang="en-US"/>
          </a:p>
        </p:txBody>
      </p:sp>
    </p:spTree>
    <p:extLst>
      <p:ext uri="{BB962C8B-B14F-4D97-AF65-F5344CB8AC3E}">
        <p14:creationId xmlns:p14="http://schemas.microsoft.com/office/powerpoint/2010/main" val="18469294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66</a:t>
            </a:fld>
            <a:endParaRPr lang="en-US"/>
          </a:p>
        </p:txBody>
      </p:sp>
    </p:spTree>
    <p:extLst>
      <p:ext uri="{BB962C8B-B14F-4D97-AF65-F5344CB8AC3E}">
        <p14:creationId xmlns:p14="http://schemas.microsoft.com/office/powerpoint/2010/main" val="12765483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67</a:t>
            </a:fld>
            <a:endParaRPr lang="en-US"/>
          </a:p>
        </p:txBody>
      </p:sp>
    </p:spTree>
    <p:extLst>
      <p:ext uri="{BB962C8B-B14F-4D97-AF65-F5344CB8AC3E}">
        <p14:creationId xmlns:p14="http://schemas.microsoft.com/office/powerpoint/2010/main" val="132534254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68</a:t>
            </a:fld>
            <a:endParaRPr lang="en-US"/>
          </a:p>
        </p:txBody>
      </p:sp>
    </p:spTree>
    <p:extLst>
      <p:ext uri="{BB962C8B-B14F-4D97-AF65-F5344CB8AC3E}">
        <p14:creationId xmlns:p14="http://schemas.microsoft.com/office/powerpoint/2010/main" val="17517736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69</a:t>
            </a:fld>
            <a:endParaRPr lang="en-US"/>
          </a:p>
        </p:txBody>
      </p:sp>
    </p:spTree>
    <p:extLst>
      <p:ext uri="{BB962C8B-B14F-4D97-AF65-F5344CB8AC3E}">
        <p14:creationId xmlns:p14="http://schemas.microsoft.com/office/powerpoint/2010/main" val="158612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7</a:t>
            </a:fld>
            <a:endParaRPr lang="en-US"/>
          </a:p>
        </p:txBody>
      </p:sp>
    </p:spTree>
    <p:extLst>
      <p:ext uri="{BB962C8B-B14F-4D97-AF65-F5344CB8AC3E}">
        <p14:creationId xmlns:p14="http://schemas.microsoft.com/office/powerpoint/2010/main" val="30163587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70</a:t>
            </a:fld>
            <a:endParaRPr lang="en-US"/>
          </a:p>
        </p:txBody>
      </p:sp>
    </p:spTree>
    <p:extLst>
      <p:ext uri="{BB962C8B-B14F-4D97-AF65-F5344CB8AC3E}">
        <p14:creationId xmlns:p14="http://schemas.microsoft.com/office/powerpoint/2010/main" val="35449900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71</a:t>
            </a:fld>
            <a:endParaRPr lang="en-US"/>
          </a:p>
        </p:txBody>
      </p:sp>
    </p:spTree>
    <p:extLst>
      <p:ext uri="{BB962C8B-B14F-4D97-AF65-F5344CB8AC3E}">
        <p14:creationId xmlns:p14="http://schemas.microsoft.com/office/powerpoint/2010/main" val="4215796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72</a:t>
            </a:fld>
            <a:endParaRPr lang="en-US"/>
          </a:p>
        </p:txBody>
      </p:sp>
    </p:spTree>
    <p:extLst>
      <p:ext uri="{BB962C8B-B14F-4D97-AF65-F5344CB8AC3E}">
        <p14:creationId xmlns:p14="http://schemas.microsoft.com/office/powerpoint/2010/main" val="11042338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73</a:t>
            </a:fld>
            <a:endParaRPr lang="en-US"/>
          </a:p>
        </p:txBody>
      </p:sp>
    </p:spTree>
    <p:extLst>
      <p:ext uri="{BB962C8B-B14F-4D97-AF65-F5344CB8AC3E}">
        <p14:creationId xmlns:p14="http://schemas.microsoft.com/office/powerpoint/2010/main" val="26088358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74</a:t>
            </a:fld>
            <a:endParaRPr lang="en-US"/>
          </a:p>
        </p:txBody>
      </p:sp>
    </p:spTree>
    <p:extLst>
      <p:ext uri="{BB962C8B-B14F-4D97-AF65-F5344CB8AC3E}">
        <p14:creationId xmlns:p14="http://schemas.microsoft.com/office/powerpoint/2010/main" val="31553201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75</a:t>
            </a:fld>
            <a:endParaRPr lang="en-US"/>
          </a:p>
        </p:txBody>
      </p:sp>
    </p:spTree>
    <p:extLst>
      <p:ext uri="{BB962C8B-B14F-4D97-AF65-F5344CB8AC3E}">
        <p14:creationId xmlns:p14="http://schemas.microsoft.com/office/powerpoint/2010/main" val="2216564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76</a:t>
            </a:fld>
            <a:endParaRPr lang="en-US"/>
          </a:p>
        </p:txBody>
      </p:sp>
    </p:spTree>
    <p:extLst>
      <p:ext uri="{BB962C8B-B14F-4D97-AF65-F5344CB8AC3E}">
        <p14:creationId xmlns:p14="http://schemas.microsoft.com/office/powerpoint/2010/main" val="26918436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77</a:t>
            </a:fld>
            <a:endParaRPr lang="en-US"/>
          </a:p>
        </p:txBody>
      </p:sp>
    </p:spTree>
    <p:extLst>
      <p:ext uri="{BB962C8B-B14F-4D97-AF65-F5344CB8AC3E}">
        <p14:creationId xmlns:p14="http://schemas.microsoft.com/office/powerpoint/2010/main" val="21376384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78</a:t>
            </a:fld>
            <a:endParaRPr lang="en-US"/>
          </a:p>
        </p:txBody>
      </p:sp>
    </p:spTree>
    <p:extLst>
      <p:ext uri="{BB962C8B-B14F-4D97-AF65-F5344CB8AC3E}">
        <p14:creationId xmlns:p14="http://schemas.microsoft.com/office/powerpoint/2010/main" val="16193687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79</a:t>
            </a:fld>
            <a:endParaRPr lang="en-US"/>
          </a:p>
        </p:txBody>
      </p:sp>
    </p:spTree>
    <p:extLst>
      <p:ext uri="{BB962C8B-B14F-4D97-AF65-F5344CB8AC3E}">
        <p14:creationId xmlns:p14="http://schemas.microsoft.com/office/powerpoint/2010/main" val="1772280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8</a:t>
            </a:fld>
            <a:endParaRPr lang="en-US"/>
          </a:p>
        </p:txBody>
      </p:sp>
    </p:spTree>
    <p:extLst>
      <p:ext uri="{BB962C8B-B14F-4D97-AF65-F5344CB8AC3E}">
        <p14:creationId xmlns:p14="http://schemas.microsoft.com/office/powerpoint/2010/main" val="41493234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80</a:t>
            </a:fld>
            <a:endParaRPr lang="en-US"/>
          </a:p>
        </p:txBody>
      </p:sp>
    </p:spTree>
    <p:extLst>
      <p:ext uri="{BB962C8B-B14F-4D97-AF65-F5344CB8AC3E}">
        <p14:creationId xmlns:p14="http://schemas.microsoft.com/office/powerpoint/2010/main" val="23692057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81</a:t>
            </a:fld>
            <a:endParaRPr lang="en-US"/>
          </a:p>
        </p:txBody>
      </p:sp>
    </p:spTree>
    <p:extLst>
      <p:ext uri="{BB962C8B-B14F-4D97-AF65-F5344CB8AC3E}">
        <p14:creationId xmlns:p14="http://schemas.microsoft.com/office/powerpoint/2010/main" val="7562196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82</a:t>
            </a:fld>
            <a:endParaRPr lang="en-US"/>
          </a:p>
        </p:txBody>
      </p:sp>
    </p:spTree>
    <p:extLst>
      <p:ext uri="{BB962C8B-B14F-4D97-AF65-F5344CB8AC3E}">
        <p14:creationId xmlns:p14="http://schemas.microsoft.com/office/powerpoint/2010/main" val="680885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83</a:t>
            </a:fld>
            <a:endParaRPr lang="en-US"/>
          </a:p>
        </p:txBody>
      </p:sp>
    </p:spTree>
    <p:extLst>
      <p:ext uri="{BB962C8B-B14F-4D97-AF65-F5344CB8AC3E}">
        <p14:creationId xmlns:p14="http://schemas.microsoft.com/office/powerpoint/2010/main" val="36300066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84</a:t>
            </a:fld>
            <a:endParaRPr lang="en-US"/>
          </a:p>
        </p:txBody>
      </p:sp>
    </p:spTree>
    <p:extLst>
      <p:ext uri="{BB962C8B-B14F-4D97-AF65-F5344CB8AC3E}">
        <p14:creationId xmlns:p14="http://schemas.microsoft.com/office/powerpoint/2010/main" val="37392653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85</a:t>
            </a:fld>
            <a:endParaRPr lang="en-US"/>
          </a:p>
        </p:txBody>
      </p:sp>
    </p:spTree>
    <p:extLst>
      <p:ext uri="{BB962C8B-B14F-4D97-AF65-F5344CB8AC3E}">
        <p14:creationId xmlns:p14="http://schemas.microsoft.com/office/powerpoint/2010/main" val="37575010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86</a:t>
            </a:fld>
            <a:endParaRPr lang="en-US"/>
          </a:p>
        </p:txBody>
      </p:sp>
    </p:spTree>
    <p:extLst>
      <p:ext uri="{BB962C8B-B14F-4D97-AF65-F5344CB8AC3E}">
        <p14:creationId xmlns:p14="http://schemas.microsoft.com/office/powerpoint/2010/main" val="31236586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87</a:t>
            </a:fld>
            <a:endParaRPr lang="en-US"/>
          </a:p>
        </p:txBody>
      </p:sp>
    </p:spTree>
    <p:extLst>
      <p:ext uri="{BB962C8B-B14F-4D97-AF65-F5344CB8AC3E}">
        <p14:creationId xmlns:p14="http://schemas.microsoft.com/office/powerpoint/2010/main" val="40524476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88</a:t>
            </a:fld>
            <a:endParaRPr lang="en-US"/>
          </a:p>
        </p:txBody>
      </p:sp>
    </p:spTree>
    <p:extLst>
      <p:ext uri="{BB962C8B-B14F-4D97-AF65-F5344CB8AC3E}">
        <p14:creationId xmlns:p14="http://schemas.microsoft.com/office/powerpoint/2010/main" val="1932679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89</a:t>
            </a:fld>
            <a:endParaRPr lang="en-US"/>
          </a:p>
        </p:txBody>
      </p:sp>
    </p:spTree>
    <p:extLst>
      <p:ext uri="{BB962C8B-B14F-4D97-AF65-F5344CB8AC3E}">
        <p14:creationId xmlns:p14="http://schemas.microsoft.com/office/powerpoint/2010/main" val="2802349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9</a:t>
            </a:fld>
            <a:endParaRPr lang="en-US"/>
          </a:p>
        </p:txBody>
      </p:sp>
    </p:spTree>
    <p:extLst>
      <p:ext uri="{BB962C8B-B14F-4D97-AF65-F5344CB8AC3E}">
        <p14:creationId xmlns:p14="http://schemas.microsoft.com/office/powerpoint/2010/main" val="33078866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90</a:t>
            </a:fld>
            <a:endParaRPr lang="en-US"/>
          </a:p>
        </p:txBody>
      </p:sp>
    </p:spTree>
    <p:extLst>
      <p:ext uri="{BB962C8B-B14F-4D97-AF65-F5344CB8AC3E}">
        <p14:creationId xmlns:p14="http://schemas.microsoft.com/office/powerpoint/2010/main" val="32371944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91</a:t>
            </a:fld>
            <a:endParaRPr lang="en-US"/>
          </a:p>
        </p:txBody>
      </p:sp>
    </p:spTree>
    <p:extLst>
      <p:ext uri="{BB962C8B-B14F-4D97-AF65-F5344CB8AC3E}">
        <p14:creationId xmlns:p14="http://schemas.microsoft.com/office/powerpoint/2010/main" val="38927720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92</a:t>
            </a:fld>
            <a:endParaRPr lang="en-US"/>
          </a:p>
        </p:txBody>
      </p:sp>
    </p:spTree>
    <p:extLst>
      <p:ext uri="{BB962C8B-B14F-4D97-AF65-F5344CB8AC3E}">
        <p14:creationId xmlns:p14="http://schemas.microsoft.com/office/powerpoint/2010/main" val="1875496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93</a:t>
            </a:fld>
            <a:endParaRPr lang="en-US"/>
          </a:p>
        </p:txBody>
      </p:sp>
    </p:spTree>
    <p:extLst>
      <p:ext uri="{BB962C8B-B14F-4D97-AF65-F5344CB8AC3E}">
        <p14:creationId xmlns:p14="http://schemas.microsoft.com/office/powerpoint/2010/main" val="374703843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94</a:t>
            </a:fld>
            <a:endParaRPr lang="en-US"/>
          </a:p>
        </p:txBody>
      </p:sp>
    </p:spTree>
    <p:extLst>
      <p:ext uri="{BB962C8B-B14F-4D97-AF65-F5344CB8AC3E}">
        <p14:creationId xmlns:p14="http://schemas.microsoft.com/office/powerpoint/2010/main" val="31388548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B27F49A-4A76-8648-9A37-132247F598C3}" type="slidenum">
              <a:rPr lang="en-US" smtClean="0"/>
              <a:t>95</a:t>
            </a:fld>
            <a:endParaRPr lang="en-US"/>
          </a:p>
        </p:txBody>
      </p:sp>
    </p:spTree>
    <p:extLst>
      <p:ext uri="{BB962C8B-B14F-4D97-AF65-F5344CB8AC3E}">
        <p14:creationId xmlns:p14="http://schemas.microsoft.com/office/powerpoint/2010/main" val="10459521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96</a:t>
            </a:fld>
            <a:endParaRPr lang="en-US"/>
          </a:p>
        </p:txBody>
      </p:sp>
    </p:spTree>
    <p:extLst>
      <p:ext uri="{BB962C8B-B14F-4D97-AF65-F5344CB8AC3E}">
        <p14:creationId xmlns:p14="http://schemas.microsoft.com/office/powerpoint/2010/main" val="27576816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97</a:t>
            </a:fld>
            <a:endParaRPr lang="en-US"/>
          </a:p>
        </p:txBody>
      </p:sp>
    </p:spTree>
    <p:extLst>
      <p:ext uri="{BB962C8B-B14F-4D97-AF65-F5344CB8AC3E}">
        <p14:creationId xmlns:p14="http://schemas.microsoft.com/office/powerpoint/2010/main" val="2726794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98</a:t>
            </a:fld>
            <a:endParaRPr lang="en-US"/>
          </a:p>
        </p:txBody>
      </p:sp>
    </p:spTree>
    <p:extLst>
      <p:ext uri="{BB962C8B-B14F-4D97-AF65-F5344CB8AC3E}">
        <p14:creationId xmlns:p14="http://schemas.microsoft.com/office/powerpoint/2010/main" val="3980562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FB27F49A-4A76-8648-9A37-132247F598C3}" type="slidenum">
              <a:rPr lang="en-US" smtClean="0"/>
              <a:t>99</a:t>
            </a:fld>
            <a:endParaRPr lang="en-US"/>
          </a:p>
        </p:txBody>
      </p:sp>
    </p:spTree>
    <p:extLst>
      <p:ext uri="{BB962C8B-B14F-4D97-AF65-F5344CB8AC3E}">
        <p14:creationId xmlns:p14="http://schemas.microsoft.com/office/powerpoint/2010/main" val="573274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364381-9B92-DA43-9584-EA55DC6092D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1629103" y="1297305"/>
            <a:ext cx="8933796" cy="2367383"/>
          </a:xfrm>
          <a:prstGeom prst="rect">
            <a:avLst/>
          </a:prstGeom>
        </p:spPr>
        <p:txBody>
          <a:bodyPr tIns="45720" bIns="45720" anchor="ctr">
            <a:normAutofit/>
          </a:bodyPr>
          <a:lstStyle>
            <a:lvl1pPr algn="ctr">
              <a:lnSpc>
                <a:spcPct val="83000"/>
              </a:lnSpc>
              <a:defRPr lang="en-US" sz="5400" b="0" i="0" kern="1200" cap="none" spc="-10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629101" y="3756510"/>
            <a:ext cx="8936846" cy="457201"/>
          </a:xfrm>
          <a:prstGeom prst="rect">
            <a:avLst/>
          </a:prstGeom>
        </p:spPr>
        <p:txBody>
          <a:bodyPr>
            <a:noAutofit/>
          </a:bodyPr>
          <a:lstStyle>
            <a:lvl1pPr marL="0" indent="0" algn="ctr">
              <a:spcBef>
                <a:spcPts val="0"/>
              </a:spcBef>
              <a:buNone/>
              <a:defRPr sz="3200" spc="80" baseline="0">
                <a:solidFill>
                  <a:schemeClr val="bg1"/>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descr="A picture containing drawing&#10;&#10;Description automatically generated">
            <a:extLst>
              <a:ext uri="{FF2B5EF4-FFF2-40B4-BE49-F238E27FC236}">
                <a16:creationId xmlns:a16="http://schemas.microsoft.com/office/drawing/2014/main" id="{010D66FA-8C0F-D54D-91B7-17CC665EC7B4}"/>
              </a:ext>
            </a:extLst>
          </p:cNvPr>
          <p:cNvPicPr>
            <a:picLocks noChangeAspect="1"/>
          </p:cNvPicPr>
          <p:nvPr userDrawn="1"/>
        </p:nvPicPr>
        <p:blipFill>
          <a:blip r:embed="rId3"/>
          <a:stretch>
            <a:fillRect/>
          </a:stretch>
        </p:blipFill>
        <p:spPr>
          <a:xfrm>
            <a:off x="1077733" y="4862104"/>
            <a:ext cx="4992389" cy="1616334"/>
          </a:xfrm>
          <a:prstGeom prst="rect">
            <a:avLst/>
          </a:prstGeom>
        </p:spPr>
      </p:pic>
    </p:spTree>
    <p:extLst>
      <p:ext uri="{BB962C8B-B14F-4D97-AF65-F5344CB8AC3E}">
        <p14:creationId xmlns:p14="http://schemas.microsoft.com/office/powerpoint/2010/main" val="2407390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egular-Slide-photo-Chart-4">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B76C77A-CF0D-6B49-8F42-BA0614C47329}"/>
              </a:ext>
            </a:extLst>
          </p:cNvPr>
          <p:cNvSpPr>
            <a:spLocks noGrp="1"/>
          </p:cNvSpPr>
          <p:nvPr>
            <p:ph type="subTitle" idx="1"/>
          </p:nvPr>
        </p:nvSpPr>
        <p:spPr>
          <a:xfrm>
            <a:off x="569342" y="756536"/>
            <a:ext cx="11053314" cy="457201"/>
          </a:xfrm>
          <a:prstGeom prst="rect">
            <a:avLst/>
          </a:prstGeom>
        </p:spPr>
        <p:txBody>
          <a:bodyPr anchor="ctr">
            <a:noAutofit/>
          </a:bodyPr>
          <a:lstStyle>
            <a:lvl1pPr marL="0" indent="0" algn="ctr">
              <a:spcBef>
                <a:spcPts val="0"/>
              </a:spcBef>
              <a:buNone/>
              <a:defRPr sz="32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DAD2BC8A-87D2-3B4B-8E07-948CDAD1C0FF}"/>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4966C2B8-14B1-D844-8BCE-CFFC3E09E791}"/>
              </a:ext>
            </a:extLst>
          </p:cNvPr>
          <p:cNvSpPr>
            <a:spLocks noGrp="1" noChangeAspect="1"/>
          </p:cNvSpPr>
          <p:nvPr>
            <p:ph type="pic" idx="10" hasCustomPrompt="1"/>
          </p:nvPr>
        </p:nvSpPr>
        <p:spPr>
          <a:xfrm>
            <a:off x="914399" y="2932981"/>
            <a:ext cx="4986069" cy="3390181"/>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chart</a:t>
            </a:r>
          </a:p>
        </p:txBody>
      </p:sp>
      <p:sp>
        <p:nvSpPr>
          <p:cNvPr id="8" name="Picture Placeholder 2">
            <a:extLst>
              <a:ext uri="{FF2B5EF4-FFF2-40B4-BE49-F238E27FC236}">
                <a16:creationId xmlns:a16="http://schemas.microsoft.com/office/drawing/2014/main" id="{72203630-8FEC-264E-AB2E-768E00B03D1F}"/>
              </a:ext>
            </a:extLst>
          </p:cNvPr>
          <p:cNvSpPr>
            <a:spLocks noGrp="1" noChangeAspect="1"/>
          </p:cNvSpPr>
          <p:nvPr>
            <p:ph type="pic" idx="12" hasCustomPrompt="1"/>
          </p:nvPr>
        </p:nvSpPr>
        <p:spPr>
          <a:xfrm>
            <a:off x="6291531" y="2932981"/>
            <a:ext cx="4986070" cy="3390181"/>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chart</a:t>
            </a:r>
          </a:p>
        </p:txBody>
      </p:sp>
      <p:sp>
        <p:nvSpPr>
          <p:cNvPr id="9" name="Text Placeholder 3">
            <a:extLst>
              <a:ext uri="{FF2B5EF4-FFF2-40B4-BE49-F238E27FC236}">
                <a16:creationId xmlns:a16="http://schemas.microsoft.com/office/drawing/2014/main" id="{49638F89-8167-1C48-8ABE-8B575A26F35D}"/>
              </a:ext>
            </a:extLst>
          </p:cNvPr>
          <p:cNvSpPr>
            <a:spLocks noGrp="1"/>
          </p:cNvSpPr>
          <p:nvPr>
            <p:ph type="body" sz="half" idx="2"/>
          </p:nvPr>
        </p:nvSpPr>
        <p:spPr>
          <a:xfrm>
            <a:off x="914399" y="1647645"/>
            <a:ext cx="4993485" cy="113006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dirty="0">
                <a:latin typeface="Arial" panose="020B0604020202020204" pitchFamily="34" charset="0"/>
                <a:cs typeface="Arial" panose="020B0604020202020204" pitchFamily="34" charset="0"/>
              </a:defRPr>
            </a:lvl1pPr>
          </a:lstStyle>
          <a:p>
            <a:pPr marL="0" lvl="0" indent="0">
              <a:buNone/>
            </a:pPr>
            <a:r>
              <a:rPr lang="en-US"/>
              <a:t>Click to edit Master text styles</a:t>
            </a:r>
          </a:p>
        </p:txBody>
      </p:sp>
      <p:sp>
        <p:nvSpPr>
          <p:cNvPr id="12" name="Text Placeholder 3">
            <a:extLst>
              <a:ext uri="{FF2B5EF4-FFF2-40B4-BE49-F238E27FC236}">
                <a16:creationId xmlns:a16="http://schemas.microsoft.com/office/drawing/2014/main" id="{7DAAA585-2378-CB4D-81AD-4912C9F269FF}"/>
              </a:ext>
            </a:extLst>
          </p:cNvPr>
          <p:cNvSpPr>
            <a:spLocks noGrp="1"/>
          </p:cNvSpPr>
          <p:nvPr>
            <p:ph type="body" sz="half" idx="14"/>
          </p:nvPr>
        </p:nvSpPr>
        <p:spPr>
          <a:xfrm>
            <a:off x="6277308" y="1647645"/>
            <a:ext cx="4993485" cy="113006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dirty="0">
                <a:latin typeface="Arial" panose="020B0604020202020204" pitchFamily="34" charset="0"/>
                <a:cs typeface="Arial" panose="020B0604020202020204" pitchFamily="34" charset="0"/>
              </a:defRPr>
            </a:lvl1pPr>
          </a:lstStyle>
          <a:p>
            <a:pPr marL="0" lvl="0" indent="0">
              <a:buNone/>
            </a:pPr>
            <a:r>
              <a:rPr lang="en-US"/>
              <a:t>Click to edit Master text styles</a:t>
            </a:r>
          </a:p>
        </p:txBody>
      </p:sp>
      <p:sp>
        <p:nvSpPr>
          <p:cNvPr id="13" name="Rectangle 12">
            <a:extLst>
              <a:ext uri="{FF2B5EF4-FFF2-40B4-BE49-F238E27FC236}">
                <a16:creationId xmlns:a16="http://schemas.microsoft.com/office/drawing/2014/main" id="{26F6785F-B54A-1840-AB01-17308E8C5591}"/>
              </a:ext>
            </a:extLst>
          </p:cNvPr>
          <p:cNvSpPr/>
          <p:nvPr userDrawn="1"/>
        </p:nvSpPr>
        <p:spPr>
          <a:xfrm>
            <a:off x="3217654" y="2648311"/>
            <a:ext cx="379562" cy="379562"/>
          </a:xfrm>
          <a:prstGeom prst="rect">
            <a:avLst/>
          </a:prstGeom>
          <a:solidFill>
            <a:srgbClr val="02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F5ACCBD-F044-6E41-A7DE-DC956B809ECB}"/>
              </a:ext>
            </a:extLst>
          </p:cNvPr>
          <p:cNvSpPr/>
          <p:nvPr userDrawn="1"/>
        </p:nvSpPr>
        <p:spPr>
          <a:xfrm>
            <a:off x="8594785" y="2648311"/>
            <a:ext cx="379562" cy="379562"/>
          </a:xfrm>
          <a:prstGeom prst="rect">
            <a:avLst/>
          </a:prstGeom>
          <a:solidFill>
            <a:srgbClr val="02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37225EE-8608-7B41-9502-BFC60C14F400}"/>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2442434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gular-Slide-photo-Char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799" y="2103120"/>
            <a:ext cx="10015095" cy="374904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a:lvl1pPr>
            <a:lvl2pPr>
              <a:defRPr lang="en-US"/>
            </a:lvl2pPr>
            <a:lvl3pPr>
              <a:defRPr lang="en-US"/>
            </a:lvl3pPr>
            <a:lvl4pPr>
              <a:defRPr lang="en-US"/>
            </a:lvl4pPr>
            <a:lvl5pPr>
              <a:defRPr lang="en-US" dirty="0"/>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endParaRPr lang="en-US" dirty="0"/>
          </a:p>
        </p:txBody>
      </p:sp>
      <p:sp>
        <p:nvSpPr>
          <p:cNvPr id="9" name="Subtitle 2">
            <a:extLst>
              <a:ext uri="{FF2B5EF4-FFF2-40B4-BE49-F238E27FC236}">
                <a16:creationId xmlns:a16="http://schemas.microsoft.com/office/drawing/2014/main" id="{A781009D-B024-5E41-99BD-96A39FFAC7CB}"/>
              </a:ext>
            </a:extLst>
          </p:cNvPr>
          <p:cNvSpPr>
            <a:spLocks noGrp="1"/>
          </p:cNvSpPr>
          <p:nvPr>
            <p:ph type="subTitle" idx="12"/>
          </p:nvPr>
        </p:nvSpPr>
        <p:spPr>
          <a:xfrm>
            <a:off x="569342" y="756536"/>
            <a:ext cx="11053314" cy="457201"/>
          </a:xfrm>
          <a:prstGeom prst="rect">
            <a:avLst/>
          </a:prstGeom>
        </p:spPr>
        <p:txBody>
          <a:bodyPr anchor="ctr">
            <a:noAutofit/>
          </a:bodyPr>
          <a:lstStyle>
            <a:lvl1pPr marL="0" indent="0" algn="ctr">
              <a:spcBef>
                <a:spcPts val="0"/>
              </a:spcBef>
              <a:buNone/>
              <a:defRPr sz="32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43116A37-68B5-474C-B721-36189B64B389}"/>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C5A31AF3-D4CE-C241-81DC-11DB4C8DE510}"/>
              </a:ext>
            </a:extLst>
          </p:cNvPr>
          <p:cNvSpPr>
            <a:spLocks noGrp="1" noChangeAspect="1"/>
          </p:cNvSpPr>
          <p:nvPr>
            <p:ph type="pic" idx="10" hasCustomPrompt="1"/>
          </p:nvPr>
        </p:nvSpPr>
        <p:spPr>
          <a:xfrm>
            <a:off x="1066798" y="1900069"/>
            <a:ext cx="10015095" cy="4443984"/>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 or chart</a:t>
            </a:r>
          </a:p>
        </p:txBody>
      </p:sp>
      <p:sp>
        <p:nvSpPr>
          <p:cNvPr id="11" name="TextBox 10">
            <a:extLst>
              <a:ext uri="{FF2B5EF4-FFF2-40B4-BE49-F238E27FC236}">
                <a16:creationId xmlns:a16="http://schemas.microsoft.com/office/drawing/2014/main" id="{0DA68568-7956-9C49-80BD-06F9D685E261}"/>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3475994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clusion-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0D9A51-250E-4249-A28F-8BCB6AF9B0EA}"/>
              </a:ext>
            </a:extLst>
          </p:cNvPr>
          <p:cNvSpPr/>
          <p:nvPr userDrawn="1"/>
        </p:nvSpPr>
        <p:spPr>
          <a:xfrm>
            <a:off x="1" y="2381250"/>
            <a:ext cx="3425824" cy="3263900"/>
          </a:xfrm>
          <a:prstGeom prst="rect">
            <a:avLst/>
          </a:prstGeom>
          <a:solidFill>
            <a:schemeClr val="bg1">
              <a:lumMod val="95000"/>
            </a:schemeClr>
          </a:solidFill>
          <a:ln>
            <a:noFill/>
          </a:ln>
        </p:spPr>
        <p:txBody>
          <a:bodyPr vert="horz" lIns="91440" tIns="45720" rIns="91440" bIns="45720" rtlCol="0" anchor="t">
            <a:normAutofit/>
          </a:bodyPr>
          <a:lstStyle/>
          <a:p>
            <a:pPr lvl="0" indent="0">
              <a:lnSpc>
                <a:spcPct val="110000"/>
              </a:lnSpc>
              <a:spcBef>
                <a:spcPts val="900"/>
              </a:spcBef>
              <a:spcAft>
                <a:spcPts val="0"/>
              </a:spcAft>
              <a:buClr>
                <a:schemeClr val="tx1">
                  <a:lumMod val="85000"/>
                  <a:lumOff val="15000"/>
                </a:schemeClr>
              </a:buClr>
              <a:buFont typeface="Garamond" pitchFamily="18" charset="0"/>
              <a:buNone/>
            </a:pPr>
            <a:endParaRPr lang="en-US" sz="2000">
              <a:solidFill>
                <a:schemeClr val="tx1"/>
              </a:solidFill>
            </a:endParaRPr>
          </a:p>
        </p:txBody>
      </p:sp>
      <p:pic>
        <p:nvPicPr>
          <p:cNvPr id="6" name="Picture 5">
            <a:extLst>
              <a:ext uri="{FF2B5EF4-FFF2-40B4-BE49-F238E27FC236}">
                <a16:creationId xmlns:a16="http://schemas.microsoft.com/office/drawing/2014/main" id="{5E364381-9B92-DA43-9584-EA55DC6092D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3628102" y="3034907"/>
            <a:ext cx="8025181" cy="1956585"/>
          </a:xfrm>
          <a:prstGeom prst="rect">
            <a:avLst/>
          </a:prstGeom>
        </p:spPr>
        <p:txBody>
          <a:bodyPr tIns="45720" bIns="45720" anchor="ctr">
            <a:normAutofit/>
          </a:bodyPr>
          <a:lstStyle>
            <a:lvl1pPr algn="l">
              <a:lnSpc>
                <a:spcPct val="83000"/>
              </a:lnSpc>
              <a:defRPr lang="en-US" sz="4400" b="0" i="0" kern="1200" cap="none" spc="-10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Thank you</a:t>
            </a:r>
          </a:p>
        </p:txBody>
      </p:sp>
    </p:spTree>
    <p:extLst>
      <p:ext uri="{BB962C8B-B14F-4D97-AF65-F5344CB8AC3E}">
        <p14:creationId xmlns:p14="http://schemas.microsoft.com/office/powerpoint/2010/main" val="90394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905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5" name="Rectangle 4"/>
          <p:cNvSpPr/>
          <p:nvPr/>
        </p:nvSpPr>
        <p:spPr>
          <a:xfrm>
            <a:off x="922867" y="1174750"/>
            <a:ext cx="11269133" cy="46038"/>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sz="1800">
              <a:solidFill>
                <a:srgbClr val="FFFFFF"/>
              </a:solidFill>
            </a:endParaRPr>
          </a:p>
        </p:txBody>
      </p:sp>
      <p:sp>
        <p:nvSpPr>
          <p:cNvPr id="8" name="Text Placeholder 8"/>
          <p:cNvSpPr>
            <a:spLocks noGrp="1"/>
          </p:cNvSpPr>
          <p:nvPr>
            <p:ph type="body" sz="quarter" idx="10"/>
          </p:nvPr>
        </p:nvSpPr>
        <p:spPr>
          <a:xfrm>
            <a:off x="2193305" y="391887"/>
            <a:ext cx="9248635" cy="120875"/>
          </a:xfrm>
          <a:prstGeom prst="rect">
            <a:avLst/>
          </a:prstGeom>
        </p:spPr>
        <p:txBody>
          <a:bodyPr vert="horz" lIns="0" tIns="0" rIns="0" bIns="0"/>
          <a:lstStyle>
            <a:lvl1pPr algn="r">
              <a:lnSpc>
                <a:spcPts val="1080"/>
              </a:lnSpc>
              <a:spcBef>
                <a:spcPts val="0"/>
              </a:spcBef>
              <a:buNone/>
              <a:defRPr sz="18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161145" y="517077"/>
            <a:ext cx="10280796" cy="414338"/>
          </a:xfrm>
          <a:prstGeom prst="rect">
            <a:avLst/>
          </a:prstGeom>
        </p:spPr>
        <p:txBody>
          <a:bodyPr vert="horz" lIns="0" tIns="0" rIns="0" bIns="0"/>
          <a:lstStyle>
            <a:lvl1pPr algn="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4"/>
          </p:nvPr>
        </p:nvSpPr>
        <p:spPr>
          <a:xfrm>
            <a:off x="1161145" y="1419498"/>
            <a:ext cx="10280796" cy="3375025"/>
          </a:xfrm>
          <a:prstGeom prst="rect">
            <a:avLst/>
          </a:prstGeom>
        </p:spPr>
        <p:txBody>
          <a:bodyPr vert="horz" lIns="0" tIns="0" rIns="0" bIns="0"/>
          <a:lstStyle>
            <a:lvl1pPr marL="0" algn="r" rtl="1">
              <a:lnSpc>
                <a:spcPct val="100000"/>
              </a:lnSpc>
              <a:spcBef>
                <a:spcPts val="0"/>
              </a:spcBef>
              <a:buNone/>
              <a:defRPr sz="1800" b="0" cap="none" baseline="0">
                <a:solidFill>
                  <a:srgbClr val="595959"/>
                </a:solidFill>
                <a:latin typeface="Arial"/>
                <a:cs typeface="Arial"/>
              </a:defRPr>
            </a:lvl1pPr>
            <a:lvl2pPr marL="0" algn="r" rtl="1">
              <a:lnSpc>
                <a:spcPct val="100000"/>
              </a:lnSpc>
              <a:spcBef>
                <a:spcPts val="0"/>
              </a:spcBef>
              <a:buNone/>
              <a:defRPr sz="1800" b="0" cap="all">
                <a:solidFill>
                  <a:srgbClr val="418FDE"/>
                </a:solidFill>
                <a:latin typeface="Arial"/>
                <a:cs typeface="Arial"/>
              </a:defRPr>
            </a:lvl2pPr>
            <a:lvl3pPr marL="0" indent="0" algn="r" rtl="1">
              <a:lnSpc>
                <a:spcPct val="100000"/>
              </a:lnSpc>
              <a:spcBef>
                <a:spcPts val="0"/>
              </a:spcBef>
              <a:buNone/>
              <a:defRPr sz="1800" cap="all">
                <a:solidFill>
                  <a:srgbClr val="595959"/>
                </a:solidFill>
                <a:latin typeface=""/>
              </a:defRPr>
            </a:lvl3pPr>
            <a:lvl4pPr algn="r" rtl="1">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06669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2615179" y="5386346"/>
            <a:ext cx="8359736" cy="269875"/>
          </a:xfrm>
          <a:prstGeom prst="rect">
            <a:avLst/>
          </a:prstGeom>
        </p:spPr>
        <p:txBody>
          <a:bodyPr vert="horz" lIns="0" tIns="0" rIns="0" bIns="0"/>
          <a:lstStyle>
            <a:lvl1pPr marL="0" indent="0">
              <a:spcBef>
                <a:spcPts val="0"/>
              </a:spcBef>
              <a:buNone/>
              <a:defRPr sz="1800" b="0" i="0">
                <a:solidFill>
                  <a:schemeClr val="bg1">
                    <a:lumMod val="95000"/>
                  </a:schemeClr>
                </a:solidFill>
                <a:latin typeface="Arial"/>
                <a:cs typeface="Arial"/>
              </a:defRPr>
            </a:lvl1pPr>
          </a:lstStyle>
          <a:p>
            <a:pPr lvl="0"/>
            <a:r>
              <a:rPr lang="en-US" dirty="0"/>
              <a:t>Date (</a:t>
            </a:r>
            <a:r>
              <a:rPr lang="en-US" dirty="0" err="1"/>
              <a:t>dd</a:t>
            </a:r>
            <a:r>
              <a:rPr lang="en-US" dirty="0"/>
              <a:t>/mm/</a:t>
            </a:r>
            <a:r>
              <a:rPr lang="en-US" dirty="0" err="1"/>
              <a:t>yyyy</a:t>
            </a:r>
            <a:r>
              <a:rPr lang="en-US" dirty="0"/>
              <a:t>)</a:t>
            </a:r>
          </a:p>
        </p:txBody>
      </p:sp>
      <p:sp>
        <p:nvSpPr>
          <p:cNvPr id="6" name="Text Placeholder 5"/>
          <p:cNvSpPr>
            <a:spLocks noGrp="1"/>
          </p:cNvSpPr>
          <p:nvPr>
            <p:ph type="body" sz="quarter" idx="10" hasCustomPrompt="1"/>
          </p:nvPr>
        </p:nvSpPr>
        <p:spPr>
          <a:xfrm>
            <a:off x="2611492" y="4582538"/>
            <a:ext cx="8346904" cy="328159"/>
          </a:xfrm>
          <a:prstGeom prst="rect">
            <a:avLst/>
          </a:prstGeom>
        </p:spPr>
        <p:txBody>
          <a:bodyPr vert="horz" lIns="0" tIns="0" rIns="0" bIns="0" anchor="t"/>
          <a:lstStyle>
            <a:lvl1pPr algn="l">
              <a:lnSpc>
                <a:spcPts val="2700"/>
              </a:lnSpc>
              <a:spcBef>
                <a:spcPts val="0"/>
              </a:spcBef>
              <a:buNone/>
              <a:defRPr sz="2700" b="1" cap="none" baseline="0">
                <a:solidFill>
                  <a:schemeClr val="bg1">
                    <a:lumMod val="95000"/>
                  </a:schemeClr>
                </a:solidFill>
                <a:latin typeface="Arial"/>
                <a:cs typeface="Arial"/>
              </a:defRPr>
            </a:lvl1pPr>
          </a:lstStyle>
          <a:p>
            <a:pPr lvl="0"/>
            <a:r>
              <a:rPr lang="en-US" dirty="0"/>
              <a:t>Presentation Title</a:t>
            </a:r>
          </a:p>
        </p:txBody>
      </p:sp>
      <p:sp>
        <p:nvSpPr>
          <p:cNvPr id="8" name="Text Placeholder 7"/>
          <p:cNvSpPr>
            <a:spLocks noGrp="1"/>
          </p:cNvSpPr>
          <p:nvPr>
            <p:ph type="body" sz="quarter" idx="11" hasCustomPrompt="1"/>
          </p:nvPr>
        </p:nvSpPr>
        <p:spPr>
          <a:xfrm>
            <a:off x="2614506" y="5020279"/>
            <a:ext cx="8360409" cy="256485"/>
          </a:xfrm>
          <a:prstGeom prst="rect">
            <a:avLst/>
          </a:prstGeom>
        </p:spPr>
        <p:txBody>
          <a:bodyPr vert="horz" lIns="0" tIns="0" rIns="0" bIns="0"/>
          <a:lstStyle>
            <a:lvl1pPr algn="l">
              <a:lnSpc>
                <a:spcPts val="1800"/>
              </a:lnSpc>
              <a:spcBef>
                <a:spcPts val="0"/>
              </a:spcBef>
              <a:buNone/>
              <a:defRPr sz="1800" b="0" cap="none" baseline="0">
                <a:solidFill>
                  <a:schemeClr val="bg1">
                    <a:lumMod val="95000"/>
                  </a:schemeClr>
                </a:solidFill>
                <a:latin typeface="Arial"/>
                <a:cs typeface="Arial"/>
              </a:defRPr>
            </a:lvl1pPr>
          </a:lstStyle>
          <a:p>
            <a:pPr lvl="0"/>
            <a:r>
              <a:rPr lang="en-US" dirty="0"/>
              <a:t>Presentation Subtitle</a:t>
            </a:r>
          </a:p>
        </p:txBody>
      </p:sp>
    </p:spTree>
    <p:extLst>
      <p:ext uri="{BB962C8B-B14F-4D97-AF65-F5344CB8AC3E}">
        <p14:creationId xmlns:p14="http://schemas.microsoft.com/office/powerpoint/2010/main" val="4148560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D712B4-46EA-F945-815F-208955F2242B}"/>
              </a:ext>
            </a:extLst>
          </p:cNvPr>
          <p:cNvSpPr/>
          <p:nvPr userDrawn="1"/>
        </p:nvSpPr>
        <p:spPr>
          <a:xfrm>
            <a:off x="0" y="1564301"/>
            <a:ext cx="12192000" cy="4353419"/>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33527" y="2218793"/>
            <a:ext cx="8933796" cy="2367383"/>
          </a:xfrm>
          <a:prstGeom prst="rect">
            <a:avLst/>
          </a:prstGeom>
        </p:spPr>
        <p:txBody>
          <a:bodyPr tIns="45720" bIns="45720" anchor="ctr">
            <a:normAutofit/>
          </a:bodyPr>
          <a:lstStyle>
            <a:lvl1pPr algn="ctr">
              <a:lnSpc>
                <a:spcPct val="83000"/>
              </a:lnSpc>
              <a:defRPr lang="en-US" sz="5400" b="0" i="0" kern="1200" cap="none" spc="-10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33525" y="4677998"/>
            <a:ext cx="8936846" cy="457201"/>
          </a:xfrm>
          <a:prstGeom prst="rect">
            <a:avLst/>
          </a:prstGeom>
        </p:spPr>
        <p:txBody>
          <a:bodyPr>
            <a:noAutofit/>
          </a:bodyPr>
          <a:lstStyle>
            <a:lvl1pPr marL="0" indent="0" algn="ctr">
              <a:spcBef>
                <a:spcPts val="0"/>
              </a:spcBef>
              <a:buNone/>
              <a:defRPr sz="3200" spc="80" baseline="0">
                <a:solidFill>
                  <a:schemeClr val="bg1"/>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Box 4">
            <a:extLst>
              <a:ext uri="{FF2B5EF4-FFF2-40B4-BE49-F238E27FC236}">
                <a16:creationId xmlns:a16="http://schemas.microsoft.com/office/drawing/2014/main" id="{7AE833D7-E954-364B-AC62-83CB091FE16C}"/>
              </a:ext>
            </a:extLst>
          </p:cNvPr>
          <p:cNvSpPr txBox="1"/>
          <p:nvPr userDrawn="1"/>
        </p:nvSpPr>
        <p:spPr>
          <a:xfrm>
            <a:off x="2459506" y="6476168"/>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pic>
        <p:nvPicPr>
          <p:cNvPr id="7" name="Picture 6" descr="A picture containing drawing&#10;&#10;Description automatically generated">
            <a:extLst>
              <a:ext uri="{FF2B5EF4-FFF2-40B4-BE49-F238E27FC236}">
                <a16:creationId xmlns:a16="http://schemas.microsoft.com/office/drawing/2014/main" id="{8873E871-7A5B-7042-8C3D-C461CF40675D}"/>
              </a:ext>
            </a:extLst>
          </p:cNvPr>
          <p:cNvPicPr>
            <a:picLocks noChangeAspect="1"/>
          </p:cNvPicPr>
          <p:nvPr userDrawn="1"/>
        </p:nvPicPr>
        <p:blipFill>
          <a:blip r:embed="rId2"/>
          <a:stretch>
            <a:fillRect/>
          </a:stretch>
        </p:blipFill>
        <p:spPr>
          <a:xfrm>
            <a:off x="702857" y="324610"/>
            <a:ext cx="3127271" cy="1012484"/>
          </a:xfrm>
          <a:prstGeom prst="rect">
            <a:avLst/>
          </a:prstGeom>
        </p:spPr>
      </p:pic>
    </p:spTree>
    <p:extLst>
      <p:ext uri="{BB962C8B-B14F-4D97-AF65-F5344CB8AC3E}">
        <p14:creationId xmlns:p14="http://schemas.microsoft.com/office/powerpoint/2010/main" val="4004501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BF7176-84F6-D44C-9D31-8AC3C2AB082D}"/>
              </a:ext>
            </a:extLst>
          </p:cNvPr>
          <p:cNvSpPr/>
          <p:nvPr userDrawn="1"/>
        </p:nvSpPr>
        <p:spPr>
          <a:xfrm>
            <a:off x="3428474" y="2409691"/>
            <a:ext cx="8763526" cy="3256498"/>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40D9A51-250E-4249-A28F-8BCB6AF9B0EA}"/>
              </a:ext>
            </a:extLst>
          </p:cNvPr>
          <p:cNvSpPr/>
          <p:nvPr userDrawn="1"/>
        </p:nvSpPr>
        <p:spPr>
          <a:xfrm>
            <a:off x="1" y="2409691"/>
            <a:ext cx="3425824" cy="3263900"/>
          </a:xfrm>
          <a:prstGeom prst="rect">
            <a:avLst/>
          </a:prstGeom>
          <a:solidFill>
            <a:schemeClr val="bg1">
              <a:lumMod val="95000"/>
            </a:schemeClr>
          </a:solidFill>
          <a:ln>
            <a:noFill/>
          </a:ln>
        </p:spPr>
        <p:txBody>
          <a:bodyPr vert="horz" lIns="91440" tIns="45720" rIns="91440" bIns="45720" rtlCol="0" anchor="t">
            <a:normAutofit/>
          </a:bodyPr>
          <a:lstStyle/>
          <a:p>
            <a:pPr lvl="0" indent="0">
              <a:lnSpc>
                <a:spcPct val="110000"/>
              </a:lnSpc>
              <a:spcBef>
                <a:spcPts val="900"/>
              </a:spcBef>
              <a:spcAft>
                <a:spcPts val="0"/>
              </a:spcAft>
              <a:buClr>
                <a:schemeClr val="tx1">
                  <a:lumMod val="85000"/>
                  <a:lumOff val="15000"/>
                </a:schemeClr>
              </a:buClr>
              <a:buFont typeface="Garamond" pitchFamily="18" charset="0"/>
              <a:buNone/>
            </a:pPr>
            <a:endParaRPr lang="en-US" sz="2000">
              <a:solidFill>
                <a:schemeClr val="tx1"/>
              </a:solidFill>
            </a:endParaRPr>
          </a:p>
        </p:txBody>
      </p:sp>
      <p:sp>
        <p:nvSpPr>
          <p:cNvPr id="2" name="Title 1"/>
          <p:cNvSpPr>
            <a:spLocks noGrp="1"/>
          </p:cNvSpPr>
          <p:nvPr>
            <p:ph type="ctrTitle" hasCustomPrompt="1"/>
          </p:nvPr>
        </p:nvSpPr>
        <p:spPr>
          <a:xfrm>
            <a:off x="3628102" y="2792624"/>
            <a:ext cx="8025181" cy="1956585"/>
          </a:xfrm>
          <a:prstGeom prst="rect">
            <a:avLst/>
          </a:prstGeom>
        </p:spPr>
        <p:txBody>
          <a:bodyPr tIns="45720" bIns="45720" anchor="ctr">
            <a:normAutofit/>
          </a:bodyPr>
          <a:lstStyle>
            <a:lvl1pPr algn="l">
              <a:lnSpc>
                <a:spcPct val="83000"/>
              </a:lnSpc>
              <a:defRPr lang="en-US" sz="4400" b="0" i="0" kern="1200" cap="none" spc="-10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3628102" y="4846405"/>
            <a:ext cx="8025181" cy="457201"/>
          </a:xfrm>
          <a:prstGeom prst="rect">
            <a:avLst/>
          </a:prstGeom>
        </p:spPr>
        <p:txBody>
          <a:bodyPr>
            <a:noAutofit/>
          </a:bodyPr>
          <a:lstStyle>
            <a:lvl1pPr marL="0" indent="0" algn="l">
              <a:spcBef>
                <a:spcPts val="0"/>
              </a:spcBef>
              <a:buNone/>
              <a:defRPr sz="3200" spc="80" baseline="0">
                <a:solidFill>
                  <a:schemeClr val="bg1"/>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95E19219-F76D-7748-8FC4-0CB9534DA2C7}"/>
              </a:ext>
            </a:extLst>
          </p:cNvPr>
          <p:cNvSpPr txBox="1"/>
          <p:nvPr userDrawn="1"/>
        </p:nvSpPr>
        <p:spPr>
          <a:xfrm>
            <a:off x="3628102" y="6488915"/>
            <a:ext cx="7081838" cy="192088"/>
          </a:xfrm>
          <a:prstGeom prst="rect">
            <a:avLst/>
          </a:prstGeom>
          <a:noFill/>
        </p:spPr>
        <p:txBody>
          <a:bodyPr>
            <a:spAutoFit/>
          </a:bodyPr>
          <a:lstStyle/>
          <a:p>
            <a:pP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pic>
        <p:nvPicPr>
          <p:cNvPr id="10" name="Picture 9" descr="A picture containing drawing&#10;&#10;Description automatically generated">
            <a:extLst>
              <a:ext uri="{FF2B5EF4-FFF2-40B4-BE49-F238E27FC236}">
                <a16:creationId xmlns:a16="http://schemas.microsoft.com/office/drawing/2014/main" id="{0069C77A-49F4-CB45-9E39-CA32E2A132BD}"/>
              </a:ext>
            </a:extLst>
          </p:cNvPr>
          <p:cNvPicPr>
            <a:picLocks noChangeAspect="1"/>
          </p:cNvPicPr>
          <p:nvPr userDrawn="1"/>
        </p:nvPicPr>
        <p:blipFill>
          <a:blip r:embed="rId2"/>
          <a:stretch>
            <a:fillRect/>
          </a:stretch>
        </p:blipFill>
        <p:spPr>
          <a:xfrm>
            <a:off x="702857" y="454648"/>
            <a:ext cx="2725617" cy="882445"/>
          </a:xfrm>
          <a:prstGeom prst="rect">
            <a:avLst/>
          </a:prstGeom>
        </p:spPr>
      </p:pic>
    </p:spTree>
    <p:extLst>
      <p:ext uri="{BB962C8B-B14F-4D97-AF65-F5344CB8AC3E}">
        <p14:creationId xmlns:p14="http://schemas.microsoft.com/office/powerpoint/2010/main" val="2508781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Subtitle-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3E7C4C2-67F5-B94E-81E7-00528ABC2B76}"/>
              </a:ext>
            </a:extLst>
          </p:cNvPr>
          <p:cNvSpPr/>
          <p:nvPr userDrawn="1"/>
        </p:nvSpPr>
        <p:spPr>
          <a:xfrm>
            <a:off x="3428474" y="2409691"/>
            <a:ext cx="8763526" cy="3256498"/>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3428474" y="1719747"/>
            <a:ext cx="8267940" cy="457201"/>
          </a:xfrm>
          <a:prstGeom prst="rect">
            <a:avLst/>
          </a:prstGeom>
        </p:spPr>
        <p:txBody>
          <a:bodyPr>
            <a:noAutofit/>
          </a:bodyPr>
          <a:lstStyle>
            <a:lvl1pPr marL="0" indent="0" algn="l">
              <a:spcBef>
                <a:spcPts val="0"/>
              </a:spcBef>
              <a:buNone/>
              <a:defRPr sz="36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Picture Placeholder 2">
            <a:extLst>
              <a:ext uri="{FF2B5EF4-FFF2-40B4-BE49-F238E27FC236}">
                <a16:creationId xmlns:a16="http://schemas.microsoft.com/office/drawing/2014/main" id="{B53B761F-AC01-FC44-8276-E78878FB5F4D}"/>
              </a:ext>
            </a:extLst>
          </p:cNvPr>
          <p:cNvSpPr>
            <a:spLocks noGrp="1" noChangeAspect="1"/>
          </p:cNvSpPr>
          <p:nvPr>
            <p:ph type="pic" idx="10"/>
          </p:nvPr>
        </p:nvSpPr>
        <p:spPr>
          <a:xfrm>
            <a:off x="-1" y="2409691"/>
            <a:ext cx="3428475" cy="3256498"/>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Content Placeholder 3">
            <a:extLst>
              <a:ext uri="{FF2B5EF4-FFF2-40B4-BE49-F238E27FC236}">
                <a16:creationId xmlns:a16="http://schemas.microsoft.com/office/drawing/2014/main" id="{60C7FB0A-A388-BB43-9634-7DEE2E8D6BA6}"/>
              </a:ext>
            </a:extLst>
          </p:cNvPr>
          <p:cNvSpPr>
            <a:spLocks noGrp="1"/>
          </p:cNvSpPr>
          <p:nvPr>
            <p:ph sz="half" idx="2"/>
          </p:nvPr>
        </p:nvSpPr>
        <p:spPr>
          <a:xfrm>
            <a:off x="3628103" y="2644988"/>
            <a:ext cx="8025180" cy="3021201"/>
          </a:xfrm>
          <a:prstGeom prst="rect">
            <a:avLst/>
          </a:prstGeom>
        </p:spPr>
        <p:txBody>
          <a:bodyPr/>
          <a:lstStyle>
            <a:lvl1pPr marL="0" indent="0">
              <a:buClr>
                <a:schemeClr val="bg1"/>
              </a:buClr>
              <a:buFontTx/>
              <a:buNone/>
              <a:defRPr sz="2800" b="0">
                <a:solidFill>
                  <a:schemeClr val="bg1"/>
                </a:solidFill>
                <a:latin typeface="Arial" panose="020B0604020202020204" pitchFamily="34" charset="0"/>
                <a:cs typeface="Arial" panose="020B0604020202020204" pitchFamily="34" charset="0"/>
              </a:defRPr>
            </a:lvl1pPr>
            <a:lvl2pPr marL="539750" indent="-265113">
              <a:buClr>
                <a:schemeClr val="bg1"/>
              </a:buClr>
              <a:buSzPct val="120000"/>
              <a:buFont typeface="Wingdings" pitchFamily="2" charset="2"/>
              <a:buChar char="§"/>
              <a:tabLst/>
              <a:defRPr sz="2800">
                <a:solidFill>
                  <a:schemeClr val="bg1"/>
                </a:solidFill>
                <a:latin typeface="Arial" panose="020B0604020202020204" pitchFamily="34" charset="0"/>
                <a:cs typeface="Arial" panose="020B0604020202020204" pitchFamily="34" charset="0"/>
              </a:defRPr>
            </a:lvl2pPr>
            <a:lvl3pPr marL="731520" indent="-182880">
              <a:buClr>
                <a:schemeClr val="bg1"/>
              </a:buClr>
              <a:buFont typeface="Wingdings" pitchFamily="2" charset="2"/>
              <a:buChar char="§"/>
              <a:defRPr sz="2400">
                <a:solidFill>
                  <a:schemeClr val="bg1"/>
                </a:solidFill>
                <a:latin typeface="Arial" panose="020B0604020202020204" pitchFamily="34" charset="0"/>
                <a:cs typeface="Arial" panose="020B0604020202020204" pitchFamily="34" charset="0"/>
              </a:defRPr>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p:txBody>
      </p:sp>
      <p:sp>
        <p:nvSpPr>
          <p:cNvPr id="9" name="TextBox 8">
            <a:extLst>
              <a:ext uri="{FF2B5EF4-FFF2-40B4-BE49-F238E27FC236}">
                <a16:creationId xmlns:a16="http://schemas.microsoft.com/office/drawing/2014/main" id="{F71DCF44-512A-5E47-A08D-1C491F205666}"/>
              </a:ext>
            </a:extLst>
          </p:cNvPr>
          <p:cNvSpPr txBox="1"/>
          <p:nvPr userDrawn="1"/>
        </p:nvSpPr>
        <p:spPr>
          <a:xfrm>
            <a:off x="3628103" y="6488915"/>
            <a:ext cx="7081838" cy="192088"/>
          </a:xfrm>
          <a:prstGeom prst="rect">
            <a:avLst/>
          </a:prstGeom>
          <a:noFill/>
        </p:spPr>
        <p:txBody>
          <a:bodyPr>
            <a:spAutoFit/>
          </a:bodyPr>
          <a:lstStyle/>
          <a:p>
            <a:pP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pic>
        <p:nvPicPr>
          <p:cNvPr id="4" name="Picture 3" descr="A picture containing drawing&#10;&#10;Description automatically generated">
            <a:extLst>
              <a:ext uri="{FF2B5EF4-FFF2-40B4-BE49-F238E27FC236}">
                <a16:creationId xmlns:a16="http://schemas.microsoft.com/office/drawing/2014/main" id="{2A12733E-1B53-A842-B212-11139951BD91}"/>
              </a:ext>
            </a:extLst>
          </p:cNvPr>
          <p:cNvPicPr>
            <a:picLocks noChangeAspect="1"/>
          </p:cNvPicPr>
          <p:nvPr userDrawn="1"/>
        </p:nvPicPr>
        <p:blipFill>
          <a:blip r:embed="rId2"/>
          <a:stretch>
            <a:fillRect/>
          </a:stretch>
        </p:blipFill>
        <p:spPr>
          <a:xfrm>
            <a:off x="702857" y="454648"/>
            <a:ext cx="2725617" cy="882445"/>
          </a:xfrm>
          <a:prstGeom prst="rect">
            <a:avLst/>
          </a:prstGeom>
        </p:spPr>
      </p:pic>
    </p:spTree>
    <p:extLst>
      <p:ext uri="{BB962C8B-B14F-4D97-AF65-F5344CB8AC3E}">
        <p14:creationId xmlns:p14="http://schemas.microsoft.com/office/powerpoint/2010/main" val="2045850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egular-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D343C2-E4F1-7F46-A2F1-08FBA3E6E026}"/>
              </a:ext>
            </a:extLst>
          </p:cNvPr>
          <p:cNvSpPr/>
          <p:nvPr userDrawn="1"/>
        </p:nvSpPr>
        <p:spPr>
          <a:xfrm>
            <a:off x="0" y="292608"/>
            <a:ext cx="12192000" cy="1078992"/>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069847" y="557783"/>
            <a:ext cx="10309115" cy="457201"/>
          </a:xfrm>
          <a:prstGeom prst="rect">
            <a:avLst/>
          </a:prstGeom>
        </p:spPr>
        <p:txBody>
          <a:bodyPr>
            <a:noAutofit/>
          </a:bodyPr>
          <a:lstStyle>
            <a:lvl1pPr marL="0" indent="0" algn="ctr">
              <a:spcBef>
                <a:spcPts val="0"/>
              </a:spcBef>
              <a:buNone/>
              <a:defRPr sz="3600" b="0" i="0" spc="80" baseline="0">
                <a:solidFill>
                  <a:schemeClr val="bg1"/>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D3096051-E13F-F44E-BDF1-B2B2CF790B82}"/>
              </a:ext>
            </a:extLst>
          </p:cNvPr>
          <p:cNvSpPr/>
          <p:nvPr userDrawn="1"/>
        </p:nvSpPr>
        <p:spPr>
          <a:xfrm>
            <a:off x="0" y="1900069"/>
            <a:ext cx="12192000" cy="4443984"/>
          </a:xfrm>
          <a:prstGeom prst="rect">
            <a:avLst/>
          </a:prstGeom>
          <a:solidFill>
            <a:schemeClr val="bg1">
              <a:lumMod val="95000"/>
            </a:schemeClr>
          </a:solidFill>
          <a:ln>
            <a:noFill/>
          </a:ln>
        </p:spPr>
        <p:txBody>
          <a:bodyPr vert="horz" lIns="91440" tIns="45720" rIns="91440" bIns="45720" rtlCol="0" anchor="t">
            <a:normAutofit/>
          </a:bodyPr>
          <a:lstStyle/>
          <a:p>
            <a:pPr marL="0" lvl="0" indent="0" algn="r" defTabSz="914400" rtl="1" eaLnBrk="1" latinLnBrk="0" hangingPunct="1">
              <a:lnSpc>
                <a:spcPct val="110000"/>
              </a:lnSpc>
              <a:spcBef>
                <a:spcPts val="900"/>
              </a:spcBef>
              <a:spcAft>
                <a:spcPts val="0"/>
              </a:spcAft>
              <a:buClr>
                <a:schemeClr val="tx1">
                  <a:lumMod val="85000"/>
                  <a:lumOff val="15000"/>
                </a:schemeClr>
              </a:buClr>
              <a:buFont typeface="Garamond" pitchFamily="18" charset="0"/>
              <a:buNone/>
            </a:pPr>
            <a:endParaRPr lang="en-US" sz="2000">
              <a:solidFill>
                <a:schemeClr val="tx1"/>
              </a:solidFill>
            </a:endParaRPr>
          </a:p>
        </p:txBody>
      </p:sp>
      <p:sp>
        <p:nvSpPr>
          <p:cNvPr id="8" name="Content Placeholder 3">
            <a:extLst>
              <a:ext uri="{FF2B5EF4-FFF2-40B4-BE49-F238E27FC236}">
                <a16:creationId xmlns:a16="http://schemas.microsoft.com/office/drawing/2014/main" id="{60C7FB0A-A388-BB43-9634-7DEE2E8D6BA6}"/>
              </a:ext>
            </a:extLst>
          </p:cNvPr>
          <p:cNvSpPr>
            <a:spLocks noGrp="1"/>
          </p:cNvSpPr>
          <p:nvPr>
            <p:ph sz="half" idx="2"/>
          </p:nvPr>
        </p:nvSpPr>
        <p:spPr>
          <a:xfrm>
            <a:off x="1069848" y="2176948"/>
            <a:ext cx="10309115" cy="3489241"/>
          </a:xfrm>
          <a:prstGeom prst="rect">
            <a:avLst/>
          </a:prstGeom>
        </p:spPr>
        <p:txBody>
          <a:bodyPr/>
          <a:lstStyle>
            <a:lvl1pPr marL="0" indent="0">
              <a:buClr>
                <a:schemeClr val="bg1"/>
              </a:buClr>
              <a:buFontTx/>
              <a:buNone/>
              <a:defRPr sz="2800" b="0">
                <a:solidFill>
                  <a:schemeClr val="tx1">
                    <a:lumMod val="75000"/>
                    <a:lumOff val="25000"/>
                  </a:schemeClr>
                </a:solidFill>
                <a:latin typeface="Arial" panose="020B0604020202020204" pitchFamily="34" charset="0"/>
                <a:cs typeface="Arial" panose="020B0604020202020204" pitchFamily="34" charset="0"/>
              </a:defRPr>
            </a:lvl1pPr>
            <a:lvl2pPr marL="539750" indent="-265113">
              <a:buClr>
                <a:srgbClr val="0298CA"/>
              </a:buClr>
              <a:buSzPct val="120000"/>
              <a:buFont typeface="Wingdings" pitchFamily="2" charset="2"/>
              <a:buChar char="§"/>
              <a:tabLst/>
              <a:defRPr sz="2800">
                <a:solidFill>
                  <a:schemeClr val="tx1">
                    <a:lumMod val="75000"/>
                    <a:lumOff val="25000"/>
                  </a:schemeClr>
                </a:solidFill>
                <a:latin typeface="Arial" panose="020B0604020202020204" pitchFamily="34" charset="0"/>
                <a:cs typeface="Arial" panose="020B0604020202020204" pitchFamily="34" charset="0"/>
              </a:defRPr>
            </a:lvl2pPr>
            <a:lvl3pPr marL="731520" indent="-182880">
              <a:buClr>
                <a:srgbClr val="0298CA"/>
              </a:buClr>
              <a:buFont typeface="Wingdings" pitchFamily="2" charset="2"/>
              <a:buChar char="§"/>
              <a:defRPr sz="2400">
                <a:solidFill>
                  <a:schemeClr val="tx1">
                    <a:lumMod val="75000"/>
                    <a:lumOff val="25000"/>
                  </a:schemeClr>
                </a:solidFill>
                <a:latin typeface="Arial" panose="020B0604020202020204" pitchFamily="34" charset="0"/>
                <a:cs typeface="Arial" panose="020B0604020202020204" pitchFamily="34" charset="0"/>
              </a:defRPr>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p:txBody>
      </p:sp>
      <p:sp>
        <p:nvSpPr>
          <p:cNvPr id="7" name="TextBox 6">
            <a:extLst>
              <a:ext uri="{FF2B5EF4-FFF2-40B4-BE49-F238E27FC236}">
                <a16:creationId xmlns:a16="http://schemas.microsoft.com/office/drawing/2014/main" id="{71D740F2-35F7-2345-83C9-E1237EDFAFE6}"/>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3676440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gular-Slide-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66799" y="2103120"/>
            <a:ext cx="4807789" cy="374904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a:latin typeface="Arial" panose="020B0604020202020204" pitchFamily="34" charset="0"/>
                <a:cs typeface="Arial" panose="020B0604020202020204" pitchFamily="34" charset="0"/>
              </a:defRPr>
            </a:lvl1pPr>
            <a:lvl2pPr>
              <a:defRPr lang="en-US">
                <a:latin typeface="Arial" panose="020B0604020202020204" pitchFamily="34" charset="0"/>
                <a:cs typeface="Arial" panose="020B0604020202020204" pitchFamily="34" charset="0"/>
              </a:defRPr>
            </a:lvl2pPr>
            <a:lvl3pPr>
              <a:defRPr lang="en-US">
                <a:latin typeface="Arial" panose="020B0604020202020204" pitchFamily="34" charset="0"/>
                <a:cs typeface="Arial" panose="020B0604020202020204" pitchFamily="34" charset="0"/>
              </a:defRPr>
            </a:lvl3pPr>
            <a:lvl4pPr>
              <a:defRPr lang="en-US">
                <a:latin typeface="Arial" panose="020B0604020202020204" pitchFamily="34" charset="0"/>
                <a:cs typeface="Arial" panose="020B0604020202020204" pitchFamily="34" charset="0"/>
              </a:defRPr>
            </a:lvl4pPr>
            <a:lvl5pPr>
              <a:defRPr lang="en-US" dirty="0">
                <a:latin typeface="Arial" panose="020B0604020202020204" pitchFamily="34" charset="0"/>
                <a:cs typeface="Arial" panose="020B0604020202020204" pitchFamily="34" charset="0"/>
              </a:defRPr>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endParaRPr lang="en-US" dirty="0"/>
          </a:p>
        </p:txBody>
      </p:sp>
      <p:sp>
        <p:nvSpPr>
          <p:cNvPr id="4" name="Content Placeholder 3"/>
          <p:cNvSpPr>
            <a:spLocks noGrp="1"/>
          </p:cNvSpPr>
          <p:nvPr>
            <p:ph sz="half" idx="2"/>
          </p:nvPr>
        </p:nvSpPr>
        <p:spPr>
          <a:xfrm>
            <a:off x="6317411" y="2103120"/>
            <a:ext cx="4807789" cy="374904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a:latin typeface="Arial" panose="020B0604020202020204" pitchFamily="34" charset="0"/>
                <a:cs typeface="Arial" panose="020B0604020202020204" pitchFamily="34" charset="0"/>
              </a:defRPr>
            </a:lvl1pPr>
            <a:lvl2pPr>
              <a:defRPr lang="en-US">
                <a:latin typeface="Arial" panose="020B0604020202020204" pitchFamily="34" charset="0"/>
                <a:cs typeface="Arial" panose="020B0604020202020204" pitchFamily="34" charset="0"/>
              </a:defRPr>
            </a:lvl2pPr>
            <a:lvl3pPr>
              <a:defRPr lang="en-US">
                <a:latin typeface="Arial" panose="020B0604020202020204" pitchFamily="34" charset="0"/>
                <a:cs typeface="Arial" panose="020B0604020202020204" pitchFamily="34" charset="0"/>
              </a:defRPr>
            </a:lvl3pPr>
            <a:lvl4pPr>
              <a:defRPr lang="en-US">
                <a:latin typeface="Arial" panose="020B0604020202020204" pitchFamily="34" charset="0"/>
                <a:cs typeface="Arial" panose="020B0604020202020204" pitchFamily="34" charset="0"/>
              </a:defRPr>
            </a:lvl4pPr>
            <a:lvl5pPr>
              <a:defRPr lang="en-US" dirty="0">
                <a:latin typeface="Arial" panose="020B0604020202020204" pitchFamily="34" charset="0"/>
                <a:cs typeface="Arial" panose="020B0604020202020204" pitchFamily="34" charset="0"/>
              </a:defRPr>
            </a:lvl5pPr>
          </a:lstStyle>
          <a:p>
            <a:pPr marL="0" lvl="0" indent="0">
              <a:buNone/>
            </a:pPr>
            <a:r>
              <a:rPr lang="en-US"/>
              <a:t>Click to edit Master text styles</a:t>
            </a:r>
          </a:p>
          <a:p>
            <a:pPr marL="0" lvl="1" indent="0">
              <a:buNone/>
            </a:pPr>
            <a:r>
              <a:rPr lang="en-US"/>
              <a:t>Second level</a:t>
            </a:r>
          </a:p>
          <a:p>
            <a:pPr marL="0" lvl="2" indent="0">
              <a:buNone/>
            </a:pPr>
            <a:r>
              <a:rPr lang="en-US"/>
              <a:t>Third level</a:t>
            </a:r>
          </a:p>
          <a:p>
            <a:pPr marL="0" lvl="3" indent="0">
              <a:buNone/>
            </a:pPr>
            <a:r>
              <a:rPr lang="en-US"/>
              <a:t>Fourth level</a:t>
            </a:r>
          </a:p>
          <a:p>
            <a:pPr marL="0" lvl="4" indent="0">
              <a:buNone/>
            </a:pPr>
            <a:r>
              <a:rPr lang="en-US"/>
              <a:t>Fifth level</a:t>
            </a:r>
            <a:endParaRPr lang="en-US" dirty="0"/>
          </a:p>
        </p:txBody>
      </p:sp>
      <p:sp>
        <p:nvSpPr>
          <p:cNvPr id="9" name="Subtitle 2">
            <a:extLst>
              <a:ext uri="{FF2B5EF4-FFF2-40B4-BE49-F238E27FC236}">
                <a16:creationId xmlns:a16="http://schemas.microsoft.com/office/drawing/2014/main" id="{A781009D-B024-5E41-99BD-96A39FFAC7CB}"/>
              </a:ext>
            </a:extLst>
          </p:cNvPr>
          <p:cNvSpPr>
            <a:spLocks noGrp="1"/>
          </p:cNvSpPr>
          <p:nvPr>
            <p:ph type="subTitle" idx="12"/>
          </p:nvPr>
        </p:nvSpPr>
        <p:spPr>
          <a:xfrm>
            <a:off x="569344" y="756536"/>
            <a:ext cx="11053314" cy="457201"/>
          </a:xfrm>
          <a:prstGeom prst="rect">
            <a:avLst/>
          </a:prstGeom>
        </p:spPr>
        <p:txBody>
          <a:bodyPr anchor="ctr">
            <a:noAutofit/>
          </a:bodyPr>
          <a:lstStyle>
            <a:lvl1pPr marL="0" indent="0" algn="ctr">
              <a:spcBef>
                <a:spcPts val="0"/>
              </a:spcBef>
              <a:buNone/>
              <a:defRPr sz="32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43116A37-68B5-474C-B721-36189B64B389}"/>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EB9502-0651-374E-AE6C-8865823D87FA}"/>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1190785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egular-Slide-photo-Chart-1">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EA9544-5AC3-334B-B48C-C891D0AE5BB6}"/>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2127E1FB-DE01-1749-A883-9DE1FAA1FD6D}"/>
              </a:ext>
            </a:extLst>
          </p:cNvPr>
          <p:cNvSpPr>
            <a:spLocks noGrp="1" noChangeAspect="1"/>
          </p:cNvSpPr>
          <p:nvPr>
            <p:ph type="pic" idx="10"/>
          </p:nvPr>
        </p:nvSpPr>
        <p:spPr>
          <a:xfrm>
            <a:off x="569343" y="1667820"/>
            <a:ext cx="4740891" cy="4646716"/>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9" name="Content Placeholder 3">
            <a:extLst>
              <a:ext uri="{FF2B5EF4-FFF2-40B4-BE49-F238E27FC236}">
                <a16:creationId xmlns:a16="http://schemas.microsoft.com/office/drawing/2014/main" id="{880C0A46-5366-724C-B982-852FEE357715}"/>
              </a:ext>
            </a:extLst>
          </p:cNvPr>
          <p:cNvSpPr>
            <a:spLocks noGrp="1"/>
          </p:cNvSpPr>
          <p:nvPr>
            <p:ph sz="half" idx="2"/>
          </p:nvPr>
        </p:nvSpPr>
        <p:spPr>
          <a:xfrm>
            <a:off x="5615798" y="2520177"/>
            <a:ext cx="6006859" cy="3794360"/>
          </a:xfrm>
          <a:prstGeom prst="rect">
            <a:avLst/>
          </a:prstGeom>
        </p:spPr>
        <p:txBody>
          <a:bodyPr/>
          <a:lstStyle>
            <a:lvl1pPr marL="0" indent="0">
              <a:buClr>
                <a:schemeClr val="bg1"/>
              </a:buClr>
              <a:buFontTx/>
              <a:buNone/>
              <a:defRPr sz="2400" b="0">
                <a:solidFill>
                  <a:schemeClr val="tx1">
                    <a:lumMod val="75000"/>
                    <a:lumOff val="25000"/>
                  </a:schemeClr>
                </a:solidFill>
                <a:latin typeface="Arial" panose="020B0604020202020204" pitchFamily="34" charset="0"/>
                <a:cs typeface="Arial" panose="020B0604020202020204" pitchFamily="34" charset="0"/>
              </a:defRPr>
            </a:lvl1pPr>
            <a:lvl2pPr marL="539750" indent="-265113">
              <a:buClr>
                <a:srgbClr val="0298CA"/>
              </a:buClr>
              <a:buSzPct val="120000"/>
              <a:buFont typeface="Wingdings" pitchFamily="2" charset="2"/>
              <a:buChar char="§"/>
              <a:tabLst/>
              <a:defRPr sz="2000">
                <a:solidFill>
                  <a:schemeClr val="tx1">
                    <a:lumMod val="75000"/>
                    <a:lumOff val="25000"/>
                  </a:schemeClr>
                </a:solidFill>
                <a:latin typeface="Arial" panose="020B0604020202020204" pitchFamily="34" charset="0"/>
                <a:cs typeface="Arial" panose="020B0604020202020204" pitchFamily="34" charset="0"/>
              </a:defRPr>
            </a:lvl2pPr>
            <a:lvl3pPr marL="731520" indent="-182880">
              <a:buClr>
                <a:srgbClr val="0298CA"/>
              </a:buClr>
              <a:buFont typeface="Wingdings" pitchFamily="2" charset="2"/>
              <a:buChar char="§"/>
              <a:defRPr sz="2000">
                <a:solidFill>
                  <a:schemeClr val="tx1">
                    <a:lumMod val="75000"/>
                    <a:lumOff val="25000"/>
                  </a:schemeClr>
                </a:solidFill>
                <a:latin typeface="Arial" panose="020B0604020202020204" pitchFamily="34" charset="0"/>
                <a:cs typeface="Arial" panose="020B0604020202020204" pitchFamily="34" charset="0"/>
              </a:defRPr>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p:txBody>
      </p:sp>
      <p:sp>
        <p:nvSpPr>
          <p:cNvPr id="21" name="Subtitle 2">
            <a:extLst>
              <a:ext uri="{FF2B5EF4-FFF2-40B4-BE49-F238E27FC236}">
                <a16:creationId xmlns:a16="http://schemas.microsoft.com/office/drawing/2014/main" id="{B29941A9-FCC8-BA4F-8619-10817DC1EB46}"/>
              </a:ext>
            </a:extLst>
          </p:cNvPr>
          <p:cNvSpPr>
            <a:spLocks noGrp="1"/>
          </p:cNvSpPr>
          <p:nvPr>
            <p:ph type="subTitle" idx="1"/>
          </p:nvPr>
        </p:nvSpPr>
        <p:spPr>
          <a:xfrm>
            <a:off x="5615798" y="1667820"/>
            <a:ext cx="6006859" cy="523220"/>
          </a:xfrm>
          <a:prstGeom prst="rect">
            <a:avLst/>
          </a:prstGeom>
          <a:solidFill>
            <a:srgbClr val="0298CA"/>
          </a:solidFill>
        </p:spPr>
        <p:txBody>
          <a:bodyPr>
            <a:noAutofit/>
          </a:bodyPr>
          <a:lstStyle>
            <a:lvl1pPr marL="0" indent="0" algn="l">
              <a:spcBef>
                <a:spcPts val="0"/>
              </a:spcBef>
              <a:buNone/>
              <a:defRPr sz="2800" b="0" i="0" spc="80" baseline="0">
                <a:solidFill>
                  <a:schemeClr val="bg1"/>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a:extLst>
              <a:ext uri="{FF2B5EF4-FFF2-40B4-BE49-F238E27FC236}">
                <a16:creationId xmlns:a16="http://schemas.microsoft.com/office/drawing/2014/main" id="{80A11D41-A025-8F48-B8C6-F006B03E7118}"/>
              </a:ext>
            </a:extLst>
          </p:cNvPr>
          <p:cNvSpPr>
            <a:spLocks noGrp="1"/>
          </p:cNvSpPr>
          <p:nvPr>
            <p:ph type="title" hasCustomPrompt="1"/>
          </p:nvPr>
        </p:nvSpPr>
        <p:spPr>
          <a:xfrm>
            <a:off x="569343" y="755180"/>
            <a:ext cx="11053314" cy="457247"/>
          </a:xfrm>
          <a:prstGeom prst="rect">
            <a:avLst/>
          </a:prstGeom>
        </p:spPr>
        <p:txBody>
          <a:bodyPr/>
          <a:lstStyle>
            <a:lvl1pPr algn="ctr">
              <a:defRPr sz="3200" b="0">
                <a:solidFill>
                  <a:schemeClr val="tx1">
                    <a:lumMod val="65000"/>
                    <a:lumOff val="35000"/>
                  </a:schemeClr>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8" name="TextBox 7">
            <a:extLst>
              <a:ext uri="{FF2B5EF4-FFF2-40B4-BE49-F238E27FC236}">
                <a16:creationId xmlns:a16="http://schemas.microsoft.com/office/drawing/2014/main" id="{EB824BFB-9B54-6C4C-88F1-178D3CEDC342}"/>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2223757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egular-Slide-photo-Chart-2">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1F491C28-1C81-1C4B-9AB0-2D9AF3487468}"/>
              </a:ext>
            </a:extLst>
          </p:cNvPr>
          <p:cNvSpPr/>
          <p:nvPr userDrawn="1"/>
        </p:nvSpPr>
        <p:spPr>
          <a:xfrm>
            <a:off x="0" y="1647645"/>
            <a:ext cx="7272069" cy="4696408"/>
          </a:xfrm>
          <a:prstGeom prst="rect">
            <a:avLst/>
          </a:prstGeom>
          <a:solidFill>
            <a:schemeClr val="bg1">
              <a:lumMod val="95000"/>
            </a:schemeClr>
          </a:solidFill>
          <a:ln>
            <a:noFill/>
          </a:ln>
        </p:spPr>
        <p:txBody>
          <a:bodyPr vert="horz" lIns="91440" tIns="45720" rIns="91440" bIns="45720" rtlCol="0" anchor="t">
            <a:normAutofit/>
          </a:bodyPr>
          <a:lstStyle/>
          <a:p>
            <a:pPr lvl="0" indent="0">
              <a:lnSpc>
                <a:spcPct val="110000"/>
              </a:lnSpc>
              <a:spcBef>
                <a:spcPts val="900"/>
              </a:spcBef>
              <a:spcAft>
                <a:spcPts val="0"/>
              </a:spcAft>
              <a:buClr>
                <a:schemeClr val="tx1">
                  <a:lumMod val="85000"/>
                  <a:lumOff val="15000"/>
                </a:schemeClr>
              </a:buClr>
              <a:buFont typeface="Garamond" pitchFamily="18" charset="0"/>
              <a:buNone/>
            </a:pPr>
            <a:endParaRPr lang="en-US" sz="2000">
              <a:solidFill>
                <a:schemeClr val="tx1"/>
              </a:solidFill>
            </a:endParaRPr>
          </a:p>
        </p:txBody>
      </p:sp>
      <p:sp>
        <p:nvSpPr>
          <p:cNvPr id="20" name="Content Placeholder 3">
            <a:extLst>
              <a:ext uri="{FF2B5EF4-FFF2-40B4-BE49-F238E27FC236}">
                <a16:creationId xmlns:a16="http://schemas.microsoft.com/office/drawing/2014/main" id="{8DECF708-1018-C14B-B4FB-738EA23F225C}"/>
              </a:ext>
            </a:extLst>
          </p:cNvPr>
          <p:cNvSpPr>
            <a:spLocks noGrp="1"/>
          </p:cNvSpPr>
          <p:nvPr>
            <p:ph sz="half" idx="2"/>
          </p:nvPr>
        </p:nvSpPr>
        <p:spPr>
          <a:xfrm>
            <a:off x="1069848" y="2176948"/>
            <a:ext cx="5926175" cy="3489241"/>
          </a:xfrm>
          <a:prstGeom prst="rect">
            <a:avLst/>
          </a:prstGeom>
        </p:spPr>
        <p:txBody>
          <a:bodyPr/>
          <a:lstStyle>
            <a:lvl1pPr marL="0" indent="0">
              <a:buClr>
                <a:schemeClr val="bg1"/>
              </a:buClr>
              <a:buFontTx/>
              <a:buNone/>
              <a:defRPr sz="2400" b="0">
                <a:solidFill>
                  <a:schemeClr val="tx1">
                    <a:lumMod val="75000"/>
                    <a:lumOff val="25000"/>
                  </a:schemeClr>
                </a:solidFill>
                <a:latin typeface="Arial" panose="020B0604020202020204" pitchFamily="34" charset="0"/>
                <a:cs typeface="Arial" panose="020B0604020202020204" pitchFamily="34" charset="0"/>
              </a:defRPr>
            </a:lvl1pPr>
            <a:lvl2pPr marL="539750" indent="-265113">
              <a:buClr>
                <a:srgbClr val="0298CA"/>
              </a:buClr>
              <a:buSzPct val="120000"/>
              <a:buFont typeface="Wingdings" pitchFamily="2" charset="2"/>
              <a:buChar char="§"/>
              <a:tabLst/>
              <a:defRPr sz="2000">
                <a:solidFill>
                  <a:schemeClr val="tx1">
                    <a:lumMod val="75000"/>
                    <a:lumOff val="25000"/>
                  </a:schemeClr>
                </a:solidFill>
                <a:latin typeface="Arial" panose="020B0604020202020204" pitchFamily="34" charset="0"/>
                <a:cs typeface="Arial" panose="020B0604020202020204" pitchFamily="34" charset="0"/>
              </a:defRPr>
            </a:lvl2pPr>
            <a:lvl3pPr marL="731520" indent="-182880">
              <a:buClr>
                <a:srgbClr val="0298CA"/>
              </a:buClr>
              <a:buFont typeface="Wingdings" pitchFamily="2" charset="2"/>
              <a:buChar char="§"/>
              <a:defRPr sz="2000">
                <a:solidFill>
                  <a:schemeClr val="tx1">
                    <a:lumMod val="75000"/>
                    <a:lumOff val="25000"/>
                  </a:schemeClr>
                </a:solidFill>
                <a:latin typeface="Arial" panose="020B0604020202020204" pitchFamily="34" charset="0"/>
                <a:cs typeface="Arial" panose="020B0604020202020204" pitchFamily="34" charset="0"/>
              </a:defRPr>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p:txBody>
      </p:sp>
      <p:sp>
        <p:nvSpPr>
          <p:cNvPr id="22" name="Subtitle 2">
            <a:extLst>
              <a:ext uri="{FF2B5EF4-FFF2-40B4-BE49-F238E27FC236}">
                <a16:creationId xmlns:a16="http://schemas.microsoft.com/office/drawing/2014/main" id="{41BD8A75-37CC-DB42-B7DE-45550037B05C}"/>
              </a:ext>
            </a:extLst>
          </p:cNvPr>
          <p:cNvSpPr>
            <a:spLocks noGrp="1"/>
          </p:cNvSpPr>
          <p:nvPr>
            <p:ph type="subTitle" idx="1"/>
          </p:nvPr>
        </p:nvSpPr>
        <p:spPr>
          <a:xfrm>
            <a:off x="569342" y="760146"/>
            <a:ext cx="11053314" cy="445211"/>
          </a:xfrm>
          <a:prstGeom prst="rect">
            <a:avLst/>
          </a:prstGeom>
        </p:spPr>
        <p:txBody>
          <a:bodyPr anchor="ctr">
            <a:noAutofit/>
          </a:bodyPr>
          <a:lstStyle>
            <a:lvl1pPr marL="0" indent="0" algn="ctr">
              <a:spcBef>
                <a:spcPts val="0"/>
              </a:spcBef>
              <a:buNone/>
              <a:defRPr sz="32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5" name="Rectangle 24">
            <a:extLst>
              <a:ext uri="{FF2B5EF4-FFF2-40B4-BE49-F238E27FC236}">
                <a16:creationId xmlns:a16="http://schemas.microsoft.com/office/drawing/2014/main" id="{24E4188F-9D81-A643-9345-14A4F431EF04}"/>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a:extLst>
              <a:ext uri="{FF2B5EF4-FFF2-40B4-BE49-F238E27FC236}">
                <a16:creationId xmlns:a16="http://schemas.microsoft.com/office/drawing/2014/main" id="{1E7D02E7-91C4-7B41-A3D5-A424AC8F98F1}"/>
              </a:ext>
            </a:extLst>
          </p:cNvPr>
          <p:cNvSpPr>
            <a:spLocks noGrp="1" noChangeAspect="1"/>
          </p:cNvSpPr>
          <p:nvPr>
            <p:ph type="pic" idx="10"/>
          </p:nvPr>
        </p:nvSpPr>
        <p:spPr>
          <a:xfrm>
            <a:off x="7272069" y="1647645"/>
            <a:ext cx="4919932" cy="4675517"/>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extBox 7">
            <a:extLst>
              <a:ext uri="{FF2B5EF4-FFF2-40B4-BE49-F238E27FC236}">
                <a16:creationId xmlns:a16="http://schemas.microsoft.com/office/drawing/2014/main" id="{56DC2DEF-3FD0-7646-8C5D-4BC29625845B}"/>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Tree>
    <p:extLst>
      <p:ext uri="{BB962C8B-B14F-4D97-AF65-F5344CB8AC3E}">
        <p14:creationId xmlns:p14="http://schemas.microsoft.com/office/powerpoint/2010/main" val="67955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egular-Slide-photo-Chart-3">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BB76C77A-CF0D-6B49-8F42-BA0614C47329}"/>
              </a:ext>
            </a:extLst>
          </p:cNvPr>
          <p:cNvSpPr>
            <a:spLocks noGrp="1"/>
          </p:cNvSpPr>
          <p:nvPr>
            <p:ph type="subTitle" idx="1"/>
          </p:nvPr>
        </p:nvSpPr>
        <p:spPr>
          <a:xfrm>
            <a:off x="569342" y="770082"/>
            <a:ext cx="11053314" cy="435571"/>
          </a:xfrm>
          <a:prstGeom prst="rect">
            <a:avLst/>
          </a:prstGeom>
        </p:spPr>
        <p:txBody>
          <a:bodyPr anchor="ctr">
            <a:noAutofit/>
          </a:bodyPr>
          <a:lstStyle>
            <a:lvl1pPr marL="0" indent="0" algn="ctr">
              <a:spcBef>
                <a:spcPts val="0"/>
              </a:spcBef>
              <a:buNone/>
              <a:defRPr sz="3200" b="0" i="0" spc="80" baseline="0">
                <a:solidFill>
                  <a:schemeClr val="tx1">
                    <a:lumMod val="65000"/>
                    <a:lumOff val="35000"/>
                  </a:schemeClr>
                </a:solidFill>
                <a:latin typeface="Arial" panose="020B0604020202020204" pitchFamily="34" charset="0"/>
                <a:cs typeface="Arial" panose="020B0604020202020204" pitchFamily="34" charset="0"/>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Rectangle 4">
            <a:extLst>
              <a:ext uri="{FF2B5EF4-FFF2-40B4-BE49-F238E27FC236}">
                <a16:creationId xmlns:a16="http://schemas.microsoft.com/office/drawing/2014/main" id="{DAD2BC8A-87D2-3B4B-8E07-948CDAD1C0FF}"/>
              </a:ext>
            </a:extLst>
          </p:cNvPr>
          <p:cNvSpPr/>
          <p:nvPr userDrawn="1"/>
        </p:nvSpPr>
        <p:spPr>
          <a:xfrm>
            <a:off x="0" y="292608"/>
            <a:ext cx="12192000" cy="216350"/>
          </a:xfrm>
          <a:prstGeom prst="rect">
            <a:avLst/>
          </a:prstGeom>
          <a:gradFill>
            <a:gsLst>
              <a:gs pos="0">
                <a:srgbClr val="0298CA"/>
              </a:gs>
              <a:gs pos="100000">
                <a:srgbClr val="13498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4966C2B8-14B1-D844-8BCE-CFFC3E09E791}"/>
              </a:ext>
            </a:extLst>
          </p:cNvPr>
          <p:cNvSpPr>
            <a:spLocks noGrp="1" noChangeAspect="1"/>
          </p:cNvSpPr>
          <p:nvPr>
            <p:ph type="pic" idx="10"/>
          </p:nvPr>
        </p:nvSpPr>
        <p:spPr>
          <a:xfrm>
            <a:off x="914400" y="1647645"/>
            <a:ext cx="3157267" cy="2915729"/>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Picture Placeholder 2">
            <a:extLst>
              <a:ext uri="{FF2B5EF4-FFF2-40B4-BE49-F238E27FC236}">
                <a16:creationId xmlns:a16="http://schemas.microsoft.com/office/drawing/2014/main" id="{923023EC-B05C-C24A-B73E-45D4DC9F81B5}"/>
              </a:ext>
            </a:extLst>
          </p:cNvPr>
          <p:cNvSpPr>
            <a:spLocks noGrp="1" noChangeAspect="1"/>
          </p:cNvSpPr>
          <p:nvPr>
            <p:ph type="pic" idx="11"/>
          </p:nvPr>
        </p:nvSpPr>
        <p:spPr>
          <a:xfrm>
            <a:off x="4502989" y="1647645"/>
            <a:ext cx="3157267" cy="2915729"/>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72203630-8FEC-264E-AB2E-768E00B03D1F}"/>
              </a:ext>
            </a:extLst>
          </p:cNvPr>
          <p:cNvSpPr>
            <a:spLocks noGrp="1" noChangeAspect="1"/>
          </p:cNvSpPr>
          <p:nvPr>
            <p:ph type="pic" idx="12"/>
          </p:nvPr>
        </p:nvSpPr>
        <p:spPr>
          <a:xfrm>
            <a:off x="8117457" y="1647645"/>
            <a:ext cx="3157267" cy="2915729"/>
          </a:xfrm>
          <a:prstGeom prst="rect">
            <a:avLst/>
          </a:prstGeom>
          <a:solidFill>
            <a:schemeClr val="bg1">
              <a:lumMod val="50000"/>
            </a:schemeClr>
          </a:solidFill>
          <a:ln>
            <a:noFill/>
          </a:ln>
        </p:spPr>
        <p:txBody>
          <a:bodyPr anchor="t">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49638F89-8167-1C48-8ABE-8B575A26F35D}"/>
              </a:ext>
            </a:extLst>
          </p:cNvPr>
          <p:cNvSpPr>
            <a:spLocks noGrp="1"/>
          </p:cNvSpPr>
          <p:nvPr>
            <p:ph type="body" sz="half" idx="2"/>
          </p:nvPr>
        </p:nvSpPr>
        <p:spPr>
          <a:xfrm>
            <a:off x="914400" y="4692770"/>
            <a:ext cx="3161963" cy="163039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dirty="0">
                <a:latin typeface="Arial" panose="020B0604020202020204" pitchFamily="34" charset="0"/>
                <a:cs typeface="Arial" panose="020B0604020202020204" pitchFamily="34" charset="0"/>
              </a:defRPr>
            </a:lvl1pPr>
          </a:lstStyle>
          <a:p>
            <a:pPr marL="0" lvl="0" indent="0">
              <a:buNone/>
            </a:pPr>
            <a:r>
              <a:rPr lang="en-US"/>
              <a:t>Click to edit Master text styles</a:t>
            </a:r>
          </a:p>
        </p:txBody>
      </p:sp>
      <p:sp>
        <p:nvSpPr>
          <p:cNvPr id="11" name="Text Placeholder 3">
            <a:extLst>
              <a:ext uri="{FF2B5EF4-FFF2-40B4-BE49-F238E27FC236}">
                <a16:creationId xmlns:a16="http://schemas.microsoft.com/office/drawing/2014/main" id="{E0FB25C7-ABFD-C644-BC4A-54D5562E4FDF}"/>
              </a:ext>
            </a:extLst>
          </p:cNvPr>
          <p:cNvSpPr>
            <a:spLocks noGrp="1"/>
          </p:cNvSpPr>
          <p:nvPr>
            <p:ph type="body" sz="half" idx="13"/>
          </p:nvPr>
        </p:nvSpPr>
        <p:spPr>
          <a:xfrm>
            <a:off x="4511615" y="4692770"/>
            <a:ext cx="3161963" cy="163039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dirty="0">
                <a:latin typeface="Arial" panose="020B0604020202020204" pitchFamily="34" charset="0"/>
                <a:cs typeface="Arial" panose="020B0604020202020204" pitchFamily="34" charset="0"/>
              </a:defRPr>
            </a:lvl1pPr>
          </a:lstStyle>
          <a:p>
            <a:pPr marL="0" lvl="0" indent="0">
              <a:buNone/>
            </a:pPr>
            <a:r>
              <a:rPr lang="en-US"/>
              <a:t>Click to edit Master text styles</a:t>
            </a:r>
          </a:p>
        </p:txBody>
      </p:sp>
      <p:sp>
        <p:nvSpPr>
          <p:cNvPr id="12" name="Text Placeholder 3">
            <a:extLst>
              <a:ext uri="{FF2B5EF4-FFF2-40B4-BE49-F238E27FC236}">
                <a16:creationId xmlns:a16="http://schemas.microsoft.com/office/drawing/2014/main" id="{7DAAA585-2378-CB4D-81AD-4912C9F269FF}"/>
              </a:ext>
            </a:extLst>
          </p:cNvPr>
          <p:cNvSpPr>
            <a:spLocks noGrp="1"/>
          </p:cNvSpPr>
          <p:nvPr>
            <p:ph type="body" sz="half" idx="14"/>
          </p:nvPr>
        </p:nvSpPr>
        <p:spPr>
          <a:xfrm>
            <a:off x="8108830" y="4692770"/>
            <a:ext cx="3161963" cy="163039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defRPr lang="en-US" sz="2000" dirty="0">
                <a:latin typeface="Arial" panose="020B0604020202020204" pitchFamily="34" charset="0"/>
                <a:cs typeface="Arial" panose="020B0604020202020204" pitchFamily="34" charset="0"/>
              </a:defRPr>
            </a:lvl1pPr>
          </a:lstStyle>
          <a:p>
            <a:pPr marL="0" lvl="0" indent="0">
              <a:buNone/>
            </a:pPr>
            <a:r>
              <a:rPr lang="en-US"/>
              <a:t>Click to edit Master text styles</a:t>
            </a:r>
          </a:p>
        </p:txBody>
      </p:sp>
      <p:sp>
        <p:nvSpPr>
          <p:cNvPr id="16" name="TextBox 15">
            <a:extLst>
              <a:ext uri="{FF2B5EF4-FFF2-40B4-BE49-F238E27FC236}">
                <a16:creationId xmlns:a16="http://schemas.microsoft.com/office/drawing/2014/main" id="{4DB0F16E-0593-1844-A6B9-FB4ADD448393}"/>
              </a:ext>
            </a:extLst>
          </p:cNvPr>
          <p:cNvSpPr txBox="1"/>
          <p:nvPr userDrawn="1"/>
        </p:nvSpPr>
        <p:spPr>
          <a:xfrm>
            <a:off x="2359550" y="6480289"/>
            <a:ext cx="7081838" cy="192088"/>
          </a:xfrm>
          <a:prstGeom prst="rect">
            <a:avLst/>
          </a:prstGeom>
          <a:noFill/>
        </p:spPr>
        <p:txBody>
          <a:bodyPr>
            <a:spAutoFit/>
          </a:bodyPr>
          <a:lstStyle/>
          <a:p>
            <a:pPr algn="ctr">
              <a:defRPr/>
            </a:pPr>
            <a:r>
              <a:rPr lang="en-US" sz="650" b="1" dirty="0">
                <a:solidFill>
                  <a:srgbClr val="595959"/>
                </a:solidFill>
                <a:latin typeface="Arial" pitchFamily="-110" charset="0"/>
                <a:ea typeface="ＭＳ Ｐゴシック" pitchFamily="-110" charset="-128"/>
                <a:cs typeface="ＭＳ Ｐゴシック" pitchFamily="-110" charset="-128"/>
              </a:rPr>
              <a:t>© Copyright ESCWA. All rights reserved. No part of this presentation in all its property may be used or reproduced in any form without written permission</a:t>
            </a:r>
          </a:p>
        </p:txBody>
      </p:sp>
      <p:sp>
        <p:nvSpPr>
          <p:cNvPr id="13" name="Rectangle 12">
            <a:extLst>
              <a:ext uri="{FF2B5EF4-FFF2-40B4-BE49-F238E27FC236}">
                <a16:creationId xmlns:a16="http://schemas.microsoft.com/office/drawing/2014/main" id="{26F6785F-B54A-1840-AB01-17308E8C5591}"/>
              </a:ext>
            </a:extLst>
          </p:cNvPr>
          <p:cNvSpPr/>
          <p:nvPr userDrawn="1"/>
        </p:nvSpPr>
        <p:spPr>
          <a:xfrm>
            <a:off x="2303254" y="4390847"/>
            <a:ext cx="379562" cy="379562"/>
          </a:xfrm>
          <a:prstGeom prst="rect">
            <a:avLst/>
          </a:prstGeom>
          <a:solidFill>
            <a:srgbClr val="02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3E7992-0396-1E46-9F28-525A57944B35}"/>
              </a:ext>
            </a:extLst>
          </p:cNvPr>
          <p:cNvSpPr/>
          <p:nvPr userDrawn="1"/>
        </p:nvSpPr>
        <p:spPr>
          <a:xfrm>
            <a:off x="5900469" y="4390847"/>
            <a:ext cx="379562" cy="379562"/>
          </a:xfrm>
          <a:prstGeom prst="rect">
            <a:avLst/>
          </a:prstGeom>
          <a:solidFill>
            <a:srgbClr val="02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F5ACCBD-F044-6E41-A7DE-DC956B809ECB}"/>
              </a:ext>
            </a:extLst>
          </p:cNvPr>
          <p:cNvSpPr/>
          <p:nvPr userDrawn="1"/>
        </p:nvSpPr>
        <p:spPr>
          <a:xfrm>
            <a:off x="9497684" y="4390847"/>
            <a:ext cx="379562" cy="379562"/>
          </a:xfrm>
          <a:prstGeom prst="rect">
            <a:avLst/>
          </a:prstGeom>
          <a:solidFill>
            <a:srgbClr val="029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988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601761"/>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9" r:id="rId3"/>
    <p:sldLayoutId id="2147483740" r:id="rId4"/>
    <p:sldLayoutId id="2147483741" r:id="rId5"/>
    <p:sldLayoutId id="2147483735" r:id="rId6"/>
    <p:sldLayoutId id="2147483733" r:id="rId7"/>
    <p:sldLayoutId id="2147483734" r:id="rId8"/>
    <p:sldLayoutId id="2147483742" r:id="rId9"/>
    <p:sldLayoutId id="2147483745" r:id="rId10"/>
    <p:sldLayoutId id="2147483744" r:id="rId11"/>
    <p:sldLayoutId id="2147483746" r:id="rId12"/>
    <p:sldLayoutId id="2147483743" r:id="rId13"/>
    <p:sldLayoutId id="2147483747" r:id="rId14"/>
    <p:sldLayoutId id="2147483748" r:id="rId15"/>
  </p:sldLayoutIdLst>
  <p:hf sldNum="0" hdr="0" ftr="0" dt="0"/>
  <p:txStyles>
    <p:titleStyle>
      <a:lvl1pPr algn="l" defTabSz="914400" rtl="0" eaLnBrk="1" latinLnBrk="0" hangingPunct="1">
        <a:lnSpc>
          <a:spcPct val="90000"/>
        </a:lnSpc>
        <a:spcBef>
          <a:spcPct val="0"/>
        </a:spcBef>
        <a:buNone/>
        <a:defRPr lang="en-US" sz="4000" b="1"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gender.unescwa.org/"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hyperlink" Target="https://gender.unescwa.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ispar.unescwa.or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gender.unescwa.org/"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hyperlink" Target="https://gender.unescwa.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hyperlink" Target="https://gender.unescwa.org/"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hyperlink" Target="mailto:grand@un.org" TargetMode="External"/><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hyperlink" Target="https://gender.unescwa.org/" TargetMode="External"/><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hyperlink" Target="https://gender.unescwa.org/"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hyperlink" Target="https://gender.unescwa.org/" TargetMode="External"/><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hyperlink" Target="https://ispar.unescwa.org/" TargetMode="External"/><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fr-FR" sz="4000" dirty="0"/>
          </a:p>
        </p:txBody>
      </p:sp>
      <p:sp>
        <p:nvSpPr>
          <p:cNvPr id="3" name="Text Placeholder 2"/>
          <p:cNvSpPr>
            <a:spLocks noGrp="1"/>
          </p:cNvSpPr>
          <p:nvPr>
            <p:ph type="subTitle" idx="1"/>
          </p:nvPr>
        </p:nvSpPr>
        <p:spPr>
          <a:xfrm>
            <a:off x="2768423" y="3622137"/>
            <a:ext cx="7797523" cy="457201"/>
          </a:xfrm>
        </p:spPr>
        <p:txBody>
          <a:bodyPr/>
          <a:lstStyle/>
          <a:p>
            <a:pPr algn="l"/>
            <a:r>
              <a:rPr lang="en-US" sz="2000" dirty="0">
                <a:solidFill>
                  <a:schemeClr val="tx1"/>
                </a:solidFill>
              </a:rPr>
              <a:t>Nathalie PICASSO GRAND, Data Scientist, ESCWA</a:t>
            </a:r>
          </a:p>
          <a:p>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1069411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4993F-AE25-CC08-9386-410C05BA6AF8}"/>
              </a:ext>
            </a:extLst>
          </p:cNvPr>
          <p:cNvPicPr>
            <a:picLocks noChangeAspect="1"/>
          </p:cNvPicPr>
          <p:nvPr/>
        </p:nvPicPr>
        <p:blipFill>
          <a:blip r:embed="rId3"/>
          <a:stretch>
            <a:fillRect/>
          </a:stretch>
        </p:blipFill>
        <p:spPr>
          <a:xfrm>
            <a:off x="616534" y="1231392"/>
            <a:ext cx="4021542" cy="5321808"/>
          </a:xfrm>
          <a:prstGeom prst="rect">
            <a:avLst/>
          </a:prstGeom>
        </p:spPr>
      </p:pic>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p:txBody>
          <a:bodyPr/>
          <a:lstStyle/>
          <a:p>
            <a:pPr algn="l"/>
            <a:r>
              <a:rPr lang="en-US" sz="2800" dirty="0"/>
              <a:t>Are Indices as they are useful for policymaking?</a:t>
            </a:r>
          </a:p>
        </p:txBody>
      </p:sp>
      <p:sp>
        <p:nvSpPr>
          <p:cNvPr id="19" name="Text Placeholder 6">
            <a:extLst>
              <a:ext uri="{FF2B5EF4-FFF2-40B4-BE49-F238E27FC236}">
                <a16:creationId xmlns:a16="http://schemas.microsoft.com/office/drawing/2014/main" id="{64A68A73-97BB-45A5-A2E1-7EF536202793}"/>
              </a:ext>
            </a:extLst>
          </p:cNvPr>
          <p:cNvSpPr txBox="1">
            <a:spLocks/>
          </p:cNvSpPr>
          <p:nvPr/>
        </p:nvSpPr>
        <p:spPr>
          <a:xfrm>
            <a:off x="1623217" y="2221933"/>
            <a:ext cx="1943608" cy="1395884"/>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lnSpc>
                <a:spcPct val="150000"/>
              </a:lnSpc>
            </a:pPr>
            <a:r>
              <a:rPr lang="en-US" sz="8800" b="1" dirty="0">
                <a:solidFill>
                  <a:srgbClr val="FF0000"/>
                </a:solidFill>
                <a:latin typeface="Arial" charset="0"/>
                <a:ea typeface="ＭＳ Ｐゴシック" charset="0"/>
                <a:cs typeface="Arial" charset="0"/>
              </a:rPr>
              <a:t>NO</a:t>
            </a:r>
            <a:endParaRPr lang="en-US" sz="8800" b="1" dirty="0">
              <a:solidFill>
                <a:srgbClr val="FF0000"/>
              </a:solidFill>
            </a:endParaRPr>
          </a:p>
        </p:txBody>
      </p:sp>
      <p:sp>
        <p:nvSpPr>
          <p:cNvPr id="25" name="Text Placeholder 6">
            <a:extLst>
              <a:ext uri="{FF2B5EF4-FFF2-40B4-BE49-F238E27FC236}">
                <a16:creationId xmlns:a16="http://schemas.microsoft.com/office/drawing/2014/main" id="{365F1F32-A476-4A43-81F2-5835A34A0526}"/>
              </a:ext>
            </a:extLst>
          </p:cNvPr>
          <p:cNvSpPr txBox="1">
            <a:spLocks/>
          </p:cNvSpPr>
          <p:nvPr/>
        </p:nvSpPr>
        <p:spPr>
          <a:xfrm>
            <a:off x="5527040" y="2790757"/>
            <a:ext cx="6165384" cy="771081"/>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US" sz="2400" b="1" dirty="0">
                <a:latin typeface="Arial" charset="0"/>
                <a:ea typeface="ＭＳ Ｐゴシック" charset="0"/>
                <a:cs typeface="Arial" charset="0"/>
              </a:rPr>
              <a:t> </a:t>
            </a:r>
            <a:r>
              <a:rPr lang="en-US" sz="2400" dirty="0">
                <a:latin typeface="Arial" charset="0"/>
                <a:ea typeface="ＭＳ Ｐゴシック" charset="0"/>
                <a:cs typeface="Arial" charset="0"/>
              </a:rPr>
              <a:t>and in turn on </a:t>
            </a:r>
            <a:r>
              <a:rPr lang="en-US" sz="2400" b="1" dirty="0">
                <a:latin typeface="Arial" charset="0"/>
                <a:ea typeface="ＭＳ Ｐゴシック" charset="0"/>
                <a:cs typeface="Arial" charset="0"/>
              </a:rPr>
              <a:t>economic and social performances or SDGs</a:t>
            </a:r>
          </a:p>
        </p:txBody>
      </p:sp>
      <p:sp>
        <p:nvSpPr>
          <p:cNvPr id="8" name="Text Placeholder 6">
            <a:extLst>
              <a:ext uri="{FF2B5EF4-FFF2-40B4-BE49-F238E27FC236}">
                <a16:creationId xmlns:a16="http://schemas.microsoft.com/office/drawing/2014/main" id="{E82F3FBC-8C92-D112-8960-61DAA03D6DBF}"/>
              </a:ext>
            </a:extLst>
          </p:cNvPr>
          <p:cNvSpPr txBox="1">
            <a:spLocks/>
          </p:cNvSpPr>
          <p:nvPr/>
        </p:nvSpPr>
        <p:spPr>
          <a:xfrm>
            <a:off x="4827285" y="2017904"/>
            <a:ext cx="6748181" cy="771081"/>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US" sz="2400" dirty="0">
                <a:latin typeface="Arial" charset="0"/>
                <a:ea typeface="ＭＳ Ｐゴシック" charset="0"/>
                <a:cs typeface="Arial" charset="0"/>
              </a:rPr>
              <a:t>What is the </a:t>
            </a:r>
            <a:r>
              <a:rPr lang="en-US" sz="2400" b="1" dirty="0">
                <a:latin typeface="Arial" charset="0"/>
                <a:ea typeface="ＭＳ Ｐゴシック" charset="0"/>
                <a:cs typeface="Arial" charset="0"/>
              </a:rPr>
              <a:t>impact of </a:t>
            </a:r>
            <a:r>
              <a:rPr lang="en-US" sz="2400" dirty="0">
                <a:latin typeface="Arial" charset="0"/>
                <a:ea typeface="ＭＳ Ｐゴシック" charset="0"/>
                <a:cs typeface="Arial" charset="0"/>
              </a:rPr>
              <a:t>changes in </a:t>
            </a:r>
            <a:r>
              <a:rPr lang="en-US" sz="2400" b="1" dirty="0">
                <a:latin typeface="Arial" charset="0"/>
                <a:ea typeface="ＭＳ Ｐゴシック" charset="0"/>
                <a:cs typeface="Arial" charset="0"/>
              </a:rPr>
              <a:t>policies </a:t>
            </a:r>
            <a:r>
              <a:rPr lang="en-US" sz="2400" dirty="0">
                <a:latin typeface="Arial" charset="0"/>
                <a:ea typeface="ＭＳ Ｐゴシック" charset="0"/>
                <a:cs typeface="Arial" charset="0"/>
              </a:rPr>
              <a:t>on ranking?</a:t>
            </a:r>
            <a:endParaRPr lang="en-US" sz="2400" dirty="0"/>
          </a:p>
        </p:txBody>
      </p:sp>
      <p:sp>
        <p:nvSpPr>
          <p:cNvPr id="10" name="Text Placeholder 5">
            <a:extLst>
              <a:ext uri="{FF2B5EF4-FFF2-40B4-BE49-F238E27FC236}">
                <a16:creationId xmlns:a16="http://schemas.microsoft.com/office/drawing/2014/main" id="{79395913-CA97-B583-3E92-0C6F32BC5FC1}"/>
              </a:ext>
            </a:extLst>
          </p:cNvPr>
          <p:cNvSpPr txBox="1">
            <a:spLocks/>
          </p:cNvSpPr>
          <p:nvPr/>
        </p:nvSpPr>
        <p:spPr>
          <a:xfrm>
            <a:off x="6301543" y="3734022"/>
            <a:ext cx="5542918" cy="136629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lnSpc>
                <a:spcPct val="100000"/>
              </a:lnSpc>
              <a:spcBef>
                <a:spcPts val="0"/>
              </a:spcBef>
            </a:pPr>
            <a:r>
              <a:rPr lang="en-US" sz="2800" dirty="0"/>
              <a:t>Second issue : </a:t>
            </a:r>
          </a:p>
          <a:p>
            <a:pPr algn="l">
              <a:lnSpc>
                <a:spcPct val="100000"/>
              </a:lnSpc>
              <a:spcBef>
                <a:spcPts val="0"/>
              </a:spcBef>
            </a:pPr>
            <a:r>
              <a:rPr lang="en-US" sz="2800" dirty="0"/>
              <a:t>	   no SIMULATION of change in</a:t>
            </a:r>
          </a:p>
          <a:p>
            <a:pPr algn="l">
              <a:lnSpc>
                <a:spcPct val="100000"/>
              </a:lnSpc>
              <a:spcBef>
                <a:spcPts val="0"/>
              </a:spcBef>
            </a:pPr>
            <a:r>
              <a:rPr lang="en-US" sz="2800" dirty="0"/>
              <a:t>	   policy is possible</a:t>
            </a:r>
          </a:p>
        </p:txBody>
      </p:sp>
    </p:spTree>
    <p:extLst>
      <p:ext uri="{BB962C8B-B14F-4D97-AF65-F5344CB8AC3E}">
        <p14:creationId xmlns:p14="http://schemas.microsoft.com/office/powerpoint/2010/main" val="245528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P spid="8" grpId="0"/>
      <p:bldP spid="1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58900" y="1478596"/>
            <a:ext cx="8148751" cy="392678"/>
          </a:xfrm>
        </p:spPr>
        <p:txBody>
          <a:bodyPr/>
          <a:lstStyle/>
          <a:p>
            <a:pPr algn="l"/>
            <a:r>
              <a:rPr lang="en-GB" sz="3200" dirty="0">
                <a:solidFill>
                  <a:schemeClr val="tx1"/>
                </a:solidFill>
              </a:rPr>
              <a:t>What else the platform can help with?</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2065133"/>
            <a:ext cx="9525000" cy="112256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a:pPr>
            <a:r>
              <a:rPr lang="en-GB" sz="2400" dirty="0">
                <a:solidFill>
                  <a:schemeClr val="tx2">
                    <a:lumMod val="50000"/>
                    <a:lumOff val="50000"/>
                  </a:schemeClr>
                </a:solidFill>
              </a:rPr>
              <a:t>As a same KPIs appear in more than one index, there is a need to understand interlinkages to get a full picture of the impact of gender policies on rankings</a:t>
            </a:r>
          </a:p>
          <a:p>
            <a:pPr marL="514350" indent="-514350" algn="l">
              <a:buFont typeface="+mj-lt"/>
              <a:buAutoNum type="arabicPeriod"/>
            </a:pPr>
            <a:endParaRPr lang="en-US" sz="2400" dirty="0">
              <a:solidFill>
                <a:schemeClr val="tx2">
                  <a:lumMod val="50000"/>
                  <a:lumOff val="50000"/>
                </a:schemeClr>
              </a:solidFill>
            </a:endParaRPr>
          </a:p>
        </p:txBody>
      </p:sp>
      <p:sp>
        <p:nvSpPr>
          <p:cNvPr id="3" name="Text Placeholder 3">
            <a:extLst>
              <a:ext uri="{FF2B5EF4-FFF2-40B4-BE49-F238E27FC236}">
                <a16:creationId xmlns:a16="http://schemas.microsoft.com/office/drawing/2014/main" id="{CF095C01-03BB-A87C-9D02-21209C168605}"/>
              </a:ext>
            </a:extLst>
          </p:cNvPr>
          <p:cNvSpPr txBox="1">
            <a:spLocks/>
          </p:cNvSpPr>
          <p:nvPr/>
        </p:nvSpPr>
        <p:spPr>
          <a:xfrm>
            <a:off x="1650610" y="3363332"/>
            <a:ext cx="9525000" cy="38652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startAt="2"/>
            </a:pPr>
            <a:r>
              <a:rPr lang="en-GB" sz="2400" dirty="0">
                <a:solidFill>
                  <a:schemeClr val="tx2">
                    <a:lumMod val="50000"/>
                    <a:lumOff val="50000"/>
                  </a:schemeClr>
                </a:solidFill>
              </a:rPr>
              <a:t>How to learn from other countries experience?</a:t>
            </a:r>
          </a:p>
          <a:p>
            <a:pPr marL="514350" indent="-514350" algn="l">
              <a:buFont typeface="+mj-lt"/>
              <a:buAutoNum type="arabicPeriod" startAt="2"/>
            </a:pPr>
            <a:endParaRPr lang="en-US" sz="2400" dirty="0">
              <a:solidFill>
                <a:schemeClr val="tx2">
                  <a:lumMod val="50000"/>
                  <a:lumOff val="50000"/>
                </a:schemeClr>
              </a:solidFill>
            </a:endParaRPr>
          </a:p>
        </p:txBody>
      </p:sp>
      <p:sp>
        <p:nvSpPr>
          <p:cNvPr id="7" name="Text Placeholder 3">
            <a:extLst>
              <a:ext uri="{FF2B5EF4-FFF2-40B4-BE49-F238E27FC236}">
                <a16:creationId xmlns:a16="http://schemas.microsoft.com/office/drawing/2014/main" id="{575F970A-6A4D-58F0-C9F0-A5F1AE62348B}"/>
              </a:ext>
            </a:extLst>
          </p:cNvPr>
          <p:cNvSpPr txBox="1">
            <a:spLocks/>
          </p:cNvSpPr>
          <p:nvPr/>
        </p:nvSpPr>
        <p:spPr>
          <a:xfrm>
            <a:off x="1650610" y="3974354"/>
            <a:ext cx="9525000" cy="870614"/>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startAt="3"/>
            </a:pPr>
            <a:r>
              <a:rPr lang="en-GB" sz="2400" dirty="0">
                <a:solidFill>
                  <a:schemeClr val="tx2">
                    <a:lumMod val="50000"/>
                    <a:lumOff val="50000"/>
                  </a:schemeClr>
                </a:solidFill>
              </a:rPr>
              <a:t>How to evaluate the impact of an improvement on a ranking on end developmental goals?</a:t>
            </a:r>
          </a:p>
          <a:p>
            <a:pPr marL="514350" indent="-514350" algn="l">
              <a:buFont typeface="+mj-lt"/>
              <a:buAutoNum type="arabicPeriod" startAt="3"/>
            </a:pPr>
            <a:endParaRPr lang="en-US" sz="2400" dirty="0">
              <a:solidFill>
                <a:schemeClr val="tx2">
                  <a:lumMod val="50000"/>
                  <a:lumOff val="50000"/>
                </a:schemeClr>
              </a:solidFill>
            </a:endParaRPr>
          </a:p>
        </p:txBody>
      </p:sp>
    </p:spTree>
    <p:extLst>
      <p:ext uri="{BB962C8B-B14F-4D97-AF65-F5344CB8AC3E}">
        <p14:creationId xmlns:p14="http://schemas.microsoft.com/office/powerpoint/2010/main" val="71380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5B2233-BC6B-B7C6-E46F-B6E3D9FBF379}"/>
              </a:ext>
            </a:extLst>
          </p:cNvPr>
          <p:cNvPicPr>
            <a:picLocks noChangeAspect="1"/>
          </p:cNvPicPr>
          <p:nvPr/>
        </p:nvPicPr>
        <p:blipFill>
          <a:blip r:embed="rId3"/>
          <a:stretch>
            <a:fillRect/>
          </a:stretch>
        </p:blipFill>
        <p:spPr>
          <a:xfrm>
            <a:off x="282276" y="1441321"/>
            <a:ext cx="11627448" cy="4991357"/>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Understand and evaluate </a:t>
            </a:r>
            <a:r>
              <a:rPr lang="en-GB" sz="2800" b="1" dirty="0" err="1">
                <a:solidFill>
                  <a:schemeClr val="tx1"/>
                </a:solidFill>
              </a:rPr>
              <a:t>spillover</a:t>
            </a:r>
            <a:r>
              <a:rPr lang="en-GB" sz="2800" b="1" dirty="0">
                <a:solidFill>
                  <a:schemeClr val="tx1"/>
                </a:solidFill>
              </a:rPr>
              <a:t> effects</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445647" y="2331101"/>
            <a:ext cx="315667" cy="201861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10231087" y="834008"/>
            <a:ext cx="1854707"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Under the tab ‘Analyses’</a:t>
            </a:r>
            <a:endParaRPr lang="en-GB" dirty="0"/>
          </a:p>
        </p:txBody>
      </p: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flipH="1">
            <a:off x="8971280" y="1035083"/>
            <a:ext cx="1259807" cy="45720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0" y="4217638"/>
            <a:ext cx="2322035" cy="111636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Under ‘Correlations’ select ‘WEO Correlations’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flipV="1">
            <a:off x="761314" y="2743200"/>
            <a:ext cx="399703" cy="150368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9044EC7D-D6C7-5FCD-F1F5-3D938A3517A8}"/>
              </a:ext>
            </a:extLst>
          </p:cNvPr>
          <p:cNvSpPr txBox="1">
            <a:spLocks/>
          </p:cNvSpPr>
          <p:nvPr/>
        </p:nvSpPr>
        <p:spPr>
          <a:xfrm>
            <a:off x="9591023" y="2981592"/>
            <a:ext cx="2494772" cy="150912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measure how closely indices move together, hence the </a:t>
            </a:r>
            <a:r>
              <a:rPr lang="en-GB" dirty="0" err="1">
                <a:latin typeface="Arial" panose="020B0604020202020204" pitchFamily="34" charset="0"/>
                <a:cs typeface="Arial" panose="020B0604020202020204" pitchFamily="34" charset="0"/>
              </a:rPr>
              <a:t>spillover</a:t>
            </a:r>
            <a:r>
              <a:rPr lang="en-GB" dirty="0">
                <a:latin typeface="Arial" panose="020B0604020202020204" pitchFamily="34" charset="0"/>
                <a:cs typeface="Arial" panose="020B0604020202020204" pitchFamily="34" charset="0"/>
              </a:rPr>
              <a:t> effects</a:t>
            </a:r>
            <a:endParaRPr lang="en-GB" dirty="0"/>
          </a:p>
        </p:txBody>
      </p:sp>
      <p:cxnSp>
        <p:nvCxnSpPr>
          <p:cNvPr id="29" name="Straight Arrow Connector 28">
            <a:extLst>
              <a:ext uri="{FF2B5EF4-FFF2-40B4-BE49-F238E27FC236}">
                <a16:creationId xmlns:a16="http://schemas.microsoft.com/office/drawing/2014/main" id="{1787AC82-9F3D-9837-7891-8596017E1299}"/>
              </a:ext>
            </a:extLst>
          </p:cNvPr>
          <p:cNvCxnSpPr>
            <a:cxnSpLocks/>
          </p:cNvCxnSpPr>
          <p:nvPr/>
        </p:nvCxnSpPr>
        <p:spPr>
          <a:xfrm flipH="1">
            <a:off x="7325360" y="3434699"/>
            <a:ext cx="2275823" cy="225490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572EEE-40B2-9DFF-AA18-6A446E79DA4C}"/>
              </a:ext>
            </a:extLst>
          </p:cNvPr>
          <p:cNvCxnSpPr>
            <a:cxnSpLocks/>
          </p:cNvCxnSpPr>
          <p:nvPr/>
        </p:nvCxnSpPr>
        <p:spPr>
          <a:xfrm flipH="1">
            <a:off x="8270967" y="3429000"/>
            <a:ext cx="1330216" cy="600239"/>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F5BF5771-9E25-337D-C966-5C7A400CA0CD}"/>
              </a:ext>
            </a:extLst>
          </p:cNvPr>
          <p:cNvSpPr txBox="1">
            <a:spLocks/>
          </p:cNvSpPr>
          <p:nvPr/>
        </p:nvSpPr>
        <p:spPr>
          <a:xfrm>
            <a:off x="106206" y="5459794"/>
            <a:ext cx="1915634" cy="11962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of indices and macroeconomic outcomes</a:t>
            </a:r>
            <a:endParaRPr lang="en-GB" dirty="0"/>
          </a:p>
        </p:txBody>
      </p:sp>
      <p:cxnSp>
        <p:nvCxnSpPr>
          <p:cNvPr id="10" name="Straight Arrow Connector 9">
            <a:extLst>
              <a:ext uri="{FF2B5EF4-FFF2-40B4-BE49-F238E27FC236}">
                <a16:creationId xmlns:a16="http://schemas.microsoft.com/office/drawing/2014/main" id="{3CFE4714-B126-F140-E996-07FE8D0A8A18}"/>
              </a:ext>
            </a:extLst>
          </p:cNvPr>
          <p:cNvCxnSpPr>
            <a:cxnSpLocks/>
          </p:cNvCxnSpPr>
          <p:nvPr/>
        </p:nvCxnSpPr>
        <p:spPr>
          <a:xfrm flipV="1">
            <a:off x="1545937" y="4091844"/>
            <a:ext cx="1091869" cy="179149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121928-A4B3-B864-BEF2-5296522067C2}"/>
              </a:ext>
            </a:extLst>
          </p:cNvPr>
          <p:cNvCxnSpPr>
            <a:cxnSpLocks/>
          </p:cNvCxnSpPr>
          <p:nvPr/>
        </p:nvCxnSpPr>
        <p:spPr>
          <a:xfrm flipV="1">
            <a:off x="1545937" y="2331101"/>
            <a:ext cx="2741566" cy="355223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49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20" grpId="0" uiExpand="1" build="p" animBg="1"/>
      <p:bldP spid="25" grpId="0" uiExpand="1" build="p" animBg="1"/>
      <p:bldP spid="9" grpId="0" uiExpand="1" build="p"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369685"/>
            <a:ext cx="9083835" cy="392678"/>
          </a:xfrm>
        </p:spPr>
        <p:txBody>
          <a:bodyPr/>
          <a:lstStyle/>
          <a:p>
            <a:pPr algn="ctr"/>
            <a:r>
              <a:rPr lang="en-GB" sz="3200" dirty="0">
                <a:solidFill>
                  <a:schemeClr val="tx1"/>
                </a:solidFill>
              </a:rPr>
              <a:t>Build your own scenario</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25856653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369684"/>
            <a:ext cx="9083835" cy="2299652"/>
          </a:xfrm>
        </p:spPr>
        <p:txBody>
          <a:bodyPr/>
          <a:lstStyle/>
          <a:p>
            <a:pPr algn="ctr"/>
            <a:r>
              <a:rPr lang="en-GB" sz="3200" dirty="0">
                <a:solidFill>
                  <a:schemeClr val="tx1"/>
                </a:solidFill>
              </a:rPr>
              <a:t>Thanks for your time</a:t>
            </a:r>
          </a:p>
          <a:p>
            <a:pPr algn="ctr"/>
            <a:r>
              <a:rPr lang="en-GB" sz="3200" dirty="0">
                <a:solidFill>
                  <a:srgbClr val="6976AE"/>
                </a:solidFill>
                <a:hlinkClick r:id="rId3">
                  <a:extLst>
                    <a:ext uri="{A12FA001-AC4F-418D-AE19-62706E023703}">
                      <ahyp:hlinkClr xmlns:ahyp="http://schemas.microsoft.com/office/drawing/2018/hyperlinkcolor" val="tx"/>
                    </a:ext>
                  </a:extLst>
                </a:hlinkClick>
              </a:rPr>
              <a:t>Nathalie GRAND</a:t>
            </a:r>
            <a:r>
              <a:rPr lang="en-GB" sz="3200" dirty="0">
                <a:solidFill>
                  <a:schemeClr val="tx1"/>
                </a:solidFill>
                <a:hlinkClick r:id="rId3">
                  <a:extLst>
                    <a:ext uri="{A12FA001-AC4F-418D-AE19-62706E023703}">
                      <ahyp:hlinkClr xmlns:ahyp="http://schemas.microsoft.com/office/drawing/2018/hyperlinkcolor" val="tx"/>
                    </a:ext>
                  </a:extLst>
                </a:hlinkClick>
              </a:rPr>
              <a:t> </a:t>
            </a:r>
            <a:r>
              <a:rPr lang="en-GB" sz="3200" dirty="0">
                <a:solidFill>
                  <a:srgbClr val="6976AE"/>
                </a:solidFill>
                <a:hlinkClick r:id="rId3">
                  <a:extLst>
                    <a:ext uri="{A12FA001-AC4F-418D-AE19-62706E023703}">
                      <ahyp:hlinkClr xmlns:ahyp="http://schemas.microsoft.com/office/drawing/2018/hyperlinkcolor" val="tx"/>
                    </a:ext>
                  </a:extLst>
                </a:hlinkClick>
              </a:rPr>
              <a:t>grand@un.org</a:t>
            </a:r>
            <a:endParaRPr lang="en-GB" sz="3200" dirty="0">
              <a:solidFill>
                <a:schemeClr val="tx1"/>
              </a:solidFill>
            </a:endParaRPr>
          </a:p>
          <a:p>
            <a:pPr algn="ctr"/>
            <a:r>
              <a:rPr lang="en-GB" sz="3200" dirty="0">
                <a:solidFill>
                  <a:schemeClr val="tx1"/>
                </a:solidFill>
              </a:rPr>
              <a:t>request.unescwa.org</a:t>
            </a:r>
          </a:p>
          <a:p>
            <a:pPr algn="ctr"/>
            <a:endParaRPr lang="en-GB" sz="3200" dirty="0">
              <a:solidFill>
                <a:schemeClr val="tx1"/>
              </a:solidFill>
            </a:endParaRPr>
          </a:p>
          <a:p>
            <a:pPr algn="ctr"/>
            <a:r>
              <a:rPr lang="en-GB" sz="3200" dirty="0">
                <a:solidFill>
                  <a:schemeClr val="tx1"/>
                </a:solidFill>
              </a:rPr>
              <a:t>Nadya Khalife</a:t>
            </a:r>
          </a:p>
          <a:p>
            <a:pPr algn="ctr"/>
            <a:r>
              <a:rPr lang="en-GB" sz="3200" dirty="0">
                <a:solidFill>
                  <a:schemeClr val="tx1"/>
                </a:solidFill>
              </a:rPr>
              <a:t>Nadya.khalife@unescwa.org</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26259268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a:xfrm>
            <a:off x="933059" y="708935"/>
            <a:ext cx="10280796" cy="414338"/>
          </a:xfrm>
        </p:spPr>
        <p:txBody>
          <a:bodyPr/>
          <a:lstStyle/>
          <a:p>
            <a:pPr indent="0" algn="ctr" rtl="0"/>
            <a:r>
              <a:rPr lang="en-US" sz="2800" b="1" dirty="0">
                <a:solidFill>
                  <a:schemeClr val="tx2">
                    <a:lumMod val="75000"/>
                    <a:lumOff val="25000"/>
                  </a:schemeClr>
                </a:solidFill>
                <a:latin typeface="Arial" charset="0"/>
                <a:ea typeface="ＭＳ Ｐゴシック" charset="0"/>
                <a:cs typeface="Arial" charset="0"/>
              </a:rPr>
              <a:t>Thank you for your time!</a:t>
            </a:r>
            <a:endParaRPr lang="en-US" sz="2800" dirty="0">
              <a:solidFill>
                <a:schemeClr val="tx2">
                  <a:lumMod val="75000"/>
                  <a:lumOff val="25000"/>
                </a:schemeClr>
              </a:solidFill>
            </a:endParaRPr>
          </a:p>
        </p:txBody>
      </p:sp>
      <p:pic>
        <p:nvPicPr>
          <p:cNvPr id="7" name="Picture 6">
            <a:extLst>
              <a:ext uri="{FF2B5EF4-FFF2-40B4-BE49-F238E27FC236}">
                <a16:creationId xmlns:a16="http://schemas.microsoft.com/office/drawing/2014/main" id="{C1DBFC7D-F971-44F5-8509-C5C8F2BFF552}"/>
              </a:ext>
            </a:extLst>
          </p:cNvPr>
          <p:cNvPicPr>
            <a:picLocks noChangeAspect="1"/>
          </p:cNvPicPr>
          <p:nvPr/>
        </p:nvPicPr>
        <p:blipFill>
          <a:blip r:embed="rId3"/>
          <a:stretch>
            <a:fillRect/>
          </a:stretch>
        </p:blipFill>
        <p:spPr>
          <a:xfrm>
            <a:off x="452865" y="1484370"/>
            <a:ext cx="11564964" cy="4534533"/>
          </a:xfrm>
          <a:prstGeom prst="rect">
            <a:avLst/>
          </a:prstGeom>
        </p:spPr>
      </p:pic>
      <p:sp>
        <p:nvSpPr>
          <p:cNvPr id="12" name="Text Placeholder 6">
            <a:extLst>
              <a:ext uri="{FF2B5EF4-FFF2-40B4-BE49-F238E27FC236}">
                <a16:creationId xmlns:a16="http://schemas.microsoft.com/office/drawing/2014/main" id="{BA624F44-1636-4367-BB1D-11B4BAE83576}"/>
              </a:ext>
            </a:extLst>
          </p:cNvPr>
          <p:cNvSpPr txBox="1">
            <a:spLocks/>
          </p:cNvSpPr>
          <p:nvPr/>
        </p:nvSpPr>
        <p:spPr>
          <a:xfrm>
            <a:off x="6235348" y="3162258"/>
            <a:ext cx="5503788" cy="1676441"/>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ctr" rtl="0"/>
            <a:endParaRPr lang="en-US" sz="3200" dirty="0">
              <a:solidFill>
                <a:schemeClr val="tx2">
                  <a:lumMod val="75000"/>
                  <a:lumOff val="25000"/>
                </a:schemeClr>
              </a:solidFill>
            </a:endParaRPr>
          </a:p>
        </p:txBody>
      </p:sp>
    </p:spTree>
    <p:extLst>
      <p:ext uri="{BB962C8B-B14F-4D97-AF65-F5344CB8AC3E}">
        <p14:creationId xmlns:p14="http://schemas.microsoft.com/office/powerpoint/2010/main" val="3709827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42AD35-53B2-BA89-2D67-803121604F47}"/>
              </a:ext>
            </a:extLst>
          </p:cNvPr>
          <p:cNvPicPr>
            <a:picLocks noChangeAspect="1"/>
          </p:cNvPicPr>
          <p:nvPr/>
        </p:nvPicPr>
        <p:blipFill>
          <a:blip r:embed="rId3"/>
          <a:stretch>
            <a:fillRect/>
          </a:stretch>
        </p:blipFill>
        <p:spPr>
          <a:xfrm>
            <a:off x="631739" y="1231392"/>
            <a:ext cx="4021542" cy="5321808"/>
          </a:xfrm>
          <a:prstGeom prst="rect">
            <a:avLst/>
          </a:prstGeom>
        </p:spPr>
      </p:pic>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p:txBody>
          <a:bodyPr/>
          <a:lstStyle/>
          <a:p>
            <a:pPr algn="l"/>
            <a:r>
              <a:rPr lang="en-US" sz="2800" dirty="0"/>
              <a:t>Are Indices as they are useful for policymaking?</a:t>
            </a:r>
          </a:p>
        </p:txBody>
      </p:sp>
      <p:sp>
        <p:nvSpPr>
          <p:cNvPr id="19" name="Text Placeholder 6">
            <a:extLst>
              <a:ext uri="{FF2B5EF4-FFF2-40B4-BE49-F238E27FC236}">
                <a16:creationId xmlns:a16="http://schemas.microsoft.com/office/drawing/2014/main" id="{64A68A73-97BB-45A5-A2E1-7EF536202793}"/>
              </a:ext>
            </a:extLst>
          </p:cNvPr>
          <p:cNvSpPr txBox="1">
            <a:spLocks/>
          </p:cNvSpPr>
          <p:nvPr/>
        </p:nvSpPr>
        <p:spPr>
          <a:xfrm>
            <a:off x="1623217" y="2221933"/>
            <a:ext cx="1943608" cy="1395884"/>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lnSpc>
                <a:spcPct val="150000"/>
              </a:lnSpc>
            </a:pPr>
            <a:r>
              <a:rPr lang="en-US" sz="8800" b="1" dirty="0">
                <a:solidFill>
                  <a:srgbClr val="FF0000"/>
                </a:solidFill>
                <a:latin typeface="Arial" charset="0"/>
                <a:ea typeface="ＭＳ Ｐゴシック" charset="0"/>
                <a:cs typeface="Arial" charset="0"/>
              </a:rPr>
              <a:t>NO</a:t>
            </a:r>
            <a:endParaRPr lang="en-US" sz="8800" b="1" dirty="0">
              <a:solidFill>
                <a:srgbClr val="FF0000"/>
              </a:solidFill>
            </a:endParaRPr>
          </a:p>
        </p:txBody>
      </p:sp>
      <p:sp>
        <p:nvSpPr>
          <p:cNvPr id="7" name="Text Placeholder 6">
            <a:extLst>
              <a:ext uri="{FF2B5EF4-FFF2-40B4-BE49-F238E27FC236}">
                <a16:creationId xmlns:a16="http://schemas.microsoft.com/office/drawing/2014/main" id="{FB81B044-D52A-FABD-795C-6C35FC3B390F}"/>
              </a:ext>
            </a:extLst>
          </p:cNvPr>
          <p:cNvSpPr txBox="1">
            <a:spLocks/>
          </p:cNvSpPr>
          <p:nvPr/>
        </p:nvSpPr>
        <p:spPr>
          <a:xfrm>
            <a:off x="4821171" y="2191240"/>
            <a:ext cx="5887469" cy="779932"/>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80988" indent="-280988" algn="l" rtl="0">
              <a:buFont typeface="Arial" panose="020B0604020202020204" pitchFamily="34" charset="0"/>
              <a:buChar char="•"/>
            </a:pPr>
            <a:r>
              <a:rPr lang="en-US" sz="2400" dirty="0">
                <a:latin typeface="Arial" charset="0"/>
                <a:ea typeface="ＭＳ Ｐゴシック" charset="0"/>
                <a:cs typeface="Arial" charset="0"/>
              </a:rPr>
              <a:t>How to benefit from the </a:t>
            </a:r>
            <a:r>
              <a:rPr lang="en-US" sz="2400" b="1" dirty="0">
                <a:latin typeface="Arial" charset="0"/>
                <a:ea typeface="ＭＳ Ｐゴシック" charset="0"/>
                <a:cs typeface="Arial" charset="0"/>
              </a:rPr>
              <a:t>experience </a:t>
            </a:r>
            <a:r>
              <a:rPr lang="en-US" sz="2400" dirty="0">
                <a:latin typeface="Arial" charset="0"/>
                <a:ea typeface="ＭＳ Ｐゴシック" charset="0"/>
                <a:cs typeface="Arial" charset="0"/>
              </a:rPr>
              <a:t>of other countries?</a:t>
            </a:r>
            <a:endParaRPr lang="en-US" sz="2400" dirty="0"/>
          </a:p>
        </p:txBody>
      </p:sp>
      <p:sp>
        <p:nvSpPr>
          <p:cNvPr id="10" name="Text Placeholder 5">
            <a:extLst>
              <a:ext uri="{FF2B5EF4-FFF2-40B4-BE49-F238E27FC236}">
                <a16:creationId xmlns:a16="http://schemas.microsoft.com/office/drawing/2014/main" id="{79395913-CA97-B583-3E92-0C6F32BC5FC1}"/>
              </a:ext>
            </a:extLst>
          </p:cNvPr>
          <p:cNvSpPr txBox="1">
            <a:spLocks/>
          </p:cNvSpPr>
          <p:nvPr/>
        </p:nvSpPr>
        <p:spPr>
          <a:xfrm>
            <a:off x="5899023" y="3849857"/>
            <a:ext cx="5542918" cy="1073005"/>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lnSpc>
                <a:spcPct val="100000"/>
              </a:lnSpc>
              <a:spcBef>
                <a:spcPts val="0"/>
              </a:spcBef>
            </a:pPr>
            <a:r>
              <a:rPr lang="en-US" sz="2800" dirty="0"/>
              <a:t>Third issue : </a:t>
            </a:r>
          </a:p>
          <a:p>
            <a:pPr algn="l">
              <a:lnSpc>
                <a:spcPct val="100000"/>
              </a:lnSpc>
              <a:spcBef>
                <a:spcPts val="0"/>
              </a:spcBef>
            </a:pPr>
            <a:r>
              <a:rPr lang="en-US" sz="2800" dirty="0"/>
              <a:t>	   Policy Recommendations</a:t>
            </a:r>
          </a:p>
        </p:txBody>
      </p:sp>
      <p:sp>
        <p:nvSpPr>
          <p:cNvPr id="2" name="Text Placeholder 6">
            <a:extLst>
              <a:ext uri="{FF2B5EF4-FFF2-40B4-BE49-F238E27FC236}">
                <a16:creationId xmlns:a16="http://schemas.microsoft.com/office/drawing/2014/main" id="{15781722-8B0F-3C60-74C6-6A84C566C886}"/>
              </a:ext>
            </a:extLst>
          </p:cNvPr>
          <p:cNvSpPr txBox="1">
            <a:spLocks/>
          </p:cNvSpPr>
          <p:nvPr/>
        </p:nvSpPr>
        <p:spPr>
          <a:xfrm>
            <a:off x="4821171" y="2950355"/>
            <a:ext cx="5542919" cy="779932"/>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80988" indent="-280988" algn="l" rtl="0">
              <a:buFont typeface="Arial" panose="020B0604020202020204" pitchFamily="34" charset="0"/>
              <a:buChar char="•"/>
            </a:pPr>
            <a:r>
              <a:rPr lang="en-US" sz="2400" dirty="0">
                <a:latin typeface="Arial" charset="0"/>
                <a:ea typeface="ＭＳ Ｐゴシック" charset="0"/>
                <a:cs typeface="Arial" charset="0"/>
              </a:rPr>
              <a:t>How can countries learn from past experiences?</a:t>
            </a:r>
            <a:endParaRPr lang="en-US" sz="2400" dirty="0"/>
          </a:p>
        </p:txBody>
      </p:sp>
    </p:spTree>
    <p:extLst>
      <p:ext uri="{BB962C8B-B14F-4D97-AF65-F5344CB8AC3E}">
        <p14:creationId xmlns:p14="http://schemas.microsoft.com/office/powerpoint/2010/main" val="206344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10"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04607D-B766-C6F2-4AEB-9A39EB39B76E}"/>
              </a:ext>
            </a:extLst>
          </p:cNvPr>
          <p:cNvPicPr>
            <a:picLocks noChangeAspect="1"/>
          </p:cNvPicPr>
          <p:nvPr/>
        </p:nvPicPr>
        <p:blipFill>
          <a:blip r:embed="rId3"/>
          <a:stretch>
            <a:fillRect/>
          </a:stretch>
        </p:blipFill>
        <p:spPr>
          <a:xfrm>
            <a:off x="50432" y="1219200"/>
            <a:ext cx="4948287" cy="5565648"/>
          </a:xfrm>
          <a:prstGeom prst="rect">
            <a:avLst/>
          </a:prstGeom>
        </p:spPr>
      </p:pic>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p:txBody>
          <a:bodyPr/>
          <a:lstStyle/>
          <a:p>
            <a:pPr algn="l"/>
            <a:r>
              <a:rPr lang="en-US" sz="2800" dirty="0"/>
              <a:t>How ESCWA addressed the issues with Composite Indexes?</a:t>
            </a:r>
          </a:p>
        </p:txBody>
      </p:sp>
      <p:sp>
        <p:nvSpPr>
          <p:cNvPr id="19" name="Text Placeholder 6">
            <a:extLst>
              <a:ext uri="{FF2B5EF4-FFF2-40B4-BE49-F238E27FC236}">
                <a16:creationId xmlns:a16="http://schemas.microsoft.com/office/drawing/2014/main" id="{64A68A73-97BB-45A5-A2E1-7EF536202793}"/>
              </a:ext>
            </a:extLst>
          </p:cNvPr>
          <p:cNvSpPr txBox="1">
            <a:spLocks/>
          </p:cNvSpPr>
          <p:nvPr/>
        </p:nvSpPr>
        <p:spPr>
          <a:xfrm>
            <a:off x="874305" y="3049103"/>
            <a:ext cx="2502699" cy="1395884"/>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lnSpc>
                <a:spcPct val="150000"/>
              </a:lnSpc>
            </a:pPr>
            <a:r>
              <a:rPr lang="en-US" sz="8800" b="1" dirty="0">
                <a:solidFill>
                  <a:srgbClr val="FF0000"/>
                </a:solidFill>
                <a:latin typeface="Arial" charset="0"/>
                <a:ea typeface="ＭＳ Ｐゴシック" charset="0"/>
                <a:cs typeface="Arial" charset="0"/>
              </a:rPr>
              <a:t>YES</a:t>
            </a:r>
            <a:endParaRPr lang="en-US" sz="8800" b="1" dirty="0">
              <a:solidFill>
                <a:srgbClr val="FF0000"/>
              </a:solidFill>
            </a:endParaRPr>
          </a:p>
        </p:txBody>
      </p:sp>
      <p:sp>
        <p:nvSpPr>
          <p:cNvPr id="20" name="Text Placeholder 6">
            <a:extLst>
              <a:ext uri="{FF2B5EF4-FFF2-40B4-BE49-F238E27FC236}">
                <a16:creationId xmlns:a16="http://schemas.microsoft.com/office/drawing/2014/main" id="{097447DE-5158-43BC-AE9B-A1BD138C8179}"/>
              </a:ext>
            </a:extLst>
          </p:cNvPr>
          <p:cNvSpPr txBox="1">
            <a:spLocks/>
          </p:cNvSpPr>
          <p:nvPr/>
        </p:nvSpPr>
        <p:spPr>
          <a:xfrm>
            <a:off x="5151119" y="5499721"/>
            <a:ext cx="6512947" cy="1133912"/>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80988" indent="-280988" algn="l" rtl="0">
              <a:buFont typeface="Arial" panose="020B0604020202020204" pitchFamily="34" charset="0"/>
              <a:buChar char="•"/>
            </a:pPr>
            <a:r>
              <a:rPr lang="en-US" sz="2200" b="1" dirty="0">
                <a:latin typeface="Arial" charset="0"/>
                <a:ea typeface="ＭＳ Ｐゴシック" charset="0"/>
                <a:cs typeface="Arial" charset="0"/>
              </a:rPr>
              <a:t>Tool for assessment of linkages </a:t>
            </a:r>
            <a:r>
              <a:rPr lang="en-US" sz="2200" dirty="0">
                <a:latin typeface="Arial" charset="0"/>
                <a:ea typeface="ＭＳ Ｐゴシック" charset="0"/>
                <a:cs typeface="Arial" charset="0"/>
              </a:rPr>
              <a:t>between Composite indexes and the SDGs and the set developmental goals</a:t>
            </a:r>
            <a:endParaRPr lang="en-US" sz="2200" dirty="0"/>
          </a:p>
        </p:txBody>
      </p:sp>
      <p:sp>
        <p:nvSpPr>
          <p:cNvPr id="24" name="Text Placeholder 6">
            <a:extLst>
              <a:ext uri="{FF2B5EF4-FFF2-40B4-BE49-F238E27FC236}">
                <a16:creationId xmlns:a16="http://schemas.microsoft.com/office/drawing/2014/main" id="{FFA11541-1047-44F2-9E78-11C6C9983061}"/>
              </a:ext>
            </a:extLst>
          </p:cNvPr>
          <p:cNvSpPr txBox="1">
            <a:spLocks/>
          </p:cNvSpPr>
          <p:nvPr/>
        </p:nvSpPr>
        <p:spPr>
          <a:xfrm>
            <a:off x="4977566" y="1510072"/>
            <a:ext cx="6512948" cy="1121147"/>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GB" sz="2200" dirty="0">
                <a:latin typeface="Arial" charset="0"/>
                <a:ea typeface="ＭＳ Ｐゴシック" charset="0"/>
                <a:cs typeface="Arial" charset="0"/>
              </a:rPr>
              <a:t>Monitoring and accuracy of performance assessment : </a:t>
            </a:r>
            <a:r>
              <a:rPr lang="en-GB" sz="2200" b="1" dirty="0">
                <a:latin typeface="Arial" charset="0"/>
                <a:ea typeface="ＭＳ Ｐゴシック" charset="0"/>
                <a:cs typeface="Arial" charset="0"/>
              </a:rPr>
              <a:t>the governance of data </a:t>
            </a:r>
            <a:r>
              <a:rPr lang="en-GB" sz="2200" dirty="0">
                <a:latin typeface="Arial" charset="0"/>
                <a:ea typeface="ＭＳ Ｐゴシック" charset="0"/>
                <a:cs typeface="Arial" charset="0"/>
              </a:rPr>
              <a:t>production and diffusion</a:t>
            </a:r>
            <a:endParaRPr lang="en-US" sz="2200" dirty="0"/>
          </a:p>
        </p:txBody>
      </p:sp>
      <p:sp>
        <p:nvSpPr>
          <p:cNvPr id="25" name="Text Placeholder 6">
            <a:extLst>
              <a:ext uri="{FF2B5EF4-FFF2-40B4-BE49-F238E27FC236}">
                <a16:creationId xmlns:a16="http://schemas.microsoft.com/office/drawing/2014/main" id="{365F1F32-A476-4A43-81F2-5835A34A0526}"/>
              </a:ext>
            </a:extLst>
          </p:cNvPr>
          <p:cNvSpPr txBox="1">
            <a:spLocks/>
          </p:cNvSpPr>
          <p:nvPr/>
        </p:nvSpPr>
        <p:spPr>
          <a:xfrm>
            <a:off x="4935198" y="3571333"/>
            <a:ext cx="6834756" cy="112382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GB" sz="2200" dirty="0">
                <a:latin typeface="Arial" charset="0"/>
                <a:ea typeface="ＭＳ Ｐゴシック" charset="0"/>
                <a:cs typeface="Arial" charset="0"/>
              </a:rPr>
              <a:t>Go beyond the composite index and design a </a:t>
            </a:r>
            <a:r>
              <a:rPr lang="en-GB" sz="2200" b="1" dirty="0">
                <a:latin typeface="Arial" charset="0"/>
                <a:ea typeface="ＭＳ Ｐゴシック" charset="0"/>
                <a:cs typeface="Arial" charset="0"/>
              </a:rPr>
              <a:t>comprehensive strategy: </a:t>
            </a:r>
            <a:r>
              <a:rPr lang="en-GB" sz="2200" dirty="0">
                <a:latin typeface="Arial" charset="0"/>
                <a:ea typeface="ＭＳ Ｐゴシック" charset="0"/>
                <a:cs typeface="Arial" charset="0"/>
              </a:rPr>
              <a:t>Which aspects of the problem at hands are missing</a:t>
            </a:r>
          </a:p>
        </p:txBody>
      </p:sp>
      <p:sp>
        <p:nvSpPr>
          <p:cNvPr id="4" name="Text Placeholder 6">
            <a:extLst>
              <a:ext uri="{FF2B5EF4-FFF2-40B4-BE49-F238E27FC236}">
                <a16:creationId xmlns:a16="http://schemas.microsoft.com/office/drawing/2014/main" id="{E1B68237-F594-E2D3-8CA6-9D162CE1328A}"/>
              </a:ext>
            </a:extLst>
          </p:cNvPr>
          <p:cNvSpPr txBox="1">
            <a:spLocks/>
          </p:cNvSpPr>
          <p:nvPr/>
        </p:nvSpPr>
        <p:spPr>
          <a:xfrm>
            <a:off x="6048146" y="2506735"/>
            <a:ext cx="5831840" cy="779932"/>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280988" indent="-280988" algn="l" rtl="0">
              <a:buFont typeface="Arial" panose="020B0604020202020204" pitchFamily="34" charset="0"/>
              <a:buChar char="•"/>
            </a:pPr>
            <a:r>
              <a:rPr lang="en-US" sz="2200" b="1" dirty="0">
                <a:latin typeface="Arial" charset="0"/>
                <a:ea typeface="ＭＳ Ｐゴシック" charset="0"/>
                <a:cs typeface="Arial" charset="0"/>
              </a:rPr>
              <a:t>Development of Simulators</a:t>
            </a:r>
            <a:r>
              <a:rPr lang="en-US" sz="2200" dirty="0">
                <a:latin typeface="Arial" charset="0"/>
                <a:ea typeface="ＭＳ Ｐゴシック" charset="0"/>
                <a:cs typeface="Arial" charset="0"/>
              </a:rPr>
              <a:t> to evaluate the impact of policy changes on achievements and rank</a:t>
            </a:r>
            <a:endParaRPr lang="en-US" sz="2200" dirty="0"/>
          </a:p>
        </p:txBody>
      </p:sp>
      <p:sp>
        <p:nvSpPr>
          <p:cNvPr id="5" name="Text Placeholder 6">
            <a:extLst>
              <a:ext uri="{FF2B5EF4-FFF2-40B4-BE49-F238E27FC236}">
                <a16:creationId xmlns:a16="http://schemas.microsoft.com/office/drawing/2014/main" id="{8D7AF238-7DD5-D22E-9F79-012774B3E201}"/>
              </a:ext>
            </a:extLst>
          </p:cNvPr>
          <p:cNvSpPr txBox="1">
            <a:spLocks/>
          </p:cNvSpPr>
          <p:nvPr/>
        </p:nvSpPr>
        <p:spPr>
          <a:xfrm>
            <a:off x="6090514" y="4699622"/>
            <a:ext cx="5831840" cy="70549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GB" sz="2200" b="1" dirty="0">
                <a:latin typeface="Arial" charset="0"/>
                <a:ea typeface="ＭＳ Ｐゴシック" charset="0"/>
                <a:cs typeface="Arial" charset="0"/>
              </a:rPr>
              <a:t>Policy recommendation</a:t>
            </a:r>
          </a:p>
          <a:p>
            <a:pPr marL="102870" indent="-285750" algn="l" rtl="0">
              <a:buFont typeface="Arial" panose="020B0604020202020204" pitchFamily="34" charset="0"/>
              <a:buChar char="•"/>
            </a:pPr>
            <a:r>
              <a:rPr lang="en-GB" sz="2200" b="1" dirty="0">
                <a:latin typeface="Arial" charset="0"/>
                <a:ea typeface="ＭＳ Ｐゴシック" charset="0"/>
                <a:cs typeface="Arial" charset="0"/>
              </a:rPr>
              <a:t>Tools for goals prioritization</a:t>
            </a:r>
          </a:p>
        </p:txBody>
      </p:sp>
    </p:spTree>
    <p:extLst>
      <p:ext uri="{BB962C8B-B14F-4D97-AF65-F5344CB8AC3E}">
        <p14:creationId xmlns:p14="http://schemas.microsoft.com/office/powerpoint/2010/main" val="13197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155111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2768423" y="3622137"/>
            <a:ext cx="7797523" cy="457201"/>
          </a:xfrm>
        </p:spPr>
        <p:txBody>
          <a:bodyPr/>
          <a:lstStyle/>
          <a:p>
            <a:pPr algn="l"/>
            <a:r>
              <a:rPr lang="en-US" sz="2000" dirty="0">
                <a:solidFill>
                  <a:schemeClr val="tx1"/>
                </a:solidFill>
              </a:rPr>
              <a:t>Nathalie PICASSO-GRAND, Data Scientist, ESCWA</a:t>
            </a:r>
          </a:p>
          <a:p>
            <a:pPr algn="l"/>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1613632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654440"/>
            <a:ext cx="9083835" cy="1157156"/>
          </a:xfrm>
        </p:spPr>
        <p:txBody>
          <a:bodyPr/>
          <a:lstStyle/>
          <a:p>
            <a:pPr algn="ctr"/>
            <a:r>
              <a:rPr lang="en-GB" sz="3200" dirty="0">
                <a:solidFill>
                  <a:schemeClr val="tx1"/>
                </a:solidFill>
              </a:rPr>
              <a:t>Session III: Introduction to global indicators in various fields</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2438400" y="2850324"/>
            <a:ext cx="8150275" cy="239216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This session aims to introduce participants to global indicators in the economic and social fields in general and those that are included on the ISPAR tool.</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29766322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888501"/>
            <a:ext cx="9083835" cy="993647"/>
          </a:xfrm>
        </p:spPr>
        <p:txBody>
          <a:bodyPr/>
          <a:lstStyle/>
          <a:p>
            <a:pPr algn="ctr"/>
            <a:r>
              <a:rPr lang="en-GB" sz="3200" dirty="0">
                <a:solidFill>
                  <a:schemeClr val="tx1"/>
                </a:solidFill>
              </a:rPr>
              <a:t>Session III: Introduction to global indicators in various fields</a:t>
            </a:r>
            <a:endParaRPr lang="en-US" sz="3200" dirty="0">
              <a:solidFill>
                <a:schemeClr val="tx1"/>
              </a:solidFill>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3179966" y="3619684"/>
            <a:ext cx="6741797" cy="4695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Carry a first benchmarking analysis</a:t>
            </a:r>
            <a:endParaRPr lang="en-US" sz="2800" dirty="0">
              <a:solidFill>
                <a:schemeClr val="tx2">
                  <a:lumMod val="50000"/>
                  <a:lumOff val="50000"/>
                </a:schemeClr>
              </a:solidFill>
            </a:endParaRPr>
          </a:p>
        </p:txBody>
      </p:sp>
      <p:sp>
        <p:nvSpPr>
          <p:cNvPr id="2" name="Text Placeholder 3">
            <a:extLst>
              <a:ext uri="{FF2B5EF4-FFF2-40B4-BE49-F238E27FC236}">
                <a16:creationId xmlns:a16="http://schemas.microsoft.com/office/drawing/2014/main" id="{3C9CFB7D-3D36-5B05-B442-46F2507AB3D7}"/>
              </a:ext>
            </a:extLst>
          </p:cNvPr>
          <p:cNvSpPr txBox="1">
            <a:spLocks/>
          </p:cNvSpPr>
          <p:nvPr/>
        </p:nvSpPr>
        <p:spPr>
          <a:xfrm>
            <a:off x="3179967" y="3010884"/>
            <a:ext cx="7335633" cy="52479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Generate a profile</a:t>
            </a:r>
            <a:endParaRPr lang="en-US" sz="2800" dirty="0">
              <a:solidFill>
                <a:schemeClr val="tx2">
                  <a:lumMod val="50000"/>
                  <a:lumOff val="50000"/>
                </a:schemeClr>
              </a:solidFill>
            </a:endParaRPr>
          </a:p>
        </p:txBody>
      </p:sp>
      <p:sp>
        <p:nvSpPr>
          <p:cNvPr id="3" name="Text Placeholder 3">
            <a:extLst>
              <a:ext uri="{FF2B5EF4-FFF2-40B4-BE49-F238E27FC236}">
                <a16:creationId xmlns:a16="http://schemas.microsoft.com/office/drawing/2014/main" id="{98D511DA-CAD5-7250-267A-E4B6545815D5}"/>
              </a:ext>
            </a:extLst>
          </p:cNvPr>
          <p:cNvSpPr txBox="1">
            <a:spLocks/>
          </p:cNvSpPr>
          <p:nvPr/>
        </p:nvSpPr>
        <p:spPr>
          <a:xfrm>
            <a:off x="3179965" y="4175617"/>
            <a:ext cx="8056995" cy="4695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Discover the various fields covered by the tool</a:t>
            </a:r>
            <a:endParaRPr lang="en-US" sz="2800" dirty="0">
              <a:solidFill>
                <a:schemeClr val="tx2">
                  <a:lumMod val="50000"/>
                  <a:lumOff val="50000"/>
                </a:schemeClr>
              </a:solidFill>
            </a:endParaRPr>
          </a:p>
        </p:txBody>
      </p:sp>
      <p:sp>
        <p:nvSpPr>
          <p:cNvPr id="5" name="Text Placeholder 3">
            <a:extLst>
              <a:ext uri="{FF2B5EF4-FFF2-40B4-BE49-F238E27FC236}">
                <a16:creationId xmlns:a16="http://schemas.microsoft.com/office/drawing/2014/main" id="{A9EC6EBC-CEBD-970F-044C-59FD50F1CBCC}"/>
              </a:ext>
            </a:extLst>
          </p:cNvPr>
          <p:cNvSpPr txBox="1">
            <a:spLocks/>
          </p:cNvSpPr>
          <p:nvPr/>
        </p:nvSpPr>
        <p:spPr>
          <a:xfrm>
            <a:off x="3179964" y="4703048"/>
            <a:ext cx="7711556" cy="99364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Understand the linkages between Composite Indices</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144431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64470"/>
            <a:ext cx="9083835" cy="392678"/>
          </a:xfrm>
        </p:spPr>
        <p:txBody>
          <a:bodyPr/>
          <a:lstStyle/>
          <a:p>
            <a:pPr algn="ctr"/>
            <a:r>
              <a:rPr lang="en-US" sz="3200" dirty="0">
                <a:solidFill>
                  <a:schemeClr val="tx1"/>
                </a:solidFill>
              </a:rPr>
              <a:t>Generating a profile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544320" y="2958528"/>
            <a:ext cx="9225280" cy="247707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800" dirty="0">
                <a:solidFill>
                  <a:schemeClr val="tx2">
                    <a:lumMod val="50000"/>
                    <a:lumOff val="50000"/>
                  </a:schemeClr>
                </a:solidFill>
              </a:rPr>
              <a:t>Go to </a:t>
            </a:r>
            <a:r>
              <a:rPr lang="en-US" sz="2800" dirty="0">
                <a:solidFill>
                  <a:schemeClr val="tx2">
                    <a:lumMod val="50000"/>
                    <a:lumOff val="50000"/>
                  </a:schemeClr>
                </a:solidFill>
                <a:hlinkClick r:id="rId3"/>
              </a:rPr>
              <a:t>https://gender.unescwa.org</a:t>
            </a:r>
            <a:r>
              <a:rPr lang="en-US" sz="2800" dirty="0">
                <a:solidFill>
                  <a:schemeClr val="tx2">
                    <a:lumMod val="50000"/>
                    <a:lumOff val="50000"/>
                  </a:schemeClr>
                </a:solidFill>
              </a:rPr>
              <a:t> </a:t>
            </a:r>
          </a:p>
          <a:p>
            <a:pPr algn="ctr"/>
            <a:r>
              <a:rPr lang="en-US" sz="2800" dirty="0">
                <a:solidFill>
                  <a:schemeClr val="tx2">
                    <a:lumMod val="50000"/>
                    <a:lumOff val="50000"/>
                  </a:schemeClr>
                </a:solidFill>
              </a:rPr>
              <a:t>Click on the ‘Countries’ tab (up right corner)</a:t>
            </a:r>
          </a:p>
          <a:p>
            <a:pPr algn="ctr"/>
            <a:r>
              <a:rPr lang="en-US" sz="2800" dirty="0">
                <a:solidFill>
                  <a:schemeClr val="tx2">
                    <a:lumMod val="50000"/>
                    <a:lumOff val="50000"/>
                  </a:schemeClr>
                </a:solidFill>
              </a:rPr>
              <a:t>select your country (flag) </a:t>
            </a:r>
          </a:p>
          <a:p>
            <a:pPr algn="ctr"/>
            <a:r>
              <a:rPr lang="en-US" sz="2800" dirty="0">
                <a:solidFill>
                  <a:schemeClr val="tx2">
                    <a:lumMod val="50000"/>
                    <a:lumOff val="50000"/>
                  </a:schemeClr>
                </a:solidFill>
              </a:rPr>
              <a:t>select “View the international index rankings” </a:t>
            </a:r>
          </a:p>
        </p:txBody>
      </p:sp>
    </p:spTree>
    <p:extLst>
      <p:ext uri="{BB962C8B-B14F-4D97-AF65-F5344CB8AC3E}">
        <p14:creationId xmlns:p14="http://schemas.microsoft.com/office/powerpoint/2010/main" val="866904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CE5020-7434-6A86-3D3A-0697B7C10A72}"/>
              </a:ext>
            </a:extLst>
          </p:cNvPr>
          <p:cNvPicPr>
            <a:picLocks noChangeAspect="1"/>
          </p:cNvPicPr>
          <p:nvPr/>
        </p:nvPicPr>
        <p:blipFill>
          <a:blip r:embed="rId3"/>
          <a:stretch>
            <a:fillRect/>
          </a:stretch>
        </p:blipFill>
        <p:spPr>
          <a:xfrm>
            <a:off x="2830381" y="1090465"/>
            <a:ext cx="6499649" cy="5297424"/>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17323" y="1668973"/>
            <a:ext cx="2680853" cy="1133566"/>
          </a:xfrm>
        </p:spPr>
        <p:txBody>
          <a:bodyPr wrap="square" anchor="t">
            <a:normAutofit/>
          </a:bodyPr>
          <a:lstStyle/>
          <a:p>
            <a:pPr marL="0" indent="0">
              <a:buNone/>
            </a:pPr>
            <a:r>
              <a:rPr lang="en-US" dirty="0">
                <a:latin typeface="Arial" panose="020B0604020202020204" pitchFamily="34" charset="0"/>
                <a:cs typeface="Arial" panose="020B0604020202020204" pitchFamily="34" charset="0"/>
              </a:rPr>
              <a:t>View performances on multiples indices in one page</a:t>
            </a:r>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Generate a profile</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790655" y="2308742"/>
            <a:ext cx="743845" cy="49379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9CCEDF-FAB5-421F-AC2F-C30AF66A8F7E}"/>
              </a:ext>
            </a:extLst>
          </p:cNvPr>
          <p:cNvCxnSpPr>
            <a:cxnSpLocks/>
          </p:cNvCxnSpPr>
          <p:nvPr/>
        </p:nvCxnSpPr>
        <p:spPr>
          <a:xfrm>
            <a:off x="2676218" y="2311654"/>
            <a:ext cx="835879" cy="142752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9D0BB8-A547-479C-BA97-F00D147BFD47}"/>
              </a:ext>
            </a:extLst>
          </p:cNvPr>
          <p:cNvCxnSpPr>
            <a:cxnSpLocks/>
          </p:cNvCxnSpPr>
          <p:nvPr/>
        </p:nvCxnSpPr>
        <p:spPr>
          <a:xfrm>
            <a:off x="2676218" y="2311654"/>
            <a:ext cx="743638" cy="268097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EEB04188-98E4-08FD-FDDA-593A92FDF130}"/>
              </a:ext>
            </a:extLst>
          </p:cNvPr>
          <p:cNvSpPr txBox="1">
            <a:spLocks/>
          </p:cNvSpPr>
          <p:nvPr/>
        </p:nvSpPr>
        <p:spPr>
          <a:xfrm>
            <a:off x="234688" y="5462184"/>
            <a:ext cx="2463488" cy="105508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Score and rank are provided</a:t>
            </a:r>
            <a:endParaRPr lang="en-GB" dirty="0"/>
          </a:p>
        </p:txBody>
      </p:sp>
      <p:cxnSp>
        <p:nvCxnSpPr>
          <p:cNvPr id="15" name="Straight Arrow Connector 14">
            <a:extLst>
              <a:ext uri="{FF2B5EF4-FFF2-40B4-BE49-F238E27FC236}">
                <a16:creationId xmlns:a16="http://schemas.microsoft.com/office/drawing/2014/main" id="{40634D7D-0197-DC28-8223-F35D82D7B11C}"/>
              </a:ext>
            </a:extLst>
          </p:cNvPr>
          <p:cNvCxnSpPr>
            <a:cxnSpLocks/>
          </p:cNvCxnSpPr>
          <p:nvPr/>
        </p:nvCxnSpPr>
        <p:spPr>
          <a:xfrm flipV="1">
            <a:off x="2790655" y="5882640"/>
            <a:ext cx="2317793" cy="16918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D98B6D-3683-3902-E90B-898F966AF36A}"/>
              </a:ext>
            </a:extLst>
          </p:cNvPr>
          <p:cNvCxnSpPr>
            <a:cxnSpLocks/>
          </p:cNvCxnSpPr>
          <p:nvPr/>
        </p:nvCxnSpPr>
        <p:spPr>
          <a:xfrm flipV="1">
            <a:off x="2807978" y="5882640"/>
            <a:ext cx="802746" cy="16918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3CBCA297-92F2-58FC-96B5-4273415F2CF6}"/>
              </a:ext>
            </a:extLst>
          </p:cNvPr>
          <p:cNvSpPr txBox="1">
            <a:spLocks/>
          </p:cNvSpPr>
          <p:nvPr/>
        </p:nvSpPr>
        <p:spPr>
          <a:xfrm>
            <a:off x="7564187" y="5423432"/>
            <a:ext cx="3285513" cy="120301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And the year of publication of the index. This is very important</a:t>
            </a:r>
            <a:endParaRPr lang="en-GB" dirty="0"/>
          </a:p>
        </p:txBody>
      </p:sp>
      <p:cxnSp>
        <p:nvCxnSpPr>
          <p:cNvPr id="23" name="Straight Arrow Connector 22">
            <a:extLst>
              <a:ext uri="{FF2B5EF4-FFF2-40B4-BE49-F238E27FC236}">
                <a16:creationId xmlns:a16="http://schemas.microsoft.com/office/drawing/2014/main" id="{1D2EB4CE-203B-A7B6-9777-5C5271CDC3C1}"/>
              </a:ext>
            </a:extLst>
          </p:cNvPr>
          <p:cNvCxnSpPr>
            <a:cxnSpLocks/>
          </p:cNvCxnSpPr>
          <p:nvPr/>
        </p:nvCxnSpPr>
        <p:spPr>
          <a:xfrm flipH="1" flipV="1">
            <a:off x="7046976" y="4834128"/>
            <a:ext cx="472040" cy="75087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1123F15D-9D4C-97C6-EA18-D9C3F549EDBD}"/>
              </a:ext>
            </a:extLst>
          </p:cNvPr>
          <p:cNvSpPr txBox="1">
            <a:spLocks/>
          </p:cNvSpPr>
          <p:nvPr/>
        </p:nvSpPr>
        <p:spPr>
          <a:xfrm>
            <a:off x="9401345" y="546369"/>
            <a:ext cx="2680853" cy="155498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country. The same information is provided for all countries to facilitate comparisons</a:t>
            </a:r>
          </a:p>
          <a:p>
            <a:endParaRPr lang="en-GB" dirty="0"/>
          </a:p>
        </p:txBody>
      </p:sp>
      <p:cxnSp>
        <p:nvCxnSpPr>
          <p:cNvPr id="30" name="Straight Arrow Connector 29">
            <a:extLst>
              <a:ext uri="{FF2B5EF4-FFF2-40B4-BE49-F238E27FC236}">
                <a16:creationId xmlns:a16="http://schemas.microsoft.com/office/drawing/2014/main" id="{99259E20-A7CF-632D-05C3-6AD7EFB597FA}"/>
              </a:ext>
            </a:extLst>
          </p:cNvPr>
          <p:cNvCxnSpPr>
            <a:cxnSpLocks/>
          </p:cNvCxnSpPr>
          <p:nvPr/>
        </p:nvCxnSpPr>
        <p:spPr>
          <a:xfrm flipH="1">
            <a:off x="8933793" y="1857871"/>
            <a:ext cx="560031" cy="107430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798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4" grpId="0" build="p" animBg="1"/>
      <p:bldP spid="22" grpId="0" build="p"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549880"/>
            <a:ext cx="9083835" cy="392678"/>
          </a:xfrm>
        </p:spPr>
        <p:txBody>
          <a:bodyPr/>
          <a:lstStyle/>
          <a:p>
            <a:pPr algn="ctr"/>
            <a:r>
              <a:rPr lang="en-US" sz="3200" dirty="0">
                <a:solidFill>
                  <a:schemeClr val="tx1"/>
                </a:solidFill>
              </a:rPr>
              <a:t>Generating a profile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544320" y="2138724"/>
            <a:ext cx="9225280" cy="1586774"/>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lnSpc>
                <a:spcPct val="100000"/>
              </a:lnSpc>
              <a:spcBef>
                <a:spcPts val="0"/>
              </a:spcBef>
            </a:pPr>
            <a:r>
              <a:rPr lang="en-GB" sz="2400" dirty="0">
                <a:solidFill>
                  <a:schemeClr val="tx2">
                    <a:lumMod val="50000"/>
                    <a:lumOff val="50000"/>
                  </a:schemeClr>
                </a:solidFill>
              </a:rPr>
              <a:t>Go to https://ispar.unescwa.org/gender/</a:t>
            </a:r>
          </a:p>
          <a:p>
            <a:pPr algn="ctr">
              <a:lnSpc>
                <a:spcPct val="100000"/>
              </a:lnSpc>
              <a:spcBef>
                <a:spcPts val="0"/>
              </a:spcBef>
            </a:pPr>
            <a:r>
              <a:rPr lang="en-GB" sz="2400" dirty="0">
                <a:solidFill>
                  <a:schemeClr val="tx2">
                    <a:lumMod val="50000"/>
                    <a:lumOff val="50000"/>
                  </a:schemeClr>
                </a:solidFill>
              </a:rPr>
              <a:t>Click on the ‘Countries’ tab (up right corner)</a:t>
            </a:r>
          </a:p>
          <a:p>
            <a:pPr algn="ctr">
              <a:lnSpc>
                <a:spcPct val="100000"/>
              </a:lnSpc>
              <a:spcBef>
                <a:spcPts val="0"/>
              </a:spcBef>
            </a:pPr>
            <a:r>
              <a:rPr lang="en-GB" sz="2400" dirty="0">
                <a:solidFill>
                  <a:schemeClr val="tx2">
                    <a:lumMod val="50000"/>
                    <a:lumOff val="50000"/>
                  </a:schemeClr>
                </a:solidFill>
              </a:rPr>
              <a:t>select your country (flag) </a:t>
            </a:r>
          </a:p>
          <a:p>
            <a:pPr algn="ctr">
              <a:lnSpc>
                <a:spcPct val="100000"/>
              </a:lnSpc>
              <a:spcBef>
                <a:spcPts val="0"/>
              </a:spcBef>
            </a:pPr>
            <a:r>
              <a:rPr lang="en-GB" sz="2400" dirty="0">
                <a:solidFill>
                  <a:schemeClr val="tx2">
                    <a:lumMod val="50000"/>
                    <a:lumOff val="50000"/>
                  </a:schemeClr>
                </a:solidFill>
              </a:rPr>
              <a:t>select “View the international index rankings” </a:t>
            </a:r>
          </a:p>
        </p:txBody>
      </p:sp>
      <p:sp>
        <p:nvSpPr>
          <p:cNvPr id="2" name="Text Placeholder 3">
            <a:extLst>
              <a:ext uri="{FF2B5EF4-FFF2-40B4-BE49-F238E27FC236}">
                <a16:creationId xmlns:a16="http://schemas.microsoft.com/office/drawing/2014/main" id="{166FCCCE-E4C6-819B-F393-3D521F9A4BA1}"/>
              </a:ext>
            </a:extLst>
          </p:cNvPr>
          <p:cNvSpPr txBox="1">
            <a:spLocks/>
          </p:cNvSpPr>
          <p:nvPr/>
        </p:nvSpPr>
        <p:spPr>
          <a:xfrm>
            <a:off x="1422400" y="3937147"/>
            <a:ext cx="9602952" cy="224783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3200" b="0" dirty="0">
                <a:solidFill>
                  <a:schemeClr val="tx1"/>
                </a:solidFill>
              </a:rPr>
              <a:t>It shows the </a:t>
            </a:r>
            <a:r>
              <a:rPr lang="en-US" sz="3200" dirty="0">
                <a:solidFill>
                  <a:schemeClr val="tx1"/>
                </a:solidFill>
              </a:rPr>
              <a:t>country’s performances </a:t>
            </a:r>
            <a:r>
              <a:rPr lang="en-US" sz="3200" b="0" dirty="0">
                <a:solidFill>
                  <a:schemeClr val="tx1"/>
                </a:solidFill>
              </a:rPr>
              <a:t>and which Indices are available </a:t>
            </a:r>
            <a:r>
              <a:rPr lang="en-US" sz="3200" dirty="0">
                <a:solidFill>
                  <a:schemeClr val="tx1"/>
                </a:solidFill>
              </a:rPr>
              <a:t>for which year. </a:t>
            </a:r>
            <a:r>
              <a:rPr lang="en-US" sz="3200" b="0" dirty="0">
                <a:solidFill>
                  <a:schemeClr val="tx1"/>
                </a:solidFill>
              </a:rPr>
              <a:t>For these indices, a </a:t>
            </a:r>
            <a:r>
              <a:rPr lang="en-US" sz="3200" dirty="0">
                <a:solidFill>
                  <a:schemeClr val="tx1"/>
                </a:solidFill>
              </a:rPr>
              <a:t>policy impact simulator is available. Comparison </a:t>
            </a:r>
            <a:r>
              <a:rPr lang="en-US" sz="3200" b="0" dirty="0">
                <a:solidFill>
                  <a:schemeClr val="tx1"/>
                </a:solidFill>
              </a:rPr>
              <a:t>with other countries </a:t>
            </a:r>
            <a:r>
              <a:rPr lang="en-US" sz="3200" dirty="0">
                <a:solidFill>
                  <a:schemeClr val="tx1"/>
                </a:solidFill>
              </a:rPr>
              <a:t>is possible</a:t>
            </a:r>
          </a:p>
        </p:txBody>
      </p:sp>
    </p:spTree>
    <p:extLst>
      <p:ext uri="{BB962C8B-B14F-4D97-AF65-F5344CB8AC3E}">
        <p14:creationId xmlns:p14="http://schemas.microsoft.com/office/powerpoint/2010/main" val="36202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43093" y="1532361"/>
            <a:ext cx="9083835" cy="993647"/>
          </a:xfrm>
        </p:spPr>
        <p:txBody>
          <a:bodyPr/>
          <a:lstStyle/>
          <a:p>
            <a:pPr algn="ctr"/>
            <a:r>
              <a:rPr lang="en-GB" sz="3200" dirty="0">
                <a:solidFill>
                  <a:schemeClr val="tx1"/>
                </a:solidFill>
              </a:rPr>
              <a:t>Session II: The Indices Simulator Tool for Policymakers in the Arab Region (ISPAR)</a:t>
            </a:r>
            <a:endParaRPr lang="en-US" sz="3200" dirty="0">
              <a:solidFill>
                <a:schemeClr val="tx1"/>
              </a:solidFill>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2615185" y="3434881"/>
            <a:ext cx="8306228" cy="1586774"/>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Coverage and features of the ISPAR tool for evidence-based policymaking</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207092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F4DE2-61A3-4988-952E-A9667F585F98}"/>
              </a:ext>
            </a:extLst>
          </p:cNvPr>
          <p:cNvPicPr>
            <a:picLocks noChangeAspect="1"/>
          </p:cNvPicPr>
          <p:nvPr/>
        </p:nvPicPr>
        <p:blipFill>
          <a:blip r:embed="rId3"/>
          <a:stretch>
            <a:fillRect/>
          </a:stretch>
        </p:blipFill>
        <p:spPr>
          <a:xfrm>
            <a:off x="2286429" y="985136"/>
            <a:ext cx="7050417" cy="5391280"/>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0113372" cy="457201"/>
          </a:xfrm>
        </p:spPr>
        <p:txBody>
          <a:bodyPr anchor="ctr">
            <a:normAutofit fontScale="92500" lnSpcReduction="10000"/>
          </a:bodyPr>
          <a:lstStyle/>
          <a:p>
            <a:pPr>
              <a:lnSpc>
                <a:spcPct val="100000"/>
              </a:lnSpc>
              <a:spcAft>
                <a:spcPts val="600"/>
              </a:spcAft>
            </a:pPr>
            <a:r>
              <a:rPr lang="en-US" sz="2800" b="1" dirty="0">
                <a:solidFill>
                  <a:schemeClr val="tx1"/>
                </a:solidFill>
              </a:rPr>
              <a:t>Benchmarking</a:t>
            </a:r>
          </a:p>
        </p:txBody>
      </p:sp>
      <p:sp>
        <p:nvSpPr>
          <p:cNvPr id="19" name="Content Placeholder 2">
            <a:extLst>
              <a:ext uri="{FF2B5EF4-FFF2-40B4-BE49-F238E27FC236}">
                <a16:creationId xmlns:a16="http://schemas.microsoft.com/office/drawing/2014/main" id="{67E9C97E-7965-4970-97E4-13B3B70FFC95}"/>
              </a:ext>
            </a:extLst>
          </p:cNvPr>
          <p:cNvSpPr txBox="1">
            <a:spLocks/>
          </p:cNvSpPr>
          <p:nvPr/>
        </p:nvSpPr>
        <p:spPr>
          <a:xfrm>
            <a:off x="9511147" y="2581546"/>
            <a:ext cx="2680853" cy="83211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Compare with other countries</a:t>
            </a:r>
          </a:p>
          <a:p>
            <a:endParaRPr lang="en-GB" dirty="0"/>
          </a:p>
        </p:txBody>
      </p:sp>
      <p:cxnSp>
        <p:nvCxnSpPr>
          <p:cNvPr id="38" name="Straight Arrow Connector 37">
            <a:extLst>
              <a:ext uri="{FF2B5EF4-FFF2-40B4-BE49-F238E27FC236}">
                <a16:creationId xmlns:a16="http://schemas.microsoft.com/office/drawing/2014/main" id="{374FEC65-B6A1-4465-B89C-93A85DCCE540}"/>
              </a:ext>
            </a:extLst>
          </p:cNvPr>
          <p:cNvCxnSpPr>
            <a:cxnSpLocks/>
            <a:stCxn id="19" idx="1"/>
          </p:cNvCxnSpPr>
          <p:nvPr/>
        </p:nvCxnSpPr>
        <p:spPr>
          <a:xfrm flipH="1">
            <a:off x="9040625" y="2997603"/>
            <a:ext cx="470522" cy="68317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2093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3FD94-0C24-5468-4BAE-89E7F65D852A}"/>
              </a:ext>
            </a:extLst>
          </p:cNvPr>
          <p:cNvPicPr>
            <a:picLocks noChangeAspect="1"/>
          </p:cNvPicPr>
          <p:nvPr/>
        </p:nvPicPr>
        <p:blipFill>
          <a:blip r:embed="rId3"/>
          <a:stretch>
            <a:fillRect/>
          </a:stretch>
        </p:blipFill>
        <p:spPr>
          <a:xfrm>
            <a:off x="3788617" y="1113152"/>
            <a:ext cx="4468457" cy="4920875"/>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337114" y="1696335"/>
            <a:ext cx="2680853" cy="1133566"/>
          </a:xfrm>
        </p:spPr>
        <p:txBody>
          <a:bodyPr wrap="square" anchor="t">
            <a:normAutofit/>
          </a:bodyPr>
          <a:lstStyle/>
          <a:p>
            <a:pPr marL="0" indent="0">
              <a:buNone/>
            </a:pPr>
            <a:r>
              <a:rPr lang="en-US" dirty="0">
                <a:latin typeface="Arial" panose="020B0604020202020204" pitchFamily="34" charset="0"/>
                <a:cs typeface="Arial" panose="020B0604020202020204" pitchFamily="34" charset="0"/>
              </a:rPr>
              <a:t>View performances on multiples indices in one page</a:t>
            </a:r>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fr-FR" sz="2800" b="1" dirty="0">
                <a:solidFill>
                  <a:schemeClr val="tx1"/>
                </a:solidFill>
              </a:rPr>
              <a:t>Benchmarking</a:t>
            </a:r>
          </a:p>
        </p:txBody>
      </p:sp>
      <p:sp>
        <p:nvSpPr>
          <p:cNvPr id="19" name="Content Placeholder 2">
            <a:extLst>
              <a:ext uri="{FF2B5EF4-FFF2-40B4-BE49-F238E27FC236}">
                <a16:creationId xmlns:a16="http://schemas.microsoft.com/office/drawing/2014/main" id="{67E9C97E-7965-4970-97E4-13B3B70FFC95}"/>
              </a:ext>
            </a:extLst>
          </p:cNvPr>
          <p:cNvSpPr txBox="1">
            <a:spLocks/>
          </p:cNvSpPr>
          <p:nvPr/>
        </p:nvSpPr>
        <p:spPr>
          <a:xfrm>
            <a:off x="9174033" y="1877656"/>
            <a:ext cx="2680853" cy="293549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Compare with other countries. </a:t>
            </a:r>
          </a:p>
          <a:p>
            <a:pPr marL="0" indent="0">
              <a:buFont typeface="Garamond" pitchFamily="18" charset="0"/>
              <a:buNone/>
            </a:pPr>
            <a:endParaRPr lang="en-GB" dirty="0">
              <a:latin typeface="Arial" panose="020B0604020202020204" pitchFamily="34" charset="0"/>
              <a:cs typeface="Arial" panose="020B0604020202020204" pitchFamily="34" charset="0"/>
            </a:endParaRPr>
          </a:p>
          <a:p>
            <a:pPr marL="0" indent="0">
              <a:buFont typeface="Garamond" pitchFamily="18" charset="0"/>
              <a:buNone/>
            </a:pPr>
            <a:r>
              <a:rPr lang="en-GB" dirty="0">
                <a:latin typeface="Arial" panose="020B0604020202020204" pitchFamily="34" charset="0"/>
                <a:cs typeface="Arial" panose="020B0604020202020204" pitchFamily="34" charset="0"/>
              </a:rPr>
              <a:t>By default, two countries with similar HDI and/or GDP per capita are randomly selected</a:t>
            </a:r>
          </a:p>
          <a:p>
            <a:endParaRPr lang="en-GB" dirty="0"/>
          </a:p>
        </p:txBody>
      </p:sp>
      <p:cxnSp>
        <p:nvCxnSpPr>
          <p:cNvPr id="29" name="Straight Arrow Connector 28">
            <a:extLst>
              <a:ext uri="{FF2B5EF4-FFF2-40B4-BE49-F238E27FC236}">
                <a16:creationId xmlns:a16="http://schemas.microsoft.com/office/drawing/2014/main" id="{2B9CCEDF-FAB5-421F-AC2F-C30AF66A8F7E}"/>
              </a:ext>
            </a:extLst>
          </p:cNvPr>
          <p:cNvCxnSpPr>
            <a:cxnSpLocks/>
          </p:cNvCxnSpPr>
          <p:nvPr/>
        </p:nvCxnSpPr>
        <p:spPr>
          <a:xfrm>
            <a:off x="2676218" y="2311654"/>
            <a:ext cx="1529622" cy="103374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9D0BB8-A547-479C-BA97-F00D147BFD47}"/>
              </a:ext>
            </a:extLst>
          </p:cNvPr>
          <p:cNvCxnSpPr>
            <a:cxnSpLocks/>
          </p:cNvCxnSpPr>
          <p:nvPr/>
        </p:nvCxnSpPr>
        <p:spPr>
          <a:xfrm>
            <a:off x="2676218" y="2311654"/>
            <a:ext cx="1568414" cy="213703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1955B7-2114-44D2-9FB5-0D91F8CABA16}"/>
              </a:ext>
            </a:extLst>
          </p:cNvPr>
          <p:cNvCxnSpPr>
            <a:cxnSpLocks/>
          </p:cNvCxnSpPr>
          <p:nvPr/>
        </p:nvCxnSpPr>
        <p:spPr>
          <a:xfrm>
            <a:off x="2676218" y="2292452"/>
            <a:ext cx="1607206" cy="327604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74FEC65-B6A1-4465-B89C-93A85DCCE540}"/>
              </a:ext>
            </a:extLst>
          </p:cNvPr>
          <p:cNvCxnSpPr>
            <a:cxnSpLocks/>
          </p:cNvCxnSpPr>
          <p:nvPr/>
        </p:nvCxnSpPr>
        <p:spPr>
          <a:xfrm flipH="1" flipV="1">
            <a:off x="5602514" y="1243261"/>
            <a:ext cx="3664194" cy="153104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210C7E-E35C-4826-B4DF-ECF52C6370A4}"/>
              </a:ext>
            </a:extLst>
          </p:cNvPr>
          <p:cNvCxnSpPr>
            <a:cxnSpLocks/>
          </p:cNvCxnSpPr>
          <p:nvPr/>
        </p:nvCxnSpPr>
        <p:spPr>
          <a:xfrm flipH="1" flipV="1">
            <a:off x="7170057" y="1262463"/>
            <a:ext cx="2003976" cy="149553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F7CA9467-8D09-4EA4-9CAC-B5ABCCC33FA3}"/>
              </a:ext>
            </a:extLst>
          </p:cNvPr>
          <p:cNvSpPr txBox="1">
            <a:spLocks/>
          </p:cNvSpPr>
          <p:nvPr/>
        </p:nvSpPr>
        <p:spPr>
          <a:xfrm>
            <a:off x="310044" y="4995624"/>
            <a:ext cx="2680853" cy="83211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benchmark using relevant info</a:t>
            </a:r>
          </a:p>
          <a:p>
            <a:endParaRPr lang="en-GB" dirty="0"/>
          </a:p>
        </p:txBody>
      </p:sp>
      <p:cxnSp>
        <p:nvCxnSpPr>
          <p:cNvPr id="44" name="Straight Arrow Connector 43">
            <a:extLst>
              <a:ext uri="{FF2B5EF4-FFF2-40B4-BE49-F238E27FC236}">
                <a16:creationId xmlns:a16="http://schemas.microsoft.com/office/drawing/2014/main" id="{E71E808B-018D-4E61-859C-775463DCBE12}"/>
              </a:ext>
            </a:extLst>
          </p:cNvPr>
          <p:cNvCxnSpPr>
            <a:cxnSpLocks/>
          </p:cNvCxnSpPr>
          <p:nvPr/>
        </p:nvCxnSpPr>
        <p:spPr>
          <a:xfrm flipV="1">
            <a:off x="2539201" y="2370870"/>
            <a:ext cx="3333279" cy="267153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872E69D-143E-47E7-8700-AF8807396925}"/>
              </a:ext>
            </a:extLst>
          </p:cNvPr>
          <p:cNvCxnSpPr>
            <a:cxnSpLocks/>
          </p:cNvCxnSpPr>
          <p:nvPr/>
        </p:nvCxnSpPr>
        <p:spPr>
          <a:xfrm flipV="1">
            <a:off x="2715010" y="2370870"/>
            <a:ext cx="4719601" cy="256334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0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457555" y="1535091"/>
            <a:ext cx="9083835" cy="392678"/>
          </a:xfrm>
        </p:spPr>
        <p:txBody>
          <a:bodyPr/>
          <a:lstStyle/>
          <a:p>
            <a:pPr algn="ctr"/>
            <a:r>
              <a:rPr lang="en-US" sz="3200" dirty="0">
                <a:solidFill>
                  <a:schemeClr val="tx1"/>
                </a:solidFill>
              </a:rPr>
              <a:t>A first general benchmarking can be done here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737360" y="2177760"/>
            <a:ext cx="8950959" cy="2030273"/>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solidFill>
                  <a:schemeClr val="tx2">
                    <a:lumMod val="50000"/>
                    <a:lumOff val="50000"/>
                  </a:schemeClr>
                </a:solidFill>
              </a:rPr>
              <a:t>Which benchmark is best for Kuwait upon you?</a:t>
            </a:r>
          </a:p>
          <a:p>
            <a:pPr algn="l"/>
            <a:r>
              <a:rPr lang="en-US" sz="2800" dirty="0">
                <a:solidFill>
                  <a:schemeClr val="tx2">
                    <a:lumMod val="50000"/>
                    <a:lumOff val="50000"/>
                  </a:schemeClr>
                </a:solidFill>
              </a:rPr>
              <a:t>What are the benchmark countries’ performances?</a:t>
            </a:r>
          </a:p>
          <a:p>
            <a:pPr algn="l"/>
            <a:r>
              <a:rPr lang="en-US" sz="2800" dirty="0">
                <a:solidFill>
                  <a:schemeClr val="tx2">
                    <a:lumMod val="50000"/>
                    <a:lumOff val="50000"/>
                  </a:schemeClr>
                </a:solidFill>
              </a:rPr>
              <a:t>Which best benchmark for ST, MT, LT? </a:t>
            </a:r>
          </a:p>
        </p:txBody>
      </p:sp>
      <p:sp>
        <p:nvSpPr>
          <p:cNvPr id="2" name="Text Placeholder 3">
            <a:extLst>
              <a:ext uri="{FF2B5EF4-FFF2-40B4-BE49-F238E27FC236}">
                <a16:creationId xmlns:a16="http://schemas.microsoft.com/office/drawing/2014/main" id="{7BA65BCD-47F0-CE8B-73AC-945C72591B9C}"/>
              </a:ext>
            </a:extLst>
          </p:cNvPr>
          <p:cNvSpPr txBox="1">
            <a:spLocks/>
          </p:cNvSpPr>
          <p:nvPr/>
        </p:nvSpPr>
        <p:spPr>
          <a:xfrm>
            <a:off x="1457554" y="4458024"/>
            <a:ext cx="9083835" cy="172941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3200" dirty="0">
                <a:solidFill>
                  <a:schemeClr val="tx1"/>
                </a:solidFill>
              </a:rPr>
              <a:t>A more informative benchmarking should be done at the KPIs level and reflect the envisioned policies</a:t>
            </a:r>
          </a:p>
        </p:txBody>
      </p:sp>
    </p:spTree>
    <p:extLst>
      <p:ext uri="{BB962C8B-B14F-4D97-AF65-F5344CB8AC3E}">
        <p14:creationId xmlns:p14="http://schemas.microsoft.com/office/powerpoint/2010/main" val="7415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p:txBody>
          <a:bodyPr/>
          <a:lstStyle/>
          <a:p>
            <a:pPr algn="l"/>
            <a:r>
              <a:rPr lang="en-US" sz="2800" dirty="0"/>
              <a:t>ISPAR coverage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6" name="Subtitle 2">
            <a:extLst>
              <a:ext uri="{FF2B5EF4-FFF2-40B4-BE49-F238E27FC236}">
                <a16:creationId xmlns:a16="http://schemas.microsoft.com/office/drawing/2014/main" id="{7479106C-D19F-4B29-B4EB-8FB017D4388D}"/>
              </a:ext>
            </a:extLst>
          </p:cNvPr>
          <p:cNvSpPr txBox="1">
            <a:spLocks/>
          </p:cNvSpPr>
          <p:nvPr/>
        </p:nvSpPr>
        <p:spPr>
          <a:xfrm rot="21448373">
            <a:off x="8406266" y="686851"/>
            <a:ext cx="2836250" cy="3154385"/>
          </a:xfrm>
          <a:prstGeom prst="rect">
            <a:avLst/>
          </a:prstGeom>
          <a:solidFill>
            <a:schemeClr val="tx2">
              <a:lumMod val="75000"/>
              <a:lumOff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spcBef>
                <a:spcPct val="0"/>
              </a:spcBef>
            </a:pPr>
            <a:endParaRPr lang="en-US" sz="2800" b="1" dirty="0">
              <a:solidFill>
                <a:schemeClr val="bg1"/>
              </a:solidFill>
              <a:latin typeface="Arial" charset="0"/>
              <a:ea typeface="ＭＳ Ｐゴシック" charset="0"/>
              <a:cs typeface="Arial" charset="0"/>
            </a:endParaRPr>
          </a:p>
          <a:p>
            <a:pPr algn="ctr">
              <a:spcBef>
                <a:spcPct val="0"/>
              </a:spcBef>
            </a:pPr>
            <a:endParaRPr lang="en-US" sz="2800" b="1" dirty="0">
              <a:solidFill>
                <a:schemeClr val="bg1"/>
              </a:solidFill>
              <a:latin typeface="Arial" charset="0"/>
              <a:ea typeface="ＭＳ Ｐゴシック" charset="0"/>
              <a:cs typeface="Arial" charset="0"/>
            </a:endParaRPr>
          </a:p>
          <a:p>
            <a:pPr algn="ctr">
              <a:spcBef>
                <a:spcPct val="0"/>
              </a:spcBef>
            </a:pPr>
            <a:r>
              <a:rPr lang="en-US" sz="2800" b="1" dirty="0">
                <a:solidFill>
                  <a:schemeClr val="bg1"/>
                </a:solidFill>
                <a:latin typeface="Arial" charset="0"/>
                <a:ea typeface="ＭＳ Ｐゴシック" charset="0"/>
                <a:cs typeface="Arial" charset="0"/>
              </a:rPr>
              <a:t>Wider than Gender Issues</a:t>
            </a:r>
          </a:p>
          <a:p>
            <a:pPr algn="ctr">
              <a:spcBef>
                <a:spcPct val="0"/>
              </a:spcBef>
            </a:pPr>
            <a:endParaRPr lang="en-US" sz="2800" b="1" dirty="0">
              <a:solidFill>
                <a:schemeClr val="bg1"/>
              </a:solidFill>
              <a:latin typeface="Arial" charset="0"/>
              <a:ea typeface="ＭＳ Ｐゴシック" charset="0"/>
              <a:cs typeface="Arial" charset="0"/>
            </a:endParaRPr>
          </a:p>
          <a:p>
            <a:pPr algn="ctr">
              <a:spcBef>
                <a:spcPct val="0"/>
              </a:spcBef>
            </a:pPr>
            <a:r>
              <a:rPr lang="en-US" sz="2800" dirty="0">
                <a:solidFill>
                  <a:schemeClr val="bg1"/>
                </a:solidFill>
                <a:latin typeface="Arial" charset="0"/>
                <a:ea typeface="ＭＳ Ｐゴシック" charset="0"/>
                <a:cs typeface="Arial" charset="0"/>
              </a:rPr>
              <a:t>22 indices included</a:t>
            </a:r>
          </a:p>
          <a:p>
            <a:pPr algn="ctr">
              <a:spcBef>
                <a:spcPct val="0"/>
              </a:spcBef>
            </a:pPr>
            <a:endParaRPr lang="en-US" sz="2800" b="1" dirty="0">
              <a:solidFill>
                <a:schemeClr val="bg1"/>
              </a:solidFill>
              <a:latin typeface="Arial" charset="0"/>
              <a:ea typeface="ＭＳ Ｐゴシック" charset="0"/>
              <a:cs typeface="Arial" charset="0"/>
            </a:endParaRPr>
          </a:p>
        </p:txBody>
      </p:sp>
      <p:sp>
        <p:nvSpPr>
          <p:cNvPr id="9" name="Text Placeholder 7">
            <a:extLst>
              <a:ext uri="{FF2B5EF4-FFF2-40B4-BE49-F238E27FC236}">
                <a16:creationId xmlns:a16="http://schemas.microsoft.com/office/drawing/2014/main" id="{D1F92596-2B3A-4D11-B159-F008D2E8BE8D}"/>
              </a:ext>
            </a:extLst>
          </p:cNvPr>
          <p:cNvSpPr txBox="1">
            <a:spLocks/>
          </p:cNvSpPr>
          <p:nvPr/>
        </p:nvSpPr>
        <p:spPr>
          <a:xfrm>
            <a:off x="505157" y="1322422"/>
            <a:ext cx="3899135" cy="5241104"/>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r>
              <a:rPr lang="en-US" sz="1600" b="1" dirty="0">
                <a:latin typeface="Arial" charset="0"/>
                <a:ea typeface="ＭＳ Ｐゴシック" charset="0"/>
                <a:cs typeface="Arial" charset="0"/>
              </a:rPr>
              <a:t>For now </a:t>
            </a:r>
          </a:p>
          <a:p>
            <a:pPr algn="l" rtl="0"/>
            <a:r>
              <a:rPr lang="en-US" sz="1600" dirty="0">
                <a:latin typeface="Arial" charset="0"/>
                <a:ea typeface="ＭＳ Ｐゴシック" charset="0"/>
                <a:cs typeface="Arial" charset="0"/>
              </a:rPr>
              <a:t>Gender Gap Index</a:t>
            </a:r>
            <a:endParaRPr lang="en-US" sz="1600" b="1" dirty="0">
              <a:latin typeface="Arial" charset="0"/>
              <a:ea typeface="ＭＳ Ｐゴシック" charset="0"/>
              <a:cs typeface="Arial" charset="0"/>
            </a:endParaRPr>
          </a:p>
          <a:p>
            <a:pPr indent="0" algn="l" rtl="0"/>
            <a:r>
              <a:rPr lang="en-US" sz="1600" dirty="0"/>
              <a:t>AI readiness Index</a:t>
            </a:r>
          </a:p>
          <a:p>
            <a:pPr algn="l" rtl="0"/>
            <a:r>
              <a:rPr lang="en-US" sz="1600" dirty="0">
                <a:latin typeface="Arial" charset="0"/>
                <a:ea typeface="ＭＳ Ｐゴシック" charset="0"/>
                <a:cs typeface="Arial" charset="0"/>
              </a:rPr>
              <a:t>Doing Business index</a:t>
            </a:r>
          </a:p>
          <a:p>
            <a:pPr algn="l" rtl="0"/>
            <a:r>
              <a:rPr lang="en-US" sz="1600" dirty="0">
                <a:latin typeface="Arial" charset="0"/>
                <a:ea typeface="ＭＳ Ｐゴシック" charset="0"/>
                <a:cs typeface="Arial" charset="0"/>
              </a:rPr>
              <a:t>Competitiveness index</a:t>
            </a:r>
          </a:p>
          <a:p>
            <a:pPr algn="l" rtl="0"/>
            <a:r>
              <a:rPr lang="en-US" sz="1600" dirty="0">
                <a:latin typeface="Arial" charset="0"/>
                <a:ea typeface="ＭＳ Ｐゴシック" charset="0"/>
                <a:cs typeface="Arial" charset="0"/>
              </a:rPr>
              <a:t>ITU ICT Development Index</a:t>
            </a:r>
          </a:p>
          <a:p>
            <a:pPr algn="l" rtl="0"/>
            <a:r>
              <a:rPr lang="en-US" sz="1600" dirty="0">
                <a:latin typeface="Arial" charset="0"/>
                <a:ea typeface="ＭＳ Ｐゴシック" charset="0"/>
                <a:cs typeface="Arial" charset="0"/>
              </a:rPr>
              <a:t>e-Government Index</a:t>
            </a:r>
          </a:p>
          <a:p>
            <a:pPr algn="l" rtl="0"/>
            <a:r>
              <a:rPr lang="en-US" sz="1600" dirty="0">
                <a:latin typeface="Arial" charset="0"/>
                <a:ea typeface="ＭＳ Ｐゴシック" charset="0"/>
                <a:cs typeface="Arial" charset="0"/>
              </a:rPr>
              <a:t>Global Cybersecurity Index</a:t>
            </a:r>
          </a:p>
          <a:p>
            <a:pPr algn="l" rtl="0"/>
            <a:r>
              <a:rPr lang="en-US" sz="1600" dirty="0">
                <a:latin typeface="Arial" charset="0"/>
                <a:ea typeface="ＭＳ Ｐゴシック" charset="0"/>
                <a:cs typeface="Arial" charset="0"/>
              </a:rPr>
              <a:t>Global Innovation Index</a:t>
            </a:r>
          </a:p>
          <a:p>
            <a:pPr algn="l" rtl="0"/>
            <a:r>
              <a:rPr lang="en-US" sz="1600" dirty="0">
                <a:latin typeface="Arial" charset="0"/>
                <a:ea typeface="ＭＳ Ｐゴシック" charset="0"/>
                <a:cs typeface="Arial" charset="0"/>
              </a:rPr>
              <a:t>Digital Accessibility Rights Evaluation Index </a:t>
            </a:r>
          </a:p>
          <a:p>
            <a:pPr algn="l" rtl="0"/>
            <a:r>
              <a:rPr lang="en-US" sz="1600" dirty="0">
                <a:latin typeface="Arial" charset="0"/>
                <a:ea typeface="ＭＳ Ｐゴシック" charset="0"/>
                <a:cs typeface="Arial" charset="0"/>
              </a:rPr>
              <a:t>Women peace and Security index</a:t>
            </a:r>
          </a:p>
          <a:p>
            <a:pPr algn="l" rtl="0"/>
            <a:r>
              <a:rPr lang="en-US" sz="1600" dirty="0">
                <a:latin typeface="Arial" charset="0"/>
                <a:ea typeface="ＭＳ Ｐゴシック" charset="0"/>
                <a:cs typeface="Arial" charset="0"/>
              </a:rPr>
              <a:t>Network Readiness Index</a:t>
            </a:r>
          </a:p>
          <a:p>
            <a:pPr algn="l" rtl="0"/>
            <a:r>
              <a:rPr lang="en-US" sz="1600" dirty="0">
                <a:latin typeface="Arial" charset="0"/>
                <a:ea typeface="ＭＳ Ｐゴシック" charset="0"/>
                <a:cs typeface="Arial" charset="0"/>
              </a:rPr>
              <a:t>Women Business and the Law Index </a:t>
            </a:r>
            <a:endParaRPr lang="en-US" sz="1600" dirty="0"/>
          </a:p>
          <a:p>
            <a:pPr algn="l" rtl="0">
              <a:spcBef>
                <a:spcPct val="0"/>
              </a:spcBef>
            </a:pPr>
            <a:r>
              <a:rPr lang="en-US" sz="1600" dirty="0">
                <a:latin typeface="Arial" charset="0"/>
                <a:ea typeface="ＭＳ Ｐゴシック" charset="0"/>
                <a:cs typeface="Arial" charset="0"/>
              </a:rPr>
              <a:t>Development Challenge Index </a:t>
            </a:r>
          </a:p>
          <a:p>
            <a:pPr algn="l" rtl="0">
              <a:spcBef>
                <a:spcPct val="0"/>
              </a:spcBef>
            </a:pPr>
            <a:r>
              <a:rPr lang="en-US" sz="1600" dirty="0">
                <a:latin typeface="Arial" charset="0"/>
                <a:ea typeface="ＭＳ Ｐゴシック" charset="0"/>
                <a:cs typeface="Arial" charset="0"/>
              </a:rPr>
              <a:t>Global knowledge Index </a:t>
            </a:r>
          </a:p>
          <a:p>
            <a:pPr algn="l" rtl="0">
              <a:spcBef>
                <a:spcPct val="0"/>
              </a:spcBef>
            </a:pPr>
            <a:r>
              <a:rPr lang="en-US" sz="1600" dirty="0">
                <a:latin typeface="Arial" charset="0"/>
                <a:ea typeface="ＭＳ Ｐゴシック" charset="0"/>
                <a:cs typeface="Arial" charset="0"/>
              </a:rPr>
              <a:t>B2C E-commerce Index</a:t>
            </a:r>
          </a:p>
          <a:p>
            <a:pPr algn="l" rtl="0">
              <a:spcBef>
                <a:spcPct val="0"/>
              </a:spcBef>
            </a:pPr>
            <a:r>
              <a:rPr lang="en-US" sz="1600" dirty="0">
                <a:latin typeface="Arial" charset="0"/>
                <a:ea typeface="ＭＳ Ｐゴシック" charset="0"/>
                <a:cs typeface="Arial" charset="0"/>
              </a:rPr>
              <a:t>E-participation Index </a:t>
            </a:r>
          </a:p>
          <a:p>
            <a:pPr algn="l" rtl="0">
              <a:spcBef>
                <a:spcPct val="0"/>
              </a:spcBef>
            </a:pPr>
            <a:r>
              <a:rPr lang="fr-FR" sz="1600" dirty="0">
                <a:latin typeface="Arial" charset="0"/>
                <a:ea typeface="ＭＳ Ｐゴシック" charset="0"/>
                <a:cs typeface="Arial" charset="0"/>
              </a:rPr>
              <a:t>Globalisation Index </a:t>
            </a:r>
          </a:p>
          <a:p>
            <a:pPr algn="l" rtl="0">
              <a:spcBef>
                <a:spcPct val="0"/>
              </a:spcBef>
            </a:pPr>
            <a:r>
              <a:rPr lang="fr-FR" sz="1600" dirty="0">
                <a:latin typeface="Arial" charset="0"/>
                <a:ea typeface="ＭＳ Ｐゴシック" charset="0"/>
                <a:cs typeface="Arial" charset="0"/>
              </a:rPr>
              <a:t>Open Data Inventory Index</a:t>
            </a:r>
            <a:endParaRPr lang="en-US" dirty="0"/>
          </a:p>
        </p:txBody>
      </p:sp>
      <p:sp>
        <p:nvSpPr>
          <p:cNvPr id="12" name="Text Placeholder 7">
            <a:extLst>
              <a:ext uri="{FF2B5EF4-FFF2-40B4-BE49-F238E27FC236}">
                <a16:creationId xmlns:a16="http://schemas.microsoft.com/office/drawing/2014/main" id="{4C93A508-DB85-44CB-92AE-5D872B444290}"/>
              </a:ext>
            </a:extLst>
          </p:cNvPr>
          <p:cNvSpPr txBox="1">
            <a:spLocks/>
          </p:cNvSpPr>
          <p:nvPr/>
        </p:nvSpPr>
        <p:spPr>
          <a:xfrm>
            <a:off x="4945178" y="2264043"/>
            <a:ext cx="3392926" cy="1099290"/>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spcBef>
                <a:spcPct val="0"/>
              </a:spcBef>
            </a:pPr>
            <a:r>
              <a:rPr lang="en-US" dirty="0">
                <a:latin typeface="Arial" charset="0"/>
                <a:ea typeface="ＭＳ Ｐゴシック" charset="0"/>
                <a:cs typeface="Arial" charset="0"/>
              </a:rPr>
              <a:t>FDI restrictiveness index</a:t>
            </a:r>
          </a:p>
          <a:p>
            <a:pPr algn="l" rtl="0">
              <a:spcBef>
                <a:spcPct val="0"/>
              </a:spcBef>
            </a:pPr>
            <a:r>
              <a:rPr lang="en-US" dirty="0">
                <a:latin typeface="Arial" charset="0"/>
                <a:ea typeface="ＭＳ Ｐゴシック" charset="0"/>
                <a:cs typeface="Arial" charset="0"/>
              </a:rPr>
              <a:t>Financial Inclusiveness index</a:t>
            </a:r>
          </a:p>
          <a:p>
            <a:pPr algn="l" rtl="0">
              <a:spcBef>
                <a:spcPct val="0"/>
              </a:spcBef>
            </a:pPr>
            <a:r>
              <a:rPr lang="en-US" dirty="0">
                <a:latin typeface="Arial" charset="0"/>
                <a:ea typeface="ＭＳ Ｐゴシック" charset="0"/>
                <a:cs typeface="Arial" charset="0"/>
              </a:rPr>
              <a:t>Food security index</a:t>
            </a:r>
          </a:p>
          <a:p>
            <a:pPr algn="l" rtl="0">
              <a:spcBef>
                <a:spcPct val="0"/>
              </a:spcBef>
            </a:pPr>
            <a:r>
              <a:rPr lang="en-US" dirty="0">
                <a:latin typeface="Arial" charset="0"/>
                <a:ea typeface="ＭＳ Ｐゴシック" charset="0"/>
                <a:cs typeface="Arial" charset="0"/>
              </a:rPr>
              <a:t>Human capital index</a:t>
            </a:r>
          </a:p>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13" name="Text Placeholder 7">
            <a:extLst>
              <a:ext uri="{FF2B5EF4-FFF2-40B4-BE49-F238E27FC236}">
                <a16:creationId xmlns:a16="http://schemas.microsoft.com/office/drawing/2014/main" id="{5604A90D-3AC9-4EE8-9BB9-B23C29F5417E}"/>
              </a:ext>
            </a:extLst>
          </p:cNvPr>
          <p:cNvSpPr txBox="1">
            <a:spLocks/>
          </p:cNvSpPr>
          <p:nvPr/>
        </p:nvSpPr>
        <p:spPr>
          <a:xfrm>
            <a:off x="4945178" y="1871362"/>
            <a:ext cx="2533064" cy="590199"/>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r>
              <a:rPr lang="en-US" b="1" dirty="0">
                <a:latin typeface="Arial" charset="0"/>
                <a:ea typeface="ＭＳ Ｐゴシック" charset="0"/>
                <a:cs typeface="Arial" charset="0"/>
              </a:rPr>
              <a:t>Recently added</a:t>
            </a:r>
          </a:p>
          <a:p>
            <a:pPr marL="102870" indent="-285750" algn="l" rtl="0">
              <a:lnSpc>
                <a:spcPct val="150000"/>
              </a:lnSpc>
              <a:buFont typeface="Arial" panose="020B0604020202020204" pitchFamily="34" charset="0"/>
              <a:buChar char="•"/>
            </a:pPr>
            <a:endParaRPr lang="en-US" dirty="0"/>
          </a:p>
        </p:txBody>
      </p:sp>
      <p:sp>
        <p:nvSpPr>
          <p:cNvPr id="16" name="Text Placeholder 7">
            <a:extLst>
              <a:ext uri="{FF2B5EF4-FFF2-40B4-BE49-F238E27FC236}">
                <a16:creationId xmlns:a16="http://schemas.microsoft.com/office/drawing/2014/main" id="{88B5D5B0-7C69-45B9-B758-5B3E165DD885}"/>
              </a:ext>
            </a:extLst>
          </p:cNvPr>
          <p:cNvSpPr txBox="1">
            <a:spLocks/>
          </p:cNvSpPr>
          <p:nvPr/>
        </p:nvSpPr>
        <p:spPr>
          <a:xfrm>
            <a:off x="5382991" y="3942974"/>
            <a:ext cx="2431934" cy="549645"/>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spcBef>
                <a:spcPct val="0"/>
              </a:spcBef>
            </a:pPr>
            <a:r>
              <a:rPr lang="en-US" sz="2400" dirty="0">
                <a:solidFill>
                  <a:srgbClr val="0070C0"/>
                </a:solidFill>
                <a:latin typeface="Arial" charset="0"/>
                <a:ea typeface="ＭＳ Ｐゴシック" charset="0"/>
                <a:cs typeface="Arial" charset="0"/>
              </a:rPr>
              <a:t>Are engendered</a:t>
            </a:r>
            <a:endParaRPr lang="en-US" sz="2400" dirty="0">
              <a:solidFill>
                <a:srgbClr val="0070C0"/>
              </a:solidFill>
            </a:endParaRPr>
          </a:p>
        </p:txBody>
      </p:sp>
      <p:sp>
        <p:nvSpPr>
          <p:cNvPr id="7" name="TextBox 6">
            <a:extLst>
              <a:ext uri="{FF2B5EF4-FFF2-40B4-BE49-F238E27FC236}">
                <a16:creationId xmlns:a16="http://schemas.microsoft.com/office/drawing/2014/main" id="{D7218187-C078-45B6-9E8E-22804B11CE63}"/>
              </a:ext>
            </a:extLst>
          </p:cNvPr>
          <p:cNvSpPr txBox="1"/>
          <p:nvPr/>
        </p:nvSpPr>
        <p:spPr>
          <a:xfrm>
            <a:off x="212711" y="1547602"/>
            <a:ext cx="536136"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0070C0"/>
                </a:solidFill>
              </a:rPr>
              <a:t> </a:t>
            </a:r>
          </a:p>
        </p:txBody>
      </p:sp>
      <p:sp>
        <p:nvSpPr>
          <p:cNvPr id="18" name="TextBox 17">
            <a:extLst>
              <a:ext uri="{FF2B5EF4-FFF2-40B4-BE49-F238E27FC236}">
                <a16:creationId xmlns:a16="http://schemas.microsoft.com/office/drawing/2014/main" id="{E2D8BD83-A28E-450E-A38D-6AC35CADFDD5}"/>
              </a:ext>
            </a:extLst>
          </p:cNvPr>
          <p:cNvSpPr txBox="1"/>
          <p:nvPr/>
        </p:nvSpPr>
        <p:spPr>
          <a:xfrm>
            <a:off x="206824" y="2046577"/>
            <a:ext cx="536136"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0070C0"/>
                </a:solidFill>
              </a:rPr>
              <a:t> </a:t>
            </a:r>
          </a:p>
        </p:txBody>
      </p:sp>
      <p:sp>
        <p:nvSpPr>
          <p:cNvPr id="19" name="TextBox 18">
            <a:extLst>
              <a:ext uri="{FF2B5EF4-FFF2-40B4-BE49-F238E27FC236}">
                <a16:creationId xmlns:a16="http://schemas.microsoft.com/office/drawing/2014/main" id="{8C6AB955-736B-4B31-B9A6-DD8C81AECFD1}"/>
              </a:ext>
            </a:extLst>
          </p:cNvPr>
          <p:cNvSpPr txBox="1"/>
          <p:nvPr/>
        </p:nvSpPr>
        <p:spPr>
          <a:xfrm>
            <a:off x="4609180" y="2485983"/>
            <a:ext cx="536136"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0070C0"/>
                </a:solidFill>
              </a:rPr>
              <a:t> </a:t>
            </a:r>
          </a:p>
        </p:txBody>
      </p:sp>
      <p:sp>
        <p:nvSpPr>
          <p:cNvPr id="22" name="TextBox 21">
            <a:extLst>
              <a:ext uri="{FF2B5EF4-FFF2-40B4-BE49-F238E27FC236}">
                <a16:creationId xmlns:a16="http://schemas.microsoft.com/office/drawing/2014/main" id="{446AFF4B-4E02-463D-965B-C45E200A0305}"/>
              </a:ext>
            </a:extLst>
          </p:cNvPr>
          <p:cNvSpPr txBox="1"/>
          <p:nvPr/>
        </p:nvSpPr>
        <p:spPr>
          <a:xfrm>
            <a:off x="215655" y="2308484"/>
            <a:ext cx="536136" cy="369332"/>
          </a:xfrm>
          <a:prstGeom prst="rect">
            <a:avLst/>
          </a:prstGeom>
          <a:noFill/>
        </p:spPr>
        <p:txBody>
          <a:bodyPr wrap="square" rtlCol="0">
            <a:spAutoFit/>
          </a:bodyPr>
          <a:lstStyle/>
          <a:p>
            <a:pPr marL="285750" indent="-285750">
              <a:buFont typeface="Wingdings" panose="05000000000000000000" pitchFamily="2" charset="2"/>
              <a:buChar char="ü"/>
            </a:pPr>
            <a:r>
              <a:rPr lang="fr-FR" dirty="0">
                <a:solidFill>
                  <a:srgbClr val="0070C0"/>
                </a:solidFill>
              </a:rPr>
              <a:t> </a:t>
            </a:r>
          </a:p>
        </p:txBody>
      </p:sp>
      <p:sp>
        <p:nvSpPr>
          <p:cNvPr id="27" name="TextBox 26">
            <a:extLst>
              <a:ext uri="{FF2B5EF4-FFF2-40B4-BE49-F238E27FC236}">
                <a16:creationId xmlns:a16="http://schemas.microsoft.com/office/drawing/2014/main" id="{622A2C28-DDB6-42B4-9BF6-40D63365F4E9}"/>
              </a:ext>
            </a:extLst>
          </p:cNvPr>
          <p:cNvSpPr txBox="1"/>
          <p:nvPr/>
        </p:nvSpPr>
        <p:spPr>
          <a:xfrm>
            <a:off x="213335" y="3974117"/>
            <a:ext cx="427776" cy="369332"/>
          </a:xfrm>
          <a:prstGeom prst="rect">
            <a:avLst/>
          </a:prstGeom>
          <a:noFill/>
        </p:spPr>
        <p:txBody>
          <a:bodyPr wrap="square">
            <a:spAutoFit/>
          </a:bodyPr>
          <a:lstStyle/>
          <a:p>
            <a:pPr marL="285750" indent="-285750">
              <a:buFont typeface="Wingdings" panose="05000000000000000000" pitchFamily="2" charset="2"/>
              <a:buChar char="ü"/>
            </a:pPr>
            <a:r>
              <a:rPr lang="fr-FR" dirty="0">
                <a:solidFill>
                  <a:srgbClr val="0070C0"/>
                </a:solidFill>
              </a:rPr>
              <a:t> </a:t>
            </a:r>
          </a:p>
        </p:txBody>
      </p:sp>
      <p:sp>
        <p:nvSpPr>
          <p:cNvPr id="29" name="TextBox 28">
            <a:extLst>
              <a:ext uri="{FF2B5EF4-FFF2-40B4-BE49-F238E27FC236}">
                <a16:creationId xmlns:a16="http://schemas.microsoft.com/office/drawing/2014/main" id="{1638DBDA-BAA9-4AFC-94E0-83F121AB14A2}"/>
              </a:ext>
            </a:extLst>
          </p:cNvPr>
          <p:cNvSpPr txBox="1"/>
          <p:nvPr/>
        </p:nvSpPr>
        <p:spPr>
          <a:xfrm>
            <a:off x="206824" y="4487793"/>
            <a:ext cx="427776" cy="369332"/>
          </a:xfrm>
          <a:prstGeom prst="rect">
            <a:avLst/>
          </a:prstGeom>
          <a:noFill/>
        </p:spPr>
        <p:txBody>
          <a:bodyPr wrap="square">
            <a:spAutoFit/>
          </a:bodyPr>
          <a:lstStyle/>
          <a:p>
            <a:pPr marL="285750" indent="-285750">
              <a:buFont typeface="Wingdings" panose="05000000000000000000" pitchFamily="2" charset="2"/>
              <a:buChar char="ü"/>
            </a:pPr>
            <a:r>
              <a:rPr lang="fr-FR" dirty="0">
                <a:solidFill>
                  <a:srgbClr val="0070C0"/>
                </a:solidFill>
              </a:rPr>
              <a:t> </a:t>
            </a:r>
          </a:p>
        </p:txBody>
      </p:sp>
      <p:sp>
        <p:nvSpPr>
          <p:cNvPr id="33" name="TextBox 32">
            <a:extLst>
              <a:ext uri="{FF2B5EF4-FFF2-40B4-BE49-F238E27FC236}">
                <a16:creationId xmlns:a16="http://schemas.microsoft.com/office/drawing/2014/main" id="{7FCEF770-BC7B-4A1B-B5A8-894785AE94F3}"/>
              </a:ext>
            </a:extLst>
          </p:cNvPr>
          <p:cNvSpPr txBox="1"/>
          <p:nvPr/>
        </p:nvSpPr>
        <p:spPr>
          <a:xfrm>
            <a:off x="2596952" y="3758308"/>
            <a:ext cx="6097508" cy="369332"/>
          </a:xfrm>
          <a:prstGeom prst="rect">
            <a:avLst/>
          </a:prstGeom>
          <a:noFill/>
        </p:spPr>
        <p:txBody>
          <a:bodyPr wrap="square">
            <a:spAutoFit/>
          </a:bodyPr>
          <a:lstStyle/>
          <a:p>
            <a:r>
              <a:rPr lang="en-US" dirty="0"/>
              <a:t> </a:t>
            </a:r>
          </a:p>
        </p:txBody>
      </p:sp>
      <p:sp>
        <p:nvSpPr>
          <p:cNvPr id="2" name="Text Placeholder 7">
            <a:extLst>
              <a:ext uri="{FF2B5EF4-FFF2-40B4-BE49-F238E27FC236}">
                <a16:creationId xmlns:a16="http://schemas.microsoft.com/office/drawing/2014/main" id="{66E56264-E727-20E0-4AE5-577EA8CCE92F}"/>
              </a:ext>
            </a:extLst>
          </p:cNvPr>
          <p:cNvSpPr txBox="1">
            <a:spLocks/>
          </p:cNvSpPr>
          <p:nvPr/>
        </p:nvSpPr>
        <p:spPr>
          <a:xfrm>
            <a:off x="4693794" y="4492618"/>
            <a:ext cx="6339518" cy="1935075"/>
          </a:xfrm>
          <a:prstGeom prst="rect">
            <a:avLst/>
          </a:prstGeom>
          <a:solidFill>
            <a:schemeClr val="accent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274320" tIns="0" rIns="274320" bIns="0" anchor="ctr"/>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ctr" rtl="0">
              <a:spcBef>
                <a:spcPct val="0"/>
              </a:spcBef>
              <a:tabLst>
                <a:tab pos="6115050" algn="l"/>
              </a:tabLst>
            </a:pPr>
            <a:r>
              <a:rPr lang="en-US" sz="2200" b="1" dirty="0">
                <a:solidFill>
                  <a:schemeClr val="tx2">
                    <a:lumMod val="90000"/>
                    <a:lumOff val="10000"/>
                  </a:schemeClr>
                </a:solidFill>
                <a:latin typeface="Arial" charset="0"/>
                <a:ea typeface="ＭＳ Ｐゴシック" charset="0"/>
                <a:cs typeface="Arial" charset="0"/>
              </a:rPr>
              <a:t>To maximize the impact </a:t>
            </a:r>
            <a:r>
              <a:rPr lang="en-US" sz="2200" dirty="0">
                <a:solidFill>
                  <a:schemeClr val="tx2">
                    <a:lumMod val="90000"/>
                    <a:lumOff val="10000"/>
                  </a:schemeClr>
                </a:solidFill>
                <a:latin typeface="Arial" charset="0"/>
                <a:ea typeface="ＭＳ Ｐゴシック" charset="0"/>
                <a:cs typeface="Arial" charset="0"/>
              </a:rPr>
              <a:t>of gender policies on set goals, </a:t>
            </a:r>
            <a:r>
              <a:rPr lang="en-US" sz="2200" b="1" dirty="0">
                <a:solidFill>
                  <a:schemeClr val="tx2">
                    <a:lumMod val="90000"/>
                    <a:lumOff val="10000"/>
                  </a:schemeClr>
                </a:solidFill>
                <a:latin typeface="Arial" charset="0"/>
                <a:ea typeface="ＭＳ Ｐゴシック" charset="0"/>
                <a:cs typeface="Arial" charset="0"/>
              </a:rPr>
              <a:t>a comprehensive approach </a:t>
            </a:r>
            <a:r>
              <a:rPr lang="en-US" sz="2200" dirty="0">
                <a:solidFill>
                  <a:schemeClr val="tx2">
                    <a:lumMod val="90000"/>
                    <a:lumOff val="10000"/>
                  </a:schemeClr>
                </a:solidFill>
                <a:latin typeface="Arial" charset="0"/>
                <a:ea typeface="ＭＳ Ｐゴシック" charset="0"/>
                <a:cs typeface="Arial" charset="0"/>
              </a:rPr>
              <a:t>should include </a:t>
            </a:r>
            <a:r>
              <a:rPr lang="en-US" sz="2200" b="1" dirty="0">
                <a:solidFill>
                  <a:schemeClr val="tx2">
                    <a:lumMod val="90000"/>
                    <a:lumOff val="10000"/>
                  </a:schemeClr>
                </a:solidFill>
                <a:latin typeface="Arial" charset="0"/>
                <a:ea typeface="ＭＳ Ｐゴシック" charset="0"/>
                <a:cs typeface="Arial" charset="0"/>
              </a:rPr>
              <a:t>financial inclusiveness </a:t>
            </a:r>
            <a:r>
              <a:rPr lang="en-US" sz="2200" dirty="0">
                <a:solidFill>
                  <a:schemeClr val="tx2">
                    <a:lumMod val="90000"/>
                    <a:lumOff val="10000"/>
                  </a:schemeClr>
                </a:solidFill>
                <a:latin typeface="Arial" charset="0"/>
                <a:ea typeface="ＭＳ Ｐゴシック" charset="0"/>
                <a:cs typeface="Arial" charset="0"/>
              </a:rPr>
              <a:t>and other adjacent issues </a:t>
            </a:r>
            <a:r>
              <a:rPr lang="en-US" sz="2200" b="1" dirty="0">
                <a:solidFill>
                  <a:schemeClr val="tx2">
                    <a:lumMod val="90000"/>
                    <a:lumOff val="10000"/>
                  </a:schemeClr>
                </a:solidFill>
                <a:latin typeface="Arial" charset="0"/>
                <a:ea typeface="ＭＳ Ｐゴシック" charset="0"/>
                <a:cs typeface="Arial" charset="0"/>
              </a:rPr>
              <a:t>not covered </a:t>
            </a:r>
            <a:r>
              <a:rPr lang="en-US" sz="2200" dirty="0">
                <a:solidFill>
                  <a:schemeClr val="tx2">
                    <a:lumMod val="90000"/>
                    <a:lumOff val="10000"/>
                  </a:schemeClr>
                </a:solidFill>
                <a:latin typeface="Arial" charset="0"/>
                <a:ea typeface="ＭＳ Ｐゴシック" charset="0"/>
                <a:cs typeface="Arial" charset="0"/>
              </a:rPr>
              <a:t>by the selected gender indices</a:t>
            </a:r>
            <a:endParaRPr lang="en-US" sz="2200" dirty="0">
              <a:solidFill>
                <a:schemeClr val="tx2">
                  <a:lumMod val="90000"/>
                  <a:lumOff val="10000"/>
                </a:schemeClr>
              </a:solidFill>
            </a:endParaRPr>
          </a:p>
        </p:txBody>
      </p:sp>
    </p:spTree>
    <p:extLst>
      <p:ext uri="{BB962C8B-B14F-4D97-AF65-F5344CB8AC3E}">
        <p14:creationId xmlns:p14="http://schemas.microsoft.com/office/powerpoint/2010/main" val="22701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12">
                                            <p:txEl>
                                              <p:pRg st="1" end="1"/>
                                            </p:txEl>
                                          </p:spTgt>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6"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1908143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2768423" y="3622137"/>
            <a:ext cx="7797523" cy="457201"/>
          </a:xfrm>
        </p:spPr>
        <p:txBody>
          <a:bodyPr/>
          <a:lstStyle/>
          <a:p>
            <a:pPr algn="l"/>
            <a:r>
              <a:rPr lang="en-US" sz="2000" dirty="0">
                <a:solidFill>
                  <a:schemeClr val="tx1"/>
                </a:solidFill>
              </a:rPr>
              <a:t>Nathalie PICASSO-GRAND, Data Scientist, ESCWA</a:t>
            </a:r>
          </a:p>
          <a:p>
            <a:pPr algn="l"/>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2244791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107696" y="1781945"/>
            <a:ext cx="8961915" cy="632008"/>
          </a:xfrm>
        </p:spPr>
        <p:txBody>
          <a:bodyPr/>
          <a:lstStyle/>
          <a:p>
            <a:pPr algn="ctr"/>
            <a:r>
              <a:rPr lang="en-GB" sz="3200" dirty="0">
                <a:solidFill>
                  <a:schemeClr val="tx1"/>
                </a:solidFill>
              </a:rPr>
              <a:t>Session IV: Human Development Index</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277953" y="2487762"/>
            <a:ext cx="9636093" cy="246050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will introduce the UN Development Programme’s Human Development Index and the Gender Development Index and allow participants to use the ISPAR tool to retrieve country results. Participants will then present their experience around the use of ISPAR to analyse their rankings and scores.</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751153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8BDA91-E621-2C3A-872A-8D142C032D91}"/>
              </a:ext>
            </a:extLst>
          </p:cNvPr>
          <p:cNvPicPr>
            <a:picLocks noChangeAspect="1"/>
          </p:cNvPicPr>
          <p:nvPr/>
        </p:nvPicPr>
        <p:blipFill>
          <a:blip r:embed="rId3"/>
          <a:stretch>
            <a:fillRect/>
          </a:stretch>
        </p:blipFill>
        <p:spPr>
          <a:xfrm>
            <a:off x="160482" y="2604664"/>
            <a:ext cx="7225892" cy="2861806"/>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391530"/>
            <a:ext cx="8961915" cy="632008"/>
          </a:xfrm>
        </p:spPr>
        <p:txBody>
          <a:bodyPr/>
          <a:lstStyle/>
          <a:p>
            <a:pPr algn="ctr"/>
            <a:r>
              <a:rPr lang="en-GB" sz="3200" dirty="0">
                <a:solidFill>
                  <a:schemeClr val="tx1"/>
                </a:solidFill>
              </a:rPr>
              <a:t>First simulation: UNDP Human Development Index/Gender Development Index</a:t>
            </a:r>
          </a:p>
          <a:p>
            <a:pPr algn="ct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3179969" y="3627121"/>
            <a:ext cx="6373934" cy="939660"/>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endParaRPr lang="en-US" sz="2800" dirty="0">
              <a:solidFill>
                <a:schemeClr val="tx2">
                  <a:lumMod val="50000"/>
                  <a:lumOff val="50000"/>
                </a:schemeClr>
              </a:solidFill>
            </a:endParaRPr>
          </a:p>
        </p:txBody>
      </p:sp>
      <p:sp>
        <p:nvSpPr>
          <p:cNvPr id="2" name="Text Placeholder 3">
            <a:extLst>
              <a:ext uri="{FF2B5EF4-FFF2-40B4-BE49-F238E27FC236}">
                <a16:creationId xmlns:a16="http://schemas.microsoft.com/office/drawing/2014/main" id="{C39FF217-EE39-4FBA-3FE2-4F64FF404CAB}"/>
              </a:ext>
            </a:extLst>
          </p:cNvPr>
          <p:cNvSpPr txBox="1">
            <a:spLocks/>
          </p:cNvSpPr>
          <p:nvPr/>
        </p:nvSpPr>
        <p:spPr>
          <a:xfrm>
            <a:off x="7630160" y="2786396"/>
            <a:ext cx="4561840" cy="41615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1"/>
                </a:solidFill>
              </a:rPr>
              <a:t>From</a:t>
            </a:r>
            <a:endParaRPr lang="en-US" sz="2400" dirty="0">
              <a:solidFill>
                <a:schemeClr val="tx1"/>
              </a:solidFill>
            </a:endParaRPr>
          </a:p>
        </p:txBody>
      </p:sp>
      <p:sp>
        <p:nvSpPr>
          <p:cNvPr id="3" name="Text Placeholder 3">
            <a:extLst>
              <a:ext uri="{FF2B5EF4-FFF2-40B4-BE49-F238E27FC236}">
                <a16:creationId xmlns:a16="http://schemas.microsoft.com/office/drawing/2014/main" id="{C0C19668-53DD-AB2E-A188-FCBA7490FEEA}"/>
              </a:ext>
            </a:extLst>
          </p:cNvPr>
          <p:cNvSpPr txBox="1">
            <a:spLocks/>
          </p:cNvSpPr>
          <p:nvPr/>
        </p:nvSpPr>
        <p:spPr>
          <a:xfrm>
            <a:off x="7584227" y="3225028"/>
            <a:ext cx="4447291" cy="262964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000" dirty="0">
                <a:solidFill>
                  <a:schemeClr val="tx2">
                    <a:lumMod val="50000"/>
                    <a:lumOff val="50000"/>
                  </a:schemeClr>
                </a:solidFill>
                <a:hlinkClick r:id="rId4"/>
              </a:rPr>
              <a:t>https://gender.unescwa.org</a:t>
            </a:r>
            <a:r>
              <a:rPr lang="en-US" sz="2000" dirty="0">
                <a:solidFill>
                  <a:schemeClr val="tx2">
                    <a:lumMod val="50000"/>
                    <a:lumOff val="50000"/>
                  </a:schemeClr>
                </a:solidFill>
              </a:rPr>
              <a:t> </a:t>
            </a:r>
          </a:p>
          <a:p>
            <a:pPr algn="l">
              <a:lnSpc>
                <a:spcPct val="100000"/>
              </a:lnSpc>
              <a:spcBef>
                <a:spcPts val="0"/>
              </a:spcBef>
            </a:pPr>
            <a:r>
              <a:rPr lang="en-GB" sz="2000" dirty="0">
                <a:solidFill>
                  <a:schemeClr val="tx2">
                    <a:lumMod val="50000"/>
                    <a:lumOff val="50000"/>
                  </a:schemeClr>
                </a:solidFill>
              </a:rPr>
              <a:t>Click on ‘Gender Indices”</a:t>
            </a:r>
          </a:p>
          <a:p>
            <a:pPr algn="l"/>
            <a:r>
              <a:rPr lang="en-GB" sz="2400" dirty="0">
                <a:solidFill>
                  <a:schemeClr val="tx1"/>
                </a:solidFill>
              </a:rPr>
              <a:t>For this first simulation, we will use a simulator that is not engendered, which reduces the number of KPIs and is easier to use</a:t>
            </a:r>
            <a:endParaRPr lang="en-US" sz="2400" dirty="0">
              <a:solidFill>
                <a:schemeClr val="tx1"/>
              </a:solidFill>
            </a:endParaRPr>
          </a:p>
          <a:p>
            <a:pPr algn="l"/>
            <a:endParaRPr lang="en-GB" sz="2800" dirty="0">
              <a:solidFill>
                <a:schemeClr val="tx2">
                  <a:lumMod val="50000"/>
                  <a:lumOff val="50000"/>
                </a:schemeClr>
              </a:solidFill>
            </a:endParaRPr>
          </a:p>
        </p:txBody>
      </p:sp>
      <p:cxnSp>
        <p:nvCxnSpPr>
          <p:cNvPr id="9" name="Straight Arrow Connector 8">
            <a:extLst>
              <a:ext uri="{FF2B5EF4-FFF2-40B4-BE49-F238E27FC236}">
                <a16:creationId xmlns:a16="http://schemas.microsoft.com/office/drawing/2014/main" id="{B9FD180D-A9FF-6645-871D-1848CE306E91}"/>
              </a:ext>
            </a:extLst>
          </p:cNvPr>
          <p:cNvCxnSpPr>
            <a:cxnSpLocks/>
          </p:cNvCxnSpPr>
          <p:nvPr/>
        </p:nvCxnSpPr>
        <p:spPr>
          <a:xfrm flipH="1">
            <a:off x="1650610" y="3627121"/>
            <a:ext cx="5778436" cy="93966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14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46FB6-E2E9-6FF5-CCD1-C3978D897F6B}"/>
              </a:ext>
            </a:extLst>
          </p:cNvPr>
          <p:cNvPicPr>
            <a:picLocks noChangeAspect="1"/>
          </p:cNvPicPr>
          <p:nvPr/>
        </p:nvPicPr>
        <p:blipFill>
          <a:blip r:embed="rId3"/>
          <a:stretch>
            <a:fillRect/>
          </a:stretch>
        </p:blipFill>
        <p:spPr>
          <a:xfrm>
            <a:off x="1739100" y="1761423"/>
            <a:ext cx="8939399" cy="3187823"/>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894079"/>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Human Development Index</a:t>
            </a:r>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6190766" y="4243865"/>
            <a:ext cx="1341977" cy="71988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7728372" y="4505142"/>
            <a:ext cx="2807548" cy="806806"/>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‘Human Development Index”</a:t>
            </a:r>
            <a:endParaRPr lang="en-GB" dirty="0"/>
          </a:p>
        </p:txBody>
      </p: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477901" y="4710075"/>
            <a:ext cx="1716659" cy="80680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your country</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194560" y="4165600"/>
            <a:ext cx="697684" cy="94787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2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6"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63D263-954A-00C8-D259-46ACBDB2B637}"/>
              </a:ext>
            </a:extLst>
          </p:cNvPr>
          <p:cNvPicPr>
            <a:picLocks noChangeAspect="1"/>
          </p:cNvPicPr>
          <p:nvPr/>
        </p:nvPicPr>
        <p:blipFill>
          <a:blip r:embed="rId3"/>
          <a:stretch>
            <a:fillRect/>
          </a:stretch>
        </p:blipFill>
        <p:spPr>
          <a:xfrm>
            <a:off x="2678169" y="1086962"/>
            <a:ext cx="6876365" cy="5128137"/>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Human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2275840" y="3429000"/>
            <a:ext cx="2283968" cy="19812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country for benchmarking</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756400" y="1235581"/>
            <a:ext cx="2763520" cy="3771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113280" y="1464277"/>
            <a:ext cx="1160272" cy="34623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753568" y="96934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selected index</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8345424" y="2170176"/>
            <a:ext cx="1203653" cy="84586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782725" y="274980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Link to the webpage of the selected index</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538448" y="3111834"/>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Year of the last ranking available</a:t>
            </a:r>
          </a:p>
          <a:p>
            <a:pPr marL="0" indent="0">
              <a:buFont typeface="Garamond" pitchFamily="18" charset="0"/>
              <a:buNone/>
            </a:pPr>
            <a:r>
              <a:rPr lang="en-GB" dirty="0">
                <a:latin typeface="Arial" panose="020B0604020202020204" pitchFamily="34" charset="0"/>
                <a:cs typeface="Arial" panose="020B0604020202020204" pitchFamily="34" charset="0"/>
              </a:rPr>
              <a:t>Rank and score</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75840" y="3627120"/>
            <a:ext cx="1064768" cy="10182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329996" y="3627120"/>
            <a:ext cx="1010612" cy="40342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569341" y="5364007"/>
            <a:ext cx="1869089" cy="12222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Dimensions with rank and score per dimension</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a:off x="2438430" y="5975132"/>
            <a:ext cx="621882" cy="7819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0E2F60-4463-13AA-A3CC-B344BD360DA9}"/>
              </a:ext>
            </a:extLst>
          </p:cNvPr>
          <p:cNvCxnSpPr>
            <a:cxnSpLocks/>
          </p:cNvCxnSpPr>
          <p:nvPr/>
        </p:nvCxnSpPr>
        <p:spPr>
          <a:xfrm>
            <a:off x="2329996" y="3627120"/>
            <a:ext cx="1460633" cy="178513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782725" y="5888655"/>
            <a:ext cx="1791548"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Scroll down…</a:t>
            </a:r>
            <a:endParaRPr lang="en-GB" dirty="0"/>
          </a:p>
        </p:txBody>
      </p:sp>
    </p:spTree>
    <p:extLst>
      <p:ext uri="{BB962C8B-B14F-4D97-AF65-F5344CB8AC3E}">
        <p14:creationId xmlns:p14="http://schemas.microsoft.com/office/powerpoint/2010/main" val="11013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36997" y="1395370"/>
            <a:ext cx="9083835" cy="993647"/>
          </a:xfrm>
        </p:spPr>
        <p:txBody>
          <a:bodyPr/>
          <a:lstStyle/>
          <a:p>
            <a:pPr algn="ctr"/>
            <a:r>
              <a:rPr lang="en-GB" sz="3200" dirty="0">
                <a:solidFill>
                  <a:schemeClr val="tx1"/>
                </a:solidFill>
              </a:rPr>
              <a:t>Session II: The Indices Simulator Tool for Policymakers in the Arab Region (ISPAR)</a:t>
            </a:r>
            <a:endParaRPr lang="en-US" sz="3200" dirty="0">
              <a:solidFill>
                <a:schemeClr val="tx1"/>
              </a:solidFill>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3179966" y="3611752"/>
            <a:ext cx="6741797" cy="4695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What is its coverage?</a:t>
            </a:r>
            <a:endParaRPr lang="en-US" sz="2800" dirty="0">
              <a:solidFill>
                <a:schemeClr val="tx2">
                  <a:lumMod val="50000"/>
                  <a:lumOff val="50000"/>
                </a:schemeClr>
              </a:solidFill>
            </a:endParaRPr>
          </a:p>
        </p:txBody>
      </p:sp>
      <p:sp>
        <p:nvSpPr>
          <p:cNvPr id="2" name="Text Placeholder 3">
            <a:extLst>
              <a:ext uri="{FF2B5EF4-FFF2-40B4-BE49-F238E27FC236}">
                <a16:creationId xmlns:a16="http://schemas.microsoft.com/office/drawing/2014/main" id="{3C9CFB7D-3D36-5B05-B442-46F2507AB3D7}"/>
              </a:ext>
            </a:extLst>
          </p:cNvPr>
          <p:cNvSpPr txBox="1">
            <a:spLocks/>
          </p:cNvSpPr>
          <p:nvPr/>
        </p:nvSpPr>
        <p:spPr>
          <a:xfrm>
            <a:off x="3179967" y="3010884"/>
            <a:ext cx="7335633" cy="52479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What are the goals of developing ISPAR?</a:t>
            </a:r>
            <a:endParaRPr lang="en-US" sz="2800" dirty="0">
              <a:solidFill>
                <a:schemeClr val="tx2">
                  <a:lumMod val="50000"/>
                  <a:lumOff val="50000"/>
                </a:schemeClr>
              </a:solidFill>
            </a:endParaRPr>
          </a:p>
        </p:txBody>
      </p:sp>
      <p:sp>
        <p:nvSpPr>
          <p:cNvPr id="3" name="Text Placeholder 3">
            <a:extLst>
              <a:ext uri="{FF2B5EF4-FFF2-40B4-BE49-F238E27FC236}">
                <a16:creationId xmlns:a16="http://schemas.microsoft.com/office/drawing/2014/main" id="{98D511DA-CAD5-7250-267A-E4B6545815D5}"/>
              </a:ext>
            </a:extLst>
          </p:cNvPr>
          <p:cNvSpPr txBox="1">
            <a:spLocks/>
          </p:cNvSpPr>
          <p:nvPr/>
        </p:nvSpPr>
        <p:spPr>
          <a:xfrm>
            <a:off x="3179965" y="4157400"/>
            <a:ext cx="6741797" cy="4695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What are the main features?</a:t>
            </a:r>
            <a:endParaRPr lang="en-US" sz="2800" dirty="0">
              <a:solidFill>
                <a:schemeClr val="tx2">
                  <a:lumMod val="50000"/>
                  <a:lumOff val="50000"/>
                </a:schemeClr>
              </a:solidFill>
            </a:endParaRPr>
          </a:p>
        </p:txBody>
      </p:sp>
      <p:sp>
        <p:nvSpPr>
          <p:cNvPr id="5" name="Text Placeholder 3">
            <a:extLst>
              <a:ext uri="{FF2B5EF4-FFF2-40B4-BE49-F238E27FC236}">
                <a16:creationId xmlns:a16="http://schemas.microsoft.com/office/drawing/2014/main" id="{A9EC6EBC-CEBD-970F-044C-59FD50F1CBCC}"/>
              </a:ext>
            </a:extLst>
          </p:cNvPr>
          <p:cNvSpPr txBox="1">
            <a:spLocks/>
          </p:cNvSpPr>
          <p:nvPr/>
        </p:nvSpPr>
        <p:spPr>
          <a:xfrm>
            <a:off x="3179964" y="4703049"/>
            <a:ext cx="6741797" cy="4695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2">
                    <a:lumMod val="50000"/>
                    <a:lumOff val="50000"/>
                  </a:schemeClr>
                </a:solidFill>
              </a:rPr>
              <a:t>of the indexes simulation tool for evidence-based policymaking</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195757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8B29D7-9AC4-6D5B-C453-908BFD44823B}"/>
              </a:ext>
            </a:extLst>
          </p:cNvPr>
          <p:cNvPicPr>
            <a:picLocks noChangeAspect="1"/>
          </p:cNvPicPr>
          <p:nvPr/>
        </p:nvPicPr>
        <p:blipFill>
          <a:blip r:embed="rId3"/>
          <a:stretch>
            <a:fillRect/>
          </a:stretch>
        </p:blipFill>
        <p:spPr>
          <a:xfrm>
            <a:off x="2714906" y="1128979"/>
            <a:ext cx="6638916" cy="5041781"/>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Human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215294" y="2590800"/>
            <a:ext cx="831478" cy="35241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645952"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Country’s name</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461760" y="1017246"/>
            <a:ext cx="3210560" cy="26267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215294" y="1197504"/>
            <a:ext cx="690466" cy="8241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672320" y="734288"/>
            <a:ext cx="1869088" cy="4572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Index’s name</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a:stCxn id="16" idx="1"/>
          </p:cNvCxnSpPr>
          <p:nvPr/>
        </p:nvCxnSpPr>
        <p:spPr>
          <a:xfrm flipH="1">
            <a:off x="6986016" y="3739076"/>
            <a:ext cx="2686304" cy="210167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19785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Box in which the impact of the rank and score will be shown. For now, the year of the last ranking, the rank and score are provided for reference</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363924" y="2296160"/>
            <a:ext cx="1791548" cy="152399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dimension’s name to see the KPIs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15294" y="2601197"/>
            <a:ext cx="765650" cy="142982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86383" y="4330124"/>
            <a:ext cx="2122890"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409273" y="3529601"/>
            <a:ext cx="2101767" cy="120309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193799" y="5989437"/>
            <a:ext cx="2826129"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Input your aspirational values…</a:t>
            </a:r>
            <a:endParaRPr lang="en-GB" dirty="0"/>
          </a:p>
        </p:txBody>
      </p:sp>
      <p:cxnSp>
        <p:nvCxnSpPr>
          <p:cNvPr id="30" name="Straight Arrow Connector 29">
            <a:extLst>
              <a:ext uri="{FF2B5EF4-FFF2-40B4-BE49-F238E27FC236}">
                <a16:creationId xmlns:a16="http://schemas.microsoft.com/office/drawing/2014/main" id="{3C2D505A-754C-4BA9-A641-B18F81F558C3}"/>
              </a:ext>
            </a:extLst>
          </p:cNvPr>
          <p:cNvCxnSpPr>
            <a:cxnSpLocks/>
            <a:stCxn id="26" idx="3"/>
          </p:cNvCxnSpPr>
          <p:nvPr/>
        </p:nvCxnSpPr>
        <p:spPr>
          <a:xfrm flipV="1">
            <a:off x="2409273" y="4665113"/>
            <a:ext cx="2022519" cy="6758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360ACB-54AC-8737-9CF9-1B8AA84D4E88}"/>
              </a:ext>
            </a:extLst>
          </p:cNvPr>
          <p:cNvCxnSpPr>
            <a:cxnSpLocks/>
            <a:stCxn id="26" idx="3"/>
          </p:cNvCxnSpPr>
          <p:nvPr/>
        </p:nvCxnSpPr>
        <p:spPr>
          <a:xfrm>
            <a:off x="2409273" y="4732695"/>
            <a:ext cx="2022519" cy="50844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07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bg/>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bg/>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F6A8EB-750A-4A85-533A-181D8631D3DD}"/>
              </a:ext>
            </a:extLst>
          </p:cNvPr>
          <p:cNvPicPr>
            <a:picLocks noChangeAspect="1"/>
          </p:cNvPicPr>
          <p:nvPr/>
        </p:nvPicPr>
        <p:blipFill>
          <a:blip r:embed="rId3"/>
          <a:stretch>
            <a:fillRect/>
          </a:stretch>
        </p:blipFill>
        <p:spPr>
          <a:xfrm>
            <a:off x="2874600" y="1069425"/>
            <a:ext cx="6689345" cy="5190485"/>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Human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077931" y="1495106"/>
            <a:ext cx="3104627" cy="160068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EC69D6-6085-F536-8CC1-C89DD2F1B9AC}"/>
              </a:ext>
            </a:extLst>
          </p:cNvPr>
          <p:cNvCxnSpPr>
            <a:cxnSpLocks/>
            <a:stCxn id="16" idx="1"/>
          </p:cNvCxnSpPr>
          <p:nvPr/>
        </p:nvCxnSpPr>
        <p:spPr>
          <a:xfrm flipH="1">
            <a:off x="6677402" y="3872558"/>
            <a:ext cx="2994918" cy="186381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224550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year of the last ranking, the rank and score are provided for reference</a:t>
            </a:r>
          </a:p>
          <a:p>
            <a:pPr marL="0" indent="0">
              <a:buFont typeface="Garamond" pitchFamily="18" charset="0"/>
              <a:buNone/>
            </a:pPr>
            <a:endParaRPr lang="en-GB" dirty="0">
              <a:latin typeface="Arial" panose="020B0604020202020204" pitchFamily="34" charset="0"/>
              <a:cs typeface="Arial" panose="020B0604020202020204" pitchFamily="34" charset="0"/>
            </a:endParaRPr>
          </a:p>
          <a:p>
            <a:pPr marL="0" indent="0">
              <a:buFont typeface="Garamond" pitchFamily="18" charset="0"/>
              <a:buNone/>
            </a:pPr>
            <a:r>
              <a:rPr lang="en-GB" dirty="0">
                <a:latin typeface="Arial" panose="020B0604020202020204" pitchFamily="34" charset="0"/>
                <a:cs typeface="Arial" panose="020B0604020202020204" pitchFamily="34" charset="0"/>
              </a:rPr>
              <a:t>The simulated rank and score are displayed</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251714" y="1145756"/>
            <a:ext cx="1791548" cy="16040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Slide the cursor</a:t>
            </a:r>
          </a:p>
          <a:p>
            <a:pPr marL="0" indent="0">
              <a:buFont typeface="Garamond" pitchFamily="18" charset="0"/>
              <a:buNone/>
            </a:pPr>
            <a:r>
              <a:rPr lang="en-GB" dirty="0">
                <a:latin typeface="Arial" panose="020B0604020202020204" pitchFamily="34" charset="0"/>
                <a:cs typeface="Arial" panose="020B0604020202020204" pitchFamily="34" charset="0"/>
              </a:rPr>
              <a:t>Or input your data</a:t>
            </a:r>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1920240" y="2399340"/>
            <a:ext cx="3163824" cy="92158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86383" y="4330124"/>
            <a:ext cx="2122890" cy="133037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 are duplicated for reference</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409273" y="3428699"/>
            <a:ext cx="3436791" cy="156661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193799" y="5989437"/>
            <a:ext cx="2826129"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aspirational values using benchmarks…</a:t>
            </a:r>
            <a:endParaRPr lang="en-GB" dirty="0"/>
          </a:p>
        </p:txBody>
      </p:sp>
      <p:cxnSp>
        <p:nvCxnSpPr>
          <p:cNvPr id="30" name="Straight Arrow Connector 29">
            <a:extLst>
              <a:ext uri="{FF2B5EF4-FFF2-40B4-BE49-F238E27FC236}">
                <a16:creationId xmlns:a16="http://schemas.microsoft.com/office/drawing/2014/main" id="{3C2D505A-754C-4BA9-A641-B18F81F558C3}"/>
              </a:ext>
            </a:extLst>
          </p:cNvPr>
          <p:cNvCxnSpPr>
            <a:cxnSpLocks/>
            <a:stCxn id="26" idx="3"/>
          </p:cNvCxnSpPr>
          <p:nvPr/>
        </p:nvCxnSpPr>
        <p:spPr>
          <a:xfrm flipV="1">
            <a:off x="2409273" y="4330124"/>
            <a:ext cx="3436791" cy="66518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360ACB-54AC-8737-9CF9-1B8AA84D4E88}"/>
              </a:ext>
            </a:extLst>
          </p:cNvPr>
          <p:cNvCxnSpPr>
            <a:cxnSpLocks/>
            <a:stCxn id="26" idx="3"/>
          </p:cNvCxnSpPr>
          <p:nvPr/>
        </p:nvCxnSpPr>
        <p:spPr>
          <a:xfrm flipV="1">
            <a:off x="2409273" y="4887167"/>
            <a:ext cx="3436791" cy="10814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DA7DEB-61D6-154A-418B-65B9BBC5156B}"/>
              </a:ext>
            </a:extLst>
          </p:cNvPr>
          <p:cNvCxnSpPr>
            <a:cxnSpLocks/>
          </p:cNvCxnSpPr>
          <p:nvPr/>
        </p:nvCxnSpPr>
        <p:spPr>
          <a:xfrm flipH="1">
            <a:off x="7107938" y="4330124"/>
            <a:ext cx="2674789" cy="165931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4CCFC50-66BE-C3E3-EDFB-A21F66081B63}"/>
              </a:ext>
            </a:extLst>
          </p:cNvPr>
          <p:cNvCxnSpPr>
            <a:cxnSpLocks/>
          </p:cNvCxnSpPr>
          <p:nvPr/>
        </p:nvCxnSpPr>
        <p:spPr>
          <a:xfrm flipV="1">
            <a:off x="3774482" y="4824813"/>
            <a:ext cx="1309582" cy="121646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6FAD01C4-11BE-0BFC-F56E-579FA9DFFAF2}"/>
              </a:ext>
            </a:extLst>
          </p:cNvPr>
          <p:cNvSpPr txBox="1">
            <a:spLocks/>
          </p:cNvSpPr>
          <p:nvPr/>
        </p:nvSpPr>
        <p:spPr>
          <a:xfrm>
            <a:off x="2344248" y="5709318"/>
            <a:ext cx="1791548" cy="110118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GB" dirty="0">
                <a:latin typeface="Arial" panose="020B0604020202020204" pitchFamily="34" charset="0"/>
                <a:cs typeface="Arial" panose="020B0604020202020204" pitchFamily="34" charset="0"/>
              </a:rPr>
              <a:t>Aspirational values appear in RED</a:t>
            </a:r>
          </a:p>
        </p:txBody>
      </p:sp>
      <p:sp>
        <p:nvSpPr>
          <p:cNvPr id="4" name="Content Placeholder 2">
            <a:extLst>
              <a:ext uri="{FF2B5EF4-FFF2-40B4-BE49-F238E27FC236}">
                <a16:creationId xmlns:a16="http://schemas.microsoft.com/office/drawing/2014/main" id="{4535BA1F-293A-40F8-EAF0-5502C7A8E1D3}"/>
              </a:ext>
            </a:extLst>
          </p:cNvPr>
          <p:cNvSpPr txBox="1">
            <a:spLocks/>
          </p:cNvSpPr>
          <p:nvPr/>
        </p:nvSpPr>
        <p:spPr>
          <a:xfrm>
            <a:off x="251714" y="2964742"/>
            <a:ext cx="2347608" cy="92791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icon next to the KPI’s name to see the definition</a:t>
            </a:r>
          </a:p>
        </p:txBody>
      </p:sp>
      <p:cxnSp>
        <p:nvCxnSpPr>
          <p:cNvPr id="6" name="Straight Arrow Connector 5">
            <a:extLst>
              <a:ext uri="{FF2B5EF4-FFF2-40B4-BE49-F238E27FC236}">
                <a16:creationId xmlns:a16="http://schemas.microsoft.com/office/drawing/2014/main" id="{CFEE6742-5F8F-44D5-76BF-8599A833D7C4}"/>
              </a:ext>
            </a:extLst>
          </p:cNvPr>
          <p:cNvCxnSpPr>
            <a:cxnSpLocks/>
          </p:cNvCxnSpPr>
          <p:nvPr/>
        </p:nvCxnSpPr>
        <p:spPr>
          <a:xfrm flipV="1">
            <a:off x="2043262" y="3250880"/>
            <a:ext cx="1878427" cy="45123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C71BE07-993F-E1D2-F67C-14E7D11B91BB}"/>
              </a:ext>
            </a:extLst>
          </p:cNvPr>
          <p:cNvCxnSpPr>
            <a:cxnSpLocks/>
          </p:cNvCxnSpPr>
          <p:nvPr/>
        </p:nvCxnSpPr>
        <p:spPr>
          <a:xfrm flipV="1">
            <a:off x="2077931" y="2799643"/>
            <a:ext cx="1457141" cy="90247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99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bg/>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bg/>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bg/>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0" grpId="0" uiExpand="1" build="p" animBg="1"/>
      <p:bldP spid="26" grpId="0" uiExpand="1" build="p" animBg="1"/>
      <p:bldP spid="37" grpId="0" uiExpand="1" build="p" animBg="1"/>
      <p:bldP spid="43" grpId="0" uiExpand="1" build="p" animBg="1"/>
      <p:bldP spid="4"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3B714-10E3-8235-9D50-BA0174E18066}"/>
              </a:ext>
            </a:extLst>
          </p:cNvPr>
          <p:cNvPicPr>
            <a:picLocks noChangeAspect="1"/>
          </p:cNvPicPr>
          <p:nvPr/>
        </p:nvPicPr>
        <p:blipFill>
          <a:blip r:embed="rId3"/>
          <a:stretch>
            <a:fillRect/>
          </a:stretch>
        </p:blipFill>
        <p:spPr>
          <a:xfrm>
            <a:off x="2969089" y="1080930"/>
            <a:ext cx="6689345" cy="5088222"/>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Human Development Index</a:t>
            </a:r>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a:off x="6707969" y="3548763"/>
            <a:ext cx="2964351" cy="222830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224550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year of the last ranking, the rank and score are provided for reference</a:t>
            </a:r>
          </a:p>
          <a:p>
            <a:pPr marL="0" indent="0">
              <a:buFont typeface="Garamond" pitchFamily="18" charset="0"/>
              <a:buNone/>
            </a:pPr>
            <a:endParaRPr lang="en-GB" dirty="0">
              <a:latin typeface="Arial" panose="020B0604020202020204" pitchFamily="34" charset="0"/>
              <a:cs typeface="Arial" panose="020B0604020202020204" pitchFamily="34" charset="0"/>
            </a:endParaRPr>
          </a:p>
          <a:p>
            <a:pPr marL="0" indent="0">
              <a:buFont typeface="Garamond" pitchFamily="18" charset="0"/>
              <a:buNone/>
            </a:pPr>
            <a:r>
              <a:rPr lang="en-GB" dirty="0">
                <a:latin typeface="Arial" panose="020B0604020202020204" pitchFamily="34" charset="0"/>
                <a:cs typeface="Arial" panose="020B0604020202020204" pitchFamily="34" charset="0"/>
              </a:rPr>
              <a:t>The simulated rank and score are displayed</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452054" y="1626822"/>
            <a:ext cx="1791548" cy="16040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benchmark countries</a:t>
            </a:r>
          </a:p>
          <a:p>
            <a:pPr marL="0" indent="0">
              <a:buFont typeface="Garamond" pitchFamily="18" charset="0"/>
              <a:buNone/>
            </a:pPr>
            <a:r>
              <a:rPr lang="en-GB" dirty="0">
                <a:latin typeface="Arial" panose="020B0604020202020204" pitchFamily="34" charset="0"/>
                <a:cs typeface="Arial" panose="020B0604020202020204" pitchFamily="34" charset="0"/>
              </a:rPr>
              <a:t>Or group</a:t>
            </a:r>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flipV="1">
            <a:off x="1717040" y="1859529"/>
            <a:ext cx="3616960" cy="105544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396790" y="3548763"/>
            <a:ext cx="2122890" cy="200639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KPIs values for the selected country and benchmarks are displayed</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p:cNvCxnSpPr>
          <p:nvPr/>
        </p:nvCxnSpPr>
        <p:spPr>
          <a:xfrm flipV="1">
            <a:off x="2422036" y="3431923"/>
            <a:ext cx="2814320" cy="102426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782726" y="5452876"/>
            <a:ext cx="2237201" cy="124177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GB" dirty="0">
                <a:latin typeface="Arial" panose="020B0604020202020204" pitchFamily="34" charset="0"/>
                <a:cs typeface="Arial" panose="020B0604020202020204" pitchFamily="34" charset="0"/>
              </a:rPr>
              <a:t>A strategy for a short, medium and long term can be designed</a:t>
            </a:r>
            <a:endParaRPr lang="en-GB" dirty="0"/>
          </a:p>
        </p:txBody>
      </p:sp>
      <p:cxnSp>
        <p:nvCxnSpPr>
          <p:cNvPr id="24" name="Straight Arrow Connector 23">
            <a:extLst>
              <a:ext uri="{FF2B5EF4-FFF2-40B4-BE49-F238E27FC236}">
                <a16:creationId xmlns:a16="http://schemas.microsoft.com/office/drawing/2014/main" id="{10384CB1-603A-807B-C526-5F6E2CFA7B66}"/>
              </a:ext>
            </a:extLst>
          </p:cNvPr>
          <p:cNvCxnSpPr>
            <a:cxnSpLocks/>
          </p:cNvCxnSpPr>
          <p:nvPr/>
        </p:nvCxnSpPr>
        <p:spPr>
          <a:xfrm flipV="1">
            <a:off x="2519680" y="3415946"/>
            <a:ext cx="3263730" cy="1011139"/>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2D505A-754C-4BA9-A641-B18F81F558C3}"/>
              </a:ext>
            </a:extLst>
          </p:cNvPr>
          <p:cNvCxnSpPr>
            <a:cxnSpLocks/>
          </p:cNvCxnSpPr>
          <p:nvPr/>
        </p:nvCxnSpPr>
        <p:spPr>
          <a:xfrm flipV="1">
            <a:off x="2422036" y="3490638"/>
            <a:ext cx="3836523" cy="94957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DA7DEB-61D6-154A-418B-65B9BBC5156B}"/>
              </a:ext>
            </a:extLst>
          </p:cNvPr>
          <p:cNvCxnSpPr>
            <a:cxnSpLocks/>
          </p:cNvCxnSpPr>
          <p:nvPr/>
        </p:nvCxnSpPr>
        <p:spPr>
          <a:xfrm flipH="1">
            <a:off x="7263555" y="4378956"/>
            <a:ext cx="2408765" cy="163733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4CCFC50-66BE-C3E3-EDFB-A21F66081B63}"/>
              </a:ext>
            </a:extLst>
          </p:cNvPr>
          <p:cNvCxnSpPr>
            <a:cxnSpLocks/>
          </p:cNvCxnSpPr>
          <p:nvPr/>
        </p:nvCxnSpPr>
        <p:spPr>
          <a:xfrm flipV="1">
            <a:off x="3774482" y="4662916"/>
            <a:ext cx="1461874" cy="137836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6FAD01C4-11BE-0BFC-F56E-579FA9DFFAF2}"/>
              </a:ext>
            </a:extLst>
          </p:cNvPr>
          <p:cNvSpPr txBox="1">
            <a:spLocks/>
          </p:cNvSpPr>
          <p:nvPr/>
        </p:nvSpPr>
        <p:spPr>
          <a:xfrm>
            <a:off x="1270001" y="6056127"/>
            <a:ext cx="3817700" cy="63852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GB" dirty="0">
                <a:latin typeface="Arial" panose="020B0604020202020204" pitchFamily="34" charset="0"/>
                <a:cs typeface="Arial" panose="020B0604020202020204" pitchFamily="34" charset="0"/>
              </a:rPr>
              <a:t>Aspirational values are selected in RED compared to benchmark</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1615440" y="1789152"/>
            <a:ext cx="1513840" cy="63969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5934F28-DC4A-41E4-349A-80DB141F36ED}"/>
              </a:ext>
            </a:extLst>
          </p:cNvPr>
          <p:cNvCxnSpPr>
            <a:cxnSpLocks/>
          </p:cNvCxnSpPr>
          <p:nvPr/>
        </p:nvCxnSpPr>
        <p:spPr>
          <a:xfrm flipV="1">
            <a:off x="3816475" y="4763386"/>
            <a:ext cx="2279524" cy="12778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67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bg/>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0" grpId="0" uiExpand="1" build="p" animBg="1"/>
      <p:bldP spid="26" grpId="0" uiExpand="1" build="p" animBg="1"/>
      <p:bldP spid="37" grpId="0" uiExpand="1" build="p" animBg="1"/>
      <p:bldP spid="43"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564456"/>
            <a:ext cx="9083835" cy="605463"/>
          </a:xfrm>
        </p:spPr>
        <p:txBody>
          <a:bodyPr/>
          <a:lstStyle/>
          <a:p>
            <a:pPr algn="ctr"/>
            <a:r>
              <a:rPr lang="en-US" sz="3200" dirty="0">
                <a:solidFill>
                  <a:schemeClr val="tx1"/>
                </a:solidFill>
              </a:rPr>
              <a:t>This index is engendered</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2019297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41C3B-150C-FB26-42A7-AE817025A0B7}"/>
              </a:ext>
            </a:extLst>
          </p:cNvPr>
          <p:cNvPicPr>
            <a:picLocks noChangeAspect="1"/>
          </p:cNvPicPr>
          <p:nvPr/>
        </p:nvPicPr>
        <p:blipFill>
          <a:blip r:embed="rId3"/>
          <a:stretch>
            <a:fillRect/>
          </a:stretch>
        </p:blipFill>
        <p:spPr>
          <a:xfrm>
            <a:off x="2389632" y="883920"/>
            <a:ext cx="6455160" cy="5583936"/>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Gender Development Index</a:t>
            </a:r>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5754624" y="2993136"/>
            <a:ext cx="1778119" cy="169415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7728372" y="4228685"/>
            <a:ext cx="2807548" cy="806806"/>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‘Gender Development Index”</a:t>
            </a:r>
            <a:endParaRPr lang="en-GB" dirty="0"/>
          </a:p>
        </p:txBody>
      </p:sp>
    </p:spTree>
    <p:extLst>
      <p:ext uri="{BB962C8B-B14F-4D97-AF65-F5344CB8AC3E}">
        <p14:creationId xmlns:p14="http://schemas.microsoft.com/office/powerpoint/2010/main" val="312492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B87A3-1F9B-59DF-6351-9E5A41FBC687}"/>
              </a:ext>
            </a:extLst>
          </p:cNvPr>
          <p:cNvPicPr>
            <a:picLocks noChangeAspect="1"/>
          </p:cNvPicPr>
          <p:nvPr/>
        </p:nvPicPr>
        <p:blipFill>
          <a:blip r:embed="rId3"/>
          <a:stretch>
            <a:fillRect/>
          </a:stretch>
        </p:blipFill>
        <p:spPr>
          <a:xfrm>
            <a:off x="2672078" y="1083608"/>
            <a:ext cx="6539667" cy="5172368"/>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Gender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275840" y="3627120"/>
            <a:ext cx="2103120" cy="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country for benchmarking</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756400" y="1235581"/>
            <a:ext cx="2763520" cy="3771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113280" y="1464277"/>
            <a:ext cx="1087120" cy="52583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753568" y="96934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selected index</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8207100" y="2296160"/>
            <a:ext cx="1341977" cy="71988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782725" y="274980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Link to the webpage of the selected index</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538448" y="3111834"/>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Year of the last ranking available</a:t>
            </a:r>
          </a:p>
          <a:p>
            <a:pPr marL="0" indent="0">
              <a:buFont typeface="Garamond" pitchFamily="18" charset="0"/>
              <a:buNone/>
            </a:pPr>
            <a:r>
              <a:rPr lang="en-GB" dirty="0">
                <a:latin typeface="Arial" panose="020B0604020202020204" pitchFamily="34" charset="0"/>
                <a:cs typeface="Arial" panose="020B0604020202020204" pitchFamily="34" charset="0"/>
              </a:rPr>
              <a:t>Rank and score</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75840" y="3627120"/>
            <a:ext cx="924560" cy="31496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329996" y="3627120"/>
            <a:ext cx="870404" cy="65270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569341" y="5364007"/>
            <a:ext cx="1869089" cy="12222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Dimensions with rank and score per dimension</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a:off x="2438430" y="5975132"/>
            <a:ext cx="545254" cy="1615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0E2F60-4463-13AA-A3CC-B344BD360DA9}"/>
              </a:ext>
            </a:extLst>
          </p:cNvPr>
          <p:cNvCxnSpPr>
            <a:cxnSpLocks/>
          </p:cNvCxnSpPr>
          <p:nvPr/>
        </p:nvCxnSpPr>
        <p:spPr>
          <a:xfrm>
            <a:off x="2329996" y="3627120"/>
            <a:ext cx="1737392" cy="189839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782725" y="5888655"/>
            <a:ext cx="1791548"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Scroll down…</a:t>
            </a:r>
            <a:endParaRPr lang="en-GB" dirty="0"/>
          </a:p>
        </p:txBody>
      </p:sp>
    </p:spTree>
    <p:extLst>
      <p:ext uri="{BB962C8B-B14F-4D97-AF65-F5344CB8AC3E}">
        <p14:creationId xmlns:p14="http://schemas.microsoft.com/office/powerpoint/2010/main" val="198495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85008-9EA9-09F9-0A46-62B9BC6D2341}"/>
              </a:ext>
            </a:extLst>
          </p:cNvPr>
          <p:cNvPicPr>
            <a:picLocks noChangeAspect="1"/>
          </p:cNvPicPr>
          <p:nvPr/>
        </p:nvPicPr>
        <p:blipFill>
          <a:blip r:embed="rId3"/>
          <a:stretch>
            <a:fillRect/>
          </a:stretch>
        </p:blipFill>
        <p:spPr>
          <a:xfrm>
            <a:off x="2738667" y="1136175"/>
            <a:ext cx="6591394" cy="5070710"/>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Gender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2215294" y="2170855"/>
            <a:ext cx="883506" cy="41994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645952"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Country’s name</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461760" y="1017246"/>
            <a:ext cx="3210560" cy="26267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215294" y="1197504"/>
            <a:ext cx="690466" cy="8241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672320" y="734288"/>
            <a:ext cx="1869088" cy="4572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Index’s name</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a:stCxn id="16" idx="1"/>
          </p:cNvCxnSpPr>
          <p:nvPr/>
        </p:nvCxnSpPr>
        <p:spPr>
          <a:xfrm flipH="1">
            <a:off x="6766560" y="3739076"/>
            <a:ext cx="2905760" cy="195558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19785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Box in which the impact of the rank and score will be shown. For now, the year of the last ranking, the rank and score are provided for reference</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363924" y="2296160"/>
            <a:ext cx="1791548" cy="152399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dimension’s name to see the KPIs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15294" y="2601197"/>
            <a:ext cx="883506" cy="38078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207719" y="2628056"/>
            <a:ext cx="883506" cy="124796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86383" y="4330124"/>
            <a:ext cx="2122890"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409273" y="3429000"/>
            <a:ext cx="2416727" cy="130369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193799" y="5989437"/>
            <a:ext cx="2826129"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Input your aspirational values…</a:t>
            </a:r>
            <a:endParaRPr lang="en-GB" dirty="0"/>
          </a:p>
        </p:txBody>
      </p:sp>
      <p:cxnSp>
        <p:nvCxnSpPr>
          <p:cNvPr id="24" name="Straight Arrow Connector 23">
            <a:extLst>
              <a:ext uri="{FF2B5EF4-FFF2-40B4-BE49-F238E27FC236}">
                <a16:creationId xmlns:a16="http://schemas.microsoft.com/office/drawing/2014/main" id="{10384CB1-603A-807B-C526-5F6E2CFA7B66}"/>
              </a:ext>
            </a:extLst>
          </p:cNvPr>
          <p:cNvCxnSpPr>
            <a:cxnSpLocks/>
            <a:stCxn id="26" idx="3"/>
          </p:cNvCxnSpPr>
          <p:nvPr/>
        </p:nvCxnSpPr>
        <p:spPr>
          <a:xfrm flipV="1">
            <a:off x="2409273" y="4233720"/>
            <a:ext cx="2302935" cy="49897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2D505A-754C-4BA9-A641-B18F81F558C3}"/>
              </a:ext>
            </a:extLst>
          </p:cNvPr>
          <p:cNvCxnSpPr>
            <a:cxnSpLocks/>
            <a:stCxn id="26" idx="3"/>
          </p:cNvCxnSpPr>
          <p:nvPr/>
        </p:nvCxnSpPr>
        <p:spPr>
          <a:xfrm>
            <a:off x="2409273" y="4732695"/>
            <a:ext cx="2351703" cy="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360ACB-54AC-8737-9CF9-1B8AA84D4E88}"/>
              </a:ext>
            </a:extLst>
          </p:cNvPr>
          <p:cNvCxnSpPr>
            <a:cxnSpLocks/>
            <a:stCxn id="26" idx="3"/>
          </p:cNvCxnSpPr>
          <p:nvPr/>
        </p:nvCxnSpPr>
        <p:spPr>
          <a:xfrm>
            <a:off x="2409273" y="4732695"/>
            <a:ext cx="2302935" cy="90154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68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bg/>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bg/>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A4FECA-90F8-CCA9-2007-04F77D47D069}"/>
              </a:ext>
            </a:extLst>
          </p:cNvPr>
          <p:cNvPicPr>
            <a:picLocks noChangeAspect="1"/>
          </p:cNvPicPr>
          <p:nvPr/>
        </p:nvPicPr>
        <p:blipFill>
          <a:blip r:embed="rId3"/>
          <a:stretch>
            <a:fillRect/>
          </a:stretch>
        </p:blipFill>
        <p:spPr>
          <a:xfrm>
            <a:off x="2898306" y="1168292"/>
            <a:ext cx="6669645" cy="5116683"/>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US" sz="2800" b="1" dirty="0">
                <a:solidFill>
                  <a:schemeClr val="tx1"/>
                </a:solidFill>
              </a:rPr>
              <a:t>Gender Development Index</a:t>
            </a: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1713552" y="2268514"/>
            <a:ext cx="3453047" cy="206161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a:off x="6784336" y="3318579"/>
            <a:ext cx="2998391" cy="234191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224550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year of the last ranking, the rank and score are provided for reference</a:t>
            </a:r>
          </a:p>
          <a:p>
            <a:pPr marL="0" indent="0">
              <a:buFont typeface="Garamond" pitchFamily="18" charset="0"/>
              <a:buNone/>
            </a:pPr>
            <a:endParaRPr lang="en-GB" dirty="0">
              <a:latin typeface="Arial" panose="020B0604020202020204" pitchFamily="34" charset="0"/>
              <a:cs typeface="Arial" panose="020B0604020202020204" pitchFamily="34" charset="0"/>
            </a:endParaRPr>
          </a:p>
          <a:p>
            <a:pPr marL="0" indent="0">
              <a:buFont typeface="Garamond" pitchFamily="18" charset="0"/>
              <a:buNone/>
            </a:pPr>
            <a:r>
              <a:rPr lang="en-GB" dirty="0">
                <a:latin typeface="Arial" panose="020B0604020202020204" pitchFamily="34" charset="0"/>
                <a:cs typeface="Arial" panose="020B0604020202020204" pitchFamily="34" charset="0"/>
              </a:rPr>
              <a:t>The simulated rank and score are displayed</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251714" y="1145756"/>
            <a:ext cx="1791548" cy="16040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Slide the cursor</a:t>
            </a:r>
          </a:p>
          <a:p>
            <a:pPr marL="0" indent="0">
              <a:buFont typeface="Garamond" pitchFamily="18" charset="0"/>
              <a:buNone/>
            </a:pPr>
            <a:r>
              <a:rPr lang="en-GB" dirty="0">
                <a:latin typeface="Arial" panose="020B0604020202020204" pitchFamily="34" charset="0"/>
                <a:cs typeface="Arial" panose="020B0604020202020204" pitchFamily="34" charset="0"/>
              </a:rPr>
              <a:t>Or input your data</a:t>
            </a:r>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1920240" y="2399340"/>
            <a:ext cx="3058160" cy="248355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86383" y="4330124"/>
            <a:ext cx="2122890" cy="133037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 are duplicated for reference</a:t>
            </a:r>
            <a:endParaRPr lang="en-GB" dirty="0"/>
          </a:p>
        </p:txBody>
      </p:sp>
      <p:cxnSp>
        <p:nvCxnSpPr>
          <p:cNvPr id="30" name="Straight Arrow Connector 29">
            <a:extLst>
              <a:ext uri="{FF2B5EF4-FFF2-40B4-BE49-F238E27FC236}">
                <a16:creationId xmlns:a16="http://schemas.microsoft.com/office/drawing/2014/main" id="{3C2D505A-754C-4BA9-A641-B18F81F558C3}"/>
              </a:ext>
            </a:extLst>
          </p:cNvPr>
          <p:cNvCxnSpPr>
            <a:cxnSpLocks/>
            <a:stCxn id="26" idx="3"/>
          </p:cNvCxnSpPr>
          <p:nvPr/>
        </p:nvCxnSpPr>
        <p:spPr>
          <a:xfrm flipV="1">
            <a:off x="2409273" y="4565904"/>
            <a:ext cx="3320967" cy="42940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360ACB-54AC-8737-9CF9-1B8AA84D4E88}"/>
              </a:ext>
            </a:extLst>
          </p:cNvPr>
          <p:cNvCxnSpPr>
            <a:cxnSpLocks/>
          </p:cNvCxnSpPr>
          <p:nvPr/>
        </p:nvCxnSpPr>
        <p:spPr>
          <a:xfrm>
            <a:off x="2390985" y="5003474"/>
            <a:ext cx="3381927" cy="74787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DA7DEB-61D6-154A-418B-65B9BBC5156B}"/>
              </a:ext>
            </a:extLst>
          </p:cNvPr>
          <p:cNvCxnSpPr>
            <a:cxnSpLocks/>
          </p:cNvCxnSpPr>
          <p:nvPr/>
        </p:nvCxnSpPr>
        <p:spPr>
          <a:xfrm flipH="1">
            <a:off x="7156704" y="4330124"/>
            <a:ext cx="2626023" cy="171115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4CCFC50-66BE-C3E3-EDFB-A21F66081B63}"/>
              </a:ext>
            </a:extLst>
          </p:cNvPr>
          <p:cNvCxnSpPr>
            <a:cxnSpLocks/>
          </p:cNvCxnSpPr>
          <p:nvPr/>
        </p:nvCxnSpPr>
        <p:spPr>
          <a:xfrm flipV="1">
            <a:off x="3774482" y="4962180"/>
            <a:ext cx="1308287" cy="107909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6FAD01C4-11BE-0BFC-F56E-579FA9DFFAF2}"/>
              </a:ext>
            </a:extLst>
          </p:cNvPr>
          <p:cNvSpPr txBox="1">
            <a:spLocks/>
          </p:cNvSpPr>
          <p:nvPr/>
        </p:nvSpPr>
        <p:spPr>
          <a:xfrm>
            <a:off x="2344248" y="5709318"/>
            <a:ext cx="1791548" cy="110118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GB" dirty="0">
                <a:latin typeface="Arial" panose="020B0604020202020204" pitchFamily="34" charset="0"/>
                <a:cs typeface="Arial" panose="020B0604020202020204" pitchFamily="34" charset="0"/>
              </a:rPr>
              <a:t>Aspirational values appear in RED</a:t>
            </a:r>
          </a:p>
        </p:txBody>
      </p:sp>
      <p:sp>
        <p:nvSpPr>
          <p:cNvPr id="4" name="Content Placeholder 2">
            <a:extLst>
              <a:ext uri="{FF2B5EF4-FFF2-40B4-BE49-F238E27FC236}">
                <a16:creationId xmlns:a16="http://schemas.microsoft.com/office/drawing/2014/main" id="{4535BA1F-293A-40F8-EAF0-5502C7A8E1D3}"/>
              </a:ext>
            </a:extLst>
          </p:cNvPr>
          <p:cNvSpPr txBox="1">
            <a:spLocks/>
          </p:cNvSpPr>
          <p:nvPr/>
        </p:nvSpPr>
        <p:spPr>
          <a:xfrm>
            <a:off x="114304" y="3271782"/>
            <a:ext cx="2347608" cy="92791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icon next to the KPI’s name to see the definition</a:t>
            </a:r>
          </a:p>
        </p:txBody>
      </p:sp>
      <p:cxnSp>
        <p:nvCxnSpPr>
          <p:cNvPr id="6" name="Straight Arrow Connector 5">
            <a:extLst>
              <a:ext uri="{FF2B5EF4-FFF2-40B4-BE49-F238E27FC236}">
                <a16:creationId xmlns:a16="http://schemas.microsoft.com/office/drawing/2014/main" id="{CFEE6742-5F8F-44D5-76BF-8599A833D7C4}"/>
              </a:ext>
            </a:extLst>
          </p:cNvPr>
          <p:cNvCxnSpPr>
            <a:cxnSpLocks/>
          </p:cNvCxnSpPr>
          <p:nvPr/>
        </p:nvCxnSpPr>
        <p:spPr>
          <a:xfrm>
            <a:off x="2077931" y="3960769"/>
            <a:ext cx="2219749" cy="81825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C71BE07-993F-E1D2-F67C-14E7D11B91BB}"/>
              </a:ext>
            </a:extLst>
          </p:cNvPr>
          <p:cNvCxnSpPr>
            <a:cxnSpLocks/>
          </p:cNvCxnSpPr>
          <p:nvPr/>
        </p:nvCxnSpPr>
        <p:spPr>
          <a:xfrm flipV="1">
            <a:off x="2043262" y="3179477"/>
            <a:ext cx="1858178" cy="75579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18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0" grpId="0" uiExpand="1" build="p" animBg="1"/>
      <p:bldP spid="26" grpId="0" uiExpand="1" build="p" animBg="1"/>
      <p:bldP spid="43" grpId="0" uiExpand="1" build="p" animBg="1"/>
      <p:bldP spid="4" grpId="0" uiExpand="1" build="p"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457555" y="1433557"/>
            <a:ext cx="9083835" cy="571776"/>
          </a:xfrm>
        </p:spPr>
        <p:txBody>
          <a:bodyPr/>
          <a:lstStyle/>
          <a:p>
            <a:pPr algn="l"/>
            <a:r>
              <a:rPr lang="en-US" sz="3200" dirty="0">
                <a:solidFill>
                  <a:schemeClr val="tx1"/>
                </a:solidFill>
              </a:rPr>
              <a:t>First simulation HDI and GDI: Help identify key indicators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544320" y="2581699"/>
            <a:ext cx="9225280" cy="46630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457200" indent="-457200" algn="l">
              <a:lnSpc>
                <a:spcPct val="100000"/>
              </a:lnSpc>
              <a:spcBef>
                <a:spcPts val="0"/>
              </a:spcBef>
              <a:buFont typeface="+mj-lt"/>
              <a:buAutoNum type="arabicPeriod"/>
            </a:pPr>
            <a:r>
              <a:rPr lang="en-GB" sz="2400" dirty="0">
                <a:solidFill>
                  <a:schemeClr val="tx2">
                    <a:lumMod val="50000"/>
                    <a:lumOff val="50000"/>
                  </a:schemeClr>
                </a:solidFill>
              </a:rPr>
              <a:t>At the national level</a:t>
            </a:r>
          </a:p>
        </p:txBody>
      </p:sp>
      <p:sp>
        <p:nvSpPr>
          <p:cNvPr id="2" name="Text Placeholder 3">
            <a:extLst>
              <a:ext uri="{FF2B5EF4-FFF2-40B4-BE49-F238E27FC236}">
                <a16:creationId xmlns:a16="http://schemas.microsoft.com/office/drawing/2014/main" id="{C151BF99-4C2E-44EC-6FB0-8044B6D5DB4F}"/>
              </a:ext>
            </a:extLst>
          </p:cNvPr>
          <p:cNvSpPr txBox="1">
            <a:spLocks/>
          </p:cNvSpPr>
          <p:nvPr/>
        </p:nvSpPr>
        <p:spPr>
          <a:xfrm>
            <a:off x="1597543" y="3048001"/>
            <a:ext cx="9225280" cy="502019"/>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457200" indent="-457200" algn="l">
              <a:lnSpc>
                <a:spcPct val="100000"/>
              </a:lnSpc>
              <a:spcBef>
                <a:spcPts val="0"/>
              </a:spcBef>
              <a:buFont typeface="+mj-lt"/>
              <a:buAutoNum type="arabicPeriod" startAt="2"/>
            </a:pPr>
            <a:r>
              <a:rPr lang="en-GB" sz="2400" dirty="0">
                <a:solidFill>
                  <a:schemeClr val="tx2">
                    <a:lumMod val="50000"/>
                    <a:lumOff val="50000"/>
                  </a:schemeClr>
                </a:solidFill>
              </a:rPr>
              <a:t>And per gender</a:t>
            </a:r>
          </a:p>
        </p:txBody>
      </p:sp>
      <p:sp>
        <p:nvSpPr>
          <p:cNvPr id="3" name="Text Placeholder 3">
            <a:extLst>
              <a:ext uri="{FF2B5EF4-FFF2-40B4-BE49-F238E27FC236}">
                <a16:creationId xmlns:a16="http://schemas.microsoft.com/office/drawing/2014/main" id="{AB3A85C0-B130-E6B6-9829-3B1FA202B0F3}"/>
              </a:ext>
            </a:extLst>
          </p:cNvPr>
          <p:cNvSpPr txBox="1">
            <a:spLocks/>
          </p:cNvSpPr>
          <p:nvPr/>
        </p:nvSpPr>
        <p:spPr>
          <a:xfrm>
            <a:off x="1650610" y="4250841"/>
            <a:ext cx="9225280" cy="1336409"/>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lnSpc>
                <a:spcPct val="100000"/>
              </a:lnSpc>
              <a:spcBef>
                <a:spcPts val="0"/>
              </a:spcBef>
            </a:pPr>
            <a:r>
              <a:rPr lang="en-GB" sz="2400" dirty="0">
                <a:solidFill>
                  <a:schemeClr val="tx1"/>
                </a:solidFill>
              </a:rPr>
              <a:t>Example: action targeting education </a:t>
            </a:r>
            <a:r>
              <a:rPr lang="en-GB" sz="2400" b="0" dirty="0">
                <a:solidFill>
                  <a:schemeClr val="tx1"/>
                </a:solidFill>
              </a:rPr>
              <a:t>can help improve rapidly on the ranking, </a:t>
            </a:r>
            <a:r>
              <a:rPr lang="en-GB" sz="2400" dirty="0">
                <a:solidFill>
                  <a:schemeClr val="tx1"/>
                </a:solidFill>
              </a:rPr>
              <a:t>especially the means years of schooling</a:t>
            </a:r>
          </a:p>
          <a:p>
            <a:pPr marL="0" indent="0" algn="l">
              <a:lnSpc>
                <a:spcPct val="100000"/>
              </a:lnSpc>
              <a:spcBef>
                <a:spcPts val="0"/>
              </a:spcBef>
            </a:pPr>
            <a:r>
              <a:rPr lang="en-GB" sz="2400" b="0" dirty="0">
                <a:solidFill>
                  <a:schemeClr val="tx1"/>
                </a:solidFill>
              </a:rPr>
              <a:t>	Specific actions have to target female achievements</a:t>
            </a:r>
          </a:p>
        </p:txBody>
      </p:sp>
      <p:sp>
        <p:nvSpPr>
          <p:cNvPr id="6" name="Text Placeholder 3">
            <a:extLst>
              <a:ext uri="{FF2B5EF4-FFF2-40B4-BE49-F238E27FC236}">
                <a16:creationId xmlns:a16="http://schemas.microsoft.com/office/drawing/2014/main" id="{756E3885-91D6-E176-53FA-B782C12310E5}"/>
              </a:ext>
            </a:extLst>
          </p:cNvPr>
          <p:cNvSpPr txBox="1">
            <a:spLocks/>
          </p:cNvSpPr>
          <p:nvPr/>
        </p:nvSpPr>
        <p:spPr>
          <a:xfrm>
            <a:off x="1457555" y="3703657"/>
            <a:ext cx="9083835" cy="57177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3200" dirty="0">
                <a:solidFill>
                  <a:schemeClr val="tx1"/>
                </a:solidFill>
              </a:rPr>
              <a:t>Help defining targeted actions</a:t>
            </a:r>
          </a:p>
        </p:txBody>
      </p:sp>
    </p:spTree>
    <p:extLst>
      <p:ext uri="{BB962C8B-B14F-4D97-AF65-F5344CB8AC3E}">
        <p14:creationId xmlns:p14="http://schemas.microsoft.com/office/powerpoint/2010/main" val="2128662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271051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CD3F4D-031E-3A7D-CA74-B8AF38A8CFEA}"/>
              </a:ext>
            </a:extLst>
          </p:cNvPr>
          <p:cNvPicPr>
            <a:picLocks noChangeAspect="1"/>
          </p:cNvPicPr>
          <p:nvPr/>
        </p:nvPicPr>
        <p:blipFill>
          <a:blip r:embed="rId3"/>
          <a:stretch>
            <a:fillRect/>
          </a:stretch>
        </p:blipFill>
        <p:spPr>
          <a:xfrm>
            <a:off x="2174239" y="2057782"/>
            <a:ext cx="8097521" cy="3967784"/>
          </a:xfrm>
          <a:prstGeom prst="rect">
            <a:avLst/>
          </a:prstGeom>
          <a:noFill/>
          <a:ln>
            <a:noFill/>
          </a:ln>
        </p:spPr>
      </p:pic>
      <p:sp>
        <p:nvSpPr>
          <p:cNvPr id="6" name="Text Placeholder 5">
            <a:extLst>
              <a:ext uri="{FF2B5EF4-FFF2-40B4-BE49-F238E27FC236}">
                <a16:creationId xmlns:a16="http://schemas.microsoft.com/office/drawing/2014/main" id="{7F572C0C-4FC9-455E-95C9-88CFCAA50472}"/>
              </a:ext>
            </a:extLst>
          </p:cNvPr>
          <p:cNvSpPr>
            <a:spLocks noGrp="1"/>
          </p:cNvSpPr>
          <p:nvPr>
            <p:ph sz="half" idx="2"/>
          </p:nvPr>
        </p:nvSpPr>
        <p:spPr>
          <a:xfrm>
            <a:off x="914400" y="1376855"/>
            <a:ext cx="10464800" cy="533225"/>
          </a:xfrm>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indent="0">
              <a:buNone/>
            </a:pPr>
            <a:r>
              <a:rPr lang="en-US" sz="2400" b="1" dirty="0"/>
              <a:t>Indices Simulation Tool for Policymakers in the Arab Region (ISPAR)</a:t>
            </a:r>
          </a:p>
        </p:txBody>
      </p:sp>
      <p:sp>
        <p:nvSpPr>
          <p:cNvPr id="8" name="Text Placeholder 6">
            <a:extLst>
              <a:ext uri="{FF2B5EF4-FFF2-40B4-BE49-F238E27FC236}">
                <a16:creationId xmlns:a16="http://schemas.microsoft.com/office/drawing/2014/main" id="{4B928432-4437-07AD-A9C3-0882ED4888CE}"/>
              </a:ext>
            </a:extLst>
          </p:cNvPr>
          <p:cNvSpPr txBox="1">
            <a:spLocks/>
          </p:cNvSpPr>
          <p:nvPr/>
        </p:nvSpPr>
        <p:spPr>
          <a:xfrm>
            <a:off x="569344" y="756536"/>
            <a:ext cx="11053314" cy="457201"/>
          </a:xfrm>
          <a:prstGeom prst="rect">
            <a:avLst/>
          </a:prstGeom>
        </p:spPr>
        <p:txBody>
          <a:bodyPr vert="horz" lIns="0" tIns="0" rIns="0" bIns="0" anchor="ctr">
            <a:noAutofit/>
          </a:bodyPr>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ctr" rtl="0">
              <a:spcAft>
                <a:spcPts val="600"/>
              </a:spcAft>
            </a:pPr>
            <a:r>
              <a:rPr lang="en-US" sz="3200" b="0" i="0" kern="1200" spc="80" baseline="0" dirty="0">
                <a:solidFill>
                  <a:schemeClr val="tx1"/>
                </a:solidFill>
                <a:latin typeface="Arial" panose="020B0604020202020204" pitchFamily="34" charset="0"/>
                <a:ea typeface="+mn-ea"/>
                <a:cs typeface="Arial" panose="020B0604020202020204" pitchFamily="34" charset="0"/>
                <a:hlinkClick r:id="rId4"/>
              </a:rPr>
              <a:t>https://ispar.unescwa.org/</a:t>
            </a:r>
            <a:r>
              <a:rPr lang="en-US" sz="3200" b="0" i="0" kern="1200" spc="80" baseline="0" dirty="0">
                <a:solidFill>
                  <a:schemeClr val="tx1"/>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50499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1629101" y="3622137"/>
            <a:ext cx="8936846" cy="457201"/>
          </a:xfrm>
        </p:spPr>
        <p:txBody>
          <a:bodyPr/>
          <a:lstStyle/>
          <a:p>
            <a:r>
              <a:rPr lang="en-US" sz="2000" dirty="0">
                <a:solidFill>
                  <a:schemeClr val="tx1"/>
                </a:solidFill>
              </a:rPr>
              <a:t>Nathalie PICASSO-GRAND, Data Scientist, ESCWA</a:t>
            </a:r>
          </a:p>
          <a:p>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174471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813596"/>
            <a:ext cx="8961915" cy="632008"/>
          </a:xfrm>
        </p:spPr>
        <p:txBody>
          <a:bodyPr/>
          <a:lstStyle/>
          <a:p>
            <a:pPr algn="ctr"/>
            <a:r>
              <a:rPr lang="en-GB" sz="3200" dirty="0">
                <a:solidFill>
                  <a:schemeClr val="tx1"/>
                </a:solidFill>
              </a:rPr>
              <a:t>Session IV: Global Gender Gap Index</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2025512" y="2615105"/>
            <a:ext cx="9111487" cy="252280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will introduce the World Economic Forum’s Global Gender Gap Index and allow participants to use the ISPAR tool to retrieve country results. Participants will then present their experience around the use of ISPAR to analyse their rankings and scores.</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1331069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609601" y="1668355"/>
            <a:ext cx="10976656" cy="566555"/>
          </a:xfrm>
        </p:spPr>
        <p:txBody>
          <a:bodyPr/>
          <a:lstStyle/>
          <a:p>
            <a:pPr algn="ctr"/>
            <a:r>
              <a:rPr lang="en-US" sz="3200" dirty="0">
                <a:solidFill>
                  <a:schemeClr val="tx1"/>
                </a:solidFill>
              </a:rPr>
              <a:t>The difficulties of an engendered index using ratios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158240" y="2275019"/>
            <a:ext cx="9225280" cy="238371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800" b="0" dirty="0">
                <a:solidFill>
                  <a:schemeClr val="tx2">
                    <a:lumMod val="50000"/>
                    <a:lumOff val="50000"/>
                  </a:schemeClr>
                </a:solidFill>
              </a:rPr>
              <a:t>Back to </a:t>
            </a:r>
            <a:r>
              <a:rPr lang="en-US" sz="2800" dirty="0">
                <a:solidFill>
                  <a:schemeClr val="tx2">
                    <a:lumMod val="50000"/>
                    <a:lumOff val="50000"/>
                  </a:schemeClr>
                </a:solidFill>
                <a:hlinkClick r:id="rId3"/>
              </a:rPr>
              <a:t>https://gender.unescwa.org</a:t>
            </a:r>
            <a:r>
              <a:rPr lang="en-US" sz="2800" dirty="0">
                <a:solidFill>
                  <a:schemeClr val="tx2">
                    <a:lumMod val="50000"/>
                    <a:lumOff val="50000"/>
                  </a:schemeClr>
                </a:solidFill>
              </a:rPr>
              <a:t> </a:t>
            </a:r>
          </a:p>
          <a:p>
            <a:pPr algn="ctr"/>
            <a:r>
              <a:rPr lang="en-US" sz="2800" dirty="0">
                <a:solidFill>
                  <a:schemeClr val="tx2">
                    <a:lumMod val="50000"/>
                    <a:lumOff val="50000"/>
                  </a:schemeClr>
                </a:solidFill>
              </a:rPr>
              <a:t>Select ‘Gender indices’</a:t>
            </a:r>
          </a:p>
          <a:p>
            <a:pPr algn="ctr"/>
            <a:r>
              <a:rPr lang="en-US" sz="2800" dirty="0">
                <a:solidFill>
                  <a:schemeClr val="tx2">
                    <a:lumMod val="50000"/>
                    <a:lumOff val="50000"/>
                  </a:schemeClr>
                </a:solidFill>
              </a:rPr>
              <a:t>Select your country</a:t>
            </a:r>
          </a:p>
          <a:p>
            <a:pPr algn="ctr"/>
            <a:r>
              <a:rPr lang="en-US" sz="2800" dirty="0">
                <a:solidFill>
                  <a:schemeClr val="tx2">
                    <a:lumMod val="50000"/>
                    <a:lumOff val="50000"/>
                  </a:schemeClr>
                </a:solidFill>
              </a:rPr>
              <a:t>Select Gender Gap Index</a:t>
            </a:r>
          </a:p>
          <a:p>
            <a:pPr algn="ctr"/>
            <a:endParaRPr lang="en-US" sz="2800" dirty="0">
              <a:solidFill>
                <a:schemeClr val="tx2">
                  <a:lumMod val="50000"/>
                  <a:lumOff val="50000"/>
                </a:schemeClr>
              </a:solidFill>
            </a:endParaRPr>
          </a:p>
        </p:txBody>
      </p:sp>
    </p:spTree>
    <p:extLst>
      <p:ext uri="{BB962C8B-B14F-4D97-AF65-F5344CB8AC3E}">
        <p14:creationId xmlns:p14="http://schemas.microsoft.com/office/powerpoint/2010/main" val="623291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C704FD-EB90-A3AE-24B3-04D35CC91610}"/>
              </a:ext>
            </a:extLst>
          </p:cNvPr>
          <p:cNvPicPr>
            <a:picLocks noChangeAspect="1"/>
          </p:cNvPicPr>
          <p:nvPr/>
        </p:nvPicPr>
        <p:blipFill>
          <a:blip r:embed="rId3"/>
          <a:stretch>
            <a:fillRect/>
          </a:stretch>
        </p:blipFill>
        <p:spPr>
          <a:xfrm>
            <a:off x="3581052" y="1182867"/>
            <a:ext cx="5455904" cy="5147197"/>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569342" y="3306882"/>
            <a:ext cx="2436929" cy="1009582"/>
          </a:xfrm>
        </p:spPr>
        <p:txBody>
          <a:bodyPr wrap="square" anchor="t">
            <a:normAutofit fontScale="92500" lnSpcReduction="10000"/>
          </a:bodyPr>
          <a:lstStyle/>
          <a:p>
            <a:pPr marL="0" indent="0">
              <a:buNone/>
            </a:pPr>
            <a:r>
              <a:rPr lang="en-US" dirty="0">
                <a:latin typeface="Arial" panose="020B0604020202020204" pitchFamily="34" charset="0"/>
                <a:cs typeface="Arial" panose="020B0604020202020204" pitchFamily="34" charset="0"/>
              </a:rPr>
              <a:t>See the country’s score and rank over time</a:t>
            </a:r>
          </a:p>
          <a:p>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20000"/>
          </a:bodyPr>
          <a:lstStyle/>
          <a:p>
            <a:pPr algn="ctr"/>
            <a:r>
              <a:rPr lang="en-US" sz="2800" b="1" dirty="0">
                <a:solidFill>
                  <a:schemeClr val="tx1"/>
                </a:solidFill>
              </a:rPr>
              <a:t>The Global Gender Gap Index </a:t>
            </a:r>
          </a:p>
        </p:txBody>
      </p:sp>
      <p:cxnSp>
        <p:nvCxnSpPr>
          <p:cNvPr id="4" name="Straight Arrow Connector 3">
            <a:extLst>
              <a:ext uri="{FF2B5EF4-FFF2-40B4-BE49-F238E27FC236}">
                <a16:creationId xmlns:a16="http://schemas.microsoft.com/office/drawing/2014/main" id="{990C15A0-64AB-46CA-9B07-F0B889A4A634}"/>
              </a:ext>
            </a:extLst>
          </p:cNvPr>
          <p:cNvCxnSpPr>
            <a:cxnSpLocks/>
          </p:cNvCxnSpPr>
          <p:nvPr/>
        </p:nvCxnSpPr>
        <p:spPr>
          <a:xfrm flipV="1">
            <a:off x="2877456" y="3429000"/>
            <a:ext cx="1124132" cy="24297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2EC5A603-D8EC-4846-A030-D8DD39A699EA}"/>
              </a:ext>
            </a:extLst>
          </p:cNvPr>
          <p:cNvSpPr txBox="1">
            <a:spLocks/>
          </p:cNvSpPr>
          <p:nvPr/>
        </p:nvSpPr>
        <p:spPr>
          <a:xfrm>
            <a:off x="739065" y="1745745"/>
            <a:ext cx="2118436" cy="4677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Select a country</a:t>
            </a:r>
          </a:p>
          <a:p>
            <a:endParaRPr lang="en-US" dirty="0"/>
          </a:p>
        </p:txBody>
      </p:sp>
      <p:cxnSp>
        <p:nvCxnSpPr>
          <p:cNvPr id="15" name="Straight Arrow Connector 14">
            <a:extLst>
              <a:ext uri="{FF2B5EF4-FFF2-40B4-BE49-F238E27FC236}">
                <a16:creationId xmlns:a16="http://schemas.microsoft.com/office/drawing/2014/main" id="{059F2870-6DF4-48A6-B209-4F495548D571}"/>
              </a:ext>
            </a:extLst>
          </p:cNvPr>
          <p:cNvCxnSpPr>
            <a:cxnSpLocks/>
          </p:cNvCxnSpPr>
          <p:nvPr/>
        </p:nvCxnSpPr>
        <p:spPr>
          <a:xfrm flipV="1">
            <a:off x="2728685" y="1325584"/>
            <a:ext cx="1018967" cy="5994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02719D2D-9DA0-4DC2-A96F-F92B2AE16C70}"/>
              </a:ext>
            </a:extLst>
          </p:cNvPr>
          <p:cNvSpPr txBox="1">
            <a:spLocks/>
          </p:cNvSpPr>
          <p:nvPr/>
        </p:nvSpPr>
        <p:spPr>
          <a:xfrm>
            <a:off x="739063" y="2545774"/>
            <a:ext cx="2118437" cy="4677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Select the index</a:t>
            </a:r>
          </a:p>
          <a:p>
            <a:endParaRPr lang="en-US" dirty="0"/>
          </a:p>
        </p:txBody>
      </p:sp>
      <p:cxnSp>
        <p:nvCxnSpPr>
          <p:cNvPr id="19" name="Straight Arrow Connector 18">
            <a:extLst>
              <a:ext uri="{FF2B5EF4-FFF2-40B4-BE49-F238E27FC236}">
                <a16:creationId xmlns:a16="http://schemas.microsoft.com/office/drawing/2014/main" id="{AE2C62DA-A312-4940-A610-767CEB1EF35E}"/>
              </a:ext>
            </a:extLst>
          </p:cNvPr>
          <p:cNvCxnSpPr>
            <a:cxnSpLocks/>
          </p:cNvCxnSpPr>
          <p:nvPr/>
        </p:nvCxnSpPr>
        <p:spPr>
          <a:xfrm flipV="1">
            <a:off x="2728685" y="1325584"/>
            <a:ext cx="2795815" cy="139947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B56905F8-9A35-ACAB-CE30-FF4EFB12BE7E}"/>
              </a:ext>
            </a:extLst>
          </p:cNvPr>
          <p:cNvSpPr txBox="1">
            <a:spLocks/>
          </p:cNvSpPr>
          <p:nvPr/>
        </p:nvSpPr>
        <p:spPr>
          <a:xfrm>
            <a:off x="9185727" y="1320306"/>
            <a:ext cx="2436929" cy="77125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Short description of the index</a:t>
            </a:r>
          </a:p>
          <a:p>
            <a:endParaRPr lang="en-GB" dirty="0"/>
          </a:p>
        </p:txBody>
      </p:sp>
      <p:cxnSp>
        <p:nvCxnSpPr>
          <p:cNvPr id="9" name="Straight Arrow Connector 8">
            <a:extLst>
              <a:ext uri="{FF2B5EF4-FFF2-40B4-BE49-F238E27FC236}">
                <a16:creationId xmlns:a16="http://schemas.microsoft.com/office/drawing/2014/main" id="{CAE9869F-D403-6A1C-0C4C-6ADFF1B010C6}"/>
              </a:ext>
            </a:extLst>
          </p:cNvPr>
          <p:cNvCxnSpPr>
            <a:cxnSpLocks/>
          </p:cNvCxnSpPr>
          <p:nvPr/>
        </p:nvCxnSpPr>
        <p:spPr>
          <a:xfrm flipH="1">
            <a:off x="8092966" y="1513490"/>
            <a:ext cx="1054129" cy="11181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7193EA-8DB0-C200-0E83-36FF5B324D26}"/>
              </a:ext>
            </a:extLst>
          </p:cNvPr>
          <p:cNvSpPr txBox="1">
            <a:spLocks/>
          </p:cNvSpPr>
          <p:nvPr/>
        </p:nvSpPr>
        <p:spPr>
          <a:xfrm>
            <a:off x="9185727" y="2243959"/>
            <a:ext cx="2436929" cy="127700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Link to the website of the index publisher</a:t>
            </a:r>
          </a:p>
          <a:p>
            <a:endParaRPr lang="en-GB" dirty="0"/>
          </a:p>
        </p:txBody>
      </p:sp>
      <p:cxnSp>
        <p:nvCxnSpPr>
          <p:cNvPr id="13" name="Straight Arrow Connector 12">
            <a:extLst>
              <a:ext uri="{FF2B5EF4-FFF2-40B4-BE49-F238E27FC236}">
                <a16:creationId xmlns:a16="http://schemas.microsoft.com/office/drawing/2014/main" id="{B32098FF-744D-15B7-9758-7C25886FFC59}"/>
              </a:ext>
            </a:extLst>
          </p:cNvPr>
          <p:cNvCxnSpPr>
            <a:cxnSpLocks/>
          </p:cNvCxnSpPr>
          <p:nvPr/>
        </p:nvCxnSpPr>
        <p:spPr>
          <a:xfrm flipH="1" flipV="1">
            <a:off x="8759321" y="2091559"/>
            <a:ext cx="501542" cy="34558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730AC81-AAA0-3F81-82A6-CD8BC81B1445}"/>
              </a:ext>
            </a:extLst>
          </p:cNvPr>
          <p:cNvSpPr txBox="1">
            <a:spLocks/>
          </p:cNvSpPr>
          <p:nvPr/>
        </p:nvSpPr>
        <p:spPr>
          <a:xfrm>
            <a:off x="739063" y="5053058"/>
            <a:ext cx="2739861" cy="127700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KPIs for ‘female’, ‘male’ and the ratio are displayed</a:t>
            </a:r>
          </a:p>
          <a:p>
            <a:endParaRPr lang="en-GB" dirty="0"/>
          </a:p>
        </p:txBody>
      </p:sp>
      <p:cxnSp>
        <p:nvCxnSpPr>
          <p:cNvPr id="20" name="Straight Arrow Connector 19">
            <a:extLst>
              <a:ext uri="{FF2B5EF4-FFF2-40B4-BE49-F238E27FC236}">
                <a16:creationId xmlns:a16="http://schemas.microsoft.com/office/drawing/2014/main" id="{A779AB85-1260-CCA1-1778-5FE5D0BFFE63}"/>
              </a:ext>
            </a:extLst>
          </p:cNvPr>
          <p:cNvCxnSpPr>
            <a:cxnSpLocks/>
            <a:stCxn id="17" idx="3"/>
          </p:cNvCxnSpPr>
          <p:nvPr/>
        </p:nvCxnSpPr>
        <p:spPr>
          <a:xfrm flipV="1">
            <a:off x="3478924" y="4858512"/>
            <a:ext cx="767255" cy="8330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FB2A72-A719-C51C-4B80-5FA63195C8E4}"/>
              </a:ext>
            </a:extLst>
          </p:cNvPr>
          <p:cNvCxnSpPr>
            <a:cxnSpLocks/>
            <a:stCxn id="17" idx="3"/>
          </p:cNvCxnSpPr>
          <p:nvPr/>
        </p:nvCxnSpPr>
        <p:spPr>
          <a:xfrm flipV="1">
            <a:off x="3478924" y="4858512"/>
            <a:ext cx="1336916" cy="8330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06F5A9-7ACE-ED96-78CD-740CB11EFD1E}"/>
              </a:ext>
            </a:extLst>
          </p:cNvPr>
          <p:cNvCxnSpPr>
            <a:cxnSpLocks/>
            <a:stCxn id="17" idx="3"/>
          </p:cNvCxnSpPr>
          <p:nvPr/>
        </p:nvCxnSpPr>
        <p:spPr>
          <a:xfrm flipV="1">
            <a:off x="3478924" y="4858512"/>
            <a:ext cx="1050404" cy="8330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21C6601B-4F1D-D210-3337-120BF780E47E}"/>
              </a:ext>
            </a:extLst>
          </p:cNvPr>
          <p:cNvSpPr txBox="1">
            <a:spLocks/>
          </p:cNvSpPr>
          <p:nvPr/>
        </p:nvSpPr>
        <p:spPr>
          <a:xfrm>
            <a:off x="9185727" y="5691562"/>
            <a:ext cx="2739861" cy="79090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Change the values of the KPIs for female…</a:t>
            </a:r>
          </a:p>
          <a:p>
            <a:endParaRPr lang="en-GB" dirty="0"/>
          </a:p>
        </p:txBody>
      </p:sp>
    </p:spTree>
    <p:extLst>
      <p:ext uri="{BB962C8B-B14F-4D97-AF65-F5344CB8AC3E}">
        <p14:creationId xmlns:p14="http://schemas.microsoft.com/office/powerpoint/2010/main" val="152955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7">
                                            <p:bg/>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4" grpId="0" animBg="1"/>
      <p:bldP spid="18" grpId="0" animBg="1"/>
      <p:bldP spid="8" grpId="0" build="p" animBg="1"/>
      <p:bldP spid="12" grpId="0" uiExpand="1" build="p" animBg="1"/>
      <p:bldP spid="17" grpId="0" uiExpand="1" build="p" animBg="1"/>
      <p:bldP spid="37"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18A7F-30B7-B3FD-134A-A852E324D3EF}"/>
              </a:ext>
            </a:extLst>
          </p:cNvPr>
          <p:cNvPicPr>
            <a:picLocks noChangeAspect="1"/>
          </p:cNvPicPr>
          <p:nvPr/>
        </p:nvPicPr>
        <p:blipFill>
          <a:blip r:embed="rId3"/>
          <a:stretch>
            <a:fillRect/>
          </a:stretch>
        </p:blipFill>
        <p:spPr>
          <a:xfrm>
            <a:off x="5069436" y="1915734"/>
            <a:ext cx="6016257" cy="3771834"/>
          </a:xfrm>
          <a:prstGeom prst="rect">
            <a:avLst/>
          </a:prstGeom>
        </p:spPr>
      </p:pic>
      <p:sp>
        <p:nvSpPr>
          <p:cNvPr id="12" name="Content Placeholder 2">
            <a:extLst>
              <a:ext uri="{FF2B5EF4-FFF2-40B4-BE49-F238E27FC236}">
                <a16:creationId xmlns:a16="http://schemas.microsoft.com/office/drawing/2014/main" id="{C1B10530-8D6C-087E-E55A-5EF7A7F35C53}"/>
              </a:ext>
            </a:extLst>
          </p:cNvPr>
          <p:cNvSpPr txBox="1">
            <a:spLocks/>
          </p:cNvSpPr>
          <p:nvPr/>
        </p:nvSpPr>
        <p:spPr>
          <a:xfrm>
            <a:off x="1779136" y="4563625"/>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by sliding the cursor</a:t>
            </a:r>
          </a:p>
        </p:txBody>
      </p:sp>
      <p:cxnSp>
        <p:nvCxnSpPr>
          <p:cNvPr id="13" name="Straight Arrow Connector 12">
            <a:extLst>
              <a:ext uri="{FF2B5EF4-FFF2-40B4-BE49-F238E27FC236}">
                <a16:creationId xmlns:a16="http://schemas.microsoft.com/office/drawing/2014/main" id="{9286C230-4474-2CC1-7366-77AEC4DFCC78}"/>
              </a:ext>
            </a:extLst>
          </p:cNvPr>
          <p:cNvCxnSpPr>
            <a:cxnSpLocks/>
            <a:stCxn id="12" idx="3"/>
          </p:cNvCxnSpPr>
          <p:nvPr/>
        </p:nvCxnSpPr>
        <p:spPr>
          <a:xfrm flipV="1">
            <a:off x="4206342" y="3220016"/>
            <a:ext cx="2871114" cy="151288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39A797F-3066-D39A-F577-BAF339B9B861}"/>
              </a:ext>
            </a:extLst>
          </p:cNvPr>
          <p:cNvSpPr txBox="1">
            <a:spLocks/>
          </p:cNvSpPr>
          <p:nvPr/>
        </p:nvSpPr>
        <p:spPr>
          <a:xfrm>
            <a:off x="1779136" y="4917007"/>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entering numbers</a:t>
            </a:r>
          </a:p>
        </p:txBody>
      </p: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flipV="1">
            <a:off x="4378960" y="4746601"/>
            <a:ext cx="2876292" cy="37871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1442720" y="3680818"/>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Enter your aspirational values per KPIS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1526966" y="5463862"/>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modified KPIS appear in </a:t>
            </a:r>
            <a:r>
              <a:rPr lang="en-US" b="1" dirty="0">
                <a:latin typeface="Arial" panose="020B0604020202020204" pitchFamily="34" charset="0"/>
                <a:cs typeface="Arial" panose="020B0604020202020204" pitchFamily="34" charset="0"/>
              </a:rPr>
              <a:t>RED</a:t>
            </a:r>
          </a:p>
        </p:txBody>
      </p:sp>
      <p:sp>
        <p:nvSpPr>
          <p:cNvPr id="2" name="Title 4">
            <a:extLst>
              <a:ext uri="{FF2B5EF4-FFF2-40B4-BE49-F238E27FC236}">
                <a16:creationId xmlns:a16="http://schemas.microsoft.com/office/drawing/2014/main" id="{B14816A0-C54A-94E2-A0A2-8B61BBB22B3F}"/>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sp>
        <p:nvSpPr>
          <p:cNvPr id="6" name="Content Placeholder 2">
            <a:extLst>
              <a:ext uri="{FF2B5EF4-FFF2-40B4-BE49-F238E27FC236}">
                <a16:creationId xmlns:a16="http://schemas.microsoft.com/office/drawing/2014/main" id="{41AAD05B-2D24-E9D0-A360-D465DE504663}"/>
              </a:ext>
            </a:extLst>
          </p:cNvPr>
          <p:cNvSpPr txBox="1">
            <a:spLocks/>
          </p:cNvSpPr>
          <p:nvPr/>
        </p:nvSpPr>
        <p:spPr>
          <a:xfrm>
            <a:off x="8879455" y="5463862"/>
            <a:ext cx="3028765" cy="125224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Here you can change only the value of the KPIs for the ‘female’ population</a:t>
            </a:r>
            <a:endParaRPr lang="en-US" b="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B24A6620-4120-2915-A29B-899A345321B2}"/>
              </a:ext>
            </a:extLst>
          </p:cNvPr>
          <p:cNvSpPr txBox="1">
            <a:spLocks/>
          </p:cNvSpPr>
          <p:nvPr/>
        </p:nvSpPr>
        <p:spPr>
          <a:xfrm>
            <a:off x="1629765" y="1281214"/>
            <a:ext cx="2883522" cy="19388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Check the coverage of the dimension (I icon)</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a:p>
            <a:pPr marL="0" indent="0">
              <a:buFont typeface="Garamond" pitchFamily="18" charset="0"/>
              <a:buNone/>
            </a:pPr>
            <a:endParaRPr lang="en-US" dirty="0">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4146E757-C161-5BE5-0E87-4180F58D6555}"/>
              </a:ext>
            </a:extLst>
          </p:cNvPr>
          <p:cNvCxnSpPr>
            <a:cxnSpLocks/>
          </p:cNvCxnSpPr>
          <p:nvPr/>
        </p:nvCxnSpPr>
        <p:spPr>
          <a:xfrm>
            <a:off x="4040371" y="2101730"/>
            <a:ext cx="4136066" cy="51330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CCA8430-A00B-8F27-316B-AF735152657A}"/>
              </a:ext>
            </a:extLst>
          </p:cNvPr>
          <p:cNvCxnSpPr>
            <a:cxnSpLocks/>
          </p:cNvCxnSpPr>
          <p:nvPr/>
        </p:nvCxnSpPr>
        <p:spPr>
          <a:xfrm>
            <a:off x="4185920" y="2884491"/>
            <a:ext cx="1263904" cy="27739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53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8" grpId="0" animBg="1"/>
      <p:bldP spid="32" grpId="0" animBg="1"/>
      <p:bldP spid="6"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D0169-B2A2-D85A-3B27-C5FAAE49B47A}"/>
              </a:ext>
            </a:extLst>
          </p:cNvPr>
          <p:cNvPicPr>
            <a:picLocks noChangeAspect="1"/>
          </p:cNvPicPr>
          <p:nvPr/>
        </p:nvPicPr>
        <p:blipFill>
          <a:blip r:embed="rId3"/>
          <a:stretch>
            <a:fillRect/>
          </a:stretch>
        </p:blipFill>
        <p:spPr>
          <a:xfrm>
            <a:off x="3606389" y="1184833"/>
            <a:ext cx="5440031" cy="5075760"/>
          </a:xfrm>
          <a:prstGeom prst="rect">
            <a:avLst/>
          </a:prstGeom>
        </p:spPr>
      </p:pic>
      <p:sp>
        <p:nvSpPr>
          <p:cNvPr id="10" name="Content Placeholder 2">
            <a:extLst>
              <a:ext uri="{FF2B5EF4-FFF2-40B4-BE49-F238E27FC236}">
                <a16:creationId xmlns:a16="http://schemas.microsoft.com/office/drawing/2014/main" id="{4E4DAE75-C3F9-D057-8EFD-747A230520D2}"/>
              </a:ext>
            </a:extLst>
          </p:cNvPr>
          <p:cNvSpPr txBox="1">
            <a:spLocks/>
          </p:cNvSpPr>
          <p:nvPr/>
        </p:nvSpPr>
        <p:spPr>
          <a:xfrm>
            <a:off x="396389" y="1199670"/>
            <a:ext cx="2883522" cy="19388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Check the coverage of the dimension (I icon)</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a:p>
            <a:pPr marL="0" indent="0">
              <a:buFont typeface="Garamond" pitchFamily="18" charset="0"/>
              <a:buNone/>
            </a:pPr>
            <a:endParaRPr lang="en-US"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C1B10530-8D6C-087E-E55A-5EF7A7F35C53}"/>
              </a:ext>
            </a:extLst>
          </p:cNvPr>
          <p:cNvSpPr txBox="1">
            <a:spLocks/>
          </p:cNvSpPr>
          <p:nvPr/>
        </p:nvSpPr>
        <p:spPr>
          <a:xfrm>
            <a:off x="759645" y="4563625"/>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by sliding the cursor</a:t>
            </a:r>
          </a:p>
        </p:txBody>
      </p:sp>
      <p:sp>
        <p:nvSpPr>
          <p:cNvPr id="16" name="Content Placeholder 2">
            <a:extLst>
              <a:ext uri="{FF2B5EF4-FFF2-40B4-BE49-F238E27FC236}">
                <a16:creationId xmlns:a16="http://schemas.microsoft.com/office/drawing/2014/main" id="{639A797F-3066-D39A-F577-BAF339B9B861}"/>
              </a:ext>
            </a:extLst>
          </p:cNvPr>
          <p:cNvSpPr txBox="1">
            <a:spLocks/>
          </p:cNvSpPr>
          <p:nvPr/>
        </p:nvSpPr>
        <p:spPr>
          <a:xfrm>
            <a:off x="759645" y="4917007"/>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entering numbers</a:t>
            </a:r>
          </a:p>
        </p:txBody>
      </p: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423229" y="3680818"/>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Enter your aspirational values per KPIS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507475" y="5463862"/>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modified KPIS appear in </a:t>
            </a:r>
            <a:r>
              <a:rPr lang="en-US" b="1" dirty="0">
                <a:latin typeface="Arial" panose="020B0604020202020204" pitchFamily="34" charset="0"/>
                <a:cs typeface="Arial" panose="020B0604020202020204" pitchFamily="34" charset="0"/>
              </a:rPr>
              <a:t>RED</a:t>
            </a:r>
          </a:p>
        </p:txBody>
      </p:sp>
      <p:sp>
        <p:nvSpPr>
          <p:cNvPr id="3" name="Content Placeholder 2">
            <a:extLst>
              <a:ext uri="{FF2B5EF4-FFF2-40B4-BE49-F238E27FC236}">
                <a16:creationId xmlns:a16="http://schemas.microsoft.com/office/drawing/2014/main" id="{693174FF-F7B3-2D1F-8CF0-28D065D6C7D3}"/>
              </a:ext>
            </a:extLst>
          </p:cNvPr>
          <p:cNvSpPr txBox="1">
            <a:spLocks/>
          </p:cNvSpPr>
          <p:nvPr/>
        </p:nvSpPr>
        <p:spPr>
          <a:xfrm>
            <a:off x="9297347" y="3408461"/>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Impact on score and rank will show here</a:t>
            </a:r>
          </a:p>
        </p:txBody>
      </p:sp>
      <p:sp>
        <p:nvSpPr>
          <p:cNvPr id="4" name="Content Placeholder 2">
            <a:extLst>
              <a:ext uri="{FF2B5EF4-FFF2-40B4-BE49-F238E27FC236}">
                <a16:creationId xmlns:a16="http://schemas.microsoft.com/office/drawing/2014/main" id="{66897DAC-703F-6910-1235-86137A1ECB8E}"/>
              </a:ext>
            </a:extLst>
          </p:cNvPr>
          <p:cNvSpPr txBox="1">
            <a:spLocks/>
          </p:cNvSpPr>
          <p:nvPr/>
        </p:nvSpPr>
        <p:spPr>
          <a:xfrm>
            <a:off x="9634434" y="4140576"/>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pillar score and rank</a:t>
            </a:r>
          </a:p>
        </p:txBody>
      </p:sp>
      <p:sp>
        <p:nvSpPr>
          <p:cNvPr id="6" name="Content Placeholder 2">
            <a:extLst>
              <a:ext uri="{FF2B5EF4-FFF2-40B4-BE49-F238E27FC236}">
                <a16:creationId xmlns:a16="http://schemas.microsoft.com/office/drawing/2014/main" id="{9F5AB462-3105-820B-0A57-F62163BF414A}"/>
              </a:ext>
            </a:extLst>
          </p:cNvPr>
          <p:cNvSpPr txBox="1">
            <a:spLocks/>
          </p:cNvSpPr>
          <p:nvPr/>
        </p:nvSpPr>
        <p:spPr>
          <a:xfrm>
            <a:off x="9624306" y="4462248"/>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overall rank and score</a:t>
            </a:r>
          </a:p>
        </p:txBody>
      </p:sp>
      <p:cxnSp>
        <p:nvCxnSpPr>
          <p:cNvPr id="7" name="Straight Arrow Connector 6">
            <a:extLst>
              <a:ext uri="{FF2B5EF4-FFF2-40B4-BE49-F238E27FC236}">
                <a16:creationId xmlns:a16="http://schemas.microsoft.com/office/drawing/2014/main" id="{0D7B3FFE-CADF-AD0C-F709-0118A31A4D06}"/>
              </a:ext>
            </a:extLst>
          </p:cNvPr>
          <p:cNvCxnSpPr>
            <a:cxnSpLocks/>
            <a:stCxn id="4" idx="1"/>
          </p:cNvCxnSpPr>
          <p:nvPr/>
        </p:nvCxnSpPr>
        <p:spPr>
          <a:xfrm flipH="1" flipV="1">
            <a:off x="6412037" y="3374216"/>
            <a:ext cx="3222397" cy="9356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3E3EC9D-1E4F-4256-54BE-DDA6B2C1DA50}"/>
              </a:ext>
            </a:extLst>
          </p:cNvPr>
          <p:cNvCxnSpPr>
            <a:cxnSpLocks/>
            <a:stCxn id="6" idx="1"/>
          </p:cNvCxnSpPr>
          <p:nvPr/>
        </p:nvCxnSpPr>
        <p:spPr>
          <a:xfrm flipH="1">
            <a:off x="8656320" y="4631520"/>
            <a:ext cx="967986" cy="108856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056EF66-F9D7-B8B2-BEAF-AFC927EC6094}"/>
              </a:ext>
            </a:extLst>
          </p:cNvPr>
          <p:cNvCxnSpPr>
            <a:cxnSpLocks/>
          </p:cNvCxnSpPr>
          <p:nvPr/>
        </p:nvCxnSpPr>
        <p:spPr>
          <a:xfrm>
            <a:off x="2806995" y="2020186"/>
            <a:ext cx="3381154" cy="104187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86C230-4474-2CC1-7366-77AEC4DFCC78}"/>
              </a:ext>
            </a:extLst>
          </p:cNvPr>
          <p:cNvCxnSpPr>
            <a:cxnSpLocks/>
            <a:stCxn id="12" idx="3"/>
          </p:cNvCxnSpPr>
          <p:nvPr/>
        </p:nvCxnSpPr>
        <p:spPr>
          <a:xfrm flipV="1">
            <a:off x="3186851" y="3719529"/>
            <a:ext cx="2406784" cy="101336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flipV="1">
            <a:off x="3250675" y="5029200"/>
            <a:ext cx="2342960" cy="6475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37A2D688-664F-7717-4A08-A926DE300166}"/>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cxnSp>
        <p:nvCxnSpPr>
          <p:cNvPr id="23" name="Straight Arrow Connector 22">
            <a:extLst>
              <a:ext uri="{FF2B5EF4-FFF2-40B4-BE49-F238E27FC236}">
                <a16:creationId xmlns:a16="http://schemas.microsoft.com/office/drawing/2014/main" id="{E000B452-0647-1C22-B95D-D6DBFFD894A3}"/>
              </a:ext>
            </a:extLst>
          </p:cNvPr>
          <p:cNvCxnSpPr>
            <a:cxnSpLocks/>
          </p:cNvCxnSpPr>
          <p:nvPr/>
        </p:nvCxnSpPr>
        <p:spPr>
          <a:xfrm>
            <a:off x="2507223" y="2791437"/>
            <a:ext cx="1477608" cy="85931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840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3F7B68-8985-597F-ED1B-D0F7D4AAB2C1}"/>
              </a:ext>
            </a:extLst>
          </p:cNvPr>
          <p:cNvPicPr>
            <a:picLocks noChangeAspect="1"/>
          </p:cNvPicPr>
          <p:nvPr/>
        </p:nvPicPr>
        <p:blipFill>
          <a:blip r:embed="rId3"/>
          <a:stretch>
            <a:fillRect/>
          </a:stretch>
        </p:blipFill>
        <p:spPr>
          <a:xfrm>
            <a:off x="5049014" y="1915734"/>
            <a:ext cx="6402040" cy="3807870"/>
          </a:xfrm>
          <a:prstGeom prst="rect">
            <a:avLst/>
          </a:prstGeom>
        </p:spPr>
      </p:pic>
      <p:sp>
        <p:nvSpPr>
          <p:cNvPr id="10" name="Content Placeholder 2">
            <a:extLst>
              <a:ext uri="{FF2B5EF4-FFF2-40B4-BE49-F238E27FC236}">
                <a16:creationId xmlns:a16="http://schemas.microsoft.com/office/drawing/2014/main" id="{4E4DAE75-C3F9-D057-8EFD-747A230520D2}"/>
              </a:ext>
            </a:extLst>
          </p:cNvPr>
          <p:cNvSpPr txBox="1">
            <a:spLocks/>
          </p:cNvSpPr>
          <p:nvPr/>
        </p:nvSpPr>
        <p:spPr>
          <a:xfrm>
            <a:off x="1442720" y="2340190"/>
            <a:ext cx="3074840" cy="106985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p:txBody>
      </p:sp>
      <p:cxnSp>
        <p:nvCxnSpPr>
          <p:cNvPr id="11" name="Straight Arrow Connector 10">
            <a:extLst>
              <a:ext uri="{FF2B5EF4-FFF2-40B4-BE49-F238E27FC236}">
                <a16:creationId xmlns:a16="http://schemas.microsoft.com/office/drawing/2014/main" id="{B056EF66-F9D7-B8B2-BEAF-AFC927EC6094}"/>
              </a:ext>
            </a:extLst>
          </p:cNvPr>
          <p:cNvCxnSpPr>
            <a:cxnSpLocks/>
          </p:cNvCxnSpPr>
          <p:nvPr/>
        </p:nvCxnSpPr>
        <p:spPr>
          <a:xfrm>
            <a:off x="4490720" y="3197122"/>
            <a:ext cx="805688" cy="35859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B10530-8D6C-087E-E55A-5EF7A7F35C53}"/>
              </a:ext>
            </a:extLst>
          </p:cNvPr>
          <p:cNvSpPr txBox="1">
            <a:spLocks/>
          </p:cNvSpPr>
          <p:nvPr/>
        </p:nvSpPr>
        <p:spPr>
          <a:xfrm>
            <a:off x="1779136" y="4563625"/>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by sliding the cursor</a:t>
            </a:r>
          </a:p>
        </p:txBody>
      </p:sp>
      <p:cxnSp>
        <p:nvCxnSpPr>
          <p:cNvPr id="13" name="Straight Arrow Connector 12">
            <a:extLst>
              <a:ext uri="{FF2B5EF4-FFF2-40B4-BE49-F238E27FC236}">
                <a16:creationId xmlns:a16="http://schemas.microsoft.com/office/drawing/2014/main" id="{9286C230-4474-2CC1-7366-77AEC4DFCC78}"/>
              </a:ext>
            </a:extLst>
          </p:cNvPr>
          <p:cNvCxnSpPr>
            <a:cxnSpLocks/>
          </p:cNvCxnSpPr>
          <p:nvPr/>
        </p:nvCxnSpPr>
        <p:spPr>
          <a:xfrm flipV="1">
            <a:off x="4307840" y="3680818"/>
            <a:ext cx="2957604" cy="105207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39A797F-3066-D39A-F577-BAF339B9B861}"/>
              </a:ext>
            </a:extLst>
          </p:cNvPr>
          <p:cNvSpPr txBox="1">
            <a:spLocks/>
          </p:cNvSpPr>
          <p:nvPr/>
        </p:nvSpPr>
        <p:spPr>
          <a:xfrm>
            <a:off x="1779136" y="4917007"/>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entering numbers</a:t>
            </a:r>
          </a:p>
        </p:txBody>
      </p: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flipV="1">
            <a:off x="4378960" y="4857995"/>
            <a:ext cx="2886484" cy="26732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1442720" y="3680818"/>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Enter your aspirational values per KPIS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1526966" y="5463862"/>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modified KPIS appear in </a:t>
            </a:r>
            <a:r>
              <a:rPr lang="en-US" b="1" dirty="0">
                <a:latin typeface="Arial" panose="020B0604020202020204" pitchFamily="34" charset="0"/>
                <a:cs typeface="Arial" panose="020B0604020202020204" pitchFamily="34" charset="0"/>
              </a:rPr>
              <a:t>RED</a:t>
            </a:r>
          </a:p>
        </p:txBody>
      </p:sp>
      <p:sp>
        <p:nvSpPr>
          <p:cNvPr id="7" name="Title 4">
            <a:extLst>
              <a:ext uri="{FF2B5EF4-FFF2-40B4-BE49-F238E27FC236}">
                <a16:creationId xmlns:a16="http://schemas.microsoft.com/office/drawing/2014/main" id="{1B8F6676-A5E5-024A-6AC5-8D5F8EB198A4}"/>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sp>
        <p:nvSpPr>
          <p:cNvPr id="2" name="Content Placeholder 2">
            <a:extLst>
              <a:ext uri="{FF2B5EF4-FFF2-40B4-BE49-F238E27FC236}">
                <a16:creationId xmlns:a16="http://schemas.microsoft.com/office/drawing/2014/main" id="{772D5935-676B-B691-7370-8892AF96C2C5}"/>
              </a:ext>
            </a:extLst>
          </p:cNvPr>
          <p:cNvSpPr txBox="1">
            <a:spLocks/>
          </p:cNvSpPr>
          <p:nvPr/>
        </p:nvSpPr>
        <p:spPr>
          <a:xfrm>
            <a:off x="776029" y="1454789"/>
            <a:ext cx="10861040" cy="4726334"/>
          </a:xfrm>
          <a:prstGeom prst="rect">
            <a:avLst/>
          </a:prstGeom>
          <a:solidFill>
            <a:srgbClr val="F2F2F2">
              <a:alpha val="7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5FC6FE2-6D33-3784-7DC6-C6FFBF7827B2}"/>
              </a:ext>
            </a:extLst>
          </p:cNvPr>
          <p:cNvSpPr txBox="1">
            <a:spLocks/>
          </p:cNvSpPr>
          <p:nvPr/>
        </p:nvSpPr>
        <p:spPr>
          <a:xfrm>
            <a:off x="2275528" y="1993075"/>
            <a:ext cx="5824428" cy="281023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2400" b="1" u="sng" dirty="0">
                <a:latin typeface="Arial" panose="020B0604020202020204" pitchFamily="34" charset="0"/>
                <a:cs typeface="Arial" panose="020B0604020202020204" pitchFamily="34" charset="0"/>
              </a:rPr>
              <a:t>Be careful: </a:t>
            </a:r>
          </a:p>
          <a:p>
            <a:pPr marL="0" indent="0">
              <a:buFont typeface="Garamond" pitchFamily="18" charset="0"/>
              <a:buNone/>
            </a:pPr>
            <a:r>
              <a:rPr lang="en-US" sz="2400" dirty="0">
                <a:latin typeface="Arial" panose="020B0604020202020204" pitchFamily="34" charset="0"/>
                <a:cs typeface="Arial" panose="020B0604020202020204" pitchFamily="34" charset="0"/>
              </a:rPr>
              <a:t>If, for some KPIs, values are not available for your country then entering aspirational values is not possible and/or will not be reflected in the recalculations of the rank and score</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190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1A12E-6016-3AA5-35B2-45217E31026A}"/>
              </a:ext>
            </a:extLst>
          </p:cNvPr>
          <p:cNvPicPr>
            <a:picLocks noChangeAspect="1"/>
          </p:cNvPicPr>
          <p:nvPr/>
        </p:nvPicPr>
        <p:blipFill>
          <a:blip r:embed="rId3"/>
          <a:stretch>
            <a:fillRect/>
          </a:stretch>
        </p:blipFill>
        <p:spPr>
          <a:xfrm>
            <a:off x="5049014" y="1915734"/>
            <a:ext cx="6402040" cy="3807870"/>
          </a:xfrm>
          <a:prstGeom prst="rect">
            <a:avLst/>
          </a:prstGeom>
        </p:spPr>
      </p:pic>
      <p:sp>
        <p:nvSpPr>
          <p:cNvPr id="10" name="Content Placeholder 2">
            <a:extLst>
              <a:ext uri="{FF2B5EF4-FFF2-40B4-BE49-F238E27FC236}">
                <a16:creationId xmlns:a16="http://schemas.microsoft.com/office/drawing/2014/main" id="{4E4DAE75-C3F9-D057-8EFD-747A230520D2}"/>
              </a:ext>
            </a:extLst>
          </p:cNvPr>
          <p:cNvSpPr txBox="1">
            <a:spLocks/>
          </p:cNvSpPr>
          <p:nvPr/>
        </p:nvSpPr>
        <p:spPr>
          <a:xfrm>
            <a:off x="1442720" y="2340190"/>
            <a:ext cx="3074840" cy="106985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p:txBody>
      </p:sp>
      <p:cxnSp>
        <p:nvCxnSpPr>
          <p:cNvPr id="11" name="Straight Arrow Connector 10">
            <a:extLst>
              <a:ext uri="{FF2B5EF4-FFF2-40B4-BE49-F238E27FC236}">
                <a16:creationId xmlns:a16="http://schemas.microsoft.com/office/drawing/2014/main" id="{B056EF66-F9D7-B8B2-BEAF-AFC927EC6094}"/>
              </a:ext>
            </a:extLst>
          </p:cNvPr>
          <p:cNvCxnSpPr>
            <a:cxnSpLocks/>
          </p:cNvCxnSpPr>
          <p:nvPr/>
        </p:nvCxnSpPr>
        <p:spPr>
          <a:xfrm>
            <a:off x="4490720" y="3197122"/>
            <a:ext cx="696894" cy="21292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B10530-8D6C-087E-E55A-5EF7A7F35C53}"/>
              </a:ext>
            </a:extLst>
          </p:cNvPr>
          <p:cNvSpPr txBox="1">
            <a:spLocks/>
          </p:cNvSpPr>
          <p:nvPr/>
        </p:nvSpPr>
        <p:spPr>
          <a:xfrm>
            <a:off x="1779136" y="4563625"/>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by sliding the cursor</a:t>
            </a:r>
          </a:p>
        </p:txBody>
      </p:sp>
      <p:cxnSp>
        <p:nvCxnSpPr>
          <p:cNvPr id="13" name="Straight Arrow Connector 12">
            <a:extLst>
              <a:ext uri="{FF2B5EF4-FFF2-40B4-BE49-F238E27FC236}">
                <a16:creationId xmlns:a16="http://schemas.microsoft.com/office/drawing/2014/main" id="{9286C230-4474-2CC1-7366-77AEC4DFCC78}"/>
              </a:ext>
            </a:extLst>
          </p:cNvPr>
          <p:cNvCxnSpPr>
            <a:cxnSpLocks/>
          </p:cNvCxnSpPr>
          <p:nvPr/>
        </p:nvCxnSpPr>
        <p:spPr>
          <a:xfrm flipV="1">
            <a:off x="4307840" y="3630584"/>
            <a:ext cx="2957604" cy="110231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39A797F-3066-D39A-F577-BAF339B9B861}"/>
              </a:ext>
            </a:extLst>
          </p:cNvPr>
          <p:cNvSpPr txBox="1">
            <a:spLocks/>
          </p:cNvSpPr>
          <p:nvPr/>
        </p:nvSpPr>
        <p:spPr>
          <a:xfrm>
            <a:off x="1779136" y="4917007"/>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entering numbers</a:t>
            </a:r>
          </a:p>
        </p:txBody>
      </p: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flipV="1">
            <a:off x="4378960" y="4837071"/>
            <a:ext cx="2876292" cy="28824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1442720" y="3680818"/>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Enter your aspirational values per KPIS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1526966" y="5463862"/>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modified KPIS appear in </a:t>
            </a:r>
            <a:r>
              <a:rPr lang="en-US" b="1" dirty="0">
                <a:latin typeface="Arial" panose="020B0604020202020204" pitchFamily="34" charset="0"/>
                <a:cs typeface="Arial" panose="020B0604020202020204" pitchFamily="34" charset="0"/>
              </a:rPr>
              <a:t>RED</a:t>
            </a:r>
          </a:p>
        </p:txBody>
      </p:sp>
      <p:sp>
        <p:nvSpPr>
          <p:cNvPr id="2" name="Content Placeholder 2">
            <a:extLst>
              <a:ext uri="{FF2B5EF4-FFF2-40B4-BE49-F238E27FC236}">
                <a16:creationId xmlns:a16="http://schemas.microsoft.com/office/drawing/2014/main" id="{772D5935-676B-B691-7370-8892AF96C2C5}"/>
              </a:ext>
            </a:extLst>
          </p:cNvPr>
          <p:cNvSpPr txBox="1">
            <a:spLocks/>
          </p:cNvSpPr>
          <p:nvPr/>
        </p:nvSpPr>
        <p:spPr>
          <a:xfrm>
            <a:off x="569342" y="1460383"/>
            <a:ext cx="10861040" cy="4726334"/>
          </a:xfrm>
          <a:prstGeom prst="rect">
            <a:avLst/>
          </a:prstGeom>
          <a:solidFill>
            <a:srgbClr val="F2F2F2">
              <a:alpha val="7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5FC6FE2-6D33-3784-7DC6-C6FFBF7827B2}"/>
              </a:ext>
            </a:extLst>
          </p:cNvPr>
          <p:cNvSpPr txBox="1">
            <a:spLocks/>
          </p:cNvSpPr>
          <p:nvPr/>
        </p:nvSpPr>
        <p:spPr>
          <a:xfrm>
            <a:off x="1972702" y="2182730"/>
            <a:ext cx="5937241" cy="301083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2400" b="1" u="sng" dirty="0">
                <a:latin typeface="Arial" panose="020B0604020202020204" pitchFamily="34" charset="0"/>
                <a:cs typeface="Arial" panose="020B0604020202020204" pitchFamily="34" charset="0"/>
              </a:rPr>
              <a:t>Be careful: </a:t>
            </a:r>
          </a:p>
          <a:p>
            <a:pPr marL="0" indent="0">
              <a:buFont typeface="Garamond" pitchFamily="18" charset="0"/>
              <a:buNone/>
            </a:pPr>
            <a:r>
              <a:rPr lang="en-US" sz="2400" dirty="0">
                <a:latin typeface="Arial" panose="020B0604020202020204" pitchFamily="34" charset="0"/>
                <a:cs typeface="Arial" panose="020B0604020202020204" pitchFamily="34" charset="0"/>
              </a:rPr>
              <a:t>If values are not disaggregated into male and female and only the ratio is available, you can still change the values for the male and female and </a:t>
            </a:r>
            <a:r>
              <a:rPr lang="en-US" sz="2400" b="1" dirty="0">
                <a:latin typeface="Arial" panose="020B0604020202020204" pitchFamily="34" charset="0"/>
                <a:cs typeface="Arial" panose="020B0604020202020204" pitchFamily="34" charset="0"/>
              </a:rPr>
              <a:t>enter aspirational values. The simulator recalculate the ratio and the new score and rank</a:t>
            </a:r>
          </a:p>
        </p:txBody>
      </p:sp>
      <p:sp>
        <p:nvSpPr>
          <p:cNvPr id="7" name="Title 4">
            <a:extLst>
              <a:ext uri="{FF2B5EF4-FFF2-40B4-BE49-F238E27FC236}">
                <a16:creationId xmlns:a16="http://schemas.microsoft.com/office/drawing/2014/main" id="{21BD8609-9112-3518-EA85-5EB6BEDDFB63}"/>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spTree>
    <p:extLst>
      <p:ext uri="{BB962C8B-B14F-4D97-AF65-F5344CB8AC3E}">
        <p14:creationId xmlns:p14="http://schemas.microsoft.com/office/powerpoint/2010/main" val="150576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7609C6-183D-E1C1-1D2E-8B8EEEF985AD}"/>
              </a:ext>
            </a:extLst>
          </p:cNvPr>
          <p:cNvPicPr>
            <a:picLocks noChangeAspect="1"/>
          </p:cNvPicPr>
          <p:nvPr/>
        </p:nvPicPr>
        <p:blipFill>
          <a:blip r:embed="rId3"/>
          <a:stretch>
            <a:fillRect/>
          </a:stretch>
        </p:blipFill>
        <p:spPr>
          <a:xfrm>
            <a:off x="3405219" y="1184832"/>
            <a:ext cx="5590435" cy="5303520"/>
          </a:xfrm>
          <a:prstGeom prst="rect">
            <a:avLst/>
          </a:prstGeom>
        </p:spPr>
      </p:pic>
      <p:sp>
        <p:nvSpPr>
          <p:cNvPr id="10" name="Content Placeholder 2">
            <a:extLst>
              <a:ext uri="{FF2B5EF4-FFF2-40B4-BE49-F238E27FC236}">
                <a16:creationId xmlns:a16="http://schemas.microsoft.com/office/drawing/2014/main" id="{4E4DAE75-C3F9-D057-8EFD-747A230520D2}"/>
              </a:ext>
            </a:extLst>
          </p:cNvPr>
          <p:cNvSpPr txBox="1">
            <a:spLocks/>
          </p:cNvSpPr>
          <p:nvPr/>
        </p:nvSpPr>
        <p:spPr>
          <a:xfrm>
            <a:off x="396389" y="2068618"/>
            <a:ext cx="3074840" cy="106985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p:txBody>
      </p: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452027" y="3344098"/>
            <a:ext cx="2743200" cy="128742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For those KPIs, no data is available, so it is impossible to enter aspirational values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423229" y="4690624"/>
            <a:ext cx="2827446" cy="206066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For the sex ratio at birth, data for female and male are not available but the ratio is, hence data for male and female can be entered on the simulator</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93174FF-F7B3-2D1F-8CF0-28D065D6C7D3}"/>
              </a:ext>
            </a:extLst>
          </p:cNvPr>
          <p:cNvSpPr txBox="1">
            <a:spLocks/>
          </p:cNvSpPr>
          <p:nvPr/>
        </p:nvSpPr>
        <p:spPr>
          <a:xfrm>
            <a:off x="9297347" y="3408461"/>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Impact on score and rank will show here</a:t>
            </a:r>
          </a:p>
        </p:txBody>
      </p:sp>
      <p:cxnSp>
        <p:nvCxnSpPr>
          <p:cNvPr id="7" name="Straight Arrow Connector 6">
            <a:extLst>
              <a:ext uri="{FF2B5EF4-FFF2-40B4-BE49-F238E27FC236}">
                <a16:creationId xmlns:a16="http://schemas.microsoft.com/office/drawing/2014/main" id="{0D7B3FFE-CADF-AD0C-F709-0118A31A4D06}"/>
              </a:ext>
            </a:extLst>
          </p:cNvPr>
          <p:cNvCxnSpPr>
            <a:cxnSpLocks/>
          </p:cNvCxnSpPr>
          <p:nvPr/>
        </p:nvCxnSpPr>
        <p:spPr>
          <a:xfrm flipH="1">
            <a:off x="8341360" y="4125722"/>
            <a:ext cx="873760" cy="186867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3E3EC9D-1E4F-4256-54BE-DDA6B2C1DA50}"/>
              </a:ext>
            </a:extLst>
          </p:cNvPr>
          <p:cNvCxnSpPr>
            <a:cxnSpLocks/>
          </p:cNvCxnSpPr>
          <p:nvPr/>
        </p:nvCxnSpPr>
        <p:spPr>
          <a:xfrm flipV="1">
            <a:off x="3088640" y="5334000"/>
            <a:ext cx="2233168" cy="13208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86C230-4474-2CC1-7366-77AEC4DFCC78}"/>
              </a:ext>
            </a:extLst>
          </p:cNvPr>
          <p:cNvCxnSpPr>
            <a:cxnSpLocks/>
          </p:cNvCxnSpPr>
          <p:nvPr/>
        </p:nvCxnSpPr>
        <p:spPr>
          <a:xfrm flipV="1">
            <a:off x="3209062" y="3138472"/>
            <a:ext cx="2182536" cy="104911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37A2D688-664F-7717-4A08-A926DE300166}"/>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spTree>
    <p:extLst>
      <p:ext uri="{BB962C8B-B14F-4D97-AF65-F5344CB8AC3E}">
        <p14:creationId xmlns:p14="http://schemas.microsoft.com/office/powerpoint/2010/main" val="197757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2A37F5-573B-8E10-E73B-AA923177D79E}"/>
              </a:ext>
            </a:extLst>
          </p:cNvPr>
          <p:cNvPicPr>
            <a:picLocks noChangeAspect="1"/>
          </p:cNvPicPr>
          <p:nvPr/>
        </p:nvPicPr>
        <p:blipFill rotWithShape="1">
          <a:blip r:embed="rId3"/>
          <a:srcRect b="23117"/>
          <a:stretch/>
        </p:blipFill>
        <p:spPr>
          <a:xfrm>
            <a:off x="5506131" y="1915734"/>
            <a:ext cx="4970649" cy="3807870"/>
          </a:xfrm>
          <a:prstGeom prst="rect">
            <a:avLst/>
          </a:prstGeom>
        </p:spPr>
      </p:pic>
      <p:sp>
        <p:nvSpPr>
          <p:cNvPr id="10" name="Content Placeholder 2">
            <a:extLst>
              <a:ext uri="{FF2B5EF4-FFF2-40B4-BE49-F238E27FC236}">
                <a16:creationId xmlns:a16="http://schemas.microsoft.com/office/drawing/2014/main" id="{4E4DAE75-C3F9-D057-8EFD-747A230520D2}"/>
              </a:ext>
            </a:extLst>
          </p:cNvPr>
          <p:cNvSpPr txBox="1">
            <a:spLocks/>
          </p:cNvSpPr>
          <p:nvPr/>
        </p:nvSpPr>
        <p:spPr>
          <a:xfrm>
            <a:off x="1442720" y="2340190"/>
            <a:ext cx="3074840" cy="106985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b="1" dirty="0">
                <a:latin typeface="Arial" panose="020B0604020202020204" pitchFamily="34" charset="0"/>
                <a:cs typeface="Arial" panose="020B0604020202020204" pitchFamily="34" charset="0"/>
              </a:rPr>
              <a:t>Open the tab: </a:t>
            </a:r>
          </a:p>
          <a:p>
            <a:pPr marL="0" indent="0">
              <a:buFont typeface="Garamond" pitchFamily="18" charset="0"/>
              <a:buNone/>
            </a:pPr>
            <a:r>
              <a:rPr lang="en-US" dirty="0">
                <a:latin typeface="Arial" panose="020B0604020202020204" pitchFamily="34" charset="0"/>
                <a:cs typeface="Arial" panose="020B0604020202020204" pitchFamily="34" charset="0"/>
              </a:rPr>
              <a:t>you can see now all the KPIs</a:t>
            </a:r>
          </a:p>
        </p:txBody>
      </p:sp>
      <p:cxnSp>
        <p:nvCxnSpPr>
          <p:cNvPr id="11" name="Straight Arrow Connector 10">
            <a:extLst>
              <a:ext uri="{FF2B5EF4-FFF2-40B4-BE49-F238E27FC236}">
                <a16:creationId xmlns:a16="http://schemas.microsoft.com/office/drawing/2014/main" id="{B056EF66-F9D7-B8B2-BEAF-AFC927EC6094}"/>
              </a:ext>
            </a:extLst>
          </p:cNvPr>
          <p:cNvCxnSpPr>
            <a:cxnSpLocks/>
          </p:cNvCxnSpPr>
          <p:nvPr/>
        </p:nvCxnSpPr>
        <p:spPr>
          <a:xfrm>
            <a:off x="4490720" y="3197122"/>
            <a:ext cx="1183536" cy="12376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1B10530-8D6C-087E-E55A-5EF7A7F35C53}"/>
              </a:ext>
            </a:extLst>
          </p:cNvPr>
          <p:cNvSpPr txBox="1">
            <a:spLocks/>
          </p:cNvSpPr>
          <p:nvPr/>
        </p:nvSpPr>
        <p:spPr>
          <a:xfrm>
            <a:off x="1779136" y="4563625"/>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by sliding the cursor</a:t>
            </a:r>
          </a:p>
        </p:txBody>
      </p:sp>
      <p:cxnSp>
        <p:nvCxnSpPr>
          <p:cNvPr id="13" name="Straight Arrow Connector 12">
            <a:extLst>
              <a:ext uri="{FF2B5EF4-FFF2-40B4-BE49-F238E27FC236}">
                <a16:creationId xmlns:a16="http://schemas.microsoft.com/office/drawing/2014/main" id="{9286C230-4474-2CC1-7366-77AEC4DFCC78}"/>
              </a:ext>
            </a:extLst>
          </p:cNvPr>
          <p:cNvCxnSpPr>
            <a:cxnSpLocks/>
          </p:cNvCxnSpPr>
          <p:nvPr/>
        </p:nvCxnSpPr>
        <p:spPr>
          <a:xfrm flipV="1">
            <a:off x="4307840" y="4352543"/>
            <a:ext cx="2957604" cy="38035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639A797F-3066-D39A-F577-BAF339B9B861}"/>
              </a:ext>
            </a:extLst>
          </p:cNvPr>
          <p:cNvSpPr txBox="1">
            <a:spLocks/>
          </p:cNvSpPr>
          <p:nvPr/>
        </p:nvSpPr>
        <p:spPr>
          <a:xfrm>
            <a:off x="1779136" y="4917007"/>
            <a:ext cx="2427206" cy="338544"/>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or entering numbers</a:t>
            </a:r>
          </a:p>
        </p:txBody>
      </p: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a:off x="4378960" y="5125318"/>
            <a:ext cx="2876292" cy="33854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1442720" y="3680818"/>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Enter your aspirational values per KPIS</a:t>
            </a:r>
          </a:p>
        </p:txBody>
      </p:sp>
      <p:sp>
        <p:nvSpPr>
          <p:cNvPr id="32" name="Content Placeholder 2">
            <a:extLst>
              <a:ext uri="{FF2B5EF4-FFF2-40B4-BE49-F238E27FC236}">
                <a16:creationId xmlns:a16="http://schemas.microsoft.com/office/drawing/2014/main" id="{1778AC0D-6C0F-9319-4C20-C0998928D368}"/>
              </a:ext>
            </a:extLst>
          </p:cNvPr>
          <p:cNvSpPr txBox="1">
            <a:spLocks/>
          </p:cNvSpPr>
          <p:nvPr/>
        </p:nvSpPr>
        <p:spPr>
          <a:xfrm>
            <a:off x="1526966" y="5463862"/>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modified KPIS appear in </a:t>
            </a:r>
            <a:r>
              <a:rPr lang="en-US" b="1" dirty="0">
                <a:latin typeface="Arial" panose="020B0604020202020204" pitchFamily="34" charset="0"/>
                <a:cs typeface="Arial" panose="020B0604020202020204" pitchFamily="34" charset="0"/>
              </a:rPr>
              <a:t>RED</a:t>
            </a:r>
          </a:p>
        </p:txBody>
      </p:sp>
      <p:sp>
        <p:nvSpPr>
          <p:cNvPr id="2" name="Content Placeholder 2">
            <a:extLst>
              <a:ext uri="{FF2B5EF4-FFF2-40B4-BE49-F238E27FC236}">
                <a16:creationId xmlns:a16="http://schemas.microsoft.com/office/drawing/2014/main" id="{772D5935-676B-B691-7370-8892AF96C2C5}"/>
              </a:ext>
            </a:extLst>
          </p:cNvPr>
          <p:cNvSpPr txBox="1">
            <a:spLocks/>
          </p:cNvSpPr>
          <p:nvPr/>
        </p:nvSpPr>
        <p:spPr>
          <a:xfrm>
            <a:off x="665480" y="1592737"/>
            <a:ext cx="10861040" cy="4726334"/>
          </a:xfrm>
          <a:prstGeom prst="rect">
            <a:avLst/>
          </a:prstGeom>
          <a:solidFill>
            <a:srgbClr val="F2F2F2">
              <a:alpha val="70000"/>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5FC6FE2-6D33-3784-7DC6-C6FFBF7827B2}"/>
              </a:ext>
            </a:extLst>
          </p:cNvPr>
          <p:cNvSpPr txBox="1">
            <a:spLocks/>
          </p:cNvSpPr>
          <p:nvPr/>
        </p:nvSpPr>
        <p:spPr>
          <a:xfrm>
            <a:off x="2068841" y="2315084"/>
            <a:ext cx="5824428" cy="281023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2400" b="1" u="sng" dirty="0">
                <a:latin typeface="Arial" panose="020B0604020202020204" pitchFamily="34" charset="0"/>
                <a:cs typeface="Arial" panose="020B0604020202020204" pitchFamily="34" charset="0"/>
              </a:rPr>
              <a:t>Be careful: </a:t>
            </a:r>
          </a:p>
          <a:p>
            <a:pPr marL="0" indent="0">
              <a:buFont typeface="Garamond" pitchFamily="18" charset="0"/>
              <a:buNone/>
            </a:pPr>
            <a:r>
              <a:rPr lang="en-US" sz="2400" dirty="0">
                <a:latin typeface="Arial" panose="020B0604020202020204" pitchFamily="34" charset="0"/>
                <a:cs typeface="Arial" panose="020B0604020202020204" pitchFamily="34" charset="0"/>
              </a:rPr>
              <a:t>Using ratios can be misleading</a:t>
            </a:r>
            <a:endParaRPr lang="en-US" sz="2400" b="1" dirty="0">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1B8F6676-A5E5-024A-6AC5-8D5F8EB198A4}"/>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spTree>
    <p:extLst>
      <p:ext uri="{BB962C8B-B14F-4D97-AF65-F5344CB8AC3E}">
        <p14:creationId xmlns:p14="http://schemas.microsoft.com/office/powerpoint/2010/main" val="1350489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a:xfrm>
            <a:off x="955602" y="719271"/>
            <a:ext cx="10280796" cy="414338"/>
          </a:xfrm>
        </p:spPr>
        <p:txBody>
          <a:bodyPr/>
          <a:lstStyle/>
          <a:p>
            <a:pPr algn="l"/>
            <a:r>
              <a:rPr lang="en-GB" sz="2800" dirty="0"/>
              <a:t>Indices Simulation Tool for Policymakers in the Arab Region (ISPAR)</a:t>
            </a:r>
            <a:endParaRPr lang="en-US" sz="2800" dirty="0"/>
          </a:p>
        </p:txBody>
      </p:sp>
      <p:sp>
        <p:nvSpPr>
          <p:cNvPr id="14" name="TextBox 13">
            <a:extLst>
              <a:ext uri="{FF2B5EF4-FFF2-40B4-BE49-F238E27FC236}">
                <a16:creationId xmlns:a16="http://schemas.microsoft.com/office/drawing/2014/main" id="{0633D21F-EC4D-E031-C8EE-3B50004383A0}"/>
              </a:ext>
            </a:extLst>
          </p:cNvPr>
          <p:cNvSpPr txBox="1"/>
          <p:nvPr/>
        </p:nvSpPr>
        <p:spPr>
          <a:xfrm>
            <a:off x="6001407" y="4349790"/>
            <a:ext cx="4767493" cy="492443"/>
          </a:xfrm>
          <a:prstGeom prst="rect">
            <a:avLst/>
          </a:prstGeom>
          <a:noFill/>
        </p:spPr>
        <p:txBody>
          <a:bodyPr wrap="square" rtlCol="0">
            <a:spAutoFit/>
          </a:bodyPr>
          <a:lstStyle/>
          <a:p>
            <a:endParaRPr lang="en-US" b="1" dirty="0">
              <a:solidFill>
                <a:srgbClr val="23233A"/>
              </a:solidFill>
              <a:latin typeface="soleil"/>
            </a:endParaRPr>
          </a:p>
          <a:p>
            <a:endParaRPr lang="en-US" sz="800" b="1" i="0" dirty="0">
              <a:solidFill>
                <a:srgbClr val="23233A"/>
              </a:solidFill>
              <a:effectLst/>
              <a:latin typeface="soleil"/>
            </a:endParaRPr>
          </a:p>
        </p:txBody>
      </p:sp>
      <p:pic>
        <p:nvPicPr>
          <p:cNvPr id="2" name="Picture 1">
            <a:extLst>
              <a:ext uri="{FF2B5EF4-FFF2-40B4-BE49-F238E27FC236}">
                <a16:creationId xmlns:a16="http://schemas.microsoft.com/office/drawing/2014/main" id="{269A57C5-DFE5-52D8-70E3-B381A0269ADD}"/>
              </a:ext>
            </a:extLst>
          </p:cNvPr>
          <p:cNvPicPr>
            <a:picLocks noChangeAspect="1"/>
          </p:cNvPicPr>
          <p:nvPr/>
        </p:nvPicPr>
        <p:blipFill rotWithShape="1">
          <a:blip r:embed="rId3"/>
          <a:srcRect l="1211"/>
          <a:stretch/>
        </p:blipFill>
        <p:spPr>
          <a:xfrm>
            <a:off x="2661919" y="1403503"/>
            <a:ext cx="7091681" cy="4953210"/>
          </a:xfrm>
          <a:prstGeom prst="rect">
            <a:avLst/>
          </a:prstGeom>
          <a:noFill/>
        </p:spPr>
      </p:pic>
    </p:spTree>
    <p:extLst>
      <p:ext uri="{BB962C8B-B14F-4D97-AF65-F5344CB8AC3E}">
        <p14:creationId xmlns:p14="http://schemas.microsoft.com/office/powerpoint/2010/main" val="39418162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351587"/>
            <a:ext cx="9083835" cy="658403"/>
          </a:xfrm>
        </p:spPr>
        <p:txBody>
          <a:bodyPr/>
          <a:lstStyle/>
          <a:p>
            <a:pPr algn="l"/>
            <a:r>
              <a:rPr lang="en-US" sz="3200" dirty="0">
                <a:solidFill>
                  <a:schemeClr val="tx1"/>
                </a:solidFill>
              </a:rPr>
              <a:t>Develop your own strategy</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3" name="Text Placeholder 3">
            <a:extLst>
              <a:ext uri="{FF2B5EF4-FFF2-40B4-BE49-F238E27FC236}">
                <a16:creationId xmlns:a16="http://schemas.microsoft.com/office/drawing/2014/main" id="{AB3A85C0-B130-E6B6-9829-3B1FA202B0F3}"/>
              </a:ext>
            </a:extLst>
          </p:cNvPr>
          <p:cNvSpPr txBox="1">
            <a:spLocks/>
          </p:cNvSpPr>
          <p:nvPr/>
        </p:nvSpPr>
        <p:spPr>
          <a:xfrm>
            <a:off x="2123061" y="2034583"/>
            <a:ext cx="9463196" cy="378142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914400" indent="-914400" algn="l">
              <a:lnSpc>
                <a:spcPct val="100000"/>
              </a:lnSpc>
              <a:spcBef>
                <a:spcPts val="0"/>
              </a:spcBef>
            </a:pPr>
            <a:r>
              <a:rPr lang="en-GB" sz="2000" dirty="0">
                <a:solidFill>
                  <a:schemeClr val="tx1"/>
                </a:solidFill>
              </a:rPr>
              <a:t>Question 1: </a:t>
            </a:r>
            <a:r>
              <a:rPr lang="en-GB" sz="2000" b="0" dirty="0">
                <a:solidFill>
                  <a:schemeClr val="tx1"/>
                </a:solidFill>
              </a:rPr>
              <a:t>What is the impact of the quality, accuracy, availability of data on the ranking ?</a:t>
            </a:r>
          </a:p>
          <a:p>
            <a:pPr marL="0" indent="0" algn="l">
              <a:lnSpc>
                <a:spcPct val="100000"/>
              </a:lnSpc>
              <a:spcBef>
                <a:spcPts val="0"/>
              </a:spcBef>
            </a:pPr>
            <a:endParaRPr lang="en-GB" sz="2000" dirty="0">
              <a:solidFill>
                <a:schemeClr val="tx1"/>
              </a:solidFill>
            </a:endParaRPr>
          </a:p>
          <a:p>
            <a:pPr marL="0" indent="0" algn="l">
              <a:lnSpc>
                <a:spcPct val="100000"/>
              </a:lnSpc>
              <a:spcBef>
                <a:spcPts val="0"/>
              </a:spcBef>
            </a:pPr>
            <a:r>
              <a:rPr lang="en-GB" sz="2000" dirty="0">
                <a:solidFill>
                  <a:schemeClr val="tx1"/>
                </a:solidFill>
              </a:rPr>
              <a:t>Question 2: </a:t>
            </a:r>
            <a:r>
              <a:rPr lang="en-GB" sz="2000" b="0" dirty="0">
                <a:solidFill>
                  <a:schemeClr val="tx1"/>
                </a:solidFill>
              </a:rPr>
              <a:t>Which indicators/KPIs used to calculate the index are included in the NDP/Vision? </a:t>
            </a:r>
          </a:p>
          <a:p>
            <a:pPr marL="914400" indent="0" algn="l">
              <a:lnSpc>
                <a:spcPct val="100000"/>
              </a:lnSpc>
              <a:spcBef>
                <a:spcPts val="0"/>
              </a:spcBef>
            </a:pPr>
            <a:r>
              <a:rPr lang="en-GB" sz="2000" b="0" dirty="0">
                <a:solidFill>
                  <a:schemeClr val="tx1"/>
                </a:solidFill>
              </a:rPr>
              <a:t>If the country meet the set expectations, what will be its ranking?</a:t>
            </a:r>
          </a:p>
          <a:p>
            <a:pPr marL="0" indent="0" algn="l">
              <a:lnSpc>
                <a:spcPct val="100000"/>
              </a:lnSpc>
              <a:spcBef>
                <a:spcPts val="0"/>
              </a:spcBef>
            </a:pPr>
            <a:endParaRPr lang="en-GB" sz="2000" b="0" dirty="0">
              <a:solidFill>
                <a:schemeClr val="tx1"/>
              </a:solidFill>
            </a:endParaRPr>
          </a:p>
          <a:p>
            <a:pPr marL="0" indent="0" algn="l">
              <a:lnSpc>
                <a:spcPct val="100000"/>
              </a:lnSpc>
              <a:spcBef>
                <a:spcPts val="0"/>
              </a:spcBef>
            </a:pPr>
            <a:r>
              <a:rPr lang="en-GB" sz="2000" dirty="0">
                <a:solidFill>
                  <a:schemeClr val="tx1"/>
                </a:solidFill>
              </a:rPr>
              <a:t>Question 3: </a:t>
            </a:r>
            <a:r>
              <a:rPr lang="en-GB" sz="2000" b="0" dirty="0">
                <a:solidFill>
                  <a:schemeClr val="tx1"/>
                </a:solidFill>
              </a:rPr>
              <a:t>Based on the strategy you are preparing, which progress can be achieved </a:t>
            </a:r>
          </a:p>
          <a:p>
            <a:pPr marL="0" indent="0" algn="l">
              <a:lnSpc>
                <a:spcPct val="100000"/>
              </a:lnSpc>
              <a:spcBef>
                <a:spcPts val="0"/>
              </a:spcBef>
            </a:pPr>
            <a:r>
              <a:rPr lang="en-GB" sz="2000" b="0" dirty="0">
                <a:solidFill>
                  <a:schemeClr val="tx1"/>
                </a:solidFill>
              </a:rPr>
              <a:t>	in the sort run? </a:t>
            </a:r>
          </a:p>
          <a:p>
            <a:pPr marL="0" indent="0" algn="l">
              <a:lnSpc>
                <a:spcPct val="100000"/>
              </a:lnSpc>
              <a:spcBef>
                <a:spcPts val="0"/>
              </a:spcBef>
            </a:pPr>
            <a:r>
              <a:rPr lang="en-GB" sz="2000" b="0" dirty="0">
                <a:solidFill>
                  <a:schemeClr val="tx1"/>
                </a:solidFill>
              </a:rPr>
              <a:t>	in the medium run?</a:t>
            </a:r>
          </a:p>
          <a:p>
            <a:pPr marL="0" indent="0" algn="l">
              <a:lnSpc>
                <a:spcPct val="100000"/>
              </a:lnSpc>
              <a:spcBef>
                <a:spcPts val="0"/>
              </a:spcBef>
            </a:pPr>
            <a:r>
              <a:rPr lang="en-GB" sz="2000" b="0" dirty="0">
                <a:solidFill>
                  <a:schemeClr val="tx1"/>
                </a:solidFill>
              </a:rPr>
              <a:t>	In the long run? </a:t>
            </a:r>
          </a:p>
          <a:p>
            <a:pPr marL="0" indent="0" algn="l">
              <a:lnSpc>
                <a:spcPct val="100000"/>
              </a:lnSpc>
              <a:spcBef>
                <a:spcPts val="0"/>
              </a:spcBef>
            </a:pPr>
            <a:endParaRPr lang="en-GB" sz="2000" b="0" dirty="0">
              <a:solidFill>
                <a:schemeClr val="tx1"/>
              </a:solidFill>
            </a:endParaRPr>
          </a:p>
          <a:p>
            <a:pPr marL="0" indent="0" algn="l">
              <a:lnSpc>
                <a:spcPct val="100000"/>
              </a:lnSpc>
              <a:spcBef>
                <a:spcPts val="0"/>
              </a:spcBef>
            </a:pPr>
            <a:endParaRPr lang="en-GB" sz="2000" b="0" dirty="0">
              <a:solidFill>
                <a:schemeClr val="tx1"/>
              </a:solidFill>
            </a:endParaRPr>
          </a:p>
        </p:txBody>
      </p:sp>
    </p:spTree>
    <p:extLst>
      <p:ext uri="{BB962C8B-B14F-4D97-AF65-F5344CB8AC3E}">
        <p14:creationId xmlns:p14="http://schemas.microsoft.com/office/powerpoint/2010/main" val="402095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58900" y="2405459"/>
            <a:ext cx="9071640" cy="487988"/>
          </a:xfrm>
        </p:spPr>
        <p:txBody>
          <a:bodyPr/>
          <a:lstStyle/>
          <a:p>
            <a:pPr algn="l"/>
            <a:r>
              <a:rPr lang="en-GB" sz="3200" dirty="0">
                <a:solidFill>
                  <a:schemeClr val="tx1"/>
                </a:solidFill>
              </a:rPr>
              <a:t>And what about policy recommendations?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3139022"/>
            <a:ext cx="9525000" cy="2230420"/>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r>
              <a:rPr lang="en-GB" sz="2400" dirty="0">
                <a:solidFill>
                  <a:schemeClr val="tx2">
                    <a:lumMod val="50000"/>
                    <a:lumOff val="50000"/>
                  </a:schemeClr>
                </a:solidFill>
              </a:rPr>
              <a:t>As Kuwait performances are compared to more than 140 other countries, a policymaking tool should provide </a:t>
            </a:r>
            <a:r>
              <a:rPr lang="en-GB" sz="2400" dirty="0">
                <a:solidFill>
                  <a:schemeClr val="tx1"/>
                </a:solidFill>
              </a:rPr>
              <a:t>policy recommendations, lessons learnt, and other countries experience regarding the dos and don’ts</a:t>
            </a:r>
            <a:r>
              <a:rPr lang="en-GB" sz="2400" dirty="0">
                <a:solidFill>
                  <a:schemeClr val="tx2">
                    <a:lumMod val="50000"/>
                    <a:lumOff val="50000"/>
                  </a:schemeClr>
                </a:solidFill>
              </a:rPr>
              <a:t>. So, where to find them on GPS or ISPAR?</a:t>
            </a:r>
          </a:p>
          <a:p>
            <a:pPr marL="0" indent="0" algn="l"/>
            <a:endParaRPr lang="en-US" sz="2400" dirty="0">
              <a:solidFill>
                <a:schemeClr val="tx2">
                  <a:lumMod val="50000"/>
                  <a:lumOff val="50000"/>
                </a:schemeClr>
              </a:solidFill>
            </a:endParaRPr>
          </a:p>
        </p:txBody>
      </p:sp>
    </p:spTree>
    <p:extLst>
      <p:ext uri="{BB962C8B-B14F-4D97-AF65-F5344CB8AC3E}">
        <p14:creationId xmlns:p14="http://schemas.microsoft.com/office/powerpoint/2010/main" val="29298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5156C2-CE3C-8AB9-213F-EFB105470C37}"/>
              </a:ext>
            </a:extLst>
          </p:cNvPr>
          <p:cNvPicPr>
            <a:picLocks noChangeAspect="1"/>
          </p:cNvPicPr>
          <p:nvPr/>
        </p:nvPicPr>
        <p:blipFill>
          <a:blip r:embed="rId3"/>
          <a:stretch>
            <a:fillRect/>
          </a:stretch>
        </p:blipFill>
        <p:spPr>
          <a:xfrm>
            <a:off x="3678525" y="1194816"/>
            <a:ext cx="5478796" cy="5135249"/>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20000"/>
          </a:bodyPr>
          <a:lstStyle/>
          <a:p>
            <a:pPr algn="ctr"/>
            <a:r>
              <a:rPr lang="en-US" sz="2800" b="1" dirty="0">
                <a:solidFill>
                  <a:schemeClr val="tx1"/>
                </a:solidFill>
              </a:rPr>
              <a:t>The Global Gender Gap Index </a:t>
            </a:r>
          </a:p>
        </p:txBody>
      </p:sp>
      <p:sp>
        <p:nvSpPr>
          <p:cNvPr id="17" name="Content Placeholder 2">
            <a:extLst>
              <a:ext uri="{FF2B5EF4-FFF2-40B4-BE49-F238E27FC236}">
                <a16:creationId xmlns:a16="http://schemas.microsoft.com/office/drawing/2014/main" id="{5730AC81-AAA0-3F81-82A6-CD8BC81B1445}"/>
              </a:ext>
            </a:extLst>
          </p:cNvPr>
          <p:cNvSpPr txBox="1">
            <a:spLocks/>
          </p:cNvSpPr>
          <p:nvPr/>
        </p:nvSpPr>
        <p:spPr>
          <a:xfrm>
            <a:off x="569342" y="3160758"/>
            <a:ext cx="2739861" cy="174144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Policy recommendations can be found be clicking on the icon </a:t>
            </a:r>
          </a:p>
          <a:p>
            <a:endParaRPr lang="en-GB" dirty="0"/>
          </a:p>
        </p:txBody>
      </p:sp>
      <p:cxnSp>
        <p:nvCxnSpPr>
          <p:cNvPr id="20" name="Straight Arrow Connector 19">
            <a:extLst>
              <a:ext uri="{FF2B5EF4-FFF2-40B4-BE49-F238E27FC236}">
                <a16:creationId xmlns:a16="http://schemas.microsoft.com/office/drawing/2014/main" id="{A779AB85-1260-CCA1-1778-5FE5D0BFFE63}"/>
              </a:ext>
            </a:extLst>
          </p:cNvPr>
          <p:cNvCxnSpPr>
            <a:cxnSpLocks/>
            <a:stCxn id="17" idx="3"/>
          </p:cNvCxnSpPr>
          <p:nvPr/>
        </p:nvCxnSpPr>
        <p:spPr>
          <a:xfrm>
            <a:off x="3309203" y="4031479"/>
            <a:ext cx="2247901" cy="10804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6FB2A72-A719-C51C-4B80-5FA63195C8E4}"/>
              </a:ext>
            </a:extLst>
          </p:cNvPr>
          <p:cNvCxnSpPr>
            <a:cxnSpLocks/>
            <a:stCxn id="17" idx="3"/>
          </p:cNvCxnSpPr>
          <p:nvPr/>
        </p:nvCxnSpPr>
        <p:spPr>
          <a:xfrm>
            <a:off x="3309203" y="4031479"/>
            <a:ext cx="1652941" cy="195479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06F5A9-7ACE-ED96-78CD-740CB11EFD1E}"/>
              </a:ext>
            </a:extLst>
          </p:cNvPr>
          <p:cNvCxnSpPr>
            <a:cxnSpLocks/>
            <a:stCxn id="17" idx="3"/>
          </p:cNvCxnSpPr>
          <p:nvPr/>
        </p:nvCxnSpPr>
        <p:spPr>
          <a:xfrm>
            <a:off x="3309203" y="4031479"/>
            <a:ext cx="1652941" cy="140005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E7ADBDFC-BBD4-1753-51E4-2883C8A41830}"/>
              </a:ext>
            </a:extLst>
          </p:cNvPr>
          <p:cNvPicPr>
            <a:picLocks noChangeAspect="1"/>
          </p:cNvPicPr>
          <p:nvPr/>
        </p:nvPicPr>
        <p:blipFill>
          <a:blip r:embed="rId4"/>
          <a:stretch>
            <a:fillRect/>
          </a:stretch>
        </p:blipFill>
        <p:spPr>
          <a:xfrm>
            <a:off x="2051044" y="4244969"/>
            <a:ext cx="552455" cy="570869"/>
          </a:xfrm>
          <a:prstGeom prst="rect">
            <a:avLst/>
          </a:prstGeom>
        </p:spPr>
      </p:pic>
    </p:spTree>
    <p:extLst>
      <p:ext uri="{BB962C8B-B14F-4D97-AF65-F5344CB8AC3E}">
        <p14:creationId xmlns:p14="http://schemas.microsoft.com/office/powerpoint/2010/main" val="12470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1A6AC9-D59E-8842-24DD-29315123E2F6}"/>
              </a:ext>
            </a:extLst>
          </p:cNvPr>
          <p:cNvPicPr>
            <a:picLocks noChangeAspect="1"/>
          </p:cNvPicPr>
          <p:nvPr/>
        </p:nvPicPr>
        <p:blipFill>
          <a:blip r:embed="rId3"/>
          <a:stretch>
            <a:fillRect/>
          </a:stretch>
        </p:blipFill>
        <p:spPr>
          <a:xfrm>
            <a:off x="3332641" y="1450848"/>
            <a:ext cx="5607696" cy="4962144"/>
          </a:xfrm>
          <a:prstGeom prst="rect">
            <a:avLst/>
          </a:prstGeom>
        </p:spPr>
      </p:pic>
      <p:sp>
        <p:nvSpPr>
          <p:cNvPr id="28" name="Content Placeholder 2">
            <a:extLst>
              <a:ext uri="{FF2B5EF4-FFF2-40B4-BE49-F238E27FC236}">
                <a16:creationId xmlns:a16="http://schemas.microsoft.com/office/drawing/2014/main" id="{7C3587A1-1CE9-30C2-B573-B25BA249E66B}"/>
              </a:ext>
            </a:extLst>
          </p:cNvPr>
          <p:cNvSpPr txBox="1">
            <a:spLocks/>
          </p:cNvSpPr>
          <p:nvPr/>
        </p:nvSpPr>
        <p:spPr>
          <a:xfrm>
            <a:off x="452027" y="2764750"/>
            <a:ext cx="2743200" cy="128742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Follow the icon</a:t>
            </a:r>
          </a:p>
          <a:p>
            <a:pPr marL="0" indent="0">
              <a:buFont typeface="Garamond" pitchFamily="18" charset="0"/>
              <a:buNone/>
            </a:pPr>
            <a:r>
              <a:rPr lang="en-US" dirty="0">
                <a:latin typeface="Arial" panose="020B0604020202020204" pitchFamily="34" charset="0"/>
                <a:cs typeface="Arial" panose="020B0604020202020204" pitchFamily="34" charset="0"/>
              </a:rPr>
              <a:t>to get </a:t>
            </a:r>
            <a:r>
              <a:rPr lang="en-US" b="1" dirty="0">
                <a:latin typeface="Arial" panose="020B0604020202020204" pitchFamily="34" charset="0"/>
                <a:cs typeface="Arial" panose="020B0604020202020204" pitchFamily="34" charset="0"/>
              </a:rPr>
              <a:t>policy recommendations</a:t>
            </a:r>
          </a:p>
        </p:txBody>
      </p:sp>
      <p:sp>
        <p:nvSpPr>
          <p:cNvPr id="3" name="Content Placeholder 2">
            <a:extLst>
              <a:ext uri="{FF2B5EF4-FFF2-40B4-BE49-F238E27FC236}">
                <a16:creationId xmlns:a16="http://schemas.microsoft.com/office/drawing/2014/main" id="{693174FF-F7B3-2D1F-8CF0-28D065D6C7D3}"/>
              </a:ext>
            </a:extLst>
          </p:cNvPr>
          <p:cNvSpPr txBox="1">
            <a:spLocks/>
          </p:cNvSpPr>
          <p:nvPr/>
        </p:nvSpPr>
        <p:spPr>
          <a:xfrm>
            <a:off x="9297347" y="3408461"/>
            <a:ext cx="2743200" cy="71726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Impact on score and rank will show here</a:t>
            </a:r>
          </a:p>
        </p:txBody>
      </p:sp>
      <p:cxnSp>
        <p:nvCxnSpPr>
          <p:cNvPr id="7" name="Straight Arrow Connector 6">
            <a:extLst>
              <a:ext uri="{FF2B5EF4-FFF2-40B4-BE49-F238E27FC236}">
                <a16:creationId xmlns:a16="http://schemas.microsoft.com/office/drawing/2014/main" id="{0D7B3FFE-CADF-AD0C-F709-0118A31A4D06}"/>
              </a:ext>
            </a:extLst>
          </p:cNvPr>
          <p:cNvCxnSpPr>
            <a:cxnSpLocks/>
          </p:cNvCxnSpPr>
          <p:nvPr/>
        </p:nvCxnSpPr>
        <p:spPr>
          <a:xfrm flipH="1">
            <a:off x="8341360" y="4125722"/>
            <a:ext cx="873760" cy="186867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86C230-4474-2CC1-7366-77AEC4DFCC78}"/>
              </a:ext>
            </a:extLst>
          </p:cNvPr>
          <p:cNvCxnSpPr>
            <a:cxnSpLocks/>
            <a:stCxn id="28" idx="3"/>
          </p:cNvCxnSpPr>
          <p:nvPr/>
        </p:nvCxnSpPr>
        <p:spPr>
          <a:xfrm flipV="1">
            <a:off x="3195227" y="2037034"/>
            <a:ext cx="3089749" cy="13714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699F52B-55D5-13B2-A270-4DD39E9B6065}"/>
              </a:ext>
            </a:extLst>
          </p:cNvPr>
          <p:cNvCxnSpPr>
            <a:cxnSpLocks/>
          </p:cNvCxnSpPr>
          <p:nvPr/>
        </p:nvCxnSpPr>
        <p:spPr>
          <a:xfrm>
            <a:off x="3274761" y="3429000"/>
            <a:ext cx="1807602" cy="13990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itle 4">
            <a:extLst>
              <a:ext uri="{FF2B5EF4-FFF2-40B4-BE49-F238E27FC236}">
                <a16:creationId xmlns:a16="http://schemas.microsoft.com/office/drawing/2014/main" id="{37A2D688-664F-7717-4A08-A926DE300166}"/>
              </a:ext>
            </a:extLst>
          </p:cNvPr>
          <p:cNvSpPr txBox="1">
            <a:spLocks/>
          </p:cNvSpPr>
          <p:nvPr/>
        </p:nvSpPr>
        <p:spPr>
          <a:xfrm>
            <a:off x="569342" y="727631"/>
            <a:ext cx="11053314" cy="457201"/>
          </a:xfrm>
          <a:prstGeom prst="rect">
            <a:avLst/>
          </a:prstGeom>
        </p:spPr>
        <p:txBody>
          <a:bodyPr anchor="ctr">
            <a:normAutofit fontScale="92500" lnSpcReduction="20000"/>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b="0" i="0" kern="1200" spc="80" baseline="0">
                <a:solidFill>
                  <a:schemeClr val="tx1">
                    <a:lumMod val="65000"/>
                    <a:lumOff val="3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r>
              <a:rPr lang="en-US" sz="2800" b="1" dirty="0">
                <a:solidFill>
                  <a:schemeClr val="tx1"/>
                </a:solidFill>
              </a:rPr>
              <a:t>The Global Gender Gap Index </a:t>
            </a:r>
          </a:p>
        </p:txBody>
      </p:sp>
      <p:pic>
        <p:nvPicPr>
          <p:cNvPr id="12" name="Picture 11">
            <a:extLst>
              <a:ext uri="{FF2B5EF4-FFF2-40B4-BE49-F238E27FC236}">
                <a16:creationId xmlns:a16="http://schemas.microsoft.com/office/drawing/2014/main" id="{D8E8AA95-6302-4A74-2FC4-14533000F74F}"/>
              </a:ext>
            </a:extLst>
          </p:cNvPr>
          <p:cNvPicPr>
            <a:picLocks noChangeAspect="1"/>
          </p:cNvPicPr>
          <p:nvPr/>
        </p:nvPicPr>
        <p:blipFill>
          <a:blip r:embed="rId4"/>
          <a:stretch>
            <a:fillRect/>
          </a:stretch>
        </p:blipFill>
        <p:spPr>
          <a:xfrm flipH="1">
            <a:off x="2232222" y="2764750"/>
            <a:ext cx="341049" cy="407059"/>
          </a:xfrm>
          <a:prstGeom prst="rect">
            <a:avLst/>
          </a:prstGeom>
        </p:spPr>
      </p:pic>
    </p:spTree>
    <p:extLst>
      <p:ext uri="{BB962C8B-B14F-4D97-AF65-F5344CB8AC3E}">
        <p14:creationId xmlns:p14="http://schemas.microsoft.com/office/powerpoint/2010/main" val="41271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609601" y="1841365"/>
            <a:ext cx="10976656" cy="566555"/>
          </a:xfrm>
        </p:spPr>
        <p:txBody>
          <a:bodyPr/>
          <a:lstStyle/>
          <a:p>
            <a:pPr algn="ctr"/>
            <a:r>
              <a:rPr lang="en-US" sz="3200" dirty="0">
                <a:solidFill>
                  <a:schemeClr val="tx1"/>
                </a:solidFill>
              </a:rPr>
              <a:t>Conclusion: an engendered index using ratios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544320" y="2422199"/>
            <a:ext cx="9225280" cy="214458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a:pPr>
            <a:r>
              <a:rPr lang="en-US" sz="2800" dirty="0">
                <a:solidFill>
                  <a:schemeClr val="tx2">
                    <a:lumMod val="50000"/>
                    <a:lumOff val="50000"/>
                  </a:schemeClr>
                </a:solidFill>
              </a:rPr>
              <a:t>May be misleading</a:t>
            </a:r>
          </a:p>
          <a:p>
            <a:pPr marL="514350" indent="-514350" algn="l">
              <a:buFont typeface="+mj-lt"/>
              <a:buAutoNum type="arabicPeriod"/>
            </a:pPr>
            <a:r>
              <a:rPr lang="en-US" sz="2800" dirty="0">
                <a:solidFill>
                  <a:schemeClr val="tx2">
                    <a:lumMod val="50000"/>
                    <a:lumOff val="50000"/>
                  </a:schemeClr>
                </a:solidFill>
              </a:rPr>
              <a:t>Indicators in LEVEL need to be used to complement the ratio of indicators to get a good picture of performances </a:t>
            </a:r>
          </a:p>
          <a:p>
            <a:pPr algn="ctr"/>
            <a:endParaRPr lang="en-US" sz="2800" dirty="0">
              <a:solidFill>
                <a:schemeClr val="tx2">
                  <a:lumMod val="50000"/>
                  <a:lumOff val="50000"/>
                </a:schemeClr>
              </a:solidFill>
            </a:endParaRPr>
          </a:p>
        </p:txBody>
      </p:sp>
    </p:spTree>
    <p:extLst>
      <p:ext uri="{BB962C8B-B14F-4D97-AF65-F5344CB8AC3E}">
        <p14:creationId xmlns:p14="http://schemas.microsoft.com/office/powerpoint/2010/main" val="305366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453906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1629101" y="3622137"/>
            <a:ext cx="8936846" cy="457201"/>
          </a:xfrm>
        </p:spPr>
        <p:txBody>
          <a:bodyPr/>
          <a:lstStyle/>
          <a:p>
            <a:r>
              <a:rPr lang="en-US" sz="2000" dirty="0">
                <a:solidFill>
                  <a:schemeClr val="tx1"/>
                </a:solidFill>
              </a:rPr>
              <a:t>Nathalie PICASSO-GRAND, Data Scientist, ESCWA</a:t>
            </a:r>
          </a:p>
          <a:p>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633293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579475" y="1938449"/>
            <a:ext cx="8961915" cy="632008"/>
          </a:xfrm>
        </p:spPr>
        <p:txBody>
          <a:bodyPr/>
          <a:lstStyle/>
          <a:p>
            <a:pPr algn="ctr"/>
            <a:r>
              <a:rPr lang="en-GB" sz="3200" dirty="0">
                <a:solidFill>
                  <a:schemeClr val="tx1"/>
                </a:solidFill>
              </a:rPr>
              <a:t>Session V: The Global Index on Women, Peace and Security</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2224975" y="3141474"/>
            <a:ext cx="8316415" cy="292811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will introduce the Global Index on Women, Peace and Security Index and allow participants to use the ISPAR tool to retrieve country results. Participants will then present their experience around the use of ISPAR to analyse their rankings and scores.</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11376894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619351" y="1892462"/>
            <a:ext cx="10976656" cy="1205838"/>
          </a:xfrm>
        </p:spPr>
        <p:txBody>
          <a:bodyPr/>
          <a:lstStyle/>
          <a:p>
            <a:pPr algn="ctr"/>
            <a:r>
              <a:rPr lang="en-GB" sz="3200" dirty="0">
                <a:solidFill>
                  <a:schemeClr val="tx1"/>
                </a:solidFill>
              </a:rPr>
              <a:t>Women, Peace and Security Index: </a:t>
            </a:r>
          </a:p>
          <a:p>
            <a:pPr algn="ctr"/>
            <a:r>
              <a:rPr lang="en-US" sz="3200" dirty="0">
                <a:solidFill>
                  <a:schemeClr val="tx1"/>
                </a:solidFill>
              </a:rPr>
              <a:t>The need to adopt a comprehensive approach</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798202" y="3272769"/>
            <a:ext cx="8743188" cy="2027883"/>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solidFill>
                  <a:schemeClr val="tx2">
                    <a:lumMod val="50000"/>
                    <a:lumOff val="50000"/>
                  </a:schemeClr>
                </a:solidFill>
              </a:rPr>
              <a:t>For this index, the methodology was developed so a comprehensive approach of the issue at hand must be developed for policy changes to have an impact on the ranking.</a:t>
            </a:r>
          </a:p>
        </p:txBody>
      </p:sp>
    </p:spTree>
    <p:extLst>
      <p:ext uri="{BB962C8B-B14F-4D97-AF65-F5344CB8AC3E}">
        <p14:creationId xmlns:p14="http://schemas.microsoft.com/office/powerpoint/2010/main" val="3247540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BEB35-5950-31F4-E086-4EB385F0E8BC}"/>
              </a:ext>
            </a:extLst>
          </p:cNvPr>
          <p:cNvPicPr>
            <a:picLocks noChangeAspect="1"/>
          </p:cNvPicPr>
          <p:nvPr/>
        </p:nvPicPr>
        <p:blipFill rotWithShape="1">
          <a:blip r:embed="rId3"/>
          <a:srcRect l="11667" t="16434" r="14448" b="28992"/>
          <a:stretch/>
        </p:blipFill>
        <p:spPr>
          <a:xfrm>
            <a:off x="420291" y="1842187"/>
            <a:ext cx="7322426" cy="3042289"/>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8133908" y="2006944"/>
            <a:ext cx="3784009" cy="287406"/>
          </a:xfrm>
        </p:spPr>
        <p:txBody>
          <a:bodyPr/>
          <a:lstStyle/>
          <a:p>
            <a:pPr algn="ctr"/>
            <a:r>
              <a:rPr lang="en-US" sz="3200" dirty="0">
                <a:solidFill>
                  <a:schemeClr val="tx1"/>
                </a:solidFill>
              </a:rPr>
              <a:t>Simulations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7872259" y="2629225"/>
            <a:ext cx="4157211" cy="171949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400" dirty="0">
                <a:solidFill>
                  <a:schemeClr val="tx2">
                    <a:lumMod val="50000"/>
                    <a:lumOff val="50000"/>
                  </a:schemeClr>
                </a:solidFill>
              </a:rPr>
              <a:t>Go to </a:t>
            </a:r>
            <a:r>
              <a:rPr lang="en-US" sz="2400" dirty="0">
                <a:solidFill>
                  <a:schemeClr val="tx2">
                    <a:lumMod val="50000"/>
                    <a:lumOff val="50000"/>
                  </a:schemeClr>
                </a:solidFill>
                <a:hlinkClick r:id="rId4"/>
              </a:rPr>
              <a:t>https://gender.unescwa.org</a:t>
            </a:r>
            <a:r>
              <a:rPr lang="en-US" sz="2400" dirty="0">
                <a:solidFill>
                  <a:schemeClr val="tx2">
                    <a:lumMod val="50000"/>
                    <a:lumOff val="50000"/>
                  </a:schemeClr>
                </a:solidFill>
              </a:rPr>
              <a:t> </a:t>
            </a:r>
          </a:p>
          <a:p>
            <a:pPr algn="ctr"/>
            <a:r>
              <a:rPr lang="en-US" sz="2400" dirty="0">
                <a:solidFill>
                  <a:schemeClr val="tx2">
                    <a:lumMod val="50000"/>
                    <a:lumOff val="50000"/>
                  </a:schemeClr>
                </a:solidFill>
              </a:rPr>
              <a:t>Click on ‘Gender Indices’</a:t>
            </a:r>
          </a:p>
        </p:txBody>
      </p:sp>
    </p:spTree>
    <p:extLst>
      <p:ext uri="{BB962C8B-B14F-4D97-AF65-F5344CB8AC3E}">
        <p14:creationId xmlns:p14="http://schemas.microsoft.com/office/powerpoint/2010/main" val="919513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a:xfrm>
            <a:off x="955602" y="719271"/>
            <a:ext cx="10280796" cy="414338"/>
          </a:xfrm>
        </p:spPr>
        <p:txBody>
          <a:bodyPr/>
          <a:lstStyle/>
          <a:p>
            <a:pPr algn="l"/>
            <a:r>
              <a:rPr lang="en-GB" sz="2800" dirty="0"/>
              <a:t>Indices Simulation Tool for Policymakers in the Arab Region (ISPAR)</a:t>
            </a:r>
            <a:endParaRPr lang="en-US" sz="2800" dirty="0"/>
          </a:p>
        </p:txBody>
      </p:sp>
      <p:sp>
        <p:nvSpPr>
          <p:cNvPr id="14" name="TextBox 13">
            <a:extLst>
              <a:ext uri="{FF2B5EF4-FFF2-40B4-BE49-F238E27FC236}">
                <a16:creationId xmlns:a16="http://schemas.microsoft.com/office/drawing/2014/main" id="{0633D21F-EC4D-E031-C8EE-3B50004383A0}"/>
              </a:ext>
            </a:extLst>
          </p:cNvPr>
          <p:cNvSpPr txBox="1"/>
          <p:nvPr/>
        </p:nvSpPr>
        <p:spPr>
          <a:xfrm>
            <a:off x="6001407" y="4349790"/>
            <a:ext cx="4767493" cy="492443"/>
          </a:xfrm>
          <a:prstGeom prst="rect">
            <a:avLst/>
          </a:prstGeom>
          <a:noFill/>
        </p:spPr>
        <p:txBody>
          <a:bodyPr wrap="square" rtlCol="0">
            <a:spAutoFit/>
          </a:bodyPr>
          <a:lstStyle/>
          <a:p>
            <a:endParaRPr lang="en-US" b="1" dirty="0">
              <a:solidFill>
                <a:srgbClr val="23233A"/>
              </a:solidFill>
              <a:latin typeface="soleil"/>
            </a:endParaRPr>
          </a:p>
          <a:p>
            <a:endParaRPr lang="en-US" sz="800" b="1" i="0" dirty="0">
              <a:solidFill>
                <a:srgbClr val="23233A"/>
              </a:solidFill>
              <a:effectLst/>
              <a:latin typeface="soleil"/>
            </a:endParaRPr>
          </a:p>
        </p:txBody>
      </p:sp>
      <p:grpSp>
        <p:nvGrpSpPr>
          <p:cNvPr id="3" name="Group 2">
            <a:extLst>
              <a:ext uri="{FF2B5EF4-FFF2-40B4-BE49-F238E27FC236}">
                <a16:creationId xmlns:a16="http://schemas.microsoft.com/office/drawing/2014/main" id="{9145AF71-6B54-9C46-5742-24FB7887C37F}"/>
              </a:ext>
            </a:extLst>
          </p:cNvPr>
          <p:cNvGrpSpPr/>
          <p:nvPr/>
        </p:nvGrpSpPr>
        <p:grpSpPr>
          <a:xfrm>
            <a:off x="824087" y="1774016"/>
            <a:ext cx="5119513" cy="4820841"/>
            <a:chOff x="824087" y="1438736"/>
            <a:chExt cx="5241300" cy="5021837"/>
          </a:xfrm>
        </p:grpSpPr>
        <p:pic>
          <p:nvPicPr>
            <p:cNvPr id="4" name="Picture 3">
              <a:extLst>
                <a:ext uri="{FF2B5EF4-FFF2-40B4-BE49-F238E27FC236}">
                  <a16:creationId xmlns:a16="http://schemas.microsoft.com/office/drawing/2014/main" id="{04D74A33-E62B-8FFD-2DAB-D39FEE8DDB7E}"/>
                </a:ext>
              </a:extLst>
            </p:cNvPr>
            <p:cNvPicPr>
              <a:picLocks noChangeAspect="1"/>
            </p:cNvPicPr>
            <p:nvPr/>
          </p:nvPicPr>
          <p:blipFill>
            <a:blip r:embed="rId3"/>
            <a:stretch>
              <a:fillRect/>
            </a:stretch>
          </p:blipFill>
          <p:spPr>
            <a:xfrm>
              <a:off x="824087" y="1438736"/>
              <a:ext cx="5241300" cy="5021837"/>
            </a:xfrm>
            <a:prstGeom prst="rect">
              <a:avLst/>
            </a:prstGeom>
          </p:spPr>
        </p:pic>
        <p:sp>
          <p:nvSpPr>
            <p:cNvPr id="5" name="Rectangle 4">
              <a:extLst>
                <a:ext uri="{FF2B5EF4-FFF2-40B4-BE49-F238E27FC236}">
                  <a16:creationId xmlns:a16="http://schemas.microsoft.com/office/drawing/2014/main" id="{1F1BCEBA-FBF0-8460-67A4-71E6DD72F680}"/>
                </a:ext>
              </a:extLst>
            </p:cNvPr>
            <p:cNvSpPr/>
            <p:nvPr/>
          </p:nvSpPr>
          <p:spPr>
            <a:xfrm>
              <a:off x="1173707" y="2745872"/>
              <a:ext cx="4455994" cy="2071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7" name="Picture 6">
            <a:extLst>
              <a:ext uri="{FF2B5EF4-FFF2-40B4-BE49-F238E27FC236}">
                <a16:creationId xmlns:a16="http://schemas.microsoft.com/office/drawing/2014/main" id="{A7BEBA8F-EB6C-B7E1-30AD-171A5699DE24}"/>
              </a:ext>
            </a:extLst>
          </p:cNvPr>
          <p:cNvPicPr>
            <a:picLocks noChangeAspect="1"/>
          </p:cNvPicPr>
          <p:nvPr/>
        </p:nvPicPr>
        <p:blipFill>
          <a:blip r:embed="rId4"/>
          <a:stretch>
            <a:fillRect/>
          </a:stretch>
        </p:blipFill>
        <p:spPr>
          <a:xfrm>
            <a:off x="6713550" y="1859129"/>
            <a:ext cx="4430843" cy="4537610"/>
          </a:xfrm>
          <a:prstGeom prst="rect">
            <a:avLst/>
          </a:prstGeom>
        </p:spPr>
      </p:pic>
    </p:spTree>
    <p:extLst>
      <p:ext uri="{BB962C8B-B14F-4D97-AF65-F5344CB8AC3E}">
        <p14:creationId xmlns:p14="http://schemas.microsoft.com/office/powerpoint/2010/main" val="38027905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2D65B-7A44-E27E-13CB-C3BFE480EA59}"/>
              </a:ext>
            </a:extLst>
          </p:cNvPr>
          <p:cNvPicPr>
            <a:picLocks noChangeAspect="1"/>
          </p:cNvPicPr>
          <p:nvPr/>
        </p:nvPicPr>
        <p:blipFill>
          <a:blip r:embed="rId3"/>
          <a:stretch>
            <a:fillRect/>
          </a:stretch>
        </p:blipFill>
        <p:spPr>
          <a:xfrm>
            <a:off x="2693726" y="1381208"/>
            <a:ext cx="6601408" cy="4921503"/>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Women, Peace, and Security Index</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275840" y="3627120"/>
            <a:ext cx="2103120" cy="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country for benchmarking</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756400" y="1235581"/>
            <a:ext cx="2763520" cy="67317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113280" y="1464277"/>
            <a:ext cx="1087120" cy="52583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753568" y="96934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selected index</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8207100" y="2296160"/>
            <a:ext cx="1341977" cy="71988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782725" y="274980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Link to the webpage of the selected index</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538448" y="3111834"/>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Year of the last ranking available</a:t>
            </a:r>
          </a:p>
          <a:p>
            <a:pPr marL="0" indent="0">
              <a:buFont typeface="Garamond" pitchFamily="18" charset="0"/>
              <a:buNone/>
            </a:pPr>
            <a:r>
              <a:rPr lang="en-GB" dirty="0">
                <a:latin typeface="Arial" panose="020B0604020202020204" pitchFamily="34" charset="0"/>
                <a:cs typeface="Arial" panose="020B0604020202020204" pitchFamily="34" charset="0"/>
              </a:rPr>
              <a:t>Rank and score</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75840" y="3627120"/>
            <a:ext cx="924560" cy="31496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329996" y="3627120"/>
            <a:ext cx="870404" cy="65270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569341" y="5364007"/>
            <a:ext cx="1869089" cy="12222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Dimensions with rank and score per dimension</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a:off x="2438430" y="5975132"/>
            <a:ext cx="545254" cy="1615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0E2F60-4463-13AA-A3CC-B344BD360DA9}"/>
              </a:ext>
            </a:extLst>
          </p:cNvPr>
          <p:cNvCxnSpPr>
            <a:cxnSpLocks/>
          </p:cNvCxnSpPr>
          <p:nvPr/>
        </p:nvCxnSpPr>
        <p:spPr>
          <a:xfrm>
            <a:off x="2329996" y="3627120"/>
            <a:ext cx="1737392" cy="189839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549077" y="5693153"/>
            <a:ext cx="1791548"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Scroll down…</a:t>
            </a:r>
            <a:endParaRPr lang="en-GB" dirty="0"/>
          </a:p>
        </p:txBody>
      </p:sp>
    </p:spTree>
    <p:extLst>
      <p:ext uri="{BB962C8B-B14F-4D97-AF65-F5344CB8AC3E}">
        <p14:creationId xmlns:p14="http://schemas.microsoft.com/office/powerpoint/2010/main" val="83141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D8C29-B7C0-F5BB-3D15-8A599AEB0892}"/>
              </a:ext>
            </a:extLst>
          </p:cNvPr>
          <p:cNvPicPr>
            <a:picLocks noChangeAspect="1"/>
          </p:cNvPicPr>
          <p:nvPr/>
        </p:nvPicPr>
        <p:blipFill>
          <a:blip r:embed="rId3"/>
          <a:stretch>
            <a:fillRect/>
          </a:stretch>
        </p:blipFill>
        <p:spPr>
          <a:xfrm>
            <a:off x="2740883" y="1075313"/>
            <a:ext cx="6752227" cy="5254752"/>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Women, Peace, and Security Index</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215294" y="2590800"/>
            <a:ext cx="909715" cy="64526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645952"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Country’s name</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608064" y="1017246"/>
            <a:ext cx="3064256" cy="26442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215294" y="1197504"/>
            <a:ext cx="848320" cy="4935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672320" y="734288"/>
            <a:ext cx="1869088" cy="4572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Index’s name</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a:stCxn id="16" idx="1"/>
          </p:cNvCxnSpPr>
          <p:nvPr/>
        </p:nvCxnSpPr>
        <p:spPr>
          <a:xfrm flipH="1">
            <a:off x="7022592" y="3739076"/>
            <a:ext cx="2649728" cy="196203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19785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Box in which the impact of the rank and score will be shown. For now, the year of the last ranking, the rank and score are provided for reference</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363924" y="2296160"/>
            <a:ext cx="1791548" cy="152399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dimension’s name to see the KPIs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06686" y="2581855"/>
            <a:ext cx="900628" cy="105346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207719" y="2628056"/>
            <a:ext cx="899595" cy="156731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77139" y="5465380"/>
            <a:ext cx="2122890"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400029" y="3693388"/>
            <a:ext cx="3904411" cy="217456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193799" y="5989437"/>
            <a:ext cx="2826129"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Exploring the interlinkages among KPIs…</a:t>
            </a:r>
            <a:endParaRPr lang="en-GB" dirty="0"/>
          </a:p>
        </p:txBody>
      </p:sp>
      <p:sp>
        <p:nvSpPr>
          <p:cNvPr id="18" name="Content Placeholder 2">
            <a:extLst>
              <a:ext uri="{FF2B5EF4-FFF2-40B4-BE49-F238E27FC236}">
                <a16:creationId xmlns:a16="http://schemas.microsoft.com/office/drawing/2014/main" id="{FEBD798B-5D50-0BE3-8C33-DCC28C3D8BBF}"/>
              </a:ext>
            </a:extLst>
          </p:cNvPr>
          <p:cNvSpPr txBox="1">
            <a:spLocks/>
          </p:cNvSpPr>
          <p:nvPr/>
        </p:nvSpPr>
        <p:spPr>
          <a:xfrm>
            <a:off x="302699" y="4195368"/>
            <a:ext cx="2122890"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benchmarks</a:t>
            </a:r>
            <a:endParaRPr lang="en-GB" dirty="0"/>
          </a:p>
        </p:txBody>
      </p:sp>
      <p:cxnSp>
        <p:nvCxnSpPr>
          <p:cNvPr id="19" name="Straight Arrow Connector 18">
            <a:extLst>
              <a:ext uri="{FF2B5EF4-FFF2-40B4-BE49-F238E27FC236}">
                <a16:creationId xmlns:a16="http://schemas.microsoft.com/office/drawing/2014/main" id="{01C30888-019F-66A1-A64A-9B69F1E441E9}"/>
              </a:ext>
            </a:extLst>
          </p:cNvPr>
          <p:cNvCxnSpPr>
            <a:cxnSpLocks/>
            <a:stCxn id="18" idx="3"/>
          </p:cNvCxnSpPr>
          <p:nvPr/>
        </p:nvCxnSpPr>
        <p:spPr>
          <a:xfrm flipV="1">
            <a:off x="2425589" y="2721647"/>
            <a:ext cx="3552810" cy="18762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10BF8680-6C82-D0AC-D29B-C42A3D00E76C}"/>
              </a:ext>
            </a:extLst>
          </p:cNvPr>
          <p:cNvSpPr txBox="1">
            <a:spLocks/>
          </p:cNvSpPr>
          <p:nvPr/>
        </p:nvSpPr>
        <p:spPr>
          <a:xfrm>
            <a:off x="2913334" y="5701114"/>
            <a:ext cx="2491785"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Aspirational values of the KPIs in Red</a:t>
            </a:r>
            <a:endParaRPr lang="en-GB" dirty="0"/>
          </a:p>
        </p:txBody>
      </p:sp>
      <p:cxnSp>
        <p:nvCxnSpPr>
          <p:cNvPr id="31" name="Straight Arrow Connector 30">
            <a:extLst>
              <a:ext uri="{FF2B5EF4-FFF2-40B4-BE49-F238E27FC236}">
                <a16:creationId xmlns:a16="http://schemas.microsoft.com/office/drawing/2014/main" id="{0D092C42-D4EC-DD5D-DF13-A2B0E4CF0AD2}"/>
              </a:ext>
            </a:extLst>
          </p:cNvPr>
          <p:cNvCxnSpPr>
            <a:cxnSpLocks/>
          </p:cNvCxnSpPr>
          <p:nvPr/>
        </p:nvCxnSpPr>
        <p:spPr>
          <a:xfrm flipV="1">
            <a:off x="4908633" y="4656006"/>
            <a:ext cx="729040" cy="121194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4C7D937-B367-CE6A-08CF-BF08464CC801}"/>
              </a:ext>
            </a:extLst>
          </p:cNvPr>
          <p:cNvCxnSpPr>
            <a:cxnSpLocks/>
            <a:stCxn id="26" idx="3"/>
          </p:cNvCxnSpPr>
          <p:nvPr/>
        </p:nvCxnSpPr>
        <p:spPr>
          <a:xfrm flipV="1">
            <a:off x="2400029" y="4195368"/>
            <a:ext cx="3757580" cy="167258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1B470FD-2162-BA7C-E2D8-8451118ED52D}"/>
              </a:ext>
            </a:extLst>
          </p:cNvPr>
          <p:cNvCxnSpPr>
            <a:cxnSpLocks/>
          </p:cNvCxnSpPr>
          <p:nvPr/>
        </p:nvCxnSpPr>
        <p:spPr>
          <a:xfrm flipV="1">
            <a:off x="2382407" y="4652696"/>
            <a:ext cx="3896473" cy="121525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004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bg/>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6">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bg/>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9">
                                            <p:bg/>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P spid="18" grpId="0" uiExpand="1" build="p" animBg="1"/>
      <p:bldP spid="29"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355966" y="1448297"/>
            <a:ext cx="11480068" cy="566555"/>
          </a:xfrm>
        </p:spPr>
        <p:txBody>
          <a:bodyPr/>
          <a:lstStyle/>
          <a:p>
            <a:pPr algn="ctr"/>
            <a:r>
              <a:rPr lang="en-US" sz="3200" dirty="0">
                <a:solidFill>
                  <a:schemeClr val="tx1"/>
                </a:solidFill>
              </a:rPr>
              <a:t>The need to have a comprehensive approach</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2133600" y="2117398"/>
            <a:ext cx="9321800" cy="311382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a:pPr>
            <a:r>
              <a:rPr lang="en-US" sz="2800" dirty="0">
                <a:solidFill>
                  <a:schemeClr val="tx2">
                    <a:lumMod val="50000"/>
                    <a:lumOff val="50000"/>
                  </a:schemeClr>
                </a:solidFill>
              </a:rPr>
              <a:t>Improving on one indicator may have a quite small if any impact on the ranking while others have large impact on the ranking</a:t>
            </a:r>
          </a:p>
          <a:p>
            <a:pPr marL="514350" indent="-514350" algn="l">
              <a:buFont typeface="+mj-lt"/>
              <a:buAutoNum type="arabicPeriod"/>
            </a:pPr>
            <a:r>
              <a:rPr lang="en-US" sz="2800" dirty="0">
                <a:solidFill>
                  <a:schemeClr val="tx2">
                    <a:lumMod val="50000"/>
                    <a:lumOff val="50000"/>
                  </a:schemeClr>
                </a:solidFill>
              </a:rPr>
              <a:t>Actions must be taken at various level to see a meaningful improvement on the ranking</a:t>
            </a:r>
          </a:p>
          <a:p>
            <a:pPr marL="514350" indent="-514350" algn="l">
              <a:buFont typeface="+mj-lt"/>
              <a:buAutoNum type="arabicPeriod"/>
            </a:pPr>
            <a:r>
              <a:rPr lang="en-US" sz="2800" dirty="0">
                <a:solidFill>
                  <a:schemeClr val="tx2">
                    <a:lumMod val="50000"/>
                    <a:lumOff val="50000"/>
                  </a:schemeClr>
                </a:solidFill>
              </a:rPr>
              <a:t>Stresses the need for cooperation across Ministries</a:t>
            </a:r>
          </a:p>
          <a:p>
            <a:pPr marL="514350" indent="-514350" algn="l">
              <a:buFont typeface="+mj-lt"/>
              <a:buAutoNum type="arabicPeriod"/>
            </a:pPr>
            <a:endParaRPr lang="en-US" sz="2800" dirty="0">
              <a:solidFill>
                <a:schemeClr val="tx2">
                  <a:lumMod val="50000"/>
                  <a:lumOff val="50000"/>
                </a:schemeClr>
              </a:solidFill>
            </a:endParaRPr>
          </a:p>
        </p:txBody>
      </p:sp>
    </p:spTree>
    <p:extLst>
      <p:ext uri="{BB962C8B-B14F-4D97-AF65-F5344CB8AC3E}">
        <p14:creationId xmlns:p14="http://schemas.microsoft.com/office/powerpoint/2010/main" val="3932798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4228395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1629101" y="3622137"/>
            <a:ext cx="8936846" cy="457201"/>
          </a:xfrm>
        </p:spPr>
        <p:txBody>
          <a:bodyPr/>
          <a:lstStyle/>
          <a:p>
            <a:r>
              <a:rPr lang="en-US" sz="2000" dirty="0">
                <a:solidFill>
                  <a:schemeClr val="tx1"/>
                </a:solidFill>
              </a:rPr>
              <a:t>Nathalie PICASSO-GRAND, Data Scientist, ESCWA</a:t>
            </a:r>
          </a:p>
          <a:p>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2183027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798185"/>
            <a:ext cx="8961915" cy="632008"/>
          </a:xfrm>
        </p:spPr>
        <p:txBody>
          <a:bodyPr/>
          <a:lstStyle/>
          <a:p>
            <a:pPr algn="ctr"/>
            <a:r>
              <a:rPr lang="en-GB" sz="3200" dirty="0">
                <a:solidFill>
                  <a:schemeClr val="tx1"/>
                </a:solidFill>
              </a:rPr>
              <a:t>Session VI: The World Bank’s Women, Business and the Law Index</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453160" y="3363332"/>
            <a:ext cx="9285679" cy="280873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will introduce the World Bank’s Women, Business and the Law Index and allow participants to use the ISPAR tool to retrieve country results. Participants will then present their experience around the use of ISPAR to analyse their rankings and scores.</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858109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657242"/>
            <a:ext cx="9083835" cy="392678"/>
          </a:xfrm>
        </p:spPr>
        <p:txBody>
          <a:bodyPr/>
          <a:lstStyle/>
          <a:p>
            <a:pPr algn="ctr"/>
            <a:r>
              <a:rPr lang="en-US" sz="3200" dirty="0">
                <a:solidFill>
                  <a:schemeClr val="tx1"/>
                </a:solidFill>
              </a:rPr>
              <a:t>Women Business and the Law Index: The specificities of a ‘discrete’ index</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109472" y="3231277"/>
            <a:ext cx="10580624" cy="2069375"/>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solidFill>
                  <a:schemeClr val="tx2">
                    <a:lumMod val="50000"/>
                    <a:lumOff val="50000"/>
                  </a:schemeClr>
                </a:solidFill>
              </a:rPr>
              <a:t>This index uses bullion indicators which take the value 0 or 1. It captures the content of the law and its intent through surveys.</a:t>
            </a:r>
          </a:p>
          <a:p>
            <a:pPr algn="l"/>
            <a:r>
              <a:rPr lang="en-US" sz="2800" dirty="0">
                <a:solidFill>
                  <a:schemeClr val="tx2">
                    <a:lumMod val="50000"/>
                    <a:lumOff val="50000"/>
                  </a:schemeClr>
                </a:solidFill>
              </a:rPr>
              <a:t>It is important to identify the low-hanging fruits.</a:t>
            </a:r>
          </a:p>
        </p:txBody>
      </p:sp>
    </p:spTree>
    <p:extLst>
      <p:ext uri="{BB962C8B-B14F-4D97-AF65-F5344CB8AC3E}">
        <p14:creationId xmlns:p14="http://schemas.microsoft.com/office/powerpoint/2010/main" val="24255113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BEB35-5950-31F4-E086-4EB385F0E8BC}"/>
              </a:ext>
            </a:extLst>
          </p:cNvPr>
          <p:cNvPicPr>
            <a:picLocks noChangeAspect="1"/>
          </p:cNvPicPr>
          <p:nvPr/>
        </p:nvPicPr>
        <p:blipFill rotWithShape="1">
          <a:blip r:embed="rId3"/>
          <a:srcRect l="11667" t="16434" r="14448" b="28992"/>
          <a:stretch/>
        </p:blipFill>
        <p:spPr>
          <a:xfrm>
            <a:off x="420291" y="1842187"/>
            <a:ext cx="7322426" cy="3042289"/>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8133908" y="2006944"/>
            <a:ext cx="3784009" cy="287406"/>
          </a:xfrm>
        </p:spPr>
        <p:txBody>
          <a:bodyPr/>
          <a:lstStyle/>
          <a:p>
            <a:pPr algn="ctr"/>
            <a:r>
              <a:rPr lang="en-US" sz="3200" dirty="0">
                <a:solidFill>
                  <a:schemeClr val="tx1"/>
                </a:solidFill>
              </a:rPr>
              <a:t>Simulations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7872259" y="2629225"/>
            <a:ext cx="4157211" cy="171949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400" dirty="0">
                <a:solidFill>
                  <a:schemeClr val="tx2">
                    <a:lumMod val="50000"/>
                    <a:lumOff val="50000"/>
                  </a:schemeClr>
                </a:solidFill>
              </a:rPr>
              <a:t>Go to </a:t>
            </a:r>
            <a:r>
              <a:rPr lang="en-US" sz="2400" dirty="0">
                <a:solidFill>
                  <a:schemeClr val="tx2">
                    <a:lumMod val="50000"/>
                    <a:lumOff val="50000"/>
                  </a:schemeClr>
                </a:solidFill>
                <a:hlinkClick r:id="rId4"/>
              </a:rPr>
              <a:t>https://gender.unescwa.org</a:t>
            </a:r>
            <a:r>
              <a:rPr lang="en-US" sz="2400" dirty="0">
                <a:solidFill>
                  <a:schemeClr val="tx2">
                    <a:lumMod val="50000"/>
                    <a:lumOff val="50000"/>
                  </a:schemeClr>
                </a:solidFill>
              </a:rPr>
              <a:t> </a:t>
            </a:r>
          </a:p>
          <a:p>
            <a:pPr algn="ctr"/>
            <a:r>
              <a:rPr lang="en-US" sz="2400" dirty="0">
                <a:solidFill>
                  <a:schemeClr val="tx2">
                    <a:lumMod val="50000"/>
                    <a:lumOff val="50000"/>
                  </a:schemeClr>
                </a:solidFill>
              </a:rPr>
              <a:t>Click on ‘Gender Indices’</a:t>
            </a:r>
          </a:p>
        </p:txBody>
      </p:sp>
    </p:spTree>
    <p:extLst>
      <p:ext uri="{BB962C8B-B14F-4D97-AF65-F5344CB8AC3E}">
        <p14:creationId xmlns:p14="http://schemas.microsoft.com/office/powerpoint/2010/main" val="2447044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D79FCF-0493-7EA8-9283-50B3CFB8F08A}"/>
              </a:ext>
            </a:extLst>
          </p:cNvPr>
          <p:cNvPicPr>
            <a:picLocks noChangeAspect="1"/>
          </p:cNvPicPr>
          <p:nvPr/>
        </p:nvPicPr>
        <p:blipFill>
          <a:blip r:embed="rId3"/>
          <a:stretch>
            <a:fillRect/>
          </a:stretch>
        </p:blipFill>
        <p:spPr>
          <a:xfrm>
            <a:off x="2692367" y="1122656"/>
            <a:ext cx="6698829" cy="5134454"/>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Women, Business and the Law</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a:off x="2275840" y="3627120"/>
            <a:ext cx="2763520" cy="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country for benchmarking</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flipH="1">
            <a:off x="6756400" y="1235581"/>
            <a:ext cx="2763520" cy="3771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113280" y="1464277"/>
            <a:ext cx="1087120" cy="52583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753568" y="96934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Brief description of the selected index</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flipV="1">
            <a:off x="8207100" y="2296160"/>
            <a:ext cx="1341977" cy="71988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782725" y="2749805"/>
            <a:ext cx="1791548" cy="153001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Link to the webpage of the selected index</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538448" y="3111834"/>
            <a:ext cx="1791548" cy="183741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Year of the last ranking available</a:t>
            </a:r>
          </a:p>
          <a:p>
            <a:pPr marL="0" indent="0">
              <a:buFont typeface="Garamond" pitchFamily="18" charset="0"/>
              <a:buNone/>
            </a:pPr>
            <a:r>
              <a:rPr lang="en-GB" dirty="0">
                <a:latin typeface="Arial" panose="020B0604020202020204" pitchFamily="34" charset="0"/>
                <a:cs typeface="Arial" panose="020B0604020202020204" pitchFamily="34" charset="0"/>
              </a:rPr>
              <a:t>Rank and score</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2275840" y="3627120"/>
            <a:ext cx="924560" cy="31496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1E4DFD-35CE-3CFE-FE96-32B682208208}"/>
              </a:ext>
            </a:extLst>
          </p:cNvPr>
          <p:cNvCxnSpPr>
            <a:cxnSpLocks/>
          </p:cNvCxnSpPr>
          <p:nvPr/>
        </p:nvCxnSpPr>
        <p:spPr>
          <a:xfrm>
            <a:off x="2329996" y="3627120"/>
            <a:ext cx="870404" cy="65270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569341" y="5364007"/>
            <a:ext cx="1869089" cy="122225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Dimensions with rank and score per dimension</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a:off x="2438430" y="5975132"/>
            <a:ext cx="545254" cy="1615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0E2F60-4463-13AA-A3CC-B344BD360DA9}"/>
              </a:ext>
            </a:extLst>
          </p:cNvPr>
          <p:cNvCxnSpPr>
            <a:cxnSpLocks/>
          </p:cNvCxnSpPr>
          <p:nvPr/>
        </p:nvCxnSpPr>
        <p:spPr>
          <a:xfrm>
            <a:off x="2329996" y="3627120"/>
            <a:ext cx="1608020" cy="173688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9549077" y="5693153"/>
            <a:ext cx="1791548" cy="56395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Scroll down…</a:t>
            </a:r>
            <a:endParaRPr lang="en-GB" dirty="0"/>
          </a:p>
        </p:txBody>
      </p:sp>
      <p:sp>
        <p:nvSpPr>
          <p:cNvPr id="6" name="Content Placeholder 2">
            <a:extLst>
              <a:ext uri="{FF2B5EF4-FFF2-40B4-BE49-F238E27FC236}">
                <a16:creationId xmlns:a16="http://schemas.microsoft.com/office/drawing/2014/main" id="{6FD99398-1C91-611A-7A4A-4D7D24210882}"/>
              </a:ext>
            </a:extLst>
          </p:cNvPr>
          <p:cNvSpPr txBox="1">
            <a:spLocks/>
          </p:cNvSpPr>
          <p:nvPr/>
        </p:nvSpPr>
        <p:spPr>
          <a:xfrm>
            <a:off x="9782725" y="4457731"/>
            <a:ext cx="1791548" cy="8051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Regularly updated</a:t>
            </a:r>
            <a:endParaRPr lang="en-GB" dirty="0"/>
          </a:p>
        </p:txBody>
      </p:sp>
      <p:sp>
        <p:nvSpPr>
          <p:cNvPr id="9" name="Oval 8">
            <a:extLst>
              <a:ext uri="{FF2B5EF4-FFF2-40B4-BE49-F238E27FC236}">
                <a16:creationId xmlns:a16="http://schemas.microsoft.com/office/drawing/2014/main" id="{921A6067-4094-17E8-A6D6-F0AC393BE75A}"/>
              </a:ext>
            </a:extLst>
          </p:cNvPr>
          <p:cNvSpPr/>
          <p:nvPr/>
        </p:nvSpPr>
        <p:spPr>
          <a:xfrm>
            <a:off x="4872728" y="3370663"/>
            <a:ext cx="620681" cy="39624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642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bg/>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bg/>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P spid="37" grpId="0" uiExpand="1" build="p" animBg="1"/>
      <p:bldP spid="6" grpId="0" uiExpand="1" build="p"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17067-6F33-7901-88DC-03AA95072F10}"/>
              </a:ext>
            </a:extLst>
          </p:cNvPr>
          <p:cNvPicPr>
            <a:picLocks noChangeAspect="1"/>
          </p:cNvPicPr>
          <p:nvPr/>
        </p:nvPicPr>
        <p:blipFill>
          <a:blip r:embed="rId3"/>
          <a:stretch>
            <a:fillRect/>
          </a:stretch>
        </p:blipFill>
        <p:spPr>
          <a:xfrm>
            <a:off x="2912400" y="1100799"/>
            <a:ext cx="6390096" cy="5092963"/>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Women, Business and the Law</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2019129" y="2215316"/>
            <a:ext cx="923200" cy="60885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538448" y="990049"/>
            <a:ext cx="1645952"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Country’s name</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a:stCxn id="8" idx="1"/>
          </p:cNvCxnSpPr>
          <p:nvPr/>
        </p:nvCxnSpPr>
        <p:spPr>
          <a:xfrm flipH="1">
            <a:off x="6762307" y="962889"/>
            <a:ext cx="2910013" cy="27582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a:off x="2215294" y="1197504"/>
            <a:ext cx="575361" cy="8241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8250A0B-8DD5-52A5-8D56-B7AC0ACDD2F6}"/>
              </a:ext>
            </a:extLst>
          </p:cNvPr>
          <p:cNvSpPr txBox="1">
            <a:spLocks/>
          </p:cNvSpPr>
          <p:nvPr/>
        </p:nvSpPr>
        <p:spPr>
          <a:xfrm>
            <a:off x="9672320" y="734288"/>
            <a:ext cx="1869088" cy="45720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Index’s name</a:t>
            </a:r>
            <a:endParaRPr lang="en-GB" dirty="0"/>
          </a:p>
        </p:txBody>
      </p:sp>
      <p:cxnSp>
        <p:nvCxnSpPr>
          <p:cNvPr id="15" name="Straight Arrow Connector 14">
            <a:extLst>
              <a:ext uri="{FF2B5EF4-FFF2-40B4-BE49-F238E27FC236}">
                <a16:creationId xmlns:a16="http://schemas.microsoft.com/office/drawing/2014/main" id="{ABEC69D6-6085-F536-8CC1-C89DD2F1B9AC}"/>
              </a:ext>
            </a:extLst>
          </p:cNvPr>
          <p:cNvCxnSpPr>
            <a:cxnSpLocks/>
            <a:stCxn id="16" idx="1"/>
          </p:cNvCxnSpPr>
          <p:nvPr/>
        </p:nvCxnSpPr>
        <p:spPr>
          <a:xfrm flipH="1">
            <a:off x="6976961" y="3739076"/>
            <a:ext cx="2695359" cy="215603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9672320" y="2749805"/>
            <a:ext cx="2416727" cy="19785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850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Box in which the impact of the rank and score will be shown. For now, the year of the last ranking, the rank and score are provided for reference</a:t>
            </a:r>
            <a:endParaRPr lang="en-GB" dirty="0"/>
          </a:p>
        </p:txBody>
      </p: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363924" y="2296160"/>
            <a:ext cx="1791548" cy="152399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Click on the dimension’s name to see the KPIs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a:off x="1937040" y="2873220"/>
            <a:ext cx="944466" cy="233020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FBE384C7-C758-4741-27F2-253DF25105B4}"/>
              </a:ext>
            </a:extLst>
          </p:cNvPr>
          <p:cNvSpPr txBox="1">
            <a:spLocks/>
          </p:cNvSpPr>
          <p:nvPr/>
        </p:nvSpPr>
        <p:spPr>
          <a:xfrm>
            <a:off x="286383" y="4330124"/>
            <a:ext cx="2122890" cy="80514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Actual values of the KPIs</a:t>
            </a:r>
            <a:endParaRPr lang="en-GB" dirty="0"/>
          </a:p>
        </p:txBody>
      </p:sp>
      <p:cxnSp>
        <p:nvCxnSpPr>
          <p:cNvPr id="27" name="Straight Arrow Connector 26">
            <a:extLst>
              <a:ext uri="{FF2B5EF4-FFF2-40B4-BE49-F238E27FC236}">
                <a16:creationId xmlns:a16="http://schemas.microsoft.com/office/drawing/2014/main" id="{E1342221-EBEC-6863-53A8-44681096F557}"/>
              </a:ext>
            </a:extLst>
          </p:cNvPr>
          <p:cNvCxnSpPr>
            <a:cxnSpLocks/>
            <a:stCxn id="26" idx="3"/>
          </p:cNvCxnSpPr>
          <p:nvPr/>
        </p:nvCxnSpPr>
        <p:spPr>
          <a:xfrm flipV="1">
            <a:off x="2409273" y="3058157"/>
            <a:ext cx="4376832" cy="167453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0384CB1-603A-807B-C526-5F6E2CFA7B66}"/>
              </a:ext>
            </a:extLst>
          </p:cNvPr>
          <p:cNvCxnSpPr>
            <a:cxnSpLocks/>
            <a:stCxn id="26" idx="3"/>
          </p:cNvCxnSpPr>
          <p:nvPr/>
        </p:nvCxnSpPr>
        <p:spPr>
          <a:xfrm flipV="1">
            <a:off x="2409273" y="3551274"/>
            <a:ext cx="4364933" cy="118142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2D505A-754C-4BA9-A641-B18F81F558C3}"/>
              </a:ext>
            </a:extLst>
          </p:cNvPr>
          <p:cNvCxnSpPr>
            <a:cxnSpLocks/>
            <a:stCxn id="26" idx="3"/>
          </p:cNvCxnSpPr>
          <p:nvPr/>
        </p:nvCxnSpPr>
        <p:spPr>
          <a:xfrm flipV="1">
            <a:off x="2409273" y="3955017"/>
            <a:ext cx="4353034" cy="77767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360ACB-54AC-8737-9CF9-1B8AA84D4E88}"/>
              </a:ext>
            </a:extLst>
          </p:cNvPr>
          <p:cNvCxnSpPr>
            <a:cxnSpLocks/>
            <a:stCxn id="26" idx="3"/>
          </p:cNvCxnSpPr>
          <p:nvPr/>
        </p:nvCxnSpPr>
        <p:spPr>
          <a:xfrm flipV="1">
            <a:off x="2409273" y="2671590"/>
            <a:ext cx="4353034" cy="206110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322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bg/>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8" grpId="0" uiExpand="1" build="p" animBg="1"/>
      <p:bldP spid="16" grpId="0" uiExpand="1" build="p" animBg="1"/>
      <p:bldP spid="20" grpId="0" uiExpand="1" build="p" animBg="1"/>
      <p:bldP spid="26"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a:xfrm>
            <a:off x="955602" y="719271"/>
            <a:ext cx="10280796" cy="414338"/>
          </a:xfrm>
        </p:spPr>
        <p:txBody>
          <a:bodyPr/>
          <a:lstStyle/>
          <a:p>
            <a:pPr algn="l"/>
            <a:r>
              <a:rPr lang="en-GB" sz="2800" dirty="0"/>
              <a:t>Indices Simulation Tool for Policymakers in the Arab Region (ISPAR)</a:t>
            </a:r>
            <a:endParaRPr lang="en-US" sz="2800" dirty="0"/>
          </a:p>
        </p:txBody>
      </p:sp>
      <p:sp>
        <p:nvSpPr>
          <p:cNvPr id="14" name="TextBox 13">
            <a:extLst>
              <a:ext uri="{FF2B5EF4-FFF2-40B4-BE49-F238E27FC236}">
                <a16:creationId xmlns:a16="http://schemas.microsoft.com/office/drawing/2014/main" id="{0633D21F-EC4D-E031-C8EE-3B50004383A0}"/>
              </a:ext>
            </a:extLst>
          </p:cNvPr>
          <p:cNvSpPr txBox="1"/>
          <p:nvPr/>
        </p:nvSpPr>
        <p:spPr>
          <a:xfrm>
            <a:off x="6001407" y="4349790"/>
            <a:ext cx="4767493" cy="492443"/>
          </a:xfrm>
          <a:prstGeom prst="rect">
            <a:avLst/>
          </a:prstGeom>
          <a:noFill/>
        </p:spPr>
        <p:txBody>
          <a:bodyPr wrap="square" rtlCol="0">
            <a:spAutoFit/>
          </a:bodyPr>
          <a:lstStyle/>
          <a:p>
            <a:endParaRPr lang="en-US" b="1" dirty="0">
              <a:solidFill>
                <a:srgbClr val="23233A"/>
              </a:solidFill>
              <a:latin typeface="soleil"/>
            </a:endParaRPr>
          </a:p>
          <a:p>
            <a:endParaRPr lang="en-US" sz="800" b="1" i="0" dirty="0">
              <a:solidFill>
                <a:srgbClr val="23233A"/>
              </a:solidFill>
              <a:effectLst/>
              <a:latin typeface="soleil"/>
            </a:endParaRPr>
          </a:p>
        </p:txBody>
      </p:sp>
      <p:pic>
        <p:nvPicPr>
          <p:cNvPr id="3" name="Picture 2">
            <a:extLst>
              <a:ext uri="{FF2B5EF4-FFF2-40B4-BE49-F238E27FC236}">
                <a16:creationId xmlns:a16="http://schemas.microsoft.com/office/drawing/2014/main" id="{6E0EB56D-CBA6-992D-52E3-39DF0A9D2EDF}"/>
              </a:ext>
            </a:extLst>
          </p:cNvPr>
          <p:cNvPicPr>
            <a:picLocks noChangeAspect="1"/>
          </p:cNvPicPr>
          <p:nvPr/>
        </p:nvPicPr>
        <p:blipFill>
          <a:blip r:embed="rId3"/>
          <a:stretch>
            <a:fillRect/>
          </a:stretch>
        </p:blipFill>
        <p:spPr>
          <a:xfrm>
            <a:off x="467778" y="2143714"/>
            <a:ext cx="5119455" cy="3302046"/>
          </a:xfrm>
          <a:prstGeom prst="rect">
            <a:avLst/>
          </a:prstGeom>
          <a:noFill/>
          <a:ln>
            <a:noFill/>
          </a:ln>
        </p:spPr>
      </p:pic>
      <p:sp>
        <p:nvSpPr>
          <p:cNvPr id="5" name="Text Placeholder 3">
            <a:extLst>
              <a:ext uri="{FF2B5EF4-FFF2-40B4-BE49-F238E27FC236}">
                <a16:creationId xmlns:a16="http://schemas.microsoft.com/office/drawing/2014/main" id="{7470CC13-A3D2-0837-AC73-3BCD2CC241DE}"/>
              </a:ext>
            </a:extLst>
          </p:cNvPr>
          <p:cNvSpPr txBox="1">
            <a:spLocks/>
          </p:cNvSpPr>
          <p:nvPr/>
        </p:nvSpPr>
        <p:spPr>
          <a:xfrm>
            <a:off x="6001407" y="1669904"/>
            <a:ext cx="4372009" cy="1804185"/>
          </a:xfrm>
          <a:prstGeom prst="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1"/>
                </a:solidFill>
              </a:rPr>
              <a:t>Member States showed concerns about international indices used to assess their performances</a:t>
            </a:r>
          </a:p>
        </p:txBody>
      </p:sp>
      <p:sp>
        <p:nvSpPr>
          <p:cNvPr id="7" name="Arrow: Curved Right 6">
            <a:extLst>
              <a:ext uri="{FF2B5EF4-FFF2-40B4-BE49-F238E27FC236}">
                <a16:creationId xmlns:a16="http://schemas.microsoft.com/office/drawing/2014/main" id="{8AD2F27E-039E-D4A7-F221-42469D6724BF}"/>
              </a:ext>
            </a:extLst>
          </p:cNvPr>
          <p:cNvSpPr/>
          <p:nvPr/>
        </p:nvSpPr>
        <p:spPr>
          <a:xfrm rot="19867064">
            <a:off x="6366771" y="3491708"/>
            <a:ext cx="1029984" cy="1493384"/>
          </a:xfrm>
          <a:prstGeom prst="curvedRightArrow">
            <a:avLst/>
          </a:prstGeom>
          <a:solidFill>
            <a:schemeClr val="bg2">
              <a:lumMod val="2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a:extLst>
              <a:ext uri="{FF2B5EF4-FFF2-40B4-BE49-F238E27FC236}">
                <a16:creationId xmlns:a16="http://schemas.microsoft.com/office/drawing/2014/main" id="{2FCAE4C5-3CFA-CE29-A094-72BD477F3B5E}"/>
              </a:ext>
            </a:extLst>
          </p:cNvPr>
          <p:cNvPicPr>
            <a:picLocks noChangeAspect="1"/>
          </p:cNvPicPr>
          <p:nvPr/>
        </p:nvPicPr>
        <p:blipFill rotWithShape="1">
          <a:blip r:embed="rId4"/>
          <a:srcRect r="41749"/>
          <a:stretch/>
        </p:blipFill>
        <p:spPr>
          <a:xfrm>
            <a:off x="7693358" y="3667760"/>
            <a:ext cx="3977411" cy="2880610"/>
          </a:xfrm>
          <a:prstGeom prst="rect">
            <a:avLst/>
          </a:prstGeom>
        </p:spPr>
      </p:pic>
    </p:spTree>
    <p:extLst>
      <p:ext uri="{BB962C8B-B14F-4D97-AF65-F5344CB8AC3E}">
        <p14:creationId xmlns:p14="http://schemas.microsoft.com/office/powerpoint/2010/main" val="81634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79A71-B676-96C9-C3D4-2B2581965EE3}"/>
              </a:ext>
            </a:extLst>
          </p:cNvPr>
          <p:cNvPicPr>
            <a:picLocks noChangeAspect="1"/>
          </p:cNvPicPr>
          <p:nvPr/>
        </p:nvPicPr>
        <p:blipFill>
          <a:blip r:embed="rId3"/>
          <a:stretch>
            <a:fillRect/>
          </a:stretch>
        </p:blipFill>
        <p:spPr>
          <a:xfrm>
            <a:off x="252031" y="1311687"/>
            <a:ext cx="7031271" cy="3816447"/>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Women, Business and the Law</a:t>
            </a:r>
            <a:endParaRPr lang="en-US" sz="2800" b="1" dirty="0">
              <a:solidFill>
                <a:schemeClr val="tx1"/>
              </a:solidFill>
            </a:endParaRPr>
          </a:p>
        </p:txBody>
      </p:sp>
      <p:cxnSp>
        <p:nvCxnSpPr>
          <p:cNvPr id="15" name="Straight Arrow Connector 14">
            <a:extLst>
              <a:ext uri="{FF2B5EF4-FFF2-40B4-BE49-F238E27FC236}">
                <a16:creationId xmlns:a16="http://schemas.microsoft.com/office/drawing/2014/main" id="{ABEC69D6-6085-F536-8CC1-C89DD2F1B9AC}"/>
              </a:ext>
            </a:extLst>
          </p:cNvPr>
          <p:cNvCxnSpPr>
            <a:cxnSpLocks/>
          </p:cNvCxnSpPr>
          <p:nvPr/>
        </p:nvCxnSpPr>
        <p:spPr>
          <a:xfrm flipH="1">
            <a:off x="5797296" y="2527876"/>
            <a:ext cx="1873504" cy="11169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3E03E9B6-259F-56B2-092B-D1FA82F91A87}"/>
              </a:ext>
            </a:extLst>
          </p:cNvPr>
          <p:cNvSpPr txBox="1">
            <a:spLocks/>
          </p:cNvSpPr>
          <p:nvPr/>
        </p:nvSpPr>
        <p:spPr>
          <a:xfrm>
            <a:off x="7772400" y="1743966"/>
            <a:ext cx="3850256" cy="1977430"/>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Due to the methodology used to calculate this index, improving on one KPIs increase the dimension score and rank by 20 to 25% depending on the number of KPIS per dimension</a:t>
            </a:r>
          </a:p>
        </p:txBody>
      </p:sp>
      <p:sp>
        <p:nvSpPr>
          <p:cNvPr id="37" name="Content Placeholder 2">
            <a:extLst>
              <a:ext uri="{FF2B5EF4-FFF2-40B4-BE49-F238E27FC236}">
                <a16:creationId xmlns:a16="http://schemas.microsoft.com/office/drawing/2014/main" id="{DFBA2BC5-F719-AB4A-C138-9A502AEF1D27}"/>
              </a:ext>
            </a:extLst>
          </p:cNvPr>
          <p:cNvSpPr txBox="1">
            <a:spLocks/>
          </p:cNvSpPr>
          <p:nvPr/>
        </p:nvSpPr>
        <p:spPr>
          <a:xfrm>
            <a:off x="2137238" y="5296212"/>
            <a:ext cx="3841922" cy="1132216"/>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But here, the obstacles are laws which requires efforts and time to change</a:t>
            </a:r>
            <a:endParaRPr lang="en-GB" dirty="0"/>
          </a:p>
        </p:txBody>
      </p:sp>
      <p:cxnSp>
        <p:nvCxnSpPr>
          <p:cNvPr id="29" name="Straight Arrow Connector 28">
            <a:extLst>
              <a:ext uri="{FF2B5EF4-FFF2-40B4-BE49-F238E27FC236}">
                <a16:creationId xmlns:a16="http://schemas.microsoft.com/office/drawing/2014/main" id="{17DA7DEB-61D6-154A-418B-65B9BBC5156B}"/>
              </a:ext>
            </a:extLst>
          </p:cNvPr>
          <p:cNvCxnSpPr>
            <a:cxnSpLocks/>
          </p:cNvCxnSpPr>
          <p:nvPr/>
        </p:nvCxnSpPr>
        <p:spPr>
          <a:xfrm flipH="1" flipV="1">
            <a:off x="4419601" y="2071216"/>
            <a:ext cx="3301999" cy="45720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4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37"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657242"/>
            <a:ext cx="9083835" cy="392678"/>
          </a:xfrm>
        </p:spPr>
        <p:txBody>
          <a:bodyPr/>
          <a:lstStyle/>
          <a:p>
            <a:pPr algn="ctr"/>
            <a:r>
              <a:rPr lang="en-US" sz="3200" dirty="0">
                <a:solidFill>
                  <a:schemeClr val="tx1"/>
                </a:solidFill>
              </a:rPr>
              <a:t>Women Business and the Law Index: The specificities of a ‘discrete’ index</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916981" y="2866178"/>
            <a:ext cx="10669276" cy="246205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solidFill>
                  <a:schemeClr val="tx2">
                    <a:lumMod val="50000"/>
                    <a:lumOff val="50000"/>
                  </a:schemeClr>
                </a:solidFill>
              </a:rPr>
              <a:t>To improve on this kind of ranking, developing </a:t>
            </a:r>
            <a:r>
              <a:rPr lang="en-US" sz="2800" dirty="0">
                <a:solidFill>
                  <a:schemeClr val="tx1"/>
                </a:solidFill>
              </a:rPr>
              <a:t>short, medium, and long-term strategies is crucial</a:t>
            </a:r>
            <a:r>
              <a:rPr lang="en-US" sz="2800" dirty="0">
                <a:solidFill>
                  <a:schemeClr val="tx2">
                    <a:lumMod val="50000"/>
                    <a:lumOff val="50000"/>
                  </a:schemeClr>
                </a:solidFill>
              </a:rPr>
              <a:t> as it takes time to improve due to the very nature of the obstacles that can be administrative, legislative, cultural and religious.</a:t>
            </a:r>
          </a:p>
        </p:txBody>
      </p:sp>
    </p:spTree>
    <p:extLst>
      <p:ext uri="{BB962C8B-B14F-4D97-AF65-F5344CB8AC3E}">
        <p14:creationId xmlns:p14="http://schemas.microsoft.com/office/powerpoint/2010/main" val="707552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766394"/>
            <a:ext cx="9083835" cy="1596938"/>
          </a:xfrm>
        </p:spPr>
        <p:txBody>
          <a:bodyPr/>
          <a:lstStyle/>
          <a:p>
            <a:pPr algn="ctr"/>
            <a:r>
              <a:rPr lang="en-GB" sz="3200" dirty="0">
                <a:solidFill>
                  <a:schemeClr val="tx1"/>
                </a:solidFill>
              </a:rPr>
              <a:t>The advantage of ISPAR is that the tool allows to identify the NATURE of the obstacles and set a timeline for rankings improvement</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2" name="Text Placeholder 3">
            <a:extLst>
              <a:ext uri="{FF2B5EF4-FFF2-40B4-BE49-F238E27FC236}">
                <a16:creationId xmlns:a16="http://schemas.microsoft.com/office/drawing/2014/main" id="{D1602266-30EB-0CD8-66EE-C1B22E9010CE}"/>
              </a:ext>
            </a:extLst>
          </p:cNvPr>
          <p:cNvSpPr txBox="1">
            <a:spLocks/>
          </p:cNvSpPr>
          <p:nvPr/>
        </p:nvSpPr>
        <p:spPr>
          <a:xfrm>
            <a:off x="1176321" y="3505069"/>
            <a:ext cx="10409936" cy="1644243"/>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solidFill>
                  <a:schemeClr val="tx2">
                    <a:lumMod val="50000"/>
                    <a:lumOff val="50000"/>
                  </a:schemeClr>
                </a:solidFill>
              </a:rPr>
              <a:t>Having multiple Composite Indices on the platform allows developing a short-, medium-, and long-term strategy across all the Indices.</a:t>
            </a:r>
          </a:p>
        </p:txBody>
      </p:sp>
    </p:spTree>
    <p:extLst>
      <p:ext uri="{BB962C8B-B14F-4D97-AF65-F5344CB8AC3E}">
        <p14:creationId xmlns:p14="http://schemas.microsoft.com/office/powerpoint/2010/main" val="4127792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761562"/>
            <a:ext cx="8961915" cy="1059315"/>
          </a:xfrm>
        </p:spPr>
        <p:txBody>
          <a:bodyPr/>
          <a:lstStyle/>
          <a:p>
            <a:pPr algn="ctr"/>
            <a:r>
              <a:rPr lang="en-GB" sz="3200" dirty="0">
                <a:solidFill>
                  <a:schemeClr val="tx1"/>
                </a:solidFill>
              </a:rPr>
              <a:t>Session VII: Technical issues related to ISPAR</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2" name="Text Placeholder 3">
            <a:extLst>
              <a:ext uri="{FF2B5EF4-FFF2-40B4-BE49-F238E27FC236}">
                <a16:creationId xmlns:a16="http://schemas.microsoft.com/office/drawing/2014/main" id="{91CB8E9A-CCD5-FCB6-316F-56094DE12D90}"/>
              </a:ext>
            </a:extLst>
          </p:cNvPr>
          <p:cNvSpPr txBox="1">
            <a:spLocks/>
          </p:cNvSpPr>
          <p:nvPr/>
        </p:nvSpPr>
        <p:spPr>
          <a:xfrm>
            <a:off x="1248338" y="2562246"/>
            <a:ext cx="10399268" cy="1462079"/>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introduces technical issues and possible adaptations related to the customization and localization of the Indicator Simulation Tool to the country’s national context.</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8356803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2134897"/>
            <a:ext cx="9083835" cy="993647"/>
          </a:xfrm>
        </p:spPr>
        <p:txBody>
          <a:bodyPr/>
          <a:lstStyle/>
          <a:p>
            <a:pPr algn="ctr"/>
            <a:r>
              <a:rPr lang="en-GB" sz="3200" dirty="0">
                <a:solidFill>
                  <a:schemeClr val="tx1"/>
                </a:solidFill>
              </a:rPr>
              <a:t>Thank you for your time!</a:t>
            </a:r>
          </a:p>
          <a:p>
            <a:pPr algn="ctr"/>
            <a:r>
              <a:rPr lang="en-GB" sz="3200" dirty="0">
                <a:solidFill>
                  <a:schemeClr val="tx1"/>
                </a:solidFill>
                <a:hlinkClick r:id="rId3"/>
              </a:rPr>
              <a:t>grand@un.org</a:t>
            </a:r>
            <a:r>
              <a:rPr lang="en-GB" sz="3200" dirty="0">
                <a:solidFill>
                  <a:schemeClr val="tx1"/>
                </a:solidFill>
              </a:rPr>
              <a:t> </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10292871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15F00D-F99B-40B6-BE09-6B05B7B15B17}"/>
              </a:ext>
            </a:extLst>
          </p:cNvPr>
          <p:cNvSpPr>
            <a:spLocks noGrp="1"/>
          </p:cNvSpPr>
          <p:nvPr>
            <p:ph type="ctrTitle"/>
          </p:nvPr>
        </p:nvSpPr>
        <p:spPr>
          <a:xfrm>
            <a:off x="1629101" y="1006768"/>
            <a:ext cx="8933796" cy="2367383"/>
          </a:xfrm>
        </p:spPr>
        <p:txBody>
          <a:bodyPr>
            <a:normAutofit fontScale="90000"/>
          </a:bodyPr>
          <a:lstStyle/>
          <a:p>
            <a:pPr>
              <a:lnSpc>
                <a:spcPct val="150000"/>
              </a:lnSpc>
            </a:pPr>
            <a:r>
              <a:rPr lang="en-GB" sz="4000" dirty="0"/>
              <a:t>Workshop on the Use of the "Indices Simulation Tool for Policymakers in Kuwait”</a:t>
            </a:r>
            <a:endParaRPr lang="en-US" sz="4000" dirty="0"/>
          </a:p>
        </p:txBody>
      </p:sp>
      <p:sp>
        <p:nvSpPr>
          <p:cNvPr id="3" name="Text Placeholder 2"/>
          <p:cNvSpPr>
            <a:spLocks noGrp="1"/>
          </p:cNvSpPr>
          <p:nvPr>
            <p:ph type="subTitle" idx="1"/>
          </p:nvPr>
        </p:nvSpPr>
        <p:spPr>
          <a:xfrm>
            <a:off x="1629101" y="3622137"/>
            <a:ext cx="8936846" cy="457201"/>
          </a:xfrm>
        </p:spPr>
        <p:txBody>
          <a:bodyPr/>
          <a:lstStyle/>
          <a:p>
            <a:r>
              <a:rPr lang="en-US" sz="2000" dirty="0">
                <a:solidFill>
                  <a:schemeClr val="tx1"/>
                </a:solidFill>
              </a:rPr>
              <a:t>Nathalie PICASSO-GRAND, Data Scientist, ESCWA</a:t>
            </a:r>
          </a:p>
          <a:p>
            <a:endParaRPr lang="en-US" sz="2000" dirty="0"/>
          </a:p>
        </p:txBody>
      </p:sp>
      <p:sp>
        <p:nvSpPr>
          <p:cNvPr id="5" name="Text Placeholder 3">
            <a:extLst>
              <a:ext uri="{FF2B5EF4-FFF2-40B4-BE49-F238E27FC236}">
                <a16:creationId xmlns:a16="http://schemas.microsoft.com/office/drawing/2014/main" id="{1E9F05A5-6146-4BE3-B4E1-66827AE2B4EC}"/>
              </a:ext>
            </a:extLst>
          </p:cNvPr>
          <p:cNvSpPr txBox="1">
            <a:spLocks/>
          </p:cNvSpPr>
          <p:nvPr/>
        </p:nvSpPr>
        <p:spPr>
          <a:xfrm>
            <a:off x="5329947" y="3099602"/>
            <a:ext cx="1834646" cy="285377"/>
          </a:xfrm>
          <a:prstGeom prst="rect">
            <a:avLst/>
          </a:prstGeom>
        </p:spPr>
        <p:txBody>
          <a:bodyPr vert="horz" lIns="0" tIns="0" rIns="0" bIns="0"/>
          <a:lstStyle>
            <a:lvl1pPr marL="342900" indent="-342900" algn="l" defTabSz="457200" rtl="0" eaLnBrk="1" fontAlgn="base" hangingPunct="1">
              <a:lnSpc>
                <a:spcPts val="1800"/>
              </a:lnSpc>
              <a:spcBef>
                <a:spcPts val="0"/>
              </a:spcBef>
              <a:spcAft>
                <a:spcPct val="0"/>
              </a:spcAft>
              <a:buFont typeface="Arial" charset="0"/>
              <a:buNone/>
              <a:defRPr sz="1800" b="0" kern="1200" cap="none" baseline="0">
                <a:solidFill>
                  <a:schemeClr val="bg1">
                    <a:lumMod val="95000"/>
                  </a:schemeClr>
                </a:solidFill>
                <a:latin typeface="Arial"/>
                <a:ea typeface="ＭＳ Ｐゴシック" charset="-128"/>
                <a:cs typeface="Arial"/>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ＭＳ Ｐゴシック" charset="0"/>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0"/>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Text Placeholder 2">
            <a:extLst>
              <a:ext uri="{FF2B5EF4-FFF2-40B4-BE49-F238E27FC236}">
                <a16:creationId xmlns:a16="http://schemas.microsoft.com/office/drawing/2014/main" id="{2B7D1DE4-C6B8-7F93-2463-05C03902FE55}"/>
              </a:ext>
            </a:extLst>
          </p:cNvPr>
          <p:cNvSpPr txBox="1">
            <a:spLocks/>
          </p:cNvSpPr>
          <p:nvPr/>
        </p:nvSpPr>
        <p:spPr>
          <a:xfrm>
            <a:off x="2768424" y="3937533"/>
            <a:ext cx="8864591" cy="283610"/>
          </a:xfrm>
          <a:prstGeom prst="rect">
            <a:avLst/>
          </a:prstGeom>
        </p:spPr>
        <p:txBody>
          <a:bodyPr>
            <a:noAutofit/>
          </a:bodyPr>
          <a:lstStyle>
            <a:lvl1pPr marL="0" indent="0" algn="ctr" defTabSz="914400" rtl="0" eaLnBrk="1" latinLnBrk="0" hangingPunct="1">
              <a:lnSpc>
                <a:spcPct val="110000"/>
              </a:lnSpc>
              <a:spcBef>
                <a:spcPts val="0"/>
              </a:spcBef>
              <a:spcAft>
                <a:spcPts val="0"/>
              </a:spcAft>
              <a:buClr>
                <a:schemeClr val="tx1">
                  <a:lumMod val="85000"/>
                  <a:lumOff val="15000"/>
                </a:schemeClr>
              </a:buClr>
              <a:buFont typeface="Garamond" pitchFamily="18" charset="0"/>
              <a:buNone/>
              <a:defRPr sz="3200" kern="1200" spc="8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60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600" indent="0" algn="ctr" defTabSz="914400"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lgn="l"/>
            <a:endParaRPr lang="en-US" sz="1600" dirty="0"/>
          </a:p>
        </p:txBody>
      </p:sp>
    </p:spTree>
    <p:extLst>
      <p:ext uri="{BB962C8B-B14F-4D97-AF65-F5344CB8AC3E}">
        <p14:creationId xmlns:p14="http://schemas.microsoft.com/office/powerpoint/2010/main" val="2345861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20800" y="1478595"/>
            <a:ext cx="8186851" cy="586537"/>
          </a:xfrm>
        </p:spPr>
        <p:txBody>
          <a:bodyPr/>
          <a:lstStyle/>
          <a:p>
            <a:pPr algn="l"/>
            <a:r>
              <a:rPr lang="en-GB" sz="3200" dirty="0">
                <a:solidFill>
                  <a:schemeClr val="tx1"/>
                </a:solidFill>
              </a:rPr>
              <a:t>Let’s summarize what we have seen</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2065133"/>
            <a:ext cx="9525000" cy="390240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a:pPr>
            <a:r>
              <a:rPr lang="en-US" sz="2400" dirty="0">
                <a:solidFill>
                  <a:schemeClr val="tx2">
                    <a:lumMod val="50000"/>
                    <a:lumOff val="50000"/>
                  </a:schemeClr>
                </a:solidFill>
              </a:rPr>
              <a:t>How to </a:t>
            </a:r>
            <a:r>
              <a:rPr lang="en-US" sz="2400" dirty="0">
                <a:solidFill>
                  <a:schemeClr val="tx1"/>
                </a:solidFill>
              </a:rPr>
              <a:t>generate a profile </a:t>
            </a:r>
            <a:r>
              <a:rPr lang="en-US" sz="2400" dirty="0">
                <a:solidFill>
                  <a:schemeClr val="tx2">
                    <a:lumMod val="50000"/>
                    <a:lumOff val="50000"/>
                  </a:schemeClr>
                </a:solidFill>
              </a:rPr>
              <a:t>and </a:t>
            </a:r>
            <a:r>
              <a:rPr lang="en-US" sz="2400" dirty="0">
                <a:solidFill>
                  <a:schemeClr val="tx1"/>
                </a:solidFill>
              </a:rPr>
              <a:t>compare</a:t>
            </a:r>
            <a:r>
              <a:rPr lang="en-US" sz="2400" dirty="0">
                <a:solidFill>
                  <a:schemeClr val="tx2">
                    <a:lumMod val="50000"/>
                    <a:lumOff val="50000"/>
                  </a:schemeClr>
                </a:solidFill>
              </a:rPr>
              <a:t> our performances to other countries’</a:t>
            </a:r>
          </a:p>
          <a:p>
            <a:pPr marL="514350" indent="-514350" algn="l">
              <a:buFont typeface="+mj-lt"/>
              <a:buAutoNum type="arabicPeriod"/>
            </a:pPr>
            <a:r>
              <a:rPr lang="en-US" sz="2400" dirty="0">
                <a:solidFill>
                  <a:schemeClr val="tx2">
                    <a:lumMod val="50000"/>
                    <a:lumOff val="50000"/>
                  </a:schemeClr>
                </a:solidFill>
              </a:rPr>
              <a:t>How to carry </a:t>
            </a:r>
            <a:r>
              <a:rPr lang="en-US" sz="2400" dirty="0">
                <a:solidFill>
                  <a:schemeClr val="tx1"/>
                </a:solidFill>
              </a:rPr>
              <a:t>simulations</a:t>
            </a:r>
            <a:r>
              <a:rPr lang="en-US" sz="2400" dirty="0">
                <a:solidFill>
                  <a:schemeClr val="tx2">
                    <a:lumMod val="50000"/>
                    <a:lumOff val="50000"/>
                  </a:schemeClr>
                </a:solidFill>
              </a:rPr>
              <a:t> and how the methodology used calls for a certain type of </a:t>
            </a:r>
            <a:r>
              <a:rPr lang="en-US" sz="2400" dirty="0">
                <a:solidFill>
                  <a:schemeClr val="tx1"/>
                </a:solidFill>
              </a:rPr>
              <a:t>strategy</a:t>
            </a:r>
          </a:p>
          <a:p>
            <a:pPr marL="514350" indent="-514350" algn="l">
              <a:buFont typeface="+mj-lt"/>
              <a:buAutoNum type="arabicPeriod"/>
            </a:pPr>
            <a:r>
              <a:rPr lang="en-US" sz="2400" dirty="0">
                <a:solidFill>
                  <a:schemeClr val="tx2">
                    <a:lumMod val="50000"/>
                    <a:lumOff val="50000"/>
                  </a:schemeClr>
                </a:solidFill>
              </a:rPr>
              <a:t>And how to use the platform to develop a </a:t>
            </a:r>
            <a:r>
              <a:rPr lang="en-US" sz="2400" dirty="0">
                <a:solidFill>
                  <a:schemeClr val="tx1"/>
                </a:solidFill>
              </a:rPr>
              <a:t>short, medium and long-term strategy</a:t>
            </a:r>
            <a:r>
              <a:rPr lang="en-US" sz="2400" dirty="0">
                <a:solidFill>
                  <a:schemeClr val="tx2">
                    <a:lumMod val="50000"/>
                    <a:lumOff val="50000"/>
                  </a:schemeClr>
                </a:solidFill>
              </a:rPr>
              <a:t> depending on the nature of the obstacles</a:t>
            </a:r>
          </a:p>
          <a:p>
            <a:pPr marL="514350" indent="-514350" algn="l">
              <a:buFont typeface="+mj-lt"/>
              <a:buAutoNum type="arabicPeriod"/>
            </a:pPr>
            <a:endParaRPr lang="en-US" sz="2400" dirty="0">
              <a:solidFill>
                <a:schemeClr val="tx2">
                  <a:lumMod val="50000"/>
                  <a:lumOff val="50000"/>
                </a:schemeClr>
              </a:solidFill>
            </a:endParaRPr>
          </a:p>
        </p:txBody>
      </p:sp>
    </p:spTree>
    <p:extLst>
      <p:ext uri="{BB962C8B-B14F-4D97-AF65-F5344CB8AC3E}">
        <p14:creationId xmlns:p14="http://schemas.microsoft.com/office/powerpoint/2010/main" val="146060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15042" y="2291219"/>
            <a:ext cx="8961915" cy="1059315"/>
          </a:xfrm>
        </p:spPr>
        <p:txBody>
          <a:bodyPr/>
          <a:lstStyle/>
          <a:p>
            <a:pPr algn="ctr"/>
            <a:r>
              <a:rPr lang="en-GB" sz="3200" dirty="0">
                <a:solidFill>
                  <a:schemeClr val="tx1"/>
                </a:solidFill>
              </a:rPr>
              <a:t>First, let’s explore a set of links</a:t>
            </a:r>
          </a:p>
          <a:p>
            <a:pPr algn="ctr"/>
            <a:r>
              <a:rPr lang="en-GB" sz="3200" dirty="0">
                <a:solidFill>
                  <a:schemeClr val="tx1"/>
                </a:solidFill>
              </a:rPr>
              <a:t>for quick report’s generation</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Tree>
    <p:extLst>
      <p:ext uri="{BB962C8B-B14F-4D97-AF65-F5344CB8AC3E}">
        <p14:creationId xmlns:p14="http://schemas.microsoft.com/office/powerpoint/2010/main" val="36882006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886957"/>
            <a:ext cx="9083835" cy="464811"/>
          </a:xfrm>
        </p:spPr>
        <p:txBody>
          <a:bodyPr/>
          <a:lstStyle/>
          <a:p>
            <a:pPr algn="ctr"/>
            <a:r>
              <a:rPr lang="en-US" sz="3200" dirty="0">
                <a:solidFill>
                  <a:schemeClr val="tx1"/>
                </a:solidFill>
              </a:rPr>
              <a:t>As part of the background </a:t>
            </a:r>
            <a:r>
              <a:rPr lang="en-US" sz="3200" dirty="0">
                <a:solidFill>
                  <a:schemeClr val="tx2">
                    <a:lumMod val="50000"/>
                    <a:lumOff val="50000"/>
                  </a:schemeClr>
                </a:solidFill>
              </a:rPr>
              <a:t>you may prepare for your note/report/brief or any other document,</a:t>
            </a:r>
          </a:p>
          <a:p>
            <a:pPr algn="ctr"/>
            <a:r>
              <a:rPr lang="en-US" sz="3200" dirty="0">
                <a:solidFill>
                  <a:schemeClr val="tx2">
                    <a:lumMod val="50000"/>
                    <a:lumOff val="50000"/>
                  </a:schemeClr>
                </a:solidFill>
              </a:rPr>
              <a:t>You can use tools to </a:t>
            </a:r>
          </a:p>
          <a:p>
            <a:pPr algn="ctr"/>
            <a:r>
              <a:rPr lang="en-US" sz="3200" dirty="0">
                <a:solidFill>
                  <a:schemeClr val="tx1"/>
                </a:solidFill>
              </a:rPr>
              <a:t>Visualize performances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320540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8133908" y="2006944"/>
            <a:ext cx="3784009" cy="287406"/>
          </a:xfrm>
        </p:spPr>
        <p:txBody>
          <a:bodyPr/>
          <a:lstStyle/>
          <a:p>
            <a:pPr algn="ctr"/>
            <a:r>
              <a:rPr lang="en-US" sz="3200" dirty="0">
                <a:solidFill>
                  <a:schemeClr val="tx1"/>
                </a:solidFill>
              </a:rPr>
              <a:t>Simulations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7872259" y="2629225"/>
            <a:ext cx="4157211" cy="171949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400" dirty="0">
                <a:solidFill>
                  <a:schemeClr val="tx2">
                    <a:lumMod val="50000"/>
                    <a:lumOff val="50000"/>
                  </a:schemeClr>
                </a:solidFill>
              </a:rPr>
              <a:t>Go to </a:t>
            </a:r>
            <a:r>
              <a:rPr lang="en-US" sz="2400" dirty="0">
                <a:solidFill>
                  <a:schemeClr val="tx2">
                    <a:lumMod val="50000"/>
                    <a:lumOff val="50000"/>
                  </a:schemeClr>
                </a:solidFill>
                <a:hlinkClick r:id="rId3"/>
              </a:rPr>
              <a:t>https://gender.unescwa.org</a:t>
            </a:r>
            <a:r>
              <a:rPr lang="en-US" sz="2400" dirty="0">
                <a:solidFill>
                  <a:schemeClr val="tx2">
                    <a:lumMod val="50000"/>
                    <a:lumOff val="50000"/>
                  </a:schemeClr>
                </a:solidFill>
              </a:rPr>
              <a:t> </a:t>
            </a:r>
          </a:p>
          <a:p>
            <a:pPr algn="ctr"/>
            <a:r>
              <a:rPr lang="en-US" sz="2400" dirty="0">
                <a:solidFill>
                  <a:schemeClr val="tx2">
                    <a:lumMod val="50000"/>
                    <a:lumOff val="50000"/>
                  </a:schemeClr>
                </a:solidFill>
              </a:rPr>
              <a:t>Click on ‘Gender Analysis’</a:t>
            </a:r>
          </a:p>
        </p:txBody>
      </p:sp>
      <p:pic>
        <p:nvPicPr>
          <p:cNvPr id="6" name="Picture 5">
            <a:extLst>
              <a:ext uri="{FF2B5EF4-FFF2-40B4-BE49-F238E27FC236}">
                <a16:creationId xmlns:a16="http://schemas.microsoft.com/office/drawing/2014/main" id="{C1565D82-9714-AD60-FEA9-F77D9D2E1754}"/>
              </a:ext>
            </a:extLst>
          </p:cNvPr>
          <p:cNvPicPr>
            <a:picLocks noChangeAspect="1"/>
          </p:cNvPicPr>
          <p:nvPr/>
        </p:nvPicPr>
        <p:blipFill rotWithShape="1">
          <a:blip r:embed="rId4"/>
          <a:srcRect l="22888" t="15222" r="22182" b="41521"/>
          <a:stretch/>
        </p:blipFill>
        <p:spPr>
          <a:xfrm>
            <a:off x="599709" y="1785501"/>
            <a:ext cx="7123814" cy="3155662"/>
          </a:xfrm>
          <a:prstGeom prst="rect">
            <a:avLst/>
          </a:prstGeom>
        </p:spPr>
      </p:pic>
    </p:spTree>
    <p:extLst>
      <p:ext uri="{BB962C8B-B14F-4D97-AF65-F5344CB8AC3E}">
        <p14:creationId xmlns:p14="http://schemas.microsoft.com/office/powerpoint/2010/main" val="3421225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a:xfrm>
            <a:off x="955602" y="719271"/>
            <a:ext cx="10280796" cy="414338"/>
          </a:xfrm>
        </p:spPr>
        <p:txBody>
          <a:bodyPr/>
          <a:lstStyle/>
          <a:p>
            <a:pPr algn="l"/>
            <a:r>
              <a:rPr lang="en-GB" sz="2800" dirty="0"/>
              <a:t>Indices Simulation Tool for Policymakers in the Arab Region (ISPAR)</a:t>
            </a:r>
            <a:endParaRPr lang="en-US" sz="2800" dirty="0"/>
          </a:p>
        </p:txBody>
      </p:sp>
      <p:sp>
        <p:nvSpPr>
          <p:cNvPr id="8" name="Text Placeholder 6">
            <a:extLst>
              <a:ext uri="{FF2B5EF4-FFF2-40B4-BE49-F238E27FC236}">
                <a16:creationId xmlns:a16="http://schemas.microsoft.com/office/drawing/2014/main" id="{4B928432-4437-07AD-A9C3-0882ED4888CE}"/>
              </a:ext>
            </a:extLst>
          </p:cNvPr>
          <p:cNvSpPr txBox="1">
            <a:spLocks/>
          </p:cNvSpPr>
          <p:nvPr/>
        </p:nvSpPr>
        <p:spPr>
          <a:xfrm>
            <a:off x="704986" y="5210083"/>
            <a:ext cx="4969293" cy="414339"/>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sz="2200" b="1" dirty="0">
                <a:latin typeface="Arial" charset="0"/>
                <a:ea typeface="ＭＳ Ｐゴシック" charset="0"/>
                <a:cs typeface="Arial" charset="0"/>
              </a:rPr>
              <a:t>https://ispar.unescwa.org/about.aspx</a:t>
            </a:r>
            <a:endParaRPr lang="en-US" sz="2200" b="1" dirty="0"/>
          </a:p>
        </p:txBody>
      </p:sp>
      <p:sp>
        <p:nvSpPr>
          <p:cNvPr id="19" name="TextBox 18">
            <a:extLst>
              <a:ext uri="{FF2B5EF4-FFF2-40B4-BE49-F238E27FC236}">
                <a16:creationId xmlns:a16="http://schemas.microsoft.com/office/drawing/2014/main" id="{B1C4F762-C58C-868C-D7AB-469483DDBC4A}"/>
              </a:ext>
            </a:extLst>
          </p:cNvPr>
          <p:cNvSpPr txBox="1"/>
          <p:nvPr/>
        </p:nvSpPr>
        <p:spPr>
          <a:xfrm>
            <a:off x="6001407" y="2593568"/>
            <a:ext cx="5120739" cy="1842447"/>
          </a:xfrm>
          <a:prstGeom prst="rect">
            <a:avLst/>
          </a:prstGeom>
          <a:noFill/>
        </p:spPr>
        <p:txBody>
          <a:bodyPr wrap="square" rtlCol="0">
            <a:spAutoFit/>
          </a:bodyPr>
          <a:lstStyle/>
          <a:p>
            <a:r>
              <a:rPr lang="en-US" b="1" i="0" dirty="0">
                <a:solidFill>
                  <a:schemeClr val="bg1"/>
                </a:solidFill>
                <a:effectLst/>
                <a:latin typeface="soleil"/>
              </a:rPr>
              <a:t>Improving policymaking effectiveness</a:t>
            </a:r>
          </a:p>
          <a:p>
            <a:pPr marL="227013"/>
            <a:endParaRPr lang="en-US" sz="800" b="1" i="0" dirty="0">
              <a:solidFill>
                <a:schemeClr val="bg1"/>
              </a:solidFill>
              <a:effectLst/>
              <a:latin typeface="soleil"/>
            </a:endParaRPr>
          </a:p>
          <a:p>
            <a:pPr marL="227013"/>
            <a:r>
              <a:rPr lang="en-GB" sz="1400" b="0" i="0" dirty="0">
                <a:solidFill>
                  <a:schemeClr val="bg1"/>
                </a:solidFill>
                <a:effectLst/>
                <a:latin typeface="soleil"/>
              </a:rPr>
              <a:t>assist </a:t>
            </a:r>
            <a:r>
              <a:rPr lang="en-GB" sz="1400" dirty="0">
                <a:solidFill>
                  <a:schemeClr val="bg1"/>
                </a:solidFill>
                <a:latin typeface="soleil"/>
              </a:rPr>
              <a:t>M</a:t>
            </a:r>
            <a:r>
              <a:rPr lang="en-GB" sz="1400" b="0" i="0" dirty="0">
                <a:solidFill>
                  <a:schemeClr val="bg1"/>
                </a:solidFill>
                <a:effectLst/>
                <a:latin typeface="soleil"/>
              </a:rPr>
              <a:t>ember States in </a:t>
            </a:r>
            <a:r>
              <a:rPr lang="en-GB" sz="1400" b="1" i="0" dirty="0">
                <a:solidFill>
                  <a:schemeClr val="bg1"/>
                </a:solidFill>
                <a:effectLst/>
                <a:latin typeface="soleil"/>
              </a:rPr>
              <a:t>understanding the impact of specific policies</a:t>
            </a:r>
            <a:r>
              <a:rPr lang="en-GB" sz="1400" b="0" i="0" dirty="0">
                <a:solidFill>
                  <a:schemeClr val="bg1"/>
                </a:solidFill>
                <a:effectLst/>
                <a:latin typeface="soleil"/>
              </a:rPr>
              <a:t> and </a:t>
            </a:r>
            <a:r>
              <a:rPr lang="en-GB" sz="1400" b="1" i="0" dirty="0">
                <a:solidFill>
                  <a:schemeClr val="bg1"/>
                </a:solidFill>
                <a:effectLst/>
                <a:latin typeface="soleil"/>
              </a:rPr>
              <a:t>identifying effective and efficient procedures</a:t>
            </a:r>
            <a:r>
              <a:rPr lang="en-GB" sz="1400" b="0" i="0" dirty="0">
                <a:solidFill>
                  <a:srgbClr val="181828"/>
                </a:solidFill>
                <a:effectLst/>
                <a:latin typeface="soleil"/>
              </a:rPr>
              <a:t> </a:t>
            </a:r>
            <a:r>
              <a:rPr lang="en-GB" sz="1400" b="0" i="0" dirty="0">
                <a:solidFill>
                  <a:schemeClr val="bg1"/>
                </a:solidFill>
                <a:effectLst/>
                <a:latin typeface="soleil"/>
              </a:rPr>
              <a:t>that could be implemented in the </a:t>
            </a:r>
            <a:r>
              <a:rPr lang="en-GB" sz="1400" b="1" i="0" dirty="0">
                <a:solidFill>
                  <a:schemeClr val="bg1"/>
                </a:solidFill>
                <a:effectLst/>
                <a:latin typeface="soleil"/>
              </a:rPr>
              <a:t>short, medium and long term</a:t>
            </a:r>
            <a:r>
              <a:rPr lang="en-GB" sz="1400" b="0" i="0" dirty="0">
                <a:solidFill>
                  <a:schemeClr val="bg1"/>
                </a:solidFill>
                <a:effectLst/>
                <a:latin typeface="soleil"/>
              </a:rPr>
              <a:t> to </a:t>
            </a:r>
            <a:r>
              <a:rPr lang="en-GB" sz="1400" b="1" i="0" dirty="0">
                <a:solidFill>
                  <a:schemeClr val="bg1"/>
                </a:solidFill>
                <a:effectLst/>
                <a:latin typeface="soleil"/>
              </a:rPr>
              <a:t>enhance country’s ranking in selected international indicators </a:t>
            </a:r>
            <a:r>
              <a:rPr lang="en-GB" sz="1400" b="0" i="0" dirty="0">
                <a:solidFill>
                  <a:srgbClr val="181828"/>
                </a:solidFill>
                <a:effectLst/>
                <a:latin typeface="soleil"/>
              </a:rPr>
              <a:t>and impact the </a:t>
            </a:r>
            <a:r>
              <a:rPr lang="en-GB" sz="1400" b="1" i="0" dirty="0">
                <a:solidFill>
                  <a:srgbClr val="181828"/>
                </a:solidFill>
                <a:effectLst/>
                <a:latin typeface="soleil"/>
              </a:rPr>
              <a:t>socio-economic development </a:t>
            </a:r>
            <a:r>
              <a:rPr lang="en-GB" sz="1400" b="0" i="0" dirty="0">
                <a:solidFill>
                  <a:srgbClr val="181828"/>
                </a:solidFill>
                <a:effectLst/>
                <a:latin typeface="soleil"/>
              </a:rPr>
              <a:t>on national level.</a:t>
            </a:r>
            <a:endParaRPr lang="fr-FR" dirty="0"/>
          </a:p>
        </p:txBody>
      </p:sp>
      <p:sp>
        <p:nvSpPr>
          <p:cNvPr id="18" name="TextBox 17">
            <a:extLst>
              <a:ext uri="{FF2B5EF4-FFF2-40B4-BE49-F238E27FC236}">
                <a16:creationId xmlns:a16="http://schemas.microsoft.com/office/drawing/2014/main" id="{1CB05448-5A0F-BA62-6D61-E78B747EF588}"/>
              </a:ext>
            </a:extLst>
          </p:cNvPr>
          <p:cNvSpPr txBox="1"/>
          <p:nvPr/>
        </p:nvSpPr>
        <p:spPr>
          <a:xfrm>
            <a:off x="6001409" y="2593568"/>
            <a:ext cx="5120738" cy="1397719"/>
          </a:xfrm>
          <a:prstGeom prst="rect">
            <a:avLst/>
          </a:prstGeom>
          <a:noFill/>
        </p:spPr>
        <p:txBody>
          <a:bodyPr wrap="square" rtlCol="0">
            <a:spAutoFit/>
          </a:bodyPr>
          <a:lstStyle/>
          <a:p>
            <a:r>
              <a:rPr lang="en-US" b="1" i="0" dirty="0">
                <a:solidFill>
                  <a:schemeClr val="bg1"/>
                </a:solidFill>
                <a:effectLst/>
                <a:latin typeface="soleil"/>
              </a:rPr>
              <a:t>Improving policymaking effectiveness</a:t>
            </a:r>
          </a:p>
          <a:p>
            <a:pPr marL="227013"/>
            <a:endParaRPr lang="en-US" sz="800" b="1" i="0" dirty="0">
              <a:solidFill>
                <a:schemeClr val="bg1"/>
              </a:solidFill>
              <a:effectLst/>
              <a:latin typeface="soleil"/>
            </a:endParaRPr>
          </a:p>
          <a:p>
            <a:pPr marL="227013"/>
            <a:r>
              <a:rPr lang="en-GB" sz="1400" b="0" i="0" dirty="0">
                <a:solidFill>
                  <a:schemeClr val="bg1"/>
                </a:solidFill>
                <a:effectLst/>
                <a:latin typeface="soleil"/>
              </a:rPr>
              <a:t>assist </a:t>
            </a:r>
            <a:r>
              <a:rPr lang="en-GB" sz="1400" dirty="0">
                <a:solidFill>
                  <a:schemeClr val="bg1"/>
                </a:solidFill>
                <a:latin typeface="soleil"/>
              </a:rPr>
              <a:t>M</a:t>
            </a:r>
            <a:r>
              <a:rPr lang="en-GB" sz="1400" b="0" i="0" dirty="0">
                <a:solidFill>
                  <a:schemeClr val="bg1"/>
                </a:solidFill>
                <a:effectLst/>
                <a:latin typeface="soleil"/>
              </a:rPr>
              <a:t>ember States in </a:t>
            </a:r>
            <a:r>
              <a:rPr lang="en-GB" sz="1400" b="1" i="0" dirty="0">
                <a:solidFill>
                  <a:schemeClr val="bg1"/>
                </a:solidFill>
                <a:effectLst/>
                <a:latin typeface="soleil"/>
              </a:rPr>
              <a:t>understanding the impact of specific policies</a:t>
            </a:r>
            <a:r>
              <a:rPr lang="en-GB" sz="1400" b="0" i="0" dirty="0">
                <a:solidFill>
                  <a:schemeClr val="bg1"/>
                </a:solidFill>
                <a:effectLst/>
                <a:latin typeface="soleil"/>
              </a:rPr>
              <a:t> and </a:t>
            </a:r>
            <a:r>
              <a:rPr lang="en-GB" sz="1400" b="1" i="0" dirty="0">
                <a:solidFill>
                  <a:schemeClr val="bg1"/>
                </a:solidFill>
                <a:effectLst/>
                <a:latin typeface="soleil"/>
              </a:rPr>
              <a:t>identifying effective and efficient procedures</a:t>
            </a:r>
            <a:r>
              <a:rPr lang="en-GB" sz="1400" b="0" i="0" dirty="0">
                <a:solidFill>
                  <a:srgbClr val="181828"/>
                </a:solidFill>
                <a:effectLst/>
                <a:latin typeface="soleil"/>
              </a:rPr>
              <a:t> </a:t>
            </a:r>
            <a:r>
              <a:rPr lang="en-GB" sz="1400" b="0" i="0" dirty="0">
                <a:solidFill>
                  <a:schemeClr val="bg1"/>
                </a:solidFill>
                <a:effectLst/>
                <a:latin typeface="soleil"/>
              </a:rPr>
              <a:t>that could be implemented in the </a:t>
            </a:r>
            <a:r>
              <a:rPr lang="en-GB" sz="1400" b="1" i="0" dirty="0">
                <a:solidFill>
                  <a:schemeClr val="bg1"/>
                </a:solidFill>
                <a:effectLst/>
                <a:latin typeface="soleil"/>
              </a:rPr>
              <a:t>short, medium and long term</a:t>
            </a:r>
            <a:r>
              <a:rPr lang="en-GB" sz="1400" b="0" i="0" dirty="0">
                <a:solidFill>
                  <a:schemeClr val="bg1"/>
                </a:solidFill>
                <a:effectLst/>
                <a:latin typeface="soleil"/>
              </a:rPr>
              <a:t> </a:t>
            </a:r>
            <a:r>
              <a:rPr lang="en-GB" sz="1400" b="0" i="0" dirty="0">
                <a:solidFill>
                  <a:srgbClr val="181828"/>
                </a:solidFill>
                <a:effectLst/>
                <a:latin typeface="soleil"/>
              </a:rPr>
              <a:t>to </a:t>
            </a:r>
            <a:r>
              <a:rPr lang="en-GB" sz="1400" b="1" i="0" dirty="0">
                <a:solidFill>
                  <a:srgbClr val="181828"/>
                </a:solidFill>
                <a:effectLst/>
                <a:latin typeface="soleil"/>
              </a:rPr>
              <a:t>enhance country’s ranking in selected international indicators</a:t>
            </a:r>
            <a:endParaRPr lang="fr-FR" dirty="0"/>
          </a:p>
        </p:txBody>
      </p:sp>
      <p:sp>
        <p:nvSpPr>
          <p:cNvPr id="17" name="TextBox 16">
            <a:extLst>
              <a:ext uri="{FF2B5EF4-FFF2-40B4-BE49-F238E27FC236}">
                <a16:creationId xmlns:a16="http://schemas.microsoft.com/office/drawing/2014/main" id="{7AF29E69-388E-812E-0BED-3BA1B9AFA617}"/>
              </a:ext>
            </a:extLst>
          </p:cNvPr>
          <p:cNvSpPr txBox="1"/>
          <p:nvPr/>
        </p:nvSpPr>
        <p:spPr>
          <a:xfrm>
            <a:off x="6001411" y="2603382"/>
            <a:ext cx="5120739" cy="1397719"/>
          </a:xfrm>
          <a:prstGeom prst="rect">
            <a:avLst/>
          </a:prstGeom>
          <a:noFill/>
        </p:spPr>
        <p:txBody>
          <a:bodyPr wrap="square" rtlCol="0">
            <a:spAutoFit/>
          </a:bodyPr>
          <a:lstStyle/>
          <a:p>
            <a:r>
              <a:rPr lang="en-US" b="1" i="0" dirty="0">
                <a:solidFill>
                  <a:schemeClr val="bg1"/>
                </a:solidFill>
                <a:effectLst/>
                <a:latin typeface="soleil"/>
              </a:rPr>
              <a:t>Improving policymaking effectiveness</a:t>
            </a:r>
          </a:p>
          <a:p>
            <a:pPr marL="227013"/>
            <a:endParaRPr lang="en-US" sz="800" b="1" i="0" dirty="0">
              <a:solidFill>
                <a:schemeClr val="bg1"/>
              </a:solidFill>
              <a:effectLst/>
              <a:latin typeface="soleil"/>
            </a:endParaRPr>
          </a:p>
          <a:p>
            <a:pPr marL="227013"/>
            <a:r>
              <a:rPr lang="en-GB" sz="1400" b="0" i="0" dirty="0">
                <a:solidFill>
                  <a:schemeClr val="bg1"/>
                </a:solidFill>
                <a:effectLst/>
                <a:latin typeface="soleil"/>
              </a:rPr>
              <a:t>assist </a:t>
            </a:r>
            <a:r>
              <a:rPr lang="en-GB" sz="1400" dirty="0">
                <a:solidFill>
                  <a:schemeClr val="bg1"/>
                </a:solidFill>
                <a:latin typeface="soleil"/>
              </a:rPr>
              <a:t>M</a:t>
            </a:r>
            <a:r>
              <a:rPr lang="en-GB" sz="1400" b="0" i="0" dirty="0">
                <a:solidFill>
                  <a:schemeClr val="bg1"/>
                </a:solidFill>
                <a:effectLst/>
                <a:latin typeface="soleil"/>
              </a:rPr>
              <a:t>ember States in </a:t>
            </a:r>
            <a:r>
              <a:rPr lang="en-GB" sz="1400" b="1" i="0" dirty="0">
                <a:solidFill>
                  <a:schemeClr val="bg1"/>
                </a:solidFill>
                <a:effectLst/>
                <a:latin typeface="soleil"/>
              </a:rPr>
              <a:t>understanding the impact of specific policies</a:t>
            </a:r>
            <a:r>
              <a:rPr lang="en-GB" sz="1400" b="0" i="0" dirty="0">
                <a:solidFill>
                  <a:schemeClr val="bg1"/>
                </a:solidFill>
                <a:effectLst/>
                <a:latin typeface="soleil"/>
              </a:rPr>
              <a:t> and </a:t>
            </a:r>
            <a:r>
              <a:rPr lang="en-GB" sz="1400" b="1" i="0" dirty="0">
                <a:solidFill>
                  <a:schemeClr val="bg1"/>
                </a:solidFill>
                <a:effectLst/>
                <a:latin typeface="soleil"/>
              </a:rPr>
              <a:t>identifying effective and efficient procedures</a:t>
            </a:r>
            <a:r>
              <a:rPr lang="en-GB" sz="1400" b="0" i="0" dirty="0">
                <a:solidFill>
                  <a:srgbClr val="181828"/>
                </a:solidFill>
                <a:effectLst/>
                <a:latin typeface="soleil"/>
              </a:rPr>
              <a:t> that could be implemented in the </a:t>
            </a:r>
            <a:r>
              <a:rPr lang="en-GB" sz="1400" b="1" i="0" dirty="0">
                <a:solidFill>
                  <a:srgbClr val="181828"/>
                </a:solidFill>
                <a:effectLst/>
                <a:latin typeface="soleil"/>
              </a:rPr>
              <a:t>short, medium and long term</a:t>
            </a:r>
            <a:endParaRPr lang="fr-FR" dirty="0"/>
          </a:p>
        </p:txBody>
      </p:sp>
      <p:sp>
        <p:nvSpPr>
          <p:cNvPr id="16" name="TextBox 15">
            <a:extLst>
              <a:ext uri="{FF2B5EF4-FFF2-40B4-BE49-F238E27FC236}">
                <a16:creationId xmlns:a16="http://schemas.microsoft.com/office/drawing/2014/main" id="{472D17E0-A2A4-4F30-CC71-C8A842377265}"/>
              </a:ext>
            </a:extLst>
          </p:cNvPr>
          <p:cNvSpPr txBox="1"/>
          <p:nvPr/>
        </p:nvSpPr>
        <p:spPr>
          <a:xfrm>
            <a:off x="6001410" y="2593568"/>
            <a:ext cx="5120739" cy="1175354"/>
          </a:xfrm>
          <a:prstGeom prst="rect">
            <a:avLst/>
          </a:prstGeom>
          <a:noFill/>
        </p:spPr>
        <p:txBody>
          <a:bodyPr wrap="square" rtlCol="0">
            <a:spAutoFit/>
          </a:bodyPr>
          <a:lstStyle/>
          <a:p>
            <a:r>
              <a:rPr lang="en-US" b="1" i="0" dirty="0">
                <a:solidFill>
                  <a:schemeClr val="bg1"/>
                </a:solidFill>
                <a:effectLst/>
                <a:latin typeface="soleil"/>
              </a:rPr>
              <a:t>Improving policymaking effectiveness</a:t>
            </a:r>
          </a:p>
          <a:p>
            <a:pPr marL="227013"/>
            <a:endParaRPr lang="en-US" sz="800" b="1" i="0" dirty="0">
              <a:solidFill>
                <a:schemeClr val="bg1"/>
              </a:solidFill>
              <a:effectLst/>
              <a:latin typeface="soleil"/>
            </a:endParaRPr>
          </a:p>
          <a:p>
            <a:pPr marL="227013"/>
            <a:r>
              <a:rPr lang="en-GB" sz="1400" b="0" i="0" dirty="0">
                <a:solidFill>
                  <a:schemeClr val="bg1"/>
                </a:solidFill>
                <a:effectLst/>
                <a:latin typeface="soleil"/>
              </a:rPr>
              <a:t>assist </a:t>
            </a:r>
            <a:r>
              <a:rPr lang="en-GB" sz="1400" dirty="0">
                <a:solidFill>
                  <a:schemeClr val="bg1"/>
                </a:solidFill>
                <a:latin typeface="soleil"/>
              </a:rPr>
              <a:t>M</a:t>
            </a:r>
            <a:r>
              <a:rPr lang="en-GB" sz="1400" b="0" i="0" dirty="0">
                <a:solidFill>
                  <a:schemeClr val="bg1"/>
                </a:solidFill>
                <a:effectLst/>
                <a:latin typeface="soleil"/>
              </a:rPr>
              <a:t>ember States in </a:t>
            </a:r>
            <a:r>
              <a:rPr lang="en-GB" sz="1400" b="1" i="0" dirty="0">
                <a:solidFill>
                  <a:schemeClr val="bg1"/>
                </a:solidFill>
                <a:effectLst/>
                <a:latin typeface="soleil"/>
              </a:rPr>
              <a:t>understanding the impact of specific policies</a:t>
            </a:r>
            <a:r>
              <a:rPr lang="en-GB" sz="1400" b="0" i="0" dirty="0">
                <a:solidFill>
                  <a:schemeClr val="bg1"/>
                </a:solidFill>
                <a:effectLst/>
                <a:latin typeface="soleil"/>
              </a:rPr>
              <a:t> </a:t>
            </a:r>
            <a:r>
              <a:rPr lang="en-GB" sz="1400" b="0" i="0" dirty="0">
                <a:solidFill>
                  <a:srgbClr val="181828"/>
                </a:solidFill>
                <a:effectLst/>
                <a:latin typeface="soleil"/>
              </a:rPr>
              <a:t>and </a:t>
            </a:r>
            <a:r>
              <a:rPr lang="en-GB" sz="1400" b="1" i="0" dirty="0">
                <a:solidFill>
                  <a:srgbClr val="181828"/>
                </a:solidFill>
                <a:effectLst/>
                <a:latin typeface="soleil"/>
              </a:rPr>
              <a:t>identifying effective and efficient procedures</a:t>
            </a:r>
            <a:endParaRPr lang="fr-FR" dirty="0"/>
          </a:p>
        </p:txBody>
      </p:sp>
      <p:sp>
        <p:nvSpPr>
          <p:cNvPr id="11" name="TextBox 10">
            <a:extLst>
              <a:ext uri="{FF2B5EF4-FFF2-40B4-BE49-F238E27FC236}">
                <a16:creationId xmlns:a16="http://schemas.microsoft.com/office/drawing/2014/main" id="{EED720D7-371F-E587-0CA7-11B05D913403}"/>
              </a:ext>
            </a:extLst>
          </p:cNvPr>
          <p:cNvSpPr txBox="1"/>
          <p:nvPr/>
        </p:nvSpPr>
        <p:spPr>
          <a:xfrm>
            <a:off x="6001411" y="2593567"/>
            <a:ext cx="5120739" cy="952990"/>
          </a:xfrm>
          <a:prstGeom prst="rect">
            <a:avLst/>
          </a:prstGeom>
          <a:noFill/>
        </p:spPr>
        <p:txBody>
          <a:bodyPr wrap="square" rtlCol="0">
            <a:spAutoFit/>
          </a:bodyPr>
          <a:lstStyle/>
          <a:p>
            <a:r>
              <a:rPr lang="en-US" b="1" i="0" dirty="0">
                <a:solidFill>
                  <a:schemeClr val="bg1"/>
                </a:solidFill>
                <a:effectLst/>
                <a:latin typeface="soleil"/>
              </a:rPr>
              <a:t>Improving policymaking effectiveness</a:t>
            </a:r>
          </a:p>
          <a:p>
            <a:pPr marL="227013"/>
            <a:endParaRPr lang="en-US" sz="800" b="1" i="0" dirty="0">
              <a:solidFill>
                <a:srgbClr val="23233A"/>
              </a:solidFill>
              <a:effectLst/>
              <a:latin typeface="soleil"/>
            </a:endParaRPr>
          </a:p>
          <a:p>
            <a:pPr marL="227013"/>
            <a:r>
              <a:rPr lang="en-GB" sz="1400" b="0" i="0" dirty="0">
                <a:solidFill>
                  <a:srgbClr val="181828"/>
                </a:solidFill>
                <a:effectLst/>
                <a:latin typeface="soleil"/>
              </a:rPr>
              <a:t>assist </a:t>
            </a:r>
            <a:r>
              <a:rPr lang="en-GB" sz="1400" dirty="0">
                <a:solidFill>
                  <a:srgbClr val="181828"/>
                </a:solidFill>
                <a:latin typeface="soleil"/>
              </a:rPr>
              <a:t>M</a:t>
            </a:r>
            <a:r>
              <a:rPr lang="en-GB" sz="1400" b="0" i="0" dirty="0">
                <a:solidFill>
                  <a:srgbClr val="181828"/>
                </a:solidFill>
                <a:effectLst/>
                <a:latin typeface="soleil"/>
              </a:rPr>
              <a:t>ember States in </a:t>
            </a:r>
            <a:r>
              <a:rPr lang="en-GB" sz="1400" b="1" i="0" dirty="0">
                <a:solidFill>
                  <a:srgbClr val="181828"/>
                </a:solidFill>
                <a:effectLst/>
                <a:latin typeface="soleil"/>
              </a:rPr>
              <a:t>understanding the impact of specific policies</a:t>
            </a:r>
            <a:endParaRPr lang="fr-FR" dirty="0"/>
          </a:p>
        </p:txBody>
      </p:sp>
      <p:pic>
        <p:nvPicPr>
          <p:cNvPr id="13" name="Picture 12">
            <a:extLst>
              <a:ext uri="{FF2B5EF4-FFF2-40B4-BE49-F238E27FC236}">
                <a16:creationId xmlns:a16="http://schemas.microsoft.com/office/drawing/2014/main" id="{8F764BCC-7404-6A9F-FF0A-67BB6EFFBE0F}"/>
              </a:ext>
            </a:extLst>
          </p:cNvPr>
          <p:cNvPicPr>
            <a:picLocks noChangeAspect="1"/>
          </p:cNvPicPr>
          <p:nvPr/>
        </p:nvPicPr>
        <p:blipFill rotWithShape="1">
          <a:blip r:embed="rId3"/>
          <a:srcRect r="41749"/>
          <a:stretch/>
        </p:blipFill>
        <p:spPr>
          <a:xfrm>
            <a:off x="1423100" y="1961623"/>
            <a:ext cx="3977411" cy="2880610"/>
          </a:xfrm>
          <a:prstGeom prst="rect">
            <a:avLst/>
          </a:prstGeom>
        </p:spPr>
      </p:pic>
      <p:sp>
        <p:nvSpPr>
          <p:cNvPr id="14" name="TextBox 13">
            <a:extLst>
              <a:ext uri="{FF2B5EF4-FFF2-40B4-BE49-F238E27FC236}">
                <a16:creationId xmlns:a16="http://schemas.microsoft.com/office/drawing/2014/main" id="{0633D21F-EC4D-E031-C8EE-3B50004383A0}"/>
              </a:ext>
            </a:extLst>
          </p:cNvPr>
          <p:cNvSpPr txBox="1"/>
          <p:nvPr/>
        </p:nvSpPr>
        <p:spPr>
          <a:xfrm>
            <a:off x="6001407" y="4349790"/>
            <a:ext cx="4767493" cy="492443"/>
          </a:xfrm>
          <a:prstGeom prst="rect">
            <a:avLst/>
          </a:prstGeom>
          <a:noFill/>
        </p:spPr>
        <p:txBody>
          <a:bodyPr wrap="square" rtlCol="0">
            <a:spAutoFit/>
          </a:bodyPr>
          <a:lstStyle/>
          <a:p>
            <a:endParaRPr lang="en-US" b="1" dirty="0">
              <a:solidFill>
                <a:srgbClr val="23233A"/>
              </a:solidFill>
              <a:latin typeface="soleil"/>
            </a:endParaRPr>
          </a:p>
          <a:p>
            <a:endParaRPr lang="en-US" sz="800" b="1" i="0" dirty="0">
              <a:solidFill>
                <a:srgbClr val="23233A"/>
              </a:solidFill>
              <a:effectLst/>
              <a:latin typeface="soleil"/>
            </a:endParaRPr>
          </a:p>
        </p:txBody>
      </p:sp>
      <p:sp>
        <p:nvSpPr>
          <p:cNvPr id="15" name="TextBox 14">
            <a:extLst>
              <a:ext uri="{FF2B5EF4-FFF2-40B4-BE49-F238E27FC236}">
                <a16:creationId xmlns:a16="http://schemas.microsoft.com/office/drawing/2014/main" id="{C534A943-5C95-7E42-F1B4-3AFA0AE1E5A1}"/>
              </a:ext>
            </a:extLst>
          </p:cNvPr>
          <p:cNvSpPr txBox="1"/>
          <p:nvPr/>
        </p:nvSpPr>
        <p:spPr>
          <a:xfrm>
            <a:off x="5716952" y="1810283"/>
            <a:ext cx="3977411" cy="523220"/>
          </a:xfrm>
          <a:prstGeom prst="rect">
            <a:avLst/>
          </a:prstGeom>
          <a:noFill/>
        </p:spPr>
        <p:txBody>
          <a:bodyPr wrap="square" rtlCol="0">
            <a:spAutoFit/>
          </a:bodyPr>
          <a:lstStyle/>
          <a:p>
            <a:r>
              <a:rPr lang="en-US" sz="2800" b="1" i="0" dirty="0">
                <a:solidFill>
                  <a:srgbClr val="23233A"/>
                </a:solidFill>
                <a:effectLst/>
                <a:latin typeface="soleil"/>
              </a:rPr>
              <a:t>The Project’s Goal</a:t>
            </a:r>
            <a:endParaRPr lang="en-US" sz="1000" b="1" i="0" dirty="0">
              <a:solidFill>
                <a:srgbClr val="23233A"/>
              </a:solidFill>
              <a:effectLst/>
              <a:latin typeface="soleil"/>
            </a:endParaRPr>
          </a:p>
        </p:txBody>
      </p:sp>
      <p:sp>
        <p:nvSpPr>
          <p:cNvPr id="21" name="TextBox 20">
            <a:extLst>
              <a:ext uri="{FF2B5EF4-FFF2-40B4-BE49-F238E27FC236}">
                <a16:creationId xmlns:a16="http://schemas.microsoft.com/office/drawing/2014/main" id="{001FE194-8652-A96F-D2B4-907E43621E44}"/>
              </a:ext>
            </a:extLst>
          </p:cNvPr>
          <p:cNvSpPr txBox="1"/>
          <p:nvPr/>
        </p:nvSpPr>
        <p:spPr>
          <a:xfrm>
            <a:off x="6520020" y="4275109"/>
            <a:ext cx="4767493" cy="1138773"/>
          </a:xfrm>
          <a:prstGeom prst="rect">
            <a:avLst/>
          </a:prstGeom>
          <a:noFill/>
        </p:spPr>
        <p:txBody>
          <a:bodyPr wrap="square" rtlCol="0">
            <a:spAutoFit/>
          </a:bodyPr>
          <a:lstStyle/>
          <a:p>
            <a:r>
              <a:rPr lang="en-US" sz="2000" b="1" i="0" dirty="0">
                <a:solidFill>
                  <a:srgbClr val="23233A"/>
                </a:solidFill>
                <a:effectLst/>
                <a:latin typeface="soleil"/>
              </a:rPr>
              <a:t>The ISPAR project’s goal: develop a tool so International Composite Indicators can be used for evidence-based policymaking</a:t>
            </a:r>
          </a:p>
          <a:p>
            <a:pPr marL="227013"/>
            <a:endParaRPr lang="en-US" sz="800" b="1" i="0" dirty="0">
              <a:solidFill>
                <a:srgbClr val="23233A"/>
              </a:solidFill>
              <a:effectLst/>
              <a:latin typeface="soleil"/>
            </a:endParaRPr>
          </a:p>
        </p:txBody>
      </p:sp>
      <p:sp>
        <p:nvSpPr>
          <p:cNvPr id="29" name="TextBox 28">
            <a:extLst>
              <a:ext uri="{FF2B5EF4-FFF2-40B4-BE49-F238E27FC236}">
                <a16:creationId xmlns:a16="http://schemas.microsoft.com/office/drawing/2014/main" id="{0C48CFD1-7DE4-B715-AF61-EC98E75E366B}"/>
              </a:ext>
            </a:extLst>
          </p:cNvPr>
          <p:cNvSpPr txBox="1"/>
          <p:nvPr/>
        </p:nvSpPr>
        <p:spPr>
          <a:xfrm>
            <a:off x="6001403" y="2350232"/>
            <a:ext cx="5120739" cy="769441"/>
          </a:xfrm>
          <a:prstGeom prst="rect">
            <a:avLst/>
          </a:prstGeom>
          <a:noFill/>
        </p:spPr>
        <p:txBody>
          <a:bodyPr wrap="square" rtlCol="0">
            <a:spAutoFit/>
          </a:bodyPr>
          <a:lstStyle/>
          <a:p>
            <a:r>
              <a:rPr lang="en-US" b="1" i="0" dirty="0">
                <a:solidFill>
                  <a:srgbClr val="23233A"/>
                </a:solidFill>
                <a:effectLst/>
                <a:latin typeface="soleil"/>
              </a:rPr>
              <a:t>Improving policymaking effectiveness using a series of international indices</a:t>
            </a:r>
          </a:p>
          <a:p>
            <a:pPr marL="227013"/>
            <a:endParaRPr lang="en-US" sz="800" b="1" i="0" dirty="0">
              <a:solidFill>
                <a:srgbClr val="23233A"/>
              </a:solidFill>
              <a:effectLst/>
              <a:latin typeface="soleil"/>
            </a:endParaRPr>
          </a:p>
        </p:txBody>
      </p:sp>
    </p:spTree>
    <p:extLst>
      <p:ext uri="{BB962C8B-B14F-4D97-AF65-F5344CB8AC3E}">
        <p14:creationId xmlns:p14="http://schemas.microsoft.com/office/powerpoint/2010/main" val="31023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18" grpId="0"/>
      <p:bldP spid="17" grpId="0"/>
      <p:bldP spid="16" grpId="0"/>
      <p:bldP spid="11" grpId="0"/>
      <p:bldP spid="15" grpId="0"/>
      <p:bldP spid="21" grpId="0"/>
      <p:bldP spid="2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8F8088-C307-EEB3-BAC1-0DD796A99DAF}"/>
              </a:ext>
            </a:extLst>
          </p:cNvPr>
          <p:cNvPicPr>
            <a:picLocks noChangeAspect="1"/>
          </p:cNvPicPr>
          <p:nvPr/>
        </p:nvPicPr>
        <p:blipFill>
          <a:blip r:embed="rId3"/>
          <a:stretch>
            <a:fillRect/>
          </a:stretch>
        </p:blipFill>
        <p:spPr>
          <a:xfrm>
            <a:off x="2537346" y="1256683"/>
            <a:ext cx="6797664" cy="5266944"/>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932544" y="713416"/>
            <a:ext cx="10832381" cy="392678"/>
          </a:xfrm>
        </p:spPr>
        <p:txBody>
          <a:bodyPr/>
          <a:lstStyle/>
          <a:p>
            <a:pPr algn="l"/>
            <a:r>
              <a:rPr lang="en-US" sz="2800" dirty="0"/>
              <a:t>Quick visualization of performances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666682" y="4685711"/>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22" name="Content Placeholder 2">
            <a:extLst>
              <a:ext uri="{FF2B5EF4-FFF2-40B4-BE49-F238E27FC236}">
                <a16:creationId xmlns:a16="http://schemas.microsoft.com/office/drawing/2014/main" id="{6544B722-756C-47D3-9FF5-AF34F67F1900}"/>
              </a:ext>
            </a:extLst>
          </p:cNvPr>
          <p:cNvSpPr txBox="1">
            <a:spLocks/>
          </p:cNvSpPr>
          <p:nvPr/>
        </p:nvSpPr>
        <p:spPr>
          <a:xfrm>
            <a:off x="387645" y="3761040"/>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Select</a:t>
            </a:r>
          </a:p>
        </p:txBody>
      </p:sp>
      <p:sp>
        <p:nvSpPr>
          <p:cNvPr id="23" name="Content Placeholder 2">
            <a:extLst>
              <a:ext uri="{FF2B5EF4-FFF2-40B4-BE49-F238E27FC236}">
                <a16:creationId xmlns:a16="http://schemas.microsoft.com/office/drawing/2014/main" id="{73D99ECA-429B-4EC3-96FA-B736D00F9ED2}"/>
              </a:ext>
            </a:extLst>
          </p:cNvPr>
          <p:cNvSpPr txBox="1">
            <a:spLocks/>
          </p:cNvSpPr>
          <p:nvPr/>
        </p:nvSpPr>
        <p:spPr>
          <a:xfrm>
            <a:off x="633123" y="4126895"/>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77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index of interest</a:t>
            </a:r>
          </a:p>
        </p:txBody>
      </p:sp>
      <p:sp>
        <p:nvSpPr>
          <p:cNvPr id="26" name="Content Placeholder 2">
            <a:extLst>
              <a:ext uri="{FF2B5EF4-FFF2-40B4-BE49-F238E27FC236}">
                <a16:creationId xmlns:a16="http://schemas.microsoft.com/office/drawing/2014/main" id="{5F378444-FFC1-4F92-9368-595574810650}"/>
              </a:ext>
            </a:extLst>
          </p:cNvPr>
          <p:cNvSpPr txBox="1">
            <a:spLocks/>
          </p:cNvSpPr>
          <p:nvPr/>
        </p:nvSpPr>
        <p:spPr>
          <a:xfrm>
            <a:off x="633123" y="4429123"/>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A country</a:t>
            </a:r>
          </a:p>
        </p:txBody>
      </p:sp>
      <p:cxnSp>
        <p:nvCxnSpPr>
          <p:cNvPr id="28" name="Straight Arrow Connector 27">
            <a:extLst>
              <a:ext uri="{FF2B5EF4-FFF2-40B4-BE49-F238E27FC236}">
                <a16:creationId xmlns:a16="http://schemas.microsoft.com/office/drawing/2014/main" id="{073AD129-621A-4B05-9585-49F35A9AC44C}"/>
              </a:ext>
            </a:extLst>
          </p:cNvPr>
          <p:cNvCxnSpPr>
            <a:cxnSpLocks/>
          </p:cNvCxnSpPr>
          <p:nvPr/>
        </p:nvCxnSpPr>
        <p:spPr>
          <a:xfrm flipV="1">
            <a:off x="2451423" y="2428877"/>
            <a:ext cx="6058593" cy="246843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260BBB65-459C-45AE-9E4B-CF4756D2712C}"/>
              </a:ext>
            </a:extLst>
          </p:cNvPr>
          <p:cNvSpPr txBox="1">
            <a:spLocks/>
          </p:cNvSpPr>
          <p:nvPr/>
        </p:nvSpPr>
        <p:spPr>
          <a:xfrm>
            <a:off x="633123" y="4808713"/>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A benchmark group</a:t>
            </a:r>
          </a:p>
        </p:txBody>
      </p:sp>
      <p:cxnSp>
        <p:nvCxnSpPr>
          <p:cNvPr id="30" name="Straight Arrow Connector 29">
            <a:extLst>
              <a:ext uri="{FF2B5EF4-FFF2-40B4-BE49-F238E27FC236}">
                <a16:creationId xmlns:a16="http://schemas.microsoft.com/office/drawing/2014/main" id="{F7037C4F-5E34-45B2-BAA0-0B86B9299978}"/>
              </a:ext>
            </a:extLst>
          </p:cNvPr>
          <p:cNvCxnSpPr>
            <a:cxnSpLocks/>
          </p:cNvCxnSpPr>
          <p:nvPr/>
        </p:nvCxnSpPr>
        <p:spPr>
          <a:xfrm flipV="1">
            <a:off x="3228584" y="4097204"/>
            <a:ext cx="1701438" cy="149101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48E8BAE4-DFFF-4847-B6C8-D5752A439478}"/>
              </a:ext>
            </a:extLst>
          </p:cNvPr>
          <p:cNvSpPr txBox="1">
            <a:spLocks/>
          </p:cNvSpPr>
          <p:nvPr/>
        </p:nvSpPr>
        <p:spPr>
          <a:xfrm>
            <a:off x="1065302" y="5648701"/>
            <a:ext cx="4029661" cy="97659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line indicate the performance for which half countries perform better, and half perform less well</a:t>
            </a:r>
          </a:p>
        </p:txBody>
      </p:sp>
      <p:cxnSp>
        <p:nvCxnSpPr>
          <p:cNvPr id="43" name="Straight Arrow Connector 42">
            <a:extLst>
              <a:ext uri="{FF2B5EF4-FFF2-40B4-BE49-F238E27FC236}">
                <a16:creationId xmlns:a16="http://schemas.microsoft.com/office/drawing/2014/main" id="{8B397341-209B-4004-85AF-112E75ADB085}"/>
              </a:ext>
            </a:extLst>
          </p:cNvPr>
          <p:cNvCxnSpPr>
            <a:cxnSpLocks/>
          </p:cNvCxnSpPr>
          <p:nvPr/>
        </p:nvCxnSpPr>
        <p:spPr>
          <a:xfrm flipH="1" flipV="1">
            <a:off x="6807939" y="4299799"/>
            <a:ext cx="636214" cy="78390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66AAAB64-6539-462D-8990-2B3999C1759F}"/>
              </a:ext>
            </a:extLst>
          </p:cNvPr>
          <p:cNvSpPr txBox="1">
            <a:spLocks/>
          </p:cNvSpPr>
          <p:nvPr/>
        </p:nvSpPr>
        <p:spPr>
          <a:xfrm>
            <a:off x="7142754" y="5083702"/>
            <a:ext cx="4937486" cy="133640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dot is the selected country’s performance</a:t>
            </a:r>
          </a:p>
          <a:p>
            <a:pPr marL="0" indent="0">
              <a:buNone/>
            </a:pPr>
            <a:r>
              <a:rPr lang="en-US" sz="1500" dirty="0">
                <a:latin typeface="Arial" panose="020B0604020202020204" pitchFamily="34" charset="0"/>
                <a:cs typeface="Arial" panose="020B0604020202020204" pitchFamily="34" charset="0"/>
              </a:rPr>
              <a:t>Scroll over the dots and a line will appear, making it easier to read </a:t>
            </a:r>
          </a:p>
        </p:txBody>
      </p:sp>
      <p:cxnSp>
        <p:nvCxnSpPr>
          <p:cNvPr id="51" name="Straight Arrow Connector 50">
            <a:extLst>
              <a:ext uri="{FF2B5EF4-FFF2-40B4-BE49-F238E27FC236}">
                <a16:creationId xmlns:a16="http://schemas.microsoft.com/office/drawing/2014/main" id="{505880AA-53FA-4065-A276-69024BE5C673}"/>
              </a:ext>
            </a:extLst>
          </p:cNvPr>
          <p:cNvCxnSpPr>
            <a:cxnSpLocks/>
          </p:cNvCxnSpPr>
          <p:nvPr/>
        </p:nvCxnSpPr>
        <p:spPr>
          <a:xfrm flipV="1">
            <a:off x="2056018" y="2022928"/>
            <a:ext cx="2229898" cy="10358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 name="Content Placeholder 2">
            <a:extLst>
              <a:ext uri="{FF2B5EF4-FFF2-40B4-BE49-F238E27FC236}">
                <a16:creationId xmlns:a16="http://schemas.microsoft.com/office/drawing/2014/main" id="{3808359D-B82E-4A89-B392-1600B67D01C1}"/>
              </a:ext>
            </a:extLst>
          </p:cNvPr>
          <p:cNvSpPr txBox="1">
            <a:spLocks/>
          </p:cNvSpPr>
          <p:nvPr/>
        </p:nvSpPr>
        <p:spPr>
          <a:xfrm>
            <a:off x="72842" y="1901985"/>
            <a:ext cx="2308851" cy="79998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Click on ‘Score of the countries’</a:t>
            </a:r>
          </a:p>
        </p:txBody>
      </p:sp>
      <p:cxnSp>
        <p:nvCxnSpPr>
          <p:cNvPr id="21" name="Straight Arrow Connector 20">
            <a:extLst>
              <a:ext uri="{FF2B5EF4-FFF2-40B4-BE49-F238E27FC236}">
                <a16:creationId xmlns:a16="http://schemas.microsoft.com/office/drawing/2014/main" id="{64F69CCA-1BDA-43C4-A64A-1400832E1798}"/>
              </a:ext>
            </a:extLst>
          </p:cNvPr>
          <p:cNvCxnSpPr>
            <a:cxnSpLocks/>
          </p:cNvCxnSpPr>
          <p:nvPr/>
        </p:nvCxnSpPr>
        <p:spPr>
          <a:xfrm flipV="1">
            <a:off x="2188944" y="2388646"/>
            <a:ext cx="1126691" cy="17382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841BE2C-B76F-4224-ADFB-0EF39FC54EC6}"/>
              </a:ext>
            </a:extLst>
          </p:cNvPr>
          <p:cNvCxnSpPr>
            <a:cxnSpLocks/>
          </p:cNvCxnSpPr>
          <p:nvPr/>
        </p:nvCxnSpPr>
        <p:spPr>
          <a:xfrm flipV="1">
            <a:off x="1735798" y="3096960"/>
            <a:ext cx="4360202" cy="15218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8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9" grpId="0" animBg="1"/>
      <p:bldP spid="31" grpId="0" animBg="1"/>
      <p:bldP spid="44" grpId="0" animBg="1"/>
      <p:bldP spid="5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6CB163-B355-AE70-4EE2-340E6AC95F95}"/>
              </a:ext>
            </a:extLst>
          </p:cNvPr>
          <p:cNvPicPr>
            <a:picLocks noChangeAspect="1"/>
          </p:cNvPicPr>
          <p:nvPr/>
        </p:nvPicPr>
        <p:blipFill>
          <a:blip r:embed="rId3"/>
          <a:stretch>
            <a:fillRect/>
          </a:stretch>
        </p:blipFill>
        <p:spPr>
          <a:xfrm>
            <a:off x="2436224" y="1297518"/>
            <a:ext cx="7907530" cy="5181600"/>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932544" y="713416"/>
            <a:ext cx="10832381" cy="392678"/>
          </a:xfrm>
        </p:spPr>
        <p:txBody>
          <a:bodyPr/>
          <a:lstStyle/>
          <a:p>
            <a:pPr algn="l"/>
            <a:r>
              <a:rPr lang="en-US" sz="2800" dirty="0"/>
              <a:t>Quick visualization of performances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44" name="Content Placeholder 2">
            <a:extLst>
              <a:ext uri="{FF2B5EF4-FFF2-40B4-BE49-F238E27FC236}">
                <a16:creationId xmlns:a16="http://schemas.microsoft.com/office/drawing/2014/main" id="{66AAAB64-6539-462D-8990-2B3999C1759F}"/>
              </a:ext>
            </a:extLst>
          </p:cNvPr>
          <p:cNvSpPr txBox="1">
            <a:spLocks/>
          </p:cNvSpPr>
          <p:nvPr/>
        </p:nvSpPr>
        <p:spPr>
          <a:xfrm>
            <a:off x="207948" y="4097204"/>
            <a:ext cx="5388819" cy="184287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yellow dot </a:t>
            </a:r>
            <a:r>
              <a:rPr lang="en-US" dirty="0">
                <a:latin typeface="Arial" panose="020B0604020202020204" pitchFamily="34" charset="0"/>
                <a:cs typeface="Arial" panose="020B0604020202020204" pitchFamily="34" charset="0"/>
              </a:rPr>
              <a:t>is the selected country’s performance</a:t>
            </a:r>
          </a:p>
          <a:p>
            <a:pPr marL="0" indent="0">
              <a:buFont typeface="Garamond" pitchFamily="18" charset="0"/>
              <a:buNone/>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black dots </a:t>
            </a:r>
            <a:r>
              <a:rPr lang="en-US" dirty="0">
                <a:latin typeface="Arial" panose="020B0604020202020204" pitchFamily="34" charset="0"/>
                <a:cs typeface="Arial" panose="020B0604020202020204" pitchFamily="34" charset="0"/>
              </a:rPr>
              <a:t>are the benchmarks performances</a:t>
            </a:r>
          </a:p>
          <a:p>
            <a:pPr marL="0" indent="0">
              <a:buNone/>
            </a:pPr>
            <a:r>
              <a:rPr lang="en-US" sz="1500" dirty="0">
                <a:latin typeface="Arial" panose="020B0604020202020204" pitchFamily="34" charset="0"/>
                <a:cs typeface="Arial" panose="020B0604020202020204" pitchFamily="34" charset="0"/>
              </a:rPr>
              <a:t>Scroll over the dots to get more information about the benchmark’s performances</a:t>
            </a:r>
          </a:p>
        </p:txBody>
      </p:sp>
      <p:cxnSp>
        <p:nvCxnSpPr>
          <p:cNvPr id="43" name="Straight Arrow Connector 42">
            <a:extLst>
              <a:ext uri="{FF2B5EF4-FFF2-40B4-BE49-F238E27FC236}">
                <a16:creationId xmlns:a16="http://schemas.microsoft.com/office/drawing/2014/main" id="{8B397341-209B-4004-85AF-112E75ADB085}"/>
              </a:ext>
            </a:extLst>
          </p:cNvPr>
          <p:cNvCxnSpPr>
            <a:cxnSpLocks/>
          </p:cNvCxnSpPr>
          <p:nvPr/>
        </p:nvCxnSpPr>
        <p:spPr>
          <a:xfrm flipV="1">
            <a:off x="4699591" y="4315968"/>
            <a:ext cx="2761913" cy="6464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1D6F31-A173-2FC6-8E14-5078AB79146F}"/>
              </a:ext>
            </a:extLst>
          </p:cNvPr>
          <p:cNvCxnSpPr>
            <a:cxnSpLocks/>
          </p:cNvCxnSpPr>
          <p:nvPr/>
        </p:nvCxnSpPr>
        <p:spPr>
          <a:xfrm flipV="1">
            <a:off x="4359349" y="4255008"/>
            <a:ext cx="2699819" cy="85947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0125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93965D-5FCA-2107-6F0C-572324BA1FE8}"/>
              </a:ext>
            </a:extLst>
          </p:cNvPr>
          <p:cNvPicPr>
            <a:picLocks noChangeAspect="1"/>
          </p:cNvPicPr>
          <p:nvPr/>
        </p:nvPicPr>
        <p:blipFill>
          <a:blip r:embed="rId3"/>
          <a:stretch>
            <a:fillRect/>
          </a:stretch>
        </p:blipFill>
        <p:spPr>
          <a:xfrm>
            <a:off x="2878163" y="1748488"/>
            <a:ext cx="6528681" cy="4131922"/>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932544" y="713416"/>
            <a:ext cx="10832381" cy="392678"/>
          </a:xfrm>
        </p:spPr>
        <p:txBody>
          <a:bodyPr/>
          <a:lstStyle/>
          <a:p>
            <a:pPr algn="l"/>
            <a:r>
              <a:rPr lang="en-US" sz="2800" dirty="0"/>
              <a:t>Quick visualization of performances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666682" y="4685711"/>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22" name="Content Placeholder 2">
            <a:extLst>
              <a:ext uri="{FF2B5EF4-FFF2-40B4-BE49-F238E27FC236}">
                <a16:creationId xmlns:a16="http://schemas.microsoft.com/office/drawing/2014/main" id="{6544B722-756C-47D3-9FF5-AF34F67F1900}"/>
              </a:ext>
            </a:extLst>
          </p:cNvPr>
          <p:cNvSpPr txBox="1">
            <a:spLocks/>
          </p:cNvSpPr>
          <p:nvPr/>
        </p:nvSpPr>
        <p:spPr>
          <a:xfrm>
            <a:off x="387645" y="3761040"/>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Select</a:t>
            </a:r>
          </a:p>
        </p:txBody>
      </p:sp>
      <p:sp>
        <p:nvSpPr>
          <p:cNvPr id="23" name="Content Placeholder 2">
            <a:extLst>
              <a:ext uri="{FF2B5EF4-FFF2-40B4-BE49-F238E27FC236}">
                <a16:creationId xmlns:a16="http://schemas.microsoft.com/office/drawing/2014/main" id="{73D99ECA-429B-4EC3-96FA-B736D00F9ED2}"/>
              </a:ext>
            </a:extLst>
          </p:cNvPr>
          <p:cNvSpPr txBox="1">
            <a:spLocks/>
          </p:cNvSpPr>
          <p:nvPr/>
        </p:nvSpPr>
        <p:spPr>
          <a:xfrm>
            <a:off x="633123" y="4126895"/>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77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index of interest</a:t>
            </a:r>
          </a:p>
        </p:txBody>
      </p:sp>
      <p:sp>
        <p:nvSpPr>
          <p:cNvPr id="26" name="Content Placeholder 2">
            <a:extLst>
              <a:ext uri="{FF2B5EF4-FFF2-40B4-BE49-F238E27FC236}">
                <a16:creationId xmlns:a16="http://schemas.microsoft.com/office/drawing/2014/main" id="{5F378444-FFC1-4F92-9368-595574810650}"/>
              </a:ext>
            </a:extLst>
          </p:cNvPr>
          <p:cNvSpPr txBox="1">
            <a:spLocks/>
          </p:cNvSpPr>
          <p:nvPr/>
        </p:nvSpPr>
        <p:spPr>
          <a:xfrm>
            <a:off x="633123" y="4429123"/>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A country</a:t>
            </a:r>
          </a:p>
        </p:txBody>
      </p:sp>
      <p:cxnSp>
        <p:nvCxnSpPr>
          <p:cNvPr id="28" name="Straight Arrow Connector 27">
            <a:extLst>
              <a:ext uri="{FF2B5EF4-FFF2-40B4-BE49-F238E27FC236}">
                <a16:creationId xmlns:a16="http://schemas.microsoft.com/office/drawing/2014/main" id="{073AD129-621A-4B05-9585-49F35A9AC44C}"/>
              </a:ext>
            </a:extLst>
          </p:cNvPr>
          <p:cNvCxnSpPr>
            <a:cxnSpLocks/>
          </p:cNvCxnSpPr>
          <p:nvPr/>
        </p:nvCxnSpPr>
        <p:spPr>
          <a:xfrm flipV="1">
            <a:off x="2451423" y="2316459"/>
            <a:ext cx="5784514" cy="258085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260BBB65-459C-45AE-9E4B-CF4756D2712C}"/>
              </a:ext>
            </a:extLst>
          </p:cNvPr>
          <p:cNvSpPr txBox="1">
            <a:spLocks/>
          </p:cNvSpPr>
          <p:nvPr/>
        </p:nvSpPr>
        <p:spPr>
          <a:xfrm>
            <a:off x="633123" y="4808713"/>
            <a:ext cx="2063778" cy="405949"/>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sz="1600" dirty="0">
                <a:latin typeface="Arial" panose="020B0604020202020204" pitchFamily="34" charset="0"/>
                <a:cs typeface="Arial" panose="020B0604020202020204" pitchFamily="34" charset="0"/>
              </a:rPr>
              <a:t>A benchmark group</a:t>
            </a:r>
          </a:p>
        </p:txBody>
      </p:sp>
      <p:cxnSp>
        <p:nvCxnSpPr>
          <p:cNvPr id="30" name="Straight Arrow Connector 29">
            <a:extLst>
              <a:ext uri="{FF2B5EF4-FFF2-40B4-BE49-F238E27FC236}">
                <a16:creationId xmlns:a16="http://schemas.microsoft.com/office/drawing/2014/main" id="{F7037C4F-5E34-45B2-BAA0-0B86B9299978}"/>
              </a:ext>
            </a:extLst>
          </p:cNvPr>
          <p:cNvCxnSpPr>
            <a:cxnSpLocks/>
          </p:cNvCxnSpPr>
          <p:nvPr/>
        </p:nvCxnSpPr>
        <p:spPr>
          <a:xfrm flipV="1">
            <a:off x="3593805" y="5752009"/>
            <a:ext cx="1075731" cy="603172"/>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48E8BAE4-DFFF-4847-B6C8-D5752A439478}"/>
              </a:ext>
            </a:extLst>
          </p:cNvPr>
          <p:cNvSpPr txBox="1">
            <a:spLocks/>
          </p:cNvSpPr>
          <p:nvPr/>
        </p:nvSpPr>
        <p:spPr>
          <a:xfrm>
            <a:off x="111760" y="6069362"/>
            <a:ext cx="3482045" cy="71777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dimensions of the index appear on the x axis</a:t>
            </a:r>
          </a:p>
        </p:txBody>
      </p:sp>
      <p:cxnSp>
        <p:nvCxnSpPr>
          <p:cNvPr id="43" name="Straight Arrow Connector 42">
            <a:extLst>
              <a:ext uri="{FF2B5EF4-FFF2-40B4-BE49-F238E27FC236}">
                <a16:creationId xmlns:a16="http://schemas.microsoft.com/office/drawing/2014/main" id="{8B397341-209B-4004-85AF-112E75ADB085}"/>
              </a:ext>
            </a:extLst>
          </p:cNvPr>
          <p:cNvCxnSpPr>
            <a:cxnSpLocks/>
          </p:cNvCxnSpPr>
          <p:nvPr/>
        </p:nvCxnSpPr>
        <p:spPr>
          <a:xfrm flipH="1" flipV="1">
            <a:off x="6273209" y="4023174"/>
            <a:ext cx="2105497" cy="40594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4" name="Content Placeholder 2">
            <a:extLst>
              <a:ext uri="{FF2B5EF4-FFF2-40B4-BE49-F238E27FC236}">
                <a16:creationId xmlns:a16="http://schemas.microsoft.com/office/drawing/2014/main" id="{66AAAB64-6539-462D-8990-2B3999C1759F}"/>
              </a:ext>
            </a:extLst>
          </p:cNvPr>
          <p:cNvSpPr txBox="1">
            <a:spLocks/>
          </p:cNvSpPr>
          <p:nvPr/>
        </p:nvSpPr>
        <p:spPr>
          <a:xfrm>
            <a:off x="8378706" y="3651709"/>
            <a:ext cx="3733534" cy="2261856"/>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yellow </a:t>
            </a:r>
            <a:r>
              <a:rPr lang="en-US" dirty="0">
                <a:latin typeface="Arial" panose="020B0604020202020204" pitchFamily="34" charset="0"/>
                <a:cs typeface="Arial" panose="020B0604020202020204" pitchFamily="34" charset="0"/>
              </a:rPr>
              <a:t>dot is the selected country’s performance</a:t>
            </a:r>
          </a:p>
          <a:p>
            <a:pPr marL="0" indent="0">
              <a:buNone/>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black </a:t>
            </a:r>
            <a:r>
              <a:rPr lang="en-US" dirty="0">
                <a:latin typeface="Arial" panose="020B0604020202020204" pitchFamily="34" charset="0"/>
                <a:cs typeface="Arial" panose="020B0604020202020204" pitchFamily="34" charset="0"/>
              </a:rPr>
              <a:t>dots are the selected country’s performance</a:t>
            </a:r>
          </a:p>
          <a:p>
            <a:pPr marL="0" indent="0">
              <a:buNone/>
            </a:pPr>
            <a:r>
              <a:rPr lang="en-US" sz="1500" dirty="0">
                <a:latin typeface="Arial" panose="020B0604020202020204" pitchFamily="34" charset="0"/>
                <a:cs typeface="Arial" panose="020B0604020202020204" pitchFamily="34" charset="0"/>
              </a:rPr>
              <a:t>Scroll over the yellow dots and a line will appear, making it easier to read, scroll over the dots to get more information on the benchmarks’ performances</a:t>
            </a:r>
          </a:p>
        </p:txBody>
      </p:sp>
      <p:cxnSp>
        <p:nvCxnSpPr>
          <p:cNvPr id="51" name="Straight Arrow Connector 50">
            <a:extLst>
              <a:ext uri="{FF2B5EF4-FFF2-40B4-BE49-F238E27FC236}">
                <a16:creationId xmlns:a16="http://schemas.microsoft.com/office/drawing/2014/main" id="{505880AA-53FA-4065-A276-69024BE5C673}"/>
              </a:ext>
            </a:extLst>
          </p:cNvPr>
          <p:cNvCxnSpPr>
            <a:cxnSpLocks/>
          </p:cNvCxnSpPr>
          <p:nvPr/>
        </p:nvCxnSpPr>
        <p:spPr>
          <a:xfrm flipV="1">
            <a:off x="2056018" y="2101988"/>
            <a:ext cx="3381614" cy="2452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2" name="Content Placeholder 2">
            <a:extLst>
              <a:ext uri="{FF2B5EF4-FFF2-40B4-BE49-F238E27FC236}">
                <a16:creationId xmlns:a16="http://schemas.microsoft.com/office/drawing/2014/main" id="{3808359D-B82E-4A89-B392-1600B67D01C1}"/>
              </a:ext>
            </a:extLst>
          </p:cNvPr>
          <p:cNvSpPr txBox="1">
            <a:spLocks/>
          </p:cNvSpPr>
          <p:nvPr/>
        </p:nvSpPr>
        <p:spPr>
          <a:xfrm>
            <a:off x="72842" y="1901984"/>
            <a:ext cx="2595930" cy="81538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US" dirty="0">
                <a:latin typeface="Arial" panose="020B0604020202020204" pitchFamily="34" charset="0"/>
                <a:cs typeface="Arial" panose="020B0604020202020204" pitchFamily="34" charset="0"/>
              </a:rPr>
              <a:t>Now click on ‘Spread of the countries’</a:t>
            </a:r>
          </a:p>
        </p:txBody>
      </p:sp>
      <p:cxnSp>
        <p:nvCxnSpPr>
          <p:cNvPr id="21" name="Straight Arrow Connector 20">
            <a:extLst>
              <a:ext uri="{FF2B5EF4-FFF2-40B4-BE49-F238E27FC236}">
                <a16:creationId xmlns:a16="http://schemas.microsoft.com/office/drawing/2014/main" id="{64F69CCA-1BDA-43C4-A64A-1400832E1798}"/>
              </a:ext>
            </a:extLst>
          </p:cNvPr>
          <p:cNvCxnSpPr>
            <a:cxnSpLocks/>
          </p:cNvCxnSpPr>
          <p:nvPr/>
        </p:nvCxnSpPr>
        <p:spPr>
          <a:xfrm flipV="1">
            <a:off x="2188944" y="2345568"/>
            <a:ext cx="1292252" cy="178132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841BE2C-B76F-4224-ADFB-0EF39FC54EC6}"/>
              </a:ext>
            </a:extLst>
          </p:cNvPr>
          <p:cNvCxnSpPr>
            <a:cxnSpLocks/>
          </p:cNvCxnSpPr>
          <p:nvPr/>
        </p:nvCxnSpPr>
        <p:spPr>
          <a:xfrm flipV="1">
            <a:off x="1735798" y="2356910"/>
            <a:ext cx="4696973" cy="226185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603EE8A-9CFD-A370-A1C4-1CF736C25D0B}"/>
              </a:ext>
            </a:extLst>
          </p:cNvPr>
          <p:cNvCxnSpPr>
            <a:cxnSpLocks/>
          </p:cNvCxnSpPr>
          <p:nvPr/>
        </p:nvCxnSpPr>
        <p:spPr>
          <a:xfrm flipH="1">
            <a:off x="6273082" y="4061559"/>
            <a:ext cx="2105497" cy="12574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41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9" grpId="0" animBg="1"/>
      <p:bldP spid="31" grpId="0" animBg="1"/>
      <p:bldP spid="44" grpId="0" animBg="1"/>
      <p:bldP spid="5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761562"/>
            <a:ext cx="8961915" cy="1059315"/>
          </a:xfrm>
        </p:spPr>
        <p:txBody>
          <a:bodyPr/>
          <a:lstStyle/>
          <a:p>
            <a:pPr algn="ctr"/>
            <a:r>
              <a:rPr lang="en-GB" sz="3200" dirty="0">
                <a:solidFill>
                  <a:schemeClr val="tx1"/>
                </a:solidFill>
              </a:rPr>
              <a:t>Session IX: Introduction on how to use correlations/projections feature on ISPAR</a:t>
            </a:r>
            <a:endParaRPr lang="en-US" sz="3200" dirty="0">
              <a:solidFill>
                <a:schemeClr val="tx1"/>
              </a:solidFill>
            </a:endParaRP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2" name="Text Placeholder 3">
            <a:extLst>
              <a:ext uri="{FF2B5EF4-FFF2-40B4-BE49-F238E27FC236}">
                <a16:creationId xmlns:a16="http://schemas.microsoft.com/office/drawing/2014/main" id="{91CB8E9A-CCD5-FCB6-316F-56094DE12D90}"/>
              </a:ext>
            </a:extLst>
          </p:cNvPr>
          <p:cNvSpPr txBox="1">
            <a:spLocks/>
          </p:cNvSpPr>
          <p:nvPr/>
        </p:nvSpPr>
        <p:spPr>
          <a:xfrm>
            <a:off x="1091175" y="3095629"/>
            <a:ext cx="10399268" cy="2456179"/>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400" dirty="0">
                <a:solidFill>
                  <a:schemeClr val="tx2">
                    <a:lumMod val="50000"/>
                    <a:lumOff val="50000"/>
                  </a:schemeClr>
                </a:solidFill>
              </a:rPr>
              <a:t>This session will focus on participants’ use of the correlation feature on ISPAR to learn about their ranks and scores in comparison to other countries. This way, they can determine which countries they would like to use for benchmarking purposes to help them look at their policies for comparisons. </a:t>
            </a:r>
            <a:endParaRPr lang="en-US" sz="2400" dirty="0">
              <a:solidFill>
                <a:schemeClr val="tx2">
                  <a:lumMod val="50000"/>
                  <a:lumOff val="50000"/>
                </a:schemeClr>
              </a:solidFill>
            </a:endParaRPr>
          </a:p>
        </p:txBody>
      </p:sp>
    </p:spTree>
    <p:extLst>
      <p:ext uri="{BB962C8B-B14F-4D97-AF65-F5344CB8AC3E}">
        <p14:creationId xmlns:p14="http://schemas.microsoft.com/office/powerpoint/2010/main" val="5345360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58900" y="1457770"/>
            <a:ext cx="8148751" cy="487988"/>
          </a:xfrm>
        </p:spPr>
        <p:txBody>
          <a:bodyPr/>
          <a:lstStyle/>
          <a:p>
            <a:pPr algn="l"/>
            <a:r>
              <a:rPr lang="en-GB" sz="3200" dirty="0">
                <a:solidFill>
                  <a:schemeClr val="tx1"/>
                </a:solidFill>
              </a:rPr>
              <a:t>What else the platform can help with?</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2065133"/>
            <a:ext cx="9525000" cy="149086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r>
              <a:rPr lang="en-GB" sz="2400" dirty="0">
                <a:solidFill>
                  <a:schemeClr val="tx2">
                    <a:lumMod val="50000"/>
                    <a:lumOff val="50000"/>
                  </a:schemeClr>
                </a:solidFill>
              </a:rPr>
              <a:t>As a same KPIs appear in </a:t>
            </a:r>
            <a:r>
              <a:rPr lang="en-GB" sz="2400" dirty="0">
                <a:solidFill>
                  <a:schemeClr val="tx1"/>
                </a:solidFill>
              </a:rPr>
              <a:t>more than one index</a:t>
            </a:r>
            <a:r>
              <a:rPr lang="en-GB" sz="2400" dirty="0">
                <a:solidFill>
                  <a:schemeClr val="tx2">
                    <a:lumMod val="50000"/>
                    <a:lumOff val="50000"/>
                  </a:schemeClr>
                </a:solidFill>
              </a:rPr>
              <a:t>, there is a need to </a:t>
            </a:r>
            <a:r>
              <a:rPr lang="en-GB" sz="2400" dirty="0">
                <a:solidFill>
                  <a:schemeClr val="tx1"/>
                </a:solidFill>
              </a:rPr>
              <a:t>understand interlinkages to get a full picture </a:t>
            </a:r>
            <a:r>
              <a:rPr lang="en-GB" sz="2400" dirty="0">
                <a:solidFill>
                  <a:schemeClr val="tx2">
                    <a:lumMod val="50000"/>
                    <a:lumOff val="50000"/>
                  </a:schemeClr>
                </a:solidFill>
              </a:rPr>
              <a:t>of the impact of gender policies on rankings</a:t>
            </a:r>
          </a:p>
          <a:p>
            <a:pPr marL="0" indent="0" algn="l"/>
            <a:endParaRPr lang="en-US" sz="2400" dirty="0">
              <a:solidFill>
                <a:schemeClr val="tx2">
                  <a:lumMod val="50000"/>
                  <a:lumOff val="50000"/>
                </a:schemeClr>
              </a:solidFill>
            </a:endParaRPr>
          </a:p>
        </p:txBody>
      </p:sp>
      <p:sp>
        <p:nvSpPr>
          <p:cNvPr id="3" name="Arrow: Curved Right 2">
            <a:extLst>
              <a:ext uri="{FF2B5EF4-FFF2-40B4-BE49-F238E27FC236}">
                <a16:creationId xmlns:a16="http://schemas.microsoft.com/office/drawing/2014/main" id="{A36EF8D8-5863-043E-A44C-8727E6F85EE6}"/>
              </a:ext>
            </a:extLst>
          </p:cNvPr>
          <p:cNvSpPr/>
          <p:nvPr/>
        </p:nvSpPr>
        <p:spPr>
          <a:xfrm>
            <a:off x="3317358" y="3363332"/>
            <a:ext cx="1180214" cy="1633970"/>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a:solidFill>
                <a:schemeClr val="tx1"/>
              </a:solidFill>
            </a:endParaRPr>
          </a:p>
        </p:txBody>
      </p:sp>
      <p:sp>
        <p:nvSpPr>
          <p:cNvPr id="6" name="Text Placeholder 3">
            <a:extLst>
              <a:ext uri="{FF2B5EF4-FFF2-40B4-BE49-F238E27FC236}">
                <a16:creationId xmlns:a16="http://schemas.microsoft.com/office/drawing/2014/main" id="{FE41F182-46C7-493E-ED99-E9C95EC887D8}"/>
              </a:ext>
            </a:extLst>
          </p:cNvPr>
          <p:cNvSpPr txBox="1">
            <a:spLocks/>
          </p:cNvSpPr>
          <p:nvPr/>
        </p:nvSpPr>
        <p:spPr>
          <a:xfrm>
            <a:off x="4847958" y="4108880"/>
            <a:ext cx="5692943" cy="176029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r>
              <a:rPr lang="en-GB" sz="3600" dirty="0">
                <a:solidFill>
                  <a:schemeClr val="tx1"/>
                </a:solidFill>
              </a:rPr>
              <a:t>The Thematic simulators</a:t>
            </a:r>
          </a:p>
          <a:p>
            <a:pPr marL="339725" indent="0" algn="l"/>
            <a:r>
              <a:rPr lang="en-GB" sz="2000" dirty="0">
                <a:solidFill>
                  <a:schemeClr val="tx1"/>
                </a:solidFill>
              </a:rPr>
              <a:t>only redundancy </a:t>
            </a:r>
            <a:r>
              <a:rPr lang="en-GB" sz="2000" b="0" dirty="0">
                <a:solidFill>
                  <a:schemeClr val="tx1"/>
                </a:solidFill>
              </a:rPr>
              <a:t>of KPIs plays a role in the country’s performance improvement across indices</a:t>
            </a:r>
            <a:endParaRPr lang="en-US" sz="2000" dirty="0">
              <a:solidFill>
                <a:schemeClr val="tx1"/>
              </a:solidFill>
            </a:endParaRPr>
          </a:p>
        </p:txBody>
      </p:sp>
    </p:spTree>
    <p:extLst>
      <p:ext uri="{BB962C8B-B14F-4D97-AF65-F5344CB8AC3E}">
        <p14:creationId xmlns:p14="http://schemas.microsoft.com/office/powerpoint/2010/main" val="33696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574CC4-D666-78E0-5892-BFC7A9CE7837}"/>
              </a:ext>
            </a:extLst>
          </p:cNvPr>
          <p:cNvPicPr>
            <a:picLocks noChangeAspect="1"/>
          </p:cNvPicPr>
          <p:nvPr/>
        </p:nvPicPr>
        <p:blipFill rotWithShape="1">
          <a:blip r:embed="rId3"/>
          <a:srcRect l="22762" t="18140" r="22819" b="43721"/>
          <a:stretch/>
        </p:blipFill>
        <p:spPr>
          <a:xfrm>
            <a:off x="420290" y="1842187"/>
            <a:ext cx="7322425" cy="2886727"/>
          </a:xfrm>
          <a:prstGeom prst="rect">
            <a:avLst/>
          </a:prstGeom>
        </p:spPr>
      </p:pic>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8133908" y="2006944"/>
            <a:ext cx="3784009" cy="287406"/>
          </a:xfrm>
        </p:spPr>
        <p:txBody>
          <a:bodyPr/>
          <a:lstStyle/>
          <a:p>
            <a:pPr algn="ctr"/>
            <a:r>
              <a:rPr lang="en-US" sz="3200" dirty="0">
                <a:solidFill>
                  <a:schemeClr val="tx1"/>
                </a:solidFill>
              </a:rPr>
              <a:t>Simulations</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7872259" y="2629225"/>
            <a:ext cx="4157211" cy="1719491"/>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400" dirty="0">
                <a:solidFill>
                  <a:schemeClr val="tx2">
                    <a:lumMod val="50000"/>
                    <a:lumOff val="50000"/>
                  </a:schemeClr>
                </a:solidFill>
              </a:rPr>
              <a:t>Go to </a:t>
            </a:r>
            <a:r>
              <a:rPr lang="en-US" sz="2400" dirty="0">
                <a:solidFill>
                  <a:schemeClr val="tx2">
                    <a:lumMod val="50000"/>
                    <a:lumOff val="50000"/>
                  </a:schemeClr>
                </a:solidFill>
                <a:hlinkClick r:id="rId4"/>
              </a:rPr>
              <a:t>https://gender.unescwa.org</a:t>
            </a:r>
            <a:r>
              <a:rPr lang="en-US" sz="2400" dirty="0">
                <a:solidFill>
                  <a:schemeClr val="tx2">
                    <a:lumMod val="50000"/>
                    <a:lumOff val="50000"/>
                  </a:schemeClr>
                </a:solidFill>
              </a:rPr>
              <a:t> </a:t>
            </a:r>
          </a:p>
          <a:p>
            <a:pPr algn="ctr"/>
            <a:r>
              <a:rPr lang="en-US" sz="2400" dirty="0">
                <a:solidFill>
                  <a:schemeClr val="tx2">
                    <a:lumMod val="50000"/>
                    <a:lumOff val="50000"/>
                  </a:schemeClr>
                </a:solidFill>
              </a:rPr>
              <a:t>Click on ‘Gender-related Indices’</a:t>
            </a:r>
          </a:p>
        </p:txBody>
      </p:sp>
    </p:spTree>
    <p:extLst>
      <p:ext uri="{BB962C8B-B14F-4D97-AF65-F5344CB8AC3E}">
        <p14:creationId xmlns:p14="http://schemas.microsoft.com/office/powerpoint/2010/main" val="22874563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AFA24-410E-0804-68E3-4FCA37840452}"/>
              </a:ext>
            </a:extLst>
          </p:cNvPr>
          <p:cNvPicPr>
            <a:picLocks noChangeAspect="1"/>
          </p:cNvPicPr>
          <p:nvPr/>
        </p:nvPicPr>
        <p:blipFill>
          <a:blip r:embed="rId3"/>
          <a:stretch>
            <a:fillRect/>
          </a:stretch>
        </p:blipFill>
        <p:spPr>
          <a:xfrm>
            <a:off x="1846495" y="1046492"/>
            <a:ext cx="8824508" cy="4535424"/>
          </a:xfrm>
          <a:prstGeom prst="rect">
            <a:avLst/>
          </a:prstGeom>
        </p:spPr>
      </p:pic>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11" name="Content Placeholder 2">
            <a:extLst>
              <a:ext uri="{FF2B5EF4-FFF2-40B4-BE49-F238E27FC236}">
                <a16:creationId xmlns:a16="http://schemas.microsoft.com/office/drawing/2014/main" id="{1C54D35A-0FAE-5D2E-4CE1-9FA90289A07E}"/>
              </a:ext>
            </a:extLst>
          </p:cNvPr>
          <p:cNvSpPr txBox="1">
            <a:spLocks/>
          </p:cNvSpPr>
          <p:nvPr/>
        </p:nvSpPr>
        <p:spPr>
          <a:xfrm>
            <a:off x="2938797" y="5652128"/>
            <a:ext cx="2600766" cy="89694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theme is preselected (gender)</a:t>
            </a:r>
          </a:p>
          <a:p>
            <a:endParaRPr lang="en-GB" dirty="0"/>
          </a:p>
        </p:txBody>
      </p:sp>
      <p:cxnSp>
        <p:nvCxnSpPr>
          <p:cNvPr id="12" name="Straight Arrow Connector 11">
            <a:extLst>
              <a:ext uri="{FF2B5EF4-FFF2-40B4-BE49-F238E27FC236}">
                <a16:creationId xmlns:a16="http://schemas.microsoft.com/office/drawing/2014/main" id="{BF722CE3-B662-6896-8022-7501428DBD06}"/>
              </a:ext>
            </a:extLst>
          </p:cNvPr>
          <p:cNvCxnSpPr>
            <a:cxnSpLocks/>
          </p:cNvCxnSpPr>
          <p:nvPr/>
        </p:nvCxnSpPr>
        <p:spPr>
          <a:xfrm flipV="1">
            <a:off x="4518829" y="3795823"/>
            <a:ext cx="871878" cy="185630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08006498-828C-E12D-AA3D-C8015E6F9815}"/>
              </a:ext>
            </a:extLst>
          </p:cNvPr>
          <p:cNvSpPr txBox="1">
            <a:spLocks/>
          </p:cNvSpPr>
          <p:nvPr/>
        </p:nvSpPr>
        <p:spPr>
          <a:xfrm>
            <a:off x="136850" y="5640647"/>
            <a:ext cx="2600766" cy="89694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Selected your country</a:t>
            </a:r>
            <a:endParaRPr lang="en-GB" dirty="0"/>
          </a:p>
        </p:txBody>
      </p:sp>
      <p:cxnSp>
        <p:nvCxnSpPr>
          <p:cNvPr id="18" name="Straight Arrow Connector 17">
            <a:extLst>
              <a:ext uri="{FF2B5EF4-FFF2-40B4-BE49-F238E27FC236}">
                <a16:creationId xmlns:a16="http://schemas.microsoft.com/office/drawing/2014/main" id="{8D479CF8-918F-2BFB-7E49-7358C9541E80}"/>
              </a:ext>
            </a:extLst>
          </p:cNvPr>
          <p:cNvCxnSpPr>
            <a:cxnSpLocks/>
          </p:cNvCxnSpPr>
          <p:nvPr/>
        </p:nvCxnSpPr>
        <p:spPr>
          <a:xfrm flipV="1">
            <a:off x="1716882" y="3784342"/>
            <a:ext cx="482394" cy="185630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1C8D4A15-2C6E-2184-A58B-027C263D3155}"/>
              </a:ext>
            </a:extLst>
          </p:cNvPr>
          <p:cNvSpPr txBox="1">
            <a:spLocks/>
          </p:cNvSpPr>
          <p:nvPr/>
        </p:nvSpPr>
        <p:spPr>
          <a:xfrm>
            <a:off x="8307651" y="5513835"/>
            <a:ext cx="2026187" cy="81245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Selected a sub-theme</a:t>
            </a:r>
            <a:endParaRPr lang="en-GB" dirty="0"/>
          </a:p>
        </p:txBody>
      </p:sp>
      <p:cxnSp>
        <p:nvCxnSpPr>
          <p:cNvPr id="21" name="Straight Arrow Connector 20">
            <a:extLst>
              <a:ext uri="{FF2B5EF4-FFF2-40B4-BE49-F238E27FC236}">
                <a16:creationId xmlns:a16="http://schemas.microsoft.com/office/drawing/2014/main" id="{87769753-4F86-CA2A-84B5-6DBF70277CFF}"/>
              </a:ext>
            </a:extLst>
          </p:cNvPr>
          <p:cNvCxnSpPr>
            <a:cxnSpLocks/>
          </p:cNvCxnSpPr>
          <p:nvPr/>
        </p:nvCxnSpPr>
        <p:spPr>
          <a:xfrm flipH="1" flipV="1">
            <a:off x="8158795" y="3784342"/>
            <a:ext cx="368929" cy="174412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09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FCC254-3460-0D63-8AB1-7F912CB1D40F}"/>
              </a:ext>
            </a:extLst>
          </p:cNvPr>
          <p:cNvPicPr>
            <a:picLocks noChangeAspect="1"/>
          </p:cNvPicPr>
          <p:nvPr/>
        </p:nvPicPr>
        <p:blipFill>
          <a:blip r:embed="rId3"/>
          <a:stretch>
            <a:fillRect/>
          </a:stretch>
        </p:blipFill>
        <p:spPr>
          <a:xfrm>
            <a:off x="2504568" y="941493"/>
            <a:ext cx="7230744" cy="5344929"/>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78951" y="4185228"/>
            <a:ext cx="3107126" cy="1239906"/>
          </a:xfrm>
        </p:spPr>
        <p:txBody>
          <a:bodyPr wrap="square" anchor="t">
            <a:normAutofit/>
          </a:bodyPr>
          <a:lstStyle/>
          <a:p>
            <a:pPr marL="0" indent="0">
              <a:buNone/>
            </a:pPr>
            <a:r>
              <a:rPr lang="en-US" dirty="0">
                <a:latin typeface="Arial" panose="020B0604020202020204" pitchFamily="34" charset="0"/>
                <a:cs typeface="Arial" panose="020B0604020202020204" pitchFamily="34" charset="0"/>
              </a:rPr>
              <a:t>View indices that use education engendered or not KPIs</a:t>
            </a:r>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fr-FR" sz="2800" b="1" dirty="0" err="1">
                <a:solidFill>
                  <a:schemeClr val="tx1"/>
                </a:solidFill>
              </a:rPr>
              <a:t>Thematic</a:t>
            </a:r>
            <a:r>
              <a:rPr lang="fr-FR" sz="2800" b="1" dirty="0">
                <a:solidFill>
                  <a:schemeClr val="tx1"/>
                </a:solidFill>
              </a:rPr>
              <a:t> </a:t>
            </a:r>
            <a:r>
              <a:rPr lang="fr-FR" sz="2800" b="1" dirty="0" err="1">
                <a:solidFill>
                  <a:schemeClr val="tx1"/>
                </a:solidFill>
              </a:rPr>
              <a:t>Simulators</a:t>
            </a:r>
            <a:endParaRPr lang="fr-FR" sz="2800" b="1" dirty="0">
              <a:solidFill>
                <a:schemeClr val="tx1"/>
              </a:solidFill>
            </a:endParaRPr>
          </a:p>
        </p:txBody>
      </p:sp>
      <p:sp>
        <p:nvSpPr>
          <p:cNvPr id="19" name="Content Placeholder 2">
            <a:extLst>
              <a:ext uri="{FF2B5EF4-FFF2-40B4-BE49-F238E27FC236}">
                <a16:creationId xmlns:a16="http://schemas.microsoft.com/office/drawing/2014/main" id="{67E9C97E-7965-4970-97E4-13B3B70FFC95}"/>
              </a:ext>
            </a:extLst>
          </p:cNvPr>
          <p:cNvSpPr txBox="1">
            <a:spLocks/>
          </p:cNvSpPr>
          <p:nvPr/>
        </p:nvSpPr>
        <p:spPr>
          <a:xfrm>
            <a:off x="8928776" y="3591498"/>
            <a:ext cx="2897464" cy="90938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Chose a sub-theme (education)</a:t>
            </a:r>
          </a:p>
          <a:p>
            <a:endParaRPr lang="en-GB" dirty="0"/>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2562447" y="4376928"/>
            <a:ext cx="906177" cy="74796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9CCEDF-FAB5-421F-AC2F-C30AF66A8F7E}"/>
              </a:ext>
            </a:extLst>
          </p:cNvPr>
          <p:cNvCxnSpPr>
            <a:cxnSpLocks/>
          </p:cNvCxnSpPr>
          <p:nvPr/>
        </p:nvCxnSpPr>
        <p:spPr>
          <a:xfrm flipV="1">
            <a:off x="2562447" y="4817832"/>
            <a:ext cx="906177" cy="30706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E9D0BB8-A547-479C-BA97-F00D147BFD47}"/>
              </a:ext>
            </a:extLst>
          </p:cNvPr>
          <p:cNvCxnSpPr>
            <a:cxnSpLocks/>
          </p:cNvCxnSpPr>
          <p:nvPr/>
        </p:nvCxnSpPr>
        <p:spPr>
          <a:xfrm>
            <a:off x="2562447" y="5124893"/>
            <a:ext cx="784257" cy="989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1955B7-2114-44D2-9FB5-0D91F8CABA16}"/>
              </a:ext>
            </a:extLst>
          </p:cNvPr>
          <p:cNvCxnSpPr>
            <a:cxnSpLocks/>
          </p:cNvCxnSpPr>
          <p:nvPr/>
        </p:nvCxnSpPr>
        <p:spPr>
          <a:xfrm flipV="1">
            <a:off x="2562447" y="4584192"/>
            <a:ext cx="967591" cy="55059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210C7E-E35C-4826-B4DF-ECF52C6370A4}"/>
              </a:ext>
            </a:extLst>
          </p:cNvPr>
          <p:cNvCxnSpPr>
            <a:cxnSpLocks/>
          </p:cNvCxnSpPr>
          <p:nvPr/>
        </p:nvCxnSpPr>
        <p:spPr>
          <a:xfrm flipH="1" flipV="1">
            <a:off x="8467344" y="2633472"/>
            <a:ext cx="1872737" cy="1233262"/>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935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0ECDDC-1F8F-5B26-D222-BF9853FA6D52}"/>
              </a:ext>
            </a:extLst>
          </p:cNvPr>
          <p:cNvPicPr>
            <a:picLocks noChangeAspect="1"/>
          </p:cNvPicPr>
          <p:nvPr/>
        </p:nvPicPr>
        <p:blipFill>
          <a:blip r:embed="rId3"/>
          <a:stretch>
            <a:fillRect/>
          </a:stretch>
        </p:blipFill>
        <p:spPr>
          <a:xfrm>
            <a:off x="2946146" y="1059392"/>
            <a:ext cx="5825998" cy="5371887"/>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7949444" y="2099227"/>
            <a:ext cx="2795846" cy="920418"/>
          </a:xfrm>
        </p:spPr>
        <p:txBody>
          <a:bodyPr wrap="square" anchor="t">
            <a:normAutofit/>
          </a:bodyPr>
          <a:lstStyle/>
          <a:p>
            <a:pPr marL="0" indent="0">
              <a:buNone/>
            </a:pPr>
            <a:r>
              <a:rPr lang="en-US" dirty="0">
                <a:latin typeface="Arial" panose="020B0604020202020204" pitchFamily="34" charset="0"/>
                <a:cs typeface="Arial" panose="020B0604020202020204" pitchFamily="34" charset="0"/>
              </a:rPr>
              <a:t>Two indices use literacy rate. </a:t>
            </a:r>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fr-FR" sz="2800" b="1" dirty="0" err="1">
                <a:solidFill>
                  <a:schemeClr val="tx1"/>
                </a:solidFill>
              </a:rPr>
              <a:t>Thematic</a:t>
            </a:r>
            <a:r>
              <a:rPr lang="fr-FR" sz="2800" b="1" dirty="0">
                <a:solidFill>
                  <a:schemeClr val="tx1"/>
                </a:solidFill>
              </a:rPr>
              <a:t> </a:t>
            </a:r>
            <a:r>
              <a:rPr lang="fr-FR" sz="2800" b="1" dirty="0" err="1">
                <a:solidFill>
                  <a:schemeClr val="tx1"/>
                </a:solidFill>
              </a:rPr>
              <a:t>Simulators</a:t>
            </a:r>
            <a:endParaRPr lang="fr-FR"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H="1" flipV="1">
            <a:off x="5433237" y="1762550"/>
            <a:ext cx="2508730" cy="98208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1955B7-2114-44D2-9FB5-0D91F8CABA16}"/>
              </a:ext>
            </a:extLst>
          </p:cNvPr>
          <p:cNvCxnSpPr>
            <a:cxnSpLocks/>
          </p:cNvCxnSpPr>
          <p:nvPr/>
        </p:nvCxnSpPr>
        <p:spPr>
          <a:xfrm flipH="1">
            <a:off x="5433237" y="2767632"/>
            <a:ext cx="2508730" cy="53909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432836" y="3223558"/>
            <a:ext cx="2110667" cy="1159256"/>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One engendered, the other not</a:t>
            </a:r>
            <a:endParaRPr lang="en-GB" dirty="0"/>
          </a:p>
        </p:txBody>
      </p:sp>
      <p:cxnSp>
        <p:nvCxnSpPr>
          <p:cNvPr id="13" name="Straight Arrow Connector 12">
            <a:extLst>
              <a:ext uri="{FF2B5EF4-FFF2-40B4-BE49-F238E27FC236}">
                <a16:creationId xmlns:a16="http://schemas.microsoft.com/office/drawing/2014/main" id="{590E4057-CB9A-75D8-5E2A-91B6E78608DA}"/>
              </a:ext>
            </a:extLst>
          </p:cNvPr>
          <p:cNvCxnSpPr>
            <a:cxnSpLocks/>
          </p:cNvCxnSpPr>
          <p:nvPr/>
        </p:nvCxnSpPr>
        <p:spPr>
          <a:xfrm>
            <a:off x="2010971" y="3941379"/>
            <a:ext cx="935175" cy="199980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flipV="1">
            <a:off x="1608083" y="2099227"/>
            <a:ext cx="1507257" cy="199980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D2841B35-A012-801E-8098-A2988E2E8607}"/>
              </a:ext>
            </a:extLst>
          </p:cNvPr>
          <p:cNvSpPr txBox="1">
            <a:spLocks/>
          </p:cNvSpPr>
          <p:nvPr/>
        </p:nvSpPr>
        <p:spPr>
          <a:xfrm>
            <a:off x="7324126" y="3896534"/>
            <a:ext cx="3165197" cy="1810583"/>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If the info is available the simulator takes into account the impact across all similar KPIS, hence across indices</a:t>
            </a:r>
            <a:endParaRPr lang="en-GB" dirty="0"/>
          </a:p>
        </p:txBody>
      </p:sp>
    </p:spTree>
    <p:extLst>
      <p:ext uri="{BB962C8B-B14F-4D97-AF65-F5344CB8AC3E}">
        <p14:creationId xmlns:p14="http://schemas.microsoft.com/office/powerpoint/2010/main" val="358957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2" grpId="0" build="p" animBg="1"/>
      <p:bldP spid="18" grpId="0" build="p"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65A8A44-AE59-3B59-CF2A-EBFAE3CC2F2D}"/>
              </a:ext>
            </a:extLst>
          </p:cNvPr>
          <p:cNvPicPr>
            <a:picLocks noChangeAspect="1"/>
          </p:cNvPicPr>
          <p:nvPr/>
        </p:nvPicPr>
        <p:blipFill>
          <a:blip r:embed="rId3"/>
          <a:stretch>
            <a:fillRect/>
          </a:stretch>
        </p:blipFill>
        <p:spPr>
          <a:xfrm>
            <a:off x="5546312" y="4235936"/>
            <a:ext cx="6492240" cy="2145073"/>
          </a:xfrm>
          <a:prstGeom prst="rect">
            <a:avLst/>
          </a:prstGeom>
        </p:spPr>
      </p:pic>
      <p:pic>
        <p:nvPicPr>
          <p:cNvPr id="8" name="Picture 7">
            <a:extLst>
              <a:ext uri="{FF2B5EF4-FFF2-40B4-BE49-F238E27FC236}">
                <a16:creationId xmlns:a16="http://schemas.microsoft.com/office/drawing/2014/main" id="{37375B9A-F9A0-A330-C954-D35273DBECB0}"/>
              </a:ext>
            </a:extLst>
          </p:cNvPr>
          <p:cNvPicPr>
            <a:picLocks noChangeAspect="1"/>
          </p:cNvPicPr>
          <p:nvPr/>
        </p:nvPicPr>
        <p:blipFill>
          <a:blip r:embed="rId4"/>
          <a:stretch>
            <a:fillRect/>
          </a:stretch>
        </p:blipFill>
        <p:spPr>
          <a:xfrm>
            <a:off x="5546312" y="1223066"/>
            <a:ext cx="4629173" cy="1595251"/>
          </a:xfrm>
          <a:prstGeom prst="rect">
            <a:avLst/>
          </a:prstGeom>
        </p:spPr>
      </p:pic>
      <p:pic>
        <p:nvPicPr>
          <p:cNvPr id="4" name="Picture 3">
            <a:extLst>
              <a:ext uri="{FF2B5EF4-FFF2-40B4-BE49-F238E27FC236}">
                <a16:creationId xmlns:a16="http://schemas.microsoft.com/office/drawing/2014/main" id="{F43D45EC-6C38-8681-D101-F4921EE66299}"/>
              </a:ext>
            </a:extLst>
          </p:cNvPr>
          <p:cNvPicPr>
            <a:picLocks noChangeAspect="1"/>
          </p:cNvPicPr>
          <p:nvPr/>
        </p:nvPicPr>
        <p:blipFill>
          <a:blip r:embed="rId5"/>
          <a:stretch>
            <a:fillRect/>
          </a:stretch>
        </p:blipFill>
        <p:spPr>
          <a:xfrm>
            <a:off x="330759" y="1147184"/>
            <a:ext cx="5112732" cy="5326768"/>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fr-FR" sz="2800" b="1" dirty="0" err="1">
                <a:solidFill>
                  <a:schemeClr val="tx1"/>
                </a:solidFill>
              </a:rPr>
              <a:t>Thematic</a:t>
            </a:r>
            <a:r>
              <a:rPr lang="fr-FR" sz="2800" b="1" dirty="0">
                <a:solidFill>
                  <a:schemeClr val="tx1"/>
                </a:solidFill>
              </a:rPr>
              <a:t> </a:t>
            </a:r>
            <a:r>
              <a:rPr lang="fr-FR" sz="2800" b="1" dirty="0" err="1">
                <a:solidFill>
                  <a:schemeClr val="tx1"/>
                </a:solidFill>
              </a:rPr>
              <a:t>Simulators</a:t>
            </a:r>
            <a:endParaRPr lang="fr-FR" sz="2800" b="1" dirty="0">
              <a:solidFill>
                <a:schemeClr val="tx1"/>
              </a:solidFill>
            </a:endParaRPr>
          </a:p>
        </p:txBody>
      </p:sp>
      <p:sp>
        <p:nvSpPr>
          <p:cNvPr id="19" name="Content Placeholder 2">
            <a:extLst>
              <a:ext uri="{FF2B5EF4-FFF2-40B4-BE49-F238E27FC236}">
                <a16:creationId xmlns:a16="http://schemas.microsoft.com/office/drawing/2014/main" id="{67E9C97E-7965-4970-97E4-13B3B70FFC95}"/>
              </a:ext>
            </a:extLst>
          </p:cNvPr>
          <p:cNvSpPr txBox="1">
            <a:spLocks/>
          </p:cNvSpPr>
          <p:nvPr/>
        </p:nvSpPr>
        <p:spPr>
          <a:xfrm>
            <a:off x="8900774" y="3061920"/>
            <a:ext cx="2897464" cy="90938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The impact of the policy across indices is</a:t>
            </a:r>
          </a:p>
          <a:p>
            <a:endParaRPr lang="en-GB" dirty="0"/>
          </a:p>
        </p:txBody>
      </p:sp>
      <p:sp>
        <p:nvSpPr>
          <p:cNvPr id="12" name="Content Placeholder 2">
            <a:extLst>
              <a:ext uri="{FF2B5EF4-FFF2-40B4-BE49-F238E27FC236}">
                <a16:creationId xmlns:a16="http://schemas.microsoft.com/office/drawing/2014/main" id="{313FE6E3-2563-3B4C-6720-7281BD1F0C20}"/>
              </a:ext>
            </a:extLst>
          </p:cNvPr>
          <p:cNvSpPr txBox="1">
            <a:spLocks/>
          </p:cNvSpPr>
          <p:nvPr/>
        </p:nvSpPr>
        <p:spPr>
          <a:xfrm>
            <a:off x="6368659" y="3230937"/>
            <a:ext cx="2118203" cy="97168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Changes will be made here and here</a:t>
            </a:r>
            <a:endParaRPr lang="en-GB" dirty="0"/>
          </a:p>
        </p:txBody>
      </p:sp>
      <p:sp>
        <p:nvSpPr>
          <p:cNvPr id="9" name="Content Placeholder 2">
            <a:extLst>
              <a:ext uri="{FF2B5EF4-FFF2-40B4-BE49-F238E27FC236}">
                <a16:creationId xmlns:a16="http://schemas.microsoft.com/office/drawing/2014/main" id="{C105CFA7-967B-1221-D32A-367376C0B981}"/>
              </a:ext>
            </a:extLst>
          </p:cNvPr>
          <p:cNvSpPr txBox="1">
            <a:spLocks/>
          </p:cNvSpPr>
          <p:nvPr/>
        </p:nvSpPr>
        <p:spPr>
          <a:xfrm>
            <a:off x="3671607" y="2951536"/>
            <a:ext cx="2298478" cy="122050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77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Input 97 as the aspirational value for ‘Female Literacy rate’ on the Gender gap index</a:t>
            </a:r>
          </a:p>
          <a:p>
            <a:endParaRPr lang="en-GB" dirty="0"/>
          </a:p>
        </p:txBody>
      </p:sp>
      <p:cxnSp>
        <p:nvCxnSpPr>
          <p:cNvPr id="10" name="Straight Arrow Connector 9">
            <a:extLst>
              <a:ext uri="{FF2B5EF4-FFF2-40B4-BE49-F238E27FC236}">
                <a16:creationId xmlns:a16="http://schemas.microsoft.com/office/drawing/2014/main" id="{847604AB-C04B-20AE-112A-B3463BE41A8D}"/>
              </a:ext>
            </a:extLst>
          </p:cNvPr>
          <p:cNvCxnSpPr>
            <a:cxnSpLocks/>
          </p:cNvCxnSpPr>
          <p:nvPr/>
        </p:nvCxnSpPr>
        <p:spPr>
          <a:xfrm flipH="1">
            <a:off x="2926080" y="4242909"/>
            <a:ext cx="1232262" cy="153000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AC3B4E7-2AB2-F7EC-61D9-72B77AD8F823}"/>
              </a:ext>
            </a:extLst>
          </p:cNvPr>
          <p:cNvCxnSpPr>
            <a:cxnSpLocks/>
          </p:cNvCxnSpPr>
          <p:nvPr/>
        </p:nvCxnSpPr>
        <p:spPr>
          <a:xfrm flipV="1">
            <a:off x="7349989" y="2041451"/>
            <a:ext cx="1069590" cy="112559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9EF4DD-D234-7FF7-742D-6D80BBE8EFC0}"/>
              </a:ext>
            </a:extLst>
          </p:cNvPr>
          <p:cNvCxnSpPr>
            <a:cxnSpLocks/>
          </p:cNvCxnSpPr>
          <p:nvPr/>
        </p:nvCxnSpPr>
        <p:spPr>
          <a:xfrm flipH="1" flipV="1">
            <a:off x="3359888" y="2041451"/>
            <a:ext cx="2897464" cy="12205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210C7E-E35C-4826-B4DF-ECF52C6370A4}"/>
              </a:ext>
            </a:extLst>
          </p:cNvPr>
          <p:cNvCxnSpPr>
            <a:cxnSpLocks/>
          </p:cNvCxnSpPr>
          <p:nvPr/>
        </p:nvCxnSpPr>
        <p:spPr>
          <a:xfrm flipH="1">
            <a:off x="10349506" y="3792300"/>
            <a:ext cx="347207" cy="101043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967622F-9DBD-F1AB-8911-20D42A5E0C96}"/>
              </a:ext>
            </a:extLst>
          </p:cNvPr>
          <p:cNvCxnSpPr>
            <a:cxnSpLocks/>
          </p:cNvCxnSpPr>
          <p:nvPr/>
        </p:nvCxnSpPr>
        <p:spPr>
          <a:xfrm>
            <a:off x="10838708" y="3792300"/>
            <a:ext cx="570972" cy="101043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45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49F5B8-333D-9E53-5E57-09326D35F242}"/>
              </a:ext>
            </a:extLst>
          </p:cNvPr>
          <p:cNvPicPr>
            <a:picLocks noChangeAspect="1"/>
          </p:cNvPicPr>
          <p:nvPr/>
        </p:nvPicPr>
        <p:blipFill>
          <a:blip r:embed="rId3"/>
          <a:stretch>
            <a:fillRect/>
          </a:stretch>
        </p:blipFill>
        <p:spPr>
          <a:xfrm>
            <a:off x="973115" y="1231392"/>
            <a:ext cx="4021542" cy="5321808"/>
          </a:xfrm>
          <a:prstGeom prst="rect">
            <a:avLst/>
          </a:prstGeom>
        </p:spPr>
      </p:pic>
      <p:sp>
        <p:nvSpPr>
          <p:cNvPr id="6" name="Text Placeholder 5">
            <a:extLst>
              <a:ext uri="{FF2B5EF4-FFF2-40B4-BE49-F238E27FC236}">
                <a16:creationId xmlns:a16="http://schemas.microsoft.com/office/drawing/2014/main" id="{7F572C0C-4FC9-455E-95C9-88CFCAA50472}"/>
              </a:ext>
            </a:extLst>
          </p:cNvPr>
          <p:cNvSpPr>
            <a:spLocks noGrp="1"/>
          </p:cNvSpPr>
          <p:nvPr>
            <p:ph type="body" sz="quarter" idx="11"/>
          </p:nvPr>
        </p:nvSpPr>
        <p:spPr/>
        <p:txBody>
          <a:bodyPr/>
          <a:lstStyle/>
          <a:p>
            <a:pPr algn="l"/>
            <a:r>
              <a:rPr lang="en-US" sz="2800" dirty="0"/>
              <a:t>Are Indices as they are useful for policymaking?</a:t>
            </a:r>
          </a:p>
        </p:txBody>
      </p:sp>
      <p:sp>
        <p:nvSpPr>
          <p:cNvPr id="19" name="Text Placeholder 6">
            <a:extLst>
              <a:ext uri="{FF2B5EF4-FFF2-40B4-BE49-F238E27FC236}">
                <a16:creationId xmlns:a16="http://schemas.microsoft.com/office/drawing/2014/main" id="{64A68A73-97BB-45A5-A2E1-7EF536202793}"/>
              </a:ext>
            </a:extLst>
          </p:cNvPr>
          <p:cNvSpPr txBox="1">
            <a:spLocks/>
          </p:cNvSpPr>
          <p:nvPr/>
        </p:nvSpPr>
        <p:spPr>
          <a:xfrm>
            <a:off x="1964593" y="2343853"/>
            <a:ext cx="1943608" cy="1395884"/>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lnSpc>
                <a:spcPct val="150000"/>
              </a:lnSpc>
            </a:pPr>
            <a:r>
              <a:rPr lang="en-US" sz="8800" b="1" dirty="0">
                <a:solidFill>
                  <a:srgbClr val="FF0000"/>
                </a:solidFill>
                <a:latin typeface="Arial" charset="0"/>
                <a:ea typeface="ＭＳ Ｐゴシック" charset="0"/>
                <a:cs typeface="Arial" charset="0"/>
              </a:rPr>
              <a:t>NO</a:t>
            </a:r>
            <a:endParaRPr lang="en-US" sz="8800" b="1" dirty="0">
              <a:solidFill>
                <a:srgbClr val="FF0000"/>
              </a:solidFill>
            </a:endParaRPr>
          </a:p>
        </p:txBody>
      </p:sp>
      <p:sp>
        <p:nvSpPr>
          <p:cNvPr id="3" name="Text Placeholder 6">
            <a:extLst>
              <a:ext uri="{FF2B5EF4-FFF2-40B4-BE49-F238E27FC236}">
                <a16:creationId xmlns:a16="http://schemas.microsoft.com/office/drawing/2014/main" id="{CB1FB9E2-59EA-DADD-8249-1B2F6F7DCB25}"/>
              </a:ext>
            </a:extLst>
          </p:cNvPr>
          <p:cNvSpPr txBox="1">
            <a:spLocks/>
          </p:cNvSpPr>
          <p:nvPr/>
        </p:nvSpPr>
        <p:spPr>
          <a:xfrm>
            <a:off x="5292526" y="2090880"/>
            <a:ext cx="6512948" cy="771081"/>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US" sz="2400" b="1" dirty="0">
                <a:latin typeface="Arial" charset="0"/>
                <a:ea typeface="ＭＳ Ｐゴシック" charset="0"/>
                <a:cs typeface="Arial" charset="0"/>
              </a:rPr>
              <a:t>Data </a:t>
            </a:r>
            <a:r>
              <a:rPr lang="en-US" sz="2400" dirty="0">
                <a:latin typeface="Arial" charset="0"/>
                <a:ea typeface="ＭＳ Ｐゴシック" charset="0"/>
                <a:cs typeface="Arial" charset="0"/>
              </a:rPr>
              <a:t>used for performance assessment are </a:t>
            </a:r>
            <a:r>
              <a:rPr lang="en-US" sz="2400" b="1" dirty="0">
                <a:latin typeface="Arial" charset="0"/>
                <a:ea typeface="ＭＳ Ｐゴシック" charset="0"/>
                <a:cs typeface="Arial" charset="0"/>
              </a:rPr>
              <a:t>not accurate or not updated, or missing</a:t>
            </a:r>
            <a:endParaRPr lang="en-US" sz="2400" b="1" dirty="0"/>
          </a:p>
        </p:txBody>
      </p:sp>
      <p:sp>
        <p:nvSpPr>
          <p:cNvPr id="5" name="Text Placeholder 6">
            <a:extLst>
              <a:ext uri="{FF2B5EF4-FFF2-40B4-BE49-F238E27FC236}">
                <a16:creationId xmlns:a16="http://schemas.microsoft.com/office/drawing/2014/main" id="{E5EB02A3-C8F8-BA70-7E81-EAB391D4B16A}"/>
              </a:ext>
            </a:extLst>
          </p:cNvPr>
          <p:cNvSpPr txBox="1">
            <a:spLocks/>
          </p:cNvSpPr>
          <p:nvPr/>
        </p:nvSpPr>
        <p:spPr>
          <a:xfrm>
            <a:off x="5292526" y="2954639"/>
            <a:ext cx="6865139" cy="1393841"/>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102870" indent="-285750" algn="l" rtl="0">
              <a:buFont typeface="Arial" panose="020B0604020202020204" pitchFamily="34" charset="0"/>
              <a:buChar char="•"/>
            </a:pPr>
            <a:r>
              <a:rPr lang="en-US" sz="2400" b="1" dirty="0">
                <a:latin typeface="Arial" charset="0"/>
                <a:ea typeface="ＭＳ Ｐゴシック" charset="0"/>
                <a:cs typeface="Arial" charset="0"/>
              </a:rPr>
              <a:t>Transparency </a:t>
            </a:r>
            <a:r>
              <a:rPr lang="en-US" sz="2400" dirty="0">
                <a:latin typeface="Arial" charset="0"/>
                <a:ea typeface="ＭＳ Ｐゴシック" charset="0"/>
                <a:cs typeface="Arial" charset="0"/>
              </a:rPr>
              <a:t>(methodology)</a:t>
            </a:r>
          </a:p>
          <a:p>
            <a:pPr marL="468313" indent="-11113" algn="l" rtl="0">
              <a:buFont typeface="Arial" panose="020B0604020202020204" pitchFamily="34" charset="0"/>
              <a:buChar char="•"/>
            </a:pPr>
            <a:r>
              <a:rPr lang="en-US" sz="2000" dirty="0">
                <a:latin typeface="Arial" charset="0"/>
                <a:ea typeface="ＭＳ Ｐゴシック" charset="0"/>
                <a:cs typeface="Arial" charset="0"/>
              </a:rPr>
              <a:t> how data are collected, how surveys are administered</a:t>
            </a:r>
          </a:p>
          <a:p>
            <a:pPr marL="468313" indent="-11113" algn="l" rtl="0">
              <a:buFont typeface="Arial" panose="020B0604020202020204" pitchFamily="34" charset="0"/>
              <a:buChar char="•"/>
            </a:pPr>
            <a:r>
              <a:rPr lang="en-US" sz="2000" dirty="0">
                <a:latin typeface="Arial" charset="0"/>
                <a:ea typeface="ＭＳ Ｐゴシック" charset="0"/>
                <a:cs typeface="Arial" charset="0"/>
              </a:rPr>
              <a:t> the weight of experts’ judgment</a:t>
            </a:r>
          </a:p>
          <a:p>
            <a:pPr marL="468313" indent="-11113" algn="l" rtl="0">
              <a:buFont typeface="Arial" panose="020B0604020202020204" pitchFamily="34" charset="0"/>
              <a:buChar char="•"/>
            </a:pPr>
            <a:r>
              <a:rPr lang="en-US" sz="2000" dirty="0">
                <a:latin typeface="Arial" charset="0"/>
                <a:ea typeface="ＭＳ Ｐゴシック" charset="0"/>
                <a:cs typeface="Arial" charset="0"/>
              </a:rPr>
              <a:t> other discretionary decisions</a:t>
            </a:r>
          </a:p>
          <a:p>
            <a:pPr marL="468313" indent="-11113" algn="l" rtl="0">
              <a:buFont typeface="Arial" panose="020B0604020202020204" pitchFamily="34" charset="0"/>
              <a:buChar char="•"/>
            </a:pPr>
            <a:endParaRPr lang="en-US" sz="2000" dirty="0">
              <a:latin typeface="Arial" charset="0"/>
              <a:ea typeface="ＭＳ Ｐゴシック" charset="0"/>
              <a:cs typeface="Arial" charset="0"/>
            </a:endParaRPr>
          </a:p>
        </p:txBody>
      </p:sp>
      <p:sp>
        <p:nvSpPr>
          <p:cNvPr id="13" name="Text Placeholder 5">
            <a:extLst>
              <a:ext uri="{FF2B5EF4-FFF2-40B4-BE49-F238E27FC236}">
                <a16:creationId xmlns:a16="http://schemas.microsoft.com/office/drawing/2014/main" id="{13DAD23E-9B9F-EE6E-706C-6755F31A7BD2}"/>
              </a:ext>
            </a:extLst>
          </p:cNvPr>
          <p:cNvSpPr txBox="1">
            <a:spLocks/>
          </p:cNvSpPr>
          <p:nvPr/>
        </p:nvSpPr>
        <p:spPr>
          <a:xfrm>
            <a:off x="6512033" y="4441158"/>
            <a:ext cx="4073934" cy="41433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US" sz="2800" dirty="0"/>
              <a:t>First issue : The DATA</a:t>
            </a:r>
          </a:p>
        </p:txBody>
      </p:sp>
    </p:spTree>
    <p:extLst>
      <p:ext uri="{BB962C8B-B14F-4D97-AF65-F5344CB8AC3E}">
        <p14:creationId xmlns:p14="http://schemas.microsoft.com/office/powerpoint/2010/main" val="114008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5" grpId="0"/>
      <p:bldP spid="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0D830D-CDFE-047B-6615-DAAF302E0DC4}"/>
              </a:ext>
            </a:extLst>
          </p:cNvPr>
          <p:cNvPicPr>
            <a:picLocks noChangeAspect="1"/>
          </p:cNvPicPr>
          <p:nvPr/>
        </p:nvPicPr>
        <p:blipFill>
          <a:blip r:embed="rId3"/>
          <a:stretch>
            <a:fillRect/>
          </a:stretch>
        </p:blipFill>
        <p:spPr>
          <a:xfrm>
            <a:off x="2393607" y="1143942"/>
            <a:ext cx="7189305" cy="5067882"/>
          </a:xfrm>
          <a:prstGeom prst="rect">
            <a:avLst/>
          </a:prstGeom>
        </p:spPr>
      </p:pic>
      <p:sp>
        <p:nvSpPr>
          <p:cNvPr id="3" name="Content Placeholder 2">
            <a:extLst>
              <a:ext uri="{FF2B5EF4-FFF2-40B4-BE49-F238E27FC236}">
                <a16:creationId xmlns:a16="http://schemas.microsoft.com/office/drawing/2014/main" id="{EBC70E70-EC00-40FA-A48B-5EE23CA550A8}"/>
              </a:ext>
            </a:extLst>
          </p:cNvPr>
          <p:cNvSpPr>
            <a:spLocks noGrp="1"/>
          </p:cNvSpPr>
          <p:nvPr>
            <p:ph sz="half" idx="1"/>
          </p:nvPr>
        </p:nvSpPr>
        <p:spPr>
          <a:xfrm>
            <a:off x="464871" y="5535470"/>
            <a:ext cx="2816809" cy="805735"/>
          </a:xfrm>
        </p:spPr>
        <p:txBody>
          <a:bodyPr wrap="square" anchor="t">
            <a:normAutofit/>
          </a:bodyPr>
          <a:lstStyle/>
          <a:p>
            <a:pPr marL="0" indent="0">
              <a:buNone/>
            </a:pPr>
            <a:r>
              <a:rPr lang="en-US" dirty="0">
                <a:latin typeface="Arial" panose="020B0604020202020204" pitchFamily="34" charset="0"/>
                <a:cs typeface="Arial" panose="020B0604020202020204" pitchFamily="34" charset="0"/>
              </a:rPr>
              <a:t>All indices using KPIs related to getting a job</a:t>
            </a:r>
            <a:endParaRPr lang="en-US" dirty="0"/>
          </a:p>
        </p:txBody>
      </p:sp>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fr-FR" sz="2800" b="1" dirty="0" err="1">
                <a:solidFill>
                  <a:schemeClr val="tx1"/>
                </a:solidFill>
              </a:rPr>
              <a:t>Thematic</a:t>
            </a:r>
            <a:r>
              <a:rPr lang="fr-FR" sz="2800" b="1" dirty="0">
                <a:solidFill>
                  <a:schemeClr val="tx1"/>
                </a:solidFill>
              </a:rPr>
              <a:t> </a:t>
            </a:r>
            <a:r>
              <a:rPr lang="fr-FR" sz="2800" b="1" dirty="0" err="1">
                <a:solidFill>
                  <a:schemeClr val="tx1"/>
                </a:solidFill>
              </a:rPr>
              <a:t>Simulators</a:t>
            </a:r>
            <a:endParaRPr lang="fr-FR" sz="2800" b="1" dirty="0">
              <a:solidFill>
                <a:schemeClr val="tx1"/>
              </a:solidFill>
            </a:endParaRPr>
          </a:p>
        </p:txBody>
      </p:sp>
      <p:sp>
        <p:nvSpPr>
          <p:cNvPr id="19" name="Content Placeholder 2">
            <a:extLst>
              <a:ext uri="{FF2B5EF4-FFF2-40B4-BE49-F238E27FC236}">
                <a16:creationId xmlns:a16="http://schemas.microsoft.com/office/drawing/2014/main" id="{67E9C97E-7965-4970-97E4-13B3B70FFC95}"/>
              </a:ext>
            </a:extLst>
          </p:cNvPr>
          <p:cNvSpPr txBox="1">
            <a:spLocks/>
          </p:cNvSpPr>
          <p:nvPr/>
        </p:nvSpPr>
        <p:spPr>
          <a:xfrm>
            <a:off x="9164195" y="1966377"/>
            <a:ext cx="2897464" cy="90938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Chose a sub-theme (education)</a:t>
            </a:r>
          </a:p>
          <a:p>
            <a:endParaRPr lang="en-GB" dirty="0"/>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1772267" y="4560604"/>
            <a:ext cx="1428133" cy="879167"/>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B9CCEDF-FAB5-421F-AC2F-C30AF66A8F7E}"/>
              </a:ext>
            </a:extLst>
          </p:cNvPr>
          <p:cNvCxnSpPr>
            <a:cxnSpLocks/>
          </p:cNvCxnSpPr>
          <p:nvPr/>
        </p:nvCxnSpPr>
        <p:spPr>
          <a:xfrm flipV="1">
            <a:off x="1731088" y="5041392"/>
            <a:ext cx="1469312" cy="398379"/>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41955B7-2114-44D2-9FB5-0D91F8CABA16}"/>
              </a:ext>
            </a:extLst>
          </p:cNvPr>
          <p:cNvCxnSpPr>
            <a:cxnSpLocks/>
          </p:cNvCxnSpPr>
          <p:nvPr/>
        </p:nvCxnSpPr>
        <p:spPr>
          <a:xfrm flipV="1">
            <a:off x="1731088" y="4795833"/>
            <a:ext cx="1469312" cy="64393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D210C7E-E35C-4826-B4DF-ECF52C6370A4}"/>
              </a:ext>
            </a:extLst>
          </p:cNvPr>
          <p:cNvCxnSpPr>
            <a:cxnSpLocks/>
          </p:cNvCxnSpPr>
          <p:nvPr/>
        </p:nvCxnSpPr>
        <p:spPr>
          <a:xfrm flipH="1">
            <a:off x="8577072" y="2250425"/>
            <a:ext cx="587123" cy="528490"/>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3" name="Content Placeholder 2">
            <a:extLst>
              <a:ext uri="{FF2B5EF4-FFF2-40B4-BE49-F238E27FC236}">
                <a16:creationId xmlns:a16="http://schemas.microsoft.com/office/drawing/2014/main" id="{F7CA9467-8D09-4EA4-9CAC-B5ABCCC33FA3}"/>
              </a:ext>
            </a:extLst>
          </p:cNvPr>
          <p:cNvSpPr txBox="1">
            <a:spLocks/>
          </p:cNvSpPr>
          <p:nvPr/>
        </p:nvSpPr>
        <p:spPr>
          <a:xfrm>
            <a:off x="302073" y="3184363"/>
            <a:ext cx="2213774" cy="80573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a theme (gender)</a:t>
            </a:r>
          </a:p>
          <a:p>
            <a:endParaRPr lang="en-GB" dirty="0"/>
          </a:p>
        </p:txBody>
      </p:sp>
      <p:cxnSp>
        <p:nvCxnSpPr>
          <p:cNvPr id="44" name="Straight Arrow Connector 43">
            <a:extLst>
              <a:ext uri="{FF2B5EF4-FFF2-40B4-BE49-F238E27FC236}">
                <a16:creationId xmlns:a16="http://schemas.microsoft.com/office/drawing/2014/main" id="{E71E808B-018D-4E61-859C-775463DCBE12}"/>
              </a:ext>
            </a:extLst>
          </p:cNvPr>
          <p:cNvCxnSpPr>
            <a:cxnSpLocks/>
          </p:cNvCxnSpPr>
          <p:nvPr/>
        </p:nvCxnSpPr>
        <p:spPr>
          <a:xfrm flipV="1">
            <a:off x="2393607" y="2875759"/>
            <a:ext cx="2574633" cy="43984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13FE6E3-2563-3B4C-6720-7281BD1F0C20}"/>
              </a:ext>
            </a:extLst>
          </p:cNvPr>
          <p:cNvSpPr txBox="1">
            <a:spLocks/>
          </p:cNvSpPr>
          <p:nvPr/>
        </p:nvSpPr>
        <p:spPr>
          <a:xfrm>
            <a:off x="8121856" y="4079085"/>
            <a:ext cx="3107125" cy="2016597"/>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In order to develop a </a:t>
            </a:r>
            <a:r>
              <a:rPr lang="en-GB" b="1" dirty="0">
                <a:latin typeface="Arial" panose="020B0604020202020204" pitchFamily="34" charset="0"/>
                <a:cs typeface="Arial" panose="020B0604020202020204" pitchFamily="34" charset="0"/>
              </a:rPr>
              <a:t>comprehensive strategy </a:t>
            </a:r>
            <a:r>
              <a:rPr lang="en-GB" dirty="0">
                <a:latin typeface="Arial" panose="020B0604020202020204" pitchFamily="34" charset="0"/>
                <a:cs typeface="Arial" panose="020B0604020202020204" pitchFamily="34" charset="0"/>
              </a:rPr>
              <a:t>related to women economic opportunities </a:t>
            </a:r>
            <a:r>
              <a:rPr lang="en-GB" b="1" dirty="0">
                <a:latin typeface="Arial" panose="020B0604020202020204" pitchFamily="34" charset="0"/>
                <a:cs typeface="Arial" panose="020B0604020202020204" pitchFamily="34" charset="0"/>
              </a:rPr>
              <a:t>several elements must be covered </a:t>
            </a:r>
            <a:r>
              <a:rPr lang="en-GB" dirty="0">
                <a:latin typeface="Arial" panose="020B0604020202020204" pitchFamily="34" charset="0"/>
                <a:cs typeface="Arial" panose="020B0604020202020204" pitchFamily="34" charset="0"/>
              </a:rPr>
              <a:t>and are </a:t>
            </a:r>
            <a:r>
              <a:rPr lang="en-GB" b="1" dirty="0">
                <a:latin typeface="Arial" panose="020B0604020202020204" pitchFamily="34" charset="0"/>
                <a:cs typeface="Arial" panose="020B0604020202020204" pitchFamily="34" charset="0"/>
              </a:rPr>
              <a:t>listed under the sub-theme</a:t>
            </a:r>
          </a:p>
          <a:p>
            <a:endParaRPr lang="en-GB" dirty="0"/>
          </a:p>
        </p:txBody>
      </p:sp>
      <p:cxnSp>
        <p:nvCxnSpPr>
          <p:cNvPr id="13" name="Straight Arrow Connector 12">
            <a:extLst>
              <a:ext uri="{FF2B5EF4-FFF2-40B4-BE49-F238E27FC236}">
                <a16:creationId xmlns:a16="http://schemas.microsoft.com/office/drawing/2014/main" id="{C99EF4DD-D234-7FF7-742D-6D80BBE8EFC0}"/>
              </a:ext>
            </a:extLst>
          </p:cNvPr>
          <p:cNvCxnSpPr>
            <a:cxnSpLocks/>
          </p:cNvCxnSpPr>
          <p:nvPr/>
        </p:nvCxnSpPr>
        <p:spPr>
          <a:xfrm flipH="1" flipV="1">
            <a:off x="7735824" y="3754869"/>
            <a:ext cx="314912" cy="80573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510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9" grpId="0" animBg="1"/>
      <p:bldP spid="43" grpId="0" animBg="1"/>
      <p:bldP spid="1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58900" y="1478596"/>
            <a:ext cx="8148751" cy="392678"/>
          </a:xfrm>
        </p:spPr>
        <p:txBody>
          <a:bodyPr/>
          <a:lstStyle/>
          <a:p>
            <a:pPr algn="l"/>
            <a:r>
              <a:rPr lang="en-GB" sz="2800" dirty="0">
                <a:solidFill>
                  <a:schemeClr val="tx1"/>
                </a:solidFill>
              </a:rPr>
              <a:t>What did we learn in this session so far?</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2065133"/>
            <a:ext cx="9525000" cy="112256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r>
              <a:rPr lang="en-GB" sz="2200" dirty="0">
                <a:solidFill>
                  <a:schemeClr val="tx2">
                    <a:lumMod val="50000"/>
                    <a:lumOff val="50000"/>
                  </a:schemeClr>
                </a:solidFill>
              </a:rPr>
              <a:t>As a same KPIs appear in more than one index, there is a need to understand interlinkages to get a full picture of the impact of gender policies on rankings</a:t>
            </a:r>
            <a:endParaRPr lang="en-US" sz="2200" dirty="0">
              <a:solidFill>
                <a:schemeClr val="tx2">
                  <a:lumMod val="50000"/>
                  <a:lumOff val="50000"/>
                </a:schemeClr>
              </a:solidFill>
            </a:endParaRPr>
          </a:p>
        </p:txBody>
      </p:sp>
      <p:sp>
        <p:nvSpPr>
          <p:cNvPr id="7" name="Text Placeholder 3">
            <a:extLst>
              <a:ext uri="{FF2B5EF4-FFF2-40B4-BE49-F238E27FC236}">
                <a16:creationId xmlns:a16="http://schemas.microsoft.com/office/drawing/2014/main" id="{0478B33C-B2CD-11B3-3A28-C96576086FE4}"/>
              </a:ext>
            </a:extLst>
          </p:cNvPr>
          <p:cNvSpPr txBox="1">
            <a:spLocks/>
          </p:cNvSpPr>
          <p:nvPr/>
        </p:nvSpPr>
        <p:spPr>
          <a:xfrm>
            <a:off x="1358900" y="3410642"/>
            <a:ext cx="10227358" cy="980506"/>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1"/>
                </a:solidFill>
              </a:rPr>
              <a:t>On the thematic simulators, only redundancy </a:t>
            </a:r>
            <a:r>
              <a:rPr lang="en-GB" sz="2800" b="0" dirty="0">
                <a:solidFill>
                  <a:schemeClr val="tx1"/>
                </a:solidFill>
              </a:rPr>
              <a:t>of KPIs plays a role in the country’s performance improvement across indices</a:t>
            </a:r>
          </a:p>
        </p:txBody>
      </p:sp>
      <p:sp>
        <p:nvSpPr>
          <p:cNvPr id="8" name="Text Placeholder 3">
            <a:extLst>
              <a:ext uri="{FF2B5EF4-FFF2-40B4-BE49-F238E27FC236}">
                <a16:creationId xmlns:a16="http://schemas.microsoft.com/office/drawing/2014/main" id="{5733AB64-62E3-DDB6-AEDF-001A2525D75B}"/>
              </a:ext>
            </a:extLst>
          </p:cNvPr>
          <p:cNvSpPr txBox="1">
            <a:spLocks/>
          </p:cNvSpPr>
          <p:nvPr/>
        </p:nvSpPr>
        <p:spPr>
          <a:xfrm>
            <a:off x="1358900" y="4497576"/>
            <a:ext cx="10409127" cy="142885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2800" dirty="0">
                <a:solidFill>
                  <a:schemeClr val="tx1"/>
                </a:solidFill>
              </a:rPr>
              <a:t>BUT </a:t>
            </a:r>
            <a:r>
              <a:rPr lang="en-GB" sz="2800" b="0" dirty="0">
                <a:solidFill>
                  <a:schemeClr val="tx1"/>
                </a:solidFill>
              </a:rPr>
              <a:t>do not forget to </a:t>
            </a:r>
            <a:r>
              <a:rPr lang="en-GB" sz="2800" dirty="0">
                <a:solidFill>
                  <a:schemeClr val="tx1"/>
                </a:solidFill>
              </a:rPr>
              <a:t>take a look at </a:t>
            </a:r>
            <a:r>
              <a:rPr lang="en-GB" sz="2800" b="0" dirty="0">
                <a:solidFill>
                  <a:schemeClr val="tx1"/>
                </a:solidFill>
              </a:rPr>
              <a:t>the correlations and the performance improvement due to </a:t>
            </a:r>
            <a:r>
              <a:rPr lang="en-GB" sz="2800" dirty="0">
                <a:solidFill>
                  <a:schemeClr val="tx1"/>
                </a:solidFill>
              </a:rPr>
              <a:t>the indirect impact of policy changes across indices</a:t>
            </a:r>
          </a:p>
        </p:txBody>
      </p:sp>
      <p:sp>
        <p:nvSpPr>
          <p:cNvPr id="3" name="Text Placeholder 3">
            <a:extLst>
              <a:ext uri="{FF2B5EF4-FFF2-40B4-BE49-F238E27FC236}">
                <a16:creationId xmlns:a16="http://schemas.microsoft.com/office/drawing/2014/main" id="{0AF53910-4084-2E58-0494-7CC071F6298A}"/>
              </a:ext>
            </a:extLst>
          </p:cNvPr>
          <p:cNvSpPr txBox="1">
            <a:spLocks/>
          </p:cNvSpPr>
          <p:nvPr/>
        </p:nvSpPr>
        <p:spPr>
          <a:xfrm>
            <a:off x="5433275" y="5649091"/>
            <a:ext cx="6433687" cy="1021663"/>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r>
              <a:rPr lang="en-US" sz="2400" dirty="0">
                <a:solidFill>
                  <a:schemeClr val="tx2">
                    <a:lumMod val="50000"/>
                    <a:lumOff val="50000"/>
                  </a:schemeClr>
                </a:solidFill>
              </a:rPr>
              <a:t>Go to </a:t>
            </a:r>
            <a:r>
              <a:rPr lang="en-US" sz="2400" dirty="0">
                <a:solidFill>
                  <a:schemeClr val="tx2">
                    <a:lumMod val="50000"/>
                    <a:lumOff val="50000"/>
                  </a:schemeClr>
                </a:solidFill>
                <a:hlinkClick r:id="rId3"/>
              </a:rPr>
              <a:t>https://gender.unescwa.org</a:t>
            </a:r>
            <a:r>
              <a:rPr lang="en-US" sz="2400" dirty="0">
                <a:solidFill>
                  <a:schemeClr val="tx2">
                    <a:lumMod val="50000"/>
                    <a:lumOff val="50000"/>
                  </a:schemeClr>
                </a:solidFill>
              </a:rPr>
              <a:t> </a:t>
            </a:r>
          </a:p>
          <a:p>
            <a:pPr algn="ctr"/>
            <a:r>
              <a:rPr lang="en-US" sz="2400" dirty="0">
                <a:solidFill>
                  <a:schemeClr val="tx2">
                    <a:lumMod val="50000"/>
                    <a:lumOff val="50000"/>
                  </a:schemeClr>
                </a:solidFill>
              </a:rPr>
              <a:t>Then click on ‘Gender analysis’</a:t>
            </a:r>
          </a:p>
        </p:txBody>
      </p:sp>
    </p:spTree>
    <p:extLst>
      <p:ext uri="{BB962C8B-B14F-4D97-AF65-F5344CB8AC3E}">
        <p14:creationId xmlns:p14="http://schemas.microsoft.com/office/powerpoint/2010/main" val="196172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0FC2E0-E02F-F677-5164-9A7BF15195F0}"/>
              </a:ext>
            </a:extLst>
          </p:cNvPr>
          <p:cNvPicPr>
            <a:picLocks noChangeAspect="1"/>
          </p:cNvPicPr>
          <p:nvPr/>
        </p:nvPicPr>
        <p:blipFill>
          <a:blip r:embed="rId3"/>
          <a:stretch>
            <a:fillRect/>
          </a:stretch>
        </p:blipFill>
        <p:spPr>
          <a:xfrm>
            <a:off x="2454341" y="1190410"/>
            <a:ext cx="7517676" cy="5205165"/>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Understand and evaluate </a:t>
            </a:r>
            <a:r>
              <a:rPr lang="en-GB" sz="2800" b="1" dirty="0" err="1">
                <a:solidFill>
                  <a:schemeClr val="tx1"/>
                </a:solidFill>
              </a:rPr>
              <a:t>spillover</a:t>
            </a:r>
            <a:r>
              <a:rPr lang="en-GB" sz="2800" b="1" dirty="0">
                <a:solidFill>
                  <a:schemeClr val="tx1"/>
                </a:solidFill>
              </a:rPr>
              <a:t> effects</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1629103" y="1311574"/>
            <a:ext cx="825238" cy="6917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113615" y="2044181"/>
            <a:ext cx="2835334" cy="753755"/>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Select ‘Correlations’</a:t>
            </a:r>
            <a:endParaRPr lang="en-GB" dirty="0"/>
          </a:p>
        </p:txBody>
      </p:sp>
      <p:sp>
        <p:nvSpPr>
          <p:cNvPr id="25" name="Content Placeholder 2">
            <a:extLst>
              <a:ext uri="{FF2B5EF4-FFF2-40B4-BE49-F238E27FC236}">
                <a16:creationId xmlns:a16="http://schemas.microsoft.com/office/drawing/2014/main" id="{9044EC7D-D6C7-5FCD-F1F5-3D938A3517A8}"/>
              </a:ext>
            </a:extLst>
          </p:cNvPr>
          <p:cNvSpPr txBox="1">
            <a:spLocks/>
          </p:cNvSpPr>
          <p:nvPr/>
        </p:nvSpPr>
        <p:spPr>
          <a:xfrm>
            <a:off x="9591023" y="2981592"/>
            <a:ext cx="2494772" cy="150912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measure how closely indices move together, hence the </a:t>
            </a:r>
            <a:r>
              <a:rPr lang="en-GB" dirty="0" err="1">
                <a:latin typeface="Arial" panose="020B0604020202020204" pitchFamily="34" charset="0"/>
                <a:cs typeface="Arial" panose="020B0604020202020204" pitchFamily="34" charset="0"/>
              </a:rPr>
              <a:t>spillover</a:t>
            </a:r>
            <a:r>
              <a:rPr lang="en-GB" dirty="0">
                <a:latin typeface="Arial" panose="020B0604020202020204" pitchFamily="34" charset="0"/>
                <a:cs typeface="Arial" panose="020B0604020202020204" pitchFamily="34" charset="0"/>
              </a:rPr>
              <a:t> effects</a:t>
            </a:r>
            <a:endParaRPr lang="en-GB" dirty="0"/>
          </a:p>
        </p:txBody>
      </p:sp>
      <p:cxnSp>
        <p:nvCxnSpPr>
          <p:cNvPr id="29" name="Straight Arrow Connector 28">
            <a:extLst>
              <a:ext uri="{FF2B5EF4-FFF2-40B4-BE49-F238E27FC236}">
                <a16:creationId xmlns:a16="http://schemas.microsoft.com/office/drawing/2014/main" id="{1787AC82-9F3D-9837-7891-8596017E1299}"/>
              </a:ext>
            </a:extLst>
          </p:cNvPr>
          <p:cNvCxnSpPr>
            <a:cxnSpLocks/>
          </p:cNvCxnSpPr>
          <p:nvPr/>
        </p:nvCxnSpPr>
        <p:spPr>
          <a:xfrm flipH="1">
            <a:off x="7889974" y="3950863"/>
            <a:ext cx="1701049" cy="2244075"/>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572EEE-40B2-9DFF-AA18-6A446E79DA4C}"/>
              </a:ext>
            </a:extLst>
          </p:cNvPr>
          <p:cNvCxnSpPr>
            <a:cxnSpLocks/>
          </p:cNvCxnSpPr>
          <p:nvPr/>
        </p:nvCxnSpPr>
        <p:spPr>
          <a:xfrm flipH="1">
            <a:off x="7252138" y="3940037"/>
            <a:ext cx="2245268" cy="65298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0919FD8E-03ED-DA9F-BE93-FD41B3659A5F}"/>
              </a:ext>
            </a:extLst>
          </p:cNvPr>
          <p:cNvSpPr txBox="1">
            <a:spLocks/>
          </p:cNvSpPr>
          <p:nvPr/>
        </p:nvSpPr>
        <p:spPr>
          <a:xfrm>
            <a:off x="132306" y="3381856"/>
            <a:ext cx="2322035" cy="111636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of all indices against each other</a:t>
            </a:r>
            <a:endParaRPr lang="en-GB" dirty="0"/>
          </a:p>
        </p:txBody>
      </p:sp>
      <p:cxnSp>
        <p:nvCxnSpPr>
          <p:cNvPr id="37" name="Straight Arrow Connector 36">
            <a:extLst>
              <a:ext uri="{FF2B5EF4-FFF2-40B4-BE49-F238E27FC236}">
                <a16:creationId xmlns:a16="http://schemas.microsoft.com/office/drawing/2014/main" id="{48CB41A1-38E6-22AA-9A24-DB64EDDE6662}"/>
              </a:ext>
            </a:extLst>
          </p:cNvPr>
          <p:cNvCxnSpPr>
            <a:cxnSpLocks/>
          </p:cNvCxnSpPr>
          <p:nvPr/>
        </p:nvCxnSpPr>
        <p:spPr>
          <a:xfrm>
            <a:off x="2144110" y="3729119"/>
            <a:ext cx="1255838" cy="44348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C23A299-7D06-2670-CCA7-71EAA182924E}"/>
              </a:ext>
            </a:extLst>
          </p:cNvPr>
          <p:cNvCxnSpPr>
            <a:cxnSpLocks/>
          </p:cNvCxnSpPr>
          <p:nvPr/>
        </p:nvCxnSpPr>
        <p:spPr>
          <a:xfrm flipV="1">
            <a:off x="2144110" y="2692763"/>
            <a:ext cx="2011280" cy="103635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34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animBg="1"/>
      <p:bldP spid="25" grpId="0" uiExpand="1" build="p" animBg="1"/>
      <p:bldP spid="36" grpId="0" uiExpand="1" build="p"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961576-40D6-94A3-1783-C39B54048DC7}"/>
              </a:ext>
            </a:extLst>
          </p:cNvPr>
          <p:cNvPicPr>
            <a:picLocks noChangeAspect="1"/>
          </p:cNvPicPr>
          <p:nvPr/>
        </p:nvPicPr>
        <p:blipFill rotWithShape="1">
          <a:blip r:embed="rId3"/>
          <a:srcRect l="23103" t="24981" r="23707" b="11571"/>
          <a:stretch/>
        </p:blipFill>
        <p:spPr>
          <a:xfrm>
            <a:off x="2429344" y="985136"/>
            <a:ext cx="8072287" cy="5416413"/>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Understand and evaluate </a:t>
            </a:r>
            <a:r>
              <a:rPr lang="en-GB" sz="2800" b="1" dirty="0" err="1">
                <a:solidFill>
                  <a:schemeClr val="tx1"/>
                </a:solidFill>
              </a:rPr>
              <a:t>spillover</a:t>
            </a:r>
            <a:r>
              <a:rPr lang="en-GB" sz="2800" b="1" dirty="0">
                <a:solidFill>
                  <a:schemeClr val="tx1"/>
                </a:solidFill>
              </a:rPr>
              <a:t> effects</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1629103" y="1311574"/>
            <a:ext cx="825238" cy="69170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113615" y="2044181"/>
            <a:ext cx="2835334" cy="753755"/>
          </a:xfrm>
          <a:prstGeom prst="rect">
            <a:avLst/>
          </a:prstGeom>
          <a:solidFill>
            <a:srgbClr val="F2F2F2">
              <a:alpha val="50196"/>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solidFill>
                  <a:schemeClr val="bg1">
                    <a:lumMod val="75000"/>
                  </a:schemeClr>
                </a:solidFill>
                <a:latin typeface="Arial" panose="020B0604020202020204" pitchFamily="34" charset="0"/>
                <a:cs typeface="Arial" panose="020B0604020202020204" pitchFamily="34" charset="0"/>
              </a:rPr>
              <a:t>Select ‘Correlations’</a:t>
            </a:r>
            <a:endParaRPr lang="en-GB" dirty="0">
              <a:solidFill>
                <a:schemeClr val="bg1">
                  <a:lumMod val="75000"/>
                </a:schemeClr>
              </a:solidFill>
            </a:endParaRPr>
          </a:p>
        </p:txBody>
      </p:sp>
      <p:sp>
        <p:nvSpPr>
          <p:cNvPr id="25" name="Content Placeholder 2">
            <a:extLst>
              <a:ext uri="{FF2B5EF4-FFF2-40B4-BE49-F238E27FC236}">
                <a16:creationId xmlns:a16="http://schemas.microsoft.com/office/drawing/2014/main" id="{9044EC7D-D6C7-5FCD-F1F5-3D938A3517A8}"/>
              </a:ext>
            </a:extLst>
          </p:cNvPr>
          <p:cNvSpPr txBox="1">
            <a:spLocks/>
          </p:cNvSpPr>
          <p:nvPr/>
        </p:nvSpPr>
        <p:spPr>
          <a:xfrm>
            <a:off x="9591023" y="2981592"/>
            <a:ext cx="2494772" cy="1509128"/>
          </a:xfrm>
          <a:prstGeom prst="rect">
            <a:avLst/>
          </a:prstGeom>
          <a:solidFill>
            <a:srgbClr val="F2F2F2">
              <a:alpha val="50196"/>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solidFill>
                  <a:schemeClr val="bg1">
                    <a:lumMod val="75000"/>
                  </a:schemeClr>
                </a:solidFill>
                <a:latin typeface="Arial" panose="020B0604020202020204" pitchFamily="34" charset="0"/>
                <a:cs typeface="Arial" panose="020B0604020202020204" pitchFamily="34" charset="0"/>
              </a:rPr>
              <a:t>Correlations measure how closely indices move together, hence the </a:t>
            </a:r>
            <a:r>
              <a:rPr lang="en-GB" dirty="0" err="1">
                <a:solidFill>
                  <a:schemeClr val="bg1">
                    <a:lumMod val="75000"/>
                  </a:schemeClr>
                </a:solidFill>
                <a:latin typeface="Arial" panose="020B0604020202020204" pitchFamily="34" charset="0"/>
                <a:cs typeface="Arial" panose="020B0604020202020204" pitchFamily="34" charset="0"/>
              </a:rPr>
              <a:t>spillover</a:t>
            </a:r>
            <a:r>
              <a:rPr lang="en-GB" dirty="0">
                <a:solidFill>
                  <a:schemeClr val="bg1">
                    <a:lumMod val="75000"/>
                  </a:schemeClr>
                </a:solidFill>
                <a:latin typeface="Arial" panose="020B0604020202020204" pitchFamily="34" charset="0"/>
                <a:cs typeface="Arial" panose="020B0604020202020204" pitchFamily="34" charset="0"/>
              </a:rPr>
              <a:t> effects</a:t>
            </a:r>
            <a:endParaRPr lang="en-GB" dirty="0">
              <a:solidFill>
                <a:schemeClr val="bg1">
                  <a:lumMod val="75000"/>
                </a:schemeClr>
              </a:solidFill>
            </a:endParaRPr>
          </a:p>
        </p:txBody>
      </p:sp>
      <p:cxnSp>
        <p:nvCxnSpPr>
          <p:cNvPr id="29" name="Straight Arrow Connector 28">
            <a:extLst>
              <a:ext uri="{FF2B5EF4-FFF2-40B4-BE49-F238E27FC236}">
                <a16:creationId xmlns:a16="http://schemas.microsoft.com/office/drawing/2014/main" id="{1787AC82-9F3D-9837-7891-8596017E1299}"/>
              </a:ext>
            </a:extLst>
          </p:cNvPr>
          <p:cNvCxnSpPr>
            <a:cxnSpLocks/>
          </p:cNvCxnSpPr>
          <p:nvPr/>
        </p:nvCxnSpPr>
        <p:spPr>
          <a:xfrm flipH="1">
            <a:off x="8197745" y="3950863"/>
            <a:ext cx="1393278" cy="205054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572EEE-40B2-9DFF-AA18-6A446E79DA4C}"/>
              </a:ext>
            </a:extLst>
          </p:cNvPr>
          <p:cNvCxnSpPr>
            <a:cxnSpLocks/>
          </p:cNvCxnSpPr>
          <p:nvPr/>
        </p:nvCxnSpPr>
        <p:spPr>
          <a:xfrm flipH="1">
            <a:off x="7252138" y="3940037"/>
            <a:ext cx="2245268" cy="652984"/>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0919FD8E-03ED-DA9F-BE93-FD41B3659A5F}"/>
              </a:ext>
            </a:extLst>
          </p:cNvPr>
          <p:cNvSpPr txBox="1">
            <a:spLocks/>
          </p:cNvSpPr>
          <p:nvPr/>
        </p:nvSpPr>
        <p:spPr>
          <a:xfrm>
            <a:off x="132306" y="3381856"/>
            <a:ext cx="2322035" cy="1116362"/>
          </a:xfrm>
          <a:prstGeom prst="rect">
            <a:avLst/>
          </a:prstGeom>
          <a:solidFill>
            <a:srgbClr val="F2F2F2">
              <a:alpha val="50196"/>
            </a:srgb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solidFill>
                  <a:schemeClr val="bg1">
                    <a:lumMod val="75000"/>
                  </a:schemeClr>
                </a:solidFill>
                <a:latin typeface="Arial" panose="020B0604020202020204" pitchFamily="34" charset="0"/>
                <a:cs typeface="Arial" panose="020B0604020202020204" pitchFamily="34" charset="0"/>
              </a:rPr>
              <a:t>Correlations of all indices against each other</a:t>
            </a:r>
            <a:endParaRPr lang="en-GB" dirty="0">
              <a:solidFill>
                <a:schemeClr val="bg1">
                  <a:lumMod val="75000"/>
                </a:schemeClr>
              </a:solidFill>
            </a:endParaRPr>
          </a:p>
        </p:txBody>
      </p:sp>
      <p:cxnSp>
        <p:nvCxnSpPr>
          <p:cNvPr id="37" name="Straight Arrow Connector 36">
            <a:extLst>
              <a:ext uri="{FF2B5EF4-FFF2-40B4-BE49-F238E27FC236}">
                <a16:creationId xmlns:a16="http://schemas.microsoft.com/office/drawing/2014/main" id="{48CB41A1-38E6-22AA-9A24-DB64EDDE6662}"/>
              </a:ext>
            </a:extLst>
          </p:cNvPr>
          <p:cNvCxnSpPr>
            <a:cxnSpLocks/>
          </p:cNvCxnSpPr>
          <p:nvPr/>
        </p:nvCxnSpPr>
        <p:spPr>
          <a:xfrm>
            <a:off x="2144110" y="3729119"/>
            <a:ext cx="1255838" cy="44348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C23A299-7D06-2670-CCA7-71EAA182924E}"/>
              </a:ext>
            </a:extLst>
          </p:cNvPr>
          <p:cNvCxnSpPr>
            <a:cxnSpLocks/>
          </p:cNvCxnSpPr>
          <p:nvPr/>
        </p:nvCxnSpPr>
        <p:spPr>
          <a:xfrm flipV="1">
            <a:off x="2144110" y="2692763"/>
            <a:ext cx="2011280" cy="1036356"/>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0FEF125-5261-D6A4-494B-F71E2FB6260C}"/>
              </a:ext>
            </a:extLst>
          </p:cNvPr>
          <p:cNvSpPr txBox="1">
            <a:spLocks/>
          </p:cNvSpPr>
          <p:nvPr/>
        </p:nvSpPr>
        <p:spPr>
          <a:xfrm>
            <a:off x="6275009" y="2131509"/>
            <a:ext cx="2494772" cy="150912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Hover over the correlation matrix to get a definition of the dimension</a:t>
            </a:r>
            <a:endParaRPr lang="en-GB" dirty="0"/>
          </a:p>
        </p:txBody>
      </p:sp>
    </p:spTree>
    <p:extLst>
      <p:ext uri="{BB962C8B-B14F-4D97-AF65-F5344CB8AC3E}">
        <p14:creationId xmlns:p14="http://schemas.microsoft.com/office/powerpoint/2010/main" val="40644529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3" name="Text Placeholder 3">
            <a:extLst>
              <a:ext uri="{FF2B5EF4-FFF2-40B4-BE49-F238E27FC236}">
                <a16:creationId xmlns:a16="http://schemas.microsoft.com/office/drawing/2014/main" id="{34F87715-306C-36D4-C7EB-693E13FF7A29}"/>
              </a:ext>
            </a:extLst>
          </p:cNvPr>
          <p:cNvSpPr txBox="1">
            <a:spLocks/>
          </p:cNvSpPr>
          <p:nvPr/>
        </p:nvSpPr>
        <p:spPr>
          <a:xfrm>
            <a:off x="8034788" y="3180286"/>
            <a:ext cx="4157212" cy="97638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lnSpc>
                <a:spcPct val="100000"/>
              </a:lnSpc>
              <a:spcBef>
                <a:spcPts val="0"/>
              </a:spcBef>
            </a:pPr>
            <a:r>
              <a:rPr lang="en-US" sz="2400" dirty="0">
                <a:solidFill>
                  <a:schemeClr val="tx2">
                    <a:lumMod val="50000"/>
                    <a:lumOff val="50000"/>
                  </a:schemeClr>
                </a:solidFill>
              </a:rPr>
              <a:t>Go to </a:t>
            </a:r>
            <a:r>
              <a:rPr lang="en-US" sz="2400" dirty="0">
                <a:solidFill>
                  <a:schemeClr val="tx2">
                    <a:lumMod val="50000"/>
                    <a:lumOff val="50000"/>
                  </a:schemeClr>
                </a:solidFill>
                <a:hlinkClick r:id="rId3"/>
              </a:rPr>
              <a:t>https://ispar.unescwa.org/</a:t>
            </a:r>
            <a:endParaRPr lang="en-US" sz="2400" dirty="0">
              <a:solidFill>
                <a:schemeClr val="tx2">
                  <a:lumMod val="50000"/>
                  <a:lumOff val="50000"/>
                </a:schemeClr>
              </a:solidFill>
            </a:endParaRPr>
          </a:p>
        </p:txBody>
      </p:sp>
      <p:sp>
        <p:nvSpPr>
          <p:cNvPr id="7" name="Text Placeholder 3">
            <a:extLst>
              <a:ext uri="{FF2B5EF4-FFF2-40B4-BE49-F238E27FC236}">
                <a16:creationId xmlns:a16="http://schemas.microsoft.com/office/drawing/2014/main" id="{607E9656-699E-5FBC-24C4-0D4E51EC6A12}"/>
              </a:ext>
            </a:extLst>
          </p:cNvPr>
          <p:cNvSpPr txBox="1">
            <a:spLocks/>
          </p:cNvSpPr>
          <p:nvPr/>
        </p:nvSpPr>
        <p:spPr>
          <a:xfrm>
            <a:off x="802640" y="1570716"/>
            <a:ext cx="9905999" cy="97638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a:r>
              <a:rPr lang="en-GB" sz="3200" dirty="0">
                <a:solidFill>
                  <a:schemeClr val="tx1"/>
                </a:solidFill>
              </a:rPr>
              <a:t>For a more comprehensive view of linkages across a larger set of indices go to the main tool</a:t>
            </a:r>
          </a:p>
        </p:txBody>
      </p:sp>
      <p:pic>
        <p:nvPicPr>
          <p:cNvPr id="12" name="Picture 11">
            <a:extLst>
              <a:ext uri="{FF2B5EF4-FFF2-40B4-BE49-F238E27FC236}">
                <a16:creationId xmlns:a16="http://schemas.microsoft.com/office/drawing/2014/main" id="{19048CDE-D399-9E16-6110-ACC8D92FC087}"/>
              </a:ext>
            </a:extLst>
          </p:cNvPr>
          <p:cNvPicPr>
            <a:picLocks noChangeAspect="1"/>
          </p:cNvPicPr>
          <p:nvPr/>
        </p:nvPicPr>
        <p:blipFill rotWithShape="1">
          <a:blip r:embed="rId4"/>
          <a:srcRect l="20166" t="13582" r="22739" b="42222"/>
          <a:stretch/>
        </p:blipFill>
        <p:spPr>
          <a:xfrm>
            <a:off x="1073771" y="2758164"/>
            <a:ext cx="6961017" cy="3030986"/>
          </a:xfrm>
          <a:prstGeom prst="rect">
            <a:avLst/>
          </a:prstGeom>
        </p:spPr>
      </p:pic>
    </p:spTree>
    <p:extLst>
      <p:ext uri="{BB962C8B-B14F-4D97-AF65-F5344CB8AC3E}">
        <p14:creationId xmlns:p14="http://schemas.microsoft.com/office/powerpoint/2010/main" val="14969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AB0959-A7A1-6880-C790-008337AFEA8C}"/>
              </a:ext>
            </a:extLst>
          </p:cNvPr>
          <p:cNvPicPr>
            <a:picLocks noChangeAspect="1"/>
          </p:cNvPicPr>
          <p:nvPr/>
        </p:nvPicPr>
        <p:blipFill>
          <a:blip r:embed="rId3"/>
          <a:stretch>
            <a:fillRect/>
          </a:stretch>
        </p:blipFill>
        <p:spPr>
          <a:xfrm>
            <a:off x="445647" y="1492284"/>
            <a:ext cx="11640148" cy="5073911"/>
          </a:xfrm>
          <a:prstGeom prst="rect">
            <a:avLst/>
          </a:prstGeom>
        </p:spPr>
      </p:pic>
      <p:sp>
        <p:nvSpPr>
          <p:cNvPr id="5" name="Title 4">
            <a:extLst>
              <a:ext uri="{FF2B5EF4-FFF2-40B4-BE49-F238E27FC236}">
                <a16:creationId xmlns:a16="http://schemas.microsoft.com/office/drawing/2014/main" id="{93944E41-C0BF-4D3F-A105-9AB90DF94925}"/>
              </a:ext>
            </a:extLst>
          </p:cNvPr>
          <p:cNvSpPr>
            <a:spLocks noGrp="1"/>
          </p:cNvSpPr>
          <p:nvPr>
            <p:ph type="subTitle" idx="12"/>
          </p:nvPr>
        </p:nvSpPr>
        <p:spPr>
          <a:xfrm>
            <a:off x="569342" y="527935"/>
            <a:ext cx="11053314" cy="457201"/>
          </a:xfrm>
        </p:spPr>
        <p:txBody>
          <a:bodyPr anchor="ctr">
            <a:normAutofit fontScale="92500" lnSpcReduction="10000"/>
          </a:bodyPr>
          <a:lstStyle/>
          <a:p>
            <a:pPr>
              <a:lnSpc>
                <a:spcPct val="100000"/>
              </a:lnSpc>
              <a:spcAft>
                <a:spcPts val="600"/>
              </a:spcAft>
            </a:pPr>
            <a:r>
              <a:rPr lang="en-GB" sz="2800" b="1" dirty="0">
                <a:solidFill>
                  <a:schemeClr val="tx1"/>
                </a:solidFill>
              </a:rPr>
              <a:t>Understand and evaluate </a:t>
            </a:r>
            <a:r>
              <a:rPr lang="en-GB" sz="2800" b="1" dirty="0" err="1">
                <a:solidFill>
                  <a:schemeClr val="tx1"/>
                </a:solidFill>
              </a:rPr>
              <a:t>spillover</a:t>
            </a:r>
            <a:r>
              <a:rPr lang="en-GB" sz="2800" b="1" dirty="0">
                <a:solidFill>
                  <a:schemeClr val="tx1"/>
                </a:solidFill>
              </a:rPr>
              <a:t> effects</a:t>
            </a:r>
            <a:endParaRPr lang="en-US" sz="2800" b="1" dirty="0">
              <a:solidFill>
                <a:schemeClr val="tx1"/>
              </a:solidFill>
            </a:endParaRPr>
          </a:p>
        </p:txBody>
      </p:sp>
      <p:cxnSp>
        <p:nvCxnSpPr>
          <p:cNvPr id="28" name="Straight Arrow Connector 27">
            <a:extLst>
              <a:ext uri="{FF2B5EF4-FFF2-40B4-BE49-F238E27FC236}">
                <a16:creationId xmlns:a16="http://schemas.microsoft.com/office/drawing/2014/main" id="{AF9AD472-EE79-430B-99A9-6F6E6A85C622}"/>
              </a:ext>
            </a:extLst>
          </p:cNvPr>
          <p:cNvCxnSpPr>
            <a:cxnSpLocks/>
          </p:cNvCxnSpPr>
          <p:nvPr/>
        </p:nvCxnSpPr>
        <p:spPr>
          <a:xfrm flipV="1">
            <a:off x="445647" y="2286000"/>
            <a:ext cx="556332" cy="206371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6909534-7A6D-ABA6-BEE9-B8DD98934DC4}"/>
              </a:ext>
            </a:extLst>
          </p:cNvPr>
          <p:cNvSpPr txBox="1">
            <a:spLocks/>
          </p:cNvSpPr>
          <p:nvPr/>
        </p:nvSpPr>
        <p:spPr>
          <a:xfrm>
            <a:off x="10231087" y="834008"/>
            <a:ext cx="1854707" cy="726991"/>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Under the tab ‘Analyses’</a:t>
            </a:r>
            <a:endParaRPr lang="en-GB" dirty="0"/>
          </a:p>
        </p:txBody>
      </p:sp>
      <p:cxnSp>
        <p:nvCxnSpPr>
          <p:cNvPr id="14" name="Straight Arrow Connector 13">
            <a:extLst>
              <a:ext uri="{FF2B5EF4-FFF2-40B4-BE49-F238E27FC236}">
                <a16:creationId xmlns:a16="http://schemas.microsoft.com/office/drawing/2014/main" id="{93702E18-FBA4-A9CC-D5BB-A14EB56B7C37}"/>
              </a:ext>
            </a:extLst>
          </p:cNvPr>
          <p:cNvCxnSpPr>
            <a:cxnSpLocks/>
          </p:cNvCxnSpPr>
          <p:nvPr/>
        </p:nvCxnSpPr>
        <p:spPr>
          <a:xfrm flipH="1">
            <a:off x="8971280" y="1035083"/>
            <a:ext cx="1259807" cy="45720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60708C80-EF66-879A-E5E0-9D0749D83B3F}"/>
              </a:ext>
            </a:extLst>
          </p:cNvPr>
          <p:cNvSpPr txBox="1">
            <a:spLocks/>
          </p:cNvSpPr>
          <p:nvPr/>
        </p:nvSpPr>
        <p:spPr>
          <a:xfrm>
            <a:off x="0" y="4217638"/>
            <a:ext cx="2322035" cy="111636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Under ‘Correlations’ select ‘Correlations between all indices’</a:t>
            </a:r>
            <a:endParaRPr lang="en-GB" dirty="0"/>
          </a:p>
        </p:txBody>
      </p:sp>
      <p:cxnSp>
        <p:nvCxnSpPr>
          <p:cNvPr id="21" name="Straight Arrow Connector 20">
            <a:extLst>
              <a:ext uri="{FF2B5EF4-FFF2-40B4-BE49-F238E27FC236}">
                <a16:creationId xmlns:a16="http://schemas.microsoft.com/office/drawing/2014/main" id="{8B96DC7D-4985-9FB5-1DED-50A25C8CAF6B}"/>
              </a:ext>
            </a:extLst>
          </p:cNvPr>
          <p:cNvCxnSpPr>
            <a:cxnSpLocks/>
          </p:cNvCxnSpPr>
          <p:nvPr/>
        </p:nvCxnSpPr>
        <p:spPr>
          <a:xfrm flipV="1">
            <a:off x="761314" y="2508282"/>
            <a:ext cx="996366" cy="173859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9044EC7D-D6C7-5FCD-F1F5-3D938A3517A8}"/>
              </a:ext>
            </a:extLst>
          </p:cNvPr>
          <p:cNvSpPr txBox="1">
            <a:spLocks/>
          </p:cNvSpPr>
          <p:nvPr/>
        </p:nvSpPr>
        <p:spPr>
          <a:xfrm>
            <a:off x="9591023" y="2981592"/>
            <a:ext cx="2494772" cy="1509128"/>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measure how closely indices move together, hence the </a:t>
            </a:r>
            <a:r>
              <a:rPr lang="en-GB" dirty="0" err="1">
                <a:latin typeface="Arial" panose="020B0604020202020204" pitchFamily="34" charset="0"/>
                <a:cs typeface="Arial" panose="020B0604020202020204" pitchFamily="34" charset="0"/>
              </a:rPr>
              <a:t>spillover</a:t>
            </a:r>
            <a:r>
              <a:rPr lang="en-GB" dirty="0">
                <a:latin typeface="Arial" panose="020B0604020202020204" pitchFamily="34" charset="0"/>
                <a:cs typeface="Arial" panose="020B0604020202020204" pitchFamily="34" charset="0"/>
              </a:rPr>
              <a:t> effects</a:t>
            </a:r>
            <a:endParaRPr lang="en-GB" dirty="0"/>
          </a:p>
        </p:txBody>
      </p:sp>
      <p:cxnSp>
        <p:nvCxnSpPr>
          <p:cNvPr id="29" name="Straight Arrow Connector 28">
            <a:extLst>
              <a:ext uri="{FF2B5EF4-FFF2-40B4-BE49-F238E27FC236}">
                <a16:creationId xmlns:a16="http://schemas.microsoft.com/office/drawing/2014/main" id="{1787AC82-9F3D-9837-7891-8596017E1299}"/>
              </a:ext>
            </a:extLst>
          </p:cNvPr>
          <p:cNvCxnSpPr>
            <a:cxnSpLocks/>
          </p:cNvCxnSpPr>
          <p:nvPr/>
        </p:nvCxnSpPr>
        <p:spPr>
          <a:xfrm flipH="1">
            <a:off x="7325360" y="3434699"/>
            <a:ext cx="2275823" cy="2254901"/>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2572EEE-40B2-9DFF-AA18-6A446E79DA4C}"/>
              </a:ext>
            </a:extLst>
          </p:cNvPr>
          <p:cNvCxnSpPr>
            <a:cxnSpLocks/>
          </p:cNvCxnSpPr>
          <p:nvPr/>
        </p:nvCxnSpPr>
        <p:spPr>
          <a:xfrm flipH="1">
            <a:off x="8270967" y="3429000"/>
            <a:ext cx="1330216" cy="600239"/>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0919FD8E-03ED-DA9F-BE93-FD41B3659A5F}"/>
              </a:ext>
            </a:extLst>
          </p:cNvPr>
          <p:cNvSpPr txBox="1">
            <a:spLocks/>
          </p:cNvSpPr>
          <p:nvPr/>
        </p:nvSpPr>
        <p:spPr>
          <a:xfrm>
            <a:off x="-18710" y="5600556"/>
            <a:ext cx="2322035" cy="1116362"/>
          </a:xfrm>
          <a:prstGeom prst="rect">
            <a:avLst/>
          </a:prstGeom>
          <a:solidFill>
            <a:schemeClr val="bg1">
              <a:lumMod val="9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lang="en-US" sz="20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lang="en-US" sz="1100" kern="1200" dirty="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Font typeface="Garamond" pitchFamily="18" charset="0"/>
              <a:buNone/>
            </a:pPr>
            <a:r>
              <a:rPr lang="en-GB" dirty="0">
                <a:latin typeface="Arial" panose="020B0604020202020204" pitchFamily="34" charset="0"/>
                <a:cs typeface="Arial" panose="020B0604020202020204" pitchFamily="34" charset="0"/>
              </a:rPr>
              <a:t>Correlations of all indices against each other</a:t>
            </a:r>
            <a:endParaRPr lang="en-GB" dirty="0"/>
          </a:p>
        </p:txBody>
      </p:sp>
      <p:cxnSp>
        <p:nvCxnSpPr>
          <p:cNvPr id="37" name="Straight Arrow Connector 36">
            <a:extLst>
              <a:ext uri="{FF2B5EF4-FFF2-40B4-BE49-F238E27FC236}">
                <a16:creationId xmlns:a16="http://schemas.microsoft.com/office/drawing/2014/main" id="{48CB41A1-38E6-22AA-9A24-DB64EDDE6662}"/>
              </a:ext>
            </a:extLst>
          </p:cNvPr>
          <p:cNvCxnSpPr>
            <a:cxnSpLocks/>
          </p:cNvCxnSpPr>
          <p:nvPr/>
        </p:nvCxnSpPr>
        <p:spPr>
          <a:xfrm flipV="1">
            <a:off x="1838968" y="3891200"/>
            <a:ext cx="996366" cy="1738598"/>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C23A299-7D06-2670-CCA7-71EAA182924E}"/>
              </a:ext>
            </a:extLst>
          </p:cNvPr>
          <p:cNvCxnSpPr>
            <a:cxnSpLocks/>
          </p:cNvCxnSpPr>
          <p:nvPr/>
        </p:nvCxnSpPr>
        <p:spPr>
          <a:xfrm flipV="1">
            <a:off x="1838968" y="2692763"/>
            <a:ext cx="2316422" cy="2907793"/>
          </a:xfrm>
          <a:prstGeom prst="straightConnector1">
            <a:avLst/>
          </a:prstGeom>
          <a:ln>
            <a:solidFill>
              <a:schemeClr val="tx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bg/>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20" grpId="0" uiExpand="1" build="p" animBg="1"/>
      <p:bldP spid="25" grpId="0" uiExpand="1" build="p" animBg="1"/>
      <p:bldP spid="36" grpId="0" uiExpand="1" build="p"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351587"/>
            <a:ext cx="9083835" cy="658403"/>
          </a:xfrm>
        </p:spPr>
        <p:txBody>
          <a:bodyPr/>
          <a:lstStyle/>
          <a:p>
            <a:pPr algn="l"/>
            <a:r>
              <a:rPr lang="en-US" sz="3200" dirty="0">
                <a:solidFill>
                  <a:schemeClr val="tx1"/>
                </a:solidFill>
              </a:rPr>
              <a:t>Select the gender index you like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3" name="Text Placeholder 3">
            <a:extLst>
              <a:ext uri="{FF2B5EF4-FFF2-40B4-BE49-F238E27FC236}">
                <a16:creationId xmlns:a16="http://schemas.microsoft.com/office/drawing/2014/main" id="{AB3A85C0-B130-E6B6-9829-3B1FA202B0F3}"/>
              </a:ext>
            </a:extLst>
          </p:cNvPr>
          <p:cNvSpPr txBox="1">
            <a:spLocks/>
          </p:cNvSpPr>
          <p:nvPr/>
        </p:nvSpPr>
        <p:spPr>
          <a:xfrm>
            <a:off x="2123061" y="2034583"/>
            <a:ext cx="9463196" cy="4562470"/>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lnSpc>
                <a:spcPct val="100000"/>
              </a:lnSpc>
              <a:spcBef>
                <a:spcPts val="0"/>
              </a:spcBef>
            </a:pPr>
            <a:r>
              <a:rPr lang="en-GB" sz="2400" dirty="0">
                <a:solidFill>
                  <a:schemeClr val="tx1"/>
                </a:solidFill>
              </a:rPr>
              <a:t>Question 1: </a:t>
            </a:r>
            <a:r>
              <a:rPr lang="en-GB" sz="2400" b="0" dirty="0">
                <a:solidFill>
                  <a:schemeClr val="tx1"/>
                </a:solidFill>
              </a:rPr>
              <a:t>How strongly correlated is the Gender Index (dimension level) you selected to other Gender indices? </a:t>
            </a:r>
          </a:p>
          <a:p>
            <a:pPr marL="0" indent="0" algn="l">
              <a:lnSpc>
                <a:spcPct val="100000"/>
              </a:lnSpc>
              <a:spcBef>
                <a:spcPts val="0"/>
              </a:spcBef>
            </a:pPr>
            <a:r>
              <a:rPr lang="en-GB" sz="2400" b="0" dirty="0">
                <a:solidFill>
                  <a:schemeClr val="tx1"/>
                </a:solidFill>
              </a:rPr>
              <a:t>	Through which channel upon you?</a:t>
            </a:r>
          </a:p>
          <a:p>
            <a:pPr marL="0" indent="0" algn="l">
              <a:lnSpc>
                <a:spcPct val="100000"/>
              </a:lnSpc>
              <a:spcBef>
                <a:spcPts val="0"/>
              </a:spcBef>
            </a:pPr>
            <a:endParaRPr lang="en-GB" sz="2400" b="0" dirty="0">
              <a:solidFill>
                <a:schemeClr val="tx1"/>
              </a:solidFill>
            </a:endParaRPr>
          </a:p>
          <a:p>
            <a:pPr marL="0" indent="0" algn="l">
              <a:lnSpc>
                <a:spcPct val="100000"/>
              </a:lnSpc>
              <a:spcBef>
                <a:spcPts val="0"/>
              </a:spcBef>
            </a:pPr>
            <a:r>
              <a:rPr lang="en-GB" sz="2400" dirty="0">
                <a:solidFill>
                  <a:schemeClr val="tx1"/>
                </a:solidFill>
              </a:rPr>
              <a:t>Question 2: </a:t>
            </a:r>
            <a:r>
              <a:rPr lang="en-GB" sz="2400" b="0" dirty="0">
                <a:solidFill>
                  <a:schemeClr val="tx1"/>
                </a:solidFill>
              </a:rPr>
              <a:t>How will an improvement on the index you selected affect the capacity of the country to innovate? </a:t>
            </a:r>
          </a:p>
          <a:p>
            <a:pPr marL="0" indent="0" algn="l">
              <a:lnSpc>
                <a:spcPct val="100000"/>
              </a:lnSpc>
              <a:spcBef>
                <a:spcPts val="0"/>
              </a:spcBef>
            </a:pPr>
            <a:r>
              <a:rPr lang="en-GB" sz="2400" b="0" dirty="0">
                <a:solidFill>
                  <a:schemeClr val="tx1"/>
                </a:solidFill>
              </a:rPr>
              <a:t>	To become more competitive?</a:t>
            </a:r>
          </a:p>
          <a:p>
            <a:pPr marL="0" indent="0" algn="l">
              <a:lnSpc>
                <a:spcPct val="100000"/>
              </a:lnSpc>
              <a:spcBef>
                <a:spcPts val="0"/>
              </a:spcBef>
            </a:pPr>
            <a:endParaRPr lang="en-GB" sz="2400" b="0" dirty="0">
              <a:solidFill>
                <a:schemeClr val="tx1"/>
              </a:solidFill>
            </a:endParaRPr>
          </a:p>
          <a:p>
            <a:pPr marL="0" indent="0" algn="l">
              <a:lnSpc>
                <a:spcPct val="100000"/>
              </a:lnSpc>
              <a:spcBef>
                <a:spcPts val="0"/>
              </a:spcBef>
            </a:pPr>
            <a:r>
              <a:rPr lang="en-GB" sz="2400" dirty="0">
                <a:solidFill>
                  <a:schemeClr val="tx1"/>
                </a:solidFill>
              </a:rPr>
              <a:t>Question 3: </a:t>
            </a:r>
            <a:r>
              <a:rPr lang="en-GB" sz="2400" b="0" dirty="0">
                <a:solidFill>
                  <a:schemeClr val="tx1"/>
                </a:solidFill>
              </a:rPr>
              <a:t>Is there any negative correlation of the index you selected with another index? </a:t>
            </a:r>
          </a:p>
          <a:p>
            <a:pPr marL="0" indent="0" algn="l">
              <a:lnSpc>
                <a:spcPct val="100000"/>
              </a:lnSpc>
              <a:spcBef>
                <a:spcPts val="0"/>
              </a:spcBef>
            </a:pPr>
            <a:r>
              <a:rPr lang="en-GB" sz="2400" b="0" dirty="0">
                <a:solidFill>
                  <a:schemeClr val="tx1"/>
                </a:solidFill>
              </a:rPr>
              <a:t>	Why, upon you?</a:t>
            </a:r>
          </a:p>
          <a:p>
            <a:pPr marL="0" indent="0" algn="l">
              <a:lnSpc>
                <a:spcPct val="100000"/>
              </a:lnSpc>
              <a:spcBef>
                <a:spcPts val="0"/>
              </a:spcBef>
            </a:pPr>
            <a:r>
              <a:rPr lang="en-GB" sz="2400" b="0" dirty="0">
                <a:solidFill>
                  <a:schemeClr val="tx1"/>
                </a:solidFill>
              </a:rPr>
              <a:t>	How to best use this negative correlation?</a:t>
            </a:r>
          </a:p>
          <a:p>
            <a:pPr marL="0" indent="0" algn="l">
              <a:lnSpc>
                <a:spcPct val="100000"/>
              </a:lnSpc>
              <a:spcBef>
                <a:spcPts val="0"/>
              </a:spcBef>
            </a:pPr>
            <a:endParaRPr lang="en-GB" sz="2400" b="0" dirty="0">
              <a:solidFill>
                <a:schemeClr val="tx1"/>
              </a:solidFill>
            </a:endParaRPr>
          </a:p>
          <a:p>
            <a:pPr marL="0" indent="0" algn="l">
              <a:lnSpc>
                <a:spcPct val="100000"/>
              </a:lnSpc>
              <a:spcBef>
                <a:spcPts val="0"/>
              </a:spcBef>
            </a:pPr>
            <a:endParaRPr lang="en-GB" sz="2400" b="0" dirty="0">
              <a:solidFill>
                <a:schemeClr val="tx1"/>
              </a:solidFill>
            </a:endParaRPr>
          </a:p>
        </p:txBody>
      </p:sp>
    </p:spTree>
    <p:extLst>
      <p:ext uri="{BB962C8B-B14F-4D97-AF65-F5344CB8AC3E}">
        <p14:creationId xmlns:p14="http://schemas.microsoft.com/office/powerpoint/2010/main" val="10744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351587"/>
            <a:ext cx="9083835" cy="658403"/>
          </a:xfrm>
        </p:spPr>
        <p:txBody>
          <a:bodyPr/>
          <a:lstStyle/>
          <a:p>
            <a:pPr algn="l"/>
            <a:r>
              <a:rPr lang="en-US" sz="3200" dirty="0">
                <a:solidFill>
                  <a:schemeClr val="tx1"/>
                </a:solidFill>
              </a:rPr>
              <a:t>Select the gender index you like</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3" name="Text Placeholder 3">
            <a:extLst>
              <a:ext uri="{FF2B5EF4-FFF2-40B4-BE49-F238E27FC236}">
                <a16:creationId xmlns:a16="http://schemas.microsoft.com/office/drawing/2014/main" id="{AB3A85C0-B130-E6B6-9829-3B1FA202B0F3}"/>
              </a:ext>
            </a:extLst>
          </p:cNvPr>
          <p:cNvSpPr txBox="1">
            <a:spLocks/>
          </p:cNvSpPr>
          <p:nvPr/>
        </p:nvSpPr>
        <p:spPr>
          <a:xfrm>
            <a:off x="2123061" y="2034583"/>
            <a:ext cx="9463196" cy="2813428"/>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lnSpc>
                <a:spcPct val="100000"/>
              </a:lnSpc>
              <a:spcBef>
                <a:spcPts val="0"/>
              </a:spcBef>
            </a:pPr>
            <a:r>
              <a:rPr lang="en-GB" sz="2400" dirty="0">
                <a:solidFill>
                  <a:schemeClr val="tx1"/>
                </a:solidFill>
              </a:rPr>
              <a:t>Question 1: </a:t>
            </a:r>
            <a:r>
              <a:rPr lang="en-GB" sz="2400" b="0" dirty="0">
                <a:solidFill>
                  <a:schemeClr val="tx1"/>
                </a:solidFill>
              </a:rPr>
              <a:t>How strongly correlated is the Gender Index you selected to important macroeconomic indicators? </a:t>
            </a:r>
          </a:p>
          <a:p>
            <a:pPr marL="0" indent="0" algn="l">
              <a:lnSpc>
                <a:spcPct val="100000"/>
              </a:lnSpc>
              <a:spcBef>
                <a:spcPts val="0"/>
              </a:spcBef>
            </a:pPr>
            <a:r>
              <a:rPr lang="en-GB" sz="2400" b="0" dirty="0">
                <a:solidFill>
                  <a:schemeClr val="tx1"/>
                </a:solidFill>
              </a:rPr>
              <a:t>	Through which channel upon you?</a:t>
            </a:r>
          </a:p>
          <a:p>
            <a:pPr marL="0" indent="0" algn="l">
              <a:lnSpc>
                <a:spcPct val="100000"/>
              </a:lnSpc>
              <a:spcBef>
                <a:spcPts val="0"/>
              </a:spcBef>
            </a:pPr>
            <a:endParaRPr lang="en-GB" sz="2400" b="0" dirty="0">
              <a:solidFill>
                <a:schemeClr val="tx1"/>
              </a:solidFill>
            </a:endParaRPr>
          </a:p>
          <a:p>
            <a:pPr marL="0" indent="0" algn="l">
              <a:lnSpc>
                <a:spcPct val="100000"/>
              </a:lnSpc>
              <a:spcBef>
                <a:spcPts val="0"/>
              </a:spcBef>
            </a:pPr>
            <a:r>
              <a:rPr lang="en-GB" sz="2400" dirty="0">
                <a:solidFill>
                  <a:schemeClr val="tx1"/>
                </a:solidFill>
              </a:rPr>
              <a:t>Question 2: </a:t>
            </a:r>
            <a:r>
              <a:rPr lang="en-GB" sz="2400" b="0" dirty="0">
                <a:solidFill>
                  <a:schemeClr val="tx1"/>
                </a:solidFill>
              </a:rPr>
              <a:t>Is there any negative correlation of the index you selected with another index? </a:t>
            </a:r>
          </a:p>
          <a:p>
            <a:pPr marL="0" indent="0" algn="l">
              <a:lnSpc>
                <a:spcPct val="100000"/>
              </a:lnSpc>
              <a:spcBef>
                <a:spcPts val="0"/>
              </a:spcBef>
            </a:pPr>
            <a:r>
              <a:rPr lang="en-GB" sz="2400" b="0" dirty="0">
                <a:solidFill>
                  <a:schemeClr val="tx1"/>
                </a:solidFill>
              </a:rPr>
              <a:t>	Is it a good or a bad thing?</a:t>
            </a:r>
          </a:p>
          <a:p>
            <a:pPr marL="0" indent="0" algn="l">
              <a:lnSpc>
                <a:spcPct val="100000"/>
              </a:lnSpc>
              <a:spcBef>
                <a:spcPts val="0"/>
              </a:spcBef>
            </a:pPr>
            <a:endParaRPr lang="en-GB" sz="2400" b="0" dirty="0">
              <a:solidFill>
                <a:schemeClr val="tx1"/>
              </a:solidFill>
            </a:endParaRPr>
          </a:p>
          <a:p>
            <a:pPr marL="0" indent="0" algn="l">
              <a:lnSpc>
                <a:spcPct val="100000"/>
              </a:lnSpc>
              <a:spcBef>
                <a:spcPts val="0"/>
              </a:spcBef>
            </a:pPr>
            <a:endParaRPr lang="en-GB" sz="2400" b="0" dirty="0">
              <a:solidFill>
                <a:schemeClr val="tx1"/>
              </a:solidFill>
            </a:endParaRPr>
          </a:p>
        </p:txBody>
      </p:sp>
    </p:spTree>
    <p:extLst>
      <p:ext uri="{BB962C8B-B14F-4D97-AF65-F5344CB8AC3E}">
        <p14:creationId xmlns:p14="http://schemas.microsoft.com/office/powerpoint/2010/main" val="36118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685765" y="1719445"/>
            <a:ext cx="9083835" cy="571776"/>
          </a:xfrm>
        </p:spPr>
        <p:txBody>
          <a:bodyPr/>
          <a:lstStyle/>
          <a:p>
            <a:pPr algn="l"/>
            <a:r>
              <a:rPr lang="en-US" sz="3200" dirty="0">
                <a:solidFill>
                  <a:schemeClr val="tx1"/>
                </a:solidFill>
              </a:rPr>
              <a:t>Correlations analysis: Help identify</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7" name="Text Placeholder 7">
            <a:extLst>
              <a:ext uri="{FF2B5EF4-FFF2-40B4-BE49-F238E27FC236}">
                <a16:creationId xmlns:a16="http://schemas.microsoft.com/office/drawing/2014/main" id="{76355123-7285-499D-9378-D17EF6FA31EB}"/>
              </a:ext>
            </a:extLst>
          </p:cNvPr>
          <p:cNvSpPr txBox="1">
            <a:spLocks/>
          </p:cNvSpPr>
          <p:nvPr/>
        </p:nvSpPr>
        <p:spPr>
          <a:xfrm>
            <a:off x="8009939" y="2760796"/>
            <a:ext cx="4504053" cy="1336408"/>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indent="0" algn="l" rtl="0"/>
            <a:r>
              <a:rPr lang="en-US" dirty="0">
                <a:solidFill>
                  <a:schemeClr val="bg1"/>
                </a:solidFill>
              </a:rPr>
              <a:t>The tool is </a:t>
            </a:r>
            <a:r>
              <a:rPr lang="en-US" b="1" dirty="0">
                <a:solidFill>
                  <a:schemeClr val="bg1"/>
                </a:solidFill>
              </a:rPr>
              <a:t>ready</a:t>
            </a:r>
          </a:p>
          <a:p>
            <a:pPr indent="0" algn="l" rtl="0"/>
            <a:endParaRPr lang="en-US" sz="400" dirty="0">
              <a:solidFill>
                <a:schemeClr val="bg1"/>
              </a:solidFill>
            </a:endParaRPr>
          </a:p>
        </p:txBody>
      </p:sp>
      <p:sp>
        <p:nvSpPr>
          <p:cNvPr id="8" name="Text Placeholder 3">
            <a:extLst>
              <a:ext uri="{FF2B5EF4-FFF2-40B4-BE49-F238E27FC236}">
                <a16:creationId xmlns:a16="http://schemas.microsoft.com/office/drawing/2014/main" id="{F03B2B18-4AC7-44F1-A3C7-2EBE809859F6}"/>
              </a:ext>
            </a:extLst>
          </p:cNvPr>
          <p:cNvSpPr txBox="1">
            <a:spLocks/>
          </p:cNvSpPr>
          <p:nvPr/>
        </p:nvSpPr>
        <p:spPr>
          <a:xfrm>
            <a:off x="1544320" y="2581699"/>
            <a:ext cx="9225280" cy="46630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457200" indent="-457200" algn="l">
              <a:lnSpc>
                <a:spcPct val="100000"/>
              </a:lnSpc>
              <a:spcBef>
                <a:spcPts val="0"/>
              </a:spcBef>
              <a:buFont typeface="+mj-lt"/>
              <a:buAutoNum type="arabicPeriod"/>
            </a:pPr>
            <a:r>
              <a:rPr lang="en-GB" sz="2400" dirty="0">
                <a:solidFill>
                  <a:schemeClr val="tx2">
                    <a:lumMod val="50000"/>
                    <a:lumOff val="50000"/>
                  </a:schemeClr>
                </a:solidFill>
              </a:rPr>
              <a:t>The potential for </a:t>
            </a:r>
            <a:r>
              <a:rPr lang="en-GB" sz="2400" dirty="0">
                <a:solidFill>
                  <a:schemeClr val="tx1"/>
                </a:solidFill>
              </a:rPr>
              <a:t>cooperation</a:t>
            </a:r>
            <a:r>
              <a:rPr lang="en-GB" sz="2400" dirty="0">
                <a:solidFill>
                  <a:schemeClr val="tx2">
                    <a:lumMod val="50000"/>
                    <a:lumOff val="50000"/>
                  </a:schemeClr>
                </a:solidFill>
              </a:rPr>
              <a:t> across Ministries</a:t>
            </a:r>
          </a:p>
        </p:txBody>
      </p:sp>
      <p:sp>
        <p:nvSpPr>
          <p:cNvPr id="2" name="Text Placeholder 3">
            <a:extLst>
              <a:ext uri="{FF2B5EF4-FFF2-40B4-BE49-F238E27FC236}">
                <a16:creationId xmlns:a16="http://schemas.microsoft.com/office/drawing/2014/main" id="{C151BF99-4C2E-44EC-6FB0-8044B6D5DB4F}"/>
              </a:ext>
            </a:extLst>
          </p:cNvPr>
          <p:cNvSpPr txBox="1">
            <a:spLocks/>
          </p:cNvSpPr>
          <p:nvPr/>
        </p:nvSpPr>
        <p:spPr>
          <a:xfrm>
            <a:off x="1597543" y="3048001"/>
            <a:ext cx="9225280" cy="840827"/>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457200" indent="-457200" algn="l">
              <a:lnSpc>
                <a:spcPct val="100000"/>
              </a:lnSpc>
              <a:spcBef>
                <a:spcPts val="0"/>
              </a:spcBef>
              <a:buFont typeface="+mj-lt"/>
              <a:buAutoNum type="arabicPeriod" startAt="2"/>
            </a:pPr>
            <a:r>
              <a:rPr lang="en-GB" sz="2400" dirty="0">
                <a:solidFill>
                  <a:schemeClr val="tx2">
                    <a:lumMod val="50000"/>
                    <a:lumOff val="50000"/>
                  </a:schemeClr>
                </a:solidFill>
              </a:rPr>
              <a:t>How each can </a:t>
            </a:r>
            <a:r>
              <a:rPr lang="en-GB" sz="2400" dirty="0">
                <a:solidFill>
                  <a:schemeClr val="tx1"/>
                </a:solidFill>
              </a:rPr>
              <a:t>contribute</a:t>
            </a:r>
            <a:r>
              <a:rPr lang="en-GB" sz="2400" dirty="0">
                <a:solidFill>
                  <a:schemeClr val="tx2">
                    <a:lumMod val="50000"/>
                    <a:lumOff val="50000"/>
                  </a:schemeClr>
                </a:solidFill>
              </a:rPr>
              <a:t> to the achievements of another Ministry’s goals</a:t>
            </a:r>
          </a:p>
        </p:txBody>
      </p:sp>
      <p:sp>
        <p:nvSpPr>
          <p:cNvPr id="3" name="Text Placeholder 3">
            <a:extLst>
              <a:ext uri="{FF2B5EF4-FFF2-40B4-BE49-F238E27FC236}">
                <a16:creationId xmlns:a16="http://schemas.microsoft.com/office/drawing/2014/main" id="{AB3A85C0-B130-E6B6-9829-3B1FA202B0F3}"/>
              </a:ext>
            </a:extLst>
          </p:cNvPr>
          <p:cNvSpPr txBox="1">
            <a:spLocks/>
          </p:cNvSpPr>
          <p:nvPr/>
        </p:nvSpPr>
        <p:spPr>
          <a:xfrm>
            <a:off x="1597543" y="4123481"/>
            <a:ext cx="9225280" cy="1562615"/>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l">
              <a:lnSpc>
                <a:spcPct val="100000"/>
              </a:lnSpc>
              <a:spcBef>
                <a:spcPts val="0"/>
              </a:spcBef>
            </a:pPr>
            <a:r>
              <a:rPr lang="en-GB" sz="2400" dirty="0">
                <a:solidFill>
                  <a:schemeClr val="tx1"/>
                </a:solidFill>
              </a:rPr>
              <a:t>Example: </a:t>
            </a:r>
            <a:r>
              <a:rPr lang="en-GB" sz="2400" b="0" dirty="0">
                <a:solidFill>
                  <a:schemeClr val="tx1"/>
                </a:solidFill>
              </a:rPr>
              <a:t>if a country improving on its ranking on the </a:t>
            </a:r>
            <a:r>
              <a:rPr lang="en-GB" sz="2400" dirty="0">
                <a:solidFill>
                  <a:schemeClr val="tx1"/>
                </a:solidFill>
              </a:rPr>
              <a:t>Women Business and the Law Index will positively affect its performances on a series of other indices </a:t>
            </a:r>
            <a:r>
              <a:rPr lang="en-GB" sz="2400" b="0" dirty="0">
                <a:solidFill>
                  <a:schemeClr val="tx1"/>
                </a:solidFill>
              </a:rPr>
              <a:t>(first column of the ‘all indices’ matrix) from innovation to competitiveness and so forth.</a:t>
            </a:r>
          </a:p>
        </p:txBody>
      </p:sp>
    </p:spTree>
    <p:extLst>
      <p:ext uri="{BB962C8B-B14F-4D97-AF65-F5344CB8AC3E}">
        <p14:creationId xmlns:p14="http://schemas.microsoft.com/office/powerpoint/2010/main" val="794679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C6106F-627C-437D-9F59-703C24C001B0}"/>
              </a:ext>
            </a:extLst>
          </p:cNvPr>
          <p:cNvSpPr>
            <a:spLocks noGrp="1"/>
          </p:cNvSpPr>
          <p:nvPr>
            <p:ph type="body" sz="quarter" idx="11"/>
          </p:nvPr>
        </p:nvSpPr>
        <p:spPr>
          <a:xfrm>
            <a:off x="1320800" y="1478595"/>
            <a:ext cx="8186851" cy="586537"/>
          </a:xfrm>
        </p:spPr>
        <p:txBody>
          <a:bodyPr/>
          <a:lstStyle/>
          <a:p>
            <a:pPr algn="l"/>
            <a:r>
              <a:rPr lang="en-GB" sz="3200" dirty="0">
                <a:solidFill>
                  <a:schemeClr val="tx1"/>
                </a:solidFill>
              </a:rPr>
              <a:t>Let’s summarize what we have seen</a:t>
            </a:r>
          </a:p>
        </p:txBody>
      </p:sp>
      <p:sp>
        <p:nvSpPr>
          <p:cNvPr id="5" name="Subtitle 2">
            <a:extLst>
              <a:ext uri="{FF2B5EF4-FFF2-40B4-BE49-F238E27FC236}">
                <a16:creationId xmlns:a16="http://schemas.microsoft.com/office/drawing/2014/main" id="{FE8E1EFE-1A94-4370-9B6D-DED5783EEC0A}"/>
              </a:ext>
            </a:extLst>
          </p:cNvPr>
          <p:cNvSpPr txBox="1">
            <a:spLocks/>
          </p:cNvSpPr>
          <p:nvPr/>
        </p:nvSpPr>
        <p:spPr>
          <a:xfrm>
            <a:off x="5152571" y="3363332"/>
            <a:ext cx="5388819" cy="1306004"/>
          </a:xfrm>
          <a:prstGeom prst="rect">
            <a:avLst/>
          </a:prstGeom>
        </p:spPr>
        <p:txBody>
          <a:bodyPr lIns="0" tIns="0" rIns="0" bIns="0" anchor="t" anchorCtr="0"/>
          <a:lstStyle>
            <a:lvl1pPr marL="0" indent="0" algn="l" defTabSz="457200" rtl="0" eaLnBrk="1" fontAlgn="base" hangingPunct="1">
              <a:lnSpc>
                <a:spcPts val="2800"/>
              </a:lnSpc>
              <a:spcBef>
                <a:spcPts val="0"/>
              </a:spcBef>
              <a:spcAft>
                <a:spcPct val="0"/>
              </a:spcAft>
              <a:buFont typeface="Arial" charset="0"/>
              <a:buNone/>
              <a:defRPr sz="2100" kern="1200" baseline="0">
                <a:solidFill>
                  <a:srgbClr val="595959"/>
                </a:solidFill>
                <a:latin typeface="Arial"/>
                <a:ea typeface="ＭＳ Ｐゴシック" charset="-128"/>
                <a:cs typeface="Arial"/>
              </a:defRPr>
            </a:lvl1pPr>
            <a:lvl2pPr marL="457200" indent="0" algn="ctr" defTabSz="457200" rtl="0" eaLnBrk="1" fontAlgn="base" hangingPunct="1">
              <a:spcBef>
                <a:spcPct val="20000"/>
              </a:spcBef>
              <a:spcAft>
                <a:spcPct val="0"/>
              </a:spcAft>
              <a:buFont typeface="Arial" charset="0"/>
              <a:buNone/>
              <a:defRPr sz="2800" kern="1200">
                <a:solidFill>
                  <a:schemeClr val="tx1">
                    <a:tint val="75000"/>
                  </a:schemeClr>
                </a:solidFill>
                <a:latin typeface="+mn-lt"/>
                <a:ea typeface="ＭＳ Ｐゴシック" charset="-128"/>
                <a:cs typeface="ＭＳ Ｐゴシック" charset="0"/>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128"/>
                <a:cs typeface="ＭＳ Ｐゴシック" charset="0"/>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128"/>
                <a:cs typeface="ＭＳ Ｐゴシック"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ct val="0"/>
              </a:spcBef>
            </a:pPr>
            <a:endParaRPr lang="en-US" sz="1600" dirty="0">
              <a:latin typeface="Arial" charset="0"/>
              <a:ea typeface="ＭＳ Ｐゴシック" charset="0"/>
              <a:cs typeface="Arial" charset="0"/>
            </a:endParaRPr>
          </a:p>
        </p:txBody>
      </p:sp>
      <p:sp>
        <p:nvSpPr>
          <p:cNvPr id="17" name="Text Placeholder 7">
            <a:extLst>
              <a:ext uri="{FF2B5EF4-FFF2-40B4-BE49-F238E27FC236}">
                <a16:creationId xmlns:a16="http://schemas.microsoft.com/office/drawing/2014/main" id="{99750DEC-3BBF-49D6-8084-095DD6809269}"/>
              </a:ext>
            </a:extLst>
          </p:cNvPr>
          <p:cNvSpPr txBox="1">
            <a:spLocks/>
          </p:cNvSpPr>
          <p:nvPr/>
        </p:nvSpPr>
        <p:spPr>
          <a:xfrm>
            <a:off x="7429046" y="4566780"/>
            <a:ext cx="4157211" cy="2030273"/>
          </a:xfrm>
          <a:prstGeom prst="rect">
            <a:avLst/>
          </a:prstGeom>
        </p:spPr>
        <p:txBody>
          <a:bodyPr vert="horz" lIns="0" tIns="0" rIns="0" bIns="0"/>
          <a:lstStyle>
            <a:lvl1pPr marL="0" indent="-182880" algn="r" defTabSz="914400" rtl="1" eaLnBrk="1" latinLnBrk="0" hangingPunct="1">
              <a:lnSpc>
                <a:spcPct val="100000"/>
              </a:lnSpc>
              <a:spcBef>
                <a:spcPts val="0"/>
              </a:spcBef>
              <a:spcAft>
                <a:spcPts val="0"/>
              </a:spcAft>
              <a:buClr>
                <a:schemeClr val="tx1">
                  <a:lumMod val="85000"/>
                  <a:lumOff val="15000"/>
                </a:schemeClr>
              </a:buClr>
              <a:buFont typeface="Garamond" pitchFamily="18" charset="0"/>
              <a:buNone/>
              <a:defRPr sz="1800" b="0" kern="1200" cap="none" baseline="0">
                <a:solidFill>
                  <a:srgbClr val="595959"/>
                </a:solidFill>
                <a:latin typeface="Arial"/>
                <a:ea typeface="+mn-ea"/>
                <a:cs typeface="Arial"/>
              </a:defRPr>
            </a:lvl1pPr>
            <a:lvl2pPr marL="0" indent="-182880" algn="r" defTabSz="914400" rtl="1" eaLnBrk="1" latinLnBrk="0" hangingPunct="1">
              <a:lnSpc>
                <a:spcPct val="100000"/>
              </a:lnSpc>
              <a:spcBef>
                <a:spcPts val="0"/>
              </a:spcBef>
              <a:buClr>
                <a:schemeClr val="tx1">
                  <a:lumMod val="85000"/>
                  <a:lumOff val="15000"/>
                </a:schemeClr>
              </a:buClr>
              <a:buFont typeface="Garamond" pitchFamily="18" charset="0"/>
              <a:buNone/>
              <a:defRPr sz="1800" b="0" kern="1200" cap="all">
                <a:solidFill>
                  <a:srgbClr val="418FDE"/>
                </a:solidFill>
                <a:latin typeface="Arial"/>
                <a:ea typeface="+mn-ea"/>
                <a:cs typeface="Arial"/>
              </a:defRPr>
            </a:lvl2pPr>
            <a:lvl3pPr marL="0" indent="0" algn="r" defTabSz="914400" rtl="1" eaLnBrk="1" latinLnBrk="0" hangingPunct="1">
              <a:lnSpc>
                <a:spcPct val="100000"/>
              </a:lnSpc>
              <a:spcBef>
                <a:spcPts val="0"/>
              </a:spcBef>
              <a:buClr>
                <a:schemeClr val="tx1">
                  <a:lumMod val="85000"/>
                  <a:lumOff val="15000"/>
                </a:schemeClr>
              </a:buClr>
              <a:buFont typeface="Garamond" pitchFamily="18" charset="0"/>
              <a:buNone/>
              <a:defRPr sz="1800" kern="1200" cap="all">
                <a:solidFill>
                  <a:srgbClr val="595959"/>
                </a:solidFill>
                <a:latin typeface=""/>
                <a:ea typeface="+mn-ea"/>
                <a:cs typeface="+mn-cs"/>
              </a:defRPr>
            </a:lvl3pPr>
            <a:lvl4pPr marL="1005840" indent="-182880" algn="r" defTabSz="914400" rtl="1"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l" rtl="0">
              <a:lnSpc>
                <a:spcPct val="150000"/>
              </a:lnSpc>
              <a:spcBef>
                <a:spcPct val="0"/>
              </a:spcBef>
            </a:pPr>
            <a:endParaRPr lang="en-US" dirty="0">
              <a:latin typeface="Arial" charset="0"/>
              <a:ea typeface="ＭＳ Ｐゴシック" charset="0"/>
              <a:cs typeface="Arial" charset="0"/>
            </a:endParaRPr>
          </a:p>
          <a:p>
            <a:pPr marL="102870" indent="-285750" algn="l" rtl="0">
              <a:lnSpc>
                <a:spcPct val="150000"/>
              </a:lnSpc>
              <a:spcBef>
                <a:spcPct val="0"/>
              </a:spcBef>
              <a:buFontTx/>
              <a:buChar char="-"/>
            </a:pPr>
            <a:endParaRPr lang="en-US" b="1" dirty="0">
              <a:latin typeface="Arial" charset="0"/>
              <a:ea typeface="ＭＳ Ｐゴシック" charset="0"/>
              <a:cs typeface="Arial" charset="0"/>
            </a:endParaRPr>
          </a:p>
          <a:p>
            <a:pPr indent="0" algn="l" rtl="0">
              <a:lnSpc>
                <a:spcPct val="150000"/>
              </a:lnSpc>
            </a:pPr>
            <a:endParaRPr lang="en-US" b="1" dirty="0">
              <a:latin typeface="Arial" charset="0"/>
              <a:ea typeface="ＭＳ Ｐゴシック" charset="0"/>
              <a:cs typeface="Arial" charset="0"/>
            </a:endParaRPr>
          </a:p>
          <a:p>
            <a:pPr marL="102870" indent="-285750" algn="l" rtl="0">
              <a:lnSpc>
                <a:spcPct val="150000"/>
              </a:lnSpc>
              <a:buFont typeface="Arial" panose="020B0604020202020204" pitchFamily="34" charset="0"/>
              <a:buChar char="•"/>
            </a:pPr>
            <a:endParaRPr lang="en-US" dirty="0"/>
          </a:p>
        </p:txBody>
      </p:sp>
      <p:sp>
        <p:nvSpPr>
          <p:cNvPr id="2" name="Text Placeholder 3">
            <a:extLst>
              <a:ext uri="{FF2B5EF4-FFF2-40B4-BE49-F238E27FC236}">
                <a16:creationId xmlns:a16="http://schemas.microsoft.com/office/drawing/2014/main" id="{0484D27F-6F4D-D21F-AAB8-7BE8D63E9815}"/>
              </a:ext>
            </a:extLst>
          </p:cNvPr>
          <p:cNvSpPr txBox="1">
            <a:spLocks/>
          </p:cNvSpPr>
          <p:nvPr/>
        </p:nvSpPr>
        <p:spPr>
          <a:xfrm>
            <a:off x="1828800" y="2065133"/>
            <a:ext cx="9525000" cy="3902402"/>
          </a:xfrm>
          <a:prstGeom prst="rect">
            <a:avLst/>
          </a:prstGeom>
        </p:spPr>
        <p:txBody>
          <a:bodyPr vert="horz" lIns="0" tIns="0" rIns="0" bIns="0"/>
          <a:lstStyle>
            <a:lvl1pPr marL="182880" indent="-182880" algn="r" defTabSz="914400" rtl="0" eaLnBrk="1" latinLnBrk="0" hangingPunct="1">
              <a:lnSpc>
                <a:spcPct val="110000"/>
              </a:lnSpc>
              <a:spcBef>
                <a:spcPts val="900"/>
              </a:spcBef>
              <a:spcAft>
                <a:spcPts val="0"/>
              </a:spcAft>
              <a:buClr>
                <a:schemeClr val="tx1">
                  <a:lumMod val="85000"/>
                  <a:lumOff val="15000"/>
                </a:schemeClr>
              </a:buClr>
              <a:buFont typeface="Garamond" pitchFamily="18" charset="0"/>
              <a:buNone/>
              <a:defRPr sz="2700" b="1" kern="1200" cap="none">
                <a:solidFill>
                  <a:srgbClr val="418FDE"/>
                </a:solidFill>
                <a:latin typeface="Arial"/>
                <a:ea typeface="+mn-ea"/>
                <a:cs typeface="Arial"/>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514350" indent="-514350" algn="l">
              <a:buFont typeface="+mj-lt"/>
              <a:buAutoNum type="arabicPeriod"/>
            </a:pPr>
            <a:r>
              <a:rPr lang="en-US" sz="2400" dirty="0">
                <a:solidFill>
                  <a:schemeClr val="tx2">
                    <a:lumMod val="50000"/>
                    <a:lumOff val="50000"/>
                  </a:schemeClr>
                </a:solidFill>
              </a:rPr>
              <a:t>How to </a:t>
            </a:r>
            <a:r>
              <a:rPr lang="en-US" sz="2400" dirty="0">
                <a:solidFill>
                  <a:schemeClr val="tx1"/>
                </a:solidFill>
              </a:rPr>
              <a:t>generate a profile </a:t>
            </a:r>
            <a:r>
              <a:rPr lang="en-US" sz="2400" dirty="0">
                <a:solidFill>
                  <a:schemeClr val="tx2">
                    <a:lumMod val="50000"/>
                    <a:lumOff val="50000"/>
                  </a:schemeClr>
                </a:solidFill>
              </a:rPr>
              <a:t>and </a:t>
            </a:r>
            <a:r>
              <a:rPr lang="en-US" sz="2400" dirty="0">
                <a:solidFill>
                  <a:schemeClr val="tx1"/>
                </a:solidFill>
              </a:rPr>
              <a:t>compare</a:t>
            </a:r>
            <a:r>
              <a:rPr lang="en-US" sz="2400" dirty="0">
                <a:solidFill>
                  <a:schemeClr val="tx2">
                    <a:lumMod val="50000"/>
                    <a:lumOff val="50000"/>
                  </a:schemeClr>
                </a:solidFill>
              </a:rPr>
              <a:t> our performances to other countries’</a:t>
            </a:r>
          </a:p>
          <a:p>
            <a:pPr marL="514350" indent="-514350" algn="l">
              <a:buFont typeface="+mj-lt"/>
              <a:buAutoNum type="arabicPeriod"/>
            </a:pPr>
            <a:r>
              <a:rPr lang="en-US" sz="2400" dirty="0">
                <a:solidFill>
                  <a:schemeClr val="tx2">
                    <a:lumMod val="50000"/>
                    <a:lumOff val="50000"/>
                  </a:schemeClr>
                </a:solidFill>
              </a:rPr>
              <a:t>How to carry </a:t>
            </a:r>
            <a:r>
              <a:rPr lang="en-US" sz="2400" dirty="0">
                <a:solidFill>
                  <a:schemeClr val="tx1"/>
                </a:solidFill>
              </a:rPr>
              <a:t>simulations</a:t>
            </a:r>
            <a:r>
              <a:rPr lang="en-US" sz="2400" dirty="0">
                <a:solidFill>
                  <a:schemeClr val="tx2">
                    <a:lumMod val="50000"/>
                    <a:lumOff val="50000"/>
                  </a:schemeClr>
                </a:solidFill>
              </a:rPr>
              <a:t> and how the methodology used calls for a certain type of </a:t>
            </a:r>
            <a:r>
              <a:rPr lang="en-US" sz="2400" dirty="0">
                <a:solidFill>
                  <a:schemeClr val="tx1"/>
                </a:solidFill>
              </a:rPr>
              <a:t>strategy</a:t>
            </a:r>
          </a:p>
          <a:p>
            <a:pPr marL="514350" indent="-514350" algn="l">
              <a:buFont typeface="+mj-lt"/>
              <a:buAutoNum type="arabicPeriod"/>
            </a:pPr>
            <a:r>
              <a:rPr lang="en-US" sz="2400" dirty="0">
                <a:solidFill>
                  <a:schemeClr val="tx2">
                    <a:lumMod val="50000"/>
                    <a:lumOff val="50000"/>
                  </a:schemeClr>
                </a:solidFill>
              </a:rPr>
              <a:t>And how to use the platform to develop a </a:t>
            </a:r>
            <a:r>
              <a:rPr lang="en-US" sz="2400" dirty="0">
                <a:solidFill>
                  <a:schemeClr val="tx1"/>
                </a:solidFill>
              </a:rPr>
              <a:t>short, medium and long-term strategy</a:t>
            </a:r>
            <a:r>
              <a:rPr lang="en-US" sz="2400" dirty="0">
                <a:solidFill>
                  <a:schemeClr val="tx2">
                    <a:lumMod val="50000"/>
                    <a:lumOff val="50000"/>
                  </a:schemeClr>
                </a:solidFill>
              </a:rPr>
              <a:t> depending on the nature of the obstacles</a:t>
            </a:r>
          </a:p>
          <a:p>
            <a:pPr marL="514350" indent="-514350" algn="l">
              <a:buFont typeface="+mj-lt"/>
              <a:buAutoNum type="arabicPeriod"/>
            </a:pPr>
            <a:r>
              <a:rPr lang="en-US" sz="2400" dirty="0">
                <a:solidFill>
                  <a:schemeClr val="tx2">
                    <a:lumMod val="50000"/>
                    <a:lumOff val="50000"/>
                  </a:schemeClr>
                </a:solidFill>
              </a:rPr>
              <a:t>How </a:t>
            </a:r>
            <a:r>
              <a:rPr lang="en-US" sz="2400" dirty="0">
                <a:solidFill>
                  <a:schemeClr val="tx1"/>
                </a:solidFill>
              </a:rPr>
              <a:t>Composite Indices are linked together</a:t>
            </a:r>
            <a:r>
              <a:rPr lang="en-US" sz="2400" dirty="0">
                <a:solidFill>
                  <a:schemeClr val="tx2">
                    <a:lumMod val="50000"/>
                    <a:lumOff val="50000"/>
                  </a:schemeClr>
                </a:solidFill>
              </a:rPr>
              <a:t>, hence the need to use Indices beyond the ones focusing on gender </a:t>
            </a:r>
            <a:r>
              <a:rPr lang="en-US" sz="2400" dirty="0">
                <a:solidFill>
                  <a:schemeClr val="tx1"/>
                </a:solidFill>
              </a:rPr>
              <a:t>to evaluate potential for cooperation and trickledown effects</a:t>
            </a:r>
            <a:endParaRPr lang="en-US" sz="2400" dirty="0">
              <a:solidFill>
                <a:schemeClr val="tx2">
                  <a:lumMod val="50000"/>
                  <a:lumOff val="50000"/>
                </a:schemeClr>
              </a:solidFill>
            </a:endParaRPr>
          </a:p>
          <a:p>
            <a:pPr marL="514350" indent="-514350" algn="l">
              <a:buFont typeface="+mj-lt"/>
              <a:buAutoNum type="arabicPeriod"/>
            </a:pPr>
            <a:endParaRPr lang="en-US" sz="2400" dirty="0">
              <a:solidFill>
                <a:schemeClr val="tx2">
                  <a:lumMod val="50000"/>
                  <a:lumOff val="50000"/>
                </a:schemeClr>
              </a:solidFill>
            </a:endParaRPr>
          </a:p>
        </p:txBody>
      </p:sp>
    </p:spTree>
    <p:extLst>
      <p:ext uri="{BB962C8B-B14F-4D97-AF65-F5344CB8AC3E}">
        <p14:creationId xmlns:p14="http://schemas.microsoft.com/office/powerpoint/2010/main" val="3026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AnalogousFromLightSeed_2SEEDS">
      <a:dk1>
        <a:srgbClr val="000000"/>
      </a:dk1>
      <a:lt1>
        <a:srgbClr val="FFFFFF"/>
      </a:lt1>
      <a:dk2>
        <a:srgbClr val="243041"/>
      </a:dk2>
      <a:lt2>
        <a:srgbClr val="E2E3E8"/>
      </a:lt2>
      <a:accent1>
        <a:srgbClr val="BD9B84"/>
      </a:accent1>
      <a:accent2>
        <a:srgbClr val="ABA175"/>
      </a:accent2>
      <a:accent3>
        <a:srgbClr val="9CA57D"/>
      </a:accent3>
      <a:accent4>
        <a:srgbClr val="7FA3BA"/>
      </a:accent4>
      <a:accent5>
        <a:srgbClr val="969FC6"/>
      </a:accent5>
      <a:accent6>
        <a:srgbClr val="8C7FBA"/>
      </a:accent6>
      <a:hlink>
        <a:srgbClr val="6976AE"/>
      </a:hlink>
      <a:folHlink>
        <a:srgbClr val="7F7F7F"/>
      </a:folHlink>
    </a:clrScheme>
    <a:fontScheme name="Savon">
      <a:majorFont>
        <a:latin typeface="Speak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lawik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ESCWA_Logo-Motto_PPT-En" id="{771873EA-6636-7A4B-B144-EE3D178F03FB}" vid="{49C1EB45-4E25-B44A-84DC-87DDB6640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13271</TotalTime>
  <Words>4729</Words>
  <Application>Microsoft Office PowerPoint</Application>
  <PresentationFormat>Widescreen</PresentationFormat>
  <Paragraphs>764</Paragraphs>
  <Slides>104</Slides>
  <Notes>104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104</vt:i4>
      </vt:variant>
    </vt:vector>
  </HeadingPairs>
  <TitlesOfParts>
    <vt:vector size="110" baseType="lpstr">
      <vt:lpstr>Arial</vt:lpstr>
      <vt:lpstr>Calibri</vt:lpstr>
      <vt:lpstr>Garamond</vt:lpstr>
      <vt:lpstr>soleil</vt:lpstr>
      <vt:lpstr>Wingdings</vt:lpstr>
      <vt:lpstr>SavonVTI</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 on the Use of the "Indices Simulation Tool for Policymakers in Kuwait”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on “Blockchain :  Policies and Applications” Blockchain Concepts</dc:title>
  <dc:creator>Mohamad Nawar Alawa</dc:creator>
  <cp:lastModifiedBy>Ghya Baccar</cp:lastModifiedBy>
  <cp:revision>320</cp:revision>
  <cp:lastPrinted>2023-10-17T07:25:03Z</cp:lastPrinted>
  <dcterms:created xsi:type="dcterms:W3CDTF">2020-02-15T10:40:31Z</dcterms:created>
  <dcterms:modified xsi:type="dcterms:W3CDTF">2024-08-20T07:14:00Z</dcterms:modified>
</cp:coreProperties>
</file>