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notesSlides/notesSlide1.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7">
  <p:sldMasterIdLst>
    <p:sldMasterId id="2147483648" r:id="rId1"/>
    <p:sldMasterId id="2147483660" r:id="rId2"/>
    <p:sldMasterId id="2147483688" r:id="rId3"/>
  </p:sldMasterIdLst>
  <p:notesMasterIdLst>
    <p:notesMasterId r:id="rId35"/>
  </p:notesMasterIdLst>
  <p:sldIdLst>
    <p:sldId id="276" r:id="rId4"/>
    <p:sldId id="279" r:id="rId5"/>
    <p:sldId id="257" r:id="rId6"/>
    <p:sldId id="258" r:id="rId7"/>
    <p:sldId id="259" r:id="rId8"/>
    <p:sldId id="283" r:id="rId9"/>
    <p:sldId id="284" r:id="rId10"/>
    <p:sldId id="273" r:id="rId11"/>
    <p:sldId id="274" r:id="rId12"/>
    <p:sldId id="282" r:id="rId13"/>
    <p:sldId id="262" r:id="rId14"/>
    <p:sldId id="263" r:id="rId15"/>
    <p:sldId id="285" r:id="rId16"/>
    <p:sldId id="265" r:id="rId17"/>
    <p:sldId id="292" r:id="rId18"/>
    <p:sldId id="286" r:id="rId19"/>
    <p:sldId id="287" r:id="rId20"/>
    <p:sldId id="288" r:id="rId21"/>
    <p:sldId id="289" r:id="rId22"/>
    <p:sldId id="290" r:id="rId23"/>
    <p:sldId id="313" r:id="rId24"/>
    <p:sldId id="291" r:id="rId25"/>
    <p:sldId id="267" r:id="rId26"/>
    <p:sldId id="268" r:id="rId27"/>
    <p:sldId id="269" r:id="rId28"/>
    <p:sldId id="271" r:id="rId29"/>
    <p:sldId id="272" r:id="rId30"/>
    <p:sldId id="280" r:id="rId31"/>
    <p:sldId id="281" r:id="rId32"/>
    <p:sldId id="314" r:id="rId33"/>
    <p:sldId id="278" r:id="rId3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account" initials="Ma" lastIdx="0" clrIdx="0">
    <p:extLst>
      <p:ext uri="{19B8F6BF-5375-455C-9EA6-DF929625EA0E}">
        <p15:presenceInfo xmlns:p15="http://schemas.microsoft.com/office/powerpoint/2012/main" userId="2992eede70cd3cf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10" autoAdjust="0"/>
    <p:restoredTop sz="94755" autoAdjust="0"/>
  </p:normalViewPr>
  <p:slideViewPr>
    <p:cSldViewPr snapToGrid="0">
      <p:cViewPr varScale="1">
        <p:scale>
          <a:sx n="125" d="100"/>
          <a:sy n="125" d="100"/>
        </p:scale>
        <p:origin x="26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notesMaster" Target="notesMasters/notesMaster1.xml"/><Relationship Id="rId8" Type="http://schemas.openxmlformats.org/officeDocument/2006/relationships/slide" Target="slides/slide5.xml"/><Relationship Id="rId3" Type="http://schemas.openxmlformats.org/officeDocument/2006/relationships/slideMaster" Target="slideMasters/slideMaster3.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oleObject" Target="file:///E:\CRVS%20Strategy\Questionnaire\Results\saisie%20questionnaire%20%20pays%20NEW.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50690535234405076"/>
          <c:y val="0.23448586435032517"/>
          <c:w val="0.42767856335549537"/>
          <c:h val="0.71574031619594836"/>
        </c:manualLayout>
      </c:layout>
      <c:barChart>
        <c:barDir val="bar"/>
        <c:grouping val="percentStacked"/>
        <c:varyColors val="0"/>
        <c:ser>
          <c:idx val="1"/>
          <c:order val="0"/>
          <c:tx>
            <c:strRef>
              <c:f>'oui non'!$J$4</c:f>
              <c:strCache>
                <c:ptCount val="1"/>
                <c:pt idx="0">
                  <c:v>نعم</c:v>
                </c:pt>
              </c:strCache>
            </c:strRef>
          </c:tx>
          <c:spPr>
            <a:solidFill>
              <a:srgbClr val="9ACD4C">
                <a:lumMod val="75000"/>
              </a:srgbClr>
            </a:solidFill>
          </c:spPr>
          <c:invertIfNegative val="0"/>
          <c:dLbls>
            <c:numFmt formatCode="#,##0" sourceLinked="0"/>
            <c:spPr>
              <a:noFill/>
              <a:ln>
                <a:noFill/>
              </a:ln>
              <a:effectLst/>
            </c:spPr>
            <c:txPr>
              <a:bodyPr anchorCtr="0"/>
              <a:lstStyle/>
              <a:p>
                <a:pPr algn="ctr">
                  <a:defRPr lang="en-US" sz="2000" b="0" i="0" u="none" strike="noStrike" kern="1200" baseline="0">
                    <a:solidFill>
                      <a:schemeClr val="tx1"/>
                    </a:solidFill>
                    <a:latin typeface="Tahoma" panose="020B0604030504040204" pitchFamily="34" charset="0"/>
                    <a:ea typeface="Tahoma" panose="020B0604030504040204" pitchFamily="34" charset="0"/>
                    <a:cs typeface="Tahoma" panose="020B060403050404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('oui non'!$R$2,'oui non'!$T$2)</c:f>
              <c:strCache>
                <c:ptCount val="2"/>
                <c:pt idx="0">
                  <c:v>هل تم تشكيل لجنة وطنية من الأطراف المتداخلة في نظام الأحوال المدنية والإحصاءات الحيوية؟</c:v>
                </c:pt>
                <c:pt idx="1">
                  <c:v>هل لمؤسساتكم خطة اتصال مفعلة؟</c:v>
                </c:pt>
              </c:strCache>
            </c:strRef>
          </c:cat>
          <c:val>
            <c:numRef>
              <c:f>('oui non'!$Q$4,'oui non'!$S$4)</c:f>
              <c:numCache>
                <c:formatCode>0</c:formatCode>
                <c:ptCount val="2"/>
                <c:pt idx="0">
                  <c:v>33.333333333333329</c:v>
                </c:pt>
                <c:pt idx="1">
                  <c:v>41.666666666666671</c:v>
                </c:pt>
              </c:numCache>
            </c:numRef>
          </c:val>
          <c:extLst>
            <c:ext xmlns:c16="http://schemas.microsoft.com/office/drawing/2014/chart" uri="{C3380CC4-5D6E-409C-BE32-E72D297353CC}">
              <c16:uniqueId val="{00000000-94E5-4CE0-AF02-DC16B6A90450}"/>
            </c:ext>
          </c:extLst>
        </c:ser>
        <c:ser>
          <c:idx val="0"/>
          <c:order val="1"/>
          <c:tx>
            <c:strRef>
              <c:f>'oui non'!$J$5</c:f>
              <c:strCache>
                <c:ptCount val="1"/>
                <c:pt idx="0">
                  <c:v>لا</c:v>
                </c:pt>
              </c:strCache>
            </c:strRef>
          </c:tx>
          <c:spPr>
            <a:solidFill>
              <a:srgbClr val="CC0000"/>
            </a:solidFill>
          </c:spPr>
          <c:invertIfNegative val="0"/>
          <c:dLbls>
            <c:numFmt formatCode="#,##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('oui non'!$R$2,'oui non'!$T$2)</c:f>
              <c:strCache>
                <c:ptCount val="2"/>
                <c:pt idx="0">
                  <c:v>هل تم تشكيل لجنة وطنية من الأطراف المتداخلة في نظام الأحوال المدنية والإحصاءات الحيوية؟</c:v>
                </c:pt>
                <c:pt idx="1">
                  <c:v>هل لمؤسساتكم خطة اتصال مفعلة؟</c:v>
                </c:pt>
              </c:strCache>
            </c:strRef>
          </c:cat>
          <c:val>
            <c:numRef>
              <c:f>('oui non'!$Q$5,'oui non'!$S$5)</c:f>
              <c:numCache>
                <c:formatCode>0</c:formatCode>
                <c:ptCount val="2"/>
                <c:pt idx="0">
                  <c:v>66.666666666666657</c:v>
                </c:pt>
                <c:pt idx="1">
                  <c:v>58.333333333333336</c:v>
                </c:pt>
              </c:numCache>
            </c:numRef>
          </c:val>
          <c:extLst>
            <c:ext xmlns:c16="http://schemas.microsoft.com/office/drawing/2014/chart" uri="{C3380CC4-5D6E-409C-BE32-E72D297353CC}">
              <c16:uniqueId val="{00000001-94E5-4CE0-AF02-DC16B6A90450}"/>
            </c:ext>
          </c:extLst>
        </c:ser>
        <c:dLbls>
          <c:showLegendKey val="0"/>
          <c:showVal val="1"/>
          <c:showCatName val="0"/>
          <c:showSerName val="0"/>
          <c:showPercent val="0"/>
          <c:showBubbleSize val="0"/>
        </c:dLbls>
        <c:gapWidth val="145"/>
        <c:overlap val="100"/>
        <c:axId val="-784245520"/>
        <c:axId val="-784241168"/>
      </c:barChart>
      <c:catAx>
        <c:axId val="-784245520"/>
        <c:scaling>
          <c:orientation val="maxMin"/>
        </c:scaling>
        <c:delete val="0"/>
        <c:axPos val="l"/>
        <c:numFmt formatCode="General" sourceLinked="0"/>
        <c:majorTickMark val="none"/>
        <c:minorTickMark val="none"/>
        <c:tickLblPos val="nextTo"/>
        <c:spPr>
          <a:ln>
            <a:noFill/>
          </a:ln>
        </c:spPr>
        <c:crossAx val="-784241168"/>
        <c:crosses val="autoZero"/>
        <c:auto val="0"/>
        <c:lblAlgn val="ctr"/>
        <c:lblOffset val="100"/>
        <c:noMultiLvlLbl val="0"/>
      </c:catAx>
      <c:valAx>
        <c:axId val="-784241168"/>
        <c:scaling>
          <c:orientation val="minMax"/>
          <c:max val="1"/>
        </c:scaling>
        <c:delete val="0"/>
        <c:axPos val="t"/>
        <c:majorGridlines>
          <c:spPr>
            <a:ln>
              <a:solidFill>
                <a:schemeClr val="bg1">
                  <a:lumMod val="85000"/>
                </a:schemeClr>
              </a:solidFill>
            </a:ln>
          </c:spPr>
        </c:majorGridlines>
        <c:numFmt formatCode="0%" sourceLinked="1"/>
        <c:majorTickMark val="none"/>
        <c:minorTickMark val="none"/>
        <c:tickLblPos val="nextTo"/>
        <c:spPr>
          <a:ln>
            <a:noFill/>
          </a:ln>
        </c:spPr>
        <c:txPr>
          <a:bodyPr rot="0"/>
          <a:lstStyle/>
          <a:p>
            <a:pPr algn="ctr">
              <a:defRPr lang="en-US" sz="1400" b="0" i="0" u="none" strike="noStrike" kern="1200" baseline="0">
                <a:solidFill>
                  <a:schemeClr val="bg1">
                    <a:lumMod val="50000"/>
                  </a:schemeClr>
                </a:solidFill>
                <a:latin typeface="+mn-lt"/>
                <a:ea typeface="+mn-ea"/>
                <a:cs typeface="+mn-cs"/>
              </a:defRPr>
            </a:pPr>
            <a:endParaRPr lang="en-US"/>
          </a:p>
        </c:txPr>
        <c:crossAx val="-784245520"/>
        <c:crosses val="autoZero"/>
        <c:crossBetween val="between"/>
        <c:majorUnit val="0.1"/>
        <c:minorUnit val="2.0000000000000004E-2"/>
      </c:valAx>
      <c:spPr>
        <a:ln>
          <a:noFill/>
        </a:ln>
      </c:spPr>
    </c:plotArea>
    <c:legend>
      <c:legendPos val="b"/>
      <c:overlay val="0"/>
    </c:legend>
    <c:plotVisOnly val="1"/>
    <c:dispBlanksAs val="gap"/>
    <c:showDLblsOverMax val="0"/>
  </c:chart>
  <c:spPr>
    <a:ln>
      <a:solidFill>
        <a:schemeClr val="bg2"/>
      </a:solidFill>
    </a:ln>
  </c:spPr>
  <c:txPr>
    <a:bodyPr/>
    <a:lstStyle/>
    <a:p>
      <a:pPr algn="ctr">
        <a:defRPr lang="en-US" sz="2000" b="0" i="0" u="none" strike="noStrike" kern="1200" baseline="0">
          <a:solidFill>
            <a:schemeClr val="tx1"/>
          </a:solidFill>
          <a:latin typeface="Tahoma" panose="020B0604030504040204" pitchFamily="34" charset="0"/>
          <a:ea typeface="Tahoma" panose="020B0604030504040204" pitchFamily="34" charset="0"/>
          <a:cs typeface="Tahoma" panose="020B0604030504040204" pitchFamily="34" charset="0"/>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6934032383617587E-2"/>
          <c:y val="8.3007809724843742E-2"/>
          <c:w val="0.33363361455395529"/>
          <c:h val="0.91556769390074777"/>
        </c:manualLayout>
      </c:layout>
      <c:pieChart>
        <c:varyColors val="1"/>
        <c:ser>
          <c:idx val="0"/>
          <c:order val="0"/>
          <c:spPr>
            <a:effectLst/>
          </c:spPr>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D4F-438C-9A27-74083C0A2DD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D4F-438C-9A27-74083C0A2DD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D4F-438C-9A27-74083C0A2DD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1D4F-438C-9A27-74083C0A2DD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1D4F-438C-9A27-74083C0A2DDB}"/>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1D4F-438C-9A27-74083C0A2DDB}"/>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1D4F-438C-9A27-74083C0A2DDB}"/>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1D4F-438C-9A27-74083C0A2DDB}"/>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1D4F-438C-9A27-74083C0A2DDB}"/>
              </c:ext>
            </c:extLst>
          </c:dPt>
          <c:dLbls>
            <c:spPr>
              <a:noFill/>
              <a:ln>
                <a:noFill/>
              </a:ln>
              <a:effectLst/>
            </c:spPr>
            <c:txPr>
              <a:bodyPr rot="0" spcFirstLastPara="1" vertOverflow="ellipsis" vert="horz" wrap="square" lIns="38100" tIns="19050" rIns="38100" bIns="19050" anchor="ctr" anchorCtr="0">
                <a:spAutoFit/>
              </a:bodyPr>
              <a:lstStyle/>
              <a:p>
                <a:pPr algn="ctr">
                  <a:defRPr lang="en-US" sz="2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'oui non'!$AO$5:$AO$13</c:f>
              <c:strCache>
                <c:ptCount val="9"/>
                <c:pt idx="0">
                  <c:v>أسباب الوفاة</c:v>
                </c:pt>
                <c:pt idx="1">
                  <c:v>تقييم نظم الإحصاءات الحيوية</c:v>
                </c:pt>
                <c:pt idx="2">
                  <c:v>ضمان جودة البيانات </c:v>
                </c:pt>
                <c:pt idx="3">
                  <c:v>المفاهيم الدولية</c:v>
                </c:pt>
                <c:pt idx="4">
                  <c:v>استخدام البيانات بما في ذلك احتساب المؤشرات الديمغرافية</c:v>
                </c:pt>
                <c:pt idx="5">
                  <c:v>كسب الدعم والتوعية بأهمية التسجيل في نظم الإحصاءات الحيوية بما في ذلك برامج الاتصال</c:v>
                </c:pt>
                <c:pt idx="6">
                  <c:v>تطوير نظام إحصاءات الزواج والطلاق</c:v>
                </c:pt>
                <c:pt idx="7">
                  <c:v>نشر البيانات </c:v>
                </c:pt>
                <c:pt idx="8">
                  <c:v>الحوسبة والربط الإلكتروني</c:v>
                </c:pt>
              </c:strCache>
            </c:strRef>
          </c:cat>
          <c:val>
            <c:numRef>
              <c:f>'oui non'!$AN$5:$AN$13</c:f>
              <c:numCache>
                <c:formatCode>0</c:formatCode>
                <c:ptCount val="9"/>
                <c:pt idx="0">
                  <c:v>10</c:v>
                </c:pt>
                <c:pt idx="1">
                  <c:v>8</c:v>
                </c:pt>
                <c:pt idx="2">
                  <c:v>8</c:v>
                </c:pt>
                <c:pt idx="3">
                  <c:v>7</c:v>
                </c:pt>
                <c:pt idx="4">
                  <c:v>6</c:v>
                </c:pt>
                <c:pt idx="5">
                  <c:v>6</c:v>
                </c:pt>
                <c:pt idx="6">
                  <c:v>5</c:v>
                </c:pt>
                <c:pt idx="7">
                  <c:v>5</c:v>
                </c:pt>
                <c:pt idx="8">
                  <c:v>5</c:v>
                </c:pt>
              </c:numCache>
            </c:numRef>
          </c:val>
          <c:extLst>
            <c:ext xmlns:c16="http://schemas.microsoft.com/office/drawing/2014/chart" uri="{C3380CC4-5D6E-409C-BE32-E72D297353CC}">
              <c16:uniqueId val="{00000012-1D4F-438C-9A27-74083C0A2DDB}"/>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4741034364852838"/>
          <c:y val="5.034339457567804E-2"/>
          <c:w val="0.51321820990423628"/>
          <c:h val="0.89931321084864391"/>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18E73E-4615-40BE-9F5D-5E05CE3C125A}" type="datetimeFigureOut">
              <a:rPr lang="en-US" smtClean="0"/>
              <a:t>3/20/2023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89F0CA-DFE8-470C-B7EB-7E267F27246D}" type="slidenum">
              <a:rPr lang="en-US" smtClean="0"/>
              <a:t>‹#›</a:t>
            </a:fld>
            <a:endParaRPr lang="en-US"/>
          </a:p>
        </p:txBody>
      </p:sp>
    </p:spTree>
    <p:extLst>
      <p:ext uri="{BB962C8B-B14F-4D97-AF65-F5344CB8AC3E}">
        <p14:creationId xmlns:p14="http://schemas.microsoft.com/office/powerpoint/2010/main" val="2559200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FB27F49A-4A76-8648-9A37-132247F598C3}"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1171023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8AE5E18F-E44B-4563-9691-0530A5510376}" type="datetimeFigureOut">
              <a:rPr lang="fr-FR" smtClean="0"/>
              <a:t>20/03/2023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8C07182-4E1E-443A-8DDA-9A70C8781256}" type="slidenum">
              <a:rPr lang="fr-FR" smtClean="0"/>
              <a:t>‹#›</a:t>
            </a:fld>
            <a:endParaRPr lang="fr-FR"/>
          </a:p>
        </p:txBody>
      </p:sp>
    </p:spTree>
    <p:extLst>
      <p:ext uri="{BB962C8B-B14F-4D97-AF65-F5344CB8AC3E}">
        <p14:creationId xmlns:p14="http://schemas.microsoft.com/office/powerpoint/2010/main" val="1282022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AE5E18F-E44B-4563-9691-0530A5510376}" type="datetimeFigureOut">
              <a:rPr lang="fr-FR" smtClean="0"/>
              <a:t>20/03/2023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8C07182-4E1E-443A-8DDA-9A70C8781256}" type="slidenum">
              <a:rPr lang="fr-FR" smtClean="0"/>
              <a:t>‹#›</a:t>
            </a:fld>
            <a:endParaRPr lang="fr-FR"/>
          </a:p>
        </p:txBody>
      </p:sp>
    </p:spTree>
    <p:extLst>
      <p:ext uri="{BB962C8B-B14F-4D97-AF65-F5344CB8AC3E}">
        <p14:creationId xmlns:p14="http://schemas.microsoft.com/office/powerpoint/2010/main" val="389148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AE5E18F-E44B-4563-9691-0530A5510376}" type="datetimeFigureOut">
              <a:rPr lang="fr-FR" smtClean="0"/>
              <a:t>20/03/2023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8C07182-4E1E-443A-8DDA-9A70C8781256}" type="slidenum">
              <a:rPr lang="fr-FR" smtClean="0"/>
              <a:t>‹#›</a:t>
            </a:fld>
            <a:endParaRPr lang="fr-FR"/>
          </a:p>
        </p:txBody>
      </p:sp>
    </p:spTree>
    <p:extLst>
      <p:ext uri="{BB962C8B-B14F-4D97-AF65-F5344CB8AC3E}">
        <p14:creationId xmlns:p14="http://schemas.microsoft.com/office/powerpoint/2010/main" val="16122806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Regular-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D343C2-E4F1-7F46-A2F1-08FBA3E6E026}"/>
              </a:ext>
            </a:extLst>
          </p:cNvPr>
          <p:cNvSpPr/>
          <p:nvPr userDrawn="1"/>
        </p:nvSpPr>
        <p:spPr>
          <a:xfrm>
            <a:off x="0" y="292608"/>
            <a:ext cx="12192000" cy="1078992"/>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 name="Subtitle 2"/>
          <p:cNvSpPr>
            <a:spLocks noGrp="1"/>
          </p:cNvSpPr>
          <p:nvPr>
            <p:ph type="subTitle" idx="1"/>
          </p:nvPr>
        </p:nvSpPr>
        <p:spPr>
          <a:xfrm>
            <a:off x="569343" y="557783"/>
            <a:ext cx="11053313" cy="457201"/>
          </a:xfrm>
          <a:prstGeom prst="rect">
            <a:avLst/>
          </a:prstGeom>
        </p:spPr>
        <p:txBody>
          <a:bodyPr>
            <a:noAutofit/>
          </a:bodyPr>
          <a:lstStyle>
            <a:lvl1pPr marL="0" indent="0" algn="ctr" rtl="1">
              <a:spcBef>
                <a:spcPts val="0"/>
              </a:spcBef>
              <a:buNone/>
              <a:defRPr sz="36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3096051-E13F-F44E-BDF1-B2B2CF790B82}"/>
              </a:ext>
            </a:extLst>
          </p:cNvPr>
          <p:cNvSpPr/>
          <p:nvPr userDrawn="1"/>
        </p:nvSpPr>
        <p:spPr>
          <a:xfrm>
            <a:off x="0" y="1900069"/>
            <a:ext cx="12192000" cy="4443984"/>
          </a:xfrm>
          <a:prstGeom prst="rect">
            <a:avLst/>
          </a:prstGeom>
          <a:solidFill>
            <a:schemeClr val="bg1">
              <a:lumMod val="95000"/>
            </a:schemeClr>
          </a:solidFill>
          <a:ln>
            <a:noFill/>
          </a:ln>
        </p:spPr>
        <p:txBody>
          <a:bodyPr vert="horz" lIns="91440" tIns="45720" rIns="91440" bIns="45720" rtlCol="0" anchor="t">
            <a:normAutofit/>
          </a:bodyPr>
          <a:lstStyle/>
          <a:p>
            <a:pPr>
              <a:lnSpc>
                <a:spcPct val="110000"/>
              </a:lnSpc>
              <a:spcBef>
                <a:spcPts val="900"/>
              </a:spcBef>
              <a:buClr>
                <a:srgbClr val="000000">
                  <a:lumMod val="85000"/>
                  <a:lumOff val="15000"/>
                </a:srgbClr>
              </a:buClr>
              <a:buFont typeface="Garamond" pitchFamily="18" charset="0"/>
              <a:buNone/>
            </a:pPr>
            <a:endParaRPr lang="en-US" sz="2000">
              <a:solidFill>
                <a:srgbClr val="000000"/>
              </a:solidFill>
            </a:endParaRPr>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1069848" y="2176948"/>
            <a:ext cx="10309115" cy="3489241"/>
          </a:xfrm>
          <a:prstGeom prst="rect">
            <a:avLst/>
          </a:prstGeom>
        </p:spPr>
        <p:txBody>
          <a:bodyPr/>
          <a:lstStyle>
            <a:lvl1pPr marL="0" indent="0" algn="r" rtl="1">
              <a:buClr>
                <a:schemeClr val="bg1"/>
              </a:buClr>
              <a:buFontTx/>
              <a:buNone/>
              <a:defRPr sz="28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8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4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10" name="TextBox 9">
            <a:extLst>
              <a:ext uri="{FF2B5EF4-FFF2-40B4-BE49-F238E27FC236}">
                <a16:creationId xmlns:a16="http://schemas.microsoft.com/office/drawing/2014/main" id="{8FFCAA90-DAAD-2C45-8A9C-FFA1D0AB0983}"/>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rPr>
              <a:t> </a:t>
            </a:r>
            <a:r>
              <a:rPr lang="en-US" sz="700" dirty="0">
                <a:solidFill>
                  <a:srgbClr val="595959"/>
                </a:solidFill>
                <a:latin typeface="Arial" pitchFamily="-110" charset="0"/>
                <a:ea typeface="ＭＳ Ｐゴシック" pitchFamily="-110" charset="-128"/>
              </a:rPr>
              <a:t>©</a:t>
            </a:r>
            <a:r>
              <a:rPr lang="x-none" sz="700">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2655030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364381-9B92-DA43-9584-EA55DC6092D3}"/>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p:cNvSpPr>
            <a:spLocks noGrp="1"/>
          </p:cNvSpPr>
          <p:nvPr>
            <p:ph type="ctrTitle" hasCustomPrompt="1"/>
          </p:nvPr>
        </p:nvSpPr>
        <p:spPr>
          <a:xfrm>
            <a:off x="1629103" y="1297305"/>
            <a:ext cx="8933796" cy="2367383"/>
          </a:xfrm>
          <a:prstGeom prst="rect">
            <a:avLst/>
          </a:prstGeom>
        </p:spPr>
        <p:txBody>
          <a:bodyPr tIns="45720" bIns="45720" anchor="ctr">
            <a:normAutofit/>
          </a:bodyPr>
          <a:lstStyle>
            <a:lvl1pPr algn="ctr" rtl="1">
              <a:lnSpc>
                <a:spcPct val="83000"/>
              </a:lnSpc>
              <a:defRPr lang="en-US" sz="5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629101" y="3756510"/>
            <a:ext cx="8936846" cy="457201"/>
          </a:xfrm>
          <a:prstGeom prst="rect">
            <a:avLst/>
          </a:prstGeom>
        </p:spPr>
        <p:txBody>
          <a:bodyPr>
            <a:noAutofit/>
          </a:bodyPr>
          <a:lstStyle>
            <a:lvl1pPr marL="0" indent="0" algn="ct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5119827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Section-Tit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FD712B4-46EA-F945-815F-208955F2242B}"/>
              </a:ext>
            </a:extLst>
          </p:cNvPr>
          <p:cNvSpPr/>
          <p:nvPr userDrawn="1"/>
        </p:nvSpPr>
        <p:spPr>
          <a:xfrm>
            <a:off x="0" y="1564301"/>
            <a:ext cx="12192000" cy="4353419"/>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srgbClr val="FFFFFF"/>
              </a:solidFill>
            </a:endParaRPr>
          </a:p>
        </p:txBody>
      </p:sp>
      <p:sp>
        <p:nvSpPr>
          <p:cNvPr id="2" name="Title 1"/>
          <p:cNvSpPr>
            <a:spLocks noGrp="1"/>
          </p:cNvSpPr>
          <p:nvPr>
            <p:ph type="ctrTitle" hasCustomPrompt="1"/>
          </p:nvPr>
        </p:nvSpPr>
        <p:spPr>
          <a:xfrm>
            <a:off x="1533527" y="2218793"/>
            <a:ext cx="8933796" cy="2367383"/>
          </a:xfrm>
          <a:prstGeom prst="rect">
            <a:avLst/>
          </a:prstGeom>
        </p:spPr>
        <p:txBody>
          <a:bodyPr tIns="45720" bIns="45720" anchor="ctr">
            <a:normAutofit/>
          </a:bodyPr>
          <a:lstStyle>
            <a:lvl1pPr algn="ctr" rtl="1">
              <a:lnSpc>
                <a:spcPct val="83000"/>
              </a:lnSpc>
              <a:defRPr lang="en-US" sz="5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533525" y="4677998"/>
            <a:ext cx="8936846" cy="457201"/>
          </a:xfrm>
          <a:prstGeom prst="rect">
            <a:avLst/>
          </a:prstGeom>
        </p:spPr>
        <p:txBody>
          <a:bodyPr>
            <a:noAutofit/>
          </a:bodyPr>
          <a:lstStyle>
            <a:lvl1pPr marL="0" indent="0" algn="ct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TextBox 9">
            <a:extLst>
              <a:ext uri="{FF2B5EF4-FFF2-40B4-BE49-F238E27FC236}">
                <a16:creationId xmlns:a16="http://schemas.microsoft.com/office/drawing/2014/main" id="{0B226656-38C9-B349-8BF2-3906B17792AC}"/>
              </a:ext>
            </a:extLst>
          </p:cNvPr>
          <p:cNvSpPr txBox="1"/>
          <p:nvPr userDrawn="1"/>
        </p:nvSpPr>
        <p:spPr>
          <a:xfrm>
            <a:off x="2555081" y="6472813"/>
            <a:ext cx="7081838" cy="215444"/>
          </a:xfrm>
          <a:prstGeom prst="rect">
            <a:avLst/>
          </a:prstGeom>
          <a:noFill/>
        </p:spPr>
        <p:txBody>
          <a:bodyPr>
            <a:spAutoFit/>
          </a:bodyPr>
          <a:lstStyle/>
          <a:p>
            <a:pPr algn="ctr" rtl="1">
              <a:defRPr/>
            </a:pPr>
            <a:r>
              <a:rPr lang="x-none" sz="750" dirty="0">
                <a:solidFill>
                  <a:srgbClr val="595959"/>
                </a:solidFill>
                <a:latin typeface="Arial" pitchFamily="-110" charset="0"/>
                <a:ea typeface="ＭＳ Ｐゴシック" pitchFamily="-110" charset="-128"/>
              </a:rPr>
              <a:t> </a:t>
            </a:r>
            <a:r>
              <a:rPr lang="en-US" sz="750" dirty="0">
                <a:solidFill>
                  <a:srgbClr val="595959"/>
                </a:solidFill>
                <a:latin typeface="Arial" pitchFamily="-110" charset="0"/>
                <a:ea typeface="ＭＳ Ｐゴシック" pitchFamily="-110" charset="-128"/>
              </a:rPr>
              <a:t>©</a:t>
            </a:r>
            <a:r>
              <a:rPr lang="x-none" sz="750" dirty="0">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750" dirty="0">
              <a:solidFill>
                <a:srgbClr val="595959"/>
              </a:solidFill>
              <a:latin typeface="Arial" pitchFamily="-110" charset="0"/>
              <a:ea typeface="ＭＳ Ｐゴシック" pitchFamily="-110" charset="-128"/>
            </a:endParaRPr>
          </a:p>
        </p:txBody>
      </p:sp>
      <p:pic>
        <p:nvPicPr>
          <p:cNvPr id="11" name="Picture 10">
            <a:extLst>
              <a:ext uri="{FF2B5EF4-FFF2-40B4-BE49-F238E27FC236}">
                <a16:creationId xmlns:a16="http://schemas.microsoft.com/office/drawing/2014/main" id="{2DECA36A-9CD8-0C46-B55F-D33DAB78C51E}"/>
              </a:ext>
            </a:extLst>
          </p:cNvPr>
          <p:cNvPicPr>
            <a:picLocks noChangeAspect="1"/>
          </p:cNvPicPr>
          <p:nvPr userDrawn="1"/>
        </p:nvPicPr>
        <p:blipFill>
          <a:blip r:embed="rId2"/>
          <a:srcRect/>
          <a:stretch/>
        </p:blipFill>
        <p:spPr>
          <a:xfrm>
            <a:off x="8394535" y="324610"/>
            <a:ext cx="3094608" cy="1012484"/>
          </a:xfrm>
          <a:prstGeom prst="rect">
            <a:avLst/>
          </a:prstGeom>
        </p:spPr>
      </p:pic>
    </p:spTree>
    <p:extLst>
      <p:ext uri="{BB962C8B-B14F-4D97-AF65-F5344CB8AC3E}">
        <p14:creationId xmlns:p14="http://schemas.microsoft.com/office/powerpoint/2010/main" val="39955830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Subtitl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4BF7176-84F6-D44C-9D31-8AC3C2AB082D}"/>
              </a:ext>
            </a:extLst>
          </p:cNvPr>
          <p:cNvSpPr/>
          <p:nvPr userDrawn="1"/>
        </p:nvSpPr>
        <p:spPr>
          <a:xfrm>
            <a:off x="2650" y="2409691"/>
            <a:ext cx="8791044"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a:extLst>
              <a:ext uri="{FF2B5EF4-FFF2-40B4-BE49-F238E27FC236}">
                <a16:creationId xmlns:a16="http://schemas.microsoft.com/office/drawing/2014/main" id="{A40D9A51-250E-4249-A28F-8BCB6AF9B0EA}"/>
              </a:ext>
            </a:extLst>
          </p:cNvPr>
          <p:cNvSpPr/>
          <p:nvPr userDrawn="1"/>
        </p:nvSpPr>
        <p:spPr>
          <a:xfrm>
            <a:off x="8793694" y="2409691"/>
            <a:ext cx="3398305" cy="3263900"/>
          </a:xfrm>
          <a:prstGeom prst="rect">
            <a:avLst/>
          </a:prstGeom>
          <a:solidFill>
            <a:schemeClr val="bg1">
              <a:lumMod val="95000"/>
            </a:schemeClr>
          </a:solidFill>
          <a:ln>
            <a:noFill/>
          </a:ln>
        </p:spPr>
        <p:txBody>
          <a:bodyPr vert="horz" lIns="91440" tIns="45720" rIns="91440" bIns="45720" rtlCol="0" anchor="t">
            <a:normAutofit/>
          </a:bodyPr>
          <a:lstStyle/>
          <a:p>
            <a:pPr>
              <a:lnSpc>
                <a:spcPct val="110000"/>
              </a:lnSpc>
              <a:spcBef>
                <a:spcPts val="900"/>
              </a:spcBef>
              <a:buClr>
                <a:srgbClr val="000000">
                  <a:lumMod val="85000"/>
                  <a:lumOff val="15000"/>
                </a:srgbClr>
              </a:buClr>
              <a:buFont typeface="Garamond" pitchFamily="18" charset="0"/>
              <a:buNone/>
            </a:pPr>
            <a:endParaRPr lang="en-US" sz="2000">
              <a:solidFill>
                <a:srgbClr val="000000"/>
              </a:solidFill>
            </a:endParaRPr>
          </a:p>
        </p:txBody>
      </p:sp>
      <p:sp>
        <p:nvSpPr>
          <p:cNvPr id="2" name="Title 1"/>
          <p:cNvSpPr>
            <a:spLocks noGrp="1"/>
          </p:cNvSpPr>
          <p:nvPr>
            <p:ph type="ctrTitle" hasCustomPrompt="1"/>
          </p:nvPr>
        </p:nvSpPr>
        <p:spPr>
          <a:xfrm>
            <a:off x="525959" y="2792624"/>
            <a:ext cx="8025181" cy="1956585"/>
          </a:xfrm>
          <a:prstGeom prst="rect">
            <a:avLst/>
          </a:prstGeom>
        </p:spPr>
        <p:txBody>
          <a:bodyPr tIns="45720" bIns="45720" anchor="ctr">
            <a:normAutofit/>
          </a:bodyPr>
          <a:lstStyle>
            <a:lvl1pPr algn="r" rtl="1">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525959" y="4846405"/>
            <a:ext cx="8025181" cy="457201"/>
          </a:xfrm>
          <a:prstGeom prst="rect">
            <a:avLst/>
          </a:prstGeom>
        </p:spPr>
        <p:txBody>
          <a:bodyPr>
            <a:noAutofit/>
          </a:bodyPr>
          <a:lstStyle>
            <a:lvl1pPr marL="0" indent="0" algn="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extBox 8">
            <a:extLst>
              <a:ext uri="{FF2B5EF4-FFF2-40B4-BE49-F238E27FC236}">
                <a16:creationId xmlns:a16="http://schemas.microsoft.com/office/drawing/2014/main" id="{95E19219-F76D-7748-8FC4-0CB9534DA2C7}"/>
              </a:ext>
            </a:extLst>
          </p:cNvPr>
          <p:cNvSpPr txBox="1"/>
          <p:nvPr userDrawn="1"/>
        </p:nvSpPr>
        <p:spPr>
          <a:xfrm>
            <a:off x="1711856" y="6488915"/>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rPr>
              <a:t> </a:t>
            </a:r>
            <a:r>
              <a:rPr lang="en-US" sz="700" dirty="0">
                <a:solidFill>
                  <a:srgbClr val="595959"/>
                </a:solidFill>
                <a:latin typeface="Arial" pitchFamily="-110" charset="0"/>
                <a:ea typeface="ＭＳ Ｐゴシック" pitchFamily="-110" charset="-128"/>
              </a:rPr>
              <a:t>©</a:t>
            </a:r>
            <a:r>
              <a:rPr lang="x-none" sz="700">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endParaRPr>
          </a:p>
        </p:txBody>
      </p:sp>
      <p:pic>
        <p:nvPicPr>
          <p:cNvPr id="12" name="Picture 11">
            <a:extLst>
              <a:ext uri="{FF2B5EF4-FFF2-40B4-BE49-F238E27FC236}">
                <a16:creationId xmlns:a16="http://schemas.microsoft.com/office/drawing/2014/main" id="{EDF6BA29-152B-E342-911F-F353625A49E6}"/>
              </a:ext>
            </a:extLst>
          </p:cNvPr>
          <p:cNvPicPr>
            <a:picLocks noChangeAspect="1"/>
          </p:cNvPicPr>
          <p:nvPr userDrawn="1"/>
        </p:nvPicPr>
        <p:blipFill>
          <a:blip r:embed="rId2"/>
          <a:srcRect/>
          <a:stretch/>
        </p:blipFill>
        <p:spPr>
          <a:xfrm>
            <a:off x="8793695" y="455205"/>
            <a:ext cx="2695448" cy="881888"/>
          </a:xfrm>
          <a:prstGeom prst="rect">
            <a:avLst/>
          </a:prstGeom>
        </p:spPr>
      </p:pic>
    </p:spTree>
    <p:extLst>
      <p:ext uri="{BB962C8B-B14F-4D97-AF65-F5344CB8AC3E}">
        <p14:creationId xmlns:p14="http://schemas.microsoft.com/office/powerpoint/2010/main" val="14599426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Subtitle-Pictur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3E7C4C2-67F5-B94E-81E7-00528ABC2B76}"/>
              </a:ext>
            </a:extLst>
          </p:cNvPr>
          <p:cNvSpPr/>
          <p:nvPr userDrawn="1"/>
        </p:nvSpPr>
        <p:spPr>
          <a:xfrm>
            <a:off x="-1" y="2409691"/>
            <a:ext cx="8793696" cy="3256498"/>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 name="Subtitle 2"/>
          <p:cNvSpPr>
            <a:spLocks noGrp="1"/>
          </p:cNvSpPr>
          <p:nvPr>
            <p:ph type="subTitle" idx="1"/>
          </p:nvPr>
        </p:nvSpPr>
        <p:spPr>
          <a:xfrm>
            <a:off x="323681" y="1719747"/>
            <a:ext cx="8267940" cy="457201"/>
          </a:xfrm>
          <a:prstGeom prst="rect">
            <a:avLst/>
          </a:prstGeom>
        </p:spPr>
        <p:txBody>
          <a:bodyPr>
            <a:noAutofit/>
          </a:bodyPr>
          <a:lstStyle>
            <a:lvl1pPr marL="0" indent="0" algn="r" rtl="1">
              <a:spcBef>
                <a:spcPts val="0"/>
              </a:spcBef>
              <a:buNone/>
              <a:defRPr sz="36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Picture Placeholder 2">
            <a:extLst>
              <a:ext uri="{FF2B5EF4-FFF2-40B4-BE49-F238E27FC236}">
                <a16:creationId xmlns:a16="http://schemas.microsoft.com/office/drawing/2014/main" id="{B53B761F-AC01-FC44-8276-E78878FB5F4D}"/>
              </a:ext>
            </a:extLst>
          </p:cNvPr>
          <p:cNvSpPr>
            <a:spLocks noGrp="1" noChangeAspect="1"/>
          </p:cNvSpPr>
          <p:nvPr>
            <p:ph type="pic" idx="10"/>
          </p:nvPr>
        </p:nvSpPr>
        <p:spPr>
          <a:xfrm>
            <a:off x="8793695" y="2409691"/>
            <a:ext cx="3398305" cy="3256498"/>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523310" y="2644988"/>
            <a:ext cx="8025180" cy="3021201"/>
          </a:xfrm>
          <a:prstGeom prst="rect">
            <a:avLst/>
          </a:prstGeom>
        </p:spPr>
        <p:txBody>
          <a:bodyPr/>
          <a:lstStyle>
            <a:lvl1pPr marL="0" indent="0" algn="r" rtl="1">
              <a:buClr>
                <a:schemeClr val="bg1"/>
              </a:buClr>
              <a:buFontTx/>
              <a:buNone/>
              <a:defRPr sz="2800" b="0">
                <a:solidFill>
                  <a:schemeClr val="bg1"/>
                </a:solidFill>
                <a:latin typeface="Arial" panose="020B0604020202020204" pitchFamily="34" charset="0"/>
                <a:cs typeface="Arial" panose="020B0604020202020204" pitchFamily="34" charset="0"/>
              </a:defRPr>
            </a:lvl1pPr>
            <a:lvl2pPr marL="539750" indent="-265113" algn="r" rtl="1">
              <a:buClr>
                <a:schemeClr val="bg1"/>
              </a:buClr>
              <a:buSzPct val="120000"/>
              <a:buFont typeface="Wingdings" pitchFamily="2" charset="2"/>
              <a:buChar char="§"/>
              <a:tabLst/>
              <a:defRPr sz="2800">
                <a:solidFill>
                  <a:schemeClr val="bg1"/>
                </a:solidFill>
                <a:latin typeface="Arial" panose="020B0604020202020204" pitchFamily="34" charset="0"/>
                <a:cs typeface="Arial" panose="020B0604020202020204" pitchFamily="34" charset="0"/>
              </a:defRPr>
            </a:lvl2pPr>
            <a:lvl3pPr marL="731520" indent="-182880" algn="r" rtl="1">
              <a:buClr>
                <a:schemeClr val="bg1"/>
              </a:buClr>
              <a:buFont typeface="Wingdings" pitchFamily="2" charset="2"/>
              <a:buChar char="§"/>
              <a:defRPr sz="2400">
                <a:solidFill>
                  <a:schemeClr val="bg1"/>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pic>
        <p:nvPicPr>
          <p:cNvPr id="11" name="Picture 10">
            <a:extLst>
              <a:ext uri="{FF2B5EF4-FFF2-40B4-BE49-F238E27FC236}">
                <a16:creationId xmlns:a16="http://schemas.microsoft.com/office/drawing/2014/main" id="{CEE9879D-020F-0A41-B9AF-67249EE208E0}"/>
              </a:ext>
            </a:extLst>
          </p:cNvPr>
          <p:cNvPicPr>
            <a:picLocks noChangeAspect="1"/>
          </p:cNvPicPr>
          <p:nvPr userDrawn="1"/>
        </p:nvPicPr>
        <p:blipFill>
          <a:blip r:embed="rId2"/>
          <a:srcRect/>
          <a:stretch/>
        </p:blipFill>
        <p:spPr>
          <a:xfrm>
            <a:off x="8793695" y="455205"/>
            <a:ext cx="2695448" cy="881888"/>
          </a:xfrm>
          <a:prstGeom prst="rect">
            <a:avLst/>
          </a:prstGeom>
        </p:spPr>
      </p:pic>
      <p:sp>
        <p:nvSpPr>
          <p:cNvPr id="12" name="TextBox 11">
            <a:extLst>
              <a:ext uri="{FF2B5EF4-FFF2-40B4-BE49-F238E27FC236}">
                <a16:creationId xmlns:a16="http://schemas.microsoft.com/office/drawing/2014/main" id="{DF4AEF94-C802-9546-8C95-3AAC61E22B12}"/>
              </a:ext>
            </a:extLst>
          </p:cNvPr>
          <p:cNvSpPr txBox="1"/>
          <p:nvPr userDrawn="1"/>
        </p:nvSpPr>
        <p:spPr>
          <a:xfrm>
            <a:off x="1711856" y="6488915"/>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rPr>
              <a:t> </a:t>
            </a:r>
            <a:r>
              <a:rPr lang="en-US" sz="700" dirty="0">
                <a:solidFill>
                  <a:srgbClr val="595959"/>
                </a:solidFill>
                <a:latin typeface="Arial" pitchFamily="-110" charset="0"/>
                <a:ea typeface="ＭＳ Ｐゴシック" pitchFamily="-110" charset="-128"/>
              </a:rPr>
              <a:t>©</a:t>
            </a:r>
            <a:r>
              <a:rPr lang="x-none" sz="700">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7416982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Regular-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D343C2-E4F1-7F46-A2F1-08FBA3E6E026}"/>
              </a:ext>
            </a:extLst>
          </p:cNvPr>
          <p:cNvSpPr/>
          <p:nvPr userDrawn="1"/>
        </p:nvSpPr>
        <p:spPr>
          <a:xfrm>
            <a:off x="0" y="292608"/>
            <a:ext cx="12192000" cy="1078992"/>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 name="Subtitle 2"/>
          <p:cNvSpPr>
            <a:spLocks noGrp="1"/>
          </p:cNvSpPr>
          <p:nvPr>
            <p:ph type="subTitle" idx="1"/>
          </p:nvPr>
        </p:nvSpPr>
        <p:spPr>
          <a:xfrm>
            <a:off x="569343" y="557783"/>
            <a:ext cx="11053313" cy="457201"/>
          </a:xfrm>
          <a:prstGeom prst="rect">
            <a:avLst/>
          </a:prstGeom>
        </p:spPr>
        <p:txBody>
          <a:bodyPr>
            <a:noAutofit/>
          </a:bodyPr>
          <a:lstStyle>
            <a:lvl1pPr marL="0" indent="0" algn="ctr" rtl="1">
              <a:spcBef>
                <a:spcPts val="0"/>
              </a:spcBef>
              <a:buNone/>
              <a:defRPr sz="36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3096051-E13F-F44E-BDF1-B2B2CF790B82}"/>
              </a:ext>
            </a:extLst>
          </p:cNvPr>
          <p:cNvSpPr/>
          <p:nvPr userDrawn="1"/>
        </p:nvSpPr>
        <p:spPr>
          <a:xfrm>
            <a:off x="0" y="1900069"/>
            <a:ext cx="12192000" cy="4443984"/>
          </a:xfrm>
          <a:prstGeom prst="rect">
            <a:avLst/>
          </a:prstGeom>
          <a:solidFill>
            <a:schemeClr val="bg1">
              <a:lumMod val="95000"/>
            </a:schemeClr>
          </a:solidFill>
          <a:ln>
            <a:noFill/>
          </a:ln>
        </p:spPr>
        <p:txBody>
          <a:bodyPr vert="horz" lIns="91440" tIns="45720" rIns="91440" bIns="45720" rtlCol="0" anchor="t">
            <a:normAutofit/>
          </a:bodyPr>
          <a:lstStyle/>
          <a:p>
            <a:pPr>
              <a:lnSpc>
                <a:spcPct val="110000"/>
              </a:lnSpc>
              <a:spcBef>
                <a:spcPts val="900"/>
              </a:spcBef>
              <a:buClr>
                <a:srgbClr val="000000">
                  <a:lumMod val="85000"/>
                  <a:lumOff val="15000"/>
                </a:srgbClr>
              </a:buClr>
              <a:buFont typeface="Garamond" pitchFamily="18" charset="0"/>
              <a:buNone/>
            </a:pPr>
            <a:endParaRPr lang="en-US" sz="2000">
              <a:solidFill>
                <a:srgbClr val="000000"/>
              </a:solidFill>
            </a:endParaRPr>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1069848" y="2176948"/>
            <a:ext cx="10309115" cy="3489241"/>
          </a:xfrm>
          <a:prstGeom prst="rect">
            <a:avLst/>
          </a:prstGeom>
        </p:spPr>
        <p:txBody>
          <a:bodyPr/>
          <a:lstStyle>
            <a:lvl1pPr marL="0" indent="0" algn="r" rtl="1">
              <a:buClr>
                <a:schemeClr val="bg1"/>
              </a:buClr>
              <a:buFontTx/>
              <a:buNone/>
              <a:defRPr sz="28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8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4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10" name="TextBox 9">
            <a:extLst>
              <a:ext uri="{FF2B5EF4-FFF2-40B4-BE49-F238E27FC236}">
                <a16:creationId xmlns:a16="http://schemas.microsoft.com/office/drawing/2014/main" id="{8FFCAA90-DAAD-2C45-8A9C-FFA1D0AB0983}"/>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rPr>
              <a:t> </a:t>
            </a:r>
            <a:r>
              <a:rPr lang="en-US" sz="700" dirty="0">
                <a:solidFill>
                  <a:srgbClr val="595959"/>
                </a:solidFill>
                <a:latin typeface="Arial" pitchFamily="-110" charset="0"/>
                <a:ea typeface="ＭＳ Ｐゴシック" pitchFamily="-110" charset="-128"/>
              </a:rPr>
              <a:t>©</a:t>
            </a:r>
            <a:r>
              <a:rPr lang="x-none" sz="700">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12370561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egular-Slide-2">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4" name="Content Placeholder 3"/>
          <p:cNvSpPr>
            <a:spLocks noGrp="1"/>
          </p:cNvSpPr>
          <p:nvPr>
            <p:ph sz="half" idx="2"/>
          </p:nvPr>
        </p:nvSpPr>
        <p:spPr>
          <a:xfrm>
            <a:off x="6317411"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4" y="756536"/>
            <a:ext cx="11053314" cy="457201"/>
          </a:xfrm>
          <a:prstGeom prst="rect">
            <a:avLst/>
          </a:prstGeom>
        </p:spPr>
        <p:txBody>
          <a:bodyPr anchor="ct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7" name="TextBox 6">
            <a:extLst>
              <a:ext uri="{FF2B5EF4-FFF2-40B4-BE49-F238E27FC236}">
                <a16:creationId xmlns:a16="http://schemas.microsoft.com/office/drawing/2014/main" id="{B5958BAA-65C3-174A-AAEF-12B904BF7977}"/>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rPr>
              <a:t> </a:t>
            </a:r>
            <a:r>
              <a:rPr lang="en-US" sz="700" dirty="0">
                <a:solidFill>
                  <a:srgbClr val="595959"/>
                </a:solidFill>
                <a:latin typeface="Arial" pitchFamily="-110" charset="0"/>
                <a:ea typeface="ＭＳ Ｐゴシック" pitchFamily="-110" charset="-128"/>
              </a:rPr>
              <a:t>©</a:t>
            </a:r>
            <a:r>
              <a:rPr lang="x-none" sz="700">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13090782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Regular-Slide-photo-Chart-1">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EEA9544-5AC3-334B-B48C-C891D0AE5BB6}"/>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Content Placeholder 3">
            <a:extLst>
              <a:ext uri="{FF2B5EF4-FFF2-40B4-BE49-F238E27FC236}">
                <a16:creationId xmlns:a16="http://schemas.microsoft.com/office/drawing/2014/main" id="{880C0A46-5366-724C-B982-852FEE357715}"/>
              </a:ext>
            </a:extLst>
          </p:cNvPr>
          <p:cNvSpPr>
            <a:spLocks noGrp="1"/>
          </p:cNvSpPr>
          <p:nvPr>
            <p:ph sz="half" idx="2"/>
          </p:nvPr>
        </p:nvSpPr>
        <p:spPr>
          <a:xfrm>
            <a:off x="569343" y="2520177"/>
            <a:ext cx="6006859" cy="3794360"/>
          </a:xfrm>
          <a:prstGeom prst="rect">
            <a:avLst/>
          </a:prstGeom>
        </p:spPr>
        <p:txBody>
          <a:bodyPr/>
          <a:lstStyle>
            <a:lvl1pPr marL="0" indent="0" algn="r" rtl="1">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1" name="Subtitle 2">
            <a:extLst>
              <a:ext uri="{FF2B5EF4-FFF2-40B4-BE49-F238E27FC236}">
                <a16:creationId xmlns:a16="http://schemas.microsoft.com/office/drawing/2014/main" id="{B29941A9-FCC8-BA4F-8619-10817DC1EB46}"/>
              </a:ext>
            </a:extLst>
          </p:cNvPr>
          <p:cNvSpPr>
            <a:spLocks noGrp="1"/>
          </p:cNvSpPr>
          <p:nvPr>
            <p:ph type="subTitle" idx="1"/>
          </p:nvPr>
        </p:nvSpPr>
        <p:spPr>
          <a:xfrm>
            <a:off x="569343" y="1667820"/>
            <a:ext cx="6006859" cy="523220"/>
          </a:xfrm>
          <a:prstGeom prst="rect">
            <a:avLst/>
          </a:prstGeom>
          <a:solidFill>
            <a:srgbClr val="0298CA"/>
          </a:solidFill>
        </p:spPr>
        <p:txBody>
          <a:bodyPr>
            <a:noAutofit/>
          </a:bodyPr>
          <a:lstStyle>
            <a:lvl1pPr marL="0" indent="0" algn="r" rtl="1">
              <a:spcBef>
                <a:spcPts val="0"/>
              </a:spcBef>
              <a:buNone/>
              <a:defRPr sz="28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 name="Title 1">
            <a:extLst>
              <a:ext uri="{FF2B5EF4-FFF2-40B4-BE49-F238E27FC236}">
                <a16:creationId xmlns:a16="http://schemas.microsoft.com/office/drawing/2014/main" id="{80A11D41-A025-8F48-B8C6-F006B03E7118}"/>
              </a:ext>
            </a:extLst>
          </p:cNvPr>
          <p:cNvSpPr>
            <a:spLocks noGrp="1"/>
          </p:cNvSpPr>
          <p:nvPr>
            <p:ph type="title" hasCustomPrompt="1"/>
          </p:nvPr>
        </p:nvSpPr>
        <p:spPr>
          <a:xfrm>
            <a:off x="569343" y="755180"/>
            <a:ext cx="11053314" cy="457201"/>
          </a:xfrm>
          <a:prstGeom prst="rect">
            <a:avLst/>
          </a:prstGeom>
        </p:spPr>
        <p:txBody>
          <a:bodyPr/>
          <a:lstStyle>
            <a:lvl1pPr algn="ctr" rtl="1">
              <a:defRPr sz="3200" b="0">
                <a:solidFill>
                  <a:schemeClr val="tx1">
                    <a:lumMod val="65000"/>
                    <a:lumOff val="35000"/>
                  </a:schemeClr>
                </a:solidFill>
                <a:latin typeface="Arial" panose="020B0604020202020204" pitchFamily="34" charset="0"/>
                <a:cs typeface="Arial" panose="020B0604020202020204" pitchFamily="34" charset="0"/>
              </a:defRPr>
            </a:lvl1pPr>
          </a:lstStyle>
          <a:p>
            <a:r>
              <a:rPr lang="en-US" dirty="0"/>
              <a:t>Click to edit Master subtitle style</a:t>
            </a:r>
          </a:p>
        </p:txBody>
      </p:sp>
      <p:sp>
        <p:nvSpPr>
          <p:cNvPr id="11" name="Picture Placeholder 2">
            <a:extLst>
              <a:ext uri="{FF2B5EF4-FFF2-40B4-BE49-F238E27FC236}">
                <a16:creationId xmlns:a16="http://schemas.microsoft.com/office/drawing/2014/main" id="{548CF297-EA5C-F845-ACA7-6CBE33E9965A}"/>
              </a:ext>
            </a:extLst>
          </p:cNvPr>
          <p:cNvSpPr>
            <a:spLocks noGrp="1" noChangeAspect="1"/>
          </p:cNvSpPr>
          <p:nvPr>
            <p:ph type="pic" idx="11"/>
          </p:nvPr>
        </p:nvSpPr>
        <p:spPr>
          <a:xfrm>
            <a:off x="6905406" y="1667820"/>
            <a:ext cx="4740891" cy="4646716"/>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2" name="TextBox 11">
            <a:extLst>
              <a:ext uri="{FF2B5EF4-FFF2-40B4-BE49-F238E27FC236}">
                <a16:creationId xmlns:a16="http://schemas.microsoft.com/office/drawing/2014/main" id="{DCFB8F69-4B21-4A44-A099-D2ED3A294E44}"/>
              </a:ext>
            </a:extLst>
          </p:cNvPr>
          <p:cNvSpPr txBox="1"/>
          <p:nvPr userDrawn="1"/>
        </p:nvSpPr>
        <p:spPr>
          <a:xfrm>
            <a:off x="569342" y="6488915"/>
            <a:ext cx="6006859" cy="207749"/>
          </a:xfrm>
          <a:prstGeom prst="rect">
            <a:avLst/>
          </a:prstGeom>
          <a:noFill/>
        </p:spPr>
        <p:txBody>
          <a:bodyPr wrap="square">
            <a:spAutoFit/>
          </a:bodyPr>
          <a:lstStyle/>
          <a:p>
            <a:pPr algn="r" rtl="1">
              <a:defRPr/>
            </a:pPr>
            <a:r>
              <a:rPr lang="x-none" sz="700">
                <a:solidFill>
                  <a:srgbClr val="595959"/>
                </a:solidFill>
                <a:latin typeface="Arial" pitchFamily="-110" charset="0"/>
                <a:ea typeface="ＭＳ Ｐゴシック" pitchFamily="-110" charset="-128"/>
              </a:rPr>
              <a:t> </a:t>
            </a:r>
            <a:r>
              <a:rPr lang="en-US" sz="700" dirty="0">
                <a:solidFill>
                  <a:srgbClr val="595959"/>
                </a:solidFill>
                <a:latin typeface="Arial" pitchFamily="-110" charset="0"/>
                <a:ea typeface="ＭＳ Ｐゴシック" pitchFamily="-110" charset="-128"/>
              </a:rPr>
              <a:t>©</a:t>
            </a:r>
            <a:r>
              <a:rPr lang="x-none" sz="700">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1943999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AE5E18F-E44B-4563-9691-0530A5510376}" type="datetimeFigureOut">
              <a:rPr lang="fr-FR" smtClean="0"/>
              <a:t>20/03/2023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8C07182-4E1E-443A-8DDA-9A70C8781256}" type="slidenum">
              <a:rPr lang="fr-FR" smtClean="0"/>
              <a:t>‹#›</a:t>
            </a:fld>
            <a:endParaRPr lang="fr-FR"/>
          </a:p>
        </p:txBody>
      </p:sp>
    </p:spTree>
    <p:extLst>
      <p:ext uri="{BB962C8B-B14F-4D97-AF65-F5344CB8AC3E}">
        <p14:creationId xmlns:p14="http://schemas.microsoft.com/office/powerpoint/2010/main" val="34593066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Regular-Slide-photo-Chart-2">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1F491C28-1C81-1C4B-9AB0-2D9AF3487468}"/>
              </a:ext>
            </a:extLst>
          </p:cNvPr>
          <p:cNvSpPr/>
          <p:nvPr userDrawn="1"/>
        </p:nvSpPr>
        <p:spPr>
          <a:xfrm>
            <a:off x="0" y="1647645"/>
            <a:ext cx="7272069" cy="4696408"/>
          </a:xfrm>
          <a:prstGeom prst="rect">
            <a:avLst/>
          </a:prstGeom>
          <a:solidFill>
            <a:schemeClr val="bg1">
              <a:lumMod val="95000"/>
            </a:schemeClr>
          </a:solidFill>
          <a:ln>
            <a:noFill/>
          </a:ln>
        </p:spPr>
        <p:txBody>
          <a:bodyPr vert="horz" lIns="91440" tIns="45720" rIns="91440" bIns="45720" rtlCol="0" anchor="t">
            <a:normAutofit/>
          </a:bodyPr>
          <a:lstStyle/>
          <a:p>
            <a:pPr>
              <a:lnSpc>
                <a:spcPct val="110000"/>
              </a:lnSpc>
              <a:spcBef>
                <a:spcPts val="900"/>
              </a:spcBef>
              <a:buClr>
                <a:srgbClr val="000000">
                  <a:lumMod val="85000"/>
                  <a:lumOff val="15000"/>
                </a:srgbClr>
              </a:buClr>
              <a:buFont typeface="Garamond" pitchFamily="18" charset="0"/>
              <a:buNone/>
            </a:pPr>
            <a:endParaRPr lang="en-US" sz="2000">
              <a:solidFill>
                <a:srgbClr val="000000"/>
              </a:solidFill>
            </a:endParaRPr>
          </a:p>
        </p:txBody>
      </p:sp>
      <p:sp>
        <p:nvSpPr>
          <p:cNvPr id="20" name="Content Placeholder 3">
            <a:extLst>
              <a:ext uri="{FF2B5EF4-FFF2-40B4-BE49-F238E27FC236}">
                <a16:creationId xmlns:a16="http://schemas.microsoft.com/office/drawing/2014/main" id="{8DECF708-1018-C14B-B4FB-738EA23F225C}"/>
              </a:ext>
            </a:extLst>
          </p:cNvPr>
          <p:cNvSpPr>
            <a:spLocks noGrp="1"/>
          </p:cNvSpPr>
          <p:nvPr>
            <p:ph sz="half" idx="2"/>
          </p:nvPr>
        </p:nvSpPr>
        <p:spPr>
          <a:xfrm>
            <a:off x="1069848" y="2176948"/>
            <a:ext cx="5926175" cy="3489241"/>
          </a:xfrm>
          <a:prstGeom prst="rect">
            <a:avLst/>
          </a:prstGeom>
        </p:spPr>
        <p:txBody>
          <a:bodyPr/>
          <a:lstStyle>
            <a:lvl1pPr marL="0" indent="0" algn="r" rtl="1">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2" name="Subtitle 2">
            <a:extLst>
              <a:ext uri="{FF2B5EF4-FFF2-40B4-BE49-F238E27FC236}">
                <a16:creationId xmlns:a16="http://schemas.microsoft.com/office/drawing/2014/main" id="{41BD8A75-37CC-DB42-B7DE-45550037B05C}"/>
              </a:ext>
            </a:extLst>
          </p:cNvPr>
          <p:cNvSpPr>
            <a:spLocks noGrp="1"/>
          </p:cNvSpPr>
          <p:nvPr>
            <p:ph type="subTitle" idx="1"/>
          </p:nvPr>
        </p:nvSpPr>
        <p:spPr>
          <a:xfrm>
            <a:off x="569342" y="746600"/>
            <a:ext cx="11053314" cy="525152"/>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5" name="Rectangle 24">
            <a:extLst>
              <a:ext uri="{FF2B5EF4-FFF2-40B4-BE49-F238E27FC236}">
                <a16:creationId xmlns:a16="http://schemas.microsoft.com/office/drawing/2014/main" id="{24E4188F-9D81-A643-9345-14A4F431EF04}"/>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6" name="Picture Placeholder 2">
            <a:extLst>
              <a:ext uri="{FF2B5EF4-FFF2-40B4-BE49-F238E27FC236}">
                <a16:creationId xmlns:a16="http://schemas.microsoft.com/office/drawing/2014/main" id="{1E7D02E7-91C4-7B41-A3D5-A424AC8F98F1}"/>
              </a:ext>
            </a:extLst>
          </p:cNvPr>
          <p:cNvSpPr>
            <a:spLocks noGrp="1" noChangeAspect="1"/>
          </p:cNvSpPr>
          <p:nvPr>
            <p:ph type="pic" idx="10"/>
          </p:nvPr>
        </p:nvSpPr>
        <p:spPr>
          <a:xfrm>
            <a:off x="7272069" y="1647645"/>
            <a:ext cx="4919932" cy="4675517"/>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TextBox 8">
            <a:extLst>
              <a:ext uri="{FF2B5EF4-FFF2-40B4-BE49-F238E27FC236}">
                <a16:creationId xmlns:a16="http://schemas.microsoft.com/office/drawing/2014/main" id="{58572518-4514-0D46-80A9-5845C716DA06}"/>
              </a:ext>
            </a:extLst>
          </p:cNvPr>
          <p:cNvSpPr txBox="1"/>
          <p:nvPr userDrawn="1"/>
        </p:nvSpPr>
        <p:spPr>
          <a:xfrm>
            <a:off x="1069848" y="6488915"/>
            <a:ext cx="5926175" cy="207749"/>
          </a:xfrm>
          <a:prstGeom prst="rect">
            <a:avLst/>
          </a:prstGeom>
          <a:noFill/>
        </p:spPr>
        <p:txBody>
          <a:bodyPr wrap="square">
            <a:spAutoFit/>
          </a:bodyPr>
          <a:lstStyle/>
          <a:p>
            <a:pPr algn="r" rtl="1">
              <a:defRPr/>
            </a:pPr>
            <a:r>
              <a:rPr lang="x-none" sz="700">
                <a:solidFill>
                  <a:srgbClr val="595959"/>
                </a:solidFill>
                <a:latin typeface="Arial" pitchFamily="-110" charset="0"/>
                <a:ea typeface="ＭＳ Ｐゴシック" pitchFamily="-110" charset="-128"/>
              </a:rPr>
              <a:t> </a:t>
            </a:r>
            <a:r>
              <a:rPr lang="en-US" sz="700" dirty="0">
                <a:solidFill>
                  <a:srgbClr val="595959"/>
                </a:solidFill>
                <a:latin typeface="Arial" pitchFamily="-110" charset="0"/>
                <a:ea typeface="ＭＳ Ｐゴシック" pitchFamily="-110" charset="-128"/>
              </a:rPr>
              <a:t>©</a:t>
            </a:r>
            <a:r>
              <a:rPr lang="x-none" sz="700">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12224442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egular-Slide-photo-Chart-3">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94195"/>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p:nvPr>
        </p:nvSpPr>
        <p:spPr>
          <a:xfrm>
            <a:off x="914400"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7" name="Picture Placeholder 2">
            <a:extLst>
              <a:ext uri="{FF2B5EF4-FFF2-40B4-BE49-F238E27FC236}">
                <a16:creationId xmlns:a16="http://schemas.microsoft.com/office/drawing/2014/main" id="{923023EC-B05C-C24A-B73E-45D4DC9F81B5}"/>
              </a:ext>
            </a:extLst>
          </p:cNvPr>
          <p:cNvSpPr>
            <a:spLocks noGrp="1" noChangeAspect="1"/>
          </p:cNvSpPr>
          <p:nvPr>
            <p:ph type="pic" idx="11"/>
          </p:nvPr>
        </p:nvSpPr>
        <p:spPr>
          <a:xfrm>
            <a:off x="4502989"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p:nvPr>
        </p:nvSpPr>
        <p:spPr>
          <a:xfrm>
            <a:off x="8117457"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40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1" name="Text Placeholder 3">
            <a:extLst>
              <a:ext uri="{FF2B5EF4-FFF2-40B4-BE49-F238E27FC236}">
                <a16:creationId xmlns:a16="http://schemas.microsoft.com/office/drawing/2014/main" id="{E0FB25C7-ABFD-C644-BC4A-54D5562E4FDF}"/>
              </a:ext>
            </a:extLst>
          </p:cNvPr>
          <p:cNvSpPr>
            <a:spLocks noGrp="1"/>
          </p:cNvSpPr>
          <p:nvPr>
            <p:ph type="body" sz="half" idx="13"/>
          </p:nvPr>
        </p:nvSpPr>
        <p:spPr>
          <a:xfrm>
            <a:off x="4511615"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810883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230325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4" name="Rectangle 13">
            <a:extLst>
              <a:ext uri="{FF2B5EF4-FFF2-40B4-BE49-F238E27FC236}">
                <a16:creationId xmlns:a16="http://schemas.microsoft.com/office/drawing/2014/main" id="{FA3E7992-0396-1E46-9F28-525A57944B35}"/>
              </a:ext>
            </a:extLst>
          </p:cNvPr>
          <p:cNvSpPr/>
          <p:nvPr userDrawn="1"/>
        </p:nvSpPr>
        <p:spPr>
          <a:xfrm>
            <a:off x="5900469"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949768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7" name="TextBox 16">
            <a:extLst>
              <a:ext uri="{FF2B5EF4-FFF2-40B4-BE49-F238E27FC236}">
                <a16:creationId xmlns:a16="http://schemas.microsoft.com/office/drawing/2014/main" id="{2F82AEFB-BEA9-214C-9F03-DF9EBB6DFAE7}"/>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rPr>
              <a:t> </a:t>
            </a:r>
            <a:r>
              <a:rPr lang="en-US" sz="700" dirty="0">
                <a:solidFill>
                  <a:srgbClr val="595959"/>
                </a:solidFill>
                <a:latin typeface="Arial" pitchFamily="-110" charset="0"/>
                <a:ea typeface="ＭＳ Ｐゴシック" pitchFamily="-110" charset="-128"/>
              </a:rPr>
              <a:t>©</a:t>
            </a:r>
            <a:r>
              <a:rPr lang="x-none" sz="700">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32205993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egular-Slide-photo-Chart-4">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57201"/>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hasCustomPrompt="1"/>
          </p:nvPr>
        </p:nvSpPr>
        <p:spPr>
          <a:xfrm>
            <a:off x="914399" y="2932981"/>
            <a:ext cx="4986069" cy="3390181"/>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hasCustomPrompt="1"/>
          </p:nvPr>
        </p:nvSpPr>
        <p:spPr>
          <a:xfrm>
            <a:off x="6291531" y="2932981"/>
            <a:ext cx="4986070" cy="3390181"/>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399"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6277308"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3217654"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8594785"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1" name="TextBox 10">
            <a:extLst>
              <a:ext uri="{FF2B5EF4-FFF2-40B4-BE49-F238E27FC236}">
                <a16:creationId xmlns:a16="http://schemas.microsoft.com/office/drawing/2014/main" id="{CB12468A-5808-0A49-88D0-A270B56C01FE}"/>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rPr>
              <a:t> </a:t>
            </a:r>
            <a:r>
              <a:rPr lang="en-US" sz="700" dirty="0">
                <a:solidFill>
                  <a:srgbClr val="595959"/>
                </a:solidFill>
                <a:latin typeface="Arial" pitchFamily="-110" charset="0"/>
                <a:ea typeface="ＭＳ Ｐゴシック" pitchFamily="-110" charset="-128"/>
              </a:rPr>
              <a:t>©</a:t>
            </a:r>
            <a:r>
              <a:rPr lang="x-none" sz="700">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12625624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Regular-Slide-photo-Char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10015095"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a:lvl1pPr>
            <a:lvl2pPr>
              <a:defRPr lang="en-US"/>
            </a:lvl2pPr>
            <a:lvl3pPr>
              <a:defRPr lang="en-US"/>
            </a:lvl3pPr>
            <a:lvl4pPr>
              <a:defRPr lang="en-US"/>
            </a:lvl4pPr>
            <a:lvl5pPr>
              <a:defRPr lang="en-US" dirty="0"/>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2" y="756536"/>
            <a:ext cx="11053314" cy="457201"/>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7" name="Picture Placeholder 2">
            <a:extLst>
              <a:ext uri="{FF2B5EF4-FFF2-40B4-BE49-F238E27FC236}">
                <a16:creationId xmlns:a16="http://schemas.microsoft.com/office/drawing/2014/main" id="{C5A31AF3-D4CE-C241-81DC-11DB4C8DE510}"/>
              </a:ext>
            </a:extLst>
          </p:cNvPr>
          <p:cNvSpPr>
            <a:spLocks noGrp="1" noChangeAspect="1"/>
          </p:cNvSpPr>
          <p:nvPr>
            <p:ph type="pic" idx="10" hasCustomPrompt="1"/>
          </p:nvPr>
        </p:nvSpPr>
        <p:spPr>
          <a:xfrm>
            <a:off x="1066798" y="1900069"/>
            <a:ext cx="10015095" cy="4443984"/>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TextBox 7">
            <a:extLst>
              <a:ext uri="{FF2B5EF4-FFF2-40B4-BE49-F238E27FC236}">
                <a16:creationId xmlns:a16="http://schemas.microsoft.com/office/drawing/2014/main" id="{5201B484-DE6D-064B-9A77-7B061BEA63EF}"/>
              </a:ext>
            </a:extLst>
          </p:cNvPr>
          <p:cNvSpPr txBox="1"/>
          <p:nvPr userDrawn="1"/>
        </p:nvSpPr>
        <p:spPr>
          <a:xfrm>
            <a:off x="1069848" y="6469348"/>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rPr>
              <a:t> </a:t>
            </a:r>
            <a:r>
              <a:rPr lang="en-US" sz="700" dirty="0">
                <a:solidFill>
                  <a:srgbClr val="595959"/>
                </a:solidFill>
                <a:latin typeface="Arial" pitchFamily="-110" charset="0"/>
                <a:ea typeface="ＭＳ Ｐゴシック" pitchFamily="-110" charset="-128"/>
              </a:rPr>
              <a:t>©</a:t>
            </a:r>
            <a:r>
              <a:rPr lang="x-none" sz="700">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21173781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clusion-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552838A-D563-314C-90AE-0F3BDB2D019F}"/>
              </a:ext>
            </a:extLst>
          </p:cNvPr>
          <p:cNvSpPr/>
          <p:nvPr userDrawn="1"/>
        </p:nvSpPr>
        <p:spPr>
          <a:xfrm>
            <a:off x="2650" y="2409691"/>
            <a:ext cx="8763526"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srgbClr val="FFFFFF"/>
              </a:solidFill>
            </a:endParaRPr>
          </a:p>
        </p:txBody>
      </p:sp>
      <p:sp>
        <p:nvSpPr>
          <p:cNvPr id="11" name="Rectangle 10">
            <a:extLst>
              <a:ext uri="{FF2B5EF4-FFF2-40B4-BE49-F238E27FC236}">
                <a16:creationId xmlns:a16="http://schemas.microsoft.com/office/drawing/2014/main" id="{94980F9C-BADB-F548-901A-499190A68982}"/>
              </a:ext>
            </a:extLst>
          </p:cNvPr>
          <p:cNvSpPr/>
          <p:nvPr userDrawn="1"/>
        </p:nvSpPr>
        <p:spPr>
          <a:xfrm>
            <a:off x="8766176" y="2409691"/>
            <a:ext cx="3425824" cy="3263900"/>
          </a:xfrm>
          <a:prstGeom prst="rect">
            <a:avLst/>
          </a:prstGeom>
          <a:solidFill>
            <a:schemeClr val="bg1">
              <a:lumMod val="95000"/>
            </a:schemeClr>
          </a:solidFill>
          <a:ln>
            <a:noFill/>
          </a:ln>
        </p:spPr>
        <p:txBody>
          <a:bodyPr vert="horz" lIns="91440" tIns="45720" rIns="91440" bIns="45720" rtlCol="0" anchor="t">
            <a:normAutofit/>
          </a:bodyPr>
          <a:lstStyle/>
          <a:p>
            <a:pPr algn="r" rtl="1">
              <a:lnSpc>
                <a:spcPct val="110000"/>
              </a:lnSpc>
              <a:spcBef>
                <a:spcPts val="900"/>
              </a:spcBef>
              <a:buClr>
                <a:srgbClr val="000000">
                  <a:lumMod val="85000"/>
                  <a:lumOff val="15000"/>
                </a:srgbClr>
              </a:buClr>
              <a:buFont typeface="Garamond" pitchFamily="18" charset="0"/>
              <a:buNone/>
            </a:pPr>
            <a:endParaRPr lang="en-US" sz="2000">
              <a:solidFill>
                <a:srgbClr val="000000"/>
              </a:solidFill>
            </a:endParaRPr>
          </a:p>
        </p:txBody>
      </p:sp>
      <p:sp>
        <p:nvSpPr>
          <p:cNvPr id="2" name="Title 1"/>
          <p:cNvSpPr>
            <a:spLocks noGrp="1"/>
          </p:cNvSpPr>
          <p:nvPr>
            <p:ph type="ctrTitle" hasCustomPrompt="1"/>
          </p:nvPr>
        </p:nvSpPr>
        <p:spPr>
          <a:xfrm>
            <a:off x="528852" y="3034907"/>
            <a:ext cx="8025181" cy="1956585"/>
          </a:xfrm>
          <a:prstGeom prst="rect">
            <a:avLst/>
          </a:prstGeom>
        </p:spPr>
        <p:txBody>
          <a:bodyPr tIns="45720" bIns="45720" anchor="ctr">
            <a:normAutofit/>
          </a:bodyPr>
          <a:lstStyle>
            <a:lvl1pPr algn="r" rtl="1">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ar-SA" dirty="0"/>
              <a:t>شكراً</a:t>
            </a:r>
            <a:endParaRPr lang="en-US" dirty="0"/>
          </a:p>
        </p:txBody>
      </p:sp>
      <p:pic>
        <p:nvPicPr>
          <p:cNvPr id="12" name="Picture 11">
            <a:extLst>
              <a:ext uri="{FF2B5EF4-FFF2-40B4-BE49-F238E27FC236}">
                <a16:creationId xmlns:a16="http://schemas.microsoft.com/office/drawing/2014/main" id="{84D89AA9-703A-C444-B48A-0BE04BFBD4DD}"/>
              </a:ext>
            </a:extLst>
          </p:cNvPr>
          <p:cNvPicPr>
            <a:picLocks noChangeAspect="1"/>
          </p:cNvPicPr>
          <p:nvPr userDrawn="1"/>
        </p:nvPicPr>
        <p:blipFill>
          <a:blip r:embed="rId2"/>
          <a:srcRect/>
          <a:stretch/>
        </p:blipFill>
        <p:spPr>
          <a:xfrm>
            <a:off x="8793695" y="455205"/>
            <a:ext cx="2695448" cy="881888"/>
          </a:xfrm>
          <a:prstGeom prst="rect">
            <a:avLst/>
          </a:prstGeom>
        </p:spPr>
      </p:pic>
    </p:spTree>
    <p:extLst>
      <p:ext uri="{BB962C8B-B14F-4D97-AF65-F5344CB8AC3E}">
        <p14:creationId xmlns:p14="http://schemas.microsoft.com/office/powerpoint/2010/main" val="34105001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5788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364381-9B92-DA43-9584-EA55DC6092D3}"/>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p:cNvSpPr>
            <a:spLocks noGrp="1"/>
          </p:cNvSpPr>
          <p:nvPr>
            <p:ph type="ctrTitle" hasCustomPrompt="1"/>
          </p:nvPr>
        </p:nvSpPr>
        <p:spPr>
          <a:xfrm>
            <a:off x="1629103" y="1297305"/>
            <a:ext cx="8933796" cy="2367383"/>
          </a:xfrm>
          <a:prstGeom prst="rect">
            <a:avLst/>
          </a:prstGeom>
        </p:spPr>
        <p:txBody>
          <a:bodyPr tIns="45720" bIns="45720" anchor="ctr">
            <a:normAutofit/>
          </a:bodyPr>
          <a:lstStyle>
            <a:lvl1pPr algn="ctr" rtl="1">
              <a:lnSpc>
                <a:spcPct val="83000"/>
              </a:lnSpc>
              <a:defRPr lang="en-US" sz="5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629101" y="3756510"/>
            <a:ext cx="8936846" cy="457201"/>
          </a:xfrm>
          <a:prstGeom prst="rect">
            <a:avLst/>
          </a:prstGeom>
        </p:spPr>
        <p:txBody>
          <a:bodyPr>
            <a:noAutofit/>
          </a:bodyPr>
          <a:lstStyle>
            <a:lvl1pPr marL="0" indent="0" algn="ct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3427274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Section-Tit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FD712B4-46EA-F945-815F-208955F2242B}"/>
              </a:ext>
            </a:extLst>
          </p:cNvPr>
          <p:cNvSpPr/>
          <p:nvPr userDrawn="1"/>
        </p:nvSpPr>
        <p:spPr>
          <a:xfrm>
            <a:off x="0" y="1564301"/>
            <a:ext cx="12192000" cy="4353419"/>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srgbClr val="FFFFFF"/>
              </a:solidFill>
            </a:endParaRPr>
          </a:p>
        </p:txBody>
      </p:sp>
      <p:sp>
        <p:nvSpPr>
          <p:cNvPr id="2" name="Title 1"/>
          <p:cNvSpPr>
            <a:spLocks noGrp="1"/>
          </p:cNvSpPr>
          <p:nvPr>
            <p:ph type="ctrTitle" hasCustomPrompt="1"/>
          </p:nvPr>
        </p:nvSpPr>
        <p:spPr>
          <a:xfrm>
            <a:off x="1533527" y="2218793"/>
            <a:ext cx="8933796" cy="2367383"/>
          </a:xfrm>
          <a:prstGeom prst="rect">
            <a:avLst/>
          </a:prstGeom>
        </p:spPr>
        <p:txBody>
          <a:bodyPr tIns="45720" bIns="45720" anchor="ctr">
            <a:normAutofit/>
          </a:bodyPr>
          <a:lstStyle>
            <a:lvl1pPr algn="ctr" rtl="1">
              <a:lnSpc>
                <a:spcPct val="83000"/>
              </a:lnSpc>
              <a:defRPr lang="en-US" sz="5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533525" y="4677998"/>
            <a:ext cx="8936846" cy="457201"/>
          </a:xfrm>
          <a:prstGeom prst="rect">
            <a:avLst/>
          </a:prstGeom>
        </p:spPr>
        <p:txBody>
          <a:bodyPr>
            <a:noAutofit/>
          </a:bodyPr>
          <a:lstStyle>
            <a:lvl1pPr marL="0" indent="0" algn="ct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TextBox 9">
            <a:extLst>
              <a:ext uri="{FF2B5EF4-FFF2-40B4-BE49-F238E27FC236}">
                <a16:creationId xmlns:a16="http://schemas.microsoft.com/office/drawing/2014/main" id="{0B226656-38C9-B349-8BF2-3906B17792AC}"/>
              </a:ext>
            </a:extLst>
          </p:cNvPr>
          <p:cNvSpPr txBox="1"/>
          <p:nvPr userDrawn="1"/>
        </p:nvSpPr>
        <p:spPr>
          <a:xfrm>
            <a:off x="2555081" y="6472813"/>
            <a:ext cx="7081838" cy="215444"/>
          </a:xfrm>
          <a:prstGeom prst="rect">
            <a:avLst/>
          </a:prstGeom>
          <a:noFill/>
        </p:spPr>
        <p:txBody>
          <a:bodyPr>
            <a:spAutoFit/>
          </a:bodyPr>
          <a:lstStyle/>
          <a:p>
            <a:pPr algn="ctr" rtl="1">
              <a:defRPr/>
            </a:pPr>
            <a:r>
              <a:rPr lang="x-none" sz="750" dirty="0">
                <a:solidFill>
                  <a:srgbClr val="595959"/>
                </a:solidFill>
                <a:latin typeface="Arial" pitchFamily="-110" charset="0"/>
                <a:ea typeface="ＭＳ Ｐゴシック" pitchFamily="-110" charset="-128"/>
              </a:rPr>
              <a:t> </a:t>
            </a:r>
            <a:r>
              <a:rPr lang="en-US" sz="750" dirty="0">
                <a:solidFill>
                  <a:srgbClr val="595959"/>
                </a:solidFill>
                <a:latin typeface="Arial" pitchFamily="-110" charset="0"/>
                <a:ea typeface="ＭＳ Ｐゴシック" pitchFamily="-110" charset="-128"/>
              </a:rPr>
              <a:t>©</a:t>
            </a:r>
            <a:r>
              <a:rPr lang="x-none" sz="750" dirty="0">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750" dirty="0">
              <a:solidFill>
                <a:srgbClr val="595959"/>
              </a:solidFill>
              <a:latin typeface="Arial" pitchFamily="-110" charset="0"/>
              <a:ea typeface="ＭＳ Ｐゴシック" pitchFamily="-110" charset="-128"/>
            </a:endParaRPr>
          </a:p>
        </p:txBody>
      </p:sp>
      <p:pic>
        <p:nvPicPr>
          <p:cNvPr id="11" name="Picture 10">
            <a:extLst>
              <a:ext uri="{FF2B5EF4-FFF2-40B4-BE49-F238E27FC236}">
                <a16:creationId xmlns:a16="http://schemas.microsoft.com/office/drawing/2014/main" id="{2DECA36A-9CD8-0C46-B55F-D33DAB78C51E}"/>
              </a:ext>
            </a:extLst>
          </p:cNvPr>
          <p:cNvPicPr>
            <a:picLocks noChangeAspect="1"/>
          </p:cNvPicPr>
          <p:nvPr userDrawn="1"/>
        </p:nvPicPr>
        <p:blipFill>
          <a:blip r:embed="rId2"/>
          <a:srcRect/>
          <a:stretch/>
        </p:blipFill>
        <p:spPr>
          <a:xfrm>
            <a:off x="8394535" y="324610"/>
            <a:ext cx="3094608" cy="1012484"/>
          </a:xfrm>
          <a:prstGeom prst="rect">
            <a:avLst/>
          </a:prstGeom>
        </p:spPr>
      </p:pic>
    </p:spTree>
    <p:extLst>
      <p:ext uri="{BB962C8B-B14F-4D97-AF65-F5344CB8AC3E}">
        <p14:creationId xmlns:p14="http://schemas.microsoft.com/office/powerpoint/2010/main" val="156310641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Section-Subtitl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4BF7176-84F6-D44C-9D31-8AC3C2AB082D}"/>
              </a:ext>
            </a:extLst>
          </p:cNvPr>
          <p:cNvSpPr/>
          <p:nvPr userDrawn="1"/>
        </p:nvSpPr>
        <p:spPr>
          <a:xfrm>
            <a:off x="2650" y="2409691"/>
            <a:ext cx="8791044"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a:extLst>
              <a:ext uri="{FF2B5EF4-FFF2-40B4-BE49-F238E27FC236}">
                <a16:creationId xmlns:a16="http://schemas.microsoft.com/office/drawing/2014/main" id="{A40D9A51-250E-4249-A28F-8BCB6AF9B0EA}"/>
              </a:ext>
            </a:extLst>
          </p:cNvPr>
          <p:cNvSpPr/>
          <p:nvPr userDrawn="1"/>
        </p:nvSpPr>
        <p:spPr>
          <a:xfrm>
            <a:off x="8793694" y="2409691"/>
            <a:ext cx="3398305" cy="3263900"/>
          </a:xfrm>
          <a:prstGeom prst="rect">
            <a:avLst/>
          </a:prstGeom>
          <a:solidFill>
            <a:schemeClr val="bg1">
              <a:lumMod val="95000"/>
            </a:schemeClr>
          </a:solidFill>
          <a:ln>
            <a:noFill/>
          </a:ln>
        </p:spPr>
        <p:txBody>
          <a:bodyPr vert="horz" lIns="91440" tIns="45720" rIns="91440" bIns="45720" rtlCol="0" anchor="t">
            <a:normAutofit/>
          </a:bodyPr>
          <a:lstStyle/>
          <a:p>
            <a:pPr>
              <a:lnSpc>
                <a:spcPct val="110000"/>
              </a:lnSpc>
              <a:spcBef>
                <a:spcPts val="900"/>
              </a:spcBef>
              <a:buClr>
                <a:srgbClr val="000000">
                  <a:lumMod val="85000"/>
                  <a:lumOff val="15000"/>
                </a:srgbClr>
              </a:buClr>
              <a:buFont typeface="Garamond" pitchFamily="18" charset="0"/>
              <a:buNone/>
            </a:pPr>
            <a:endParaRPr lang="en-US" sz="2000">
              <a:solidFill>
                <a:srgbClr val="000000"/>
              </a:solidFill>
            </a:endParaRPr>
          </a:p>
        </p:txBody>
      </p:sp>
      <p:sp>
        <p:nvSpPr>
          <p:cNvPr id="2" name="Title 1"/>
          <p:cNvSpPr>
            <a:spLocks noGrp="1"/>
          </p:cNvSpPr>
          <p:nvPr>
            <p:ph type="ctrTitle" hasCustomPrompt="1"/>
          </p:nvPr>
        </p:nvSpPr>
        <p:spPr>
          <a:xfrm>
            <a:off x="525959" y="2792624"/>
            <a:ext cx="8025181" cy="1956585"/>
          </a:xfrm>
          <a:prstGeom prst="rect">
            <a:avLst/>
          </a:prstGeom>
        </p:spPr>
        <p:txBody>
          <a:bodyPr tIns="45720" bIns="45720" anchor="ctr">
            <a:normAutofit/>
          </a:bodyPr>
          <a:lstStyle>
            <a:lvl1pPr algn="r" rtl="1">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525959" y="4846405"/>
            <a:ext cx="8025181" cy="457201"/>
          </a:xfrm>
          <a:prstGeom prst="rect">
            <a:avLst/>
          </a:prstGeom>
        </p:spPr>
        <p:txBody>
          <a:bodyPr>
            <a:noAutofit/>
          </a:bodyPr>
          <a:lstStyle>
            <a:lvl1pPr marL="0" indent="0" algn="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extBox 8">
            <a:extLst>
              <a:ext uri="{FF2B5EF4-FFF2-40B4-BE49-F238E27FC236}">
                <a16:creationId xmlns:a16="http://schemas.microsoft.com/office/drawing/2014/main" id="{95E19219-F76D-7748-8FC4-0CB9534DA2C7}"/>
              </a:ext>
            </a:extLst>
          </p:cNvPr>
          <p:cNvSpPr txBox="1"/>
          <p:nvPr userDrawn="1"/>
        </p:nvSpPr>
        <p:spPr>
          <a:xfrm>
            <a:off x="1711856" y="6488915"/>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rPr>
              <a:t> </a:t>
            </a:r>
            <a:r>
              <a:rPr lang="en-US" sz="700" dirty="0">
                <a:solidFill>
                  <a:srgbClr val="595959"/>
                </a:solidFill>
                <a:latin typeface="Arial" pitchFamily="-110" charset="0"/>
                <a:ea typeface="ＭＳ Ｐゴシック" pitchFamily="-110" charset="-128"/>
              </a:rPr>
              <a:t>©</a:t>
            </a:r>
            <a:r>
              <a:rPr lang="x-none" sz="700">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endParaRPr>
          </a:p>
        </p:txBody>
      </p:sp>
      <p:pic>
        <p:nvPicPr>
          <p:cNvPr id="12" name="Picture 11">
            <a:extLst>
              <a:ext uri="{FF2B5EF4-FFF2-40B4-BE49-F238E27FC236}">
                <a16:creationId xmlns:a16="http://schemas.microsoft.com/office/drawing/2014/main" id="{EDF6BA29-152B-E342-911F-F353625A49E6}"/>
              </a:ext>
            </a:extLst>
          </p:cNvPr>
          <p:cNvPicPr>
            <a:picLocks noChangeAspect="1"/>
          </p:cNvPicPr>
          <p:nvPr userDrawn="1"/>
        </p:nvPicPr>
        <p:blipFill>
          <a:blip r:embed="rId2"/>
          <a:srcRect/>
          <a:stretch/>
        </p:blipFill>
        <p:spPr>
          <a:xfrm>
            <a:off x="8793695" y="455205"/>
            <a:ext cx="2695448" cy="881888"/>
          </a:xfrm>
          <a:prstGeom prst="rect">
            <a:avLst/>
          </a:prstGeom>
        </p:spPr>
      </p:pic>
    </p:spTree>
    <p:extLst>
      <p:ext uri="{BB962C8B-B14F-4D97-AF65-F5344CB8AC3E}">
        <p14:creationId xmlns:p14="http://schemas.microsoft.com/office/powerpoint/2010/main" val="360880060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Section-Subtitle-Pictur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3E7C4C2-67F5-B94E-81E7-00528ABC2B76}"/>
              </a:ext>
            </a:extLst>
          </p:cNvPr>
          <p:cNvSpPr/>
          <p:nvPr userDrawn="1"/>
        </p:nvSpPr>
        <p:spPr>
          <a:xfrm>
            <a:off x="-1" y="2409691"/>
            <a:ext cx="8793696" cy="3256498"/>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 name="Subtitle 2"/>
          <p:cNvSpPr>
            <a:spLocks noGrp="1"/>
          </p:cNvSpPr>
          <p:nvPr>
            <p:ph type="subTitle" idx="1"/>
          </p:nvPr>
        </p:nvSpPr>
        <p:spPr>
          <a:xfrm>
            <a:off x="323681" y="1719747"/>
            <a:ext cx="8267940" cy="457201"/>
          </a:xfrm>
          <a:prstGeom prst="rect">
            <a:avLst/>
          </a:prstGeom>
        </p:spPr>
        <p:txBody>
          <a:bodyPr>
            <a:noAutofit/>
          </a:bodyPr>
          <a:lstStyle>
            <a:lvl1pPr marL="0" indent="0" algn="r" rtl="1">
              <a:spcBef>
                <a:spcPts val="0"/>
              </a:spcBef>
              <a:buNone/>
              <a:defRPr sz="36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Picture Placeholder 2">
            <a:extLst>
              <a:ext uri="{FF2B5EF4-FFF2-40B4-BE49-F238E27FC236}">
                <a16:creationId xmlns:a16="http://schemas.microsoft.com/office/drawing/2014/main" id="{B53B761F-AC01-FC44-8276-E78878FB5F4D}"/>
              </a:ext>
            </a:extLst>
          </p:cNvPr>
          <p:cNvSpPr>
            <a:spLocks noGrp="1" noChangeAspect="1"/>
          </p:cNvSpPr>
          <p:nvPr>
            <p:ph type="pic" idx="10"/>
          </p:nvPr>
        </p:nvSpPr>
        <p:spPr>
          <a:xfrm>
            <a:off x="8793695" y="2409691"/>
            <a:ext cx="3398305" cy="3256498"/>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523310" y="2644988"/>
            <a:ext cx="8025180" cy="3021201"/>
          </a:xfrm>
          <a:prstGeom prst="rect">
            <a:avLst/>
          </a:prstGeom>
        </p:spPr>
        <p:txBody>
          <a:bodyPr/>
          <a:lstStyle>
            <a:lvl1pPr marL="0" indent="0" algn="r" rtl="1">
              <a:buClr>
                <a:schemeClr val="bg1"/>
              </a:buClr>
              <a:buFontTx/>
              <a:buNone/>
              <a:defRPr sz="2800" b="0">
                <a:solidFill>
                  <a:schemeClr val="bg1"/>
                </a:solidFill>
                <a:latin typeface="Arial" panose="020B0604020202020204" pitchFamily="34" charset="0"/>
                <a:cs typeface="Arial" panose="020B0604020202020204" pitchFamily="34" charset="0"/>
              </a:defRPr>
            </a:lvl1pPr>
            <a:lvl2pPr marL="539750" indent="-265113" algn="r" rtl="1">
              <a:buClr>
                <a:schemeClr val="bg1"/>
              </a:buClr>
              <a:buSzPct val="120000"/>
              <a:buFont typeface="Wingdings" pitchFamily="2" charset="2"/>
              <a:buChar char="§"/>
              <a:tabLst/>
              <a:defRPr sz="2800">
                <a:solidFill>
                  <a:schemeClr val="bg1"/>
                </a:solidFill>
                <a:latin typeface="Arial" panose="020B0604020202020204" pitchFamily="34" charset="0"/>
                <a:cs typeface="Arial" panose="020B0604020202020204" pitchFamily="34" charset="0"/>
              </a:defRPr>
            </a:lvl2pPr>
            <a:lvl3pPr marL="731520" indent="-182880" algn="r" rtl="1">
              <a:buClr>
                <a:schemeClr val="bg1"/>
              </a:buClr>
              <a:buFont typeface="Wingdings" pitchFamily="2" charset="2"/>
              <a:buChar char="§"/>
              <a:defRPr sz="2400">
                <a:solidFill>
                  <a:schemeClr val="bg1"/>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pic>
        <p:nvPicPr>
          <p:cNvPr id="11" name="Picture 10">
            <a:extLst>
              <a:ext uri="{FF2B5EF4-FFF2-40B4-BE49-F238E27FC236}">
                <a16:creationId xmlns:a16="http://schemas.microsoft.com/office/drawing/2014/main" id="{CEE9879D-020F-0A41-B9AF-67249EE208E0}"/>
              </a:ext>
            </a:extLst>
          </p:cNvPr>
          <p:cNvPicPr>
            <a:picLocks noChangeAspect="1"/>
          </p:cNvPicPr>
          <p:nvPr userDrawn="1"/>
        </p:nvPicPr>
        <p:blipFill>
          <a:blip r:embed="rId2"/>
          <a:srcRect/>
          <a:stretch/>
        </p:blipFill>
        <p:spPr>
          <a:xfrm>
            <a:off x="8793695" y="455205"/>
            <a:ext cx="2695448" cy="881888"/>
          </a:xfrm>
          <a:prstGeom prst="rect">
            <a:avLst/>
          </a:prstGeom>
        </p:spPr>
      </p:pic>
      <p:sp>
        <p:nvSpPr>
          <p:cNvPr id="12" name="TextBox 11">
            <a:extLst>
              <a:ext uri="{FF2B5EF4-FFF2-40B4-BE49-F238E27FC236}">
                <a16:creationId xmlns:a16="http://schemas.microsoft.com/office/drawing/2014/main" id="{DF4AEF94-C802-9546-8C95-3AAC61E22B12}"/>
              </a:ext>
            </a:extLst>
          </p:cNvPr>
          <p:cNvSpPr txBox="1"/>
          <p:nvPr userDrawn="1"/>
        </p:nvSpPr>
        <p:spPr>
          <a:xfrm>
            <a:off x="1711856" y="6488915"/>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rPr>
              <a:t> </a:t>
            </a:r>
            <a:r>
              <a:rPr lang="en-US" sz="700" dirty="0">
                <a:solidFill>
                  <a:srgbClr val="595959"/>
                </a:solidFill>
                <a:latin typeface="Arial" pitchFamily="-110" charset="0"/>
                <a:ea typeface="ＭＳ Ｐゴシック" pitchFamily="-110" charset="-128"/>
              </a:rPr>
              <a:t>©</a:t>
            </a:r>
            <a:r>
              <a:rPr lang="x-none" sz="700">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2825027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8AE5E18F-E44B-4563-9691-0530A5510376}" type="datetimeFigureOut">
              <a:rPr lang="fr-FR" smtClean="0"/>
              <a:t>20/03/2023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8C07182-4E1E-443A-8DDA-9A70C8781256}" type="slidenum">
              <a:rPr lang="fr-FR" smtClean="0"/>
              <a:t>‹#›</a:t>
            </a:fld>
            <a:endParaRPr lang="fr-FR"/>
          </a:p>
        </p:txBody>
      </p:sp>
    </p:spTree>
    <p:extLst>
      <p:ext uri="{BB962C8B-B14F-4D97-AF65-F5344CB8AC3E}">
        <p14:creationId xmlns:p14="http://schemas.microsoft.com/office/powerpoint/2010/main" val="264181809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Regular-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D343C2-E4F1-7F46-A2F1-08FBA3E6E026}"/>
              </a:ext>
            </a:extLst>
          </p:cNvPr>
          <p:cNvSpPr/>
          <p:nvPr userDrawn="1"/>
        </p:nvSpPr>
        <p:spPr>
          <a:xfrm>
            <a:off x="0" y="292608"/>
            <a:ext cx="12192000" cy="1078992"/>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 name="Subtitle 2"/>
          <p:cNvSpPr>
            <a:spLocks noGrp="1"/>
          </p:cNvSpPr>
          <p:nvPr>
            <p:ph type="subTitle" idx="1"/>
          </p:nvPr>
        </p:nvSpPr>
        <p:spPr>
          <a:xfrm>
            <a:off x="569343" y="557783"/>
            <a:ext cx="11053313" cy="457201"/>
          </a:xfrm>
          <a:prstGeom prst="rect">
            <a:avLst/>
          </a:prstGeom>
        </p:spPr>
        <p:txBody>
          <a:bodyPr>
            <a:noAutofit/>
          </a:bodyPr>
          <a:lstStyle>
            <a:lvl1pPr marL="0" indent="0" algn="ctr" rtl="1">
              <a:spcBef>
                <a:spcPts val="0"/>
              </a:spcBef>
              <a:buNone/>
              <a:defRPr sz="36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3096051-E13F-F44E-BDF1-B2B2CF790B82}"/>
              </a:ext>
            </a:extLst>
          </p:cNvPr>
          <p:cNvSpPr/>
          <p:nvPr userDrawn="1"/>
        </p:nvSpPr>
        <p:spPr>
          <a:xfrm>
            <a:off x="0" y="1900069"/>
            <a:ext cx="12192000" cy="4443984"/>
          </a:xfrm>
          <a:prstGeom prst="rect">
            <a:avLst/>
          </a:prstGeom>
          <a:solidFill>
            <a:schemeClr val="bg1">
              <a:lumMod val="95000"/>
            </a:schemeClr>
          </a:solidFill>
          <a:ln>
            <a:noFill/>
          </a:ln>
        </p:spPr>
        <p:txBody>
          <a:bodyPr vert="horz" lIns="91440" tIns="45720" rIns="91440" bIns="45720" rtlCol="0" anchor="t">
            <a:normAutofit/>
          </a:bodyPr>
          <a:lstStyle/>
          <a:p>
            <a:pPr>
              <a:lnSpc>
                <a:spcPct val="110000"/>
              </a:lnSpc>
              <a:spcBef>
                <a:spcPts val="900"/>
              </a:spcBef>
              <a:buClr>
                <a:srgbClr val="000000">
                  <a:lumMod val="85000"/>
                  <a:lumOff val="15000"/>
                </a:srgbClr>
              </a:buClr>
              <a:buFont typeface="Garamond" pitchFamily="18" charset="0"/>
              <a:buNone/>
            </a:pPr>
            <a:endParaRPr lang="en-US" sz="2000">
              <a:solidFill>
                <a:srgbClr val="000000"/>
              </a:solidFill>
            </a:endParaRPr>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1069848" y="2176948"/>
            <a:ext cx="10309115" cy="3489241"/>
          </a:xfrm>
          <a:prstGeom prst="rect">
            <a:avLst/>
          </a:prstGeom>
        </p:spPr>
        <p:txBody>
          <a:bodyPr/>
          <a:lstStyle>
            <a:lvl1pPr marL="0" indent="0" algn="r" rtl="1">
              <a:buClr>
                <a:schemeClr val="bg1"/>
              </a:buClr>
              <a:buFontTx/>
              <a:buNone/>
              <a:defRPr sz="28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8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4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10" name="TextBox 9">
            <a:extLst>
              <a:ext uri="{FF2B5EF4-FFF2-40B4-BE49-F238E27FC236}">
                <a16:creationId xmlns:a16="http://schemas.microsoft.com/office/drawing/2014/main" id="{8FFCAA90-DAAD-2C45-8A9C-FFA1D0AB0983}"/>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rPr>
              <a:t> </a:t>
            </a:r>
            <a:r>
              <a:rPr lang="en-US" sz="700" dirty="0">
                <a:solidFill>
                  <a:srgbClr val="595959"/>
                </a:solidFill>
                <a:latin typeface="Arial" pitchFamily="-110" charset="0"/>
                <a:ea typeface="ＭＳ Ｐゴシック" pitchFamily="-110" charset="-128"/>
              </a:rPr>
              <a:t>©</a:t>
            </a:r>
            <a:r>
              <a:rPr lang="x-none" sz="700">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1151775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Regular-Slide-2">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4" name="Content Placeholder 3"/>
          <p:cNvSpPr>
            <a:spLocks noGrp="1"/>
          </p:cNvSpPr>
          <p:nvPr>
            <p:ph sz="half" idx="2"/>
          </p:nvPr>
        </p:nvSpPr>
        <p:spPr>
          <a:xfrm>
            <a:off x="6317411"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4" y="756536"/>
            <a:ext cx="11053314" cy="457201"/>
          </a:xfrm>
          <a:prstGeom prst="rect">
            <a:avLst/>
          </a:prstGeom>
        </p:spPr>
        <p:txBody>
          <a:bodyPr anchor="ct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7" name="TextBox 6">
            <a:extLst>
              <a:ext uri="{FF2B5EF4-FFF2-40B4-BE49-F238E27FC236}">
                <a16:creationId xmlns:a16="http://schemas.microsoft.com/office/drawing/2014/main" id="{B5958BAA-65C3-174A-AAEF-12B904BF7977}"/>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rPr>
              <a:t> </a:t>
            </a:r>
            <a:r>
              <a:rPr lang="en-US" sz="700" dirty="0">
                <a:solidFill>
                  <a:srgbClr val="595959"/>
                </a:solidFill>
                <a:latin typeface="Arial" pitchFamily="-110" charset="0"/>
                <a:ea typeface="ＭＳ Ｐゴシック" pitchFamily="-110" charset="-128"/>
              </a:rPr>
              <a:t>©</a:t>
            </a:r>
            <a:r>
              <a:rPr lang="x-none" sz="700">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27241414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1">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EEA9544-5AC3-334B-B48C-C891D0AE5BB6}"/>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Content Placeholder 3">
            <a:extLst>
              <a:ext uri="{FF2B5EF4-FFF2-40B4-BE49-F238E27FC236}">
                <a16:creationId xmlns:a16="http://schemas.microsoft.com/office/drawing/2014/main" id="{880C0A46-5366-724C-B982-852FEE357715}"/>
              </a:ext>
            </a:extLst>
          </p:cNvPr>
          <p:cNvSpPr>
            <a:spLocks noGrp="1"/>
          </p:cNvSpPr>
          <p:nvPr>
            <p:ph sz="half" idx="2"/>
          </p:nvPr>
        </p:nvSpPr>
        <p:spPr>
          <a:xfrm>
            <a:off x="569343" y="2520177"/>
            <a:ext cx="6006859" cy="3794360"/>
          </a:xfrm>
          <a:prstGeom prst="rect">
            <a:avLst/>
          </a:prstGeom>
        </p:spPr>
        <p:txBody>
          <a:bodyPr/>
          <a:lstStyle>
            <a:lvl1pPr marL="0" indent="0" algn="r" rtl="1">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1" name="Subtitle 2">
            <a:extLst>
              <a:ext uri="{FF2B5EF4-FFF2-40B4-BE49-F238E27FC236}">
                <a16:creationId xmlns:a16="http://schemas.microsoft.com/office/drawing/2014/main" id="{B29941A9-FCC8-BA4F-8619-10817DC1EB46}"/>
              </a:ext>
            </a:extLst>
          </p:cNvPr>
          <p:cNvSpPr>
            <a:spLocks noGrp="1"/>
          </p:cNvSpPr>
          <p:nvPr>
            <p:ph type="subTitle" idx="1"/>
          </p:nvPr>
        </p:nvSpPr>
        <p:spPr>
          <a:xfrm>
            <a:off x="569343" y="1667820"/>
            <a:ext cx="6006859" cy="523220"/>
          </a:xfrm>
          <a:prstGeom prst="rect">
            <a:avLst/>
          </a:prstGeom>
          <a:solidFill>
            <a:srgbClr val="0298CA"/>
          </a:solidFill>
        </p:spPr>
        <p:txBody>
          <a:bodyPr>
            <a:noAutofit/>
          </a:bodyPr>
          <a:lstStyle>
            <a:lvl1pPr marL="0" indent="0" algn="r" rtl="1">
              <a:spcBef>
                <a:spcPts val="0"/>
              </a:spcBef>
              <a:buNone/>
              <a:defRPr sz="28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 name="Title 1">
            <a:extLst>
              <a:ext uri="{FF2B5EF4-FFF2-40B4-BE49-F238E27FC236}">
                <a16:creationId xmlns:a16="http://schemas.microsoft.com/office/drawing/2014/main" id="{80A11D41-A025-8F48-B8C6-F006B03E7118}"/>
              </a:ext>
            </a:extLst>
          </p:cNvPr>
          <p:cNvSpPr>
            <a:spLocks noGrp="1"/>
          </p:cNvSpPr>
          <p:nvPr>
            <p:ph type="title" hasCustomPrompt="1"/>
          </p:nvPr>
        </p:nvSpPr>
        <p:spPr>
          <a:xfrm>
            <a:off x="569343" y="755180"/>
            <a:ext cx="11053314" cy="457201"/>
          </a:xfrm>
          <a:prstGeom prst="rect">
            <a:avLst/>
          </a:prstGeom>
        </p:spPr>
        <p:txBody>
          <a:bodyPr/>
          <a:lstStyle>
            <a:lvl1pPr algn="ctr" rtl="1">
              <a:defRPr sz="3200" b="0">
                <a:solidFill>
                  <a:schemeClr val="tx1">
                    <a:lumMod val="65000"/>
                    <a:lumOff val="35000"/>
                  </a:schemeClr>
                </a:solidFill>
                <a:latin typeface="Arial" panose="020B0604020202020204" pitchFamily="34" charset="0"/>
                <a:cs typeface="Arial" panose="020B0604020202020204" pitchFamily="34" charset="0"/>
              </a:defRPr>
            </a:lvl1pPr>
          </a:lstStyle>
          <a:p>
            <a:r>
              <a:rPr lang="en-US" dirty="0"/>
              <a:t>Click to edit Master subtitle style</a:t>
            </a:r>
          </a:p>
        </p:txBody>
      </p:sp>
      <p:sp>
        <p:nvSpPr>
          <p:cNvPr id="11" name="Picture Placeholder 2">
            <a:extLst>
              <a:ext uri="{FF2B5EF4-FFF2-40B4-BE49-F238E27FC236}">
                <a16:creationId xmlns:a16="http://schemas.microsoft.com/office/drawing/2014/main" id="{548CF297-EA5C-F845-ACA7-6CBE33E9965A}"/>
              </a:ext>
            </a:extLst>
          </p:cNvPr>
          <p:cNvSpPr>
            <a:spLocks noGrp="1" noChangeAspect="1"/>
          </p:cNvSpPr>
          <p:nvPr>
            <p:ph type="pic" idx="11"/>
          </p:nvPr>
        </p:nvSpPr>
        <p:spPr>
          <a:xfrm>
            <a:off x="6905406" y="1667820"/>
            <a:ext cx="4740891" cy="4646716"/>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2" name="TextBox 11">
            <a:extLst>
              <a:ext uri="{FF2B5EF4-FFF2-40B4-BE49-F238E27FC236}">
                <a16:creationId xmlns:a16="http://schemas.microsoft.com/office/drawing/2014/main" id="{DCFB8F69-4B21-4A44-A099-D2ED3A294E44}"/>
              </a:ext>
            </a:extLst>
          </p:cNvPr>
          <p:cNvSpPr txBox="1"/>
          <p:nvPr userDrawn="1"/>
        </p:nvSpPr>
        <p:spPr>
          <a:xfrm>
            <a:off x="569342" y="6488915"/>
            <a:ext cx="6006859" cy="207749"/>
          </a:xfrm>
          <a:prstGeom prst="rect">
            <a:avLst/>
          </a:prstGeom>
          <a:noFill/>
        </p:spPr>
        <p:txBody>
          <a:bodyPr wrap="square">
            <a:spAutoFit/>
          </a:bodyPr>
          <a:lstStyle/>
          <a:p>
            <a:pPr algn="r" rtl="1">
              <a:defRPr/>
            </a:pPr>
            <a:r>
              <a:rPr lang="x-none" sz="700">
                <a:solidFill>
                  <a:srgbClr val="595959"/>
                </a:solidFill>
                <a:latin typeface="Arial" pitchFamily="-110" charset="0"/>
                <a:ea typeface="ＭＳ Ｐゴシック" pitchFamily="-110" charset="-128"/>
              </a:rPr>
              <a:t> </a:t>
            </a:r>
            <a:r>
              <a:rPr lang="en-US" sz="700" dirty="0">
                <a:solidFill>
                  <a:srgbClr val="595959"/>
                </a:solidFill>
                <a:latin typeface="Arial" pitchFamily="-110" charset="0"/>
                <a:ea typeface="ＭＳ Ｐゴシック" pitchFamily="-110" charset="-128"/>
              </a:rPr>
              <a:t>©</a:t>
            </a:r>
            <a:r>
              <a:rPr lang="x-none" sz="700">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239327281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2">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1F491C28-1C81-1C4B-9AB0-2D9AF3487468}"/>
              </a:ext>
            </a:extLst>
          </p:cNvPr>
          <p:cNvSpPr/>
          <p:nvPr userDrawn="1"/>
        </p:nvSpPr>
        <p:spPr>
          <a:xfrm>
            <a:off x="0" y="1647645"/>
            <a:ext cx="7272069" cy="4696408"/>
          </a:xfrm>
          <a:prstGeom prst="rect">
            <a:avLst/>
          </a:prstGeom>
          <a:solidFill>
            <a:schemeClr val="bg1">
              <a:lumMod val="95000"/>
            </a:schemeClr>
          </a:solidFill>
          <a:ln>
            <a:noFill/>
          </a:ln>
        </p:spPr>
        <p:txBody>
          <a:bodyPr vert="horz" lIns="91440" tIns="45720" rIns="91440" bIns="45720" rtlCol="0" anchor="t">
            <a:normAutofit/>
          </a:bodyPr>
          <a:lstStyle/>
          <a:p>
            <a:pPr>
              <a:lnSpc>
                <a:spcPct val="110000"/>
              </a:lnSpc>
              <a:spcBef>
                <a:spcPts val="900"/>
              </a:spcBef>
              <a:buClr>
                <a:srgbClr val="000000">
                  <a:lumMod val="85000"/>
                  <a:lumOff val="15000"/>
                </a:srgbClr>
              </a:buClr>
              <a:buFont typeface="Garamond" pitchFamily="18" charset="0"/>
              <a:buNone/>
            </a:pPr>
            <a:endParaRPr lang="en-US" sz="2000">
              <a:solidFill>
                <a:srgbClr val="000000"/>
              </a:solidFill>
            </a:endParaRPr>
          </a:p>
        </p:txBody>
      </p:sp>
      <p:sp>
        <p:nvSpPr>
          <p:cNvPr id="20" name="Content Placeholder 3">
            <a:extLst>
              <a:ext uri="{FF2B5EF4-FFF2-40B4-BE49-F238E27FC236}">
                <a16:creationId xmlns:a16="http://schemas.microsoft.com/office/drawing/2014/main" id="{8DECF708-1018-C14B-B4FB-738EA23F225C}"/>
              </a:ext>
            </a:extLst>
          </p:cNvPr>
          <p:cNvSpPr>
            <a:spLocks noGrp="1"/>
          </p:cNvSpPr>
          <p:nvPr>
            <p:ph sz="half" idx="2"/>
          </p:nvPr>
        </p:nvSpPr>
        <p:spPr>
          <a:xfrm>
            <a:off x="1069848" y="2176948"/>
            <a:ext cx="5926175" cy="3489241"/>
          </a:xfrm>
          <a:prstGeom prst="rect">
            <a:avLst/>
          </a:prstGeom>
        </p:spPr>
        <p:txBody>
          <a:bodyPr/>
          <a:lstStyle>
            <a:lvl1pPr marL="0" indent="0" algn="r" rtl="1">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2" name="Subtitle 2">
            <a:extLst>
              <a:ext uri="{FF2B5EF4-FFF2-40B4-BE49-F238E27FC236}">
                <a16:creationId xmlns:a16="http://schemas.microsoft.com/office/drawing/2014/main" id="{41BD8A75-37CC-DB42-B7DE-45550037B05C}"/>
              </a:ext>
            </a:extLst>
          </p:cNvPr>
          <p:cNvSpPr>
            <a:spLocks noGrp="1"/>
          </p:cNvSpPr>
          <p:nvPr>
            <p:ph type="subTitle" idx="1"/>
          </p:nvPr>
        </p:nvSpPr>
        <p:spPr>
          <a:xfrm>
            <a:off x="569342" y="746600"/>
            <a:ext cx="11053314" cy="525152"/>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5" name="Rectangle 24">
            <a:extLst>
              <a:ext uri="{FF2B5EF4-FFF2-40B4-BE49-F238E27FC236}">
                <a16:creationId xmlns:a16="http://schemas.microsoft.com/office/drawing/2014/main" id="{24E4188F-9D81-A643-9345-14A4F431EF04}"/>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6" name="Picture Placeholder 2">
            <a:extLst>
              <a:ext uri="{FF2B5EF4-FFF2-40B4-BE49-F238E27FC236}">
                <a16:creationId xmlns:a16="http://schemas.microsoft.com/office/drawing/2014/main" id="{1E7D02E7-91C4-7B41-A3D5-A424AC8F98F1}"/>
              </a:ext>
            </a:extLst>
          </p:cNvPr>
          <p:cNvSpPr>
            <a:spLocks noGrp="1" noChangeAspect="1"/>
          </p:cNvSpPr>
          <p:nvPr>
            <p:ph type="pic" idx="10"/>
          </p:nvPr>
        </p:nvSpPr>
        <p:spPr>
          <a:xfrm>
            <a:off x="7272069" y="1647645"/>
            <a:ext cx="4919932" cy="4675517"/>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TextBox 8">
            <a:extLst>
              <a:ext uri="{FF2B5EF4-FFF2-40B4-BE49-F238E27FC236}">
                <a16:creationId xmlns:a16="http://schemas.microsoft.com/office/drawing/2014/main" id="{58572518-4514-0D46-80A9-5845C716DA06}"/>
              </a:ext>
            </a:extLst>
          </p:cNvPr>
          <p:cNvSpPr txBox="1"/>
          <p:nvPr userDrawn="1"/>
        </p:nvSpPr>
        <p:spPr>
          <a:xfrm>
            <a:off x="1069848" y="6488915"/>
            <a:ext cx="5926175" cy="207749"/>
          </a:xfrm>
          <a:prstGeom prst="rect">
            <a:avLst/>
          </a:prstGeom>
          <a:noFill/>
        </p:spPr>
        <p:txBody>
          <a:bodyPr wrap="square">
            <a:spAutoFit/>
          </a:bodyPr>
          <a:lstStyle/>
          <a:p>
            <a:pPr algn="r" rtl="1">
              <a:defRPr/>
            </a:pPr>
            <a:r>
              <a:rPr lang="x-none" sz="700">
                <a:solidFill>
                  <a:srgbClr val="595959"/>
                </a:solidFill>
                <a:latin typeface="Arial" pitchFamily="-110" charset="0"/>
                <a:ea typeface="ＭＳ Ｐゴシック" pitchFamily="-110" charset="-128"/>
              </a:rPr>
              <a:t> </a:t>
            </a:r>
            <a:r>
              <a:rPr lang="en-US" sz="700" dirty="0">
                <a:solidFill>
                  <a:srgbClr val="595959"/>
                </a:solidFill>
                <a:latin typeface="Arial" pitchFamily="-110" charset="0"/>
                <a:ea typeface="ＭＳ Ｐゴシック" pitchFamily="-110" charset="-128"/>
              </a:rPr>
              <a:t>©</a:t>
            </a:r>
            <a:r>
              <a:rPr lang="x-none" sz="700">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3018241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3">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94195"/>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p:nvPr>
        </p:nvSpPr>
        <p:spPr>
          <a:xfrm>
            <a:off x="914400"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7" name="Picture Placeholder 2">
            <a:extLst>
              <a:ext uri="{FF2B5EF4-FFF2-40B4-BE49-F238E27FC236}">
                <a16:creationId xmlns:a16="http://schemas.microsoft.com/office/drawing/2014/main" id="{923023EC-B05C-C24A-B73E-45D4DC9F81B5}"/>
              </a:ext>
            </a:extLst>
          </p:cNvPr>
          <p:cNvSpPr>
            <a:spLocks noGrp="1" noChangeAspect="1"/>
          </p:cNvSpPr>
          <p:nvPr>
            <p:ph type="pic" idx="11"/>
          </p:nvPr>
        </p:nvSpPr>
        <p:spPr>
          <a:xfrm>
            <a:off x="4502989"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p:nvPr>
        </p:nvSpPr>
        <p:spPr>
          <a:xfrm>
            <a:off x="8117457"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40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1" name="Text Placeholder 3">
            <a:extLst>
              <a:ext uri="{FF2B5EF4-FFF2-40B4-BE49-F238E27FC236}">
                <a16:creationId xmlns:a16="http://schemas.microsoft.com/office/drawing/2014/main" id="{E0FB25C7-ABFD-C644-BC4A-54D5562E4FDF}"/>
              </a:ext>
            </a:extLst>
          </p:cNvPr>
          <p:cNvSpPr>
            <a:spLocks noGrp="1"/>
          </p:cNvSpPr>
          <p:nvPr>
            <p:ph type="body" sz="half" idx="13"/>
          </p:nvPr>
        </p:nvSpPr>
        <p:spPr>
          <a:xfrm>
            <a:off x="4511615"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810883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230325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4" name="Rectangle 13">
            <a:extLst>
              <a:ext uri="{FF2B5EF4-FFF2-40B4-BE49-F238E27FC236}">
                <a16:creationId xmlns:a16="http://schemas.microsoft.com/office/drawing/2014/main" id="{FA3E7992-0396-1E46-9F28-525A57944B35}"/>
              </a:ext>
            </a:extLst>
          </p:cNvPr>
          <p:cNvSpPr/>
          <p:nvPr userDrawn="1"/>
        </p:nvSpPr>
        <p:spPr>
          <a:xfrm>
            <a:off x="5900469"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949768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7" name="TextBox 16">
            <a:extLst>
              <a:ext uri="{FF2B5EF4-FFF2-40B4-BE49-F238E27FC236}">
                <a16:creationId xmlns:a16="http://schemas.microsoft.com/office/drawing/2014/main" id="{2F82AEFB-BEA9-214C-9F03-DF9EBB6DFAE7}"/>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rPr>
              <a:t> </a:t>
            </a:r>
            <a:r>
              <a:rPr lang="en-US" sz="700" dirty="0">
                <a:solidFill>
                  <a:srgbClr val="595959"/>
                </a:solidFill>
                <a:latin typeface="Arial" pitchFamily="-110" charset="0"/>
                <a:ea typeface="ＭＳ Ｐゴシック" pitchFamily="-110" charset="-128"/>
              </a:rPr>
              <a:t>©</a:t>
            </a:r>
            <a:r>
              <a:rPr lang="x-none" sz="700">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137484145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4">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57201"/>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hasCustomPrompt="1"/>
          </p:nvPr>
        </p:nvSpPr>
        <p:spPr>
          <a:xfrm>
            <a:off x="914399" y="2932981"/>
            <a:ext cx="4986069" cy="3390181"/>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hasCustomPrompt="1"/>
          </p:nvPr>
        </p:nvSpPr>
        <p:spPr>
          <a:xfrm>
            <a:off x="6291531" y="2932981"/>
            <a:ext cx="4986070" cy="3390181"/>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399"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6277308"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3217654"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8594785"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1" name="TextBox 10">
            <a:extLst>
              <a:ext uri="{FF2B5EF4-FFF2-40B4-BE49-F238E27FC236}">
                <a16:creationId xmlns:a16="http://schemas.microsoft.com/office/drawing/2014/main" id="{CB12468A-5808-0A49-88D0-A270B56C01FE}"/>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rPr>
              <a:t> </a:t>
            </a:r>
            <a:r>
              <a:rPr lang="en-US" sz="700" dirty="0">
                <a:solidFill>
                  <a:srgbClr val="595959"/>
                </a:solidFill>
                <a:latin typeface="Arial" pitchFamily="-110" charset="0"/>
                <a:ea typeface="ＭＳ Ｐゴシック" pitchFamily="-110" charset="-128"/>
              </a:rPr>
              <a:t>©</a:t>
            </a:r>
            <a:r>
              <a:rPr lang="x-none" sz="700">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213636280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Regular-Slide-photo-Char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10015095"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a:lvl1pPr>
            <a:lvl2pPr>
              <a:defRPr lang="en-US"/>
            </a:lvl2pPr>
            <a:lvl3pPr>
              <a:defRPr lang="en-US"/>
            </a:lvl3pPr>
            <a:lvl4pPr>
              <a:defRPr lang="en-US"/>
            </a:lvl4pPr>
            <a:lvl5pPr>
              <a:defRPr lang="en-US" dirty="0"/>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2" y="756536"/>
            <a:ext cx="11053314" cy="457201"/>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7" name="Picture Placeholder 2">
            <a:extLst>
              <a:ext uri="{FF2B5EF4-FFF2-40B4-BE49-F238E27FC236}">
                <a16:creationId xmlns:a16="http://schemas.microsoft.com/office/drawing/2014/main" id="{C5A31AF3-D4CE-C241-81DC-11DB4C8DE510}"/>
              </a:ext>
            </a:extLst>
          </p:cNvPr>
          <p:cNvSpPr>
            <a:spLocks noGrp="1" noChangeAspect="1"/>
          </p:cNvSpPr>
          <p:nvPr>
            <p:ph type="pic" idx="10" hasCustomPrompt="1"/>
          </p:nvPr>
        </p:nvSpPr>
        <p:spPr>
          <a:xfrm>
            <a:off x="1066798" y="1900069"/>
            <a:ext cx="10015095" cy="4443984"/>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TextBox 7">
            <a:extLst>
              <a:ext uri="{FF2B5EF4-FFF2-40B4-BE49-F238E27FC236}">
                <a16:creationId xmlns:a16="http://schemas.microsoft.com/office/drawing/2014/main" id="{5201B484-DE6D-064B-9A77-7B061BEA63EF}"/>
              </a:ext>
            </a:extLst>
          </p:cNvPr>
          <p:cNvSpPr txBox="1"/>
          <p:nvPr userDrawn="1"/>
        </p:nvSpPr>
        <p:spPr>
          <a:xfrm>
            <a:off x="1069848" y="6469348"/>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rPr>
              <a:t> </a:t>
            </a:r>
            <a:r>
              <a:rPr lang="en-US" sz="700" dirty="0">
                <a:solidFill>
                  <a:srgbClr val="595959"/>
                </a:solidFill>
                <a:latin typeface="Arial" pitchFamily="-110" charset="0"/>
                <a:ea typeface="ＭＳ Ｐゴシック" pitchFamily="-110" charset="-128"/>
              </a:rPr>
              <a:t>©</a:t>
            </a:r>
            <a:r>
              <a:rPr lang="x-none" sz="700">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409691635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Conclusion-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552838A-D563-314C-90AE-0F3BDB2D019F}"/>
              </a:ext>
            </a:extLst>
          </p:cNvPr>
          <p:cNvSpPr/>
          <p:nvPr userDrawn="1"/>
        </p:nvSpPr>
        <p:spPr>
          <a:xfrm>
            <a:off x="2650" y="2409691"/>
            <a:ext cx="8763526"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solidFill>
                <a:srgbClr val="FFFFFF"/>
              </a:solidFill>
            </a:endParaRPr>
          </a:p>
        </p:txBody>
      </p:sp>
      <p:sp>
        <p:nvSpPr>
          <p:cNvPr id="11" name="Rectangle 10">
            <a:extLst>
              <a:ext uri="{FF2B5EF4-FFF2-40B4-BE49-F238E27FC236}">
                <a16:creationId xmlns:a16="http://schemas.microsoft.com/office/drawing/2014/main" id="{94980F9C-BADB-F548-901A-499190A68982}"/>
              </a:ext>
            </a:extLst>
          </p:cNvPr>
          <p:cNvSpPr/>
          <p:nvPr userDrawn="1"/>
        </p:nvSpPr>
        <p:spPr>
          <a:xfrm>
            <a:off x="8766176" y="2409691"/>
            <a:ext cx="3425824" cy="3263900"/>
          </a:xfrm>
          <a:prstGeom prst="rect">
            <a:avLst/>
          </a:prstGeom>
          <a:solidFill>
            <a:schemeClr val="bg1">
              <a:lumMod val="95000"/>
            </a:schemeClr>
          </a:solidFill>
          <a:ln>
            <a:noFill/>
          </a:ln>
        </p:spPr>
        <p:txBody>
          <a:bodyPr vert="horz" lIns="91440" tIns="45720" rIns="91440" bIns="45720" rtlCol="0" anchor="t">
            <a:normAutofit/>
          </a:bodyPr>
          <a:lstStyle/>
          <a:p>
            <a:pPr algn="r" rtl="1">
              <a:lnSpc>
                <a:spcPct val="110000"/>
              </a:lnSpc>
              <a:spcBef>
                <a:spcPts val="900"/>
              </a:spcBef>
              <a:buClr>
                <a:srgbClr val="000000">
                  <a:lumMod val="85000"/>
                  <a:lumOff val="15000"/>
                </a:srgbClr>
              </a:buClr>
              <a:buFont typeface="Garamond" pitchFamily="18" charset="0"/>
              <a:buNone/>
            </a:pPr>
            <a:endParaRPr lang="en-US" sz="2000">
              <a:solidFill>
                <a:srgbClr val="000000"/>
              </a:solidFill>
            </a:endParaRPr>
          </a:p>
        </p:txBody>
      </p:sp>
      <p:sp>
        <p:nvSpPr>
          <p:cNvPr id="2" name="Title 1"/>
          <p:cNvSpPr>
            <a:spLocks noGrp="1"/>
          </p:cNvSpPr>
          <p:nvPr>
            <p:ph type="ctrTitle" hasCustomPrompt="1"/>
          </p:nvPr>
        </p:nvSpPr>
        <p:spPr>
          <a:xfrm>
            <a:off x="528852" y="3034907"/>
            <a:ext cx="8025181" cy="1956585"/>
          </a:xfrm>
          <a:prstGeom prst="rect">
            <a:avLst/>
          </a:prstGeom>
        </p:spPr>
        <p:txBody>
          <a:bodyPr tIns="45720" bIns="45720" anchor="ctr">
            <a:normAutofit/>
          </a:bodyPr>
          <a:lstStyle>
            <a:lvl1pPr algn="r" rtl="1">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ar-SA" dirty="0"/>
              <a:t>شكراً</a:t>
            </a:r>
            <a:endParaRPr lang="en-US" dirty="0"/>
          </a:p>
        </p:txBody>
      </p:sp>
      <p:pic>
        <p:nvPicPr>
          <p:cNvPr id="12" name="Picture 11">
            <a:extLst>
              <a:ext uri="{FF2B5EF4-FFF2-40B4-BE49-F238E27FC236}">
                <a16:creationId xmlns:a16="http://schemas.microsoft.com/office/drawing/2014/main" id="{84D89AA9-703A-C444-B48A-0BE04BFBD4DD}"/>
              </a:ext>
            </a:extLst>
          </p:cNvPr>
          <p:cNvPicPr>
            <a:picLocks noChangeAspect="1"/>
          </p:cNvPicPr>
          <p:nvPr userDrawn="1"/>
        </p:nvPicPr>
        <p:blipFill>
          <a:blip r:embed="rId2"/>
          <a:srcRect/>
          <a:stretch/>
        </p:blipFill>
        <p:spPr>
          <a:xfrm>
            <a:off x="8793695" y="455205"/>
            <a:ext cx="2695448" cy="881888"/>
          </a:xfrm>
          <a:prstGeom prst="rect">
            <a:avLst/>
          </a:prstGeom>
        </p:spPr>
      </p:pic>
    </p:spTree>
    <p:extLst>
      <p:ext uri="{BB962C8B-B14F-4D97-AF65-F5344CB8AC3E}">
        <p14:creationId xmlns:p14="http://schemas.microsoft.com/office/powerpoint/2010/main" val="152057998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11872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8AE5E18F-E44B-4563-9691-0530A5510376}" type="datetimeFigureOut">
              <a:rPr lang="fr-FR" smtClean="0"/>
              <a:t>20/03/2023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8C07182-4E1E-443A-8DDA-9A70C8781256}" type="slidenum">
              <a:rPr lang="fr-FR" smtClean="0"/>
              <a:t>‹#›</a:t>
            </a:fld>
            <a:endParaRPr lang="fr-FR"/>
          </a:p>
        </p:txBody>
      </p:sp>
    </p:spTree>
    <p:extLst>
      <p:ext uri="{BB962C8B-B14F-4D97-AF65-F5344CB8AC3E}">
        <p14:creationId xmlns:p14="http://schemas.microsoft.com/office/powerpoint/2010/main" val="379410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8AE5E18F-E44B-4563-9691-0530A5510376}" type="datetimeFigureOut">
              <a:rPr lang="fr-FR" smtClean="0"/>
              <a:t>20/03/2023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8C07182-4E1E-443A-8DDA-9A70C8781256}" type="slidenum">
              <a:rPr lang="fr-FR" smtClean="0"/>
              <a:t>‹#›</a:t>
            </a:fld>
            <a:endParaRPr lang="fr-FR"/>
          </a:p>
        </p:txBody>
      </p:sp>
    </p:spTree>
    <p:extLst>
      <p:ext uri="{BB962C8B-B14F-4D97-AF65-F5344CB8AC3E}">
        <p14:creationId xmlns:p14="http://schemas.microsoft.com/office/powerpoint/2010/main" val="1075001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Modifiez le style du titre</a:t>
            </a:r>
          </a:p>
        </p:txBody>
      </p:sp>
      <p:sp>
        <p:nvSpPr>
          <p:cNvPr id="3" name="Espace réservé de la date 2"/>
          <p:cNvSpPr>
            <a:spLocks noGrp="1"/>
          </p:cNvSpPr>
          <p:nvPr>
            <p:ph type="dt" sz="half" idx="10"/>
          </p:nvPr>
        </p:nvSpPr>
        <p:spPr/>
        <p:txBody>
          <a:bodyPr/>
          <a:lstStyle/>
          <a:p>
            <a:fld id="{8AE5E18F-E44B-4563-9691-0530A5510376}" type="datetimeFigureOut">
              <a:rPr lang="fr-FR" smtClean="0"/>
              <a:t>20/03/2023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8C07182-4E1E-443A-8DDA-9A70C8781256}" type="slidenum">
              <a:rPr lang="fr-FR" smtClean="0"/>
              <a:t>‹#›</a:t>
            </a:fld>
            <a:endParaRPr lang="fr-FR"/>
          </a:p>
        </p:txBody>
      </p:sp>
      <p:sp>
        <p:nvSpPr>
          <p:cNvPr id="6" name="Rectangle 5">
            <a:extLst>
              <a:ext uri="{FF2B5EF4-FFF2-40B4-BE49-F238E27FC236}">
                <a16:creationId xmlns:a16="http://schemas.microsoft.com/office/drawing/2014/main" id="{9FD343C2-E4F1-7F46-A2F1-08FBA3E6E026}"/>
              </a:ext>
            </a:extLst>
          </p:cNvPr>
          <p:cNvSpPr/>
          <p:nvPr userDrawn="1"/>
        </p:nvSpPr>
        <p:spPr>
          <a:xfrm>
            <a:off x="0" y="292608"/>
            <a:ext cx="12192000" cy="1078992"/>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8" name="Rectangle 7">
            <a:extLst>
              <a:ext uri="{FF2B5EF4-FFF2-40B4-BE49-F238E27FC236}">
                <a16:creationId xmlns:a16="http://schemas.microsoft.com/office/drawing/2014/main" id="{D3096051-E13F-F44E-BDF1-B2B2CF790B82}"/>
              </a:ext>
            </a:extLst>
          </p:cNvPr>
          <p:cNvSpPr/>
          <p:nvPr userDrawn="1"/>
        </p:nvSpPr>
        <p:spPr>
          <a:xfrm>
            <a:off x="9939" y="1900069"/>
            <a:ext cx="12192000" cy="4443984"/>
          </a:xfrm>
          <a:prstGeom prst="rect">
            <a:avLst/>
          </a:prstGeom>
          <a:solidFill>
            <a:srgbClr val="FFFFFF">
              <a:lumMod val="95000"/>
            </a:srgbClr>
          </a:solidFill>
          <a:ln>
            <a:noFill/>
          </a:ln>
        </p:spPr>
        <p:txBody>
          <a:bodyPr vert="horz" lIns="91440" tIns="45720" rIns="91440" bIns="45720" rtlCol="0" anchor="t">
            <a:normAutofit/>
          </a:bodyPr>
          <a:lstStyle/>
          <a:p>
            <a:pPr marL="0" marR="0" lvl="0" indent="0" defTabSz="914400" eaLnBrk="1" fontAlgn="auto" latinLnBrk="0" hangingPunct="1">
              <a:lnSpc>
                <a:spcPct val="110000"/>
              </a:lnSpc>
              <a:spcBef>
                <a:spcPts val="900"/>
              </a:spcBef>
              <a:spcAft>
                <a:spcPts val="0"/>
              </a:spcAft>
              <a:buClr>
                <a:srgbClr val="000000">
                  <a:lumMod val="85000"/>
                  <a:lumOff val="15000"/>
                </a:srgbClr>
              </a:buClr>
              <a:buSzTx/>
              <a:buFont typeface="Garamond" pitchFamily="18" charset="0"/>
              <a:buNone/>
              <a:tabLst/>
              <a:defRPr/>
            </a:pPr>
            <a:endParaRPr kumimoji="0" lang="en-US" sz="2000" b="0" i="0" u="none" strike="noStrike" kern="0" cap="none" spc="0" normalizeH="0" baseline="0" noProof="0">
              <a:ln>
                <a:noFill/>
              </a:ln>
              <a:solidFill>
                <a:srgbClr val="000000"/>
              </a:solidFill>
              <a:effectLst/>
              <a:uLnTx/>
              <a:uFillTx/>
              <a:latin typeface="Selawik Light" panose="02020404030301010803"/>
            </a:endParaRPr>
          </a:p>
        </p:txBody>
      </p:sp>
      <p:sp>
        <p:nvSpPr>
          <p:cNvPr id="9" name="TextBox 8">
            <a:extLst>
              <a:ext uri="{FF2B5EF4-FFF2-40B4-BE49-F238E27FC236}">
                <a16:creationId xmlns:a16="http://schemas.microsoft.com/office/drawing/2014/main" id="{8FFCAA90-DAAD-2C45-8A9C-FFA1D0AB0983}"/>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dirty="0">
                <a:solidFill>
                  <a:srgbClr val="595959"/>
                </a:solidFill>
                <a:latin typeface="Arial" pitchFamily="-110" charset="0"/>
                <a:ea typeface="ＭＳ Ｐゴシック" pitchFamily="-110" charset="-128"/>
              </a:rPr>
              <a:t> </a:t>
            </a:r>
            <a:r>
              <a:rPr lang="en-US" sz="700" dirty="0">
                <a:solidFill>
                  <a:srgbClr val="595959"/>
                </a:solidFill>
                <a:latin typeface="Arial" pitchFamily="-110" charset="0"/>
                <a:ea typeface="ＭＳ Ｐゴシック" pitchFamily="-110" charset="-128"/>
              </a:rPr>
              <a:t>©</a:t>
            </a:r>
            <a:r>
              <a:rPr lang="x-none" sz="700" dirty="0">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923245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AE5E18F-E44B-4563-9691-0530A5510376}" type="datetimeFigureOut">
              <a:rPr lang="fr-FR" smtClean="0"/>
              <a:t>20/03/2023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8C07182-4E1E-443A-8DDA-9A70C8781256}" type="slidenum">
              <a:rPr lang="fr-FR" smtClean="0"/>
              <a:t>‹#›</a:t>
            </a:fld>
            <a:endParaRPr lang="fr-FR"/>
          </a:p>
        </p:txBody>
      </p:sp>
    </p:spTree>
    <p:extLst>
      <p:ext uri="{BB962C8B-B14F-4D97-AF65-F5344CB8AC3E}">
        <p14:creationId xmlns:p14="http://schemas.microsoft.com/office/powerpoint/2010/main" val="1527100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8AE5E18F-E44B-4563-9691-0530A5510376}" type="datetimeFigureOut">
              <a:rPr lang="fr-FR" smtClean="0"/>
              <a:t>20/03/2023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8C07182-4E1E-443A-8DDA-9A70C8781256}" type="slidenum">
              <a:rPr lang="fr-FR" smtClean="0"/>
              <a:t>‹#›</a:t>
            </a:fld>
            <a:endParaRPr lang="fr-FR"/>
          </a:p>
        </p:txBody>
      </p:sp>
    </p:spTree>
    <p:extLst>
      <p:ext uri="{BB962C8B-B14F-4D97-AF65-F5344CB8AC3E}">
        <p14:creationId xmlns:p14="http://schemas.microsoft.com/office/powerpoint/2010/main" val="830291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8AE5E18F-E44B-4563-9691-0530A5510376}" type="datetimeFigureOut">
              <a:rPr lang="fr-FR" smtClean="0"/>
              <a:t>20/03/2023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8C07182-4E1E-443A-8DDA-9A70C8781256}" type="slidenum">
              <a:rPr lang="fr-FR" smtClean="0"/>
              <a:t>‹#›</a:t>
            </a:fld>
            <a:endParaRPr lang="fr-FR"/>
          </a:p>
        </p:txBody>
      </p:sp>
    </p:spTree>
    <p:extLst>
      <p:ext uri="{BB962C8B-B14F-4D97-AF65-F5344CB8AC3E}">
        <p14:creationId xmlns:p14="http://schemas.microsoft.com/office/powerpoint/2010/main" val="3178492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E5E18F-E44B-4563-9691-0530A5510376}" type="datetimeFigureOut">
              <a:rPr lang="fr-FR" smtClean="0"/>
              <a:t>20/03/2023</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C07182-4E1E-443A-8DDA-9A70C8781256}" type="slidenum">
              <a:rPr lang="fr-FR" smtClean="0"/>
              <a:t>‹#›</a:t>
            </a:fld>
            <a:endParaRPr lang="fr-FR"/>
          </a:p>
        </p:txBody>
      </p:sp>
    </p:spTree>
    <p:extLst>
      <p:ext uri="{BB962C8B-B14F-4D97-AF65-F5344CB8AC3E}">
        <p14:creationId xmlns:p14="http://schemas.microsoft.com/office/powerpoint/2010/main" val="444897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70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28245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sldNum="0" hdr="0" ftr="0" dt="0"/>
  <p:txStyles>
    <p:titleStyle>
      <a:lvl1pPr algn="l" defTabSz="914400" rtl="0" eaLnBrk="1" latinLnBrk="0" hangingPunct="1">
        <a:lnSpc>
          <a:spcPct val="90000"/>
        </a:lnSpc>
        <a:spcBef>
          <a:spcPct val="0"/>
        </a:spcBef>
        <a:buNone/>
        <a:defRPr lang="en-US" sz="4000" b="1"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85164153"/>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Lst>
  <p:hf sldNum="0" hdr="0" ftr="0" dt="0"/>
  <p:txStyles>
    <p:titleStyle>
      <a:lvl1pPr algn="l" defTabSz="914400" rtl="0" eaLnBrk="1" latinLnBrk="0" hangingPunct="1">
        <a:lnSpc>
          <a:spcPct val="90000"/>
        </a:lnSpc>
        <a:spcBef>
          <a:spcPct val="0"/>
        </a:spcBef>
        <a:buNone/>
        <a:defRPr lang="en-US" sz="4000" b="1"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79719-EC25-F44A-935D-57F558B86ED5}"/>
              </a:ext>
            </a:extLst>
          </p:cNvPr>
          <p:cNvSpPr>
            <a:spLocks noGrp="1"/>
          </p:cNvSpPr>
          <p:nvPr>
            <p:ph type="ctrTitle"/>
          </p:nvPr>
        </p:nvSpPr>
        <p:spPr>
          <a:xfrm>
            <a:off x="935183" y="1025236"/>
            <a:ext cx="10113818" cy="2390489"/>
          </a:xfrm>
        </p:spPr>
        <p:txBody>
          <a:bodyPr>
            <a:normAutofit fontScale="90000"/>
          </a:bodyPr>
          <a:lstStyle/>
          <a:p>
            <a:pPr>
              <a:lnSpc>
                <a:spcPct val="107000"/>
              </a:lnSpc>
              <a:spcAft>
                <a:spcPts val="800"/>
              </a:spcAft>
            </a:pPr>
            <a:br>
              <a:rPr lang="ar-SA" sz="4400" dirty="0">
                <a:latin typeface="Times New Roman" panose="02020603050405020304" pitchFamily="18" charset="0"/>
                <a:ea typeface="Calibri" panose="020F0502020204030204" pitchFamily="34" charset="0"/>
                <a:cs typeface="Times New Roman" panose="02020603050405020304" pitchFamily="18" charset="0"/>
              </a:rPr>
            </a:br>
            <a:r>
              <a:rPr lang="ar-LB" sz="4400" dirty="0">
                <a:latin typeface="Times New Roman" panose="02020603050405020304" pitchFamily="18" charset="0"/>
                <a:ea typeface="Calibri" panose="020F0502020204030204" pitchFamily="34" charset="0"/>
                <a:cs typeface="Times New Roman" panose="02020603050405020304" pitchFamily="18" charset="0"/>
              </a:rPr>
              <a:t>إطار إ</a:t>
            </a:r>
            <a:r>
              <a:rPr lang="ar-AE" sz="4400" dirty="0" err="1">
                <a:latin typeface="Times New Roman" panose="02020603050405020304" pitchFamily="18" charset="0"/>
                <a:ea typeface="Calibri" panose="020F0502020204030204" pitchFamily="34" charset="0"/>
                <a:cs typeface="Times New Roman" panose="02020603050405020304" pitchFamily="18" charset="0"/>
              </a:rPr>
              <a:t>ستراتيجية</a:t>
            </a:r>
            <a:r>
              <a:rPr lang="ar-AE" sz="4400" dirty="0">
                <a:latin typeface="Times New Roman" panose="02020603050405020304" pitchFamily="18" charset="0"/>
                <a:ea typeface="Calibri" panose="020F0502020204030204" pitchFamily="34" charset="0"/>
                <a:cs typeface="Times New Roman" panose="02020603050405020304" pitchFamily="18" charset="0"/>
              </a:rPr>
              <a:t> لتحسين نظم تسجيل الأحوال المدنية والإحصاءات الحيوية</a:t>
            </a:r>
            <a:r>
              <a:rPr lang="ar-SA" sz="4400" dirty="0">
                <a:latin typeface="Times New Roman" panose="02020603050405020304" pitchFamily="18" charset="0"/>
                <a:ea typeface="Calibri" panose="020F0502020204030204" pitchFamily="34" charset="0"/>
                <a:cs typeface="Times New Roman" panose="02020603050405020304" pitchFamily="18" charset="0"/>
              </a:rPr>
              <a:t> </a:t>
            </a:r>
            <a:r>
              <a:rPr lang="ar-AE" sz="4400" dirty="0">
                <a:latin typeface="Times New Roman" panose="02020603050405020304" pitchFamily="18" charset="0"/>
                <a:ea typeface="Calibri" panose="020F0502020204030204" pitchFamily="34" charset="0"/>
                <a:cs typeface="Times New Roman" panose="02020603050405020304" pitchFamily="18" charset="0"/>
              </a:rPr>
              <a:t>في ال</a:t>
            </a:r>
            <a:r>
              <a:rPr lang="ar-LB" sz="4400" dirty="0">
                <a:latin typeface="Times New Roman" panose="02020603050405020304" pitchFamily="18" charset="0"/>
                <a:ea typeface="Calibri" panose="020F0502020204030204" pitchFamily="34" charset="0"/>
                <a:cs typeface="Times New Roman" panose="02020603050405020304" pitchFamily="18" charset="0"/>
              </a:rPr>
              <a:t>بلدان</a:t>
            </a:r>
            <a:r>
              <a:rPr lang="ar-AE" sz="4400" dirty="0">
                <a:latin typeface="Times New Roman" panose="02020603050405020304" pitchFamily="18" charset="0"/>
                <a:ea typeface="Calibri" panose="020F0502020204030204" pitchFamily="34" charset="0"/>
                <a:cs typeface="Times New Roman" panose="02020603050405020304" pitchFamily="18" charset="0"/>
              </a:rPr>
              <a:t> العربية </a:t>
            </a:r>
            <a:r>
              <a:rPr lang="ar-SA" sz="4400" dirty="0">
                <a:latin typeface="Times New Roman" panose="02020603050405020304" pitchFamily="18" charset="0"/>
                <a:ea typeface="Calibri" panose="020F0502020204030204" pitchFamily="34" charset="0"/>
                <a:cs typeface="Times New Roman" panose="02020603050405020304" pitchFamily="18" charset="0"/>
              </a:rPr>
              <a:t> </a:t>
            </a:r>
            <a:r>
              <a:rPr lang="ar-AE" sz="4400" dirty="0">
                <a:latin typeface="Times New Roman" panose="02020603050405020304" pitchFamily="18" charset="0"/>
                <a:ea typeface="Calibri" panose="020F0502020204030204" pitchFamily="34" charset="0"/>
                <a:cs typeface="Times New Roman" panose="02020603050405020304" pitchFamily="18" charset="0"/>
              </a:rPr>
              <a:t>للفترة </a:t>
            </a:r>
            <a:r>
              <a:rPr lang="en-US" sz="4400" dirty="0">
                <a:latin typeface="Times New Roman" panose="02020603050405020304" pitchFamily="18" charset="0"/>
                <a:ea typeface="Calibri" panose="020F0502020204030204" pitchFamily="34" charset="0"/>
                <a:cs typeface="Times New Roman" panose="02020603050405020304" pitchFamily="18" charset="0"/>
              </a:rPr>
              <a:t>2021</a:t>
            </a:r>
            <a:r>
              <a:rPr lang="ar-AE" sz="4400" dirty="0">
                <a:latin typeface="Times New Roman" panose="02020603050405020304" pitchFamily="18" charset="0"/>
                <a:ea typeface="Calibri" panose="020F0502020204030204" pitchFamily="34" charset="0"/>
                <a:cs typeface="Times New Roman" panose="02020603050405020304" pitchFamily="18" charset="0"/>
              </a:rPr>
              <a:t>-</a:t>
            </a:r>
            <a:r>
              <a:rPr lang="en-US" sz="4400" dirty="0">
                <a:latin typeface="Times New Roman" panose="02020603050405020304" pitchFamily="18" charset="0"/>
                <a:ea typeface="Calibri" panose="020F0502020204030204" pitchFamily="34" charset="0"/>
                <a:cs typeface="Times New Roman" panose="02020603050405020304" pitchFamily="18" charset="0"/>
              </a:rPr>
              <a:t>2025</a:t>
            </a:r>
            <a:br>
              <a:rPr lang="ar-SA" sz="4400" dirty="0">
                <a:latin typeface="Times New Roman" panose="02020603050405020304" pitchFamily="18" charset="0"/>
                <a:ea typeface="Calibri" panose="020F0502020204030204" pitchFamily="34" charset="0"/>
                <a:cs typeface="Times New Roman" panose="02020603050405020304" pitchFamily="18" charset="0"/>
              </a:rPr>
            </a:br>
            <a:r>
              <a:rPr lang="ar-EG" sz="3100" dirty="0">
                <a:latin typeface="Times New Roman" panose="02020603050405020304" pitchFamily="18" charset="0"/>
                <a:ea typeface="Calibri" panose="020F0502020204030204" pitchFamily="34" charset="0"/>
                <a:cs typeface="Times New Roman" panose="02020603050405020304" pitchFamily="18" charset="0"/>
              </a:rPr>
              <a:t>اسماعيل لبد</a:t>
            </a:r>
            <a:br>
              <a:rPr lang="ar-EG" sz="3100" dirty="0">
                <a:latin typeface="Times New Roman" panose="02020603050405020304" pitchFamily="18" charset="0"/>
                <a:ea typeface="Calibri" panose="020F0502020204030204" pitchFamily="34" charset="0"/>
                <a:cs typeface="Times New Roman" panose="02020603050405020304" pitchFamily="18" charset="0"/>
              </a:rPr>
            </a:br>
            <a:r>
              <a:rPr lang="ar-EG" sz="3100" dirty="0">
                <a:latin typeface="Times New Roman" panose="02020603050405020304" pitchFamily="18" charset="0"/>
                <a:ea typeface="Calibri" panose="020F0502020204030204" pitchFamily="34" charset="0"/>
                <a:cs typeface="Times New Roman" panose="02020603050405020304" pitchFamily="18" charset="0"/>
              </a:rPr>
              <a:t>صندوق الامم المتحدة للسكان</a:t>
            </a:r>
            <a:br>
              <a:rPr lang="ar-EG" sz="4400" dirty="0">
                <a:latin typeface="Times New Roman" panose="02020603050405020304" pitchFamily="18" charset="0"/>
                <a:ea typeface="Calibri" panose="020F0502020204030204" pitchFamily="34" charset="0"/>
                <a:cs typeface="Times New Roman" panose="02020603050405020304" pitchFamily="18" charset="0"/>
              </a:rPr>
            </a:br>
            <a:endParaRPr lang="ar-AE" sz="44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1">
            <a:extLst>
              <a:ext uri="{FF2B5EF4-FFF2-40B4-BE49-F238E27FC236}">
                <a16:creationId xmlns:a16="http://schemas.microsoft.com/office/drawing/2014/main" id="{6DD9B72D-F1F5-4AA4-BE3D-EB8D0DFDA631}"/>
              </a:ext>
            </a:extLst>
          </p:cNvPr>
          <p:cNvSpPr>
            <a:spLocks noGrp="1" noChangeArrowheads="1"/>
          </p:cNvSpPr>
          <p:nvPr>
            <p:ph type="subTitle" idx="1"/>
          </p:nvPr>
        </p:nvSpPr>
        <p:spPr bwMode="auto">
          <a:xfrm>
            <a:off x="226503" y="3659668"/>
            <a:ext cx="11778143" cy="650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r>
              <a:rPr lang="ar-EG" sz="2000" dirty="0"/>
              <a:t>اجتماع اللجنة الاستشارية الفنية للاحصاءات الديمغرافية والاجتماعية الخامس</a:t>
            </a:r>
          </a:p>
          <a:p>
            <a:r>
              <a:rPr lang="ar-EG" sz="2000" dirty="0"/>
              <a:t>بيروت 7-8 مارس 2023</a:t>
            </a:r>
          </a:p>
        </p:txBody>
      </p:sp>
      <p:pic>
        <p:nvPicPr>
          <p:cNvPr id="3" name="Picture 2" descr="C:\Users\yaibrahim\Documents\logo\UNFPA-logo.jpg">
            <a:extLst>
              <a:ext uri="{FF2B5EF4-FFF2-40B4-BE49-F238E27FC236}">
                <a16:creationId xmlns:a16="http://schemas.microsoft.com/office/drawing/2014/main" id="{CF108F7E-B8BB-7CF1-BC55-A273C2499751}"/>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100000" l="2113" r="100000">
                        <a14:foregroundMark x1="8099" y1="25532" x2="8099" y2="25532"/>
                        <a14:foregroundMark x1="25000" y1="21277" x2="25000" y2="21277"/>
                        <a14:foregroundMark x1="42606" y1="24468" x2="42606" y2="24468"/>
                        <a14:foregroundMark x1="54930" y1="45745" x2="54930" y2="45745"/>
                        <a14:foregroundMark x1="46479" y1="45745" x2="46479" y2="45745"/>
                        <a14:foregroundMark x1="36972" y1="46277" x2="36972" y2="46277"/>
                        <a14:foregroundMark x1="49648" y1="54787" x2="49648" y2="54787"/>
                        <a14:foregroundMark x1="43662" y1="43617" x2="43662" y2="43617"/>
                        <a14:foregroundMark x1="45070" y1="72872" x2="45070" y2="72872"/>
                        <a14:foregroundMark x1="27113" y1="80319" x2="27113" y2="80319"/>
                        <a14:foregroundMark x1="25000" y1="49468" x2="25000" y2="49468"/>
                        <a14:foregroundMark x1="10563" y1="49468" x2="10563" y2="49468"/>
                        <a14:foregroundMark x1="9507" y1="75532" x2="9507" y2="75532"/>
                        <a14:foregroundMark x1="54930" y1="38298" x2="54930" y2="38298"/>
                        <a14:foregroundMark x1="55986" y1="55319" x2="55986" y2="55319"/>
                        <a14:foregroundMark x1="50704" y1="41489" x2="50704" y2="41489"/>
                        <a14:foregroundMark x1="53521" y1="52660" x2="53521" y2="52660"/>
                        <a14:foregroundMark x1="54577" y1="41489" x2="54577" y2="41489"/>
                        <a14:foregroundMark x1="54930" y1="57447" x2="54930" y2="57447"/>
                        <a14:foregroundMark x1="54577" y1="54255" x2="54577" y2="54255"/>
                        <a14:foregroundMark x1="53873" y1="49468" x2="53873" y2="49468"/>
                        <a14:foregroundMark x1="54930" y1="51596" x2="54930" y2="51596"/>
                        <a14:foregroundMark x1="96479" y1="55851" x2="96479" y2="55851"/>
                        <a14:foregroundMark x1="96831" y1="57447" x2="96831" y2="57447"/>
                        <a14:backgroundMark x1="52113" y1="43617" x2="52113" y2="43617"/>
                        <a14:backgroundMark x1="53169" y1="49468" x2="53169" y2="49468"/>
                        <a14:backgroundMark x1="51761" y1="54255" x2="51761" y2="54255"/>
                        <a14:backgroundMark x1="52465" y1="44149" x2="52465" y2="44149"/>
                        <a14:backgroundMark x1="52113" y1="51596" x2="52113" y2="51596"/>
                        <a14:backgroundMark x1="98592" y1="57979" x2="98592" y2="57979"/>
                        <a14:backgroundMark x1="98239" y1="55319" x2="98239" y2="55319"/>
                      </a14:backgroundRemoval>
                    </a14:imgEffect>
                  </a14:imgLayer>
                </a14:imgProps>
              </a:ext>
              <a:ext uri="{28A0092B-C50C-407E-A947-70E740481C1C}">
                <a14:useLocalDpi xmlns:a14="http://schemas.microsoft.com/office/drawing/2010/main" val="0"/>
              </a:ext>
            </a:extLst>
          </a:blip>
          <a:srcRect/>
          <a:stretch>
            <a:fillRect/>
          </a:stretch>
        </p:blipFill>
        <p:spPr bwMode="auto">
          <a:xfrm>
            <a:off x="40161" y="243307"/>
            <a:ext cx="2477956" cy="9805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55053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lowchart: Document 8">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175" y="0"/>
            <a:ext cx="3248025" cy="3400426"/>
          </a:xfrm>
          <a:prstGeom prst="flowChartDocumen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p:cNvSpPr>
            <a:spLocks noGrp="1"/>
          </p:cNvSpPr>
          <p:nvPr>
            <p:ph type="title"/>
          </p:nvPr>
        </p:nvSpPr>
        <p:spPr>
          <a:xfrm>
            <a:off x="838200" y="171162"/>
            <a:ext cx="2840182" cy="2371148"/>
          </a:xfrm>
        </p:spPr>
        <p:txBody>
          <a:bodyPr>
            <a:normAutofit/>
          </a:bodyPr>
          <a:lstStyle/>
          <a:p>
            <a:pPr lvl="0"/>
            <a:br>
              <a:rPr lang="en-US" sz="2200" b="1">
                <a:solidFill>
                  <a:srgbClr val="FFFFFF"/>
                </a:solidFill>
                <a:latin typeface="Times New Roman" panose="02020603050405020304" pitchFamily="18" charset="0"/>
                <a:ea typeface="Times New Roman" panose="02020603050405020304" pitchFamily="18" charset="0"/>
              </a:rPr>
            </a:br>
            <a:r>
              <a:rPr lang="ar-SA" sz="2200" b="1">
                <a:solidFill>
                  <a:srgbClr val="FFFFFF"/>
                </a:solidFill>
                <a:latin typeface="Times New Roman" panose="02020603050405020304" pitchFamily="18" charset="0"/>
                <a:ea typeface="Times New Roman" panose="02020603050405020304" pitchFamily="18" charset="0"/>
              </a:rPr>
              <a:t>ا</a:t>
            </a:r>
            <a:r>
              <a:rPr lang="ar-AE" sz="2200" b="1">
                <a:solidFill>
                  <a:srgbClr val="FFFFFF"/>
                </a:solidFill>
                <a:latin typeface="Times New Roman" panose="02020603050405020304" pitchFamily="18" charset="0"/>
                <a:ea typeface="Times New Roman" panose="02020603050405020304" pitchFamily="18" charset="0"/>
              </a:rPr>
              <a:t>لاستراتيجية الإقليمية لتحسين نظم تسجيل الأحوال المدنية </a:t>
            </a:r>
            <a:br>
              <a:rPr lang="en-US" sz="2200" b="1">
                <a:solidFill>
                  <a:srgbClr val="FFFFFF"/>
                </a:solidFill>
                <a:latin typeface="Times New Roman" panose="02020603050405020304" pitchFamily="18" charset="0"/>
                <a:ea typeface="Times New Roman" panose="02020603050405020304" pitchFamily="18" charset="0"/>
              </a:rPr>
            </a:br>
            <a:r>
              <a:rPr lang="ar-AE" sz="2200" b="1">
                <a:solidFill>
                  <a:srgbClr val="FFFFFF"/>
                </a:solidFill>
                <a:latin typeface="Times New Roman" panose="02020603050405020304" pitchFamily="18" charset="0"/>
                <a:ea typeface="Times New Roman" panose="02020603050405020304" pitchFamily="18" charset="0"/>
              </a:rPr>
              <a:t>والإحصاءات الحيوية للفترة 2014-2019</a:t>
            </a:r>
            <a:r>
              <a:rPr kumimoji="0" lang="fr-FR" sz="2200" b="0" i="0" u="none" strike="noStrike" cap="none" normalizeH="0" baseline="0">
                <a:ln>
                  <a:noFill/>
                </a:ln>
                <a:solidFill>
                  <a:srgbClr val="FFFFFF"/>
                </a:solidFill>
                <a:effectLst/>
              </a:rPr>
              <a:t> </a:t>
            </a:r>
            <a:br>
              <a:rPr kumimoji="0" lang="fr-FR" sz="2200" b="0" i="0" u="none" strike="noStrike" cap="none" normalizeH="0" baseline="0">
                <a:ln>
                  <a:noFill/>
                </a:ln>
                <a:solidFill>
                  <a:srgbClr val="FFFFFF"/>
                </a:solidFill>
                <a:effectLst/>
                <a:cs typeface="Arial" panose="020B0604020202020204" pitchFamily="34" charset="0"/>
              </a:rPr>
            </a:br>
            <a:endParaRPr lang="fr-FR" sz="2200">
              <a:solidFill>
                <a:srgbClr val="FFFFFF"/>
              </a:solidFill>
            </a:endParaRPr>
          </a:p>
        </p:txBody>
      </p:sp>
      <p:pic>
        <p:nvPicPr>
          <p:cNvPr id="4" name="Picture 3">
            <a:extLst>
              <a:ext uri="{FF2B5EF4-FFF2-40B4-BE49-F238E27FC236}">
                <a16:creationId xmlns:a16="http://schemas.microsoft.com/office/drawing/2014/main" id="{DF260212-3DCE-46D4-9536-57B93676C3F0}"/>
              </a:ext>
            </a:extLst>
          </p:cNvPr>
          <p:cNvPicPr>
            <a:picLocks noChangeAspect="1"/>
          </p:cNvPicPr>
          <p:nvPr/>
        </p:nvPicPr>
        <p:blipFill>
          <a:blip r:embed="rId2"/>
          <a:stretch>
            <a:fillRect/>
          </a:stretch>
        </p:blipFill>
        <p:spPr>
          <a:xfrm>
            <a:off x="3878407" y="1119883"/>
            <a:ext cx="7677063" cy="5095982"/>
          </a:xfrm>
          <a:prstGeom prst="rect">
            <a:avLst/>
          </a:prstGeom>
        </p:spPr>
      </p:pic>
    </p:spTree>
    <p:extLst>
      <p:ext uri="{BB962C8B-B14F-4D97-AF65-F5344CB8AC3E}">
        <p14:creationId xmlns:p14="http://schemas.microsoft.com/office/powerpoint/2010/main" val="619919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961651"/>
          </a:xfrm>
        </p:spPr>
        <p:txBody>
          <a:bodyPr>
            <a:normAutofit fontScale="90000"/>
          </a:bodyPr>
          <a:lstStyle/>
          <a:p>
            <a:pPr lvl="0" algn="r" rtl="1" eaLnBrk="0" fontAlgn="base" hangingPunct="0">
              <a:spcAft>
                <a:spcPct val="0"/>
              </a:spcAft>
            </a:pPr>
            <a:br>
              <a:rPr kumimoji="0" lang="fr-FR" sz="3200" b="0" i="0" u="none" strike="noStrike" cap="none" normalizeH="0" baseline="0" dirty="0">
                <a:ln>
                  <a:noFill/>
                </a:ln>
                <a:solidFill>
                  <a:schemeClr val="bg1"/>
                </a:solidFill>
                <a:effectLst/>
              </a:rPr>
            </a:br>
            <a:r>
              <a:rPr lang="ar-AE" sz="3600" b="1" dirty="0">
                <a:solidFill>
                  <a:schemeClr val="bg1"/>
                </a:solidFill>
                <a:latin typeface="Times New Roman" panose="02020603050405020304" pitchFamily="18" charset="0"/>
                <a:ea typeface="Calibri" panose="020F0502020204030204" pitchFamily="34" charset="0"/>
              </a:rPr>
              <a:t>الحق </a:t>
            </a:r>
            <a:r>
              <a:rPr lang="ar-LB" sz="3600" b="1" dirty="0">
                <a:solidFill>
                  <a:schemeClr val="bg1"/>
                </a:solidFill>
                <a:latin typeface="Times New Roman" panose="02020603050405020304" pitchFamily="18" charset="0"/>
                <a:ea typeface="Calibri" panose="020F0502020204030204" pitchFamily="34" charset="0"/>
              </a:rPr>
              <a:t>التسجيل المدني و</a:t>
            </a:r>
            <a:r>
              <a:rPr lang="ar-AE" sz="3600" b="1" dirty="0">
                <a:solidFill>
                  <a:schemeClr val="bg1"/>
                </a:solidFill>
                <a:latin typeface="Times New Roman" panose="02020603050405020304" pitchFamily="18" charset="0"/>
                <a:ea typeface="Calibri" panose="020F0502020204030204" pitchFamily="34" charset="0"/>
              </a:rPr>
              <a:t>في الهوية</a:t>
            </a:r>
            <a:r>
              <a:rPr lang="ar-LB" sz="3600" b="1" dirty="0">
                <a:solidFill>
                  <a:schemeClr val="bg1"/>
                </a:solidFill>
                <a:latin typeface="Times New Roman" panose="02020603050405020304" pitchFamily="18" charset="0"/>
                <a:ea typeface="Calibri" panose="020F0502020204030204" pitchFamily="34" charset="0"/>
              </a:rPr>
              <a:t> القانونية</a:t>
            </a:r>
            <a:br>
              <a:rPr lang="ar-AE" sz="3200" b="1" dirty="0">
                <a:latin typeface="Times New Roman" panose="02020603050405020304" pitchFamily="18" charset="0"/>
                <a:ea typeface="Calibri" panose="020F0502020204030204" pitchFamily="34" charset="0"/>
              </a:rPr>
            </a:br>
            <a:endParaRPr lang="fr-FR" sz="3200" dirty="0"/>
          </a:p>
        </p:txBody>
      </p:sp>
      <p:sp>
        <p:nvSpPr>
          <p:cNvPr id="9" name="Rectangle 8"/>
          <p:cNvSpPr/>
          <p:nvPr/>
        </p:nvSpPr>
        <p:spPr>
          <a:xfrm>
            <a:off x="1283597" y="1962880"/>
            <a:ext cx="10053638" cy="4647426"/>
          </a:xfrm>
          <a:prstGeom prst="rect">
            <a:avLst/>
          </a:prstGeom>
        </p:spPr>
        <p:txBody>
          <a:bodyPr wrap="square">
            <a:spAutoFit/>
          </a:bodyPr>
          <a:lstStyle/>
          <a:p>
            <a:pPr marL="457200" lvl="0" indent="-457200" algn="r" rtl="1" eaLnBrk="0" fontAlgn="base" hangingPunct="0">
              <a:spcBef>
                <a:spcPct val="0"/>
              </a:spcBef>
              <a:spcAft>
                <a:spcPct val="0"/>
              </a:spcAft>
              <a:buFont typeface="+mj-lt"/>
              <a:buAutoNum type="arabicPeriod"/>
            </a:pPr>
            <a:r>
              <a:rPr kumimoji="0" lang="ar-AE" sz="24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تعريف الحق في الهوية</a:t>
            </a:r>
            <a:endParaRPr kumimoji="0" lang="ar-AE" sz="24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lvl="0" indent="-457200" algn="r" rtl="1" eaLnBrk="0" fontAlgn="base" hangingPunct="0">
              <a:spcBef>
                <a:spcPct val="0"/>
              </a:spcBef>
              <a:spcAft>
                <a:spcPct val="0"/>
              </a:spcAft>
              <a:buFont typeface="+mj-lt"/>
              <a:buAutoNum type="arabicPeriod"/>
            </a:pPr>
            <a:r>
              <a:rPr kumimoji="0" lang="ar-AE" sz="24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العلاقة مع اهداف التنمية المستدامة</a:t>
            </a:r>
            <a:r>
              <a:rPr kumimoji="0" lang="ar-AE"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والغاية 16.9 </a:t>
            </a:r>
            <a:r>
              <a:rPr kumimoji="0" lang="fr-FR"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fr-FR"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توفير</a:t>
            </a:r>
            <a:r>
              <a:rPr kumimoji="0" lang="fr-FR"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fr-FR"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هو</a:t>
            </a:r>
            <a:r>
              <a:rPr kumimoji="0" lang="ar-LB"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ي</a:t>
            </a:r>
            <a:r>
              <a:rPr kumimoji="0" lang="fr-FR"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ة </a:t>
            </a:r>
            <a:r>
              <a:rPr kumimoji="0" lang="fr-FR"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قانونية</a:t>
            </a:r>
            <a:r>
              <a:rPr kumimoji="0" lang="fr-FR"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fr-FR"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للجميع</a:t>
            </a:r>
            <a:r>
              <a:rPr kumimoji="0" lang="fr-FR"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fr-FR"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بما</a:t>
            </a:r>
            <a:r>
              <a:rPr kumimoji="0" lang="fr-FR"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fr-FR"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في</a:t>
            </a:r>
            <a:r>
              <a:rPr kumimoji="0" lang="fr-FR"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fr-FR" sz="2400" b="1"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ذلك</a:t>
            </a:r>
            <a:r>
              <a:rPr kumimoji="0" lang="fr-FR" sz="24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fr-FR" sz="2400" b="1"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تسجيل</a:t>
            </a:r>
            <a:r>
              <a:rPr kumimoji="0" lang="fr-FR" sz="24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fr-FR" sz="2400" b="1"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الم</a:t>
            </a:r>
            <a:r>
              <a:rPr kumimoji="0" lang="ar-LB" sz="24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و</a:t>
            </a:r>
            <a:r>
              <a:rPr kumimoji="0" lang="fr-FR" sz="2400" b="1"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اليد</a:t>
            </a:r>
            <a:r>
              <a:rPr kumimoji="0" lang="fr-FR"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fr-FR" sz="2400" b="0" i="0" u="none" strike="noStrike" cap="none" normalizeH="0" baseline="0" dirty="0">
              <a:ln>
                <a:noFill/>
              </a:ln>
              <a:solidFill>
                <a:schemeClr val="tx1"/>
              </a:solidFill>
              <a:effectLst/>
            </a:endParaRPr>
          </a:p>
          <a:p>
            <a:pPr marL="457200" lvl="0" indent="-457200" algn="r" rtl="1" eaLnBrk="0" fontAlgn="base" hangingPunct="0">
              <a:spcBef>
                <a:spcPct val="0"/>
              </a:spcBef>
              <a:spcAft>
                <a:spcPct val="0"/>
              </a:spcAft>
              <a:buFont typeface="+mj-lt"/>
              <a:buAutoNum type="arabicPeriod"/>
            </a:pPr>
            <a:r>
              <a:rPr kumimoji="0" lang="ar-AE" sz="24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الحق في الهوية في الإعلانات العربية</a:t>
            </a:r>
            <a:r>
              <a:rPr kumimoji="0" lang="ar-AE"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منها</a:t>
            </a:r>
            <a:r>
              <a:rPr kumimoji="0" lang="ar-AE" sz="24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fr-FR" sz="2400" b="0" i="0" u="none" strike="noStrike" cap="none" normalizeH="0" baseline="0" dirty="0">
              <a:ln>
                <a:noFill/>
              </a:ln>
              <a:solidFill>
                <a:schemeClr val="tx1"/>
              </a:solidFill>
              <a:effectLst/>
            </a:endParaRPr>
          </a:p>
          <a:p>
            <a:pPr lvl="1" algn="r" rtl="1" eaLnBrk="0" fontAlgn="base" hangingPunct="0">
              <a:spcBef>
                <a:spcPct val="0"/>
              </a:spcBef>
              <a:spcAft>
                <a:spcPct val="0"/>
              </a:spcAft>
              <a:buFontTx/>
              <a:buChar char="•"/>
            </a:pPr>
            <a:r>
              <a:rPr kumimoji="0" lang="ar-SA"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إعلان الشارقة حول </a:t>
            </a:r>
            <a:r>
              <a:rPr kumimoji="0" lang="ar-SA" sz="2400" b="0" i="0" u="none" strike="noStrike" cap="none" normalizeH="0" baseline="0" dirty="0" bmk="">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ar-SA" sz="2400" b="0" i="0" u="none" strike="noStrike" cap="none" normalizeH="0" baseline="0" dirty="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المبادئ الأساسية لحماية الأطفال اللاجئين </a:t>
            </a:r>
            <a:r>
              <a:rPr kumimoji="0" lang="ar-SA" sz="2400" b="0" i="0" u="none" strike="noStrike" cap="none" normalizeH="0" baseline="0" dirty="0" bmk="">
                <a:ln>
                  <a:noFill/>
                </a:ln>
                <a:solidFill>
                  <a:srgbClr val="050505"/>
                </a:solidFill>
                <a:effectLst/>
                <a:latin typeface="Times New Roman" panose="02020603050405020304" pitchFamily="18" charset="0"/>
                <a:ea typeface="Times New Roman" panose="02020603050405020304" pitchFamily="18" charset="0"/>
                <a:cs typeface="Times New Roman" panose="02020603050405020304" pitchFamily="18" charset="0"/>
              </a:rPr>
              <a:t>الصادر عن مؤتمر "الاستثمار في المستقبل" (اكتوبر/ تشرين أول 2014)</a:t>
            </a:r>
            <a:r>
              <a:rPr kumimoji="0" lang="ar-LB" sz="2400" b="0" i="0" u="none" strike="noStrike" cap="none" normalizeH="0" baseline="0" dirty="0" bmk="">
                <a:ln>
                  <a:noFill/>
                </a:ln>
                <a:solidFill>
                  <a:srgbClr val="050505"/>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fr-FR" sz="2400" b="0" i="0" u="none" strike="noStrike" cap="none" normalizeH="0" baseline="0" dirty="0" bmk="">
              <a:ln>
                <a:noFill/>
              </a:ln>
              <a:solidFill>
                <a:schemeClr val="tx1"/>
              </a:solidFill>
              <a:effectLst/>
            </a:endParaRPr>
          </a:p>
          <a:p>
            <a:pPr lvl="1" algn="r" rtl="1" eaLnBrk="0" fontAlgn="base" hangingPunct="0">
              <a:spcBef>
                <a:spcPct val="0"/>
              </a:spcBef>
              <a:spcAft>
                <a:spcPct val="0"/>
              </a:spcAft>
              <a:buFontTx/>
              <a:buChar char="•"/>
            </a:pPr>
            <a:r>
              <a:rPr kumimoji="0" lang="ar-SA" sz="2400" b="0" i="0" u="none" strike="noStrike" cap="none" normalizeH="0" baseline="0" dirty="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التوصيات الصادرة عن الإعلان العربي "الانتماء والهوية" خلال الاجتماع الإقليمي " أطفالنا ... مستقبلنا" والذي تم عقده بتاريخ 17-18 </a:t>
            </a:r>
            <a:r>
              <a:rPr kumimoji="0" lang="ar-LB" sz="2400" b="0" i="0" u="none" strike="noStrike" cap="none" normalizeH="0" baseline="0" dirty="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تشرين الأول / </a:t>
            </a:r>
            <a:r>
              <a:rPr kumimoji="0" lang="ar-SA" sz="2400" b="0" i="0" u="none" strike="noStrike" cap="none" normalizeH="0" baseline="0" dirty="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أكتوبر 2016،</a:t>
            </a:r>
          </a:p>
          <a:p>
            <a:pPr lvl="1" algn="r" rtl="1" eaLnBrk="0" fontAlgn="base" hangingPunct="0">
              <a:spcBef>
                <a:spcPct val="0"/>
              </a:spcBef>
              <a:spcAft>
                <a:spcPct val="0"/>
              </a:spcAft>
              <a:buFontTx/>
              <a:buChar char="•"/>
            </a:pPr>
            <a:r>
              <a:rPr kumimoji="0" lang="ar-SA" sz="2400" b="0" i="0" u="none" strike="noStrike" cap="none" normalizeH="0" baseline="0" dirty="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التوصيات الصادرة عن البيان الختامي للمؤتمر العربي الأول حول الممارسات الجيدة والفرص الإقليمية لتعزيز حقوق المرأة والمساواة في الحصول على الجنسية بتاريخ 4-6 أكتوبر 2017</a:t>
            </a:r>
            <a:r>
              <a:rPr kumimoji="0" lang="ar-LB" sz="2400" b="0" i="0" u="none" strike="noStrike" cap="none" normalizeH="0" baseline="0" dirty="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ar-AE" sz="2400" b="0" i="0" u="none" strike="noStrike" cap="none" normalizeH="0" baseline="0" dirty="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lvl="1" algn="r" rtl="1" eaLnBrk="0" fontAlgn="base" hangingPunct="0">
              <a:spcBef>
                <a:spcPct val="0"/>
              </a:spcBef>
              <a:spcAft>
                <a:spcPct val="0"/>
              </a:spcAft>
              <a:buFontTx/>
              <a:buChar char="•"/>
            </a:pPr>
            <a:r>
              <a:rPr kumimoji="0" lang="ar-SA" sz="2400" b="0" i="0" u="none" strike="noStrike" cap="none" normalizeH="0" baseline="0" dirty="0" bmk="">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المؤتمر الوزاري حول </a:t>
            </a:r>
            <a:r>
              <a:rPr kumimoji="0" lang="ar-SA"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ar-SA"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الانتماء والهوية القانوني المنعقد في تونس في 18 شباط / فبراير 2018</a:t>
            </a:r>
            <a:r>
              <a:rPr kumimoji="0" lang="fr-FR" sz="3200" b="0" i="0" u="none" strike="noStrike" cap="none" normalizeH="0" baseline="0" dirty="0">
                <a:ln>
                  <a:noFill/>
                </a:ln>
                <a:solidFill>
                  <a:schemeClr val="tx1"/>
                </a:solidFill>
                <a:effectLst/>
              </a:rPr>
              <a:t> </a:t>
            </a:r>
            <a:endParaRPr kumimoji="0" lang="fr-FR" sz="3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lvl="0" eaLnBrk="0" fontAlgn="base" hangingPunct="0">
              <a:spcBef>
                <a:spcPct val="0"/>
              </a:spcBef>
              <a:spcAft>
                <a:spcPct val="0"/>
              </a:spcAft>
            </a:pPr>
            <a:endParaRPr kumimoji="0" lang="fr-FR"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4117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lowchart: Document 8">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175" y="0"/>
            <a:ext cx="3248025" cy="3400426"/>
          </a:xfrm>
          <a:prstGeom prst="flowChartDocumen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p:cNvSpPr>
            <a:spLocks noGrp="1"/>
          </p:cNvSpPr>
          <p:nvPr>
            <p:ph type="title"/>
          </p:nvPr>
        </p:nvSpPr>
        <p:spPr>
          <a:xfrm>
            <a:off x="838200" y="171162"/>
            <a:ext cx="2840182" cy="2371148"/>
          </a:xfrm>
        </p:spPr>
        <p:txBody>
          <a:bodyPr>
            <a:normAutofit/>
          </a:bodyPr>
          <a:lstStyle/>
          <a:p>
            <a:pPr lvl="0"/>
            <a:r>
              <a:rPr lang="ar-SA" sz="3200" b="1">
                <a:solidFill>
                  <a:srgbClr val="FFFFFF"/>
                </a:solidFill>
                <a:latin typeface="Times New Roman" panose="02020603050405020304" pitchFamily="18" charset="0"/>
                <a:ea typeface="Times New Roman" panose="02020603050405020304" pitchFamily="18" charset="0"/>
              </a:rPr>
              <a:t>ح</a:t>
            </a:r>
            <a:r>
              <a:rPr lang="ar-SA" sz="3200" b="1" bmk="">
                <a:solidFill>
                  <a:srgbClr val="FFFFFF"/>
                </a:solidFill>
                <a:latin typeface="Times New Roman" panose="02020603050405020304" pitchFamily="18" charset="0"/>
                <a:ea typeface="Times New Roman" panose="02020603050405020304" pitchFamily="18" charset="0"/>
              </a:rPr>
              <a:t>ول أهمية التسجيل المدني والاحصاءات الحيوية </a:t>
            </a:r>
            <a:r>
              <a:rPr lang="en-US" sz="3200" b="1" bmk="">
                <a:solidFill>
                  <a:srgbClr val="FFFFFF"/>
                </a:solidFill>
                <a:latin typeface="Times New Roman" panose="02020603050405020304" pitchFamily="18" charset="0"/>
                <a:ea typeface="Times New Roman" panose="02020603050405020304" pitchFamily="18" charset="0"/>
              </a:rPr>
              <a:t> </a:t>
            </a:r>
            <a:br>
              <a:rPr lang="ar-AE" sz="3200" b="1" bmk="">
                <a:solidFill>
                  <a:srgbClr val="FFFFFF"/>
                </a:solidFill>
                <a:latin typeface="Times New Roman" panose="02020603050405020304" pitchFamily="18" charset="0"/>
                <a:ea typeface="Times New Roman" panose="02020603050405020304" pitchFamily="18" charset="0"/>
              </a:rPr>
            </a:br>
            <a:endParaRPr lang="fr-FR" sz="3200">
              <a:solidFill>
                <a:srgbClr val="FFFFFF"/>
              </a:solidFill>
            </a:endParaRPr>
          </a:p>
        </p:txBody>
      </p:sp>
      <p:pic>
        <p:nvPicPr>
          <p:cNvPr id="4" name="Picture 3">
            <a:extLst>
              <a:ext uri="{FF2B5EF4-FFF2-40B4-BE49-F238E27FC236}">
                <a16:creationId xmlns:a16="http://schemas.microsoft.com/office/drawing/2014/main" id="{8AA329DA-4FAC-4A99-8B7C-62731A4D1CED}"/>
              </a:ext>
            </a:extLst>
          </p:cNvPr>
          <p:cNvPicPr>
            <a:picLocks noChangeAspect="1"/>
          </p:cNvPicPr>
          <p:nvPr/>
        </p:nvPicPr>
        <p:blipFill>
          <a:blip r:embed="rId2"/>
          <a:stretch>
            <a:fillRect/>
          </a:stretch>
        </p:blipFill>
        <p:spPr>
          <a:xfrm>
            <a:off x="3678382" y="2258568"/>
            <a:ext cx="7875443" cy="4012058"/>
          </a:xfrm>
          <a:prstGeom prst="rect">
            <a:avLst/>
          </a:prstGeom>
        </p:spPr>
      </p:pic>
    </p:spTree>
    <p:extLst>
      <p:ext uri="{BB962C8B-B14F-4D97-AF65-F5344CB8AC3E}">
        <p14:creationId xmlns:p14="http://schemas.microsoft.com/office/powerpoint/2010/main" val="448960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5534" y="365125"/>
            <a:ext cx="11886088" cy="1325563"/>
          </a:xfrm>
        </p:spPr>
        <p:txBody>
          <a:bodyPr>
            <a:noAutofit/>
          </a:bodyPr>
          <a:lstStyle/>
          <a:p>
            <a:pPr lvl="0" algn="r"/>
            <a:r>
              <a:rPr lang="ar-LB" dirty="0">
                <a:solidFill>
                  <a:schemeClr val="bg1"/>
                </a:solidFill>
                <a:latin typeface="Times New Roman" panose="02020603050405020304" pitchFamily="18" charset="0"/>
              </a:rPr>
              <a:t>مرتكزات اطار الاستراتيجية الإقليمية </a:t>
            </a:r>
            <a:r>
              <a:rPr lang="en-GB" dirty="0">
                <a:solidFill>
                  <a:schemeClr val="bg1"/>
                </a:solidFill>
                <a:latin typeface="Times New Roman" panose="02020603050405020304" pitchFamily="18" charset="0"/>
              </a:rPr>
              <a:t> </a:t>
            </a:r>
            <a:endParaRPr lang="fr-FR" dirty="0">
              <a:solidFill>
                <a:schemeClr val="bg1"/>
              </a:solidFill>
            </a:endParaRPr>
          </a:p>
        </p:txBody>
      </p:sp>
      <p:pic>
        <p:nvPicPr>
          <p:cNvPr id="11" name="Picture 10">
            <a:extLst>
              <a:ext uri="{FF2B5EF4-FFF2-40B4-BE49-F238E27FC236}">
                <a16:creationId xmlns:a16="http://schemas.microsoft.com/office/drawing/2014/main" id="{6A0E0D70-6D37-45A6-82C3-7281B5C9DD77}"/>
              </a:ext>
            </a:extLst>
          </p:cNvPr>
          <p:cNvPicPr>
            <a:picLocks noChangeAspect="1"/>
          </p:cNvPicPr>
          <p:nvPr/>
        </p:nvPicPr>
        <p:blipFill>
          <a:blip r:embed="rId2"/>
          <a:stretch>
            <a:fillRect/>
          </a:stretch>
        </p:blipFill>
        <p:spPr>
          <a:xfrm>
            <a:off x="3703320" y="1690689"/>
            <a:ext cx="8144754" cy="4444936"/>
          </a:xfrm>
          <a:prstGeom prst="rect">
            <a:avLst/>
          </a:prstGeom>
        </p:spPr>
      </p:pic>
    </p:spTree>
    <p:extLst>
      <p:ext uri="{BB962C8B-B14F-4D97-AF65-F5344CB8AC3E}">
        <p14:creationId xmlns:p14="http://schemas.microsoft.com/office/powerpoint/2010/main" val="21298718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lowchart: Document 8">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175" y="0"/>
            <a:ext cx="3248025" cy="3400426"/>
          </a:xfrm>
          <a:prstGeom prst="flowChartDocumen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p:cNvSpPr>
            <a:spLocks noGrp="1"/>
          </p:cNvSpPr>
          <p:nvPr>
            <p:ph type="title"/>
          </p:nvPr>
        </p:nvSpPr>
        <p:spPr>
          <a:xfrm>
            <a:off x="838200" y="171162"/>
            <a:ext cx="2840182" cy="2371148"/>
          </a:xfrm>
        </p:spPr>
        <p:txBody>
          <a:bodyPr>
            <a:normAutofit/>
          </a:bodyPr>
          <a:lstStyle/>
          <a:p>
            <a:pPr lvl="0"/>
            <a:r>
              <a:rPr lang="ar-SA" sz="3200" b="1">
                <a:solidFill>
                  <a:srgbClr val="FFFFFF"/>
                </a:solidFill>
                <a:latin typeface="Times New Roman" panose="02020603050405020304" pitchFamily="18" charset="0"/>
                <a:ea typeface="Times New Roman" panose="02020603050405020304" pitchFamily="18" charset="0"/>
              </a:rPr>
              <a:t>أ</a:t>
            </a:r>
            <a:r>
              <a:rPr lang="ar-SA" sz="3200" b="1" bmk="">
                <a:solidFill>
                  <a:srgbClr val="FFFFFF"/>
                </a:solidFill>
                <a:latin typeface="Times New Roman" panose="02020603050405020304" pitchFamily="18" charset="0"/>
                <a:ea typeface="Times New Roman" panose="02020603050405020304" pitchFamily="18" charset="0"/>
              </a:rPr>
              <a:t>هم التحديات التي تواجه نظم التسجيل المدني والإحصاءات الحيوية</a:t>
            </a:r>
            <a:br>
              <a:rPr kumimoji="0" lang="fr-FR" sz="3200" b="0" i="0" u="none" strike="noStrike" cap="none" normalizeH="0" baseline="0" bmk="">
                <a:ln>
                  <a:noFill/>
                </a:ln>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br>
            <a:endParaRPr lang="fr-FR" sz="3200">
              <a:solidFill>
                <a:srgbClr val="FFFFFF"/>
              </a:solidFill>
            </a:endParaRPr>
          </a:p>
        </p:txBody>
      </p:sp>
      <p:pic>
        <p:nvPicPr>
          <p:cNvPr id="4" name="Picture 3">
            <a:extLst>
              <a:ext uri="{FF2B5EF4-FFF2-40B4-BE49-F238E27FC236}">
                <a16:creationId xmlns:a16="http://schemas.microsoft.com/office/drawing/2014/main" id="{9A49AEDE-1A0C-453F-BCE5-750E73BC5904}"/>
              </a:ext>
            </a:extLst>
          </p:cNvPr>
          <p:cNvPicPr>
            <a:picLocks noChangeAspect="1"/>
          </p:cNvPicPr>
          <p:nvPr/>
        </p:nvPicPr>
        <p:blipFill>
          <a:blip r:embed="rId2"/>
          <a:stretch>
            <a:fillRect/>
          </a:stretch>
        </p:blipFill>
        <p:spPr>
          <a:xfrm>
            <a:off x="3503489" y="1068513"/>
            <a:ext cx="8688512" cy="5404206"/>
          </a:xfrm>
          <a:prstGeom prst="rect">
            <a:avLst/>
          </a:prstGeom>
        </p:spPr>
      </p:pic>
    </p:spTree>
    <p:extLst>
      <p:ext uri="{BB962C8B-B14F-4D97-AF65-F5344CB8AC3E}">
        <p14:creationId xmlns:p14="http://schemas.microsoft.com/office/powerpoint/2010/main" val="25015043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5534" y="365125"/>
            <a:ext cx="11886088" cy="1325563"/>
          </a:xfrm>
        </p:spPr>
        <p:txBody>
          <a:bodyPr>
            <a:noAutofit/>
          </a:bodyPr>
          <a:lstStyle/>
          <a:p>
            <a:pPr lvl="0" algn="r"/>
            <a:r>
              <a:rPr lang="ar-SA" dirty="0">
                <a:solidFill>
                  <a:schemeClr val="bg1"/>
                </a:solidFill>
                <a:latin typeface="Times New Roman" panose="02020603050405020304" pitchFamily="18" charset="0"/>
                <a:ea typeface="Times New Roman" panose="02020603050405020304" pitchFamily="18" charset="0"/>
              </a:rPr>
              <a:t>أ</a:t>
            </a:r>
            <a:r>
              <a:rPr lang="ar-SA" dirty="0" bmk="">
                <a:solidFill>
                  <a:schemeClr val="bg1"/>
                </a:solidFill>
                <a:latin typeface="Times New Roman" panose="02020603050405020304" pitchFamily="18" charset="0"/>
                <a:ea typeface="Times New Roman" panose="02020603050405020304" pitchFamily="18" charset="0"/>
              </a:rPr>
              <a:t>هم التحديات التي تواجه نظم التسجيل المدني والإحصاءات الحيوية</a:t>
            </a:r>
            <a:endParaRPr lang="fr-FR" dirty="0">
              <a:solidFill>
                <a:schemeClr val="bg1"/>
              </a:solidFill>
            </a:endParaRPr>
          </a:p>
        </p:txBody>
      </p:sp>
      <p:sp>
        <p:nvSpPr>
          <p:cNvPr id="3" name="Rectangle 1"/>
          <p:cNvSpPr>
            <a:spLocks noChangeArrowheads="1"/>
          </p:cNvSpPr>
          <p:nvPr/>
        </p:nvSpPr>
        <p:spPr bwMode="auto">
          <a:xfrm>
            <a:off x="477078" y="1469322"/>
            <a:ext cx="11504544" cy="5232153"/>
          </a:xfrm>
          <a:prstGeom prst="rect">
            <a:avLst/>
          </a:prstGeom>
          <a:solidFill>
            <a:schemeClr val="bg1">
              <a:lumMod val="95000"/>
            </a:schemeClr>
          </a:solidFill>
          <a:ln>
            <a:noFill/>
          </a:ln>
          <a:effectLst/>
        </p:spPr>
        <p:txBody>
          <a:bodyPr vert="horz" wrap="square" lIns="91440" tIns="152352" rIns="457056"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457200" lvl="0" indent="-457200" algn="r" rtl="1">
              <a:buFont typeface="+mj-lt"/>
              <a:buAutoNum type="arabicPeriod"/>
            </a:pPr>
            <a:r>
              <a:rPr kumimoji="0" lang="ar-AE" sz="3000" b="1" i="0" u="none" strike="noStrike" cap="none" normalizeH="0" baseline="0" dirty="0" bmk="">
                <a:ln>
                  <a:noFill/>
                </a:ln>
                <a:solidFill>
                  <a:schemeClr val="tx1"/>
                </a:solidFill>
                <a:effectLst/>
                <a:latin typeface="Times New Roman" panose="02020603050405020304" pitchFamily="18" charset="0"/>
                <a:ea typeface="Calibri" panose="020F0502020204030204" pitchFamily="34" charset="0"/>
                <a:cs typeface="+mj-cs"/>
              </a:rPr>
              <a:t>تحديث الأطر القانوني</a:t>
            </a:r>
            <a:r>
              <a:rPr kumimoji="0" lang="ar-SA" sz="3000" b="1" i="0" u="none" strike="noStrike" cap="none" normalizeH="0" baseline="0" dirty="0" bmk="">
                <a:ln>
                  <a:noFill/>
                </a:ln>
                <a:solidFill>
                  <a:schemeClr val="tx1"/>
                </a:solidFill>
                <a:effectLst/>
                <a:latin typeface="Times New Roman" panose="02020603050405020304" pitchFamily="18" charset="0"/>
                <a:ea typeface="Calibri" panose="020F0502020204030204" pitchFamily="34" charset="0"/>
                <a:cs typeface="+mj-cs"/>
              </a:rPr>
              <a:t>ة</a:t>
            </a:r>
            <a:r>
              <a:rPr kumimoji="0" lang="ar-AE" sz="3000" b="1" i="0" u="none" strike="noStrike" cap="none" normalizeH="0" baseline="0" dirty="0" bmk="">
                <a:ln>
                  <a:noFill/>
                </a:ln>
                <a:solidFill>
                  <a:schemeClr val="tx1"/>
                </a:solidFill>
                <a:effectLst/>
                <a:latin typeface="Times New Roman" panose="02020603050405020304" pitchFamily="18" charset="0"/>
                <a:ea typeface="Calibri" panose="020F0502020204030204" pitchFamily="34" charset="0"/>
                <a:cs typeface="+mj-cs"/>
              </a:rPr>
              <a:t> للسجل المدني اساسي </a:t>
            </a:r>
            <a:r>
              <a:rPr lang="ar-SA" altLang="en-US" sz="3000" b="1" dirty="0">
                <a:solidFill>
                  <a:srgbClr val="202124"/>
                </a:solidFill>
                <a:latin typeface="inherit"/>
                <a:cs typeface="+mj-cs"/>
              </a:rPr>
              <a:t>لجميع الأفراد للتمتع بحقهم في الهوية والحصول </a:t>
            </a:r>
            <a:r>
              <a:rPr kumimoji="0" lang="ar-LB" sz="3000" b="1" i="0" u="none" strike="noStrike" cap="none" normalizeH="0" baseline="0" dirty="0" bmk="">
                <a:ln>
                  <a:noFill/>
                </a:ln>
                <a:solidFill>
                  <a:schemeClr val="tx1"/>
                </a:solidFill>
                <a:effectLst/>
                <a:latin typeface="Times New Roman" panose="02020603050405020304" pitchFamily="18" charset="0"/>
                <a:ea typeface="Calibri" panose="020F0502020204030204" pitchFamily="34" charset="0"/>
                <a:cs typeface="+mj-cs"/>
              </a:rPr>
              <a:t>على </a:t>
            </a:r>
            <a:r>
              <a:rPr kumimoji="0" lang="ar-AE" sz="3000" b="1" i="0" u="none" strike="noStrike" cap="none" normalizeH="0" baseline="0" dirty="0" bmk="">
                <a:ln>
                  <a:noFill/>
                </a:ln>
                <a:solidFill>
                  <a:schemeClr val="tx1"/>
                </a:solidFill>
                <a:effectLst/>
                <a:latin typeface="Times New Roman" panose="02020603050405020304" pitchFamily="18" charset="0"/>
                <a:ea typeface="Calibri" panose="020F0502020204030204" pitchFamily="34" charset="0"/>
                <a:cs typeface="+mj-cs"/>
              </a:rPr>
              <a:t>وثائق السجل المدني</a:t>
            </a:r>
            <a:endParaRPr kumimoji="0" lang="ar-LB" sz="3000" b="1" i="0" u="none" strike="noStrike" cap="none" normalizeH="0" baseline="0" dirty="0" bmk="">
              <a:ln>
                <a:noFill/>
              </a:ln>
              <a:solidFill>
                <a:schemeClr val="tx1"/>
              </a:solidFill>
              <a:effectLst/>
              <a:latin typeface="Times New Roman" panose="02020603050405020304" pitchFamily="18" charset="0"/>
              <a:ea typeface="Calibri" panose="020F0502020204030204" pitchFamily="34" charset="0"/>
              <a:cs typeface="+mj-cs"/>
            </a:endParaRPr>
          </a:p>
          <a:p>
            <a:pPr marL="457200" indent="-457200" algn="r" rtl="1">
              <a:buFont typeface="Arial" panose="020B0604020202020204" pitchFamily="34" charset="0"/>
              <a:buChar char="•"/>
            </a:pPr>
            <a:r>
              <a:rPr lang="ar-SA" altLang="en-US" sz="3000" dirty="0">
                <a:solidFill>
                  <a:srgbClr val="202124"/>
                </a:solidFill>
                <a:latin typeface="inherit"/>
                <a:cs typeface="+mj-cs"/>
              </a:rPr>
              <a:t>ذكرت غالبية البلدان تحسينات في الإطار القانون</a:t>
            </a:r>
            <a:r>
              <a:rPr lang="ar-LB" altLang="en-US" sz="3000" dirty="0">
                <a:solidFill>
                  <a:srgbClr val="202124"/>
                </a:solidFill>
                <a:latin typeface="inherit"/>
                <a:cs typeface="+mj-cs"/>
              </a:rPr>
              <a:t>ي</a:t>
            </a:r>
            <a:r>
              <a:rPr lang="ar-SA" altLang="en-US" sz="3000" dirty="0">
                <a:solidFill>
                  <a:srgbClr val="202124"/>
                </a:solidFill>
                <a:latin typeface="inherit"/>
                <a:cs typeface="+mj-cs"/>
              </a:rPr>
              <a:t> </a:t>
            </a:r>
            <a:endParaRPr lang="ar-LB" altLang="en-US" sz="3000" dirty="0">
              <a:solidFill>
                <a:srgbClr val="202124"/>
              </a:solidFill>
              <a:latin typeface="inherit"/>
              <a:cs typeface="+mj-cs"/>
            </a:endParaRPr>
          </a:p>
          <a:p>
            <a:pPr marL="457200" indent="-457200" algn="r" rtl="1">
              <a:buFont typeface="Arial" panose="020B0604020202020204" pitchFamily="34" charset="0"/>
              <a:buChar char="•"/>
            </a:pPr>
            <a:r>
              <a:rPr lang="ar-SA" altLang="en-US" sz="3000" dirty="0">
                <a:solidFill>
                  <a:srgbClr val="202124"/>
                </a:solidFill>
                <a:latin typeface="inherit"/>
                <a:cs typeface="+mj-cs"/>
              </a:rPr>
              <a:t>ذكرت 6 من 12 دولة أن هناك لجنة وطنية لمراجعة الإطار القانوني </a:t>
            </a:r>
            <a:endParaRPr lang="ar-LB" altLang="en-US" sz="3000" dirty="0">
              <a:solidFill>
                <a:srgbClr val="202124"/>
              </a:solidFill>
              <a:latin typeface="inherit"/>
              <a:cs typeface="+mj-cs"/>
            </a:endParaRPr>
          </a:p>
          <a:p>
            <a:pPr marL="457200" indent="-457200" algn="r" rtl="1">
              <a:buFont typeface="Arial" panose="020B0604020202020204" pitchFamily="34" charset="0"/>
              <a:buChar char="•"/>
            </a:pPr>
            <a:r>
              <a:rPr lang="ar-SA" altLang="en-US" sz="3000" dirty="0">
                <a:solidFill>
                  <a:srgbClr val="202124"/>
                </a:solidFill>
                <a:latin typeface="inherit"/>
                <a:cs typeface="+mj-cs"/>
              </a:rPr>
              <a:t>أعلن</a:t>
            </a:r>
            <a:r>
              <a:rPr lang="ar-LB" altLang="en-US" sz="3000" dirty="0">
                <a:solidFill>
                  <a:srgbClr val="202124"/>
                </a:solidFill>
                <a:latin typeface="inherit"/>
                <a:cs typeface="+mj-cs"/>
              </a:rPr>
              <a:t>ت</a:t>
            </a:r>
            <a:r>
              <a:rPr lang="ar-SA" altLang="en-US" sz="3000" dirty="0">
                <a:solidFill>
                  <a:srgbClr val="202124"/>
                </a:solidFill>
                <a:latin typeface="inherit"/>
                <a:cs typeface="+mj-cs"/>
              </a:rPr>
              <a:t> 9 من 12 أن هناك هيئة وطنية مسؤولة عن سرية البيانات الشخصية </a:t>
            </a:r>
            <a:endParaRPr lang="en-US" altLang="en-US" sz="3000" dirty="0">
              <a:solidFill>
                <a:srgbClr val="202124"/>
              </a:solidFill>
              <a:latin typeface="inherit"/>
              <a:cs typeface="+mj-cs"/>
            </a:endParaRPr>
          </a:p>
          <a:p>
            <a:pPr marL="457200" indent="-457200" algn="r" rtl="1">
              <a:buFont typeface="Arial" panose="020B0604020202020204" pitchFamily="34" charset="0"/>
              <a:buChar char="•"/>
            </a:pPr>
            <a:r>
              <a:rPr lang="ar-LB" altLang="en-US" sz="3000" dirty="0">
                <a:solidFill>
                  <a:srgbClr val="202124"/>
                </a:solidFill>
                <a:latin typeface="inherit"/>
                <a:cs typeface="+mj-cs"/>
              </a:rPr>
              <a:t>الرقم الموحد للهوية 6 بلدان من  12بينما دولتان فقط لا تملك رقم وطني </a:t>
            </a:r>
          </a:p>
          <a:p>
            <a:pPr marL="457200" indent="-457200" algn="r" rtl="1">
              <a:buFont typeface="Arial" panose="020B0604020202020204" pitchFamily="34" charset="0"/>
              <a:buChar char="•"/>
            </a:pPr>
            <a:r>
              <a:rPr lang="ar-SA" altLang="en-US" sz="3000" dirty="0">
                <a:solidFill>
                  <a:srgbClr val="202124"/>
                </a:solidFill>
                <a:latin typeface="inherit"/>
                <a:cs typeface="+mj-cs"/>
              </a:rPr>
              <a:t>يمثل الحق في الهوية مشكلة في العديد من البلدان حيث يوجد لاجئون أو مهاجرون قسريون</a:t>
            </a:r>
            <a:endParaRPr lang="ar-LB" altLang="en-US" sz="3000" dirty="0">
              <a:solidFill>
                <a:srgbClr val="202124"/>
              </a:solidFill>
              <a:latin typeface="inherit"/>
              <a:cs typeface="+mj-cs"/>
            </a:endParaRPr>
          </a:p>
          <a:p>
            <a:pPr marL="457200" indent="-457200" algn="r" rtl="1">
              <a:buFont typeface="Arial" panose="020B0604020202020204" pitchFamily="34" charset="0"/>
              <a:buChar char="•"/>
            </a:pPr>
            <a:r>
              <a:rPr lang="ar-SA" altLang="en-US" sz="3000" dirty="0">
                <a:solidFill>
                  <a:srgbClr val="202124"/>
                </a:solidFill>
                <a:latin typeface="inherit"/>
                <a:cs typeface="+mj-cs"/>
              </a:rPr>
              <a:t>القوانين ليست مرنة لتأخذ في الاعتبار حالة اللاجئين </a:t>
            </a:r>
            <a:endParaRPr lang="ar-LB" altLang="en-US" sz="3000" dirty="0">
              <a:solidFill>
                <a:srgbClr val="202124"/>
              </a:solidFill>
              <a:latin typeface="inherit"/>
              <a:cs typeface="+mj-cs"/>
            </a:endParaRPr>
          </a:p>
          <a:p>
            <a:pPr marL="457200" indent="-457200" algn="r" rtl="1">
              <a:buFont typeface="Arial" panose="020B0604020202020204" pitchFamily="34" charset="0"/>
              <a:buChar char="•"/>
            </a:pPr>
            <a:r>
              <a:rPr lang="ar-SA" altLang="en-US" sz="3000" dirty="0">
                <a:solidFill>
                  <a:srgbClr val="202124"/>
                </a:solidFill>
                <a:latin typeface="inherit"/>
                <a:cs typeface="+mj-cs"/>
              </a:rPr>
              <a:t>العديد من البلدان ليس لديها ترتيبات خاصة لتسهيل وصول المهاجرين </a:t>
            </a:r>
            <a:endParaRPr lang="ar-LB" altLang="en-US" sz="3000" dirty="0">
              <a:solidFill>
                <a:srgbClr val="202124"/>
              </a:solidFill>
              <a:latin typeface="inherit"/>
              <a:cs typeface="+mj-cs"/>
            </a:endParaRPr>
          </a:p>
          <a:p>
            <a:pPr marL="457200" indent="-457200" algn="r" rtl="1">
              <a:buFont typeface="Arial" panose="020B0604020202020204" pitchFamily="34" charset="0"/>
              <a:buChar char="•"/>
            </a:pPr>
            <a:r>
              <a:rPr lang="ar-SA" altLang="en-US" sz="3000" dirty="0">
                <a:solidFill>
                  <a:srgbClr val="202124"/>
                </a:solidFill>
                <a:latin typeface="inherit"/>
                <a:cs typeface="+mj-cs"/>
              </a:rPr>
              <a:t>قانون زواج المرأة من أجنبي</a:t>
            </a:r>
            <a:r>
              <a:rPr lang="en-US" altLang="en-US" sz="3000" dirty="0">
                <a:cs typeface="+mj-cs"/>
              </a:rPr>
              <a:t> </a:t>
            </a:r>
          </a:p>
        </p:txBody>
      </p:sp>
    </p:spTree>
    <p:extLst>
      <p:ext uri="{BB962C8B-B14F-4D97-AF65-F5344CB8AC3E}">
        <p14:creationId xmlns:p14="http://schemas.microsoft.com/office/powerpoint/2010/main" val="25742913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6A0A2-678F-48C5-86F4-30485FB9214B}"/>
              </a:ext>
            </a:extLst>
          </p:cNvPr>
          <p:cNvSpPr>
            <a:spLocks noGrp="1"/>
          </p:cNvSpPr>
          <p:nvPr>
            <p:ph type="title"/>
          </p:nvPr>
        </p:nvSpPr>
        <p:spPr>
          <a:xfrm>
            <a:off x="0" y="365125"/>
            <a:ext cx="12010030" cy="1325563"/>
          </a:xfrm>
        </p:spPr>
        <p:txBody>
          <a:bodyPr>
            <a:noAutofit/>
          </a:bodyPr>
          <a:lstStyle/>
          <a:p>
            <a:pPr algn="r" rtl="1"/>
            <a:r>
              <a:rPr lang="ar-SA" dirty="0">
                <a:solidFill>
                  <a:schemeClr val="bg1"/>
                </a:solidFill>
                <a:latin typeface="Times New Roman" panose="02020603050405020304" pitchFamily="18" charset="0"/>
                <a:ea typeface="Times New Roman" panose="02020603050405020304" pitchFamily="18" charset="0"/>
              </a:rPr>
              <a:t>أ</a:t>
            </a:r>
            <a:r>
              <a:rPr lang="ar-SA" dirty="0" bmk="">
                <a:solidFill>
                  <a:schemeClr val="bg1"/>
                </a:solidFill>
                <a:latin typeface="Times New Roman" panose="02020603050405020304" pitchFamily="18" charset="0"/>
                <a:ea typeface="Times New Roman" panose="02020603050405020304" pitchFamily="18" charset="0"/>
              </a:rPr>
              <a:t>هم التحديات التي تواجه نظم التسجيل المدني والإحصاءات الحيوية</a:t>
            </a:r>
            <a:endParaRPr lang="en-US" dirty="0">
              <a:solidFill>
                <a:schemeClr val="bg1"/>
              </a:solidFill>
            </a:endParaRPr>
          </a:p>
        </p:txBody>
      </p:sp>
      <p:sp>
        <p:nvSpPr>
          <p:cNvPr id="4" name="Rectangle 1">
            <a:extLst>
              <a:ext uri="{FF2B5EF4-FFF2-40B4-BE49-F238E27FC236}">
                <a16:creationId xmlns:a16="http://schemas.microsoft.com/office/drawing/2014/main" id="{4869A354-8016-4C17-AD57-48E7A566CDEF}"/>
              </a:ext>
            </a:extLst>
          </p:cNvPr>
          <p:cNvSpPr txBox="1">
            <a:spLocks noChangeArrowheads="1"/>
          </p:cNvSpPr>
          <p:nvPr/>
        </p:nvSpPr>
        <p:spPr bwMode="auto">
          <a:xfrm>
            <a:off x="0" y="1376455"/>
            <a:ext cx="12010030" cy="513539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rtl="1" eaLnBrk="0" fontAlgn="base" hangingPunct="0">
              <a:lnSpc>
                <a:spcPct val="100000"/>
              </a:lnSpc>
              <a:spcBef>
                <a:spcPct val="0"/>
              </a:spcBef>
              <a:spcAft>
                <a:spcPct val="0"/>
              </a:spcAft>
              <a:buNone/>
            </a:pPr>
            <a:r>
              <a:rPr lang="ar-LB" altLang="en-US" b="1" dirty="0">
                <a:solidFill>
                  <a:srgbClr val="202124"/>
                </a:solidFill>
                <a:latin typeface="inherit"/>
                <a:cs typeface="+mj-cs"/>
              </a:rPr>
              <a:t>2. </a:t>
            </a:r>
            <a:r>
              <a:rPr lang="ar-SA" altLang="en-US" b="1" dirty="0">
                <a:solidFill>
                  <a:srgbClr val="202124"/>
                </a:solidFill>
                <a:latin typeface="inherit"/>
                <a:cs typeface="+mj-cs"/>
              </a:rPr>
              <a:t>تعطل أو خلل في نظام</a:t>
            </a:r>
            <a:r>
              <a:rPr lang="en-US" altLang="en-US" b="1" dirty="0">
                <a:solidFill>
                  <a:srgbClr val="202124"/>
                </a:solidFill>
                <a:latin typeface="inherit"/>
                <a:cs typeface="+mj-cs"/>
              </a:rPr>
              <a:t> </a:t>
            </a:r>
            <a:r>
              <a:rPr lang="ar-LB" altLang="en-US" b="1" dirty="0">
                <a:solidFill>
                  <a:srgbClr val="202124"/>
                </a:solidFill>
                <a:latin typeface="inherit"/>
                <a:cs typeface="+mj-cs"/>
              </a:rPr>
              <a:t>السجل المدني والإحصاءات الحيوية</a:t>
            </a:r>
            <a:r>
              <a:rPr lang="en-US" altLang="en-US" b="1" dirty="0">
                <a:solidFill>
                  <a:srgbClr val="202124"/>
                </a:solidFill>
                <a:latin typeface="inherit"/>
                <a:cs typeface="+mj-cs"/>
              </a:rPr>
              <a:t> </a:t>
            </a:r>
            <a:r>
              <a:rPr lang="ar-SA" altLang="en-US" b="1" dirty="0">
                <a:solidFill>
                  <a:srgbClr val="202124"/>
                </a:solidFill>
                <a:latin typeface="inherit"/>
                <a:cs typeface="+mj-cs"/>
              </a:rPr>
              <a:t>في البلدان التي تمر بأزمات سياسية أو إنسانية </a:t>
            </a:r>
            <a:endParaRPr lang="ar-LB" altLang="en-US" b="1" dirty="0">
              <a:solidFill>
                <a:srgbClr val="202124"/>
              </a:solidFill>
              <a:latin typeface="inherit"/>
              <a:cs typeface="+mj-cs"/>
            </a:endParaRPr>
          </a:p>
          <a:p>
            <a:pPr marL="0" indent="0" algn="r" rtl="1" eaLnBrk="0" fontAlgn="base" hangingPunct="0">
              <a:lnSpc>
                <a:spcPct val="100000"/>
              </a:lnSpc>
              <a:spcBef>
                <a:spcPct val="0"/>
              </a:spcBef>
              <a:spcAft>
                <a:spcPct val="0"/>
              </a:spcAft>
              <a:buNone/>
            </a:pPr>
            <a:r>
              <a:rPr lang="ar-SA" altLang="en-US" dirty="0">
                <a:solidFill>
                  <a:srgbClr val="202124"/>
                </a:solidFill>
                <a:latin typeface="inherit"/>
                <a:cs typeface="+mj-cs"/>
              </a:rPr>
              <a:t>وفقًا لمراجعة الأدبيات وبعض المقابلات المباشرة (خاصة الصومال واليمن) ، فإن</a:t>
            </a:r>
            <a:r>
              <a:rPr lang="ar-LB" altLang="en-US" dirty="0">
                <a:solidFill>
                  <a:srgbClr val="202124"/>
                </a:solidFill>
                <a:latin typeface="inherit"/>
                <a:cs typeface="+mj-cs"/>
              </a:rPr>
              <a:t> نظم التسجيل المدني والإحصاءات الحيوية </a:t>
            </a:r>
            <a:r>
              <a:rPr lang="ar-SA" altLang="en-US" dirty="0">
                <a:solidFill>
                  <a:srgbClr val="202124"/>
                </a:solidFill>
                <a:latin typeface="inherit"/>
                <a:cs typeface="+mj-cs"/>
              </a:rPr>
              <a:t>لا </a:t>
            </a:r>
            <a:r>
              <a:rPr lang="ar-LB" altLang="en-US" dirty="0">
                <a:solidFill>
                  <a:srgbClr val="202124"/>
                </a:solidFill>
                <a:latin typeface="inherit"/>
                <a:cs typeface="+mj-cs"/>
              </a:rPr>
              <a:t>ت</a:t>
            </a:r>
            <a:r>
              <a:rPr lang="ar-SA" altLang="en-US" dirty="0">
                <a:solidFill>
                  <a:srgbClr val="202124"/>
                </a:solidFill>
                <a:latin typeface="inherit"/>
                <a:cs typeface="+mj-cs"/>
              </a:rPr>
              <a:t>عمل أو</a:t>
            </a:r>
            <a:r>
              <a:rPr lang="ar-LB" altLang="en-US" dirty="0">
                <a:solidFill>
                  <a:srgbClr val="202124"/>
                </a:solidFill>
                <a:latin typeface="inherit"/>
                <a:cs typeface="+mj-cs"/>
              </a:rPr>
              <a:t> لا</a:t>
            </a:r>
            <a:r>
              <a:rPr lang="ar-SA" altLang="en-US" dirty="0">
                <a:solidFill>
                  <a:srgbClr val="202124"/>
                </a:solidFill>
                <a:latin typeface="inherit"/>
                <a:cs typeface="+mj-cs"/>
              </a:rPr>
              <a:t> </a:t>
            </a:r>
            <a:r>
              <a:rPr lang="ar-LB" altLang="en-US" dirty="0">
                <a:solidFill>
                  <a:srgbClr val="202124"/>
                </a:solidFill>
                <a:latin typeface="inherit"/>
                <a:cs typeface="+mj-cs"/>
              </a:rPr>
              <a:t>تعمل بشكل جيد</a:t>
            </a:r>
          </a:p>
          <a:p>
            <a:pPr lvl="1" algn="r" rtl="1" eaLnBrk="0" fontAlgn="base" hangingPunct="0">
              <a:lnSpc>
                <a:spcPct val="100000"/>
              </a:lnSpc>
              <a:spcBef>
                <a:spcPct val="0"/>
              </a:spcBef>
              <a:spcAft>
                <a:spcPct val="0"/>
              </a:spcAft>
            </a:pPr>
            <a:r>
              <a:rPr lang="ar-LB" altLang="en-US" sz="2800" dirty="0">
                <a:solidFill>
                  <a:srgbClr val="202124"/>
                </a:solidFill>
                <a:latin typeface="inherit"/>
                <a:cs typeface="+mj-cs"/>
              </a:rPr>
              <a:t>م</a:t>
            </a:r>
            <a:r>
              <a:rPr lang="ar-SA" altLang="en-US" sz="2800" dirty="0" err="1">
                <a:solidFill>
                  <a:srgbClr val="202124"/>
                </a:solidFill>
                <a:latin typeface="inherit"/>
                <a:cs typeface="+mj-cs"/>
              </a:rPr>
              <a:t>ستويات</a:t>
            </a:r>
            <a:r>
              <a:rPr lang="ar-SA" altLang="en-US" sz="2800" dirty="0">
                <a:solidFill>
                  <a:srgbClr val="202124"/>
                </a:solidFill>
                <a:latin typeface="inherit"/>
                <a:cs typeface="+mj-cs"/>
              </a:rPr>
              <a:t> </a:t>
            </a:r>
            <a:r>
              <a:rPr lang="ar-LB" altLang="en-US" sz="2800" dirty="0">
                <a:solidFill>
                  <a:srgbClr val="202124"/>
                </a:solidFill>
                <a:latin typeface="inherit"/>
                <a:cs typeface="+mj-cs"/>
              </a:rPr>
              <a:t>متدنية</a:t>
            </a:r>
            <a:r>
              <a:rPr lang="ar-SA" altLang="en-US" sz="2800" dirty="0">
                <a:solidFill>
                  <a:srgbClr val="202124"/>
                </a:solidFill>
                <a:latin typeface="inherit"/>
                <a:cs typeface="+mj-cs"/>
              </a:rPr>
              <a:t> للغاية لاكتمال تسجيل المواليد والوفيات </a:t>
            </a:r>
            <a:endParaRPr lang="ar-LB" altLang="en-US" sz="2800" dirty="0">
              <a:solidFill>
                <a:srgbClr val="202124"/>
              </a:solidFill>
              <a:latin typeface="inherit"/>
              <a:cs typeface="+mj-cs"/>
            </a:endParaRPr>
          </a:p>
          <a:p>
            <a:pPr lvl="1" algn="r" rtl="1" eaLnBrk="0" fontAlgn="base" hangingPunct="0">
              <a:lnSpc>
                <a:spcPct val="100000"/>
              </a:lnSpc>
              <a:spcBef>
                <a:spcPct val="0"/>
              </a:spcBef>
              <a:spcAft>
                <a:spcPct val="0"/>
              </a:spcAft>
            </a:pPr>
            <a:r>
              <a:rPr lang="ar-SA" altLang="en-US" sz="2800" dirty="0">
                <a:solidFill>
                  <a:srgbClr val="202124"/>
                </a:solidFill>
                <a:latin typeface="inherit"/>
                <a:cs typeface="+mj-cs"/>
              </a:rPr>
              <a:t>عدم المساواة في الوصول إلى</a:t>
            </a:r>
            <a:r>
              <a:rPr lang="en-US" altLang="en-US" sz="2800" dirty="0">
                <a:solidFill>
                  <a:srgbClr val="202124"/>
                </a:solidFill>
                <a:latin typeface="inherit"/>
                <a:cs typeface="+mj-cs"/>
              </a:rPr>
              <a:t> </a:t>
            </a:r>
            <a:r>
              <a:rPr lang="ar-LB" altLang="en-US" sz="2800" dirty="0">
                <a:solidFill>
                  <a:srgbClr val="202124"/>
                </a:solidFill>
                <a:latin typeface="inherit"/>
                <a:cs typeface="+mj-cs"/>
              </a:rPr>
              <a:t>نظم التسجيل المدني والإحصاءات الحيوية (</a:t>
            </a:r>
            <a:r>
              <a:rPr lang="ar-SA" altLang="en-US" sz="2800" dirty="0">
                <a:solidFill>
                  <a:srgbClr val="202124"/>
                </a:solidFill>
                <a:latin typeface="inherit"/>
                <a:cs typeface="+mj-cs"/>
              </a:rPr>
              <a:t>حضري/ريفي، إقليمي،) </a:t>
            </a:r>
            <a:endParaRPr lang="ar-LB" altLang="en-US" sz="2800" dirty="0">
              <a:solidFill>
                <a:srgbClr val="202124"/>
              </a:solidFill>
              <a:latin typeface="inherit"/>
              <a:cs typeface="+mj-cs"/>
            </a:endParaRPr>
          </a:p>
          <a:p>
            <a:pPr lvl="1" algn="r" rtl="1" eaLnBrk="0" fontAlgn="base" hangingPunct="0">
              <a:lnSpc>
                <a:spcPct val="100000"/>
              </a:lnSpc>
              <a:spcBef>
                <a:spcPct val="0"/>
              </a:spcBef>
              <a:spcAft>
                <a:spcPct val="0"/>
              </a:spcAft>
            </a:pPr>
            <a:r>
              <a:rPr lang="ar-SA" altLang="en-US" sz="2800" dirty="0">
                <a:solidFill>
                  <a:srgbClr val="202124"/>
                </a:solidFill>
                <a:latin typeface="inherit"/>
                <a:cs typeface="+mj-cs"/>
              </a:rPr>
              <a:t>فقدان الوثيقة والأرشيف </a:t>
            </a:r>
            <a:endParaRPr lang="ar-LB" altLang="en-US" sz="2800" dirty="0">
              <a:solidFill>
                <a:srgbClr val="202124"/>
              </a:solidFill>
              <a:latin typeface="inherit"/>
              <a:cs typeface="+mj-cs"/>
            </a:endParaRPr>
          </a:p>
          <a:p>
            <a:pPr lvl="1" algn="r" rtl="1" eaLnBrk="0" fontAlgn="base" hangingPunct="0">
              <a:lnSpc>
                <a:spcPct val="100000"/>
              </a:lnSpc>
              <a:spcBef>
                <a:spcPct val="0"/>
              </a:spcBef>
              <a:spcAft>
                <a:spcPct val="0"/>
              </a:spcAft>
            </a:pPr>
            <a:r>
              <a:rPr lang="ar-LB" altLang="en-US" sz="2800" dirty="0">
                <a:solidFill>
                  <a:srgbClr val="202124"/>
                </a:solidFill>
                <a:latin typeface="inherit"/>
                <a:cs typeface="+mj-cs"/>
              </a:rPr>
              <a:t>عدم </a:t>
            </a:r>
            <a:r>
              <a:rPr lang="ar-LB" altLang="en-US" sz="2800" dirty="0" err="1">
                <a:solidFill>
                  <a:srgbClr val="202124"/>
                </a:solidFill>
                <a:latin typeface="inherit"/>
                <a:cs typeface="+mj-cs"/>
              </a:rPr>
              <a:t>توافرال</a:t>
            </a:r>
            <a:r>
              <a:rPr lang="ar-SA" altLang="en-US" sz="2800" dirty="0">
                <a:solidFill>
                  <a:srgbClr val="202124"/>
                </a:solidFill>
                <a:latin typeface="inherit"/>
                <a:cs typeface="+mj-cs"/>
              </a:rPr>
              <a:t>حوسبة</a:t>
            </a:r>
            <a:r>
              <a:rPr lang="ar-LB" altLang="en-US" sz="2800" dirty="0">
                <a:solidFill>
                  <a:srgbClr val="202124"/>
                </a:solidFill>
                <a:latin typeface="inherit"/>
                <a:cs typeface="+mj-cs"/>
              </a:rPr>
              <a:t> </a:t>
            </a:r>
            <a:r>
              <a:rPr lang="ar-LB" altLang="en-US" sz="2800" dirty="0" err="1">
                <a:solidFill>
                  <a:srgbClr val="202124"/>
                </a:solidFill>
                <a:latin typeface="inherit"/>
                <a:cs typeface="+mj-cs"/>
              </a:rPr>
              <a:t>الاكترونية</a:t>
            </a:r>
            <a:r>
              <a:rPr lang="ar-SA" altLang="en-US" sz="2800" dirty="0">
                <a:solidFill>
                  <a:srgbClr val="202124"/>
                </a:solidFill>
                <a:latin typeface="inherit"/>
                <a:cs typeface="+mj-cs"/>
              </a:rPr>
              <a:t> </a:t>
            </a:r>
            <a:endParaRPr lang="ar-LB" altLang="en-US" sz="2800" dirty="0">
              <a:solidFill>
                <a:srgbClr val="202124"/>
              </a:solidFill>
              <a:latin typeface="inherit"/>
              <a:cs typeface="+mj-cs"/>
            </a:endParaRPr>
          </a:p>
          <a:p>
            <a:pPr lvl="1" algn="r" rtl="1" eaLnBrk="0" fontAlgn="base" hangingPunct="0">
              <a:lnSpc>
                <a:spcPct val="100000"/>
              </a:lnSpc>
              <a:spcBef>
                <a:spcPct val="0"/>
              </a:spcBef>
              <a:spcAft>
                <a:spcPct val="0"/>
              </a:spcAft>
            </a:pPr>
            <a:r>
              <a:rPr lang="ar-LB" altLang="en-US" sz="2800" dirty="0">
                <a:solidFill>
                  <a:srgbClr val="202124"/>
                </a:solidFill>
                <a:latin typeface="inherit"/>
                <a:cs typeface="+mj-cs"/>
              </a:rPr>
              <a:t>عدم </a:t>
            </a:r>
            <a:r>
              <a:rPr lang="ar-SA" altLang="en-US" sz="2800" dirty="0" err="1">
                <a:solidFill>
                  <a:srgbClr val="202124"/>
                </a:solidFill>
                <a:latin typeface="inherit"/>
                <a:cs typeface="+mj-cs"/>
              </a:rPr>
              <a:t>وج</a:t>
            </a:r>
            <a:r>
              <a:rPr lang="ar-LB" altLang="en-US" sz="2800" dirty="0">
                <a:solidFill>
                  <a:srgbClr val="202124"/>
                </a:solidFill>
                <a:latin typeface="inherit"/>
                <a:cs typeface="+mj-cs"/>
              </a:rPr>
              <a:t>و</a:t>
            </a:r>
            <a:r>
              <a:rPr lang="ar-SA" altLang="en-US" sz="2800" dirty="0">
                <a:solidFill>
                  <a:srgbClr val="202124"/>
                </a:solidFill>
                <a:latin typeface="inherit"/>
                <a:cs typeface="+mj-cs"/>
              </a:rPr>
              <a:t>د خطط لتنمية القدرات </a:t>
            </a:r>
            <a:r>
              <a:rPr lang="ar-LB" altLang="en-US" sz="2800" dirty="0">
                <a:solidFill>
                  <a:srgbClr val="202124"/>
                </a:solidFill>
                <a:latin typeface="inherit"/>
                <a:cs typeface="+mj-cs"/>
              </a:rPr>
              <a:t>البشرية</a:t>
            </a:r>
          </a:p>
          <a:p>
            <a:pPr lvl="1" algn="r" rtl="1" eaLnBrk="0" fontAlgn="base" hangingPunct="0">
              <a:lnSpc>
                <a:spcPct val="100000"/>
              </a:lnSpc>
              <a:spcBef>
                <a:spcPct val="0"/>
              </a:spcBef>
              <a:spcAft>
                <a:spcPct val="0"/>
              </a:spcAft>
            </a:pPr>
            <a:r>
              <a:rPr lang="ar-LB" altLang="en-US" sz="2800" dirty="0">
                <a:solidFill>
                  <a:srgbClr val="202124"/>
                </a:solidFill>
                <a:latin typeface="inherit"/>
                <a:cs typeface="+mj-cs"/>
              </a:rPr>
              <a:t>قصور في عمليات </a:t>
            </a:r>
            <a:r>
              <a:rPr lang="ar-SA" altLang="en-US" sz="2800" dirty="0">
                <a:solidFill>
                  <a:srgbClr val="202124"/>
                </a:solidFill>
                <a:latin typeface="inherit"/>
                <a:cs typeface="+mj-cs"/>
              </a:rPr>
              <a:t>الإبلاغ</a:t>
            </a:r>
            <a:endParaRPr lang="ar-LB" altLang="en-US" sz="2800" dirty="0">
              <a:solidFill>
                <a:srgbClr val="202124"/>
              </a:solidFill>
              <a:latin typeface="inherit"/>
              <a:cs typeface="+mj-cs"/>
            </a:endParaRPr>
          </a:p>
          <a:p>
            <a:pPr lvl="1" algn="r" rtl="1" eaLnBrk="0" fontAlgn="base" hangingPunct="0">
              <a:lnSpc>
                <a:spcPct val="100000"/>
              </a:lnSpc>
              <a:spcBef>
                <a:spcPct val="0"/>
              </a:spcBef>
              <a:spcAft>
                <a:spcPct val="0"/>
              </a:spcAft>
            </a:pPr>
            <a:r>
              <a:rPr lang="ar-LB" altLang="en-US" sz="2800" dirty="0">
                <a:solidFill>
                  <a:srgbClr val="202124"/>
                </a:solidFill>
                <a:latin typeface="inherit"/>
                <a:cs typeface="+mj-cs"/>
              </a:rPr>
              <a:t>تدني ال</a:t>
            </a:r>
            <a:r>
              <a:rPr lang="ar-SA" altLang="en-US" sz="2800" dirty="0">
                <a:solidFill>
                  <a:srgbClr val="202124"/>
                </a:solidFill>
                <a:latin typeface="inherit"/>
                <a:cs typeface="+mj-cs"/>
              </a:rPr>
              <a:t>ثقة في</a:t>
            </a:r>
            <a:r>
              <a:rPr lang="en-US" altLang="en-US" sz="2800" dirty="0">
                <a:solidFill>
                  <a:srgbClr val="202124"/>
                </a:solidFill>
                <a:latin typeface="inherit"/>
                <a:cs typeface="+mj-cs"/>
              </a:rPr>
              <a:t> </a:t>
            </a:r>
            <a:r>
              <a:rPr lang="ar-LB" altLang="en-US" sz="2800" dirty="0">
                <a:solidFill>
                  <a:srgbClr val="202124"/>
                </a:solidFill>
                <a:latin typeface="inherit"/>
                <a:cs typeface="+mj-cs"/>
              </a:rPr>
              <a:t>نظم التسجيل المدني والإحصاءات الحيوية</a:t>
            </a:r>
          </a:p>
          <a:p>
            <a:pPr lvl="1" algn="r" rtl="1" eaLnBrk="0" fontAlgn="base" hangingPunct="0">
              <a:lnSpc>
                <a:spcPct val="100000"/>
              </a:lnSpc>
              <a:spcBef>
                <a:spcPct val="0"/>
              </a:spcBef>
              <a:spcAft>
                <a:spcPct val="0"/>
              </a:spcAft>
            </a:pPr>
            <a:r>
              <a:rPr lang="en-US" altLang="en-US" sz="2800" dirty="0">
                <a:solidFill>
                  <a:srgbClr val="202124"/>
                </a:solidFill>
                <a:latin typeface="inherit"/>
                <a:cs typeface="+mj-cs"/>
              </a:rPr>
              <a:t> </a:t>
            </a:r>
            <a:r>
              <a:rPr lang="ar-LB" altLang="en-US" sz="2800" dirty="0">
                <a:solidFill>
                  <a:srgbClr val="202124"/>
                </a:solidFill>
                <a:latin typeface="inherit"/>
                <a:cs typeface="+mj-cs"/>
              </a:rPr>
              <a:t>إشكالية </a:t>
            </a:r>
            <a:r>
              <a:rPr lang="ar-SA" altLang="en-US" sz="2800" dirty="0">
                <a:solidFill>
                  <a:srgbClr val="202124"/>
                </a:solidFill>
                <a:latin typeface="inherit"/>
                <a:cs typeface="+mj-cs"/>
              </a:rPr>
              <a:t>الوصول إلى البيانات الشخصية</a:t>
            </a:r>
            <a:endParaRPr lang="en-US" altLang="en-US" sz="2800" dirty="0">
              <a:cs typeface="+mj-cs"/>
            </a:endParaRPr>
          </a:p>
        </p:txBody>
      </p:sp>
    </p:spTree>
    <p:extLst>
      <p:ext uri="{BB962C8B-B14F-4D97-AF65-F5344CB8AC3E}">
        <p14:creationId xmlns:p14="http://schemas.microsoft.com/office/powerpoint/2010/main" val="1106120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6A0A2-678F-48C5-86F4-30485FB9214B}"/>
              </a:ext>
            </a:extLst>
          </p:cNvPr>
          <p:cNvSpPr>
            <a:spLocks noGrp="1"/>
          </p:cNvSpPr>
          <p:nvPr>
            <p:ph type="title"/>
          </p:nvPr>
        </p:nvSpPr>
        <p:spPr>
          <a:xfrm>
            <a:off x="0" y="349472"/>
            <a:ext cx="12078268" cy="988009"/>
          </a:xfrm>
        </p:spPr>
        <p:txBody>
          <a:bodyPr>
            <a:noAutofit/>
          </a:bodyPr>
          <a:lstStyle/>
          <a:p>
            <a:pPr algn="r" rtl="1"/>
            <a:r>
              <a:rPr lang="ar-SA" dirty="0">
                <a:latin typeface="Times New Roman" panose="02020603050405020304" pitchFamily="18" charset="0"/>
                <a:ea typeface="Times New Roman" panose="02020603050405020304" pitchFamily="18" charset="0"/>
              </a:rPr>
              <a:t>أ</a:t>
            </a:r>
            <a:r>
              <a:rPr lang="ar-SA" dirty="0" bmk="">
                <a:latin typeface="Times New Roman" panose="02020603050405020304" pitchFamily="18" charset="0"/>
                <a:ea typeface="Times New Roman" panose="02020603050405020304" pitchFamily="18" charset="0"/>
              </a:rPr>
              <a:t>هم التحديات التي تواجه نظم التسجيل المدني والإحصاءات الحيوية</a:t>
            </a:r>
            <a:endParaRPr lang="en-US" dirty="0"/>
          </a:p>
        </p:txBody>
      </p:sp>
      <p:sp>
        <p:nvSpPr>
          <p:cNvPr id="4" name="Rectangle 1">
            <a:extLst>
              <a:ext uri="{FF2B5EF4-FFF2-40B4-BE49-F238E27FC236}">
                <a16:creationId xmlns:a16="http://schemas.microsoft.com/office/drawing/2014/main" id="{4869A354-8016-4C17-AD57-48E7A566CDEF}"/>
              </a:ext>
            </a:extLst>
          </p:cNvPr>
          <p:cNvSpPr txBox="1">
            <a:spLocks noChangeArrowheads="1"/>
          </p:cNvSpPr>
          <p:nvPr/>
        </p:nvSpPr>
        <p:spPr bwMode="auto">
          <a:xfrm>
            <a:off x="400050" y="1441088"/>
            <a:ext cx="11315700" cy="500612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r" rtl="1" eaLnBrk="0" fontAlgn="base" hangingPunct="0">
              <a:spcBef>
                <a:spcPct val="0"/>
              </a:spcBef>
              <a:spcAft>
                <a:spcPct val="0"/>
              </a:spcAft>
              <a:buNone/>
            </a:pPr>
            <a:r>
              <a:rPr lang="ar-LB" b="1" dirty="0" bmk="">
                <a:latin typeface="Times New Roman" panose="02020603050405020304" pitchFamily="18" charset="0"/>
                <a:ea typeface="Calibri" panose="020F0502020204030204" pitchFamily="34" charset="0"/>
                <a:cs typeface="+mj-cs"/>
              </a:rPr>
              <a:t>3. </a:t>
            </a:r>
            <a:r>
              <a:rPr lang="ar-AE" b="1" dirty="0" bmk="">
                <a:latin typeface="Times New Roman" panose="02020603050405020304" pitchFamily="18" charset="0"/>
                <a:ea typeface="Calibri" panose="020F0502020204030204" pitchFamily="34" charset="0"/>
                <a:cs typeface="+mj-cs"/>
              </a:rPr>
              <a:t>العمل على تحسين جودة بيانات السجل المدني والإحصاءات الحيوية أساسية لضمان دقة وثائق الحالة المدنية</a:t>
            </a:r>
            <a:endParaRPr lang="ar-LB" b="1" dirty="0" bmk="">
              <a:latin typeface="Times New Roman" panose="02020603050405020304" pitchFamily="18" charset="0"/>
              <a:ea typeface="Calibri" panose="020F0502020204030204" pitchFamily="34" charset="0"/>
              <a:cs typeface="+mj-cs"/>
            </a:endParaRPr>
          </a:p>
          <a:p>
            <a:pPr marL="0" lvl="0" indent="0" algn="r" rtl="1" eaLnBrk="0" fontAlgn="base" hangingPunct="0">
              <a:spcBef>
                <a:spcPct val="0"/>
              </a:spcBef>
              <a:spcAft>
                <a:spcPct val="0"/>
              </a:spcAft>
              <a:buNone/>
            </a:pPr>
            <a:r>
              <a:rPr lang="ar-SA" altLang="en-US" dirty="0">
                <a:solidFill>
                  <a:srgbClr val="FF0000"/>
                </a:solidFill>
                <a:latin typeface="inherit"/>
                <a:cs typeface="+mj-cs"/>
              </a:rPr>
              <a:t>أجرت 6 من 12 دولة تحليلاً لعملية الأعمال خلال السنوات الخمس الماضية</a:t>
            </a:r>
            <a:endParaRPr lang="en-US" altLang="en-US" dirty="0">
              <a:solidFill>
                <a:srgbClr val="FF0000"/>
              </a:solidFill>
              <a:latin typeface="inherit"/>
              <a:cs typeface="+mj-cs"/>
            </a:endParaRPr>
          </a:p>
          <a:p>
            <a:pPr marL="0" lvl="0" indent="0" algn="r" rtl="1" eaLnBrk="0" fontAlgn="base" hangingPunct="0">
              <a:spcBef>
                <a:spcPct val="0"/>
              </a:spcBef>
              <a:spcAft>
                <a:spcPct val="0"/>
              </a:spcAft>
              <a:buNone/>
            </a:pPr>
            <a:r>
              <a:rPr lang="ar-SA" altLang="en-US" dirty="0">
                <a:solidFill>
                  <a:srgbClr val="FF0000"/>
                </a:solidFill>
                <a:latin typeface="inherit"/>
                <a:cs typeface="+mj-cs"/>
              </a:rPr>
              <a:t>أعلنت 4 دول أنها لا تستخدم توصيات الأمم المتحدة ب</a:t>
            </a:r>
            <a:r>
              <a:rPr lang="ar-LB" altLang="en-US" dirty="0">
                <a:solidFill>
                  <a:srgbClr val="FF0000"/>
                </a:solidFill>
                <a:latin typeface="inherit"/>
                <a:cs typeface="+mj-cs"/>
              </a:rPr>
              <a:t>شكل كامل</a:t>
            </a:r>
          </a:p>
          <a:p>
            <a:pPr algn="r" rtl="1" eaLnBrk="0" fontAlgn="base" hangingPunct="0">
              <a:spcBef>
                <a:spcPct val="0"/>
              </a:spcBef>
              <a:spcAft>
                <a:spcPct val="0"/>
              </a:spcAft>
            </a:pPr>
            <a:r>
              <a:rPr lang="ar-LB" altLang="en-US" dirty="0">
                <a:solidFill>
                  <a:srgbClr val="202124"/>
                </a:solidFill>
                <a:latin typeface="inherit"/>
                <a:cs typeface="+mj-cs"/>
              </a:rPr>
              <a:t>أ</a:t>
            </a:r>
            <a:r>
              <a:rPr lang="ar-SA" altLang="en-US" dirty="0" err="1">
                <a:solidFill>
                  <a:srgbClr val="202124"/>
                </a:solidFill>
                <a:latin typeface="inherit"/>
                <a:cs typeface="+mj-cs"/>
              </a:rPr>
              <a:t>كتمال</a:t>
            </a:r>
            <a:r>
              <a:rPr lang="ar-SA" altLang="en-US" dirty="0">
                <a:solidFill>
                  <a:srgbClr val="202124"/>
                </a:solidFill>
                <a:latin typeface="inherit"/>
                <a:cs typeface="+mj-cs"/>
              </a:rPr>
              <a:t> تسجيل الوفيات وأسبابها: 6 من بين 12&gt; 95٪ </a:t>
            </a:r>
            <a:r>
              <a:rPr lang="ar-LB" altLang="en-US" dirty="0">
                <a:solidFill>
                  <a:srgbClr val="202124"/>
                </a:solidFill>
                <a:latin typeface="inherit"/>
                <a:cs typeface="+mj-cs"/>
              </a:rPr>
              <a:t>، </a:t>
            </a:r>
            <a:r>
              <a:rPr lang="ar-SA" altLang="en-US" dirty="0">
                <a:solidFill>
                  <a:srgbClr val="202124"/>
                </a:solidFill>
                <a:latin typeface="inherit"/>
                <a:cs typeface="+mj-cs"/>
              </a:rPr>
              <a:t>مستوى متغير لإعادة تسجيل أسباب الوفاة ، </a:t>
            </a:r>
            <a:r>
              <a:rPr lang="ar-LB" altLang="en-US" dirty="0">
                <a:solidFill>
                  <a:srgbClr val="202124"/>
                </a:solidFill>
                <a:latin typeface="inherit"/>
                <a:cs typeface="+mj-cs"/>
              </a:rPr>
              <a:t>و</a:t>
            </a:r>
            <a:r>
              <a:rPr lang="ar-SA" altLang="en-US" dirty="0">
                <a:solidFill>
                  <a:srgbClr val="202124"/>
                </a:solidFill>
                <a:latin typeface="inherit"/>
                <a:cs typeface="+mj-cs"/>
              </a:rPr>
              <a:t>لا يزال هناك دولتان لا تستخدمان النماذج الدولية </a:t>
            </a:r>
            <a:endParaRPr lang="ar-LB" altLang="en-US" dirty="0">
              <a:solidFill>
                <a:srgbClr val="202124"/>
              </a:solidFill>
              <a:latin typeface="inherit"/>
              <a:cs typeface="+mj-cs"/>
            </a:endParaRPr>
          </a:p>
          <a:p>
            <a:pPr algn="r" rtl="1" eaLnBrk="0" fontAlgn="base" hangingPunct="0">
              <a:spcBef>
                <a:spcPct val="0"/>
              </a:spcBef>
              <a:spcAft>
                <a:spcPct val="0"/>
              </a:spcAft>
            </a:pPr>
            <a:r>
              <a:rPr lang="ar-SA" altLang="en-US" dirty="0">
                <a:solidFill>
                  <a:srgbClr val="202124"/>
                </a:solidFill>
                <a:latin typeface="inherit"/>
                <a:cs typeface="+mj-cs"/>
              </a:rPr>
              <a:t>اكتمال تسجيل المواليد: جيد نسبيًا؛ بعض الاختلافات بين المناطق الحضرية والريفية </a:t>
            </a:r>
            <a:endParaRPr lang="ar-LB" altLang="en-US" dirty="0">
              <a:solidFill>
                <a:srgbClr val="202124"/>
              </a:solidFill>
              <a:latin typeface="inherit"/>
              <a:cs typeface="+mj-cs"/>
            </a:endParaRPr>
          </a:p>
          <a:p>
            <a:pPr algn="r" rtl="1" eaLnBrk="0" fontAlgn="base" hangingPunct="0">
              <a:spcBef>
                <a:spcPct val="0"/>
              </a:spcBef>
              <a:spcAft>
                <a:spcPct val="0"/>
              </a:spcAft>
            </a:pPr>
            <a:r>
              <a:rPr lang="ar-SA" altLang="en-US" dirty="0">
                <a:solidFill>
                  <a:srgbClr val="202124"/>
                </a:solidFill>
                <a:latin typeface="inherit"/>
                <a:cs typeface="+mj-cs"/>
              </a:rPr>
              <a:t>تسجيل حالات الزواج والطل</a:t>
            </a:r>
            <a:r>
              <a:rPr lang="ar-LB" altLang="en-US" dirty="0">
                <a:solidFill>
                  <a:srgbClr val="202124"/>
                </a:solidFill>
                <a:latin typeface="inherit"/>
                <a:cs typeface="+mj-cs"/>
              </a:rPr>
              <a:t>اق: معظم البلدان نسبة اكثر من 90% ومشاكل التسجيل تكاد تكون معدومة  (عرفي، طلاق قبل الزفاف،...) </a:t>
            </a:r>
            <a:r>
              <a:rPr lang="ar-SA" altLang="en-US" dirty="0">
                <a:solidFill>
                  <a:srgbClr val="202124"/>
                </a:solidFill>
                <a:latin typeface="inherit"/>
                <a:cs typeface="+mj-cs"/>
              </a:rPr>
              <a:t> </a:t>
            </a:r>
            <a:endParaRPr lang="ar-LB" altLang="en-US" dirty="0">
              <a:solidFill>
                <a:srgbClr val="202124"/>
              </a:solidFill>
              <a:latin typeface="inherit"/>
              <a:cs typeface="+mj-cs"/>
            </a:endParaRPr>
          </a:p>
          <a:p>
            <a:pPr algn="r" rtl="1" eaLnBrk="0" fontAlgn="base" hangingPunct="0">
              <a:spcBef>
                <a:spcPct val="0"/>
              </a:spcBef>
              <a:spcAft>
                <a:spcPct val="0"/>
              </a:spcAft>
            </a:pPr>
            <a:r>
              <a:rPr lang="ar-SA" altLang="en-US" dirty="0">
                <a:solidFill>
                  <a:srgbClr val="202124"/>
                </a:solidFill>
                <a:latin typeface="inherit"/>
                <a:cs typeface="+mj-cs"/>
              </a:rPr>
              <a:t>6 فقط من بين 12 وتقييم اكتمال الولادات والوفيات </a:t>
            </a:r>
            <a:r>
              <a:rPr lang="ar-LB" altLang="en-US" dirty="0">
                <a:solidFill>
                  <a:srgbClr val="202124"/>
                </a:solidFill>
                <a:latin typeface="inherit"/>
                <a:cs typeface="+mj-cs"/>
              </a:rPr>
              <a:t>ما بين 2104-2020</a:t>
            </a:r>
          </a:p>
          <a:p>
            <a:pPr algn="r" rtl="1" eaLnBrk="0" fontAlgn="base" hangingPunct="0">
              <a:spcBef>
                <a:spcPct val="0"/>
              </a:spcBef>
              <a:spcAft>
                <a:spcPct val="0"/>
              </a:spcAft>
            </a:pPr>
            <a:r>
              <a:rPr lang="ar-SA" altLang="en-US" dirty="0">
                <a:solidFill>
                  <a:srgbClr val="202124"/>
                </a:solidFill>
                <a:latin typeface="inherit"/>
                <a:cs typeface="+mj-cs"/>
              </a:rPr>
              <a:t>خطة استمرارية الأعمال: يُظهر جائحة</a:t>
            </a:r>
            <a:r>
              <a:rPr lang="en-US" altLang="en-US" dirty="0">
                <a:solidFill>
                  <a:srgbClr val="202124"/>
                </a:solidFill>
                <a:latin typeface="inherit"/>
                <a:cs typeface="+mj-cs"/>
              </a:rPr>
              <a:t> COVID-19 </a:t>
            </a:r>
            <a:r>
              <a:rPr lang="ar-SA" altLang="en-US" dirty="0">
                <a:solidFill>
                  <a:srgbClr val="202124"/>
                </a:solidFill>
                <a:latin typeface="inherit"/>
                <a:cs typeface="+mj-cs"/>
              </a:rPr>
              <a:t>الحاجة إلى ضمان استمرارية عمليات الإبلاغ عن حالات الإصابة بالفيروس التاجي </a:t>
            </a:r>
            <a:endParaRPr lang="ar-LB" altLang="en-US" dirty="0">
              <a:solidFill>
                <a:srgbClr val="202124"/>
              </a:solidFill>
              <a:latin typeface="inherit"/>
              <a:cs typeface="+mj-cs"/>
            </a:endParaRPr>
          </a:p>
          <a:p>
            <a:pPr algn="r" rtl="1" eaLnBrk="0" fontAlgn="base" hangingPunct="0">
              <a:spcBef>
                <a:spcPct val="0"/>
              </a:spcBef>
              <a:spcAft>
                <a:spcPct val="0"/>
              </a:spcAft>
            </a:pPr>
            <a:r>
              <a:rPr lang="ar-SA" altLang="en-US" dirty="0">
                <a:solidFill>
                  <a:srgbClr val="202124"/>
                </a:solidFill>
                <a:latin typeface="inherit"/>
                <a:cs typeface="+mj-cs"/>
              </a:rPr>
              <a:t>أسباب </a:t>
            </a:r>
            <a:r>
              <a:rPr lang="ar-LB" altLang="en-US" dirty="0">
                <a:solidFill>
                  <a:srgbClr val="202124"/>
                </a:solidFill>
                <a:latin typeface="inherit"/>
                <a:cs typeface="+mj-cs"/>
              </a:rPr>
              <a:t>انخفاض نسب</a:t>
            </a:r>
            <a:r>
              <a:rPr lang="ar-SA" altLang="en-US" dirty="0">
                <a:solidFill>
                  <a:srgbClr val="202124"/>
                </a:solidFill>
                <a:latin typeface="inherit"/>
                <a:cs typeface="+mj-cs"/>
              </a:rPr>
              <a:t> التسجيل</a:t>
            </a:r>
            <a:r>
              <a:rPr lang="ar-LB" altLang="en-US" dirty="0">
                <a:solidFill>
                  <a:srgbClr val="202124"/>
                </a:solidFill>
                <a:latin typeface="inherit"/>
                <a:cs typeface="+mj-cs"/>
              </a:rPr>
              <a:t> (الإلزامية والربط بالخدمات) وسبل رفعها.</a:t>
            </a:r>
            <a:r>
              <a:rPr lang="en-US" altLang="en-US" dirty="0">
                <a:cs typeface="+mj-cs"/>
              </a:rPr>
              <a:t> </a:t>
            </a:r>
            <a:endParaRPr lang="en-US" altLang="en-US" dirty="0">
              <a:latin typeface="Arial" panose="020B0604020202020204" pitchFamily="34" charset="0"/>
              <a:cs typeface="+mj-cs"/>
            </a:endParaRPr>
          </a:p>
        </p:txBody>
      </p:sp>
      <p:sp>
        <p:nvSpPr>
          <p:cNvPr id="3" name="Rectangle 1">
            <a:extLst>
              <a:ext uri="{FF2B5EF4-FFF2-40B4-BE49-F238E27FC236}">
                <a16:creationId xmlns:a16="http://schemas.microsoft.com/office/drawing/2014/main" id="{8AB96392-0D97-4912-B14F-226A5FE6783B}"/>
              </a:ext>
            </a:extLst>
          </p:cNvPr>
          <p:cNvSpPr>
            <a:spLocks noChangeArrowheads="1"/>
          </p:cNvSpPr>
          <p:nvPr/>
        </p:nvSpPr>
        <p:spPr bwMode="auto">
          <a:xfrm>
            <a:off x="12191936" y="107728"/>
            <a:ext cx="64" cy="24174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157266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6A0A2-678F-48C5-86F4-30485FB9214B}"/>
              </a:ext>
            </a:extLst>
          </p:cNvPr>
          <p:cNvSpPr>
            <a:spLocks noGrp="1"/>
          </p:cNvSpPr>
          <p:nvPr>
            <p:ph type="title"/>
          </p:nvPr>
        </p:nvSpPr>
        <p:spPr>
          <a:xfrm>
            <a:off x="0" y="365125"/>
            <a:ext cx="12191872" cy="970981"/>
          </a:xfrm>
        </p:spPr>
        <p:txBody>
          <a:bodyPr>
            <a:noAutofit/>
          </a:bodyPr>
          <a:lstStyle/>
          <a:p>
            <a:pPr algn="r" rtl="1"/>
            <a:r>
              <a:rPr lang="ar-SA" dirty="0">
                <a:latin typeface="Times New Roman" panose="02020603050405020304" pitchFamily="18" charset="0"/>
                <a:ea typeface="Times New Roman" panose="02020603050405020304" pitchFamily="18" charset="0"/>
              </a:rPr>
              <a:t>أ</a:t>
            </a:r>
            <a:r>
              <a:rPr lang="ar-SA" dirty="0" bmk="">
                <a:latin typeface="Times New Roman" panose="02020603050405020304" pitchFamily="18" charset="0"/>
                <a:ea typeface="Times New Roman" panose="02020603050405020304" pitchFamily="18" charset="0"/>
              </a:rPr>
              <a:t>هم التحديات التي تواجه نظم التسجيل المدني والإحصاءات الحيوية</a:t>
            </a:r>
            <a:endParaRPr lang="en-US" dirty="0"/>
          </a:p>
        </p:txBody>
      </p:sp>
      <p:sp>
        <p:nvSpPr>
          <p:cNvPr id="3" name="Rectangle 1">
            <a:extLst>
              <a:ext uri="{FF2B5EF4-FFF2-40B4-BE49-F238E27FC236}">
                <a16:creationId xmlns:a16="http://schemas.microsoft.com/office/drawing/2014/main" id="{8AB96392-0D97-4912-B14F-226A5FE6783B}"/>
              </a:ext>
            </a:extLst>
          </p:cNvPr>
          <p:cNvSpPr>
            <a:spLocks noChangeArrowheads="1"/>
          </p:cNvSpPr>
          <p:nvPr/>
        </p:nvSpPr>
        <p:spPr bwMode="auto">
          <a:xfrm>
            <a:off x="12191936" y="107728"/>
            <a:ext cx="64" cy="24174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Rectangle 1">
            <a:extLst>
              <a:ext uri="{FF2B5EF4-FFF2-40B4-BE49-F238E27FC236}">
                <a16:creationId xmlns:a16="http://schemas.microsoft.com/office/drawing/2014/main" id="{0AF173AB-8573-4DE5-99F8-60BDBB4CC033}"/>
              </a:ext>
            </a:extLst>
          </p:cNvPr>
          <p:cNvSpPr>
            <a:spLocks noChangeArrowheads="1"/>
          </p:cNvSpPr>
          <p:nvPr/>
        </p:nvSpPr>
        <p:spPr bwMode="auto">
          <a:xfrm>
            <a:off x="1127118" y="1294444"/>
            <a:ext cx="9937764" cy="513539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LB" altLang="en-US" sz="3000" b="1" i="0" u="none" strike="noStrike" cap="none" normalizeH="0" baseline="0" dirty="0">
                <a:ln>
                  <a:noFill/>
                </a:ln>
                <a:solidFill>
                  <a:srgbClr val="202124"/>
                </a:solidFill>
                <a:effectLst/>
                <a:latin typeface="inherit"/>
                <a:cs typeface="+mj-cs"/>
              </a:rPr>
              <a:t>4. </a:t>
            </a:r>
            <a:r>
              <a:rPr kumimoji="0" lang="ar-SA" altLang="en-US" sz="3000" b="1" i="0" u="none" strike="noStrike" cap="none" normalizeH="0" baseline="0" dirty="0">
                <a:ln>
                  <a:noFill/>
                </a:ln>
                <a:solidFill>
                  <a:srgbClr val="202124"/>
                </a:solidFill>
                <a:effectLst/>
                <a:latin typeface="inherit"/>
                <a:cs typeface="+mj-cs"/>
              </a:rPr>
              <a:t>يزيد نشر البيانات وتحليلها من أهمية البيانات الإحصائية واستخدامها في برامج التنمية</a:t>
            </a:r>
            <a:endParaRPr lang="ar-LB" altLang="en-US" sz="3000" dirty="0">
              <a:solidFill>
                <a:srgbClr val="202124"/>
              </a:solidFill>
              <a:latin typeface="inherit"/>
              <a:cs typeface="+mj-cs"/>
            </a:endParaRPr>
          </a:p>
          <a:p>
            <a:pPr marL="457200" marR="0" lvl="0" indent="-457200" algn="r" defTabSz="914400" rtl="1" eaLnBrk="0" fontAlgn="base" latinLnBrk="0" hangingPunct="0">
              <a:lnSpc>
                <a:spcPct val="100000"/>
              </a:lnSpc>
              <a:spcBef>
                <a:spcPct val="0"/>
              </a:spcBef>
              <a:spcAft>
                <a:spcPct val="0"/>
              </a:spcAft>
              <a:buClrTx/>
              <a:buSzTx/>
              <a:buFont typeface="Arial" panose="020B0604020202020204" pitchFamily="34" charset="0"/>
              <a:buChar char="•"/>
              <a:tabLst/>
            </a:pPr>
            <a:r>
              <a:rPr kumimoji="0" lang="ar-SA" altLang="en-US" sz="3000" b="0" i="0" u="none" strike="noStrike" cap="none" normalizeH="0" baseline="0" dirty="0">
                <a:ln>
                  <a:noFill/>
                </a:ln>
                <a:solidFill>
                  <a:srgbClr val="202124"/>
                </a:solidFill>
                <a:effectLst/>
                <a:latin typeface="inherit"/>
                <a:cs typeface="+mj-cs"/>
              </a:rPr>
              <a:t> نشر </a:t>
            </a:r>
            <a:r>
              <a:rPr lang="ar-LB" altLang="en-US" sz="3000" dirty="0">
                <a:solidFill>
                  <a:srgbClr val="202124"/>
                </a:solidFill>
                <a:latin typeface="inherit"/>
                <a:cs typeface="+mj-cs"/>
              </a:rPr>
              <a:t>الإحصاءات الحيوية سنوي بعد حوالي من 6 اشهر لسنة بعد تسجيلها في أغلب الأحيان ومن عدة مصادر عبر الأجهزة الإحصائية ووزارات الصحة</a:t>
            </a:r>
          </a:p>
          <a:p>
            <a:pPr marL="457200" marR="0" lvl="0" indent="-457200" algn="r" defTabSz="914400" rtl="1" eaLnBrk="0" fontAlgn="base" latinLnBrk="0" hangingPunct="0">
              <a:lnSpc>
                <a:spcPct val="100000"/>
              </a:lnSpc>
              <a:spcBef>
                <a:spcPct val="0"/>
              </a:spcBef>
              <a:spcAft>
                <a:spcPct val="0"/>
              </a:spcAft>
              <a:buClrTx/>
              <a:buSzTx/>
              <a:buFont typeface="Arial" panose="020B0604020202020204" pitchFamily="34" charset="0"/>
              <a:buChar char="•"/>
              <a:tabLst/>
            </a:pPr>
            <a:r>
              <a:rPr lang="ar-LB" altLang="en-US" sz="3000" dirty="0">
                <a:solidFill>
                  <a:srgbClr val="202124"/>
                </a:solidFill>
                <a:latin typeface="inherit"/>
                <a:cs typeface="+mj-cs"/>
              </a:rPr>
              <a:t>النشر الكتروني وعبر صفحة الانترنت 8 من 12 دولة،</a:t>
            </a:r>
          </a:p>
          <a:p>
            <a:pPr marL="457200" marR="0" lvl="0" indent="-457200" algn="r" defTabSz="914400" rtl="1" eaLnBrk="0" fontAlgn="base" latinLnBrk="0" hangingPunct="0">
              <a:lnSpc>
                <a:spcPct val="100000"/>
              </a:lnSpc>
              <a:spcBef>
                <a:spcPct val="0"/>
              </a:spcBef>
              <a:spcAft>
                <a:spcPct val="0"/>
              </a:spcAft>
              <a:buClrTx/>
              <a:buSzTx/>
              <a:buFont typeface="Arial" panose="020B0604020202020204" pitchFamily="34" charset="0"/>
              <a:buChar char="•"/>
              <a:tabLst/>
            </a:pPr>
            <a:r>
              <a:rPr lang="ar-LB" altLang="en-US" sz="3000" dirty="0">
                <a:solidFill>
                  <a:srgbClr val="202124"/>
                </a:solidFill>
                <a:latin typeface="inherit"/>
                <a:cs typeface="+mj-cs"/>
              </a:rPr>
              <a:t> 5 دول بيانتها متاحة للاستخدام </a:t>
            </a:r>
          </a:p>
          <a:p>
            <a:pPr marL="457200" marR="0" lvl="0" indent="-457200" algn="r" defTabSz="914400" rtl="1" eaLnBrk="0" fontAlgn="base" latinLnBrk="0" hangingPunct="0">
              <a:lnSpc>
                <a:spcPct val="100000"/>
              </a:lnSpc>
              <a:spcBef>
                <a:spcPct val="0"/>
              </a:spcBef>
              <a:spcAft>
                <a:spcPct val="0"/>
              </a:spcAft>
              <a:buClrTx/>
              <a:buSzTx/>
              <a:buFont typeface="Arial" panose="020B0604020202020204" pitchFamily="34" charset="0"/>
              <a:buChar char="•"/>
              <a:tabLst/>
            </a:pPr>
            <a:r>
              <a:rPr kumimoji="0" lang="ar-SA" altLang="en-US" sz="3000" b="0" i="0" u="none" strike="noStrike" cap="none" normalizeH="0" baseline="0" dirty="0">
                <a:ln>
                  <a:noFill/>
                </a:ln>
                <a:solidFill>
                  <a:srgbClr val="202124"/>
                </a:solidFill>
                <a:effectLst/>
                <a:latin typeface="inherit"/>
                <a:cs typeface="+mj-cs"/>
              </a:rPr>
              <a:t>ربط بين</a:t>
            </a:r>
            <a:r>
              <a:rPr kumimoji="0" lang="en-US" altLang="en-US" sz="3000" b="0" i="0" u="none" strike="noStrike" cap="none" normalizeH="0" baseline="0" dirty="0">
                <a:ln>
                  <a:noFill/>
                </a:ln>
                <a:solidFill>
                  <a:srgbClr val="202124"/>
                </a:solidFill>
                <a:effectLst/>
                <a:latin typeface="inherit"/>
                <a:cs typeface="+mj-cs"/>
              </a:rPr>
              <a:t> </a:t>
            </a:r>
            <a:r>
              <a:rPr kumimoji="0" lang="ar-LB" altLang="en-US" sz="3000" b="0" i="0" u="none" strike="noStrike" cap="none" normalizeH="0" baseline="0" dirty="0">
                <a:ln>
                  <a:noFill/>
                </a:ln>
                <a:solidFill>
                  <a:srgbClr val="202124"/>
                </a:solidFill>
                <a:effectLst/>
                <a:latin typeface="inherit"/>
                <a:cs typeface="+mj-cs"/>
              </a:rPr>
              <a:t>السجل المدني والإحصاءات الحيوية </a:t>
            </a:r>
            <a:r>
              <a:rPr kumimoji="0" lang="ar-SA" altLang="en-US" sz="3000" b="0" i="0" u="none" strike="noStrike" cap="none" normalizeH="0" baseline="0" dirty="0">
                <a:ln>
                  <a:noFill/>
                </a:ln>
                <a:solidFill>
                  <a:srgbClr val="202124"/>
                </a:solidFill>
                <a:effectLst/>
                <a:latin typeface="inherit"/>
                <a:cs typeface="+mj-cs"/>
              </a:rPr>
              <a:t>والخدمات الأخرى </a:t>
            </a:r>
            <a:endParaRPr kumimoji="0" lang="ar-LB" altLang="en-US" sz="3000" b="0" i="0" u="none" strike="noStrike" cap="none" normalizeH="0" baseline="0" dirty="0">
              <a:ln>
                <a:noFill/>
              </a:ln>
              <a:solidFill>
                <a:srgbClr val="202124"/>
              </a:solidFill>
              <a:effectLst/>
              <a:latin typeface="inherit"/>
              <a:cs typeface="+mj-cs"/>
            </a:endParaRPr>
          </a:p>
          <a:p>
            <a:pPr marL="457200" marR="0" lvl="0" indent="-457200" algn="r" defTabSz="914400" rtl="1" eaLnBrk="0" fontAlgn="base" latinLnBrk="0" hangingPunct="0">
              <a:lnSpc>
                <a:spcPct val="100000"/>
              </a:lnSpc>
              <a:spcBef>
                <a:spcPct val="0"/>
              </a:spcBef>
              <a:spcAft>
                <a:spcPct val="0"/>
              </a:spcAft>
              <a:buClrTx/>
              <a:buSzTx/>
              <a:buFont typeface="Arial" panose="020B0604020202020204" pitchFamily="34" charset="0"/>
              <a:buChar char="•"/>
              <a:tabLst/>
            </a:pPr>
            <a:r>
              <a:rPr kumimoji="0" lang="ar-SA" altLang="en-US" sz="3000" b="0" i="0" u="none" strike="noStrike" cap="none" normalizeH="0" baseline="0" dirty="0">
                <a:ln>
                  <a:noFill/>
                </a:ln>
                <a:solidFill>
                  <a:srgbClr val="202124"/>
                </a:solidFill>
                <a:effectLst/>
                <a:latin typeface="inherit"/>
                <a:cs typeface="+mj-cs"/>
              </a:rPr>
              <a:t>تدريب جيل جديد من الإحصائيين والديموغرافيين </a:t>
            </a:r>
            <a:endParaRPr kumimoji="0" lang="ar-LB" altLang="en-US" sz="3000" b="0" i="0" u="none" strike="noStrike" cap="none" normalizeH="0" baseline="0" dirty="0">
              <a:ln>
                <a:noFill/>
              </a:ln>
              <a:solidFill>
                <a:srgbClr val="202124"/>
              </a:solidFill>
              <a:effectLst/>
              <a:latin typeface="inherit"/>
              <a:cs typeface="+mj-cs"/>
            </a:endParaRPr>
          </a:p>
          <a:p>
            <a:pPr marL="457200" marR="0" lvl="0" indent="-457200" algn="r" defTabSz="914400" rtl="1" eaLnBrk="0" fontAlgn="base" latinLnBrk="0" hangingPunct="0">
              <a:lnSpc>
                <a:spcPct val="100000"/>
              </a:lnSpc>
              <a:spcBef>
                <a:spcPct val="0"/>
              </a:spcBef>
              <a:spcAft>
                <a:spcPct val="0"/>
              </a:spcAft>
              <a:buClrTx/>
              <a:buSzTx/>
              <a:buFont typeface="Arial" panose="020B0604020202020204" pitchFamily="34" charset="0"/>
              <a:buChar char="•"/>
              <a:tabLst/>
            </a:pPr>
            <a:r>
              <a:rPr kumimoji="0" lang="ar-SA" altLang="en-US" sz="3000" b="0" i="0" u="none" strike="noStrike" cap="none" normalizeH="0" baseline="0" dirty="0">
                <a:ln>
                  <a:noFill/>
                </a:ln>
                <a:solidFill>
                  <a:srgbClr val="202124"/>
                </a:solidFill>
                <a:effectLst/>
                <a:latin typeface="inherit"/>
                <a:cs typeface="+mj-cs"/>
              </a:rPr>
              <a:t>تقدير أفضل للمؤشرات الديموغرافية والمؤشرات ذات الصلة</a:t>
            </a:r>
            <a:endParaRPr kumimoji="0" lang="ar-LB" altLang="en-US" sz="3000" b="0" i="0" u="none" strike="noStrike" cap="none" normalizeH="0" baseline="0" dirty="0">
              <a:ln>
                <a:noFill/>
              </a:ln>
              <a:solidFill>
                <a:srgbClr val="202124"/>
              </a:solidFill>
              <a:effectLst/>
              <a:latin typeface="inherit"/>
              <a:cs typeface="+mj-cs"/>
            </a:endParaRPr>
          </a:p>
          <a:p>
            <a:pPr marL="457200" marR="0" lvl="0" indent="-457200" algn="r" defTabSz="914400" rtl="1" eaLnBrk="0" fontAlgn="base" latinLnBrk="0" hangingPunct="0">
              <a:lnSpc>
                <a:spcPct val="100000"/>
              </a:lnSpc>
              <a:spcBef>
                <a:spcPct val="0"/>
              </a:spcBef>
              <a:spcAft>
                <a:spcPct val="0"/>
              </a:spcAft>
              <a:buClrTx/>
              <a:buSzTx/>
              <a:buFont typeface="Arial" panose="020B0604020202020204" pitchFamily="34" charset="0"/>
              <a:buChar char="•"/>
              <a:tabLst/>
            </a:pPr>
            <a:r>
              <a:rPr kumimoji="0" lang="ar-SA" altLang="en-US" sz="3000" b="0" i="0" u="none" strike="noStrike" cap="none" normalizeH="0" baseline="0" dirty="0">
                <a:ln>
                  <a:noFill/>
                </a:ln>
                <a:solidFill>
                  <a:srgbClr val="202124"/>
                </a:solidFill>
                <a:effectLst/>
                <a:latin typeface="inherit"/>
                <a:cs typeface="+mj-cs"/>
              </a:rPr>
              <a:t>استخدام الإحصاءات الحيوية في مؤشرات رصد أهداف التنمية المستدامة</a:t>
            </a:r>
            <a:endParaRPr kumimoji="0" lang="en-US" altLang="en-US" sz="3000" b="0" i="0" u="none" strike="noStrike" cap="none" normalizeH="0" baseline="0" dirty="0">
              <a:ln>
                <a:noFill/>
              </a:ln>
              <a:solidFill>
                <a:schemeClr val="tx1"/>
              </a:solidFill>
              <a:effectLst/>
              <a:cs typeface="+mj-cs"/>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b="0" i="0" u="none" strike="noStrike" cap="none" normalizeH="0" baseline="0" dirty="0">
                <a:ln>
                  <a:noFill/>
                </a:ln>
                <a:solidFill>
                  <a:srgbClr val="202124"/>
                </a:solidFill>
                <a:effectLst/>
                <a:latin typeface="Arial" panose="020B0604020202020204" pitchFamily="34" charset="0"/>
                <a:cs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343315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6A0A2-678F-48C5-86F4-30485FB9214B}"/>
              </a:ext>
            </a:extLst>
          </p:cNvPr>
          <p:cNvSpPr>
            <a:spLocks noGrp="1"/>
          </p:cNvSpPr>
          <p:nvPr>
            <p:ph type="title"/>
          </p:nvPr>
        </p:nvSpPr>
        <p:spPr/>
        <p:txBody>
          <a:bodyPr>
            <a:noAutofit/>
          </a:bodyPr>
          <a:lstStyle/>
          <a:p>
            <a:pPr algn="r" rtl="1"/>
            <a:r>
              <a:rPr lang="ar-SA" dirty="0">
                <a:latin typeface="Times New Roman" panose="02020603050405020304" pitchFamily="18" charset="0"/>
                <a:ea typeface="Times New Roman" panose="02020603050405020304" pitchFamily="18" charset="0"/>
              </a:rPr>
              <a:t>أ</a:t>
            </a:r>
            <a:r>
              <a:rPr lang="ar-SA" dirty="0" bmk="">
                <a:latin typeface="Times New Roman" panose="02020603050405020304" pitchFamily="18" charset="0"/>
                <a:ea typeface="Times New Roman" panose="02020603050405020304" pitchFamily="18" charset="0"/>
              </a:rPr>
              <a:t>هم التحديات التي تواجه نظم التسجيل المدني والإحصاءات الحيوية</a:t>
            </a:r>
            <a:endParaRPr lang="en-US" dirty="0"/>
          </a:p>
        </p:txBody>
      </p:sp>
      <p:sp>
        <p:nvSpPr>
          <p:cNvPr id="7" name="Picture Placeholder 6">
            <a:extLst>
              <a:ext uri="{FF2B5EF4-FFF2-40B4-BE49-F238E27FC236}">
                <a16:creationId xmlns:a16="http://schemas.microsoft.com/office/drawing/2014/main" id="{B748973B-6FF2-4C2E-9B62-5B68E19DCD11}"/>
              </a:ext>
            </a:extLst>
          </p:cNvPr>
          <p:cNvSpPr>
            <a:spLocks noGrp="1"/>
          </p:cNvSpPr>
          <p:nvPr>
            <p:ph type="pic" idx="1"/>
          </p:nvPr>
        </p:nvSpPr>
        <p:spPr/>
      </p:sp>
      <p:sp>
        <p:nvSpPr>
          <p:cNvPr id="8" name="Text Placeholder 7">
            <a:extLst>
              <a:ext uri="{FF2B5EF4-FFF2-40B4-BE49-F238E27FC236}">
                <a16:creationId xmlns:a16="http://schemas.microsoft.com/office/drawing/2014/main" id="{031C53FF-9CB0-4911-8416-D7CC67F3E229}"/>
              </a:ext>
            </a:extLst>
          </p:cNvPr>
          <p:cNvSpPr>
            <a:spLocks noGrp="1"/>
          </p:cNvSpPr>
          <p:nvPr>
            <p:ph type="body" sz="half" idx="2"/>
          </p:nvPr>
        </p:nvSpPr>
        <p:spPr/>
        <p:txBody>
          <a:bodyPr/>
          <a:lstStyle/>
          <a:p>
            <a:endParaRPr lang="en-US" dirty="0"/>
          </a:p>
        </p:txBody>
      </p:sp>
      <p:sp>
        <p:nvSpPr>
          <p:cNvPr id="3" name="Rectangle 1">
            <a:extLst>
              <a:ext uri="{FF2B5EF4-FFF2-40B4-BE49-F238E27FC236}">
                <a16:creationId xmlns:a16="http://schemas.microsoft.com/office/drawing/2014/main" id="{8AB96392-0D97-4912-B14F-226A5FE6783B}"/>
              </a:ext>
            </a:extLst>
          </p:cNvPr>
          <p:cNvSpPr>
            <a:spLocks noChangeArrowheads="1"/>
          </p:cNvSpPr>
          <p:nvPr/>
        </p:nvSpPr>
        <p:spPr bwMode="auto">
          <a:xfrm>
            <a:off x="12191936" y="107728"/>
            <a:ext cx="64" cy="24174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1">
            <a:extLst>
              <a:ext uri="{FF2B5EF4-FFF2-40B4-BE49-F238E27FC236}">
                <a16:creationId xmlns:a16="http://schemas.microsoft.com/office/drawing/2014/main" id="{21CD423B-9929-4E3A-9513-9F89002B6080}"/>
              </a:ext>
            </a:extLst>
          </p:cNvPr>
          <p:cNvSpPr>
            <a:spLocks noChangeArrowheads="1"/>
          </p:cNvSpPr>
          <p:nvPr/>
        </p:nvSpPr>
        <p:spPr bwMode="auto">
          <a:xfrm flipH="1">
            <a:off x="1015111" y="2701180"/>
            <a:ext cx="3756913" cy="245773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LB" altLang="en-US" sz="3000" b="1" i="0" u="none" strike="noStrike" cap="none" normalizeH="0" baseline="0" dirty="0">
                <a:ln>
                  <a:noFill/>
                </a:ln>
                <a:solidFill>
                  <a:srgbClr val="202124"/>
                </a:solidFill>
                <a:effectLst/>
                <a:latin typeface="inherit"/>
                <a:cs typeface="+mj-cs"/>
              </a:rPr>
              <a:t>5. </a:t>
            </a:r>
            <a:r>
              <a:rPr kumimoji="0" lang="ar-SA" altLang="en-US" sz="2400" b="1" i="0" u="none" strike="noStrike" cap="none" normalizeH="0" baseline="0" dirty="0">
                <a:ln>
                  <a:noFill/>
                </a:ln>
                <a:solidFill>
                  <a:srgbClr val="202124"/>
                </a:solidFill>
                <a:effectLst/>
                <a:latin typeface="inherit"/>
                <a:cs typeface="+mj-cs"/>
              </a:rPr>
              <a:t>التنسيق الفعال </a:t>
            </a:r>
            <a:r>
              <a:rPr kumimoji="0" lang="ar-LB" altLang="en-US" sz="2400" b="1" i="0" u="none" strike="noStrike" cap="none" normalizeH="0" baseline="0" dirty="0">
                <a:ln>
                  <a:noFill/>
                </a:ln>
                <a:solidFill>
                  <a:srgbClr val="202124"/>
                </a:solidFill>
                <a:effectLst/>
                <a:latin typeface="inherit"/>
                <a:cs typeface="+mj-cs"/>
              </a:rPr>
              <a:t>والتواصل </a:t>
            </a:r>
            <a:r>
              <a:rPr kumimoji="0" lang="ar-SA" altLang="en-US" sz="2400" b="1" i="0" u="none" strike="noStrike" cap="none" normalizeH="0" baseline="0" dirty="0">
                <a:ln>
                  <a:noFill/>
                </a:ln>
                <a:solidFill>
                  <a:srgbClr val="202124"/>
                </a:solidFill>
                <a:effectLst/>
                <a:latin typeface="inherit"/>
                <a:cs typeface="+mj-cs"/>
              </a:rPr>
              <a:t>بين مختلف ا</a:t>
            </a:r>
            <a:r>
              <a:rPr kumimoji="0" lang="ar-LB" altLang="en-US" sz="2400" b="1" i="0" u="none" strike="noStrike" cap="none" normalizeH="0" baseline="0" dirty="0">
                <a:ln>
                  <a:noFill/>
                </a:ln>
                <a:solidFill>
                  <a:srgbClr val="202124"/>
                </a:solidFill>
                <a:effectLst/>
                <a:latin typeface="inherit"/>
                <a:cs typeface="+mj-cs"/>
              </a:rPr>
              <a:t>لمعنية بنظم السجل المدني والإحصاءات الحيوية</a:t>
            </a:r>
            <a:endParaRPr lang="ar-LB" altLang="en-US" sz="2400" dirty="0">
              <a:solidFill>
                <a:srgbClr val="202124"/>
              </a:solidFill>
              <a:latin typeface="inherit"/>
              <a:cs typeface="+mj-cs"/>
            </a:endParaRPr>
          </a:p>
          <a:p>
            <a:pPr marL="914400" lvl="1" indent="-457200" algn="r" rtl="1">
              <a:buFont typeface="Arial" panose="020B0604020202020204" pitchFamily="34" charset="0"/>
              <a:buChar char="•"/>
            </a:pPr>
            <a:r>
              <a:rPr lang="ar-LB" altLang="en-US" sz="2800" dirty="0">
                <a:solidFill>
                  <a:srgbClr val="202124"/>
                </a:solidFill>
                <a:latin typeface="inherit"/>
                <a:cs typeface="+mj-cs"/>
              </a:rPr>
              <a:t>تحتاج البلدان الى مزيد من خطط التواصل بين الأطراف </a:t>
            </a:r>
            <a:endParaRPr kumimoji="0" lang="en-US" altLang="en-US" sz="2800" b="0" i="0" u="none" strike="noStrike" cap="none" normalizeH="0" baseline="0" dirty="0">
              <a:ln>
                <a:noFill/>
              </a:ln>
              <a:solidFill>
                <a:schemeClr val="tx1"/>
              </a:solidFill>
              <a:effectLst/>
              <a:cs typeface="+mj-cs"/>
            </a:endParaRPr>
          </a:p>
        </p:txBody>
      </p:sp>
      <p:graphicFrame>
        <p:nvGraphicFramePr>
          <p:cNvPr id="6" name="هل يُسمح للمكتب/ الجهاز الإحصاء الوطني، بموجب القانون، باستخدام البيانات الإدارية مجانًا لأغراض إحصائية؟" descr="بيسسبيليبس">
            <a:extLst>
              <a:ext uri="{FF2B5EF4-FFF2-40B4-BE49-F238E27FC236}">
                <a16:creationId xmlns:a16="http://schemas.microsoft.com/office/drawing/2014/main" id="{429F20F6-0F38-41B0-B84B-1732A449315A}"/>
              </a:ext>
            </a:extLst>
          </p:cNvPr>
          <p:cNvGraphicFramePr>
            <a:graphicFrameLocks/>
          </p:cNvGraphicFramePr>
          <p:nvPr>
            <p:extLst>
              <p:ext uri="{D42A27DB-BD31-4B8C-83A1-F6EECF244321}">
                <p14:modId xmlns:p14="http://schemas.microsoft.com/office/powerpoint/2010/main" val="2885379524"/>
              </p:ext>
            </p:extLst>
          </p:nvPr>
        </p:nvGraphicFramePr>
        <p:xfrm>
          <a:off x="5414836" y="1144988"/>
          <a:ext cx="5937376" cy="46435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18621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3096051-E13F-F44E-BDF1-B2B2CF790B82}"/>
              </a:ext>
            </a:extLst>
          </p:cNvPr>
          <p:cNvSpPr/>
          <p:nvPr/>
        </p:nvSpPr>
        <p:spPr>
          <a:xfrm>
            <a:off x="778565" y="1900069"/>
            <a:ext cx="11187883" cy="4443984"/>
          </a:xfrm>
          <a:prstGeom prst="rect">
            <a:avLst/>
          </a:prstGeom>
          <a:solidFill>
            <a:srgbClr val="FFFFFF">
              <a:lumMod val="95000"/>
            </a:srgbClr>
          </a:solidFill>
          <a:ln>
            <a:noFill/>
          </a:ln>
        </p:spPr>
        <p:txBody>
          <a:bodyPr vert="horz" lIns="91440" tIns="45720" rIns="91440" bIns="45720" rtlCol="0" anchor="t">
            <a:normAutofit/>
          </a:bodyPr>
          <a:lstStyle/>
          <a:p>
            <a:pPr marL="0" marR="0" lvl="0" indent="0" defTabSz="914400" eaLnBrk="1" fontAlgn="auto" latinLnBrk="0" hangingPunct="1">
              <a:lnSpc>
                <a:spcPct val="110000"/>
              </a:lnSpc>
              <a:spcBef>
                <a:spcPts val="900"/>
              </a:spcBef>
              <a:spcAft>
                <a:spcPts val="0"/>
              </a:spcAft>
              <a:buClr>
                <a:srgbClr val="000000">
                  <a:lumMod val="85000"/>
                  <a:lumOff val="15000"/>
                </a:srgbClr>
              </a:buClr>
              <a:buSzTx/>
              <a:buFont typeface="Garamond" pitchFamily="18" charset="0"/>
              <a:buNone/>
              <a:tabLst/>
              <a:defRPr/>
            </a:pPr>
            <a:endParaRPr kumimoji="0" lang="en-US" sz="2000" b="0" i="0" u="none" strike="noStrike" kern="0" cap="none" spc="0" normalizeH="0" baseline="0" noProof="0">
              <a:ln>
                <a:noFill/>
              </a:ln>
              <a:solidFill>
                <a:srgbClr val="000000"/>
              </a:solidFill>
              <a:effectLst/>
              <a:uLnTx/>
              <a:uFillTx/>
              <a:latin typeface="Selawik Light" panose="02020404030301010803"/>
            </a:endParaRPr>
          </a:p>
        </p:txBody>
      </p:sp>
      <p:sp>
        <p:nvSpPr>
          <p:cNvPr id="2" name="Titre 1"/>
          <p:cNvSpPr>
            <a:spLocks noGrp="1"/>
          </p:cNvSpPr>
          <p:nvPr>
            <p:ph type="title"/>
          </p:nvPr>
        </p:nvSpPr>
        <p:spPr>
          <a:xfrm>
            <a:off x="838200" y="365126"/>
            <a:ext cx="10515600" cy="943722"/>
          </a:xfrm>
        </p:spPr>
        <p:txBody>
          <a:bodyPr/>
          <a:lstStyle/>
          <a:p>
            <a:pPr algn="r"/>
            <a:r>
              <a:rPr lang="ar-LB" dirty="0">
                <a:solidFill>
                  <a:schemeClr val="bg1"/>
                </a:solidFill>
              </a:rPr>
              <a:t>مكونات العرض</a:t>
            </a:r>
            <a:endParaRPr lang="fr-FR" dirty="0"/>
          </a:p>
        </p:txBody>
      </p:sp>
      <p:sp>
        <p:nvSpPr>
          <p:cNvPr id="3" name="Rectangle 2"/>
          <p:cNvSpPr/>
          <p:nvPr/>
        </p:nvSpPr>
        <p:spPr>
          <a:xfrm>
            <a:off x="778565" y="1900069"/>
            <a:ext cx="10515600" cy="5632183"/>
          </a:xfrm>
          <a:prstGeom prst="rect">
            <a:avLst/>
          </a:prstGeom>
        </p:spPr>
        <p:txBody>
          <a:bodyPr wrap="square">
            <a:spAutoFit/>
          </a:bodyPr>
          <a:lstStyle/>
          <a:p>
            <a:pPr marL="457200" indent="-457200" algn="r" rtl="1">
              <a:lnSpc>
                <a:spcPct val="107000"/>
              </a:lnSpc>
              <a:spcAft>
                <a:spcPts val="800"/>
              </a:spcAft>
              <a:buFontTx/>
              <a:buChar char="-"/>
            </a:pPr>
            <a:r>
              <a:rPr lang="en-GB" sz="3200" dirty="0">
                <a:latin typeface="Calibri" panose="020F0502020204030204" pitchFamily="34" charset="0"/>
                <a:ea typeface="Calibri" panose="020F0502020204030204" pitchFamily="34" charset="0"/>
                <a:cs typeface="Times New Roman" panose="02020603050405020304" pitchFamily="18" charset="0"/>
              </a:rPr>
              <a:t> </a:t>
            </a:r>
            <a:r>
              <a:rPr lang="ar-LB" sz="3200" dirty="0">
                <a:latin typeface="Calibri" panose="020F0502020204030204" pitchFamily="34" charset="0"/>
                <a:ea typeface="Calibri" panose="020F0502020204030204" pitchFamily="34" charset="0"/>
                <a:cs typeface="Times New Roman" panose="02020603050405020304" pitchFamily="18" charset="0"/>
              </a:rPr>
              <a:t>المقدمة و</a:t>
            </a:r>
            <a:r>
              <a:rPr lang="ar-LB" sz="3200" dirty="0">
                <a:effectLst/>
                <a:latin typeface="Calibri" panose="020F0502020204030204" pitchFamily="34" charset="0"/>
                <a:ea typeface="Calibri" panose="020F0502020204030204" pitchFamily="34" charset="0"/>
                <a:cs typeface="Times New Roman" panose="02020603050405020304" pitchFamily="18" charset="0"/>
              </a:rPr>
              <a:t>الأهداف</a:t>
            </a:r>
          </a:p>
          <a:p>
            <a:pPr marL="457200" indent="-457200" algn="r" rtl="1">
              <a:lnSpc>
                <a:spcPct val="107000"/>
              </a:lnSpc>
              <a:spcAft>
                <a:spcPts val="800"/>
              </a:spcAft>
              <a:buFontTx/>
              <a:buChar char="-"/>
            </a:pPr>
            <a:r>
              <a:rPr lang="ar-LB" sz="3200" dirty="0">
                <a:latin typeface="Calibri" panose="020F0502020204030204" pitchFamily="34" charset="0"/>
                <a:ea typeface="Calibri" panose="020F0502020204030204" pitchFamily="34" charset="0"/>
                <a:cs typeface="Times New Roman" panose="02020603050405020304" pitchFamily="18" charset="0"/>
              </a:rPr>
              <a:t>خطوات اعداد الاستراتيجية</a:t>
            </a:r>
          </a:p>
          <a:p>
            <a:pPr marL="457200" indent="-457200" algn="r" rtl="1">
              <a:lnSpc>
                <a:spcPct val="107000"/>
              </a:lnSpc>
              <a:spcAft>
                <a:spcPts val="800"/>
              </a:spcAft>
              <a:buFontTx/>
              <a:buChar char="-"/>
            </a:pPr>
            <a:r>
              <a:rPr lang="ar-LB" sz="3200" dirty="0">
                <a:latin typeface="Calibri" panose="020F0502020204030204" pitchFamily="34" charset="0"/>
                <a:ea typeface="Calibri" panose="020F0502020204030204" pitchFamily="34" charset="0"/>
                <a:cs typeface="Times New Roman" panose="02020603050405020304" pitchFamily="18" charset="0"/>
              </a:rPr>
              <a:t>مكونات الاستراتيجية</a:t>
            </a:r>
          </a:p>
          <a:p>
            <a:pPr marL="457200" indent="-457200" algn="r" rtl="1">
              <a:lnSpc>
                <a:spcPct val="107000"/>
              </a:lnSpc>
              <a:spcAft>
                <a:spcPts val="800"/>
              </a:spcAft>
              <a:buFontTx/>
              <a:buChar char="-"/>
            </a:pPr>
            <a:r>
              <a:rPr lang="ar-LB" sz="3200" dirty="0">
                <a:latin typeface="Calibri" panose="020F0502020204030204" pitchFamily="34" charset="0"/>
                <a:ea typeface="Calibri" panose="020F0502020204030204" pitchFamily="34" charset="0"/>
                <a:cs typeface="Times New Roman" panose="02020603050405020304" pitchFamily="18" charset="0"/>
              </a:rPr>
              <a:t>الرؤيا</a:t>
            </a:r>
          </a:p>
          <a:p>
            <a:pPr marL="457200" indent="-457200" algn="r" rtl="1">
              <a:lnSpc>
                <a:spcPct val="107000"/>
              </a:lnSpc>
              <a:spcAft>
                <a:spcPts val="800"/>
              </a:spcAft>
              <a:buFontTx/>
              <a:buChar char="-"/>
            </a:pPr>
            <a:r>
              <a:rPr lang="ar-LB" sz="3200" dirty="0">
                <a:latin typeface="Calibri" panose="020F0502020204030204" pitchFamily="34" charset="0"/>
                <a:ea typeface="Calibri" panose="020F0502020204030204" pitchFamily="34" charset="0"/>
                <a:cs typeface="Times New Roman" panose="02020603050405020304" pitchFamily="18" charset="0"/>
              </a:rPr>
              <a:t>التحديات</a:t>
            </a:r>
          </a:p>
          <a:p>
            <a:pPr marL="457200" indent="-457200" algn="r" rtl="1">
              <a:lnSpc>
                <a:spcPct val="107000"/>
              </a:lnSpc>
              <a:spcAft>
                <a:spcPts val="800"/>
              </a:spcAft>
              <a:buFontTx/>
              <a:buChar char="-"/>
            </a:pPr>
            <a:r>
              <a:rPr lang="ar-LB" sz="3200" dirty="0">
                <a:latin typeface="Calibri" panose="020F0502020204030204" pitchFamily="34" charset="0"/>
                <a:ea typeface="Calibri" panose="020F0502020204030204" pitchFamily="34" charset="0"/>
                <a:cs typeface="Times New Roman" panose="02020603050405020304" pitchFamily="18" charset="0"/>
              </a:rPr>
              <a:t>تنفيذ الاستراتيجية</a:t>
            </a:r>
          </a:p>
          <a:p>
            <a:pPr marL="457200" indent="-457200" algn="r" rtl="1">
              <a:lnSpc>
                <a:spcPct val="107000"/>
              </a:lnSpc>
              <a:spcAft>
                <a:spcPts val="800"/>
              </a:spcAft>
              <a:buFontTx/>
              <a:buChar char="-"/>
            </a:pPr>
            <a:r>
              <a:rPr lang="ar-LB" sz="3200" dirty="0">
                <a:latin typeface="Calibri" panose="020F0502020204030204" pitchFamily="34" charset="0"/>
                <a:ea typeface="Calibri" panose="020F0502020204030204" pitchFamily="34" charset="0"/>
                <a:cs typeface="Times New Roman" panose="02020603050405020304" pitchFamily="18" charset="0"/>
              </a:rPr>
              <a:t>المتابعة والرصد</a:t>
            </a:r>
          </a:p>
          <a:p>
            <a:pPr marL="457200" indent="-457200" algn="r" rtl="1">
              <a:lnSpc>
                <a:spcPct val="107000"/>
              </a:lnSpc>
              <a:spcAft>
                <a:spcPts val="800"/>
              </a:spcAft>
              <a:buFontTx/>
              <a:buChar char="-"/>
            </a:pPr>
            <a:endParaRPr lang="ar-LB" sz="32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gn="r" rtl="1">
              <a:lnSpc>
                <a:spcPct val="107000"/>
              </a:lnSpc>
              <a:spcAft>
                <a:spcPts val="800"/>
              </a:spcAft>
              <a:buFontTx/>
              <a:buChar char="-"/>
            </a:pPr>
            <a:endParaRPr lang="fr-FR"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7" name="TextBox 6">
            <a:extLst>
              <a:ext uri="{FF2B5EF4-FFF2-40B4-BE49-F238E27FC236}">
                <a16:creationId xmlns:a16="http://schemas.microsoft.com/office/drawing/2014/main" id="{8FFCAA90-DAAD-2C45-8A9C-FFA1D0AB0983}"/>
              </a:ext>
            </a:extLst>
          </p:cNvPr>
          <p:cNvSpPr txBox="1"/>
          <p:nvPr/>
        </p:nvSpPr>
        <p:spPr>
          <a:xfrm>
            <a:off x="2555080" y="6488915"/>
            <a:ext cx="7081838" cy="207749"/>
          </a:xfrm>
          <a:prstGeom prst="rect">
            <a:avLst/>
          </a:prstGeom>
          <a:noFill/>
        </p:spPr>
        <p:txBody>
          <a:bodyPr>
            <a:spAutoFit/>
          </a:bodyPr>
          <a:lstStyle/>
          <a:p>
            <a:pPr algn="ctr" rtl="1">
              <a:defRPr/>
            </a:pPr>
            <a:r>
              <a:rPr lang="x-none" sz="700" dirty="0">
                <a:solidFill>
                  <a:srgbClr val="595959"/>
                </a:solidFill>
                <a:latin typeface="Arial" pitchFamily="-110" charset="0"/>
                <a:ea typeface="ＭＳ Ｐゴシック" pitchFamily="-110" charset="-128"/>
              </a:rPr>
              <a:t> </a:t>
            </a:r>
            <a:r>
              <a:rPr lang="en-US" sz="700" dirty="0">
                <a:solidFill>
                  <a:srgbClr val="595959"/>
                </a:solidFill>
                <a:latin typeface="Arial" pitchFamily="-110" charset="0"/>
                <a:ea typeface="ＭＳ Ｐゴシック" pitchFamily="-110" charset="-128"/>
              </a:rPr>
              <a:t>©</a:t>
            </a:r>
            <a:r>
              <a:rPr lang="x-none" sz="700" dirty="0">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2208720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6A0A2-678F-48C5-86F4-30485FB9214B}"/>
              </a:ext>
            </a:extLst>
          </p:cNvPr>
          <p:cNvSpPr>
            <a:spLocks noGrp="1"/>
          </p:cNvSpPr>
          <p:nvPr>
            <p:ph type="title"/>
          </p:nvPr>
        </p:nvSpPr>
        <p:spPr>
          <a:xfrm>
            <a:off x="163773" y="365125"/>
            <a:ext cx="11887200" cy="999651"/>
          </a:xfrm>
        </p:spPr>
        <p:txBody>
          <a:bodyPr>
            <a:noAutofit/>
          </a:bodyPr>
          <a:lstStyle/>
          <a:p>
            <a:pPr algn="r" rtl="1"/>
            <a:r>
              <a:rPr lang="ar-SA" dirty="0">
                <a:solidFill>
                  <a:schemeClr val="bg1"/>
                </a:solidFill>
                <a:latin typeface="Times New Roman" panose="02020603050405020304" pitchFamily="18" charset="0"/>
                <a:ea typeface="Times New Roman" panose="02020603050405020304" pitchFamily="18" charset="0"/>
              </a:rPr>
              <a:t>أ</a:t>
            </a:r>
            <a:r>
              <a:rPr lang="ar-SA" dirty="0" bmk="">
                <a:solidFill>
                  <a:schemeClr val="bg1"/>
                </a:solidFill>
                <a:latin typeface="Times New Roman" panose="02020603050405020304" pitchFamily="18" charset="0"/>
                <a:ea typeface="Times New Roman" panose="02020603050405020304" pitchFamily="18" charset="0"/>
              </a:rPr>
              <a:t>هم التحديات التي تواجه نظم التسجيل المدني والإحصاءات الحيوية</a:t>
            </a:r>
            <a:endParaRPr lang="en-US" dirty="0">
              <a:solidFill>
                <a:schemeClr val="bg1"/>
              </a:solidFill>
            </a:endParaRPr>
          </a:p>
        </p:txBody>
      </p:sp>
      <p:sp>
        <p:nvSpPr>
          <p:cNvPr id="3" name="Rectangle 1">
            <a:extLst>
              <a:ext uri="{FF2B5EF4-FFF2-40B4-BE49-F238E27FC236}">
                <a16:creationId xmlns:a16="http://schemas.microsoft.com/office/drawing/2014/main" id="{8AB96392-0D97-4912-B14F-226A5FE6783B}"/>
              </a:ext>
            </a:extLst>
          </p:cNvPr>
          <p:cNvSpPr>
            <a:spLocks noChangeArrowheads="1"/>
          </p:cNvSpPr>
          <p:nvPr/>
        </p:nvSpPr>
        <p:spPr bwMode="auto">
          <a:xfrm>
            <a:off x="12191936" y="107728"/>
            <a:ext cx="64" cy="24174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2">
            <a:extLst>
              <a:ext uri="{FF2B5EF4-FFF2-40B4-BE49-F238E27FC236}">
                <a16:creationId xmlns:a16="http://schemas.microsoft.com/office/drawing/2014/main" id="{9BEA9769-58ED-4235-88B4-8E54387F6FE7}"/>
              </a:ext>
            </a:extLst>
          </p:cNvPr>
          <p:cNvSpPr>
            <a:spLocks noChangeArrowheads="1"/>
          </p:cNvSpPr>
          <p:nvPr/>
        </p:nvSpPr>
        <p:spPr bwMode="auto">
          <a:xfrm>
            <a:off x="1" y="2087859"/>
            <a:ext cx="12050972" cy="411972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LB" altLang="en-US" sz="3000" b="1" i="0" u="none" strike="noStrike" cap="none" normalizeH="0" baseline="0" dirty="0">
                <a:ln>
                  <a:noFill/>
                </a:ln>
                <a:solidFill>
                  <a:srgbClr val="202124"/>
                </a:solidFill>
                <a:effectLst/>
                <a:latin typeface="inherit"/>
                <a:cs typeface="+mj-cs"/>
              </a:rPr>
              <a:t>6. </a:t>
            </a:r>
            <a:r>
              <a:rPr kumimoji="0" lang="ar-SA" altLang="en-US" sz="3000" b="1" i="0" u="none" strike="noStrike" cap="none" normalizeH="0" baseline="0" dirty="0">
                <a:ln>
                  <a:noFill/>
                </a:ln>
                <a:solidFill>
                  <a:srgbClr val="202124"/>
                </a:solidFill>
                <a:effectLst/>
                <a:latin typeface="inherit"/>
                <a:cs typeface="+mj-cs"/>
              </a:rPr>
              <a:t>تنمية القدرات والاستفادة من الخبرات الدولية لتحسين كفاءة أنظمة السجل المدني</a:t>
            </a:r>
            <a:endParaRPr lang="ar-LB" altLang="en-US" sz="3000" b="1" dirty="0">
              <a:solidFill>
                <a:srgbClr val="202124"/>
              </a:solidFill>
              <a:latin typeface="inherit"/>
              <a:cs typeface="+mj-cs"/>
            </a:endParaRPr>
          </a:p>
          <a:p>
            <a:pPr marL="914400" lvl="1" indent="-457200" algn="r" rtl="1" eaLnBrk="0" fontAlgn="base" hangingPunct="0">
              <a:spcBef>
                <a:spcPct val="0"/>
              </a:spcBef>
              <a:spcAft>
                <a:spcPct val="0"/>
              </a:spcAft>
              <a:buFont typeface="Arial" panose="020B0604020202020204" pitchFamily="34" charset="0"/>
              <a:buChar char="•"/>
            </a:pPr>
            <a:r>
              <a:rPr kumimoji="0" lang="ar-SA" altLang="en-US" sz="3000" b="0" i="1" u="none" strike="noStrike" cap="none" normalizeH="0" baseline="0" dirty="0">
                <a:ln>
                  <a:noFill/>
                </a:ln>
                <a:solidFill>
                  <a:srgbClr val="202124"/>
                </a:solidFill>
                <a:effectLst/>
                <a:latin typeface="inherit"/>
                <a:cs typeface="+mj-cs"/>
              </a:rPr>
              <a:t> باستثناء العراق وليبيا </a:t>
            </a:r>
            <a:r>
              <a:rPr kumimoji="0" lang="ar-SA" altLang="en-US" sz="3000" b="0" i="0" u="none" strike="noStrike" cap="none" normalizeH="0" baseline="0" dirty="0">
                <a:ln>
                  <a:noFill/>
                </a:ln>
                <a:solidFill>
                  <a:srgbClr val="202124"/>
                </a:solidFill>
                <a:effectLst/>
                <a:latin typeface="inherit"/>
                <a:cs typeface="+mj-cs"/>
              </a:rPr>
              <a:t>، نفذت الدول العشر الأخرى برامج لبناء القدرات لدى جميع البلدان</a:t>
            </a:r>
            <a:endParaRPr kumimoji="0" lang="ar-LB" altLang="en-US" sz="3000" b="0" i="0" u="none" strike="noStrike" cap="none" normalizeH="0" baseline="0" dirty="0">
              <a:ln>
                <a:noFill/>
              </a:ln>
              <a:solidFill>
                <a:srgbClr val="202124"/>
              </a:solidFill>
              <a:effectLst/>
              <a:latin typeface="inherit"/>
              <a:cs typeface="+mj-cs"/>
            </a:endParaRPr>
          </a:p>
          <a:p>
            <a:pPr marL="914400" lvl="1" indent="-457200" algn="r" rtl="1" eaLnBrk="0" fontAlgn="base" hangingPunct="0">
              <a:spcBef>
                <a:spcPct val="0"/>
              </a:spcBef>
              <a:spcAft>
                <a:spcPct val="0"/>
              </a:spcAft>
              <a:buFont typeface="Arial" panose="020B0604020202020204" pitchFamily="34" charset="0"/>
              <a:buChar char="•"/>
            </a:pPr>
            <a:r>
              <a:rPr kumimoji="0" lang="ar-SA" altLang="en-US" sz="3000" b="0" i="0" u="none" strike="noStrike" cap="none" normalizeH="0" baseline="0" dirty="0">
                <a:ln>
                  <a:noFill/>
                </a:ln>
                <a:solidFill>
                  <a:srgbClr val="202124"/>
                </a:solidFill>
                <a:effectLst/>
                <a:latin typeface="inherit"/>
                <a:cs typeface="+mj-cs"/>
              </a:rPr>
              <a:t>برامج تدريبية للسنوات الخمس القادمة في مواضيع مختلفة</a:t>
            </a:r>
            <a:r>
              <a:rPr kumimoji="0" lang="ar-LB" altLang="en-US" sz="3000" b="0" i="0" u="none" strike="noStrike" cap="none" normalizeH="0" baseline="0" dirty="0">
                <a:ln>
                  <a:noFill/>
                </a:ln>
                <a:solidFill>
                  <a:srgbClr val="202124"/>
                </a:solidFill>
                <a:effectLst/>
                <a:latin typeface="inherit"/>
                <a:cs typeface="+mj-cs"/>
              </a:rPr>
              <a:t>: </a:t>
            </a:r>
            <a:r>
              <a:rPr kumimoji="0" lang="ar-SA" altLang="en-US" sz="3000" b="0" i="0" u="none" strike="noStrike" cap="none" normalizeH="0" baseline="0" dirty="0">
                <a:ln>
                  <a:noFill/>
                </a:ln>
                <a:solidFill>
                  <a:srgbClr val="202124"/>
                </a:solidFill>
                <a:effectLst/>
                <a:latin typeface="inherit"/>
                <a:cs typeface="+mj-cs"/>
              </a:rPr>
              <a:t>الكمبيوتر وأمن البيانات وإدارة نظام</a:t>
            </a:r>
            <a:r>
              <a:rPr kumimoji="0" lang="en-US" altLang="en-US" sz="3000" b="0" i="0" u="none" strike="noStrike" cap="none" normalizeH="0" baseline="0" dirty="0">
                <a:ln>
                  <a:noFill/>
                </a:ln>
                <a:solidFill>
                  <a:srgbClr val="202124"/>
                </a:solidFill>
                <a:effectLst/>
                <a:latin typeface="inherit"/>
                <a:cs typeface="+mj-cs"/>
              </a:rPr>
              <a:t> </a:t>
            </a:r>
            <a:r>
              <a:rPr kumimoji="0" lang="ar-LB" altLang="en-US" sz="3000" b="0" i="0" u="none" strike="noStrike" cap="none" normalizeH="0" baseline="0" dirty="0">
                <a:ln>
                  <a:noFill/>
                </a:ln>
                <a:solidFill>
                  <a:srgbClr val="202124"/>
                </a:solidFill>
                <a:effectLst/>
                <a:latin typeface="inherit"/>
                <a:cs typeface="+mj-cs"/>
              </a:rPr>
              <a:t>السجل المدني والإحصاءات الحيوية</a:t>
            </a:r>
            <a:r>
              <a:rPr kumimoji="0" lang="en-US" altLang="en-US" sz="3000" b="0" i="0" u="none" strike="noStrike" cap="none" normalizeH="0" baseline="0" dirty="0">
                <a:ln>
                  <a:noFill/>
                </a:ln>
                <a:solidFill>
                  <a:srgbClr val="202124"/>
                </a:solidFill>
                <a:effectLst/>
                <a:latin typeface="inherit"/>
                <a:cs typeface="+mj-cs"/>
              </a:rPr>
              <a:t> </a:t>
            </a:r>
            <a:r>
              <a:rPr kumimoji="0" lang="ar-SA" altLang="en-US" sz="3000" b="0" i="0" u="none" strike="noStrike" cap="none" normalizeH="0" baseline="0" dirty="0">
                <a:ln>
                  <a:noFill/>
                </a:ln>
                <a:solidFill>
                  <a:srgbClr val="202124"/>
                </a:solidFill>
                <a:effectLst/>
                <a:latin typeface="inherit"/>
                <a:cs typeface="+mj-cs"/>
              </a:rPr>
              <a:t>والاتصالات والتحليل الإحصائي والرصد والتقييم </a:t>
            </a:r>
            <a:endParaRPr kumimoji="0" lang="ar-LB" altLang="en-US" sz="3000" b="0" i="0" u="none" strike="noStrike" cap="none" normalizeH="0" baseline="0" dirty="0">
              <a:ln>
                <a:noFill/>
              </a:ln>
              <a:solidFill>
                <a:srgbClr val="202124"/>
              </a:solidFill>
              <a:effectLst/>
              <a:latin typeface="inherit"/>
              <a:cs typeface="+mj-cs"/>
            </a:endParaRPr>
          </a:p>
          <a:p>
            <a:pPr marL="914400" lvl="1" indent="-457200" algn="r" rtl="1" eaLnBrk="0" fontAlgn="base" hangingPunct="0">
              <a:spcBef>
                <a:spcPct val="0"/>
              </a:spcBef>
              <a:spcAft>
                <a:spcPct val="0"/>
              </a:spcAft>
              <a:buFont typeface="Arial" panose="020B0604020202020204" pitchFamily="34" charset="0"/>
              <a:buChar char="•"/>
            </a:pPr>
            <a:r>
              <a:rPr kumimoji="0" lang="ar-SA" altLang="en-US" sz="3000" b="0" i="0" u="none" strike="noStrike" cap="none" normalizeH="0" baseline="0" dirty="0">
                <a:ln>
                  <a:noFill/>
                </a:ln>
                <a:solidFill>
                  <a:srgbClr val="202124"/>
                </a:solidFill>
                <a:effectLst/>
                <a:latin typeface="inherit"/>
                <a:cs typeface="+mj-cs"/>
              </a:rPr>
              <a:t>تحتاج العديد من البلدان إلى الخبرة في برنامج التدريب الخاص بها الموضوعات الرئيسية التي تحتاج إلى دعم داخلي هي: سبب الوفاة (10 دول) ، المعايير الدولية</a:t>
            </a:r>
            <a:r>
              <a:rPr lang="ar-LB" altLang="en-US" sz="3000" dirty="0">
                <a:solidFill>
                  <a:srgbClr val="202124"/>
                </a:solidFill>
                <a:latin typeface="inherit"/>
                <a:cs typeface="+mj-cs"/>
              </a:rPr>
              <a:t> لنظم التسجيل المدني والإحصاءات الحيوية </a:t>
            </a:r>
            <a:r>
              <a:rPr kumimoji="0" lang="en-US" altLang="en-US" sz="3000" b="0" i="0" u="none" strike="noStrike" cap="none" normalizeH="0" baseline="0" dirty="0">
                <a:ln>
                  <a:noFill/>
                </a:ln>
                <a:solidFill>
                  <a:srgbClr val="202124"/>
                </a:solidFill>
                <a:effectLst/>
                <a:latin typeface="inherit"/>
                <a:cs typeface="+mj-cs"/>
              </a:rPr>
              <a:t>(7) </a:t>
            </a:r>
            <a:r>
              <a:rPr kumimoji="0" lang="ar-LB" altLang="en-US" sz="3000" b="0" i="0" u="none" strike="noStrike" cap="none" normalizeH="0" baseline="0" dirty="0">
                <a:ln>
                  <a:noFill/>
                </a:ln>
                <a:solidFill>
                  <a:srgbClr val="202124"/>
                </a:solidFill>
                <a:effectLst/>
                <a:latin typeface="inherit"/>
                <a:cs typeface="+mj-cs"/>
              </a:rPr>
              <a:t> </a:t>
            </a:r>
            <a:r>
              <a:rPr kumimoji="0" lang="ar-SA" altLang="en-US" sz="3000" b="0" i="0" u="none" strike="noStrike" cap="none" normalizeH="0" baseline="0" dirty="0">
                <a:ln>
                  <a:noFill/>
                </a:ln>
                <a:solidFill>
                  <a:srgbClr val="202124"/>
                </a:solidFill>
                <a:effectLst/>
                <a:latin typeface="inherit"/>
                <a:cs typeface="+mj-cs"/>
              </a:rPr>
              <a:t>حوسبة (5) نظام الزواج والطلاق (5) </a:t>
            </a:r>
            <a:endParaRPr kumimoji="0" lang="ar-LB" altLang="en-US" sz="3000" b="0" i="0" u="none" strike="noStrike" cap="none" normalizeH="0" baseline="0" dirty="0">
              <a:ln>
                <a:noFill/>
              </a:ln>
              <a:solidFill>
                <a:srgbClr val="202124"/>
              </a:solidFill>
              <a:effectLst/>
              <a:latin typeface="inherit"/>
              <a:cs typeface="+mj-cs"/>
            </a:endParaRPr>
          </a:p>
          <a:p>
            <a:pPr marL="914400" lvl="1" indent="-457200" algn="r" rtl="1" eaLnBrk="0" fontAlgn="base" hangingPunct="0">
              <a:spcBef>
                <a:spcPct val="0"/>
              </a:spcBef>
              <a:spcAft>
                <a:spcPct val="0"/>
              </a:spcAft>
              <a:buFont typeface="Arial" panose="020B0604020202020204" pitchFamily="34" charset="0"/>
              <a:buChar char="•"/>
            </a:pPr>
            <a:r>
              <a:rPr kumimoji="0" lang="ar-SA" altLang="en-US" sz="3000" b="0" i="0" u="none" strike="noStrike" cap="none" normalizeH="0" baseline="0" dirty="0">
                <a:ln>
                  <a:noFill/>
                </a:ln>
                <a:solidFill>
                  <a:srgbClr val="202124"/>
                </a:solidFill>
                <a:effectLst/>
                <a:latin typeface="inherit"/>
                <a:cs typeface="+mj-cs"/>
              </a:rPr>
              <a:t>هناك حاجة لتدريب جيل جديد من مديري</a:t>
            </a:r>
            <a:r>
              <a:rPr kumimoji="0" lang="en-US" altLang="en-US" sz="3000" b="0" i="0" u="none" strike="noStrike" cap="none" normalizeH="0" baseline="0" dirty="0">
                <a:ln>
                  <a:noFill/>
                </a:ln>
                <a:solidFill>
                  <a:srgbClr val="202124"/>
                </a:solidFill>
                <a:effectLst/>
                <a:latin typeface="inherit"/>
                <a:cs typeface="+mj-cs"/>
              </a:rPr>
              <a:t> </a:t>
            </a:r>
            <a:r>
              <a:rPr kumimoji="0" lang="ar-LB" altLang="en-US" sz="3000" b="0" i="0" u="none" strike="noStrike" cap="none" normalizeH="0" baseline="0" dirty="0">
                <a:ln>
                  <a:noFill/>
                </a:ln>
                <a:solidFill>
                  <a:srgbClr val="202124"/>
                </a:solidFill>
                <a:effectLst/>
                <a:latin typeface="inherit"/>
                <a:cs typeface="+mj-cs"/>
              </a:rPr>
              <a:t>السجل المدني والإحصاءات الحيوية</a:t>
            </a:r>
            <a:r>
              <a:rPr kumimoji="0" lang="en-US" altLang="en-US" sz="3000" b="0" i="0" u="none" strike="noStrike" cap="none" normalizeH="0" baseline="0" dirty="0">
                <a:ln>
                  <a:noFill/>
                </a:ln>
                <a:solidFill>
                  <a:srgbClr val="202124"/>
                </a:solidFill>
                <a:effectLst/>
                <a:latin typeface="inherit"/>
                <a:cs typeface="+mj-cs"/>
              </a:rPr>
              <a:t> </a:t>
            </a:r>
            <a:r>
              <a:rPr kumimoji="0" lang="ar-SA" altLang="en-US" sz="3000" b="0" i="0" u="none" strike="noStrike" cap="none" normalizeH="0" baseline="0" dirty="0">
                <a:ln>
                  <a:noFill/>
                </a:ln>
                <a:solidFill>
                  <a:srgbClr val="202124"/>
                </a:solidFill>
                <a:effectLst/>
                <a:latin typeface="inherit"/>
                <a:cs typeface="+mj-cs"/>
              </a:rPr>
              <a:t>لضمان نقل المعرفة بين الأجيال</a:t>
            </a:r>
            <a:r>
              <a:rPr kumimoji="0" lang="en-US" altLang="en-US" sz="3000" b="0" i="0" u="none" strike="noStrike" cap="none" normalizeH="0" baseline="0" dirty="0">
                <a:ln>
                  <a:noFill/>
                </a:ln>
                <a:solidFill>
                  <a:schemeClr val="tx1"/>
                </a:solidFill>
                <a:effectLst/>
                <a:cs typeface="+mj-cs"/>
              </a:rPr>
              <a:t> </a:t>
            </a:r>
            <a:endParaRPr kumimoji="0" lang="en-US" altLang="en-US" sz="3000" b="0" i="0" u="none" strike="noStrike" cap="none" normalizeH="0" baseline="0" dirty="0">
              <a:ln>
                <a:noFill/>
              </a:ln>
              <a:solidFill>
                <a:schemeClr val="tx1"/>
              </a:solidFill>
              <a:effectLst/>
              <a:latin typeface="Arial" panose="020B0604020202020204" pitchFamily="34" charset="0"/>
              <a:cs typeface="+mj-cs"/>
            </a:endParaRPr>
          </a:p>
        </p:txBody>
      </p:sp>
    </p:spTree>
    <p:extLst>
      <p:ext uri="{BB962C8B-B14F-4D97-AF65-F5344CB8AC3E}">
        <p14:creationId xmlns:p14="http://schemas.microsoft.com/office/powerpoint/2010/main" val="17870288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2708052D-D329-40D8-84CF-29B85432BD06}"/>
              </a:ext>
            </a:extLst>
          </p:cNvPr>
          <p:cNvSpPr>
            <a:spLocks noGrp="1"/>
          </p:cNvSpPr>
          <p:nvPr>
            <p:ph type="subTitle" idx="1"/>
          </p:nvPr>
        </p:nvSpPr>
        <p:spPr>
          <a:xfrm>
            <a:off x="182881" y="210311"/>
            <a:ext cx="11868912" cy="1271017"/>
          </a:xfrm>
        </p:spPr>
        <p:txBody>
          <a:bodyPr/>
          <a:lstStyle/>
          <a:p>
            <a:r>
              <a:rPr lang="ar-SA" dirty="0">
                <a:solidFill>
                  <a:srgbClr val="134770"/>
                </a:solidFill>
              </a:rPr>
              <a:t>2. لمحة حول النتائج الرئيسية ل</a:t>
            </a:r>
            <a:r>
              <a:rPr lang="ar-LB" dirty="0">
                <a:solidFill>
                  <a:srgbClr val="134770"/>
                </a:solidFill>
              </a:rPr>
              <a:t>لاستبيان: بناء القدرات والاستفادة من الخبرات الدولية (تابع)</a:t>
            </a:r>
            <a:endParaRPr lang="en-US" dirty="0"/>
          </a:p>
        </p:txBody>
      </p:sp>
      <p:sp>
        <p:nvSpPr>
          <p:cNvPr id="6" name="Rectangle 5"/>
          <p:cNvSpPr/>
          <p:nvPr/>
        </p:nvSpPr>
        <p:spPr>
          <a:xfrm>
            <a:off x="703385" y="1881169"/>
            <a:ext cx="10691445" cy="707886"/>
          </a:xfrm>
          <a:prstGeom prst="rect">
            <a:avLst/>
          </a:prstGeom>
        </p:spPr>
        <p:txBody>
          <a:bodyPr wrap="square">
            <a:spAutoFit/>
          </a:bodyPr>
          <a:lstStyle/>
          <a:p>
            <a:pPr marR="179070" algn="ctr" rtl="1">
              <a:tabLst>
                <a:tab pos="571500" algn="l"/>
                <a:tab pos="4229100" algn="l"/>
                <a:tab pos="4572000" algn="l"/>
                <a:tab pos="5029200" algn="l"/>
                <a:tab pos="5372100" algn="l"/>
              </a:tabLst>
            </a:pPr>
            <a:r>
              <a:rPr lang="ar-LB" sz="2000" dirty="0"/>
              <a:t>ما هي أهم المجالات التي تحتاجون فيها الى دعم فني من أجل تحسين أداء  نظام  تسجيل الحالة المدنية وتنمية كفاءات العاملين فيه؟</a:t>
            </a:r>
          </a:p>
        </p:txBody>
      </p:sp>
      <p:graphicFrame>
        <p:nvGraphicFramePr>
          <p:cNvPr id="8" name="Content Placeholder 7"/>
          <p:cNvGraphicFramePr>
            <a:graphicFrameLocks noGrp="1"/>
          </p:cNvGraphicFramePr>
          <p:nvPr>
            <p:ph sz="half" idx="2"/>
          </p:nvPr>
        </p:nvGraphicFramePr>
        <p:xfrm>
          <a:off x="575369" y="2826990"/>
          <a:ext cx="10309225" cy="351894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728401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 y="365126"/>
            <a:ext cx="12078268" cy="852354"/>
          </a:xfrm>
        </p:spPr>
        <p:txBody>
          <a:bodyPr>
            <a:noAutofit/>
          </a:bodyPr>
          <a:lstStyle/>
          <a:p>
            <a:pPr lvl="0" algn="r"/>
            <a:r>
              <a:rPr lang="ar-SA" dirty="0">
                <a:latin typeface="Times New Roman" panose="02020603050405020304" pitchFamily="18" charset="0"/>
                <a:ea typeface="Times New Roman" panose="02020603050405020304" pitchFamily="18" charset="0"/>
              </a:rPr>
              <a:t>أ</a:t>
            </a:r>
            <a:r>
              <a:rPr lang="ar-SA" dirty="0" bmk="">
                <a:latin typeface="Times New Roman" panose="02020603050405020304" pitchFamily="18" charset="0"/>
                <a:ea typeface="Times New Roman" panose="02020603050405020304" pitchFamily="18" charset="0"/>
              </a:rPr>
              <a:t>هم التحديات التي تواجه نظم التسجيل المدني والإحصاءات الحيوية</a:t>
            </a:r>
            <a:endParaRPr lang="fr-FR" dirty="0"/>
          </a:p>
        </p:txBody>
      </p:sp>
      <p:sp>
        <p:nvSpPr>
          <p:cNvPr id="5" name="Rectangle 2">
            <a:extLst>
              <a:ext uri="{FF2B5EF4-FFF2-40B4-BE49-F238E27FC236}">
                <a16:creationId xmlns:a16="http://schemas.microsoft.com/office/drawing/2014/main" id="{FA3F229F-46EB-47D6-87D5-64AD3C361496}"/>
              </a:ext>
            </a:extLst>
          </p:cNvPr>
          <p:cNvSpPr>
            <a:spLocks noChangeArrowheads="1"/>
          </p:cNvSpPr>
          <p:nvPr/>
        </p:nvSpPr>
        <p:spPr bwMode="auto">
          <a:xfrm>
            <a:off x="238836" y="2048113"/>
            <a:ext cx="11600597" cy="411972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7457" rIns="0" bIns="-17457"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ar-LB" altLang="en-US" sz="3000" b="1" i="0" u="none" strike="noStrike" cap="none" normalizeH="0" baseline="0" dirty="0">
                <a:ln>
                  <a:noFill/>
                </a:ln>
                <a:solidFill>
                  <a:srgbClr val="202124"/>
                </a:solidFill>
                <a:effectLst/>
                <a:latin typeface="inherit"/>
                <a:cs typeface="+mj-cs"/>
              </a:rPr>
              <a:t>7. </a:t>
            </a:r>
            <a:r>
              <a:rPr kumimoji="0" lang="ar-SA" altLang="en-US" sz="3000" b="1" i="0" u="none" strike="noStrike" cap="none" normalizeH="0" baseline="0" dirty="0">
                <a:ln>
                  <a:noFill/>
                </a:ln>
                <a:solidFill>
                  <a:srgbClr val="202124"/>
                </a:solidFill>
                <a:effectLst/>
                <a:latin typeface="inherit"/>
                <a:cs typeface="+mj-cs"/>
              </a:rPr>
              <a:t>أهمية عمليات </a:t>
            </a:r>
            <a:r>
              <a:rPr kumimoji="0" lang="ar-SA" altLang="en-US" sz="3000" b="1" i="0" u="none" strike="noStrike" cap="none" normalizeH="0" baseline="0" dirty="0" err="1">
                <a:ln>
                  <a:noFill/>
                </a:ln>
                <a:solidFill>
                  <a:srgbClr val="202124"/>
                </a:solidFill>
                <a:effectLst/>
                <a:latin typeface="inherit"/>
                <a:cs typeface="+mj-cs"/>
              </a:rPr>
              <a:t>الرقمنة</a:t>
            </a:r>
            <a:r>
              <a:rPr kumimoji="0" lang="ar-SA" altLang="en-US" sz="3000" b="1" i="0" u="none" strike="noStrike" cap="none" normalizeH="0" baseline="0" dirty="0">
                <a:ln>
                  <a:noFill/>
                </a:ln>
                <a:solidFill>
                  <a:srgbClr val="202124"/>
                </a:solidFill>
                <a:effectLst/>
                <a:latin typeface="inherit"/>
                <a:cs typeface="+mj-cs"/>
              </a:rPr>
              <a:t> لتحسين الإبلاغ عن الأحداث الحيوية وتبادل البيانات</a:t>
            </a:r>
            <a:endParaRPr kumimoji="0" lang="ar-LB" altLang="en-US" sz="3000" b="1" i="0" u="none" strike="noStrike" cap="none" normalizeH="0" baseline="0" dirty="0">
              <a:ln>
                <a:noFill/>
              </a:ln>
              <a:solidFill>
                <a:srgbClr val="202124"/>
              </a:solidFill>
              <a:effectLst/>
              <a:latin typeface="inherit"/>
              <a:cs typeface="+mj-cs"/>
            </a:endParaRPr>
          </a:p>
          <a:p>
            <a:pPr marL="0" marR="0" lvl="0" indent="0" algn="r" defTabSz="914400" rtl="1" eaLnBrk="0" fontAlgn="base" latinLnBrk="0" hangingPunct="0">
              <a:lnSpc>
                <a:spcPct val="100000"/>
              </a:lnSpc>
              <a:spcBef>
                <a:spcPct val="0"/>
              </a:spcBef>
              <a:spcAft>
                <a:spcPct val="0"/>
              </a:spcAft>
              <a:buClrTx/>
              <a:buSzTx/>
              <a:buFontTx/>
              <a:buNone/>
              <a:tabLst/>
            </a:pPr>
            <a:endParaRPr lang="ar-LB" altLang="en-US" sz="3000" b="1" dirty="0">
              <a:solidFill>
                <a:srgbClr val="202124"/>
              </a:solidFill>
              <a:latin typeface="inherit"/>
              <a:cs typeface="+mj-cs"/>
            </a:endParaRPr>
          </a:p>
          <a:p>
            <a:pPr marL="457200" marR="0" lvl="0" indent="-457200" algn="r" defTabSz="914400" rtl="1" eaLnBrk="0" fontAlgn="base" latinLnBrk="0" hangingPunct="0">
              <a:lnSpc>
                <a:spcPct val="100000"/>
              </a:lnSpc>
              <a:spcBef>
                <a:spcPct val="0"/>
              </a:spcBef>
              <a:spcAft>
                <a:spcPct val="0"/>
              </a:spcAft>
              <a:buClrTx/>
              <a:buSzTx/>
              <a:buFont typeface="Arial" panose="020B0604020202020204" pitchFamily="34" charset="0"/>
              <a:buChar char="•"/>
              <a:tabLst/>
            </a:pPr>
            <a:r>
              <a:rPr kumimoji="0" lang="ar-SA" altLang="en-US" sz="3000" i="0" u="none" strike="noStrike" cap="none" normalizeH="0" baseline="0" dirty="0">
                <a:ln>
                  <a:noFill/>
                </a:ln>
                <a:solidFill>
                  <a:srgbClr val="202124"/>
                </a:solidFill>
                <a:effectLst/>
                <a:latin typeface="inherit"/>
                <a:cs typeface="+mj-cs"/>
              </a:rPr>
              <a:t>تحسين الشبكات:</a:t>
            </a:r>
            <a:r>
              <a:rPr kumimoji="0" lang="ar-LB" altLang="en-US" sz="3000" i="0" u="none" strike="noStrike" cap="none" normalizeH="0" baseline="0" dirty="0">
                <a:ln>
                  <a:noFill/>
                </a:ln>
                <a:solidFill>
                  <a:srgbClr val="202124"/>
                </a:solidFill>
                <a:effectLst/>
                <a:latin typeface="inherit"/>
                <a:cs typeface="+mj-cs"/>
              </a:rPr>
              <a:t> </a:t>
            </a:r>
            <a:r>
              <a:rPr kumimoji="0" lang="ar-SA" altLang="en-US" sz="3000" b="0" i="0" u="none" strike="noStrike" cap="none" normalizeH="0" baseline="0" dirty="0">
                <a:ln>
                  <a:noFill/>
                </a:ln>
                <a:solidFill>
                  <a:srgbClr val="202124"/>
                </a:solidFill>
                <a:effectLst/>
                <a:latin typeface="inherit"/>
                <a:cs typeface="+mj-cs"/>
              </a:rPr>
              <a:t>في 9 من بين 12 من مراكز التسجيل </a:t>
            </a:r>
            <a:r>
              <a:rPr kumimoji="0" lang="ar-LB" altLang="en-US" sz="3000" b="0" i="0" u="none" strike="noStrike" cap="none" normalizeH="0" baseline="0" dirty="0">
                <a:ln>
                  <a:noFill/>
                </a:ln>
                <a:solidFill>
                  <a:srgbClr val="202124"/>
                </a:solidFill>
                <a:effectLst/>
                <a:latin typeface="inherit"/>
                <a:cs typeface="+mj-cs"/>
              </a:rPr>
              <a:t>المدني</a:t>
            </a:r>
            <a:r>
              <a:rPr kumimoji="0" lang="ar-SA" altLang="en-US" sz="3000" b="0" i="0" u="none" strike="noStrike" cap="none" normalizeH="0" baseline="0" dirty="0">
                <a:ln>
                  <a:noFill/>
                </a:ln>
                <a:solidFill>
                  <a:srgbClr val="202124"/>
                </a:solidFill>
                <a:effectLst/>
                <a:latin typeface="inherit"/>
                <a:cs typeface="+mj-cs"/>
              </a:rPr>
              <a:t> مرتبطة </a:t>
            </a:r>
            <a:r>
              <a:rPr lang="ar-SA" altLang="en-US" sz="3000" dirty="0" err="1">
                <a:solidFill>
                  <a:srgbClr val="202124"/>
                </a:solidFill>
                <a:latin typeface="inherit"/>
                <a:cs typeface="+mj-cs"/>
              </a:rPr>
              <a:t>بالخ</a:t>
            </a:r>
            <a:r>
              <a:rPr lang="ar-LB" altLang="en-US" sz="3000" dirty="0">
                <a:solidFill>
                  <a:srgbClr val="202124"/>
                </a:solidFill>
                <a:latin typeface="inherit"/>
                <a:cs typeface="+mj-cs"/>
              </a:rPr>
              <a:t>و</a:t>
            </a:r>
            <a:r>
              <a:rPr lang="ar-SA" altLang="en-US" sz="3000" dirty="0">
                <a:solidFill>
                  <a:srgbClr val="202124"/>
                </a:solidFill>
                <a:latin typeface="inherit"/>
                <a:cs typeface="+mj-cs"/>
              </a:rPr>
              <a:t>ادم</a:t>
            </a:r>
            <a:r>
              <a:rPr lang="ar-LB" altLang="en-US" sz="3000" dirty="0">
                <a:solidFill>
                  <a:srgbClr val="202124"/>
                </a:solidFill>
                <a:latin typeface="inherit"/>
                <a:cs typeface="+mj-cs"/>
              </a:rPr>
              <a:t> </a:t>
            </a:r>
            <a:r>
              <a:rPr lang="ar-LB" altLang="en-US" sz="3000" dirty="0" err="1">
                <a:solidFill>
                  <a:srgbClr val="202124"/>
                </a:solidFill>
                <a:latin typeface="inherit"/>
                <a:cs typeface="+mj-cs"/>
              </a:rPr>
              <a:t>الاكترونية</a:t>
            </a:r>
            <a:r>
              <a:rPr lang="ar-LB" altLang="en-US" sz="3000" dirty="0">
                <a:solidFill>
                  <a:srgbClr val="202124"/>
                </a:solidFill>
                <a:latin typeface="inherit"/>
                <a:cs typeface="+mj-cs"/>
              </a:rPr>
              <a:t>،</a:t>
            </a:r>
          </a:p>
          <a:p>
            <a:pPr marL="457200" marR="0" lvl="0" indent="-457200" algn="r" defTabSz="914400" rtl="1" eaLnBrk="0" fontAlgn="base" latinLnBrk="0" hangingPunct="0">
              <a:lnSpc>
                <a:spcPct val="100000"/>
              </a:lnSpc>
              <a:spcBef>
                <a:spcPct val="0"/>
              </a:spcBef>
              <a:spcAft>
                <a:spcPct val="0"/>
              </a:spcAft>
              <a:buClrTx/>
              <a:buSzTx/>
              <a:buFont typeface="Arial" panose="020B0604020202020204" pitchFamily="34" charset="0"/>
              <a:buChar char="•"/>
              <a:tabLst/>
            </a:pPr>
            <a:r>
              <a:rPr kumimoji="0" lang="ar-SA" altLang="en-US" sz="3000" b="0" i="0" u="none" strike="noStrike" cap="none" normalizeH="0" baseline="0" dirty="0">
                <a:ln>
                  <a:noFill/>
                </a:ln>
                <a:solidFill>
                  <a:srgbClr val="202124"/>
                </a:solidFill>
                <a:effectLst/>
                <a:latin typeface="inherit"/>
                <a:cs typeface="+mj-cs"/>
              </a:rPr>
              <a:t> 9 من 12 دولة ، يتم إرسال البيانات إلكترونيًا</a:t>
            </a:r>
            <a:r>
              <a:rPr kumimoji="0" lang="ar-LB" altLang="en-US" sz="3000" b="0" i="0" u="none" strike="noStrike" cap="none" normalizeH="0" baseline="0" dirty="0">
                <a:ln>
                  <a:noFill/>
                </a:ln>
                <a:solidFill>
                  <a:srgbClr val="202124"/>
                </a:solidFill>
                <a:effectLst/>
                <a:latin typeface="inherit"/>
                <a:cs typeface="+mj-cs"/>
              </a:rPr>
              <a:t>،</a:t>
            </a:r>
            <a:r>
              <a:rPr kumimoji="0" lang="ar-SA" altLang="en-US" sz="3000" b="0" i="0" u="none" strike="noStrike" cap="none" normalizeH="0" baseline="0" dirty="0">
                <a:ln>
                  <a:noFill/>
                </a:ln>
                <a:solidFill>
                  <a:srgbClr val="202124"/>
                </a:solidFill>
                <a:effectLst/>
                <a:latin typeface="inherit"/>
                <a:cs typeface="+mj-cs"/>
              </a:rPr>
              <a:t> </a:t>
            </a:r>
            <a:endParaRPr kumimoji="0" lang="en-US" altLang="en-US" sz="3000" b="0" i="0" u="none" strike="noStrike" cap="none" normalizeH="0" baseline="0" dirty="0">
              <a:ln>
                <a:noFill/>
              </a:ln>
              <a:solidFill>
                <a:srgbClr val="202124"/>
              </a:solidFill>
              <a:effectLst/>
              <a:latin typeface="inherit"/>
              <a:cs typeface="+mj-cs"/>
            </a:endParaRPr>
          </a:p>
          <a:p>
            <a:pPr marL="457200" marR="0" lvl="0" indent="-457200" algn="r" defTabSz="914400" rtl="1" eaLnBrk="0" fontAlgn="base" latinLnBrk="0" hangingPunct="0">
              <a:lnSpc>
                <a:spcPct val="100000"/>
              </a:lnSpc>
              <a:spcBef>
                <a:spcPct val="0"/>
              </a:spcBef>
              <a:spcAft>
                <a:spcPct val="0"/>
              </a:spcAft>
              <a:buClrTx/>
              <a:buSzTx/>
              <a:buFont typeface="Arial" panose="020B0604020202020204" pitchFamily="34" charset="0"/>
              <a:buChar char="•"/>
              <a:tabLst/>
            </a:pPr>
            <a:r>
              <a:rPr kumimoji="0" lang="ar-SA" altLang="en-US" sz="3000" b="0" i="0" u="none" strike="noStrike" cap="none" normalizeH="0" baseline="0" dirty="0">
                <a:ln>
                  <a:noFill/>
                </a:ln>
                <a:solidFill>
                  <a:srgbClr val="202124"/>
                </a:solidFill>
                <a:effectLst/>
                <a:latin typeface="inherit"/>
                <a:cs typeface="+mj-cs"/>
              </a:rPr>
              <a:t>جميع البلدان الاثني عشر لديها خطط لتحسي</a:t>
            </a:r>
            <a:r>
              <a:rPr kumimoji="0" lang="ar-LB" altLang="en-US" sz="3000" b="0" i="0" u="none" strike="noStrike" cap="none" normalizeH="0" baseline="0" dirty="0">
                <a:ln>
                  <a:noFill/>
                </a:ln>
                <a:solidFill>
                  <a:srgbClr val="202124"/>
                </a:solidFill>
                <a:effectLst/>
                <a:latin typeface="inherit"/>
                <a:cs typeface="+mj-cs"/>
              </a:rPr>
              <a:t>ن عمليات</a:t>
            </a:r>
            <a:r>
              <a:rPr kumimoji="0" lang="ar-SA" altLang="en-US" sz="3000" b="0" i="0" u="none" strike="noStrike" cap="none" normalizeH="0" baseline="0" dirty="0">
                <a:ln>
                  <a:noFill/>
                </a:ln>
                <a:solidFill>
                  <a:srgbClr val="202124"/>
                </a:solidFill>
                <a:effectLst/>
                <a:latin typeface="inherit"/>
                <a:cs typeface="+mj-cs"/>
              </a:rPr>
              <a:t> </a:t>
            </a:r>
            <a:r>
              <a:rPr kumimoji="0" lang="ar-LB" altLang="en-US" sz="3000" b="0" i="0" u="none" strike="noStrike" cap="none" normalizeH="0" baseline="0" dirty="0">
                <a:ln>
                  <a:noFill/>
                </a:ln>
                <a:solidFill>
                  <a:srgbClr val="202124"/>
                </a:solidFill>
                <a:effectLst/>
                <a:latin typeface="inherit"/>
                <a:cs typeface="+mj-cs"/>
              </a:rPr>
              <a:t>التحول الرقمي (</a:t>
            </a:r>
            <a:r>
              <a:rPr kumimoji="0" lang="ar-SA" altLang="en-US" sz="3000" b="0" i="0" u="none" strike="noStrike" cap="none" normalizeH="0" baseline="0" dirty="0" err="1">
                <a:ln>
                  <a:noFill/>
                </a:ln>
                <a:solidFill>
                  <a:srgbClr val="202124"/>
                </a:solidFill>
                <a:effectLst/>
                <a:latin typeface="inherit"/>
                <a:cs typeface="+mj-cs"/>
              </a:rPr>
              <a:t>رقمنة</a:t>
            </a:r>
            <a:r>
              <a:rPr kumimoji="0" lang="ar-LB" altLang="en-US" sz="3000" b="0" i="0" u="none" strike="noStrike" cap="none" normalizeH="0" baseline="0" dirty="0">
                <a:ln>
                  <a:noFill/>
                </a:ln>
                <a:solidFill>
                  <a:srgbClr val="202124"/>
                </a:solidFill>
                <a:effectLst/>
                <a:latin typeface="inherit"/>
                <a:cs typeface="+mj-cs"/>
              </a:rPr>
              <a:t>)</a:t>
            </a:r>
            <a:r>
              <a:rPr kumimoji="0" lang="ar-SA" altLang="en-US" sz="3000" b="0" i="0" u="none" strike="noStrike" cap="none" normalizeH="0" baseline="0" dirty="0">
                <a:ln>
                  <a:noFill/>
                </a:ln>
                <a:solidFill>
                  <a:srgbClr val="202124"/>
                </a:solidFill>
                <a:effectLst/>
                <a:latin typeface="inherit"/>
                <a:cs typeface="+mj-cs"/>
              </a:rPr>
              <a:t> نظام</a:t>
            </a:r>
            <a:r>
              <a:rPr kumimoji="0" lang="en-US" altLang="en-US" sz="3000" b="0" i="0" u="none" strike="noStrike" cap="none" normalizeH="0" baseline="0" dirty="0">
                <a:ln>
                  <a:noFill/>
                </a:ln>
                <a:solidFill>
                  <a:srgbClr val="202124"/>
                </a:solidFill>
                <a:effectLst/>
                <a:latin typeface="inherit"/>
                <a:cs typeface="+mj-cs"/>
              </a:rPr>
              <a:t> </a:t>
            </a:r>
            <a:r>
              <a:rPr kumimoji="0" lang="ar-LB" altLang="en-US" sz="3000" b="0" i="0" u="none" strike="noStrike" cap="none" normalizeH="0" baseline="0" dirty="0">
                <a:ln>
                  <a:noFill/>
                </a:ln>
                <a:solidFill>
                  <a:srgbClr val="202124"/>
                </a:solidFill>
                <a:effectLst/>
                <a:latin typeface="inherit"/>
                <a:cs typeface="+mj-cs"/>
              </a:rPr>
              <a:t>السجل المدني والإحصاءات الحيوية،</a:t>
            </a:r>
          </a:p>
          <a:p>
            <a:pPr marL="457200" marR="0" lvl="0" indent="-457200" algn="r" defTabSz="914400" rtl="1" eaLnBrk="0" fontAlgn="base" latinLnBrk="0" hangingPunct="0">
              <a:lnSpc>
                <a:spcPct val="100000"/>
              </a:lnSpc>
              <a:spcBef>
                <a:spcPct val="0"/>
              </a:spcBef>
              <a:spcAft>
                <a:spcPct val="0"/>
              </a:spcAft>
              <a:buClrTx/>
              <a:buSzTx/>
              <a:buFont typeface="Arial" panose="020B0604020202020204" pitchFamily="34" charset="0"/>
              <a:buChar char="•"/>
              <a:tabLst/>
            </a:pPr>
            <a:r>
              <a:rPr kumimoji="0" lang="ar-LB" altLang="en-US" sz="3000" b="0" i="0" u="none" strike="noStrike" cap="none" normalizeH="0" baseline="0" dirty="0">
                <a:ln>
                  <a:noFill/>
                </a:ln>
                <a:solidFill>
                  <a:srgbClr val="202124"/>
                </a:solidFill>
                <a:effectLst/>
                <a:latin typeface="inherit"/>
                <a:cs typeface="+mj-cs"/>
              </a:rPr>
              <a:t>محدودية</a:t>
            </a:r>
            <a:r>
              <a:rPr lang="ar-LB" altLang="en-US" sz="3000" dirty="0">
                <a:solidFill>
                  <a:srgbClr val="202124"/>
                </a:solidFill>
                <a:latin typeface="inherit"/>
                <a:cs typeface="+mj-cs"/>
              </a:rPr>
              <a:t> الربط في</a:t>
            </a:r>
            <a:r>
              <a:rPr kumimoji="0" lang="ar-SA" altLang="en-US" sz="3000" b="0" i="0" u="none" strike="noStrike" cap="none" normalizeH="0" baseline="0" dirty="0">
                <a:ln>
                  <a:noFill/>
                </a:ln>
                <a:solidFill>
                  <a:srgbClr val="202124"/>
                </a:solidFill>
                <a:effectLst/>
                <a:latin typeface="inherit"/>
                <a:cs typeface="+mj-cs"/>
              </a:rPr>
              <a:t> المرافق الصحية </a:t>
            </a:r>
            <a:r>
              <a:rPr lang="ar-LB" altLang="en-US" sz="3000" dirty="0">
                <a:solidFill>
                  <a:srgbClr val="202124"/>
                </a:solidFill>
                <a:latin typeface="inherit"/>
                <a:cs typeface="+mj-cs"/>
              </a:rPr>
              <a:t>قي</a:t>
            </a:r>
            <a:r>
              <a:rPr kumimoji="0" lang="ar-SA" altLang="en-US" sz="3000" b="0" i="0" u="none" strike="noStrike" cap="none" normalizeH="0" baseline="0" dirty="0">
                <a:ln>
                  <a:noFill/>
                </a:ln>
                <a:solidFill>
                  <a:srgbClr val="202124"/>
                </a:solidFill>
                <a:effectLst/>
                <a:latin typeface="inherit"/>
                <a:cs typeface="+mj-cs"/>
              </a:rPr>
              <a:t> غالبية البلدان</a:t>
            </a:r>
            <a:r>
              <a:rPr kumimoji="0" lang="ar-LB" altLang="en-US" sz="3000" b="0" i="0" u="none" strike="noStrike" cap="none" normalizeH="0" baseline="0" dirty="0">
                <a:ln>
                  <a:noFill/>
                </a:ln>
                <a:solidFill>
                  <a:srgbClr val="202124"/>
                </a:solidFill>
                <a:effectLst/>
                <a:latin typeface="inherit"/>
                <a:cs typeface="+mj-cs"/>
              </a:rPr>
              <a:t>،</a:t>
            </a:r>
          </a:p>
          <a:p>
            <a:pPr marL="457200" marR="0" lvl="0" indent="-457200" algn="r" defTabSz="914400" rtl="1" eaLnBrk="0" fontAlgn="base" latinLnBrk="0" hangingPunct="0">
              <a:lnSpc>
                <a:spcPct val="100000"/>
              </a:lnSpc>
              <a:spcBef>
                <a:spcPct val="0"/>
              </a:spcBef>
              <a:spcAft>
                <a:spcPct val="0"/>
              </a:spcAft>
              <a:buClrTx/>
              <a:buSzTx/>
              <a:buFont typeface="Arial" panose="020B0604020202020204" pitchFamily="34" charset="0"/>
              <a:buChar char="•"/>
              <a:tabLst/>
            </a:pPr>
            <a:r>
              <a:rPr kumimoji="0" lang="ar-SA" altLang="en-US" sz="3000" b="0" i="0" u="none" strike="noStrike" cap="none" normalizeH="0" baseline="0" dirty="0">
                <a:ln>
                  <a:noFill/>
                </a:ln>
                <a:solidFill>
                  <a:srgbClr val="202124"/>
                </a:solidFill>
                <a:effectLst/>
                <a:latin typeface="inherit"/>
                <a:cs typeface="+mj-cs"/>
              </a:rPr>
              <a:t>من بين التحديات: نظام الترميز المختلف بين الشركاء ، القدرات التقنية ، المعدات ، مشاكل الإنترنت أو </a:t>
            </a:r>
            <a:r>
              <a:rPr kumimoji="0" lang="ar-SA" altLang="en-US" sz="3000" b="0" i="0" u="none" strike="noStrike" cap="none" normalizeH="0" baseline="0" dirty="0" err="1">
                <a:ln>
                  <a:noFill/>
                </a:ln>
                <a:solidFill>
                  <a:srgbClr val="202124"/>
                </a:solidFill>
                <a:effectLst/>
                <a:latin typeface="inherit"/>
                <a:cs typeface="+mj-cs"/>
              </a:rPr>
              <a:t>الشبكا</a:t>
            </a:r>
            <a:r>
              <a:rPr kumimoji="0" lang="ar-LB" altLang="en-US" sz="3000" b="0" i="0" u="none" strike="noStrike" cap="none" normalizeH="0" baseline="0" dirty="0">
                <a:ln>
                  <a:noFill/>
                </a:ln>
                <a:solidFill>
                  <a:srgbClr val="202124"/>
                </a:solidFill>
                <a:effectLst/>
                <a:latin typeface="inherit"/>
                <a:cs typeface="+mj-cs"/>
              </a:rPr>
              <a:t>ت.</a:t>
            </a:r>
            <a:r>
              <a:rPr kumimoji="0" lang="en-US" altLang="en-US" sz="3000" b="0" i="0" u="none" strike="noStrike" cap="none" normalizeH="0" baseline="0" dirty="0">
                <a:ln>
                  <a:noFill/>
                </a:ln>
                <a:solidFill>
                  <a:schemeClr val="tx1"/>
                </a:solidFill>
                <a:effectLst/>
                <a:cs typeface="+mj-cs"/>
              </a:rPr>
              <a:t> </a:t>
            </a:r>
            <a:endParaRPr kumimoji="0" lang="en-US" altLang="en-US" sz="3000" b="0" i="0" u="none" strike="noStrike" cap="none" normalizeH="0" baseline="0" dirty="0">
              <a:ln>
                <a:noFill/>
              </a:ln>
              <a:solidFill>
                <a:schemeClr val="tx1"/>
              </a:solidFill>
              <a:effectLst/>
              <a:latin typeface="Arial" panose="020B0604020202020204" pitchFamily="34" charset="0"/>
              <a:cs typeface="+mj-cs"/>
            </a:endParaRPr>
          </a:p>
        </p:txBody>
      </p:sp>
    </p:spTree>
    <p:extLst>
      <p:ext uri="{BB962C8B-B14F-4D97-AF65-F5344CB8AC3E}">
        <p14:creationId xmlns:p14="http://schemas.microsoft.com/office/powerpoint/2010/main" val="8599290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61830" y="434700"/>
            <a:ext cx="10462591" cy="817632"/>
          </a:xfrm>
        </p:spPr>
        <p:txBody>
          <a:bodyPr>
            <a:normAutofit fontScale="90000"/>
          </a:bodyPr>
          <a:lstStyle/>
          <a:p>
            <a:pPr lvl="0" algn="r"/>
            <a:br>
              <a:rPr lang="en-US" b="1" dirty="0">
                <a:latin typeface="Times New Roman" panose="02020603050405020304" pitchFamily="18" charset="0"/>
                <a:ea typeface="Times New Roman" panose="02020603050405020304" pitchFamily="18" charset="0"/>
              </a:rPr>
            </a:br>
            <a:r>
              <a:rPr lang="ar-SA" b="1" dirty="0">
                <a:solidFill>
                  <a:schemeClr val="bg1"/>
                </a:solidFill>
                <a:latin typeface="Times New Roman" panose="02020603050405020304" pitchFamily="18" charset="0"/>
                <a:ea typeface="Times New Roman" panose="02020603050405020304" pitchFamily="18" charset="0"/>
              </a:rPr>
              <a:t>ا</a:t>
            </a:r>
            <a:r>
              <a:rPr lang="ar-SA" b="1" dirty="0" bmk="">
                <a:solidFill>
                  <a:schemeClr val="bg1"/>
                </a:solidFill>
                <a:latin typeface="Times New Roman" panose="02020603050405020304" pitchFamily="18" charset="0"/>
                <a:ea typeface="Times New Roman" panose="02020603050405020304" pitchFamily="18" charset="0"/>
              </a:rPr>
              <a:t>لرؤية للاستراتيجية 2021-2025: الإطار العام</a:t>
            </a:r>
            <a:br>
              <a:rPr kumimoji="0" lang="fr-FR"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br>
            <a:endParaRPr lang="fr-FR" dirty="0"/>
          </a:p>
        </p:txBody>
      </p:sp>
      <p:sp>
        <p:nvSpPr>
          <p:cNvPr id="3" name="Rectangle 1"/>
          <p:cNvSpPr>
            <a:spLocks noChangeArrowheads="1"/>
          </p:cNvSpPr>
          <p:nvPr/>
        </p:nvSpPr>
        <p:spPr bwMode="auto">
          <a:xfrm>
            <a:off x="571502" y="2050959"/>
            <a:ext cx="11157160" cy="409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52352" rIns="91440" bIns="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ar-SA"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Arial" panose="020B0604020202020204" pitchFamily="34" charset="0"/>
              </a:rPr>
              <a:t>الغاية</a:t>
            </a:r>
            <a:r>
              <a:rPr kumimoji="0" lang="ar-AE" sz="3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Arial" panose="020B0604020202020204" pitchFamily="34" charset="0"/>
              </a:rPr>
              <a:t> : </a:t>
            </a:r>
            <a:r>
              <a:rPr kumimoji="0" lang="ar-AE" sz="3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ar-AE" sz="32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كل فرد يتمتع بحقه في الهوية وبالحصول على كل وثائق الحالة المدنية التي تسمح له بالمحافظة على حقوقه وحقوق أفراد عائلته"</a:t>
            </a:r>
          </a:p>
          <a:p>
            <a:pPr marL="0" marR="0" lvl="0" indent="0" algn="r" defTabSz="914400" rtl="0" eaLnBrk="0" fontAlgn="base" latinLnBrk="0" hangingPunct="0">
              <a:lnSpc>
                <a:spcPct val="100000"/>
              </a:lnSpc>
              <a:spcBef>
                <a:spcPct val="0"/>
              </a:spcBef>
              <a:spcAft>
                <a:spcPct val="0"/>
              </a:spcAft>
              <a:buClrTx/>
              <a:buSzTx/>
              <a:buFontTx/>
              <a:buNone/>
              <a:tabLst/>
            </a:pPr>
            <a:r>
              <a:rPr kumimoji="0" lang="ar-AE" sz="3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lvl="0" indent="0" algn="r" defTabSz="914400" rtl="0" eaLnBrk="0" fontAlgn="base" latinLnBrk="0" hangingPunct="0">
              <a:lnSpc>
                <a:spcPct val="100000"/>
              </a:lnSpc>
              <a:spcBef>
                <a:spcPct val="0"/>
              </a:spcBef>
              <a:spcAft>
                <a:spcPct val="0"/>
              </a:spcAft>
              <a:buClrTx/>
              <a:buSzTx/>
              <a:buFontTx/>
              <a:buNone/>
              <a:tabLst/>
            </a:pPr>
            <a:r>
              <a:rPr kumimoji="0" lang="ar-AE" sz="3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لبلوغ هذ</a:t>
            </a:r>
            <a:r>
              <a:rPr kumimoji="0" lang="ar-SA" sz="3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ه</a:t>
            </a:r>
            <a:r>
              <a:rPr kumimoji="0" lang="ar-AE" sz="3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الغاية ونظرا للتطورات التكنولوجية وخاصة تطور نظم المعلومات يكون الهدف على المدى القريب والمتوسط  الذى نرمي اليه هو</a:t>
            </a:r>
          </a:p>
          <a:p>
            <a:pPr marL="0" marR="0" lvl="0" indent="0" algn="r" defTabSz="914400" rtl="0" eaLnBrk="0" fontAlgn="base" latinLnBrk="0" hangingPunct="0">
              <a:lnSpc>
                <a:spcPct val="100000"/>
              </a:lnSpc>
              <a:spcBef>
                <a:spcPct val="0"/>
              </a:spcBef>
              <a:spcAft>
                <a:spcPct val="0"/>
              </a:spcAft>
              <a:buClrTx/>
              <a:buSzTx/>
              <a:buFontTx/>
              <a:buNone/>
              <a:tabLst/>
            </a:pPr>
            <a:r>
              <a:rPr kumimoji="0" lang="ar-AE" sz="3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ar-AE" sz="32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إرساء نظم تسجيل حيوي متكاملة وذات جودة عالية تكون بمثابة منصة يمكن النفاذ اليها من طرف كل البرامج المتعلقة بالسكان باحترام سرية وخصوصية البيانات وحقوق الأشخاص في الحصول على وثائق الحالة المدنية التي يحتاجونها</a:t>
            </a:r>
            <a:r>
              <a:rPr kumimoji="0" lang="ar-AE" sz="32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ar-AE" sz="3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26723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92256" y="429729"/>
            <a:ext cx="10497378" cy="802723"/>
          </a:xfrm>
        </p:spPr>
        <p:txBody>
          <a:bodyPr>
            <a:normAutofit fontScale="90000"/>
          </a:bodyPr>
          <a:lstStyle/>
          <a:p>
            <a:pPr lvl="0" algn="r"/>
            <a:br>
              <a:rPr lang="en-US" b="1" dirty="0">
                <a:latin typeface="Times New Roman" panose="02020603050405020304" pitchFamily="18" charset="0"/>
                <a:ea typeface="Times New Roman" panose="02020603050405020304" pitchFamily="18" charset="0"/>
              </a:rPr>
            </a:br>
            <a:r>
              <a:rPr lang="ar-SA" b="1" dirty="0">
                <a:latin typeface="Times New Roman" panose="02020603050405020304" pitchFamily="18" charset="0"/>
                <a:ea typeface="Times New Roman" panose="02020603050405020304" pitchFamily="18" charset="0"/>
              </a:rPr>
              <a:t>ا</a:t>
            </a:r>
            <a:r>
              <a:rPr lang="ar-SA" b="1" dirty="0" bmk="">
                <a:latin typeface="Times New Roman" panose="02020603050405020304" pitchFamily="18" charset="0"/>
                <a:ea typeface="Times New Roman" panose="02020603050405020304" pitchFamily="18" charset="0"/>
              </a:rPr>
              <a:t>لرؤية </a:t>
            </a:r>
            <a:r>
              <a:rPr lang="ar-LB" b="1" dirty="0" bmk="">
                <a:latin typeface="Times New Roman" panose="02020603050405020304" pitchFamily="18" charset="0"/>
                <a:ea typeface="Times New Roman" panose="02020603050405020304" pitchFamily="18" charset="0"/>
              </a:rPr>
              <a:t>لإطارا</a:t>
            </a:r>
            <a:r>
              <a:rPr lang="ar-SA" b="1" dirty="0" bmk="">
                <a:latin typeface="Times New Roman" panose="02020603050405020304" pitchFamily="18" charset="0"/>
                <a:ea typeface="Times New Roman" panose="02020603050405020304" pitchFamily="18" charset="0"/>
              </a:rPr>
              <a:t>لاستراتيجية 2021-2025: الإطار العام</a:t>
            </a:r>
            <a:br>
              <a:rPr kumimoji="0" lang="fr-FR"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br>
            <a:endParaRPr lang="fr-FR" dirty="0"/>
          </a:p>
        </p:txBody>
      </p:sp>
      <p:sp>
        <p:nvSpPr>
          <p:cNvPr id="4" name="Rectangle 1"/>
          <p:cNvSpPr>
            <a:spLocks noChangeArrowheads="1"/>
          </p:cNvSpPr>
          <p:nvPr/>
        </p:nvSpPr>
        <p:spPr bwMode="auto">
          <a:xfrm>
            <a:off x="613692" y="2016928"/>
            <a:ext cx="11326009" cy="3924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457056"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1" eaLnBrk="0" fontAlgn="base" latinLnBrk="0" hangingPunct="0">
              <a:lnSpc>
                <a:spcPct val="100000"/>
              </a:lnSpc>
              <a:spcBef>
                <a:spcPct val="0"/>
              </a:spcBef>
              <a:spcAft>
                <a:spcPct val="0"/>
              </a:spcAft>
              <a:buClrTx/>
              <a:buSzTx/>
              <a:tabLst/>
            </a:pPr>
            <a:r>
              <a:rPr lang="ar-AE" sz="2800" dirty="0">
                <a:latin typeface="Times New Roman" panose="02020603050405020304" pitchFamily="18" charset="0"/>
                <a:ea typeface="Times New Roman" panose="02020603050405020304" pitchFamily="18" charset="0"/>
                <a:cs typeface="Times New Roman" panose="02020603050405020304" pitchFamily="18" charset="0"/>
              </a:rPr>
              <a:t>يتجزأ الهدف الاستراتيجي على المدى المتوسط والقريب الى 5</a:t>
            </a:r>
            <a:r>
              <a:rPr kumimoji="0" lang="ar-AE"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ar-SA"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غايات</a:t>
            </a:r>
            <a:r>
              <a:rPr kumimoji="0" lang="ar-AE"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وهي:</a:t>
            </a: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تطوير الإطار </a:t>
            </a:r>
            <a:r>
              <a:rPr kumimoji="0" lang="ar-LB"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ال</a:t>
            </a:r>
            <a:r>
              <a:rPr kumimoji="0" lang="ar-SA"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قانوني والمؤسسي لنظم الحالة المدنية بما يضمن حق كل مواطن في الهوية وفي التسجيل في السجلات المدنية وفي الحصول على وثائق الحالة المدنية</a:t>
            </a:r>
            <a:endParaRPr kumimoji="0" lang="ar-AE"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SA"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تحسين جودة بيانات الحالة المدنية حتى تسمح بوصول وثائق الحالة المدنية لكل شخص تكون قابلة للاستعمال في البرامج التنموية.</a:t>
            </a:r>
            <a:r>
              <a:rPr kumimoji="0" lang="fr-FR" sz="2800" b="0" i="0" u="none" strike="noStrike" cap="none" normalizeH="0" baseline="0" dirty="0">
                <a:ln>
                  <a:noFill/>
                </a:ln>
                <a:solidFill>
                  <a:schemeClr val="tx1"/>
                </a:solidFill>
                <a:effectLst/>
              </a:rPr>
              <a:t> </a:t>
            </a:r>
            <a:endParaRPr kumimoji="0" lang="fr-FR" sz="2800" b="0" i="0" u="none" strike="noStrike" cap="none" normalizeH="0" baseline="0" dirty="0">
              <a:ln>
                <a:noFill/>
              </a:ln>
              <a:solidFill>
                <a:schemeClr val="tx1"/>
              </a:solidFill>
              <a:effectLst/>
              <a:cs typeface="Arial" panose="020B0604020202020204"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AE"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نظم إحصاءات الحالة المدنية مرقمنة/تتمتع بالربط الا</a:t>
            </a:r>
            <a:r>
              <a:rPr kumimoji="0" lang="ar-SA"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ل</a:t>
            </a:r>
            <a:r>
              <a:rPr kumimoji="0" lang="ar-AE"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كتروني وتضمن سلامة وسرية البيانات الشخصية وتسمح بالتبادل الآلي للبيانات بين المتدخلين في نظم الحالة المدنية</a:t>
            </a:r>
            <a:endParaRPr kumimoji="0" lang="fr-FR" sz="28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AE"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بناء القدرات وتقوية التنسيق بين </a:t>
            </a:r>
            <a:r>
              <a:rPr lang="ar-AE" sz="2800" dirty="0">
                <a:latin typeface="Times New Roman" panose="02020603050405020304" pitchFamily="18" charset="0"/>
                <a:ea typeface="Calibri" panose="020F0502020204030204" pitchFamily="34" charset="0"/>
                <a:cs typeface="Times New Roman" panose="02020603050405020304" pitchFamily="18" charset="0"/>
              </a:rPr>
              <a:t>ال</a:t>
            </a:r>
            <a:r>
              <a:rPr kumimoji="0" lang="ar-AE"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نظم ذات العلاقة بال</a:t>
            </a:r>
            <a:r>
              <a:rPr kumimoji="0" lang="ar-LB"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ت</a:t>
            </a:r>
            <a:r>
              <a:rPr lang="ar-LB" sz="2800" dirty="0">
                <a:latin typeface="Times New Roman" panose="02020603050405020304" pitchFamily="18" charset="0"/>
                <a:ea typeface="Calibri" panose="020F0502020204030204" pitchFamily="34" charset="0"/>
                <a:cs typeface="Times New Roman" panose="02020603050405020304" pitchFamily="18" charset="0"/>
              </a:rPr>
              <a:t>سجل المدني وال</a:t>
            </a:r>
            <a:r>
              <a:rPr kumimoji="0" lang="ar-AE"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هوية </a:t>
            </a:r>
            <a:r>
              <a:rPr kumimoji="0" lang="ar-LB"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القانونية</a:t>
            </a:r>
            <a:endParaRPr kumimoji="0" lang="ar-AE"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r" defTabSz="914400" rtl="1" eaLnBrk="0" fontAlgn="base" latinLnBrk="0" hangingPunct="0">
              <a:lnSpc>
                <a:spcPct val="100000"/>
              </a:lnSpc>
              <a:spcBef>
                <a:spcPct val="0"/>
              </a:spcBef>
              <a:spcAft>
                <a:spcPct val="0"/>
              </a:spcAft>
              <a:buClrTx/>
              <a:buSzTx/>
              <a:buFontTx/>
              <a:buChar char="•"/>
              <a:tabLst/>
            </a:pPr>
            <a:r>
              <a:rPr kumimoji="0" lang="ar-AE"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إعادة تأهيل نظم التسجيل المدني في البلدان التي تعاني من ظروف الأزمات الانسانية والنزاعات</a:t>
            </a:r>
            <a:endParaRPr kumimoji="0" lang="ar-AE" sz="2800" b="0" i="0" u="none" strike="noStrike" cap="none" normalizeH="0" baseline="0" dirty="0">
              <a:ln>
                <a:noFill/>
              </a:ln>
              <a:solidFill>
                <a:schemeClr val="tx1"/>
              </a:solidFill>
              <a:effectLst/>
              <a:cs typeface="Arial" panose="020B0604020202020204" pitchFamily="34" charset="0"/>
            </a:endParaRPr>
          </a:p>
        </p:txBody>
      </p:sp>
    </p:spTree>
    <p:extLst>
      <p:ext uri="{BB962C8B-B14F-4D97-AF65-F5344CB8AC3E}">
        <p14:creationId xmlns:p14="http://schemas.microsoft.com/office/powerpoint/2010/main" val="29894740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lgn="r"/>
            <a:r>
              <a:rPr lang="ar-LB" b="1" dirty="0">
                <a:solidFill>
                  <a:schemeClr val="bg1"/>
                </a:solidFill>
                <a:latin typeface="Times New Roman" panose="02020603050405020304" pitchFamily="18" charset="0"/>
                <a:ea typeface="Calibri" panose="020F0502020204030204" pitchFamily="34" charset="0"/>
              </a:rPr>
              <a:t>شروط واجب أخذها بالاعتبار ل</a:t>
            </a:r>
            <a:r>
              <a:rPr lang="ar-AE" b="1" dirty="0">
                <a:solidFill>
                  <a:schemeClr val="bg1"/>
                </a:solidFill>
                <a:latin typeface="Times New Roman" panose="02020603050405020304" pitchFamily="18" charset="0"/>
                <a:ea typeface="Calibri" panose="020F0502020204030204" pitchFamily="34" charset="0"/>
              </a:rPr>
              <a:t>تنفيذ </a:t>
            </a:r>
            <a:r>
              <a:rPr lang="ar-LB" b="1" dirty="0">
                <a:solidFill>
                  <a:schemeClr val="bg1"/>
                </a:solidFill>
                <a:latin typeface="Times New Roman" panose="02020603050405020304" pitchFamily="18" charset="0"/>
                <a:ea typeface="Calibri" panose="020F0502020204030204" pitchFamily="34" charset="0"/>
              </a:rPr>
              <a:t>إطار</a:t>
            </a:r>
            <a:r>
              <a:rPr lang="ar-AE" b="1" dirty="0">
                <a:solidFill>
                  <a:schemeClr val="bg1"/>
                </a:solidFill>
                <a:latin typeface="Times New Roman" panose="02020603050405020304" pitchFamily="18" charset="0"/>
                <a:ea typeface="Calibri" panose="020F0502020204030204" pitchFamily="34" charset="0"/>
              </a:rPr>
              <a:t>الاستراتيجية</a:t>
            </a:r>
            <a:br>
              <a:rPr lang="ar-AE" dirty="0">
                <a:latin typeface="Times New Roman" panose="02020603050405020304" pitchFamily="18" charset="0"/>
                <a:ea typeface="Times New Roman" panose="02020603050405020304" pitchFamily="18" charset="0"/>
              </a:rPr>
            </a:br>
            <a:endParaRPr lang="fr-FR" dirty="0"/>
          </a:p>
        </p:txBody>
      </p:sp>
      <p:sp>
        <p:nvSpPr>
          <p:cNvPr id="3" name="Rectangle 1"/>
          <p:cNvSpPr>
            <a:spLocks noChangeArrowheads="1"/>
          </p:cNvSpPr>
          <p:nvPr/>
        </p:nvSpPr>
        <p:spPr bwMode="auto">
          <a:xfrm>
            <a:off x="838200" y="2175137"/>
            <a:ext cx="10636623" cy="3924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457056" bIns="0" numCol="1" anchor="ctr" anchorCtr="0" compatLnSpc="1">
            <a:prstTxWarp prst="textNoShape">
              <a:avLst/>
            </a:prstTxWarp>
            <a:spAutoFit/>
          </a:bodyPr>
          <a:lstStyle/>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AE"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الالتزام الوطني وحشد الدعم لتقوية و</a:t>
            </a:r>
            <a:r>
              <a:rPr kumimoji="0" lang="ar-LB"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ا</a:t>
            </a:r>
            <a:r>
              <a:rPr kumimoji="0" lang="ar-AE"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لتحديث الم</a:t>
            </a:r>
            <a:r>
              <a:rPr kumimoji="0" lang="ar-LB"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ستمر</a:t>
            </a:r>
            <a:r>
              <a:rPr kumimoji="0" lang="ar-AE"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لنظم الحالة المدنية </a:t>
            </a: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AE"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اعتماد منظور الحقوق في اقتراب القضايا المتعلقة بالتسجيل المدني </a:t>
            </a: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AE"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اهتمام الدول باستعمال تكنولوجيات المعلومات في تحديث السجل المدني</a:t>
            </a: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AE"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وضع استراتيجية لتنمية القدرات ولتأهيل ال</a:t>
            </a:r>
            <a:r>
              <a:rPr kumimoji="0" lang="ar-LB"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كوادر</a:t>
            </a:r>
            <a:r>
              <a:rPr kumimoji="0" lang="ar-AE"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العاملة في كل مكونات السجل المدني</a:t>
            </a: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AE"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تطوير الشراكة مع القطاع الخاص</a:t>
            </a: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AE"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تفعيل الشراكة مع الجامعات والمؤسسات البحثية من اجل دفع تحليل بيانات السجل المدني</a:t>
            </a: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AE"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تفعيل دور المنظمات غير الحكومية وخاصة المنظمات الحقوقية والإنمائية </a:t>
            </a: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AE"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است</a:t>
            </a:r>
            <a:r>
              <a:rPr kumimoji="0" lang="ar-LB"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ثمار</a:t>
            </a:r>
            <a:r>
              <a:rPr kumimoji="0" lang="ar-AE" sz="2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الفرص التي توفرها المنظمات الدولية </a:t>
            </a: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AE"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الشراكة جنوب - جنوب في تبادل الخبرات والتجارب والتمويل</a:t>
            </a:r>
            <a:r>
              <a:rPr kumimoji="0" lang="fr-FR" sz="2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fr-FR" sz="2800" b="0" i="0" u="none" strike="noStrike" cap="none" normalizeH="0" baseline="0" dirty="0">
                <a:ln>
                  <a:noFill/>
                </a:ln>
                <a:solidFill>
                  <a:schemeClr val="tx1"/>
                </a:solidFill>
                <a:effectLst/>
              </a:rPr>
              <a:t> </a:t>
            </a:r>
            <a:endParaRPr kumimoji="0" lang="fr-FR" sz="2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79964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8883" y="607172"/>
            <a:ext cx="10515600" cy="1325563"/>
          </a:xfrm>
        </p:spPr>
        <p:txBody>
          <a:bodyPr>
            <a:normAutofit/>
          </a:bodyPr>
          <a:lstStyle/>
          <a:p>
            <a:pPr lvl="0" algn="r" rtl="1"/>
            <a:r>
              <a:rPr lang="ar-SA" b="1" dirty="0">
                <a:solidFill>
                  <a:schemeClr val="bg1"/>
                </a:solidFill>
              </a:rPr>
              <a:t>متابعة تنفيذ الاستراتيجي</a:t>
            </a:r>
            <a:r>
              <a:rPr lang="ar-AE" b="1" dirty="0">
                <a:solidFill>
                  <a:schemeClr val="bg1"/>
                </a:solidFill>
              </a:rPr>
              <a:t>ة</a:t>
            </a:r>
            <a:r>
              <a:rPr lang="fr-FR" b="1" dirty="0">
                <a:solidFill>
                  <a:schemeClr val="bg1"/>
                </a:solidFill>
              </a:rPr>
              <a:t> 1/2</a:t>
            </a:r>
            <a:br>
              <a:rPr lang="fr-FR" b="1" dirty="0"/>
            </a:br>
            <a:endParaRPr lang="fr-FR" dirty="0"/>
          </a:p>
        </p:txBody>
      </p:sp>
      <p:sp>
        <p:nvSpPr>
          <p:cNvPr id="3" name="Rectangle 1"/>
          <p:cNvSpPr>
            <a:spLocks noChangeArrowheads="1"/>
          </p:cNvSpPr>
          <p:nvPr/>
        </p:nvSpPr>
        <p:spPr bwMode="auto">
          <a:xfrm>
            <a:off x="999566" y="1998093"/>
            <a:ext cx="10515600" cy="4385816"/>
          </a:xfrm>
          <a:prstGeom prst="rect">
            <a:avLst/>
          </a:prstGeom>
          <a:solidFill>
            <a:schemeClr val="bg1">
              <a:lumMod val="95000"/>
            </a:schemeClr>
          </a:solidFill>
          <a:ln>
            <a:noFill/>
          </a:ln>
          <a:effectLst/>
        </p:spPr>
        <p:txBody>
          <a:bodyPr vert="horz" wrap="square" lIns="91440" tIns="45720" rIns="91440" bIns="0" numCol="1" anchor="ctr" anchorCtr="0" compatLnSpc="1">
            <a:prstTxWarp prst="textNoShape">
              <a:avLst/>
            </a:prstTxWarp>
            <a:spAutoFit/>
          </a:bodyPr>
          <a:lstStyle/>
          <a:p>
            <a:pPr lvl="0" algn="just" rtl="1" eaLnBrk="0" fontAlgn="base" hangingPunct="0">
              <a:spcBef>
                <a:spcPct val="0"/>
              </a:spcBef>
              <a:spcAft>
                <a:spcPct val="0"/>
              </a:spcAft>
            </a:pPr>
            <a:r>
              <a:rPr kumimoji="0" lang="ar-AE"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يقوم</a:t>
            </a:r>
            <a:r>
              <a:rPr kumimoji="0" lang="fr-FR"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fr-FR" sz="2400" b="0" i="0" u="none" strike="noStrike" cap="none" normalizeH="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ar-AE"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ar-AE" sz="24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الفريق </a:t>
            </a:r>
            <a:r>
              <a:rPr lang="ar-AE" sz="2400" b="1" dirty="0">
                <a:latin typeface="Times New Roman" panose="02020603050405020304" pitchFamily="18" charset="0"/>
                <a:ea typeface="Calibri" panose="020F0502020204030204" pitchFamily="34" charset="0"/>
                <a:cs typeface="Times New Roman" panose="02020603050405020304" pitchFamily="18" charset="0"/>
              </a:rPr>
              <a:t>التنسيقي </a:t>
            </a:r>
            <a:r>
              <a:rPr kumimoji="0" lang="ar-AE" sz="24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الإقليمي </a:t>
            </a:r>
            <a:r>
              <a:rPr kumimoji="0" lang="ar-AE"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حول نظم التسجيل المدني والإحصاءات الحيوية التابع لمنظمات الأمم المتحدة الإنمائية</a:t>
            </a:r>
            <a:r>
              <a:rPr kumimoji="0" lang="ar-AE" sz="2400" b="0" i="0" u="none" strike="noStrike" cap="none" normalizeH="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بمتابعة تنفيذ الاستراتيجية. </a:t>
            </a:r>
            <a:endParaRPr kumimoji="0" lang="ar-SA" sz="2400" b="0" i="0" u="none" strike="noStrike" cap="none" normalizeH="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lvl="0" algn="just" rtl="1" eaLnBrk="0" fontAlgn="base" hangingPunct="0">
              <a:spcBef>
                <a:spcPct val="0"/>
              </a:spcBef>
              <a:spcAft>
                <a:spcPct val="0"/>
              </a:spcAft>
            </a:pPr>
            <a:r>
              <a:rPr lang="ar-AE" sz="2400" dirty="0">
                <a:latin typeface="Times New Roman" panose="02020603050405020304" pitchFamily="18" charset="0"/>
                <a:ea typeface="Calibri" panose="020F0502020204030204" pitchFamily="34" charset="0"/>
                <a:cs typeface="Times New Roman" panose="02020603050405020304" pitchFamily="18" charset="0"/>
              </a:rPr>
              <a:t>في اطار مهامها كمنسق لهذا الفريق </a:t>
            </a:r>
            <a:r>
              <a:rPr kumimoji="0" lang="ar-AE"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ar-AE" sz="2400" dirty="0">
                <a:latin typeface="Times New Roman" panose="02020603050405020304" pitchFamily="18" charset="0"/>
                <a:ea typeface="Calibri" panose="020F0502020204030204" pitchFamily="34" charset="0"/>
                <a:cs typeface="Times New Roman" panose="02020603050405020304" pitchFamily="18" charset="0"/>
              </a:rPr>
              <a:t>تتولى الاسكوا مسؤولية المتابعة </a:t>
            </a:r>
            <a:r>
              <a:rPr lang="ar-SA" sz="2400" dirty="0">
                <a:latin typeface="Times New Roman" panose="02020603050405020304" pitchFamily="18" charset="0"/>
                <a:ea typeface="Calibri" panose="020F0502020204030204" pitchFamily="34" charset="0"/>
                <a:cs typeface="Times New Roman" panose="02020603050405020304" pitchFamily="18" charset="0"/>
              </a:rPr>
              <a:t>في </a:t>
            </a:r>
            <a:r>
              <a:rPr kumimoji="0" lang="ar-AE"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حث الدول العربية  على وضع خطة عمل للفترة 2021-2025 لتنفيذ الاستراتيجية</a:t>
            </a:r>
            <a:r>
              <a:rPr kumimoji="0" lang="ar-SA"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ar-AE"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ومن المهم ان تتم متابعة تنفيذ هذه الاستراتيجية</a:t>
            </a:r>
            <a:r>
              <a:rPr kumimoji="0" lang="fr-FR"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ar-AE"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في اطار</a:t>
            </a:r>
            <a:r>
              <a:rPr kumimoji="0" lang="ar-SA"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fr-FR"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marR="0" lvl="0" indent="-457200" algn="just" defTabSz="914400" rtl="1" eaLnBrk="0" fontAlgn="base" latinLnBrk="0" hangingPunct="0">
              <a:lnSpc>
                <a:spcPct val="100000"/>
              </a:lnSpc>
              <a:spcBef>
                <a:spcPct val="0"/>
              </a:spcBef>
              <a:spcAft>
                <a:spcPct val="0"/>
              </a:spcAft>
              <a:buClrTx/>
              <a:buSzTx/>
              <a:buFont typeface="Arial" panose="020B0604020202020204" pitchFamily="34" charset="0"/>
              <a:buChar char="•"/>
              <a:tabLst/>
            </a:pPr>
            <a:r>
              <a:rPr kumimoji="0" lang="ar-AE"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متابعة اهداف التنمية المستدامة وبخاصة الهدف 16.9 المعني بالحق في الهوية والهدف  17.19 المعني بتكوين الأطر الاحصائية  والمؤشر 17.19.2 (نسبة البلدان التي حققت 100% من تسجيل الولادات</a:t>
            </a:r>
            <a:r>
              <a:rPr lang="ar-SA" sz="2400" dirty="0">
                <a:latin typeface="Times New Roman" panose="02020603050405020304" pitchFamily="18" charset="0"/>
                <a:ea typeface="Times New Roman" panose="02020603050405020304" pitchFamily="18" charset="0"/>
                <a:cs typeface="Times New Roman" panose="02020603050405020304" pitchFamily="18" charset="0"/>
              </a:rPr>
              <a:t> و</a:t>
            </a:r>
            <a:r>
              <a:rPr kumimoji="0" lang="ar-AE"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80% من تسجيل الوفيات)</a:t>
            </a:r>
            <a:endParaRPr kumimoji="0" lang="fr-FR"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marR="0" lvl="0" indent="-457200" algn="just" defTabSz="914400" rtl="1" eaLnBrk="0" fontAlgn="base" latinLnBrk="0" hangingPunct="0">
              <a:lnSpc>
                <a:spcPct val="100000"/>
              </a:lnSpc>
              <a:spcBef>
                <a:spcPct val="0"/>
              </a:spcBef>
              <a:spcAft>
                <a:spcPct val="0"/>
              </a:spcAft>
              <a:buClrTx/>
              <a:buSzTx/>
              <a:buFont typeface="Arial" panose="020B0604020202020204" pitchFamily="34" charset="0"/>
              <a:buChar char="•"/>
              <a:tabLst/>
            </a:pPr>
            <a:r>
              <a:rPr kumimoji="0" lang="ar-AE"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متابعة التوصيات العربية المتعلقة بالحق في الهوية </a:t>
            </a:r>
            <a:r>
              <a:rPr kumimoji="0" lang="ar-SA"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والتنسيق مع المجالس الوزارية العربية المختصة مثل مجلس وزراء الداخلية العرب ومجلس وزراء الصحة العرب والمجلس الاقتصادي</a:t>
            </a:r>
            <a:r>
              <a:rPr kumimoji="0" lang="ar-EG"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ar-EG" sz="2400" b="0" i="0" u="none" strike="noStrike" cap="none" normalizeH="0" baseline="0" dirty="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تم اقرار الحق في الهوية من  قبل وزراء الداخلية العرب</a:t>
            </a:r>
            <a:r>
              <a:rPr kumimoji="0" lang="ar-EG"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ar-AE"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marR="0" lvl="0" indent="-457200" algn="just" defTabSz="914400" rtl="1" eaLnBrk="0" fontAlgn="base" latinLnBrk="0" hangingPunct="0">
              <a:lnSpc>
                <a:spcPct val="100000"/>
              </a:lnSpc>
              <a:spcBef>
                <a:spcPct val="0"/>
              </a:spcBef>
              <a:spcAft>
                <a:spcPct val="0"/>
              </a:spcAft>
              <a:buClrTx/>
              <a:buSzTx/>
              <a:buFont typeface="Arial" panose="020B0604020202020204" pitchFamily="34" charset="0"/>
              <a:buChar char="•"/>
              <a:tabLst/>
            </a:pPr>
            <a:r>
              <a:rPr kumimoji="0" lang="ar-SA"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تحديد المؤشرات التي يمكن استعمالها في متابعة تنفيذ الاستراتيجية</a:t>
            </a:r>
            <a:r>
              <a:rPr kumimoji="0" lang="fr-FR" sz="2400" b="0" i="0" u="none" strike="noStrike" cap="none" normalizeH="0" baseline="0" dirty="0">
                <a:ln>
                  <a:noFill/>
                </a:ln>
                <a:solidFill>
                  <a:schemeClr val="tx1"/>
                </a:solidFill>
                <a:effectLst/>
              </a:rPr>
              <a:t> </a:t>
            </a:r>
            <a:r>
              <a:rPr kumimoji="0" lang="ar-EG" sz="2400" b="0" i="0" u="none" strike="noStrike" cap="none" normalizeH="0" baseline="0" dirty="0">
                <a:ln>
                  <a:noFill/>
                </a:ln>
                <a:solidFill>
                  <a:schemeClr val="tx1"/>
                </a:solidFill>
                <a:effectLst/>
              </a:rPr>
              <a:t> (</a:t>
            </a:r>
            <a:r>
              <a:rPr kumimoji="0" lang="ar-EG" sz="2400" b="0" i="0" u="none" strike="noStrike" cap="none" normalizeH="0" baseline="0" dirty="0">
                <a:ln>
                  <a:noFill/>
                </a:ln>
                <a:solidFill>
                  <a:srgbClr val="FF0000"/>
                </a:solidFill>
                <a:effectLst/>
              </a:rPr>
              <a:t>مطلوب اراء ممثلي الدول</a:t>
            </a:r>
            <a:r>
              <a:rPr kumimoji="0" lang="ar-EG" sz="2400" b="0" i="0" u="none" strike="noStrike" cap="none" normalizeH="0" baseline="0" dirty="0">
                <a:ln>
                  <a:noFill/>
                </a:ln>
                <a:solidFill>
                  <a:schemeClr val="tx1"/>
                </a:solidFill>
                <a:effectLst/>
              </a:rPr>
              <a:t>)</a:t>
            </a:r>
            <a:endParaRPr kumimoji="0" lang="fr-FR" sz="2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612600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lgn="r" rtl="1"/>
            <a:r>
              <a:rPr lang="ar-SA" b="1" dirty="0">
                <a:solidFill>
                  <a:schemeClr val="bg1"/>
                </a:solidFill>
              </a:rPr>
              <a:t>متابعة تنفيذ الاستراتيجي</a:t>
            </a:r>
            <a:r>
              <a:rPr lang="ar-AE" b="1" dirty="0">
                <a:solidFill>
                  <a:schemeClr val="bg1"/>
                </a:solidFill>
              </a:rPr>
              <a:t>ة</a:t>
            </a:r>
            <a:r>
              <a:rPr lang="fr-FR" b="1" dirty="0">
                <a:solidFill>
                  <a:schemeClr val="bg1"/>
                </a:solidFill>
              </a:rPr>
              <a:t>2/2</a:t>
            </a:r>
          </a:p>
        </p:txBody>
      </p:sp>
      <p:sp>
        <p:nvSpPr>
          <p:cNvPr id="4" name="Rectangle 3"/>
          <p:cNvSpPr/>
          <p:nvPr/>
        </p:nvSpPr>
        <p:spPr>
          <a:xfrm>
            <a:off x="722828" y="2171433"/>
            <a:ext cx="10914529" cy="3323987"/>
          </a:xfrm>
          <a:prstGeom prst="rect">
            <a:avLst/>
          </a:prstGeom>
        </p:spPr>
        <p:txBody>
          <a:bodyPr wrap="square">
            <a:spAutoFit/>
          </a:bodyPr>
          <a:lstStyle/>
          <a:p>
            <a:pPr marL="457200" indent="-457200" algn="r" rtl="1">
              <a:buFont typeface="Arial" panose="020B0604020202020204" pitchFamily="34" charset="0"/>
              <a:buChar char="•"/>
            </a:pPr>
            <a:r>
              <a:rPr lang="ar-AE" sz="3000" dirty="0">
                <a:effectLst/>
                <a:ea typeface="Calibri" panose="020F0502020204030204" pitchFamily="34" charset="0"/>
                <a:cs typeface="Times New Roman" panose="02020603050405020304" pitchFamily="18" charset="0"/>
              </a:rPr>
              <a:t>على المستوى الإقليمي يقوم فريق الأمم المتحدة حول قضايا السجل المدني بمتابعة تنفيذ الاستراتيجية وحثّ الدول على اعتماد </a:t>
            </a:r>
            <a:r>
              <a:rPr lang="ar-EG" sz="3000" dirty="0">
                <a:effectLst/>
                <a:ea typeface="Calibri" panose="020F0502020204030204" pitchFamily="34" charset="0"/>
                <a:cs typeface="Times New Roman" panose="02020603050405020304" pitchFamily="18" charset="0"/>
              </a:rPr>
              <a:t>مقاربة </a:t>
            </a:r>
            <a:r>
              <a:rPr lang="ar-AE" sz="3000" dirty="0">
                <a:effectLst/>
                <a:ea typeface="Calibri" panose="020F0502020204030204" pitchFamily="34" charset="0"/>
                <a:cs typeface="Times New Roman" panose="02020603050405020304" pitchFamily="18" charset="0"/>
              </a:rPr>
              <a:t> برامجي</a:t>
            </a:r>
            <a:r>
              <a:rPr lang="ar-EG" sz="3000" dirty="0">
                <a:effectLst/>
                <a:ea typeface="Calibri" panose="020F0502020204030204" pitchFamily="34" charset="0"/>
                <a:cs typeface="Times New Roman" panose="02020603050405020304" pitchFamily="18" charset="0"/>
              </a:rPr>
              <a:t>ة عملية</a:t>
            </a:r>
            <a:r>
              <a:rPr lang="ar-AE" sz="3000" dirty="0">
                <a:effectLst/>
                <a:ea typeface="Calibri" panose="020F0502020204030204" pitchFamily="34" charset="0"/>
                <a:cs typeface="Times New Roman" panose="02020603050405020304" pitchFamily="18" charset="0"/>
              </a:rPr>
              <a:t>.</a:t>
            </a:r>
            <a:r>
              <a:rPr lang="ar-EG" sz="3000" dirty="0">
                <a:effectLst/>
                <a:ea typeface="Calibri" panose="020F0502020204030204" pitchFamily="34" charset="0"/>
                <a:cs typeface="Times New Roman" panose="02020603050405020304" pitchFamily="18" charset="0"/>
              </a:rPr>
              <a:t> (</a:t>
            </a:r>
            <a:r>
              <a:rPr lang="ar-EG" sz="3000" b="1" u="sng" dirty="0">
                <a:solidFill>
                  <a:schemeClr val="accent4"/>
                </a:solidFill>
                <a:effectLst/>
                <a:ea typeface="Calibri" panose="020F0502020204030204" pitchFamily="34" charset="0"/>
                <a:cs typeface="Times New Roman" panose="02020603050405020304" pitchFamily="18" charset="0"/>
              </a:rPr>
              <a:t>قيد الاجراء</a:t>
            </a:r>
            <a:r>
              <a:rPr lang="ar-EG" sz="3000" dirty="0">
                <a:effectLst/>
                <a:ea typeface="Calibri" panose="020F0502020204030204" pitchFamily="34" charset="0"/>
                <a:cs typeface="Times New Roman" panose="02020603050405020304" pitchFamily="18" charset="0"/>
              </a:rPr>
              <a:t>)</a:t>
            </a:r>
            <a:endParaRPr lang="ar-SA" sz="3000" dirty="0">
              <a:effectLst/>
              <a:ea typeface="Calibri" panose="020F0502020204030204" pitchFamily="34" charset="0"/>
              <a:cs typeface="Times New Roman" panose="02020603050405020304" pitchFamily="18" charset="0"/>
            </a:endParaRPr>
          </a:p>
          <a:p>
            <a:pPr marL="457200" indent="-457200" algn="r" rtl="1">
              <a:buFont typeface="Arial" panose="020B0604020202020204" pitchFamily="34" charset="0"/>
              <a:buChar char="•"/>
            </a:pPr>
            <a:r>
              <a:rPr lang="ar-AE" sz="3000" dirty="0">
                <a:effectLst/>
                <a:ea typeface="Calibri" panose="020F0502020204030204" pitchFamily="34" charset="0"/>
                <a:cs typeface="Times New Roman" panose="02020603050405020304" pitchFamily="18" charset="0"/>
              </a:rPr>
              <a:t> </a:t>
            </a:r>
            <a:r>
              <a:rPr lang="ar-AE" sz="3000" dirty="0"/>
              <a:t>يعمل الفريق الإقليمي على إيجاد الموارد لعقد اجتماعات دورية مع مكونات السجل المدني في كل البلدان ولمتابعة تنفيذ الاستراتيجية.</a:t>
            </a:r>
            <a:r>
              <a:rPr lang="ar-EG" sz="3000" dirty="0"/>
              <a:t> (</a:t>
            </a:r>
            <a:r>
              <a:rPr lang="ar-EG" sz="3000" b="1" u="sng" dirty="0">
                <a:solidFill>
                  <a:srgbClr val="FF0000"/>
                </a:solidFill>
              </a:rPr>
              <a:t>لم يبدا- اراء الخبراء من البلدان</a:t>
            </a:r>
            <a:r>
              <a:rPr lang="ar-EG" sz="3000" b="1" u="sng" dirty="0"/>
              <a:t>)</a:t>
            </a:r>
          </a:p>
          <a:p>
            <a:pPr marL="457200" indent="-457200" algn="r" rtl="1">
              <a:buFont typeface="Arial" panose="020B0604020202020204" pitchFamily="34" charset="0"/>
              <a:buChar char="•"/>
            </a:pPr>
            <a:r>
              <a:rPr lang="ar-AE" sz="3000" dirty="0"/>
              <a:t> وللاسكوا دور ريادي في تنسيق عمل هذا الفريق وفي تنفيذ الاستراتيجية</a:t>
            </a:r>
          </a:p>
          <a:p>
            <a:pPr marL="457200" indent="-457200" algn="r" rtl="1">
              <a:buFont typeface="Arial" panose="020B0604020202020204" pitchFamily="34" charset="0"/>
              <a:buChar char="•"/>
            </a:pPr>
            <a:r>
              <a:rPr lang="ar-AE" sz="3000" dirty="0"/>
              <a:t>يرتكز دور الفريق الإقليمي في تنفيذ الاستراتيجية على 5 محاور اساسية وهي:</a:t>
            </a:r>
            <a:r>
              <a:rPr lang="ar-AE" sz="3000" b="1" dirty="0"/>
              <a:t> </a:t>
            </a:r>
            <a:r>
              <a:rPr lang="ar-AE" sz="3000" dirty="0"/>
              <a:t>الريادة، التنسيق، الدعم الفني، تبادل الخبرات والتجارب  ومتابعة تنفيذ الاستراتيجية</a:t>
            </a:r>
            <a:endParaRPr lang="fr-FR" sz="3000" dirty="0"/>
          </a:p>
        </p:txBody>
      </p:sp>
    </p:spTree>
    <p:extLst>
      <p:ext uri="{BB962C8B-B14F-4D97-AF65-F5344CB8AC3E}">
        <p14:creationId xmlns:p14="http://schemas.microsoft.com/office/powerpoint/2010/main" val="16762135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lgn="r" rtl="1"/>
            <a:r>
              <a:rPr lang="ar-EG" b="1" dirty="0">
                <a:solidFill>
                  <a:schemeClr val="bg1"/>
                </a:solidFill>
              </a:rPr>
              <a:t>التقدم المحرز والنظرة المستقبلية</a:t>
            </a:r>
            <a:endParaRPr lang="fr-FR" b="1" dirty="0">
              <a:solidFill>
                <a:schemeClr val="bg1"/>
              </a:solidFill>
            </a:endParaRPr>
          </a:p>
        </p:txBody>
      </p:sp>
      <p:sp>
        <p:nvSpPr>
          <p:cNvPr id="4" name="Rectangle 3"/>
          <p:cNvSpPr/>
          <p:nvPr/>
        </p:nvSpPr>
        <p:spPr>
          <a:xfrm>
            <a:off x="722828" y="2171433"/>
            <a:ext cx="10914529" cy="4247317"/>
          </a:xfrm>
          <a:prstGeom prst="rect">
            <a:avLst/>
          </a:prstGeom>
        </p:spPr>
        <p:txBody>
          <a:bodyPr wrap="square">
            <a:spAutoFit/>
          </a:bodyPr>
          <a:lstStyle/>
          <a:p>
            <a:pPr marL="457200" indent="-457200" algn="r" rtl="1">
              <a:buFont typeface="Arial" panose="020B0604020202020204" pitchFamily="34" charset="0"/>
              <a:buChar char="•"/>
            </a:pPr>
            <a:r>
              <a:rPr lang="ar-EG" sz="3000" dirty="0">
                <a:effectLst/>
                <a:ea typeface="Calibri" panose="020F0502020204030204" pitchFamily="34" charset="0"/>
                <a:cs typeface="Times New Roman" panose="02020603050405020304" pitchFamily="18" charset="0"/>
              </a:rPr>
              <a:t>اجتماعات اقليمية بمشاركة البلدان لمناقشة واقرار الاستراتيجية </a:t>
            </a:r>
            <a:r>
              <a:rPr lang="ar-EG" sz="3000" dirty="0">
                <a:solidFill>
                  <a:srgbClr val="00B050"/>
                </a:solidFill>
                <a:effectLst/>
                <a:ea typeface="Calibri" panose="020F0502020204030204" pitchFamily="34" charset="0"/>
                <a:cs typeface="Times New Roman" panose="02020603050405020304" pitchFamily="18" charset="0"/>
              </a:rPr>
              <a:t>2021-2022</a:t>
            </a:r>
            <a:r>
              <a:rPr lang="ar-EG" sz="3000" dirty="0">
                <a:effectLst/>
                <a:ea typeface="Calibri" panose="020F0502020204030204" pitchFamily="34" charset="0"/>
                <a:cs typeface="Times New Roman" panose="02020603050405020304" pitchFamily="18" charset="0"/>
              </a:rPr>
              <a:t>،</a:t>
            </a:r>
          </a:p>
          <a:p>
            <a:pPr marL="457200" indent="-457200" algn="r" rtl="1">
              <a:buFont typeface="Arial" panose="020B0604020202020204" pitchFamily="34" charset="0"/>
              <a:buChar char="•"/>
            </a:pPr>
            <a:r>
              <a:rPr lang="ar-LB" sz="3000" dirty="0">
                <a:effectLst/>
                <a:ea typeface="Calibri" panose="020F0502020204030204" pitchFamily="34" charset="0"/>
                <a:cs typeface="Times New Roman" panose="02020603050405020304" pitchFamily="18" charset="0"/>
              </a:rPr>
              <a:t>ترجمة الاستراتيجية للغة الإنجليزية</a:t>
            </a:r>
            <a:r>
              <a:rPr lang="ar-EG" sz="3000" dirty="0">
                <a:effectLst/>
                <a:ea typeface="Calibri" panose="020F0502020204030204" pitchFamily="34" charset="0"/>
                <a:cs typeface="Times New Roman" panose="02020603050405020304" pitchFamily="18" charset="0"/>
              </a:rPr>
              <a:t> (</a:t>
            </a:r>
            <a:r>
              <a:rPr lang="ar-EG" sz="3000" u="sng" dirty="0">
                <a:solidFill>
                  <a:srgbClr val="00B050"/>
                </a:solidFill>
                <a:effectLst/>
                <a:ea typeface="Calibri" panose="020F0502020204030204" pitchFamily="34" charset="0"/>
                <a:cs typeface="Times New Roman" panose="02020603050405020304" pitchFamily="18" charset="0"/>
              </a:rPr>
              <a:t>متوفرة باللغتين العربية والانجليزية</a:t>
            </a:r>
            <a:r>
              <a:rPr lang="ar-EG" sz="3000" dirty="0">
                <a:effectLst/>
                <a:ea typeface="Calibri" panose="020F0502020204030204" pitchFamily="34" charset="0"/>
                <a:cs typeface="Times New Roman" panose="02020603050405020304" pitchFamily="18" charset="0"/>
              </a:rPr>
              <a:t>)</a:t>
            </a:r>
            <a:r>
              <a:rPr lang="ar-LB" sz="3000" dirty="0">
                <a:effectLst/>
                <a:ea typeface="Calibri" panose="020F0502020204030204" pitchFamily="34" charset="0"/>
                <a:cs typeface="Times New Roman" panose="02020603050405020304" pitchFamily="18" charset="0"/>
              </a:rPr>
              <a:t>،</a:t>
            </a:r>
            <a:endParaRPr lang="ar-EG" sz="3000" dirty="0">
              <a:effectLst/>
              <a:ea typeface="Calibri" panose="020F0502020204030204" pitchFamily="34" charset="0"/>
              <a:cs typeface="Times New Roman" panose="02020603050405020304" pitchFamily="18" charset="0"/>
            </a:endParaRPr>
          </a:p>
          <a:p>
            <a:pPr marL="457200" indent="-457200" algn="r" rtl="1">
              <a:buFont typeface="Arial" panose="020B0604020202020204" pitchFamily="34" charset="0"/>
              <a:buChar char="•"/>
            </a:pPr>
            <a:r>
              <a:rPr lang="ar-EG" sz="3000" dirty="0">
                <a:ea typeface="Calibri" panose="020F0502020204030204" pitchFamily="34" charset="0"/>
                <a:cs typeface="Times New Roman" panose="02020603050405020304" pitchFamily="18" charset="0"/>
              </a:rPr>
              <a:t>قاعدة معرفة الكترونية على موقع الاسكوا (</a:t>
            </a:r>
            <a:r>
              <a:rPr lang="ar-EG" sz="3000" dirty="0">
                <a:solidFill>
                  <a:srgbClr val="00B050"/>
                </a:solidFill>
                <a:ea typeface="Calibri" panose="020F0502020204030204" pitchFamily="34" charset="0"/>
                <a:cs typeface="Times New Roman" panose="02020603050405020304" pitchFamily="18" charset="0"/>
              </a:rPr>
              <a:t>انجزت</a:t>
            </a:r>
            <a:r>
              <a:rPr lang="ar-EG" sz="3000" dirty="0">
                <a:ea typeface="Calibri" panose="020F0502020204030204" pitchFamily="34" charset="0"/>
                <a:cs typeface="Times New Roman" panose="02020603050405020304" pitchFamily="18" charset="0"/>
              </a:rPr>
              <a:t>)،</a:t>
            </a:r>
            <a:endParaRPr lang="ar-LB" sz="3000" dirty="0">
              <a:effectLst/>
              <a:ea typeface="Calibri" panose="020F0502020204030204" pitchFamily="34" charset="0"/>
              <a:cs typeface="Times New Roman" panose="02020603050405020304" pitchFamily="18" charset="0"/>
            </a:endParaRPr>
          </a:p>
          <a:p>
            <a:pPr marL="457200" indent="-457200" algn="r" rtl="1">
              <a:buFont typeface="Arial" panose="020B0604020202020204" pitchFamily="34" charset="0"/>
              <a:buChar char="•"/>
            </a:pPr>
            <a:r>
              <a:rPr lang="ar-LB" sz="3000" dirty="0">
                <a:ea typeface="Calibri" panose="020F0502020204030204" pitchFamily="34" charset="0"/>
                <a:cs typeface="Times New Roman" panose="02020603050405020304" pitchFamily="18" charset="0"/>
              </a:rPr>
              <a:t>إقرار الاستراتيجية وترويجها من خلال عرضها في الاجتماعات رفيعة المستوى</a:t>
            </a:r>
            <a:r>
              <a:rPr lang="ar-EG" sz="3000" dirty="0">
                <a:ea typeface="Calibri" panose="020F0502020204030204" pitchFamily="34" charset="0"/>
                <a:cs typeface="Times New Roman" panose="02020603050405020304" pitchFamily="18" charset="0"/>
              </a:rPr>
              <a:t> (</a:t>
            </a:r>
            <a:r>
              <a:rPr lang="ar-EG" sz="3000" dirty="0">
                <a:solidFill>
                  <a:srgbClr val="00B050"/>
                </a:solidFill>
                <a:ea typeface="Calibri" panose="020F0502020204030204" pitchFamily="34" charset="0"/>
                <a:cs typeface="Times New Roman" panose="02020603050405020304" pitchFamily="18" charset="0"/>
              </a:rPr>
              <a:t>اجتماع اللجنة الاحصائية للاسكوا 2022</a:t>
            </a:r>
            <a:r>
              <a:rPr lang="ar-EG" sz="3000" dirty="0">
                <a:ea typeface="Calibri" panose="020F0502020204030204" pitchFamily="34" charset="0"/>
                <a:cs typeface="Times New Roman" panose="02020603050405020304" pitchFamily="18" charset="0"/>
              </a:rPr>
              <a:t>)</a:t>
            </a:r>
            <a:r>
              <a:rPr lang="ar-LB" sz="3000" dirty="0">
                <a:ea typeface="Calibri" panose="020F0502020204030204" pitchFamily="34" charset="0"/>
                <a:cs typeface="Times New Roman" panose="02020603050405020304" pitchFamily="18" charset="0"/>
              </a:rPr>
              <a:t>،</a:t>
            </a:r>
            <a:endParaRPr lang="ar-EG" sz="3000" dirty="0">
              <a:ea typeface="Calibri" panose="020F0502020204030204" pitchFamily="34" charset="0"/>
              <a:cs typeface="Times New Roman" panose="02020603050405020304" pitchFamily="18" charset="0"/>
            </a:endParaRPr>
          </a:p>
          <a:p>
            <a:pPr marL="457200" indent="-457200" algn="r" rtl="1">
              <a:buFont typeface="Arial" panose="020B0604020202020204" pitchFamily="34" charset="0"/>
              <a:buChar char="•"/>
            </a:pPr>
            <a:r>
              <a:rPr lang="ar-LB" sz="3000" dirty="0"/>
              <a:t>ورشة عمل إقليمية بشأن اكتمال السجلات واستخراج المؤشرات الإحصائية من السجلات المدنية (</a:t>
            </a:r>
            <a:r>
              <a:rPr lang="ar-EG" sz="3000" dirty="0">
                <a:solidFill>
                  <a:srgbClr val="00B050"/>
                </a:solidFill>
              </a:rPr>
              <a:t>يونيو </a:t>
            </a:r>
            <a:r>
              <a:rPr lang="ar-LB" sz="3000" dirty="0">
                <a:solidFill>
                  <a:srgbClr val="00B050"/>
                </a:solidFill>
              </a:rPr>
              <a:t>202</a:t>
            </a:r>
            <a:r>
              <a:rPr lang="ar-EG" sz="3000" dirty="0">
                <a:solidFill>
                  <a:srgbClr val="00B050"/>
                </a:solidFill>
              </a:rPr>
              <a:t>2</a:t>
            </a:r>
            <a:r>
              <a:rPr lang="ar-LB" sz="3000" dirty="0"/>
              <a:t>)</a:t>
            </a:r>
            <a:endParaRPr lang="ar-SA" sz="3000" dirty="0">
              <a:effectLst/>
              <a:ea typeface="Calibri" panose="020F0502020204030204" pitchFamily="34" charset="0"/>
              <a:cs typeface="Times New Roman" panose="02020603050405020304" pitchFamily="18" charset="0"/>
            </a:endParaRPr>
          </a:p>
          <a:p>
            <a:pPr marL="457200" indent="-457200" algn="r" rtl="1">
              <a:buFont typeface="Arial" panose="020B0604020202020204" pitchFamily="34" charset="0"/>
              <a:buChar char="•"/>
            </a:pPr>
            <a:r>
              <a:rPr lang="ar-LB" sz="3000" dirty="0"/>
              <a:t>اجتماع دوري تنسيقي لجميع الشركاء في السجل المدني (من داخل البلدان- المنظمات ذات الصلة)  </a:t>
            </a:r>
            <a:endParaRPr lang="ar-AE" sz="3000" dirty="0"/>
          </a:p>
        </p:txBody>
      </p:sp>
    </p:spTree>
    <p:extLst>
      <p:ext uri="{BB962C8B-B14F-4D97-AF65-F5344CB8AC3E}">
        <p14:creationId xmlns:p14="http://schemas.microsoft.com/office/powerpoint/2010/main" val="3044720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lgn="r" rtl="1"/>
            <a:r>
              <a:rPr lang="ar-LB" b="1" dirty="0">
                <a:solidFill>
                  <a:schemeClr val="bg1"/>
                </a:solidFill>
              </a:rPr>
              <a:t>نظرة مستقبلية</a:t>
            </a:r>
            <a:endParaRPr lang="fr-FR" b="1" dirty="0">
              <a:solidFill>
                <a:schemeClr val="bg1"/>
              </a:solidFill>
            </a:endParaRPr>
          </a:p>
        </p:txBody>
      </p:sp>
      <p:sp>
        <p:nvSpPr>
          <p:cNvPr id="4" name="Rectangle 3"/>
          <p:cNvSpPr/>
          <p:nvPr/>
        </p:nvSpPr>
        <p:spPr>
          <a:xfrm>
            <a:off x="722828" y="2171433"/>
            <a:ext cx="10914529" cy="5170646"/>
          </a:xfrm>
          <a:prstGeom prst="rect">
            <a:avLst/>
          </a:prstGeom>
        </p:spPr>
        <p:txBody>
          <a:bodyPr wrap="square">
            <a:spAutoFit/>
          </a:bodyPr>
          <a:lstStyle/>
          <a:p>
            <a:pPr algn="r" rtl="1"/>
            <a:r>
              <a:rPr lang="ar-LB" sz="3000" b="1" dirty="0"/>
              <a:t>على المستوى ال</a:t>
            </a:r>
            <a:r>
              <a:rPr lang="ar-EG" sz="3000" b="1" dirty="0"/>
              <a:t>قصير والمتوسط</a:t>
            </a:r>
            <a:r>
              <a:rPr lang="ar-LB" sz="3000" dirty="0"/>
              <a:t>:</a:t>
            </a:r>
          </a:p>
          <a:p>
            <a:pPr marL="457200" indent="-457200" algn="r" rtl="1">
              <a:buFont typeface="Arial" panose="020B0604020202020204" pitchFamily="34" charset="0"/>
              <a:buChar char="•"/>
            </a:pPr>
            <a:r>
              <a:rPr lang="ar-LB" sz="3000" dirty="0"/>
              <a:t> </a:t>
            </a:r>
            <a:r>
              <a:rPr lang="ar-LB" sz="3000" dirty="0">
                <a:effectLst/>
                <a:ea typeface="Calibri" panose="020F0502020204030204" pitchFamily="34" charset="0"/>
                <a:cs typeface="Times New Roman" panose="02020603050405020304" pitchFamily="18" charset="0"/>
              </a:rPr>
              <a:t>خطة إقليمية لمتابعة عناصر الاطار الاستراتيجي وعرضها على البلدان</a:t>
            </a:r>
            <a:r>
              <a:rPr lang="en-US" sz="3000" dirty="0">
                <a:effectLst/>
                <a:ea typeface="Calibri" panose="020F0502020204030204" pitchFamily="34" charset="0"/>
                <a:cs typeface="Times New Roman" panose="02020603050405020304" pitchFamily="18" charset="0"/>
              </a:rPr>
              <a:t> </a:t>
            </a:r>
            <a:r>
              <a:rPr lang="ar-EG" sz="3000" dirty="0">
                <a:effectLst/>
                <a:ea typeface="Calibri" panose="020F0502020204030204" pitchFamily="34" charset="0"/>
                <a:cs typeface="Times New Roman" panose="02020603050405020304" pitchFamily="18" charset="0"/>
              </a:rPr>
              <a:t> (</a:t>
            </a:r>
            <a:r>
              <a:rPr lang="ar-EG" sz="3000" dirty="0">
                <a:solidFill>
                  <a:srgbClr val="FFC000"/>
                </a:solidFill>
                <a:effectLst/>
                <a:ea typeface="Calibri" panose="020F0502020204030204" pitchFamily="34" charset="0"/>
                <a:cs typeface="Times New Roman" panose="02020603050405020304" pitchFamily="18" charset="0"/>
              </a:rPr>
              <a:t>لم تنجز</a:t>
            </a:r>
            <a:r>
              <a:rPr lang="ar-EG" sz="3000" dirty="0">
                <a:effectLst/>
                <a:ea typeface="Calibri" panose="020F0502020204030204" pitchFamily="34" charset="0"/>
                <a:cs typeface="Times New Roman" panose="02020603050405020304" pitchFamily="18" charset="0"/>
              </a:rPr>
              <a:t>)</a:t>
            </a:r>
            <a:r>
              <a:rPr lang="ar-LB" sz="3000" dirty="0">
                <a:effectLst/>
                <a:ea typeface="Calibri" panose="020F0502020204030204" pitchFamily="34" charset="0"/>
                <a:cs typeface="Times New Roman" panose="02020603050405020304" pitchFamily="18" charset="0"/>
              </a:rPr>
              <a:t>،</a:t>
            </a:r>
            <a:endParaRPr lang="ar-EG" sz="3000" dirty="0">
              <a:effectLst/>
              <a:ea typeface="Calibri" panose="020F0502020204030204" pitchFamily="34" charset="0"/>
              <a:cs typeface="Times New Roman" panose="02020603050405020304" pitchFamily="18" charset="0"/>
            </a:endParaRPr>
          </a:p>
          <a:p>
            <a:pPr algn="r" rtl="1"/>
            <a:r>
              <a:rPr lang="ar-EG" sz="3000" dirty="0">
                <a:ea typeface="Calibri" panose="020F0502020204030204" pitchFamily="34" charset="0"/>
                <a:cs typeface="Times New Roman" panose="02020603050405020304" pitchFamily="18" charset="0"/>
              </a:rPr>
              <a:t>المقترح: الاسكوا لتوظيف خبير لعمل الخطة بالتنسيق مع المنظمات والبلدان وعرضها في اجتماع اقليمي موسع،</a:t>
            </a:r>
            <a:endParaRPr lang="ar-LB" sz="3000" dirty="0">
              <a:effectLst/>
              <a:ea typeface="Calibri" panose="020F0502020204030204" pitchFamily="34" charset="0"/>
              <a:cs typeface="Times New Roman" panose="02020603050405020304" pitchFamily="18" charset="0"/>
            </a:endParaRPr>
          </a:p>
          <a:p>
            <a:pPr marL="457200" indent="-457200" algn="r" rtl="1">
              <a:buFont typeface="Arial" panose="020B0604020202020204" pitchFamily="34" charset="0"/>
              <a:buChar char="•"/>
            </a:pPr>
            <a:r>
              <a:rPr lang="ar-LB" sz="3000" dirty="0"/>
              <a:t>مشروع إقليمي لتنمية القدرات مستوحى من الاطار الاستراتيجي ومن الخطة العالمية و الخطة الإقليمية يراعي التفاوت بين البلدان العربية</a:t>
            </a:r>
            <a:r>
              <a:rPr lang="ar-EG" sz="3000" dirty="0"/>
              <a:t> (</a:t>
            </a:r>
            <a:r>
              <a:rPr lang="ar-EG" sz="3000" dirty="0">
                <a:solidFill>
                  <a:srgbClr val="FFC000"/>
                </a:solidFill>
              </a:rPr>
              <a:t>جزئيا</a:t>
            </a:r>
            <a:r>
              <a:rPr lang="ar-EG" sz="3000" dirty="0"/>
              <a:t>)</a:t>
            </a:r>
            <a:r>
              <a:rPr lang="ar-LB" sz="3000" dirty="0"/>
              <a:t>،</a:t>
            </a:r>
          </a:p>
          <a:p>
            <a:pPr marL="457200" indent="-457200" algn="r" rtl="1">
              <a:buFont typeface="Arial" panose="020B0604020202020204" pitchFamily="34" charset="0"/>
              <a:buChar char="•"/>
            </a:pPr>
            <a:r>
              <a:rPr lang="ar-LB" sz="3000" dirty="0"/>
              <a:t>تقديم خدمات استشارية </a:t>
            </a:r>
            <a:r>
              <a:rPr lang="ar-EG" sz="3000" dirty="0"/>
              <a:t>وتبادل التجارب بين البلدان </a:t>
            </a:r>
            <a:r>
              <a:rPr lang="ar-LB" sz="3000" dirty="0"/>
              <a:t>لمجموعة من البلدان (</a:t>
            </a:r>
            <a:r>
              <a:rPr lang="ar-EG" sz="3000" dirty="0">
                <a:solidFill>
                  <a:schemeClr val="accent2"/>
                </a:solidFill>
              </a:rPr>
              <a:t>جاري</a:t>
            </a:r>
            <a:r>
              <a:rPr lang="ar-LB" sz="3000" dirty="0"/>
              <a:t>)</a:t>
            </a:r>
            <a:r>
              <a:rPr lang="ar-EG" sz="3000" dirty="0"/>
              <a:t>،</a:t>
            </a:r>
          </a:p>
          <a:p>
            <a:pPr marL="457200" indent="-457200" algn="r" rtl="1">
              <a:buFont typeface="Arial" panose="020B0604020202020204" pitchFamily="34" charset="0"/>
              <a:buChar char="•"/>
            </a:pPr>
            <a:r>
              <a:rPr lang="ar-EG" sz="3000" dirty="0"/>
              <a:t>العمل الاقليمي المنسق</a:t>
            </a:r>
            <a:r>
              <a:rPr lang="en-US" sz="3000" dirty="0"/>
              <a:t>:</a:t>
            </a:r>
            <a:r>
              <a:rPr lang="ar-EG" sz="3000" dirty="0"/>
              <a:t>اللجنة الاقليمية التنسيقية وامكانية </a:t>
            </a:r>
          </a:p>
          <a:p>
            <a:pPr marL="457200" indent="-457200" algn="r" rtl="1">
              <a:buFont typeface="Arial" panose="020B0604020202020204" pitchFamily="34" charset="0"/>
              <a:buChar char="•"/>
            </a:pPr>
            <a:r>
              <a:rPr lang="ar-LB" sz="3000" dirty="0"/>
              <a:t>برامج المنظمات الشريكة: منظمة الصحة العالمية، اليونيسيف، صندوق الأمم المتحدة للسكان، مفوضية الأمم المتحدة للاجئين، الأونروا،،،</a:t>
            </a:r>
            <a:endParaRPr lang="fr-FR" sz="3000" dirty="0"/>
          </a:p>
          <a:p>
            <a:pPr marL="457200" indent="-457200" algn="r" rtl="1">
              <a:buFont typeface="Arial" panose="020B0604020202020204" pitchFamily="34" charset="0"/>
              <a:buChar char="•"/>
            </a:pPr>
            <a:endParaRPr lang="ar-EG" sz="3000" dirty="0"/>
          </a:p>
        </p:txBody>
      </p:sp>
    </p:spTree>
    <p:extLst>
      <p:ext uri="{BB962C8B-B14F-4D97-AF65-F5344CB8AC3E}">
        <p14:creationId xmlns:p14="http://schemas.microsoft.com/office/powerpoint/2010/main" val="3412855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3096051-E13F-F44E-BDF1-B2B2CF790B82}"/>
              </a:ext>
            </a:extLst>
          </p:cNvPr>
          <p:cNvSpPr/>
          <p:nvPr/>
        </p:nvSpPr>
        <p:spPr>
          <a:xfrm>
            <a:off x="9939" y="1900069"/>
            <a:ext cx="12192000" cy="4443984"/>
          </a:xfrm>
          <a:prstGeom prst="rect">
            <a:avLst/>
          </a:prstGeom>
          <a:solidFill>
            <a:srgbClr val="FFFFFF">
              <a:lumMod val="95000"/>
            </a:srgbClr>
          </a:solidFill>
          <a:ln>
            <a:noFill/>
          </a:ln>
        </p:spPr>
        <p:txBody>
          <a:bodyPr vert="horz" lIns="91440" tIns="45720" rIns="91440" bIns="45720" rtlCol="0" anchor="t">
            <a:normAutofit/>
          </a:bodyPr>
          <a:lstStyle/>
          <a:p>
            <a:pPr marL="0" marR="0" lvl="0" indent="0" defTabSz="914400" eaLnBrk="1" fontAlgn="auto" latinLnBrk="0" hangingPunct="1">
              <a:lnSpc>
                <a:spcPct val="110000"/>
              </a:lnSpc>
              <a:spcBef>
                <a:spcPts val="900"/>
              </a:spcBef>
              <a:spcAft>
                <a:spcPts val="0"/>
              </a:spcAft>
              <a:buClr>
                <a:srgbClr val="000000">
                  <a:lumMod val="85000"/>
                  <a:lumOff val="15000"/>
                </a:srgbClr>
              </a:buClr>
              <a:buSzTx/>
              <a:buFont typeface="Garamond" pitchFamily="18" charset="0"/>
              <a:buNone/>
              <a:tabLst/>
              <a:defRPr/>
            </a:pPr>
            <a:endParaRPr kumimoji="0" lang="en-US" sz="2000" b="0" i="0" u="none" strike="noStrike" kern="0" cap="none" spc="0" normalizeH="0" baseline="0" noProof="0">
              <a:ln>
                <a:noFill/>
              </a:ln>
              <a:solidFill>
                <a:srgbClr val="000000"/>
              </a:solidFill>
              <a:effectLst/>
              <a:uLnTx/>
              <a:uFillTx/>
              <a:latin typeface="Selawik Light" panose="02020404030301010803"/>
            </a:endParaRPr>
          </a:p>
        </p:txBody>
      </p:sp>
      <p:sp>
        <p:nvSpPr>
          <p:cNvPr id="2" name="Titre 1"/>
          <p:cNvSpPr>
            <a:spLocks noGrp="1"/>
          </p:cNvSpPr>
          <p:nvPr>
            <p:ph type="title"/>
          </p:nvPr>
        </p:nvSpPr>
        <p:spPr>
          <a:xfrm>
            <a:off x="838200" y="365126"/>
            <a:ext cx="10515600" cy="943722"/>
          </a:xfrm>
        </p:spPr>
        <p:txBody>
          <a:bodyPr/>
          <a:lstStyle/>
          <a:p>
            <a:pPr algn="r"/>
            <a:r>
              <a:rPr lang="ar-AE" dirty="0"/>
              <a:t>هدف </a:t>
            </a:r>
            <a:r>
              <a:rPr lang="ar-LB" dirty="0"/>
              <a:t>إطار</a:t>
            </a:r>
            <a:r>
              <a:rPr lang="ar-AE" dirty="0"/>
              <a:t>الاستراتيجية</a:t>
            </a:r>
            <a:endParaRPr lang="fr-FR" dirty="0"/>
          </a:p>
        </p:txBody>
      </p:sp>
      <p:sp>
        <p:nvSpPr>
          <p:cNvPr id="3" name="Rectangle 2"/>
          <p:cNvSpPr/>
          <p:nvPr/>
        </p:nvSpPr>
        <p:spPr>
          <a:xfrm>
            <a:off x="778565" y="1900069"/>
            <a:ext cx="10515600" cy="4486485"/>
          </a:xfrm>
          <a:prstGeom prst="rect">
            <a:avLst/>
          </a:prstGeom>
        </p:spPr>
        <p:txBody>
          <a:bodyPr wrap="square">
            <a:spAutoFit/>
          </a:bodyPr>
          <a:lstStyle/>
          <a:p>
            <a:pPr marL="457200" indent="-457200" algn="r" rtl="1">
              <a:lnSpc>
                <a:spcPct val="107000"/>
              </a:lnSpc>
              <a:spcAft>
                <a:spcPts val="800"/>
              </a:spcAft>
              <a:buFont typeface="Wingdings" panose="05000000000000000000" pitchFamily="2" charset="2"/>
              <a:buChar char="ü"/>
            </a:pPr>
            <a:r>
              <a:rPr lang="ar-LB" sz="3200" dirty="0">
                <a:latin typeface="Calibri" panose="020F0502020204030204" pitchFamily="34" charset="0"/>
                <a:ea typeface="Calibri" panose="020F0502020204030204" pitchFamily="34" charset="0"/>
                <a:cs typeface="Times New Roman" panose="02020603050405020304" pitchFamily="18" charset="0"/>
              </a:rPr>
              <a:t>ا</a:t>
            </a:r>
            <a:r>
              <a:rPr lang="ar-LB" sz="3200" b="1" dirty="0">
                <a:latin typeface="Calibri" panose="020F0502020204030204" pitchFamily="34" charset="0"/>
                <a:ea typeface="Calibri" panose="020F0502020204030204" pitchFamily="34" charset="0"/>
                <a:cs typeface="Times New Roman" panose="02020603050405020304" pitchFamily="18" charset="0"/>
              </a:rPr>
              <a:t>لهدف</a:t>
            </a:r>
            <a:r>
              <a:rPr lang="ar-LB" sz="3200" dirty="0">
                <a:latin typeface="Calibri" panose="020F0502020204030204" pitchFamily="34" charset="0"/>
                <a:ea typeface="Calibri" panose="020F0502020204030204" pitchFamily="34" charset="0"/>
                <a:cs typeface="Times New Roman" panose="02020603050405020304" pitchFamily="18" charset="0"/>
              </a:rPr>
              <a:t>: </a:t>
            </a:r>
            <a:r>
              <a:rPr lang="ar-AE" sz="3200" dirty="0">
                <a:effectLst/>
                <a:latin typeface="Calibri" panose="020F0502020204030204" pitchFamily="34" charset="0"/>
                <a:ea typeface="Calibri" panose="020F0502020204030204" pitchFamily="34" charset="0"/>
                <a:cs typeface="Times New Roman" panose="02020603050405020304" pitchFamily="18" charset="0"/>
              </a:rPr>
              <a:t>وضع إطار </a:t>
            </a:r>
            <a:r>
              <a:rPr lang="ar-LB" sz="3200" dirty="0">
                <a:effectLst/>
                <a:latin typeface="Calibri" panose="020F0502020204030204" pitchFamily="34" charset="0"/>
                <a:ea typeface="Calibri" panose="020F0502020204030204" pitchFamily="34" charset="0"/>
                <a:cs typeface="Times New Roman" panose="02020603050405020304" pitchFamily="18" charset="0"/>
              </a:rPr>
              <a:t>استراتيجي </a:t>
            </a:r>
            <a:r>
              <a:rPr lang="ar-AE" sz="3200" dirty="0">
                <a:effectLst/>
                <a:latin typeface="Calibri" panose="020F0502020204030204" pitchFamily="34" charset="0"/>
                <a:ea typeface="Calibri" panose="020F0502020204030204" pitchFamily="34" charset="0"/>
                <a:cs typeface="Times New Roman" panose="02020603050405020304" pitchFamily="18" charset="0"/>
              </a:rPr>
              <a:t>متكامل لتحديث نظم ال</a:t>
            </a:r>
            <a:r>
              <a:rPr lang="ar-LB" sz="3200" dirty="0">
                <a:effectLst/>
                <a:latin typeface="Calibri" panose="020F0502020204030204" pitchFamily="34" charset="0"/>
                <a:ea typeface="Calibri" panose="020F0502020204030204" pitchFamily="34" charset="0"/>
                <a:cs typeface="Times New Roman" panose="02020603050405020304" pitchFamily="18" charset="0"/>
              </a:rPr>
              <a:t>ت</a:t>
            </a:r>
            <a:r>
              <a:rPr lang="ar-AE" sz="3200" dirty="0">
                <a:effectLst/>
                <a:latin typeface="Calibri" panose="020F0502020204030204" pitchFamily="34" charset="0"/>
                <a:ea typeface="Calibri" panose="020F0502020204030204" pitchFamily="34" charset="0"/>
                <a:cs typeface="Times New Roman" panose="02020603050405020304" pitchFamily="18" charset="0"/>
              </a:rPr>
              <a:t>سج</a:t>
            </a:r>
            <a:r>
              <a:rPr lang="ar-LB" sz="3200" dirty="0">
                <a:effectLst/>
                <a:latin typeface="Calibri" panose="020F0502020204030204" pitchFamily="34" charset="0"/>
                <a:ea typeface="Calibri" panose="020F0502020204030204" pitchFamily="34" charset="0"/>
                <a:cs typeface="Times New Roman" panose="02020603050405020304" pitchFamily="18" charset="0"/>
              </a:rPr>
              <a:t>ي</a:t>
            </a:r>
            <a:r>
              <a:rPr lang="ar-AE" sz="3200" dirty="0">
                <a:effectLst/>
                <a:latin typeface="Calibri" panose="020F0502020204030204" pitchFamily="34" charset="0"/>
                <a:ea typeface="Calibri" panose="020F0502020204030204" pitchFamily="34" charset="0"/>
                <a:cs typeface="Times New Roman" panose="02020603050405020304" pitchFamily="18" charset="0"/>
              </a:rPr>
              <a:t>ل المدني في البلدان العربية  للفترة (2021-2025)  </a:t>
            </a:r>
            <a:r>
              <a:rPr lang="ar-LB" sz="3200" dirty="0">
                <a:effectLst/>
                <a:latin typeface="Calibri" panose="020F0502020204030204" pitchFamily="34" charset="0"/>
                <a:ea typeface="Calibri" panose="020F0502020204030204" pitchFamily="34" charset="0"/>
                <a:cs typeface="Times New Roman" panose="02020603050405020304" pitchFamily="18" charset="0"/>
              </a:rPr>
              <a:t>يواكب </a:t>
            </a:r>
            <a:r>
              <a:rPr lang="ar-AE" sz="3200" dirty="0">
                <a:effectLst/>
                <a:latin typeface="Calibri" panose="020F0502020204030204" pitchFamily="34" charset="0"/>
                <a:ea typeface="Calibri" panose="020F0502020204030204" pitchFamily="34" charset="0"/>
                <a:cs typeface="Times New Roman" panose="02020603050405020304" pitchFamily="18" charset="0"/>
              </a:rPr>
              <a:t>التطورات التكنولوجية</a:t>
            </a:r>
            <a:r>
              <a:rPr lang="ar-LB" sz="3200" dirty="0">
                <a:effectLst/>
                <a:latin typeface="Calibri" panose="020F0502020204030204" pitchFamily="34" charset="0"/>
                <a:ea typeface="Calibri" panose="020F0502020204030204" pitchFamily="34" charset="0"/>
                <a:cs typeface="Times New Roman" panose="02020603050405020304" pitchFamily="18" charset="0"/>
              </a:rPr>
              <a:t>، لكي</a:t>
            </a:r>
            <a:r>
              <a:rPr lang="ar-AE" sz="3200" dirty="0">
                <a:effectLst/>
                <a:latin typeface="Calibri" panose="020F0502020204030204" pitchFamily="34" charset="0"/>
                <a:ea typeface="Calibri" panose="020F0502020204030204" pitchFamily="34" charset="0"/>
                <a:cs typeface="Times New Roman" panose="02020603050405020304" pitchFamily="18" charset="0"/>
              </a:rPr>
              <a:t> يتمتّع </a:t>
            </a:r>
            <a:r>
              <a:rPr lang="ar-LB" sz="3200" dirty="0">
                <a:effectLst/>
                <a:latin typeface="Calibri" panose="020F0502020204030204" pitchFamily="34" charset="0"/>
                <a:ea typeface="Calibri" panose="020F0502020204030204" pitchFamily="34" charset="0"/>
                <a:cs typeface="Times New Roman" panose="02020603050405020304" pitchFamily="18" charset="0"/>
              </a:rPr>
              <a:t>جميع</a:t>
            </a:r>
            <a:r>
              <a:rPr lang="ar-AE" sz="3200" dirty="0">
                <a:effectLst/>
                <a:latin typeface="Calibri" panose="020F0502020204030204" pitchFamily="34" charset="0"/>
                <a:ea typeface="Calibri" panose="020F0502020204030204" pitchFamily="34" charset="0"/>
                <a:cs typeface="Times New Roman" panose="02020603050405020304" pitchFamily="18" charset="0"/>
              </a:rPr>
              <a:t> </a:t>
            </a:r>
            <a:r>
              <a:rPr lang="ar-LB" sz="3200" dirty="0">
                <a:effectLst/>
                <a:latin typeface="Calibri" panose="020F0502020204030204" pitchFamily="34" charset="0"/>
                <a:ea typeface="Calibri" panose="020F0502020204030204" pitchFamily="34" charset="0"/>
                <a:cs typeface="Times New Roman" panose="02020603050405020304" pitchFamily="18" charset="0"/>
              </a:rPr>
              <a:t>ال</a:t>
            </a:r>
            <a:r>
              <a:rPr lang="ar-AE" sz="3200" dirty="0">
                <a:effectLst/>
                <a:latin typeface="Calibri" panose="020F0502020204030204" pitchFamily="34" charset="0"/>
                <a:ea typeface="Calibri" panose="020F0502020204030204" pitchFamily="34" charset="0"/>
                <a:cs typeface="Times New Roman" panose="02020603050405020304" pitchFamily="18" charset="0"/>
              </a:rPr>
              <a:t>مواطن</a:t>
            </a:r>
            <a:r>
              <a:rPr lang="ar-LB" sz="3200" dirty="0">
                <a:effectLst/>
                <a:latin typeface="Calibri" panose="020F0502020204030204" pitchFamily="34" charset="0"/>
                <a:ea typeface="Calibri" panose="020F0502020204030204" pitchFamily="34" charset="0"/>
                <a:cs typeface="Times New Roman" panose="02020603050405020304" pitchFamily="18" charset="0"/>
              </a:rPr>
              <a:t>ين</a:t>
            </a:r>
            <a:r>
              <a:rPr lang="ar-AE" sz="3200" dirty="0">
                <a:effectLst/>
                <a:latin typeface="Calibri" panose="020F0502020204030204" pitchFamily="34" charset="0"/>
                <a:ea typeface="Calibri" panose="020F0502020204030204" pitchFamily="34" charset="0"/>
                <a:cs typeface="Times New Roman" panose="02020603050405020304" pitchFamily="18" charset="0"/>
              </a:rPr>
              <a:t> بحق</a:t>
            </a:r>
            <a:r>
              <a:rPr lang="ar-LB" sz="3200" dirty="0">
                <a:effectLst/>
                <a:latin typeface="Calibri" panose="020F0502020204030204" pitchFamily="34" charset="0"/>
                <a:ea typeface="Calibri" panose="020F0502020204030204" pitchFamily="34" charset="0"/>
                <a:cs typeface="Times New Roman" panose="02020603050405020304" pitchFamily="18" charset="0"/>
              </a:rPr>
              <a:t>وقهم</a:t>
            </a:r>
            <a:r>
              <a:rPr lang="ar-AE" sz="3200" dirty="0">
                <a:effectLst/>
                <a:latin typeface="Calibri" panose="020F0502020204030204" pitchFamily="34" charset="0"/>
                <a:ea typeface="Calibri" panose="020F0502020204030204" pitchFamily="34" charset="0"/>
                <a:cs typeface="Times New Roman" panose="02020603050405020304" pitchFamily="18" charset="0"/>
              </a:rPr>
              <a:t> في </a:t>
            </a:r>
            <a:r>
              <a:rPr lang="ar-LB" sz="3200" dirty="0">
                <a:effectLst/>
                <a:latin typeface="Calibri" panose="020F0502020204030204" pitchFamily="34" charset="0"/>
                <a:ea typeface="Calibri" panose="020F0502020204030204" pitchFamily="34" charset="0"/>
                <a:cs typeface="Times New Roman" panose="02020603050405020304" pitchFamily="18" charset="0"/>
              </a:rPr>
              <a:t>التسجيل المدني لأغراض </a:t>
            </a:r>
            <a:r>
              <a:rPr lang="ar-AE" sz="3200" dirty="0">
                <a:effectLst/>
                <a:latin typeface="Calibri" panose="020F0502020204030204" pitchFamily="34" charset="0"/>
                <a:ea typeface="Calibri" panose="020F0502020204030204" pitchFamily="34" charset="0"/>
                <a:cs typeface="Times New Roman" panose="02020603050405020304" pitchFamily="18" charset="0"/>
              </a:rPr>
              <a:t>الهوية</a:t>
            </a:r>
            <a:r>
              <a:rPr lang="ar-LB" sz="3200" dirty="0">
                <a:effectLst/>
                <a:latin typeface="Calibri" panose="020F0502020204030204" pitchFamily="34" charset="0"/>
                <a:ea typeface="Calibri" panose="020F0502020204030204" pitchFamily="34" charset="0"/>
                <a:cs typeface="Times New Roman" panose="02020603050405020304" pitchFamily="18" charset="0"/>
              </a:rPr>
              <a:t> القانونية</a:t>
            </a:r>
            <a:r>
              <a:rPr lang="ar-AE" sz="3200" dirty="0">
                <a:effectLst/>
                <a:latin typeface="Calibri" panose="020F0502020204030204" pitchFamily="34" charset="0"/>
                <a:ea typeface="Calibri" panose="020F0502020204030204" pitchFamily="34" charset="0"/>
                <a:cs typeface="Times New Roman" panose="02020603050405020304" pitchFamily="18" charset="0"/>
              </a:rPr>
              <a:t>.</a:t>
            </a:r>
          </a:p>
          <a:p>
            <a:pPr algn="r" rtl="1">
              <a:lnSpc>
                <a:spcPct val="107000"/>
              </a:lnSpc>
              <a:spcAft>
                <a:spcPts val="800"/>
              </a:spcAft>
            </a:pPr>
            <a:endParaRPr lang="fr-FR" sz="3200" dirty="0">
              <a:effectLst/>
              <a:latin typeface="Calibri" panose="020F0502020204030204" pitchFamily="34" charset="0"/>
              <a:ea typeface="Calibri" panose="020F0502020204030204" pitchFamily="34" charset="0"/>
              <a:cs typeface="Arial" panose="020B0604020202020204" pitchFamily="34" charset="0"/>
            </a:endParaRPr>
          </a:p>
          <a:p>
            <a:pPr marL="457200" indent="-457200" algn="r" rtl="1">
              <a:lnSpc>
                <a:spcPct val="107000"/>
              </a:lnSpc>
              <a:spcAft>
                <a:spcPts val="800"/>
              </a:spcAft>
              <a:buFont typeface="Wingdings" panose="05000000000000000000" pitchFamily="2" charset="2"/>
              <a:buChar char="ü"/>
            </a:pPr>
            <a:r>
              <a:rPr lang="ar-LB" sz="3200" dirty="0">
                <a:latin typeface="Times New Roman" panose="02020603050405020304" pitchFamily="18" charset="0"/>
                <a:ea typeface="Calibri" panose="020F0502020204030204" pitchFamily="34" charset="0"/>
              </a:rPr>
              <a:t>تعد </a:t>
            </a:r>
            <a:r>
              <a:rPr lang="ar-AE" sz="3200" b="1" dirty="0">
                <a:latin typeface="Times New Roman" panose="02020603050405020304" pitchFamily="18" charset="0"/>
                <a:ea typeface="Calibri" panose="020F0502020204030204" pitchFamily="34" charset="0"/>
              </a:rPr>
              <a:t>كدليل استرشادي </a:t>
            </a:r>
            <a:r>
              <a:rPr lang="ar-AE" sz="3200" dirty="0">
                <a:latin typeface="Times New Roman" panose="02020603050405020304" pitchFamily="18" charset="0"/>
                <a:ea typeface="Calibri" panose="020F0502020204030204" pitchFamily="34" charset="0"/>
              </a:rPr>
              <a:t>في وضع خطط عمل وطنية تهدف الى تحسين نظم السجل المدني وتحديثه بشكل يتماشى مع أولويات نظم السجل المدني في كل دولة  ويكون قادرا على انتاج </a:t>
            </a:r>
            <a:r>
              <a:rPr lang="ar-AE" sz="3200" b="1" dirty="0">
                <a:latin typeface="Times New Roman" panose="02020603050405020304" pitchFamily="18" charset="0"/>
                <a:ea typeface="Calibri" panose="020F0502020204030204" pitchFamily="34" charset="0"/>
              </a:rPr>
              <a:t>بيانات الإحصاءات الحيوية </a:t>
            </a:r>
            <a:r>
              <a:rPr lang="ar-AE" sz="3200" dirty="0">
                <a:latin typeface="Times New Roman" panose="02020603050405020304" pitchFamily="18" charset="0"/>
                <a:ea typeface="Calibri" panose="020F0502020204030204" pitchFamily="34" charset="0"/>
              </a:rPr>
              <a:t>ذات الصلة وبجودة  طبق</a:t>
            </a:r>
            <a:r>
              <a:rPr lang="ar-SA" sz="3200" dirty="0">
                <a:latin typeface="Times New Roman" panose="02020603050405020304" pitchFamily="18" charset="0"/>
                <a:ea typeface="Calibri" panose="020F0502020204030204" pitchFamily="34" charset="0"/>
              </a:rPr>
              <a:t>ا</a:t>
            </a:r>
            <a:r>
              <a:rPr lang="ar-LB" sz="3200" dirty="0">
                <a:latin typeface="Times New Roman" panose="02020603050405020304" pitchFamily="18" charset="0"/>
                <a:ea typeface="Calibri" panose="020F0502020204030204" pitchFamily="34" charset="0"/>
              </a:rPr>
              <a:t>ً</a:t>
            </a:r>
            <a:r>
              <a:rPr lang="ar-AE" sz="3200" dirty="0">
                <a:latin typeface="Times New Roman" panose="02020603050405020304" pitchFamily="18" charset="0"/>
                <a:ea typeface="Calibri" panose="020F0502020204030204" pitchFamily="34" charset="0"/>
              </a:rPr>
              <a:t> للمواصفات والمعايير الدولية</a:t>
            </a:r>
            <a:r>
              <a:rPr lang="en-US" sz="3200" dirty="0">
                <a:latin typeface="Times New Roman" panose="02020603050405020304" pitchFamily="18" charset="0"/>
                <a:ea typeface="Calibri" panose="020F0502020204030204" pitchFamily="34" charset="0"/>
              </a:rPr>
              <a:t>.</a:t>
            </a:r>
            <a:endParaRPr lang="fr-FR" sz="3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7" name="TextBox 6">
            <a:extLst>
              <a:ext uri="{FF2B5EF4-FFF2-40B4-BE49-F238E27FC236}">
                <a16:creationId xmlns:a16="http://schemas.microsoft.com/office/drawing/2014/main" id="{8FFCAA90-DAAD-2C45-8A9C-FFA1D0AB0983}"/>
              </a:ext>
            </a:extLst>
          </p:cNvPr>
          <p:cNvSpPr txBox="1"/>
          <p:nvPr/>
        </p:nvSpPr>
        <p:spPr>
          <a:xfrm>
            <a:off x="2555080" y="6488915"/>
            <a:ext cx="7081838" cy="207749"/>
          </a:xfrm>
          <a:prstGeom prst="rect">
            <a:avLst/>
          </a:prstGeom>
          <a:noFill/>
        </p:spPr>
        <p:txBody>
          <a:bodyPr>
            <a:spAutoFit/>
          </a:bodyPr>
          <a:lstStyle/>
          <a:p>
            <a:pPr algn="ctr" rtl="1">
              <a:defRPr/>
            </a:pPr>
            <a:r>
              <a:rPr lang="x-none" sz="700" dirty="0">
                <a:solidFill>
                  <a:srgbClr val="595959"/>
                </a:solidFill>
                <a:latin typeface="Arial" pitchFamily="-110" charset="0"/>
                <a:ea typeface="ＭＳ Ｐゴシック" pitchFamily="-110" charset="-128"/>
              </a:rPr>
              <a:t> </a:t>
            </a:r>
            <a:r>
              <a:rPr lang="en-US" sz="700" dirty="0">
                <a:solidFill>
                  <a:srgbClr val="595959"/>
                </a:solidFill>
                <a:latin typeface="Arial" pitchFamily="-110" charset="0"/>
                <a:ea typeface="ＭＳ Ｐゴシック" pitchFamily="-110" charset="-128"/>
              </a:rPr>
              <a:t>©</a:t>
            </a:r>
            <a:r>
              <a:rPr lang="x-none" sz="700" dirty="0">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27379858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lgn="r" rtl="1"/>
            <a:r>
              <a:rPr lang="ar-LB" b="1" dirty="0">
                <a:solidFill>
                  <a:schemeClr val="bg1"/>
                </a:solidFill>
              </a:rPr>
              <a:t>المطلوب من الحضور الكريم: الرجاء التكرم ب: </a:t>
            </a:r>
            <a:endParaRPr lang="fr-FR" b="1" dirty="0">
              <a:solidFill>
                <a:schemeClr val="bg1"/>
              </a:solidFill>
            </a:endParaRPr>
          </a:p>
        </p:txBody>
      </p:sp>
      <p:sp>
        <p:nvSpPr>
          <p:cNvPr id="4" name="Rectangle 3"/>
          <p:cNvSpPr/>
          <p:nvPr/>
        </p:nvSpPr>
        <p:spPr>
          <a:xfrm>
            <a:off x="722828" y="2171433"/>
            <a:ext cx="10914529" cy="3170099"/>
          </a:xfrm>
          <a:prstGeom prst="rect">
            <a:avLst/>
          </a:prstGeom>
        </p:spPr>
        <p:txBody>
          <a:bodyPr wrap="square">
            <a:spAutoFit/>
          </a:bodyPr>
          <a:lstStyle/>
          <a:p>
            <a:pPr marL="457200" indent="-457200" algn="r" rtl="1">
              <a:buFontTx/>
              <a:buChar char="-"/>
            </a:pPr>
            <a:r>
              <a:rPr lang="ar-LB" sz="4000" dirty="0"/>
              <a:t>ابداء الراي في </a:t>
            </a:r>
            <a:r>
              <a:rPr lang="ar-EG" sz="4000" dirty="0"/>
              <a:t>التقدم المحرز</a:t>
            </a:r>
            <a:r>
              <a:rPr lang="ar-LB" sz="4000" dirty="0"/>
              <a:t>،</a:t>
            </a:r>
          </a:p>
          <a:p>
            <a:pPr marL="457200" indent="-457200" algn="r" rtl="1">
              <a:buFontTx/>
              <a:buChar char="-"/>
            </a:pPr>
            <a:r>
              <a:rPr lang="ar-LB" sz="4000" dirty="0"/>
              <a:t>التعليق وطرح مقترحات حول سبل المضي قدماً،</a:t>
            </a:r>
            <a:endParaRPr lang="en-US" sz="4000" dirty="0"/>
          </a:p>
          <a:p>
            <a:pPr marL="457200" indent="-457200" algn="r" rtl="1">
              <a:buFontTx/>
              <a:buChar char="-"/>
            </a:pPr>
            <a:r>
              <a:rPr lang="ar-EG" sz="4000" dirty="0"/>
              <a:t>التقدم ب</a:t>
            </a:r>
            <a:r>
              <a:rPr lang="ar-LB" sz="4000" dirty="0"/>
              <a:t>اقتراحات بشأن </a:t>
            </a:r>
            <a:r>
              <a:rPr lang="ar-EG" sz="4000" dirty="0"/>
              <a:t>عناصر خطة لتنفيذ الاطار الاستراتيجي ومؤشرات قياس التنفيذ</a:t>
            </a:r>
            <a:r>
              <a:rPr lang="ar-LB" sz="4000" dirty="0"/>
              <a:t>،</a:t>
            </a:r>
          </a:p>
          <a:p>
            <a:pPr marL="457200" indent="-457200" algn="r" rtl="1">
              <a:buFontTx/>
              <a:buChar char="-"/>
            </a:pPr>
            <a:r>
              <a:rPr lang="ar-LB" sz="4000" dirty="0"/>
              <a:t>إرسال مقترحات</a:t>
            </a:r>
            <a:r>
              <a:rPr lang="ar-EG" sz="4000" dirty="0"/>
              <a:t> مكتوبة</a:t>
            </a:r>
            <a:r>
              <a:rPr lang="ar-LB" sz="4000" dirty="0"/>
              <a:t> بالتوصيات </a:t>
            </a:r>
            <a:r>
              <a:rPr lang="ar-EG" sz="4000" dirty="0"/>
              <a:t>لسكرتارية الاجتماع</a:t>
            </a:r>
            <a:endParaRPr lang="fr-FR" sz="4000" dirty="0"/>
          </a:p>
        </p:txBody>
      </p:sp>
    </p:spTree>
    <p:extLst>
      <p:ext uri="{BB962C8B-B14F-4D97-AF65-F5344CB8AC3E}">
        <p14:creationId xmlns:p14="http://schemas.microsoft.com/office/powerpoint/2010/main" val="28713309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2FA63-6BC7-1D4B-AF79-A5423820F0BB}"/>
              </a:ext>
            </a:extLst>
          </p:cNvPr>
          <p:cNvSpPr>
            <a:spLocks noGrp="1"/>
          </p:cNvSpPr>
          <p:nvPr>
            <p:ph type="ctrTitle"/>
          </p:nvPr>
        </p:nvSpPr>
        <p:spPr/>
        <p:txBody>
          <a:bodyPr/>
          <a:lstStyle/>
          <a:p>
            <a:r>
              <a:rPr lang="ar-SA"/>
              <a:t>شكراً</a:t>
            </a:r>
            <a:endParaRPr lang="en-US" dirty="0"/>
          </a:p>
        </p:txBody>
      </p:sp>
    </p:spTree>
    <p:extLst>
      <p:ext uri="{BB962C8B-B14F-4D97-AF65-F5344CB8AC3E}">
        <p14:creationId xmlns:p14="http://schemas.microsoft.com/office/powerpoint/2010/main" val="2668068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LB" dirty="0">
                <a:solidFill>
                  <a:schemeClr val="bg1"/>
                </a:solidFill>
              </a:rPr>
              <a:t>خطوات ومنهجية</a:t>
            </a:r>
            <a:r>
              <a:rPr lang="ar-AE" dirty="0">
                <a:solidFill>
                  <a:schemeClr val="bg1"/>
                </a:solidFill>
              </a:rPr>
              <a:t> </a:t>
            </a:r>
            <a:r>
              <a:rPr lang="ar-LB" dirty="0">
                <a:solidFill>
                  <a:schemeClr val="bg1"/>
                </a:solidFill>
              </a:rPr>
              <a:t>إ</a:t>
            </a:r>
            <a:r>
              <a:rPr lang="ar-AE" dirty="0">
                <a:solidFill>
                  <a:schemeClr val="bg1"/>
                </a:solidFill>
              </a:rPr>
              <a:t>عداد </a:t>
            </a:r>
            <a:r>
              <a:rPr lang="ar-LB" dirty="0">
                <a:solidFill>
                  <a:schemeClr val="bg1"/>
                </a:solidFill>
              </a:rPr>
              <a:t>إطار </a:t>
            </a:r>
            <a:r>
              <a:rPr lang="ar-AE" dirty="0">
                <a:solidFill>
                  <a:schemeClr val="bg1"/>
                </a:solidFill>
              </a:rPr>
              <a:t>الاستراتيجية</a:t>
            </a:r>
            <a:endParaRPr lang="fr-FR" dirty="0">
              <a:solidFill>
                <a:schemeClr val="bg1"/>
              </a:solidFill>
            </a:endParaRPr>
          </a:p>
        </p:txBody>
      </p:sp>
      <p:sp>
        <p:nvSpPr>
          <p:cNvPr id="3" name="Rectangle 2"/>
          <p:cNvSpPr/>
          <p:nvPr/>
        </p:nvSpPr>
        <p:spPr>
          <a:xfrm>
            <a:off x="899491" y="2087217"/>
            <a:ext cx="9722028" cy="3539430"/>
          </a:xfrm>
          <a:prstGeom prst="rect">
            <a:avLst/>
          </a:prstGeom>
        </p:spPr>
        <p:txBody>
          <a:bodyPr wrap="square">
            <a:spAutoFit/>
          </a:bodyPr>
          <a:lstStyle/>
          <a:p>
            <a:pPr marL="514350" lvl="0" indent="-514350" algn="r" rtl="1">
              <a:spcAft>
                <a:spcPts val="0"/>
              </a:spcAft>
              <a:buFont typeface="+mj-lt"/>
              <a:buAutoNum type="arabicPeriod"/>
            </a:pPr>
            <a:r>
              <a:rPr lang="ar-AE"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r-LB" sz="2800" dirty="0">
                <a:latin typeface="Times New Roman" panose="02020603050405020304" pitchFamily="18" charset="0"/>
                <a:ea typeface="Times New Roman" panose="02020603050405020304" pitchFamily="18" charset="0"/>
                <a:cs typeface="Times New Roman" panose="02020603050405020304" pitchFamily="18" charset="0"/>
              </a:rPr>
              <a:t>البناء على ما تم إنجازه إقليميا وعالميا والمشورة الإقليمية،</a:t>
            </a:r>
          </a:p>
          <a:p>
            <a:pPr marL="514350" lvl="0" indent="-514350" algn="r" rtl="1">
              <a:spcAft>
                <a:spcPts val="0"/>
              </a:spcAft>
              <a:buFont typeface="+mj-lt"/>
              <a:buAutoNum type="arabicPeriod"/>
            </a:pPr>
            <a:r>
              <a:rPr lang="ar-LB" sz="2800" dirty="0">
                <a:effectLst/>
                <a:latin typeface="Times New Roman" panose="02020603050405020304" pitchFamily="18" charset="0"/>
                <a:ea typeface="Times New Roman" panose="02020603050405020304" pitchFamily="18" charset="0"/>
                <a:cs typeface="Times New Roman" panose="02020603050405020304" pitchFamily="18" charset="0"/>
              </a:rPr>
              <a:t>مرا</a:t>
            </a:r>
            <a:r>
              <a:rPr lang="ar-LB" sz="2800" dirty="0">
                <a:latin typeface="Times New Roman" panose="02020603050405020304" pitchFamily="18" charset="0"/>
                <a:ea typeface="Times New Roman" panose="02020603050405020304" pitchFamily="18" charset="0"/>
                <a:cs typeface="Times New Roman" panose="02020603050405020304" pitchFamily="18" charset="0"/>
              </a:rPr>
              <a:t>جعات للأدبيات </a:t>
            </a:r>
            <a:r>
              <a:rPr lang="ar-AE" sz="2800" dirty="0">
                <a:effectLst/>
                <a:latin typeface="Times New Roman" panose="02020603050405020304" pitchFamily="18" charset="0"/>
                <a:ea typeface="Times New Roman" panose="02020603050405020304" pitchFamily="18" charset="0"/>
                <a:cs typeface="Times New Roman" panose="02020603050405020304" pitchFamily="18" charset="0"/>
              </a:rPr>
              <a:t>حول وضع السجل الم</a:t>
            </a:r>
            <a:r>
              <a:rPr lang="ar-LB" sz="2800" dirty="0">
                <a:effectLst/>
                <a:latin typeface="Times New Roman" panose="02020603050405020304" pitchFamily="18" charset="0"/>
                <a:ea typeface="Times New Roman" panose="02020603050405020304" pitchFamily="18" charset="0"/>
                <a:cs typeface="Times New Roman" panose="02020603050405020304" pitchFamily="18" charset="0"/>
              </a:rPr>
              <a:t>د</a:t>
            </a:r>
            <a:r>
              <a:rPr lang="ar-AE" sz="2800" dirty="0">
                <a:effectLst/>
                <a:latin typeface="Times New Roman" panose="02020603050405020304" pitchFamily="18" charset="0"/>
                <a:ea typeface="Times New Roman" panose="02020603050405020304" pitchFamily="18" charset="0"/>
                <a:cs typeface="Times New Roman" panose="02020603050405020304" pitchFamily="18" charset="0"/>
              </a:rPr>
              <a:t>ني في الدول العربية و في العالم مع التركيز على الجوانب المتعلقة بالحقوق</a:t>
            </a:r>
            <a:r>
              <a:rPr lang="ar-LB" sz="2800" dirty="0">
                <a:effectLst/>
                <a:latin typeface="Times New Roman" panose="02020603050405020304" pitchFamily="18" charset="0"/>
                <a:ea typeface="Times New Roman" panose="02020603050405020304" pitchFamily="18" charset="0"/>
                <a:cs typeface="Times New Roman" panose="02020603050405020304" pitchFamily="18" charset="0"/>
              </a:rPr>
              <a:t> في التسجيل</a:t>
            </a:r>
            <a:r>
              <a:rPr lang="ar-AE" sz="2800" dirty="0">
                <a:effectLst/>
                <a:latin typeface="Times New Roman" panose="02020603050405020304" pitchFamily="18" charset="0"/>
                <a:ea typeface="Times New Roman" panose="02020603050405020304" pitchFamily="18" charset="0"/>
                <a:cs typeface="Times New Roman" panose="02020603050405020304" pitchFamily="18" charset="0"/>
              </a:rPr>
              <a:t> و</a:t>
            </a:r>
            <a:r>
              <a:rPr lang="ar-LB" sz="2800" dirty="0">
                <a:latin typeface="Times New Roman" panose="02020603050405020304" pitchFamily="18" charset="0"/>
                <a:ea typeface="Times New Roman" panose="02020603050405020304" pitchFamily="18" charset="0"/>
                <a:cs typeface="Times New Roman" panose="02020603050405020304" pitchFamily="18" charset="0"/>
              </a:rPr>
              <a:t>قضايا</a:t>
            </a:r>
            <a:r>
              <a:rPr lang="ar-AE" sz="2800" dirty="0">
                <a:effectLst/>
                <a:latin typeface="Times New Roman" panose="02020603050405020304" pitchFamily="18" charset="0"/>
                <a:ea typeface="Times New Roman" panose="02020603050405020304" pitchFamily="18" charset="0"/>
                <a:cs typeface="Times New Roman" panose="02020603050405020304" pitchFamily="18" charset="0"/>
              </a:rPr>
              <a:t> التنمية المستدامة</a:t>
            </a:r>
            <a:r>
              <a:rPr lang="ar-LB"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2800" dirty="0">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514350" lvl="0" indent="-514350" algn="r" rtl="1">
              <a:spcAft>
                <a:spcPts val="0"/>
              </a:spcAft>
              <a:buFont typeface="+mj-lt"/>
              <a:buAutoNum type="arabicPeriod"/>
            </a:pPr>
            <a:r>
              <a:rPr lang="ar-LB" sz="2800" dirty="0">
                <a:latin typeface="Times New Roman" panose="02020603050405020304" pitchFamily="18" charset="0"/>
                <a:ea typeface="Times New Roman" panose="02020603050405020304" pitchFamily="18" charset="0"/>
                <a:cs typeface="Times New Roman" panose="02020603050405020304" pitchFamily="18" charset="0"/>
              </a:rPr>
              <a:t>إ</a:t>
            </a:r>
            <a:r>
              <a:rPr lang="ar-LB" sz="2800" dirty="0">
                <a:effectLst/>
                <a:latin typeface="Times New Roman" panose="02020603050405020304" pitchFamily="18" charset="0"/>
                <a:ea typeface="Times New Roman" panose="02020603050405020304" pitchFamily="18" charset="0"/>
                <a:cs typeface="Times New Roman" panose="02020603050405020304" pitchFamily="18" charset="0"/>
              </a:rPr>
              <a:t>عداد استمارة و</a:t>
            </a:r>
            <a:r>
              <a:rPr lang="ar-AE" sz="2800" dirty="0">
                <a:effectLst/>
                <a:latin typeface="Times New Roman" panose="02020603050405020304" pitchFamily="18" charset="0"/>
                <a:ea typeface="Times New Roman" panose="02020603050405020304" pitchFamily="18" charset="0"/>
                <a:cs typeface="Times New Roman" panose="02020603050405020304" pitchFamily="18" charset="0"/>
              </a:rPr>
              <a:t>ارسال</a:t>
            </a:r>
            <a:r>
              <a:rPr lang="ar-LB" sz="2800" dirty="0">
                <a:effectLst/>
                <a:latin typeface="Times New Roman" panose="02020603050405020304" pitchFamily="18" charset="0"/>
                <a:ea typeface="Times New Roman" panose="02020603050405020304" pitchFamily="18" charset="0"/>
                <a:cs typeface="Times New Roman" panose="02020603050405020304" pitchFamily="18" charset="0"/>
              </a:rPr>
              <a:t>ها</a:t>
            </a:r>
            <a:r>
              <a:rPr lang="ar-AE" sz="2800" dirty="0">
                <a:effectLst/>
                <a:latin typeface="Times New Roman" panose="02020603050405020304" pitchFamily="18" charset="0"/>
                <a:ea typeface="Times New Roman" panose="02020603050405020304" pitchFamily="18" charset="0"/>
                <a:cs typeface="Times New Roman" panose="02020603050405020304" pitchFamily="18" charset="0"/>
              </a:rPr>
              <a:t> الى البلدان</a:t>
            </a:r>
            <a:r>
              <a:rPr lang="ar-LB" sz="2800" dirty="0">
                <a:effectLst/>
                <a:latin typeface="Times New Roman" panose="02020603050405020304" pitchFamily="18" charset="0"/>
                <a:ea typeface="Times New Roman" panose="02020603050405020304" pitchFamily="18" charset="0"/>
                <a:cs typeface="Times New Roman" panose="02020603050405020304" pitchFamily="18" charset="0"/>
              </a:rPr>
              <a:t> العربية ومقابلات مع بلدان مخ،</a:t>
            </a:r>
            <a:endParaRPr lang="fr-FR" sz="2800" dirty="0">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514350" lvl="0" indent="-514350" algn="r" rtl="1">
              <a:spcAft>
                <a:spcPts val="0"/>
              </a:spcAft>
              <a:buFont typeface="+mj-lt"/>
              <a:buAutoNum type="arabicPeriod"/>
            </a:pPr>
            <a:r>
              <a:rPr lang="ar-AE" sz="2800" dirty="0">
                <a:effectLst/>
                <a:latin typeface="Times New Roman" panose="02020603050405020304" pitchFamily="18" charset="0"/>
                <a:ea typeface="Times New Roman" panose="02020603050405020304" pitchFamily="18" charset="0"/>
                <a:cs typeface="Times New Roman" panose="02020603050405020304" pitchFamily="18" charset="0"/>
              </a:rPr>
              <a:t>اعداد المسودة الاول</a:t>
            </a:r>
            <a:r>
              <a:rPr lang="ar-SA" sz="2800" dirty="0">
                <a:latin typeface="Times New Roman" panose="02020603050405020304" pitchFamily="18" charset="0"/>
                <a:ea typeface="Times New Roman" panose="02020603050405020304" pitchFamily="18" charset="0"/>
                <a:cs typeface="Times New Roman" panose="02020603050405020304" pitchFamily="18" charset="0"/>
              </a:rPr>
              <a:t>ى</a:t>
            </a:r>
            <a:r>
              <a:rPr lang="ar-AE" sz="2800" dirty="0">
                <a:effectLst/>
                <a:latin typeface="Times New Roman" panose="02020603050405020304" pitchFamily="18" charset="0"/>
                <a:ea typeface="Times New Roman" panose="02020603050405020304" pitchFamily="18" charset="0"/>
                <a:cs typeface="Times New Roman" panose="02020603050405020304" pitchFamily="18" charset="0"/>
              </a:rPr>
              <a:t> من الاستراتيجية</a:t>
            </a:r>
            <a:r>
              <a:rPr lang="ar-LB"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2800" dirty="0">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514350" lvl="0" indent="-514350" algn="r" rtl="1">
              <a:spcAft>
                <a:spcPts val="0"/>
              </a:spcAft>
              <a:buFont typeface="+mj-lt"/>
              <a:buAutoNum type="arabicPeriod"/>
            </a:pPr>
            <a:r>
              <a:rPr lang="ar-AE" sz="2800" dirty="0">
                <a:effectLst/>
                <a:latin typeface="Times New Roman" panose="02020603050405020304" pitchFamily="18" charset="0"/>
                <a:ea typeface="Times New Roman" panose="02020603050405020304" pitchFamily="18" charset="0"/>
                <a:cs typeface="Times New Roman" panose="02020603050405020304" pitchFamily="18" charset="0"/>
              </a:rPr>
              <a:t>مناقشة المسودة الأولى مع الفريق الإقليمي</a:t>
            </a:r>
            <a:r>
              <a:rPr lang="ar-LB" sz="2800" dirty="0">
                <a:effectLst/>
                <a:latin typeface="Times New Roman" panose="02020603050405020304" pitchFamily="18" charset="0"/>
                <a:ea typeface="Times New Roman" panose="02020603050405020304" pitchFamily="18" charset="0"/>
                <a:cs typeface="Times New Roman" panose="02020603050405020304" pitchFamily="18" charset="0"/>
              </a:rPr>
              <a:t> (المنظمات الدولية والإقليمية ذات الصلة)</a:t>
            </a:r>
            <a:endParaRPr lang="fr-FR" sz="2800" dirty="0">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514350" lvl="0" indent="-514350" algn="r" rtl="1">
              <a:spcAft>
                <a:spcPts val="0"/>
              </a:spcAft>
              <a:buFont typeface="+mj-lt"/>
              <a:buAutoNum type="arabicPeriod"/>
            </a:pPr>
            <a:r>
              <a:rPr lang="ar-AE" sz="2800" dirty="0">
                <a:effectLst/>
                <a:latin typeface="Times New Roman" panose="02020603050405020304" pitchFamily="18" charset="0"/>
                <a:ea typeface="Times New Roman" panose="02020603050405020304" pitchFamily="18" charset="0"/>
                <a:cs typeface="Times New Roman" panose="02020603050405020304" pitchFamily="18" charset="0"/>
              </a:rPr>
              <a:t>اعداد النسخة الأولى من الاستراتيجية ومناقشتها  مع الدول</a:t>
            </a:r>
            <a:endParaRPr lang="fr-FR" sz="2800"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2996921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AE" dirty="0">
                <a:solidFill>
                  <a:schemeClr val="bg1"/>
                </a:solidFill>
              </a:rPr>
              <a:t>الاستمارة</a:t>
            </a:r>
            <a:r>
              <a:rPr lang="en-US" dirty="0">
                <a:solidFill>
                  <a:schemeClr val="bg1"/>
                </a:solidFill>
              </a:rPr>
              <a:t>/</a:t>
            </a:r>
            <a:r>
              <a:rPr lang="ar-LB" dirty="0">
                <a:solidFill>
                  <a:schemeClr val="bg1"/>
                </a:solidFill>
              </a:rPr>
              <a:t>الاستبيان</a:t>
            </a:r>
            <a:endParaRPr lang="fr-FR" dirty="0">
              <a:solidFill>
                <a:schemeClr val="bg1"/>
              </a:solidFill>
            </a:endParaRPr>
          </a:p>
        </p:txBody>
      </p:sp>
      <p:sp>
        <p:nvSpPr>
          <p:cNvPr id="3" name="Rectangle 2"/>
          <p:cNvSpPr/>
          <p:nvPr/>
        </p:nvSpPr>
        <p:spPr>
          <a:xfrm>
            <a:off x="760343" y="2274838"/>
            <a:ext cx="10593457" cy="4832092"/>
          </a:xfrm>
          <a:prstGeom prst="rect">
            <a:avLst/>
          </a:prstGeom>
        </p:spPr>
        <p:txBody>
          <a:bodyPr wrap="square">
            <a:spAutoFit/>
          </a:bodyPr>
          <a:lstStyle/>
          <a:p>
            <a:pPr marL="457200" indent="-457200" algn="r" rtl="1">
              <a:spcAft>
                <a:spcPts val="0"/>
              </a:spcAft>
              <a:buFont typeface="Arial" panose="020B0604020202020204" pitchFamily="34" charset="0"/>
              <a:buChar char="•"/>
            </a:pPr>
            <a:r>
              <a:rPr lang="ar-QA" sz="2800" b="1" dirty="0">
                <a:latin typeface="Times New Roman" panose="02020603050405020304" pitchFamily="18" charset="0"/>
                <a:ea typeface="Times New Roman" panose="02020603050405020304" pitchFamily="18" charset="0"/>
              </a:rPr>
              <a:t>يهدف</a:t>
            </a:r>
            <a:r>
              <a:rPr lang="ar-QA" sz="2800" dirty="0">
                <a:latin typeface="Times New Roman" panose="02020603050405020304" pitchFamily="18" charset="0"/>
                <a:ea typeface="Times New Roman" panose="02020603050405020304" pitchFamily="18" charset="0"/>
              </a:rPr>
              <a:t> الاستبيان إلى جمع بيانات حول نظم تسجيل الأحوال المدنية لرصد التقدم المحرز</a:t>
            </a:r>
            <a:r>
              <a:rPr lang="ar-LB" sz="2800" dirty="0">
                <a:latin typeface="Times New Roman" panose="02020603050405020304" pitchFamily="18" charset="0"/>
                <a:ea typeface="Times New Roman" panose="02020603050405020304" pitchFamily="18" charset="0"/>
              </a:rPr>
              <a:t> </a:t>
            </a:r>
            <a:r>
              <a:rPr lang="ar-QA" sz="2800" dirty="0">
                <a:latin typeface="Times New Roman" panose="02020603050405020304" pitchFamily="18" charset="0"/>
                <a:ea typeface="Times New Roman" panose="02020603050405020304" pitchFamily="18" charset="0"/>
              </a:rPr>
              <a:t>في نظم التسجيل المدني والإحصاءات الحيوية </a:t>
            </a:r>
            <a:r>
              <a:rPr lang="ar-LB" sz="2800" dirty="0">
                <a:latin typeface="Times New Roman" panose="02020603050405020304" pitchFamily="18" charset="0"/>
                <a:ea typeface="Times New Roman" panose="02020603050405020304" pitchFamily="18" charset="0"/>
              </a:rPr>
              <a:t>خلال السنوات الخمس الماضية</a:t>
            </a:r>
            <a:r>
              <a:rPr lang="ar-QA" sz="2800" dirty="0">
                <a:latin typeface="Times New Roman" panose="02020603050405020304" pitchFamily="18" charset="0"/>
                <a:ea typeface="Times New Roman" panose="02020603050405020304" pitchFamily="18" charset="0"/>
              </a:rPr>
              <a:t> </a:t>
            </a:r>
            <a:r>
              <a:rPr lang="ar-LB" sz="2800" dirty="0">
                <a:latin typeface="Times New Roman" panose="02020603050405020304" pitchFamily="18" charset="0"/>
                <a:ea typeface="Times New Roman" panose="02020603050405020304" pitchFamily="18" charset="0"/>
              </a:rPr>
              <a:t> و</a:t>
            </a:r>
            <a:r>
              <a:rPr lang="ar-QA" sz="2800" dirty="0">
                <a:latin typeface="Times New Roman" panose="02020603050405020304" pitchFamily="18" charset="0"/>
                <a:ea typeface="Times New Roman" panose="02020603050405020304" pitchFamily="18" charset="0"/>
              </a:rPr>
              <a:t>خطط تطوير</a:t>
            </a:r>
            <a:r>
              <a:rPr lang="ar-AE" sz="2800" dirty="0">
                <a:latin typeface="Times New Roman" panose="02020603050405020304" pitchFamily="18" charset="0"/>
                <a:ea typeface="Times New Roman" panose="02020603050405020304" pitchFamily="18" charset="0"/>
              </a:rPr>
              <a:t>ها</a:t>
            </a:r>
            <a:r>
              <a:rPr lang="ar-QA" sz="2800" dirty="0">
                <a:latin typeface="Times New Roman" panose="02020603050405020304" pitchFamily="18" charset="0"/>
                <a:ea typeface="Times New Roman" panose="02020603050405020304" pitchFamily="18" charset="0"/>
              </a:rPr>
              <a:t> خلال السنوات الخمسة المقبلة. </a:t>
            </a:r>
            <a:endParaRPr lang="ar-LB" sz="2800" dirty="0">
              <a:latin typeface="Times New Roman" panose="02020603050405020304" pitchFamily="18" charset="0"/>
              <a:ea typeface="Times New Roman" panose="02020603050405020304" pitchFamily="18" charset="0"/>
            </a:endParaRPr>
          </a:p>
          <a:p>
            <a:pPr marL="457200" indent="-457200" algn="r" rtl="1">
              <a:spcAft>
                <a:spcPts val="0"/>
              </a:spcAft>
              <a:buFont typeface="Arial" panose="020B0604020202020204" pitchFamily="34" charset="0"/>
              <a:buChar char="•"/>
            </a:pPr>
            <a:r>
              <a:rPr lang="ar-QA" sz="2800" b="1" dirty="0">
                <a:latin typeface="Times New Roman" panose="02020603050405020304" pitchFamily="18" charset="0"/>
                <a:ea typeface="Times New Roman" panose="02020603050405020304" pitchFamily="18" charset="0"/>
              </a:rPr>
              <a:t>مخرجات الاستبيان</a:t>
            </a:r>
            <a:r>
              <a:rPr lang="ar-LB" sz="2800" b="1" dirty="0">
                <a:latin typeface="Times New Roman" panose="02020603050405020304" pitchFamily="18" charset="0"/>
                <a:ea typeface="Times New Roman" panose="02020603050405020304" pitchFamily="18" charset="0"/>
              </a:rPr>
              <a:t> </a:t>
            </a:r>
            <a:r>
              <a:rPr lang="ar-LB" sz="2800" dirty="0">
                <a:latin typeface="Times New Roman" panose="02020603050405020304" pitchFamily="18" charset="0"/>
                <a:ea typeface="Times New Roman" panose="02020603050405020304" pitchFamily="18" charset="0"/>
              </a:rPr>
              <a:t>استخدمت</a:t>
            </a:r>
            <a:r>
              <a:rPr lang="ar-QA" sz="2800" dirty="0">
                <a:latin typeface="Times New Roman" panose="02020603050405020304" pitchFamily="18" charset="0"/>
                <a:ea typeface="Times New Roman" panose="02020603050405020304" pitchFamily="18" charset="0"/>
              </a:rPr>
              <a:t> في اعداد  إطار خطة إقليمية لتطوير السجلات المدنية والإحصاءات الحيوية في البلدان العربية في الأعوام (</a:t>
            </a:r>
            <a:r>
              <a:rPr lang="en-US" sz="2800" dirty="0">
                <a:latin typeface="Arial" panose="020B0604020202020204" pitchFamily="34" charset="0"/>
                <a:ea typeface="Times New Roman" panose="02020603050405020304" pitchFamily="18" charset="0"/>
                <a:cs typeface="Traditional Arabic" panose="02020603050405020304" pitchFamily="18" charset="-78"/>
              </a:rPr>
              <a:t>2021</a:t>
            </a:r>
            <a:r>
              <a:rPr lang="ar-QA" sz="2800" dirty="0">
                <a:latin typeface="Times New Roman" panose="02020603050405020304" pitchFamily="18" charset="0"/>
                <a:ea typeface="Times New Roman" panose="02020603050405020304" pitchFamily="18" charset="0"/>
              </a:rPr>
              <a:t>-</a:t>
            </a:r>
            <a:r>
              <a:rPr lang="en-US" sz="2800" dirty="0">
                <a:latin typeface="Arial" panose="020B0604020202020204" pitchFamily="34" charset="0"/>
                <a:ea typeface="Times New Roman" panose="02020603050405020304" pitchFamily="18" charset="0"/>
                <a:cs typeface="Traditional Arabic" panose="02020603050405020304" pitchFamily="18" charset="-78"/>
              </a:rPr>
              <a:t>2025</a:t>
            </a:r>
            <a:r>
              <a:rPr lang="ar-QA" sz="2800" dirty="0">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marL="457200" indent="-457200" algn="r" rtl="1">
              <a:spcAft>
                <a:spcPts val="0"/>
              </a:spcAft>
              <a:buFont typeface="Arial" panose="020B0604020202020204" pitchFamily="34" charset="0"/>
              <a:buChar char="•"/>
            </a:pPr>
            <a:endParaRPr lang="ar-AE" sz="2800" dirty="0">
              <a:latin typeface="Times New Roman" panose="02020603050405020304" pitchFamily="18" charset="0"/>
              <a:ea typeface="Times New Roman" panose="02020603050405020304" pitchFamily="18" charset="0"/>
            </a:endParaRPr>
          </a:p>
          <a:p>
            <a:pPr marL="457200" indent="-457200" algn="r" rtl="1">
              <a:spcAft>
                <a:spcPts val="0"/>
              </a:spcAft>
              <a:buFont typeface="Arial" panose="020B0604020202020204" pitchFamily="34" charset="0"/>
              <a:buChar char="•"/>
            </a:pPr>
            <a:r>
              <a:rPr lang="ar-QA" sz="2800" b="1" dirty="0">
                <a:latin typeface="Times New Roman" panose="02020603050405020304" pitchFamily="18" charset="0"/>
                <a:ea typeface="Times New Roman" panose="02020603050405020304" pitchFamily="18" charset="0"/>
              </a:rPr>
              <a:t>لا</a:t>
            </a:r>
            <a:r>
              <a:rPr lang="ar-QA" sz="2800" dirty="0">
                <a:latin typeface="Times New Roman" panose="02020603050405020304" pitchFamily="18" charset="0"/>
                <a:ea typeface="Times New Roman" panose="02020603050405020304" pitchFamily="18" charset="0"/>
              </a:rPr>
              <a:t> يمكن اعتبار الاستبيان في أي حالة من الأحوال </a:t>
            </a:r>
            <a:r>
              <a:rPr lang="ar-QA" sz="2800" b="1" dirty="0">
                <a:latin typeface="Times New Roman" panose="02020603050405020304" pitchFamily="18" charset="0"/>
                <a:ea typeface="Times New Roman" panose="02020603050405020304" pitchFamily="18" charset="0"/>
              </a:rPr>
              <a:t>أداة لتقييم </a:t>
            </a:r>
            <a:r>
              <a:rPr lang="ar-QA" sz="2800" dirty="0">
                <a:latin typeface="Times New Roman" panose="02020603050405020304" pitchFamily="18" charset="0"/>
                <a:ea typeface="Times New Roman" panose="02020603050405020304" pitchFamily="18" charset="0"/>
              </a:rPr>
              <a:t>هذه النظم بل </a:t>
            </a:r>
            <a:r>
              <a:rPr lang="ar-QA" sz="2800" b="1" dirty="0">
                <a:latin typeface="Times New Roman" panose="02020603050405020304" pitchFamily="18" charset="0"/>
                <a:ea typeface="Times New Roman" panose="02020603050405020304" pitchFamily="18" charset="0"/>
              </a:rPr>
              <a:t>أداة يستعان بها للتنسيق</a:t>
            </a:r>
            <a:r>
              <a:rPr lang="ar-QA" sz="2800" dirty="0">
                <a:latin typeface="Times New Roman" panose="02020603050405020304" pitchFamily="18" charset="0"/>
                <a:ea typeface="Times New Roman" panose="02020603050405020304" pitchFamily="18" charset="0"/>
              </a:rPr>
              <a:t> بين الدول وتبادل الخبرات والاستفادة من الدعم الفني والمؤسسي الذي  تمنحه المنظمات الدولية.</a:t>
            </a:r>
            <a:endParaRPr lang="ar-LB" sz="2800" dirty="0">
              <a:latin typeface="Times New Roman" panose="02020603050405020304" pitchFamily="18" charset="0"/>
              <a:ea typeface="Times New Roman" panose="02020603050405020304" pitchFamily="18" charset="0"/>
            </a:endParaRPr>
          </a:p>
          <a:p>
            <a:pPr marL="457200" indent="-457200" algn="r" rtl="1">
              <a:spcAft>
                <a:spcPts val="0"/>
              </a:spcAft>
              <a:buFont typeface="Arial" panose="020B0604020202020204" pitchFamily="34" charset="0"/>
              <a:buChar char="•"/>
            </a:pPr>
            <a:r>
              <a:rPr lang="ar-LB" sz="2800" dirty="0">
                <a:latin typeface="Times New Roman" panose="02020603050405020304" pitchFamily="18" charset="0"/>
                <a:ea typeface="Times New Roman" panose="02020603050405020304" pitchFamily="18" charset="0"/>
              </a:rPr>
              <a:t>صمم بالتنسيق مع اللجنة الإقليمية وارسل للأجهزة الإحصائية </a:t>
            </a:r>
            <a:r>
              <a:rPr lang="ar-LB" sz="2800" dirty="0" err="1">
                <a:latin typeface="Times New Roman" panose="02020603050405020304" pitchFamily="18" charset="0"/>
                <a:ea typeface="Times New Roman" panose="02020603050405020304" pitchFamily="18" charset="0"/>
              </a:rPr>
              <a:t>الوطنيةز</a:t>
            </a:r>
            <a:endParaRPr lang="ar-LB" sz="2800" dirty="0">
              <a:latin typeface="Times New Roman" panose="02020603050405020304" pitchFamily="18" charset="0"/>
              <a:ea typeface="Times New Roman" panose="02020603050405020304" pitchFamily="18" charset="0"/>
            </a:endParaRPr>
          </a:p>
          <a:p>
            <a:pPr marL="457200" indent="-457200" algn="r" rtl="1">
              <a:spcAft>
                <a:spcPts val="0"/>
              </a:spcAft>
              <a:buFont typeface="Arial" panose="020B0604020202020204" pitchFamily="34" charset="0"/>
              <a:buChar char="•"/>
            </a:pPr>
            <a:endParaRPr lang="fr-FR" sz="2800" dirty="0">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1625091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lowchart: Document 7">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175" y="0"/>
            <a:ext cx="3248025" cy="3400426"/>
          </a:xfrm>
          <a:prstGeom prst="flowChartDocumen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533EC99-3670-4907-83E3-A9A7D97E28A6}"/>
              </a:ext>
            </a:extLst>
          </p:cNvPr>
          <p:cNvSpPr>
            <a:spLocks noGrp="1"/>
          </p:cNvSpPr>
          <p:nvPr>
            <p:ph type="title"/>
          </p:nvPr>
        </p:nvSpPr>
        <p:spPr>
          <a:xfrm>
            <a:off x="838200" y="171162"/>
            <a:ext cx="2840182" cy="2371148"/>
          </a:xfrm>
        </p:spPr>
        <p:txBody>
          <a:bodyPr>
            <a:normAutofit/>
          </a:bodyPr>
          <a:lstStyle/>
          <a:p>
            <a:r>
              <a:rPr lang="ar-LB" sz="3200" dirty="0">
                <a:solidFill>
                  <a:srgbClr val="FFFFFF"/>
                </a:solidFill>
              </a:rPr>
              <a:t>الاستبيان</a:t>
            </a:r>
            <a:br>
              <a:rPr lang="ar-LB" sz="3200" dirty="0">
                <a:solidFill>
                  <a:srgbClr val="FFFFFF"/>
                </a:solidFill>
              </a:rPr>
            </a:br>
            <a:br>
              <a:rPr lang="ar-LB" sz="3200" dirty="0">
                <a:solidFill>
                  <a:srgbClr val="FFFFFF"/>
                </a:solidFill>
              </a:rPr>
            </a:br>
            <a:endParaRPr lang="en-US" sz="3200" dirty="0">
              <a:solidFill>
                <a:srgbClr val="FFFFFF"/>
              </a:solidFill>
            </a:endParaRPr>
          </a:p>
        </p:txBody>
      </p:sp>
      <p:pic>
        <p:nvPicPr>
          <p:cNvPr id="3" name="Picture 2">
            <a:extLst>
              <a:ext uri="{FF2B5EF4-FFF2-40B4-BE49-F238E27FC236}">
                <a16:creationId xmlns:a16="http://schemas.microsoft.com/office/drawing/2014/main" id="{116C0E7A-DD55-4C75-8480-62EED1A786B3}"/>
              </a:ext>
            </a:extLst>
          </p:cNvPr>
          <p:cNvPicPr>
            <a:picLocks noChangeAspect="1"/>
          </p:cNvPicPr>
          <p:nvPr/>
        </p:nvPicPr>
        <p:blipFill>
          <a:blip r:embed="rId2"/>
          <a:stretch>
            <a:fillRect/>
          </a:stretch>
        </p:blipFill>
        <p:spPr>
          <a:xfrm>
            <a:off x="4207933" y="1633591"/>
            <a:ext cx="7347537" cy="4572000"/>
          </a:xfrm>
          <a:prstGeom prst="rect">
            <a:avLst/>
          </a:prstGeom>
        </p:spPr>
      </p:pic>
    </p:spTree>
    <p:extLst>
      <p:ext uri="{BB962C8B-B14F-4D97-AF65-F5344CB8AC3E}">
        <p14:creationId xmlns:p14="http://schemas.microsoft.com/office/powerpoint/2010/main" val="3365752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lowchart: Document 7">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175" y="0"/>
            <a:ext cx="3248025" cy="3400426"/>
          </a:xfrm>
          <a:prstGeom prst="flowChartDocumen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12B8207-4CC2-4B48-B9C2-9E5DE772AA79}"/>
              </a:ext>
            </a:extLst>
          </p:cNvPr>
          <p:cNvSpPr>
            <a:spLocks noGrp="1"/>
          </p:cNvSpPr>
          <p:nvPr>
            <p:ph type="title"/>
          </p:nvPr>
        </p:nvSpPr>
        <p:spPr>
          <a:xfrm>
            <a:off x="838200" y="171162"/>
            <a:ext cx="2840182" cy="2371148"/>
          </a:xfrm>
        </p:spPr>
        <p:txBody>
          <a:bodyPr>
            <a:normAutofit fontScale="90000"/>
          </a:bodyPr>
          <a:lstStyle/>
          <a:p>
            <a:pPr rtl="1"/>
            <a:r>
              <a:rPr lang="ar-LB" sz="3200" dirty="0">
                <a:solidFill>
                  <a:srgbClr val="FFFFFF"/>
                </a:solidFill>
              </a:rPr>
              <a:t>الاستبيان: تم استيفاء الاستبيان من 13 بلدا</a:t>
            </a:r>
            <a:br>
              <a:rPr lang="ar-LB" sz="3200" dirty="0">
                <a:solidFill>
                  <a:srgbClr val="FFFFFF"/>
                </a:solidFill>
              </a:rPr>
            </a:br>
            <a:r>
              <a:rPr lang="ar-LB" sz="3200" dirty="0">
                <a:solidFill>
                  <a:srgbClr val="FFFFFF"/>
                </a:solidFill>
              </a:rPr>
              <a:t>واستبيان غير مكتملا</a:t>
            </a:r>
            <a:br>
              <a:rPr lang="en-US" sz="3200" dirty="0">
                <a:solidFill>
                  <a:srgbClr val="FFFFFF"/>
                </a:solidFill>
              </a:rPr>
            </a:br>
            <a:r>
              <a:rPr lang="ar-LB" sz="3200" dirty="0">
                <a:solidFill>
                  <a:srgbClr val="FFFFFF"/>
                </a:solidFill>
              </a:rPr>
              <a:t>محاولات: الكويت والسودان وسوريا و اليمن والجزائر وموريتانيا</a:t>
            </a:r>
            <a:endParaRPr lang="en-US" sz="3200" dirty="0">
              <a:solidFill>
                <a:srgbClr val="FFFFFF"/>
              </a:solidFill>
            </a:endParaRPr>
          </a:p>
        </p:txBody>
      </p:sp>
      <p:pic>
        <p:nvPicPr>
          <p:cNvPr id="3" name="Picture 2">
            <a:extLst>
              <a:ext uri="{FF2B5EF4-FFF2-40B4-BE49-F238E27FC236}">
                <a16:creationId xmlns:a16="http://schemas.microsoft.com/office/drawing/2014/main" id="{32FC939E-E550-4ABB-9596-63011472B61A}"/>
              </a:ext>
            </a:extLst>
          </p:cNvPr>
          <p:cNvPicPr>
            <a:picLocks noChangeAspect="1"/>
          </p:cNvPicPr>
          <p:nvPr/>
        </p:nvPicPr>
        <p:blipFill>
          <a:blip r:embed="rId2"/>
          <a:stretch>
            <a:fillRect/>
          </a:stretch>
        </p:blipFill>
        <p:spPr>
          <a:xfrm>
            <a:off x="4207933" y="1530849"/>
            <a:ext cx="7347537" cy="4253502"/>
          </a:xfrm>
          <a:prstGeom prst="rect">
            <a:avLst/>
          </a:prstGeom>
        </p:spPr>
      </p:pic>
    </p:spTree>
    <p:extLst>
      <p:ext uri="{BB962C8B-B14F-4D97-AF65-F5344CB8AC3E}">
        <p14:creationId xmlns:p14="http://schemas.microsoft.com/office/powerpoint/2010/main" val="344061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Flowchart: Document 9">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175" y="0"/>
            <a:ext cx="3248025" cy="3400426"/>
          </a:xfrm>
          <a:prstGeom prst="flowChartDocumen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p:cNvSpPr>
            <a:spLocks noGrp="1"/>
          </p:cNvSpPr>
          <p:nvPr>
            <p:ph type="title"/>
          </p:nvPr>
        </p:nvSpPr>
        <p:spPr>
          <a:xfrm>
            <a:off x="838200" y="171162"/>
            <a:ext cx="2840182" cy="2371148"/>
          </a:xfrm>
        </p:spPr>
        <p:txBody>
          <a:bodyPr>
            <a:normAutofit/>
          </a:bodyPr>
          <a:lstStyle/>
          <a:p>
            <a:r>
              <a:rPr lang="ar-AE" sz="3200" dirty="0">
                <a:solidFill>
                  <a:srgbClr val="FFFFFF"/>
                </a:solidFill>
              </a:rPr>
              <a:t>محتوى الاستراتيجية</a:t>
            </a:r>
            <a:endParaRPr lang="fr-FR" sz="3200" dirty="0">
              <a:solidFill>
                <a:srgbClr val="FFFFFF"/>
              </a:solidFill>
            </a:endParaRPr>
          </a:p>
        </p:txBody>
      </p:sp>
      <p:pic>
        <p:nvPicPr>
          <p:cNvPr id="5" name="Picture 4">
            <a:extLst>
              <a:ext uri="{FF2B5EF4-FFF2-40B4-BE49-F238E27FC236}">
                <a16:creationId xmlns:a16="http://schemas.microsoft.com/office/drawing/2014/main" id="{43DDCF0F-7DC8-4262-8B5F-AB09D9BDA848}"/>
              </a:ext>
            </a:extLst>
          </p:cNvPr>
          <p:cNvPicPr>
            <a:picLocks noChangeAspect="1"/>
          </p:cNvPicPr>
          <p:nvPr/>
        </p:nvPicPr>
        <p:blipFill>
          <a:blip r:embed="rId2"/>
          <a:stretch>
            <a:fillRect/>
          </a:stretch>
        </p:blipFill>
        <p:spPr>
          <a:xfrm>
            <a:off x="4207933" y="1120262"/>
            <a:ext cx="7347537" cy="4941491"/>
          </a:xfrm>
          <a:prstGeom prst="rect">
            <a:avLst/>
          </a:prstGeom>
        </p:spPr>
      </p:pic>
    </p:spTree>
    <p:extLst>
      <p:ext uri="{BB962C8B-B14F-4D97-AF65-F5344CB8AC3E}">
        <p14:creationId xmlns:p14="http://schemas.microsoft.com/office/powerpoint/2010/main" val="2310757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977" y="248478"/>
            <a:ext cx="10556958" cy="5938289"/>
          </a:xfrm>
          <a:prstGeom prst="rect">
            <a:avLst/>
          </a:prstGeom>
        </p:spPr>
      </p:pic>
    </p:spTree>
    <p:extLst>
      <p:ext uri="{BB962C8B-B14F-4D97-AF65-F5344CB8AC3E}">
        <p14:creationId xmlns:p14="http://schemas.microsoft.com/office/powerpoint/2010/main" val="860803102"/>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avonVTI">
  <a:themeElements>
    <a:clrScheme name="ESCWA">
      <a:dk1>
        <a:srgbClr val="000000"/>
      </a:dk1>
      <a:lt1>
        <a:srgbClr val="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Savon">
      <a:majorFont>
        <a:latin typeface="Speak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elawik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ESCWA_Logo-Motto_PPT-Ar" id="{CA9D1C49-7894-0E4A-B88F-93A62C7B6C47}" vid="{4D5710C3-A91B-0146-B7B2-58BEF02F20A7}"/>
    </a:ext>
  </a:extLst>
</a:theme>
</file>

<file path=ppt/theme/theme3.xml><?xml version="1.0" encoding="utf-8"?>
<a:theme xmlns:a="http://schemas.openxmlformats.org/drawingml/2006/main" name="2_SavonVTI">
  <a:themeElements>
    <a:clrScheme name="ESCWA">
      <a:dk1>
        <a:srgbClr val="000000"/>
      </a:dk1>
      <a:lt1>
        <a:srgbClr val="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Savon">
      <a:majorFont>
        <a:latin typeface="Speak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elawik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ESCWA_Logo-Motto_PPT-Ar" id="{CA9D1C49-7894-0E4A-B88F-93A62C7B6C47}" vid="{4D5710C3-A91B-0146-B7B2-58BEF02F20A7}"/>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6470</TotalTime>
  <Words>2149</Words>
  <Application>Microsoft Office PowerPoint</Application>
  <PresentationFormat>Widescreen</PresentationFormat>
  <Paragraphs>160</Paragraphs>
  <Slides>31</Slides>
  <Notes>1</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31</vt:i4>
      </vt:variant>
    </vt:vector>
  </HeadingPairs>
  <TitlesOfParts>
    <vt:vector size="42" baseType="lpstr">
      <vt:lpstr>Arial</vt:lpstr>
      <vt:lpstr>Calibri</vt:lpstr>
      <vt:lpstr>Calibri Light</vt:lpstr>
      <vt:lpstr>Garamond</vt:lpstr>
      <vt:lpstr>inherit</vt:lpstr>
      <vt:lpstr>Selawik Light</vt:lpstr>
      <vt:lpstr>Times New Roman</vt:lpstr>
      <vt:lpstr>Wingdings</vt:lpstr>
      <vt:lpstr>Thème Office</vt:lpstr>
      <vt:lpstr>SavonVTI</vt:lpstr>
      <vt:lpstr>2_SavonVTI</vt:lpstr>
      <vt:lpstr> إطار إستراتيجية لتحسين نظم تسجيل الأحوال المدنية والإحصاءات الحيوية في البلدان العربية  للفترة 2021-2025 اسماعيل لبد صندوق الامم المتحدة للسكان </vt:lpstr>
      <vt:lpstr>مكونات العرض</vt:lpstr>
      <vt:lpstr>هدف إطارالاستراتيجية</vt:lpstr>
      <vt:lpstr>خطوات ومنهجية إعداد إطار الاستراتيجية</vt:lpstr>
      <vt:lpstr>الاستمارة/الاستبيان</vt:lpstr>
      <vt:lpstr>الاستبيان  </vt:lpstr>
      <vt:lpstr>الاستبيان: تم استيفاء الاستبيان من 13 بلدا واستبيان غير مكتملا محاولات: الكويت والسودان وسوريا و اليمن والجزائر وموريتانيا</vt:lpstr>
      <vt:lpstr>محتوى الاستراتيجية</vt:lpstr>
      <vt:lpstr>PowerPoint Presentation</vt:lpstr>
      <vt:lpstr> الاستراتيجية الإقليمية لتحسين نظم تسجيل الأحوال المدنية  والإحصاءات الحيوية للفترة 2014-2019  </vt:lpstr>
      <vt:lpstr> الحق التسجيل المدني وفي الهوية القانونية </vt:lpstr>
      <vt:lpstr>حول أهمية التسجيل المدني والاحصاءات الحيوية   </vt:lpstr>
      <vt:lpstr>مرتكزات اطار الاستراتيجية الإقليمية  </vt:lpstr>
      <vt:lpstr>أهم التحديات التي تواجه نظم التسجيل المدني والإحصاءات الحيوية </vt:lpstr>
      <vt:lpstr>أهم التحديات التي تواجه نظم التسجيل المدني والإحصاءات الحيوية</vt:lpstr>
      <vt:lpstr>أهم التحديات التي تواجه نظم التسجيل المدني والإحصاءات الحيوية</vt:lpstr>
      <vt:lpstr>أهم التحديات التي تواجه نظم التسجيل المدني والإحصاءات الحيوية</vt:lpstr>
      <vt:lpstr>أهم التحديات التي تواجه نظم التسجيل المدني والإحصاءات الحيوية</vt:lpstr>
      <vt:lpstr>أهم التحديات التي تواجه نظم التسجيل المدني والإحصاءات الحيوية</vt:lpstr>
      <vt:lpstr>أهم التحديات التي تواجه نظم التسجيل المدني والإحصاءات الحيوية</vt:lpstr>
      <vt:lpstr>PowerPoint Presentation</vt:lpstr>
      <vt:lpstr>أهم التحديات التي تواجه نظم التسجيل المدني والإحصاءات الحيوية</vt:lpstr>
      <vt:lpstr> الرؤية للاستراتيجية 2021-2025: الإطار العام </vt:lpstr>
      <vt:lpstr> الرؤية لإطارالاستراتيجية 2021-2025: الإطار العام </vt:lpstr>
      <vt:lpstr>شروط واجب أخذها بالاعتبار لتنفيذ إطارالاستراتيجية </vt:lpstr>
      <vt:lpstr>متابعة تنفيذ الاستراتيجية 1/2 </vt:lpstr>
      <vt:lpstr>متابعة تنفيذ الاستراتيجية2/2</vt:lpstr>
      <vt:lpstr>التقدم المحرز والنظرة المستقبلية</vt:lpstr>
      <vt:lpstr>نظرة مستقبلية</vt:lpstr>
      <vt:lpstr>المطلوب من الحضور الكريم: الرجاء التكرم ب: </vt:lpstr>
      <vt:lpstr>شكراً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تهدف الاستراتيجية الى وضع إطار متكامل لتحديث نظم السجل المدني في البلدان العربية  وللفترة (2021-2025)  حتى يتلاءم مع التطورات التكنولوجية وحتى يتمتّع كل مواطن بحقه في الهوية وبوثائق السجل المدني. وقد تم وضع هذه الاستراتيجية كدليل استرشادي في وضع خطط عمل وطنية تهدف الى تحسين نظم السجل المدني وتحديثه بشكل يتماشى مع أولويات نظم السجل المدني في كل دولة  ويكون قادرا على انتاج بيانات الإحصاءات الحيوية ذات الصلة  و بجودة  عالية طبق للمواصفات والمعايير الدولية،</dc:title>
  <dc:creator>Compte Microsoft</dc:creator>
  <cp:lastModifiedBy>Dina Karanouh</cp:lastModifiedBy>
  <cp:revision>71</cp:revision>
  <dcterms:created xsi:type="dcterms:W3CDTF">2021-06-06T20:07:19Z</dcterms:created>
  <dcterms:modified xsi:type="dcterms:W3CDTF">2023-03-20T15:04:09Z</dcterms:modified>
</cp:coreProperties>
</file>