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4" r:id="rId5"/>
    <p:sldId id="275" r:id="rId6"/>
    <p:sldId id="276" r:id="rId7"/>
    <p:sldId id="278" r:id="rId8"/>
    <p:sldId id="279" r:id="rId9"/>
    <p:sldId id="280" r:id="rId10"/>
    <p:sldId id="281" r:id="rId11"/>
    <p:sldId id="282" r:id="rId12"/>
    <p:sldId id="283" r:id="rId13"/>
    <p:sldId id="28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ra Salman" initials="SS" lastIdx="5" clrIdx="0">
    <p:extLst>
      <p:ext uri="{19B8F6BF-5375-455C-9EA6-DF929625EA0E}">
        <p15:presenceInfo xmlns:p15="http://schemas.microsoft.com/office/powerpoint/2012/main" userId="S::salmans@un.org::3e5beca0-ac44-4455-a24b-3ab7aec85bb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36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my fakhoury" userId="70dc3af74fa49826" providerId="LiveId" clId="{0E6459E4-B6C4-45E9-A260-C7F6B08BE3DE}"/>
    <pc:docChg chg="delSld modSld">
      <pc:chgData name="tamy fakhoury" userId="70dc3af74fa49826" providerId="LiveId" clId="{0E6459E4-B6C4-45E9-A260-C7F6B08BE3DE}" dt="2021-02-22T12:25:47.462" v="2" actId="2696"/>
      <pc:docMkLst>
        <pc:docMk/>
      </pc:docMkLst>
      <pc:sldChg chg="del">
        <pc:chgData name="tamy fakhoury" userId="70dc3af74fa49826" providerId="LiveId" clId="{0E6459E4-B6C4-45E9-A260-C7F6B08BE3DE}" dt="2021-02-22T12:25:47.462" v="2" actId="2696"/>
        <pc:sldMkLst>
          <pc:docMk/>
          <pc:sldMk cId="3876823413" sldId="261"/>
        </pc:sldMkLst>
      </pc:sldChg>
      <pc:sldChg chg="del">
        <pc:chgData name="tamy fakhoury" userId="70dc3af74fa49826" providerId="LiveId" clId="{0E6459E4-B6C4-45E9-A260-C7F6B08BE3DE}" dt="2021-02-22T12:25:47.462" v="2" actId="2696"/>
        <pc:sldMkLst>
          <pc:docMk/>
          <pc:sldMk cId="3636314329" sldId="262"/>
        </pc:sldMkLst>
      </pc:sldChg>
      <pc:sldChg chg="modSp mod">
        <pc:chgData name="tamy fakhoury" userId="70dc3af74fa49826" providerId="LiveId" clId="{0E6459E4-B6C4-45E9-A260-C7F6B08BE3DE}" dt="2021-02-22T12:25:32.967" v="1" actId="207"/>
        <pc:sldMkLst>
          <pc:docMk/>
          <pc:sldMk cId="2756977516" sldId="273"/>
        </pc:sldMkLst>
        <pc:spChg chg="mod">
          <ac:chgData name="tamy fakhoury" userId="70dc3af74fa49826" providerId="LiveId" clId="{0E6459E4-B6C4-45E9-A260-C7F6B08BE3DE}" dt="2021-02-22T12:25:32.967" v="1" actId="207"/>
          <ac:spMkLst>
            <pc:docMk/>
            <pc:sldMk cId="2756977516" sldId="273"/>
            <ac:spMk id="3" creationId="{EAF0B5AC-31EC-48FE-975F-872F998AF1F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3586-052A-4E16-9CC7-4F828420733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67C9-F1F4-462E-9D4F-73C9BCA6D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2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3586-052A-4E16-9CC7-4F828420733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67C9-F1F4-462E-9D4F-73C9BCA6D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123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3586-052A-4E16-9CC7-4F828420733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67C9-F1F4-462E-9D4F-73C9BCA6D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50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3586-052A-4E16-9CC7-4F828420733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67C9-F1F4-462E-9D4F-73C9BCA6D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98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3586-052A-4E16-9CC7-4F828420733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67C9-F1F4-462E-9D4F-73C9BCA6D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73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3586-052A-4E16-9CC7-4F828420733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67C9-F1F4-462E-9D4F-73C9BCA6D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06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3586-052A-4E16-9CC7-4F828420733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67C9-F1F4-462E-9D4F-73C9BCA6D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596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3586-052A-4E16-9CC7-4F828420733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67C9-F1F4-462E-9D4F-73C9BCA6D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40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3586-052A-4E16-9CC7-4F828420733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67C9-F1F4-462E-9D4F-73C9BCA6D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00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3586-052A-4E16-9CC7-4F828420733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67C9-F1F4-462E-9D4F-73C9BCA6D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577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E3586-052A-4E16-9CC7-4F828420733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967C9-F1F4-462E-9D4F-73C9BCA6D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384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E3586-052A-4E16-9CC7-4F8284207339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967C9-F1F4-462E-9D4F-73C9BCA6D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7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361565"/>
            <a:ext cx="8839200" cy="1447800"/>
          </a:xfrm>
        </p:spPr>
        <p:txBody>
          <a:bodyPr>
            <a:normAutofit fontScale="90000"/>
          </a:bodyPr>
          <a:lstStyle/>
          <a:p>
            <a:pPr rtl="1"/>
            <a:r>
              <a:rPr lang="ar-LB" sz="2800" b="1" dirty="0">
                <a:solidFill>
                  <a:srgbClr val="002060"/>
                </a:solidFill>
              </a:rPr>
              <a:t/>
            </a:r>
            <a:br>
              <a:rPr lang="ar-LB" sz="2800" b="1" dirty="0">
                <a:solidFill>
                  <a:srgbClr val="002060"/>
                </a:solidFill>
              </a:rPr>
            </a:br>
            <a:r>
              <a:rPr lang="ar-LB" sz="2800" b="1" dirty="0">
                <a:solidFill>
                  <a:srgbClr val="002060"/>
                </a:solidFill>
              </a:rPr>
              <a:t>مؤتمر الاستعراض الإقليمي للاتفاق العالمي من أجل الهجرة الآمنة </a:t>
            </a:r>
            <a:r>
              <a:rPr lang="ar-LB" sz="2800" b="1" dirty="0" smtClean="0">
                <a:solidFill>
                  <a:srgbClr val="002060"/>
                </a:solidFill>
              </a:rPr>
              <a:t>والمُنظّمة </a:t>
            </a:r>
            <a:r>
              <a:rPr lang="ar-LB" sz="2800" b="1" dirty="0">
                <a:solidFill>
                  <a:srgbClr val="002060"/>
                </a:solidFill>
              </a:rPr>
              <a:t>والنظامية في المنطقة العربية</a:t>
            </a:r>
            <a:r>
              <a:rPr lang="de-DE" sz="2800" dirty="0">
                <a:solidFill>
                  <a:srgbClr val="002060"/>
                </a:solidFill>
              </a:rPr>
              <a:t> 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de-DE" sz="2400" dirty="0"/>
              <a:t> 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962400"/>
            <a:ext cx="7391400" cy="1981200"/>
          </a:xfrm>
        </p:spPr>
        <p:txBody>
          <a:bodyPr>
            <a:noAutofit/>
          </a:bodyPr>
          <a:lstStyle/>
          <a:p>
            <a:endParaRPr lang="en-US" sz="2800" b="1" dirty="0">
              <a:solidFill>
                <a:srgbClr val="002060"/>
              </a:solidFill>
            </a:endParaRPr>
          </a:p>
          <a:p>
            <a:pPr rtl="1"/>
            <a:r>
              <a:rPr lang="ar-LB" sz="2800" b="1" dirty="0" smtClean="0">
                <a:solidFill>
                  <a:srgbClr val="002060"/>
                </a:solidFill>
              </a:rPr>
              <a:t>د. أم</a:t>
            </a:r>
            <a:r>
              <a:rPr lang="ar-EG" sz="2800" b="1" dirty="0" smtClean="0">
                <a:solidFill>
                  <a:srgbClr val="002060"/>
                </a:solidFill>
              </a:rPr>
              <a:t>ــ</a:t>
            </a:r>
            <a:r>
              <a:rPr lang="ar-LB" sz="2800" b="1" dirty="0" smtClean="0">
                <a:solidFill>
                  <a:srgbClr val="002060"/>
                </a:solidFill>
              </a:rPr>
              <a:t>يرة أحمد و د. تاميراس فاخوري</a:t>
            </a:r>
            <a:endParaRPr lang="en-US" sz="2800" b="1" dirty="0">
              <a:solidFill>
                <a:srgbClr val="002060"/>
              </a:solidFill>
            </a:endParaRPr>
          </a:p>
          <a:p>
            <a:pPr rtl="1"/>
            <a:r>
              <a:rPr lang="ar-LB" sz="2400" dirty="0" smtClean="0">
                <a:solidFill>
                  <a:srgbClr val="002060"/>
                </a:solidFill>
              </a:rPr>
              <a:t>24 شباط 2021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163" y="532765"/>
            <a:ext cx="2352675" cy="876300"/>
          </a:xfrm>
          <a:prstGeom prst="rect">
            <a:avLst/>
          </a:prstGeom>
        </p:spPr>
      </p:pic>
      <p:pic>
        <p:nvPicPr>
          <p:cNvPr id="5" name="Picture 4" descr="LAS Logo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696" y="584233"/>
            <a:ext cx="804545" cy="812800"/>
          </a:xfrm>
          <a:prstGeom prst="rect">
            <a:avLst/>
          </a:prstGeom>
        </p:spPr>
      </p:pic>
      <p:pic>
        <p:nvPicPr>
          <p:cNvPr id="6" name="Picture 5" descr="Text&#10;&#10;Description automatically generated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2842" y="627380"/>
            <a:ext cx="2419350" cy="687070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713105"/>
            <a:ext cx="1425575" cy="552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2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861060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EG" sz="2400" dirty="0">
                <a:solidFill>
                  <a:srgbClr val="002060"/>
                </a:solidFill>
              </a:rPr>
              <a:t>ا</a:t>
            </a:r>
            <a:r>
              <a:rPr lang="ar-EG" sz="2400" b="1" dirty="0" smtClean="0">
                <a:solidFill>
                  <a:srgbClr val="002060"/>
                </a:solidFill>
              </a:rPr>
              <a:t>لهدف </a:t>
            </a:r>
            <a:r>
              <a:rPr lang="ar-EG" sz="2400" b="1" dirty="0" smtClean="0">
                <a:solidFill>
                  <a:srgbClr val="002060"/>
                </a:solidFill>
              </a:rPr>
              <a:t>ال</a:t>
            </a:r>
            <a:r>
              <a:rPr lang="ar-EG" sz="2400" b="1" dirty="0" smtClean="0">
                <a:solidFill>
                  <a:srgbClr val="002060"/>
                </a:solidFill>
              </a:rPr>
              <a:t>عشرين</a:t>
            </a:r>
            <a:r>
              <a:rPr lang="ar-EG" sz="2400" b="1" dirty="0" smtClean="0">
                <a:solidFill>
                  <a:srgbClr val="002060"/>
                </a:solidFill>
              </a:rPr>
              <a:t>: (تيسييرالتحويلات </a:t>
            </a:r>
            <a:r>
              <a:rPr lang="ar-EG" sz="2400" b="1" dirty="0">
                <a:solidFill>
                  <a:srgbClr val="002060"/>
                </a:solidFill>
              </a:rPr>
              <a:t>بشكل أسرع وأكثر أمانًا </a:t>
            </a:r>
            <a:r>
              <a:rPr lang="ar-EG" sz="2400" b="1" dirty="0" smtClean="0">
                <a:solidFill>
                  <a:srgbClr val="002060"/>
                </a:solidFill>
              </a:rPr>
              <a:t>وأقل تكلفة)</a:t>
            </a:r>
            <a:endParaRPr lang="ar-EG" sz="2400" b="1" dirty="0">
              <a:solidFill>
                <a:srgbClr val="002060"/>
              </a:solidFill>
            </a:endParaRPr>
          </a:p>
          <a:p>
            <a:pPr marL="231775" indent="-2317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الدول المستقبلة: (البحرين)</a:t>
            </a:r>
          </a:p>
          <a:p>
            <a:pPr marL="231775" indent="-2317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تحدد </a:t>
            </a:r>
            <a:r>
              <a:rPr lang="ar-EG" sz="2200" dirty="0">
                <a:solidFill>
                  <a:srgbClr val="002060"/>
                </a:solidFill>
              </a:rPr>
              <a:t>الدول المرسلة قوانين وسياسات تمنح امتيازات </a:t>
            </a:r>
            <a:r>
              <a:rPr lang="ar-EG" sz="2200" dirty="0" smtClean="0">
                <a:solidFill>
                  <a:srgbClr val="002060"/>
                </a:solidFill>
              </a:rPr>
              <a:t>معينة للمغتربين </a:t>
            </a:r>
            <a:r>
              <a:rPr lang="ar-EG" sz="2200" dirty="0">
                <a:solidFill>
                  <a:srgbClr val="002060"/>
                </a:solidFill>
              </a:rPr>
              <a:t>(مثل مصر وتونس</a:t>
            </a:r>
            <a:r>
              <a:rPr lang="ar-EG" sz="2200" dirty="0" smtClean="0">
                <a:solidFill>
                  <a:srgbClr val="002060"/>
                </a:solidFill>
              </a:rPr>
              <a:t>)</a:t>
            </a:r>
          </a:p>
          <a:p>
            <a:pPr algn="r" rtl="1"/>
            <a:endParaRPr lang="ar-EG" sz="2400" dirty="0">
              <a:solidFill>
                <a:srgbClr val="002060"/>
              </a:solidFill>
            </a:endParaRPr>
          </a:p>
          <a:p>
            <a:pPr algn="r" rtl="1"/>
            <a:r>
              <a:rPr lang="ar-EG" sz="2400" b="1" dirty="0" smtClean="0">
                <a:solidFill>
                  <a:srgbClr val="002060"/>
                </a:solidFill>
              </a:rPr>
              <a:t>الهدف الواحد </a:t>
            </a:r>
            <a:r>
              <a:rPr lang="ar-EG" sz="2400" b="1" dirty="0" smtClean="0">
                <a:solidFill>
                  <a:srgbClr val="002060"/>
                </a:solidFill>
              </a:rPr>
              <a:t>والعشرين</a:t>
            </a:r>
            <a:r>
              <a:rPr lang="ar-EG" sz="2400" b="1" dirty="0" smtClean="0">
                <a:solidFill>
                  <a:srgbClr val="002060"/>
                </a:solidFill>
              </a:rPr>
              <a:t>: (تسهيل العودة الآمنة والكريمة وإعادة الإدماج)</a:t>
            </a:r>
          </a:p>
          <a:p>
            <a:pPr marL="231775" indent="-2317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أعادت مصر مواطنيها الذين تقطعت بهم السبل في الخارج خلال باء الكوفيد 19</a:t>
            </a:r>
          </a:p>
          <a:p>
            <a:pPr marL="231775" indent="-2317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ينظم العراق برامج لإعادة تأهيل النازحين ودمجهم.</a:t>
            </a:r>
          </a:p>
          <a:p>
            <a:pPr marL="231775" indent="-2317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مثل تونس، يتعاون العراق مع البلدان المستقبلة لإعادة المهاجرين غير النظاميين من الخارج</a:t>
            </a:r>
          </a:p>
          <a:p>
            <a:pPr marL="231775" indent="-2317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إهتمام </a:t>
            </a:r>
            <a:r>
              <a:rPr lang="ar-EG" sz="2200" dirty="0">
                <a:solidFill>
                  <a:srgbClr val="002060"/>
                </a:solidFill>
              </a:rPr>
              <a:t>الكويت ولبنان وليبيا </a:t>
            </a:r>
            <a:r>
              <a:rPr lang="ar-EG" sz="2200" dirty="0" smtClean="0">
                <a:solidFill>
                  <a:srgbClr val="002060"/>
                </a:solidFill>
              </a:rPr>
              <a:t>بالعودة الطوعية لضحايا الإتجار بالبشر والمهاجرين غير النظاميين علي أراضيها</a:t>
            </a:r>
            <a:endParaRPr lang="ar-EG" sz="2200" dirty="0">
              <a:solidFill>
                <a:srgbClr val="002060"/>
              </a:solidFill>
            </a:endParaRPr>
          </a:p>
          <a:p>
            <a:pPr algn="r" rtl="1"/>
            <a:endParaRPr lang="ar-EG" sz="2400" dirty="0">
              <a:solidFill>
                <a:srgbClr val="002060"/>
              </a:solidFill>
            </a:endParaRPr>
          </a:p>
          <a:p>
            <a:pPr algn="r" rtl="1"/>
            <a:r>
              <a:rPr lang="ar-EG" sz="2400" b="1" dirty="0" smtClean="0">
                <a:solidFill>
                  <a:srgbClr val="002060"/>
                </a:solidFill>
              </a:rPr>
              <a:t>الهدف الثاني </a:t>
            </a:r>
            <a:r>
              <a:rPr lang="ar-EG" sz="2400" b="1" dirty="0" smtClean="0">
                <a:solidFill>
                  <a:srgbClr val="002060"/>
                </a:solidFill>
              </a:rPr>
              <a:t>والعشرين</a:t>
            </a:r>
            <a:r>
              <a:rPr lang="ar-EG" sz="2400" b="1" dirty="0" smtClean="0">
                <a:solidFill>
                  <a:srgbClr val="002060"/>
                </a:solidFill>
              </a:rPr>
              <a:t>: </a:t>
            </a:r>
            <a:r>
              <a:rPr lang="ar-EG" sz="2400" b="1" dirty="0">
                <a:solidFill>
                  <a:srgbClr val="002060"/>
                </a:solidFill>
              </a:rPr>
              <a:t>(آليات استحقاقات ومزايا الضمان الاجتماعي</a:t>
            </a:r>
            <a:r>
              <a:rPr lang="ar-EG" sz="2400" b="1" dirty="0" smtClean="0">
                <a:solidFill>
                  <a:srgbClr val="002060"/>
                </a:solidFill>
              </a:rPr>
              <a:t>)</a:t>
            </a:r>
            <a:endParaRPr lang="ar-EG" sz="2400" b="1" dirty="0">
              <a:solidFill>
                <a:srgbClr val="002060"/>
              </a:solidFill>
            </a:endParaRPr>
          </a:p>
          <a:p>
            <a:pPr marL="231775" indent="-2317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قدمت </a:t>
            </a:r>
            <a:r>
              <a:rPr lang="ar-EG" sz="2200" dirty="0">
                <a:solidFill>
                  <a:srgbClr val="002060"/>
                </a:solidFill>
              </a:rPr>
              <a:t>البحرين ومصر والكويت وتونس أنواعًا من مزايا الضمان الاجتماعي للمهاجرين مثل التأمين ضد البطالة (البحرين</a:t>
            </a:r>
            <a:r>
              <a:rPr lang="ar-EG" sz="2200" dirty="0" smtClean="0">
                <a:solidFill>
                  <a:srgbClr val="002060"/>
                </a:solidFill>
              </a:rPr>
              <a:t>)، </a:t>
            </a:r>
            <a:r>
              <a:rPr lang="ar-EG" sz="2200" dirty="0">
                <a:solidFill>
                  <a:srgbClr val="002060"/>
                </a:solidFill>
              </a:rPr>
              <a:t>والشكاوى التي لم يتم تسويتها من قبل العمال المهاجرين (الكويت</a:t>
            </a:r>
            <a:r>
              <a:rPr lang="ar-EG" sz="2200" dirty="0" smtClean="0">
                <a:solidFill>
                  <a:srgbClr val="002060"/>
                </a:solidFill>
              </a:rPr>
              <a:t>)</a:t>
            </a:r>
            <a:endParaRPr lang="en-US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761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523220"/>
            <a:ext cx="7596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2800" b="1" dirty="0" smtClean="0">
                <a:solidFill>
                  <a:srgbClr val="C00000"/>
                </a:solidFill>
              </a:rPr>
              <a:t>ج.3. الأهداف </a:t>
            </a:r>
            <a:r>
              <a:rPr lang="ar-EG" sz="2800" b="1" dirty="0">
                <a:solidFill>
                  <a:srgbClr val="C00000"/>
                </a:solidFill>
              </a:rPr>
              <a:t>التي لم </a:t>
            </a:r>
            <a:r>
              <a:rPr lang="ar-EG" sz="2800" b="1" dirty="0" smtClean="0">
                <a:solidFill>
                  <a:srgbClr val="C00000"/>
                </a:solidFill>
              </a:rPr>
              <a:t>ترد إفادات بشأنها في معظم تقاريرالدول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219200"/>
            <a:ext cx="87630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EG" sz="2400" b="1" dirty="0" smtClean="0">
                <a:solidFill>
                  <a:srgbClr val="002060"/>
                </a:solidFill>
              </a:rPr>
              <a:t>الهدف الخامس: </a:t>
            </a:r>
            <a:r>
              <a:rPr lang="ar-EG" sz="2400" b="1" dirty="0">
                <a:solidFill>
                  <a:srgbClr val="002060"/>
                </a:solidFill>
              </a:rPr>
              <a:t>(تعزيز </a:t>
            </a:r>
            <a:r>
              <a:rPr lang="ar-EG" sz="2400" b="1" dirty="0" smtClean="0">
                <a:solidFill>
                  <a:srgbClr val="002060"/>
                </a:solidFill>
              </a:rPr>
              <a:t>مسارات الهجرة </a:t>
            </a:r>
            <a:r>
              <a:rPr lang="ar-EG" sz="2400" b="1" dirty="0">
                <a:solidFill>
                  <a:srgbClr val="002060"/>
                </a:solidFill>
              </a:rPr>
              <a:t>النظامية</a:t>
            </a:r>
            <a:r>
              <a:rPr lang="ar-EG" sz="2400" b="1" dirty="0" smtClean="0">
                <a:solidFill>
                  <a:srgbClr val="002060"/>
                </a:solidFill>
              </a:rPr>
              <a:t>)</a:t>
            </a:r>
          </a:p>
          <a:p>
            <a:pPr marL="231775" indent="-2317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تونس: أسست نظامًا </a:t>
            </a:r>
            <a:r>
              <a:rPr lang="ar-EG" sz="2200" dirty="0">
                <a:solidFill>
                  <a:srgbClr val="002060"/>
                </a:solidFill>
              </a:rPr>
              <a:t>لتمكين رقمنة خدمة تصاريح </a:t>
            </a:r>
            <a:r>
              <a:rPr lang="ar-EG" sz="2200" dirty="0" smtClean="0">
                <a:solidFill>
                  <a:srgbClr val="002060"/>
                </a:solidFill>
              </a:rPr>
              <a:t>العمل</a:t>
            </a:r>
          </a:p>
          <a:p>
            <a:pPr marL="231775" indent="-2317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الجزائر </a:t>
            </a:r>
            <a:r>
              <a:rPr lang="ar-EG" sz="2200" dirty="0">
                <a:solidFill>
                  <a:srgbClr val="002060"/>
                </a:solidFill>
              </a:rPr>
              <a:t>والبحرين </a:t>
            </a:r>
            <a:r>
              <a:rPr lang="ar-EG" sz="2200" dirty="0" smtClean="0">
                <a:solidFill>
                  <a:srgbClr val="002060"/>
                </a:solidFill>
              </a:rPr>
              <a:t>والمغرب: تمديد التأشيرات والإقامات الخاصة بالأجانب</a:t>
            </a:r>
          </a:p>
          <a:p>
            <a:pPr algn="r" rtl="1"/>
            <a:endParaRPr lang="ar-EG" dirty="0">
              <a:solidFill>
                <a:srgbClr val="002060"/>
              </a:solidFill>
            </a:endParaRPr>
          </a:p>
          <a:p>
            <a:pPr algn="r" rtl="1"/>
            <a:r>
              <a:rPr lang="ar-EG" sz="2400" b="1" dirty="0" smtClean="0">
                <a:solidFill>
                  <a:srgbClr val="002060"/>
                </a:solidFill>
              </a:rPr>
              <a:t>الهدف السابع: (معالجة أوجه الإستضعاف أثناء الهجرة)</a:t>
            </a:r>
          </a:p>
          <a:p>
            <a:pPr marL="231775" indent="-231775" algn="r" rtl="1">
              <a:buFont typeface="Arial" panose="020B0604020202020204" pitchFamily="34" charset="0"/>
              <a:buChar char="•"/>
            </a:pPr>
            <a:r>
              <a:rPr lang="ar-EG" sz="2200" dirty="0">
                <a:solidFill>
                  <a:srgbClr val="002060"/>
                </a:solidFill>
              </a:rPr>
              <a:t>البحرين ومصر والأردن والكويت </a:t>
            </a:r>
            <a:r>
              <a:rPr lang="ar-EG" sz="2200" dirty="0" smtClean="0">
                <a:solidFill>
                  <a:srgbClr val="002060"/>
                </a:solidFill>
              </a:rPr>
              <a:t>ولبنان: توعية المهاجرين </a:t>
            </a:r>
            <a:r>
              <a:rPr lang="ar-EG" sz="2200" dirty="0">
                <a:solidFill>
                  <a:srgbClr val="002060"/>
                </a:solidFill>
              </a:rPr>
              <a:t>بالحقوق وأنظمة التصاريح المرنة ومراقبة وكالات التوظيف ومكافحة استغلال المهاجرين والأطفال </a:t>
            </a:r>
            <a:r>
              <a:rPr lang="ar-EG" sz="2200" dirty="0" smtClean="0">
                <a:solidFill>
                  <a:srgbClr val="002060"/>
                </a:solidFill>
              </a:rPr>
              <a:t>- من </a:t>
            </a:r>
            <a:r>
              <a:rPr lang="ar-EG" sz="2200" dirty="0">
                <a:solidFill>
                  <a:srgbClr val="002060"/>
                </a:solidFill>
              </a:rPr>
              <a:t>بين الجهود </a:t>
            </a:r>
            <a:r>
              <a:rPr lang="ar-EG" sz="2200" dirty="0" smtClean="0">
                <a:solidFill>
                  <a:srgbClr val="002060"/>
                </a:solidFill>
              </a:rPr>
              <a:t>المبذولة</a:t>
            </a:r>
          </a:p>
          <a:p>
            <a:pPr marL="231775" indent="-231775" algn="r" rtl="1">
              <a:buFont typeface="Arial" panose="020B0604020202020204" pitchFamily="34" charset="0"/>
              <a:buChar char="•"/>
            </a:pPr>
            <a:endParaRPr lang="ar-EG" dirty="0">
              <a:solidFill>
                <a:srgbClr val="002060"/>
              </a:solidFill>
            </a:endParaRPr>
          </a:p>
          <a:p>
            <a:pPr algn="r" rtl="1"/>
            <a:r>
              <a:rPr lang="ar-EG" sz="2400" b="1" dirty="0" smtClean="0">
                <a:solidFill>
                  <a:srgbClr val="002060"/>
                </a:solidFill>
              </a:rPr>
              <a:t>الهدف الثامن: </a:t>
            </a:r>
            <a:r>
              <a:rPr lang="ar-EG" sz="2400" b="1" dirty="0">
                <a:solidFill>
                  <a:srgbClr val="002060"/>
                </a:solidFill>
              </a:rPr>
              <a:t>(إنقاذ الأرواح / </a:t>
            </a:r>
            <a:r>
              <a:rPr lang="ar-EG" sz="2400" b="1" dirty="0" smtClean="0">
                <a:solidFill>
                  <a:srgbClr val="002060"/>
                </a:solidFill>
              </a:rPr>
              <a:t>البحث </a:t>
            </a:r>
            <a:r>
              <a:rPr lang="ar-EG" sz="2400" b="1" dirty="0" smtClean="0">
                <a:solidFill>
                  <a:srgbClr val="002060"/>
                </a:solidFill>
              </a:rPr>
              <a:t>و</a:t>
            </a:r>
            <a:r>
              <a:rPr lang="ar-EG" sz="2400" b="1" dirty="0" smtClean="0">
                <a:solidFill>
                  <a:srgbClr val="002060"/>
                </a:solidFill>
              </a:rPr>
              <a:t>إنقاذ</a:t>
            </a:r>
            <a:r>
              <a:rPr lang="ar-EG" sz="2400" b="1" dirty="0" smtClean="0">
                <a:solidFill>
                  <a:srgbClr val="002060"/>
                </a:solidFill>
              </a:rPr>
              <a:t> </a:t>
            </a:r>
            <a:r>
              <a:rPr lang="ar-EG" sz="2400" b="1" dirty="0" smtClean="0">
                <a:solidFill>
                  <a:srgbClr val="002060"/>
                </a:solidFill>
              </a:rPr>
              <a:t>المهاجرين </a:t>
            </a:r>
            <a:r>
              <a:rPr lang="ar-EG" sz="2400" b="1" dirty="0">
                <a:solidFill>
                  <a:srgbClr val="002060"/>
                </a:solidFill>
              </a:rPr>
              <a:t>المفقودين</a:t>
            </a:r>
            <a:r>
              <a:rPr lang="ar-EG" sz="2400" b="1" dirty="0" smtClean="0">
                <a:solidFill>
                  <a:srgbClr val="002060"/>
                </a:solidFill>
              </a:rPr>
              <a:t>)</a:t>
            </a:r>
          </a:p>
          <a:p>
            <a:pPr marL="231775" indent="-2317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مصر </a:t>
            </a:r>
            <a:r>
              <a:rPr lang="ar-EG" sz="2200" dirty="0">
                <a:solidFill>
                  <a:srgbClr val="002060"/>
                </a:solidFill>
              </a:rPr>
              <a:t>وليبيا والمغرب </a:t>
            </a:r>
            <a:r>
              <a:rPr lang="ar-EG" sz="2200" dirty="0" smtClean="0">
                <a:solidFill>
                  <a:srgbClr val="002060"/>
                </a:solidFill>
              </a:rPr>
              <a:t>وتونس: إنشاء آليات تعاون</a:t>
            </a:r>
          </a:p>
          <a:p>
            <a:pPr marL="231775" indent="-2317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لبنان: أسس مركزللبحث </a:t>
            </a:r>
            <a:r>
              <a:rPr lang="ar-EG" sz="2200" dirty="0">
                <a:solidFill>
                  <a:srgbClr val="002060"/>
                </a:solidFill>
              </a:rPr>
              <a:t>والإنقاذ مع قبرص </a:t>
            </a:r>
            <a:r>
              <a:rPr lang="ar-EG" sz="2200" dirty="0" smtClean="0">
                <a:solidFill>
                  <a:srgbClr val="002060"/>
                </a:solidFill>
              </a:rPr>
              <a:t>وفرونتكس</a:t>
            </a:r>
          </a:p>
          <a:p>
            <a:pPr algn="r" rtl="1"/>
            <a:endParaRPr lang="ar-EG" dirty="0">
              <a:solidFill>
                <a:srgbClr val="002060"/>
              </a:solidFill>
            </a:endParaRPr>
          </a:p>
          <a:p>
            <a:pPr algn="r" rtl="1"/>
            <a:r>
              <a:rPr lang="ar-EG" sz="2400" b="1" dirty="0" smtClean="0">
                <a:solidFill>
                  <a:srgbClr val="002060"/>
                </a:solidFill>
              </a:rPr>
              <a:t>الهدف التاسع: </a:t>
            </a:r>
            <a:r>
              <a:rPr lang="ar-EG" sz="2400" b="1" dirty="0">
                <a:solidFill>
                  <a:srgbClr val="002060"/>
                </a:solidFill>
              </a:rPr>
              <a:t>(تعزيز التصدي </a:t>
            </a:r>
            <a:r>
              <a:rPr lang="ar-EG" sz="2400" b="1" dirty="0" smtClean="0">
                <a:solidFill>
                  <a:srgbClr val="002060"/>
                </a:solidFill>
              </a:rPr>
              <a:t>مكافحة تهريب </a:t>
            </a:r>
            <a:r>
              <a:rPr lang="ar-EG" sz="2400" b="1" dirty="0">
                <a:solidFill>
                  <a:srgbClr val="002060"/>
                </a:solidFill>
              </a:rPr>
              <a:t>المهاجرين</a:t>
            </a:r>
            <a:r>
              <a:rPr lang="ar-EG" sz="2400" b="1" dirty="0" smtClean="0">
                <a:solidFill>
                  <a:srgbClr val="002060"/>
                </a:solidFill>
              </a:rPr>
              <a:t>)</a:t>
            </a:r>
          </a:p>
          <a:p>
            <a:pPr marL="231775" indent="-2317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أصدرت </a:t>
            </a:r>
            <a:r>
              <a:rPr lang="ar-EG" sz="2200" dirty="0">
                <a:solidFill>
                  <a:srgbClr val="002060"/>
                </a:solidFill>
              </a:rPr>
              <a:t>مصر والكويت قوانين لمكافحة تهريب </a:t>
            </a:r>
            <a:r>
              <a:rPr lang="ar-EG" sz="2200" dirty="0" smtClean="0">
                <a:solidFill>
                  <a:srgbClr val="002060"/>
                </a:solidFill>
              </a:rPr>
              <a:t>المهاجرين</a:t>
            </a:r>
          </a:p>
          <a:p>
            <a:pPr algn="r" rtl="1"/>
            <a:endParaRPr lang="ar-EG" dirty="0">
              <a:solidFill>
                <a:srgbClr val="002060"/>
              </a:solidFill>
            </a:endParaRPr>
          </a:p>
          <a:p>
            <a:pPr algn="r" rtl="1"/>
            <a:r>
              <a:rPr lang="ar-EG" sz="2400" b="1" dirty="0" smtClean="0">
                <a:solidFill>
                  <a:srgbClr val="002060"/>
                </a:solidFill>
              </a:rPr>
              <a:t>الهدف </a:t>
            </a:r>
            <a:r>
              <a:rPr lang="ar-EG" sz="2400" b="1" dirty="0" smtClean="0">
                <a:solidFill>
                  <a:srgbClr val="002060"/>
                </a:solidFill>
              </a:rPr>
              <a:t>الثاني عشر: </a:t>
            </a:r>
            <a:r>
              <a:rPr lang="ar-EG" sz="2400" b="1" dirty="0">
                <a:solidFill>
                  <a:srgbClr val="002060"/>
                </a:solidFill>
              </a:rPr>
              <a:t>(تعزيز إجراءات الفحص والإحالة</a:t>
            </a:r>
            <a:r>
              <a:rPr lang="ar-EG" sz="2400" b="1" dirty="0" smtClean="0">
                <a:solidFill>
                  <a:srgbClr val="002060"/>
                </a:solidFill>
              </a:rPr>
              <a:t>)</a:t>
            </a:r>
          </a:p>
          <a:p>
            <a:pPr algn="r" rtl="1"/>
            <a:r>
              <a:rPr lang="ar-EG" sz="2200" dirty="0" smtClean="0">
                <a:solidFill>
                  <a:srgbClr val="002060"/>
                </a:solidFill>
              </a:rPr>
              <a:t>إفادات من </a:t>
            </a:r>
            <a:r>
              <a:rPr lang="ar-EG" sz="2200" dirty="0">
                <a:solidFill>
                  <a:srgbClr val="002060"/>
                </a:solidFill>
              </a:rPr>
              <a:t>دول </a:t>
            </a:r>
            <a:r>
              <a:rPr lang="ar-EG" sz="2200" dirty="0" smtClean="0">
                <a:solidFill>
                  <a:srgbClr val="002060"/>
                </a:solidFill>
              </a:rPr>
              <a:t>مثل البحرين </a:t>
            </a:r>
            <a:r>
              <a:rPr lang="ar-EG" sz="2200" dirty="0">
                <a:solidFill>
                  <a:srgbClr val="002060"/>
                </a:solidFill>
              </a:rPr>
              <a:t>ومصر والكويت </a:t>
            </a:r>
            <a:r>
              <a:rPr lang="ar-EG" sz="2200" dirty="0" smtClean="0">
                <a:solidFill>
                  <a:srgbClr val="002060"/>
                </a:solidFill>
              </a:rPr>
              <a:t>وقطر</a:t>
            </a:r>
            <a:endParaRPr lang="en-US" sz="2200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76400" y="0"/>
            <a:ext cx="69333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ar-EG" sz="2800" b="1" dirty="0">
                <a:solidFill>
                  <a:srgbClr val="002060"/>
                </a:solidFill>
              </a:rPr>
              <a:t>ج. نتائج تقارير الدول حسب أهداف الإتفاق العالمي للهجرة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26383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752600"/>
            <a:ext cx="8458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400" dirty="0" smtClean="0">
                <a:solidFill>
                  <a:srgbClr val="002060"/>
                </a:solidFill>
              </a:rPr>
              <a:t>تركزت </a:t>
            </a:r>
            <a:r>
              <a:rPr lang="ar-EG" sz="2400" dirty="0">
                <a:solidFill>
                  <a:srgbClr val="002060"/>
                </a:solidFill>
              </a:rPr>
              <a:t>جهود التعاون الثنائي بشكل كبير على </a:t>
            </a:r>
            <a:r>
              <a:rPr lang="ar-EG" sz="2400" dirty="0" smtClean="0">
                <a:solidFill>
                  <a:srgbClr val="002060"/>
                </a:solidFill>
              </a:rPr>
              <a:t>حماية العاملين المهاجرين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endParaRPr lang="ar-EG" sz="2400" dirty="0">
              <a:solidFill>
                <a:srgbClr val="002060"/>
              </a:solidFill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400" dirty="0" smtClean="0">
                <a:solidFill>
                  <a:srgbClr val="002060"/>
                </a:solidFill>
              </a:rPr>
              <a:t> </a:t>
            </a:r>
            <a:r>
              <a:rPr lang="ar-EG" sz="2400" dirty="0">
                <a:solidFill>
                  <a:srgbClr val="002060"/>
                </a:solidFill>
              </a:rPr>
              <a:t>تبنت الشراكات الثنائية رؤية شاملة تتناول التحديات الاجتماعية والاقتصادية </a:t>
            </a:r>
            <a:endParaRPr lang="ar-EG" sz="2400" dirty="0" smtClean="0">
              <a:solidFill>
                <a:srgbClr val="002060"/>
              </a:solidFill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endParaRPr lang="ar-EG" sz="2400" dirty="0">
              <a:solidFill>
                <a:srgbClr val="002060"/>
              </a:solidFill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400" dirty="0" smtClean="0">
                <a:solidFill>
                  <a:srgbClr val="002060"/>
                </a:solidFill>
              </a:rPr>
              <a:t>تقدم </a:t>
            </a:r>
            <a:r>
              <a:rPr lang="ar-EG" sz="2400" dirty="0">
                <a:solidFill>
                  <a:srgbClr val="002060"/>
                </a:solidFill>
              </a:rPr>
              <a:t>بعض </a:t>
            </a:r>
            <a:r>
              <a:rPr lang="ar-EG" sz="2400" dirty="0" smtClean="0">
                <a:solidFill>
                  <a:srgbClr val="002060"/>
                </a:solidFill>
              </a:rPr>
              <a:t>الدول العربية </a:t>
            </a:r>
            <a:r>
              <a:rPr lang="ar-EG" sz="2400" dirty="0">
                <a:solidFill>
                  <a:srgbClr val="002060"/>
                </a:solidFill>
              </a:rPr>
              <a:t>بشكل ثنائي </a:t>
            </a:r>
            <a:r>
              <a:rPr lang="ar-EG" sz="2400" dirty="0" smtClean="0">
                <a:solidFill>
                  <a:srgbClr val="002060"/>
                </a:solidFill>
              </a:rPr>
              <a:t>مساعدات </a:t>
            </a:r>
            <a:r>
              <a:rPr lang="ar-EG" sz="2400" dirty="0">
                <a:solidFill>
                  <a:srgbClr val="002060"/>
                </a:solidFill>
              </a:rPr>
              <a:t>تنموية وإنسانية </a:t>
            </a:r>
            <a:r>
              <a:rPr lang="ar-EG" sz="2400" dirty="0" smtClean="0">
                <a:solidFill>
                  <a:srgbClr val="002060"/>
                </a:solidFill>
              </a:rPr>
              <a:t>لدول </a:t>
            </a:r>
            <a:r>
              <a:rPr lang="ar-EG" sz="2400" dirty="0">
                <a:solidFill>
                  <a:srgbClr val="002060"/>
                </a:solidFill>
              </a:rPr>
              <a:t>عربية </a:t>
            </a:r>
            <a:r>
              <a:rPr lang="ar-EG" sz="2400" dirty="0" smtClean="0">
                <a:solidFill>
                  <a:srgbClr val="002060"/>
                </a:solidFill>
              </a:rPr>
              <a:t>أخرى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endParaRPr lang="ar-EG" sz="2400" dirty="0">
              <a:solidFill>
                <a:srgbClr val="002060"/>
              </a:solidFill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400" dirty="0" smtClean="0">
                <a:solidFill>
                  <a:srgbClr val="002060"/>
                </a:solidFill>
              </a:rPr>
              <a:t>تأسست بعض الشراكات لإدارة </a:t>
            </a:r>
            <a:r>
              <a:rPr lang="ar-EG" sz="2400" dirty="0">
                <a:solidFill>
                  <a:srgbClr val="002060"/>
                </a:solidFill>
              </a:rPr>
              <a:t>الحدود مع الدول </a:t>
            </a:r>
            <a:r>
              <a:rPr lang="ar-EG" sz="2400" dirty="0" smtClean="0">
                <a:solidFill>
                  <a:srgbClr val="002060"/>
                </a:solidFill>
              </a:rPr>
              <a:t>المجاورة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endParaRPr lang="ar-EG" sz="2400" dirty="0">
              <a:solidFill>
                <a:srgbClr val="002060"/>
              </a:solidFill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400" dirty="0" smtClean="0">
                <a:solidFill>
                  <a:srgbClr val="002060"/>
                </a:solidFill>
              </a:rPr>
              <a:t>هناك جهود ومباردات للتعاون </a:t>
            </a:r>
            <a:r>
              <a:rPr lang="ar-EG" sz="2400" dirty="0">
                <a:solidFill>
                  <a:srgbClr val="002060"/>
                </a:solidFill>
              </a:rPr>
              <a:t>متعدد </a:t>
            </a:r>
            <a:r>
              <a:rPr lang="ar-EG" sz="2400" dirty="0" smtClean="0">
                <a:solidFill>
                  <a:srgbClr val="002060"/>
                </a:solidFill>
              </a:rPr>
              <a:t>الأطراف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endParaRPr lang="ar-EG" sz="2400" dirty="0">
              <a:solidFill>
                <a:srgbClr val="002060"/>
              </a:solidFill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400" dirty="0">
                <a:solidFill>
                  <a:srgbClr val="002060"/>
                </a:solidFill>
              </a:rPr>
              <a:t>تسعى </a:t>
            </a:r>
            <a:r>
              <a:rPr lang="ar-EG" sz="2400" dirty="0" smtClean="0">
                <a:solidFill>
                  <a:srgbClr val="002060"/>
                </a:solidFill>
              </a:rPr>
              <a:t>الدول الأعضاء إلى </a:t>
            </a:r>
            <a:r>
              <a:rPr lang="ar-EG" sz="2400" dirty="0">
                <a:solidFill>
                  <a:srgbClr val="002060"/>
                </a:solidFill>
              </a:rPr>
              <a:t>إقامة شراكات إقليمية مع جامعة الدول العربية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38400" y="914400"/>
            <a:ext cx="5943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EG" sz="2800" b="1" dirty="0" smtClean="0">
                <a:solidFill>
                  <a:srgbClr val="002060"/>
                </a:solidFill>
              </a:rPr>
              <a:t>د. التعاون الأقليمي 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879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229600" cy="1554162"/>
          </a:xfrm>
        </p:spPr>
        <p:txBody>
          <a:bodyPr>
            <a:normAutofit/>
          </a:bodyPr>
          <a:lstStyle/>
          <a:p>
            <a:r>
              <a:rPr lang="ar-EG" dirty="0" smtClean="0">
                <a:solidFill>
                  <a:srgbClr val="002060"/>
                </a:solidFill>
              </a:rPr>
              <a:t>نهاية العرض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ar-EG" sz="6000" b="1" dirty="0" smtClean="0">
                <a:solidFill>
                  <a:srgbClr val="002060"/>
                </a:solidFill>
              </a:rPr>
              <a:t>شكرا!</a:t>
            </a:r>
            <a:endParaRPr lang="en-US" sz="6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356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083" y="838200"/>
            <a:ext cx="8229600" cy="533400"/>
          </a:xfrm>
        </p:spPr>
        <p:txBody>
          <a:bodyPr>
            <a:normAutofit/>
          </a:bodyPr>
          <a:lstStyle/>
          <a:p>
            <a:r>
              <a:rPr lang="ar-EG" sz="2800" b="1" dirty="0" smtClean="0">
                <a:solidFill>
                  <a:srgbClr val="C00000"/>
                </a:solidFill>
              </a:rPr>
              <a:t>محتوي</a:t>
            </a:r>
            <a:r>
              <a:rPr lang="ar-LB" sz="2800" b="1" dirty="0" smtClean="0">
                <a:solidFill>
                  <a:srgbClr val="C00000"/>
                </a:solidFill>
              </a:rPr>
              <a:t> العرض </a:t>
            </a:r>
            <a:r>
              <a:rPr lang="ar-LB" sz="2800" b="1" dirty="0">
                <a:solidFill>
                  <a:srgbClr val="C00000"/>
                </a:solidFill>
              </a:rPr>
              <a:t>التقديمي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6482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EG" sz="2800" b="1" dirty="0" smtClean="0">
                <a:solidFill>
                  <a:srgbClr val="002060"/>
                </a:solidFill>
              </a:rPr>
              <a:t>أ. </a:t>
            </a:r>
            <a:r>
              <a:rPr lang="ar-LB" sz="2800" b="1" dirty="0" smtClean="0">
                <a:solidFill>
                  <a:srgbClr val="002060"/>
                </a:solidFill>
              </a:rPr>
              <a:t>لمحة </a:t>
            </a:r>
            <a:r>
              <a:rPr lang="ar-LB" sz="2800" b="1" dirty="0">
                <a:solidFill>
                  <a:srgbClr val="002060"/>
                </a:solidFill>
              </a:rPr>
              <a:t>عامة </a:t>
            </a:r>
            <a:r>
              <a:rPr lang="ar-LB" sz="2800" b="1" dirty="0" smtClean="0">
                <a:solidFill>
                  <a:srgbClr val="002060"/>
                </a:solidFill>
              </a:rPr>
              <a:t>تمهيدية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marL="514350" indent="-514350" algn="r" rtl="1">
              <a:buAutoNum type="alphaUcPeriod"/>
            </a:pPr>
            <a:endParaRPr lang="en-US" sz="2800" b="1" dirty="0" smtClean="0">
              <a:solidFill>
                <a:srgbClr val="002060"/>
              </a:solidFill>
            </a:endParaRPr>
          </a:p>
          <a:p>
            <a:pPr marL="0" indent="0" algn="r" rtl="1">
              <a:buNone/>
            </a:pPr>
            <a:r>
              <a:rPr lang="ar-EG" sz="2800" b="1" dirty="0" smtClean="0">
                <a:solidFill>
                  <a:srgbClr val="002060"/>
                </a:solidFill>
              </a:rPr>
              <a:t>ب. </a:t>
            </a:r>
            <a:r>
              <a:rPr lang="ar-LB" sz="2800" b="1" dirty="0" smtClean="0">
                <a:solidFill>
                  <a:srgbClr val="002060"/>
                </a:solidFill>
              </a:rPr>
              <a:t>السياسة </a:t>
            </a:r>
            <a:r>
              <a:rPr lang="ar-LB" sz="2800" b="1" dirty="0" smtClean="0">
                <a:solidFill>
                  <a:srgbClr val="002060"/>
                </a:solidFill>
              </a:rPr>
              <a:t>والبيئة التمكينية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</a:p>
          <a:p>
            <a:pPr marL="0" indent="0" algn="r" rtl="1">
              <a:buNone/>
            </a:pPr>
            <a:endParaRPr lang="ar-EG" sz="2800" b="1" dirty="0">
              <a:solidFill>
                <a:srgbClr val="002060"/>
              </a:solidFill>
            </a:endParaRPr>
          </a:p>
          <a:p>
            <a:pPr marL="0" indent="0" algn="r" rtl="1">
              <a:buNone/>
            </a:pPr>
            <a:r>
              <a:rPr lang="ar-EG" sz="2800" b="1" dirty="0" smtClean="0">
                <a:solidFill>
                  <a:srgbClr val="002060"/>
                </a:solidFill>
              </a:rPr>
              <a:t>ج. </a:t>
            </a:r>
            <a:r>
              <a:rPr lang="ar-LB" sz="2800" b="1" dirty="0" smtClean="0">
                <a:solidFill>
                  <a:srgbClr val="002060"/>
                </a:solidFill>
              </a:rPr>
              <a:t>نتائج </a:t>
            </a:r>
            <a:r>
              <a:rPr lang="ar-LB" sz="2800" b="1" dirty="0" smtClean="0">
                <a:solidFill>
                  <a:srgbClr val="002060"/>
                </a:solidFill>
              </a:rPr>
              <a:t>تقرير البلدان وفقًا لأهداف الاتفاق العالمي من أجل الهجرة</a:t>
            </a:r>
            <a:endParaRPr lang="en-US" sz="2800" b="1" dirty="0" smtClean="0">
              <a:solidFill>
                <a:srgbClr val="002060"/>
              </a:solidFill>
            </a:endParaRPr>
          </a:p>
          <a:p>
            <a:pPr marL="0" indent="0" algn="r" rtl="1">
              <a:buNone/>
            </a:pPr>
            <a:endParaRPr lang="ar-EG" sz="2800" b="1" dirty="0">
              <a:solidFill>
                <a:srgbClr val="002060"/>
              </a:solidFill>
            </a:endParaRPr>
          </a:p>
          <a:p>
            <a:pPr marL="0" indent="0" algn="r" rtl="1">
              <a:buNone/>
            </a:pPr>
            <a:r>
              <a:rPr lang="ar-EG" sz="2800" b="1" dirty="0" smtClean="0">
                <a:solidFill>
                  <a:srgbClr val="002060"/>
                </a:solidFill>
              </a:rPr>
              <a:t>د. </a:t>
            </a:r>
            <a:r>
              <a:rPr lang="ar-LB" sz="2800" b="1" dirty="0" smtClean="0">
                <a:solidFill>
                  <a:srgbClr val="002060"/>
                </a:solidFill>
              </a:rPr>
              <a:t>التعاون </a:t>
            </a:r>
            <a:r>
              <a:rPr lang="ar-LB" sz="2800" b="1" dirty="0" smtClean="0">
                <a:solidFill>
                  <a:srgbClr val="002060"/>
                </a:solidFill>
              </a:rPr>
              <a:t>الإقليمي</a:t>
            </a:r>
            <a:endParaRPr lang="en-US" sz="28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601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B070-81C4-4438-8C94-CED9EFA7D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EG" sz="2800" b="1" dirty="0" smtClean="0">
                <a:solidFill>
                  <a:srgbClr val="002060"/>
                </a:solidFill>
              </a:rPr>
              <a:t>أ</a:t>
            </a:r>
            <a:r>
              <a:rPr lang="ar-LB" sz="2800" b="1" dirty="0" smtClean="0">
                <a:solidFill>
                  <a:srgbClr val="002060"/>
                </a:solidFill>
              </a:rPr>
              <a:t>. لمحة عامة تمهيدية</a:t>
            </a:r>
            <a:endParaRPr lang="ar-LB" sz="2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F0B5AC-31EC-48FE-975F-872F998AF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dirty="0" smtClean="0">
                <a:solidFill>
                  <a:srgbClr val="002060"/>
                </a:solidFill>
              </a:rPr>
              <a:t>مدخل</a:t>
            </a:r>
            <a:r>
              <a:rPr lang="ar-LB" dirty="0" smtClean="0">
                <a:solidFill>
                  <a:srgbClr val="002060"/>
                </a:solidFill>
              </a:rPr>
              <a:t>: الاتفاق العالمي من أجل الهجرة وتطوّره</a:t>
            </a:r>
            <a:endParaRPr lang="ar-EG" dirty="0" smtClean="0">
              <a:solidFill>
                <a:srgbClr val="002060"/>
              </a:solidFill>
            </a:endParaRPr>
          </a:p>
          <a:p>
            <a:pPr algn="r" rtl="1"/>
            <a:endParaRPr lang="fr-FR" dirty="0">
              <a:solidFill>
                <a:srgbClr val="002060"/>
              </a:solidFill>
            </a:endParaRPr>
          </a:p>
          <a:p>
            <a:pPr algn="r" rtl="1"/>
            <a:r>
              <a:rPr lang="ar-LB" dirty="0" smtClean="0">
                <a:solidFill>
                  <a:srgbClr val="002060"/>
                </a:solidFill>
              </a:rPr>
              <a:t>تقرير الاستعراض الإقليمي في المنطقة العربية</a:t>
            </a:r>
            <a:r>
              <a:rPr lang="ar-EG" dirty="0" smtClean="0">
                <a:solidFill>
                  <a:srgbClr val="002060"/>
                </a:solidFill>
              </a:rPr>
              <a:t>:</a:t>
            </a:r>
            <a:endParaRPr lang="fr-FR" dirty="0">
              <a:solidFill>
                <a:srgbClr val="002060"/>
              </a:solidFill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LB" dirty="0" smtClean="0">
                <a:solidFill>
                  <a:srgbClr val="002060"/>
                </a:solidFill>
              </a:rPr>
              <a:t>الأهداف العامّة للتقرير الإقليمي للاتفاق العالمي من أجل الهجرة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endParaRPr lang="fr-FR" dirty="0">
              <a:solidFill>
                <a:srgbClr val="002060"/>
              </a:solidFill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LB" dirty="0" smtClean="0">
                <a:solidFill>
                  <a:srgbClr val="002060"/>
                </a:solidFill>
              </a:rPr>
              <a:t>المنهجية </a:t>
            </a: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977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A8A7E-77B8-4324-AE8B-28E2C2FC3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EG" sz="2800" b="1" dirty="0" smtClean="0">
                <a:solidFill>
                  <a:srgbClr val="002060"/>
                </a:solidFill>
              </a:rPr>
              <a:t>ب</a:t>
            </a:r>
            <a:r>
              <a:rPr lang="ar-LB" sz="2800" b="1" dirty="0" smtClean="0">
                <a:solidFill>
                  <a:srgbClr val="002060"/>
                </a:solidFill>
              </a:rPr>
              <a:t>. السياسة والبيئة التمكينية</a:t>
            </a:r>
            <a:endParaRPr lang="fr-FR" sz="2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76E325-117E-4BFD-8C18-0CA42FBC2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26971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LB" sz="2800" kern="50" dirty="0" smtClean="0">
                <a:solidFill>
                  <a:srgbClr val="002060"/>
                </a:solidFill>
                <a:effectLst/>
                <a:ea typeface="Lucida Sans Unicode" panose="020B0602030504020204" pitchFamily="34" charset="0"/>
              </a:rPr>
              <a:t>تطوير سياسة الهجرة: الاتجاهات الرئيسية</a:t>
            </a:r>
            <a:endParaRPr lang="en-GB" sz="2800" kern="50" dirty="0">
              <a:solidFill>
                <a:srgbClr val="002060"/>
              </a:solidFill>
              <a:effectLst/>
              <a:ea typeface="Lucida Sans Unicode" panose="020B0602030504020204" pitchFamily="34" charset="0"/>
            </a:endParaRPr>
          </a:p>
          <a:p>
            <a:pPr algn="r" rtl="1"/>
            <a:r>
              <a:rPr lang="ar-LB" sz="2800" kern="50" dirty="0" smtClean="0">
                <a:solidFill>
                  <a:srgbClr val="002060"/>
                </a:solidFill>
                <a:ea typeface="Lucida Sans Unicode" panose="020B0602030504020204" pitchFamily="34" charset="0"/>
              </a:rPr>
              <a:t>استراتيجية حوكمة الهجرة</a:t>
            </a:r>
            <a:endParaRPr lang="en-GB" sz="2800" kern="50" dirty="0">
              <a:solidFill>
                <a:srgbClr val="002060"/>
              </a:solidFill>
              <a:effectLst/>
              <a:ea typeface="Lucida Sans Unicode" panose="020B0602030504020204" pitchFamily="34" charset="0"/>
            </a:endParaRPr>
          </a:p>
          <a:p>
            <a:pPr algn="r" rtl="1"/>
            <a:r>
              <a:rPr lang="ar-LB" sz="2800" kern="50" dirty="0" smtClean="0">
                <a:solidFill>
                  <a:srgbClr val="002060"/>
                </a:solidFill>
                <a:ea typeface="Lucida Sans Unicode" panose="020B0602030504020204" pitchFamily="34" charset="0"/>
              </a:rPr>
              <a:t>السياسات المتعلقة بالهجرة والإصلاحات</a:t>
            </a:r>
            <a:endParaRPr lang="en-GB" sz="2800" kern="50" dirty="0">
              <a:solidFill>
                <a:srgbClr val="002060"/>
              </a:solidFill>
              <a:effectLst/>
              <a:ea typeface="Lucida Sans Unicode" panose="020B0602030504020204" pitchFamily="34" charset="0"/>
            </a:endParaRPr>
          </a:p>
          <a:p>
            <a:pPr marL="0" indent="0">
              <a:buNone/>
            </a:pPr>
            <a:endParaRPr lang="en-GB" sz="2800" kern="50" dirty="0">
              <a:solidFill>
                <a:srgbClr val="002060"/>
              </a:solidFill>
              <a:effectLst/>
              <a:ea typeface="Lucida Sans Unicode" panose="020B0602030504020204" pitchFamily="34" charset="0"/>
            </a:endParaRPr>
          </a:p>
          <a:p>
            <a:pPr marL="0" indent="0">
              <a:buNone/>
            </a:pPr>
            <a:endParaRPr lang="fr-FR" sz="2800" dirty="0">
              <a:effectLst/>
              <a:latin typeface="Times New Roman" panose="02020603050405020304" pitchFamily="18" charset="0"/>
              <a:ea typeface="Lucida Sans Unicode" panose="020B0602030504020204" pitchFamily="34" charset="0"/>
            </a:endParaRP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161587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3165" y="232767"/>
            <a:ext cx="7714260" cy="1317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spcBef>
                <a:spcPct val="20000"/>
              </a:spcBef>
            </a:pPr>
            <a:r>
              <a:rPr lang="ar-EG" sz="2800" b="1" kern="50" dirty="0">
                <a:solidFill>
                  <a:srgbClr val="002060"/>
                </a:solidFill>
                <a:ea typeface="Lucida Sans Unicode" panose="020B0602030504020204" pitchFamily="34" charset="0"/>
              </a:rPr>
              <a:t>ج. بعض نتائج التقرير القطري للدول العربية </a:t>
            </a:r>
            <a:r>
              <a:rPr lang="ar-QA" sz="2800" b="1" kern="50" dirty="0">
                <a:solidFill>
                  <a:srgbClr val="002060"/>
                </a:solidFill>
                <a:ea typeface="Lucida Sans Unicode" panose="020B0602030504020204" pitchFamily="34" charset="0"/>
              </a:rPr>
              <a:t>بشأن متابعة تنفيذ </a:t>
            </a:r>
            <a:endParaRPr lang="ar-EG" sz="2800" b="1" kern="50" dirty="0">
              <a:solidFill>
                <a:srgbClr val="002060"/>
              </a:solidFill>
              <a:ea typeface="Lucida Sans Unicode" panose="020B0602030504020204" pitchFamily="34" charset="0"/>
            </a:endParaRPr>
          </a:p>
          <a:p>
            <a:pPr indent="461963" algn="r" rtl="1">
              <a:spcBef>
                <a:spcPct val="20000"/>
              </a:spcBef>
            </a:pPr>
            <a:r>
              <a:rPr lang="ar-QA" sz="2800" b="1" kern="50" dirty="0">
                <a:solidFill>
                  <a:srgbClr val="002060"/>
                </a:solidFill>
                <a:ea typeface="Lucida Sans Unicode" panose="020B0602030504020204" pitchFamily="34" charset="0"/>
              </a:rPr>
              <a:t>الاتفاق العالـمي من أجل هجرة </a:t>
            </a:r>
            <a:r>
              <a:rPr lang="ar-EG" sz="2800" b="1" kern="50" dirty="0">
                <a:solidFill>
                  <a:srgbClr val="002060"/>
                </a:solidFill>
                <a:ea typeface="Lucida Sans Unicode" panose="020B0602030504020204" pitchFamily="34" charset="0"/>
              </a:rPr>
              <a:t>آ</a:t>
            </a:r>
            <a:r>
              <a:rPr lang="ar-QA" sz="2800" b="1" kern="50" dirty="0">
                <a:solidFill>
                  <a:srgbClr val="002060"/>
                </a:solidFill>
                <a:ea typeface="Lucida Sans Unicode" panose="020B0602030504020204" pitchFamily="34" charset="0"/>
              </a:rPr>
              <a:t>منة ومنظمة ونظامية</a:t>
            </a:r>
            <a:endParaRPr lang="en-US" sz="2800" b="1" kern="50" dirty="0">
              <a:solidFill>
                <a:srgbClr val="002060"/>
              </a:solidFill>
              <a:ea typeface="Lucida Sans Unicode" panose="020B0602030504020204" pitchFamily="34" charset="0"/>
            </a:endParaRPr>
          </a:p>
          <a:p>
            <a:pPr algn="r" rtl="1"/>
            <a:endParaRPr lang="ar-EG" b="1" dirty="0" smtClean="0"/>
          </a:p>
        </p:txBody>
      </p:sp>
      <p:sp>
        <p:nvSpPr>
          <p:cNvPr id="3" name="Rectangle 2"/>
          <p:cNvSpPr/>
          <p:nvPr/>
        </p:nvSpPr>
        <p:spPr>
          <a:xfrm>
            <a:off x="381000" y="1964353"/>
            <a:ext cx="8305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2400" kern="50" dirty="0">
                <a:solidFill>
                  <a:srgbClr val="002060"/>
                </a:solidFill>
                <a:ea typeface="Lucida Sans Unicode" panose="020B0602030504020204" pitchFamily="34" charset="0"/>
              </a:rPr>
              <a:t>أسست معظم الدول العربية </a:t>
            </a:r>
            <a:r>
              <a:rPr lang="ar-EG" sz="2400" kern="50" dirty="0" smtClean="0">
                <a:solidFill>
                  <a:srgbClr val="002060"/>
                </a:solidFill>
                <a:ea typeface="Lucida Sans Unicode" panose="020B0602030504020204" pitchFamily="34" charset="0"/>
              </a:rPr>
              <a:t>منصات خاصة لمتابعة تنفيذ </a:t>
            </a:r>
            <a:r>
              <a:rPr lang="ar-EG" sz="2400" kern="50" dirty="0">
                <a:solidFill>
                  <a:srgbClr val="002060"/>
                </a:solidFill>
                <a:ea typeface="Lucida Sans Unicode" panose="020B0602030504020204" pitchFamily="34" charset="0"/>
              </a:rPr>
              <a:t>الإتفاق العالمي للهجرة.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ar-EG" sz="2400" kern="50" dirty="0">
              <a:solidFill>
                <a:srgbClr val="002060"/>
              </a:solidFill>
              <a:ea typeface="Lucida Sans Unicode" panose="020B060203050402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2400" kern="50" dirty="0">
                <a:solidFill>
                  <a:srgbClr val="002060"/>
                </a:solidFill>
                <a:ea typeface="Lucida Sans Unicode" panose="020B0602030504020204" pitchFamily="34" charset="0"/>
              </a:rPr>
              <a:t>تشير تقارير الدول إلي إحراز تقدم كبير في تحقيق الأهداف </a:t>
            </a:r>
            <a:r>
              <a:rPr lang="ar-EG" sz="2400" kern="50" dirty="0" smtClean="0">
                <a:solidFill>
                  <a:srgbClr val="002060"/>
                </a:solidFill>
                <a:ea typeface="Lucida Sans Unicode" panose="020B0602030504020204" pitchFamily="34" charset="0"/>
              </a:rPr>
              <a:t>الثلاثة </a:t>
            </a:r>
            <a:r>
              <a:rPr lang="ar-EG" sz="2400" kern="50" dirty="0">
                <a:solidFill>
                  <a:srgbClr val="002060"/>
                </a:solidFill>
                <a:ea typeface="Lucida Sans Unicode" panose="020B0602030504020204" pitchFamily="34" charset="0"/>
              </a:rPr>
              <a:t>وعشرين للإتفاق العالمي للهجرة، وذلك بدرجات متفاوتة اعتمادًا على مدي إرتباط الهدف المحدد بالسياقات القطرية للدولة العضو.</a:t>
            </a:r>
          </a:p>
          <a:p>
            <a:pPr algn="r" rtl="1"/>
            <a:endParaRPr lang="ar-EG" sz="2400" kern="50" dirty="0">
              <a:solidFill>
                <a:srgbClr val="002060"/>
              </a:solidFill>
              <a:ea typeface="Lucida Sans Unicode" panose="020B060203050402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2400" kern="50" dirty="0">
                <a:solidFill>
                  <a:srgbClr val="002060"/>
                </a:solidFill>
                <a:ea typeface="Lucida Sans Unicode" panose="020B0602030504020204" pitchFamily="34" charset="0"/>
              </a:rPr>
              <a:t>قدمت 13 دولة عربية من أصل 22 </a:t>
            </a:r>
            <a:r>
              <a:rPr lang="ar-EG" sz="2400" kern="50" dirty="0" smtClean="0">
                <a:solidFill>
                  <a:srgbClr val="002060"/>
                </a:solidFill>
                <a:ea typeface="Lucida Sans Unicode" panose="020B0602030504020204" pitchFamily="34" charset="0"/>
              </a:rPr>
              <a:t>تقاريرها </a:t>
            </a:r>
            <a:r>
              <a:rPr lang="ar-EG" sz="2400" kern="50" dirty="0">
                <a:solidFill>
                  <a:srgbClr val="002060"/>
                </a:solidFill>
                <a:ea typeface="Lucida Sans Unicode" panose="020B0602030504020204" pitchFamily="34" charset="0"/>
              </a:rPr>
              <a:t>القطرية التي تعكس التقدم المحرز نحو </a:t>
            </a:r>
            <a:r>
              <a:rPr lang="ar-EG" sz="2400" kern="50" dirty="0" smtClean="0">
                <a:solidFill>
                  <a:srgbClr val="002060"/>
                </a:solidFill>
                <a:ea typeface="Lucida Sans Unicode" panose="020B0602030504020204" pitchFamily="34" charset="0"/>
              </a:rPr>
              <a:t>الأهداف ال 23 للإتفاق العالمي للهجرة: </a:t>
            </a:r>
            <a:r>
              <a:rPr lang="ar-EG" sz="2400" kern="50" dirty="0" smtClean="0">
                <a:solidFill>
                  <a:srgbClr val="002060"/>
                </a:solidFill>
                <a:ea typeface="Lucida Sans Unicode" panose="020B0602030504020204" pitchFamily="34" charset="0"/>
              </a:rPr>
              <a:t>الجزائر، البحرين، جزر القمر، مصر، العراق، الأردن، الكويت، لبنان، ليبيا، موريتانيا، المغرب، قطر، تونس. 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en-US" sz="2400" kern="50" dirty="0" smtClean="0">
              <a:solidFill>
                <a:srgbClr val="002060"/>
              </a:solidFill>
              <a:ea typeface="Lucida Sans Unicode" panose="020B0602030504020204" pitchFamily="34" charset="0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ar-EG" sz="2400" kern="50" dirty="0" smtClean="0">
                <a:solidFill>
                  <a:srgbClr val="002060"/>
                </a:solidFill>
                <a:ea typeface="Lucida Sans Unicode" panose="020B0602030504020204" pitchFamily="34" charset="0"/>
              </a:rPr>
              <a:t>ترتكز البيانات الواردة في هذا العرض بشكل حصري علي التقارير التي قدمتها هذه الدول، وتركز علي بعض النتائج المختارة وليس كل ما ورد في التقارير.</a:t>
            </a:r>
            <a:endParaRPr lang="en-US" sz="2400" kern="50" dirty="0">
              <a:solidFill>
                <a:srgbClr val="002060"/>
              </a:solidFill>
              <a:ea typeface="Lucida Sans Unicode" panose="020B0602030504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00100" y="2057400"/>
            <a:ext cx="4572000" cy="2529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endParaRPr lang="en-US" sz="1050" dirty="0">
              <a:effectLst/>
              <a:latin typeface="Trebuchet MS" panose="020B0603020202020204" pitchFamily="34" charset="0"/>
              <a:ea typeface="Trebuchet MS" panose="020B060302020202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657599" y="1416529"/>
            <a:ext cx="14253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EG" sz="2800" b="1" kern="50" dirty="0">
                <a:solidFill>
                  <a:srgbClr val="C00000"/>
                </a:solidFill>
                <a:ea typeface="Lucida Sans Unicode" panose="020B0602030504020204" pitchFamily="34" charset="0"/>
              </a:rPr>
              <a:t>نظرة عامة</a:t>
            </a:r>
            <a:endParaRPr lang="en-US" sz="2800" b="1" kern="50" dirty="0">
              <a:solidFill>
                <a:srgbClr val="C00000"/>
              </a:solidFill>
              <a:ea typeface="Lucida Sans Unicode" panose="020B0602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693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228600"/>
            <a:ext cx="7086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EG" sz="28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ج. نتائج تقارير الدول </a:t>
            </a:r>
            <a:r>
              <a:rPr lang="ar-EG" sz="28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حسب </a:t>
            </a:r>
            <a:r>
              <a:rPr lang="ar-EG" sz="28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أهداف الإتفاق العالمي للهجرة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228600" y="1479331"/>
            <a:ext cx="86868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EG" sz="2400" b="1" dirty="0" smtClean="0">
                <a:solidFill>
                  <a:srgbClr val="002060"/>
                </a:solidFill>
              </a:rPr>
              <a:t>الهدف الأول: </a:t>
            </a:r>
            <a:r>
              <a:rPr lang="ar-EG" sz="2400" b="1" dirty="0">
                <a:solidFill>
                  <a:srgbClr val="002060"/>
                </a:solidFill>
              </a:rPr>
              <a:t>(جمع </a:t>
            </a:r>
            <a:r>
              <a:rPr lang="ar-EG" sz="2400" b="1" dirty="0" smtClean="0">
                <a:solidFill>
                  <a:srgbClr val="002060"/>
                </a:solidFill>
              </a:rPr>
              <a:t>البيانات)</a:t>
            </a:r>
          </a:p>
          <a:p>
            <a:pPr marL="342900" indent="-227013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مثال: </a:t>
            </a:r>
            <a:r>
              <a:rPr lang="ar-EG" sz="2200" dirty="0">
                <a:solidFill>
                  <a:srgbClr val="002060"/>
                </a:solidFill>
              </a:rPr>
              <a:t>المرصد الأفريقي للهجرة في </a:t>
            </a:r>
            <a:r>
              <a:rPr lang="ar-EG" sz="2200" dirty="0" smtClean="0">
                <a:solidFill>
                  <a:srgbClr val="002060"/>
                </a:solidFill>
              </a:rPr>
              <a:t>المغرب، في </a:t>
            </a:r>
            <a:r>
              <a:rPr lang="ar-EG" sz="2200" dirty="0">
                <a:solidFill>
                  <a:srgbClr val="002060"/>
                </a:solidFill>
              </a:rPr>
              <a:t>العراق </a:t>
            </a:r>
            <a:r>
              <a:rPr lang="ar-EG" sz="2200" dirty="0" smtClean="0">
                <a:solidFill>
                  <a:srgbClr val="002060"/>
                </a:solidFill>
              </a:rPr>
              <a:t>وموريتانيا</a:t>
            </a:r>
            <a:r>
              <a:rPr lang="en-US" sz="2200" dirty="0" smtClean="0">
                <a:solidFill>
                  <a:srgbClr val="002060"/>
                </a:solidFill>
              </a:rPr>
              <a:t>   Migration Profile </a:t>
            </a:r>
            <a:endParaRPr lang="ar-EG" sz="2200" dirty="0" smtClean="0">
              <a:solidFill>
                <a:srgbClr val="002060"/>
              </a:solidFill>
            </a:endParaRPr>
          </a:p>
          <a:p>
            <a:pPr algn="r" rtl="1"/>
            <a:endParaRPr lang="ar-EG" sz="2400" dirty="0">
              <a:solidFill>
                <a:srgbClr val="002060"/>
              </a:solidFill>
            </a:endParaRPr>
          </a:p>
          <a:p>
            <a:pPr algn="r" rtl="1"/>
            <a:r>
              <a:rPr lang="ar-EG" sz="2400" b="1" dirty="0" smtClean="0">
                <a:solidFill>
                  <a:srgbClr val="002060"/>
                </a:solidFill>
              </a:rPr>
              <a:t>الهدف الثاني: </a:t>
            </a:r>
            <a:r>
              <a:rPr lang="ar-EG" sz="2400" b="1" dirty="0">
                <a:solidFill>
                  <a:srgbClr val="002060"/>
                </a:solidFill>
              </a:rPr>
              <a:t>(تقليل العوامل التي تجبر </a:t>
            </a:r>
            <a:r>
              <a:rPr lang="ar-EG" sz="2400" b="1" dirty="0" smtClean="0">
                <a:solidFill>
                  <a:srgbClr val="002060"/>
                </a:solidFill>
              </a:rPr>
              <a:t>المواطنين </a:t>
            </a:r>
            <a:r>
              <a:rPr lang="ar-EG" sz="2400" b="1" dirty="0">
                <a:solidFill>
                  <a:srgbClr val="002060"/>
                </a:solidFill>
              </a:rPr>
              <a:t>على مغادرة </a:t>
            </a:r>
            <a:r>
              <a:rPr lang="ar-EG" sz="2400" b="1" dirty="0" smtClean="0">
                <a:solidFill>
                  <a:srgbClr val="002060"/>
                </a:solidFill>
              </a:rPr>
              <a:t>بلدانهم)</a:t>
            </a:r>
          </a:p>
          <a:p>
            <a:pPr marL="342900" indent="-227013" algn="r" rtl="1">
              <a:buFont typeface="Arial" panose="020B0604020202020204" pitchFamily="34" charset="0"/>
              <a:buChar char="•"/>
            </a:pPr>
            <a:r>
              <a:rPr lang="ar-EG" sz="2200" dirty="0">
                <a:solidFill>
                  <a:srgbClr val="002060"/>
                </a:solidFill>
              </a:rPr>
              <a:t>مصر: مشاريع تستهدف الفئات </a:t>
            </a:r>
            <a:r>
              <a:rPr lang="ar-EG" sz="2200" dirty="0" smtClean="0">
                <a:solidFill>
                  <a:srgbClr val="002060"/>
                </a:solidFill>
              </a:rPr>
              <a:t>الضعيفة</a:t>
            </a:r>
            <a:endParaRPr lang="en-US" sz="2200" dirty="0" smtClean="0">
              <a:solidFill>
                <a:srgbClr val="002060"/>
              </a:solidFill>
            </a:endParaRPr>
          </a:p>
          <a:p>
            <a:pPr marL="342900" indent="-227013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الجزائر</a:t>
            </a:r>
            <a:r>
              <a:rPr lang="ar-EG" sz="2200" dirty="0">
                <a:solidFill>
                  <a:srgbClr val="002060"/>
                </a:solidFill>
              </a:rPr>
              <a:t>: برامج تنمية التعاون مع منطقة الساحل</a:t>
            </a:r>
          </a:p>
          <a:p>
            <a:pPr algn="r" rtl="1"/>
            <a:endParaRPr lang="ar-EG" sz="2400" dirty="0">
              <a:solidFill>
                <a:srgbClr val="002060"/>
              </a:solidFill>
            </a:endParaRPr>
          </a:p>
          <a:p>
            <a:pPr algn="r" rtl="1"/>
            <a:r>
              <a:rPr lang="ar-EG" sz="2400" b="1" dirty="0">
                <a:solidFill>
                  <a:srgbClr val="002060"/>
                </a:solidFill>
              </a:rPr>
              <a:t>الهدف </a:t>
            </a:r>
            <a:r>
              <a:rPr lang="ar-EG" sz="2400" b="1" dirty="0" smtClean="0">
                <a:solidFill>
                  <a:srgbClr val="002060"/>
                </a:solidFill>
              </a:rPr>
              <a:t>العاشر: </a:t>
            </a:r>
            <a:r>
              <a:rPr lang="ar-EG" sz="2400" b="1" dirty="0">
                <a:solidFill>
                  <a:srgbClr val="002060"/>
                </a:solidFill>
              </a:rPr>
              <a:t>(مكافحة الاتجار بالبشر)</a:t>
            </a:r>
          </a:p>
          <a:p>
            <a:pPr marL="346075" lvl="2" indent="-177800" algn="r" defTabSz="630238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إصلاح </a:t>
            </a:r>
            <a:r>
              <a:rPr lang="ar-EG" sz="2200" dirty="0">
                <a:solidFill>
                  <a:srgbClr val="002060"/>
                </a:solidFill>
              </a:rPr>
              <a:t>التشريعات للوقاية والحماية والمقاضاة: </a:t>
            </a:r>
            <a:r>
              <a:rPr lang="ar-EG" sz="2200" dirty="0" smtClean="0">
                <a:solidFill>
                  <a:srgbClr val="002060"/>
                </a:solidFill>
              </a:rPr>
              <a:t>البحرين، </a:t>
            </a:r>
            <a:r>
              <a:rPr lang="ar-EG" sz="2200" dirty="0">
                <a:solidFill>
                  <a:srgbClr val="002060"/>
                </a:solidFill>
              </a:rPr>
              <a:t>جزر </a:t>
            </a:r>
            <a:r>
              <a:rPr lang="ar-EG" sz="2200" dirty="0" smtClean="0">
                <a:solidFill>
                  <a:srgbClr val="002060"/>
                </a:solidFill>
              </a:rPr>
              <a:t>القمر، مصر، العراق، الأردن، الكويت، لبنان، ليبيا، موريتانيا، المغرب، </a:t>
            </a:r>
            <a:r>
              <a:rPr lang="ar-EG" sz="2200" dirty="0">
                <a:solidFill>
                  <a:srgbClr val="002060"/>
                </a:solidFill>
              </a:rPr>
              <a:t>قطر </a:t>
            </a:r>
            <a:r>
              <a:rPr lang="ar-EG" sz="2200" dirty="0" smtClean="0">
                <a:solidFill>
                  <a:srgbClr val="002060"/>
                </a:solidFill>
              </a:rPr>
              <a:t>وتونس</a:t>
            </a:r>
          </a:p>
          <a:p>
            <a:pPr marL="346075" lvl="2" indent="-177800" algn="r" defTabSz="630238" rtl="1">
              <a:buFont typeface="Arial" panose="020B0604020202020204" pitchFamily="34" charset="0"/>
              <a:buChar char="•"/>
            </a:pPr>
            <a:r>
              <a:rPr lang="ar-EG" sz="2200" dirty="0">
                <a:solidFill>
                  <a:srgbClr val="002060"/>
                </a:solidFill>
              </a:rPr>
              <a:t>قطر: أطلقت </a:t>
            </a:r>
            <a:r>
              <a:rPr lang="ar-EG" sz="2200" dirty="0" smtClean="0">
                <a:solidFill>
                  <a:srgbClr val="002060"/>
                </a:solidFill>
              </a:rPr>
              <a:t>المبادرة </a:t>
            </a:r>
            <a:r>
              <a:rPr lang="ar-EG" sz="2200" dirty="0">
                <a:solidFill>
                  <a:srgbClr val="002060"/>
                </a:solidFill>
              </a:rPr>
              <a:t>العربية لبناء القدرات في مجال </a:t>
            </a:r>
            <a:r>
              <a:rPr lang="ar-EG" sz="2200" dirty="0" smtClean="0">
                <a:solidFill>
                  <a:srgbClr val="002060"/>
                </a:solidFill>
              </a:rPr>
              <a:t>مكافحة الاتجار بالبشر</a:t>
            </a:r>
          </a:p>
          <a:p>
            <a:pPr marL="346075" lvl="2" indent="-177800" algn="r" defTabSz="630238" rtl="1">
              <a:buFont typeface="Arial" panose="020B0604020202020204" pitchFamily="34" charset="0"/>
              <a:buChar char="•"/>
            </a:pPr>
            <a:endParaRPr lang="ar-EG" sz="2400" dirty="0">
              <a:solidFill>
                <a:srgbClr val="002060"/>
              </a:solidFill>
            </a:endParaRPr>
          </a:p>
          <a:p>
            <a:pPr algn="r" rtl="1"/>
            <a:r>
              <a:rPr lang="ar-EG" sz="2400" b="1" dirty="0">
                <a:solidFill>
                  <a:srgbClr val="002060"/>
                </a:solidFill>
              </a:rPr>
              <a:t>الهدف </a:t>
            </a:r>
            <a:r>
              <a:rPr lang="ar-EG" sz="2400" b="1" dirty="0" smtClean="0">
                <a:solidFill>
                  <a:srgbClr val="002060"/>
                </a:solidFill>
              </a:rPr>
              <a:t>الثالث والعشرين: </a:t>
            </a:r>
            <a:r>
              <a:rPr lang="ar-EG" sz="2400" b="1" dirty="0">
                <a:solidFill>
                  <a:srgbClr val="002060"/>
                </a:solidFill>
              </a:rPr>
              <a:t>(التعاون)</a:t>
            </a:r>
            <a:endParaRPr lang="ar-EG" dirty="0"/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EG" sz="2200" dirty="0">
                <a:solidFill>
                  <a:srgbClr val="002060"/>
                </a:solidFill>
              </a:rPr>
              <a:t>الاتفاقات الثنائية </a:t>
            </a:r>
            <a:r>
              <a:rPr lang="ar-EG" sz="2200" dirty="0" smtClean="0">
                <a:solidFill>
                  <a:srgbClr val="002060"/>
                </a:solidFill>
              </a:rPr>
              <a:t>والإقليمية/ والعالمية </a:t>
            </a:r>
            <a:r>
              <a:rPr lang="ar-EG" sz="2200" dirty="0">
                <a:solidFill>
                  <a:srgbClr val="002060"/>
                </a:solidFill>
              </a:rPr>
              <a:t>بشأن </a:t>
            </a:r>
            <a:r>
              <a:rPr lang="ar-EG" sz="2200" dirty="0" smtClean="0">
                <a:solidFill>
                  <a:srgbClr val="002060"/>
                </a:solidFill>
              </a:rPr>
              <a:t>تنظيم وحماية العمالة المهاجرة ومكافحة الاتجار بالبشر</a:t>
            </a:r>
            <a:endParaRPr lang="ar-EG" sz="2200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05435" y="772841"/>
            <a:ext cx="48093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EG" sz="28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ج.1. الأهداف </a:t>
            </a:r>
            <a:r>
              <a:rPr lang="ar-EG" sz="28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التي حظيت بالتركيز الأكبر</a:t>
            </a:r>
            <a:endParaRPr lang="en-US" sz="28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81883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873672"/>
            <a:ext cx="53339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EG" sz="2800" b="1" dirty="0" smtClean="0">
                <a:solidFill>
                  <a:srgbClr val="C00000"/>
                </a:solidFill>
              </a:rPr>
              <a:t>ج. 2. الأهداف </a:t>
            </a:r>
            <a:r>
              <a:rPr lang="ar-EG" sz="2800" b="1" dirty="0">
                <a:solidFill>
                  <a:srgbClr val="C00000"/>
                </a:solidFill>
              </a:rPr>
              <a:t>التي حظيت ببعض الاهتمام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1905000"/>
            <a:ext cx="822960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EG" b="1" dirty="0" smtClean="0"/>
              <a:t>ا</a:t>
            </a:r>
            <a:r>
              <a:rPr lang="ar-EG" sz="2400" b="1" dirty="0">
                <a:solidFill>
                  <a:srgbClr val="002060"/>
                </a:solidFill>
              </a:rPr>
              <a:t>لهدف </a:t>
            </a:r>
            <a:r>
              <a:rPr lang="ar-EG" sz="2400" b="1" dirty="0" smtClean="0">
                <a:solidFill>
                  <a:srgbClr val="002060"/>
                </a:solidFill>
              </a:rPr>
              <a:t>الثالث: (توفير المعلومات خلال </a:t>
            </a:r>
            <a:r>
              <a:rPr lang="ar-EG" sz="2400" b="1" dirty="0">
                <a:solidFill>
                  <a:srgbClr val="002060"/>
                </a:solidFill>
              </a:rPr>
              <a:t>جميع مراحل </a:t>
            </a:r>
            <a:r>
              <a:rPr lang="ar-EG" sz="2400" b="1" dirty="0" smtClean="0">
                <a:solidFill>
                  <a:srgbClr val="002060"/>
                </a:solidFill>
              </a:rPr>
              <a:t>الهجرة)</a:t>
            </a:r>
            <a:endParaRPr lang="ar-EG" dirty="0"/>
          </a:p>
          <a:p>
            <a:pPr marL="342900" indent="-227013" algn="r" rtl="1">
              <a:buFont typeface="Arial" panose="020B0604020202020204" pitchFamily="34" charset="0"/>
              <a:buChar char="•"/>
            </a:pPr>
            <a:r>
              <a:rPr lang="ar-EG" sz="2200" dirty="0">
                <a:solidFill>
                  <a:srgbClr val="002060"/>
                </a:solidFill>
              </a:rPr>
              <a:t>البحرين: </a:t>
            </a:r>
            <a:r>
              <a:rPr lang="ar-EG" sz="2200" dirty="0" smtClean="0">
                <a:solidFill>
                  <a:srgbClr val="002060"/>
                </a:solidFill>
              </a:rPr>
              <a:t>توجد منصة خاصة تحتوي علي معلومات </a:t>
            </a:r>
            <a:r>
              <a:rPr lang="ar-EG" sz="2200" dirty="0">
                <a:solidFill>
                  <a:srgbClr val="002060"/>
                </a:solidFill>
              </a:rPr>
              <a:t>وخدمات </a:t>
            </a:r>
            <a:r>
              <a:rPr lang="ar-EG" sz="2200" dirty="0" smtClean="0">
                <a:solidFill>
                  <a:srgbClr val="002060"/>
                </a:solidFill>
              </a:rPr>
              <a:t>إلكترونية</a:t>
            </a:r>
            <a:endParaRPr lang="ar-EG" sz="2200" dirty="0">
              <a:solidFill>
                <a:srgbClr val="002060"/>
              </a:solidFill>
            </a:endParaRPr>
          </a:p>
          <a:p>
            <a:pPr marL="342900" indent="-227013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الكويت</a:t>
            </a:r>
            <a:r>
              <a:rPr lang="ar-EG" sz="2200" dirty="0">
                <a:solidFill>
                  <a:srgbClr val="002060"/>
                </a:solidFill>
              </a:rPr>
              <a:t>: إتاحة البيانات والقرارات </a:t>
            </a:r>
            <a:r>
              <a:rPr lang="ar-EG" sz="2200" dirty="0" smtClean="0">
                <a:solidFill>
                  <a:srgbClr val="002060"/>
                </a:solidFill>
              </a:rPr>
              <a:t>عبر </a:t>
            </a:r>
            <a:r>
              <a:rPr lang="ar-EG" sz="2200" dirty="0">
                <a:solidFill>
                  <a:srgbClr val="002060"/>
                </a:solidFill>
              </a:rPr>
              <a:t>المواقع الرسمية </a:t>
            </a:r>
            <a:endParaRPr lang="ar-EG" sz="2200" dirty="0" smtClean="0">
              <a:solidFill>
                <a:srgbClr val="002060"/>
              </a:solidFill>
            </a:endParaRPr>
          </a:p>
          <a:p>
            <a:pPr marL="342900" indent="-227013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قطر: ترجمة وتوزيع نسخ من قوانين العمل</a:t>
            </a:r>
          </a:p>
          <a:p>
            <a:pPr algn="r" rtl="1"/>
            <a:endParaRPr lang="ar-EG" b="1" dirty="0"/>
          </a:p>
          <a:p>
            <a:pPr algn="r" rtl="1"/>
            <a:r>
              <a:rPr lang="ar-EG" sz="2400" b="1" dirty="0">
                <a:solidFill>
                  <a:srgbClr val="002060"/>
                </a:solidFill>
              </a:rPr>
              <a:t>الهدف </a:t>
            </a:r>
            <a:r>
              <a:rPr lang="ar-EG" sz="2400" b="1" dirty="0" smtClean="0">
                <a:solidFill>
                  <a:srgbClr val="002060"/>
                </a:solidFill>
              </a:rPr>
              <a:t>الرابع: (بطاقات الهوية </a:t>
            </a:r>
            <a:r>
              <a:rPr lang="ar-EG" sz="2400" b="1" dirty="0">
                <a:solidFill>
                  <a:srgbClr val="002060"/>
                </a:solidFill>
              </a:rPr>
              <a:t>والوثائق القانونية للمهاجرين</a:t>
            </a:r>
            <a:r>
              <a:rPr lang="ar-EG" sz="2400" b="1" dirty="0" smtClean="0">
                <a:solidFill>
                  <a:srgbClr val="002060"/>
                </a:solidFill>
              </a:rPr>
              <a:t>)</a:t>
            </a:r>
            <a:endParaRPr lang="ar-EG" dirty="0"/>
          </a:p>
          <a:p>
            <a:pPr marL="346075" lvl="1" indent="-177800" algn="r" defTabSz="168275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 المغرب: تنظيم أوضاع </a:t>
            </a:r>
            <a:r>
              <a:rPr lang="ar-EG" sz="2200" dirty="0">
                <a:solidFill>
                  <a:srgbClr val="002060"/>
                </a:solidFill>
              </a:rPr>
              <a:t>90٪ من المهاجرين غير </a:t>
            </a:r>
            <a:r>
              <a:rPr lang="ar-EG" sz="2200" dirty="0" smtClean="0">
                <a:solidFill>
                  <a:srgbClr val="002060"/>
                </a:solidFill>
              </a:rPr>
              <a:t>النظاميين </a:t>
            </a:r>
            <a:r>
              <a:rPr lang="ar-EG" sz="2200" dirty="0">
                <a:solidFill>
                  <a:srgbClr val="002060"/>
                </a:solidFill>
              </a:rPr>
              <a:t>على مرحلتين </a:t>
            </a:r>
            <a:r>
              <a:rPr lang="ar-EG" sz="2200" dirty="0" smtClean="0">
                <a:solidFill>
                  <a:srgbClr val="002060"/>
                </a:solidFill>
              </a:rPr>
              <a:t>وتمديد </a:t>
            </a:r>
            <a:r>
              <a:rPr lang="ar-EG" sz="2200" dirty="0">
                <a:solidFill>
                  <a:srgbClr val="002060"/>
                </a:solidFill>
              </a:rPr>
              <a:t>تصاريح الإقامة إلى 3 </a:t>
            </a:r>
            <a:r>
              <a:rPr lang="ar-EG" sz="2200" dirty="0" smtClean="0">
                <a:solidFill>
                  <a:srgbClr val="002060"/>
                </a:solidFill>
              </a:rPr>
              <a:t>سنوات</a:t>
            </a:r>
            <a:r>
              <a:rPr lang="ar-EG" dirty="0" smtClean="0"/>
              <a:t>  </a:t>
            </a:r>
          </a:p>
          <a:p>
            <a:pPr algn="r" rtl="1"/>
            <a:endParaRPr lang="ar-EG" dirty="0"/>
          </a:p>
          <a:p>
            <a:pPr algn="r" rtl="1"/>
            <a:r>
              <a:rPr lang="ar-EG" sz="2400" b="1" dirty="0">
                <a:solidFill>
                  <a:srgbClr val="002060"/>
                </a:solidFill>
              </a:rPr>
              <a:t>الهدف السادس: (التوظيف </a:t>
            </a:r>
            <a:r>
              <a:rPr lang="ar-EG" sz="2400" b="1" dirty="0" smtClean="0">
                <a:solidFill>
                  <a:srgbClr val="002060"/>
                </a:solidFill>
              </a:rPr>
              <a:t>المنصف والأخلاقي </a:t>
            </a:r>
            <a:r>
              <a:rPr lang="ar-EG" sz="2400" b="1" dirty="0">
                <a:solidFill>
                  <a:srgbClr val="002060"/>
                </a:solidFill>
              </a:rPr>
              <a:t>والعمل </a:t>
            </a:r>
            <a:r>
              <a:rPr lang="ar-EG" sz="2400" b="1" dirty="0" smtClean="0">
                <a:solidFill>
                  <a:srgbClr val="002060"/>
                </a:solidFill>
              </a:rPr>
              <a:t>اللائق</a:t>
            </a:r>
            <a:r>
              <a:rPr lang="ar-EG" b="1" dirty="0" smtClean="0"/>
              <a:t>)</a:t>
            </a:r>
            <a:endParaRPr lang="ar-EG" dirty="0"/>
          </a:p>
          <a:p>
            <a:pPr marL="342900" indent="-227013" algn="r" rtl="1">
              <a:buFont typeface="Arial" panose="020B0604020202020204" pitchFamily="34" charset="0"/>
              <a:buChar char="•"/>
            </a:pPr>
            <a:r>
              <a:rPr lang="ar-EG" sz="2200" dirty="0">
                <a:solidFill>
                  <a:srgbClr val="002060"/>
                </a:solidFill>
              </a:rPr>
              <a:t>أدخلت البحرين والكويت وقطر إصلاحات رئيسية فيما يتعلق بحماية </a:t>
            </a:r>
            <a:r>
              <a:rPr lang="ar-EG" sz="2200" dirty="0" smtClean="0">
                <a:solidFill>
                  <a:srgbClr val="002060"/>
                </a:solidFill>
              </a:rPr>
              <a:t>العمال المهاجرين</a:t>
            </a:r>
            <a:endParaRPr lang="ar-EG" sz="2200" dirty="0">
              <a:solidFill>
                <a:srgbClr val="002060"/>
              </a:solidFill>
            </a:endParaRPr>
          </a:p>
          <a:p>
            <a:pPr marL="342900" indent="-227013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صاغ </a:t>
            </a:r>
            <a:r>
              <a:rPr lang="ar-EG" sz="2200" dirty="0">
                <a:solidFill>
                  <a:srgbClr val="002060"/>
                </a:solidFill>
              </a:rPr>
              <a:t>لبنان قانونا ليشمل العمل </a:t>
            </a:r>
            <a:r>
              <a:rPr lang="ar-EG" sz="2200" dirty="0" smtClean="0">
                <a:solidFill>
                  <a:srgbClr val="002060"/>
                </a:solidFill>
              </a:rPr>
              <a:t>المنزلي، وكذلك إجراءات </a:t>
            </a:r>
            <a:r>
              <a:rPr lang="ar-EG" sz="2200" dirty="0">
                <a:solidFill>
                  <a:srgbClr val="002060"/>
                </a:solidFill>
              </a:rPr>
              <a:t>حماية </a:t>
            </a:r>
            <a:r>
              <a:rPr lang="ar-EG" sz="2200" dirty="0" smtClean="0">
                <a:solidFill>
                  <a:srgbClr val="002060"/>
                </a:solidFill>
              </a:rPr>
              <a:t>للعاملات </a:t>
            </a:r>
            <a:r>
              <a:rPr lang="ar-EG" sz="2200" dirty="0">
                <a:solidFill>
                  <a:srgbClr val="002060"/>
                </a:solidFill>
              </a:rPr>
              <a:t>في </a:t>
            </a:r>
            <a:r>
              <a:rPr lang="ar-EG" sz="2200" dirty="0" smtClean="0">
                <a:solidFill>
                  <a:srgbClr val="002060"/>
                </a:solidFill>
              </a:rPr>
              <a:t>المغرب</a:t>
            </a:r>
            <a:endParaRPr lang="en-US" sz="2200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66800" y="228600"/>
            <a:ext cx="7086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EG" sz="28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ج. نتائج تقارير الدول </a:t>
            </a:r>
            <a:r>
              <a:rPr lang="ar-EG" sz="28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حسب </a:t>
            </a:r>
            <a:r>
              <a:rPr lang="ar-EG" sz="2800" b="1" dirty="0" smtClean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>أهداف الإتفاق العالمي للهجرة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36920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152400"/>
            <a:ext cx="89916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EG" sz="2400" b="1" dirty="0" smtClean="0">
                <a:solidFill>
                  <a:srgbClr val="002060"/>
                </a:solidFill>
              </a:rPr>
              <a:t>الهدف الحادي عشر: </a:t>
            </a:r>
            <a:r>
              <a:rPr lang="ar-EG" sz="2400" b="1" dirty="0">
                <a:solidFill>
                  <a:srgbClr val="002060"/>
                </a:solidFill>
              </a:rPr>
              <a:t>(إدارة الحدود بطريقة متكاملة</a:t>
            </a:r>
            <a:r>
              <a:rPr lang="ar-EG" sz="2400" b="1" dirty="0" smtClean="0">
                <a:solidFill>
                  <a:srgbClr val="002060"/>
                </a:solidFill>
              </a:rPr>
              <a:t>)</a:t>
            </a:r>
            <a:endParaRPr lang="ar-EG" sz="2400" dirty="0">
              <a:solidFill>
                <a:srgbClr val="002060"/>
              </a:solidFill>
            </a:endParaRPr>
          </a:p>
          <a:p>
            <a:pPr marL="231775" indent="-2317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الجزائر: لجان مشتركة </a:t>
            </a:r>
            <a:r>
              <a:rPr lang="ar-EG" sz="2200" dirty="0">
                <a:solidFill>
                  <a:srgbClr val="002060"/>
                </a:solidFill>
              </a:rPr>
              <a:t>مع دول الجوار </a:t>
            </a:r>
            <a:r>
              <a:rPr lang="ar-EG" sz="2200" dirty="0" smtClean="0">
                <a:solidFill>
                  <a:srgbClr val="002060"/>
                </a:solidFill>
              </a:rPr>
              <a:t>– تنسيق بين </a:t>
            </a:r>
            <a:r>
              <a:rPr lang="ar-EG" sz="2200" dirty="0">
                <a:solidFill>
                  <a:srgbClr val="002060"/>
                </a:solidFill>
              </a:rPr>
              <a:t>"ولاة" الأقاليم الحدودية </a:t>
            </a:r>
            <a:r>
              <a:rPr lang="ar-EG" sz="2200" dirty="0" smtClean="0">
                <a:solidFill>
                  <a:srgbClr val="002060"/>
                </a:solidFill>
              </a:rPr>
              <a:t>ونظرائهم </a:t>
            </a:r>
            <a:r>
              <a:rPr lang="ar-EG" sz="2200" dirty="0">
                <a:solidFill>
                  <a:srgbClr val="002060"/>
                </a:solidFill>
              </a:rPr>
              <a:t>في النيجر ومالي</a:t>
            </a:r>
            <a:r>
              <a:rPr lang="ar-EG" sz="2200" dirty="0" smtClean="0">
                <a:solidFill>
                  <a:srgbClr val="002060"/>
                </a:solidFill>
              </a:rPr>
              <a:t>.</a:t>
            </a:r>
          </a:p>
          <a:p>
            <a:pPr marL="231775" indent="-2317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العراق وجزر القمر: تعاون مع </a:t>
            </a:r>
            <a:r>
              <a:rPr lang="ar-EG" sz="2200" dirty="0">
                <a:solidFill>
                  <a:srgbClr val="002060"/>
                </a:solidFill>
              </a:rPr>
              <a:t>الشركاء </a:t>
            </a:r>
            <a:r>
              <a:rPr lang="ar-EG" sz="2200" dirty="0" smtClean="0">
                <a:solidFill>
                  <a:srgbClr val="002060"/>
                </a:solidFill>
              </a:rPr>
              <a:t>مثل المنظمة </a:t>
            </a:r>
            <a:r>
              <a:rPr lang="ar-EG" sz="2200" dirty="0">
                <a:solidFill>
                  <a:srgbClr val="002060"/>
                </a:solidFill>
              </a:rPr>
              <a:t>الدولية للهجرة في إدارة </a:t>
            </a:r>
            <a:r>
              <a:rPr lang="ar-EG" sz="2200" dirty="0" smtClean="0">
                <a:solidFill>
                  <a:srgbClr val="002060"/>
                </a:solidFill>
              </a:rPr>
              <a:t>الحدود</a:t>
            </a:r>
          </a:p>
          <a:p>
            <a:pPr marL="231775" indent="-2317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لبنان</a:t>
            </a:r>
            <a:r>
              <a:rPr lang="ar-EG" sz="2200" dirty="0">
                <a:solidFill>
                  <a:srgbClr val="002060"/>
                </a:solidFill>
              </a:rPr>
              <a:t>: </a:t>
            </a:r>
            <a:r>
              <a:rPr lang="ar-EG" sz="2200" dirty="0" smtClean="0">
                <a:solidFill>
                  <a:srgbClr val="002060"/>
                </a:solidFill>
              </a:rPr>
              <a:t>إنشاء مركز </a:t>
            </a:r>
            <a:r>
              <a:rPr lang="ar-EG" sz="2200" dirty="0">
                <a:solidFill>
                  <a:srgbClr val="002060"/>
                </a:solidFill>
              </a:rPr>
              <a:t>تدريب موحد لإدارة </a:t>
            </a:r>
            <a:r>
              <a:rPr lang="ar-EG" sz="2200" dirty="0" smtClean="0">
                <a:solidFill>
                  <a:srgbClr val="002060"/>
                </a:solidFill>
              </a:rPr>
              <a:t>الحدود</a:t>
            </a:r>
          </a:p>
          <a:p>
            <a:pPr algn="r" rtl="1"/>
            <a:endParaRPr lang="ar-EG" sz="2400" dirty="0">
              <a:solidFill>
                <a:srgbClr val="002060"/>
              </a:solidFill>
            </a:endParaRPr>
          </a:p>
          <a:p>
            <a:pPr algn="r" rtl="1"/>
            <a:r>
              <a:rPr lang="ar-EG" sz="2400" b="1" dirty="0" smtClean="0">
                <a:solidFill>
                  <a:srgbClr val="002060"/>
                </a:solidFill>
              </a:rPr>
              <a:t>الهدف الثالث عشر: </a:t>
            </a:r>
            <a:r>
              <a:rPr lang="ar-EG" sz="2400" b="1" dirty="0">
                <a:solidFill>
                  <a:srgbClr val="002060"/>
                </a:solidFill>
              </a:rPr>
              <a:t>(احتجاز المهاجرين كملاذ أخير</a:t>
            </a:r>
            <a:r>
              <a:rPr lang="ar-EG" sz="2400" b="1" dirty="0" smtClean="0">
                <a:solidFill>
                  <a:srgbClr val="002060"/>
                </a:solidFill>
              </a:rPr>
              <a:t>)</a:t>
            </a:r>
            <a:endParaRPr lang="ar-EG" sz="2400" dirty="0">
              <a:solidFill>
                <a:srgbClr val="002060"/>
              </a:solidFill>
            </a:endParaRPr>
          </a:p>
          <a:p>
            <a:pPr marL="231775" indent="-2317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اتخذت </a:t>
            </a:r>
            <a:r>
              <a:rPr lang="ar-EG" sz="2200" dirty="0">
                <a:solidFill>
                  <a:srgbClr val="002060"/>
                </a:solidFill>
              </a:rPr>
              <a:t>بعض البلدان تدابير </a:t>
            </a:r>
            <a:r>
              <a:rPr lang="ar-EG" sz="2200" dirty="0" smtClean="0">
                <a:solidFill>
                  <a:srgbClr val="002060"/>
                </a:solidFill>
              </a:rPr>
              <a:t>مثل ضمان حرية </a:t>
            </a:r>
            <a:r>
              <a:rPr lang="ar-EG" sz="2200" dirty="0">
                <a:solidFill>
                  <a:srgbClr val="002060"/>
                </a:solidFill>
              </a:rPr>
              <a:t>التنقل (البحرين</a:t>
            </a:r>
            <a:r>
              <a:rPr lang="ar-EG" sz="2200" dirty="0" smtClean="0">
                <a:solidFill>
                  <a:srgbClr val="002060"/>
                </a:solidFill>
              </a:rPr>
              <a:t>)، </a:t>
            </a:r>
            <a:r>
              <a:rPr lang="ar-EG" sz="2200" dirty="0">
                <a:solidFill>
                  <a:srgbClr val="002060"/>
                </a:solidFill>
              </a:rPr>
              <a:t>وعدم معاقبة المهاجرين المهربين (مصر</a:t>
            </a:r>
            <a:r>
              <a:rPr lang="ar-EG" sz="2200" dirty="0" smtClean="0">
                <a:solidFill>
                  <a:srgbClr val="002060"/>
                </a:solidFill>
              </a:rPr>
              <a:t>)، </a:t>
            </a:r>
            <a:r>
              <a:rPr lang="ar-EG" sz="2200" dirty="0">
                <a:solidFill>
                  <a:srgbClr val="002060"/>
                </a:solidFill>
              </a:rPr>
              <a:t>وبدائل </a:t>
            </a:r>
            <a:r>
              <a:rPr lang="ar-EG" sz="2200" dirty="0" smtClean="0">
                <a:solidFill>
                  <a:srgbClr val="002060"/>
                </a:solidFill>
              </a:rPr>
              <a:t>الاحتجاز </a:t>
            </a:r>
            <a:r>
              <a:rPr lang="ar-EG" sz="2200" dirty="0">
                <a:solidFill>
                  <a:srgbClr val="002060"/>
                </a:solidFill>
              </a:rPr>
              <a:t>(مثل الملاجئ: الكويت</a:t>
            </a:r>
            <a:r>
              <a:rPr lang="ar-EG" sz="2200" dirty="0" smtClean="0">
                <a:solidFill>
                  <a:srgbClr val="002060"/>
                </a:solidFill>
              </a:rPr>
              <a:t>)، </a:t>
            </a:r>
            <a:r>
              <a:rPr lang="ar-EG" sz="2200" dirty="0">
                <a:solidFill>
                  <a:srgbClr val="002060"/>
                </a:solidFill>
              </a:rPr>
              <a:t>وحظر الاعتقال التعسفي (لبنان</a:t>
            </a:r>
            <a:r>
              <a:rPr lang="ar-EG" sz="2200" dirty="0" smtClean="0">
                <a:solidFill>
                  <a:srgbClr val="002060"/>
                </a:solidFill>
              </a:rPr>
              <a:t>)، </a:t>
            </a:r>
            <a:r>
              <a:rPr lang="ar-EG" sz="2200" dirty="0">
                <a:solidFill>
                  <a:srgbClr val="002060"/>
                </a:solidFill>
              </a:rPr>
              <a:t>وإعادة تقييم حالة مراكز الاحتجاز (ليبيا</a:t>
            </a:r>
            <a:r>
              <a:rPr lang="ar-EG" sz="2200" dirty="0" smtClean="0">
                <a:solidFill>
                  <a:srgbClr val="002060"/>
                </a:solidFill>
              </a:rPr>
              <a:t>)</a:t>
            </a:r>
          </a:p>
          <a:p>
            <a:pPr algn="r" rtl="1"/>
            <a:endParaRPr lang="ar-EG" sz="2400" dirty="0">
              <a:solidFill>
                <a:srgbClr val="002060"/>
              </a:solidFill>
            </a:endParaRPr>
          </a:p>
          <a:p>
            <a:pPr algn="r" rtl="1"/>
            <a:r>
              <a:rPr lang="ar-EG" sz="2400" b="1" dirty="0" smtClean="0">
                <a:solidFill>
                  <a:srgbClr val="002060"/>
                </a:solidFill>
              </a:rPr>
              <a:t>الهدف الرابع عشر: </a:t>
            </a:r>
            <a:r>
              <a:rPr lang="ar-EG" sz="2400" b="1" dirty="0">
                <a:solidFill>
                  <a:srgbClr val="002060"/>
                </a:solidFill>
              </a:rPr>
              <a:t>(الحماية والمساعدة القنصلية طوال </a:t>
            </a:r>
            <a:r>
              <a:rPr lang="ar-EG" sz="2400" b="1" dirty="0" smtClean="0">
                <a:solidFill>
                  <a:srgbClr val="002060"/>
                </a:solidFill>
              </a:rPr>
              <a:t>مراحل </a:t>
            </a:r>
            <a:r>
              <a:rPr lang="ar-EG" sz="2400" b="1" dirty="0">
                <a:solidFill>
                  <a:srgbClr val="002060"/>
                </a:solidFill>
              </a:rPr>
              <a:t>الهجرة</a:t>
            </a:r>
            <a:r>
              <a:rPr lang="ar-EG" sz="2400" b="1" dirty="0" smtClean="0">
                <a:solidFill>
                  <a:srgbClr val="002060"/>
                </a:solidFill>
              </a:rPr>
              <a:t>)</a:t>
            </a:r>
            <a:endParaRPr lang="ar-EG" sz="2400" dirty="0">
              <a:solidFill>
                <a:srgbClr val="002060"/>
              </a:solidFill>
            </a:endParaRPr>
          </a:p>
          <a:p>
            <a:pPr marL="231775" indent="-2317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البحرين</a:t>
            </a:r>
            <a:r>
              <a:rPr lang="ar-EG" sz="2200" dirty="0">
                <a:solidFill>
                  <a:srgbClr val="002060"/>
                </a:solidFill>
              </a:rPr>
              <a:t>: </a:t>
            </a:r>
            <a:r>
              <a:rPr lang="en-US" sz="2200" dirty="0">
                <a:solidFill>
                  <a:srgbClr val="002060"/>
                </a:solidFill>
              </a:rPr>
              <a:t>WOJHATI ، </a:t>
            </a:r>
            <a:r>
              <a:rPr lang="ar-EG" sz="2200" dirty="0">
                <a:solidFill>
                  <a:srgbClr val="002060"/>
                </a:solidFill>
              </a:rPr>
              <a:t>خدمة مجانية مقدمة إلى البحراني على نطاق واسع</a:t>
            </a:r>
            <a:r>
              <a:rPr lang="ar-EG" sz="2200" dirty="0" smtClean="0">
                <a:solidFill>
                  <a:srgbClr val="002060"/>
                </a:solidFill>
              </a:rPr>
              <a:t>.</a:t>
            </a:r>
          </a:p>
          <a:p>
            <a:pPr marL="231775" indent="-2317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العراق: تيسيير </a:t>
            </a:r>
            <a:r>
              <a:rPr lang="ar-EG" sz="2200" dirty="0">
                <a:solidFill>
                  <a:srgbClr val="002060"/>
                </a:solidFill>
              </a:rPr>
              <a:t>العودة وإعادة الاندماج من خلال المجالس المجتمعية في تركيا وإيران </a:t>
            </a:r>
            <a:r>
              <a:rPr lang="ar-EG" sz="2200" dirty="0" smtClean="0">
                <a:solidFill>
                  <a:srgbClr val="002060"/>
                </a:solidFill>
              </a:rPr>
              <a:t>وغيرها</a:t>
            </a:r>
            <a:endParaRPr lang="ar-EG" sz="2200" dirty="0">
              <a:solidFill>
                <a:srgbClr val="002060"/>
              </a:solidFill>
            </a:endParaRPr>
          </a:p>
          <a:p>
            <a:pPr marL="231775" indent="-2317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الكويت</a:t>
            </a:r>
            <a:r>
              <a:rPr lang="ar-EG" sz="2200" dirty="0">
                <a:solidFill>
                  <a:srgbClr val="002060"/>
                </a:solidFill>
              </a:rPr>
              <a:t>: حوار بين القوى العاملة والبعثات الدبلوماسية لتحديد المشاكل </a:t>
            </a:r>
            <a:r>
              <a:rPr lang="ar-EG" sz="2200" dirty="0" smtClean="0">
                <a:solidFill>
                  <a:srgbClr val="002060"/>
                </a:solidFill>
              </a:rPr>
              <a:t>وحلها</a:t>
            </a:r>
          </a:p>
          <a:p>
            <a:pPr marL="231775" indent="-231775" algn="r" rtl="1">
              <a:buFont typeface="Arial" panose="020B0604020202020204" pitchFamily="34" charset="0"/>
              <a:buChar char="•"/>
            </a:pPr>
            <a:endParaRPr lang="ar-EG" sz="2200" dirty="0">
              <a:solidFill>
                <a:srgbClr val="002060"/>
              </a:solidFill>
            </a:endParaRPr>
          </a:p>
          <a:p>
            <a:pPr algn="r" rtl="1"/>
            <a:r>
              <a:rPr lang="ar-EG" sz="2400" b="1" dirty="0" smtClean="0">
                <a:solidFill>
                  <a:srgbClr val="002060"/>
                </a:solidFill>
              </a:rPr>
              <a:t>الهدف الخامس عشر: </a:t>
            </a:r>
            <a:r>
              <a:rPr lang="ar-EG" sz="2400" b="1" dirty="0">
                <a:solidFill>
                  <a:srgbClr val="002060"/>
                </a:solidFill>
              </a:rPr>
              <a:t>(توفير الوصول إلى الخدمات الأساسية للمهاجرين)</a:t>
            </a:r>
          </a:p>
          <a:p>
            <a:pPr marL="168275" indent="-1682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تشير تقارير الجزائر </a:t>
            </a:r>
            <a:r>
              <a:rPr lang="ar-EG" sz="2200" dirty="0">
                <a:solidFill>
                  <a:srgbClr val="002060"/>
                </a:solidFill>
              </a:rPr>
              <a:t>والبحرين ومصر والأردن والكويت ولبنان </a:t>
            </a:r>
            <a:r>
              <a:rPr lang="ar-EG" sz="2200" dirty="0" smtClean="0">
                <a:solidFill>
                  <a:srgbClr val="002060"/>
                </a:solidFill>
              </a:rPr>
              <a:t>وقطر، أن </a:t>
            </a:r>
            <a:r>
              <a:rPr lang="ar-EG" sz="2200" dirty="0">
                <a:solidFill>
                  <a:srgbClr val="002060"/>
                </a:solidFill>
              </a:rPr>
              <a:t>المهاجرين </a:t>
            </a:r>
            <a:r>
              <a:rPr lang="ar-EG" sz="2200" dirty="0" smtClean="0">
                <a:solidFill>
                  <a:srgbClr val="002060"/>
                </a:solidFill>
              </a:rPr>
              <a:t>قد استفادوا </a:t>
            </a:r>
            <a:r>
              <a:rPr lang="ar-EG" sz="2200" dirty="0">
                <a:solidFill>
                  <a:srgbClr val="002060"/>
                </a:solidFill>
              </a:rPr>
              <a:t>من الرعاية الصحية والتعليمية والاجتماعية وخاصة الرعاية الصحية خلال </a:t>
            </a:r>
            <a:r>
              <a:rPr lang="ar-EG" sz="2200" dirty="0" smtClean="0">
                <a:solidFill>
                  <a:srgbClr val="002060"/>
                </a:solidFill>
              </a:rPr>
              <a:t>باء الكوفيد 19</a:t>
            </a:r>
            <a:endParaRPr lang="ar-EG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092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52400"/>
            <a:ext cx="86106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endParaRPr lang="ar-EG" sz="2400" dirty="0">
              <a:solidFill>
                <a:srgbClr val="002060"/>
              </a:solidFill>
            </a:endParaRPr>
          </a:p>
          <a:p>
            <a:pPr algn="r" rtl="1"/>
            <a:r>
              <a:rPr lang="ar-EG" sz="2400" b="1" dirty="0" smtClean="0">
                <a:solidFill>
                  <a:srgbClr val="002060"/>
                </a:solidFill>
              </a:rPr>
              <a:t>الهدف السادس عشر: </a:t>
            </a:r>
            <a:r>
              <a:rPr lang="ar-EG" sz="2400" b="1" dirty="0">
                <a:solidFill>
                  <a:srgbClr val="002060"/>
                </a:solidFill>
              </a:rPr>
              <a:t>(تمكين المهاجرين </a:t>
            </a:r>
            <a:r>
              <a:rPr lang="ar-EG" sz="2400" b="1" dirty="0" smtClean="0">
                <a:solidFill>
                  <a:srgbClr val="002060"/>
                </a:solidFill>
              </a:rPr>
              <a:t>لتحقيق </a:t>
            </a:r>
            <a:r>
              <a:rPr lang="ar-EG" sz="2400" b="1" dirty="0">
                <a:solidFill>
                  <a:srgbClr val="002060"/>
                </a:solidFill>
              </a:rPr>
              <a:t>الاندماج </a:t>
            </a:r>
            <a:r>
              <a:rPr lang="ar-EG" sz="2400" b="1" dirty="0" smtClean="0">
                <a:solidFill>
                  <a:srgbClr val="002060"/>
                </a:solidFill>
              </a:rPr>
              <a:t>والتماسك </a:t>
            </a:r>
            <a:r>
              <a:rPr lang="ar-EG" sz="2400" b="1" dirty="0">
                <a:solidFill>
                  <a:srgbClr val="002060"/>
                </a:solidFill>
              </a:rPr>
              <a:t>الاجتماعي</a:t>
            </a:r>
            <a:r>
              <a:rPr lang="ar-EG" sz="2400" b="1" dirty="0" smtClean="0">
                <a:solidFill>
                  <a:srgbClr val="002060"/>
                </a:solidFill>
              </a:rPr>
              <a:t>)</a:t>
            </a:r>
          </a:p>
          <a:p>
            <a:pPr marL="168275" indent="-1682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كشفت الإفادات الواردة في التقارير القطرية للبحرين </a:t>
            </a:r>
            <a:r>
              <a:rPr lang="ar-EG" sz="2200" dirty="0">
                <a:solidFill>
                  <a:srgbClr val="002060"/>
                </a:solidFill>
              </a:rPr>
              <a:t>ومصر والكويت والمغرب عن قوانين وسياسات وآليات مختلفة تسمح للمهاجرين بالتمتع بحقوق </a:t>
            </a:r>
            <a:r>
              <a:rPr lang="ar-EG" sz="2200" dirty="0" smtClean="0">
                <a:solidFill>
                  <a:srgbClr val="002060"/>
                </a:solidFill>
              </a:rPr>
              <a:t>وممارسة </a:t>
            </a:r>
            <a:r>
              <a:rPr lang="ar-EG" sz="2200" dirty="0">
                <a:solidFill>
                  <a:srgbClr val="002060"/>
                </a:solidFill>
              </a:rPr>
              <a:t>حرية الثقافة </a:t>
            </a:r>
            <a:r>
              <a:rPr lang="ar-EG" sz="2200" dirty="0" smtClean="0">
                <a:solidFill>
                  <a:srgbClr val="002060"/>
                </a:solidFill>
              </a:rPr>
              <a:t>والدين</a:t>
            </a:r>
          </a:p>
          <a:p>
            <a:pPr algn="r" rtl="1"/>
            <a:endParaRPr lang="ar-EG" sz="2400" dirty="0">
              <a:solidFill>
                <a:srgbClr val="002060"/>
              </a:solidFill>
            </a:endParaRPr>
          </a:p>
          <a:p>
            <a:pPr algn="r" rtl="1"/>
            <a:r>
              <a:rPr lang="ar-EG" sz="2400" b="1" dirty="0" smtClean="0">
                <a:solidFill>
                  <a:srgbClr val="002060"/>
                </a:solidFill>
              </a:rPr>
              <a:t>الهدف السابع عشر: </a:t>
            </a:r>
            <a:r>
              <a:rPr lang="ar-EG" sz="2400" b="1" dirty="0">
                <a:solidFill>
                  <a:srgbClr val="002060"/>
                </a:solidFill>
              </a:rPr>
              <a:t>(القضاء على التمييز وتشكيل </a:t>
            </a:r>
            <a:r>
              <a:rPr lang="ar-EG" sz="2400" b="1" dirty="0" smtClean="0">
                <a:solidFill>
                  <a:srgbClr val="002060"/>
                </a:solidFill>
              </a:rPr>
              <a:t>خطاب </a:t>
            </a:r>
            <a:r>
              <a:rPr lang="ar-EG" sz="2400" b="1" dirty="0">
                <a:solidFill>
                  <a:srgbClr val="002060"/>
                </a:solidFill>
              </a:rPr>
              <a:t>الهجرة</a:t>
            </a:r>
            <a:r>
              <a:rPr lang="ar-EG" sz="2400" b="1" dirty="0" smtClean="0">
                <a:solidFill>
                  <a:srgbClr val="002060"/>
                </a:solidFill>
              </a:rPr>
              <a:t>)</a:t>
            </a:r>
          </a:p>
          <a:p>
            <a:pPr marL="168275" indent="-1682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توضح </a:t>
            </a:r>
            <a:r>
              <a:rPr lang="ar-EG" sz="2200" dirty="0">
                <a:solidFill>
                  <a:srgbClr val="002060"/>
                </a:solidFill>
              </a:rPr>
              <a:t>تقارير الدول التشريعات والسياسات التي تعاقب التمييز وتشجع التسامح تجاه </a:t>
            </a:r>
            <a:r>
              <a:rPr lang="ar-EG" sz="2200" dirty="0" smtClean="0">
                <a:solidFill>
                  <a:srgbClr val="002060"/>
                </a:solidFill>
              </a:rPr>
              <a:t>المهاجرين </a:t>
            </a:r>
            <a:r>
              <a:rPr lang="ar-EG" sz="2200" dirty="0">
                <a:solidFill>
                  <a:srgbClr val="002060"/>
                </a:solidFill>
              </a:rPr>
              <a:t>(البحرين ومصر والكويت ولبنان</a:t>
            </a:r>
            <a:r>
              <a:rPr lang="ar-EG" sz="2200" dirty="0" smtClean="0">
                <a:solidFill>
                  <a:srgbClr val="002060"/>
                </a:solidFill>
              </a:rPr>
              <a:t>)</a:t>
            </a:r>
          </a:p>
          <a:p>
            <a:pPr algn="r" rtl="1"/>
            <a:endParaRPr lang="ar-EG" sz="2400" dirty="0">
              <a:solidFill>
                <a:srgbClr val="002060"/>
              </a:solidFill>
            </a:endParaRPr>
          </a:p>
          <a:p>
            <a:pPr algn="r" rtl="1"/>
            <a:r>
              <a:rPr lang="ar-EG" sz="2400" b="1" dirty="0" smtClean="0">
                <a:solidFill>
                  <a:srgbClr val="002060"/>
                </a:solidFill>
              </a:rPr>
              <a:t>الهدف الثامن عشر: </a:t>
            </a:r>
            <a:r>
              <a:rPr lang="ar-EG" sz="2400" b="1" dirty="0">
                <a:solidFill>
                  <a:srgbClr val="002060"/>
                </a:solidFill>
              </a:rPr>
              <a:t>(الاستثمار في تنمية المهارات والاعتراف المتبادل بالمؤهلات</a:t>
            </a:r>
            <a:r>
              <a:rPr lang="ar-EG" sz="2400" b="1" dirty="0" smtClean="0">
                <a:solidFill>
                  <a:srgbClr val="002060"/>
                </a:solidFill>
              </a:rPr>
              <a:t>)</a:t>
            </a:r>
          </a:p>
          <a:p>
            <a:pPr marL="168275" indent="-1682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أفادت </a:t>
            </a:r>
            <a:r>
              <a:rPr lang="ar-EG" sz="2200" dirty="0">
                <a:solidFill>
                  <a:srgbClr val="002060"/>
                </a:solidFill>
              </a:rPr>
              <a:t>بعض البلدان بتقديم دورات تدريبية لتمكين مواطنيها من المنافسة بشكل أفضل في كل من السوق المحلية (البحرين ومصر والكويت) </a:t>
            </a:r>
            <a:r>
              <a:rPr lang="ar-EG" sz="2200" dirty="0" smtClean="0">
                <a:solidFill>
                  <a:srgbClr val="002060"/>
                </a:solidFill>
              </a:rPr>
              <a:t>والعالمية </a:t>
            </a:r>
            <a:r>
              <a:rPr lang="ar-EG" sz="2200" dirty="0">
                <a:solidFill>
                  <a:srgbClr val="002060"/>
                </a:solidFill>
              </a:rPr>
              <a:t>(مصر وتونس</a:t>
            </a:r>
            <a:r>
              <a:rPr lang="ar-EG" sz="2200" dirty="0" smtClean="0">
                <a:solidFill>
                  <a:srgbClr val="002060"/>
                </a:solidFill>
              </a:rPr>
              <a:t>) </a:t>
            </a:r>
          </a:p>
          <a:p>
            <a:pPr marL="168275" indent="-168275" algn="r" rtl="1">
              <a:buFont typeface="Arial" panose="020B0604020202020204" pitchFamily="34" charset="0"/>
              <a:buChar char="•"/>
            </a:pPr>
            <a:endParaRPr lang="ar-EG" sz="2200" dirty="0">
              <a:solidFill>
                <a:srgbClr val="002060"/>
              </a:solidFill>
            </a:endParaRPr>
          </a:p>
          <a:p>
            <a:pPr algn="r" rtl="1"/>
            <a:r>
              <a:rPr lang="ar-EG" sz="2400" b="1" dirty="0">
                <a:solidFill>
                  <a:srgbClr val="002060"/>
                </a:solidFill>
              </a:rPr>
              <a:t>الهدف </a:t>
            </a:r>
            <a:r>
              <a:rPr lang="ar-EG" sz="2400" b="1" dirty="0" smtClean="0">
                <a:solidFill>
                  <a:srgbClr val="002060"/>
                </a:solidFill>
              </a:rPr>
              <a:t>التاسع عشر: (مساهمة </a:t>
            </a:r>
            <a:r>
              <a:rPr lang="ar-EG" sz="2400" b="1" dirty="0">
                <a:solidFill>
                  <a:srgbClr val="002060"/>
                </a:solidFill>
              </a:rPr>
              <a:t>المهاجرين </a:t>
            </a:r>
            <a:r>
              <a:rPr lang="ar-EG" sz="2400" b="1" dirty="0" smtClean="0">
                <a:solidFill>
                  <a:srgbClr val="002060"/>
                </a:solidFill>
              </a:rPr>
              <a:t>في </a:t>
            </a:r>
            <a:r>
              <a:rPr lang="ar-EG" sz="2400" b="1" dirty="0">
                <a:solidFill>
                  <a:srgbClr val="002060"/>
                </a:solidFill>
              </a:rPr>
              <a:t>التنمية)</a:t>
            </a:r>
          </a:p>
          <a:p>
            <a:pPr marL="168275" indent="-168275" algn="r" rtl="1">
              <a:buFont typeface="Arial" panose="020B0604020202020204" pitchFamily="34" charset="0"/>
              <a:buChar char="•"/>
            </a:pPr>
            <a:r>
              <a:rPr lang="ar-EG" sz="2200" dirty="0" smtClean="0">
                <a:solidFill>
                  <a:srgbClr val="002060"/>
                </a:solidFill>
              </a:rPr>
              <a:t>تشير تقارير الدول إلي بعض التشريعات والسياسات لإشراك مغتربيها في التنمية على </a:t>
            </a:r>
            <a:r>
              <a:rPr lang="ar-EG" sz="2200" dirty="0">
                <a:solidFill>
                  <a:srgbClr val="002060"/>
                </a:solidFill>
              </a:rPr>
              <a:t>سبيل المثال مصر والأردن ولبنان وتونس</a:t>
            </a:r>
            <a:endParaRPr lang="en-US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819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2204</TotalTime>
  <Words>1149</Words>
  <Application>Microsoft Office PowerPoint</Application>
  <PresentationFormat>On-screen Show (4:3)</PresentationFormat>
  <Paragraphs>134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Lucida Sans Unicode</vt:lpstr>
      <vt:lpstr>Tahoma</vt:lpstr>
      <vt:lpstr>Times New Roman</vt:lpstr>
      <vt:lpstr>Trebuchet MS</vt:lpstr>
      <vt:lpstr>Wingdings</vt:lpstr>
      <vt:lpstr>Office Theme</vt:lpstr>
      <vt:lpstr> مؤتمر الاستعراض الإقليمي للاتفاق العالمي من أجل الهجرة الآمنة والمُنظّمة والنظامية في المنطقة العربية   </vt:lpstr>
      <vt:lpstr>محتوي العرض التقديمي</vt:lpstr>
      <vt:lpstr>أ. لمحة عامة تمهيدية</vt:lpstr>
      <vt:lpstr>ب. السياسة والبيئة التمكينية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نهاية العرض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Arab Region GCM Report Overview</dc:title>
  <dc:creator>XXX</dc:creator>
  <cp:lastModifiedBy>Thinkpad1</cp:lastModifiedBy>
  <cp:revision>168</cp:revision>
  <dcterms:created xsi:type="dcterms:W3CDTF">2021-02-17T01:52:20Z</dcterms:created>
  <dcterms:modified xsi:type="dcterms:W3CDTF">2021-02-23T20:34:52Z</dcterms:modified>
</cp:coreProperties>
</file>