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62" r:id="rId5"/>
    <p:sldId id="259" r:id="rId6"/>
    <p:sldId id="260" r:id="rId7"/>
    <p:sldId id="261"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DDC295-27C1-4464-84FE-EBEC828768FD}" type="datetimeFigureOut">
              <a:rPr lang="en-US" smtClean="0"/>
              <a:t>3/2/2023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CF469C-1B00-44BE-9298-76EAC8B3D74E}" type="slidenum">
              <a:rPr lang="en-US" smtClean="0"/>
              <a:t>‹#›</a:t>
            </a:fld>
            <a:endParaRPr lang="en-US"/>
          </a:p>
        </p:txBody>
      </p:sp>
    </p:spTree>
    <p:extLst>
      <p:ext uri="{BB962C8B-B14F-4D97-AF65-F5344CB8AC3E}">
        <p14:creationId xmlns:p14="http://schemas.microsoft.com/office/powerpoint/2010/main" val="982745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C7C6F-5280-EF65-65CE-AC398D5E38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D0ECA9-B216-89AB-2410-A608830BAE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9607957-D641-FB7D-F6DC-7746EB5AB8D7}"/>
              </a:ext>
            </a:extLst>
          </p:cNvPr>
          <p:cNvSpPr>
            <a:spLocks noGrp="1"/>
          </p:cNvSpPr>
          <p:nvPr>
            <p:ph type="dt" sz="half" idx="10"/>
          </p:nvPr>
        </p:nvSpPr>
        <p:spPr/>
        <p:txBody>
          <a:bodyPr/>
          <a:lstStyle/>
          <a:p>
            <a:fld id="{BDC26BDB-70C4-4AD5-B52A-03CAA1584839}" type="datetime1">
              <a:rPr lang="en-US" smtClean="0"/>
              <a:t>3/2/2023</a:t>
            </a:fld>
            <a:endParaRPr lang="en-US"/>
          </a:p>
        </p:txBody>
      </p:sp>
      <p:sp>
        <p:nvSpPr>
          <p:cNvPr id="5" name="Footer Placeholder 4">
            <a:extLst>
              <a:ext uri="{FF2B5EF4-FFF2-40B4-BE49-F238E27FC236}">
                <a16:creationId xmlns:a16="http://schemas.microsoft.com/office/drawing/2014/main" id="{C73C3946-F119-1145-649F-67E9FED561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9F3370-962C-3371-5F32-3424BFA02046}"/>
              </a:ext>
            </a:extLst>
          </p:cNvPr>
          <p:cNvSpPr>
            <a:spLocks noGrp="1"/>
          </p:cNvSpPr>
          <p:nvPr>
            <p:ph type="sldNum" sz="quarter" idx="12"/>
          </p:nvPr>
        </p:nvSpPr>
        <p:spPr/>
        <p:txBody>
          <a:bodyPr/>
          <a:lstStyle/>
          <a:p>
            <a:fld id="{3B71BAA5-2924-489C-BFA1-14A6547152CC}" type="slidenum">
              <a:rPr lang="en-US" smtClean="0"/>
              <a:t>‹#›</a:t>
            </a:fld>
            <a:endParaRPr lang="en-US"/>
          </a:p>
        </p:txBody>
      </p:sp>
    </p:spTree>
    <p:extLst>
      <p:ext uri="{BB962C8B-B14F-4D97-AF65-F5344CB8AC3E}">
        <p14:creationId xmlns:p14="http://schemas.microsoft.com/office/powerpoint/2010/main" val="2593008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BD20B-8779-8FCB-8B88-AE9C459100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30C4AC-E1BD-65E5-7232-85516E8733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8B8DC9-8047-814B-B167-945AD1B01DC4}"/>
              </a:ext>
            </a:extLst>
          </p:cNvPr>
          <p:cNvSpPr>
            <a:spLocks noGrp="1"/>
          </p:cNvSpPr>
          <p:nvPr>
            <p:ph type="dt" sz="half" idx="10"/>
          </p:nvPr>
        </p:nvSpPr>
        <p:spPr/>
        <p:txBody>
          <a:bodyPr/>
          <a:lstStyle/>
          <a:p>
            <a:fld id="{D1F6C0BA-0327-4E67-BFA5-8272A1674440}" type="datetime1">
              <a:rPr lang="en-US" smtClean="0"/>
              <a:t>3/2/2023</a:t>
            </a:fld>
            <a:endParaRPr lang="en-US"/>
          </a:p>
        </p:txBody>
      </p:sp>
      <p:sp>
        <p:nvSpPr>
          <p:cNvPr id="5" name="Footer Placeholder 4">
            <a:extLst>
              <a:ext uri="{FF2B5EF4-FFF2-40B4-BE49-F238E27FC236}">
                <a16:creationId xmlns:a16="http://schemas.microsoft.com/office/drawing/2014/main" id="{8E3B9365-EE86-F6ED-ED48-54DE4CBC62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549F9B-00E4-2CFC-1396-14EA57EB5F0A}"/>
              </a:ext>
            </a:extLst>
          </p:cNvPr>
          <p:cNvSpPr>
            <a:spLocks noGrp="1"/>
          </p:cNvSpPr>
          <p:nvPr>
            <p:ph type="sldNum" sz="quarter" idx="12"/>
          </p:nvPr>
        </p:nvSpPr>
        <p:spPr/>
        <p:txBody>
          <a:bodyPr/>
          <a:lstStyle/>
          <a:p>
            <a:fld id="{3B71BAA5-2924-489C-BFA1-14A6547152CC}" type="slidenum">
              <a:rPr lang="en-US" smtClean="0"/>
              <a:t>‹#›</a:t>
            </a:fld>
            <a:endParaRPr lang="en-US"/>
          </a:p>
        </p:txBody>
      </p:sp>
    </p:spTree>
    <p:extLst>
      <p:ext uri="{BB962C8B-B14F-4D97-AF65-F5344CB8AC3E}">
        <p14:creationId xmlns:p14="http://schemas.microsoft.com/office/powerpoint/2010/main" val="474453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938C70-0289-44EA-F0DC-4E2F7AAB850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B52E5A-88DA-C4C8-5BBE-50324B2B26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EC976B-084A-5E74-2E4F-9B465ABA7C25}"/>
              </a:ext>
            </a:extLst>
          </p:cNvPr>
          <p:cNvSpPr>
            <a:spLocks noGrp="1"/>
          </p:cNvSpPr>
          <p:nvPr>
            <p:ph type="dt" sz="half" idx="10"/>
          </p:nvPr>
        </p:nvSpPr>
        <p:spPr/>
        <p:txBody>
          <a:bodyPr/>
          <a:lstStyle/>
          <a:p>
            <a:fld id="{52E9E4E8-98CB-4483-870E-1B3101B4FF62}" type="datetime1">
              <a:rPr lang="en-US" smtClean="0"/>
              <a:t>3/2/2023</a:t>
            </a:fld>
            <a:endParaRPr lang="en-US"/>
          </a:p>
        </p:txBody>
      </p:sp>
      <p:sp>
        <p:nvSpPr>
          <p:cNvPr id="5" name="Footer Placeholder 4">
            <a:extLst>
              <a:ext uri="{FF2B5EF4-FFF2-40B4-BE49-F238E27FC236}">
                <a16:creationId xmlns:a16="http://schemas.microsoft.com/office/drawing/2014/main" id="{2ADD5307-2E45-26A0-DBFF-4384B7A967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E74E24-27E3-2D8A-841A-DBC6EDEA0E63}"/>
              </a:ext>
            </a:extLst>
          </p:cNvPr>
          <p:cNvSpPr>
            <a:spLocks noGrp="1"/>
          </p:cNvSpPr>
          <p:nvPr>
            <p:ph type="sldNum" sz="quarter" idx="12"/>
          </p:nvPr>
        </p:nvSpPr>
        <p:spPr/>
        <p:txBody>
          <a:bodyPr/>
          <a:lstStyle/>
          <a:p>
            <a:fld id="{3B71BAA5-2924-489C-BFA1-14A6547152CC}" type="slidenum">
              <a:rPr lang="en-US" smtClean="0"/>
              <a:t>‹#›</a:t>
            </a:fld>
            <a:endParaRPr lang="en-US"/>
          </a:p>
        </p:txBody>
      </p:sp>
    </p:spTree>
    <p:extLst>
      <p:ext uri="{BB962C8B-B14F-4D97-AF65-F5344CB8AC3E}">
        <p14:creationId xmlns:p14="http://schemas.microsoft.com/office/powerpoint/2010/main" val="1669871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4C571-06BD-264F-682B-6A07C75789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A67BC6-E5BF-F8F8-86F6-7315E0F219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E03BE7-72D9-81C7-6950-3FBB2AA689AF}"/>
              </a:ext>
            </a:extLst>
          </p:cNvPr>
          <p:cNvSpPr>
            <a:spLocks noGrp="1"/>
          </p:cNvSpPr>
          <p:nvPr>
            <p:ph type="dt" sz="half" idx="10"/>
          </p:nvPr>
        </p:nvSpPr>
        <p:spPr/>
        <p:txBody>
          <a:bodyPr/>
          <a:lstStyle/>
          <a:p>
            <a:fld id="{4F88B2B0-48DB-48BE-9B8B-CA644043A8B9}" type="datetime1">
              <a:rPr lang="en-US" smtClean="0"/>
              <a:t>3/2/2023</a:t>
            </a:fld>
            <a:endParaRPr lang="en-US"/>
          </a:p>
        </p:txBody>
      </p:sp>
      <p:sp>
        <p:nvSpPr>
          <p:cNvPr id="5" name="Footer Placeholder 4">
            <a:extLst>
              <a:ext uri="{FF2B5EF4-FFF2-40B4-BE49-F238E27FC236}">
                <a16:creationId xmlns:a16="http://schemas.microsoft.com/office/drawing/2014/main" id="{95813731-C149-4B41-58E5-BB98D67947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D8557D-9525-F39E-1247-08B17F1C42A6}"/>
              </a:ext>
            </a:extLst>
          </p:cNvPr>
          <p:cNvSpPr>
            <a:spLocks noGrp="1"/>
          </p:cNvSpPr>
          <p:nvPr>
            <p:ph type="sldNum" sz="quarter" idx="12"/>
          </p:nvPr>
        </p:nvSpPr>
        <p:spPr/>
        <p:txBody>
          <a:bodyPr/>
          <a:lstStyle/>
          <a:p>
            <a:fld id="{3B71BAA5-2924-489C-BFA1-14A6547152CC}" type="slidenum">
              <a:rPr lang="en-US" smtClean="0"/>
              <a:t>‹#›</a:t>
            </a:fld>
            <a:endParaRPr lang="en-US"/>
          </a:p>
        </p:txBody>
      </p:sp>
    </p:spTree>
    <p:extLst>
      <p:ext uri="{BB962C8B-B14F-4D97-AF65-F5344CB8AC3E}">
        <p14:creationId xmlns:p14="http://schemas.microsoft.com/office/powerpoint/2010/main" val="3853497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CDD57-E8FF-DD21-CCCB-B9546F8791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CF5C97-623A-A93D-797E-76A426A0C0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68D5484-8BF8-8883-36E8-B2BFA88D8590}"/>
              </a:ext>
            </a:extLst>
          </p:cNvPr>
          <p:cNvSpPr>
            <a:spLocks noGrp="1"/>
          </p:cNvSpPr>
          <p:nvPr>
            <p:ph type="dt" sz="half" idx="10"/>
          </p:nvPr>
        </p:nvSpPr>
        <p:spPr/>
        <p:txBody>
          <a:bodyPr/>
          <a:lstStyle/>
          <a:p>
            <a:fld id="{1C269ACB-B90B-4F4A-9DBA-DE9CD5779B8C}" type="datetime1">
              <a:rPr lang="en-US" smtClean="0"/>
              <a:t>3/2/2023</a:t>
            </a:fld>
            <a:endParaRPr lang="en-US"/>
          </a:p>
        </p:txBody>
      </p:sp>
      <p:sp>
        <p:nvSpPr>
          <p:cNvPr id="5" name="Footer Placeholder 4">
            <a:extLst>
              <a:ext uri="{FF2B5EF4-FFF2-40B4-BE49-F238E27FC236}">
                <a16:creationId xmlns:a16="http://schemas.microsoft.com/office/drawing/2014/main" id="{4881D815-0AE2-F0F6-0F0C-B40827DD6B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E612F7-D722-9143-544D-63263A8403FC}"/>
              </a:ext>
            </a:extLst>
          </p:cNvPr>
          <p:cNvSpPr>
            <a:spLocks noGrp="1"/>
          </p:cNvSpPr>
          <p:nvPr>
            <p:ph type="sldNum" sz="quarter" idx="12"/>
          </p:nvPr>
        </p:nvSpPr>
        <p:spPr/>
        <p:txBody>
          <a:bodyPr/>
          <a:lstStyle/>
          <a:p>
            <a:fld id="{3B71BAA5-2924-489C-BFA1-14A6547152CC}" type="slidenum">
              <a:rPr lang="en-US" smtClean="0"/>
              <a:t>‹#›</a:t>
            </a:fld>
            <a:endParaRPr lang="en-US"/>
          </a:p>
        </p:txBody>
      </p:sp>
    </p:spTree>
    <p:extLst>
      <p:ext uri="{BB962C8B-B14F-4D97-AF65-F5344CB8AC3E}">
        <p14:creationId xmlns:p14="http://schemas.microsoft.com/office/powerpoint/2010/main" val="1665776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524E4-EB8D-3105-8AD3-6C9B355A83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9303F-105D-FA2C-DB7E-261F88F607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C7014D-1072-BEEE-4391-BE24B39A2E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EAAD75C-2733-D209-6E28-8680B80F0467}"/>
              </a:ext>
            </a:extLst>
          </p:cNvPr>
          <p:cNvSpPr>
            <a:spLocks noGrp="1"/>
          </p:cNvSpPr>
          <p:nvPr>
            <p:ph type="dt" sz="half" idx="10"/>
          </p:nvPr>
        </p:nvSpPr>
        <p:spPr/>
        <p:txBody>
          <a:bodyPr/>
          <a:lstStyle/>
          <a:p>
            <a:fld id="{552EE8F3-8F52-497B-A290-B568C7ADE6CA}" type="datetime1">
              <a:rPr lang="en-US" smtClean="0"/>
              <a:t>3/2/2023</a:t>
            </a:fld>
            <a:endParaRPr lang="en-US"/>
          </a:p>
        </p:txBody>
      </p:sp>
      <p:sp>
        <p:nvSpPr>
          <p:cNvPr id="6" name="Footer Placeholder 5">
            <a:extLst>
              <a:ext uri="{FF2B5EF4-FFF2-40B4-BE49-F238E27FC236}">
                <a16:creationId xmlns:a16="http://schemas.microsoft.com/office/drawing/2014/main" id="{84F220D2-389F-8210-1314-F933566EB7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70F9C0-7FD6-C7A5-7BFB-B2E14318C372}"/>
              </a:ext>
            </a:extLst>
          </p:cNvPr>
          <p:cNvSpPr>
            <a:spLocks noGrp="1"/>
          </p:cNvSpPr>
          <p:nvPr>
            <p:ph type="sldNum" sz="quarter" idx="12"/>
          </p:nvPr>
        </p:nvSpPr>
        <p:spPr/>
        <p:txBody>
          <a:bodyPr/>
          <a:lstStyle/>
          <a:p>
            <a:fld id="{3B71BAA5-2924-489C-BFA1-14A6547152CC}" type="slidenum">
              <a:rPr lang="en-US" smtClean="0"/>
              <a:t>‹#›</a:t>
            </a:fld>
            <a:endParaRPr lang="en-US"/>
          </a:p>
        </p:txBody>
      </p:sp>
    </p:spTree>
    <p:extLst>
      <p:ext uri="{BB962C8B-B14F-4D97-AF65-F5344CB8AC3E}">
        <p14:creationId xmlns:p14="http://schemas.microsoft.com/office/powerpoint/2010/main" val="4011527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28E57-FA81-A97B-BD88-37FC304122E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72A038-9197-9BBE-1702-49C4661BBB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79D174-7D3A-8373-DE6B-725BA4F3CB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296957-0D8D-A4FE-DD11-75CA05F526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DA2E175-6F5F-975D-8707-D7DCEF2366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42F1EB3-5E52-4A5A-53DC-1000426EE835}"/>
              </a:ext>
            </a:extLst>
          </p:cNvPr>
          <p:cNvSpPr>
            <a:spLocks noGrp="1"/>
          </p:cNvSpPr>
          <p:nvPr>
            <p:ph type="dt" sz="half" idx="10"/>
          </p:nvPr>
        </p:nvSpPr>
        <p:spPr/>
        <p:txBody>
          <a:bodyPr/>
          <a:lstStyle/>
          <a:p>
            <a:fld id="{C9575821-3E3B-4D00-9631-5648CEE6A32D}" type="datetime1">
              <a:rPr lang="en-US" smtClean="0"/>
              <a:t>3/2/2023</a:t>
            </a:fld>
            <a:endParaRPr lang="en-US"/>
          </a:p>
        </p:txBody>
      </p:sp>
      <p:sp>
        <p:nvSpPr>
          <p:cNvPr id="8" name="Footer Placeholder 7">
            <a:extLst>
              <a:ext uri="{FF2B5EF4-FFF2-40B4-BE49-F238E27FC236}">
                <a16:creationId xmlns:a16="http://schemas.microsoft.com/office/drawing/2014/main" id="{0A9C5A52-97FE-6C17-7630-93065D6595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5A5F05-F3B9-D265-8218-9C3F8D1CF6CF}"/>
              </a:ext>
            </a:extLst>
          </p:cNvPr>
          <p:cNvSpPr>
            <a:spLocks noGrp="1"/>
          </p:cNvSpPr>
          <p:nvPr>
            <p:ph type="sldNum" sz="quarter" idx="12"/>
          </p:nvPr>
        </p:nvSpPr>
        <p:spPr/>
        <p:txBody>
          <a:bodyPr/>
          <a:lstStyle/>
          <a:p>
            <a:fld id="{3B71BAA5-2924-489C-BFA1-14A6547152CC}" type="slidenum">
              <a:rPr lang="en-US" smtClean="0"/>
              <a:t>‹#›</a:t>
            </a:fld>
            <a:endParaRPr lang="en-US"/>
          </a:p>
        </p:txBody>
      </p:sp>
    </p:spTree>
    <p:extLst>
      <p:ext uri="{BB962C8B-B14F-4D97-AF65-F5344CB8AC3E}">
        <p14:creationId xmlns:p14="http://schemas.microsoft.com/office/powerpoint/2010/main" val="3693463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96B12-98E9-B754-060B-A59D75D8A5F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D8B8C3A-EA5B-7762-DDB0-6F3E5A08920D}"/>
              </a:ext>
            </a:extLst>
          </p:cNvPr>
          <p:cNvSpPr>
            <a:spLocks noGrp="1"/>
          </p:cNvSpPr>
          <p:nvPr>
            <p:ph type="dt" sz="half" idx="10"/>
          </p:nvPr>
        </p:nvSpPr>
        <p:spPr/>
        <p:txBody>
          <a:bodyPr/>
          <a:lstStyle/>
          <a:p>
            <a:fld id="{52FBFA1C-AE60-4D07-A008-6A50A3ED853E}" type="datetime1">
              <a:rPr lang="en-US" smtClean="0"/>
              <a:t>3/2/2023</a:t>
            </a:fld>
            <a:endParaRPr lang="en-US"/>
          </a:p>
        </p:txBody>
      </p:sp>
      <p:sp>
        <p:nvSpPr>
          <p:cNvPr id="4" name="Footer Placeholder 3">
            <a:extLst>
              <a:ext uri="{FF2B5EF4-FFF2-40B4-BE49-F238E27FC236}">
                <a16:creationId xmlns:a16="http://schemas.microsoft.com/office/drawing/2014/main" id="{3637699C-2705-D56A-A8E0-E7A305C8E4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62954F4-EB2A-C8BB-17BB-9A6091BF8465}"/>
              </a:ext>
            </a:extLst>
          </p:cNvPr>
          <p:cNvSpPr>
            <a:spLocks noGrp="1"/>
          </p:cNvSpPr>
          <p:nvPr>
            <p:ph type="sldNum" sz="quarter" idx="12"/>
          </p:nvPr>
        </p:nvSpPr>
        <p:spPr/>
        <p:txBody>
          <a:bodyPr/>
          <a:lstStyle/>
          <a:p>
            <a:fld id="{3B71BAA5-2924-489C-BFA1-14A6547152CC}" type="slidenum">
              <a:rPr lang="en-US" smtClean="0"/>
              <a:t>‹#›</a:t>
            </a:fld>
            <a:endParaRPr lang="en-US"/>
          </a:p>
        </p:txBody>
      </p:sp>
    </p:spTree>
    <p:extLst>
      <p:ext uri="{BB962C8B-B14F-4D97-AF65-F5344CB8AC3E}">
        <p14:creationId xmlns:p14="http://schemas.microsoft.com/office/powerpoint/2010/main" val="3917021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262DBF-CAB6-E62F-82BD-62E25566F8E4}"/>
              </a:ext>
            </a:extLst>
          </p:cNvPr>
          <p:cNvSpPr>
            <a:spLocks noGrp="1"/>
          </p:cNvSpPr>
          <p:nvPr>
            <p:ph type="dt" sz="half" idx="10"/>
          </p:nvPr>
        </p:nvSpPr>
        <p:spPr/>
        <p:txBody>
          <a:bodyPr/>
          <a:lstStyle/>
          <a:p>
            <a:fld id="{82489FF7-EC6B-458E-9D49-46FE01C93BF7}" type="datetime1">
              <a:rPr lang="en-US" smtClean="0"/>
              <a:t>3/2/2023</a:t>
            </a:fld>
            <a:endParaRPr lang="en-US"/>
          </a:p>
        </p:txBody>
      </p:sp>
      <p:sp>
        <p:nvSpPr>
          <p:cNvPr id="3" name="Footer Placeholder 2">
            <a:extLst>
              <a:ext uri="{FF2B5EF4-FFF2-40B4-BE49-F238E27FC236}">
                <a16:creationId xmlns:a16="http://schemas.microsoft.com/office/drawing/2014/main" id="{518C32C3-0FDC-9C15-C659-12ADDFE62D2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880C4CF-263A-8CF9-FC2B-F8E249BA96D0}"/>
              </a:ext>
            </a:extLst>
          </p:cNvPr>
          <p:cNvSpPr>
            <a:spLocks noGrp="1"/>
          </p:cNvSpPr>
          <p:nvPr>
            <p:ph type="sldNum" sz="quarter" idx="12"/>
          </p:nvPr>
        </p:nvSpPr>
        <p:spPr/>
        <p:txBody>
          <a:bodyPr/>
          <a:lstStyle/>
          <a:p>
            <a:fld id="{3B71BAA5-2924-489C-BFA1-14A6547152CC}" type="slidenum">
              <a:rPr lang="en-US" smtClean="0"/>
              <a:t>‹#›</a:t>
            </a:fld>
            <a:endParaRPr lang="en-US"/>
          </a:p>
        </p:txBody>
      </p:sp>
    </p:spTree>
    <p:extLst>
      <p:ext uri="{BB962C8B-B14F-4D97-AF65-F5344CB8AC3E}">
        <p14:creationId xmlns:p14="http://schemas.microsoft.com/office/powerpoint/2010/main" val="493525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539F6-CF61-3F8F-EB0B-2E64B3111F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F5B41D-0393-91A2-0040-D73ACED3F2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9B469C8-5B5F-2A28-9750-E726278C7D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3F447A-7F3D-09FE-BEB0-450CBE5E465D}"/>
              </a:ext>
            </a:extLst>
          </p:cNvPr>
          <p:cNvSpPr>
            <a:spLocks noGrp="1"/>
          </p:cNvSpPr>
          <p:nvPr>
            <p:ph type="dt" sz="half" idx="10"/>
          </p:nvPr>
        </p:nvSpPr>
        <p:spPr/>
        <p:txBody>
          <a:bodyPr/>
          <a:lstStyle/>
          <a:p>
            <a:fld id="{57405AA2-44E6-47E7-B25A-0D5B3A558010}" type="datetime1">
              <a:rPr lang="en-US" smtClean="0"/>
              <a:t>3/2/2023</a:t>
            </a:fld>
            <a:endParaRPr lang="en-US"/>
          </a:p>
        </p:txBody>
      </p:sp>
      <p:sp>
        <p:nvSpPr>
          <p:cNvPr id="6" name="Footer Placeholder 5">
            <a:extLst>
              <a:ext uri="{FF2B5EF4-FFF2-40B4-BE49-F238E27FC236}">
                <a16:creationId xmlns:a16="http://schemas.microsoft.com/office/drawing/2014/main" id="{DE701AC4-D2A0-EE99-06AE-94AA96A010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575B8D-A2EA-C821-D7B9-0F59A9D100D1}"/>
              </a:ext>
            </a:extLst>
          </p:cNvPr>
          <p:cNvSpPr>
            <a:spLocks noGrp="1"/>
          </p:cNvSpPr>
          <p:nvPr>
            <p:ph type="sldNum" sz="quarter" idx="12"/>
          </p:nvPr>
        </p:nvSpPr>
        <p:spPr/>
        <p:txBody>
          <a:bodyPr/>
          <a:lstStyle/>
          <a:p>
            <a:fld id="{3B71BAA5-2924-489C-BFA1-14A6547152CC}" type="slidenum">
              <a:rPr lang="en-US" smtClean="0"/>
              <a:t>‹#›</a:t>
            </a:fld>
            <a:endParaRPr lang="en-US"/>
          </a:p>
        </p:txBody>
      </p:sp>
    </p:spTree>
    <p:extLst>
      <p:ext uri="{BB962C8B-B14F-4D97-AF65-F5344CB8AC3E}">
        <p14:creationId xmlns:p14="http://schemas.microsoft.com/office/powerpoint/2010/main" val="547305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BB2D0-0A86-5574-273C-CCBB118256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F01847-7216-72B5-DAE5-46A8C28A74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66D6429-B59F-3503-346C-C1A3EA5616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2DA83E-475E-7E0D-CE14-1F8ABA7EF99A}"/>
              </a:ext>
            </a:extLst>
          </p:cNvPr>
          <p:cNvSpPr>
            <a:spLocks noGrp="1"/>
          </p:cNvSpPr>
          <p:nvPr>
            <p:ph type="dt" sz="half" idx="10"/>
          </p:nvPr>
        </p:nvSpPr>
        <p:spPr/>
        <p:txBody>
          <a:bodyPr/>
          <a:lstStyle/>
          <a:p>
            <a:fld id="{089D34E3-2982-47EE-82A9-15D288579BC9}" type="datetime1">
              <a:rPr lang="en-US" smtClean="0"/>
              <a:t>3/2/2023</a:t>
            </a:fld>
            <a:endParaRPr lang="en-US"/>
          </a:p>
        </p:txBody>
      </p:sp>
      <p:sp>
        <p:nvSpPr>
          <p:cNvPr id="6" name="Footer Placeholder 5">
            <a:extLst>
              <a:ext uri="{FF2B5EF4-FFF2-40B4-BE49-F238E27FC236}">
                <a16:creationId xmlns:a16="http://schemas.microsoft.com/office/drawing/2014/main" id="{A43DDB00-CEE0-9314-B151-FBD63D48A6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DB4E59-8E5F-BA6C-FF4F-27E51E461CE6}"/>
              </a:ext>
            </a:extLst>
          </p:cNvPr>
          <p:cNvSpPr>
            <a:spLocks noGrp="1"/>
          </p:cNvSpPr>
          <p:nvPr>
            <p:ph type="sldNum" sz="quarter" idx="12"/>
          </p:nvPr>
        </p:nvSpPr>
        <p:spPr/>
        <p:txBody>
          <a:bodyPr/>
          <a:lstStyle/>
          <a:p>
            <a:fld id="{3B71BAA5-2924-489C-BFA1-14A6547152CC}" type="slidenum">
              <a:rPr lang="en-US" smtClean="0"/>
              <a:t>‹#›</a:t>
            </a:fld>
            <a:endParaRPr lang="en-US"/>
          </a:p>
        </p:txBody>
      </p:sp>
    </p:spTree>
    <p:extLst>
      <p:ext uri="{BB962C8B-B14F-4D97-AF65-F5344CB8AC3E}">
        <p14:creationId xmlns:p14="http://schemas.microsoft.com/office/powerpoint/2010/main" val="4140244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DC3813-4031-45B3-F22E-F794880863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60FA571-D209-12CA-C13C-09F4ED63B3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12A4A-1CBB-E45B-127C-F1C7A17DA9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E0569A-7D66-4BFE-BC29-693283D0E4BD}" type="datetime1">
              <a:rPr lang="en-US" smtClean="0"/>
              <a:t>3/2/2023</a:t>
            </a:fld>
            <a:endParaRPr lang="en-US"/>
          </a:p>
        </p:txBody>
      </p:sp>
      <p:sp>
        <p:nvSpPr>
          <p:cNvPr id="5" name="Footer Placeholder 4">
            <a:extLst>
              <a:ext uri="{FF2B5EF4-FFF2-40B4-BE49-F238E27FC236}">
                <a16:creationId xmlns:a16="http://schemas.microsoft.com/office/drawing/2014/main" id="{A2CD9BDF-DD89-0811-AE69-D2439F9E1D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3AEBEE4-EF89-20E1-1D3E-6174862D6A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71BAA5-2924-489C-BFA1-14A6547152CC}" type="slidenum">
              <a:rPr lang="en-US" smtClean="0"/>
              <a:t>‹#›</a:t>
            </a:fld>
            <a:endParaRPr lang="en-US"/>
          </a:p>
        </p:txBody>
      </p:sp>
    </p:spTree>
    <p:extLst>
      <p:ext uri="{BB962C8B-B14F-4D97-AF65-F5344CB8AC3E}">
        <p14:creationId xmlns:p14="http://schemas.microsoft.com/office/powerpoint/2010/main" val="1155296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32523-AF01-E8F4-9C6F-57F7A77C0300}"/>
              </a:ext>
            </a:extLst>
          </p:cNvPr>
          <p:cNvSpPr>
            <a:spLocks noGrp="1"/>
          </p:cNvSpPr>
          <p:nvPr>
            <p:ph type="ctrTitle"/>
          </p:nvPr>
        </p:nvSpPr>
        <p:spPr/>
        <p:txBody>
          <a:bodyPr/>
          <a:lstStyle/>
          <a:p>
            <a:r>
              <a:rPr lang="en-US" dirty="0"/>
              <a:t>ESCWA Estimations</a:t>
            </a:r>
          </a:p>
        </p:txBody>
      </p:sp>
      <p:sp>
        <p:nvSpPr>
          <p:cNvPr id="3" name="Subtitle 2">
            <a:extLst>
              <a:ext uri="{FF2B5EF4-FFF2-40B4-BE49-F238E27FC236}">
                <a16:creationId xmlns:a16="http://schemas.microsoft.com/office/drawing/2014/main" id="{956E09C6-9634-3A09-7726-D0A2379BF8A7}"/>
              </a:ext>
            </a:extLst>
          </p:cNvPr>
          <p:cNvSpPr>
            <a:spLocks noGrp="1"/>
          </p:cNvSpPr>
          <p:nvPr>
            <p:ph type="subTitle" idx="1"/>
          </p:nvPr>
        </p:nvSpPr>
        <p:spPr/>
        <p:txBody>
          <a:bodyPr/>
          <a:lstStyle/>
          <a:p>
            <a:endParaRPr lang="en-US" dirty="0"/>
          </a:p>
        </p:txBody>
      </p:sp>
      <p:sp>
        <p:nvSpPr>
          <p:cNvPr id="4" name="Slide Number Placeholder 3">
            <a:extLst>
              <a:ext uri="{FF2B5EF4-FFF2-40B4-BE49-F238E27FC236}">
                <a16:creationId xmlns:a16="http://schemas.microsoft.com/office/drawing/2014/main" id="{5372525B-079F-23D8-CE1E-4CA141FA472A}"/>
              </a:ext>
            </a:extLst>
          </p:cNvPr>
          <p:cNvSpPr>
            <a:spLocks noGrp="1"/>
          </p:cNvSpPr>
          <p:nvPr>
            <p:ph type="sldNum" sz="quarter" idx="12"/>
          </p:nvPr>
        </p:nvSpPr>
        <p:spPr/>
        <p:txBody>
          <a:bodyPr/>
          <a:lstStyle/>
          <a:p>
            <a:fld id="{3B71BAA5-2924-489C-BFA1-14A6547152CC}" type="slidenum">
              <a:rPr lang="en-US" smtClean="0"/>
              <a:t>1</a:t>
            </a:fld>
            <a:endParaRPr lang="en-US"/>
          </a:p>
        </p:txBody>
      </p:sp>
    </p:spTree>
    <p:extLst>
      <p:ext uri="{BB962C8B-B14F-4D97-AF65-F5344CB8AC3E}">
        <p14:creationId xmlns:p14="http://schemas.microsoft.com/office/powerpoint/2010/main" val="1608543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10641-F720-0410-21B8-2C1D9AD7879B}"/>
              </a:ext>
            </a:extLst>
          </p:cNvPr>
          <p:cNvSpPr>
            <a:spLocks noGrp="1"/>
          </p:cNvSpPr>
          <p:nvPr>
            <p:ph type="title"/>
          </p:nvPr>
        </p:nvSpPr>
        <p:spPr/>
        <p:txBody>
          <a:bodyPr/>
          <a:lstStyle/>
          <a:p>
            <a:r>
              <a:rPr lang="en-US" dirty="0"/>
              <a:t>Population</a:t>
            </a:r>
          </a:p>
        </p:txBody>
      </p:sp>
      <p:sp>
        <p:nvSpPr>
          <p:cNvPr id="3" name="Content Placeholder 2">
            <a:extLst>
              <a:ext uri="{FF2B5EF4-FFF2-40B4-BE49-F238E27FC236}">
                <a16:creationId xmlns:a16="http://schemas.microsoft.com/office/drawing/2014/main" id="{EDA0F5F5-981C-E717-DF28-97F695553B96}"/>
              </a:ext>
            </a:extLst>
          </p:cNvPr>
          <p:cNvSpPr>
            <a:spLocks noGrp="1"/>
          </p:cNvSpPr>
          <p:nvPr>
            <p:ph idx="1"/>
          </p:nvPr>
        </p:nvSpPr>
        <p:spPr/>
        <p:txBody>
          <a:bodyPr anchor="ctr">
            <a:normAutofit/>
          </a:bodyPr>
          <a:lstStyle/>
          <a:p>
            <a:pPr marL="0" indent="0">
              <a:buNone/>
            </a:pPr>
            <a:r>
              <a:rPr lang="en-US" sz="2000" dirty="0">
                <a:latin typeface="Times New Roman" panose="02020603050405020304" pitchFamily="18" charset="0"/>
                <a:cs typeface="Times New Roman" panose="02020603050405020304" pitchFamily="18" charset="0"/>
              </a:rPr>
              <a:t>Table 1.1: Population estimates by year, age groups, nationals/non-nationals, urban/rural, sex and country</a:t>
            </a:r>
          </a:p>
          <a:p>
            <a:pPr lvl="1"/>
            <a:r>
              <a:rPr lang="en-US" sz="1800" dirty="0">
                <a:latin typeface="Times New Roman" panose="02020603050405020304" pitchFamily="18" charset="0"/>
                <a:cs typeface="Times New Roman" panose="02020603050405020304" pitchFamily="18" charset="0"/>
              </a:rPr>
              <a:t>Age based estimations were done through population size distribution per UN Population Prospects (UN PPs)</a:t>
            </a:r>
          </a:p>
          <a:p>
            <a:pPr lvl="1"/>
            <a:r>
              <a:rPr lang="en-US" sz="1800" dirty="0">
                <a:latin typeface="Times New Roman" panose="02020603050405020304" pitchFamily="18" charset="0"/>
                <a:cs typeface="Times New Roman" panose="02020603050405020304" pitchFamily="18" charset="0"/>
              </a:rPr>
              <a:t>National/Non-national estimations were made if national/non-national population size were reported by the country for the corresponding year.</a:t>
            </a:r>
          </a:p>
          <a:p>
            <a:pPr lvl="1"/>
            <a:r>
              <a:rPr lang="en-US" sz="1800" dirty="0">
                <a:latin typeface="Times New Roman" panose="02020603050405020304" pitchFamily="18" charset="0"/>
                <a:cs typeface="Times New Roman" panose="02020603050405020304" pitchFamily="18" charset="0"/>
              </a:rPr>
              <a:t>Urban/rural was not estimated</a:t>
            </a:r>
          </a:p>
          <a:p>
            <a:pPr lvl="1"/>
            <a:r>
              <a:rPr lang="en-US" sz="1800" dirty="0">
                <a:latin typeface="Times New Roman" panose="02020603050405020304" pitchFamily="18" charset="0"/>
                <a:cs typeface="Times New Roman" panose="02020603050405020304" pitchFamily="18" charset="0"/>
              </a:rPr>
              <a:t>Gender distribution was made through the UN PPs’ gender segregated projections.</a:t>
            </a:r>
          </a:p>
          <a:p>
            <a:pPr lvl="1"/>
            <a:r>
              <a:rPr lang="en-US" sz="1400" b="1" i="1" dirty="0">
                <a:latin typeface="Times New Roman" panose="02020603050405020304" pitchFamily="18" charset="0"/>
                <a:cs typeface="Times New Roman" panose="02020603050405020304" pitchFamily="18" charset="0"/>
              </a:rPr>
              <a:t>Special Note: No estimates were done for Saudi Arabia nor were there data imported. At least in my version, I am unaware of what Ipek ended up doing. This is because the estimations were far from what Saudi reported in their NSO data. However, I could not use there NSO data because of multiple reported contradictory numbers for the same year. Consider the year 2001 there were three different reported numbers (one in their data portal, one in their archived publication, and one in their visualization data portal). As this was going to be a primary starting point for estimations I chose to leave it. Hopefully Saudi can clarify which number they endorse during the TAG meeting.</a:t>
            </a:r>
          </a:p>
          <a:p>
            <a:pPr lvl="1"/>
            <a:endParaRPr lang="en-US"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BA8F099-6110-1DAD-FBA4-88A7746B49EA}"/>
              </a:ext>
            </a:extLst>
          </p:cNvPr>
          <p:cNvSpPr>
            <a:spLocks noGrp="1"/>
          </p:cNvSpPr>
          <p:nvPr>
            <p:ph type="sldNum" sz="quarter" idx="12"/>
          </p:nvPr>
        </p:nvSpPr>
        <p:spPr/>
        <p:txBody>
          <a:bodyPr/>
          <a:lstStyle/>
          <a:p>
            <a:fld id="{3B71BAA5-2924-489C-BFA1-14A6547152CC}" type="slidenum">
              <a:rPr lang="en-US" smtClean="0"/>
              <a:t>2</a:t>
            </a:fld>
            <a:endParaRPr lang="en-US"/>
          </a:p>
        </p:txBody>
      </p:sp>
    </p:spTree>
    <p:extLst>
      <p:ext uri="{BB962C8B-B14F-4D97-AF65-F5344CB8AC3E}">
        <p14:creationId xmlns:p14="http://schemas.microsoft.com/office/powerpoint/2010/main" val="1570950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B94BC-F21C-B83F-F65B-4FB35B3FBB9D}"/>
              </a:ext>
            </a:extLst>
          </p:cNvPr>
          <p:cNvSpPr>
            <a:spLocks noGrp="1"/>
          </p:cNvSpPr>
          <p:nvPr>
            <p:ph type="title"/>
          </p:nvPr>
        </p:nvSpPr>
        <p:spPr/>
        <p:txBody>
          <a:bodyPr/>
          <a:lstStyle/>
          <a:p>
            <a:r>
              <a:rPr lang="en-US" dirty="0"/>
              <a:t>Population (Cont’d)</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005CA24-A893-94DA-6B72-2F786AB45076}"/>
                  </a:ext>
                </a:extLst>
              </p:cNvPr>
              <p:cNvSpPr>
                <a:spLocks noGrp="1"/>
              </p:cNvSpPr>
              <p:nvPr>
                <p:ph idx="1"/>
              </p:nvPr>
            </p:nvSpPr>
            <p:spPr/>
            <p:txBody>
              <a:bodyPr anchor="ctr">
                <a:normAutofit/>
              </a:bodyPr>
              <a:lstStyle/>
              <a:p>
                <a:r>
                  <a:rPr lang="en-US" sz="2000" dirty="0">
                    <a:latin typeface="Times New Roman" panose="02020603050405020304" pitchFamily="18" charset="0"/>
                    <a:cs typeface="Times New Roman" panose="02020603050405020304" pitchFamily="18" charset="0"/>
                  </a:rPr>
                  <a:t>Table 1.2 Population growth rates by year and country</a:t>
                </a:r>
              </a:p>
              <a:p>
                <a:pPr lvl="1"/>
                <a:r>
                  <a:rPr lang="en-US" sz="1800" dirty="0">
                    <a:effectLst/>
                    <a:latin typeface="Times New Roman" panose="02020603050405020304" pitchFamily="18" charset="0"/>
                    <a:ea typeface="Calibri" panose="020F0502020204030204" pitchFamily="34" charset="0"/>
                    <a:cs typeface="Times New Roman" panose="02020603050405020304" pitchFamily="18" charset="0"/>
                  </a:rPr>
                  <a:t>Estimations where consecutive population size was available: </a:t>
                </a:r>
                <a14:m>
                  <m:oMath xmlns:m="http://schemas.openxmlformats.org/officeDocument/2006/math">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f>
                          <m:f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𝐶𝑢𝑟𝑟𝑒𝑛𝑡</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𝑌𝑒𝑎𝑟</m:t>
                            </m:r>
                            <m:r>
                              <a:rPr lang="en-US" sz="1800" i="1">
                                <a:effectLst/>
                                <a:latin typeface="Cambria Math" panose="02040503050406030204" pitchFamily="18" charset="0"/>
                                <a:ea typeface="Calibri" panose="020F0502020204030204" pitchFamily="34" charset="0"/>
                                <a:cs typeface="Times New Roman" panose="02020603050405020304" pitchFamily="18" charset="0"/>
                              </a:rPr>
                              <m:t> – </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𝑃𝑟𝑒𝑣𝑖𝑜𝑢𝑠</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𝑌𝑒𝑎𝑟</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𝑃𝑟𝑒𝑣𝑖𝑜𝑢𝑠</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𝑌𝑒𝑎𝑟</m:t>
                            </m:r>
                          </m:den>
                        </m:f>
                      </m:e>
                    </m:d>
                    <m:r>
                      <a:rPr lang="en-US" sz="1800" i="1">
                        <a:effectLst/>
                        <a:latin typeface="Cambria Math" panose="02040503050406030204" pitchFamily="18" charset="0"/>
                        <a:ea typeface="Calibri" panose="020F0502020204030204" pitchFamily="34" charset="0"/>
                        <a:cs typeface="Times New Roman" panose="02020603050405020304" pitchFamily="18" charset="0"/>
                      </a:rPr>
                      <m:t>×100</m:t>
                    </m:r>
                  </m:oMath>
                </a14:m>
                <a:endParaRPr lang="en-US" sz="1800" i="1"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Table 1.3. Sex ratio (males per 100 females) by year and country</a:t>
                </a:r>
              </a:p>
              <a:p>
                <a:pPr lvl="1"/>
                <a:r>
                  <a:rPr lang="en-US" sz="1800" dirty="0">
                    <a:effectLst/>
                    <a:latin typeface="Times New Roman" panose="02020603050405020304" pitchFamily="18" charset="0"/>
                    <a:ea typeface="Calibri" panose="020F0502020204030204" pitchFamily="34" charset="0"/>
                    <a:cs typeface="Times New Roman" panose="02020603050405020304" pitchFamily="18" charset="0"/>
                  </a:rPr>
                  <a:t>Estimations: </a:t>
                </a:r>
                <a14:m>
                  <m:oMath xmlns:m="http://schemas.openxmlformats.org/officeDocument/2006/math">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f>
                          <m:f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𝑀𝑎𝑙𝑒</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𝑃𝑜𝑝𝑢𝑙𝑎𝑡𝑖𝑜𝑛</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𝐹𝑒𝑚𝑎𝑙𝑒</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𝑃𝑜𝑝𝑢𝑙𝑎𝑡𝑖𝑜𝑛</m:t>
                            </m:r>
                          </m:den>
                        </m:f>
                      </m:e>
                    </m:d>
                    <m:r>
                      <a:rPr lang="en-US" sz="1800" i="1">
                        <a:effectLst/>
                        <a:latin typeface="Cambria Math" panose="02040503050406030204" pitchFamily="18" charset="0"/>
                        <a:ea typeface="Calibri" panose="020F0502020204030204" pitchFamily="34" charset="0"/>
                        <a:cs typeface="Times New Roman" panose="02020603050405020304" pitchFamily="18" charset="0"/>
                      </a:rPr>
                      <m:t>×100</m:t>
                    </m:r>
                  </m:oMath>
                </a14:m>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Table 1.4 Total fertility rates (births per 1,000 women aged 15-49) by country, nationality, residence and year</a:t>
                </a:r>
              </a:p>
              <a:p>
                <a:pPr lvl="1"/>
                <a:r>
                  <a:rPr lang="en-US" sz="1800" dirty="0">
                    <a:latin typeface="Times New Roman" panose="02020603050405020304" pitchFamily="18" charset="0"/>
                    <a:cs typeface="Times New Roman" panose="02020603050405020304" pitchFamily="18" charset="0"/>
                  </a:rPr>
                  <a:t>Only Qatar provided enough data to calculate TFR.</a:t>
                </a:r>
              </a:p>
              <a:p>
                <a:pPr lvl="1"/>
                <a:r>
                  <a:rPr lang="en-US" sz="1800" dirty="0">
                    <a:latin typeface="Times New Roman" panose="02020603050405020304" pitchFamily="18" charset="0"/>
                    <a:cs typeface="Times New Roman" panose="02020603050405020304" pitchFamily="18" charset="0"/>
                  </a:rPr>
                  <a:t>Use custodian data for some, but not all due to great variations with what little data was reported by NSOs</a:t>
                </a:r>
              </a:p>
            </p:txBody>
          </p:sp>
        </mc:Choice>
        <mc:Fallback xmlns="">
          <p:sp>
            <p:nvSpPr>
              <p:cNvPr id="3" name="Content Placeholder 2">
                <a:extLst>
                  <a:ext uri="{FF2B5EF4-FFF2-40B4-BE49-F238E27FC236}">
                    <a16:creationId xmlns:a16="http://schemas.microsoft.com/office/drawing/2014/main" id="{7005CA24-A893-94DA-6B72-2F786AB45076}"/>
                  </a:ext>
                </a:extLst>
              </p:cNvPr>
              <p:cNvSpPr>
                <a:spLocks noGrp="1" noRot="1" noChangeAspect="1" noMove="1" noResize="1" noEditPoints="1" noAdjustHandles="1" noChangeArrowheads="1" noChangeShapeType="1" noTextEdit="1"/>
              </p:cNvSpPr>
              <p:nvPr>
                <p:ph idx="1"/>
              </p:nvPr>
            </p:nvSpPr>
            <p:spPr>
              <a:blipFill>
                <a:blip r:embed="rId2"/>
                <a:stretch>
                  <a:fillRect l="-522"/>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EDB07FDB-A30F-C0A7-03FD-3770F0C6060E}"/>
              </a:ext>
            </a:extLst>
          </p:cNvPr>
          <p:cNvSpPr>
            <a:spLocks noGrp="1"/>
          </p:cNvSpPr>
          <p:nvPr>
            <p:ph type="sldNum" sz="quarter" idx="12"/>
          </p:nvPr>
        </p:nvSpPr>
        <p:spPr/>
        <p:txBody>
          <a:bodyPr/>
          <a:lstStyle/>
          <a:p>
            <a:fld id="{3B71BAA5-2924-489C-BFA1-14A6547152CC}" type="slidenum">
              <a:rPr lang="en-US" smtClean="0"/>
              <a:t>3</a:t>
            </a:fld>
            <a:endParaRPr lang="en-US"/>
          </a:p>
        </p:txBody>
      </p:sp>
    </p:spTree>
    <p:extLst>
      <p:ext uri="{BB962C8B-B14F-4D97-AF65-F5344CB8AC3E}">
        <p14:creationId xmlns:p14="http://schemas.microsoft.com/office/powerpoint/2010/main" val="2091120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B94BC-F21C-B83F-F65B-4FB35B3FBB9D}"/>
              </a:ext>
            </a:extLst>
          </p:cNvPr>
          <p:cNvSpPr>
            <a:spLocks noGrp="1"/>
          </p:cNvSpPr>
          <p:nvPr>
            <p:ph type="title"/>
          </p:nvPr>
        </p:nvSpPr>
        <p:spPr/>
        <p:txBody>
          <a:bodyPr/>
          <a:lstStyle/>
          <a:p>
            <a:r>
              <a:rPr lang="en-US" dirty="0"/>
              <a:t>Population (Cont’d)</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005CA24-A893-94DA-6B72-2F786AB45076}"/>
                  </a:ext>
                </a:extLst>
              </p:cNvPr>
              <p:cNvSpPr>
                <a:spLocks noGrp="1"/>
              </p:cNvSpPr>
              <p:nvPr>
                <p:ph idx="1"/>
              </p:nvPr>
            </p:nvSpPr>
            <p:spPr/>
            <p:txBody>
              <a:bodyPr anchor="ctr">
                <a:normAutofit/>
              </a:bodyPr>
              <a:lstStyle/>
              <a:p>
                <a:r>
                  <a:rPr lang="en-US" sz="2000" dirty="0">
                    <a:latin typeface="Times New Roman" panose="02020603050405020304" pitchFamily="18" charset="0"/>
                    <a:cs typeface="Times New Roman" panose="02020603050405020304" pitchFamily="18" charset="0"/>
                  </a:rPr>
                  <a:t>Table 1.5 Age specific fertility rate (births per 1,000 women)  by country and year</a:t>
                </a:r>
              </a:p>
              <a:p>
                <a:pPr lvl="1"/>
                <a:r>
                  <a:rPr lang="en-US" sz="1800" dirty="0">
                    <a:effectLst/>
                    <a:latin typeface="Times New Roman" panose="02020603050405020304" pitchFamily="18" charset="0"/>
                    <a:ea typeface="Calibri" panose="020F0502020204030204" pitchFamily="34" charset="0"/>
                    <a:cs typeface="Times New Roman" panose="02020603050405020304" pitchFamily="18" charset="0"/>
                  </a:rPr>
                  <a:t>Estimations: </a:t>
                </a:r>
                <a14:m>
                  <m:oMath xmlns:m="http://schemas.openxmlformats.org/officeDocument/2006/math">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f>
                          <m:f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b="0" i="1" smtClean="0">
                                <a:effectLst/>
                                <a:latin typeface="Cambria Math" panose="02040503050406030204" pitchFamily="18" charset="0"/>
                                <a:ea typeface="Calibri" panose="020F0502020204030204" pitchFamily="34" charset="0"/>
                                <a:cs typeface="Times New Roman" panose="02020603050405020304" pitchFamily="18" charset="0"/>
                              </a:rPr>
                              <m:t>𝐵𝑖𝑟𝑡h𝑠</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𝐹𝑒𝑚𝑎𝑙𝑒</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𝑃𝑜𝑝𝑢𝑙𝑎𝑡𝑖𝑜𝑛</m:t>
                            </m:r>
                          </m:den>
                        </m:f>
                      </m:e>
                    </m:d>
                    <m:r>
                      <a:rPr lang="en-US" sz="1800" i="1">
                        <a:effectLst/>
                        <a:latin typeface="Cambria Math" panose="02040503050406030204" pitchFamily="18" charset="0"/>
                        <a:ea typeface="Calibri" panose="020F0502020204030204" pitchFamily="34" charset="0"/>
                        <a:cs typeface="Times New Roman" panose="02020603050405020304" pitchFamily="18" charset="0"/>
                      </a:rPr>
                      <m:t>×100</m:t>
                    </m:r>
                  </m:oMath>
                </a14:m>
                <a:r>
                  <a:rPr lang="en-US" sz="1800" dirty="0">
                    <a:latin typeface="Times New Roman" panose="02020603050405020304" pitchFamily="18" charset="0"/>
                    <a:cs typeface="Times New Roman" panose="02020603050405020304" pitchFamily="18" charset="0"/>
                  </a:rPr>
                  <a:t>0</a:t>
                </a:r>
              </a:p>
              <a:p>
                <a:r>
                  <a:rPr lang="en-US" sz="2000" dirty="0">
                    <a:latin typeface="Times New Roman" panose="02020603050405020304" pitchFamily="18" charset="0"/>
                    <a:cs typeface="Times New Roman" panose="02020603050405020304" pitchFamily="18" charset="0"/>
                  </a:rPr>
                  <a:t>Table 1.6. Life expectancy at birth for total population, by country, sex and years</a:t>
                </a:r>
              </a:p>
              <a:p>
                <a:pPr lvl="1"/>
                <a:r>
                  <a:rPr lang="en-US" sz="1800" dirty="0">
                    <a:latin typeface="Times New Roman" panose="02020603050405020304" pitchFamily="18" charset="0"/>
                    <a:cs typeface="Times New Roman" panose="02020603050405020304" pitchFamily="18" charset="0"/>
                  </a:rPr>
                  <a:t>Data was acquired from WHO</a:t>
                </a:r>
              </a:p>
              <a:p>
                <a:r>
                  <a:rPr lang="en-US" sz="2000" dirty="0">
                    <a:latin typeface="Times New Roman" panose="02020603050405020304" pitchFamily="18" charset="0"/>
                    <a:cs typeface="Times New Roman" panose="02020603050405020304" pitchFamily="18" charset="0"/>
                  </a:rPr>
                  <a:t>Table 1.7, 1.8  Infant (&lt;1) and children (&lt;5) mortality rates by sex, country and year</a:t>
                </a:r>
              </a:p>
              <a:p>
                <a:pPr lvl="1"/>
                <a:r>
                  <a:rPr lang="en-US" sz="1800" dirty="0">
                    <a:latin typeface="Times New Roman" panose="02020603050405020304" pitchFamily="18" charset="0"/>
                    <a:cs typeface="Times New Roman" panose="02020603050405020304" pitchFamily="18" charset="0"/>
                  </a:rPr>
                  <a:t>Data was acquired from UNCIEF (where available)</a:t>
                </a:r>
              </a:p>
            </p:txBody>
          </p:sp>
        </mc:Choice>
        <mc:Fallback xmlns="">
          <p:sp>
            <p:nvSpPr>
              <p:cNvPr id="3" name="Content Placeholder 2">
                <a:extLst>
                  <a:ext uri="{FF2B5EF4-FFF2-40B4-BE49-F238E27FC236}">
                    <a16:creationId xmlns:a16="http://schemas.microsoft.com/office/drawing/2014/main" id="{7005CA24-A893-94DA-6B72-2F786AB45076}"/>
                  </a:ext>
                </a:extLst>
              </p:cNvPr>
              <p:cNvSpPr>
                <a:spLocks noGrp="1" noRot="1" noChangeAspect="1" noMove="1" noResize="1" noEditPoints="1" noAdjustHandles="1" noChangeArrowheads="1" noChangeShapeType="1" noTextEdit="1"/>
              </p:cNvSpPr>
              <p:nvPr>
                <p:ph idx="1"/>
              </p:nvPr>
            </p:nvSpPr>
            <p:spPr>
              <a:blipFill>
                <a:blip r:embed="rId2"/>
                <a:stretch>
                  <a:fillRect l="-522"/>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EE76BF76-2CDC-665C-328D-F504CCFE3FEA}"/>
              </a:ext>
            </a:extLst>
          </p:cNvPr>
          <p:cNvSpPr>
            <a:spLocks noGrp="1"/>
          </p:cNvSpPr>
          <p:nvPr>
            <p:ph type="sldNum" sz="quarter" idx="12"/>
          </p:nvPr>
        </p:nvSpPr>
        <p:spPr/>
        <p:txBody>
          <a:bodyPr/>
          <a:lstStyle/>
          <a:p>
            <a:fld id="{3B71BAA5-2924-489C-BFA1-14A6547152CC}" type="slidenum">
              <a:rPr lang="en-US" smtClean="0"/>
              <a:t>4</a:t>
            </a:fld>
            <a:endParaRPr lang="en-US"/>
          </a:p>
        </p:txBody>
      </p:sp>
    </p:spTree>
    <p:extLst>
      <p:ext uri="{BB962C8B-B14F-4D97-AF65-F5344CB8AC3E}">
        <p14:creationId xmlns:p14="http://schemas.microsoft.com/office/powerpoint/2010/main" val="2029976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F61B0-1F27-D352-69BB-330EE2A1F1B2}"/>
              </a:ext>
            </a:extLst>
          </p:cNvPr>
          <p:cNvSpPr>
            <a:spLocks noGrp="1"/>
          </p:cNvSpPr>
          <p:nvPr>
            <p:ph type="title"/>
          </p:nvPr>
        </p:nvSpPr>
        <p:spPr/>
        <p:txBody>
          <a:bodyPr/>
          <a:lstStyle/>
          <a:p>
            <a:r>
              <a:rPr lang="en-US" dirty="0"/>
              <a:t>Health</a:t>
            </a:r>
          </a:p>
        </p:txBody>
      </p:sp>
      <p:sp>
        <p:nvSpPr>
          <p:cNvPr id="3" name="Content Placeholder 2">
            <a:extLst>
              <a:ext uri="{FF2B5EF4-FFF2-40B4-BE49-F238E27FC236}">
                <a16:creationId xmlns:a16="http://schemas.microsoft.com/office/drawing/2014/main" id="{13EE9998-1157-18C4-6DA8-DAC91717EB3F}"/>
              </a:ext>
            </a:extLst>
          </p:cNvPr>
          <p:cNvSpPr>
            <a:spLocks noGrp="1"/>
          </p:cNvSpPr>
          <p:nvPr>
            <p:ph idx="1"/>
          </p:nvPr>
        </p:nvSpPr>
        <p:spPr/>
        <p:txBody>
          <a:bodyPr anchor="ctr">
            <a:normAutofit/>
          </a:bodyPr>
          <a:lstStyle/>
          <a:p>
            <a:r>
              <a:rPr lang="en-US" sz="2000" dirty="0"/>
              <a:t>Table 2.1 Maternal mortality ratio (maternal deaths per 100,000 livebirths) by country and year</a:t>
            </a:r>
          </a:p>
          <a:p>
            <a:pPr lvl="1"/>
            <a:r>
              <a:rPr lang="en-US" sz="1800" dirty="0"/>
              <a:t>Calculated for nations that provided </a:t>
            </a:r>
          </a:p>
          <a:p>
            <a:r>
              <a:rPr lang="en-US" sz="2000" dirty="0"/>
              <a:t>Table 2.2 Percentage of births attended by skilled health personnel by country, residence and year</a:t>
            </a:r>
          </a:p>
          <a:p>
            <a:pPr lvl="1"/>
            <a:r>
              <a:rPr lang="en-US" sz="1800" dirty="0"/>
              <a:t>I only calculated births in Saudi Arabia using data from a separate table that listed births by location, including hospitals and an "others" category. I assumed births in hospitals had skilled attendants, while those in the "others" category did not. I compared my calculated numbers to reported numbers for years with available data and found a close match, so I used the same method for other years.</a:t>
            </a:r>
          </a:p>
          <a:p>
            <a:r>
              <a:rPr lang="en-US" sz="2000" dirty="0"/>
              <a:t>Table 2.5 Percentage of contraception use (any method vs. modern method) by country and available years during the 2000s</a:t>
            </a:r>
          </a:p>
          <a:p>
            <a:pPr lvl="1"/>
            <a:r>
              <a:rPr lang="en-US" sz="1800" dirty="0"/>
              <a:t>I performed similar calculations for Egypt, UAE, and Qatar using data available in past NSO reports. </a:t>
            </a:r>
          </a:p>
        </p:txBody>
      </p:sp>
      <p:sp>
        <p:nvSpPr>
          <p:cNvPr id="4" name="Slide Number Placeholder 3">
            <a:extLst>
              <a:ext uri="{FF2B5EF4-FFF2-40B4-BE49-F238E27FC236}">
                <a16:creationId xmlns:a16="http://schemas.microsoft.com/office/drawing/2014/main" id="{F97404FA-61C6-A910-8A1A-63BAC53713D3}"/>
              </a:ext>
            </a:extLst>
          </p:cNvPr>
          <p:cNvSpPr>
            <a:spLocks noGrp="1"/>
          </p:cNvSpPr>
          <p:nvPr>
            <p:ph type="sldNum" sz="quarter" idx="12"/>
          </p:nvPr>
        </p:nvSpPr>
        <p:spPr/>
        <p:txBody>
          <a:bodyPr/>
          <a:lstStyle/>
          <a:p>
            <a:fld id="{3B71BAA5-2924-489C-BFA1-14A6547152CC}" type="slidenum">
              <a:rPr lang="en-US" smtClean="0"/>
              <a:t>5</a:t>
            </a:fld>
            <a:endParaRPr lang="en-US"/>
          </a:p>
        </p:txBody>
      </p:sp>
    </p:spTree>
    <p:extLst>
      <p:ext uri="{BB962C8B-B14F-4D97-AF65-F5344CB8AC3E}">
        <p14:creationId xmlns:p14="http://schemas.microsoft.com/office/powerpoint/2010/main" val="4084697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6818F-09E3-5F52-A68D-B07F1156162F}"/>
              </a:ext>
            </a:extLst>
          </p:cNvPr>
          <p:cNvSpPr>
            <a:spLocks noGrp="1"/>
          </p:cNvSpPr>
          <p:nvPr>
            <p:ph type="title"/>
          </p:nvPr>
        </p:nvSpPr>
        <p:spPr/>
        <p:txBody>
          <a:bodyPr/>
          <a:lstStyle/>
          <a:p>
            <a:r>
              <a:rPr lang="en-US" dirty="0"/>
              <a:t>Health (Cont’d)</a:t>
            </a:r>
          </a:p>
        </p:txBody>
      </p:sp>
      <p:sp>
        <p:nvSpPr>
          <p:cNvPr id="3" name="Content Placeholder 2">
            <a:extLst>
              <a:ext uri="{FF2B5EF4-FFF2-40B4-BE49-F238E27FC236}">
                <a16:creationId xmlns:a16="http://schemas.microsoft.com/office/drawing/2014/main" id="{C2AC59C7-6522-1C57-A714-C6D4F2AA4568}"/>
              </a:ext>
            </a:extLst>
          </p:cNvPr>
          <p:cNvSpPr>
            <a:spLocks noGrp="1"/>
          </p:cNvSpPr>
          <p:nvPr>
            <p:ph idx="1"/>
          </p:nvPr>
        </p:nvSpPr>
        <p:spPr/>
        <p:txBody>
          <a:bodyPr anchor="ctr">
            <a:normAutofit/>
          </a:bodyPr>
          <a:lstStyle/>
          <a:p>
            <a:r>
              <a:rPr lang="en-US" sz="2000" dirty="0"/>
              <a:t>Table 2.6 Percentage of Diphtheria, Pertussis and Tetanus (DPT), measles, BCG, polio and hepatitis percentage immunization status for children aged 12-23 months, by country, sex and year</a:t>
            </a:r>
          </a:p>
          <a:p>
            <a:pPr lvl="1"/>
            <a:r>
              <a:rPr lang="en-US" sz="1800" dirty="0"/>
              <a:t>No estimates. Used some WHO data were available.</a:t>
            </a:r>
          </a:p>
          <a:p>
            <a:r>
              <a:rPr lang="en-US" sz="2000" dirty="0"/>
              <a:t>Table 2.20 Percentage distribution and number of disabilities by type, country and year</a:t>
            </a:r>
          </a:p>
          <a:p>
            <a:pPr lvl="1"/>
            <a:r>
              <a:rPr lang="en-US" sz="1800" dirty="0"/>
              <a:t>Not estimates, WHO provided some of this data; however, reports of same years varied  greatly from NSO data, so it was disregarded.</a:t>
            </a:r>
          </a:p>
          <a:p>
            <a:r>
              <a:rPr lang="en-US" sz="2000" dirty="0"/>
              <a:t>Table 2.24,25.26 Density of Personnel by country, and year</a:t>
            </a:r>
          </a:p>
          <a:p>
            <a:pPr lvl="1"/>
            <a:r>
              <a:rPr lang="en-US" sz="1800" dirty="0"/>
              <a:t>Calculated. Number of population per one personnel and health personnel per 100,000 population.</a:t>
            </a:r>
          </a:p>
          <a:p>
            <a:r>
              <a:rPr lang="en-US" sz="2000" dirty="0"/>
              <a:t>Table 2.27,28 Density of Assets by country, and year</a:t>
            </a:r>
          </a:p>
          <a:p>
            <a:pPr lvl="1"/>
            <a:r>
              <a:rPr lang="en-US" sz="1800" dirty="0"/>
              <a:t>Calculated. Example: Number of beds available, so it’s used to calculate the average number of population per bed.</a:t>
            </a:r>
          </a:p>
          <a:p>
            <a:endParaRPr lang="en-US" dirty="0"/>
          </a:p>
        </p:txBody>
      </p:sp>
      <p:sp>
        <p:nvSpPr>
          <p:cNvPr id="4" name="Slide Number Placeholder 3">
            <a:extLst>
              <a:ext uri="{FF2B5EF4-FFF2-40B4-BE49-F238E27FC236}">
                <a16:creationId xmlns:a16="http://schemas.microsoft.com/office/drawing/2014/main" id="{1680556D-AED7-9258-9D0F-F0EE8979B511}"/>
              </a:ext>
            </a:extLst>
          </p:cNvPr>
          <p:cNvSpPr>
            <a:spLocks noGrp="1"/>
          </p:cNvSpPr>
          <p:nvPr>
            <p:ph type="sldNum" sz="quarter" idx="12"/>
          </p:nvPr>
        </p:nvSpPr>
        <p:spPr/>
        <p:txBody>
          <a:bodyPr/>
          <a:lstStyle/>
          <a:p>
            <a:fld id="{3B71BAA5-2924-489C-BFA1-14A6547152CC}" type="slidenum">
              <a:rPr lang="en-US" smtClean="0"/>
              <a:t>6</a:t>
            </a:fld>
            <a:endParaRPr lang="en-US"/>
          </a:p>
        </p:txBody>
      </p:sp>
    </p:spTree>
    <p:extLst>
      <p:ext uri="{BB962C8B-B14F-4D97-AF65-F5344CB8AC3E}">
        <p14:creationId xmlns:p14="http://schemas.microsoft.com/office/powerpoint/2010/main" val="3454595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2D88E-5B11-4113-1877-4C015A01C80C}"/>
              </a:ext>
            </a:extLst>
          </p:cNvPr>
          <p:cNvSpPr>
            <a:spLocks noGrp="1"/>
          </p:cNvSpPr>
          <p:nvPr>
            <p:ph type="title"/>
          </p:nvPr>
        </p:nvSpPr>
        <p:spPr/>
        <p:txBody>
          <a:bodyPr/>
          <a:lstStyle/>
          <a:p>
            <a:r>
              <a:rPr lang="en-US" dirty="0"/>
              <a:t>Vitals</a:t>
            </a:r>
          </a:p>
        </p:txBody>
      </p:sp>
      <p:sp>
        <p:nvSpPr>
          <p:cNvPr id="3" name="Content Placeholder 2">
            <a:extLst>
              <a:ext uri="{FF2B5EF4-FFF2-40B4-BE49-F238E27FC236}">
                <a16:creationId xmlns:a16="http://schemas.microsoft.com/office/drawing/2014/main" id="{C1ADAF3D-8FBE-2E55-0E0E-4D1C1A07DE7F}"/>
              </a:ext>
            </a:extLst>
          </p:cNvPr>
          <p:cNvSpPr>
            <a:spLocks noGrp="1"/>
          </p:cNvSpPr>
          <p:nvPr>
            <p:ph idx="1"/>
          </p:nvPr>
        </p:nvSpPr>
        <p:spPr/>
        <p:txBody>
          <a:bodyPr>
            <a:normAutofit/>
          </a:bodyPr>
          <a:lstStyle/>
          <a:p>
            <a:r>
              <a:rPr lang="en-US" sz="2000" dirty="0"/>
              <a:t>Table 1.14,15 Population Registered marriages and divorces by year nationals/non-nationals, urban/rural and country</a:t>
            </a:r>
          </a:p>
          <a:p>
            <a:pPr lvl="1"/>
            <a:r>
              <a:rPr lang="en-US" sz="1800" dirty="0"/>
              <a:t>Mainly from NSO; no estimates were attempted here</a:t>
            </a:r>
          </a:p>
          <a:p>
            <a:r>
              <a:rPr lang="en-US" sz="2000" dirty="0"/>
              <a:t>Table 1.14, Registered marriages, (2000-2016)</a:t>
            </a:r>
          </a:p>
          <a:p>
            <a:pPr lvl="1"/>
            <a:r>
              <a:rPr lang="en-US" sz="1800" dirty="0"/>
              <a:t>Mainly from NSO; no estimates were attempted here</a:t>
            </a:r>
          </a:p>
          <a:p>
            <a:r>
              <a:rPr lang="en-US" sz="2000" dirty="0"/>
              <a:t>Table 1.15, Registered divorces by country (2000-2016)</a:t>
            </a:r>
          </a:p>
          <a:p>
            <a:pPr lvl="1"/>
            <a:r>
              <a:rPr lang="en-US" sz="1800" dirty="0"/>
              <a:t>Mainly from NSO; no estimates were attempted here</a:t>
            </a:r>
          </a:p>
          <a:p>
            <a:r>
              <a:rPr lang="en-US" sz="2000" dirty="0"/>
              <a:t>Table 1.19 Number of registered livebirths by sex of the child, nationals/non-nationals, urban/rural country and year</a:t>
            </a:r>
          </a:p>
          <a:p>
            <a:pPr lvl="1"/>
            <a:r>
              <a:rPr lang="en-US" sz="1800" dirty="0"/>
              <a:t>NSO Data or UNICEF Data</a:t>
            </a:r>
          </a:p>
          <a:p>
            <a:endParaRPr lang="en-US" dirty="0"/>
          </a:p>
        </p:txBody>
      </p:sp>
      <p:sp>
        <p:nvSpPr>
          <p:cNvPr id="4" name="Slide Number Placeholder 3">
            <a:extLst>
              <a:ext uri="{FF2B5EF4-FFF2-40B4-BE49-F238E27FC236}">
                <a16:creationId xmlns:a16="http://schemas.microsoft.com/office/drawing/2014/main" id="{0A5FDA06-F6F1-BEDD-58BB-7DD6A9B6C110}"/>
              </a:ext>
            </a:extLst>
          </p:cNvPr>
          <p:cNvSpPr>
            <a:spLocks noGrp="1"/>
          </p:cNvSpPr>
          <p:nvPr>
            <p:ph type="sldNum" sz="quarter" idx="12"/>
          </p:nvPr>
        </p:nvSpPr>
        <p:spPr/>
        <p:txBody>
          <a:bodyPr/>
          <a:lstStyle/>
          <a:p>
            <a:fld id="{3B71BAA5-2924-489C-BFA1-14A6547152CC}" type="slidenum">
              <a:rPr lang="en-US" smtClean="0"/>
              <a:t>7</a:t>
            </a:fld>
            <a:endParaRPr lang="en-US"/>
          </a:p>
        </p:txBody>
      </p:sp>
    </p:spTree>
    <p:extLst>
      <p:ext uri="{BB962C8B-B14F-4D97-AF65-F5344CB8AC3E}">
        <p14:creationId xmlns:p14="http://schemas.microsoft.com/office/powerpoint/2010/main" val="1908472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2D88E-5B11-4113-1877-4C015A01C80C}"/>
              </a:ext>
            </a:extLst>
          </p:cNvPr>
          <p:cNvSpPr>
            <a:spLocks noGrp="1"/>
          </p:cNvSpPr>
          <p:nvPr>
            <p:ph type="title"/>
          </p:nvPr>
        </p:nvSpPr>
        <p:spPr/>
        <p:txBody>
          <a:bodyPr/>
          <a:lstStyle/>
          <a:p>
            <a:r>
              <a:rPr lang="en-US" dirty="0"/>
              <a:t>Vitals (Cont’d)</a:t>
            </a:r>
          </a:p>
        </p:txBody>
      </p:sp>
      <p:sp>
        <p:nvSpPr>
          <p:cNvPr id="3" name="Content Placeholder 2">
            <a:extLst>
              <a:ext uri="{FF2B5EF4-FFF2-40B4-BE49-F238E27FC236}">
                <a16:creationId xmlns:a16="http://schemas.microsoft.com/office/drawing/2014/main" id="{C1ADAF3D-8FBE-2E55-0E0E-4D1C1A07DE7F}"/>
              </a:ext>
            </a:extLst>
          </p:cNvPr>
          <p:cNvSpPr>
            <a:spLocks noGrp="1"/>
          </p:cNvSpPr>
          <p:nvPr>
            <p:ph idx="1"/>
          </p:nvPr>
        </p:nvSpPr>
        <p:spPr/>
        <p:txBody>
          <a:bodyPr anchor="ctr">
            <a:normAutofit/>
          </a:bodyPr>
          <a:lstStyle/>
          <a:p>
            <a:r>
              <a:rPr lang="en-US" sz="2000" dirty="0"/>
              <a:t>Table 1.23 Number of registered deaths by age, sex, nationals/non-nationals country and year</a:t>
            </a:r>
          </a:p>
          <a:p>
            <a:pPr lvl="1"/>
            <a:r>
              <a:rPr lang="en-US" sz="1800" dirty="0"/>
              <a:t>NSO Data</a:t>
            </a:r>
          </a:p>
          <a:p>
            <a:r>
              <a:rPr lang="en-US" sz="2000" dirty="0"/>
              <a:t>Table 1.27 Life expectancy at birth for total population, by country, sex and years</a:t>
            </a:r>
          </a:p>
          <a:p>
            <a:pPr lvl="1"/>
            <a:r>
              <a:rPr lang="en-US" sz="1800" dirty="0"/>
              <a:t>UNICEF Data</a:t>
            </a:r>
          </a:p>
          <a:p>
            <a:r>
              <a:rPr lang="en-US" sz="2000" dirty="0"/>
              <a:t>Table 1.28 Selected causes of death (percent) by country and year</a:t>
            </a:r>
          </a:p>
          <a:p>
            <a:pPr lvl="1"/>
            <a:r>
              <a:rPr lang="en-US" sz="1800" dirty="0"/>
              <a:t>Before 2009, countries reported ICD-9 categories. To convert them to the current standard, I matched and re-categorized the ICD-9 codes. </a:t>
            </a:r>
            <a:endParaRPr lang="en-US" dirty="0"/>
          </a:p>
        </p:txBody>
      </p:sp>
      <p:sp>
        <p:nvSpPr>
          <p:cNvPr id="4" name="Slide Number Placeholder 3">
            <a:extLst>
              <a:ext uri="{FF2B5EF4-FFF2-40B4-BE49-F238E27FC236}">
                <a16:creationId xmlns:a16="http://schemas.microsoft.com/office/drawing/2014/main" id="{CA81A64D-82BD-AD44-6F3A-2594DA0B6E7E}"/>
              </a:ext>
            </a:extLst>
          </p:cNvPr>
          <p:cNvSpPr>
            <a:spLocks noGrp="1"/>
          </p:cNvSpPr>
          <p:nvPr>
            <p:ph type="sldNum" sz="quarter" idx="12"/>
          </p:nvPr>
        </p:nvSpPr>
        <p:spPr/>
        <p:txBody>
          <a:bodyPr/>
          <a:lstStyle/>
          <a:p>
            <a:fld id="{3B71BAA5-2924-489C-BFA1-14A6547152CC}" type="slidenum">
              <a:rPr lang="en-US" smtClean="0"/>
              <a:t>8</a:t>
            </a:fld>
            <a:endParaRPr lang="en-US"/>
          </a:p>
        </p:txBody>
      </p:sp>
    </p:spTree>
    <p:extLst>
      <p:ext uri="{BB962C8B-B14F-4D97-AF65-F5344CB8AC3E}">
        <p14:creationId xmlns:p14="http://schemas.microsoft.com/office/powerpoint/2010/main" val="27146873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865</Words>
  <Application>Microsoft Office PowerPoint</Application>
  <PresentationFormat>Widescreen</PresentationFormat>
  <Paragraphs>63</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Cambria Math</vt:lpstr>
      <vt:lpstr>Times New Roman</vt:lpstr>
      <vt:lpstr>Office Theme</vt:lpstr>
      <vt:lpstr>ESCWA Estimations</vt:lpstr>
      <vt:lpstr>Population</vt:lpstr>
      <vt:lpstr>Population (Cont’d)</vt:lpstr>
      <vt:lpstr>Population (Cont’d)</vt:lpstr>
      <vt:lpstr>Health</vt:lpstr>
      <vt:lpstr>Health (Cont’d)</vt:lpstr>
      <vt:lpstr>Vitals</vt:lpstr>
      <vt:lpstr>Vitals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ESCWA Estimations</dc:title>
  <dc:creator>Mohammad Al Abbas</dc:creator>
  <cp:lastModifiedBy>Dina Karanouh</cp:lastModifiedBy>
  <cp:revision>1</cp:revision>
  <dcterms:created xsi:type="dcterms:W3CDTF">2023-03-02T06:11:04Z</dcterms:created>
  <dcterms:modified xsi:type="dcterms:W3CDTF">2023-03-02T07:34:28Z</dcterms:modified>
</cp:coreProperties>
</file>