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8" r:id="rId6"/>
    <p:sldId id="269" r:id="rId7"/>
    <p:sldId id="277" r:id="rId8"/>
    <p:sldId id="278" r:id="rId9"/>
    <p:sldId id="279" r:id="rId10"/>
    <p:sldId id="280" r:id="rId11"/>
    <p:sldId id="281" r:id="rId12"/>
    <p:sldId id="282" r:id="rId13"/>
    <p:sldId id="271" r:id="rId14"/>
    <p:sldId id="272" r:id="rId15"/>
    <p:sldId id="273" r:id="rId16"/>
    <p:sldId id="274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B8228-0D59-4DAB-A0F4-CCFFFB07099C}" type="datetimeFigureOut">
              <a:rPr lang="en-US" smtClean="0"/>
              <a:t>06/12/2012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1ED4B-3DBB-4C06-933F-1BF393252D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5FC7C-255E-43D2-B6B9-F0422B35E8D2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395A7-FA0B-4F6C-A6C7-DF1A5735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CE092D-85B9-46C7-8C88-2524C48A67F2}" type="slidenum">
              <a:rPr lang="en-US"/>
              <a:pPr/>
              <a:t>2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E0BFC-2D0D-48AF-B35D-8B382233457C}" type="slidenum">
              <a:rPr lang="en-US"/>
              <a:pPr/>
              <a:t>3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FDC04-2047-4FDF-BE1A-B9582533D18A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F8C9A-AAD4-4DA4-9E35-1E80EF107BA9}" type="slidenum">
              <a:rPr lang="en-US"/>
              <a:pPr/>
              <a:t>5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7A7B9-8AFE-4CB0-981E-7DB6670C5035}" type="slidenum">
              <a:rPr lang="en-US"/>
              <a:pPr/>
              <a:t>6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BA2F1-397A-4F78-AC82-90FBCD997E3F}" type="slidenum">
              <a:rPr lang="en-US"/>
              <a:pPr/>
              <a:t>13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B50F7-CF77-47BF-BC8B-22D7FD63FF56}" type="slidenum">
              <a:rPr lang="en-US"/>
              <a:pPr/>
              <a:t>14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533AA2-A7AF-4EA1-BF3A-2EBCD1F9A52A}" type="slidenum">
              <a:rPr lang="en-US"/>
              <a:pPr/>
              <a:t>15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CF4AD5-A2C3-458D-8A7D-AE80F3D419FC}" type="slidenum">
              <a:rPr lang="en-US"/>
              <a:pPr/>
              <a:t>16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Indirect estimation of child mortality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The Brass method for estimating child mortality</a:t>
            </a:r>
          </a:p>
          <a:p>
            <a:r>
              <a:rPr lang="en-US" dirty="0" smtClean="0"/>
              <a:t>Variants of the Brass method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assume that past births are evenly distributed for these women: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14600"/>
            <a:ext cx="6934200" cy="335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3400" y="6019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25</a:t>
            </a:r>
            <a:r>
              <a:rPr lang="en-US" sz="2400" dirty="0" smtClean="0"/>
              <a:t> = 30.6/200 = .153 = q(2.3)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of 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Proportion of dead children reported by women aged </a:t>
            </a:r>
            <a:r>
              <a:rPr lang="en-US" i="1" dirty="0" smtClean="0"/>
              <a:t>x</a:t>
            </a:r>
            <a:r>
              <a:rPr lang="en-US" dirty="0" smtClean="0"/>
              <a:t> is affected by both the level of mortality </a:t>
            </a:r>
            <a:r>
              <a:rPr lang="en-US" u="sng" dirty="0" smtClean="0"/>
              <a:t>and</a:t>
            </a:r>
            <a:r>
              <a:rPr lang="en-US" dirty="0" smtClean="0"/>
              <a:t> the time distribution of past births</a:t>
            </a:r>
          </a:p>
          <a:p>
            <a:r>
              <a:rPr lang="en-US" dirty="0" smtClean="0"/>
              <a:t>The Brass method converts proportion of reported children dead into death probabilities after correcting for distributional effect</a:t>
            </a:r>
          </a:p>
          <a:p>
            <a:r>
              <a:rPr lang="en-US" dirty="0" smtClean="0"/>
              <a:t>Calculation of correction factors (k) based on reported age pattern of fertility</a:t>
            </a:r>
          </a:p>
          <a:p>
            <a:r>
              <a:rPr lang="en-US" dirty="0" smtClean="0"/>
              <a:t>Estimation of reference date for each death probability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782" y="609600"/>
            <a:ext cx="8862431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864" y="762000"/>
            <a:ext cx="857827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591" y="1524000"/>
            <a:ext cx="871681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Biases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Less potential for reporting </a:t>
            </a:r>
            <a:r>
              <a:rPr lang="en-US" sz="2800" dirty="0" smtClean="0"/>
              <a:t>errors than full birth histories, </a:t>
            </a:r>
            <a:r>
              <a:rPr lang="en-US" sz="2800" dirty="0"/>
              <a:t>because no dates or ages are asked about children</a:t>
            </a:r>
          </a:p>
          <a:p>
            <a:r>
              <a:rPr lang="en-US" sz="2800" dirty="0"/>
              <a:t>Still potential for omission, age misreporting of mothers</a:t>
            </a:r>
          </a:p>
          <a:p>
            <a:r>
              <a:rPr lang="en-US" sz="2800" dirty="0"/>
              <a:t>Assumption that fertility has been </a:t>
            </a:r>
            <a:r>
              <a:rPr lang="en-US" sz="2800" dirty="0" smtClean="0"/>
              <a:t>constant in the past</a:t>
            </a:r>
            <a:endParaRPr lang="en-US" sz="2800" dirty="0"/>
          </a:p>
          <a:p>
            <a:r>
              <a:rPr lang="en-US" sz="2800" dirty="0"/>
              <a:t>q(1) usually too high (based on reports from women aged 15-19 – many first births with high mortality)</a:t>
            </a:r>
          </a:p>
          <a:p>
            <a:r>
              <a:rPr lang="en-US" sz="2800" dirty="0"/>
              <a:t>Issues of </a:t>
            </a:r>
            <a:r>
              <a:rPr lang="en-US" sz="2800" dirty="0" err="1"/>
              <a:t>representativity</a:t>
            </a:r>
            <a:r>
              <a:rPr lang="en-US" sz="2800" dirty="0"/>
              <a:t>, selective mortality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Variants of Brass method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By duration of marriage</a:t>
            </a:r>
          </a:p>
          <a:p>
            <a:r>
              <a:rPr lang="en-US"/>
              <a:t>Births last 12 months</a:t>
            </a:r>
          </a:p>
          <a:p>
            <a:r>
              <a:rPr lang="en-US"/>
              <a:t>Most recent birth</a:t>
            </a:r>
          </a:p>
          <a:p>
            <a:r>
              <a:rPr lang="en-US"/>
              <a:t>Preceding birth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Indirect estimation methods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Methods </a:t>
            </a:r>
            <a:r>
              <a:rPr lang="en-US" dirty="0" smtClean="0"/>
              <a:t>for evaluating data quality </a:t>
            </a:r>
            <a:r>
              <a:rPr lang="en-US" dirty="0"/>
              <a:t>allow to correct the data</a:t>
            </a:r>
          </a:p>
          <a:p>
            <a:pPr>
              <a:lnSpc>
                <a:spcPct val="90000"/>
              </a:lnSpc>
            </a:pPr>
            <a:r>
              <a:rPr lang="en-US" dirty="0"/>
              <a:t>Can calculate corrected mortality indicators based on adjusted data</a:t>
            </a:r>
          </a:p>
          <a:p>
            <a:pPr>
              <a:lnSpc>
                <a:spcPct val="90000"/>
              </a:lnSpc>
            </a:pPr>
            <a:r>
              <a:rPr lang="en-US" dirty="0"/>
              <a:t>Sometimes it is not possible to apply these methods, because data not available or difficult to correct</a:t>
            </a:r>
          </a:p>
          <a:p>
            <a:pPr>
              <a:lnSpc>
                <a:spcPct val="90000"/>
              </a:lnSpc>
            </a:pPr>
            <a:r>
              <a:rPr lang="en-US" dirty="0"/>
              <a:t>Indirect methods:  use of alternative sources of information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Indirect estimation methods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 mortality</a:t>
            </a:r>
          </a:p>
          <a:p>
            <a:r>
              <a:rPr lang="en-US" dirty="0"/>
              <a:t>Adult mortality</a:t>
            </a:r>
          </a:p>
          <a:p>
            <a:r>
              <a:rPr lang="en-US" dirty="0"/>
              <a:t>Child mortality methods work better than adult mortality methods</a:t>
            </a:r>
          </a:p>
          <a:p>
            <a:r>
              <a:rPr lang="en-US" dirty="0"/>
              <a:t>Focus here on child </a:t>
            </a:r>
            <a:r>
              <a:rPr lang="en-US" dirty="0" smtClean="0"/>
              <a:t>mortality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Birth histories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Birth histories</a:t>
            </a:r>
          </a:p>
          <a:p>
            <a:pPr>
              <a:lnSpc>
                <a:spcPct val="90000"/>
              </a:lnSpc>
            </a:pPr>
            <a:r>
              <a:rPr lang="en-US" dirty="0"/>
              <a:t>Sample of women aged 15-50, interviewed in a survey</a:t>
            </a:r>
          </a:p>
          <a:p>
            <a:pPr>
              <a:lnSpc>
                <a:spcPct val="90000"/>
              </a:lnSpc>
            </a:pPr>
            <a:r>
              <a:rPr lang="en-US" dirty="0"/>
              <a:t>Asked to report: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Date of birth for each live birth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Current survival status of each live birth (alive/dead)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dead, date of death</a:t>
            </a:r>
          </a:p>
          <a:p>
            <a:pPr>
              <a:lnSpc>
                <a:spcPct val="90000"/>
              </a:lnSpc>
            </a:pPr>
            <a:r>
              <a:rPr lang="en-US" dirty="0"/>
              <a:t>Available in </a:t>
            </a:r>
            <a:r>
              <a:rPr lang="en-US" dirty="0" smtClean="0"/>
              <a:t>DHS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Specific methods for analyzing birth histories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birth histories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“Brass” method</a:t>
            </a:r>
          </a:p>
          <a:p>
            <a:r>
              <a:rPr lang="en-US" dirty="0"/>
              <a:t>Women aged 15+ asked:</a:t>
            </a:r>
          </a:p>
          <a:p>
            <a:pPr lvl="1"/>
            <a:r>
              <a:rPr lang="en-US" dirty="0"/>
              <a:t>How many children ever born</a:t>
            </a:r>
          </a:p>
          <a:p>
            <a:pPr lvl="1"/>
            <a:r>
              <a:rPr lang="en-US" dirty="0"/>
              <a:t>How many children still surviving</a:t>
            </a:r>
          </a:p>
          <a:p>
            <a:r>
              <a:rPr lang="en-US" dirty="0"/>
              <a:t>No question on dates of birth and death</a:t>
            </a:r>
          </a:p>
          <a:p>
            <a:r>
              <a:rPr lang="en-US" dirty="0"/>
              <a:t>Available in:</a:t>
            </a:r>
          </a:p>
          <a:p>
            <a:pPr lvl="1"/>
            <a:r>
              <a:rPr lang="en-US" dirty="0" smtClean="0"/>
              <a:t>Censuses</a:t>
            </a:r>
            <a:endParaRPr lang="en-US" dirty="0"/>
          </a:p>
          <a:p>
            <a:pPr lvl="1"/>
            <a:r>
              <a:rPr lang="en-US" dirty="0"/>
              <a:t>Sample surveys (DHS, MICS)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birth histories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Age of mother taken as indicator of how long ago births occurred</a:t>
            </a:r>
          </a:p>
          <a:p>
            <a:pPr>
              <a:lnSpc>
                <a:spcPct val="90000"/>
              </a:lnSpc>
            </a:pPr>
            <a:r>
              <a:rPr lang="en-US" dirty="0"/>
              <a:t>Births among women aged 20-24 occurred more recently, on average, than births to women aged 40-44</a:t>
            </a:r>
          </a:p>
          <a:p>
            <a:pPr>
              <a:lnSpc>
                <a:spcPct val="90000"/>
              </a:lnSpc>
            </a:pPr>
            <a:r>
              <a:rPr lang="en-US" dirty="0"/>
              <a:t>Produces estimates of q(1), q(2), q(3), q(5) and q(10)</a:t>
            </a:r>
          </a:p>
          <a:p>
            <a:pPr>
              <a:lnSpc>
                <a:spcPct val="90000"/>
              </a:lnSpc>
            </a:pPr>
            <a:r>
              <a:rPr lang="en-US" dirty="0"/>
              <a:t>Can be used with model life tables to estimate </a:t>
            </a:r>
            <a:r>
              <a:rPr lang="en-US" dirty="0" smtClean="0"/>
              <a:t>trends in q(5)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following life table in the population: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348" y="2438400"/>
            <a:ext cx="5028852" cy="279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all childbearing takes place at exact age 19.5: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433" y="2819400"/>
            <a:ext cx="7754967" cy="3378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Now assume that fertility is more spread out in age</a:t>
            </a:r>
          </a:p>
          <a:p>
            <a:r>
              <a:rPr lang="en-US" sz="2800" dirty="0" smtClean="0"/>
              <a:t>Proportion children dead for women aged 25.0 (d</a:t>
            </a:r>
            <a:r>
              <a:rPr lang="en-US" sz="2800" baseline="-25000" dirty="0" smtClean="0"/>
              <a:t>25</a:t>
            </a:r>
            <a:r>
              <a:rPr lang="en-US" sz="2800" dirty="0" smtClean="0"/>
              <a:t>) and its correspondence with death probability: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0"/>
            <a:ext cx="8352322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8" ma:contentTypeDescription="Create a new document." ma:contentTypeScope="" ma:versionID="c4d11e2e165ed88e37de739569d762f3">
  <xsd:schema xmlns:xsd="http://www.w3.org/2001/XMLSchema" xmlns:xs="http://www.w3.org/2001/XMLSchema" xmlns:p="http://schemas.microsoft.com/office/2006/metadata/properties" xmlns:ns2="5f6722c4-4b54-4565-9073-6b2cdb56319d" targetNamespace="http://schemas.microsoft.com/office/2006/metadata/properties" ma:root="true" ma:fieldsID="1504f1a7d8c0bc98c765db49b37778da" ns2:_="">
    <xsd:import namespace="5f6722c4-4b54-4565-9073-6b2cdb5631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672F25-DE61-4F08-B10A-4D4472D4FC43}"/>
</file>

<file path=customXml/itemProps2.xml><?xml version="1.0" encoding="utf-8"?>
<ds:datastoreItem xmlns:ds="http://schemas.openxmlformats.org/officeDocument/2006/customXml" ds:itemID="{4CD39171-CD81-4B5D-B582-1B9932413280}"/>
</file>

<file path=customXml/itemProps3.xml><?xml version="1.0" encoding="utf-8"?>
<ds:datastoreItem xmlns:ds="http://schemas.openxmlformats.org/officeDocument/2006/customXml" ds:itemID="{7E43E386-1DAC-4DFD-924E-904272370AE2}"/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467</Words>
  <Application>Microsoft Office PowerPoint</Application>
  <PresentationFormat>On-screen Show (4:3)</PresentationFormat>
  <Paragraphs>72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Indirect estimation of child mortality</vt:lpstr>
      <vt:lpstr>Indirect estimation methods</vt:lpstr>
      <vt:lpstr>Indirect estimation methods</vt:lpstr>
      <vt:lpstr>Birth histories</vt:lpstr>
      <vt:lpstr>Summary birth histories</vt:lpstr>
      <vt:lpstr>Summary birth histories</vt:lpstr>
      <vt:lpstr>Illustration</vt:lpstr>
      <vt:lpstr>Illustration</vt:lpstr>
      <vt:lpstr>Illustration</vt:lpstr>
      <vt:lpstr>Illustration</vt:lpstr>
      <vt:lpstr>Logic of method</vt:lpstr>
      <vt:lpstr>Slide 12</vt:lpstr>
      <vt:lpstr>Slide 13</vt:lpstr>
      <vt:lpstr>Slide 14</vt:lpstr>
      <vt:lpstr>Biases</vt:lpstr>
      <vt:lpstr>Variants of Brass method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estimation of child mortality</dc:title>
  <dc:creator/>
  <cp:lastModifiedBy>user</cp:lastModifiedBy>
  <cp:revision>18</cp:revision>
  <dcterms:created xsi:type="dcterms:W3CDTF">2006-08-16T00:00:00Z</dcterms:created>
  <dcterms:modified xsi:type="dcterms:W3CDTF">2012-12-06T07:40:59Z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  <property fmtid="{D5CDD505-2E9C-101B-9397-08002B2CF9AE}" pid="3" name="Order">
    <vt:r8>17239000</vt:r8>
  </property>
</Properties>
</file>