
<file path=[Content_Types].xml><?xml version="1.0" encoding="utf-8"?>
<Types xmlns="http://schemas.openxmlformats.org/package/2006/content-types">
  <Default Extension="xls" ContentType="application/vnd.ms-excel"/>
  <Default Extension="wmf" ContentType="image/x-wmf"/>
  <Default Extension="rels" ContentType="application/vnd.openxmlformats-package.relationships+xml"/>
  <Default Extension="emf" ContentType="image/x-emf"/>
  <Default Extension="jpeg" ContentType="image/jpeg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7" r:id="rId20"/>
    <p:sldId id="276" r:id="rId21"/>
    <p:sldId id="278" r:id="rId22"/>
    <p:sldId id="279" r:id="rId23"/>
    <p:sldId id="280" r:id="rId24"/>
    <p:sldId id="281" r:id="rId2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SCWORLD.pop.upenn.edu\users$\miguillo\609\workshop-amman-dec2012\GGB_El%20Salvador_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8942229605020414"/>
          <c:y val="0.15722823340825601"/>
          <c:w val="0.75212009351544595"/>
          <c:h val="0.63414005192270861"/>
        </c:manualLayout>
      </c:layout>
      <c:scatterChart>
        <c:scatterStyle val="lineMarker"/>
        <c:ser>
          <c:idx val="0"/>
          <c:order val="0"/>
          <c:tx>
            <c:v>Observations</c:v>
          </c:tx>
          <c:spPr>
            <a:ln>
              <a:noFill/>
            </a:ln>
          </c:spPr>
          <c:marker>
            <c:symbol val="square"/>
            <c:size val="5"/>
          </c:marker>
          <c:xVal>
            <c:numRef>
              <c:f>Method!$O$8:$O$24</c:f>
              <c:numCache>
                <c:formatCode>0.00000</c:formatCode>
                <c:ptCount val="17"/>
                <c:pt idx="0">
                  <c:v>0</c:v>
                </c:pt>
                <c:pt idx="1">
                  <c:v>6.3603367026233712E-3</c:v>
                </c:pt>
                <c:pt idx="2">
                  <c:v>7.0499925281344491E-3</c:v>
                </c:pt>
                <c:pt idx="3">
                  <c:v>8.2163599817876975E-3</c:v>
                </c:pt>
                <c:pt idx="4">
                  <c:v>9.4952229941278506E-3</c:v>
                </c:pt>
                <c:pt idx="5">
                  <c:v>1.1127667257430555E-2</c:v>
                </c:pt>
                <c:pt idx="6">
                  <c:v>1.3047188742154651E-2</c:v>
                </c:pt>
                <c:pt idx="7">
                  <c:v>1.5283786897416865E-2</c:v>
                </c:pt>
                <c:pt idx="8">
                  <c:v>1.8480329949238591E-2</c:v>
                </c:pt>
                <c:pt idx="9">
                  <c:v>2.2391982914407763E-2</c:v>
                </c:pt>
                <c:pt idx="10">
                  <c:v>2.7359700890729827E-2</c:v>
                </c:pt>
                <c:pt idx="11">
                  <c:v>3.42267535203346E-2</c:v>
                </c:pt>
                <c:pt idx="12">
                  <c:v>4.1320583513645578E-2</c:v>
                </c:pt>
                <c:pt idx="13">
                  <c:v>5.4600821490958892E-2</c:v>
                </c:pt>
                <c:pt idx="14">
                  <c:v>6.803416307759691E-2</c:v>
                </c:pt>
                <c:pt idx="15">
                  <c:v>#N/A</c:v>
                </c:pt>
                <c:pt idx="16">
                  <c:v>#N/A</c:v>
                </c:pt>
              </c:numCache>
            </c:numRef>
          </c:xVal>
          <c:yVal>
            <c:numRef>
              <c:f>Method!$P$8:$P$24</c:f>
              <c:numCache>
                <c:formatCode>0.00000</c:formatCode>
                <c:ptCount val="17"/>
                <c:pt idx="1">
                  <c:v>3.8071342330352767E-2</c:v>
                </c:pt>
                <c:pt idx="2">
                  <c:v>3.8776226320622477E-2</c:v>
                </c:pt>
                <c:pt idx="3">
                  <c:v>3.7963074813602615E-2</c:v>
                </c:pt>
                <c:pt idx="4">
                  <c:v>4.0018375895116934E-2</c:v>
                </c:pt>
                <c:pt idx="5">
                  <c:v>4.2333399818322869E-2</c:v>
                </c:pt>
                <c:pt idx="6">
                  <c:v>4.3259562793828067E-2</c:v>
                </c:pt>
                <c:pt idx="7">
                  <c:v>4.8184667991771499E-2</c:v>
                </c:pt>
                <c:pt idx="8">
                  <c:v>5.3804366703696767E-2</c:v>
                </c:pt>
                <c:pt idx="9">
                  <c:v>5.6178001450635943E-2</c:v>
                </c:pt>
                <c:pt idx="10">
                  <c:v>6.1933815489709096E-2</c:v>
                </c:pt>
                <c:pt idx="11">
                  <c:v>6.4996907425326766E-2</c:v>
                </c:pt>
                <c:pt idx="12">
                  <c:v>7.7251586376202053E-2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</c:numCache>
            </c:numRef>
          </c:yVal>
        </c:ser>
        <c:ser>
          <c:idx val="1"/>
          <c:order val="1"/>
          <c:tx>
            <c:v>Fit</c:v>
          </c:tx>
          <c:spPr>
            <a:ln>
              <a:solidFill>
                <a:srgbClr val="FF66FF"/>
              </a:solidFill>
              <a:prstDash val="solid"/>
            </a:ln>
          </c:spPr>
          <c:marker>
            <c:symbol val="none"/>
          </c:marker>
          <c:xVal>
            <c:numRef>
              <c:f>Method!$O$8:$O$24</c:f>
              <c:numCache>
                <c:formatCode>0.00000</c:formatCode>
                <c:ptCount val="17"/>
                <c:pt idx="0">
                  <c:v>0</c:v>
                </c:pt>
                <c:pt idx="1">
                  <c:v>6.3603367026233712E-3</c:v>
                </c:pt>
                <c:pt idx="2">
                  <c:v>7.0499925281344491E-3</c:v>
                </c:pt>
                <c:pt idx="3">
                  <c:v>8.2163599817876975E-3</c:v>
                </c:pt>
                <c:pt idx="4">
                  <c:v>9.4952229941278506E-3</c:v>
                </c:pt>
                <c:pt idx="5">
                  <c:v>1.1127667257430555E-2</c:v>
                </c:pt>
                <c:pt idx="6">
                  <c:v>1.3047188742154651E-2</c:v>
                </c:pt>
                <c:pt idx="7">
                  <c:v>1.5283786897416865E-2</c:v>
                </c:pt>
                <c:pt idx="8">
                  <c:v>1.8480329949238591E-2</c:v>
                </c:pt>
                <c:pt idx="9">
                  <c:v>2.2391982914407763E-2</c:v>
                </c:pt>
                <c:pt idx="10">
                  <c:v>2.7359700890729827E-2</c:v>
                </c:pt>
                <c:pt idx="11">
                  <c:v>3.42267535203346E-2</c:v>
                </c:pt>
                <c:pt idx="12">
                  <c:v>4.1320583513645578E-2</c:v>
                </c:pt>
                <c:pt idx="13">
                  <c:v>5.4600821490958892E-2</c:v>
                </c:pt>
                <c:pt idx="14">
                  <c:v>6.803416307759691E-2</c:v>
                </c:pt>
                <c:pt idx="15">
                  <c:v>#N/A</c:v>
                </c:pt>
                <c:pt idx="16">
                  <c:v>#N/A</c:v>
                </c:pt>
              </c:numCache>
            </c:numRef>
          </c:xVal>
          <c:yVal>
            <c:numRef>
              <c:f>Method!$Q$8:$Q$24</c:f>
              <c:numCache>
                <c:formatCode>0.000</c:formatCode>
                <c:ptCount val="17"/>
                <c:pt idx="0">
                  <c:v>3.0194515773827178E-2</c:v>
                </c:pt>
                <c:pt idx="1">
                  <c:v>3.7328597811768345E-2</c:v>
                </c:pt>
                <c:pt idx="2">
                  <c:v>3.810215139346957E-2</c:v>
                </c:pt>
                <c:pt idx="3">
                  <c:v>3.9410409350523146E-2</c:v>
                </c:pt>
                <c:pt idx="4">
                  <c:v>4.084484813448877E-2</c:v>
                </c:pt>
                <c:pt idx="5">
                  <c:v>4.2675881905384044E-2</c:v>
                </c:pt>
                <c:pt idx="6">
                  <c:v>4.4828916309987851E-2</c:v>
                </c:pt>
                <c:pt idx="7">
                  <c:v>4.7337600279339288E-2</c:v>
                </c:pt>
                <c:pt idx="8">
                  <c:v>5.0923008007848519E-2</c:v>
                </c:pt>
                <c:pt idx="9">
                  <c:v>5.5310519937203304E-2</c:v>
                </c:pt>
                <c:pt idx="10">
                  <c:v>6.0882568909047696E-2</c:v>
                </c:pt>
                <c:pt idx="11">
                  <c:v>6.8585009693079388E-2</c:v>
                </c:pt>
                <c:pt idx="12">
                  <c:v>7.6541815677047889E-2</c:v>
                </c:pt>
                <c:pt idx="13">
                  <c:v>9.1437616267991184E-2</c:v>
                </c:pt>
                <c:pt idx="14">
                  <c:v>0.10650514577208731</c:v>
                </c:pt>
                <c:pt idx="15">
                  <c:v>#N/A</c:v>
                </c:pt>
                <c:pt idx="16">
                  <c:v>#N/A</c:v>
                </c:pt>
              </c:numCache>
            </c:numRef>
          </c:yVal>
        </c:ser>
        <c:axId val="149325312"/>
        <c:axId val="150175744"/>
      </c:scatterChart>
      <c:valAx>
        <c:axId val="1493253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d(x+)</a:t>
                </a:r>
              </a:p>
            </c:rich>
          </c:tx>
        </c:title>
        <c:numFmt formatCode="0.000" sourceLinked="0"/>
        <c:tickLblPos val="nextTo"/>
        <c:crossAx val="150175744"/>
        <c:crosses val="autoZero"/>
        <c:crossBetween val="midCat"/>
        <c:majorUnit val="2.0000000000000021E-2"/>
      </c:valAx>
      <c:valAx>
        <c:axId val="15017574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b(x</a:t>
                </a:r>
                <a:r>
                  <a:rPr lang="en-US" dirty="0" smtClean="0"/>
                  <a:t>+)</a:t>
                </a:r>
                <a:endParaRPr lang="en-US" dirty="0"/>
              </a:p>
            </c:rich>
          </c:tx>
        </c:title>
        <c:numFmt formatCode="0.000" sourceLinked="0"/>
        <c:tickLblPos val="nextTo"/>
        <c:crossAx val="149325312"/>
        <c:crosses val="autoZero"/>
        <c:crossBetween val="midCat"/>
      </c:valAx>
      <c:spPr>
        <a:solidFill>
          <a:schemeClr val="bg1"/>
        </a:solidFill>
      </c:spPr>
    </c:plotArea>
    <c:legend>
      <c:legendPos val="b"/>
    </c:legend>
    <c:plotVisOnly val="1"/>
    <c:dispBlanksAs val="gap"/>
  </c:chart>
  <c:spPr>
    <a:solidFill>
      <a:srgbClr val="D7E6E6"/>
    </a:solidFill>
    <a:ln>
      <a:noFill/>
    </a:ln>
  </c:spPr>
  <c:txPr>
    <a:bodyPr/>
    <a:lstStyle/>
    <a:p>
      <a:pPr>
        <a:defRPr sz="120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D7347-D576-472C-AAC6-7BBE93B2752E}" type="datetimeFigureOut">
              <a:rPr lang="en-US" smtClean="0"/>
              <a:t>06/12/2012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05D7A-B5A8-4256-B0A5-E6662C8E26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33A09-DA5C-4B7F-9406-70336A72AD2E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29043-0913-4960-A5E1-4CC7028D46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4AC93-C252-4267-AEC2-B62C199B0402}" type="slidenum">
              <a:rPr lang="en-US"/>
              <a:pPr/>
              <a:t>2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98F1F5-787F-4C0A-A675-3327D9C96671}" type="slidenum">
              <a:rPr lang="en-US"/>
              <a:pPr/>
              <a:t>11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8D2AEE-3609-4609-94FA-A6B593BA07ED}" type="slidenum">
              <a:rPr lang="en-US"/>
              <a:pPr/>
              <a:t>12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7DD108-8629-4827-A07A-2BD3C759FED3}" type="slidenum">
              <a:rPr lang="en-US"/>
              <a:pPr/>
              <a:t>13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C8272C-4D69-43BF-AF4E-2F0BE2AA826C}" type="slidenum">
              <a:rPr lang="en-US"/>
              <a:pPr/>
              <a:t>14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D1A75-C9E3-4A17-B617-875E3F8CA613}" type="slidenum">
              <a:rPr lang="en-US"/>
              <a:pPr/>
              <a:t>15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DA0E8C-223A-48A7-9C59-0CD3CA7122FE}" type="slidenum">
              <a:rPr lang="en-US"/>
              <a:pPr/>
              <a:t>16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ECC482-642E-415E-8556-4DD88C51D222}" type="slidenum">
              <a:rPr lang="en-US"/>
              <a:pPr/>
              <a:t>3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87319E-4AF5-4EDC-A742-976293DC111B}" type="slidenum">
              <a:rPr lang="en-US"/>
              <a:pPr/>
              <a:t>4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0DA932-B4D4-405A-9B66-DF887E2EA1E5}" type="slidenum">
              <a:rPr lang="en-US"/>
              <a:pPr/>
              <a:t>5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6D26DE-96C0-4C83-B227-8FA8B1831B4C}" type="slidenum">
              <a:rPr lang="en-US"/>
              <a:pPr/>
              <a:t>6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6D1FF9-68D0-4A95-900E-0BE61AD1B9E8}" type="slidenum">
              <a:rPr lang="en-US"/>
              <a:pPr/>
              <a:t>7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AC8DEF-2B4D-452F-B163-05E17B07298F}" type="slidenum">
              <a:rPr lang="en-US"/>
              <a:pPr/>
              <a:t>8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640D0B-80AF-4098-8F2B-BFA9C36F7CB7}" type="slidenum">
              <a:rPr lang="en-US"/>
              <a:pPr/>
              <a:t>9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6A0FF6-1AB1-4530-B524-7B09A011D238}" type="slidenum">
              <a:rPr lang="en-US"/>
              <a:pPr/>
              <a:t>10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Evaluating the quality of vital registration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Focus on death registration</a:t>
            </a:r>
          </a:p>
          <a:p>
            <a:r>
              <a:rPr lang="en-US" dirty="0" smtClean="0"/>
              <a:t>Plausibility checks</a:t>
            </a:r>
          </a:p>
          <a:p>
            <a:r>
              <a:rPr lang="en-US" dirty="0" smtClean="0"/>
              <a:t>Internal consistency of the data</a:t>
            </a:r>
          </a:p>
          <a:p>
            <a:r>
              <a:rPr lang="en-US" dirty="0" smtClean="0"/>
              <a:t>One-census methods</a:t>
            </a:r>
          </a:p>
          <a:p>
            <a:pPr lvl="1"/>
            <a:r>
              <a:rPr lang="en-US" dirty="0" smtClean="0"/>
              <a:t>Brass Growth Balance</a:t>
            </a:r>
          </a:p>
          <a:p>
            <a:r>
              <a:rPr lang="en-US" dirty="0" smtClean="0"/>
              <a:t>Two-census methods</a:t>
            </a:r>
          </a:p>
          <a:p>
            <a:pPr lvl="1"/>
            <a:r>
              <a:rPr lang="en-US" dirty="0" smtClean="0"/>
              <a:t>General Growth Balance</a:t>
            </a:r>
          </a:p>
          <a:p>
            <a:pPr lvl="1"/>
            <a:r>
              <a:rPr lang="en-US" dirty="0" smtClean="0"/>
              <a:t>Synthetic Extinct Generation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trends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Real increases in mortality reflect severe deterioration of socio-economic situation and health care system</a:t>
            </a:r>
          </a:p>
          <a:p>
            <a:r>
              <a:rPr lang="en-US"/>
              <a:t>Observed increases during times of improvements in socio-economic situation are signs of data quality issues (for example, improvement in registration)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Implausible patterns are not always false!</a:t>
            </a:r>
          </a:p>
          <a:p>
            <a:r>
              <a:rPr lang="en-US" dirty="0" smtClean="0"/>
              <a:t>Not </a:t>
            </a:r>
            <a:r>
              <a:rPr lang="en-US" dirty="0"/>
              <a:t>definite evidence of data quality problem</a:t>
            </a:r>
          </a:p>
          <a:p>
            <a:r>
              <a:rPr lang="en-US" dirty="0"/>
              <a:t>Useful for detecting potential </a:t>
            </a:r>
            <a:r>
              <a:rPr lang="en-US" dirty="0" smtClean="0"/>
              <a:t>problems</a:t>
            </a:r>
            <a:endParaRPr lang="en-US" dirty="0"/>
          </a:p>
          <a:p>
            <a:r>
              <a:rPr lang="en-US" dirty="0"/>
              <a:t>Provides guidance for additional analyses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Internal consistency of the data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N2 = N1 + B – D + I – O</a:t>
            </a:r>
          </a:p>
          <a:p>
            <a:r>
              <a:rPr lang="en-US"/>
              <a:t>True for entire population</a:t>
            </a:r>
          </a:p>
          <a:p>
            <a:r>
              <a:rPr lang="en-US"/>
              <a:t>For cohort alive at first census:</a:t>
            </a:r>
          </a:p>
          <a:p>
            <a:pPr>
              <a:buFontTx/>
              <a:buNone/>
            </a:pPr>
            <a:r>
              <a:rPr lang="en-US"/>
              <a:t>	N2 = N1 – D + I – O</a:t>
            </a:r>
          </a:p>
          <a:p>
            <a:r>
              <a:rPr lang="en-US"/>
              <a:t>For cohorts born between two censuses</a:t>
            </a:r>
          </a:p>
          <a:p>
            <a:pPr>
              <a:buFontTx/>
              <a:buNone/>
            </a:pPr>
            <a:r>
              <a:rPr lang="en-US"/>
              <a:t>	N2 = B – D + I - O</a:t>
            </a:r>
          </a:p>
          <a:p>
            <a:pPr lvl="1">
              <a:buFontTx/>
              <a:buNone/>
            </a:pPr>
            <a:endParaRPr lang="en-US"/>
          </a:p>
          <a:p>
            <a:pPr lvl="1">
              <a:buFontTx/>
              <a:buNone/>
            </a:pPr>
            <a:r>
              <a:rPr lang="en-US"/>
              <a:t>	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Consistency of data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If estimates of N1, B, D, I, O and N2 agree with one another, the data are consistent</a:t>
            </a:r>
          </a:p>
          <a:p>
            <a:r>
              <a:rPr lang="en-US" sz="2800"/>
              <a:t>If estimates do not agree, “error of enclosure” --   one or more data sources are biased</a:t>
            </a:r>
          </a:p>
          <a:p>
            <a:r>
              <a:rPr lang="en-US" sz="2800"/>
              <a:t>Without further information on relative quality of sources, difficult to conclude about the source of error</a:t>
            </a:r>
          </a:p>
          <a:p>
            <a:r>
              <a:rPr lang="en-US" sz="2800"/>
              <a:t>By privileging some sources over other sources, it is possible to estimate the amount of error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Age 65+ at first </a:t>
            </a:r>
            <a:r>
              <a:rPr lang="en-US" dirty="0" smtClean="0"/>
              <a:t>census</a:t>
            </a:r>
          </a:p>
          <a:p>
            <a:r>
              <a:rPr lang="en-US" dirty="0" err="1" smtClean="0"/>
              <a:t>Intercensal</a:t>
            </a:r>
            <a:r>
              <a:rPr lang="en-US" dirty="0" smtClean="0"/>
              <a:t> period of 10 years</a:t>
            </a:r>
            <a:endParaRPr lang="en-US" dirty="0"/>
          </a:p>
          <a:p>
            <a:r>
              <a:rPr lang="en-US" dirty="0"/>
              <a:t>N2(75+) = N1(65+) – D + I – O</a:t>
            </a:r>
          </a:p>
          <a:p>
            <a:r>
              <a:rPr lang="en-US" dirty="0"/>
              <a:t>Assumptions:</a:t>
            </a:r>
          </a:p>
          <a:p>
            <a:pPr lvl="1"/>
            <a:r>
              <a:rPr lang="en-US" dirty="0"/>
              <a:t>Census data are reliable</a:t>
            </a:r>
          </a:p>
          <a:p>
            <a:pPr lvl="1"/>
            <a:r>
              <a:rPr lang="en-US" dirty="0"/>
              <a:t>I and O well recorded or negligible at these ages</a:t>
            </a:r>
          </a:p>
          <a:p>
            <a:r>
              <a:rPr lang="en-US" dirty="0"/>
              <a:t>(-D + I – O) / (N2 – N1) = coverage of death registration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Coverage of deaths at ages 65+</a:t>
            </a:r>
            <a:br>
              <a:rPr lang="en-US" sz="4000"/>
            </a:br>
            <a:r>
              <a:rPr lang="en-US" sz="4000"/>
              <a:t>Kyrgyzstan</a:t>
            </a:r>
          </a:p>
        </p:txBody>
      </p:sp>
      <p:pic>
        <p:nvPicPr>
          <p:cNvPr id="25603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2416175"/>
            <a:ext cx="9144000" cy="2892425"/>
          </a:xfrm>
          <a:noFill/>
          <a:ln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Changes in census coverage</a:t>
            </a:r>
          </a:p>
          <a:p>
            <a:r>
              <a:rPr lang="en-US"/>
              <a:t>Issues with registration of migration</a:t>
            </a:r>
          </a:p>
          <a:p>
            <a:r>
              <a:rPr lang="en-US"/>
              <a:t>Age-misreporting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Brass Growth Balance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Data requirement:</a:t>
            </a:r>
          </a:p>
          <a:p>
            <a:pPr lvl="1"/>
            <a:r>
              <a:rPr lang="en-US" dirty="0" smtClean="0"/>
              <a:t>Age distribution of the population (e.g., census)</a:t>
            </a:r>
          </a:p>
          <a:p>
            <a:pPr lvl="1"/>
            <a:r>
              <a:rPr lang="en-US" dirty="0" smtClean="0"/>
              <a:t>Age distribution of deaths during the year of census</a:t>
            </a:r>
          </a:p>
          <a:p>
            <a:r>
              <a:rPr lang="en-US" dirty="0" smtClean="0"/>
              <a:t>Main assumptions</a:t>
            </a:r>
          </a:p>
          <a:p>
            <a:pPr lvl="1"/>
            <a:r>
              <a:rPr lang="en-US" dirty="0" smtClean="0"/>
              <a:t> The population is stable (i.e., fertility and mortality have been constant for the past 70-80 years)</a:t>
            </a:r>
          </a:p>
          <a:p>
            <a:pPr lvl="1"/>
            <a:r>
              <a:rPr lang="en-US" dirty="0" smtClean="0"/>
              <a:t>No net migration</a:t>
            </a:r>
          </a:p>
          <a:p>
            <a:pPr lvl="1"/>
            <a:r>
              <a:rPr lang="en-US" dirty="0" smtClean="0"/>
              <a:t>Census coverage is complete</a:t>
            </a:r>
          </a:p>
          <a:p>
            <a:pPr lvl="1"/>
            <a:r>
              <a:rPr lang="en-US" dirty="0" smtClean="0"/>
              <a:t>Completeness of death registration constant with age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Brass Growth Balance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any closed population:</a:t>
            </a:r>
          </a:p>
          <a:p>
            <a:pPr lvl="1"/>
            <a:r>
              <a:rPr lang="en-US" dirty="0" smtClean="0"/>
              <a:t>CGR = CBR – CDR</a:t>
            </a:r>
          </a:p>
          <a:p>
            <a:r>
              <a:rPr lang="en-US" dirty="0" smtClean="0"/>
              <a:t>In stable populations</a:t>
            </a:r>
          </a:p>
          <a:p>
            <a:pPr lvl="1"/>
            <a:r>
              <a:rPr lang="en-US" dirty="0" smtClean="0"/>
              <a:t>CGR = CBR(x+) – CDR(x+) at any open-ended age interval starting at x</a:t>
            </a:r>
          </a:p>
          <a:p>
            <a:pPr lvl="2"/>
            <a:r>
              <a:rPr lang="en-US" dirty="0" smtClean="0"/>
              <a:t>CBR(x+) = N(x)/N(x+)</a:t>
            </a:r>
          </a:p>
          <a:p>
            <a:pPr lvl="2"/>
            <a:r>
              <a:rPr lang="en-US" dirty="0" smtClean="0"/>
              <a:t>CDR(x+) = D(x+)/N(x+)</a:t>
            </a:r>
          </a:p>
          <a:p>
            <a:r>
              <a:rPr lang="en-US" dirty="0" smtClean="0"/>
              <a:t>If R = completeness of death registration</a:t>
            </a:r>
          </a:p>
          <a:p>
            <a:pPr lvl="1"/>
            <a:r>
              <a:rPr lang="en-US" dirty="0" smtClean="0"/>
              <a:t>CBR(x+) = CGR + 1/R * CDR(x+)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Brass Growth Balance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Steps:</a:t>
            </a:r>
          </a:p>
          <a:p>
            <a:pPr lvl="1"/>
            <a:r>
              <a:rPr lang="en-US" dirty="0" smtClean="0"/>
              <a:t>Calculate N(x) = (</a:t>
            </a:r>
            <a:r>
              <a:rPr lang="en-US" baseline="-25000" dirty="0" smtClean="0"/>
              <a:t>5</a:t>
            </a:r>
            <a:r>
              <a:rPr lang="en-US" dirty="0" smtClean="0"/>
              <a:t>N</a:t>
            </a:r>
            <a:r>
              <a:rPr lang="en-US" baseline="-25000" dirty="0" smtClean="0"/>
              <a:t>x-5</a:t>
            </a:r>
            <a:r>
              <a:rPr lang="en-US" dirty="0" smtClean="0"/>
              <a:t> + </a:t>
            </a:r>
            <a:r>
              <a:rPr lang="en-US" baseline="-25000" dirty="0" smtClean="0"/>
              <a:t>5</a:t>
            </a:r>
            <a:r>
              <a:rPr lang="en-US" dirty="0" smtClean="0"/>
              <a:t>N</a:t>
            </a:r>
            <a:r>
              <a:rPr lang="en-US" baseline="-25000" dirty="0" smtClean="0"/>
              <a:t>x</a:t>
            </a:r>
            <a:r>
              <a:rPr lang="en-US" dirty="0" smtClean="0"/>
              <a:t>)/10</a:t>
            </a:r>
          </a:p>
          <a:p>
            <a:pPr lvl="1"/>
            <a:r>
              <a:rPr lang="en-US" dirty="0" smtClean="0"/>
              <a:t>Calculate CBR(x+) = N(x)/N(x+) for every starting age x</a:t>
            </a:r>
          </a:p>
          <a:p>
            <a:pPr lvl="1"/>
            <a:r>
              <a:rPr lang="en-US" dirty="0" smtClean="0"/>
              <a:t>Calculate CDR(x+) = D(x+)/N(x+) for every starting</a:t>
            </a:r>
          </a:p>
          <a:p>
            <a:pPr lvl="1">
              <a:buNone/>
            </a:pPr>
            <a:r>
              <a:rPr lang="en-US" dirty="0" smtClean="0"/>
              <a:t>		age x</a:t>
            </a:r>
          </a:p>
          <a:p>
            <a:pPr lvl="1"/>
            <a:r>
              <a:rPr lang="en-US" dirty="0" smtClean="0"/>
              <a:t>Plot CBR(x+) against CDR(x+)</a:t>
            </a:r>
          </a:p>
          <a:p>
            <a:pPr lvl="1"/>
            <a:r>
              <a:rPr lang="en-US" dirty="0" smtClean="0"/>
              <a:t>Regress CBR(x+) against CDR(x+)</a:t>
            </a:r>
          </a:p>
          <a:p>
            <a:pPr lvl="1"/>
            <a:r>
              <a:rPr lang="en-US" dirty="0" smtClean="0"/>
              <a:t>1/slope = completeness of death registration</a:t>
            </a:r>
          </a:p>
          <a:p>
            <a:pPr lvl="1"/>
            <a:r>
              <a:rPr lang="en-US" dirty="0" smtClean="0"/>
              <a:t>Use estimated completeness to calculate adjusted deaths and adjusted mortality indicators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Patterns in raw </a:t>
            </a:r>
            <a:r>
              <a:rPr lang="en-US" dirty="0" smtClean="0"/>
              <a:t>mortality data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Age patterns</a:t>
            </a:r>
          </a:p>
          <a:p>
            <a:r>
              <a:rPr lang="en-US"/>
              <a:t>Differentials</a:t>
            </a:r>
          </a:p>
          <a:p>
            <a:pPr lvl="1"/>
            <a:r>
              <a:rPr lang="en-US"/>
              <a:t>Urban vs. rural</a:t>
            </a:r>
          </a:p>
          <a:p>
            <a:pPr lvl="1"/>
            <a:r>
              <a:rPr lang="en-US"/>
              <a:t>Sex</a:t>
            </a:r>
          </a:p>
          <a:p>
            <a:pPr lvl="1"/>
            <a:r>
              <a:rPr lang="en-US"/>
              <a:t>Province </a:t>
            </a:r>
          </a:p>
          <a:p>
            <a:pPr lvl="1"/>
            <a:r>
              <a:rPr lang="en-US"/>
              <a:t>Socio-economic status</a:t>
            </a:r>
          </a:p>
          <a:p>
            <a:r>
              <a:rPr lang="en-US"/>
              <a:t>International comparisons</a:t>
            </a:r>
          </a:p>
          <a:p>
            <a:r>
              <a:rPr lang="en-US"/>
              <a:t>Time trends</a:t>
            </a:r>
          </a:p>
          <a:p>
            <a:pPr>
              <a:buFontTx/>
              <a:buNone/>
            </a:pP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2133600" y="152400"/>
          <a:ext cx="4912202" cy="573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60198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Slope = 1.122</a:t>
            </a:r>
          </a:p>
          <a:p>
            <a:r>
              <a:rPr lang="en-US" dirty="0" smtClean="0"/>
              <a:t>Completeness = 1/1.122 = 89%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Brass Growth Balance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 points at older ages that depart too much from linearity</a:t>
            </a:r>
          </a:p>
          <a:p>
            <a:r>
              <a:rPr lang="en-US" dirty="0" smtClean="0"/>
              <a:t>Results sensitive to abrupt departures from stability</a:t>
            </a:r>
          </a:p>
          <a:p>
            <a:pPr lvl="1"/>
            <a:r>
              <a:rPr lang="en-US" dirty="0" smtClean="0"/>
              <a:t>Especially rapid changes in mortality</a:t>
            </a:r>
          </a:p>
          <a:p>
            <a:pPr lvl="1"/>
            <a:r>
              <a:rPr lang="en-US" dirty="0" smtClean="0"/>
              <a:t>Will underestimate registration completeness</a:t>
            </a:r>
          </a:p>
          <a:p>
            <a:pPr lvl="1"/>
            <a:r>
              <a:rPr lang="en-US" dirty="0" smtClean="0"/>
              <a:t>Lower bound for true rate of completeness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Growth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two censuses are available, no need to assume stability of population</a:t>
            </a:r>
          </a:p>
          <a:p>
            <a:pPr lvl="1"/>
            <a:r>
              <a:rPr lang="en-US" dirty="0" smtClean="0"/>
              <a:t>Method will work even in presence of rapid changes in mortality and fertility</a:t>
            </a:r>
          </a:p>
          <a:p>
            <a:r>
              <a:rPr lang="en-US" dirty="0" smtClean="0"/>
              <a:t>Data requirements</a:t>
            </a:r>
          </a:p>
          <a:p>
            <a:pPr lvl="1"/>
            <a:r>
              <a:rPr lang="en-US" dirty="0" smtClean="0"/>
              <a:t>Age distribution of population at two successive censuses</a:t>
            </a:r>
          </a:p>
          <a:p>
            <a:pPr lvl="1"/>
            <a:r>
              <a:rPr lang="en-US" dirty="0" smtClean="0"/>
              <a:t>Age distribution of deaths for </a:t>
            </a:r>
            <a:r>
              <a:rPr lang="en-US" dirty="0" err="1" smtClean="0"/>
              <a:t>intercensal</a:t>
            </a:r>
            <a:r>
              <a:rPr lang="en-US" dirty="0" smtClean="0"/>
              <a:t> period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Growth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  Coverage of each census is the same for all ages</a:t>
            </a:r>
          </a:p>
          <a:p>
            <a:pPr lvl="1"/>
            <a:r>
              <a:rPr lang="en-US" dirty="0" smtClean="0"/>
              <a:t>  Completeness of reporting of deaths is the same for all ages from a minimum age (usually age 15)</a:t>
            </a:r>
          </a:p>
          <a:p>
            <a:pPr lvl="1"/>
            <a:r>
              <a:rPr lang="en-US" dirty="0" smtClean="0"/>
              <a:t> The population is closed to migration</a:t>
            </a:r>
          </a:p>
          <a:p>
            <a:r>
              <a:rPr lang="en-US" dirty="0" smtClean="0"/>
              <a:t>Step-by-step IUSSP Excel spreadsheet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Synthetic Extinct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Alternative method that uses the same data but somewhat different treatment</a:t>
            </a:r>
          </a:p>
          <a:p>
            <a:r>
              <a:rPr lang="en-US" dirty="0" smtClean="0"/>
              <a:t>Full IUSSP Excel worksheet available</a:t>
            </a:r>
          </a:p>
          <a:p>
            <a:r>
              <a:rPr lang="en-US" dirty="0" smtClean="0"/>
              <a:t>May use both GGB and SEG.  Agreement between the two methods will increase confidence in </a:t>
            </a:r>
            <a:r>
              <a:rPr lang="en-US" smtClean="0"/>
              <a:t>the results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 patterns – Sweden, Males</a:t>
            </a:r>
          </a:p>
        </p:txBody>
      </p:sp>
      <p:graphicFrame>
        <p:nvGraphicFramePr>
          <p:cNvPr id="79877" name="Object 5"/>
          <p:cNvGraphicFramePr>
            <a:graphicFrameLocks noChangeAspect="1"/>
          </p:cNvGraphicFramePr>
          <p:nvPr>
            <p:ph idx="1"/>
          </p:nvPr>
        </p:nvGraphicFramePr>
        <p:xfrm>
          <a:off x="457200" y="1662113"/>
          <a:ext cx="8229600" cy="4402137"/>
        </p:xfrm>
        <a:graphic>
          <a:graphicData uri="http://schemas.openxmlformats.org/presentationml/2006/ole">
            <p:oleObj spid="_x0000_s1026" name="Chart" r:id="rId4" imgW="9525255" imgH="5096104" progId="Excel.Shee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 patterns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Signs of data quality issues</a:t>
            </a:r>
          </a:p>
          <a:p>
            <a:pPr lvl="1"/>
            <a:r>
              <a:rPr lang="en-US"/>
              <a:t>Mortality not uniformly declining during the first few months and years of life</a:t>
            </a:r>
          </a:p>
          <a:p>
            <a:pPr lvl="1"/>
            <a:r>
              <a:rPr lang="en-US"/>
              <a:t>Mortality decreasing with age at older ages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Example:  Kyrgyzstan</a:t>
            </a:r>
            <a:br>
              <a:rPr lang="en-US" sz="4000"/>
            </a:br>
            <a:r>
              <a:rPr lang="en-US" sz="4000"/>
              <a:t>Monthly probabilities of death</a:t>
            </a:r>
          </a:p>
        </p:txBody>
      </p:sp>
      <p:pic>
        <p:nvPicPr>
          <p:cNvPr id="1034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905000"/>
            <a:ext cx="5114925" cy="3743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Urban/rural differentials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Today, in virtually all countries, mortality is lower in urban areas (because of higher education, higher income, better health services, etc.)</a:t>
            </a:r>
          </a:p>
          <a:p>
            <a:r>
              <a:rPr lang="en-US" dirty="0"/>
              <a:t>Reported </a:t>
            </a:r>
            <a:r>
              <a:rPr lang="en-US" dirty="0" smtClean="0"/>
              <a:t>higher </a:t>
            </a:r>
            <a:r>
              <a:rPr lang="en-US" dirty="0"/>
              <a:t>mortality in </a:t>
            </a:r>
            <a:r>
              <a:rPr lang="en-US" dirty="0" smtClean="0"/>
              <a:t>urban </a:t>
            </a:r>
            <a:r>
              <a:rPr lang="en-US" dirty="0"/>
              <a:t>areas is usually due to </a:t>
            </a:r>
            <a:r>
              <a:rPr lang="en-US" dirty="0" smtClean="0"/>
              <a:t>poor data quality (low coverage in rural areas)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IMR in Kyrgyzstan</a:t>
            </a:r>
            <a:endParaRPr lang="en-US" dirty="0"/>
          </a:p>
        </p:txBody>
      </p:sp>
      <p:pic>
        <p:nvPicPr>
          <p:cNvPr id="89092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014538" y="1990725"/>
            <a:ext cx="5114925" cy="3743325"/>
          </a:xfr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Mortality regularities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Mortality typically higher </a:t>
            </a:r>
          </a:p>
          <a:p>
            <a:pPr lvl="1">
              <a:lnSpc>
                <a:spcPct val="90000"/>
              </a:lnSpc>
            </a:pPr>
            <a:r>
              <a:rPr lang="en-US"/>
              <a:t>among males</a:t>
            </a:r>
          </a:p>
          <a:p>
            <a:pPr lvl="1">
              <a:lnSpc>
                <a:spcPct val="90000"/>
              </a:lnSpc>
            </a:pPr>
            <a:r>
              <a:rPr lang="en-US"/>
              <a:t>in poorer, less developed provinces</a:t>
            </a:r>
          </a:p>
          <a:p>
            <a:pPr lvl="1">
              <a:lnSpc>
                <a:spcPct val="90000"/>
              </a:lnSpc>
            </a:pPr>
            <a:r>
              <a:rPr lang="en-US"/>
              <a:t>among population groups that are less educated, poorer</a:t>
            </a:r>
          </a:p>
          <a:p>
            <a:pPr lvl="1">
              <a:lnSpc>
                <a:spcPct val="90000"/>
              </a:lnSpc>
            </a:pPr>
            <a:r>
              <a:rPr lang="en-US"/>
              <a:t>among countries that are less developed</a:t>
            </a:r>
          </a:p>
          <a:p>
            <a:pPr>
              <a:lnSpc>
                <a:spcPct val="90000"/>
              </a:lnSpc>
            </a:pPr>
            <a:r>
              <a:rPr lang="en-US"/>
              <a:t>Observed mortality patterns that do not follow these patterns indicate potential data quality issues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7315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DC9717E1C14144A678B5BB6ED3A978" ma:contentTypeVersion="8" ma:contentTypeDescription="Create a new document." ma:contentTypeScope="" ma:versionID="c4d11e2e165ed88e37de739569d762f3">
  <xsd:schema xmlns:xsd="http://www.w3.org/2001/XMLSchema" xmlns:xs="http://www.w3.org/2001/XMLSchema" xmlns:p="http://schemas.microsoft.com/office/2006/metadata/properties" xmlns:ns2="5f6722c4-4b54-4565-9073-6b2cdb56319d" targetNamespace="http://schemas.microsoft.com/office/2006/metadata/properties" ma:root="true" ma:fieldsID="1504f1a7d8c0bc98c765db49b37778da" ns2:_="">
    <xsd:import namespace="5f6722c4-4b54-4565-9073-6b2cdb5631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722c4-4b54-4565-9073-6b2cdb563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2CDC5C-764A-4D30-BBA0-A9C681CED0EF}"/>
</file>

<file path=customXml/itemProps2.xml><?xml version="1.0" encoding="utf-8"?>
<ds:datastoreItem xmlns:ds="http://schemas.openxmlformats.org/officeDocument/2006/customXml" ds:itemID="{C553E470-62D1-4647-AF94-49A91F618572}"/>
</file>

<file path=customXml/itemProps3.xml><?xml version="1.0" encoding="utf-8"?>
<ds:datastoreItem xmlns:ds="http://schemas.openxmlformats.org/officeDocument/2006/customXml" ds:itemID="{3418DC44-DC7D-41EF-8DCC-E2929360D68C}"/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788</Words>
  <Application>Microsoft Office PowerPoint</Application>
  <PresentationFormat>On-screen Show (4:3)</PresentationFormat>
  <Paragraphs>139</Paragraphs>
  <Slides>24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Chart</vt:lpstr>
      <vt:lpstr>Evaluating the quality of vital registration</vt:lpstr>
      <vt:lpstr>Patterns in raw mortality data</vt:lpstr>
      <vt:lpstr>Age patterns – Sweden, Males</vt:lpstr>
      <vt:lpstr>Age patterns</vt:lpstr>
      <vt:lpstr>Example:  Kyrgyzstan Monthly probabilities of death</vt:lpstr>
      <vt:lpstr>Urban/rural differentials</vt:lpstr>
      <vt:lpstr>Example: IMR in Kyrgyzstan</vt:lpstr>
      <vt:lpstr>Mortality regularities</vt:lpstr>
      <vt:lpstr>Slide 9</vt:lpstr>
      <vt:lpstr>Time trends</vt:lpstr>
      <vt:lpstr>Caution</vt:lpstr>
      <vt:lpstr>Internal consistency of the data</vt:lpstr>
      <vt:lpstr>Consistency of data</vt:lpstr>
      <vt:lpstr>Example</vt:lpstr>
      <vt:lpstr>Coverage of deaths at ages 65+ Kyrgyzstan</vt:lpstr>
      <vt:lpstr>Problems</vt:lpstr>
      <vt:lpstr>Brass Growth Balance method</vt:lpstr>
      <vt:lpstr>Brass Growth Balance method</vt:lpstr>
      <vt:lpstr>Brass Growth Balance method</vt:lpstr>
      <vt:lpstr>Slide 20</vt:lpstr>
      <vt:lpstr>Brass Growth Balance Method</vt:lpstr>
      <vt:lpstr>General Growth Balance</vt:lpstr>
      <vt:lpstr>General Growth Balance</vt:lpstr>
      <vt:lpstr>Synthetic Extinct Generation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the quality of vital registration</dc:title>
  <dc:creator/>
  <cp:lastModifiedBy>user</cp:lastModifiedBy>
  <cp:revision>34</cp:revision>
  <dcterms:created xsi:type="dcterms:W3CDTF">2006-08-16T00:00:00Z</dcterms:created>
  <dcterms:modified xsi:type="dcterms:W3CDTF">2012-12-06T07:42:35Z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0x0101006BDC9717E1C14144A678B5BB6ED3A978</vt:lpwstr>
  </property>
  <property fmtid="{D5CDD505-2E9C-101B-9397-08002B2CF9AE}" pid="3" name="Order">
    <vt:r8>17238000</vt:r8>
  </property>
</Properties>
</file>