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2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iguillo\Local%20Settings\Temp\OT_DataEvaluation_Nepal_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iguillo\Local%20Settings\Temp\OT_DataEvaluation_Nepal_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iguillo\Local%20Settings\Temp\OT_DataEvaluation_Nepal_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iguillo\Local%20Settings\Temp\OT_DataEvaluation_Nepal_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iguillo\Local%20Settings\Temp\OT_DataEvaluation_Nepal_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94222960502033"/>
          <c:y val="2.6672291057798999E-2"/>
          <c:w val="0.75212009351544318"/>
          <c:h val="0.76469611373708046"/>
        </c:manualLayout>
      </c:layout>
      <c:scatterChart>
        <c:scatterStyle val="lineMarker"/>
        <c:varyColors val="0"/>
        <c:ser>
          <c:idx val="0"/>
          <c:order val="0"/>
          <c:tx>
            <c:strRef>
              <c:f>Data!$D$2</c:f>
              <c:strCache>
                <c:ptCount val="1"/>
                <c:pt idx="0">
                  <c:v>Male</c:v>
                </c:pt>
              </c:strCache>
            </c:strRef>
          </c:tx>
          <c:marker>
            <c:symbol val="none"/>
          </c:marker>
          <c:xVal>
            <c:numRef>
              <c:f>Data!$B$3:$B$101</c:f>
              <c:numCache>
                <c:formatCode>General</c:formatCode>
                <c:ptCount val="9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</c:numCache>
            </c:numRef>
          </c:xVal>
          <c:yVal>
            <c:numRef>
              <c:f>Data!$D$3:$D$101</c:f>
              <c:numCache>
                <c:formatCode>_ * #,##0.0_ ;_ * \-#,##0.0_ ;_ * "-"??_ ;_ @_ </c:formatCode>
                <c:ptCount val="99"/>
                <c:pt idx="0">
                  <c:v>238301.7</c:v>
                </c:pt>
                <c:pt idx="1">
                  <c:v>222073.7</c:v>
                </c:pt>
                <c:pt idx="2">
                  <c:v>273021.90000000002</c:v>
                </c:pt>
                <c:pt idx="3">
                  <c:v>287655.3</c:v>
                </c:pt>
                <c:pt idx="4">
                  <c:v>307812.59999999998</c:v>
                </c:pt>
                <c:pt idx="5">
                  <c:v>356761</c:v>
                </c:pt>
                <c:pt idx="6">
                  <c:v>321952.7</c:v>
                </c:pt>
                <c:pt idx="7">
                  <c:v>306077</c:v>
                </c:pt>
                <c:pt idx="8">
                  <c:v>355994.5</c:v>
                </c:pt>
                <c:pt idx="9">
                  <c:v>256168.4</c:v>
                </c:pt>
                <c:pt idx="10">
                  <c:v>374248.8</c:v>
                </c:pt>
                <c:pt idx="11">
                  <c:v>242927</c:v>
                </c:pt>
                <c:pt idx="12">
                  <c:v>370081.7</c:v>
                </c:pt>
                <c:pt idx="13">
                  <c:v>263278.09999999998</c:v>
                </c:pt>
                <c:pt idx="14">
                  <c:v>282140.3</c:v>
                </c:pt>
                <c:pt idx="15">
                  <c:v>270132.2</c:v>
                </c:pt>
                <c:pt idx="16">
                  <c:v>260520.5</c:v>
                </c:pt>
                <c:pt idx="17">
                  <c:v>214972.81999999998</c:v>
                </c:pt>
                <c:pt idx="18">
                  <c:v>300764.59999999998</c:v>
                </c:pt>
                <c:pt idx="19">
                  <c:v>176376.2</c:v>
                </c:pt>
                <c:pt idx="20">
                  <c:v>257163.9</c:v>
                </c:pt>
                <c:pt idx="21">
                  <c:v>166200.70000000001</c:v>
                </c:pt>
                <c:pt idx="22">
                  <c:v>239262</c:v>
                </c:pt>
                <c:pt idx="23">
                  <c:v>148739.20000000001</c:v>
                </c:pt>
                <c:pt idx="24">
                  <c:v>163337.4</c:v>
                </c:pt>
                <c:pt idx="25">
                  <c:v>261322.2</c:v>
                </c:pt>
                <c:pt idx="26">
                  <c:v>147699.70000000001</c:v>
                </c:pt>
                <c:pt idx="27">
                  <c:v>129621.5</c:v>
                </c:pt>
                <c:pt idx="28">
                  <c:v>196093</c:v>
                </c:pt>
                <c:pt idx="29">
                  <c:v>95782.32</c:v>
                </c:pt>
                <c:pt idx="30">
                  <c:v>302174.2</c:v>
                </c:pt>
                <c:pt idx="31">
                  <c:v>88690.27</c:v>
                </c:pt>
                <c:pt idx="32">
                  <c:v>174949</c:v>
                </c:pt>
                <c:pt idx="33">
                  <c:v>91905.919999999998</c:v>
                </c:pt>
                <c:pt idx="34">
                  <c:v>86382.05</c:v>
                </c:pt>
                <c:pt idx="35">
                  <c:v>290148.59999999998</c:v>
                </c:pt>
                <c:pt idx="36">
                  <c:v>111120.5</c:v>
                </c:pt>
                <c:pt idx="37">
                  <c:v>73766.13</c:v>
                </c:pt>
                <c:pt idx="38">
                  <c:v>131885.70000000001</c:v>
                </c:pt>
                <c:pt idx="39">
                  <c:v>66022.14</c:v>
                </c:pt>
                <c:pt idx="40">
                  <c:v>275973.3</c:v>
                </c:pt>
                <c:pt idx="41">
                  <c:v>64330.62</c:v>
                </c:pt>
                <c:pt idx="42">
                  <c:v>111006</c:v>
                </c:pt>
                <c:pt idx="43">
                  <c:v>61062.11</c:v>
                </c:pt>
                <c:pt idx="44">
                  <c:v>57784.79</c:v>
                </c:pt>
                <c:pt idx="45">
                  <c:v>225447.9</c:v>
                </c:pt>
                <c:pt idx="46">
                  <c:v>68559.42</c:v>
                </c:pt>
                <c:pt idx="47">
                  <c:v>55229.89</c:v>
                </c:pt>
                <c:pt idx="48">
                  <c:v>92478.57</c:v>
                </c:pt>
                <c:pt idx="49">
                  <c:v>45662.229999999996</c:v>
                </c:pt>
                <c:pt idx="50">
                  <c:v>190886.3</c:v>
                </c:pt>
                <c:pt idx="51">
                  <c:v>54375.32</c:v>
                </c:pt>
                <c:pt idx="52">
                  <c:v>75140.489999999991</c:v>
                </c:pt>
                <c:pt idx="53">
                  <c:v>40235.269999999997</c:v>
                </c:pt>
                <c:pt idx="54">
                  <c:v>42182.281999999999</c:v>
                </c:pt>
                <c:pt idx="55">
                  <c:v>132502.39999999994</c:v>
                </c:pt>
                <c:pt idx="56">
                  <c:v>56542.58</c:v>
                </c:pt>
                <c:pt idx="57">
                  <c:v>43750.46</c:v>
                </c:pt>
                <c:pt idx="58">
                  <c:v>61740.480000000003</c:v>
                </c:pt>
                <c:pt idx="59">
                  <c:v>25822.109999999993</c:v>
                </c:pt>
                <c:pt idx="60">
                  <c:v>143109.6</c:v>
                </c:pt>
                <c:pt idx="61">
                  <c:v>27460.77</c:v>
                </c:pt>
                <c:pt idx="62">
                  <c:v>39169.26</c:v>
                </c:pt>
                <c:pt idx="63">
                  <c:v>26412.38</c:v>
                </c:pt>
                <c:pt idx="64">
                  <c:v>22773.85</c:v>
                </c:pt>
                <c:pt idx="65">
                  <c:v>94716.31</c:v>
                </c:pt>
                <c:pt idx="66">
                  <c:v>23883.91</c:v>
                </c:pt>
                <c:pt idx="67">
                  <c:v>21954.521000000001</c:v>
                </c:pt>
                <c:pt idx="68">
                  <c:v>35521.920000000006</c:v>
                </c:pt>
                <c:pt idx="69">
                  <c:v>13725.98</c:v>
                </c:pt>
                <c:pt idx="70">
                  <c:v>71889.600000000006</c:v>
                </c:pt>
                <c:pt idx="71">
                  <c:v>12994.75</c:v>
                </c:pt>
                <c:pt idx="72">
                  <c:v>22844.329999999994</c:v>
                </c:pt>
                <c:pt idx="73">
                  <c:v>14941.76</c:v>
                </c:pt>
                <c:pt idx="74">
                  <c:v>14536.5</c:v>
                </c:pt>
                <c:pt idx="75">
                  <c:v>39319.03</c:v>
                </c:pt>
                <c:pt idx="76">
                  <c:v>12756.88</c:v>
                </c:pt>
                <c:pt idx="77">
                  <c:v>9382.65</c:v>
                </c:pt>
                <c:pt idx="78">
                  <c:v>14007.9</c:v>
                </c:pt>
                <c:pt idx="79">
                  <c:v>5849.84</c:v>
                </c:pt>
                <c:pt idx="80">
                  <c:v>20210.141</c:v>
                </c:pt>
                <c:pt idx="81">
                  <c:v>4405</c:v>
                </c:pt>
                <c:pt idx="82">
                  <c:v>5145.04</c:v>
                </c:pt>
                <c:pt idx="83">
                  <c:v>3805.92</c:v>
                </c:pt>
                <c:pt idx="84">
                  <c:v>4061.4100000000008</c:v>
                </c:pt>
                <c:pt idx="85">
                  <c:v>5770.55</c:v>
                </c:pt>
                <c:pt idx="86">
                  <c:v>2387.5100000000002</c:v>
                </c:pt>
                <c:pt idx="87">
                  <c:v>1568.1799999999998</c:v>
                </c:pt>
                <c:pt idx="88">
                  <c:v>2211.3100000000009</c:v>
                </c:pt>
                <c:pt idx="89">
                  <c:v>977.91004999999996</c:v>
                </c:pt>
                <c:pt idx="90">
                  <c:v>3127.55</c:v>
                </c:pt>
                <c:pt idx="91">
                  <c:v>510.98001999999985</c:v>
                </c:pt>
                <c:pt idx="92">
                  <c:v>572.65003000000002</c:v>
                </c:pt>
                <c:pt idx="93">
                  <c:v>440.500021</c:v>
                </c:pt>
                <c:pt idx="94">
                  <c:v>290.73000999999988</c:v>
                </c:pt>
                <c:pt idx="95">
                  <c:v>810.52003999999999</c:v>
                </c:pt>
                <c:pt idx="96">
                  <c:v>264.30000999999999</c:v>
                </c:pt>
                <c:pt idx="97">
                  <c:v>176.20000999999999</c:v>
                </c:pt>
                <c:pt idx="98">
                  <c:v>713.61003400000004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57F-4029-9E87-ED2C1F08BE29}"/>
            </c:ext>
          </c:extLst>
        </c:ser>
        <c:ser>
          <c:idx val="1"/>
          <c:order val="1"/>
          <c:tx>
            <c:strRef>
              <c:f>Data!$E$2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F66FF"/>
              </a:solidFill>
              <a:prstDash val="sysDash"/>
            </a:ln>
          </c:spPr>
          <c:marker>
            <c:symbol val="none"/>
          </c:marker>
          <c:xVal>
            <c:numRef>
              <c:f>Data!$B$3:$B$101</c:f>
              <c:numCache>
                <c:formatCode>General</c:formatCode>
                <c:ptCount val="9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</c:numCache>
            </c:numRef>
          </c:xVal>
          <c:yVal>
            <c:numRef>
              <c:f>Data!$E$3:$E$101</c:f>
              <c:numCache>
                <c:formatCode>_ * #,##0.0_ ;_ * \-#,##0.0_ ;_ * "-"??_ ;_ @_ </c:formatCode>
                <c:ptCount val="99"/>
                <c:pt idx="0">
                  <c:v>232002.6</c:v>
                </c:pt>
                <c:pt idx="1">
                  <c:v>214726.14</c:v>
                </c:pt>
                <c:pt idx="2">
                  <c:v>267700.7</c:v>
                </c:pt>
                <c:pt idx="3">
                  <c:v>286686.2</c:v>
                </c:pt>
                <c:pt idx="4">
                  <c:v>292791.59999999998</c:v>
                </c:pt>
                <c:pt idx="5">
                  <c:v>334806.40000000002</c:v>
                </c:pt>
                <c:pt idx="6">
                  <c:v>308966.7</c:v>
                </c:pt>
                <c:pt idx="7">
                  <c:v>297408</c:v>
                </c:pt>
                <c:pt idx="8">
                  <c:v>326745.3</c:v>
                </c:pt>
                <c:pt idx="9">
                  <c:v>245411.4</c:v>
                </c:pt>
                <c:pt idx="10">
                  <c:v>342233.3</c:v>
                </c:pt>
                <c:pt idx="11">
                  <c:v>229861.7</c:v>
                </c:pt>
                <c:pt idx="12">
                  <c:v>328912.59999999998</c:v>
                </c:pt>
                <c:pt idx="13">
                  <c:v>252089.4</c:v>
                </c:pt>
                <c:pt idx="14">
                  <c:v>267233.7</c:v>
                </c:pt>
                <c:pt idx="15">
                  <c:v>251966</c:v>
                </c:pt>
                <c:pt idx="16">
                  <c:v>254670.7</c:v>
                </c:pt>
                <c:pt idx="17">
                  <c:v>213087.47999999998</c:v>
                </c:pt>
                <c:pt idx="18">
                  <c:v>299125.90000000002</c:v>
                </c:pt>
                <c:pt idx="19">
                  <c:v>182481.5</c:v>
                </c:pt>
                <c:pt idx="20">
                  <c:v>297910.2</c:v>
                </c:pt>
                <c:pt idx="21">
                  <c:v>174552.5</c:v>
                </c:pt>
                <c:pt idx="22">
                  <c:v>262115.1</c:v>
                </c:pt>
                <c:pt idx="23">
                  <c:v>162932.1</c:v>
                </c:pt>
                <c:pt idx="24">
                  <c:v>179776.9</c:v>
                </c:pt>
                <c:pt idx="25">
                  <c:v>295778.09999999998</c:v>
                </c:pt>
                <c:pt idx="26">
                  <c:v>164412.20000000001</c:v>
                </c:pt>
                <c:pt idx="27">
                  <c:v>143893.70000000001</c:v>
                </c:pt>
                <c:pt idx="28">
                  <c:v>223377.6</c:v>
                </c:pt>
                <c:pt idx="29">
                  <c:v>96020.19</c:v>
                </c:pt>
                <c:pt idx="30">
                  <c:v>335150</c:v>
                </c:pt>
                <c:pt idx="31">
                  <c:v>82347.070000000007</c:v>
                </c:pt>
                <c:pt idx="32">
                  <c:v>186631</c:v>
                </c:pt>
                <c:pt idx="33">
                  <c:v>94064.370000000024</c:v>
                </c:pt>
                <c:pt idx="34">
                  <c:v>92531.43</c:v>
                </c:pt>
                <c:pt idx="35">
                  <c:v>296377.2</c:v>
                </c:pt>
                <c:pt idx="36">
                  <c:v>111887</c:v>
                </c:pt>
                <c:pt idx="37">
                  <c:v>74876.19</c:v>
                </c:pt>
                <c:pt idx="38">
                  <c:v>142995.1</c:v>
                </c:pt>
                <c:pt idx="39">
                  <c:v>66083.81</c:v>
                </c:pt>
                <c:pt idx="40">
                  <c:v>287822.7</c:v>
                </c:pt>
                <c:pt idx="41">
                  <c:v>58850.8</c:v>
                </c:pt>
                <c:pt idx="42">
                  <c:v>106345.5</c:v>
                </c:pt>
                <c:pt idx="43">
                  <c:v>60630.42</c:v>
                </c:pt>
                <c:pt idx="44">
                  <c:v>57731.93</c:v>
                </c:pt>
                <c:pt idx="45">
                  <c:v>219527.59</c:v>
                </c:pt>
                <c:pt idx="46">
                  <c:v>63987.033000000003</c:v>
                </c:pt>
                <c:pt idx="47">
                  <c:v>50727.98</c:v>
                </c:pt>
                <c:pt idx="48">
                  <c:v>88117.620000000024</c:v>
                </c:pt>
                <c:pt idx="49">
                  <c:v>43574.26</c:v>
                </c:pt>
                <c:pt idx="50">
                  <c:v>191890.6</c:v>
                </c:pt>
                <c:pt idx="51">
                  <c:v>44323.11</c:v>
                </c:pt>
                <c:pt idx="52">
                  <c:v>67977.959999999992</c:v>
                </c:pt>
                <c:pt idx="53">
                  <c:v>36913.9</c:v>
                </c:pt>
                <c:pt idx="54">
                  <c:v>38191.350000000013</c:v>
                </c:pt>
                <c:pt idx="55">
                  <c:v>129313.2</c:v>
                </c:pt>
                <c:pt idx="56">
                  <c:v>45089.58</c:v>
                </c:pt>
                <c:pt idx="57">
                  <c:v>36808.18</c:v>
                </c:pt>
                <c:pt idx="58">
                  <c:v>52296.160000000003</c:v>
                </c:pt>
                <c:pt idx="59">
                  <c:v>22712.18</c:v>
                </c:pt>
                <c:pt idx="60">
                  <c:v>153435</c:v>
                </c:pt>
                <c:pt idx="61">
                  <c:v>25214.22</c:v>
                </c:pt>
                <c:pt idx="62">
                  <c:v>37671.56</c:v>
                </c:pt>
                <c:pt idx="63">
                  <c:v>24112.97</c:v>
                </c:pt>
                <c:pt idx="64">
                  <c:v>21152.811000000002</c:v>
                </c:pt>
                <c:pt idx="65">
                  <c:v>105217.8</c:v>
                </c:pt>
                <c:pt idx="66">
                  <c:v>21240.911</c:v>
                </c:pt>
                <c:pt idx="67">
                  <c:v>20685.881000000001</c:v>
                </c:pt>
                <c:pt idx="68">
                  <c:v>33222.51</c:v>
                </c:pt>
                <c:pt idx="69">
                  <c:v>12104.94</c:v>
                </c:pt>
                <c:pt idx="70">
                  <c:v>78638.06</c:v>
                </c:pt>
                <c:pt idx="71">
                  <c:v>10950.83</c:v>
                </c:pt>
                <c:pt idx="72">
                  <c:v>20685.881000000001</c:v>
                </c:pt>
                <c:pt idx="73">
                  <c:v>12334</c:v>
                </c:pt>
                <c:pt idx="74">
                  <c:v>10977.26</c:v>
                </c:pt>
                <c:pt idx="75">
                  <c:v>42975.182000000001</c:v>
                </c:pt>
                <c:pt idx="76">
                  <c:v>11206.32</c:v>
                </c:pt>
                <c:pt idx="77">
                  <c:v>9232.8799999999919</c:v>
                </c:pt>
                <c:pt idx="78">
                  <c:v>12712.83</c:v>
                </c:pt>
                <c:pt idx="79">
                  <c:v>5347.67</c:v>
                </c:pt>
                <c:pt idx="80">
                  <c:v>24641.57</c:v>
                </c:pt>
                <c:pt idx="81">
                  <c:v>4008.55</c:v>
                </c:pt>
                <c:pt idx="82">
                  <c:v>5444.58</c:v>
                </c:pt>
                <c:pt idx="83">
                  <c:v>3691.3900000000008</c:v>
                </c:pt>
                <c:pt idx="84">
                  <c:v>4457.8600000000015</c:v>
                </c:pt>
                <c:pt idx="85">
                  <c:v>6757.27</c:v>
                </c:pt>
                <c:pt idx="86">
                  <c:v>2096.780099999999</c:v>
                </c:pt>
                <c:pt idx="87">
                  <c:v>1717.95</c:v>
                </c:pt>
                <c:pt idx="88">
                  <c:v>1973.44</c:v>
                </c:pt>
                <c:pt idx="89">
                  <c:v>933.8600399999998</c:v>
                </c:pt>
                <c:pt idx="90">
                  <c:v>3841.16</c:v>
                </c:pt>
                <c:pt idx="91">
                  <c:v>546.22002599999996</c:v>
                </c:pt>
                <c:pt idx="92">
                  <c:v>660.75003000000004</c:v>
                </c:pt>
                <c:pt idx="93">
                  <c:v>510.98001999999985</c:v>
                </c:pt>
                <c:pt idx="94">
                  <c:v>352.40001999999976</c:v>
                </c:pt>
                <c:pt idx="95">
                  <c:v>1180.54</c:v>
                </c:pt>
                <c:pt idx="96">
                  <c:v>449.31002000000001</c:v>
                </c:pt>
                <c:pt idx="97">
                  <c:v>334.78001999999975</c:v>
                </c:pt>
                <c:pt idx="98">
                  <c:v>1277.45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57F-4029-9E87-ED2C1F08BE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6187008"/>
        <c:axId val="145917440"/>
      </c:scatterChart>
      <c:valAx>
        <c:axId val="1261870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Age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45917440"/>
        <c:crosses val="autoZero"/>
        <c:crossBetween val="midCat"/>
        <c:majorUnit val="10"/>
      </c:valAx>
      <c:valAx>
        <c:axId val="1459174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Population ('000)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126187008"/>
        <c:crosses val="autoZero"/>
        <c:crossBetween val="midCat"/>
        <c:dispUnits>
          <c:builtInUnit val="thousands"/>
        </c:dispUnits>
      </c:valAx>
      <c:spPr>
        <a:solidFill>
          <a:schemeClr val="bg1"/>
        </a:solidFill>
      </c:spPr>
    </c:plotArea>
    <c:legend>
      <c:legendPos val="b"/>
      <c:overlay val="0"/>
    </c:legend>
    <c:plotVisOnly val="1"/>
    <c:dispBlanksAs val="gap"/>
    <c:showDLblsOverMax val="0"/>
  </c:chart>
  <c:spPr>
    <a:solidFill>
      <a:srgbClr val="D7E6E6"/>
    </a:solidFill>
    <a:ln>
      <a:noFill/>
    </a:ln>
  </c:spPr>
  <c:txPr>
    <a:bodyPr/>
    <a:lstStyle/>
    <a:p>
      <a:pPr>
        <a:defRPr sz="1200">
          <a:latin typeface="Verdana" pitchFamily="34" charset="0"/>
          <a:ea typeface="Verdana" pitchFamily="34" charset="0"/>
          <a:cs typeface="Verdana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Data!$K$2</c:f>
              <c:strCache>
                <c:ptCount val="1"/>
                <c:pt idx="0">
                  <c:v>Male</c:v>
                </c:pt>
              </c:strCache>
            </c:strRef>
          </c:tx>
          <c:marker>
            <c:symbol val="none"/>
          </c:marker>
          <c:cat>
            <c:strRef>
              <c:f>Data!$J$3:$J$22</c:f>
              <c:strCache>
                <c:ptCount val="20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90-94</c:v>
                </c:pt>
                <c:pt idx="19">
                  <c:v>95+</c:v>
                </c:pt>
              </c:strCache>
            </c:strRef>
          </c:cat>
          <c:val>
            <c:numRef>
              <c:f>Data!$K$3:$K$22</c:f>
              <c:numCache>
                <c:formatCode>_ * #,##0_ ;_ * \-#,##0_ ;_ * "-"??_ ;_ @_ </c:formatCode>
                <c:ptCount val="20"/>
                <c:pt idx="0">
                  <c:v>1328865.2000000002</c:v>
                </c:pt>
                <c:pt idx="1">
                  <c:v>1596953.6000000003</c:v>
                </c:pt>
                <c:pt idx="2">
                  <c:v>1532675.9</c:v>
                </c:pt>
                <c:pt idx="3">
                  <c:v>1222766.32</c:v>
                </c:pt>
                <c:pt idx="4">
                  <c:v>974703.20000000007</c:v>
                </c:pt>
                <c:pt idx="5">
                  <c:v>830518.72</c:v>
                </c:pt>
                <c:pt idx="6">
                  <c:v>744101.44000000029</c:v>
                </c:pt>
                <c:pt idx="7">
                  <c:v>672943.07</c:v>
                </c:pt>
                <c:pt idx="8">
                  <c:v>570156.81999999972</c:v>
                </c:pt>
                <c:pt idx="9">
                  <c:v>487378.01</c:v>
                </c:pt>
                <c:pt idx="10">
                  <c:v>402819.66199999989</c:v>
                </c:pt>
                <c:pt idx="11">
                  <c:v>320358.02999999997</c:v>
                </c:pt>
                <c:pt idx="12">
                  <c:v>258925.86000000002</c:v>
                </c:pt>
                <c:pt idx="13">
                  <c:v>189802.64100000003</c:v>
                </c:pt>
                <c:pt idx="14">
                  <c:v>137206.94</c:v>
                </c:pt>
                <c:pt idx="15">
                  <c:v>81316.299999999988</c:v>
                </c:pt>
                <c:pt idx="16">
                  <c:v>37627.511000000006</c:v>
                </c:pt>
                <c:pt idx="17">
                  <c:v>12915.46005</c:v>
                </c:pt>
                <c:pt idx="18">
                  <c:v>4942.410081</c:v>
                </c:pt>
                <c:pt idx="19">
                  <c:v>1964.6300939999999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E9-44B3-9B92-272ED2D5E80E}"/>
            </c:ext>
          </c:extLst>
        </c:ser>
        <c:ser>
          <c:idx val="1"/>
          <c:order val="1"/>
          <c:tx>
            <c:strRef>
              <c:f>Data!$L$2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F66FF"/>
              </a:solidFill>
              <a:prstDash val="sysDash"/>
            </a:ln>
          </c:spPr>
          <c:marker>
            <c:symbol val="none"/>
          </c:marker>
          <c:cat>
            <c:strRef>
              <c:f>Data!$J$3:$J$22</c:f>
              <c:strCache>
                <c:ptCount val="20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90-94</c:v>
                </c:pt>
                <c:pt idx="19">
                  <c:v>95+</c:v>
                </c:pt>
              </c:strCache>
            </c:strRef>
          </c:cat>
          <c:val>
            <c:numRef>
              <c:f>Data!$L$3:$L$22</c:f>
              <c:numCache>
                <c:formatCode>_ * #,##0_ ;_ * \-#,##0_ ;_ * "-"??_ ;_ @_ </c:formatCode>
                <c:ptCount val="20"/>
                <c:pt idx="0">
                  <c:v>1293907.24</c:v>
                </c:pt>
                <c:pt idx="1">
                  <c:v>1513337.8</c:v>
                </c:pt>
                <c:pt idx="2">
                  <c:v>1420330.7</c:v>
                </c:pt>
                <c:pt idx="3">
                  <c:v>1201331.58</c:v>
                </c:pt>
                <c:pt idx="4">
                  <c:v>1077286.8</c:v>
                </c:pt>
                <c:pt idx="5">
                  <c:v>923481.78999999969</c:v>
                </c:pt>
                <c:pt idx="6">
                  <c:v>790723.87000000011</c:v>
                </c:pt>
                <c:pt idx="7">
                  <c:v>692219.3</c:v>
                </c:pt>
                <c:pt idx="8">
                  <c:v>571381.35000000021</c:v>
                </c:pt>
                <c:pt idx="9">
                  <c:v>465934.48300000012</c:v>
                </c:pt>
                <c:pt idx="10">
                  <c:v>379296.92000000016</c:v>
                </c:pt>
                <c:pt idx="11">
                  <c:v>286219.3</c:v>
                </c:pt>
                <c:pt idx="12">
                  <c:v>261586.56099999999</c:v>
                </c:pt>
                <c:pt idx="13">
                  <c:v>192472.04200000004</c:v>
                </c:pt>
                <c:pt idx="14">
                  <c:v>133586.03100000002</c:v>
                </c:pt>
                <c:pt idx="15">
                  <c:v>81474.882000000012</c:v>
                </c:pt>
                <c:pt idx="16">
                  <c:v>42243.950000000012</c:v>
                </c:pt>
                <c:pt idx="17">
                  <c:v>13479.300140000001</c:v>
                </c:pt>
                <c:pt idx="18">
                  <c:v>5911.510096</c:v>
                </c:pt>
                <c:pt idx="19">
                  <c:v>3242.0800399999998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DE9-44B3-9B92-272ED2D5E8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5537280"/>
        <c:axId val="145568128"/>
      </c:lineChart>
      <c:catAx>
        <c:axId val="1455372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Age group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45568128"/>
        <c:crosses val="autoZero"/>
        <c:auto val="1"/>
        <c:lblAlgn val="ctr"/>
        <c:lblOffset val="100"/>
        <c:tickLblSkip val="1"/>
        <c:noMultiLvlLbl val="0"/>
      </c:catAx>
      <c:valAx>
        <c:axId val="145568128"/>
        <c:scaling>
          <c:orientation val="minMax"/>
        </c:scaling>
        <c:delete val="0"/>
        <c:axPos val="l"/>
        <c:majorGridlines/>
        <c:numFmt formatCode="_ * #,##0_ ;_ * \-#,##0_ ;_ * &quot;0&quot;_ ;_ @_ " sourceLinked="0"/>
        <c:majorTickMark val="out"/>
        <c:minorTickMark val="none"/>
        <c:tickLblPos val="nextTo"/>
        <c:crossAx val="145537280"/>
        <c:crosses val="autoZero"/>
        <c:crossBetween val="midCat"/>
        <c:dispUnits>
          <c:builtInUnit val="thousands"/>
        </c:dispUnits>
      </c:valAx>
      <c:spPr>
        <a:solidFill>
          <a:schemeClr val="bg1"/>
        </a:solidFill>
      </c:spPr>
    </c:plotArea>
    <c:legend>
      <c:legendPos val="b"/>
      <c:overlay val="0"/>
    </c:legend>
    <c:plotVisOnly val="1"/>
    <c:dispBlanksAs val="gap"/>
    <c:showDLblsOverMax val="0"/>
  </c:chart>
  <c:spPr>
    <a:solidFill>
      <a:srgbClr val="D7E6E6"/>
    </a:solidFill>
    <a:ln>
      <a:noFill/>
    </a:ln>
  </c:spPr>
  <c:txPr>
    <a:bodyPr/>
    <a:lstStyle/>
    <a:p>
      <a:pPr>
        <a:defRPr sz="1200">
          <a:latin typeface="Verdana" pitchFamily="34" charset="0"/>
          <a:ea typeface="Verdana" pitchFamily="34" charset="0"/>
          <a:cs typeface="Verdana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832122480811114E-2"/>
          <c:y val="6.3555589722563879E-2"/>
          <c:w val="0.86671027788039301"/>
          <c:h val="0.72781279896132256"/>
        </c:manualLayout>
      </c:layout>
      <c:lineChart>
        <c:grouping val="standard"/>
        <c:varyColors val="0"/>
        <c:ser>
          <c:idx val="0"/>
          <c:order val="0"/>
          <c:tx>
            <c:strRef>
              <c:f>Data!$O$2</c:f>
              <c:strCache>
                <c:ptCount val="1"/>
                <c:pt idx="0">
                  <c:v>Males</c:v>
                </c:pt>
              </c:strCache>
            </c:strRef>
          </c:tx>
          <c:marker>
            <c:symbol val="none"/>
          </c:marker>
          <c:cat>
            <c:strRef>
              <c:f>Data!$J$4:$J$21</c:f>
              <c:strCache>
                <c:ptCount val="18"/>
                <c:pt idx="0">
                  <c:v>5-9</c:v>
                </c:pt>
                <c:pt idx="1">
                  <c:v>10-14</c:v>
                </c:pt>
                <c:pt idx="2">
                  <c:v>15-19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65-69</c:v>
                </c:pt>
                <c:pt idx="13">
                  <c:v>70-74</c:v>
                </c:pt>
                <c:pt idx="14">
                  <c:v>75-79</c:v>
                </c:pt>
                <c:pt idx="15">
                  <c:v>80-84</c:v>
                </c:pt>
                <c:pt idx="16">
                  <c:v>85-89</c:v>
                </c:pt>
                <c:pt idx="17">
                  <c:v>90-94</c:v>
                </c:pt>
              </c:strCache>
            </c:strRef>
          </c:cat>
          <c:val>
            <c:numRef>
              <c:f>Data!$O$4:$O$21</c:f>
              <c:numCache>
                <c:formatCode>0.000</c:formatCode>
                <c:ptCount val="18"/>
                <c:pt idx="0">
                  <c:v>1.1161493364537038</c:v>
                </c:pt>
                <c:pt idx="1">
                  <c:v>1.0871121554512413</c:v>
                </c:pt>
                <c:pt idx="2">
                  <c:v>0.97533422050139951</c:v>
                </c:pt>
                <c:pt idx="3">
                  <c:v>0.94940856336244461</c:v>
                </c:pt>
                <c:pt idx="4">
                  <c:v>0.96639106117377038</c:v>
                </c:pt>
                <c:pt idx="5">
                  <c:v>0.98985081622859272</c:v>
                </c:pt>
                <c:pt idx="6">
                  <c:v>1.0240651940053243</c:v>
                </c:pt>
                <c:pt idx="7">
                  <c:v>0.98275697964566799</c:v>
                </c:pt>
                <c:pt idx="8">
                  <c:v>1.0018289630149557</c:v>
                </c:pt>
                <c:pt idx="9">
                  <c:v>0.99740420645338579</c:v>
                </c:pt>
                <c:pt idx="10">
                  <c:v>0.968221225076911</c:v>
                </c:pt>
                <c:pt idx="11">
                  <c:v>1.0150757387568201</c:v>
                </c:pt>
                <c:pt idx="12">
                  <c:v>0.95827783510984221</c:v>
                </c:pt>
                <c:pt idx="13">
                  <c:v>1.0121531125337353</c:v>
                </c:pt>
                <c:pt idx="14">
                  <c:v>0.93020911536479733</c:v>
                </c:pt>
                <c:pt idx="15">
                  <c:v>0.79861632596132315</c:v>
                </c:pt>
                <c:pt idx="16">
                  <c:v>0.60678806641079241</c:v>
                </c:pt>
                <c:pt idx="17">
                  <c:v>0.66429840587933475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AE4-4F74-8D98-3CF3236653B9}"/>
            </c:ext>
          </c:extLst>
        </c:ser>
        <c:ser>
          <c:idx val="1"/>
          <c:order val="1"/>
          <c:tx>
            <c:strRef>
              <c:f>Data!$P$2</c:f>
              <c:strCache>
                <c:ptCount val="1"/>
                <c:pt idx="0">
                  <c:v>Females</c:v>
                </c:pt>
              </c:strCache>
            </c:strRef>
          </c:tx>
          <c:spPr>
            <a:ln>
              <a:solidFill>
                <a:srgbClr val="FF00FF"/>
              </a:solidFill>
              <a:prstDash val="sysDash"/>
            </a:ln>
          </c:spPr>
          <c:marker>
            <c:symbol val="none"/>
          </c:marker>
          <c:cat>
            <c:strRef>
              <c:f>Data!$J$4:$J$21</c:f>
              <c:strCache>
                <c:ptCount val="18"/>
                <c:pt idx="0">
                  <c:v>5-9</c:v>
                </c:pt>
                <c:pt idx="1">
                  <c:v>10-14</c:v>
                </c:pt>
                <c:pt idx="2">
                  <c:v>15-19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65-69</c:v>
                </c:pt>
                <c:pt idx="13">
                  <c:v>70-74</c:v>
                </c:pt>
                <c:pt idx="14">
                  <c:v>75-79</c:v>
                </c:pt>
                <c:pt idx="15">
                  <c:v>80-84</c:v>
                </c:pt>
                <c:pt idx="16">
                  <c:v>85-89</c:v>
                </c:pt>
                <c:pt idx="17">
                  <c:v>90-94</c:v>
                </c:pt>
              </c:strCache>
            </c:strRef>
          </c:cat>
          <c:val>
            <c:numRef>
              <c:f>Data!$P$4:$P$21</c:f>
              <c:numCache>
                <c:formatCode>0.000</c:formatCode>
                <c:ptCount val="18"/>
                <c:pt idx="0">
                  <c:v>1.1151106376473392</c:v>
                </c:pt>
                <c:pt idx="1">
                  <c:v>1.0464115523342294</c:v>
                </c:pt>
                <c:pt idx="2">
                  <c:v>0.96198203287733219</c:v>
                </c:pt>
                <c:pt idx="3">
                  <c:v>1.0140060442108381</c:v>
                </c:pt>
                <c:pt idx="4">
                  <c:v>0.9887328855568045</c:v>
                </c:pt>
                <c:pt idx="5">
                  <c:v>0.97879969864970584</c:v>
                </c:pt>
                <c:pt idx="6">
                  <c:v>1.016396222312399</c:v>
                </c:pt>
                <c:pt idx="7">
                  <c:v>0.98671067415578262</c:v>
                </c:pt>
                <c:pt idx="8">
                  <c:v>0.98021485859774626</c:v>
                </c:pt>
                <c:pt idx="9">
                  <c:v>1.0085621546358696</c:v>
                </c:pt>
                <c:pt idx="10">
                  <c:v>0.89320230115277355</c:v>
                </c:pt>
                <c:pt idx="11">
                  <c:v>1.0929237195186199</c:v>
                </c:pt>
                <c:pt idx="12">
                  <c:v>0.97411635268470265</c:v>
                </c:pt>
                <c:pt idx="13">
                  <c:v>0.97526943576851444</c:v>
                </c:pt>
                <c:pt idx="14">
                  <c:v>0.92674618442915013</c:v>
                </c:pt>
                <c:pt idx="15">
                  <c:v>0.88977544849400592</c:v>
                </c:pt>
                <c:pt idx="16">
                  <c:v>0.55982437352393433</c:v>
                </c:pt>
                <c:pt idx="17">
                  <c:v>0.70706006709549041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E4-4F74-8D98-3CF3236653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5937536"/>
        <c:axId val="145939456"/>
      </c:lineChart>
      <c:catAx>
        <c:axId val="1459375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Age group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45939456"/>
        <c:crosses val="autoZero"/>
        <c:auto val="1"/>
        <c:lblAlgn val="ctr"/>
        <c:lblOffset val="100"/>
        <c:noMultiLvlLbl val="0"/>
      </c:catAx>
      <c:valAx>
        <c:axId val="145939456"/>
        <c:scaling>
          <c:orientation val="minMax"/>
        </c:scaling>
        <c:delete val="0"/>
        <c:axPos val="l"/>
        <c:majorGridlines/>
        <c:numFmt formatCode="0.0" sourceLinked="0"/>
        <c:majorTickMark val="out"/>
        <c:minorTickMark val="none"/>
        <c:tickLblPos val="nextTo"/>
        <c:crossAx val="145937536"/>
        <c:crosses val="autoZero"/>
        <c:crossBetween val="between"/>
      </c:valAx>
      <c:spPr>
        <a:solidFill>
          <a:schemeClr val="bg1"/>
        </a:solidFill>
      </c:spPr>
    </c:plotArea>
    <c:legend>
      <c:legendPos val="b"/>
      <c:overlay val="0"/>
    </c:legend>
    <c:plotVisOnly val="1"/>
    <c:dispBlanksAs val="gap"/>
    <c:showDLblsOverMax val="0"/>
  </c:chart>
  <c:spPr>
    <a:solidFill>
      <a:srgbClr val="D7E6E6"/>
    </a:solidFill>
    <a:ln>
      <a:noFill/>
    </a:ln>
  </c:spPr>
  <c:txPr>
    <a:bodyPr/>
    <a:lstStyle/>
    <a:p>
      <a:pPr>
        <a:defRPr sz="1200">
          <a:latin typeface="Verdana" pitchFamily="34" charset="0"/>
          <a:ea typeface="Verdana" pitchFamily="34" charset="0"/>
          <a:cs typeface="Verdana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4222960502033"/>
          <c:y val="2.6672291057798992E-2"/>
          <c:w val="0.75212009351544318"/>
          <c:h val="0.80591858001913352"/>
        </c:manualLayout>
      </c:layout>
      <c:scatterChart>
        <c:scatterStyle val="lineMarker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Sex ratio</c:v>
                </c:pt>
              </c:strCache>
            </c:strRef>
          </c:tx>
          <c:marker>
            <c:symbol val="none"/>
          </c:marker>
          <c:xVal>
            <c:numRef>
              <c:f>Data!$B$3:$B$101</c:f>
              <c:numCache>
                <c:formatCode>General</c:formatCode>
                <c:ptCount val="9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</c:numCache>
            </c:numRef>
          </c:xVal>
          <c:yVal>
            <c:numRef>
              <c:f>Data!$G$3:$G$101</c:f>
              <c:numCache>
                <c:formatCode>General</c:formatCode>
                <c:ptCount val="99"/>
                <c:pt idx="0">
                  <c:v>102.71509888251254</c:v>
                </c:pt>
                <c:pt idx="1">
                  <c:v>103.42182838102526</c:v>
                </c:pt>
                <c:pt idx="2">
                  <c:v>101.98774228083826</c:v>
                </c:pt>
                <c:pt idx="3">
                  <c:v>100.33803510597996</c:v>
                </c:pt>
                <c:pt idx="4">
                  <c:v>105.13027013070044</c:v>
                </c:pt>
                <c:pt idx="5">
                  <c:v>106.55740153115349</c:v>
                </c:pt>
                <c:pt idx="6">
                  <c:v>104.20304194594436</c:v>
                </c:pt>
                <c:pt idx="7">
                  <c:v>102.91485097912634</c:v>
                </c:pt>
                <c:pt idx="8">
                  <c:v>108.95168193697049</c:v>
                </c:pt>
                <c:pt idx="9">
                  <c:v>104.3832519597704</c:v>
                </c:pt>
                <c:pt idx="10">
                  <c:v>109.35487575288548</c:v>
                </c:pt>
                <c:pt idx="11">
                  <c:v>105.68398302109485</c:v>
                </c:pt>
                <c:pt idx="12">
                  <c:v>112.51672936822735</c:v>
                </c:pt>
                <c:pt idx="13">
                  <c:v>104.43838574727853</c:v>
                </c:pt>
                <c:pt idx="14">
                  <c:v>105.57811383818731</c:v>
                </c:pt>
                <c:pt idx="15">
                  <c:v>107.20978227221131</c:v>
                </c:pt>
                <c:pt idx="16">
                  <c:v>102.29700550554109</c:v>
                </c:pt>
                <c:pt idx="17">
                  <c:v>100.88477277031946</c:v>
                </c:pt>
                <c:pt idx="18">
                  <c:v>100.54782952596219</c:v>
                </c:pt>
                <c:pt idx="19">
                  <c:v>96.654290982921552</c:v>
                </c:pt>
                <c:pt idx="20">
                  <c:v>86.322623394566548</c:v>
                </c:pt>
                <c:pt idx="21">
                  <c:v>95.215307715443757</c:v>
                </c:pt>
                <c:pt idx="22">
                  <c:v>91.281272998007367</c:v>
                </c:pt>
                <c:pt idx="23">
                  <c:v>91.28907072332585</c:v>
                </c:pt>
                <c:pt idx="24">
                  <c:v>90.855610481658104</c:v>
                </c:pt>
                <c:pt idx="25">
                  <c:v>88.350760248983931</c:v>
                </c:pt>
                <c:pt idx="26">
                  <c:v>89.835000079069559</c:v>
                </c:pt>
                <c:pt idx="27">
                  <c:v>90.081428165374845</c:v>
                </c:pt>
                <c:pt idx="28">
                  <c:v>87.785435961349762</c:v>
                </c:pt>
                <c:pt idx="29">
                  <c:v>99.752270850536704</c:v>
                </c:pt>
                <c:pt idx="30">
                  <c:v>90.160883186632859</c:v>
                </c:pt>
                <c:pt idx="31">
                  <c:v>107.70300631218566</c:v>
                </c:pt>
                <c:pt idx="32">
                  <c:v>93.740589719821472</c:v>
                </c:pt>
                <c:pt idx="33">
                  <c:v>97.705347944179081</c:v>
                </c:pt>
                <c:pt idx="34">
                  <c:v>93.354279729601075</c:v>
                </c:pt>
                <c:pt idx="35">
                  <c:v>97.898421336054113</c:v>
                </c:pt>
                <c:pt idx="36">
                  <c:v>99.314933817154767</c:v>
                </c:pt>
                <c:pt idx="37">
                  <c:v>98.517472643840463</c:v>
                </c:pt>
                <c:pt idx="38">
                  <c:v>92.230922598047101</c:v>
                </c:pt>
                <c:pt idx="39">
                  <c:v>99.906679109452085</c:v>
                </c:pt>
                <c:pt idx="40">
                  <c:v>95.883090527606058</c:v>
                </c:pt>
                <c:pt idx="41">
                  <c:v>109.31137724550898</c:v>
                </c:pt>
                <c:pt idx="42">
                  <c:v>104.38241392442558</c:v>
                </c:pt>
                <c:pt idx="43">
                  <c:v>100.71200232490555</c:v>
                </c:pt>
                <c:pt idx="44">
                  <c:v>100.09156111704563</c:v>
                </c:pt>
                <c:pt idx="45">
                  <c:v>102.69684097566048</c:v>
                </c:pt>
                <c:pt idx="46">
                  <c:v>107.14580249407719</c:v>
                </c:pt>
                <c:pt idx="47">
                  <c:v>108.87460923931923</c:v>
                </c:pt>
                <c:pt idx="48">
                  <c:v>104.94901019796042</c:v>
                </c:pt>
                <c:pt idx="49">
                  <c:v>104.79175090982613</c:v>
                </c:pt>
                <c:pt idx="50">
                  <c:v>99.476628870825351</c:v>
                </c:pt>
                <c:pt idx="51">
                  <c:v>122.67938779566681</c:v>
                </c:pt>
                <c:pt idx="52">
                  <c:v>110.53654743390358</c:v>
                </c:pt>
                <c:pt idx="53">
                  <c:v>108.99761336515519</c:v>
                </c:pt>
                <c:pt idx="54">
                  <c:v>110.4498322264073</c:v>
                </c:pt>
                <c:pt idx="55">
                  <c:v>102.46626021164123</c:v>
                </c:pt>
                <c:pt idx="56">
                  <c:v>125.40054708870652</c:v>
                </c:pt>
                <c:pt idx="57">
                  <c:v>118.8606988989947</c:v>
                </c:pt>
                <c:pt idx="58">
                  <c:v>118.05929919137466</c:v>
                </c:pt>
                <c:pt idx="59">
                  <c:v>113.69278510473232</c:v>
                </c:pt>
                <c:pt idx="60">
                  <c:v>93.270505425750315</c:v>
                </c:pt>
                <c:pt idx="61">
                  <c:v>108.90985324947592</c:v>
                </c:pt>
                <c:pt idx="62">
                  <c:v>103.97567820392887</c:v>
                </c:pt>
                <c:pt idx="63">
                  <c:v>109.53598830836678</c:v>
                </c:pt>
                <c:pt idx="64">
                  <c:v>107.66346846289125</c:v>
                </c:pt>
                <c:pt idx="65">
                  <c:v>90.019283809393485</c:v>
                </c:pt>
                <c:pt idx="66">
                  <c:v>112.44296442840896</c:v>
                </c:pt>
                <c:pt idx="67">
                  <c:v>106.13287874951996</c:v>
                </c:pt>
                <c:pt idx="68">
                  <c:v>106.92124105011932</c:v>
                </c:pt>
                <c:pt idx="69">
                  <c:v>113.39155749636099</c:v>
                </c:pt>
                <c:pt idx="70">
                  <c:v>91.41832847860185</c:v>
                </c:pt>
                <c:pt idx="71">
                  <c:v>118.66452131938858</c:v>
                </c:pt>
                <c:pt idx="72">
                  <c:v>110.43440692712096</c:v>
                </c:pt>
                <c:pt idx="73">
                  <c:v>121.14285714285712</c:v>
                </c:pt>
                <c:pt idx="74">
                  <c:v>132.42375601926165</c:v>
                </c:pt>
                <c:pt idx="75">
                  <c:v>91.492410666230583</c:v>
                </c:pt>
                <c:pt idx="76">
                  <c:v>113.83647798742133</c:v>
                </c:pt>
                <c:pt idx="77">
                  <c:v>101.62213740458009</c:v>
                </c:pt>
                <c:pt idx="78">
                  <c:v>110.18711018711019</c:v>
                </c:pt>
                <c:pt idx="79">
                  <c:v>109.39044481054363</c:v>
                </c:pt>
                <c:pt idx="80">
                  <c:v>82.016450250531918</c:v>
                </c:pt>
                <c:pt idx="81">
                  <c:v>109.89010989010988</c:v>
                </c:pt>
                <c:pt idx="82">
                  <c:v>94.498381877022624</c:v>
                </c:pt>
                <c:pt idx="83">
                  <c:v>103.10262529832937</c:v>
                </c:pt>
                <c:pt idx="84">
                  <c:v>91.106719367588894</c:v>
                </c:pt>
                <c:pt idx="85">
                  <c:v>85.397653194263384</c:v>
                </c:pt>
                <c:pt idx="86">
                  <c:v>113.86554078799206</c:v>
                </c:pt>
                <c:pt idx="87">
                  <c:v>91.282051282051256</c:v>
                </c:pt>
                <c:pt idx="88">
                  <c:v>112.05357142857139</c:v>
                </c:pt>
                <c:pt idx="89">
                  <c:v>104.71698200085741</c:v>
                </c:pt>
                <c:pt idx="90">
                  <c:v>81.422018348623808</c:v>
                </c:pt>
                <c:pt idx="91">
                  <c:v>93.54838630541164</c:v>
                </c:pt>
                <c:pt idx="92">
                  <c:v>86.666667272039319</c:v>
                </c:pt>
                <c:pt idx="93">
                  <c:v>86.206897287295106</c:v>
                </c:pt>
                <c:pt idx="94">
                  <c:v>82.49999815550521</c:v>
                </c:pt>
                <c:pt idx="95">
                  <c:v>68.656719806190338</c:v>
                </c:pt>
                <c:pt idx="96">
                  <c:v>58.823529019005626</c:v>
                </c:pt>
                <c:pt idx="97">
                  <c:v>52.631578790156013</c:v>
                </c:pt>
                <c:pt idx="98">
                  <c:v>55.862071627069554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26E-4210-8AB4-DD5284C4CB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6020992"/>
        <c:axId val="146055936"/>
      </c:scatterChart>
      <c:valAx>
        <c:axId val="1460209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Age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46055936"/>
        <c:crosses val="autoZero"/>
        <c:crossBetween val="midCat"/>
        <c:majorUnit val="10"/>
      </c:valAx>
      <c:valAx>
        <c:axId val="146055936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146020992"/>
        <c:crosses val="autoZero"/>
        <c:crossBetween val="midCat"/>
      </c:valAx>
      <c:spPr>
        <a:solidFill>
          <a:schemeClr val="bg1"/>
        </a:solidFill>
      </c:spPr>
    </c:plotArea>
    <c:plotVisOnly val="1"/>
    <c:dispBlanksAs val="gap"/>
    <c:showDLblsOverMax val="0"/>
  </c:chart>
  <c:spPr>
    <a:solidFill>
      <a:srgbClr val="D7E6E6"/>
    </a:solidFill>
    <a:ln>
      <a:noFill/>
    </a:ln>
  </c:spPr>
  <c:txPr>
    <a:bodyPr/>
    <a:lstStyle/>
    <a:p>
      <a:pPr>
        <a:defRPr sz="1200">
          <a:latin typeface="Verdana" pitchFamily="34" charset="0"/>
          <a:ea typeface="Verdana" pitchFamily="34" charset="0"/>
          <a:cs typeface="Verdana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Data!$K$2</c:f>
              <c:strCache>
                <c:ptCount val="1"/>
                <c:pt idx="0">
                  <c:v>Male</c:v>
                </c:pt>
              </c:strCache>
            </c:strRef>
          </c:tx>
          <c:marker>
            <c:symbol val="none"/>
          </c:marker>
          <c:cat>
            <c:strRef>
              <c:f>Data!$J$3:$J$22</c:f>
              <c:strCache>
                <c:ptCount val="20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90-94</c:v>
                </c:pt>
                <c:pt idx="19">
                  <c:v>95+</c:v>
                </c:pt>
              </c:strCache>
            </c:strRef>
          </c:cat>
          <c:val>
            <c:numRef>
              <c:f>Data!$N$3:$N$22</c:f>
              <c:numCache>
                <c:formatCode>General</c:formatCode>
                <c:ptCount val="20"/>
                <c:pt idx="0">
                  <c:v>102.70173617700758</c:v>
                </c:pt>
                <c:pt idx="1">
                  <c:v>105.52525681972652</c:v>
                </c:pt>
                <c:pt idx="2">
                  <c:v>107.90979171259198</c:v>
                </c:pt>
                <c:pt idx="3">
                  <c:v>101.7842484420496</c:v>
                </c:pt>
                <c:pt idx="4">
                  <c:v>90.477596123891956</c:v>
                </c:pt>
                <c:pt idx="5">
                  <c:v>89.933416012458608</c:v>
                </c:pt>
                <c:pt idx="6">
                  <c:v>94.103829191345895</c:v>
                </c:pt>
                <c:pt idx="7">
                  <c:v>97.215300122374472</c:v>
                </c:pt>
                <c:pt idx="8">
                  <c:v>99.78568953991936</c:v>
                </c:pt>
                <c:pt idx="9">
                  <c:v>104.60226228845137</c:v>
                </c:pt>
                <c:pt idx="10">
                  <c:v>106.2016696576392</c:v>
                </c:pt>
                <c:pt idx="11">
                  <c:v>111.92747309493106</c:v>
                </c:pt>
                <c:pt idx="12">
                  <c:v>98.982860208938646</c:v>
                </c:pt>
                <c:pt idx="13">
                  <c:v>98.613096753033858</c:v>
                </c:pt>
                <c:pt idx="14">
                  <c:v>102.7105446377099</c:v>
                </c:pt>
                <c:pt idx="15">
                  <c:v>99.805360871832832</c:v>
                </c:pt>
                <c:pt idx="16">
                  <c:v>89.071952315065218</c:v>
                </c:pt>
                <c:pt idx="17">
                  <c:v>95.816992839807753</c:v>
                </c:pt>
                <c:pt idx="18">
                  <c:v>83.606557389528319</c:v>
                </c:pt>
                <c:pt idx="19">
                  <c:v>60.5978282386884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A4-4F33-B674-7072E23F74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6062720"/>
        <c:axId val="146073088"/>
      </c:lineChart>
      <c:catAx>
        <c:axId val="146062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Age group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46073088"/>
        <c:crosses val="autoZero"/>
        <c:auto val="1"/>
        <c:lblAlgn val="ctr"/>
        <c:lblOffset val="100"/>
        <c:tickLblSkip val="1"/>
        <c:noMultiLvlLbl val="0"/>
      </c:catAx>
      <c:valAx>
        <c:axId val="146073088"/>
        <c:scaling>
          <c:orientation val="minMax"/>
          <c:max val="14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146062720"/>
        <c:crosses val="autoZero"/>
        <c:crossBetween val="midCat"/>
      </c:valAx>
      <c:spPr>
        <a:solidFill>
          <a:schemeClr val="bg1"/>
        </a:solidFill>
      </c:spPr>
    </c:plotArea>
    <c:plotVisOnly val="1"/>
    <c:dispBlanksAs val="gap"/>
    <c:showDLblsOverMax val="0"/>
  </c:chart>
  <c:spPr>
    <a:solidFill>
      <a:srgbClr val="D7E6E6"/>
    </a:solidFill>
    <a:ln>
      <a:noFill/>
    </a:ln>
  </c:spPr>
  <c:txPr>
    <a:bodyPr/>
    <a:lstStyle/>
    <a:p>
      <a:pPr>
        <a:defRPr sz="1200">
          <a:latin typeface="Verdana" pitchFamily="34" charset="0"/>
          <a:ea typeface="Verdana" pitchFamily="34" charset="0"/>
          <a:cs typeface="Verdana" pitchFamily="34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082E7-7925-4BFE-B6E7-64717AD46AD7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4D9F4-C898-4D8C-942E-DE65C21357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Evaluating the quality of census data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Methods for evaluating the quality of census data</a:t>
            </a:r>
          </a:p>
          <a:p>
            <a:pPr lvl="1"/>
            <a:r>
              <a:rPr lang="en-US" dirty="0"/>
              <a:t>Checks based on one census</a:t>
            </a:r>
          </a:p>
          <a:p>
            <a:pPr lvl="1"/>
            <a:r>
              <a:rPr lang="en-US" dirty="0"/>
              <a:t>Checks based on two censuses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Nepal 2001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609600" y="1524000"/>
          <a:ext cx="7618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Sex Ratios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Age-specific sex ratios (age x to </a:t>
            </a:r>
            <a:r>
              <a:rPr lang="en-US" dirty="0" err="1"/>
              <a:t>x+n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baseline="-25000" dirty="0" err="1"/>
              <a:t>n</a:t>
            </a:r>
            <a:r>
              <a:rPr lang="en-US" dirty="0" err="1"/>
              <a:t>N</a:t>
            </a:r>
            <a:r>
              <a:rPr lang="en-US" baseline="-25000" dirty="0" err="1"/>
              <a:t>x</a:t>
            </a:r>
            <a:r>
              <a:rPr lang="en-US" baseline="30000" dirty="0" err="1"/>
              <a:t>m</a:t>
            </a:r>
            <a:r>
              <a:rPr lang="en-US" dirty="0"/>
              <a:t> = enumerated males aged x to </a:t>
            </a:r>
            <a:r>
              <a:rPr lang="en-US" dirty="0" err="1"/>
              <a:t>x+n</a:t>
            </a:r>
            <a:endParaRPr lang="en-US" dirty="0"/>
          </a:p>
          <a:p>
            <a:pPr lvl="1"/>
            <a:r>
              <a:rPr lang="en-US" baseline="-25000" dirty="0" err="1"/>
              <a:t>n</a:t>
            </a:r>
            <a:r>
              <a:rPr lang="en-US" dirty="0" err="1"/>
              <a:t>N</a:t>
            </a:r>
            <a:r>
              <a:rPr lang="en-US" baseline="-25000" dirty="0" err="1"/>
              <a:t>x</a:t>
            </a:r>
            <a:r>
              <a:rPr lang="en-US" baseline="30000" dirty="0" err="1"/>
              <a:t>f</a:t>
            </a:r>
            <a:r>
              <a:rPr lang="en-US" dirty="0"/>
              <a:t> = enumerated females aged x to </a:t>
            </a:r>
            <a:r>
              <a:rPr lang="en-US" dirty="0" err="1"/>
              <a:t>x+n</a:t>
            </a:r>
            <a:endParaRPr lang="en-US" dirty="0"/>
          </a:p>
          <a:p>
            <a:r>
              <a:rPr lang="en-US" dirty="0"/>
              <a:t>In the absence of international migration and sex-selective abortion, sex ratios should decline slowly over age</a:t>
            </a:r>
            <a:endParaRPr lang="en-US" baseline="30000" dirty="0"/>
          </a:p>
          <a:p>
            <a:endParaRPr lang="en-US" baseline="30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362200"/>
            <a:ext cx="29146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Nepal 2001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85800" y="1295400"/>
            <a:ext cx="7620000" cy="5212800"/>
            <a:chOff x="0" y="0"/>
            <a:chExt cx="9752399" cy="5853600"/>
          </a:xfrm>
        </p:grpSpPr>
        <p:graphicFrame>
          <p:nvGraphicFramePr>
            <p:cNvPr id="5" name="Chart 4"/>
            <p:cNvGraphicFramePr>
              <a:graphicFrameLocks/>
            </p:cNvGraphicFramePr>
            <p:nvPr/>
          </p:nvGraphicFramePr>
          <p:xfrm>
            <a:off x="0" y="0"/>
            <a:ext cx="4880424" cy="5853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7" name="Chart 6"/>
            <p:cNvGraphicFramePr>
              <a:graphicFrameLocks/>
            </p:cNvGraphicFramePr>
            <p:nvPr/>
          </p:nvGraphicFramePr>
          <p:xfrm>
            <a:off x="4873778" y="0"/>
            <a:ext cx="4878621" cy="5853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Comparison with data from UN Population Division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 census age and sex distribution with distribution for comparable years from most recent UN World Population Prospects</a:t>
            </a:r>
          </a:p>
          <a:p>
            <a:r>
              <a:rPr lang="en-US" dirty="0"/>
              <a:t>UN WPP does not represent truth, but comparison may help detect patterns of errors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Checks based on two censuses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One-census analysis makes it difficult to make distinction between real irregularities in age distributions vs. data errors</a:t>
            </a:r>
          </a:p>
          <a:p>
            <a:r>
              <a:rPr lang="en-US" dirty="0"/>
              <a:t>The use of two censuses helps clear up these uncertainties</a:t>
            </a:r>
          </a:p>
          <a:p>
            <a:r>
              <a:rPr lang="en-US" dirty="0"/>
              <a:t>First check:  calculation </a:t>
            </a:r>
            <a:r>
              <a:rPr lang="en-US" dirty="0" err="1"/>
              <a:t>intercensal</a:t>
            </a:r>
            <a:r>
              <a:rPr lang="en-US" dirty="0"/>
              <a:t> population growth rate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4953000"/>
            <a:ext cx="27717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Cohort survival ratios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 the absence of migration, cohort size from one census to the next should only decrease in a regular pattern</a:t>
            </a:r>
          </a:p>
          <a:p>
            <a:r>
              <a:rPr lang="en-US" dirty="0"/>
              <a:t>Irregular patterns of cohort survival can be due to:</a:t>
            </a:r>
          </a:p>
          <a:p>
            <a:pPr lvl="1"/>
            <a:r>
              <a:rPr lang="en-US" dirty="0"/>
              <a:t>Net migration</a:t>
            </a:r>
          </a:p>
          <a:p>
            <a:pPr lvl="1"/>
            <a:r>
              <a:rPr lang="en-US" dirty="0"/>
              <a:t>Change in country boundaries</a:t>
            </a:r>
          </a:p>
          <a:p>
            <a:pPr lvl="1"/>
            <a:r>
              <a:rPr lang="en-US" dirty="0"/>
              <a:t>Change in covered population (inclusion of military, nationals living abroad, etc.)</a:t>
            </a:r>
          </a:p>
          <a:p>
            <a:pPr lvl="1"/>
            <a:r>
              <a:rPr lang="en-US" dirty="0"/>
              <a:t>Errors</a:t>
            </a:r>
          </a:p>
          <a:p>
            <a:r>
              <a:rPr lang="en-US" dirty="0"/>
              <a:t>If large immigration, analyze cohorts survival among native-born population separately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Cohort survival ratios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t = time of the first census</a:t>
            </a:r>
          </a:p>
          <a:p>
            <a:r>
              <a:rPr lang="en-US" dirty="0" err="1"/>
              <a:t>t+a</a:t>
            </a:r>
            <a:r>
              <a:rPr lang="en-US" dirty="0"/>
              <a:t> = time of the second census</a:t>
            </a:r>
          </a:p>
          <a:p>
            <a:r>
              <a:rPr lang="en-US" dirty="0"/>
              <a:t>a = length of the </a:t>
            </a:r>
            <a:r>
              <a:rPr lang="en-US" dirty="0" err="1"/>
              <a:t>intercensal</a:t>
            </a:r>
            <a:r>
              <a:rPr lang="en-US" dirty="0"/>
              <a:t> period</a:t>
            </a:r>
          </a:p>
          <a:p>
            <a:r>
              <a:rPr lang="en-US" baseline="-25000" dirty="0" err="1"/>
              <a:t>n</a:t>
            </a:r>
            <a:r>
              <a:rPr lang="en-US" dirty="0" err="1"/>
              <a:t>N</a:t>
            </a:r>
            <a:r>
              <a:rPr lang="en-US" baseline="-25000" dirty="0" err="1"/>
              <a:t>x</a:t>
            </a:r>
            <a:r>
              <a:rPr lang="en-US" dirty="0"/>
              <a:t>(t) = population aged x to </a:t>
            </a:r>
            <a:r>
              <a:rPr lang="en-US" dirty="0" err="1"/>
              <a:t>x+n</a:t>
            </a:r>
            <a:r>
              <a:rPr lang="en-US" dirty="0"/>
              <a:t> at first census</a:t>
            </a:r>
          </a:p>
          <a:p>
            <a:r>
              <a:rPr lang="en-US" baseline="-25000" dirty="0" err="1"/>
              <a:t>n</a:t>
            </a:r>
            <a:r>
              <a:rPr lang="en-US" dirty="0" err="1"/>
              <a:t>N</a:t>
            </a:r>
            <a:r>
              <a:rPr lang="en-US" baseline="-25000" dirty="0" err="1"/>
              <a:t>x+a</a:t>
            </a:r>
            <a:r>
              <a:rPr lang="en-US" dirty="0"/>
              <a:t>(</a:t>
            </a:r>
            <a:r>
              <a:rPr lang="en-US" dirty="0" err="1"/>
              <a:t>t+a</a:t>
            </a:r>
            <a:r>
              <a:rPr lang="en-US" dirty="0"/>
              <a:t>) = population aged </a:t>
            </a:r>
            <a:r>
              <a:rPr lang="en-US" dirty="0" err="1"/>
              <a:t>x+a</a:t>
            </a:r>
            <a:r>
              <a:rPr lang="en-US" dirty="0"/>
              <a:t> to </a:t>
            </a:r>
            <a:r>
              <a:rPr lang="en-US" dirty="0" err="1"/>
              <a:t>x+a+n</a:t>
            </a:r>
            <a:r>
              <a:rPr lang="en-US" dirty="0"/>
              <a:t> at the second census (=size of same cohort at the second census)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00200"/>
            <a:ext cx="408622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Zimbabwe 1982-1992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6425" y="2120106"/>
            <a:ext cx="539115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Evaluation of data quality is a very important part of demographic methods</a:t>
            </a:r>
          </a:p>
          <a:p>
            <a:r>
              <a:rPr lang="en-US" dirty="0"/>
              <a:t>Methods censuses and vital registration data</a:t>
            </a:r>
          </a:p>
          <a:p>
            <a:r>
              <a:rPr lang="en-US" dirty="0"/>
              <a:t>Evaluation for the purpose of making adjustments to the data</a:t>
            </a:r>
          </a:p>
          <a:p>
            <a:r>
              <a:rPr lang="en-US" dirty="0"/>
              <a:t>Related to “indirect estimation methods”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Coverage errors</a:t>
            </a:r>
          </a:p>
          <a:p>
            <a:pPr lvl="1"/>
            <a:r>
              <a:rPr lang="en-US" dirty="0"/>
              <a:t>Whether the event or population is recorded or not (or double-counted)</a:t>
            </a:r>
          </a:p>
          <a:p>
            <a:r>
              <a:rPr lang="en-US" dirty="0"/>
              <a:t>Content errors</a:t>
            </a:r>
          </a:p>
          <a:p>
            <a:pPr lvl="1"/>
            <a:r>
              <a:rPr lang="en-US" dirty="0"/>
              <a:t>Accuracy of variables associated with the record (age, cause of death, etc.)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census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Preliminary checks</a:t>
            </a:r>
          </a:p>
          <a:p>
            <a:pPr lvl="1"/>
            <a:r>
              <a:rPr lang="en-US" dirty="0"/>
              <a:t>Operational practices and difficulties experienced</a:t>
            </a:r>
          </a:p>
          <a:p>
            <a:pPr lvl="1"/>
            <a:r>
              <a:rPr lang="en-US" dirty="0"/>
              <a:t>Policies and practices for cleaning and editing the data prior to release</a:t>
            </a:r>
          </a:p>
          <a:p>
            <a:pPr lvl="1"/>
            <a:r>
              <a:rPr lang="en-US" dirty="0"/>
              <a:t>Social, economic, historical, political, epidemiological context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Missing age and sex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Evaluate extent of missing information on age and sex</a:t>
            </a:r>
          </a:p>
          <a:p>
            <a:r>
              <a:rPr lang="en-US" dirty="0"/>
              <a:t>If no missing ages in released data, determine procedure that was used for imputation</a:t>
            </a:r>
          </a:p>
          <a:p>
            <a:r>
              <a:rPr lang="en-US" dirty="0"/>
              <a:t>If missing ages in released data, decide on procedure for treating missing ages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Proportionate redistribution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N</a:t>
            </a:r>
            <a:r>
              <a:rPr lang="en-US" baseline="-25000" dirty="0" err="1"/>
              <a:t>x</a:t>
            </a:r>
            <a:r>
              <a:rPr lang="en-US" dirty="0"/>
              <a:t> = enumerated population aged x</a:t>
            </a:r>
          </a:p>
          <a:p>
            <a:r>
              <a:rPr lang="en-US" dirty="0"/>
              <a:t>N</a:t>
            </a:r>
            <a:r>
              <a:rPr lang="en-US" baseline="-25000" dirty="0"/>
              <a:t>m</a:t>
            </a:r>
            <a:r>
              <a:rPr lang="en-US" dirty="0"/>
              <a:t> = enumerated population with missing age</a:t>
            </a:r>
          </a:p>
          <a:p>
            <a:r>
              <a:rPr lang="en-US" dirty="0" err="1"/>
              <a:t>N</a:t>
            </a:r>
            <a:r>
              <a:rPr lang="en-US" baseline="-25000" dirty="0" err="1"/>
              <a:t>x</a:t>
            </a:r>
            <a:r>
              <a:rPr lang="en-US" baseline="30000" dirty="0"/>
              <a:t>*</a:t>
            </a:r>
            <a:r>
              <a:rPr lang="en-US" dirty="0"/>
              <a:t> = adjusted population age x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524000"/>
            <a:ext cx="66675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Checks based on one census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Produce figures with age- and sex- distributions to identify age heaping and size of male vs. female population</a:t>
            </a:r>
          </a:p>
          <a:p>
            <a:pPr lvl="1"/>
            <a:r>
              <a:rPr lang="en-US" dirty="0"/>
              <a:t>By 1-year age groups</a:t>
            </a:r>
          </a:p>
          <a:p>
            <a:pPr lvl="1"/>
            <a:r>
              <a:rPr lang="en-US" dirty="0"/>
              <a:t>By 5-year age groups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Nepal 2001</a:t>
            </a:r>
          </a:p>
        </p:txBody>
      </p:sp>
      <p:grpSp>
        <p:nvGrpSpPr>
          <p:cNvPr id="6" name="Content Placeholder 5"/>
          <p:cNvGrpSpPr>
            <a:grpSpLocks noGrp="1"/>
          </p:cNvGrpSpPr>
          <p:nvPr/>
        </p:nvGrpSpPr>
        <p:grpSpPr>
          <a:xfrm>
            <a:off x="457200" y="1600200"/>
            <a:ext cx="8229600" cy="4525963"/>
            <a:chOff x="0" y="0"/>
            <a:chExt cx="9752400" cy="5853600"/>
          </a:xfrm>
        </p:grpSpPr>
        <p:graphicFrame>
          <p:nvGraphicFramePr>
            <p:cNvPr id="7" name="Chart 6"/>
            <p:cNvGraphicFramePr>
              <a:graphicFrameLocks/>
            </p:cNvGraphicFramePr>
            <p:nvPr/>
          </p:nvGraphicFramePr>
          <p:xfrm>
            <a:off x="0" y="0"/>
            <a:ext cx="4880424" cy="5853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8" name="Chart 7"/>
            <p:cNvGraphicFramePr>
              <a:graphicFrameLocks/>
            </p:cNvGraphicFramePr>
            <p:nvPr/>
          </p:nvGraphicFramePr>
          <p:xfrm>
            <a:off x="4873778" y="0"/>
            <a:ext cx="4878622" cy="5853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 Ratios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Distortions at older ages obscured by smaller cohort sizes</a:t>
            </a:r>
          </a:p>
          <a:p>
            <a:r>
              <a:rPr lang="en-US" dirty="0"/>
              <a:t>Calculate age ratios:</a:t>
            </a:r>
          </a:p>
          <a:p>
            <a:endParaRPr lang="en-US" dirty="0"/>
          </a:p>
          <a:p>
            <a:r>
              <a:rPr lang="en-US" dirty="0"/>
              <a:t>If size of age group varies linearly between three consecutive age groups, AR should be close to 100</a:t>
            </a:r>
          </a:p>
          <a:p>
            <a:r>
              <a:rPr lang="en-US" dirty="0"/>
              <a:t>Deviations from 100 in the absence of exogenous factors (migrations, past calamities) indicate undercount of displacement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2286000"/>
            <a:ext cx="46196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DC9717E1C14144A678B5BB6ED3A978" ma:contentTypeVersion="13" ma:contentTypeDescription="Create a new document." ma:contentTypeScope="" ma:versionID="7329a12aa77c3c5208e22657b5f34ad9">
  <xsd:schema xmlns:xsd="http://www.w3.org/2001/XMLSchema" xmlns:xs="http://www.w3.org/2001/XMLSchema" xmlns:p="http://schemas.microsoft.com/office/2006/metadata/properties" xmlns:ns2="5f6722c4-4b54-4565-9073-6b2cdb56319d" xmlns:ns3="015a1b56-f9db-44b0-a971-80694ead8fc0" targetNamespace="http://schemas.microsoft.com/office/2006/metadata/properties" ma:root="true" ma:fieldsID="22adb9f34e21f7054d59ce5d922990e6" ns2:_="" ns3:_="">
    <xsd:import namespace="5f6722c4-4b54-4565-9073-6b2cdb56319d"/>
    <xsd:import namespace="015a1b56-f9db-44b0-a971-80694ead8f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6722c4-4b54-4565-9073-6b2cdb5631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a1b56-f9db-44b0-a971-80694ead8fc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E7E4E3-9D15-4BFE-9ED1-0FA82630EAE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015903F-87A4-4231-9BE3-99D23F2DA203}"/>
</file>

<file path=customXml/itemProps3.xml><?xml version="1.0" encoding="utf-8"?>
<ds:datastoreItem xmlns:ds="http://schemas.openxmlformats.org/officeDocument/2006/customXml" ds:itemID="{5539E1F2-1E3F-4150-B5CA-C65EF09978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555</Words>
  <Application>Microsoft Office PowerPoint</Application>
  <PresentationFormat>On-screen Show (4:3)</PresentationFormat>
  <Paragraphs>82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Evaluating the quality of census data</vt:lpstr>
      <vt:lpstr>Introduction</vt:lpstr>
      <vt:lpstr>Types of errors</vt:lpstr>
      <vt:lpstr>Evaluating census data</vt:lpstr>
      <vt:lpstr>Missing age and sex</vt:lpstr>
      <vt:lpstr>Proportionate redistribution</vt:lpstr>
      <vt:lpstr>Checks based on one census</vt:lpstr>
      <vt:lpstr>Example: Nepal 2001</vt:lpstr>
      <vt:lpstr>Age Ratios</vt:lpstr>
      <vt:lpstr>Example: Nepal 2001</vt:lpstr>
      <vt:lpstr>Sex Ratios</vt:lpstr>
      <vt:lpstr>Example: Nepal 2001</vt:lpstr>
      <vt:lpstr>Comparison with data from UN Population Division</vt:lpstr>
      <vt:lpstr>Checks based on two censuses</vt:lpstr>
      <vt:lpstr>Cohort survival ratios</vt:lpstr>
      <vt:lpstr>Cohort survival ratios</vt:lpstr>
      <vt:lpstr>Example: Zimbabwe 1982-1992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the quality of census data</dc:title>
  <dc:creator/>
  <cp:lastModifiedBy>user</cp:lastModifiedBy>
  <cp:revision>25</cp:revision>
  <dcterms:created xsi:type="dcterms:W3CDTF">2006-08-16T00:00:00Z</dcterms:created>
  <dcterms:modified xsi:type="dcterms:W3CDTF">2021-07-16T12:55:11Z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0x0101006BDC9717E1C14144A678B5BB6ED3A978</vt:lpwstr>
  </property>
  <property fmtid="{D5CDD505-2E9C-101B-9397-08002B2CF9AE}" pid="3" name="Order">
    <vt:r8>17237800</vt:r8>
  </property>
</Properties>
</file>