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71"/>
  </p:notesMasterIdLst>
  <p:sldIdLst>
    <p:sldId id="333" r:id="rId6"/>
    <p:sldId id="334" r:id="rId7"/>
    <p:sldId id="339" r:id="rId8"/>
    <p:sldId id="338" r:id="rId9"/>
    <p:sldId id="336" r:id="rId10"/>
    <p:sldId id="277" r:id="rId11"/>
    <p:sldId id="257" r:id="rId12"/>
    <p:sldId id="337" r:id="rId13"/>
    <p:sldId id="318" r:id="rId14"/>
    <p:sldId id="258" r:id="rId15"/>
    <p:sldId id="265" r:id="rId16"/>
    <p:sldId id="266" r:id="rId17"/>
    <p:sldId id="267" r:id="rId18"/>
    <p:sldId id="268" r:id="rId19"/>
    <p:sldId id="269" r:id="rId20"/>
    <p:sldId id="270" r:id="rId21"/>
    <p:sldId id="319" r:id="rId22"/>
    <p:sldId id="259" r:id="rId23"/>
    <p:sldId id="279" r:id="rId24"/>
    <p:sldId id="278" r:id="rId25"/>
    <p:sldId id="280" r:id="rId26"/>
    <p:sldId id="281" r:id="rId27"/>
    <p:sldId id="320" r:id="rId28"/>
    <p:sldId id="261" r:id="rId29"/>
    <p:sldId id="282" r:id="rId30"/>
    <p:sldId id="283" r:id="rId31"/>
    <p:sldId id="284" r:id="rId32"/>
    <p:sldId id="285" r:id="rId33"/>
    <p:sldId id="286" r:id="rId34"/>
    <p:sldId id="321" r:id="rId35"/>
    <p:sldId id="260" r:id="rId36"/>
    <p:sldId id="287" r:id="rId37"/>
    <p:sldId id="288" r:id="rId38"/>
    <p:sldId id="289" r:id="rId39"/>
    <p:sldId id="291" r:id="rId40"/>
    <p:sldId id="332" r:id="rId41"/>
    <p:sldId id="292" r:id="rId42"/>
    <p:sldId id="293" r:id="rId43"/>
    <p:sldId id="294" r:id="rId44"/>
    <p:sldId id="295" r:id="rId45"/>
    <p:sldId id="296" r:id="rId46"/>
    <p:sldId id="322" r:id="rId47"/>
    <p:sldId id="262" r:id="rId48"/>
    <p:sldId id="297" r:id="rId49"/>
    <p:sldId id="298" r:id="rId50"/>
    <p:sldId id="299" r:id="rId51"/>
    <p:sldId id="300" r:id="rId52"/>
    <p:sldId id="326" r:id="rId53"/>
    <p:sldId id="301" r:id="rId54"/>
    <p:sldId id="302" r:id="rId55"/>
    <p:sldId id="323" r:id="rId56"/>
    <p:sldId id="263" r:id="rId57"/>
    <p:sldId id="304" r:id="rId58"/>
    <p:sldId id="305" r:id="rId59"/>
    <p:sldId id="306" r:id="rId60"/>
    <p:sldId id="303" r:id="rId61"/>
    <p:sldId id="324" r:id="rId62"/>
    <p:sldId id="264" r:id="rId63"/>
    <p:sldId id="307" r:id="rId64"/>
    <p:sldId id="308" r:id="rId65"/>
    <p:sldId id="331" r:id="rId66"/>
    <p:sldId id="310" r:id="rId67"/>
    <p:sldId id="340" r:id="rId68"/>
    <p:sldId id="341" r:id="rId69"/>
    <p:sldId id="325" r:id="rId7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23" autoAdjust="0"/>
    <p:restoredTop sz="94660"/>
  </p:normalViewPr>
  <p:slideViewPr>
    <p:cSldViewPr snapToGrid="0">
      <p:cViewPr varScale="1">
        <p:scale>
          <a:sx n="67" d="100"/>
          <a:sy n="67" d="100"/>
        </p:scale>
        <p:origin x="89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7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6F352-4103-4D3C-AB91-7769EEEE9D68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73576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6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676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83737-CC22-4363-8FC1-2C6AF7C94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4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B6815-A8DC-4345-A29C-8C0115A6F3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F7F6C7-C251-4144-920D-DD2F84B502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EF5B7-7A0D-470A-984D-8EAAE03CE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D0C06-7E8D-42D8-AA53-9D2B2A438C8D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0BF184-5EE2-4E87-9CB3-F30D912FE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1823E-180C-40D0-BBC9-914A4067B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FA3F-D679-4C71-BA8E-48637A11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028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CF4CB-4DBC-4F87-BB71-514DA70D1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0C6ACF-4DB5-4ACC-B67B-FBE9779EAD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2B488-4B1E-4C66-B5C9-96E316C7F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D0C06-7E8D-42D8-AA53-9D2B2A438C8D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3C4C76-FD6F-423E-919B-5B9D97024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3095F-268F-423E-BAA8-14E90D7C7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FA3F-D679-4C71-BA8E-48637A11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364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011F4D-E768-4BEC-9936-71D043C7BA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17B3BE-2F72-4CBD-AFF3-B019D6CB9D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F92C80-F9BD-4C41-8771-1CACC5B10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D0C06-7E8D-42D8-AA53-9D2B2A438C8D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C9432-7D0C-45E3-9B19-CB6348AA9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5CAC81-6781-4357-ABFE-7D9EDC462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FA3F-D679-4C71-BA8E-48637A11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02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gular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FD343C2-E4F1-7F46-A2F1-08FBA3E6E026}"/>
              </a:ext>
            </a:extLst>
          </p:cNvPr>
          <p:cNvSpPr/>
          <p:nvPr userDrawn="1"/>
        </p:nvSpPr>
        <p:spPr>
          <a:xfrm>
            <a:off x="0" y="292608"/>
            <a:ext cx="12192000" cy="1078992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9343" y="557783"/>
            <a:ext cx="11053313" cy="457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rtl="1">
              <a:spcBef>
                <a:spcPts val="0"/>
              </a:spcBef>
              <a:buNone/>
              <a:defRPr sz="3600" b="0" i="0" spc="8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096051-E13F-F44E-BDF1-B2B2CF790B82}"/>
              </a:ext>
            </a:extLst>
          </p:cNvPr>
          <p:cNvSpPr/>
          <p:nvPr userDrawn="1"/>
        </p:nvSpPr>
        <p:spPr>
          <a:xfrm>
            <a:off x="0" y="1900069"/>
            <a:ext cx="12192000" cy="4443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lvl="0" indent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0C7FB0A-A388-BB43-9634-7DEE2E8D6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9848" y="2176948"/>
            <a:ext cx="10309115" cy="3489241"/>
          </a:xfrm>
          <a:prstGeom prst="rect">
            <a:avLst/>
          </a:prstGeom>
        </p:spPr>
        <p:txBody>
          <a:bodyPr/>
          <a:lstStyle>
            <a:lvl1pPr marL="0" indent="0" algn="r" rtl="1">
              <a:buClr>
                <a:schemeClr val="bg1"/>
              </a:buClr>
              <a:buFontTx/>
              <a:buNone/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265113" algn="r" rtl="1">
              <a:buClr>
                <a:srgbClr val="0298CA"/>
              </a:buClr>
              <a:buSzPct val="120000"/>
              <a:buFont typeface="Wingdings" pitchFamily="2" charset="2"/>
              <a:buChar char="§"/>
              <a:tabLst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31520" indent="-182880" algn="r" rtl="1">
              <a:buClr>
                <a:srgbClr val="0298CA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FCAA90-DAAD-2C45-8A9C-FFA1D0AB0983}"/>
              </a:ext>
            </a:extLst>
          </p:cNvPr>
          <p:cNvSpPr txBox="1"/>
          <p:nvPr userDrawn="1"/>
        </p:nvSpPr>
        <p:spPr>
          <a:xfrm>
            <a:off x="2555080" y="6488915"/>
            <a:ext cx="7081838" cy="2077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x-none" sz="70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 </a:t>
            </a:r>
            <a:r>
              <a:rPr lang="en-US" sz="700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©</a:t>
            </a:r>
            <a:r>
              <a:rPr lang="x-none" sz="70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 جميع حقوق الطبع محفوظة للإسكوا. لا تجوز إعادة استخدام أو طبع هذه المادة أو أي جزء منها من غير الحصول على إذن مسبق.</a:t>
            </a:r>
            <a:endParaRPr lang="en-US" sz="700" dirty="0">
              <a:solidFill>
                <a:srgbClr val="595959"/>
              </a:solidFill>
              <a:latin typeface="Arial" pitchFamily="-110" charset="0"/>
              <a:ea typeface="ＭＳ Ｐゴシック" pitchFamily="-11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012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on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552838A-D563-314C-90AE-0F3BDB2D019F}"/>
              </a:ext>
            </a:extLst>
          </p:cNvPr>
          <p:cNvSpPr/>
          <p:nvPr userDrawn="1"/>
        </p:nvSpPr>
        <p:spPr>
          <a:xfrm>
            <a:off x="2650" y="2409691"/>
            <a:ext cx="8763526" cy="3256498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980F9C-BADB-F548-901A-499190A68982}"/>
              </a:ext>
            </a:extLst>
          </p:cNvPr>
          <p:cNvSpPr/>
          <p:nvPr userDrawn="1"/>
        </p:nvSpPr>
        <p:spPr>
          <a:xfrm>
            <a:off x="8766176" y="2409691"/>
            <a:ext cx="3425824" cy="3263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lvl="0" indent="0" algn="r" defTabSz="914400" rtl="1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8852" y="3034907"/>
            <a:ext cx="8025181" cy="1956585"/>
          </a:xfrm>
          <a:prstGeom prst="rect">
            <a:avLst/>
          </a:prstGeom>
        </p:spPr>
        <p:txBody>
          <a:bodyPr tIns="45720" bIns="45720" anchor="ctr">
            <a:normAutofit/>
          </a:bodyPr>
          <a:lstStyle>
            <a:lvl1pPr algn="r" rtl="1">
              <a:lnSpc>
                <a:spcPct val="83000"/>
              </a:lnSpc>
              <a:defRPr lang="en-US" sz="4400" b="0" i="0" kern="1200" cap="none" spc="-1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ar-SA" dirty="0"/>
              <a:t>شكراً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4D89AA9-703A-C444-B48A-0BE04BFBD4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793695" y="455205"/>
            <a:ext cx="2695448" cy="88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456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364381-9B92-DA43-9584-EA55DC6092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9103" y="1297305"/>
            <a:ext cx="8933796" cy="2367383"/>
          </a:xfrm>
          <a:prstGeom prst="rect">
            <a:avLst/>
          </a:prstGeom>
        </p:spPr>
        <p:txBody>
          <a:bodyPr tIns="45720" bIns="45720" anchor="ctr">
            <a:normAutofit/>
          </a:bodyPr>
          <a:lstStyle>
            <a:lvl1pPr algn="ctr" rtl="1">
              <a:lnSpc>
                <a:spcPct val="83000"/>
              </a:lnSpc>
              <a:defRPr lang="en-US" sz="5400" b="0" i="0" kern="1200" cap="none" spc="-1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3756510"/>
            <a:ext cx="8936846" cy="457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rtl="1">
              <a:spcBef>
                <a:spcPts val="0"/>
              </a:spcBef>
              <a:buNone/>
              <a:defRPr sz="3200" spc="8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617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FD712B4-46EA-F945-815F-208955F2242B}"/>
              </a:ext>
            </a:extLst>
          </p:cNvPr>
          <p:cNvSpPr/>
          <p:nvPr userDrawn="1"/>
        </p:nvSpPr>
        <p:spPr>
          <a:xfrm>
            <a:off x="0" y="1564301"/>
            <a:ext cx="12192000" cy="4353419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33527" y="2218793"/>
            <a:ext cx="8933796" cy="2367383"/>
          </a:xfrm>
          <a:prstGeom prst="rect">
            <a:avLst/>
          </a:prstGeom>
        </p:spPr>
        <p:txBody>
          <a:bodyPr tIns="45720" bIns="45720" anchor="ctr">
            <a:normAutofit/>
          </a:bodyPr>
          <a:lstStyle>
            <a:lvl1pPr algn="ctr" rtl="1">
              <a:lnSpc>
                <a:spcPct val="83000"/>
              </a:lnSpc>
              <a:defRPr lang="en-US" sz="5400" b="0" i="0" kern="1200" cap="none" spc="-1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3525" y="4677998"/>
            <a:ext cx="8936846" cy="457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rtl="1">
              <a:spcBef>
                <a:spcPts val="0"/>
              </a:spcBef>
              <a:buNone/>
              <a:defRPr sz="3200" spc="8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226656-38C9-B349-8BF2-3906B17792AC}"/>
              </a:ext>
            </a:extLst>
          </p:cNvPr>
          <p:cNvSpPr txBox="1"/>
          <p:nvPr userDrawn="1"/>
        </p:nvSpPr>
        <p:spPr>
          <a:xfrm>
            <a:off x="2555081" y="6472813"/>
            <a:ext cx="7081838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x-none" sz="750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</a:rPr>
              <a:t> </a:t>
            </a:r>
            <a:r>
              <a:rPr lang="en-US" sz="750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</a:rPr>
              <a:t>©</a:t>
            </a:r>
            <a:r>
              <a:rPr lang="x-none" sz="750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</a:rPr>
              <a:t> جميع حقوق الطبع محفوظة للإسكوا. لا تجوز إعادة استخدام أو طبع هذه المادة أو أي جزء منها من غير الحصول على إذن مسبق.</a:t>
            </a:r>
            <a:endParaRPr lang="en-US" sz="750" dirty="0">
              <a:solidFill>
                <a:srgbClr val="595959"/>
              </a:solidFill>
              <a:latin typeface="Arial" pitchFamily="-110" charset="0"/>
              <a:ea typeface="ＭＳ Ｐゴシック" pitchFamily="-110" charset="-128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ECA36A-9CD8-0C46-B55F-D33DAB78C5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94535" y="324610"/>
            <a:ext cx="3094608" cy="101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27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-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4BF7176-84F6-D44C-9D31-8AC3C2AB082D}"/>
              </a:ext>
            </a:extLst>
          </p:cNvPr>
          <p:cNvSpPr/>
          <p:nvPr userDrawn="1"/>
        </p:nvSpPr>
        <p:spPr>
          <a:xfrm>
            <a:off x="2650" y="2409691"/>
            <a:ext cx="8791044" cy="3256498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0D9A51-250E-4249-A28F-8BCB6AF9B0EA}"/>
              </a:ext>
            </a:extLst>
          </p:cNvPr>
          <p:cNvSpPr/>
          <p:nvPr userDrawn="1"/>
        </p:nvSpPr>
        <p:spPr>
          <a:xfrm>
            <a:off x="8793694" y="2409691"/>
            <a:ext cx="3398305" cy="3263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  <a:spcBef>
                <a:spcPts val="900"/>
              </a:spcBef>
              <a:buClr>
                <a:srgbClr val="000000">
                  <a:lumMod val="85000"/>
                  <a:lumOff val="15000"/>
                </a:srgbClr>
              </a:buClr>
              <a:buFont typeface="Garamond" pitchFamily="18" charset="0"/>
              <a:buNone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5959" y="2792624"/>
            <a:ext cx="8025181" cy="1956585"/>
          </a:xfrm>
          <a:prstGeom prst="rect">
            <a:avLst/>
          </a:prstGeom>
        </p:spPr>
        <p:txBody>
          <a:bodyPr tIns="45720" bIns="45720" anchor="ctr">
            <a:normAutofit/>
          </a:bodyPr>
          <a:lstStyle>
            <a:lvl1pPr algn="r" rtl="1">
              <a:lnSpc>
                <a:spcPct val="83000"/>
              </a:lnSpc>
              <a:defRPr lang="en-US" sz="4400" b="0" i="0" kern="1200" cap="none" spc="-1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5959" y="4846405"/>
            <a:ext cx="8025181" cy="457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 rtl="1">
              <a:spcBef>
                <a:spcPts val="0"/>
              </a:spcBef>
              <a:buNone/>
              <a:defRPr sz="3200" spc="8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E19219-F76D-7748-8FC4-0CB9534DA2C7}"/>
              </a:ext>
            </a:extLst>
          </p:cNvPr>
          <p:cNvSpPr txBox="1"/>
          <p:nvPr userDrawn="1"/>
        </p:nvSpPr>
        <p:spPr>
          <a:xfrm>
            <a:off x="1711856" y="6488915"/>
            <a:ext cx="7081838" cy="2077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rtl="1">
              <a:defRPr/>
            </a:pPr>
            <a:r>
              <a:rPr lang="x-none" sz="70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</a:rPr>
              <a:t> </a:t>
            </a:r>
            <a:r>
              <a:rPr lang="en-US" sz="700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</a:rPr>
              <a:t>©</a:t>
            </a:r>
            <a:r>
              <a:rPr lang="x-none" sz="70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</a:rPr>
              <a:t> جميع حقوق الطبع محفوظة للإسكوا. لا تجوز إعادة استخدام أو طبع هذه المادة أو أي جزء منها من غير الحصول على إذن مسبق.</a:t>
            </a:r>
            <a:endParaRPr lang="en-US" sz="700" dirty="0">
              <a:solidFill>
                <a:srgbClr val="595959"/>
              </a:solidFill>
              <a:latin typeface="Arial" pitchFamily="-110" charset="0"/>
              <a:ea typeface="ＭＳ Ｐゴシック" pitchFamily="-110" charset="-128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F6BA29-152B-E342-911F-F353625A49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793695" y="455205"/>
            <a:ext cx="2695448" cy="88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203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-Subtitle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3E7C4C2-67F5-B94E-81E7-00528ABC2B76}"/>
              </a:ext>
            </a:extLst>
          </p:cNvPr>
          <p:cNvSpPr/>
          <p:nvPr userDrawn="1"/>
        </p:nvSpPr>
        <p:spPr>
          <a:xfrm>
            <a:off x="-1" y="2409691"/>
            <a:ext cx="8793696" cy="3256498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681" y="1719747"/>
            <a:ext cx="8267940" cy="457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 rtl="1">
              <a:spcBef>
                <a:spcPts val="0"/>
              </a:spcBef>
              <a:buNone/>
              <a:defRPr sz="3600" b="0" i="0" spc="8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B53B761F-AC01-FC44-8276-E78878FB5F4D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8793695" y="2409691"/>
            <a:ext cx="3398305" cy="32564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r" rtl="1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0C7FB0A-A388-BB43-9634-7DEE2E8D6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3310" y="2644988"/>
            <a:ext cx="8025180" cy="3021201"/>
          </a:xfrm>
          <a:prstGeom prst="rect">
            <a:avLst/>
          </a:prstGeom>
        </p:spPr>
        <p:txBody>
          <a:bodyPr/>
          <a:lstStyle>
            <a:lvl1pPr marL="0" indent="0" algn="r" rtl="1">
              <a:buClr>
                <a:schemeClr val="bg1"/>
              </a:buClr>
              <a:buFontTx/>
              <a:buNone/>
              <a:defRPr sz="2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265113" algn="r" rtl="1">
              <a:buClr>
                <a:schemeClr val="bg1"/>
              </a:buClr>
              <a:buSzPct val="120000"/>
              <a:buFont typeface="Wingdings" pitchFamily="2" charset="2"/>
              <a:buChar char="§"/>
              <a:tabLst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31520" indent="-182880" algn="r" rtl="1">
              <a:buClr>
                <a:schemeClr val="bg1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EE9879D-020F-0A41-B9AF-67249EE208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793695" y="455205"/>
            <a:ext cx="2695448" cy="8818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F4AEF94-C802-9546-8C95-3AAC61E22B12}"/>
              </a:ext>
            </a:extLst>
          </p:cNvPr>
          <p:cNvSpPr txBox="1"/>
          <p:nvPr userDrawn="1"/>
        </p:nvSpPr>
        <p:spPr>
          <a:xfrm>
            <a:off x="1711856" y="6488915"/>
            <a:ext cx="7081838" cy="2077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rtl="1">
              <a:defRPr/>
            </a:pPr>
            <a:r>
              <a:rPr lang="x-none" sz="70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</a:rPr>
              <a:t> </a:t>
            </a:r>
            <a:r>
              <a:rPr lang="en-US" sz="700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</a:rPr>
              <a:t>©</a:t>
            </a:r>
            <a:r>
              <a:rPr lang="x-none" sz="70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</a:rPr>
              <a:t> جميع حقوق الطبع محفوظة للإسكوا. لا تجوز إعادة استخدام أو طبع هذه المادة أو أي جزء منها من غير الحصول على إذن مسبق.</a:t>
            </a:r>
            <a:endParaRPr lang="en-US" sz="700" dirty="0">
              <a:solidFill>
                <a:srgbClr val="595959"/>
              </a:solidFill>
              <a:latin typeface="Arial" pitchFamily="-110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47284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gular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FD343C2-E4F1-7F46-A2F1-08FBA3E6E026}"/>
              </a:ext>
            </a:extLst>
          </p:cNvPr>
          <p:cNvSpPr/>
          <p:nvPr userDrawn="1"/>
        </p:nvSpPr>
        <p:spPr>
          <a:xfrm>
            <a:off x="0" y="292608"/>
            <a:ext cx="12192000" cy="1078992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9343" y="557783"/>
            <a:ext cx="11053313" cy="457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rtl="1">
              <a:spcBef>
                <a:spcPts val="0"/>
              </a:spcBef>
              <a:buNone/>
              <a:defRPr sz="3600" b="0" i="0" spc="8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096051-E13F-F44E-BDF1-B2B2CF790B82}"/>
              </a:ext>
            </a:extLst>
          </p:cNvPr>
          <p:cNvSpPr/>
          <p:nvPr userDrawn="1"/>
        </p:nvSpPr>
        <p:spPr>
          <a:xfrm>
            <a:off x="0" y="1900069"/>
            <a:ext cx="12192000" cy="4443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  <a:spcBef>
                <a:spcPts val="900"/>
              </a:spcBef>
              <a:buClr>
                <a:srgbClr val="000000">
                  <a:lumMod val="85000"/>
                  <a:lumOff val="15000"/>
                </a:srgbClr>
              </a:buClr>
              <a:buFont typeface="Garamond" pitchFamily="18" charset="0"/>
              <a:buNone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0C7FB0A-A388-BB43-9634-7DEE2E8D6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9848" y="2176948"/>
            <a:ext cx="10309115" cy="3489241"/>
          </a:xfrm>
          <a:prstGeom prst="rect">
            <a:avLst/>
          </a:prstGeom>
        </p:spPr>
        <p:txBody>
          <a:bodyPr/>
          <a:lstStyle>
            <a:lvl1pPr marL="0" indent="0" algn="r" rtl="1">
              <a:buClr>
                <a:schemeClr val="bg1"/>
              </a:buClr>
              <a:buFontTx/>
              <a:buNone/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265113" algn="r" rtl="1">
              <a:buClr>
                <a:srgbClr val="0298CA"/>
              </a:buClr>
              <a:buSzPct val="120000"/>
              <a:buFont typeface="Wingdings" pitchFamily="2" charset="2"/>
              <a:buChar char="§"/>
              <a:tabLst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31520" indent="-182880" algn="r" rtl="1">
              <a:buClr>
                <a:srgbClr val="0298CA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FCAA90-DAAD-2C45-8A9C-FFA1D0AB0983}"/>
              </a:ext>
            </a:extLst>
          </p:cNvPr>
          <p:cNvSpPr txBox="1"/>
          <p:nvPr userDrawn="1"/>
        </p:nvSpPr>
        <p:spPr>
          <a:xfrm>
            <a:off x="2555080" y="6488915"/>
            <a:ext cx="7081838" cy="2077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x-none" sz="70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</a:rPr>
              <a:t> </a:t>
            </a:r>
            <a:r>
              <a:rPr lang="en-US" sz="700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</a:rPr>
              <a:t>©</a:t>
            </a:r>
            <a:r>
              <a:rPr lang="x-none" sz="70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</a:rPr>
              <a:t> جميع حقوق الطبع محفوظة للإسكوا. لا تجوز إعادة استخدام أو طبع هذه المادة أو أي جزء منها من غير الحصول على إذن مسبق.</a:t>
            </a:r>
            <a:endParaRPr lang="en-US" sz="700" dirty="0">
              <a:solidFill>
                <a:srgbClr val="595959"/>
              </a:solidFill>
              <a:latin typeface="Arial" pitchFamily="-110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14808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r-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799" y="2103120"/>
            <a:ext cx="4807789" cy="3749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r" rtl="1">
              <a:defRPr lang="en-US"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r" rtl="1">
              <a:defRPr lang="en-US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lang="en-US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lang="en-US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lang="en-US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0" lvl="1" indent="0">
              <a:buNone/>
            </a:pPr>
            <a:r>
              <a:rPr lang="en-US"/>
              <a:t>Second level</a:t>
            </a:r>
          </a:p>
          <a:p>
            <a:pPr marL="0" lvl="2" indent="0">
              <a:buNone/>
            </a:pPr>
            <a:r>
              <a:rPr lang="en-US"/>
              <a:t>Third level</a:t>
            </a:r>
          </a:p>
          <a:p>
            <a:pPr marL="0" lvl="3" indent="0">
              <a:buNone/>
            </a:pPr>
            <a:r>
              <a:rPr lang="en-US"/>
              <a:t>Fourth level</a:t>
            </a:r>
          </a:p>
          <a:p>
            <a:pPr marL="0" lvl="4" indent="0"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7411" y="2103120"/>
            <a:ext cx="4807789" cy="3749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r" rtl="1">
              <a:defRPr lang="en-US"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r" rtl="1">
              <a:defRPr lang="en-US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lang="en-US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lang="en-US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lang="en-US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0" lvl="1" indent="0">
              <a:buNone/>
            </a:pPr>
            <a:r>
              <a:rPr lang="en-US"/>
              <a:t>Second level</a:t>
            </a:r>
          </a:p>
          <a:p>
            <a:pPr marL="0" lvl="2" indent="0">
              <a:buNone/>
            </a:pPr>
            <a:r>
              <a:rPr lang="en-US"/>
              <a:t>Third level</a:t>
            </a:r>
          </a:p>
          <a:p>
            <a:pPr marL="0" lvl="3" indent="0">
              <a:buNone/>
            </a:pPr>
            <a:r>
              <a:rPr lang="en-US"/>
              <a:t>Fourth level</a:t>
            </a:r>
          </a:p>
          <a:p>
            <a:pPr marL="0" lvl="4" indent="0"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781009D-B024-5E41-99BD-96A39FFAC7CB}"/>
              </a:ext>
            </a:extLst>
          </p:cNvPr>
          <p:cNvSpPr>
            <a:spLocks noGrp="1"/>
          </p:cNvSpPr>
          <p:nvPr>
            <p:ph type="subTitle" idx="12"/>
          </p:nvPr>
        </p:nvSpPr>
        <p:spPr>
          <a:xfrm>
            <a:off x="569344" y="756536"/>
            <a:ext cx="11053314" cy="45720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rtl="1">
              <a:spcBef>
                <a:spcPts val="0"/>
              </a:spcBef>
              <a:buNone/>
              <a:defRPr sz="3200" b="0" i="0" spc="8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116A37-68B5-474C-B721-36189B64B389}"/>
              </a:ext>
            </a:extLst>
          </p:cNvPr>
          <p:cNvSpPr/>
          <p:nvPr userDrawn="1"/>
        </p:nvSpPr>
        <p:spPr>
          <a:xfrm>
            <a:off x="0" y="292608"/>
            <a:ext cx="12192000" cy="216350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958BAA-65C3-174A-AAEF-12B904BF7977}"/>
              </a:ext>
            </a:extLst>
          </p:cNvPr>
          <p:cNvSpPr txBox="1"/>
          <p:nvPr userDrawn="1"/>
        </p:nvSpPr>
        <p:spPr>
          <a:xfrm>
            <a:off x="2555080" y="6488915"/>
            <a:ext cx="7081838" cy="2077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x-none" sz="70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</a:rPr>
              <a:t> </a:t>
            </a:r>
            <a:r>
              <a:rPr lang="en-US" sz="700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</a:rPr>
              <a:t>©</a:t>
            </a:r>
            <a:r>
              <a:rPr lang="x-none" sz="70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</a:rPr>
              <a:t> جميع حقوق الطبع محفوظة للإسكوا. لا تجوز إعادة استخدام أو طبع هذه المادة أو أي جزء منها من غير الحصول على إذن مسبق.</a:t>
            </a:r>
            <a:endParaRPr lang="en-US" sz="700" dirty="0">
              <a:solidFill>
                <a:srgbClr val="595959"/>
              </a:solidFill>
              <a:latin typeface="Arial" pitchFamily="-110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4671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89337-4C36-438A-84E1-08D370BD2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E61B7-A90A-4792-9D05-DC67EC00F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848A8-F6A6-4400-AE81-C9701101A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D0C06-7E8D-42D8-AA53-9D2B2A438C8D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C2FC92-72F9-4784-B4FA-0DC3FA3C7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402160-F319-4C3E-9CF6-C62B0A298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FA3F-D679-4C71-BA8E-48637A11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179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gular-Slide-photo-Chart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EEA9544-5AC3-334B-B48C-C891D0AE5BB6}"/>
              </a:ext>
            </a:extLst>
          </p:cNvPr>
          <p:cNvSpPr/>
          <p:nvPr userDrawn="1"/>
        </p:nvSpPr>
        <p:spPr>
          <a:xfrm>
            <a:off x="0" y="292608"/>
            <a:ext cx="12192000" cy="216350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880C0A46-5366-724C-B982-852FEE3577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343" y="2520177"/>
            <a:ext cx="6006859" cy="3794360"/>
          </a:xfrm>
          <a:prstGeom prst="rect">
            <a:avLst/>
          </a:prstGeom>
        </p:spPr>
        <p:txBody>
          <a:bodyPr/>
          <a:lstStyle>
            <a:lvl1pPr marL="0" indent="0" algn="r" rtl="1">
              <a:buClr>
                <a:schemeClr val="bg1"/>
              </a:buClr>
              <a:buFontTx/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265113" algn="r" rtl="1">
              <a:buClr>
                <a:srgbClr val="0298CA"/>
              </a:buClr>
              <a:buSzPct val="120000"/>
              <a:buFont typeface="Wingdings" pitchFamily="2" charset="2"/>
              <a:buChar char="§"/>
              <a:tabLst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31520" indent="-182880" algn="r" rtl="1">
              <a:buClr>
                <a:srgbClr val="0298CA"/>
              </a:buClr>
              <a:buFont typeface="Wingdings" pitchFamily="2" charset="2"/>
              <a:buChar char="§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29941A9-FCC8-BA4F-8619-10817DC1EB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343" y="1667820"/>
            <a:ext cx="6006859" cy="523220"/>
          </a:xfrm>
          <a:prstGeom prst="rect">
            <a:avLst/>
          </a:prstGeom>
          <a:solidFill>
            <a:srgbClr val="0298CA"/>
          </a:solidFill>
        </p:spPr>
        <p:txBody>
          <a:bodyPr>
            <a:noAutofit/>
          </a:bodyPr>
          <a:lstStyle>
            <a:lvl1pPr marL="0" indent="0" algn="r" rtl="1">
              <a:spcBef>
                <a:spcPts val="0"/>
              </a:spcBef>
              <a:buNone/>
              <a:defRPr sz="2800" b="0" i="0" spc="8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A11D41-A025-8F48-B8C6-F006B03E71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343" y="755180"/>
            <a:ext cx="11053314" cy="457201"/>
          </a:xfrm>
          <a:prstGeom prst="rect">
            <a:avLst/>
          </a:prstGeom>
        </p:spPr>
        <p:txBody>
          <a:bodyPr/>
          <a:lstStyle>
            <a:lvl1pPr algn="ctr" rtl="1">
              <a:defRPr sz="3200" b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548CF297-EA5C-F845-ACA7-6CBE33E9965A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6905406" y="1667820"/>
            <a:ext cx="4740891" cy="46467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r" rtl="1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FB8F69-4B21-4A44-A099-D2ED3A294E44}"/>
              </a:ext>
            </a:extLst>
          </p:cNvPr>
          <p:cNvSpPr txBox="1"/>
          <p:nvPr userDrawn="1"/>
        </p:nvSpPr>
        <p:spPr>
          <a:xfrm>
            <a:off x="569342" y="6488915"/>
            <a:ext cx="6006859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x-none" sz="70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</a:rPr>
              <a:t> </a:t>
            </a:r>
            <a:r>
              <a:rPr lang="en-US" sz="700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</a:rPr>
              <a:t>©</a:t>
            </a:r>
            <a:r>
              <a:rPr lang="x-none" sz="70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</a:rPr>
              <a:t> جميع حقوق الطبع محفوظة للإسكوا. لا تجوز إعادة استخدام أو طبع هذه المادة أو أي جزء منها من غير الحصول على إذن مسبق.</a:t>
            </a:r>
            <a:endParaRPr lang="en-US" sz="700" dirty="0">
              <a:solidFill>
                <a:srgbClr val="595959"/>
              </a:solidFill>
              <a:latin typeface="Arial" pitchFamily="-110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91248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gular-Slide-photo-Char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1F491C28-1C81-1C4B-9AB0-2D9AF3487468}"/>
              </a:ext>
            </a:extLst>
          </p:cNvPr>
          <p:cNvSpPr/>
          <p:nvPr userDrawn="1"/>
        </p:nvSpPr>
        <p:spPr>
          <a:xfrm>
            <a:off x="0" y="1647645"/>
            <a:ext cx="7272069" cy="46964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  <a:spcBef>
                <a:spcPts val="900"/>
              </a:spcBef>
              <a:buClr>
                <a:srgbClr val="000000">
                  <a:lumMod val="85000"/>
                  <a:lumOff val="15000"/>
                </a:srgbClr>
              </a:buClr>
              <a:buFont typeface="Garamond" pitchFamily="18" charset="0"/>
              <a:buNone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8DECF708-1018-C14B-B4FB-738EA23F22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9848" y="2176948"/>
            <a:ext cx="5926175" cy="3489241"/>
          </a:xfrm>
          <a:prstGeom prst="rect">
            <a:avLst/>
          </a:prstGeom>
        </p:spPr>
        <p:txBody>
          <a:bodyPr/>
          <a:lstStyle>
            <a:lvl1pPr marL="0" indent="0" algn="r" rtl="1">
              <a:buClr>
                <a:schemeClr val="bg1"/>
              </a:buClr>
              <a:buFontTx/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265113" algn="r" rtl="1">
              <a:buClr>
                <a:srgbClr val="0298CA"/>
              </a:buClr>
              <a:buSzPct val="120000"/>
              <a:buFont typeface="Wingdings" pitchFamily="2" charset="2"/>
              <a:buChar char="§"/>
              <a:tabLst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31520" indent="-182880" algn="r" rtl="1">
              <a:buClr>
                <a:srgbClr val="0298CA"/>
              </a:buClr>
              <a:buFont typeface="Wingdings" pitchFamily="2" charset="2"/>
              <a:buChar char="§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41BD8A75-37CC-DB42-B7DE-45550037B0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342" y="746600"/>
            <a:ext cx="11053314" cy="5251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rtl="1">
              <a:spcBef>
                <a:spcPts val="0"/>
              </a:spcBef>
              <a:buNone/>
              <a:defRPr sz="3200" b="0" i="0" spc="8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4E4188F-9D81-A643-9345-14A4F431EF04}"/>
              </a:ext>
            </a:extLst>
          </p:cNvPr>
          <p:cNvSpPr/>
          <p:nvPr userDrawn="1"/>
        </p:nvSpPr>
        <p:spPr>
          <a:xfrm>
            <a:off x="0" y="292608"/>
            <a:ext cx="12192000" cy="216350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1E7D02E7-91C4-7B41-A3D5-A424AC8F98F1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7272069" y="1647645"/>
            <a:ext cx="4919932" cy="467551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r" rtl="1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572518-4514-0D46-80A9-5845C716DA06}"/>
              </a:ext>
            </a:extLst>
          </p:cNvPr>
          <p:cNvSpPr txBox="1"/>
          <p:nvPr userDrawn="1"/>
        </p:nvSpPr>
        <p:spPr>
          <a:xfrm>
            <a:off x="1069848" y="6488915"/>
            <a:ext cx="5926175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x-none" sz="70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</a:rPr>
              <a:t> </a:t>
            </a:r>
            <a:r>
              <a:rPr lang="en-US" sz="700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</a:rPr>
              <a:t>©</a:t>
            </a:r>
            <a:r>
              <a:rPr lang="x-none" sz="70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</a:rPr>
              <a:t> جميع حقوق الطبع محفوظة للإسكوا. لا تجوز إعادة استخدام أو طبع هذه المادة أو أي جزء منها من غير الحصول على إذن مسبق.</a:t>
            </a:r>
            <a:endParaRPr lang="en-US" sz="700" dirty="0">
              <a:solidFill>
                <a:srgbClr val="595959"/>
              </a:solidFill>
              <a:latin typeface="Arial" pitchFamily="-110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78529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gular-Slide-photo-Char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BB76C77A-CF0D-6B49-8F42-BA0614C473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342" y="756536"/>
            <a:ext cx="11053314" cy="4941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rtl="1">
              <a:spcBef>
                <a:spcPts val="0"/>
              </a:spcBef>
              <a:buNone/>
              <a:defRPr sz="3200" b="0" i="0" spc="8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D2BC8A-87D2-3B4B-8E07-948CDAD1C0FF}"/>
              </a:ext>
            </a:extLst>
          </p:cNvPr>
          <p:cNvSpPr/>
          <p:nvPr userDrawn="1"/>
        </p:nvSpPr>
        <p:spPr>
          <a:xfrm>
            <a:off x="0" y="292608"/>
            <a:ext cx="12192000" cy="216350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966C2B8-14B1-D844-8BCE-CFFC3E09E791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914400" y="1647645"/>
            <a:ext cx="3157267" cy="291572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r" rtl="1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923023EC-B05C-C24A-B73E-45D4DC9F81B5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4502989" y="1647645"/>
            <a:ext cx="3157267" cy="291572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r" rtl="1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2203630-8FEC-264E-AB2E-768E00B03D1F}"/>
              </a:ext>
            </a:extLst>
          </p:cNvPr>
          <p:cNvSpPr>
            <a:spLocks noGrp="1" noChangeAspect="1"/>
          </p:cNvSpPr>
          <p:nvPr>
            <p:ph type="pic" idx="12"/>
          </p:nvPr>
        </p:nvSpPr>
        <p:spPr>
          <a:xfrm>
            <a:off x="8117457" y="1647645"/>
            <a:ext cx="3157267" cy="291572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r" rtl="1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9638F89-8167-1C48-8ABE-8B575A26F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4400" y="4692770"/>
            <a:ext cx="3161963" cy="16303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r" rtl="1">
              <a:defRPr lang="en-US" sz="20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0FB25C7-ABFD-C644-BC4A-54D5562E4FDF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511615" y="4692770"/>
            <a:ext cx="3161963" cy="16303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r" rtl="1">
              <a:defRPr lang="en-US" sz="20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DAAA585-2378-CB4D-81AD-4912C9F269FF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08830" y="4692770"/>
            <a:ext cx="3161963" cy="16303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r" rtl="1">
              <a:defRPr lang="en-US" sz="20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F6785F-B54A-1840-AB01-17308E8C5591}"/>
              </a:ext>
            </a:extLst>
          </p:cNvPr>
          <p:cNvSpPr/>
          <p:nvPr userDrawn="1"/>
        </p:nvSpPr>
        <p:spPr>
          <a:xfrm>
            <a:off x="2303254" y="4390847"/>
            <a:ext cx="379562" cy="379562"/>
          </a:xfrm>
          <a:prstGeom prst="rect">
            <a:avLst/>
          </a:prstGeom>
          <a:solidFill>
            <a:srgbClr val="029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3E7992-0396-1E46-9F28-525A57944B35}"/>
              </a:ext>
            </a:extLst>
          </p:cNvPr>
          <p:cNvSpPr/>
          <p:nvPr userDrawn="1"/>
        </p:nvSpPr>
        <p:spPr>
          <a:xfrm>
            <a:off x="5900469" y="4390847"/>
            <a:ext cx="379562" cy="379562"/>
          </a:xfrm>
          <a:prstGeom prst="rect">
            <a:avLst/>
          </a:prstGeom>
          <a:solidFill>
            <a:srgbClr val="029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F5ACCBD-F044-6E41-A7DE-DC956B809ECB}"/>
              </a:ext>
            </a:extLst>
          </p:cNvPr>
          <p:cNvSpPr/>
          <p:nvPr userDrawn="1"/>
        </p:nvSpPr>
        <p:spPr>
          <a:xfrm>
            <a:off x="9497684" y="4390847"/>
            <a:ext cx="379562" cy="379562"/>
          </a:xfrm>
          <a:prstGeom prst="rect">
            <a:avLst/>
          </a:prstGeom>
          <a:solidFill>
            <a:srgbClr val="029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82AEFB-BEA9-214C-9F03-DF9EBB6DFAE7}"/>
              </a:ext>
            </a:extLst>
          </p:cNvPr>
          <p:cNvSpPr txBox="1"/>
          <p:nvPr userDrawn="1"/>
        </p:nvSpPr>
        <p:spPr>
          <a:xfrm>
            <a:off x="2555080" y="6488915"/>
            <a:ext cx="7081838" cy="2077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x-none" sz="70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</a:rPr>
              <a:t> </a:t>
            </a:r>
            <a:r>
              <a:rPr lang="en-US" sz="700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</a:rPr>
              <a:t>©</a:t>
            </a:r>
            <a:r>
              <a:rPr lang="x-none" sz="70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</a:rPr>
              <a:t> جميع حقوق الطبع محفوظة للإسكوا. لا تجوز إعادة استخدام أو طبع هذه المادة أو أي جزء منها من غير الحصول على إذن مسبق.</a:t>
            </a:r>
            <a:endParaRPr lang="en-US" sz="700" dirty="0">
              <a:solidFill>
                <a:srgbClr val="595959"/>
              </a:solidFill>
              <a:latin typeface="Arial" pitchFamily="-110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7026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gular-Slide-photo-Char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BB76C77A-CF0D-6B49-8F42-BA0614C473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342" y="756536"/>
            <a:ext cx="11053314" cy="457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rtl="1">
              <a:spcBef>
                <a:spcPts val="0"/>
              </a:spcBef>
              <a:buNone/>
              <a:defRPr sz="3200" b="0" i="0" spc="8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D2BC8A-87D2-3B4B-8E07-948CDAD1C0FF}"/>
              </a:ext>
            </a:extLst>
          </p:cNvPr>
          <p:cNvSpPr/>
          <p:nvPr userDrawn="1"/>
        </p:nvSpPr>
        <p:spPr>
          <a:xfrm>
            <a:off x="0" y="292608"/>
            <a:ext cx="12192000" cy="216350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966C2B8-14B1-D844-8BCE-CFFC3E09E791}"/>
              </a:ext>
            </a:extLst>
          </p:cNvPr>
          <p:cNvSpPr>
            <a:spLocks noGrp="1" noChangeAspect="1"/>
          </p:cNvSpPr>
          <p:nvPr>
            <p:ph type="pic" idx="10" hasCustomPrompt="1"/>
          </p:nvPr>
        </p:nvSpPr>
        <p:spPr>
          <a:xfrm>
            <a:off x="914399" y="2932981"/>
            <a:ext cx="4986069" cy="339018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r" rtl="1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 or chart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2203630-8FEC-264E-AB2E-768E00B03D1F}"/>
              </a:ext>
            </a:extLst>
          </p:cNvPr>
          <p:cNvSpPr>
            <a:spLocks noGrp="1" noChangeAspect="1"/>
          </p:cNvSpPr>
          <p:nvPr>
            <p:ph type="pic" idx="12" hasCustomPrompt="1"/>
          </p:nvPr>
        </p:nvSpPr>
        <p:spPr>
          <a:xfrm>
            <a:off x="6291531" y="2932981"/>
            <a:ext cx="4986070" cy="339018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r" rtl="1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 or chart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9638F89-8167-1C48-8ABE-8B575A26F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4399" y="1647645"/>
            <a:ext cx="4993485" cy="11300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r" rtl="1">
              <a:defRPr lang="en-US" sz="20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DAAA585-2378-CB4D-81AD-4912C9F269FF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6277308" y="1647645"/>
            <a:ext cx="4993485" cy="11300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r" rtl="1">
              <a:defRPr lang="en-US" sz="20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F6785F-B54A-1840-AB01-17308E8C5591}"/>
              </a:ext>
            </a:extLst>
          </p:cNvPr>
          <p:cNvSpPr/>
          <p:nvPr userDrawn="1"/>
        </p:nvSpPr>
        <p:spPr>
          <a:xfrm>
            <a:off x="3217654" y="2648311"/>
            <a:ext cx="379562" cy="379562"/>
          </a:xfrm>
          <a:prstGeom prst="rect">
            <a:avLst/>
          </a:prstGeom>
          <a:solidFill>
            <a:srgbClr val="029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F5ACCBD-F044-6E41-A7DE-DC956B809ECB}"/>
              </a:ext>
            </a:extLst>
          </p:cNvPr>
          <p:cNvSpPr/>
          <p:nvPr userDrawn="1"/>
        </p:nvSpPr>
        <p:spPr>
          <a:xfrm>
            <a:off x="8594785" y="2648311"/>
            <a:ext cx="379562" cy="379562"/>
          </a:xfrm>
          <a:prstGeom prst="rect">
            <a:avLst/>
          </a:prstGeom>
          <a:solidFill>
            <a:srgbClr val="029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12468A-5808-0A49-88D0-A270B56C01FE}"/>
              </a:ext>
            </a:extLst>
          </p:cNvPr>
          <p:cNvSpPr txBox="1"/>
          <p:nvPr userDrawn="1"/>
        </p:nvSpPr>
        <p:spPr>
          <a:xfrm>
            <a:off x="2555080" y="6488915"/>
            <a:ext cx="7081838" cy="2077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x-none" sz="70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</a:rPr>
              <a:t> </a:t>
            </a:r>
            <a:r>
              <a:rPr lang="en-US" sz="700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</a:rPr>
              <a:t>©</a:t>
            </a:r>
            <a:r>
              <a:rPr lang="x-none" sz="70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</a:rPr>
              <a:t> جميع حقوق الطبع محفوظة للإسكوا. لا تجوز إعادة استخدام أو طبع هذه المادة أو أي جزء منها من غير الحصول على إذن مسبق.</a:t>
            </a:r>
            <a:endParaRPr lang="en-US" sz="700" dirty="0">
              <a:solidFill>
                <a:srgbClr val="595959"/>
              </a:solidFill>
              <a:latin typeface="Arial" pitchFamily="-110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92086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r-Slide-photo-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799" y="2103120"/>
            <a:ext cx="10015095" cy="3749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>
              <a:defRPr lang="en-US" sz="20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 dirty="0"/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0" lvl="1" indent="0">
              <a:buNone/>
            </a:pPr>
            <a:r>
              <a:rPr lang="en-US"/>
              <a:t>Second level</a:t>
            </a:r>
          </a:p>
          <a:p>
            <a:pPr marL="0" lvl="2" indent="0">
              <a:buNone/>
            </a:pPr>
            <a:r>
              <a:rPr lang="en-US"/>
              <a:t>Third level</a:t>
            </a:r>
          </a:p>
          <a:p>
            <a:pPr marL="0" lvl="3" indent="0">
              <a:buNone/>
            </a:pPr>
            <a:r>
              <a:rPr lang="en-US"/>
              <a:t>Fourth level</a:t>
            </a:r>
          </a:p>
          <a:p>
            <a:pPr marL="0" lvl="4" indent="0"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781009D-B024-5E41-99BD-96A39FFAC7CB}"/>
              </a:ext>
            </a:extLst>
          </p:cNvPr>
          <p:cNvSpPr>
            <a:spLocks noGrp="1"/>
          </p:cNvSpPr>
          <p:nvPr>
            <p:ph type="subTitle" idx="12"/>
          </p:nvPr>
        </p:nvSpPr>
        <p:spPr>
          <a:xfrm>
            <a:off x="569342" y="756536"/>
            <a:ext cx="11053314" cy="457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rtl="1">
              <a:spcBef>
                <a:spcPts val="0"/>
              </a:spcBef>
              <a:buNone/>
              <a:defRPr sz="3200" b="0" i="0" spc="8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116A37-68B5-474C-B721-36189B64B389}"/>
              </a:ext>
            </a:extLst>
          </p:cNvPr>
          <p:cNvSpPr/>
          <p:nvPr userDrawn="1"/>
        </p:nvSpPr>
        <p:spPr>
          <a:xfrm>
            <a:off x="0" y="292608"/>
            <a:ext cx="12192000" cy="216350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C5A31AF3-D4CE-C241-81DC-11DB4C8DE510}"/>
              </a:ext>
            </a:extLst>
          </p:cNvPr>
          <p:cNvSpPr>
            <a:spLocks noGrp="1" noChangeAspect="1"/>
          </p:cNvSpPr>
          <p:nvPr>
            <p:ph type="pic" idx="10" hasCustomPrompt="1"/>
          </p:nvPr>
        </p:nvSpPr>
        <p:spPr>
          <a:xfrm>
            <a:off x="1066798" y="1900069"/>
            <a:ext cx="10015095" cy="444398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r" rtl="1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 or chart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01B484-DE6D-064B-9A77-7B061BEA63EF}"/>
              </a:ext>
            </a:extLst>
          </p:cNvPr>
          <p:cNvSpPr txBox="1"/>
          <p:nvPr userDrawn="1"/>
        </p:nvSpPr>
        <p:spPr>
          <a:xfrm>
            <a:off x="1069848" y="6469348"/>
            <a:ext cx="7081838" cy="2077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rtl="1">
              <a:defRPr/>
            </a:pPr>
            <a:r>
              <a:rPr lang="x-none" sz="70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</a:rPr>
              <a:t> </a:t>
            </a:r>
            <a:r>
              <a:rPr lang="en-US" sz="700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</a:rPr>
              <a:t>©</a:t>
            </a:r>
            <a:r>
              <a:rPr lang="x-none" sz="70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</a:rPr>
              <a:t> جميع حقوق الطبع محفوظة للإسكوا. لا تجوز إعادة استخدام أو طبع هذه المادة أو أي جزء منها من غير الحصول على إذن مسبق.</a:t>
            </a:r>
            <a:endParaRPr lang="en-US" sz="700" dirty="0">
              <a:solidFill>
                <a:srgbClr val="595959"/>
              </a:solidFill>
              <a:latin typeface="Arial" pitchFamily="-110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96229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on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552838A-D563-314C-90AE-0F3BDB2D019F}"/>
              </a:ext>
            </a:extLst>
          </p:cNvPr>
          <p:cNvSpPr/>
          <p:nvPr userDrawn="1"/>
        </p:nvSpPr>
        <p:spPr>
          <a:xfrm>
            <a:off x="2650" y="2409691"/>
            <a:ext cx="8763526" cy="3256498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980F9C-BADB-F548-901A-499190A68982}"/>
              </a:ext>
            </a:extLst>
          </p:cNvPr>
          <p:cNvSpPr/>
          <p:nvPr userDrawn="1"/>
        </p:nvSpPr>
        <p:spPr>
          <a:xfrm>
            <a:off x="8766176" y="2409691"/>
            <a:ext cx="3425824" cy="3263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algn="r" rtl="1">
              <a:lnSpc>
                <a:spcPct val="110000"/>
              </a:lnSpc>
              <a:spcBef>
                <a:spcPts val="900"/>
              </a:spcBef>
              <a:buClr>
                <a:srgbClr val="000000">
                  <a:lumMod val="85000"/>
                  <a:lumOff val="15000"/>
                </a:srgbClr>
              </a:buClr>
              <a:buFont typeface="Garamond" pitchFamily="18" charset="0"/>
              <a:buNone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8852" y="3034907"/>
            <a:ext cx="8025181" cy="1956585"/>
          </a:xfrm>
          <a:prstGeom prst="rect">
            <a:avLst/>
          </a:prstGeom>
        </p:spPr>
        <p:txBody>
          <a:bodyPr tIns="45720" bIns="45720" anchor="ctr">
            <a:normAutofit/>
          </a:bodyPr>
          <a:lstStyle>
            <a:lvl1pPr algn="r" rtl="1">
              <a:lnSpc>
                <a:spcPct val="83000"/>
              </a:lnSpc>
              <a:defRPr lang="en-US" sz="4400" b="0" i="0" kern="1200" cap="none" spc="-1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ar-SA" dirty="0"/>
              <a:t>شكراً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4D89AA9-703A-C444-B48A-0BE04BFBD4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793695" y="455205"/>
            <a:ext cx="2695448" cy="88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2876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43902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79917-BC6D-46EC-B653-BC1EB58B3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57934-9420-434B-B9A8-ED86A511F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6C8BC-0BB2-40F4-A918-10A8795524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CEDD6E-0D68-4A54-BD84-BC5CAF960995}" type="datetimeFigureOut">
              <a:rPr lang="en-US" smtClean="0">
                <a:solidFill>
                  <a:srgbClr val="000000"/>
                </a:solidFill>
              </a:rPr>
              <a:pPr/>
              <a:t>3/7/2023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B82381-9872-4A77-84EC-8F5EEEF29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06812-619C-490B-80AE-D54D38789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DDA09D-D016-4021-AB09-DE7AF9D2C6E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908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6C7B1-A593-425A-A4D3-0748C149A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E9F057-D117-4E97-A94D-A148BA947E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C5B96-F4EE-46EF-806C-A401F44E2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D0C06-7E8D-42D8-AA53-9D2B2A438C8D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115C9-798C-4077-8369-A88E58553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1FF6EB-2FA1-4C59-8D83-B8D117B8F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FA3F-D679-4C71-BA8E-48637A11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056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8E847-581D-4544-A62A-4442E15CA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CE27D-9FC8-4803-9DA8-7532179554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5FCC90-4556-44DF-A7B9-DDDFA31ED1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AE072A-5E9B-43A8-B41E-05B656175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D0C06-7E8D-42D8-AA53-9D2B2A438C8D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735CEB-F125-4114-9F70-6CC379CF6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0A883E-963D-4763-8ADF-E2249F5AE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FA3F-D679-4C71-BA8E-48637A11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886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0B3FC-0322-4FA8-9F36-F0B764F8E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AAFF7-F67F-43F9-AD2F-9D1810C20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956601-8E22-4D78-997F-0F6CDACC15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E51D0-8BCC-4E6D-9B98-E1D9EEFB88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D6A8AE-9CC6-4945-AD47-7F3DB46D7C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8C09FF-DC18-46B4-A5B6-E595C9CAC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D0C06-7E8D-42D8-AA53-9D2B2A438C8D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58EA78-8DC7-4ACA-B0BB-3A4821328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30AC36-8AF0-4CFC-9B6F-3E4AAE542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FA3F-D679-4C71-BA8E-48637A11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50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7B002-D4B4-4411-91AD-74F878559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ECFB6D-7A5E-4C92-A1CF-1FCEAF37C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D0C06-7E8D-42D8-AA53-9D2B2A438C8D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CD012B-4229-405A-98D9-69F7300A1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CB6626-028F-4826-A008-F247D89AB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FA3F-D679-4C71-BA8E-48637A11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072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6761B3-F4AF-4389-B4E9-E9D6B3702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D0C06-7E8D-42D8-AA53-9D2B2A438C8D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281283-EF03-403E-8E30-2703FF079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88CEF1-DB3E-4771-BBC5-3CE1AFA82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FA3F-D679-4C71-BA8E-48637A11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472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7E24A-38B6-4823-99B3-E301F9664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E9E34-88C1-41BB-9447-302878C52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5311B1-420D-4E1F-BDF0-7A85D0C014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4AB3AC-59AD-443E-99C0-3837E4C64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D0C06-7E8D-42D8-AA53-9D2B2A438C8D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F3D5C6-7D3D-4B15-8045-141E13FF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8C63B-77AE-4D90-82B2-4F7F6580E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FA3F-D679-4C71-BA8E-48637A11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87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868EC-AB18-4BEB-AEA5-D852680E9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C33668-E91E-4D2B-BD71-C3A875E26B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4E0709-7237-400D-9DA3-21CB0C74B6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D10835-984A-45DC-BD5C-6152D69A8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D0C06-7E8D-42D8-AA53-9D2B2A438C8D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148D13-E13D-4EBE-8460-1AC13BE6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A26C67-DF60-4E60-B0AC-4C9D5C897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FA3F-D679-4C71-BA8E-48637A11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495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0A683B-96DD-48C8-9C59-964F4342D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E5990F-EDB0-42A9-A62B-E827F874D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A0A06-4179-4B3C-A7DF-C5893C3EAF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D0C06-7E8D-42D8-AA53-9D2B2A438C8D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640D2-4D0A-4508-BF29-EFF42B0915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57318-8E9E-4B5D-B59B-9974115FD6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EFA3F-D679-4C71-BA8E-48637A11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60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5" r:id="rId12"/>
    <p:sldLayoutId id="214748367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826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1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9B91A-100D-74A0-5246-6068D31C1E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0626" y="2218793"/>
            <a:ext cx="10590663" cy="2367383"/>
          </a:xfrm>
        </p:spPr>
        <p:txBody>
          <a:bodyPr>
            <a:noAutofit/>
          </a:bodyPr>
          <a:lstStyle/>
          <a:p>
            <a:pPr marL="0" marR="0" rtl="1">
              <a:spcBef>
                <a:spcPts val="0"/>
              </a:spcBef>
              <a:spcAft>
                <a:spcPts val="0"/>
              </a:spcAft>
            </a:pPr>
            <a:r>
              <a:rPr lang="en-US" sz="5500" b="1" dirty="0" err="1">
                <a:effectLst/>
                <a:ea typeface="MS Mincho" panose="02020609040205080304" pitchFamily="49" charset="-128"/>
              </a:rPr>
              <a:t>الاجتماع</a:t>
            </a:r>
            <a:r>
              <a:rPr lang="en-US" sz="5500" b="1" dirty="0">
                <a:effectLst/>
                <a:ea typeface="MS Mincho" panose="02020609040205080304" pitchFamily="49" charset="-128"/>
              </a:rPr>
              <a:t> </a:t>
            </a:r>
            <a:r>
              <a:rPr lang="en-US" sz="5500" b="1" dirty="0" err="1">
                <a:ea typeface="MS Mincho" panose="02020609040205080304" pitchFamily="49" charset="-128"/>
              </a:rPr>
              <a:t>الخامس</a:t>
            </a:r>
            <a:r>
              <a:rPr lang="en-US" sz="5500" b="1" dirty="0">
                <a:ea typeface="MS Mincho" panose="02020609040205080304" pitchFamily="49" charset="-128"/>
              </a:rPr>
              <a:t> </a:t>
            </a:r>
            <a:r>
              <a:rPr lang="en-US" sz="5500" b="1" dirty="0" err="1">
                <a:ea typeface="MS Mincho" panose="02020609040205080304" pitchFamily="49" charset="-128"/>
              </a:rPr>
              <a:t>للجنة</a:t>
            </a:r>
            <a:r>
              <a:rPr lang="en-US" sz="5500" b="1" dirty="0">
                <a:ea typeface="MS Mincho" panose="02020609040205080304" pitchFamily="49" charset="-128"/>
              </a:rPr>
              <a:t> </a:t>
            </a:r>
            <a:r>
              <a:rPr lang="en-US" sz="5500" b="1" dirty="0" err="1">
                <a:ea typeface="MS Mincho" panose="02020609040205080304" pitchFamily="49" charset="-128"/>
              </a:rPr>
              <a:t>الاستشارية</a:t>
            </a:r>
            <a:r>
              <a:rPr lang="en-US" sz="5500" b="1" dirty="0">
                <a:ea typeface="MS Mincho" panose="02020609040205080304" pitchFamily="49" charset="-128"/>
              </a:rPr>
              <a:t> </a:t>
            </a:r>
            <a:r>
              <a:rPr lang="en-US" sz="5500" b="1" dirty="0" err="1">
                <a:ea typeface="MS Mincho" panose="02020609040205080304" pitchFamily="49" charset="-128"/>
              </a:rPr>
              <a:t>الفنية</a:t>
            </a:r>
            <a:br>
              <a:rPr lang="en-US" sz="5500" b="1" dirty="0">
                <a:ea typeface="MS Mincho" panose="02020609040205080304" pitchFamily="49" charset="-128"/>
              </a:rPr>
            </a:br>
            <a:r>
              <a:rPr lang="ar-LB" sz="5500" b="1" dirty="0" err="1">
                <a:ea typeface="MS Mincho" panose="02020609040205080304" pitchFamily="49" charset="-128"/>
              </a:rPr>
              <a:t>لل</a:t>
            </a:r>
            <a:r>
              <a:rPr lang="en-US" sz="5500" b="1" dirty="0" err="1">
                <a:ea typeface="MS Mincho" panose="02020609040205080304" pitchFamily="49" charset="-128"/>
              </a:rPr>
              <a:t>إحص</a:t>
            </a:r>
            <a:r>
              <a:rPr lang="en-US" sz="5500" b="1" dirty="0" err="1">
                <a:effectLst/>
                <a:ea typeface="MS Mincho" panose="02020609040205080304" pitchFamily="49" charset="-128"/>
              </a:rPr>
              <a:t>اءات</a:t>
            </a:r>
            <a:r>
              <a:rPr lang="en-US" sz="5500" b="1" dirty="0">
                <a:effectLst/>
                <a:ea typeface="MS Mincho" panose="02020609040205080304" pitchFamily="49" charset="-128"/>
              </a:rPr>
              <a:t> </a:t>
            </a:r>
            <a:r>
              <a:rPr lang="en-US" sz="5500" b="1" dirty="0" err="1">
                <a:effectLst/>
                <a:ea typeface="MS Mincho" panose="02020609040205080304" pitchFamily="49" charset="-128"/>
              </a:rPr>
              <a:t>الديمغرافية</a:t>
            </a:r>
            <a:r>
              <a:rPr lang="en-US" sz="5500" b="1" dirty="0">
                <a:effectLst/>
                <a:ea typeface="MS Mincho" panose="02020609040205080304" pitchFamily="49" charset="-128"/>
              </a:rPr>
              <a:t> </a:t>
            </a:r>
            <a:r>
              <a:rPr lang="en-US" sz="5500" b="1" dirty="0" err="1">
                <a:effectLst/>
                <a:ea typeface="MS Mincho" panose="02020609040205080304" pitchFamily="49" charset="-128"/>
              </a:rPr>
              <a:t>والاجتماعية</a:t>
            </a:r>
            <a:r>
              <a:rPr lang="en-US" sz="5500" b="1" dirty="0">
                <a:effectLst/>
                <a:ea typeface="MS Mincho" panose="02020609040205080304" pitchFamily="49" charset="-128"/>
              </a:rPr>
              <a:t> </a:t>
            </a:r>
            <a:br>
              <a:rPr lang="ar-LB" sz="5500" b="1" dirty="0">
                <a:effectLst/>
                <a:ea typeface="MS Mincho" panose="02020609040205080304" pitchFamily="49" charset="-128"/>
              </a:rPr>
            </a:br>
            <a:r>
              <a:rPr lang="en-US" sz="5500" b="1" dirty="0" err="1">
                <a:effectLst/>
                <a:ea typeface="MS Mincho" panose="02020609040205080304" pitchFamily="49" charset="-128"/>
              </a:rPr>
              <a:t>في</a:t>
            </a:r>
            <a:r>
              <a:rPr lang="en-US" sz="5500" b="1" dirty="0">
                <a:effectLst/>
                <a:ea typeface="MS Mincho" panose="02020609040205080304" pitchFamily="49" charset="-128"/>
              </a:rPr>
              <a:t> </a:t>
            </a:r>
            <a:r>
              <a:rPr lang="en-US" sz="5500" b="1" dirty="0" err="1">
                <a:effectLst/>
                <a:ea typeface="MS Mincho" panose="02020609040205080304" pitchFamily="49" charset="-128"/>
              </a:rPr>
              <a:t>البلدان</a:t>
            </a:r>
            <a:r>
              <a:rPr lang="en-US" sz="5500" b="1" dirty="0">
                <a:effectLst/>
                <a:ea typeface="MS Mincho" panose="02020609040205080304" pitchFamily="49" charset="-128"/>
              </a:rPr>
              <a:t> </a:t>
            </a:r>
            <a:r>
              <a:rPr lang="en-US" sz="5500" b="1" dirty="0" err="1">
                <a:effectLst/>
                <a:ea typeface="MS Mincho" panose="02020609040205080304" pitchFamily="49" charset="-128"/>
              </a:rPr>
              <a:t>العربية</a:t>
            </a:r>
            <a:endParaRPr lang="en-US" sz="55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024A2E-9711-3A29-1880-0A949EECBD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بيروت</a:t>
            </a:r>
            <a:r>
              <a:rPr lang="en-US" dirty="0">
                <a:latin typeface="Times New Roman" panose="02020603050405020304" pitchFamily="18" charset="0"/>
                <a:ea typeface="MS Mincho" panose="02020609040205080304" pitchFamily="49" charset="-128"/>
              </a:rPr>
              <a:t>، </a:t>
            </a:r>
            <a:r>
              <a:rPr lang="ar-LB" dirty="0">
                <a:latin typeface="Times New Roman" panose="02020603050405020304" pitchFamily="18" charset="0"/>
                <a:ea typeface="MS Mincho" panose="02020609040205080304" pitchFamily="49" charset="-128"/>
              </a:rPr>
              <a:t>7-8 </a:t>
            </a:r>
            <a:r>
              <a:rPr lang="en-US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آذار</a:t>
            </a:r>
            <a:r>
              <a:rPr lang="en-US" dirty="0">
                <a:latin typeface="Times New Roman" panose="02020603050405020304" pitchFamily="18" charset="0"/>
                <a:ea typeface="MS Mincho" panose="02020609040205080304" pitchFamily="49" charset="-128"/>
              </a:rPr>
              <a:t>/</a:t>
            </a:r>
            <a:r>
              <a:rPr lang="en-US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مارس</a:t>
            </a:r>
            <a:r>
              <a:rPr lang="en-US" dirty="0">
                <a:latin typeface="Times New Roman" panose="02020603050405020304" pitchFamily="18" charset="0"/>
                <a:ea typeface="MS Mincho" panose="02020609040205080304" pitchFamily="49" charset="-128"/>
              </a:rPr>
              <a:t> 2023</a:t>
            </a:r>
            <a:br>
              <a:rPr lang="en-US" dirty="0">
                <a:latin typeface="Times New Roman" panose="02020603050405020304" pitchFamily="18" charset="0"/>
                <a:ea typeface="MS Mincho" panose="02020609040205080304" pitchFamily="49" charset="-128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421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782" y="1397479"/>
            <a:ext cx="3605842" cy="4063041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ar-LB" dirty="0"/>
              <a:t>معدل توفر بيانات السكان للمنطقة العربية هو</a:t>
            </a:r>
            <a:r>
              <a:rPr lang="en-US" dirty="0"/>
              <a:t> </a:t>
            </a:r>
            <a:r>
              <a:rPr lang="ar-LB" dirty="0"/>
              <a:t>88%</a:t>
            </a:r>
          </a:p>
          <a:p>
            <a:pPr algn="r" rtl="1">
              <a:lnSpc>
                <a:spcPct val="150000"/>
              </a:lnSpc>
            </a:pPr>
            <a:r>
              <a:rPr lang="ar-LB" dirty="0"/>
              <a:t>11 دولة من اصل 18، تتمتع بدرجات تتجاوز المتوسط الإجمالي للمنطقة العربية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-1"/>
            <a:ext cx="8229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23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0"/>
            <a:ext cx="8229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63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0"/>
            <a:ext cx="8229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249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0"/>
            <a:ext cx="8229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430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0"/>
            <a:ext cx="8229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16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0"/>
            <a:ext cx="8229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777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0"/>
            <a:ext cx="8229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960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2FA63-6BC7-1D4B-AF79-A5423820F0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91440" fontAlgn="b"/>
            <a:r>
              <a:rPr lang="ar-SA" sz="9600" b="1" kern="1200" dirty="0">
                <a:effectLst/>
                <a:latin typeface="+mn-lt"/>
                <a:cs typeface="+mn-cs"/>
              </a:rPr>
              <a:t>تركيب الأسرة المعيشية </a:t>
            </a:r>
            <a:endParaRPr lang="en-US" sz="9600" b="1" i="0" u="none" strike="noStrike" baseline="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10472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408" y="1061049"/>
            <a:ext cx="3605842" cy="4735901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ar-LB" dirty="0"/>
              <a:t>معدل توفر بيانات لتكوين الأسرة للمنطقة العربية هو</a:t>
            </a:r>
            <a:r>
              <a:rPr lang="en-US" dirty="0"/>
              <a:t> </a:t>
            </a:r>
            <a:r>
              <a:rPr lang="ar-LB" dirty="0"/>
              <a:t>60%</a:t>
            </a:r>
          </a:p>
          <a:p>
            <a:pPr algn="r" rtl="1">
              <a:lnSpc>
                <a:spcPct val="150000"/>
              </a:lnSpc>
            </a:pPr>
            <a:r>
              <a:rPr lang="ar-LB" dirty="0"/>
              <a:t>7 دول من اصل 18، تتمتع بدرجات تتجاوز المتوسط الإجمالي للمنطقة العربية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-1"/>
            <a:ext cx="8229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974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0"/>
            <a:ext cx="8229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356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7EA66-F44F-442A-BD32-CB8E78C7C4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8770" y="1411121"/>
            <a:ext cx="9826388" cy="2387600"/>
          </a:xfrm>
        </p:spPr>
        <p:txBody>
          <a:bodyPr>
            <a:normAutofit fontScale="90000"/>
          </a:bodyPr>
          <a:lstStyle/>
          <a:p>
            <a:r>
              <a:rPr lang="ar-LB" b="1" u="sng" dirty="0"/>
              <a:t>الجلسة الثالثة</a:t>
            </a:r>
            <a:r>
              <a:rPr lang="ar-LB" b="1" dirty="0"/>
              <a:t>: توفر البيانات</a:t>
            </a:r>
            <a:br>
              <a:rPr lang="ar-LB" b="1" dirty="0"/>
            </a:br>
            <a:br>
              <a:rPr lang="ar-LB" sz="3300" dirty="0"/>
            </a:br>
            <a:r>
              <a:rPr lang="en-US" dirty="0" err="1"/>
              <a:t>نظرة</a:t>
            </a:r>
            <a:r>
              <a:rPr lang="en-US" dirty="0"/>
              <a:t> </a:t>
            </a:r>
            <a:r>
              <a:rPr lang="en-US" dirty="0" err="1"/>
              <a:t>عامة</a:t>
            </a:r>
            <a:r>
              <a:rPr lang="en-US" dirty="0"/>
              <a:t> </a:t>
            </a:r>
            <a:r>
              <a:rPr lang="en-US" dirty="0" err="1"/>
              <a:t>حول</a:t>
            </a:r>
            <a:r>
              <a:rPr lang="en-US" dirty="0"/>
              <a:t> </a:t>
            </a:r>
            <a:r>
              <a:rPr lang="en-US" dirty="0" err="1"/>
              <a:t>توفر</a:t>
            </a:r>
            <a:r>
              <a:rPr lang="en-US" dirty="0"/>
              <a:t> </a:t>
            </a:r>
            <a:r>
              <a:rPr lang="en-US" dirty="0" err="1"/>
              <a:t>البيانات</a:t>
            </a:r>
            <a:r>
              <a:rPr lang="en-US" dirty="0"/>
              <a:t> </a:t>
            </a:r>
            <a:r>
              <a:rPr lang="en-US" dirty="0" err="1"/>
              <a:t>في</a:t>
            </a:r>
            <a:r>
              <a:rPr lang="en-US" dirty="0"/>
              <a:t> </a:t>
            </a:r>
            <a:r>
              <a:rPr lang="en-US" dirty="0" err="1"/>
              <a:t>المنطقة</a:t>
            </a:r>
            <a:r>
              <a:rPr lang="en-US" dirty="0"/>
              <a:t> </a:t>
            </a:r>
            <a:r>
              <a:rPr lang="en-US" dirty="0" err="1"/>
              <a:t>العربية</a:t>
            </a:r>
            <a:endParaRPr lang="en-US" strike="sngStrike" dirty="0"/>
          </a:p>
        </p:txBody>
      </p:sp>
    </p:spTree>
    <p:extLst>
      <p:ext uri="{BB962C8B-B14F-4D97-AF65-F5344CB8AC3E}">
        <p14:creationId xmlns:p14="http://schemas.microsoft.com/office/powerpoint/2010/main" val="4133317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0"/>
            <a:ext cx="8229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7993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0"/>
            <a:ext cx="8229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6083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0"/>
            <a:ext cx="8229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7069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2FA63-6BC7-1D4B-AF79-A5423820F0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91440" fontAlgn="b"/>
            <a:r>
              <a:rPr lang="ar-LB" sz="9600" b="1" kern="1200" dirty="0">
                <a:effectLst/>
                <a:latin typeface="+mn-lt"/>
                <a:cs typeface="+mn-cs"/>
              </a:rPr>
              <a:t>ال</a:t>
            </a:r>
            <a:r>
              <a:rPr lang="ar-SA" sz="9600" b="1" kern="1200" dirty="0">
                <a:effectLst/>
                <a:latin typeface="+mn-lt"/>
                <a:cs typeface="+mn-cs"/>
              </a:rPr>
              <a:t>ظروف </a:t>
            </a:r>
            <a:r>
              <a:rPr lang="ar-LB" sz="9600" b="1" kern="1200" dirty="0">
                <a:effectLst/>
                <a:latin typeface="+mn-lt"/>
                <a:cs typeface="+mn-cs"/>
              </a:rPr>
              <a:t>السكنية</a:t>
            </a:r>
            <a:endParaRPr lang="ar-SA" sz="9600" b="1" kern="1200" dirty="0">
              <a:effectLst/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77373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2528" y="1414732"/>
            <a:ext cx="3605842" cy="4028535"/>
          </a:xfrm>
        </p:spPr>
        <p:txBody>
          <a:bodyPr>
            <a:normAutofit fontScale="92500"/>
          </a:bodyPr>
          <a:lstStyle/>
          <a:p>
            <a:pPr algn="r" rtl="1">
              <a:lnSpc>
                <a:spcPct val="150000"/>
              </a:lnSpc>
            </a:pPr>
            <a:r>
              <a:rPr lang="ar-LB" dirty="0"/>
              <a:t>معدل توفر بيانات لظروف السكن للمنطقة العربية </a:t>
            </a:r>
            <a:r>
              <a:rPr lang="en-US" dirty="0"/>
              <a:t> </a:t>
            </a:r>
            <a:r>
              <a:rPr lang="ar-LB" dirty="0"/>
              <a:t>49%</a:t>
            </a:r>
          </a:p>
          <a:p>
            <a:pPr algn="r" rtl="1">
              <a:lnSpc>
                <a:spcPct val="150000"/>
              </a:lnSpc>
            </a:pPr>
            <a:r>
              <a:rPr lang="ar-LB" dirty="0"/>
              <a:t>لا تتوفر بيانات للجمهورية العربية السورية، ليبيا، الإمارات العربية المتحدة، الكويت، موريتانيا، ولبنان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0"/>
            <a:ext cx="8229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9918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0"/>
            <a:ext cx="8229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9555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0"/>
            <a:ext cx="8229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8130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0"/>
            <a:ext cx="8229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7923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0"/>
            <a:ext cx="8229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183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0"/>
            <a:ext cx="8229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29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ar-LB" dirty="0"/>
              <a:t>مخطط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ar-LB" dirty="0"/>
              <a:t>شرح كيفية احتساب درجات التوفر حسب الموضوع والمؤشر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ar-LB" dirty="0"/>
              <a:t>توافر البيانات في قاعدة بيانات السكان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ar-LB" dirty="0"/>
              <a:t>توافر البيانات في قاعدة البيانات الصحة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ar-LB" dirty="0"/>
              <a:t>توافر البيانات في قاعدة بيانات العمالة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ar-LB" dirty="0"/>
              <a:t>توافر البيانات في قاعدة بيانات التعليم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ar-LB" dirty="0"/>
              <a:t>توافر البيانات في قاعدة بيانات الفقر</a:t>
            </a:r>
          </a:p>
        </p:txBody>
      </p:sp>
    </p:spTree>
    <p:extLst>
      <p:ext uri="{BB962C8B-B14F-4D97-AF65-F5344CB8AC3E}">
        <p14:creationId xmlns:p14="http://schemas.microsoft.com/office/powerpoint/2010/main" val="24566166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2FA63-6BC7-1D4B-AF79-A5423820F0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91440" fontAlgn="b"/>
            <a:r>
              <a:rPr lang="ar-LB" sz="9600" b="1" i="0" u="none" strike="noStrike" baseline="0" dirty="0">
                <a:effectLst/>
                <a:latin typeface="+mj-lt"/>
              </a:rPr>
              <a:t>الصحة</a:t>
            </a:r>
            <a:endParaRPr lang="en-US" sz="9600" b="1" i="0" u="none" strike="noStrike" baseline="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720181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558" y="2710850"/>
            <a:ext cx="3605842" cy="1436298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ar-LB" dirty="0"/>
              <a:t>معدل توفر بيانات للصحة للمنطقة العربية هو</a:t>
            </a:r>
            <a:r>
              <a:rPr lang="en-US" dirty="0"/>
              <a:t> </a:t>
            </a:r>
            <a:r>
              <a:rPr lang="ar-LB" dirty="0"/>
              <a:t>67%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-1"/>
            <a:ext cx="8229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0031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0"/>
            <a:ext cx="8229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2881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0"/>
            <a:ext cx="8229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1128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0"/>
            <a:ext cx="8229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7344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0"/>
            <a:ext cx="8229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4851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0"/>
            <a:ext cx="8229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8409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0"/>
            <a:ext cx="8229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6493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0"/>
            <a:ext cx="8229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3450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0"/>
            <a:ext cx="8229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546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ar-LB" dirty="0"/>
              <a:t>الإحصاءات الاجتماعية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069848" y="2176948"/>
            <a:ext cx="10309115" cy="4120335"/>
          </a:xfrm>
        </p:spPr>
        <p:txBody>
          <a:bodyPr/>
          <a:lstStyle/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ar-LB" sz="2400" dirty="0"/>
              <a:t>المواضيع: السكان، العمالة، الصحة، التعليم، الفقر، الإسكان، وتكوين الأسرة</a:t>
            </a:r>
            <a:endParaRPr lang="en-US" sz="2400" dirty="0"/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ar-LB" sz="2400" dirty="0"/>
              <a:t>قواعد البيانات المتاحة في بوابة بيانات الإسكوا: السكان، العمالة، الصحة، التعليم، والفقر 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ar-LB" sz="2400" dirty="0"/>
              <a:t>السكان: 21 مؤشر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ar-LB" sz="2400" dirty="0"/>
              <a:t>الصحة: 19 مؤشر 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ar-LB" sz="2400" dirty="0"/>
              <a:t>العمل: 10 مؤشرات 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ar-LB" sz="2400" dirty="0"/>
              <a:t>التعليم: 10 مؤشرات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ar-LB" sz="2400" dirty="0"/>
              <a:t>الفقر: 5 مؤشرات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113913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0"/>
            <a:ext cx="8229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3745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0"/>
            <a:ext cx="8229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4324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2FA63-6BC7-1D4B-AF79-A5423820F0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91440" fontAlgn="b"/>
            <a:r>
              <a:rPr lang="ar-LB" sz="9600" b="1" i="0" u="none" strike="noStrike" baseline="0" dirty="0">
                <a:effectLst/>
                <a:latin typeface="+mj-lt"/>
              </a:rPr>
              <a:t>العمالة</a:t>
            </a:r>
          </a:p>
        </p:txBody>
      </p:sp>
    </p:spTree>
    <p:extLst>
      <p:ext uri="{BB962C8B-B14F-4D97-AF65-F5344CB8AC3E}">
        <p14:creationId xmlns:p14="http://schemas.microsoft.com/office/powerpoint/2010/main" val="2698484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558" y="1604513"/>
            <a:ext cx="3605842" cy="3648973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ar-LB" dirty="0"/>
              <a:t>معدل توفر بيانات للعمالة للمنطقة العربية هو</a:t>
            </a:r>
            <a:r>
              <a:rPr lang="en-US" dirty="0"/>
              <a:t> </a:t>
            </a:r>
            <a:r>
              <a:rPr lang="ar-LB" dirty="0"/>
              <a:t>47%</a:t>
            </a:r>
          </a:p>
          <a:p>
            <a:pPr algn="r" rtl="1">
              <a:lnSpc>
                <a:spcPct val="150000"/>
              </a:lnSpc>
            </a:pPr>
            <a:r>
              <a:rPr lang="ar-LB" dirty="0"/>
              <a:t>نصف الدول، تتمتع بدرجات تتجاوز المتوسط الإجمالي للمنطقة العربية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0"/>
            <a:ext cx="8229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6439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0"/>
            <a:ext cx="8229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8892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0"/>
            <a:ext cx="8229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2996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0"/>
            <a:ext cx="8229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8226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0"/>
            <a:ext cx="8229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892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0"/>
            <a:ext cx="8229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276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0"/>
            <a:ext cx="8229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725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ar-LB" dirty="0"/>
              <a:t>كيفية احتساب درجات التوفر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69344" y="2176948"/>
            <a:ext cx="10809620" cy="4128961"/>
          </a:xfrm>
        </p:spPr>
        <p:txBody>
          <a:bodyPr>
            <a:normAutofit fontScale="55000" lnSpcReduction="20000"/>
          </a:bodyPr>
          <a:lstStyle/>
          <a:p>
            <a:pPr marL="457200" indent="-457200">
              <a:lnSpc>
                <a:spcPct val="170000"/>
              </a:lnSpc>
              <a:buClrTx/>
              <a:buFont typeface="Arial" panose="020B0604020202020204" pitchFamily="34" charset="0"/>
              <a:buChar char="•"/>
            </a:pPr>
            <a:r>
              <a:rPr lang="ar-LB" dirty="0"/>
              <a:t>بالنسبة للمؤشرات السنوية ، إذا كان المؤشر متاحًا في بلد معين في سنة معينة من 2010 إلى 2021 ، فإنه يُنسب إلى القيمة 1 لذلك البلد والسنة ، وصفر بخلاف ذلك.</a:t>
            </a:r>
          </a:p>
          <a:p>
            <a:pPr marL="457200" indent="-457200">
              <a:lnSpc>
                <a:spcPct val="170000"/>
              </a:lnSpc>
              <a:buClrTx/>
              <a:buFont typeface="Arial" panose="020B0604020202020204" pitchFamily="34" charset="0"/>
              <a:buChar char="•"/>
            </a:pPr>
            <a:r>
              <a:rPr lang="ar-LB" dirty="0"/>
              <a:t>تم اعتبار المؤشرات الدورية متوفرة في بلد معين إذا تم جمع إحصائية لأي سنة خلال الفترة 2014-2021 ، وبالتالي تم إسناد قيمة 1 لذلك البلد المعين.</a:t>
            </a:r>
          </a:p>
          <a:p>
            <a:pPr marL="457200" indent="-457200">
              <a:lnSpc>
                <a:spcPct val="170000"/>
              </a:lnSpc>
              <a:buClrTx/>
              <a:buFont typeface="Arial" panose="020B0604020202020204" pitchFamily="34" charset="0"/>
              <a:buChar char="•"/>
            </a:pPr>
            <a:r>
              <a:rPr lang="ar-LB" dirty="0"/>
              <a:t>لحساب توافر البيانات لبلد ما في سنة معينة أو مجال موضوعي معين ، تم تقسيم مجموع نقاط البيانات المتاحة على العدد الإجمالي لنقاط البيانات المحتملة.</a:t>
            </a:r>
          </a:p>
          <a:p>
            <a:pPr marL="457200" indent="-457200">
              <a:lnSpc>
                <a:spcPct val="170000"/>
              </a:lnSpc>
              <a:buClrTx/>
              <a:buFont typeface="Arial" panose="020B0604020202020204" pitchFamily="34" charset="0"/>
              <a:buChar char="•"/>
            </a:pPr>
            <a:r>
              <a:rPr lang="ar-LB" dirty="0"/>
              <a:t>بما أن المؤشرات السنوية متوقعة سنويًا ، فمن الممكن اعتبار إحصاءات التوافر للمؤشرات السنوية على أنها اتجاهات.</a:t>
            </a:r>
          </a:p>
          <a:p>
            <a:pPr marL="457200" indent="-457200">
              <a:lnSpc>
                <a:spcPct val="170000"/>
              </a:lnSpc>
              <a:buClrTx/>
              <a:buFont typeface="Arial" panose="020B0604020202020204" pitchFamily="34" charset="0"/>
              <a:buChar char="•"/>
            </a:pPr>
            <a:r>
              <a:rPr lang="ar-LB" dirty="0"/>
              <a:t>أسفرت المؤشرات الدورية عن تقدير توافر ثابت واحد لكل بلد يمكن تصنيفها حسب المجال المواضيعي أو تجميعها للمنطقة بأكملها.</a:t>
            </a:r>
          </a:p>
          <a:p>
            <a:pPr marL="457200" indent="-457200">
              <a:lnSpc>
                <a:spcPct val="170000"/>
              </a:lnSpc>
              <a:buClrTx/>
              <a:buFont typeface="Arial" panose="020B0604020202020204" pitchFamily="34" charset="0"/>
              <a:buChar char="•"/>
            </a:pPr>
            <a:r>
              <a:rPr lang="ar-LB" dirty="0"/>
              <a:t>تم النظر في  16مؤشرًا سنويًا و 23 مؤشرًا دوريًا ؛ لحساب النتائج الإجمالية لتوافر البيانات لكل بلد والمنطقة ككل:</a:t>
            </a:r>
          </a:p>
          <a:p>
            <a:pPr marL="457200" indent="-457200">
              <a:lnSpc>
                <a:spcPct val="170000"/>
              </a:lnSpc>
              <a:buClrTx/>
              <a:buFont typeface="Arial" panose="020B0604020202020204" pitchFamily="34" charset="0"/>
              <a:buChar char="•"/>
            </a:pPr>
            <a:r>
              <a:rPr lang="ar-LB" dirty="0"/>
              <a:t>تم احساب متوسط درجات المؤشرات السنوية لكامل الفترة الزمنية 2010-2021 ، ثم تم احساب متوسط درجات المؤشرات الدورية الشاملة ، و المجموع النهائي كان عبارة عن معدل توافر المؤشرات السنوية والدورية لكل دولة.</a:t>
            </a:r>
          </a:p>
        </p:txBody>
      </p:sp>
    </p:spTree>
    <p:extLst>
      <p:ext uri="{BB962C8B-B14F-4D97-AF65-F5344CB8AC3E}">
        <p14:creationId xmlns:p14="http://schemas.microsoft.com/office/powerpoint/2010/main" val="24574988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0"/>
            <a:ext cx="8229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9769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2FA63-6BC7-1D4B-AF79-A5423820F0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91440" fontAlgn="b"/>
            <a:r>
              <a:rPr lang="ar-LB" sz="9600" b="1" i="0" u="none" strike="noStrike" baseline="0" dirty="0">
                <a:effectLst/>
                <a:latin typeface="+mj-lt"/>
              </a:rPr>
              <a:t>الفقر</a:t>
            </a:r>
          </a:p>
        </p:txBody>
      </p:sp>
    </p:spTree>
    <p:extLst>
      <p:ext uri="{BB962C8B-B14F-4D97-AF65-F5344CB8AC3E}">
        <p14:creationId xmlns:p14="http://schemas.microsoft.com/office/powerpoint/2010/main" val="11230467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56558" y="948906"/>
            <a:ext cx="3605842" cy="4960188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ar-LB" dirty="0"/>
              <a:t>درجات توفر البيانات للفقر 52%</a:t>
            </a:r>
          </a:p>
          <a:p>
            <a:pPr algn="r" rtl="1">
              <a:lnSpc>
                <a:spcPct val="150000"/>
              </a:lnSpc>
            </a:pPr>
            <a:r>
              <a:rPr lang="ar-LB" dirty="0"/>
              <a:t> لا تتوافر البيانات في كل من ليبيا، الكويت، لبنان، عُمان، الجمهورية العربية السورية، والبحرين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0"/>
            <a:ext cx="8229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8032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0"/>
            <a:ext cx="8229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133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0"/>
            <a:ext cx="8229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7034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0"/>
            <a:ext cx="8229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11178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0"/>
            <a:ext cx="8229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84813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2FA63-6BC7-1D4B-AF79-A5423820F0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91440" fontAlgn="b"/>
            <a:r>
              <a:rPr lang="ar-LB" sz="9600" b="1" i="0" u="none" strike="noStrike" baseline="0" dirty="0">
                <a:effectLst/>
                <a:latin typeface="+mj-lt"/>
              </a:rPr>
              <a:t>التعليم</a:t>
            </a:r>
          </a:p>
        </p:txBody>
      </p:sp>
    </p:spTree>
    <p:extLst>
      <p:ext uri="{BB962C8B-B14F-4D97-AF65-F5344CB8AC3E}">
        <p14:creationId xmlns:p14="http://schemas.microsoft.com/office/powerpoint/2010/main" val="3645137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56558" y="2357167"/>
            <a:ext cx="3605842" cy="2143664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ar-LB" dirty="0"/>
              <a:t>معدل توفر بيانات للتعليم للمنطقة العربية هو</a:t>
            </a:r>
            <a:r>
              <a:rPr lang="en-US" dirty="0"/>
              <a:t> </a:t>
            </a:r>
            <a:r>
              <a:rPr lang="ar-LB" dirty="0"/>
              <a:t>66%</a:t>
            </a:r>
          </a:p>
          <a:p>
            <a:pPr algn="r" rtl="1">
              <a:lnSpc>
                <a:spcPct val="150000"/>
              </a:lnSpc>
            </a:pPr>
            <a:r>
              <a:rPr lang="ar-LB" dirty="0"/>
              <a:t>لا تتوافر البيانات في ليبيا</a:t>
            </a:r>
            <a:r>
              <a:rPr lang="en-US" dirty="0"/>
              <a:t>.</a:t>
            </a:r>
            <a:endParaRPr lang="ar-L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-1"/>
            <a:ext cx="8229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34539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0"/>
            <a:ext cx="8229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918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379C4E9-D81A-46D9-A7AE-77FAD0B269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480176"/>
              </p:ext>
            </p:extLst>
          </p:nvPr>
        </p:nvGraphicFramePr>
        <p:xfrm>
          <a:off x="366459" y="98609"/>
          <a:ext cx="11737162" cy="6755634"/>
        </p:xfrm>
        <a:graphic>
          <a:graphicData uri="http://schemas.openxmlformats.org/drawingml/2006/table">
            <a:tbl>
              <a:tblPr rtl="1">
                <a:tableStyleId>{073A0DAA-6AF3-43AB-8588-CEC1D06C72B9}</a:tableStyleId>
              </a:tblPr>
              <a:tblGrid>
                <a:gridCol w="1237353">
                  <a:extLst>
                    <a:ext uri="{9D8B030D-6E8A-4147-A177-3AD203B41FA5}">
                      <a16:colId xmlns:a16="http://schemas.microsoft.com/office/drawing/2014/main" val="4048555190"/>
                    </a:ext>
                  </a:extLst>
                </a:gridCol>
                <a:gridCol w="922160">
                  <a:extLst>
                    <a:ext uri="{9D8B030D-6E8A-4147-A177-3AD203B41FA5}">
                      <a16:colId xmlns:a16="http://schemas.microsoft.com/office/drawing/2014/main" val="1579448327"/>
                    </a:ext>
                  </a:extLst>
                </a:gridCol>
                <a:gridCol w="1256894">
                  <a:extLst>
                    <a:ext uri="{9D8B030D-6E8A-4147-A177-3AD203B41FA5}">
                      <a16:colId xmlns:a16="http://schemas.microsoft.com/office/drawing/2014/main" val="1525446260"/>
                    </a:ext>
                  </a:extLst>
                </a:gridCol>
                <a:gridCol w="1729890">
                  <a:extLst>
                    <a:ext uri="{9D8B030D-6E8A-4147-A177-3AD203B41FA5}">
                      <a16:colId xmlns:a16="http://schemas.microsoft.com/office/drawing/2014/main" val="540374147"/>
                    </a:ext>
                  </a:extLst>
                </a:gridCol>
                <a:gridCol w="1496552">
                  <a:extLst>
                    <a:ext uri="{9D8B030D-6E8A-4147-A177-3AD203B41FA5}">
                      <a16:colId xmlns:a16="http://schemas.microsoft.com/office/drawing/2014/main" val="2408927616"/>
                    </a:ext>
                  </a:extLst>
                </a:gridCol>
                <a:gridCol w="1761656">
                  <a:extLst>
                    <a:ext uri="{9D8B030D-6E8A-4147-A177-3AD203B41FA5}">
                      <a16:colId xmlns:a16="http://schemas.microsoft.com/office/drawing/2014/main" val="1375398965"/>
                    </a:ext>
                  </a:extLst>
                </a:gridCol>
                <a:gridCol w="1583963">
                  <a:extLst>
                    <a:ext uri="{9D8B030D-6E8A-4147-A177-3AD203B41FA5}">
                      <a16:colId xmlns:a16="http://schemas.microsoft.com/office/drawing/2014/main" val="3891597351"/>
                    </a:ext>
                  </a:extLst>
                </a:gridCol>
                <a:gridCol w="1748694">
                  <a:extLst>
                    <a:ext uri="{9D8B030D-6E8A-4147-A177-3AD203B41FA5}">
                      <a16:colId xmlns:a16="http://schemas.microsoft.com/office/drawing/2014/main" val="352989587"/>
                    </a:ext>
                  </a:extLst>
                </a:gridCol>
              </a:tblGrid>
              <a:tr h="493942">
                <a:tc>
                  <a:txBody>
                    <a:bodyPr/>
                    <a:lstStyle/>
                    <a:p>
                      <a:pPr algn="ctr" fontAlgn="b"/>
                      <a:r>
                        <a:rPr lang="ar-LB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مؤشرات مختارة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799" marR="6799" marT="679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21000">
                          <a:schemeClr val="tx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74000">
                          <a:schemeClr val="tx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ar-LB" sz="1600" u="none" strike="noStrike" baseline="0" dirty="0">
                          <a:solidFill>
                            <a:schemeClr val="bg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السكان</a:t>
                      </a:r>
                      <a:endParaRPr lang="en-US" sz="1600" b="1" i="0" u="none" strike="noStrike" baseline="0" dirty="0">
                        <a:solidFill>
                          <a:schemeClr val="bg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799" marR="6799" marT="6799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21000">
                          <a:schemeClr val="tx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74000">
                          <a:schemeClr val="tx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ar-LB" sz="1600" u="none" strike="noStrike" baseline="0" dirty="0">
                          <a:solidFill>
                            <a:schemeClr val="bg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تكوين الأسرة</a:t>
                      </a:r>
                      <a:endParaRPr lang="en-US" sz="1600" b="1" i="0" u="none" strike="noStrike" baseline="0" dirty="0">
                        <a:solidFill>
                          <a:schemeClr val="bg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799" marR="6799" marT="6799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21000">
                          <a:schemeClr val="tx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74000">
                          <a:schemeClr val="tx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ar-LB" sz="1600" u="none" strike="noStrike" baseline="0" dirty="0">
                          <a:solidFill>
                            <a:schemeClr val="bg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الصحة</a:t>
                      </a:r>
                      <a:endParaRPr lang="en-US" sz="1600" b="1" i="0" u="none" strike="noStrike" baseline="0" dirty="0">
                        <a:solidFill>
                          <a:schemeClr val="bg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799" marR="6799" marT="6799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21000">
                          <a:schemeClr val="tx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74000">
                          <a:schemeClr val="tx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ar-LB" sz="16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ظروف الاسكان</a:t>
                      </a:r>
                      <a:endParaRPr lang="en-US" sz="1600" b="1" i="0" u="none" strike="noStrike" baseline="0" dirty="0">
                        <a:solidFill>
                          <a:schemeClr val="bg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799" marR="6799" marT="6799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21000">
                          <a:schemeClr val="tx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74000">
                          <a:schemeClr val="tx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ar-LB" sz="1600" u="none" strike="noStrike" baseline="0" dirty="0">
                          <a:solidFill>
                            <a:schemeClr val="bg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العمالة </a:t>
                      </a:r>
                      <a:endParaRPr lang="en-US" sz="1600" b="1" i="0" u="none" strike="noStrike" baseline="0" dirty="0">
                        <a:solidFill>
                          <a:schemeClr val="bg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799" marR="6799" marT="6799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21000">
                          <a:schemeClr val="tx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74000">
                          <a:schemeClr val="tx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ar-LB" sz="1600" u="none" strike="noStrike" baseline="0" dirty="0">
                          <a:solidFill>
                            <a:schemeClr val="bg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التعليم</a:t>
                      </a:r>
                      <a:endParaRPr lang="en-US" sz="1600" b="1" i="0" u="none" strike="noStrike" baseline="0" dirty="0">
                        <a:solidFill>
                          <a:schemeClr val="bg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799" marR="6799" marT="6799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21000">
                          <a:schemeClr val="tx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74000">
                          <a:schemeClr val="tx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ar-LB" sz="1600" u="none" strike="noStrike" baseline="0" dirty="0">
                          <a:solidFill>
                            <a:schemeClr val="bg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الفقر</a:t>
                      </a:r>
                      <a:endParaRPr lang="en-US" sz="1600" b="1" i="0" u="none" strike="noStrike" baseline="0" dirty="0">
                        <a:solidFill>
                          <a:schemeClr val="bg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799" marR="6799" marT="6799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21000">
                          <a:schemeClr val="tx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74000">
                          <a:schemeClr val="tx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56195365"/>
                  </a:ext>
                </a:extLst>
              </a:tr>
              <a:tr h="372155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ar-LB" sz="1800" u="none" strike="noStrike" dirty="0">
                          <a:solidFill>
                            <a:schemeClr val="bg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سنوية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799" marR="6799" marT="679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31000">
                          <a:schemeClr val="tx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79000">
                          <a:schemeClr val="tx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45720" algn="ctr" fontAlgn="b"/>
                      <a:r>
                        <a:rPr lang="ar-LB" sz="1200" u="none" strike="noStrike" dirty="0">
                          <a:effectLst/>
                        </a:rPr>
                        <a:t>حجم السكان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 fontAlgn="b"/>
                      <a:r>
                        <a:rPr lang="ar-LB" sz="1200" u="none" strike="noStrike" dirty="0">
                          <a:effectLst/>
                        </a:rPr>
                        <a:t>عقود الزواج المسجلة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 fontAlgn="b"/>
                      <a:r>
                        <a:rPr lang="ar-LB" sz="1200" u="none" strike="noStrike" dirty="0">
                          <a:effectLst/>
                        </a:rPr>
                        <a:t>كثافة المستشفيات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 fontAlgn="b"/>
                      <a:r>
                        <a:rPr lang="ar-LB" sz="1200" u="none" strike="noStrike" dirty="0">
                          <a:effectLst/>
                        </a:rPr>
                        <a:t>معدل المشاركة في القوى العاملة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 fontAlgn="b"/>
                      <a:r>
                        <a:rPr lang="ar-LB" sz="1200" u="none" strike="noStrike" dirty="0">
                          <a:effectLst/>
                        </a:rPr>
                        <a:t>معدل الالتحاق الصافي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99" marR="6799" marT="6799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510443"/>
                  </a:ext>
                </a:extLst>
              </a:tr>
              <a:tr h="5111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" algn="ctr" fontAlgn="b"/>
                      <a:r>
                        <a:rPr lang="ar-LB" sz="1200" u="none" strike="noStrike" dirty="0">
                          <a:effectLst/>
                        </a:rPr>
                        <a:t>معدل النمو السكاني السنوي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 fontAlgn="b"/>
                      <a:r>
                        <a:rPr lang="ar-LB" sz="1200" u="none" strike="noStrike" dirty="0">
                          <a:effectLst/>
                        </a:rPr>
                        <a:t>حالات الطلاق المسجلة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 fontAlgn="b"/>
                      <a:r>
                        <a:rPr lang="ar-LB" sz="1200" u="none" strike="noStrike" dirty="0">
                          <a:effectLst/>
                        </a:rPr>
                        <a:t>كثافة الصيادلة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 fontAlgn="b"/>
                      <a:r>
                        <a:rPr lang="ar-LB" sz="1200" u="none" strike="noStrike" dirty="0">
                          <a:effectLst/>
                        </a:rPr>
                        <a:t>معدل مشاركة الشباب في القوى العاملة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 fontAlgn="b"/>
                      <a:r>
                        <a:rPr lang="ar-LB" sz="1200" u="none" strike="noStrike" dirty="0">
                          <a:effectLst/>
                        </a:rPr>
                        <a:t>نسبة التلاميذ إلى المعلمين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99" marR="6799" marT="6799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546706"/>
                  </a:ext>
                </a:extLst>
              </a:tr>
              <a:tr h="7375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LB" sz="1200" u="none" strike="noStrike" dirty="0">
                          <a:effectLst/>
                        </a:rPr>
                        <a:t>نسبة الذكور إلى الإناث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 fontAlgn="b"/>
                      <a:r>
                        <a:rPr lang="ar-LB" sz="1200" u="none" strike="noStrike" dirty="0">
                          <a:effectLst/>
                        </a:rPr>
                        <a:t>كثافة الأطباء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 fontAlgn="b"/>
                      <a:r>
                        <a:rPr lang="ar-LB" sz="1200" u="none" strike="noStrike" dirty="0">
                          <a:effectLst/>
                        </a:rPr>
                        <a:t>معدل البطالة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99" marR="6799" marT="6799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161280"/>
                  </a:ext>
                </a:extLst>
              </a:tr>
              <a:tr h="2529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"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 fontAlgn="b"/>
                      <a:r>
                        <a:rPr lang="ar-LB" sz="1200" u="none" strike="noStrike" dirty="0">
                          <a:effectLst/>
                        </a:rPr>
                        <a:t>معدل بطالة الشباب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99" marR="6799" marT="6799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967727"/>
                  </a:ext>
                </a:extLst>
              </a:tr>
              <a:tr h="3721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"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 fontAlgn="b"/>
                      <a:r>
                        <a:rPr lang="ar-LB" sz="1200" u="none" strike="noStrike" dirty="0">
                          <a:effectLst/>
                        </a:rPr>
                        <a:t>العمالة حسب أقسام النشاط الاقتصادي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99" marR="6799" marT="6799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295340"/>
                  </a:ext>
                </a:extLst>
              </a:tr>
              <a:tr h="1894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"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 fontAlgn="b"/>
                      <a:r>
                        <a:rPr lang="ar-LB" sz="1200" u="none" strike="noStrike" dirty="0">
                          <a:effectLst/>
                        </a:rPr>
                        <a:t>العمالة حسب القطاع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99" marR="6799" marT="6799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258847"/>
                  </a:ext>
                </a:extLst>
              </a:tr>
              <a:tr h="554836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ar-LB" sz="1800" u="none" strike="noStrike" dirty="0">
                          <a:solidFill>
                            <a:schemeClr val="bg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دورية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799" marR="6799" marT="679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31000">
                          <a:schemeClr val="tx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79000">
                          <a:schemeClr val="tx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45720" algn="ctr" fontAlgn="b"/>
                      <a:r>
                        <a:rPr lang="ar-LB" sz="1200" u="none" strike="noStrike" dirty="0">
                          <a:effectLst/>
                        </a:rPr>
                        <a:t>معدل وفيات الرضع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 fontAlgn="b"/>
                      <a:r>
                        <a:rPr lang="ar-LB" sz="1200" u="none" strike="noStrike" dirty="0">
                          <a:effectLst/>
                        </a:rPr>
                        <a:t>متوسط حجم الأسرة المعيشية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 fontAlgn="b"/>
                      <a:r>
                        <a:rPr lang="ar-LB" sz="1200" u="none" strike="noStrike" dirty="0">
                          <a:effectLst/>
                        </a:rPr>
                        <a:t> الرعاية قبل الولادة (4 زيارات على الأقل  أثناء الحمل) (%)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 fontAlgn="b"/>
                      <a:r>
                        <a:rPr lang="ar-LB" sz="1200" u="none" strike="noStrike" dirty="0">
                          <a:effectLst/>
                        </a:rPr>
                        <a:t>المصدر الرئيسي لمياه الشرب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 fontAlgn="b"/>
                      <a:r>
                        <a:rPr lang="ar-LB" sz="1200" u="none" strike="noStrike" dirty="0">
                          <a:effectLst/>
                        </a:rPr>
                        <a:t>معدل إلمام البالغين بالقراءة والكتابة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 fontAlgn="b"/>
                      <a:r>
                        <a:rPr lang="ar-LB" sz="1200" u="none" strike="noStrike" dirty="0">
                          <a:effectLst/>
                        </a:rPr>
                        <a:t>المؤشر العددي للفقر عند خط الفقر الوطني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99" marR="6799" marT="6799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494086"/>
                  </a:ext>
                </a:extLst>
              </a:tr>
              <a:tr h="6794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" algn="ctr" fontAlgn="b"/>
                      <a:r>
                        <a:rPr lang="ar-LB" sz="1200" u="none" strike="noStrike" dirty="0">
                          <a:effectLst/>
                        </a:rPr>
                        <a:t>العمر المتوقع عند الولادة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 fontAlgn="b"/>
                      <a:r>
                        <a:rPr lang="ar-LB" sz="1200" u="none" strike="noStrike" dirty="0">
                          <a:effectLst/>
                        </a:rPr>
                        <a:t>النسبة المئوية للأسر المعيشية التي ترأسها امرأة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 fontAlgn="b"/>
                      <a:r>
                        <a:rPr lang="ar-LB" sz="1200" u="none" strike="noStrike" dirty="0">
                          <a:effectLst/>
                        </a:rPr>
                        <a:t>نسبة الولادات التي يشرف عليها أخصائيون صحيون مهرة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 fontAlgn="b"/>
                      <a:r>
                        <a:rPr lang="ar-LB" sz="1200" u="none" strike="noStrike" dirty="0">
                          <a:effectLst/>
                        </a:rPr>
                        <a:t>الوصول إلى مرافق الصرف الصحي المحسنة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LB" sz="1200" dirty="0"/>
                        <a:t>معدل المام الشباب بالقراءة والكتابة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 fontAlgn="b"/>
                      <a:r>
                        <a:rPr lang="ar-LB" sz="1200" u="none" strike="noStrike" dirty="0">
                          <a:effectLst/>
                        </a:rPr>
                        <a:t>حصة الإنفاق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99" marR="6799" marT="6799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677256"/>
                  </a:ext>
                </a:extLst>
              </a:tr>
              <a:tr h="5548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" algn="ctr" fontAlgn="b"/>
                      <a:r>
                        <a:rPr lang="ar-LB" sz="1200" u="none" strike="noStrike" dirty="0">
                          <a:effectLst/>
                        </a:rPr>
                        <a:t>معدل الخصوبة الكلي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 fontAlgn="b"/>
                      <a:r>
                        <a:rPr lang="ar-LB" sz="1200" u="none" strike="noStrike" dirty="0">
                          <a:effectLst/>
                        </a:rPr>
                        <a:t>معدل وفيات الأمهات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 fontAlgn="b"/>
                      <a:r>
                        <a:rPr lang="ar-LB" sz="1200" u="none" strike="noStrike" dirty="0">
                          <a:effectLst/>
                        </a:rPr>
                        <a:t>نسبة السكان المستفيدون من خدمات الكهرباء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 fontAlgn="b"/>
                      <a:r>
                        <a:rPr lang="en-US" sz="1200" u="none" strike="noStrike" dirty="0">
                          <a:effectLst/>
                        </a:rPr>
                        <a:t>  </a:t>
                      </a:r>
                      <a:r>
                        <a:rPr lang="ar-LB" sz="1200" u="none" strike="noStrike" dirty="0">
                          <a:effectLst/>
                        </a:rPr>
                        <a:t>مؤشر جيني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99" marR="6799" marT="6799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0031912"/>
                  </a:ext>
                </a:extLst>
              </a:tr>
              <a:tr h="3721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"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 fontAlgn="b"/>
                      <a:r>
                        <a:rPr lang="ar-LB" sz="1200" u="none" strike="noStrike" dirty="0">
                          <a:effectLst/>
                        </a:rPr>
                        <a:t> استعمال وسائل منع الحمل</a:t>
                      </a:r>
                    </a:p>
                  </a:txBody>
                  <a:tcPr marL="6799" marR="6799" marT="67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 fontAlgn="b"/>
                      <a:r>
                        <a:rPr lang="ar-LB" sz="1200" u="none" strike="noStrike" dirty="0">
                          <a:effectLst/>
                        </a:rPr>
                        <a:t>نوع المسكن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 fontAlgn="b"/>
                      <a:r>
                        <a:rPr lang="ar-LB" sz="1200" u="none" strike="noStrike" dirty="0">
                          <a:effectLst/>
                        </a:rPr>
                        <a:t>فجوة الفقر عند خط الفقر الوطني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99" marR="6799" marT="6799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276262"/>
                  </a:ext>
                </a:extLst>
              </a:tr>
              <a:tr h="5548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"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 fontAlgn="b"/>
                      <a:r>
                        <a:rPr lang="ar-LB" sz="1200" u="none" strike="noStrike" dirty="0">
                          <a:effectLst/>
                        </a:rPr>
                        <a:t>نسبة الأطفال دون الخامسة من العمر- قصر القامة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 fontAlgn="b"/>
                      <a:r>
                        <a:rPr lang="ar-LB" sz="1200" u="none" strike="noStrike" dirty="0">
                          <a:effectLst/>
                        </a:rPr>
                        <a:t>حيازة الوحدات السكنية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99" marR="6799" marT="6799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157719"/>
                  </a:ext>
                </a:extLst>
              </a:tr>
              <a:tr h="5548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"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 fontAlgn="b"/>
                      <a:r>
                        <a:rPr lang="ar-LB" sz="1200" u="none" strike="noStrike" dirty="0">
                          <a:effectLst/>
                        </a:rPr>
                        <a:t>نسبة الأطفال دون الخامسة من العمر- انخفاض الوزن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99" marR="6799" marT="6799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3734375"/>
                  </a:ext>
                </a:extLst>
              </a:tr>
              <a:tr h="5548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"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99" marR="6799" marT="6799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99" marR="6799" marT="6799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 fontAlgn="b"/>
                      <a:r>
                        <a:rPr lang="ar-LB" sz="1200" u="none" strike="noStrike" dirty="0">
                          <a:effectLst/>
                        </a:rPr>
                        <a:t>نسبة الأطفال دون  الخامسة من العمر-النحاف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99" marR="6799" marT="6799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99" marR="6799" marT="6799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99" marR="6799" marT="6799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99" marR="6799" marT="6799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99" marR="6799" marT="6799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035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5448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0"/>
            <a:ext cx="8229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95276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0"/>
            <a:ext cx="8229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59361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0"/>
            <a:ext cx="8229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81268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marL="91440" fontAlgn="b"/>
            <a:r>
              <a:rPr lang="ar-LB" sz="9600" b="1" dirty="0">
                <a:latin typeface="+mj-lt"/>
              </a:rPr>
              <a:t>النتائج</a:t>
            </a:r>
            <a:endParaRPr lang="en-US" sz="9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515053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ar-LB" dirty="0"/>
              <a:t>تحليل النتائج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ar-LB" sz="3200" dirty="0"/>
              <a:t>ارتفعت درجة توفر البيانات الكليّة بنسبة 8% في المنطقة العربية، ولكن 64% تعتبر درجة غير مرضية ويجب العمل على تحسينها</a:t>
            </a:r>
          </a:p>
          <a:p>
            <a:pPr marL="457200" indent="-457200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ar-LB" sz="3200" dirty="0"/>
              <a:t>12 دولة شهدت ارتفاع ملحوظ في درجات توفر بيانات المؤشرات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16371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2FA63-6BC7-1D4B-AF79-A5423820F0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91440" fontAlgn="b"/>
            <a:r>
              <a:rPr lang="ar-LB" sz="9600" b="1" i="0" u="none" strike="noStrike" baseline="0" dirty="0">
                <a:effectLst/>
                <a:latin typeface="+mj-lt"/>
              </a:rPr>
              <a:t>شكراً</a:t>
            </a:r>
          </a:p>
        </p:txBody>
      </p:sp>
    </p:spTree>
    <p:extLst>
      <p:ext uri="{BB962C8B-B14F-4D97-AF65-F5344CB8AC3E}">
        <p14:creationId xmlns:p14="http://schemas.microsoft.com/office/powerpoint/2010/main" val="3636036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558" y="2326436"/>
            <a:ext cx="3605842" cy="2205128"/>
          </a:xfrm>
        </p:spPr>
        <p:txBody>
          <a:bodyPr>
            <a:normAutofit fontScale="85000" lnSpcReduction="10000"/>
          </a:bodyPr>
          <a:lstStyle/>
          <a:p>
            <a:pPr algn="r" rtl="1">
              <a:lnSpc>
                <a:spcPct val="150000"/>
              </a:lnSpc>
            </a:pPr>
            <a:r>
              <a:rPr lang="ar-LB" dirty="0"/>
              <a:t>معدل توفر البيانات الكلي للمنطقة العربية هو </a:t>
            </a:r>
            <a:r>
              <a:rPr lang="ar-LB" sz="6400" dirty="0"/>
              <a:t>64%</a:t>
            </a:r>
          </a:p>
          <a:p>
            <a:pPr algn="r" rtl="1">
              <a:lnSpc>
                <a:spcPct val="150000"/>
              </a:lnSpc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0"/>
            <a:ext cx="8229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92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LB" dirty="0"/>
              <a:t>مقارنة بين معدلات التوفر الكلية السابقة و الحالية لجميع المؤشرات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137088"/>
              </p:ext>
            </p:extLst>
          </p:nvPr>
        </p:nvGraphicFramePr>
        <p:xfrm>
          <a:off x="1440611" y="1897795"/>
          <a:ext cx="9575321" cy="4468500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3424686">
                  <a:extLst>
                    <a:ext uri="{9D8B030D-6E8A-4147-A177-3AD203B41FA5}">
                      <a16:colId xmlns:a16="http://schemas.microsoft.com/office/drawing/2014/main" val="2938704587"/>
                    </a:ext>
                  </a:extLst>
                </a:gridCol>
                <a:gridCol w="2435411">
                  <a:extLst>
                    <a:ext uri="{9D8B030D-6E8A-4147-A177-3AD203B41FA5}">
                      <a16:colId xmlns:a16="http://schemas.microsoft.com/office/drawing/2014/main" val="2209467028"/>
                    </a:ext>
                  </a:extLst>
                </a:gridCol>
                <a:gridCol w="1838462">
                  <a:extLst>
                    <a:ext uri="{9D8B030D-6E8A-4147-A177-3AD203B41FA5}">
                      <a16:colId xmlns:a16="http://schemas.microsoft.com/office/drawing/2014/main" val="1666328650"/>
                    </a:ext>
                  </a:extLst>
                </a:gridCol>
                <a:gridCol w="1876762">
                  <a:extLst>
                    <a:ext uri="{9D8B030D-6E8A-4147-A177-3AD203B41FA5}">
                      <a16:colId xmlns:a16="http://schemas.microsoft.com/office/drawing/2014/main" val="4002121146"/>
                    </a:ext>
                  </a:extLst>
                </a:gridCol>
              </a:tblGrid>
              <a:tr h="223425">
                <a:tc>
                  <a:txBody>
                    <a:bodyPr/>
                    <a:lstStyle/>
                    <a:p>
                      <a:pPr algn="ctr" rtl="1" fontAlgn="b"/>
                      <a:r>
                        <a:rPr lang="ar-LB" sz="1400" u="none" strike="noStrike" dirty="0">
                          <a:effectLst/>
                        </a:rPr>
                        <a:t>البلد</a:t>
                      </a:r>
                      <a:endParaRPr lang="ar-L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ar-LB" sz="1400" u="none" strike="noStrike" dirty="0">
                          <a:effectLst/>
                        </a:rPr>
                        <a:t>الحالي</a:t>
                      </a:r>
                      <a:endParaRPr lang="ar-L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ar-L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  <a:r>
                        <a:rPr lang="ar-LB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- 2020</a:t>
                      </a:r>
                      <a:endParaRPr lang="ar-L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ar-LB" sz="1400" u="none" strike="noStrike" dirty="0">
                          <a:effectLst/>
                        </a:rPr>
                        <a:t>التغير</a:t>
                      </a:r>
                      <a:endParaRPr lang="ar-L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4857082"/>
                  </a:ext>
                </a:extLst>
              </a:tr>
              <a:tr h="223425">
                <a:tc>
                  <a:txBody>
                    <a:bodyPr/>
                    <a:lstStyle/>
                    <a:p>
                      <a:pPr algn="ctr" rtl="1" fontAlgn="b"/>
                      <a:r>
                        <a:rPr lang="ar-LB" sz="1400" u="none" strike="noStrike" dirty="0">
                          <a:effectLst/>
                        </a:rPr>
                        <a:t>البحرين</a:t>
                      </a:r>
                      <a:endParaRPr lang="ar-L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62.8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42.5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▲ 20.30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141319"/>
                  </a:ext>
                </a:extLst>
              </a:tr>
              <a:tr h="223425">
                <a:tc>
                  <a:txBody>
                    <a:bodyPr/>
                    <a:lstStyle/>
                    <a:p>
                      <a:pPr algn="ctr" rtl="1" fontAlgn="b"/>
                      <a:r>
                        <a:rPr lang="ar-LB" sz="1400" u="none" strike="noStrike" dirty="0">
                          <a:effectLst/>
                        </a:rPr>
                        <a:t>مصر</a:t>
                      </a:r>
                      <a:endParaRPr lang="ar-L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92.8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93.0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▼ </a:t>
                      </a:r>
                      <a:r>
                        <a:rPr lang="en-US" sz="1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79643940"/>
                  </a:ext>
                </a:extLst>
              </a:tr>
              <a:tr h="223425">
                <a:tc>
                  <a:txBody>
                    <a:bodyPr/>
                    <a:lstStyle/>
                    <a:p>
                      <a:pPr algn="ctr" rtl="1" fontAlgn="b"/>
                      <a:r>
                        <a:rPr lang="ar-LB" sz="1400" u="none" strike="noStrike" dirty="0">
                          <a:effectLst/>
                        </a:rPr>
                        <a:t>العراق</a:t>
                      </a:r>
                      <a:endParaRPr lang="ar-L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83.2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76.9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▲ 06.30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85319504"/>
                  </a:ext>
                </a:extLst>
              </a:tr>
              <a:tr h="223425">
                <a:tc>
                  <a:txBody>
                    <a:bodyPr/>
                    <a:lstStyle/>
                    <a:p>
                      <a:pPr algn="ctr" rtl="1" fontAlgn="b"/>
                      <a:r>
                        <a:rPr lang="ar-LB" sz="1400" u="none" strike="noStrike" dirty="0">
                          <a:effectLst/>
                        </a:rPr>
                        <a:t>الأردن</a:t>
                      </a:r>
                      <a:endParaRPr lang="ar-L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84.3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76.9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▲ 07.40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80835684"/>
                  </a:ext>
                </a:extLst>
              </a:tr>
              <a:tr h="223425">
                <a:tc>
                  <a:txBody>
                    <a:bodyPr/>
                    <a:lstStyle/>
                    <a:p>
                      <a:pPr algn="ctr" rtl="1" fontAlgn="b"/>
                      <a:r>
                        <a:rPr lang="ar-LB" sz="1400" u="none" strike="noStrike" dirty="0">
                          <a:effectLst/>
                        </a:rPr>
                        <a:t>الكويت</a:t>
                      </a:r>
                      <a:endParaRPr lang="ar-L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50.8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51.7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▼ 00.90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6226691"/>
                  </a:ext>
                </a:extLst>
              </a:tr>
              <a:tr h="223425">
                <a:tc>
                  <a:txBody>
                    <a:bodyPr/>
                    <a:lstStyle/>
                    <a:p>
                      <a:pPr algn="ctr" rtl="1" fontAlgn="b"/>
                      <a:r>
                        <a:rPr lang="ar-LB" sz="1400" u="none" strike="noStrike" dirty="0">
                          <a:effectLst/>
                        </a:rPr>
                        <a:t>لبنان</a:t>
                      </a:r>
                      <a:endParaRPr lang="ar-L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19.9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15.3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▲ 04.60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22295231"/>
                  </a:ext>
                </a:extLst>
              </a:tr>
              <a:tr h="223425">
                <a:tc>
                  <a:txBody>
                    <a:bodyPr/>
                    <a:lstStyle/>
                    <a:p>
                      <a:pPr algn="ctr" rtl="1" fontAlgn="b"/>
                      <a:r>
                        <a:rPr lang="ar-LB" sz="1400" u="none" strike="noStrike" dirty="0">
                          <a:effectLst/>
                        </a:rPr>
                        <a:t>ليبيا</a:t>
                      </a:r>
                      <a:endParaRPr lang="ar-L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27.9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▲ 07.30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4015905"/>
                  </a:ext>
                </a:extLst>
              </a:tr>
              <a:tr h="223425">
                <a:tc>
                  <a:txBody>
                    <a:bodyPr/>
                    <a:lstStyle/>
                    <a:p>
                      <a:pPr algn="ctr" rtl="1" fontAlgn="b"/>
                      <a:r>
                        <a:rPr lang="ar-LB" sz="1400" u="none" strike="noStrike" dirty="0">
                          <a:effectLst/>
                        </a:rPr>
                        <a:t>موريتانيا</a:t>
                      </a:r>
                      <a:endParaRPr lang="ar-L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50.7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58.0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▼ 07.30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56465037"/>
                  </a:ext>
                </a:extLst>
              </a:tr>
              <a:tr h="223425">
                <a:tc>
                  <a:txBody>
                    <a:bodyPr/>
                    <a:lstStyle/>
                    <a:p>
                      <a:pPr algn="ctr" rtl="1" fontAlgn="b"/>
                      <a:r>
                        <a:rPr lang="ar-LB" sz="1400" u="none" strike="noStrike" dirty="0">
                          <a:effectLst/>
                        </a:rPr>
                        <a:t>المغرب</a:t>
                      </a:r>
                      <a:endParaRPr lang="ar-L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66.7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69.7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▼ 03.00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13925510"/>
                  </a:ext>
                </a:extLst>
              </a:tr>
              <a:tr h="223425">
                <a:tc>
                  <a:txBody>
                    <a:bodyPr/>
                    <a:lstStyle/>
                    <a:p>
                      <a:pPr algn="ctr" rtl="1" fontAlgn="b"/>
                      <a:r>
                        <a:rPr lang="ar-LB" sz="1400" u="none" strike="noStrike" dirty="0">
                          <a:effectLst/>
                        </a:rPr>
                        <a:t>عُمان</a:t>
                      </a:r>
                      <a:endParaRPr lang="ar-L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77.1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51.4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▲ 25.70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33048511"/>
                  </a:ext>
                </a:extLst>
              </a:tr>
              <a:tr h="223425">
                <a:tc>
                  <a:txBody>
                    <a:bodyPr/>
                    <a:lstStyle/>
                    <a:p>
                      <a:pPr algn="ctr" rtl="1" fontAlgn="b"/>
                      <a:r>
                        <a:rPr lang="ar-LB" sz="1400" u="none" strike="noStrike" dirty="0">
                          <a:effectLst/>
                        </a:rPr>
                        <a:t>قطر</a:t>
                      </a:r>
                      <a:endParaRPr lang="ar-L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94.0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75.3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▲ 18.70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12885982"/>
                  </a:ext>
                </a:extLst>
              </a:tr>
              <a:tr h="223425">
                <a:tc>
                  <a:txBody>
                    <a:bodyPr/>
                    <a:lstStyle/>
                    <a:p>
                      <a:pPr algn="ctr" rtl="1" fontAlgn="b"/>
                      <a:r>
                        <a:rPr lang="ar-LB" sz="1400" u="none" strike="noStrike" dirty="0">
                          <a:effectLst/>
                        </a:rPr>
                        <a:t>المملكة العربية السعودية</a:t>
                      </a:r>
                      <a:endParaRPr lang="ar-L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81.4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59.2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▲ 22.20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47456150"/>
                  </a:ext>
                </a:extLst>
              </a:tr>
              <a:tr h="223425">
                <a:tc>
                  <a:txBody>
                    <a:bodyPr/>
                    <a:lstStyle/>
                    <a:p>
                      <a:pPr algn="ctr" rtl="1" fontAlgn="b"/>
                      <a:r>
                        <a:rPr lang="ar-LB" sz="1400" u="none" strike="noStrike" dirty="0">
                          <a:effectLst/>
                        </a:rPr>
                        <a:t>دولة فلسطين</a:t>
                      </a:r>
                      <a:endParaRPr lang="ar-L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78.8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97.5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▼ 18.70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33626329"/>
                  </a:ext>
                </a:extLst>
              </a:tr>
              <a:tr h="223425">
                <a:tc>
                  <a:txBody>
                    <a:bodyPr/>
                    <a:lstStyle/>
                    <a:p>
                      <a:pPr algn="ctr" rtl="1" fontAlgn="b"/>
                      <a:r>
                        <a:rPr lang="ar-LB" sz="1400" u="none" strike="noStrike" dirty="0">
                          <a:effectLst/>
                        </a:rPr>
                        <a:t>السودان</a:t>
                      </a:r>
                      <a:endParaRPr lang="ar-L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63.4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53.9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▲ 09.50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94081556"/>
                  </a:ext>
                </a:extLst>
              </a:tr>
              <a:tr h="223425">
                <a:tc>
                  <a:txBody>
                    <a:bodyPr/>
                    <a:lstStyle/>
                    <a:p>
                      <a:pPr algn="ctr" rtl="1" fontAlgn="b"/>
                      <a:r>
                        <a:rPr lang="ar-LB" sz="1400" u="none" strike="noStrike" dirty="0">
                          <a:effectLst/>
                        </a:rPr>
                        <a:t>الجمهورية العربية السورية</a:t>
                      </a:r>
                      <a:endParaRPr lang="ar-L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35.4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26.4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▲ 09.00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36625804"/>
                  </a:ext>
                </a:extLst>
              </a:tr>
              <a:tr h="223425">
                <a:tc>
                  <a:txBody>
                    <a:bodyPr/>
                    <a:lstStyle/>
                    <a:p>
                      <a:pPr algn="ctr" rtl="1" fontAlgn="b"/>
                      <a:r>
                        <a:rPr lang="ar-LB" sz="1400" u="none" strike="noStrike">
                          <a:effectLst/>
                        </a:rPr>
                        <a:t>تونس</a:t>
                      </a:r>
                      <a:endParaRPr lang="ar-L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78.5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48.3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▲ 30.20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18431109"/>
                  </a:ext>
                </a:extLst>
              </a:tr>
              <a:tr h="223425">
                <a:tc>
                  <a:txBody>
                    <a:bodyPr/>
                    <a:lstStyle/>
                    <a:p>
                      <a:pPr algn="ctr" rtl="1" fontAlgn="b"/>
                      <a:r>
                        <a:rPr lang="ar-LB" sz="1400" u="none" strike="noStrike" dirty="0">
                          <a:effectLst/>
                        </a:rPr>
                        <a:t>الإمارات العربية المتحدة</a:t>
                      </a:r>
                      <a:endParaRPr lang="ar-L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59.8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38.9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▲ 20.90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07764540"/>
                  </a:ext>
                </a:extLst>
              </a:tr>
              <a:tr h="223425">
                <a:tc>
                  <a:txBody>
                    <a:bodyPr/>
                    <a:lstStyle/>
                    <a:p>
                      <a:pPr algn="ctr" rtl="1" fontAlgn="b"/>
                      <a:r>
                        <a:rPr lang="ar-LB" sz="1400" u="none" strike="noStrike" dirty="0">
                          <a:effectLst/>
                        </a:rPr>
                        <a:t>اليمن</a:t>
                      </a:r>
                      <a:endParaRPr lang="ar-L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49.3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63.6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▼ 14.30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2015628"/>
                  </a:ext>
                </a:extLst>
              </a:tr>
              <a:tr h="223425">
                <a:tc>
                  <a:txBody>
                    <a:bodyPr/>
                    <a:lstStyle/>
                    <a:p>
                      <a:pPr algn="ctr" rtl="1" fontAlgn="b"/>
                      <a:r>
                        <a:rPr lang="ar-LB" sz="1400" u="none" strike="noStrike" dirty="0">
                          <a:effectLst/>
                        </a:rPr>
                        <a:t>المنطقة العربية</a:t>
                      </a:r>
                      <a:endParaRPr lang="ar-L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64.3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56.6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▲ 07.70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282951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1083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2FA63-6BC7-1D4B-AF79-A5423820F0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ar-LB" sz="11500" dirty="0"/>
              <a:t>السكان</a:t>
            </a:r>
            <a:br>
              <a:rPr lang="ar-L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44402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avonVTI">
  <a:themeElements>
    <a:clrScheme name="ESCWA">
      <a:dk1>
        <a:srgbClr val="000000"/>
      </a:dk1>
      <a:lt1>
        <a:srgbClr val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Savon">
      <a:majorFont>
        <a:latin typeface="Speak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Selawik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TAG 2020-Nathan-DK.potx" id="{079E48E9-F2BC-4F8A-B179-D3094DFA5A56}" vid="{7295DDF4-22C9-46AD-9708-C98997BBD4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bba54c0-43dc-4e54-99dd-0b2f78f377c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01C2AEF04FE1449CBAFC71A756CBB2" ma:contentTypeVersion="12" ma:contentTypeDescription="Create a new document." ma:contentTypeScope="" ma:versionID="3671ab01aefec80c51d5cd4934390f91">
  <xsd:schema xmlns:xsd="http://www.w3.org/2001/XMLSchema" xmlns:xs="http://www.w3.org/2001/XMLSchema" xmlns:p="http://schemas.microsoft.com/office/2006/metadata/properties" xmlns:ns3="1bba54c0-43dc-4e54-99dd-0b2f78f377cd" xmlns:ns4="1fdda88a-0a05-4ab6-98bb-bc842013351f" targetNamespace="http://schemas.microsoft.com/office/2006/metadata/properties" ma:root="true" ma:fieldsID="0243f45e0c59be3411c3dae60932cdb8" ns3:_="" ns4:_="">
    <xsd:import namespace="1bba54c0-43dc-4e54-99dd-0b2f78f377cd"/>
    <xsd:import namespace="1fdda88a-0a05-4ab6-98bb-bc842013351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ba54c0-43dc-4e54-99dd-0b2f78f377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dda88a-0a05-4ab6-98bb-bc84201335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916F84B-B5EA-4EDE-8A1D-F84AE2679394}">
  <ds:schemaRefs>
    <ds:schemaRef ds:uri="http://schemas.microsoft.com/office/2006/documentManagement/types"/>
    <ds:schemaRef ds:uri="http://schemas.microsoft.com/office/2006/metadata/properties"/>
    <ds:schemaRef ds:uri="http://purl.org/dc/dcmitype/"/>
    <ds:schemaRef ds:uri="1fdda88a-0a05-4ab6-98bb-bc842013351f"/>
    <ds:schemaRef ds:uri="http://purl.org/dc/elements/1.1/"/>
    <ds:schemaRef ds:uri="1bba54c0-43dc-4e54-99dd-0b2f78f377cd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C8427B3-E516-4686-9A09-F81206F751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ba54c0-43dc-4e54-99dd-0b2f78f377cd"/>
    <ds:schemaRef ds:uri="1fdda88a-0a05-4ab6-98bb-bc84201335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4149E03-AA41-4C18-AD6B-498921C950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5484</TotalTime>
  <Words>870</Words>
  <Application>Microsoft Office PowerPoint</Application>
  <PresentationFormat>Widescreen</PresentationFormat>
  <Paragraphs>234</Paragraphs>
  <Slides>65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65</vt:i4>
      </vt:variant>
    </vt:vector>
  </HeadingPairs>
  <TitlesOfParts>
    <vt:vector size="76" baseType="lpstr">
      <vt:lpstr>Arial</vt:lpstr>
      <vt:lpstr>Calibri</vt:lpstr>
      <vt:lpstr>Calibri Light</vt:lpstr>
      <vt:lpstr>Garamond</vt:lpstr>
      <vt:lpstr>Sakkal Majalla</vt:lpstr>
      <vt:lpstr>Selawik Light</vt:lpstr>
      <vt:lpstr>Speak Pro</vt:lpstr>
      <vt:lpstr>Times New Roman</vt:lpstr>
      <vt:lpstr>Wingdings</vt:lpstr>
      <vt:lpstr>Office Theme</vt:lpstr>
      <vt:lpstr>SavonVTI</vt:lpstr>
      <vt:lpstr>الاجتماع الخامس للجنة الاستشارية الفنية للإحصاءات الديمغرافية والاجتماعية  في البلدان العربية</vt:lpstr>
      <vt:lpstr>الجلسة الثالثة: توفر البيانات  نظرة عامة حول توفر البيانات في المنطقة العربية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السكان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تركيب الأسرة المعيشية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الظروف السكنية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الصحة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العمالة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الفقر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التعليم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النتائج</vt:lpstr>
      <vt:lpstr>PowerPoint Presentation</vt:lpstr>
      <vt:lpstr>شكراً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of Data Availability by Thematic Area</dc:title>
  <dc:creator>Nathan Reece</dc:creator>
  <cp:lastModifiedBy>Dina Karanouh</cp:lastModifiedBy>
  <cp:revision>333</cp:revision>
  <cp:lastPrinted>2023-02-28T13:00:43Z</cp:lastPrinted>
  <dcterms:created xsi:type="dcterms:W3CDTF">2020-07-08T10:49:43Z</dcterms:created>
  <dcterms:modified xsi:type="dcterms:W3CDTF">2023-03-07T09:11:05Z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0x010100B401C2AEF04FE1449CBAFC71A756CBB2</vt:lpwstr>
  </property>
</Properties>
</file>