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4"/>
  </p:sldMasterIdLst>
  <p:notesMasterIdLst>
    <p:notesMasterId r:id="rId24"/>
  </p:notesMasterIdLst>
  <p:handoutMasterIdLst>
    <p:handoutMasterId r:id="rId25"/>
  </p:handoutMasterIdLst>
  <p:sldIdLst>
    <p:sldId id="257" r:id="rId5"/>
    <p:sldId id="287" r:id="rId6"/>
    <p:sldId id="364" r:id="rId7"/>
    <p:sldId id="404" r:id="rId8"/>
    <p:sldId id="390" r:id="rId9"/>
    <p:sldId id="363" r:id="rId10"/>
    <p:sldId id="398" r:id="rId11"/>
    <p:sldId id="369" r:id="rId12"/>
    <p:sldId id="382" r:id="rId13"/>
    <p:sldId id="406" r:id="rId14"/>
    <p:sldId id="407" r:id="rId15"/>
    <p:sldId id="408" r:id="rId16"/>
    <p:sldId id="409" r:id="rId17"/>
    <p:sldId id="410" r:id="rId18"/>
    <p:sldId id="385" r:id="rId19"/>
    <p:sldId id="387" r:id="rId20"/>
    <p:sldId id="394" r:id="rId21"/>
    <p:sldId id="395" r:id="rId22"/>
    <p:sldId id="31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98CA"/>
    <a:srgbClr val="1349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96713" autoAdjust="0"/>
  </p:normalViewPr>
  <p:slideViewPr>
    <p:cSldViewPr snapToGrid="0" snapToObjects="1">
      <p:cViewPr varScale="1">
        <p:scale>
          <a:sx n="109" d="100"/>
          <a:sy n="109" d="100"/>
        </p:scale>
        <p:origin x="57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4080" y="10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D0EE08-931B-D948-96B0-8010222DAC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FD28E-33B0-614A-9DFC-E9C4C88E28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432A5-9D1D-E844-A4AD-82CF61F20C4A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B5A14-726C-084B-A324-EE7A676949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B2441-7075-244D-A099-1DB0E67E98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89CE1-10AC-1940-BC63-371D5DC4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5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51B7D-5F64-5949-A811-97A405C7F271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F49A-4A76-8648-9A37-132247F5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3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Sex ratio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7F49A-4A76-8648-9A37-132247F598C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436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7F49A-4A76-8648-9A37-132247F598C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33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Employment,, by economic activity data was given in more detail by the ILO and </a:t>
            </a:r>
            <a:r>
              <a:rPr lang="en-US" sz="12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employment by institutional sector figures were calculated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u="none" strike="noStrike" kern="1200" dirty="0">
                <a:solidFill>
                  <a:srgbClr val="000000"/>
                </a:solidFill>
                <a:effectLst/>
                <a:latin typeface="Selawik Light" panose="020B0502040204020203" pitchFamily="34" charset="0"/>
              </a:rPr>
              <a:t>Agriculture 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kern="1200" dirty="0">
                <a:solidFill>
                  <a:srgbClr val="000000"/>
                </a:solidFill>
                <a:effectLst/>
                <a:latin typeface="Selawik Light" panose="020B0502040204020203" pitchFamily="34" charset="0"/>
              </a:rPr>
              <a:t>Industry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kern="1200" dirty="0">
                <a:solidFill>
                  <a:srgbClr val="000000"/>
                </a:solidFill>
                <a:effectLst/>
                <a:latin typeface="Selawik Light" panose="020B0502040204020203" pitchFamily="34" charset="0"/>
              </a:rPr>
              <a:t>Construction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kern="1200" dirty="0">
                <a:solidFill>
                  <a:srgbClr val="000000"/>
                </a:solidFill>
                <a:effectLst/>
                <a:latin typeface="Selawik Light" panose="020B0502040204020203" pitchFamily="34" charset="0"/>
              </a:rPr>
              <a:t>Services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kern="1200" dirty="0">
                <a:solidFill>
                  <a:srgbClr val="000000"/>
                </a:solidFill>
                <a:effectLst/>
                <a:latin typeface="Selawik Light" panose="020B0502040204020203" pitchFamily="34" charset="0"/>
              </a:rPr>
              <a:t>Not adequately defined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7F49A-4A76-8648-9A37-132247F598C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82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7F49A-4A76-8648-9A37-132247F598C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84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7F49A-4A76-8648-9A37-132247F598C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718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7F49A-4A76-8648-9A37-132247F598C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34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7F49A-4A76-8648-9A37-132247F598C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8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7F49A-4A76-8648-9A37-132247F598C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38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7F49A-4A76-8648-9A37-132247F598C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016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7F49A-4A76-8648-9A37-132247F598C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68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9103" y="1297305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3756510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10D66FA-8C0F-D54D-91B7-17CC665EC7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7733" y="4862104"/>
            <a:ext cx="4992389" cy="1616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39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914399" y="2932981"/>
            <a:ext cx="4986069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6291531" y="2932981"/>
            <a:ext cx="4986070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399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77308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3217654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8594785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7225EE-8608-7B41-9502-BFC60C14F400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244243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15095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1066798" y="1900069"/>
            <a:ext cx="10015095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A68568-7956-9C49-80BD-06F9D685E261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3475994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1" y="2381250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28102" y="3034907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l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90394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90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D712B4-46EA-F945-815F-208955F2242B}"/>
              </a:ext>
            </a:extLst>
          </p:cNvPr>
          <p:cNvSpPr/>
          <p:nvPr userDrawn="1"/>
        </p:nvSpPr>
        <p:spPr>
          <a:xfrm>
            <a:off x="0" y="1564301"/>
            <a:ext cx="12192000" cy="4353419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33527" y="2218793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3525" y="4677998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E833D7-E954-364B-AC62-83CB091FE16C}"/>
              </a:ext>
            </a:extLst>
          </p:cNvPr>
          <p:cNvSpPr txBox="1"/>
          <p:nvPr userDrawn="1"/>
        </p:nvSpPr>
        <p:spPr>
          <a:xfrm>
            <a:off x="2459506" y="6476168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873E871-7A5B-7042-8C3D-C461CF40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857" y="324610"/>
            <a:ext cx="3127271" cy="10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50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3428474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1" y="2409691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28102" y="2792624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l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8102" y="4846405"/>
            <a:ext cx="8025181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3628102" y="6488915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0069C77A-49F4-CB45-9E39-CA32E2A132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857" y="454648"/>
            <a:ext cx="2725617" cy="88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78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3428474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8474" y="1719747"/>
            <a:ext cx="8267940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36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-1" y="2409691"/>
            <a:ext cx="3428475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28103" y="2644988"/>
            <a:ext cx="8025180" cy="3021201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chemeClr val="bg1"/>
              </a:buClr>
              <a:buFont typeface="Wingdings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1DCF44-512A-5E47-A08D-1C491F205666}"/>
              </a:ext>
            </a:extLst>
          </p:cNvPr>
          <p:cNvSpPr txBox="1"/>
          <p:nvPr userDrawn="1"/>
        </p:nvSpPr>
        <p:spPr>
          <a:xfrm>
            <a:off x="3628103" y="6488915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2A12733E-1B53-A842-B212-11139951BD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857" y="454648"/>
            <a:ext cx="2725617" cy="88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85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12192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7" y="557783"/>
            <a:ext cx="1030911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36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12192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r" defTabSz="914400" rtl="1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3489241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rgbClr val="0298CA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D740F2-35F7-2345-83C9-E1237EDFAFE6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3676440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411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4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EB9502-0651-374E-AE6C-8865823D87FA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119078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127E1FB-DE01-1749-A883-9DE1FAA1FD6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569343" y="1667820"/>
            <a:ext cx="4740891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15798" y="2520177"/>
            <a:ext cx="6006859" cy="3794360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5798" y="1667820"/>
            <a:ext cx="6006859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8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343" y="755180"/>
            <a:ext cx="11053314" cy="457247"/>
          </a:xfrm>
          <a:prstGeom prst="rect">
            <a:avLst/>
          </a:prstGeom>
        </p:spPr>
        <p:txBody>
          <a:bodyPr/>
          <a:lstStyle>
            <a:lvl1pPr algn="ctr">
              <a:defRPr sz="32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824BFB-9B54-6C4C-88F1-178D3CEDC342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222375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7272069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5926175" cy="3489241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60146"/>
            <a:ext cx="11053314" cy="445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7272069" y="1647645"/>
            <a:ext cx="4919932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DC2DEF-3FD0-7646-8C5D-4BC29625845B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67955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70082"/>
            <a:ext cx="11053314" cy="43557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914400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4502989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8117457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511615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0883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DB0F16E-0593-1844-A6B9-FB4ADD448393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30325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5900469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949768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8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660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8" r:id="rId2"/>
    <p:sldLayoutId id="2147483739" r:id="rId3"/>
    <p:sldLayoutId id="2147483740" r:id="rId4"/>
    <p:sldLayoutId id="2147483741" r:id="rId5"/>
    <p:sldLayoutId id="2147483735" r:id="rId6"/>
    <p:sldLayoutId id="2147483733" r:id="rId7"/>
    <p:sldLayoutId id="2147483734" r:id="rId8"/>
    <p:sldLayoutId id="2147483742" r:id="rId9"/>
    <p:sldLayoutId id="2147483745" r:id="rId10"/>
    <p:sldLayoutId id="2147483744" r:id="rId11"/>
    <p:sldLayoutId id="2147483746" r:id="rId12"/>
    <p:sldLayoutId id="214748374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9D65-16D0-6746-BC56-1B9F5DDC12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7277" y="2279904"/>
            <a:ext cx="9783604" cy="2042108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tabLst>
                <a:tab pos="360045" algn="l"/>
                <a:tab pos="629920" algn="l"/>
                <a:tab pos="900430" algn="l"/>
                <a:tab pos="1170305" algn="l"/>
              </a:tabLst>
            </a:pPr>
            <a:r>
              <a:rPr lang="en-GB" sz="50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Data </a:t>
            </a:r>
            <a:r>
              <a:rPr lang="en-GB" sz="5000" dirty="0">
                <a:latin typeface="Georgia" panose="02040502050405020303" pitchFamily="18" charset="0"/>
                <a:ea typeface="Times New Roman" panose="02020603050405020304" pitchFamily="18" charset="0"/>
              </a:rPr>
              <a:t>g</a:t>
            </a:r>
            <a:r>
              <a:rPr lang="en-GB" sz="50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aps:</a:t>
            </a:r>
            <a:br>
              <a:rPr lang="en-GB" sz="50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</a:br>
            <a:r>
              <a:rPr lang="en-GB" sz="50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Possible solutions </a:t>
            </a:r>
            <a:br>
              <a:rPr lang="en-US" sz="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5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09668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3">
            <a:extLst>
              <a:ext uri="{FF2B5EF4-FFF2-40B4-BE49-F238E27FC236}">
                <a16:creationId xmlns:a16="http://schemas.microsoft.com/office/drawing/2014/main" id="{39216FEA-FE47-4516-C297-4BE0CB8A1BCA}"/>
              </a:ext>
            </a:extLst>
          </p:cNvPr>
          <p:cNvSpPr txBox="1">
            <a:spLocks/>
          </p:cNvSpPr>
          <p:nvPr/>
        </p:nvSpPr>
        <p:spPr>
          <a:xfrm>
            <a:off x="1222247" y="710183"/>
            <a:ext cx="1030911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3600" b="0" i="0" kern="1200" spc="8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atin typeface="Georgia" panose="02040502050405020303" pitchFamily="18" charset="0"/>
              </a:rPr>
              <a:t>Culture-ITU and UNESCO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0F4699-EDAF-29DF-523D-C5147BAE5E55}"/>
              </a:ext>
            </a:extLst>
          </p:cNvPr>
          <p:cNvSpPr txBox="1"/>
          <p:nvPr/>
        </p:nvSpPr>
        <p:spPr>
          <a:xfrm>
            <a:off x="165101" y="1983086"/>
            <a:ext cx="119156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To fill missing years, below indicators were taken directly from UNESCO and ITU for all countries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D883F00-DF46-BD98-8F5E-9CF9655B96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772192"/>
              </p:ext>
            </p:extLst>
          </p:nvPr>
        </p:nvGraphicFramePr>
        <p:xfrm>
          <a:off x="615950" y="2936875"/>
          <a:ext cx="10833100" cy="2037151"/>
        </p:xfrm>
        <a:graphic>
          <a:graphicData uri="http://schemas.openxmlformats.org/drawingml/2006/table">
            <a:tbl>
              <a:tblPr/>
              <a:tblGrid>
                <a:gridCol w="4226495">
                  <a:extLst>
                    <a:ext uri="{9D8B030D-6E8A-4147-A177-3AD203B41FA5}">
                      <a16:colId xmlns:a16="http://schemas.microsoft.com/office/drawing/2014/main" val="3691881909"/>
                    </a:ext>
                  </a:extLst>
                </a:gridCol>
                <a:gridCol w="6606605">
                  <a:extLst>
                    <a:ext uri="{9D8B030D-6E8A-4147-A177-3AD203B41FA5}">
                      <a16:colId xmlns:a16="http://schemas.microsoft.com/office/drawing/2014/main" val="3249890547"/>
                    </a:ext>
                  </a:extLst>
                </a:gridCol>
              </a:tblGrid>
              <a:tr h="122031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International Telecommunication Union data (ITU)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                   Daily internet usage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479780"/>
                  </a:ext>
                </a:extLst>
              </a:tr>
              <a:tr h="8168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UNESCO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                    Cinema Attendance frequency per capita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3738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010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3">
            <a:extLst>
              <a:ext uri="{FF2B5EF4-FFF2-40B4-BE49-F238E27FC236}">
                <a16:creationId xmlns:a16="http://schemas.microsoft.com/office/drawing/2014/main" id="{39216FEA-FE47-4516-C297-4BE0CB8A1BCA}"/>
              </a:ext>
            </a:extLst>
          </p:cNvPr>
          <p:cNvSpPr txBox="1">
            <a:spLocks/>
          </p:cNvSpPr>
          <p:nvPr/>
        </p:nvSpPr>
        <p:spPr>
          <a:xfrm>
            <a:off x="1292097" y="322833"/>
            <a:ext cx="1030911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3600" b="0" i="0" kern="1200" spc="8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latin typeface="Georgia" panose="02040502050405020303" pitchFamily="18" charset="0"/>
                <a:cs typeface="Times New Roman" panose="02020603050405020304" pitchFamily="18" charset="0"/>
              </a:rPr>
              <a:t>Household composition</a:t>
            </a:r>
          </a:p>
          <a:p>
            <a:pPr algn="l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709A5E-A1A7-5AA4-CFEA-BA6525C083E2}"/>
              </a:ext>
            </a:extLst>
          </p:cNvPr>
          <p:cNvSpPr txBox="1"/>
          <p:nvPr/>
        </p:nvSpPr>
        <p:spPr>
          <a:xfrm>
            <a:off x="580914" y="2380218"/>
            <a:ext cx="105950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Georgia" panose="02040502050405020303" pitchFamily="18" charset="0"/>
              </a:rPr>
              <a:t>Missing year data (2018) for Bahrain have been completed using UNSTATS data for the </a:t>
            </a:r>
            <a:r>
              <a:rPr lang="en-US" sz="2000" dirty="0">
                <a:latin typeface="Georgia" panose="02040502050405020303" pitchFamily="18" charset="0"/>
              </a:rPr>
              <a:t>register marriages</a:t>
            </a:r>
            <a:endParaRPr lang="en-US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DA6D4C8-054E-CE8B-0DD1-704DF9EB2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358310"/>
              </p:ext>
            </p:extLst>
          </p:nvPr>
        </p:nvGraphicFramePr>
        <p:xfrm>
          <a:off x="666750" y="3080019"/>
          <a:ext cx="10858500" cy="1502865"/>
        </p:xfrm>
        <a:graphic>
          <a:graphicData uri="http://schemas.openxmlformats.org/drawingml/2006/table">
            <a:tbl>
              <a:tblPr/>
              <a:tblGrid>
                <a:gridCol w="5785619">
                  <a:extLst>
                    <a:ext uri="{9D8B030D-6E8A-4147-A177-3AD203B41FA5}">
                      <a16:colId xmlns:a16="http://schemas.microsoft.com/office/drawing/2014/main" val="2424158948"/>
                    </a:ext>
                  </a:extLst>
                </a:gridCol>
                <a:gridCol w="5072881">
                  <a:extLst>
                    <a:ext uri="{9D8B030D-6E8A-4147-A177-3AD203B41FA5}">
                      <a16:colId xmlns:a16="http://schemas.microsoft.com/office/drawing/2014/main" val="3080599869"/>
                    </a:ext>
                  </a:extLst>
                </a:gridCol>
              </a:tblGrid>
              <a:tr h="1502865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UNSTATS -Demographic yearbook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Registered Marriages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076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912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3">
            <a:extLst>
              <a:ext uri="{FF2B5EF4-FFF2-40B4-BE49-F238E27FC236}">
                <a16:creationId xmlns:a16="http://schemas.microsoft.com/office/drawing/2014/main" id="{39216FEA-FE47-4516-C297-4BE0CB8A1BCA}"/>
              </a:ext>
            </a:extLst>
          </p:cNvPr>
          <p:cNvSpPr txBox="1">
            <a:spLocks/>
          </p:cNvSpPr>
          <p:nvPr/>
        </p:nvSpPr>
        <p:spPr>
          <a:xfrm>
            <a:off x="1222247" y="710183"/>
            <a:ext cx="1030911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3600" b="0" i="0" kern="1200" spc="8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latin typeface="Georgia" panose="02040502050405020303" pitchFamily="18" charset="0"/>
                <a:cs typeface="Times New Roman" panose="02020603050405020304" pitchFamily="18" charset="0"/>
              </a:rPr>
              <a:t>Housing </a:t>
            </a:r>
          </a:p>
          <a:p>
            <a:pPr algn="l"/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706FAD0-A5D3-5E37-5089-AC06237D1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469734"/>
              </p:ext>
            </p:extLst>
          </p:nvPr>
        </p:nvGraphicFramePr>
        <p:xfrm>
          <a:off x="714910" y="1933575"/>
          <a:ext cx="7208887" cy="497082"/>
        </p:xfrm>
        <a:graphic>
          <a:graphicData uri="http://schemas.openxmlformats.org/drawingml/2006/table">
            <a:tbl>
              <a:tblPr/>
              <a:tblGrid>
                <a:gridCol w="3548865">
                  <a:extLst>
                    <a:ext uri="{9D8B030D-6E8A-4147-A177-3AD203B41FA5}">
                      <a16:colId xmlns:a16="http://schemas.microsoft.com/office/drawing/2014/main" val="3380079848"/>
                    </a:ext>
                  </a:extLst>
                </a:gridCol>
                <a:gridCol w="3660022">
                  <a:extLst>
                    <a:ext uri="{9D8B030D-6E8A-4147-A177-3AD203B41FA5}">
                      <a16:colId xmlns:a16="http://schemas.microsoft.com/office/drawing/2014/main" val="1983357346"/>
                    </a:ext>
                  </a:extLst>
                </a:gridCol>
              </a:tblGrid>
              <a:tr h="49708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Organization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Indicator 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2528297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7A8A565-76A3-2E6F-FB02-0EB089C24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851941"/>
              </p:ext>
            </p:extLst>
          </p:nvPr>
        </p:nvGraphicFramePr>
        <p:xfrm>
          <a:off x="714910" y="2828925"/>
          <a:ext cx="10515600" cy="1530335"/>
        </p:xfrm>
        <a:graphic>
          <a:graphicData uri="http://schemas.openxmlformats.org/drawingml/2006/table">
            <a:tbl>
              <a:tblPr/>
              <a:tblGrid>
                <a:gridCol w="2203869">
                  <a:extLst>
                    <a:ext uri="{9D8B030D-6E8A-4147-A177-3AD203B41FA5}">
                      <a16:colId xmlns:a16="http://schemas.microsoft.com/office/drawing/2014/main" val="1228281059"/>
                    </a:ext>
                  </a:extLst>
                </a:gridCol>
                <a:gridCol w="4659607">
                  <a:extLst>
                    <a:ext uri="{9D8B030D-6E8A-4147-A177-3AD203B41FA5}">
                      <a16:colId xmlns:a16="http://schemas.microsoft.com/office/drawing/2014/main" val="4104426682"/>
                    </a:ext>
                  </a:extLst>
                </a:gridCol>
                <a:gridCol w="3652124">
                  <a:extLst>
                    <a:ext uri="{9D8B030D-6E8A-4147-A177-3AD203B41FA5}">
                      <a16:colId xmlns:a16="http://schemas.microsoft.com/office/drawing/2014/main" val="2493403675"/>
                    </a:ext>
                  </a:extLst>
                </a:gridCol>
              </a:tblGrid>
              <a:tr h="58912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UN-HABITAT 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(Proportion of the urban population living in slums, informal settlements or inadequate housing)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Mauritania, Egypt, Iraq, Jordan, Morocco, Palestine, Sudan, Syria, Tunisia, Yemen (2000,2005, 2010, 2014, 2016 and 2018)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996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83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3">
            <a:extLst>
              <a:ext uri="{FF2B5EF4-FFF2-40B4-BE49-F238E27FC236}">
                <a16:creationId xmlns:a16="http://schemas.microsoft.com/office/drawing/2014/main" id="{39216FEA-FE47-4516-C297-4BE0CB8A1BCA}"/>
              </a:ext>
            </a:extLst>
          </p:cNvPr>
          <p:cNvSpPr txBox="1">
            <a:spLocks/>
          </p:cNvSpPr>
          <p:nvPr/>
        </p:nvSpPr>
        <p:spPr>
          <a:xfrm>
            <a:off x="707897" y="659383"/>
            <a:ext cx="1030911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3600" b="0" i="0" kern="1200" spc="8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b="1" i="0" u="none" strike="noStrike" dirty="0">
                <a:effectLst/>
                <a:latin typeface="Georgia" panose="02040502050405020303" pitchFamily="18" charset="0"/>
              </a:rPr>
              <a:t>Health</a:t>
            </a:r>
          </a:p>
          <a:p>
            <a:pPr algn="l"/>
            <a:r>
              <a:rPr lang="en-US" b="1" dirty="0"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FAE9F9-80B1-CE47-2D42-6BA011FDB594}"/>
              </a:ext>
            </a:extLst>
          </p:cNvPr>
          <p:cNvSpPr txBox="1"/>
          <p:nvPr/>
        </p:nvSpPr>
        <p:spPr>
          <a:xfrm>
            <a:off x="838200" y="1893891"/>
            <a:ext cx="96075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For the Libya, Mauritania, Morocco, Sudan, Syria, Tunisia maternal deaths data was taken from UNICEF for all years</a:t>
            </a:r>
          </a:p>
          <a:p>
            <a:pPr algn="l"/>
            <a:endParaRPr lang="en-US" sz="18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0E3459A-6DD7-FAB0-F905-6395F2CDEC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337760"/>
              </p:ext>
            </p:extLst>
          </p:nvPr>
        </p:nvGraphicFramePr>
        <p:xfrm>
          <a:off x="838200" y="3438510"/>
          <a:ext cx="8721597" cy="311135"/>
        </p:xfrm>
        <a:graphic>
          <a:graphicData uri="http://schemas.openxmlformats.org/drawingml/2006/table">
            <a:tbl>
              <a:tblPr/>
              <a:tblGrid>
                <a:gridCol w="1225024">
                  <a:extLst>
                    <a:ext uri="{9D8B030D-6E8A-4147-A177-3AD203B41FA5}">
                      <a16:colId xmlns:a16="http://schemas.microsoft.com/office/drawing/2014/main" val="3122411590"/>
                    </a:ext>
                  </a:extLst>
                </a:gridCol>
                <a:gridCol w="7496573">
                  <a:extLst>
                    <a:ext uri="{9D8B030D-6E8A-4147-A177-3AD203B41FA5}">
                      <a16:colId xmlns:a16="http://schemas.microsoft.com/office/drawing/2014/main" val="2434025939"/>
                    </a:ext>
                  </a:extLst>
                </a:gridCol>
              </a:tblGrid>
              <a:tr h="30664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UNICEF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(maternal deaths per 100,000 livebirths) by country and year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5863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099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3">
            <a:extLst>
              <a:ext uri="{FF2B5EF4-FFF2-40B4-BE49-F238E27FC236}">
                <a16:creationId xmlns:a16="http://schemas.microsoft.com/office/drawing/2014/main" id="{39216FEA-FE47-4516-C297-4BE0CB8A1BCA}"/>
              </a:ext>
            </a:extLst>
          </p:cNvPr>
          <p:cNvSpPr txBox="1">
            <a:spLocks/>
          </p:cNvSpPr>
          <p:nvPr/>
        </p:nvSpPr>
        <p:spPr>
          <a:xfrm>
            <a:off x="1069847" y="557783"/>
            <a:ext cx="1030911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3600" b="0" i="0" kern="1200" spc="8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">
              <a:lnSpc>
                <a:spcPct val="100000"/>
              </a:lnSpc>
              <a:spcAft>
                <a:spcPts val="600"/>
              </a:spcAft>
            </a:pPr>
            <a:r>
              <a:rPr lang="en-US" sz="3500" b="0" i="0" u="none" strike="noStrike" kern="1200" spc="80" baseline="0" dirty="0">
                <a:effectLst/>
                <a:latin typeface="Georgia" panose="02040502050405020303" pitchFamily="18" charset="0"/>
              </a:rPr>
              <a:t>Education</a:t>
            </a:r>
          </a:p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en-US" sz="3500" b="0" i="0" kern="1200" spc="80" baseline="0" dirty="0">
                <a:latin typeface="Georgia" panose="02040502050405020303" pitchFamily="18" charset="0"/>
              </a:rPr>
              <a:t> </a:t>
            </a:r>
          </a:p>
          <a:p>
            <a:pPr algn="l">
              <a:lnSpc>
                <a:spcPct val="100000"/>
              </a:lnSpc>
              <a:spcAft>
                <a:spcPts val="600"/>
              </a:spcAft>
            </a:pPr>
            <a:endParaRPr lang="en-US" sz="3500" b="0" i="0" kern="1200" spc="80" baseline="0" dirty="0">
              <a:latin typeface="Georgia" panose="02040502050405020303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7DD8895-02D5-0C82-A0C0-9A31BE8332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690915"/>
              </p:ext>
            </p:extLst>
          </p:nvPr>
        </p:nvGraphicFramePr>
        <p:xfrm>
          <a:off x="673277" y="2497742"/>
          <a:ext cx="10167234" cy="3489246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10167234">
                  <a:extLst>
                    <a:ext uri="{9D8B030D-6E8A-4147-A177-3AD203B41FA5}">
                      <a16:colId xmlns:a16="http://schemas.microsoft.com/office/drawing/2014/main" val="747273734"/>
                    </a:ext>
                  </a:extLst>
                </a:gridCol>
              </a:tblGrid>
              <a:tr h="581541">
                <a:tc>
                  <a:txBody>
                    <a:bodyPr/>
                    <a:lstStyle/>
                    <a:p>
                      <a:pPr marL="285750" indent="-285750" algn="l" rtl="0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20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Net enrolment rate in primary/basic education by nationality,</a:t>
                      </a:r>
                      <a:endParaRPr lang="en-US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54689" marR="191017" marT="127345" marB="12734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7273247"/>
                  </a:ext>
                </a:extLst>
              </a:tr>
              <a:tr h="581541">
                <a:tc>
                  <a:txBody>
                    <a:bodyPr/>
                    <a:lstStyle/>
                    <a:p>
                      <a:pPr marL="285750" indent="-285750" algn="l" rtl="0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20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Net enrolment rate in secondary education </a:t>
                      </a:r>
                      <a:endParaRPr lang="en-US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54689" marR="191017" marT="127345" marB="12734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06097"/>
                  </a:ext>
                </a:extLst>
              </a:tr>
              <a:tr h="581541">
                <a:tc>
                  <a:txBody>
                    <a:bodyPr/>
                    <a:lstStyle/>
                    <a:p>
                      <a:pPr marL="285750" indent="-285750" algn="l" rtl="0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20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Adult literacy rates (15+)</a:t>
                      </a:r>
                      <a:endParaRPr lang="en-US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54689" marR="191017" marT="127345" marB="12734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1133041"/>
                  </a:ext>
                </a:extLst>
              </a:tr>
              <a:tr h="581541">
                <a:tc>
                  <a:txBody>
                    <a:bodyPr/>
                    <a:lstStyle/>
                    <a:p>
                      <a:pPr marL="285750" indent="-285750" algn="l" rtl="0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20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Youth literacy rates (15-24)</a:t>
                      </a:r>
                      <a:endParaRPr lang="en-US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54689" marR="191017" marT="127345" marB="12734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880645"/>
                  </a:ext>
                </a:extLst>
              </a:tr>
              <a:tr h="581541">
                <a:tc>
                  <a:txBody>
                    <a:bodyPr/>
                    <a:lstStyle/>
                    <a:p>
                      <a:pPr marL="285750" indent="-285750" algn="l" rtl="0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20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Expenditure on education as a percentage of total government expenditure</a:t>
                      </a:r>
                      <a:endParaRPr lang="en-US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54689" marR="191017" marT="127345" marB="12734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612811"/>
                  </a:ext>
                </a:extLst>
              </a:tr>
              <a:tr h="581541">
                <a:tc>
                  <a:txBody>
                    <a:bodyPr/>
                    <a:lstStyle/>
                    <a:p>
                      <a:pPr marL="285750" indent="-285750" algn="l" rtl="0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20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Government expenditure on education (as a percentage of GDP)</a:t>
                      </a:r>
                      <a:endParaRPr lang="en-US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54689" marR="191017" marT="127345" marB="12734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618052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8109CBC-CC30-C199-0062-E5ABC0B0174D}"/>
              </a:ext>
            </a:extLst>
          </p:cNvPr>
          <p:cNvSpPr txBox="1"/>
          <p:nvPr/>
        </p:nvSpPr>
        <p:spPr>
          <a:xfrm>
            <a:off x="327644" y="1851411"/>
            <a:ext cx="10858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To fill missing years, below indicators were taken directly from UNESCO for all countries</a:t>
            </a:r>
          </a:p>
        </p:txBody>
      </p:sp>
    </p:spTree>
    <p:extLst>
      <p:ext uri="{BB962C8B-B14F-4D97-AF65-F5344CB8AC3E}">
        <p14:creationId xmlns:p14="http://schemas.microsoft.com/office/powerpoint/2010/main" val="2515790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2FA63-6BC7-1D4B-AF79-A5423820F0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  <a:tabLst>
                <a:tab pos="360045" algn="l"/>
                <a:tab pos="629920" algn="l"/>
              </a:tabLst>
            </a:pPr>
            <a:r>
              <a:rPr lang="en-US" sz="4400" b="1" dirty="0">
                <a:latin typeface="Georgia" panose="02040502050405020303" pitchFamily="18" charset="0"/>
                <a:cs typeface="Times New Roman" panose="02020603050405020304" pitchFamily="18" charset="0"/>
              </a:rPr>
              <a:t>Recommendations</a:t>
            </a:r>
            <a:endParaRPr lang="en-US" sz="8000" b="1" i="0" u="none" strike="noStrike" dirty="0">
              <a:effectLst/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258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0FA7E535-BB31-5CDF-9AC3-977B5F1B34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9147" y="557783"/>
            <a:ext cx="10309115" cy="457201"/>
          </a:xfrm>
        </p:spPr>
        <p:txBody>
          <a:bodyPr/>
          <a:lstStyle/>
          <a:p>
            <a:pPr marL="0" indent="0" algn="l">
              <a:spcBef>
                <a:spcPts val="1200"/>
              </a:spcBef>
              <a:buNone/>
              <a:tabLst>
                <a:tab pos="360045" algn="l"/>
                <a:tab pos="629920" algn="l"/>
              </a:tabLst>
            </a:pPr>
            <a:r>
              <a:rPr lang="en-US" sz="3600" b="1" dirty="0">
                <a:latin typeface="Georgia" panose="02040502050405020303" pitchFamily="18" charset="0"/>
                <a:cs typeface="Times New Roman" panose="02020603050405020304" pitchFamily="18" charset="0"/>
              </a:rPr>
              <a:t>Recommendations</a:t>
            </a:r>
            <a:endParaRPr lang="en-US" sz="3600" b="1" i="0" u="none" strike="noStrike" dirty="0">
              <a:effectLst/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F8C2A8-8412-0979-1BF6-B961E25482A4}"/>
              </a:ext>
            </a:extLst>
          </p:cNvPr>
          <p:cNvSpPr txBox="1"/>
          <p:nvPr/>
        </p:nvSpPr>
        <p:spPr>
          <a:xfrm>
            <a:off x="292100" y="1972972"/>
            <a:ext cx="11607800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000" b="0" i="0" u="none" strike="noStrike" baseline="0">
                <a:solidFill>
                  <a:srgbClr val="000000"/>
                </a:solidFill>
                <a:latin typeface="Georgia" panose="02040502050405020303" pitchFamily="18" charset="0"/>
              </a:defRPr>
            </a:lvl1pPr>
          </a:lstStyle>
          <a:p>
            <a:endParaRPr lang="en-US" sz="2500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GB" sz="2500" dirty="0">
                <a:effectLst/>
                <a:ea typeface="Times New Roman" panose="02020603050405020304" pitchFamily="18" charset="0"/>
              </a:rPr>
              <a:t>Regular meeting with focal points</a:t>
            </a:r>
          </a:p>
          <a:p>
            <a:pPr marL="342900" indent="-342900"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GB" sz="2400" dirty="0">
                <a:effectLst/>
                <a:ea typeface="Times New Roman" panose="02020603050405020304" pitchFamily="18" charset="0"/>
              </a:rPr>
              <a:t>Cover all resident population including refugees, migrants, and disabled </a:t>
            </a:r>
            <a:endParaRPr lang="en-US" sz="2400" dirty="0">
              <a:effectLst/>
              <a:ea typeface="Calibri" panose="020F050202020403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2500" dirty="0">
              <a:effectLst/>
              <a:ea typeface="Calibri" panose="020F0502020204030204" pitchFamily="34" charset="0"/>
            </a:endParaRP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049214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2FA63-6BC7-1D4B-AF79-A5423820F0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  <a:tabLst>
                <a:tab pos="360045" algn="l"/>
                <a:tab pos="629920" algn="l"/>
              </a:tabLst>
            </a:pPr>
            <a:r>
              <a:rPr lang="en-US" sz="4400" b="1" dirty="0">
                <a:latin typeface="Georgia" panose="02040502050405020303" pitchFamily="18" charset="0"/>
                <a:cs typeface="Times New Roman" panose="02020603050405020304" pitchFamily="18" charset="0"/>
              </a:rPr>
              <a:t>Questions for discussions </a:t>
            </a:r>
            <a:endParaRPr lang="en-US" sz="8000" b="1" i="0" u="none" strike="noStrike" dirty="0">
              <a:effectLst/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706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0FA7E535-BB31-5CDF-9AC3-977B5F1B34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9147" y="557783"/>
            <a:ext cx="10309115" cy="457201"/>
          </a:xfrm>
        </p:spPr>
        <p:txBody>
          <a:bodyPr/>
          <a:lstStyle/>
          <a:p>
            <a:pPr marL="0" indent="0" algn="l">
              <a:spcBef>
                <a:spcPts val="1200"/>
              </a:spcBef>
              <a:buNone/>
              <a:tabLst>
                <a:tab pos="360045" algn="l"/>
                <a:tab pos="629920" algn="l"/>
              </a:tabLst>
            </a:pPr>
            <a:r>
              <a:rPr lang="en-US" sz="3600" b="1" dirty="0">
                <a:latin typeface="Georgia" panose="02040502050405020303" pitchFamily="18" charset="0"/>
                <a:cs typeface="Times New Roman" panose="02020603050405020304" pitchFamily="18" charset="0"/>
              </a:rPr>
              <a:t>Questions for discussions </a:t>
            </a:r>
            <a:endParaRPr lang="en-US" sz="3600" b="1" i="0" u="none" strike="noStrike" dirty="0">
              <a:effectLst/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822A67-8C40-FE72-635A-C4D1BB82D50D}"/>
              </a:ext>
            </a:extLst>
          </p:cNvPr>
          <p:cNvSpPr txBox="1"/>
          <p:nvPr/>
        </p:nvSpPr>
        <p:spPr>
          <a:xfrm>
            <a:off x="358775" y="2027774"/>
            <a:ext cx="11474450" cy="2939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Georgia" panose="020405020504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What technical assistance is needed to reduce data gaps and increase volume of timely and high-quality data?</a:t>
            </a:r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Georgia" panose="020405020504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you agree on the method that was used for completing data gaps by ESCWA?</a:t>
            </a:r>
          </a:p>
          <a:p>
            <a:pPr marL="642620" marR="0" indent="-285750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  <a:tabLst>
                <a:tab pos="360045" algn="l"/>
                <a:tab pos="629920" algn="l"/>
                <a:tab pos="900430" algn="l"/>
              </a:tabLst>
            </a:pPr>
            <a:endParaRPr lang="en-US" sz="25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Georgia" panose="02040502050405020303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0443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F532B887-2CB9-4B9D-BA26-0A9D8913828F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4" y="756536"/>
            <a:ext cx="11053314" cy="4512888"/>
          </a:xfrm>
        </p:spPr>
        <p:txBody>
          <a:bodyPr/>
          <a:lstStyle/>
          <a:p>
            <a:r>
              <a:rPr lang="en-US" sz="2500" b="1" dirty="0">
                <a:solidFill>
                  <a:srgbClr val="0070C0"/>
                </a:solidFill>
                <a:latin typeface="Georgia" panose="02040502050405020303" pitchFamily="18" charset="0"/>
              </a:rPr>
              <a:t>Thank you</a:t>
            </a:r>
            <a:br>
              <a:rPr lang="en-US" sz="2500" dirty="0">
                <a:solidFill>
                  <a:srgbClr val="0070C0"/>
                </a:solidFill>
                <a:latin typeface="Georgia" panose="02040502050405020303" pitchFamily="18" charset="0"/>
                <a:cs typeface="Calibri" panose="020F0502020204030204" pitchFamily="34" charset="0"/>
              </a:rPr>
            </a:br>
            <a:br>
              <a:rPr lang="en-US" dirty="0">
                <a:solidFill>
                  <a:srgbClr val="0070C0"/>
                </a:solidFill>
                <a:latin typeface="Georgia" panose="02040502050405020303" pitchFamily="18" charset="0"/>
                <a:cs typeface="Calibri" panose="020F0502020204030204" pitchFamily="34" charset="0"/>
              </a:rPr>
            </a:br>
            <a:br>
              <a:rPr lang="en-US" dirty="0">
                <a:solidFill>
                  <a:srgbClr val="0070C0"/>
                </a:solidFill>
                <a:latin typeface="Georgia" panose="02040502050405020303" pitchFamily="18" charset="0"/>
                <a:cs typeface="Calibri" panose="020F0502020204030204" pitchFamily="34" charset="0"/>
              </a:rPr>
            </a:br>
            <a:br>
              <a:rPr lang="en-US" dirty="0">
                <a:solidFill>
                  <a:srgbClr val="0070C0"/>
                </a:solidFill>
                <a:latin typeface="Georgia" panose="02040502050405020303" pitchFamily="18" charset="0"/>
                <a:cs typeface="Calibri" panose="020F0502020204030204" pitchFamily="34" charset="0"/>
              </a:rPr>
            </a:br>
            <a:endParaRPr lang="en-US" dirty="0">
              <a:latin typeface="Georgia" panose="02040502050405020303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150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822FDF0-27A0-4473-889B-848110C176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4551" y="424618"/>
            <a:ext cx="11053313" cy="457201"/>
          </a:xfrm>
        </p:spPr>
        <p:txBody>
          <a:bodyPr/>
          <a:lstStyle/>
          <a:p>
            <a:pPr algn="l"/>
            <a:r>
              <a:rPr lang="en-US" sz="4400" b="1" dirty="0">
                <a:latin typeface="Georgia" panose="02040502050405020303" pitchFamily="18" charset="0"/>
                <a:cs typeface="Sakkal Majalla" panose="02000000000000000000" pitchFamily="2" charset="-78"/>
              </a:rPr>
              <a:t>Plan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B935BA-2DB6-4802-8522-4A5167C54518}"/>
              </a:ext>
            </a:extLst>
          </p:cNvPr>
          <p:cNvSpPr txBox="1"/>
          <p:nvPr/>
        </p:nvSpPr>
        <p:spPr>
          <a:xfrm>
            <a:off x="437809" y="1928169"/>
            <a:ext cx="112081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360045" algn="l"/>
                <a:tab pos="629920" algn="l"/>
              </a:tabLst>
            </a:pPr>
            <a:r>
              <a:rPr lang="en-US" sz="2400" dirty="0">
                <a:latin typeface="Georgia" panose="02040502050405020303" pitchFamily="18" charset="0"/>
              </a:rPr>
              <a:t>Objectives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Georgia" panose="02040502050405020303" pitchFamily="18" charset="0"/>
              </a:rPr>
              <a:t>Solutions and sources used for completing data gaps according to thematic areas and indicators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International sources and Estimates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Georgia" panose="02040502050405020303" pitchFamily="18" charset="0"/>
              </a:rPr>
              <a:t>Recommendations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Georgia" panose="02040502050405020303" pitchFamily="18" charset="0"/>
              </a:rPr>
              <a:t>Questions for discussion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1538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822FDF0-27A0-4473-889B-848110C176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295" y="507168"/>
            <a:ext cx="11053313" cy="457201"/>
          </a:xfrm>
        </p:spPr>
        <p:txBody>
          <a:bodyPr/>
          <a:lstStyle/>
          <a:p>
            <a:pPr algn="l"/>
            <a:r>
              <a:rPr lang="en-US" sz="4400" b="1" dirty="0">
                <a:latin typeface="Georgia" panose="02040502050405020303" pitchFamily="18" charset="0"/>
                <a:cs typeface="Sakkal Majalla" panose="02000000000000000000" pitchFamily="2" charset="-78"/>
              </a:rPr>
              <a:t>Objectives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34DB1C-FDF4-BA7A-8DA0-9506D4BA3C57}"/>
              </a:ext>
            </a:extLst>
          </p:cNvPr>
          <p:cNvSpPr txBox="1"/>
          <p:nvPr/>
        </p:nvSpPr>
        <p:spPr>
          <a:xfrm>
            <a:off x="731661" y="2182832"/>
            <a:ext cx="838939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360045" algn="l"/>
                <a:tab pos="629920" algn="l"/>
              </a:tabLst>
            </a:pPr>
            <a:r>
              <a:rPr lang="en-US" sz="2400" dirty="0">
                <a:latin typeface="Georgia" panose="02040502050405020303" pitchFamily="18" charset="0"/>
              </a:rPr>
              <a:t>To update ESCWA database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360045" algn="l"/>
                <a:tab pos="629920" algn="l"/>
              </a:tabLst>
            </a:pPr>
            <a:r>
              <a:rPr lang="en-US" sz="2400" dirty="0">
                <a:latin typeface="Georgia" panose="02040502050405020303" pitchFamily="18" charset="0"/>
              </a:rPr>
              <a:t>To complete missing years data, review and update existing data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tabLst>
                <a:tab pos="360045" algn="l"/>
                <a:tab pos="629920" algn="l"/>
              </a:tabLst>
            </a:pPr>
            <a:endParaRPr lang="en-US" sz="2400" dirty="0">
              <a:latin typeface="Georgia" panose="02040502050405020303" pitchFamily="18" charset="0"/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tabLst>
                <a:tab pos="360045" algn="l"/>
                <a:tab pos="629920" algn="l"/>
              </a:tabLst>
            </a:pPr>
            <a:endParaRPr lang="en-US" sz="2400" dirty="0">
              <a:latin typeface="Georgia" panose="02040502050405020303" pitchFamily="18" charset="0"/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tabLst>
                <a:tab pos="360045" algn="l"/>
                <a:tab pos="629920" algn="l"/>
              </a:tabLst>
            </a:pPr>
            <a:endParaRPr lang="en-US" sz="2400" dirty="0"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4375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234DB1C-FDF4-BA7A-8DA0-9506D4BA3C57}"/>
              </a:ext>
            </a:extLst>
          </p:cNvPr>
          <p:cNvSpPr txBox="1"/>
          <p:nvPr/>
        </p:nvSpPr>
        <p:spPr>
          <a:xfrm>
            <a:off x="638295" y="2388315"/>
            <a:ext cx="1035114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360045" algn="l"/>
                <a:tab pos="629920" algn="l"/>
              </a:tabLst>
            </a:pPr>
            <a:r>
              <a:rPr lang="en-US" sz="2400" dirty="0">
                <a:latin typeface="Georgia" panose="02040502050405020303" pitchFamily="18" charset="0"/>
              </a:rPr>
              <a:t>Statistical Committee and TAG meeting decisions </a:t>
            </a:r>
          </a:p>
          <a:p>
            <a:pPr>
              <a:spcBef>
                <a:spcPts val="1200"/>
              </a:spcBef>
              <a:tabLst>
                <a:tab pos="360045" algn="l"/>
                <a:tab pos="629920" algn="l"/>
              </a:tabLst>
            </a:pPr>
            <a:r>
              <a:rPr lang="en-US" sz="2400" dirty="0">
                <a:latin typeface="Georgia" panose="02040502050405020303" pitchFamily="18" charset="0"/>
              </a:rPr>
              <a:t> ‘</a:t>
            </a:r>
            <a:r>
              <a:rPr lang="en-GB" sz="2400" u="none" strike="noStrike" kern="0" spc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Stressed the importance of taking the data from national statistical centres’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360045" algn="l"/>
                <a:tab pos="629920" algn="l"/>
              </a:tabLst>
            </a:pPr>
            <a:r>
              <a:rPr lang="en-US" sz="2400" dirty="0">
                <a:latin typeface="Georgia" panose="02040502050405020303" pitchFamily="18" charset="0"/>
              </a:rPr>
              <a:t>On the other hand, we are expected to fill all data gaps  and ESCWA management expects data to be as complete as possible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360045" algn="l"/>
                <a:tab pos="629920" algn="l"/>
              </a:tabLst>
            </a:pPr>
            <a:r>
              <a:rPr lang="en-US" sz="2400" dirty="0">
                <a:latin typeface="Georgia" panose="02040502050405020303" pitchFamily="18" charset="0"/>
              </a:rPr>
              <a:t>Therefore, we have two options;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2400" dirty="0">
                <a:latin typeface="Georgia" panose="02040502050405020303" pitchFamily="18" charset="0"/>
              </a:rPr>
              <a:t>ESCWA estimates 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2400" dirty="0">
                <a:latin typeface="Georgia" panose="02040502050405020303" pitchFamily="18" charset="0"/>
              </a:rPr>
              <a:t>data from other international organizations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tabLst>
                <a:tab pos="360045" algn="l"/>
                <a:tab pos="629920" algn="l"/>
              </a:tabLst>
            </a:pPr>
            <a:endParaRPr lang="en-US" sz="2400" dirty="0"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1F0EB80-D1CD-01E3-1AD3-CE94C34C11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Why fill the gaps?</a:t>
            </a:r>
          </a:p>
        </p:txBody>
      </p:sp>
    </p:spTree>
    <p:extLst>
      <p:ext uri="{BB962C8B-B14F-4D97-AF65-F5344CB8AC3E}">
        <p14:creationId xmlns:p14="http://schemas.microsoft.com/office/powerpoint/2010/main" val="2227712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822FDF0-27A0-4473-889B-848110C176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5726" y="365533"/>
            <a:ext cx="11694764" cy="885205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1200"/>
              </a:spcBef>
              <a:tabLst>
                <a:tab pos="360045" algn="l"/>
                <a:tab pos="629920" algn="l"/>
              </a:tabLst>
            </a:pPr>
            <a:r>
              <a:rPr lang="en-US" sz="3500" b="1" dirty="0">
                <a:latin typeface="Georgia" panose="02040502050405020303" pitchFamily="18" charset="0"/>
              </a:rPr>
              <a:t>Countries responding to the ESCWA questionnaires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34DB1C-FDF4-BA7A-8DA0-9506D4BA3C57}"/>
              </a:ext>
            </a:extLst>
          </p:cNvPr>
          <p:cNvSpPr txBox="1"/>
          <p:nvPr/>
        </p:nvSpPr>
        <p:spPr>
          <a:xfrm>
            <a:off x="788810" y="1941532"/>
            <a:ext cx="10580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tabLst>
                <a:tab pos="360045" algn="l"/>
                <a:tab pos="629920" algn="l"/>
              </a:tabLst>
            </a:pPr>
            <a:endParaRPr lang="en-US" sz="2400" dirty="0"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6B7F75E8-5959-62B3-211E-22BF65A732C6}"/>
              </a:ext>
            </a:extLst>
          </p:cNvPr>
          <p:cNvSpPr txBox="1">
            <a:spLocks/>
          </p:cNvSpPr>
          <p:nvPr/>
        </p:nvSpPr>
        <p:spPr>
          <a:xfrm>
            <a:off x="229788" y="1431607"/>
            <a:ext cx="4522298" cy="45549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3600" b="0" i="0" kern="1200" spc="8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tabLst>
                <a:tab pos="360045" algn="l"/>
                <a:tab pos="629920" algn="l"/>
              </a:tabLst>
            </a:pPr>
            <a:r>
              <a:rPr lang="en-US" sz="2000" b="1" dirty="0">
                <a:solidFill>
                  <a:srgbClr val="0070C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2019-2020</a:t>
            </a:r>
          </a:p>
          <a:p>
            <a:pPr>
              <a:spcBef>
                <a:spcPts val="1200"/>
              </a:spcBef>
              <a:tabLst>
                <a:tab pos="360045" algn="l"/>
                <a:tab pos="629920" algn="l"/>
              </a:tabLst>
            </a:pPr>
            <a:endParaRPr lang="en-US" sz="2000" b="1" dirty="0">
              <a:solidFill>
                <a:srgbClr val="0070C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4BB3DEC4-7096-4733-CFD4-E11E07D2A54C}"/>
              </a:ext>
            </a:extLst>
          </p:cNvPr>
          <p:cNvSpPr txBox="1">
            <a:spLocks/>
          </p:cNvSpPr>
          <p:nvPr/>
        </p:nvSpPr>
        <p:spPr>
          <a:xfrm>
            <a:off x="4307719" y="1458825"/>
            <a:ext cx="6526288" cy="455490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lang="en-US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lang="en-US"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lang="en-US"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lang="en-US"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lang="en-US" sz="11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Font typeface="Garamond" pitchFamily="18" charset="0"/>
              <a:buNone/>
              <a:tabLst>
                <a:tab pos="360045" algn="l"/>
                <a:tab pos="629920" algn="l"/>
              </a:tabLst>
            </a:pPr>
            <a:r>
              <a:rPr lang="en-US" b="1" dirty="0">
                <a:solidFill>
                  <a:srgbClr val="0070C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2021-2022</a:t>
            </a:r>
          </a:p>
          <a:p>
            <a:pPr marL="0" indent="0" algn="ctr">
              <a:spcBef>
                <a:spcPts val="1200"/>
              </a:spcBef>
              <a:buFont typeface="Garamond" pitchFamily="18" charset="0"/>
              <a:buNone/>
              <a:tabLst>
                <a:tab pos="360045" algn="l"/>
                <a:tab pos="629920" algn="l"/>
              </a:tabLst>
            </a:pPr>
            <a:endParaRPr lang="en-US" b="1" dirty="0">
              <a:solidFill>
                <a:srgbClr val="0070C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D10EB7CB-B20C-6E5F-6118-6018ABC090B9}"/>
              </a:ext>
            </a:extLst>
          </p:cNvPr>
          <p:cNvSpPr txBox="1">
            <a:spLocks/>
          </p:cNvSpPr>
          <p:nvPr/>
        </p:nvSpPr>
        <p:spPr>
          <a:xfrm>
            <a:off x="1544561" y="1844173"/>
            <a:ext cx="3350573" cy="4421168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lang="en-US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lang="en-US"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lang="en-US"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lang="en-US"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lang="en-US" sz="11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Bahrain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Iraq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Jordan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Kuwait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Morocco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Oman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Palestine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Saudi Arabia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Tunisia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United Arab Emirates 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Yemen</a:t>
            </a:r>
          </a:p>
          <a:p>
            <a:pPr marL="0" indent="0">
              <a:spcBef>
                <a:spcPts val="1200"/>
              </a:spcBef>
              <a:buNone/>
              <a:tabLst>
                <a:tab pos="360045" algn="l"/>
                <a:tab pos="629920" algn="l"/>
              </a:tabLst>
            </a:pPr>
            <a:endParaRPr lang="en-US" sz="1600" b="1" dirty="0">
              <a:solidFill>
                <a:srgbClr val="0070C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  <a:tabLst>
                <a:tab pos="360045" algn="l"/>
                <a:tab pos="629920" algn="l"/>
              </a:tabLst>
            </a:pPr>
            <a:endParaRPr lang="en-US" sz="1600" b="1" dirty="0">
              <a:solidFill>
                <a:srgbClr val="0070C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F475C64E-B2CE-03F8-2752-DCF6E91D7CA5}"/>
              </a:ext>
            </a:extLst>
          </p:cNvPr>
          <p:cNvSpPr txBox="1">
            <a:spLocks/>
          </p:cNvSpPr>
          <p:nvPr/>
        </p:nvSpPr>
        <p:spPr>
          <a:xfrm>
            <a:off x="6899402" y="1941532"/>
            <a:ext cx="2978416" cy="4093734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lang="en-US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lang="en-US"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lang="en-US"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lang="en-US"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lang="en-US" sz="11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Egypt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Jordan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Kuwait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Mauritania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Oman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Palestine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Qatar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tabLst>
                <a:tab pos="360045" algn="l"/>
                <a:tab pos="629920" algn="l"/>
              </a:tabLst>
            </a:pP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Saudi Arabia</a:t>
            </a:r>
          </a:p>
          <a:p>
            <a:pPr marL="0" indent="0">
              <a:spcBef>
                <a:spcPts val="1200"/>
              </a:spcBef>
              <a:buNone/>
              <a:tabLst>
                <a:tab pos="360045" algn="l"/>
                <a:tab pos="629920" algn="l"/>
              </a:tabLst>
            </a:pPr>
            <a:endParaRPr lang="en-US" sz="1600" b="1" dirty="0">
              <a:solidFill>
                <a:srgbClr val="0070C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  <a:tabLst>
                <a:tab pos="360045" algn="l"/>
                <a:tab pos="629920" algn="l"/>
              </a:tabLst>
            </a:pPr>
            <a:endParaRPr lang="en-US" sz="1600" b="1" dirty="0">
              <a:solidFill>
                <a:srgbClr val="0070C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584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BB935BA-2DB6-4802-8522-4A5167C54518}"/>
              </a:ext>
            </a:extLst>
          </p:cNvPr>
          <p:cNvSpPr txBox="1"/>
          <p:nvPr/>
        </p:nvSpPr>
        <p:spPr>
          <a:xfrm>
            <a:off x="544970" y="2320480"/>
            <a:ext cx="1019008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360045" algn="l"/>
                <a:tab pos="629920" algn="l"/>
              </a:tabLst>
            </a:pPr>
            <a:r>
              <a:rPr lang="en-US" sz="2400" dirty="0"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Estimates were made for population size, and some health indicators</a:t>
            </a: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360045" algn="l"/>
                <a:tab pos="629920" algn="l"/>
              </a:tabLst>
            </a:pPr>
            <a:r>
              <a:rPr lang="en-US" sz="2400" dirty="0"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No estimates were made for other thematic areas (labour, culture, education, poverty, housing)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360045" algn="l"/>
                <a:tab pos="629920" algn="l"/>
              </a:tabLst>
            </a:pPr>
            <a:r>
              <a:rPr lang="en-US" sz="2400" dirty="0"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Estimations were made based on national data, international data or both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360045" algn="l"/>
                <a:tab pos="629920" algn="l"/>
              </a:tabLst>
            </a:pPr>
            <a:r>
              <a:rPr lang="en-US" sz="2400" dirty="0">
                <a:latin typeface="Georgia" panose="02040502050405020303" pitchFamily="18" charset="0"/>
                <a:cs typeface="Times New Roman" panose="02020603050405020304" pitchFamily="18" charset="0"/>
              </a:rPr>
              <a:t>To fill missing years, indicators were taken directly or calculated from custodian agencies’ data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360045" algn="l"/>
                <a:tab pos="629920" algn="l"/>
              </a:tabLst>
            </a:pPr>
            <a:endParaRPr lang="en-US" sz="2400" dirty="0"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tabLst>
                <a:tab pos="360045" algn="l"/>
                <a:tab pos="629920" algn="l"/>
              </a:tabLst>
            </a:pPr>
            <a:endParaRPr lang="en-US" sz="2400" dirty="0"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tabLst>
                <a:tab pos="360045" algn="l"/>
                <a:tab pos="629920" algn="l"/>
              </a:tabLst>
            </a:pPr>
            <a:endParaRPr lang="en-US" sz="2400" dirty="0">
              <a:effectLst/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8EE917-6CEF-5A28-5B8F-86E09CC434C4}"/>
              </a:ext>
            </a:extLst>
          </p:cNvPr>
          <p:cNvSpPr txBox="1"/>
          <p:nvPr/>
        </p:nvSpPr>
        <p:spPr>
          <a:xfrm>
            <a:off x="727752" y="474017"/>
            <a:ext cx="10736495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500" b="1" dirty="0">
                <a:solidFill>
                  <a:schemeClr val="bg1"/>
                </a:solidFill>
                <a:latin typeface="Georgia" panose="02040502050405020303" pitchFamily="18" charset="0"/>
                <a:cs typeface="Sakkal Majalla" panose="02000000000000000000" pitchFamily="2" charset="-78"/>
              </a:rPr>
              <a:t>What we did so far to fill the data gaps</a:t>
            </a:r>
          </a:p>
        </p:txBody>
      </p:sp>
    </p:spTree>
    <p:extLst>
      <p:ext uri="{BB962C8B-B14F-4D97-AF65-F5344CB8AC3E}">
        <p14:creationId xmlns:p14="http://schemas.microsoft.com/office/powerpoint/2010/main" val="353323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2FA63-6BC7-1D4B-AF79-A5423820F0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fr-FR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INTERNATIONAL SOURCES</a:t>
            </a:r>
            <a:br>
              <a:rPr lang="fr-FR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</a:br>
            <a:r>
              <a:rPr lang="en-US" sz="4400" dirty="0">
                <a:latin typeface="Georgia" panose="02040502050405020303" pitchFamily="18" charset="0"/>
              </a:rPr>
              <a:t>Custodian Agencies</a:t>
            </a:r>
            <a:endParaRPr lang="en-US" dirty="0">
              <a:effectLst/>
              <a:latin typeface="Georgia" panose="02040502050405020303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443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0FA7E535-BB31-5CDF-9AC3-977B5F1B34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 fontAlgn="b"/>
            <a:r>
              <a:rPr lang="en-US" b="1" dirty="0">
                <a:latin typeface="Georgia" panose="02040502050405020303" pitchFamily="18" charset="0"/>
              </a:rPr>
              <a:t>Population-UNDESA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22269A5-1B7F-63DA-5381-32DAD4FF62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822488"/>
              </p:ext>
            </p:extLst>
          </p:nvPr>
        </p:nvGraphicFramePr>
        <p:xfrm>
          <a:off x="279400" y="2536184"/>
          <a:ext cx="7777466" cy="2726081"/>
        </p:xfrm>
        <a:graphic>
          <a:graphicData uri="http://schemas.openxmlformats.org/drawingml/2006/table">
            <a:tbl>
              <a:tblPr/>
              <a:tblGrid>
                <a:gridCol w="7777466">
                  <a:extLst>
                    <a:ext uri="{9D8B030D-6E8A-4147-A177-3AD203B41FA5}">
                      <a16:colId xmlns:a16="http://schemas.microsoft.com/office/drawing/2014/main" val="1663909145"/>
                    </a:ext>
                  </a:extLst>
                </a:gridCol>
              </a:tblGrid>
              <a:tr h="573894">
                <a:tc>
                  <a:txBody>
                    <a:bodyPr/>
                    <a:lstStyle/>
                    <a:p>
                      <a:pPr marL="342900" indent="-342900" algn="l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Total fertility rates among women aged 15-49 (births per women 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584578"/>
                  </a:ext>
                </a:extLst>
              </a:tr>
              <a:tr h="573894">
                <a:tc>
                  <a:txBody>
                    <a:bodyPr/>
                    <a:lstStyle/>
                    <a:p>
                      <a:pPr marL="342900" indent="-342900" algn="l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Age specific fertility rates (births per 1,000 women aged 15-4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5857114"/>
                  </a:ext>
                </a:extLst>
              </a:tr>
              <a:tr h="573894">
                <a:tc>
                  <a:txBody>
                    <a:bodyPr/>
                    <a:lstStyle/>
                    <a:p>
                      <a:pPr marL="342900" indent="-342900" algn="l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Life expectancy at birth for total population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5741904"/>
                  </a:ext>
                </a:extLst>
              </a:tr>
              <a:tr h="573894">
                <a:tc>
                  <a:txBody>
                    <a:bodyPr/>
                    <a:lstStyle/>
                    <a:p>
                      <a:pPr marL="342900" indent="-342900" algn="l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Infant (&lt;1) mortality rates by sex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644231"/>
                  </a:ext>
                </a:extLst>
              </a:tr>
              <a:tr h="430505">
                <a:tc>
                  <a:txBody>
                    <a:bodyPr/>
                    <a:lstStyle/>
                    <a:p>
                      <a:pPr marL="342900" indent="-342900" algn="l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Children (&lt;5) mortality rates by sex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70917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083DC32-860E-C36C-C465-FED287A68935}"/>
              </a:ext>
            </a:extLst>
          </p:cNvPr>
          <p:cNvSpPr txBox="1"/>
          <p:nvPr/>
        </p:nvSpPr>
        <p:spPr>
          <a:xfrm>
            <a:off x="298451" y="2094452"/>
            <a:ext cx="1828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Georgia" panose="02040502050405020303" pitchFamily="18" charset="0"/>
              </a:rPr>
              <a:t>Indicators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66B62D-5179-F086-52A9-947D0C97A132}"/>
              </a:ext>
            </a:extLst>
          </p:cNvPr>
          <p:cNvSpPr txBox="1"/>
          <p:nvPr/>
        </p:nvSpPr>
        <p:spPr>
          <a:xfrm>
            <a:off x="298451" y="1471307"/>
            <a:ext cx="1099184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To fill missing years, below indicators were taken directly from UNDESA for all countries</a:t>
            </a:r>
          </a:p>
        </p:txBody>
      </p:sp>
    </p:spTree>
    <p:extLst>
      <p:ext uri="{BB962C8B-B14F-4D97-AF65-F5344CB8AC3E}">
        <p14:creationId xmlns:p14="http://schemas.microsoft.com/office/powerpoint/2010/main" val="2746888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3">
            <a:extLst>
              <a:ext uri="{FF2B5EF4-FFF2-40B4-BE49-F238E27FC236}">
                <a16:creationId xmlns:a16="http://schemas.microsoft.com/office/drawing/2014/main" id="{39216FEA-FE47-4516-C297-4BE0CB8A1BCA}"/>
              </a:ext>
            </a:extLst>
          </p:cNvPr>
          <p:cNvSpPr txBox="1">
            <a:spLocks/>
          </p:cNvSpPr>
          <p:nvPr/>
        </p:nvSpPr>
        <p:spPr>
          <a:xfrm>
            <a:off x="428497" y="565398"/>
            <a:ext cx="1030911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3600" b="0" i="0" kern="1200" spc="8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Georgia" panose="02040502050405020303" pitchFamily="18" charset="0"/>
              </a:rPr>
              <a:t>Labour-ILO</a:t>
            </a:r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457F516-6593-08A0-178F-EDFA303FFC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766325"/>
              </p:ext>
            </p:extLst>
          </p:nvPr>
        </p:nvGraphicFramePr>
        <p:xfrm>
          <a:off x="603250" y="2705100"/>
          <a:ext cx="9620250" cy="3276119"/>
        </p:xfrm>
        <a:graphic>
          <a:graphicData uri="http://schemas.openxmlformats.org/drawingml/2006/table">
            <a:tbl>
              <a:tblPr/>
              <a:tblGrid>
                <a:gridCol w="9620250">
                  <a:extLst>
                    <a:ext uri="{9D8B030D-6E8A-4147-A177-3AD203B41FA5}">
                      <a16:colId xmlns:a16="http://schemas.microsoft.com/office/drawing/2014/main" val="1131048054"/>
                    </a:ext>
                  </a:extLst>
                </a:gridCol>
              </a:tblGrid>
              <a:tr h="2978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Indicators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4701771"/>
                  </a:ext>
                </a:extLst>
              </a:tr>
              <a:tr h="297829">
                <a:tc>
                  <a:txBody>
                    <a:bodyPr/>
                    <a:lstStyle/>
                    <a:p>
                      <a:pPr marL="285750" indent="-285750" algn="l" rtl="0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Labor force participation rate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4122039"/>
                  </a:ext>
                </a:extLst>
              </a:tr>
              <a:tr h="297829">
                <a:tc>
                  <a:txBody>
                    <a:bodyPr/>
                    <a:lstStyle/>
                    <a:p>
                      <a:pPr marL="285750" indent="-285750" algn="l" rtl="0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Percentage of young people (aged 15-24) outside education, training and work (NEET)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953172"/>
                  </a:ext>
                </a:extLst>
              </a:tr>
              <a:tr h="297829">
                <a:tc>
                  <a:txBody>
                    <a:bodyPr/>
                    <a:lstStyle/>
                    <a:p>
                      <a:pPr marL="285750" indent="-285750" algn="l" rtl="0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Persons outside the labour force distribution by country, reason for inactivity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9358308"/>
                  </a:ext>
                </a:extLst>
              </a:tr>
              <a:tr h="297829">
                <a:tc>
                  <a:txBody>
                    <a:bodyPr/>
                    <a:lstStyle/>
                    <a:p>
                      <a:pPr marL="285750" indent="-285750" algn="l" rtl="0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Employment status by country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749243"/>
                  </a:ext>
                </a:extLst>
              </a:tr>
              <a:tr h="297829">
                <a:tc>
                  <a:txBody>
                    <a:bodyPr/>
                    <a:lstStyle/>
                    <a:p>
                      <a:pPr marL="285750" indent="-285750" algn="l" rtl="0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i="0" u="none" strike="noStrike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Employment, by economic activity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270172"/>
                  </a:ext>
                </a:extLst>
              </a:tr>
              <a:tr h="297829">
                <a:tc>
                  <a:txBody>
                    <a:bodyPr/>
                    <a:lstStyle/>
                    <a:p>
                      <a:pPr marL="285750" indent="-285750" algn="l" rtl="0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i="0" u="none" strike="noStrike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Employment, by main occupations (%)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5170399"/>
                  </a:ext>
                </a:extLst>
              </a:tr>
              <a:tr h="297829">
                <a:tc>
                  <a:txBody>
                    <a:bodyPr/>
                    <a:lstStyle/>
                    <a:p>
                      <a:pPr marL="285750" indent="-285750" algn="l" rtl="0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i="0" u="none" strike="noStrike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Employment, by economic sector (%)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111743"/>
                  </a:ext>
                </a:extLst>
              </a:tr>
              <a:tr h="297829">
                <a:tc>
                  <a:txBody>
                    <a:bodyPr/>
                    <a:lstStyle/>
                    <a:p>
                      <a:pPr marL="285750" indent="-285750" algn="l" rtl="0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Employment-to-population ratio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812951"/>
                  </a:ext>
                </a:extLst>
              </a:tr>
              <a:tr h="297829">
                <a:tc>
                  <a:txBody>
                    <a:bodyPr/>
                    <a:lstStyle/>
                    <a:p>
                      <a:pPr marL="285750" indent="-285750" algn="l" rtl="0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Unemployment rate by country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207097"/>
                  </a:ext>
                </a:extLst>
              </a:tr>
              <a:tr h="297829">
                <a:tc>
                  <a:txBody>
                    <a:bodyPr/>
                    <a:lstStyle/>
                    <a:p>
                      <a:pPr marL="285750" indent="-285750" algn="l" rtl="0" fontAlgn="b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Percentage of Children aged 5-17 engaged in child labor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901389"/>
                  </a:ext>
                </a:extLst>
              </a:tr>
            </a:tbl>
          </a:graphicData>
        </a:graphic>
      </p:graphicFrame>
      <p:sp>
        <p:nvSpPr>
          <p:cNvPr id="10" name="Subtitle 3">
            <a:extLst>
              <a:ext uri="{FF2B5EF4-FFF2-40B4-BE49-F238E27FC236}">
                <a16:creationId xmlns:a16="http://schemas.microsoft.com/office/drawing/2014/main" id="{D7F75078-B171-2F51-3869-CA5F7687928F}"/>
              </a:ext>
            </a:extLst>
          </p:cNvPr>
          <p:cNvSpPr txBox="1">
            <a:spLocks/>
          </p:cNvSpPr>
          <p:nvPr/>
        </p:nvSpPr>
        <p:spPr>
          <a:xfrm>
            <a:off x="514350" y="1867148"/>
            <a:ext cx="1030911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3600" b="0" i="0" kern="1200" spc="8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To fill missing years, below indicators were taken directly from ILO database or calculated from ILO data for all countries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2787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ESCWA">
      <a:dk1>
        <a:srgbClr val="000000"/>
      </a:dk1>
      <a:lt1>
        <a:srgbClr val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CWA_Logo-Motto_PPT-En" id="{C0494A47-6240-984D-9060-4FB25B993CA0}" vid="{EAC04F47-4198-5B4C-8F78-8372780C2E3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DC9717E1C14144A678B5BB6ED3A978" ma:contentTypeVersion="13" ma:contentTypeDescription="Create a new document." ma:contentTypeScope="" ma:versionID="7329a12aa77c3c5208e22657b5f34ad9">
  <xsd:schema xmlns:xsd="http://www.w3.org/2001/XMLSchema" xmlns:xs="http://www.w3.org/2001/XMLSchema" xmlns:p="http://schemas.microsoft.com/office/2006/metadata/properties" xmlns:ns2="5f6722c4-4b54-4565-9073-6b2cdb56319d" xmlns:ns3="015a1b56-f9db-44b0-a971-80694ead8fc0" targetNamespace="http://schemas.microsoft.com/office/2006/metadata/properties" ma:root="true" ma:fieldsID="22adb9f34e21f7054d59ce5d922990e6" ns2:_="" ns3:_="">
    <xsd:import namespace="5f6722c4-4b54-4565-9073-6b2cdb56319d"/>
    <xsd:import namespace="015a1b56-f9db-44b0-a971-80694ead8f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6722c4-4b54-4565-9073-6b2cdb5631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a1b56-f9db-44b0-a971-80694ead8fc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673FB7-D82F-47ED-B582-B39102638D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6722c4-4b54-4565-9073-6b2cdb56319d"/>
    <ds:schemaRef ds:uri="015a1b56-f9db-44b0-a971-80694ead8f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6BCA3F-5F10-4B2F-BA4E-1D316E1134C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A20A0BD-7E7D-4396-BB87-6BFB9BD0EB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ESCWA_Logo-Motto_PPT-En-V2</Template>
  <TotalTime>14441</TotalTime>
  <Words>693</Words>
  <Application>Microsoft Office PowerPoint</Application>
  <PresentationFormat>Widescreen</PresentationFormat>
  <Paragraphs>126</Paragraphs>
  <Slides>19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Garamond</vt:lpstr>
      <vt:lpstr>Georgia</vt:lpstr>
      <vt:lpstr>Selawik Light</vt:lpstr>
      <vt:lpstr>Times New Roman</vt:lpstr>
      <vt:lpstr>Wingdings</vt:lpstr>
      <vt:lpstr>SavonVTI</vt:lpstr>
      <vt:lpstr>Data gaps: Possible solutions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INTERNATIONAL SOURCES Custodian Agencies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Recommendations</vt:lpstr>
      <vt:lpstr>PowerPoint Presentation</vt:lpstr>
      <vt:lpstr>Questions for discussions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Committee Fourteenth session</dc:title>
  <dc:creator>Wafa Aboul Hosn</dc:creator>
  <cp:lastModifiedBy>Dina Karanouh</cp:lastModifiedBy>
  <cp:revision>757</cp:revision>
  <dcterms:created xsi:type="dcterms:W3CDTF">2021-02-01T13:11:06Z</dcterms:created>
  <dcterms:modified xsi:type="dcterms:W3CDTF">2023-03-06T14:51:34Z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0x0101006BDC9717E1C14144A678B5BB6ED3A978</vt:lpwstr>
  </property>
</Properties>
</file>