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44" r:id="rId7"/>
  </p:sldMasterIdLst>
  <p:notesMasterIdLst>
    <p:notesMasterId r:id="rId26"/>
  </p:notesMasterIdLst>
  <p:handoutMasterIdLst>
    <p:handoutMasterId r:id="rId27"/>
  </p:handoutMasterIdLst>
  <p:sldIdLst>
    <p:sldId id="391" r:id="rId8"/>
    <p:sldId id="392" r:id="rId9"/>
    <p:sldId id="393" r:id="rId10"/>
    <p:sldId id="375" r:id="rId11"/>
    <p:sldId id="396" r:id="rId12"/>
    <p:sldId id="258" r:id="rId13"/>
    <p:sldId id="395" r:id="rId14"/>
    <p:sldId id="386" r:id="rId15"/>
    <p:sldId id="388" r:id="rId16"/>
    <p:sldId id="359" r:id="rId17"/>
    <p:sldId id="360" r:id="rId18"/>
    <p:sldId id="364" r:id="rId19"/>
    <p:sldId id="399" r:id="rId20"/>
    <p:sldId id="366" r:id="rId21"/>
    <p:sldId id="370" r:id="rId22"/>
    <p:sldId id="371" r:id="rId23"/>
    <p:sldId id="397" r:id="rId24"/>
    <p:sldId id="40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6D7F"/>
    <a:srgbClr val="817BD3"/>
    <a:srgbClr val="A98EC0"/>
    <a:srgbClr val="FFFFFF"/>
    <a:srgbClr val="B84585"/>
    <a:srgbClr val="A53E78"/>
    <a:srgbClr val="B349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23" autoAdjust="0"/>
    <p:restoredTop sz="94660"/>
  </p:normalViewPr>
  <p:slideViewPr>
    <p:cSldViewPr snapToGrid="0">
      <p:cViewPr varScale="1">
        <p:scale>
          <a:sx n="112" d="100"/>
          <a:sy n="112" d="100"/>
        </p:scale>
        <p:origin x="186" y="102"/>
      </p:cViewPr>
      <p:guideLst>
        <p:guide orient="horz" pos="2160"/>
        <p:guide pos="3840"/>
      </p:guideLst>
    </p:cSldViewPr>
  </p:slideViewPr>
  <p:notesTextViewPr>
    <p:cViewPr>
      <p:scale>
        <a:sx n="1" d="1"/>
        <a:sy n="1" d="1"/>
      </p:scale>
      <p:origin x="0" y="0"/>
    </p:cViewPr>
  </p:notesTextViewPr>
  <p:notesViewPr>
    <p:cSldViewPr snapToGrid="0">
      <p:cViewPr varScale="1">
        <p:scale>
          <a:sx n="42" d="100"/>
          <a:sy n="42" d="100"/>
        </p:scale>
        <p:origin x="2501"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C213C5-1C1D-4F5A-A253-EE79E14ECD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A7084F9-53A1-4FD6-B442-EF380CD332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FC0E0B-2F0E-4DB7-9196-115056FECD16}" type="datetimeFigureOut">
              <a:rPr lang="en-US" smtClean="0"/>
              <a:t>11/23/2021</a:t>
            </a:fld>
            <a:endParaRPr lang="en-US"/>
          </a:p>
        </p:txBody>
      </p:sp>
      <p:sp>
        <p:nvSpPr>
          <p:cNvPr id="4" name="Footer Placeholder 3">
            <a:extLst>
              <a:ext uri="{FF2B5EF4-FFF2-40B4-BE49-F238E27FC236}">
                <a16:creationId xmlns:a16="http://schemas.microsoft.com/office/drawing/2014/main" id="{CCB494A9-92AA-4C91-A69F-BA1247DFD1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3238DAF-C403-45AA-975B-954F68335C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7702DC-D150-4046-BE23-6CD501BF4711}" type="slidenum">
              <a:rPr lang="en-US" smtClean="0"/>
              <a:t>‹#›</a:t>
            </a:fld>
            <a:endParaRPr lang="en-US"/>
          </a:p>
        </p:txBody>
      </p:sp>
    </p:spTree>
    <p:extLst>
      <p:ext uri="{BB962C8B-B14F-4D97-AF65-F5344CB8AC3E}">
        <p14:creationId xmlns:p14="http://schemas.microsoft.com/office/powerpoint/2010/main" val="1347874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2A2063-08D4-3441-B6BB-3795AE2AB897}" type="datetimeFigureOut">
              <a:rPr lang="de-DE" smtClean="0"/>
              <a:t>23.11.2021</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28F2CE-A81E-DC47-87BD-C80505AA359D}" type="slidenum">
              <a:rPr lang="de-DE" smtClean="0"/>
              <a:t>‹#›</a:t>
            </a:fld>
            <a:endParaRPr lang="de-DE"/>
          </a:p>
        </p:txBody>
      </p:sp>
    </p:spTree>
    <p:extLst>
      <p:ext uri="{BB962C8B-B14F-4D97-AF65-F5344CB8AC3E}">
        <p14:creationId xmlns:p14="http://schemas.microsoft.com/office/powerpoint/2010/main" val="2461999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Bacgkround</a:t>
            </a:r>
            <a:r>
              <a:rPr lang="en-US" b="1" dirty="0"/>
              <a:t> &amp; Objective (1 min)</a:t>
            </a:r>
          </a:p>
          <a:p>
            <a:endParaRPr lang="en-US" dirty="0"/>
          </a:p>
          <a:p>
            <a:r>
              <a:rPr lang="en-US" dirty="0"/>
              <a:t>I will be introducing the Toolkit on Government Innovation for Social Inclusion of Vulnerable Groups. </a:t>
            </a:r>
          </a:p>
          <a:p>
            <a:endParaRPr lang="en-US" dirty="0"/>
          </a:p>
          <a:p>
            <a:r>
              <a:rPr lang="en-US" altLang="ko-KR" dirty="0"/>
              <a:t>Social inclusion of </a:t>
            </a:r>
            <a:r>
              <a:rPr lang="en-US" dirty="0"/>
              <a:t>vulnerable groups who are marginalized in the society and who are normally not a part of decision-making processes with barriers to access to public service is essential for fulfilling the SDGs and ensuring leaving no one behind. As </a:t>
            </a:r>
            <a:r>
              <a:rPr lang="en-US" altLang="ko-KR" dirty="0"/>
              <a:t>vulnerable groups have special needs which are multi-faceted and with a big variety, government needs to innovate the way they deliver public services to the vulnerable groups and engage them in the policy-making process.</a:t>
            </a:r>
          </a:p>
          <a:p>
            <a:endParaRPr lang="en-US" dirty="0"/>
          </a:p>
          <a:p>
            <a:r>
              <a:rPr lang="en-US" dirty="0"/>
              <a:t>In this background, this Toolkit is being developed with the </a:t>
            </a:r>
            <a:r>
              <a:rPr lang="en-US" altLang="ko-KR" dirty="0"/>
              <a:t>objective of improving the capacity of public servants to foster innovation for promoting social inclusion of vulnerable groups. Through the Toolkit, learners will understand the special vulnerabilities and challenges of vulnerable groups and learn different </a:t>
            </a:r>
            <a:r>
              <a:rPr lang="en-US" sz="1200" spc="27" dirty="0">
                <a:solidFill>
                  <a:srgbClr val="0D3858"/>
                </a:solidFill>
                <a:latin typeface="Arial" panose="020B0604020202020204" pitchFamily="34" charset="0"/>
                <a:cs typeface="Arial" panose="020B0604020202020204" pitchFamily="34" charset="0"/>
              </a:rPr>
              <a:t>innovative strategies and approaches of government innovation for social inclusion of vulnerable groups. Through this, the Toolkit furthermore aims to foster inclusive mindsets of government officials understanding that through empowerment and engagement, vulnerable groups can be the agents of change, beyond being just passive </a:t>
            </a:r>
            <a:r>
              <a:rPr lang="en-US" sz="1200" spc="27" dirty="0" err="1">
                <a:solidFill>
                  <a:srgbClr val="0D3858"/>
                </a:solidFill>
                <a:latin typeface="Arial" panose="020B0604020202020204" pitchFamily="34" charset="0"/>
                <a:cs typeface="Arial" panose="020B0604020202020204" pitchFamily="34" charset="0"/>
              </a:rPr>
              <a:t>reciepient</a:t>
            </a:r>
            <a:r>
              <a:rPr lang="en-US" sz="1200" spc="27" dirty="0">
                <a:solidFill>
                  <a:srgbClr val="0D3858"/>
                </a:solidFill>
                <a:latin typeface="Arial" panose="020B0604020202020204" pitchFamily="34" charset="0"/>
                <a:cs typeface="Arial" panose="020B0604020202020204" pitchFamily="34" charset="0"/>
              </a:rPr>
              <a:t> of government policies.</a:t>
            </a:r>
          </a:p>
          <a:p>
            <a:endParaRPr lang="en-US" altLang="ko-KR" sz="1200" spc="27" dirty="0">
              <a:solidFill>
                <a:srgbClr val="0D3858"/>
              </a:solidFill>
              <a:latin typeface="Arial" panose="020B0604020202020204" pitchFamily="34" charset="0"/>
              <a:cs typeface="Arial" panose="020B0604020202020204" pitchFamily="34" charset="0"/>
            </a:endParaRPr>
          </a:p>
          <a:p>
            <a:endParaRPr lang="en-US" altLang="ko-KR" dirty="0"/>
          </a:p>
          <a:p>
            <a:endParaRPr lang="en-US" dirty="0"/>
          </a:p>
        </p:txBody>
      </p:sp>
      <p:sp>
        <p:nvSpPr>
          <p:cNvPr id="4" name="Slide Number Placeholder 3"/>
          <p:cNvSpPr>
            <a:spLocks noGrp="1"/>
          </p:cNvSpPr>
          <p:nvPr>
            <p:ph type="sldNum" sz="quarter" idx="5"/>
          </p:nvPr>
        </p:nvSpPr>
        <p:spPr/>
        <p:txBody>
          <a:bodyPr/>
          <a:lstStyle/>
          <a:p>
            <a:fld id="{A73323F1-3C56-6A4E-A846-0B38BD1F613A}"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407160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Bacgkround</a:t>
            </a:r>
            <a:r>
              <a:rPr lang="en-US" b="1" dirty="0"/>
              <a:t> &amp; Objective (1 min)</a:t>
            </a:r>
          </a:p>
          <a:p>
            <a:endParaRPr lang="en-US" dirty="0"/>
          </a:p>
          <a:p>
            <a:r>
              <a:rPr lang="en-US" dirty="0"/>
              <a:t>I will be introducing the Toolkit on Government Innovation for Social Inclusion of Vulnerable Groups. </a:t>
            </a:r>
          </a:p>
          <a:p>
            <a:endParaRPr lang="en-US" dirty="0"/>
          </a:p>
          <a:p>
            <a:r>
              <a:rPr lang="en-US" altLang="ko-KR" dirty="0"/>
              <a:t>Social inclusion of </a:t>
            </a:r>
            <a:r>
              <a:rPr lang="en-US" dirty="0"/>
              <a:t>vulnerable groups who are marginalized in the society and who are normally not a part of decision-making processes with barriers to access to public service is essential for fulfilling the SDGs and ensuring leaving no one behind. As </a:t>
            </a:r>
            <a:r>
              <a:rPr lang="en-US" altLang="ko-KR" dirty="0"/>
              <a:t>vulnerable groups have special needs which are multi-faceted and with a big variety, government needs to innovate the way they deliver public services to the vulnerable groups and engage them in the policy-making process.</a:t>
            </a:r>
          </a:p>
          <a:p>
            <a:endParaRPr lang="en-US" dirty="0"/>
          </a:p>
          <a:p>
            <a:r>
              <a:rPr lang="en-US" dirty="0"/>
              <a:t>In this background, this Toolkit is being developed with the </a:t>
            </a:r>
            <a:r>
              <a:rPr lang="en-US" altLang="ko-KR" dirty="0"/>
              <a:t>objective of improving the capacity of public servants to foster innovation for promoting social inclusion of vulnerable groups. Through the Toolkit, learners will understand the special vulnerabilities and challenges of vulnerable groups and learn different </a:t>
            </a:r>
            <a:r>
              <a:rPr lang="en-US" sz="1200" spc="27" dirty="0">
                <a:solidFill>
                  <a:srgbClr val="0D3858"/>
                </a:solidFill>
                <a:latin typeface="Arial" panose="020B0604020202020204" pitchFamily="34" charset="0"/>
                <a:cs typeface="Arial" panose="020B0604020202020204" pitchFamily="34" charset="0"/>
              </a:rPr>
              <a:t>innovative strategies and approaches of government innovation for social inclusion of vulnerable groups. Through this, the Toolkit furthermore aims to foster inclusive mindsets of government officials understanding that through empowerment and engagement, vulnerable groups can be the agents of change, beyond being just passive </a:t>
            </a:r>
            <a:r>
              <a:rPr lang="en-US" sz="1200" spc="27" dirty="0" err="1">
                <a:solidFill>
                  <a:srgbClr val="0D3858"/>
                </a:solidFill>
                <a:latin typeface="Arial" panose="020B0604020202020204" pitchFamily="34" charset="0"/>
                <a:cs typeface="Arial" panose="020B0604020202020204" pitchFamily="34" charset="0"/>
              </a:rPr>
              <a:t>reciepient</a:t>
            </a:r>
            <a:r>
              <a:rPr lang="en-US" sz="1200" spc="27" dirty="0">
                <a:solidFill>
                  <a:srgbClr val="0D3858"/>
                </a:solidFill>
                <a:latin typeface="Arial" panose="020B0604020202020204" pitchFamily="34" charset="0"/>
                <a:cs typeface="Arial" panose="020B0604020202020204" pitchFamily="34" charset="0"/>
              </a:rPr>
              <a:t> of government policies.</a:t>
            </a:r>
          </a:p>
          <a:p>
            <a:endParaRPr lang="en-US" altLang="ko-KR" sz="1200" spc="27" dirty="0">
              <a:solidFill>
                <a:srgbClr val="0D3858"/>
              </a:solidFill>
              <a:latin typeface="Arial" panose="020B0604020202020204" pitchFamily="34" charset="0"/>
              <a:cs typeface="Arial" panose="020B0604020202020204" pitchFamily="34" charset="0"/>
            </a:endParaRPr>
          </a:p>
          <a:p>
            <a:endParaRPr lang="en-US" altLang="ko-KR" dirty="0"/>
          </a:p>
          <a:p>
            <a:endParaRPr lang="en-US" dirty="0"/>
          </a:p>
        </p:txBody>
      </p:sp>
      <p:sp>
        <p:nvSpPr>
          <p:cNvPr id="4" name="Slide Number Placeholder 3"/>
          <p:cNvSpPr>
            <a:spLocks noGrp="1"/>
          </p:cNvSpPr>
          <p:nvPr>
            <p:ph type="sldNum" sz="quarter" idx="5"/>
          </p:nvPr>
        </p:nvSpPr>
        <p:spPr/>
        <p:txBody>
          <a:bodyPr/>
          <a:lstStyle/>
          <a:p>
            <a:pPr>
              <a:defRPr/>
            </a:pPr>
            <a:fld id="{A73323F1-3C56-6A4E-A846-0B38BD1F613A}" type="slidenum">
              <a:rPr lang="en-US" smtClean="0">
                <a:solidFill>
                  <a:prstClr val="black"/>
                </a:solidFill>
                <a:latin typeface="Calibri" panose="020F0502020204030204"/>
              </a:rPr>
              <a:pPr>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489391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0092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latin typeface="Calibri"/>
              </a:rPr>
              <a:t>1</a:t>
            </a:r>
          </a:p>
        </p:txBody>
      </p:sp>
      <p:sp>
        <p:nvSpPr>
          <p:cNvPr id="8" name="AutoShape 5">
            <a:extLst>
              <a:ext uri="{FF2B5EF4-FFF2-40B4-BE49-F238E27FC236}">
                <a16:creationId xmlns:a16="http://schemas.microsoft.com/office/drawing/2014/main" id="{84077151-2086-42D0-BAEA-7ADEF93DB69E}"/>
              </a:ext>
            </a:extLst>
          </p:cNvPr>
          <p:cNvSpPr/>
          <p:nvPr userDrawn="1"/>
        </p:nvSpPr>
        <p:spPr>
          <a:xfrm>
            <a:off x="0" y="-198257"/>
            <a:ext cx="12192000" cy="685800"/>
          </a:xfrm>
          <a:prstGeom prst="rect">
            <a:avLst/>
          </a:prstGeom>
          <a:solidFill>
            <a:srgbClr val="175174"/>
          </a:solidFill>
        </p:spPr>
      </p:sp>
      <p:pic>
        <p:nvPicPr>
          <p:cNvPr id="9" name="Picture 9">
            <a:extLst>
              <a:ext uri="{FF2B5EF4-FFF2-40B4-BE49-F238E27FC236}">
                <a16:creationId xmlns:a16="http://schemas.microsoft.com/office/drawing/2014/main" id="{29E2FBAD-CBA1-4A24-A279-0BF52863CA9E}"/>
              </a:ext>
            </a:extLst>
          </p:cNvPr>
          <p:cNvPicPr>
            <a:picLocks noChangeAspect="1"/>
          </p:cNvPicPr>
          <p:nvPr userDrawn="1"/>
        </p:nvPicPr>
        <p:blipFill>
          <a:blip r:embed="rId2"/>
          <a:srcRect l="76702" t="9843"/>
          <a:stretch>
            <a:fillRect/>
          </a:stretch>
        </p:blipFill>
        <p:spPr>
          <a:xfrm>
            <a:off x="11644069" y="-345"/>
            <a:ext cx="365281" cy="391088"/>
          </a:xfrm>
          <a:prstGeom prst="rect">
            <a:avLst/>
          </a:prstGeom>
        </p:spPr>
      </p:pic>
      <p:pic>
        <p:nvPicPr>
          <p:cNvPr id="10" name="Picture 8">
            <a:extLst>
              <a:ext uri="{FF2B5EF4-FFF2-40B4-BE49-F238E27FC236}">
                <a16:creationId xmlns:a16="http://schemas.microsoft.com/office/drawing/2014/main" id="{9B91C278-CE42-4AD7-9C29-C3810FCEC792}"/>
              </a:ext>
            </a:extLst>
          </p:cNvPr>
          <p:cNvPicPr>
            <a:picLocks noChangeAspect="1"/>
          </p:cNvPicPr>
          <p:nvPr userDrawn="1"/>
        </p:nvPicPr>
        <p:blipFill>
          <a:blip r:embed="rId3"/>
          <a:srcRect/>
          <a:stretch>
            <a:fillRect/>
          </a:stretch>
        </p:blipFill>
        <p:spPr>
          <a:xfrm>
            <a:off x="182650" y="23622"/>
            <a:ext cx="1687643" cy="343154"/>
          </a:xfrm>
          <a:prstGeom prst="rect">
            <a:avLst/>
          </a:prstGeom>
        </p:spPr>
      </p:pic>
    </p:spTree>
    <p:extLst>
      <p:ext uri="{BB962C8B-B14F-4D97-AF65-F5344CB8AC3E}">
        <p14:creationId xmlns:p14="http://schemas.microsoft.com/office/powerpoint/2010/main" val="1259515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9506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5812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8349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7195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860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6333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vl1pPr>
          </a:lstStyle>
          <a:p>
            <a:r>
              <a:rPr lang="en-US" dirty="0"/>
              <a:t>1</a:t>
            </a:r>
          </a:p>
        </p:txBody>
      </p:sp>
      <p:sp>
        <p:nvSpPr>
          <p:cNvPr id="8" name="AutoShape 5">
            <a:extLst>
              <a:ext uri="{FF2B5EF4-FFF2-40B4-BE49-F238E27FC236}">
                <a16:creationId xmlns:a16="http://schemas.microsoft.com/office/drawing/2014/main" id="{84077151-2086-42D0-BAEA-7ADEF93DB69E}"/>
              </a:ext>
            </a:extLst>
          </p:cNvPr>
          <p:cNvSpPr/>
          <p:nvPr userDrawn="1"/>
        </p:nvSpPr>
        <p:spPr>
          <a:xfrm>
            <a:off x="0" y="-198257"/>
            <a:ext cx="12192000" cy="685800"/>
          </a:xfrm>
          <a:prstGeom prst="rect">
            <a:avLst/>
          </a:prstGeom>
          <a:solidFill>
            <a:srgbClr val="175174"/>
          </a:solidFill>
        </p:spPr>
      </p:sp>
      <p:pic>
        <p:nvPicPr>
          <p:cNvPr id="9" name="Picture 9">
            <a:extLst>
              <a:ext uri="{FF2B5EF4-FFF2-40B4-BE49-F238E27FC236}">
                <a16:creationId xmlns:a16="http://schemas.microsoft.com/office/drawing/2014/main" id="{29E2FBAD-CBA1-4A24-A279-0BF52863CA9E}"/>
              </a:ext>
            </a:extLst>
          </p:cNvPr>
          <p:cNvPicPr>
            <a:picLocks noChangeAspect="1"/>
          </p:cNvPicPr>
          <p:nvPr userDrawn="1"/>
        </p:nvPicPr>
        <p:blipFill>
          <a:blip r:embed="rId2"/>
          <a:srcRect l="76702" t="9843"/>
          <a:stretch>
            <a:fillRect/>
          </a:stretch>
        </p:blipFill>
        <p:spPr>
          <a:xfrm>
            <a:off x="11644069" y="-345"/>
            <a:ext cx="365281" cy="391088"/>
          </a:xfrm>
          <a:prstGeom prst="rect">
            <a:avLst/>
          </a:prstGeom>
        </p:spPr>
      </p:pic>
      <p:pic>
        <p:nvPicPr>
          <p:cNvPr id="10" name="Picture 8">
            <a:extLst>
              <a:ext uri="{FF2B5EF4-FFF2-40B4-BE49-F238E27FC236}">
                <a16:creationId xmlns:a16="http://schemas.microsoft.com/office/drawing/2014/main" id="{9B91C278-CE42-4AD7-9C29-C3810FCEC792}"/>
              </a:ext>
            </a:extLst>
          </p:cNvPr>
          <p:cNvPicPr>
            <a:picLocks noChangeAspect="1"/>
          </p:cNvPicPr>
          <p:nvPr userDrawn="1"/>
        </p:nvPicPr>
        <p:blipFill>
          <a:blip r:embed="rId3"/>
          <a:srcRect/>
          <a:stretch>
            <a:fillRect/>
          </a:stretch>
        </p:blipFill>
        <p:spPr>
          <a:xfrm>
            <a:off x="182650" y="23622"/>
            <a:ext cx="1687643" cy="343154"/>
          </a:xfrm>
          <a:prstGeom prst="rect">
            <a:avLst/>
          </a:prstGeom>
        </p:spPr>
      </p:pic>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14382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5848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4618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7596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latin typeface="Calibri"/>
              </a:rPr>
              <a:t>1</a:t>
            </a:r>
          </a:p>
        </p:txBody>
      </p:sp>
      <p:sp>
        <p:nvSpPr>
          <p:cNvPr id="8" name="AutoShape 5">
            <a:extLst>
              <a:ext uri="{FF2B5EF4-FFF2-40B4-BE49-F238E27FC236}">
                <a16:creationId xmlns:a16="http://schemas.microsoft.com/office/drawing/2014/main" id="{84077151-2086-42D0-BAEA-7ADEF93DB69E}"/>
              </a:ext>
            </a:extLst>
          </p:cNvPr>
          <p:cNvSpPr/>
          <p:nvPr userDrawn="1"/>
        </p:nvSpPr>
        <p:spPr>
          <a:xfrm>
            <a:off x="0" y="-198257"/>
            <a:ext cx="12192000" cy="685800"/>
          </a:xfrm>
          <a:prstGeom prst="rect">
            <a:avLst/>
          </a:prstGeom>
          <a:solidFill>
            <a:srgbClr val="175174"/>
          </a:solidFill>
        </p:spPr>
      </p:sp>
      <p:pic>
        <p:nvPicPr>
          <p:cNvPr id="9" name="Picture 9">
            <a:extLst>
              <a:ext uri="{FF2B5EF4-FFF2-40B4-BE49-F238E27FC236}">
                <a16:creationId xmlns:a16="http://schemas.microsoft.com/office/drawing/2014/main" id="{29E2FBAD-CBA1-4A24-A279-0BF52863CA9E}"/>
              </a:ext>
            </a:extLst>
          </p:cNvPr>
          <p:cNvPicPr>
            <a:picLocks noChangeAspect="1"/>
          </p:cNvPicPr>
          <p:nvPr userDrawn="1"/>
        </p:nvPicPr>
        <p:blipFill>
          <a:blip r:embed="rId2"/>
          <a:srcRect l="76702" t="9843"/>
          <a:stretch>
            <a:fillRect/>
          </a:stretch>
        </p:blipFill>
        <p:spPr>
          <a:xfrm>
            <a:off x="11644069" y="-345"/>
            <a:ext cx="365281" cy="391088"/>
          </a:xfrm>
          <a:prstGeom prst="rect">
            <a:avLst/>
          </a:prstGeom>
        </p:spPr>
      </p:pic>
      <p:pic>
        <p:nvPicPr>
          <p:cNvPr id="10" name="Picture 8">
            <a:extLst>
              <a:ext uri="{FF2B5EF4-FFF2-40B4-BE49-F238E27FC236}">
                <a16:creationId xmlns:a16="http://schemas.microsoft.com/office/drawing/2014/main" id="{9B91C278-CE42-4AD7-9C29-C3810FCEC792}"/>
              </a:ext>
            </a:extLst>
          </p:cNvPr>
          <p:cNvPicPr>
            <a:picLocks noChangeAspect="1"/>
          </p:cNvPicPr>
          <p:nvPr userDrawn="1"/>
        </p:nvPicPr>
        <p:blipFill>
          <a:blip r:embed="rId3"/>
          <a:srcRect/>
          <a:stretch>
            <a:fillRect/>
          </a:stretch>
        </p:blipFill>
        <p:spPr>
          <a:xfrm>
            <a:off x="182650" y="23622"/>
            <a:ext cx="1687643" cy="343154"/>
          </a:xfrm>
          <a:prstGeom prst="rect">
            <a:avLst/>
          </a:prstGeom>
        </p:spPr>
      </p:pic>
    </p:spTree>
    <p:extLst>
      <p:ext uri="{BB962C8B-B14F-4D97-AF65-F5344CB8AC3E}">
        <p14:creationId xmlns:p14="http://schemas.microsoft.com/office/powerpoint/2010/main" val="36288092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6320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1171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9702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77322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804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9615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8704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9602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1261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683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latin typeface="Calibri"/>
              </a:rPr>
              <a:t>1</a:t>
            </a:r>
          </a:p>
        </p:txBody>
      </p:sp>
      <p:sp>
        <p:nvSpPr>
          <p:cNvPr id="8" name="AutoShape 5">
            <a:extLst>
              <a:ext uri="{FF2B5EF4-FFF2-40B4-BE49-F238E27FC236}">
                <a16:creationId xmlns:a16="http://schemas.microsoft.com/office/drawing/2014/main" id="{84077151-2086-42D0-BAEA-7ADEF93DB69E}"/>
              </a:ext>
            </a:extLst>
          </p:cNvPr>
          <p:cNvSpPr/>
          <p:nvPr userDrawn="1"/>
        </p:nvSpPr>
        <p:spPr>
          <a:xfrm>
            <a:off x="0" y="-198257"/>
            <a:ext cx="12192000" cy="685800"/>
          </a:xfrm>
          <a:prstGeom prst="rect">
            <a:avLst/>
          </a:prstGeom>
          <a:solidFill>
            <a:srgbClr val="175174"/>
          </a:solidFill>
        </p:spPr>
      </p:sp>
      <p:pic>
        <p:nvPicPr>
          <p:cNvPr id="9" name="Picture 9">
            <a:extLst>
              <a:ext uri="{FF2B5EF4-FFF2-40B4-BE49-F238E27FC236}">
                <a16:creationId xmlns:a16="http://schemas.microsoft.com/office/drawing/2014/main" id="{29E2FBAD-CBA1-4A24-A279-0BF52863CA9E}"/>
              </a:ext>
            </a:extLst>
          </p:cNvPr>
          <p:cNvPicPr>
            <a:picLocks noChangeAspect="1"/>
          </p:cNvPicPr>
          <p:nvPr userDrawn="1"/>
        </p:nvPicPr>
        <p:blipFill>
          <a:blip r:embed="rId2"/>
          <a:srcRect l="76702" t="9843"/>
          <a:stretch>
            <a:fillRect/>
          </a:stretch>
        </p:blipFill>
        <p:spPr>
          <a:xfrm>
            <a:off x="11644069" y="-345"/>
            <a:ext cx="365281" cy="391088"/>
          </a:xfrm>
          <a:prstGeom prst="rect">
            <a:avLst/>
          </a:prstGeom>
        </p:spPr>
      </p:pic>
      <p:pic>
        <p:nvPicPr>
          <p:cNvPr id="10" name="Picture 8">
            <a:extLst>
              <a:ext uri="{FF2B5EF4-FFF2-40B4-BE49-F238E27FC236}">
                <a16:creationId xmlns:a16="http://schemas.microsoft.com/office/drawing/2014/main" id="{9B91C278-CE42-4AD7-9C29-C3810FCEC792}"/>
              </a:ext>
            </a:extLst>
          </p:cNvPr>
          <p:cNvPicPr>
            <a:picLocks noChangeAspect="1"/>
          </p:cNvPicPr>
          <p:nvPr userDrawn="1"/>
        </p:nvPicPr>
        <p:blipFill>
          <a:blip r:embed="rId3"/>
          <a:srcRect/>
          <a:stretch>
            <a:fillRect/>
          </a:stretch>
        </p:blipFill>
        <p:spPr>
          <a:xfrm>
            <a:off x="182650" y="23622"/>
            <a:ext cx="1687643" cy="343154"/>
          </a:xfrm>
          <a:prstGeom prst="rect">
            <a:avLst/>
          </a:prstGeom>
        </p:spPr>
      </p:pic>
    </p:spTree>
    <p:extLst>
      <p:ext uri="{BB962C8B-B14F-4D97-AF65-F5344CB8AC3E}">
        <p14:creationId xmlns:p14="http://schemas.microsoft.com/office/powerpoint/2010/main" val="1129927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1806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5401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0650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579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2922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5241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5365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3926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17346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79260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latin typeface="Calibri"/>
              </a:rPr>
              <a:t>1</a:t>
            </a:r>
          </a:p>
        </p:txBody>
      </p:sp>
      <p:sp>
        <p:nvSpPr>
          <p:cNvPr id="8" name="AutoShape 5">
            <a:extLst>
              <a:ext uri="{FF2B5EF4-FFF2-40B4-BE49-F238E27FC236}">
                <a16:creationId xmlns:a16="http://schemas.microsoft.com/office/drawing/2014/main" id="{84077151-2086-42D0-BAEA-7ADEF93DB69E}"/>
              </a:ext>
            </a:extLst>
          </p:cNvPr>
          <p:cNvSpPr/>
          <p:nvPr userDrawn="1"/>
        </p:nvSpPr>
        <p:spPr>
          <a:xfrm>
            <a:off x="0" y="-198257"/>
            <a:ext cx="12192000" cy="685800"/>
          </a:xfrm>
          <a:prstGeom prst="rect">
            <a:avLst/>
          </a:prstGeom>
          <a:solidFill>
            <a:srgbClr val="175174"/>
          </a:solidFill>
        </p:spPr>
      </p:sp>
      <p:pic>
        <p:nvPicPr>
          <p:cNvPr id="9" name="Picture 9">
            <a:extLst>
              <a:ext uri="{FF2B5EF4-FFF2-40B4-BE49-F238E27FC236}">
                <a16:creationId xmlns:a16="http://schemas.microsoft.com/office/drawing/2014/main" id="{29E2FBAD-CBA1-4A24-A279-0BF52863CA9E}"/>
              </a:ext>
            </a:extLst>
          </p:cNvPr>
          <p:cNvPicPr>
            <a:picLocks noChangeAspect="1"/>
          </p:cNvPicPr>
          <p:nvPr userDrawn="1"/>
        </p:nvPicPr>
        <p:blipFill>
          <a:blip r:embed="rId2"/>
          <a:srcRect l="76702" t="9843"/>
          <a:stretch>
            <a:fillRect/>
          </a:stretch>
        </p:blipFill>
        <p:spPr>
          <a:xfrm>
            <a:off x="11644069" y="-345"/>
            <a:ext cx="365281" cy="391088"/>
          </a:xfrm>
          <a:prstGeom prst="rect">
            <a:avLst/>
          </a:prstGeom>
        </p:spPr>
      </p:pic>
      <p:pic>
        <p:nvPicPr>
          <p:cNvPr id="10" name="Picture 8">
            <a:extLst>
              <a:ext uri="{FF2B5EF4-FFF2-40B4-BE49-F238E27FC236}">
                <a16:creationId xmlns:a16="http://schemas.microsoft.com/office/drawing/2014/main" id="{9B91C278-CE42-4AD7-9C29-C3810FCEC792}"/>
              </a:ext>
            </a:extLst>
          </p:cNvPr>
          <p:cNvPicPr>
            <a:picLocks noChangeAspect="1"/>
          </p:cNvPicPr>
          <p:nvPr userDrawn="1"/>
        </p:nvPicPr>
        <p:blipFill>
          <a:blip r:embed="rId3"/>
          <a:srcRect/>
          <a:stretch>
            <a:fillRect/>
          </a:stretch>
        </p:blipFill>
        <p:spPr>
          <a:xfrm>
            <a:off x="182650" y="23622"/>
            <a:ext cx="1687643" cy="343154"/>
          </a:xfrm>
          <a:prstGeom prst="rect">
            <a:avLst/>
          </a:prstGeom>
        </p:spPr>
      </p:pic>
    </p:spTree>
    <p:extLst>
      <p:ext uri="{BB962C8B-B14F-4D97-AF65-F5344CB8AC3E}">
        <p14:creationId xmlns:p14="http://schemas.microsoft.com/office/powerpoint/2010/main" val="37961180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2643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0595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5493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7355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7290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1361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5338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71331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2226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8925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latin typeface="Calibri"/>
              </a:rPr>
              <a:t>1</a:t>
            </a:r>
          </a:p>
        </p:txBody>
      </p:sp>
      <p:sp>
        <p:nvSpPr>
          <p:cNvPr id="8" name="AutoShape 5">
            <a:extLst>
              <a:ext uri="{FF2B5EF4-FFF2-40B4-BE49-F238E27FC236}">
                <a16:creationId xmlns:a16="http://schemas.microsoft.com/office/drawing/2014/main" id="{84077151-2086-42D0-BAEA-7ADEF93DB69E}"/>
              </a:ext>
            </a:extLst>
          </p:cNvPr>
          <p:cNvSpPr/>
          <p:nvPr userDrawn="1"/>
        </p:nvSpPr>
        <p:spPr>
          <a:xfrm>
            <a:off x="0" y="-198257"/>
            <a:ext cx="12192000" cy="685800"/>
          </a:xfrm>
          <a:prstGeom prst="rect">
            <a:avLst/>
          </a:prstGeom>
          <a:solidFill>
            <a:srgbClr val="175174"/>
          </a:solidFill>
        </p:spPr>
      </p:sp>
      <p:pic>
        <p:nvPicPr>
          <p:cNvPr id="9" name="Picture 9">
            <a:extLst>
              <a:ext uri="{FF2B5EF4-FFF2-40B4-BE49-F238E27FC236}">
                <a16:creationId xmlns:a16="http://schemas.microsoft.com/office/drawing/2014/main" id="{29E2FBAD-CBA1-4A24-A279-0BF52863CA9E}"/>
              </a:ext>
            </a:extLst>
          </p:cNvPr>
          <p:cNvPicPr>
            <a:picLocks noChangeAspect="1"/>
          </p:cNvPicPr>
          <p:nvPr userDrawn="1"/>
        </p:nvPicPr>
        <p:blipFill>
          <a:blip r:embed="rId2"/>
          <a:srcRect l="76702" t="9843"/>
          <a:stretch>
            <a:fillRect/>
          </a:stretch>
        </p:blipFill>
        <p:spPr>
          <a:xfrm>
            <a:off x="11644069" y="-345"/>
            <a:ext cx="365281" cy="391088"/>
          </a:xfrm>
          <a:prstGeom prst="rect">
            <a:avLst/>
          </a:prstGeom>
        </p:spPr>
      </p:pic>
      <p:pic>
        <p:nvPicPr>
          <p:cNvPr id="10" name="Picture 8">
            <a:extLst>
              <a:ext uri="{FF2B5EF4-FFF2-40B4-BE49-F238E27FC236}">
                <a16:creationId xmlns:a16="http://schemas.microsoft.com/office/drawing/2014/main" id="{9B91C278-CE42-4AD7-9C29-C3810FCEC792}"/>
              </a:ext>
            </a:extLst>
          </p:cNvPr>
          <p:cNvPicPr>
            <a:picLocks noChangeAspect="1"/>
          </p:cNvPicPr>
          <p:nvPr userDrawn="1"/>
        </p:nvPicPr>
        <p:blipFill>
          <a:blip r:embed="rId3"/>
          <a:srcRect/>
          <a:stretch>
            <a:fillRect/>
          </a:stretch>
        </p:blipFill>
        <p:spPr>
          <a:xfrm>
            <a:off x="182650" y="23622"/>
            <a:ext cx="1687643" cy="343154"/>
          </a:xfrm>
          <a:prstGeom prst="rect">
            <a:avLst/>
          </a:prstGeom>
        </p:spPr>
      </p:pic>
    </p:spTree>
    <p:extLst>
      <p:ext uri="{BB962C8B-B14F-4D97-AF65-F5344CB8AC3E}">
        <p14:creationId xmlns:p14="http://schemas.microsoft.com/office/powerpoint/2010/main" val="24116069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8782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3579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0420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05465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83975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8259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69144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64878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63875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2280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r>
              <a:rPr lang="en-US" dirty="0">
                <a:solidFill>
                  <a:prstClr val="black">
                    <a:tint val="75000"/>
                  </a:prstClr>
                </a:solidFill>
                <a:latin typeface="Calibri"/>
              </a:rPr>
              <a:t>1</a:t>
            </a:r>
          </a:p>
        </p:txBody>
      </p:sp>
      <p:sp>
        <p:nvSpPr>
          <p:cNvPr id="8" name="AutoShape 5">
            <a:extLst>
              <a:ext uri="{FF2B5EF4-FFF2-40B4-BE49-F238E27FC236}">
                <a16:creationId xmlns:a16="http://schemas.microsoft.com/office/drawing/2014/main" id="{84077151-2086-42D0-BAEA-7ADEF93DB69E}"/>
              </a:ext>
            </a:extLst>
          </p:cNvPr>
          <p:cNvSpPr/>
          <p:nvPr userDrawn="1"/>
        </p:nvSpPr>
        <p:spPr>
          <a:xfrm>
            <a:off x="0" y="-198257"/>
            <a:ext cx="12192000" cy="685800"/>
          </a:xfrm>
          <a:prstGeom prst="rect">
            <a:avLst/>
          </a:prstGeom>
          <a:solidFill>
            <a:srgbClr val="175174"/>
          </a:solidFill>
        </p:spPr>
      </p:sp>
      <p:pic>
        <p:nvPicPr>
          <p:cNvPr id="9" name="Picture 9">
            <a:extLst>
              <a:ext uri="{FF2B5EF4-FFF2-40B4-BE49-F238E27FC236}">
                <a16:creationId xmlns:a16="http://schemas.microsoft.com/office/drawing/2014/main" id="{29E2FBAD-CBA1-4A24-A279-0BF52863CA9E}"/>
              </a:ext>
            </a:extLst>
          </p:cNvPr>
          <p:cNvPicPr>
            <a:picLocks noChangeAspect="1"/>
          </p:cNvPicPr>
          <p:nvPr userDrawn="1"/>
        </p:nvPicPr>
        <p:blipFill>
          <a:blip r:embed="rId2"/>
          <a:srcRect l="76702" t="9843"/>
          <a:stretch>
            <a:fillRect/>
          </a:stretch>
        </p:blipFill>
        <p:spPr>
          <a:xfrm>
            <a:off x="11644069" y="-345"/>
            <a:ext cx="365281" cy="391088"/>
          </a:xfrm>
          <a:prstGeom prst="rect">
            <a:avLst/>
          </a:prstGeom>
        </p:spPr>
      </p:pic>
      <p:pic>
        <p:nvPicPr>
          <p:cNvPr id="10" name="Picture 8">
            <a:extLst>
              <a:ext uri="{FF2B5EF4-FFF2-40B4-BE49-F238E27FC236}">
                <a16:creationId xmlns:a16="http://schemas.microsoft.com/office/drawing/2014/main" id="{9B91C278-CE42-4AD7-9C29-C3810FCEC792}"/>
              </a:ext>
            </a:extLst>
          </p:cNvPr>
          <p:cNvPicPr>
            <a:picLocks noChangeAspect="1"/>
          </p:cNvPicPr>
          <p:nvPr userDrawn="1"/>
        </p:nvPicPr>
        <p:blipFill>
          <a:blip r:embed="rId3"/>
          <a:srcRect/>
          <a:stretch>
            <a:fillRect/>
          </a:stretch>
        </p:blipFill>
        <p:spPr>
          <a:xfrm>
            <a:off x="182650" y="23622"/>
            <a:ext cx="1687643" cy="343154"/>
          </a:xfrm>
          <a:prstGeom prst="rect">
            <a:avLst/>
          </a:prstGeom>
        </p:spPr>
      </p:pic>
    </p:spTree>
    <p:extLst>
      <p:ext uri="{BB962C8B-B14F-4D97-AF65-F5344CB8AC3E}">
        <p14:creationId xmlns:p14="http://schemas.microsoft.com/office/powerpoint/2010/main" val="856433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431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860383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3679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71627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76721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43661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87588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17250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1769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81526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91695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56416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53293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686973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solidFill>
                  <a:prstClr val="black">
                    <a:tint val="75000"/>
                  </a:prstClr>
                </a:solidFill>
                <a:latin typeface="Calibri"/>
              </a:rPr>
              <a:pPr/>
              <a:t>11/23/2021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545204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unpan.un.org/index.php/sdg16/library/videos" TargetMode="External"/><Relationship Id="rId3" Type="http://schemas.openxmlformats.org/officeDocument/2006/relationships/image" Target="../media/image1.png"/><Relationship Id="rId7" Type="http://schemas.openxmlformats.org/officeDocument/2006/relationships/hyperlink" Target="https://publicadministration.un.org/en/" TargetMode="External"/><Relationship Id="rId2" Type="http://schemas.openxmlformats.org/officeDocument/2006/relationships/image" Target="../media/image3.png"/><Relationship Id="rId1" Type="http://schemas.openxmlformats.org/officeDocument/2006/relationships/slideLayout" Target="../slideLayouts/slideLayout67.xml"/><Relationship Id="rId6" Type="http://schemas.openxmlformats.org/officeDocument/2006/relationships/hyperlink" Target="https://unpan.un.org/index.php/home" TargetMode="External"/><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unpan.un.org/index.php/capacity-development/curriculum-on-governance-for-the-SDGs" TargetMode="External"/><Relationship Id="rId3" Type="http://schemas.openxmlformats.org/officeDocument/2006/relationships/image" Target="../media/image4.png"/><Relationship Id="rId7" Type="http://schemas.openxmlformats.org/officeDocument/2006/relationships/image" Target="../media/image15.tif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hyperlink" Target="https://unpan.un.org/node/585" TargetMode="External"/><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unpan.un.org/index.php/sdg16/library/video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16.tif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hyperlink" Target="https://unpan.un.org/node/585" TargetMode="External"/><Relationship Id="rId5"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hyperlink" Target="https://unpan.un.org/index.php/sdg16/library/videos" TargetMode="External"/><Relationship Id="rId3" Type="http://schemas.openxmlformats.org/officeDocument/2006/relationships/image" Target="../media/image2.png"/><Relationship Id="rId7" Type="http://schemas.openxmlformats.org/officeDocument/2006/relationships/hyperlink" Target="https://unpan.un.org/index.php/capacity-development/curriculum-on-governance-for-the-SDGs" TargetMode="External"/><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hyperlink" Target="https://unpan.un.org/node/588" TargetMode="External"/><Relationship Id="rId4" Type="http://schemas.openxmlformats.org/officeDocument/2006/relationships/image" Target="../media/image1.png"/><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unpan.un.org/index.php/sdg16/library/videos" TargetMode="External"/><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18.jpeg"/><Relationship Id="rId5" Type="http://schemas.openxmlformats.org/officeDocument/2006/relationships/hyperlink" Target="https://unpan.un.org/node/588"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image" Target="../media/image19.jpg"/><Relationship Id="rId5" Type="http://schemas.openxmlformats.org/officeDocument/2006/relationships/image" Target="../media/image4.png"/><Relationship Id="rId4" Type="http://schemas.openxmlformats.org/officeDocument/2006/relationships/hyperlink" Target="https://unpan.un.org/node/588"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unpan.un.org/index.php/sdg16/library/videos" TargetMode="External"/><Relationship Id="rId3" Type="http://schemas.openxmlformats.org/officeDocument/2006/relationships/image" Target="../media/image2.png"/><Relationship Id="rId7" Type="http://schemas.openxmlformats.org/officeDocument/2006/relationships/hyperlink" Target="https://unpan.un.org/index.php/capacity-development/curriculum-on-governance-for-the-SDGs" TargetMode="External"/><Relationship Id="rId2" Type="http://schemas.openxmlformats.org/officeDocument/2006/relationships/image" Target="../media/image4.png"/><Relationship Id="rId1" Type="http://schemas.openxmlformats.org/officeDocument/2006/relationships/slideLayout" Target="../slideLayouts/slideLayout40.xml"/><Relationship Id="rId6" Type="http://schemas.openxmlformats.org/officeDocument/2006/relationships/image" Target="../media/image20.png"/><Relationship Id="rId5" Type="http://schemas.openxmlformats.org/officeDocument/2006/relationships/hyperlink" Target="https://unpan.un.org/node/597/" TargetMode="External"/><Relationship Id="rId4" Type="http://schemas.openxmlformats.org/officeDocument/2006/relationships/image" Target="../media/image1.pn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hyperlink" Target="https://unpan.un.org/node/59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hyperlink" Target="https://unpan.un.org/index.php/capacity-development/curriculum-on-governance-for-the-SDGs" TargetMode="External"/><Relationship Id="rId1" Type="http://schemas.openxmlformats.org/officeDocument/2006/relationships/slideLayout" Target="../slideLayouts/slideLayout68.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hyperlink" Target="https://publicadministration.un.org/en/" TargetMode="External"/><Relationship Id="rId3" Type="http://schemas.openxmlformats.org/officeDocument/2006/relationships/image" Target="../media/image1.png"/><Relationship Id="rId7" Type="http://schemas.openxmlformats.org/officeDocument/2006/relationships/hyperlink" Target="https://unpan.un.org/index.php/home" TargetMode="External"/><Relationship Id="rId2" Type="http://schemas.openxmlformats.org/officeDocument/2006/relationships/image" Target="../media/image3.png"/><Relationship Id="rId1" Type="http://schemas.openxmlformats.org/officeDocument/2006/relationships/slideLayout" Target="../slideLayouts/slideLayout67.xml"/><Relationship Id="rId6" Type="http://schemas.openxmlformats.org/officeDocument/2006/relationships/image" Target="../media/image4.png"/><Relationship Id="rId5" Type="http://schemas.openxmlformats.org/officeDocument/2006/relationships/hyperlink" Target="mailto:unpan@un.org" TargetMode="External"/><Relationship Id="rId4" Type="http://schemas.openxmlformats.org/officeDocument/2006/relationships/image" Target="../media/image2.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hyperlink" Target="https://unpan.un.org/index.php/sdg16/library/videos" TargetMode="External"/><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4.png"/><Relationship Id="rId1" Type="http://schemas.openxmlformats.org/officeDocument/2006/relationships/slideLayout" Target="../slideLayouts/slideLayout73.xml"/><Relationship Id="rId6" Type="http://schemas.openxmlformats.org/officeDocument/2006/relationships/hyperlink" Target="https://unpan.un.org/node/594" TargetMode="External"/><Relationship Id="rId5" Type="http://schemas.openxmlformats.org/officeDocument/2006/relationships/hyperlink" Target="https://unpan.un.org/index.php/capacity-development/curriculum-on-governance-for-the-SDGs" TargetMode="External"/><Relationship Id="rId4" Type="http://schemas.openxmlformats.org/officeDocument/2006/relationships/image" Target="../media/image1.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3.xml"/><Relationship Id="rId6" Type="http://schemas.openxmlformats.org/officeDocument/2006/relationships/hyperlink" Target="https://unpan.un.org/node/594" TargetMode="External"/><Relationship Id="rId5" Type="http://schemas.openxmlformats.org/officeDocument/2006/relationships/image" Target="../media/image4.png"/><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8" Type="http://schemas.openxmlformats.org/officeDocument/2006/relationships/hyperlink" Target="https://unpan.un.org/index.php/sdg16/library/videos" TargetMode="External"/><Relationship Id="rId3" Type="http://schemas.openxmlformats.org/officeDocument/2006/relationships/image" Target="../media/image1.png"/><Relationship Id="rId7" Type="http://schemas.openxmlformats.org/officeDocument/2006/relationships/hyperlink" Target="https://unpan.un.org/index.php/capacity-development/curriculum-on-governance-for-the-SDGs" TargetMode="External"/><Relationship Id="rId2"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image" Target="../media/image8.png"/><Relationship Id="rId5" Type="http://schemas.openxmlformats.org/officeDocument/2006/relationships/hyperlink" Target="https://unpan.un.org/node/591" TargetMode="External"/><Relationship Id="rId4" Type="http://schemas.openxmlformats.org/officeDocument/2006/relationships/image" Target="../media/image4.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5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hyperlink" Target="https://unpan.un.org/node/591"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unpan.un.org/index.php/capacity-development/curriculum-on-governance-for-the-SDGs" TargetMode="External"/><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hyperlink" Target="https://unpan.un.org/node/600" TargetMode="External"/><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unpan.un.org/index.php/sdg16/library/video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unpan.un.org/node/600" TargetMode="Externa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hyperlink" Target="https://unpan.un.org/index.php/sdg16/library/videos" TargetMode="External"/><Relationship Id="rId3" Type="http://schemas.openxmlformats.org/officeDocument/2006/relationships/image" Target="../media/image2.png"/><Relationship Id="rId7" Type="http://schemas.openxmlformats.org/officeDocument/2006/relationships/hyperlink" Target="https://unpan.un.org/index.php/capacity-development/curriculum-on-governance-for-the-SDGs" TargetMode="External"/><Relationship Id="rId2" Type="http://schemas.openxmlformats.org/officeDocument/2006/relationships/image" Target="../media/image4.png"/><Relationship Id="rId1" Type="http://schemas.openxmlformats.org/officeDocument/2006/relationships/slideLayout" Target="../slideLayouts/slideLayout62.xml"/><Relationship Id="rId6" Type="http://schemas.openxmlformats.org/officeDocument/2006/relationships/image" Target="../media/image13.png"/><Relationship Id="rId5" Type="http://schemas.openxmlformats.org/officeDocument/2006/relationships/hyperlink" Target="https://unpan.un.org/node/582" TargetMode="External"/><Relationship Id="rId4" Type="http://schemas.openxmlformats.org/officeDocument/2006/relationships/image" Target="../media/image1.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2.xml"/><Relationship Id="rId6" Type="http://schemas.openxmlformats.org/officeDocument/2006/relationships/image" Target="../media/image14.jpeg"/><Relationship Id="rId5" Type="http://schemas.openxmlformats.org/officeDocument/2006/relationships/hyperlink" Target="https://unpan.un.org/node/582"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Rectangle 2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4" descr="A screenshot of a computer&#10;&#10;Description automatically generated">
            <a:extLst>
              <a:ext uri="{FF2B5EF4-FFF2-40B4-BE49-F238E27FC236}">
                <a16:creationId xmlns:a16="http://schemas.microsoft.com/office/drawing/2014/main" id="{0A2ED9F6-2F9D-460B-8ED1-0394E9199DAD}"/>
              </a:ext>
            </a:extLst>
          </p:cNvPr>
          <p:cNvPicPr>
            <a:picLocks noChangeAspect="1"/>
          </p:cNvPicPr>
          <p:nvPr/>
        </p:nvPicPr>
        <p:blipFill rotWithShape="1">
          <a:blip r:embed="rId2">
            <a:alphaModFix amt="50000"/>
          </a:blip>
          <a:srcRect r="20000"/>
          <a:stretch/>
        </p:blipFill>
        <p:spPr>
          <a:xfrm>
            <a:off x="10072" y="-90705"/>
            <a:ext cx="12191980" cy="6954128"/>
          </a:xfrm>
          <a:prstGeom prst="rect">
            <a:avLst/>
          </a:prstGeom>
        </p:spPr>
      </p:pic>
      <p:sp>
        <p:nvSpPr>
          <p:cNvPr id="5" name="TextBox 4">
            <a:extLst>
              <a:ext uri="{FF2B5EF4-FFF2-40B4-BE49-F238E27FC236}">
                <a16:creationId xmlns:a16="http://schemas.microsoft.com/office/drawing/2014/main" id="{6E9A4633-FB20-4605-AABD-E7E3CFA50567}"/>
              </a:ext>
            </a:extLst>
          </p:cNvPr>
          <p:cNvSpPr txBox="1"/>
          <p:nvPr/>
        </p:nvSpPr>
        <p:spPr>
          <a:xfrm>
            <a:off x="2546814" y="1501331"/>
            <a:ext cx="6522720" cy="147484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gn="ctr">
              <a:lnSpc>
                <a:spcPct val="90000"/>
              </a:lnSpc>
              <a:spcBef>
                <a:spcPct val="0"/>
              </a:spcBef>
              <a:spcAft>
                <a:spcPts val="600"/>
              </a:spcAft>
            </a:pPr>
            <a:r>
              <a:rPr lang="ar-LB" sz="3200" b="1" dirty="0">
                <a:solidFill>
                  <a:srgbClr val="FFFFFF"/>
                </a:solidFill>
                <a:ea typeface="Roboto" panose="02000000000000000000" pitchFamily="2" charset="0"/>
              </a:rPr>
              <a:t>منهاج الحوكمة لتحقيق أهداف التنمية المستدامة 
تدريب المدربين على تطوير القدرات  
</a:t>
            </a:r>
            <a:endParaRPr lang="en-US" sz="3200" b="1" dirty="0">
              <a:solidFill>
                <a:srgbClr val="FFFFFF"/>
              </a:solidFill>
              <a:latin typeface="Calibri Light"/>
            </a:endParaRPr>
          </a:p>
        </p:txBody>
      </p:sp>
      <p:sp>
        <p:nvSpPr>
          <p:cNvPr id="10" name="AutoShape 5">
            <a:extLst>
              <a:ext uri="{FF2B5EF4-FFF2-40B4-BE49-F238E27FC236}">
                <a16:creationId xmlns:a16="http://schemas.microsoft.com/office/drawing/2014/main" id="{E7F6C889-8936-4223-87F6-EAAA679A0D89}"/>
              </a:ext>
            </a:extLst>
          </p:cNvPr>
          <p:cNvSpPr/>
          <p:nvPr/>
        </p:nvSpPr>
        <p:spPr>
          <a:xfrm>
            <a:off x="0" y="-90705"/>
            <a:ext cx="12192000" cy="578248"/>
          </a:xfrm>
          <a:prstGeom prst="rect">
            <a:avLst/>
          </a:prstGeom>
          <a:solidFill>
            <a:srgbClr val="175174"/>
          </a:solidFill>
        </p:spPr>
        <p:txBody>
          <a:bodyPr/>
          <a:lstStyle/>
          <a:p>
            <a:endParaRPr lang="de-DE" dirty="0"/>
          </a:p>
        </p:txBody>
      </p:sp>
      <p:pic>
        <p:nvPicPr>
          <p:cNvPr id="11" name="Picture 9">
            <a:extLst>
              <a:ext uri="{FF2B5EF4-FFF2-40B4-BE49-F238E27FC236}">
                <a16:creationId xmlns:a16="http://schemas.microsoft.com/office/drawing/2014/main" id="{E7462522-01B9-40A9-82BB-0F4DCAB1BC19}"/>
              </a:ext>
            </a:extLst>
          </p:cNvPr>
          <p:cNvPicPr>
            <a:picLocks noChangeAspect="1"/>
          </p:cNvPicPr>
          <p:nvPr/>
        </p:nvPicPr>
        <p:blipFill>
          <a:blip r:embed="rId3"/>
          <a:srcRect l="76702" t="9843"/>
          <a:stretch>
            <a:fillRect/>
          </a:stretch>
        </p:blipFill>
        <p:spPr>
          <a:xfrm>
            <a:off x="11644069" y="-345"/>
            <a:ext cx="365281" cy="391088"/>
          </a:xfrm>
          <a:prstGeom prst="rect">
            <a:avLst/>
          </a:prstGeom>
        </p:spPr>
      </p:pic>
      <p:pic>
        <p:nvPicPr>
          <p:cNvPr id="12" name="Picture 8">
            <a:extLst>
              <a:ext uri="{FF2B5EF4-FFF2-40B4-BE49-F238E27FC236}">
                <a16:creationId xmlns:a16="http://schemas.microsoft.com/office/drawing/2014/main" id="{DE329611-857F-4A1F-AA97-07F1F124EA9D}"/>
              </a:ext>
            </a:extLst>
          </p:cNvPr>
          <p:cNvPicPr>
            <a:picLocks noChangeAspect="1"/>
          </p:cNvPicPr>
          <p:nvPr/>
        </p:nvPicPr>
        <p:blipFill>
          <a:blip r:embed="rId4"/>
          <a:srcRect/>
          <a:stretch>
            <a:fillRect/>
          </a:stretch>
        </p:blipFill>
        <p:spPr>
          <a:xfrm>
            <a:off x="182650" y="23622"/>
            <a:ext cx="1687643" cy="343154"/>
          </a:xfrm>
          <a:prstGeom prst="rect">
            <a:avLst/>
          </a:prstGeom>
        </p:spPr>
      </p:pic>
      <p:sp>
        <p:nvSpPr>
          <p:cNvPr id="13" name="TextBox 5">
            <a:extLst>
              <a:ext uri="{FF2B5EF4-FFF2-40B4-BE49-F238E27FC236}">
                <a16:creationId xmlns:a16="http://schemas.microsoft.com/office/drawing/2014/main" id="{D15A9A52-481A-4F1F-8CAB-65961479A2C5}"/>
              </a:ext>
            </a:extLst>
          </p:cNvPr>
          <p:cNvSpPr txBox="1"/>
          <p:nvPr/>
        </p:nvSpPr>
        <p:spPr>
          <a:xfrm>
            <a:off x="5417249" y="5228316"/>
            <a:ext cx="6594764" cy="78071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85000" lnSpcReduction="20000"/>
          </a:bodyPr>
          <a:lstStyle/>
          <a:p>
            <a:pPr algn="r" rtl="1">
              <a:lnSpc>
                <a:spcPct val="90000"/>
              </a:lnSpc>
              <a:spcBef>
                <a:spcPct val="0"/>
              </a:spcBef>
              <a:spcAft>
                <a:spcPts val="600"/>
              </a:spcAft>
            </a:pPr>
            <a:r>
              <a:rPr lang="ar-LB" b="1" dirty="0">
                <a:solidFill>
                  <a:srgbClr val="FFFFFF"/>
                </a:solidFill>
                <a:ea typeface="Roboto" panose="02000000000000000000" pitchFamily="2" charset="0"/>
              </a:rPr>
              <a:t>شعبة المؤسسات العامة والحكومة الرقمية،
إدارة الشؤون الاقتصادية والاجتماعية بالأمم المتحدة
</a:t>
            </a:r>
            <a:endParaRPr lang="en-US" b="1" dirty="0">
              <a:solidFill>
                <a:srgbClr val="FFFFFF"/>
              </a:solidFill>
              <a:ea typeface="Roboto" panose="02000000000000000000" pitchFamily="2" charset="0"/>
              <a:cs typeface="Calibri" panose="020F0502020204030204"/>
            </a:endParaRPr>
          </a:p>
        </p:txBody>
      </p:sp>
      <p:sp>
        <p:nvSpPr>
          <p:cNvPr id="15" name="TextBox 6">
            <a:extLst>
              <a:ext uri="{FF2B5EF4-FFF2-40B4-BE49-F238E27FC236}">
                <a16:creationId xmlns:a16="http://schemas.microsoft.com/office/drawing/2014/main" id="{8963EAC2-FB6E-4BBB-B4B1-36BBC4694B4A}"/>
              </a:ext>
            </a:extLst>
          </p:cNvPr>
          <p:cNvSpPr txBox="1"/>
          <p:nvPr/>
        </p:nvSpPr>
        <p:spPr>
          <a:xfrm>
            <a:off x="1542225" y="4088276"/>
            <a:ext cx="9590305" cy="135498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endParaRPr lang="en-US" sz="2800" dirty="0">
              <a:solidFill>
                <a:srgbClr val="FFFFFF"/>
              </a:solidFill>
              <a:latin typeface="Calibri" panose="020F0502020204030204"/>
              <a:cs typeface="Calibri" panose="020F0502020204030204"/>
            </a:endParaRPr>
          </a:p>
        </p:txBody>
      </p:sp>
      <p:pic>
        <p:nvPicPr>
          <p:cNvPr id="14" name="Picture 6">
            <a:extLst>
              <a:ext uri="{FF2B5EF4-FFF2-40B4-BE49-F238E27FC236}">
                <a16:creationId xmlns:a16="http://schemas.microsoft.com/office/drawing/2014/main" id="{36C2DBB6-373C-4C03-BF5B-1FDE0774217B}"/>
              </a:ext>
            </a:extLst>
          </p:cNvPr>
          <p:cNvPicPr>
            <a:picLocks noChangeAspect="1"/>
          </p:cNvPicPr>
          <p:nvPr/>
        </p:nvPicPr>
        <p:blipFill>
          <a:blip r:embed="rId5"/>
          <a:srcRect t="3101" b="94515"/>
          <a:stretch>
            <a:fillRect/>
          </a:stretch>
        </p:blipFill>
        <p:spPr>
          <a:xfrm>
            <a:off x="-77348" y="6758376"/>
            <a:ext cx="12547175" cy="115523"/>
          </a:xfrm>
          <a:prstGeom prst="rect">
            <a:avLst/>
          </a:prstGeom>
        </p:spPr>
      </p:pic>
      <p:sp>
        <p:nvSpPr>
          <p:cNvPr id="16" name="TextBox 12">
            <a:hlinkClick r:id="rId6"/>
            <a:extLst>
              <a:ext uri="{FF2B5EF4-FFF2-40B4-BE49-F238E27FC236}">
                <a16:creationId xmlns:a16="http://schemas.microsoft.com/office/drawing/2014/main" id="{72514A7F-9871-49F8-A610-08235F7AD310}"/>
              </a:ext>
            </a:extLst>
          </p:cNvPr>
          <p:cNvSpPr txBox="1"/>
          <p:nvPr/>
        </p:nvSpPr>
        <p:spPr>
          <a:xfrm>
            <a:off x="7698615" y="6135942"/>
            <a:ext cx="4128094" cy="384721"/>
          </a:xfrm>
          <a:prstGeom prst="rect">
            <a:avLst/>
          </a:prstGeom>
        </p:spPr>
        <p:txBody>
          <a:bodyPr wrap="square" lIns="0" tIns="0" rIns="0" bIns="0" rtlCol="0" anchor="t">
            <a:spAutoFit/>
          </a:bodyPr>
          <a:lstStyle/>
          <a:p>
            <a:pPr algn="r" rtl="1">
              <a:lnSpc>
                <a:spcPts val="1493"/>
              </a:lnSpc>
            </a:pPr>
            <a:r>
              <a:rPr lang="ar-LB" sz="1400" b="1" spc="27" dirty="0"/>
              <a:t>شبكة الأمم المتحدة للإدارة العامة </a:t>
            </a:r>
            <a:endParaRPr lang="en-US" sz="1400" b="1" spc="27" dirty="0"/>
          </a:p>
          <a:p>
            <a:pPr algn="r" rtl="1">
              <a:lnSpc>
                <a:spcPts val="1493"/>
              </a:lnSpc>
            </a:pPr>
            <a:r>
              <a:rPr lang="en-US" sz="1400" b="1" spc="27" dirty="0"/>
              <a:t>http://unpan.un.org</a:t>
            </a:r>
          </a:p>
        </p:txBody>
      </p:sp>
      <p:sp>
        <p:nvSpPr>
          <p:cNvPr id="17" name="TextBox 5">
            <a:hlinkClick r:id="rId7"/>
            <a:extLst>
              <a:ext uri="{FF2B5EF4-FFF2-40B4-BE49-F238E27FC236}">
                <a16:creationId xmlns:a16="http://schemas.microsoft.com/office/drawing/2014/main" id="{6A6748EA-7B60-4050-AA0A-7C02D7DDF9BF}"/>
              </a:ext>
            </a:extLst>
          </p:cNvPr>
          <p:cNvSpPr txBox="1"/>
          <p:nvPr/>
        </p:nvSpPr>
        <p:spPr>
          <a:xfrm>
            <a:off x="9414945" y="6185477"/>
            <a:ext cx="3435170" cy="41870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1400" b="1" dirty="0">
              <a:solidFill>
                <a:srgbClr val="FFFFFF"/>
              </a:solidFill>
              <a:ea typeface="Roboto" panose="02000000000000000000" pitchFamily="2" charset="0"/>
            </a:endParaRPr>
          </a:p>
        </p:txBody>
      </p:sp>
      <p:sp>
        <p:nvSpPr>
          <p:cNvPr id="2" name="文本框 1">
            <a:hlinkClick r:id="rId8"/>
            <a:extLst>
              <a:ext uri="{FF2B5EF4-FFF2-40B4-BE49-F238E27FC236}">
                <a16:creationId xmlns:a16="http://schemas.microsoft.com/office/drawing/2014/main" id="{4BB03323-DAAF-48A1-82F5-960867488BC4}"/>
              </a:ext>
            </a:extLst>
          </p:cNvPr>
          <p:cNvSpPr txBox="1"/>
          <p:nvPr/>
        </p:nvSpPr>
        <p:spPr>
          <a:xfrm>
            <a:off x="42201" y="5794082"/>
            <a:ext cx="3435170" cy="738664"/>
          </a:xfrm>
          <a:prstGeom prst="rect">
            <a:avLst/>
          </a:prstGeom>
          <a:noFill/>
        </p:spPr>
        <p:txBody>
          <a:bodyPr wrap="square" rtlCol="0">
            <a:spAutoFit/>
          </a:bodyPr>
          <a:lstStyle/>
          <a:p>
            <a:pPr algn="r"/>
            <a:r>
              <a:rPr lang="ar-LB" altLang="zh-CN" sz="1400" b="1" dirty="0"/>
              <a:t>تتوفر مقاطع فيديو عن منهاج الحوكمة على: </a:t>
            </a:r>
            <a:r>
              <a:rPr lang="en-US" altLang="zh-CN" sz="1400" b="1" dirty="0"/>
              <a:t>http://unpan.un.org/index.php/sdg16/library/videos</a:t>
            </a:r>
            <a:endParaRPr lang="zh-CN" altLang="en-US" sz="1400" b="1" dirty="0"/>
          </a:p>
        </p:txBody>
      </p:sp>
      <p:pic>
        <p:nvPicPr>
          <p:cNvPr id="6" name="Picture 5">
            <a:extLst>
              <a:ext uri="{FF2B5EF4-FFF2-40B4-BE49-F238E27FC236}">
                <a16:creationId xmlns:a16="http://schemas.microsoft.com/office/drawing/2014/main" id="{641235E8-0B76-492E-8541-A70C8BBDCA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97508" y="-88309"/>
            <a:ext cx="1735445" cy="567015"/>
          </a:xfrm>
          <a:prstGeom prst="rect">
            <a:avLst/>
          </a:prstGeom>
        </p:spPr>
      </p:pic>
    </p:spTree>
    <p:extLst>
      <p:ext uri="{BB962C8B-B14F-4D97-AF65-F5344CB8AC3E}">
        <p14:creationId xmlns:p14="http://schemas.microsoft.com/office/powerpoint/2010/main" val="402792175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06BCA0D8-C1C5-4933-99AE-C43034769462}"/>
              </a:ext>
            </a:extLst>
          </p:cNvPr>
          <p:cNvGrpSpPr/>
          <p:nvPr/>
        </p:nvGrpSpPr>
        <p:grpSpPr>
          <a:xfrm>
            <a:off x="103698" y="680792"/>
            <a:ext cx="5606474" cy="6072575"/>
            <a:chOff x="185848" y="0"/>
            <a:chExt cx="6912288" cy="6350000"/>
          </a:xfrm>
        </p:grpSpPr>
        <p:sp>
          <p:nvSpPr>
            <p:cNvPr id="16" name="Freeform 3">
              <a:extLst>
                <a:ext uri="{FF2B5EF4-FFF2-40B4-BE49-F238E27FC236}">
                  <a16:creationId xmlns:a16="http://schemas.microsoft.com/office/drawing/2014/main" id="{338E44AC-796B-4B4D-8B7A-E01B30E92631}"/>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sp>
        <p:nvSpPr>
          <p:cNvPr id="5" name="AutoShape 5"/>
          <p:cNvSpPr/>
          <p:nvPr/>
        </p:nvSpPr>
        <p:spPr>
          <a:xfrm>
            <a:off x="0" y="0"/>
            <a:ext cx="12192000" cy="685800"/>
          </a:xfrm>
          <a:prstGeom prst="rect">
            <a:avLst/>
          </a:prstGeom>
          <a:solidFill>
            <a:srgbClr val="175174"/>
          </a:solidFill>
        </p:spPr>
      </p:sp>
      <p:pic>
        <p:nvPicPr>
          <p:cNvPr id="6" name="Picture 6"/>
          <p:cNvPicPr>
            <a:picLocks noChangeAspect="1"/>
          </p:cNvPicPr>
          <p:nvPr/>
        </p:nvPicPr>
        <p:blipFill>
          <a:blip r:embed="rId3"/>
          <a:srcRect t="3101" b="94515"/>
          <a:stretch>
            <a:fillRect/>
          </a:stretch>
        </p:blipFill>
        <p:spPr>
          <a:xfrm>
            <a:off x="-77348" y="6758376"/>
            <a:ext cx="12547175" cy="115523"/>
          </a:xfrm>
          <a:prstGeom prst="rect">
            <a:avLst/>
          </a:prstGeom>
        </p:spPr>
      </p:pic>
      <p:sp>
        <p:nvSpPr>
          <p:cNvPr id="7" name="TextBox 7"/>
          <p:cNvSpPr txBox="1"/>
          <p:nvPr/>
        </p:nvSpPr>
        <p:spPr>
          <a:xfrm>
            <a:off x="7047769" y="788015"/>
            <a:ext cx="4681990" cy="451021"/>
          </a:xfrm>
          <a:prstGeom prst="rect">
            <a:avLst/>
          </a:prstGeom>
        </p:spPr>
        <p:txBody>
          <a:bodyPr lIns="0" tIns="0" rIns="0" bIns="0" rtlCol="0" anchor="t">
            <a:spAutoFit/>
          </a:bodyPr>
          <a:lstStyle/>
          <a:p>
            <a:pPr algn="ctr">
              <a:lnSpc>
                <a:spcPts val="1833"/>
              </a:lnSpc>
            </a:pPr>
            <a:r>
              <a:rPr lang="en-US" sz="1467" spc="73" dirty="0">
                <a:solidFill>
                  <a:srgbClr val="F2FAFF"/>
                </a:solidFill>
                <a:latin typeface="Roboto Bold"/>
              </a:rPr>
              <a:t>Public Servants’ Mindsets to Implement the 2030 Agenda for Sustainable Development</a:t>
            </a:r>
          </a:p>
        </p:txBody>
      </p:sp>
      <p:pic>
        <p:nvPicPr>
          <p:cNvPr id="8" name="Picture 8"/>
          <p:cNvPicPr>
            <a:picLocks noChangeAspect="1"/>
          </p:cNvPicPr>
          <p:nvPr/>
        </p:nvPicPr>
        <p:blipFill>
          <a:blip r:embed="rId4"/>
          <a:srcRect/>
          <a:stretch>
            <a:fillRect/>
          </a:stretch>
        </p:blipFill>
        <p:spPr>
          <a:xfrm>
            <a:off x="116750" y="171323"/>
            <a:ext cx="1687643" cy="343154"/>
          </a:xfrm>
          <a:prstGeom prst="rect">
            <a:avLst/>
          </a:prstGeom>
        </p:spPr>
      </p:pic>
      <p:pic>
        <p:nvPicPr>
          <p:cNvPr id="9" name="Picture 9"/>
          <p:cNvPicPr>
            <a:picLocks noChangeAspect="1"/>
          </p:cNvPicPr>
          <p:nvPr/>
        </p:nvPicPr>
        <p:blipFill>
          <a:blip r:embed="rId5"/>
          <a:srcRect l="76702" t="9843"/>
          <a:stretch>
            <a:fillRect/>
          </a:stretch>
        </p:blipFill>
        <p:spPr>
          <a:xfrm>
            <a:off x="11671239" y="123389"/>
            <a:ext cx="365281" cy="391088"/>
          </a:xfrm>
          <a:prstGeom prst="rect">
            <a:avLst/>
          </a:prstGeom>
        </p:spPr>
      </p:pic>
      <p:sp>
        <p:nvSpPr>
          <p:cNvPr id="10" name="AutoShape 10"/>
          <p:cNvSpPr/>
          <p:nvPr/>
        </p:nvSpPr>
        <p:spPr>
          <a:xfrm>
            <a:off x="5789777" y="771647"/>
            <a:ext cx="6354388" cy="589043"/>
          </a:xfrm>
          <a:prstGeom prst="rect">
            <a:avLst/>
          </a:prstGeom>
          <a:solidFill>
            <a:schemeClr val="accent4">
              <a:lumMod val="75000"/>
            </a:schemeClr>
          </a:solidFill>
        </p:spPr>
      </p:sp>
      <p:sp>
        <p:nvSpPr>
          <p:cNvPr id="12" name="TextBox 12"/>
          <p:cNvSpPr txBox="1"/>
          <p:nvPr/>
        </p:nvSpPr>
        <p:spPr>
          <a:xfrm>
            <a:off x="5758689" y="1535112"/>
            <a:ext cx="6354387" cy="4093428"/>
          </a:xfrm>
          <a:prstGeom prst="rect">
            <a:avLst/>
          </a:prstGeom>
        </p:spPr>
        <p:txBody>
          <a:bodyPr wrap="square" lIns="0" tIns="0" rIns="0" bIns="0" rtlCol="0" anchor="t">
            <a:spAutoFit/>
          </a:bodyPr>
          <a:lstStyle/>
          <a:p>
            <a:pPr algn="r" rtl="1"/>
            <a:r>
              <a:rPr lang="ar-LB" sz="1400" b="1" spc="26" dirty="0">
                <a:solidFill>
                  <a:srgbClr val="5B9BD5">
                    <a:lumMod val="50000"/>
                  </a:srgbClr>
                </a:solidFill>
              </a:rPr>
              <a:t>أهداف التنمية المستدامة ذات الصلة: أهداف التنمية المستدامة 10، 16
</a:t>
            </a:r>
            <a:r>
              <a:rPr lang="ar-LB" sz="1400" b="1" spc="26" dirty="0">
                <a:solidFill>
                  <a:schemeClr val="accent5"/>
                </a:solidFill>
              </a:rPr>
              <a:t>كلمات دالة: إبتكار، فئات ضعيفة، إندماج اجتماعي، إشراك أصحاب المصلحة المتعددين، تقديم خدمات عامة مبتكرة، تكنولوجيا المعلومات والاتصالات، والحكومة الرقمية</a:t>
            </a:r>
            <a:r>
              <a:rPr lang="ar-LB" sz="1400" b="1" spc="26" dirty="0">
                <a:solidFill>
                  <a:srgbClr val="5B9BD5">
                    <a:lumMod val="50000"/>
                  </a:srgbClr>
                </a:solidFill>
              </a:rPr>
              <a:t>
</a:t>
            </a:r>
          </a:p>
          <a:p>
            <a:pPr algn="r" rtl="1"/>
            <a:r>
              <a:rPr lang="ar-LB" sz="1400" b="1" spc="26" dirty="0">
                <a:solidFill>
                  <a:schemeClr val="accent5"/>
                </a:solidFill>
              </a:rPr>
              <a:t>الهدف: </a:t>
            </a:r>
          </a:p>
          <a:p>
            <a:pPr algn="r" rtl="1"/>
            <a:r>
              <a:rPr lang="ar-LB" sz="1400" b="1" spc="26" dirty="0">
                <a:solidFill>
                  <a:srgbClr val="5B9BD5">
                    <a:lumMod val="50000"/>
                  </a:srgbClr>
                </a:solidFill>
              </a:rPr>
              <a:t>تهدف مجموعة أدوات التدريب إلى بناء القدرات لتعزيز الابتكار الحكومي لإندماج الفئات الضعيفة إجتماعيا من خلال تقديم اساليب واستراتيجيات وخبرات على المستوى الوطني. كما يسلط الضوء على أهمية تمكين الفئات الضعيفة وإشراكها في تصميم السياسات وتنفيذها ورصدها، لإعتبارهم عوامل للتغيير.
</a:t>
            </a:r>
          </a:p>
          <a:p>
            <a:pPr algn="r" rtl="1"/>
            <a:r>
              <a:rPr lang="ar-LB" sz="1400" b="1" spc="26" dirty="0">
                <a:solidFill>
                  <a:schemeClr val="accent5"/>
                </a:solidFill>
              </a:rPr>
              <a:t>مع انتهاء الدورة بنجاح، سيتمكّن المتدربون من:  </a:t>
            </a:r>
            <a:r>
              <a:rPr lang="ar-LB" sz="1400" b="1" spc="26" dirty="0">
                <a:solidFill>
                  <a:srgbClr val="5B9BD5">
                    <a:lumMod val="50000"/>
                  </a:srgbClr>
                </a:solidFill>
              </a:rPr>
              <a:t>
- فهم احتياجاتهم والعمل على تشجيع الابتكار الحكومي كعامل أساسي في التصدي بفعالية لأوجه الضعف والمطالب الدينامية والمتطورة والمعتمدة على السياق للفئات الضعيفة.
- تقييم وتحليل التقدم، والوضع القائم، والتحديات التي تواجهها بلد/منظمة ما في تعزيز الابتكار الحكومي من أجل الإدماج الاجتماعي للفئات الضعيفة من خلال التقييم الذاتي وتبادل المعرفة والمناقشات.
- تحديد وتطبيق مختلف الاساليب والاستراتيجيات والممارسات المبتكرة لتعزيز الابتكار الحكومي من أجل الإندماج الاجتماعي على أساس السياق والاحتياجات المحددة لكل بلد/منظمة
- فهم معمق واكتساب أدوات لضمان أن تكون الفئات الضعيفة عامل للتغيير من خلال المشاركة والتمكين وتشجيع الذهنية الشمولية لتعزيز الإندماج الاجتماعي.
</a:t>
            </a:r>
            <a:endParaRPr lang="en-US" altLang="zh-CN" sz="1400" spc="27" dirty="0">
              <a:solidFill>
                <a:srgbClr val="5B9BD5">
                  <a:lumMod val="50000"/>
                </a:srgbClr>
              </a:solidFill>
              <a:cs typeface="Arial" panose="020B0604020202020204" pitchFamily="34" charset="0"/>
            </a:endParaRPr>
          </a:p>
        </p:txBody>
      </p:sp>
      <p:sp>
        <p:nvSpPr>
          <p:cNvPr id="22" name="TextBox 17">
            <a:hlinkClick r:id="rId6"/>
            <a:extLst>
              <a:ext uri="{FF2B5EF4-FFF2-40B4-BE49-F238E27FC236}">
                <a16:creationId xmlns:a16="http://schemas.microsoft.com/office/drawing/2014/main" id="{9345F26A-E0B3-3D41-A3F6-5A3F1F5F9946}"/>
              </a:ext>
            </a:extLst>
          </p:cNvPr>
          <p:cNvSpPr txBox="1"/>
          <p:nvPr/>
        </p:nvSpPr>
        <p:spPr>
          <a:xfrm>
            <a:off x="5862864" y="895650"/>
            <a:ext cx="6208213" cy="525400"/>
          </a:xfrm>
          <a:prstGeom prst="rect">
            <a:avLst/>
          </a:prstGeom>
        </p:spPr>
        <p:txBody>
          <a:bodyPr wrap="square" lIns="0" tIns="0" rIns="0" bIns="0" rtlCol="0" anchor="t">
            <a:spAutoFit/>
          </a:bodyPr>
          <a:lstStyle/>
          <a:p>
            <a:pPr algn="ctr">
              <a:lnSpc>
                <a:spcPts val="2053"/>
              </a:lnSpc>
            </a:pPr>
            <a:r>
              <a:rPr lang="ar-LB" sz="1600" b="1" dirty="0">
                <a:solidFill>
                  <a:srgbClr val="FFFFFF"/>
                </a:solidFill>
              </a:rPr>
              <a:t>الإبتكار الحكومي لإندماج الفئات الضعيفة إجتماعيا
</a:t>
            </a:r>
            <a:endParaRPr lang="en-US" sz="1600" b="1" dirty="0">
              <a:solidFill>
                <a:srgbClr val="FFFFFF"/>
              </a:solidFill>
              <a:cs typeface="Arial" panose="020B0604020202020204" pitchFamily="34" charset="0"/>
            </a:endParaRPr>
          </a:p>
        </p:txBody>
      </p:sp>
      <p:pic>
        <p:nvPicPr>
          <p:cNvPr id="24" name="Picture 3">
            <a:extLst>
              <a:ext uri="{FF2B5EF4-FFF2-40B4-BE49-F238E27FC236}">
                <a16:creationId xmlns:a16="http://schemas.microsoft.com/office/drawing/2014/main" id="{4EB09FE3-8EB7-488F-AA1E-69ABC5C77015}"/>
              </a:ext>
            </a:extLst>
          </p:cNvPr>
          <p:cNvPicPr>
            <a:picLocks noChangeAspect="1"/>
          </p:cNvPicPr>
          <p:nvPr/>
        </p:nvPicPr>
        <p:blipFill>
          <a:blip r:embed="rId7"/>
          <a:stretch>
            <a:fillRect/>
          </a:stretch>
        </p:blipFill>
        <p:spPr>
          <a:xfrm>
            <a:off x="103698" y="1485056"/>
            <a:ext cx="5606474" cy="4212074"/>
          </a:xfrm>
          <a:prstGeom prst="rect">
            <a:avLst/>
          </a:prstGeom>
        </p:spPr>
      </p:pic>
      <p:sp>
        <p:nvSpPr>
          <p:cNvPr id="17" name="TextBox 16">
            <a:hlinkClick r:id="rId8"/>
            <a:extLst>
              <a:ext uri="{FF2B5EF4-FFF2-40B4-BE49-F238E27FC236}">
                <a16:creationId xmlns:a16="http://schemas.microsoft.com/office/drawing/2014/main" id="{4BB82A18-E0AF-4AA4-97B2-AF7D3C062BE2}"/>
              </a:ext>
            </a:extLst>
          </p:cNvPr>
          <p:cNvSpPr txBox="1"/>
          <p:nvPr/>
        </p:nvSpPr>
        <p:spPr>
          <a:xfrm>
            <a:off x="1921143" y="89794"/>
            <a:ext cx="7971777" cy="872034"/>
          </a:xfrm>
          <a:prstGeom prst="rect">
            <a:avLst/>
          </a:prstGeom>
        </p:spPr>
        <p:txBody>
          <a:bodyPr lIns="0" tIns="0" rIns="0" bIns="0" rtlCol="0" anchor="t">
            <a:spAutoFit/>
          </a:bodyPr>
          <a:lstStyle/>
          <a:p>
            <a:pPr algn="ctr">
              <a:lnSpc>
                <a:spcPts val="2333"/>
              </a:lnSpc>
            </a:pPr>
            <a:r>
              <a:rPr lang="ar-LB" b="1" spc="93" dirty="0">
                <a:solidFill>
                  <a:srgbClr val="FFFFFF"/>
                </a:solidFill>
              </a:rPr>
              <a:t>منهاج الحوكمة لتحقيق أهداف التنمية المستدامة 
تدريب المدربين على تطوير القدرات 
</a:t>
            </a:r>
            <a:endParaRPr lang="en-US" b="1" spc="93" dirty="0">
              <a:solidFill>
                <a:srgbClr val="FFFFFF"/>
              </a:solidFill>
            </a:endParaRPr>
          </a:p>
        </p:txBody>
      </p:sp>
      <p:sp>
        <p:nvSpPr>
          <p:cNvPr id="14" name="文本框 13">
            <a:hlinkClick r:id="rId9"/>
            <a:extLst>
              <a:ext uri="{FF2B5EF4-FFF2-40B4-BE49-F238E27FC236}">
                <a16:creationId xmlns:a16="http://schemas.microsoft.com/office/drawing/2014/main" id="{FD1D49CD-DF7B-4591-BBCC-E5F03F6B5021}"/>
              </a:ext>
            </a:extLst>
          </p:cNvPr>
          <p:cNvSpPr txBox="1"/>
          <p:nvPr/>
        </p:nvSpPr>
        <p:spPr>
          <a:xfrm>
            <a:off x="7932350" y="6436316"/>
            <a:ext cx="4271897" cy="523220"/>
          </a:xfrm>
          <a:prstGeom prst="rect">
            <a:avLst/>
          </a:prstGeom>
          <a:noFill/>
        </p:spPr>
        <p:txBody>
          <a:bodyPr wrap="square" rtlCol="0">
            <a:spAutoFit/>
          </a:bodyPr>
          <a:lstStyle/>
          <a:p>
            <a:pPr algn="r"/>
            <a:r>
              <a:rPr lang="ar-LB" altLang="zh-CN" sz="1400" i="1" spc="26" dirty="0">
                <a:solidFill>
                  <a:srgbClr val="175174"/>
                </a:solidFill>
                <a:ea typeface="Roboto" panose="02000000000000000000" pitchFamily="2" charset="0"/>
              </a:rPr>
              <a:t>فيديو مجموعة الأدوات متاح على شبكة الأمم المتحدة للإدارة العامة
</a:t>
            </a:r>
            <a:endParaRPr lang="zh-CN" altLang="en-US" sz="1400" i="1" spc="26" dirty="0">
              <a:solidFill>
                <a:srgbClr val="175174"/>
              </a:solidFill>
            </a:endParaRPr>
          </a:p>
        </p:txBody>
      </p:sp>
      <p:pic>
        <p:nvPicPr>
          <p:cNvPr id="18" name="Picture 17">
            <a:extLst>
              <a:ext uri="{FF2B5EF4-FFF2-40B4-BE49-F238E27FC236}">
                <a16:creationId xmlns:a16="http://schemas.microsoft.com/office/drawing/2014/main" id="{B14F7934-C426-41EF-B277-00866F55AA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21081" y="59392"/>
            <a:ext cx="1735445" cy="567015"/>
          </a:xfrm>
          <a:prstGeom prst="rect">
            <a:avLst/>
          </a:prstGeom>
        </p:spPr>
      </p:pic>
    </p:spTree>
    <p:extLst>
      <p:ext uri="{BB962C8B-B14F-4D97-AF65-F5344CB8AC3E}">
        <p14:creationId xmlns:p14="http://schemas.microsoft.com/office/powerpoint/2010/main" val="3655964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D96916CA-1709-4BE4-81FE-CDC504213D55}"/>
              </a:ext>
            </a:extLst>
          </p:cNvPr>
          <p:cNvGrpSpPr/>
          <p:nvPr/>
        </p:nvGrpSpPr>
        <p:grpSpPr>
          <a:xfrm>
            <a:off x="115273" y="680792"/>
            <a:ext cx="5606474" cy="6072575"/>
            <a:chOff x="185848" y="0"/>
            <a:chExt cx="6912288" cy="6350000"/>
          </a:xfrm>
        </p:grpSpPr>
        <p:sp>
          <p:nvSpPr>
            <p:cNvPr id="17" name="Freeform 3">
              <a:extLst>
                <a:ext uri="{FF2B5EF4-FFF2-40B4-BE49-F238E27FC236}">
                  <a16:creationId xmlns:a16="http://schemas.microsoft.com/office/drawing/2014/main" id="{1846517D-F417-43A5-8A65-6BB118B5E82F}"/>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sp>
        <p:nvSpPr>
          <p:cNvPr id="5" name="AutoShape 5"/>
          <p:cNvSpPr/>
          <p:nvPr/>
        </p:nvSpPr>
        <p:spPr>
          <a:xfrm>
            <a:off x="0" y="0"/>
            <a:ext cx="12192000" cy="685800"/>
          </a:xfrm>
          <a:prstGeom prst="rect">
            <a:avLst/>
          </a:prstGeom>
          <a:solidFill>
            <a:srgbClr val="175174"/>
          </a:solidFill>
        </p:spPr>
      </p:sp>
      <p:pic>
        <p:nvPicPr>
          <p:cNvPr id="6" name="Picture 6"/>
          <p:cNvPicPr>
            <a:picLocks noChangeAspect="1"/>
          </p:cNvPicPr>
          <p:nvPr/>
        </p:nvPicPr>
        <p:blipFill>
          <a:blip r:embed="rId3"/>
          <a:srcRect t="3101" b="94515"/>
          <a:stretch>
            <a:fillRect/>
          </a:stretch>
        </p:blipFill>
        <p:spPr>
          <a:xfrm>
            <a:off x="-77348" y="6758376"/>
            <a:ext cx="12547175" cy="115523"/>
          </a:xfrm>
          <a:prstGeom prst="rect">
            <a:avLst/>
          </a:prstGeom>
        </p:spPr>
      </p:pic>
      <p:pic>
        <p:nvPicPr>
          <p:cNvPr id="8" name="Picture 8"/>
          <p:cNvPicPr>
            <a:picLocks noChangeAspect="1"/>
          </p:cNvPicPr>
          <p:nvPr/>
        </p:nvPicPr>
        <p:blipFill>
          <a:blip r:embed="rId4"/>
          <a:srcRect/>
          <a:stretch>
            <a:fillRect/>
          </a:stretch>
        </p:blipFill>
        <p:spPr>
          <a:xfrm>
            <a:off x="116750" y="171323"/>
            <a:ext cx="1687643" cy="343154"/>
          </a:xfrm>
          <a:prstGeom prst="rect">
            <a:avLst/>
          </a:prstGeom>
        </p:spPr>
      </p:pic>
      <p:pic>
        <p:nvPicPr>
          <p:cNvPr id="9" name="Picture 9"/>
          <p:cNvPicPr>
            <a:picLocks noChangeAspect="1"/>
          </p:cNvPicPr>
          <p:nvPr/>
        </p:nvPicPr>
        <p:blipFill>
          <a:blip r:embed="rId5"/>
          <a:srcRect l="76702" t="9843"/>
          <a:stretch>
            <a:fillRect/>
          </a:stretch>
        </p:blipFill>
        <p:spPr>
          <a:xfrm>
            <a:off x="11671239" y="123389"/>
            <a:ext cx="365281" cy="391088"/>
          </a:xfrm>
          <a:prstGeom prst="rect">
            <a:avLst/>
          </a:prstGeom>
        </p:spPr>
      </p:pic>
      <p:sp>
        <p:nvSpPr>
          <p:cNvPr id="20" name="Rectangle 19">
            <a:extLst>
              <a:ext uri="{FF2B5EF4-FFF2-40B4-BE49-F238E27FC236}">
                <a16:creationId xmlns:a16="http://schemas.microsoft.com/office/drawing/2014/main" id="{D06455C9-35E9-9B4F-90BB-2922D3130DD1}"/>
              </a:ext>
            </a:extLst>
          </p:cNvPr>
          <p:cNvSpPr/>
          <p:nvPr/>
        </p:nvSpPr>
        <p:spPr>
          <a:xfrm>
            <a:off x="5173884" y="733373"/>
            <a:ext cx="6862636" cy="6247864"/>
          </a:xfrm>
          <a:prstGeom prst="rect">
            <a:avLst/>
          </a:prstGeom>
        </p:spPr>
        <p:txBody>
          <a:bodyPr wrap="square">
            <a:spAutoFit/>
          </a:bodyPr>
          <a:lstStyle/>
          <a:p>
            <a:pPr algn="just" rtl="1">
              <a:spcAft>
                <a:spcPts val="600"/>
              </a:spcAft>
            </a:pPr>
            <a:r>
              <a:rPr lang="ar-LB" sz="1600" b="1" spc="26" dirty="0">
                <a:solidFill>
                  <a:srgbClr val="175174"/>
                </a:solidFill>
              </a:rPr>
              <a:t>المقررات</a:t>
            </a:r>
            <a:r>
              <a:rPr lang="ar-LB" sz="1200" b="1" spc="26" dirty="0">
                <a:solidFill>
                  <a:srgbClr val="175174"/>
                </a:solidFill>
              </a:rPr>
              <a:t>
</a:t>
            </a:r>
            <a:r>
              <a:rPr lang="ar-LB" sz="1400" b="1" spc="26" dirty="0">
                <a:solidFill>
                  <a:srgbClr val="175174"/>
                </a:solidFill>
              </a:rPr>
              <a:t>ما هو تعريف"</a:t>
            </a:r>
            <a:r>
              <a:rPr lang="ar-MA" sz="1400" b="1" i="1" spc="26" dirty="0">
                <a:solidFill>
                  <a:srgbClr val="175174"/>
                </a:solidFill>
              </a:rPr>
              <a:t>الهشاشة</a:t>
            </a:r>
            <a:r>
              <a:rPr lang="ar-LB" sz="1400" b="1" spc="26" dirty="0">
                <a:solidFill>
                  <a:srgbClr val="175174"/>
                </a:solidFill>
              </a:rPr>
              <a:t>"؟ السياسات والأطر التشريعية ومتطلبات الابتكار</a:t>
            </a:r>
            <a:r>
              <a:rPr lang="ar-LB" sz="1200" b="1" spc="26" dirty="0">
                <a:solidFill>
                  <a:srgbClr val="175174"/>
                </a:solidFill>
              </a:rPr>
              <a:t>
1. </a:t>
            </a:r>
            <a:r>
              <a:rPr lang="ar-LB" sz="1200" spc="26" dirty="0">
                <a:solidFill>
                  <a:srgbClr val="175174"/>
                </a:solidFill>
              </a:rPr>
              <a:t>تقديم الدورة التدريبية ونظرة عامة
2. </a:t>
            </a:r>
            <a:r>
              <a:rPr lang="ar-MA" sz="1200" spc="26" dirty="0">
                <a:solidFill>
                  <a:srgbClr val="175174"/>
                </a:solidFill>
              </a:rPr>
              <a:t>الهشاشة</a:t>
            </a:r>
            <a:r>
              <a:rPr lang="ar-LB" sz="1200" spc="26" dirty="0">
                <a:solidFill>
                  <a:srgbClr val="175174"/>
                </a:solidFill>
              </a:rPr>
              <a:t> وعدم أهمال احد في تحقيق خطة 2030 
3. الضعف في سياقات التحديات والفرص الاقتصادية والاجتماعية والبيئية 
4. السياسات والاطر التشريعات واحتياجات الحكومة </a:t>
            </a:r>
            <a:r>
              <a:rPr lang="ar-LB" sz="1200" b="1" spc="26" dirty="0">
                <a:solidFill>
                  <a:srgbClr val="175174"/>
                </a:solidFill>
              </a:rPr>
              <a:t>
</a:t>
            </a:r>
            <a:r>
              <a:rPr lang="ar-LB" sz="1400" b="1" spc="26" dirty="0">
                <a:solidFill>
                  <a:srgbClr val="175174"/>
                </a:solidFill>
              </a:rPr>
              <a:t>معالجة الأسباب الجذرية للضعف: اوجه متعددة لإتخاذ القرار بالعمل والحوكمة</a:t>
            </a:r>
            <a:r>
              <a:rPr lang="ar-LB" sz="1200" b="1" spc="26" dirty="0">
                <a:solidFill>
                  <a:srgbClr val="175174"/>
                </a:solidFill>
              </a:rPr>
              <a:t>
5. </a:t>
            </a:r>
            <a:r>
              <a:rPr lang="ar-LB" sz="1200" spc="26" dirty="0">
                <a:solidFill>
                  <a:srgbClr val="175174"/>
                </a:solidFill>
              </a:rPr>
              <a:t>تحديد الضعف والفئات الضعيفة 
6. الابتكار في الحوكمة - نحو حوكمة شاملة وتشاركية </a:t>
            </a:r>
            <a:r>
              <a:rPr lang="ar-LB" sz="1200" b="1" spc="26" dirty="0">
                <a:solidFill>
                  <a:srgbClr val="175174"/>
                </a:solidFill>
              </a:rPr>
              <a:t>
</a:t>
            </a:r>
            <a:r>
              <a:rPr lang="ar-LB" sz="1400" b="1" spc="26" dirty="0">
                <a:solidFill>
                  <a:srgbClr val="175174"/>
                </a:solidFill>
              </a:rPr>
              <a:t>ابتكار الخدمات العامة وتمكين نظم </a:t>
            </a:r>
            <a:r>
              <a:rPr lang="ar-MA" sz="1400" b="1" spc="26" dirty="0">
                <a:solidFill>
                  <a:srgbClr val="175174"/>
                </a:solidFill>
              </a:rPr>
              <a:t>ا</a:t>
            </a:r>
            <a:r>
              <a:rPr lang="ar-LB" sz="1400" b="1" spc="26" dirty="0">
                <a:solidFill>
                  <a:srgbClr val="175174"/>
                </a:solidFill>
              </a:rPr>
              <a:t>لإدماج الاجتماعي</a:t>
            </a:r>
            <a:r>
              <a:rPr lang="ar-LB" sz="1200" b="1" spc="26" dirty="0">
                <a:solidFill>
                  <a:srgbClr val="175174"/>
                </a:solidFill>
              </a:rPr>
              <a:t>
7. </a:t>
            </a:r>
            <a:r>
              <a:rPr lang="ar-LB" sz="1200" spc="26" dirty="0">
                <a:solidFill>
                  <a:srgbClr val="175174"/>
                </a:solidFill>
              </a:rPr>
              <a:t>ابتكار تقديم الخدمات العامة ووصول الفئات الضعيفة إليها
8. الحكومة الرقمية والتكنولوجيات </a:t>
            </a:r>
            <a:r>
              <a:rPr lang="ar-MA" sz="1200" spc="26" dirty="0">
                <a:solidFill>
                  <a:srgbClr val="175174"/>
                </a:solidFill>
              </a:rPr>
              <a:t>الحديثة</a:t>
            </a:r>
            <a:r>
              <a:rPr lang="ar-LB" sz="1200" spc="26" dirty="0">
                <a:solidFill>
                  <a:srgbClr val="175174"/>
                </a:solidFill>
              </a:rPr>
              <a:t> لتعزيز الإدماج الاجتماعي للفئات الضعيفة
9. ضمان إدماج الفئات الضعيفة في طوارئ الصحية العامة
10. كيفية خلق نظام </a:t>
            </a:r>
            <a:r>
              <a:rPr lang="ar-MA" sz="1200" spc="26" dirty="0">
                <a:solidFill>
                  <a:srgbClr val="175174"/>
                </a:solidFill>
              </a:rPr>
              <a:t>محيط اجتماعي</a:t>
            </a:r>
            <a:r>
              <a:rPr lang="ar-LB" sz="1200" spc="26" dirty="0">
                <a:solidFill>
                  <a:srgbClr val="175174"/>
                </a:solidFill>
              </a:rPr>
              <a:t> قادر على تمكين الفئات الضعيفة</a:t>
            </a:r>
            <a:r>
              <a:rPr lang="ar-LB" sz="1200" b="1" spc="26" dirty="0">
                <a:solidFill>
                  <a:srgbClr val="175174"/>
                </a:solidFill>
              </a:rPr>
              <a:t>
</a:t>
            </a:r>
            <a:r>
              <a:rPr lang="ar-LB" sz="1400" b="1" spc="26" dirty="0">
                <a:solidFill>
                  <a:srgbClr val="175174"/>
                </a:solidFill>
              </a:rPr>
              <a:t>تنمية القدرات: تمكين المشاركة وتعزيز الإدماج الاجتماعي</a:t>
            </a:r>
            <a:r>
              <a:rPr lang="ar-LB" sz="1200" b="1" spc="26" dirty="0">
                <a:solidFill>
                  <a:srgbClr val="175174"/>
                </a:solidFill>
              </a:rPr>
              <a:t>
</a:t>
            </a:r>
            <a:r>
              <a:rPr lang="ar-LB" sz="1200" spc="26" dirty="0">
                <a:solidFill>
                  <a:srgbClr val="175174"/>
                </a:solidFill>
              </a:rPr>
              <a:t>11.1 تطوير قدرات الابتكار الحكومي من أجل الإدماج الاجتماعي</a:t>
            </a:r>
          </a:p>
          <a:p>
            <a:pPr algn="just" rtl="1">
              <a:spcAft>
                <a:spcPts val="600"/>
              </a:spcAft>
            </a:pPr>
            <a:r>
              <a:rPr lang="ar-LB" sz="1200" spc="26" dirty="0">
                <a:solidFill>
                  <a:srgbClr val="175174"/>
                </a:solidFill>
              </a:rPr>
              <a:t>11.2 أساليب التخطيط في إشراك أصحاب المصلحة وتصميم مشاريع الحكومة في مجال الابتكار</a:t>
            </a:r>
            <a:r>
              <a:rPr lang="ar-LB" sz="1200" b="1" spc="26" dirty="0">
                <a:solidFill>
                  <a:srgbClr val="175174"/>
                </a:solidFill>
              </a:rPr>
              <a:t>
</a:t>
            </a:r>
            <a:r>
              <a:rPr lang="ar-LB" sz="1200" spc="26" dirty="0">
                <a:solidFill>
                  <a:srgbClr val="175174"/>
                </a:solidFill>
              </a:rPr>
              <a:t>12. طوِر مشروعك الابتكاري وخطة العمل  </a:t>
            </a:r>
            <a:r>
              <a:rPr lang="ar-LB" sz="1200" b="1" spc="26" dirty="0">
                <a:solidFill>
                  <a:srgbClr val="175174"/>
                </a:solidFill>
              </a:rPr>
              <a:t>
</a:t>
            </a:r>
            <a:r>
              <a:rPr lang="ar-LB" sz="1400" b="1" spc="26" dirty="0">
                <a:solidFill>
                  <a:srgbClr val="175174"/>
                </a:solidFill>
              </a:rPr>
              <a:t>تنفيذ الابتكار الحكومي ومراقبة ورصد أثره </a:t>
            </a:r>
            <a:r>
              <a:rPr lang="ar-LB" sz="1200" b="1" spc="26" dirty="0">
                <a:solidFill>
                  <a:srgbClr val="175174"/>
                </a:solidFill>
              </a:rPr>
              <a:t>
</a:t>
            </a:r>
            <a:r>
              <a:rPr lang="ar-LB" sz="1200" spc="26" dirty="0">
                <a:solidFill>
                  <a:srgbClr val="175174"/>
                </a:solidFill>
              </a:rPr>
              <a:t>13. التمويل والشراكات من أجل الإدماج الاجتماعي
14. قياس التقدم المحرز: رصد وتقييم الجهود المبذولة في عملية التنفيذ
15. الدروس المستفادة والخطوات التالية</a:t>
            </a:r>
            <a:r>
              <a:rPr lang="ar-LB" sz="1200" b="1" spc="26" dirty="0">
                <a:solidFill>
                  <a:srgbClr val="175174"/>
                </a:solidFill>
              </a:rPr>
              <a:t>
</a:t>
            </a:r>
            <a:endParaRPr lang="en-GB" sz="1200" spc="26" dirty="0">
              <a:solidFill>
                <a:srgbClr val="175174"/>
              </a:solidFill>
            </a:endParaRPr>
          </a:p>
        </p:txBody>
      </p:sp>
      <p:sp>
        <p:nvSpPr>
          <p:cNvPr id="21" name="TextBox 16">
            <a:hlinkClick r:id="rId6"/>
            <a:extLst>
              <a:ext uri="{FF2B5EF4-FFF2-40B4-BE49-F238E27FC236}">
                <a16:creationId xmlns:a16="http://schemas.microsoft.com/office/drawing/2014/main" id="{7C6D1F14-C2CA-43F8-9705-4A63D3B21F06}"/>
              </a:ext>
            </a:extLst>
          </p:cNvPr>
          <p:cNvSpPr txBox="1"/>
          <p:nvPr/>
        </p:nvSpPr>
        <p:spPr>
          <a:xfrm>
            <a:off x="2110111" y="171323"/>
            <a:ext cx="7971777" cy="577081"/>
          </a:xfrm>
          <a:prstGeom prst="rect">
            <a:avLst/>
          </a:prstGeom>
        </p:spPr>
        <p:txBody>
          <a:bodyPr lIns="0" tIns="0" rIns="0" bIns="0" rtlCol="0" anchor="t">
            <a:spAutoFit/>
          </a:bodyPr>
          <a:lstStyle/>
          <a:p>
            <a:pPr algn="ctr">
              <a:lnSpc>
                <a:spcPts val="2333"/>
              </a:lnSpc>
            </a:pPr>
            <a:r>
              <a:rPr lang="ar-LB" altLang="zh-CN" b="1" dirty="0">
                <a:solidFill>
                  <a:srgbClr val="FFFFFF"/>
                </a:solidFill>
              </a:rPr>
              <a:t>الابتكار الحكومي لإندماج  الفئات المهمشة إجتماعيا
</a:t>
            </a:r>
            <a:endParaRPr lang="en-US" altLang="zh-CN" b="1" dirty="0">
              <a:solidFill>
                <a:srgbClr val="FFFFFF"/>
              </a:solidFill>
              <a:cs typeface="Arial" panose="020B0604020202020204" pitchFamily="34" charset="0"/>
            </a:endParaRPr>
          </a:p>
        </p:txBody>
      </p:sp>
      <p:pic>
        <p:nvPicPr>
          <p:cNvPr id="25" name="Picture 10">
            <a:extLst>
              <a:ext uri="{FF2B5EF4-FFF2-40B4-BE49-F238E27FC236}">
                <a16:creationId xmlns:a16="http://schemas.microsoft.com/office/drawing/2014/main" id="{3B811BC3-8044-41F7-9A3C-77C60235C6E5}"/>
              </a:ext>
            </a:extLst>
          </p:cNvPr>
          <p:cNvPicPr>
            <a:picLocks noChangeAspect="1"/>
          </p:cNvPicPr>
          <p:nvPr/>
        </p:nvPicPr>
        <p:blipFill>
          <a:blip r:embed="rId7"/>
          <a:stretch>
            <a:fillRect/>
          </a:stretch>
        </p:blipFill>
        <p:spPr>
          <a:xfrm>
            <a:off x="98903" y="1366592"/>
            <a:ext cx="5608978" cy="3834685"/>
          </a:xfrm>
          <a:prstGeom prst="rect">
            <a:avLst/>
          </a:prstGeom>
        </p:spPr>
      </p:pic>
      <p:pic>
        <p:nvPicPr>
          <p:cNvPr id="11" name="Picture 10">
            <a:extLst>
              <a:ext uri="{FF2B5EF4-FFF2-40B4-BE49-F238E27FC236}">
                <a16:creationId xmlns:a16="http://schemas.microsoft.com/office/drawing/2014/main" id="{4DFE4675-25C4-4C7D-9B49-DDBFA21147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19883" y="59020"/>
            <a:ext cx="1735445" cy="567015"/>
          </a:xfrm>
          <a:prstGeom prst="rect">
            <a:avLst/>
          </a:prstGeom>
        </p:spPr>
      </p:pic>
    </p:spTree>
    <p:extLst>
      <p:ext uri="{BB962C8B-B14F-4D97-AF65-F5344CB8AC3E}">
        <p14:creationId xmlns:p14="http://schemas.microsoft.com/office/powerpoint/2010/main" val="3618809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6F949F89-BBE5-4DE9-AA8E-4BA0229EA01D}"/>
              </a:ext>
            </a:extLst>
          </p:cNvPr>
          <p:cNvGrpSpPr/>
          <p:nvPr/>
        </p:nvGrpSpPr>
        <p:grpSpPr>
          <a:xfrm>
            <a:off x="68979" y="680792"/>
            <a:ext cx="5606474" cy="6072575"/>
            <a:chOff x="185848" y="0"/>
            <a:chExt cx="6912288" cy="6350000"/>
          </a:xfrm>
        </p:grpSpPr>
        <p:sp>
          <p:nvSpPr>
            <p:cNvPr id="18" name="Freeform 3">
              <a:extLst>
                <a:ext uri="{FF2B5EF4-FFF2-40B4-BE49-F238E27FC236}">
                  <a16:creationId xmlns:a16="http://schemas.microsoft.com/office/drawing/2014/main" id="{306BEA4E-B9BE-4001-8B50-882F91E0E2A7}"/>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sp>
        <p:nvSpPr>
          <p:cNvPr id="5" name="AutoShape 5"/>
          <p:cNvSpPr/>
          <p:nvPr/>
        </p:nvSpPr>
        <p:spPr>
          <a:xfrm>
            <a:off x="0" y="0"/>
            <a:ext cx="12192000" cy="685800"/>
          </a:xfrm>
          <a:prstGeom prst="rect">
            <a:avLst/>
          </a:prstGeom>
          <a:solidFill>
            <a:srgbClr val="175174"/>
          </a:solidFill>
        </p:spPr>
      </p:sp>
      <p:pic>
        <p:nvPicPr>
          <p:cNvPr id="6" name="Picture 6"/>
          <p:cNvPicPr>
            <a:picLocks noChangeAspect="1"/>
          </p:cNvPicPr>
          <p:nvPr/>
        </p:nvPicPr>
        <p:blipFill>
          <a:blip r:embed="rId2"/>
          <a:srcRect t="3101" b="94515"/>
          <a:stretch>
            <a:fillRect/>
          </a:stretch>
        </p:blipFill>
        <p:spPr>
          <a:xfrm>
            <a:off x="-77348" y="6758376"/>
            <a:ext cx="12547175" cy="115523"/>
          </a:xfrm>
          <a:prstGeom prst="rect">
            <a:avLst/>
          </a:prstGeom>
        </p:spPr>
      </p:pic>
      <p:sp>
        <p:nvSpPr>
          <p:cNvPr id="7" name="TextBox 7"/>
          <p:cNvSpPr txBox="1"/>
          <p:nvPr/>
        </p:nvSpPr>
        <p:spPr>
          <a:xfrm>
            <a:off x="326300" y="973076"/>
            <a:ext cx="4681990" cy="451021"/>
          </a:xfrm>
          <a:prstGeom prst="rect">
            <a:avLst/>
          </a:prstGeom>
        </p:spPr>
        <p:txBody>
          <a:bodyPr lIns="0" tIns="0" rIns="0" bIns="0" rtlCol="0" anchor="t">
            <a:spAutoFit/>
          </a:bodyPr>
          <a:lstStyle/>
          <a:p>
            <a:pPr algn="ctr">
              <a:lnSpc>
                <a:spcPts val="1833"/>
              </a:lnSpc>
            </a:pPr>
            <a:r>
              <a:rPr lang="en-US" sz="1467" spc="73">
                <a:solidFill>
                  <a:srgbClr val="F2FAFF"/>
                </a:solidFill>
                <a:latin typeface="Roboto Bold"/>
              </a:rPr>
              <a:t>Public Servants’ Mindsets to Implement the 2030 Agenda for Sustainable Development</a:t>
            </a:r>
          </a:p>
        </p:txBody>
      </p:sp>
      <p:pic>
        <p:nvPicPr>
          <p:cNvPr id="8" name="Picture 8"/>
          <p:cNvPicPr>
            <a:picLocks noChangeAspect="1"/>
          </p:cNvPicPr>
          <p:nvPr/>
        </p:nvPicPr>
        <p:blipFill>
          <a:blip r:embed="rId3"/>
          <a:srcRect/>
          <a:stretch>
            <a:fillRect/>
          </a:stretch>
        </p:blipFill>
        <p:spPr>
          <a:xfrm>
            <a:off x="116750" y="171323"/>
            <a:ext cx="1687643" cy="343154"/>
          </a:xfrm>
          <a:prstGeom prst="rect">
            <a:avLst/>
          </a:prstGeom>
        </p:spPr>
      </p:pic>
      <p:pic>
        <p:nvPicPr>
          <p:cNvPr id="9" name="Picture 9"/>
          <p:cNvPicPr>
            <a:picLocks noChangeAspect="1"/>
          </p:cNvPicPr>
          <p:nvPr/>
        </p:nvPicPr>
        <p:blipFill>
          <a:blip r:embed="rId4"/>
          <a:srcRect l="76702" t="9843"/>
          <a:stretch>
            <a:fillRect/>
          </a:stretch>
        </p:blipFill>
        <p:spPr>
          <a:xfrm>
            <a:off x="11671239" y="123389"/>
            <a:ext cx="365281" cy="391088"/>
          </a:xfrm>
          <a:prstGeom prst="rect">
            <a:avLst/>
          </a:prstGeom>
        </p:spPr>
      </p:pic>
      <p:sp>
        <p:nvSpPr>
          <p:cNvPr id="10" name="AutoShape 10"/>
          <p:cNvSpPr/>
          <p:nvPr/>
        </p:nvSpPr>
        <p:spPr>
          <a:xfrm>
            <a:off x="5741660" y="826322"/>
            <a:ext cx="6349699" cy="660089"/>
          </a:xfrm>
          <a:prstGeom prst="rect">
            <a:avLst/>
          </a:prstGeom>
          <a:solidFill>
            <a:srgbClr val="7030A0"/>
          </a:solidFill>
        </p:spPr>
      </p:sp>
      <p:sp>
        <p:nvSpPr>
          <p:cNvPr id="12" name="TextBox 12"/>
          <p:cNvSpPr txBox="1"/>
          <p:nvPr/>
        </p:nvSpPr>
        <p:spPr>
          <a:xfrm>
            <a:off x="5831992" y="1774717"/>
            <a:ext cx="6204528" cy="2885405"/>
          </a:xfrm>
          <a:prstGeom prst="rect">
            <a:avLst/>
          </a:prstGeom>
        </p:spPr>
        <p:txBody>
          <a:bodyPr wrap="square" lIns="0" tIns="0" rIns="0" bIns="0" rtlCol="0" anchor="t">
            <a:spAutoFit/>
          </a:bodyPr>
          <a:lstStyle/>
          <a:p>
            <a:pPr algn="r" rtl="1">
              <a:lnSpc>
                <a:spcPts val="1493"/>
              </a:lnSpc>
            </a:pPr>
            <a:r>
              <a:rPr lang="ar-LB" sz="1400" b="1" spc="26" dirty="0">
                <a:solidFill>
                  <a:srgbClr val="175174"/>
                </a:solidFill>
              </a:rPr>
              <a:t>أهداف التنمية المستدامة ذات الصلة: أهداف التنمية المستدامة 9 و11 و13 و14 و15 و16
</a:t>
            </a:r>
            <a:r>
              <a:rPr lang="ar-LB" sz="1400" b="1" spc="26" dirty="0">
                <a:solidFill>
                  <a:schemeClr val="accent5"/>
                </a:solidFill>
              </a:rPr>
              <a:t>كلمات رئيسية: </a:t>
            </a:r>
            <a:r>
              <a:rPr lang="ar-SA" sz="1400" dirty="0">
                <a:solidFill>
                  <a:schemeClr val="accent5"/>
                </a:solidFill>
              </a:rPr>
              <a:t>إدارة واعية بالمخاطر</a:t>
            </a:r>
            <a:r>
              <a:rPr lang="ar-LB" sz="1400" b="1" spc="26" dirty="0">
                <a:solidFill>
                  <a:schemeClr val="accent5"/>
                </a:solidFill>
              </a:rPr>
              <a:t>،</a:t>
            </a:r>
            <a:r>
              <a:rPr lang="ar-LB" sz="1400" spc="26" dirty="0">
                <a:solidFill>
                  <a:schemeClr val="accent5"/>
                </a:solidFill>
              </a:rPr>
              <a:t>الابتكار،التكنولوجيات الحدودية، الحد من مخاطر الكوارث، والقدرة على الصمود </a:t>
            </a:r>
            <a:r>
              <a:rPr lang="ar-LB" sz="1400" b="1" spc="26" dirty="0">
                <a:solidFill>
                  <a:srgbClr val="175174"/>
                </a:solidFill>
              </a:rPr>
              <a:t>
</a:t>
            </a:r>
          </a:p>
          <a:p>
            <a:pPr algn="r" rtl="1">
              <a:lnSpc>
                <a:spcPts val="1493"/>
              </a:lnSpc>
            </a:pPr>
            <a:r>
              <a:rPr lang="ar-LB" sz="1400" b="1" spc="26" dirty="0">
                <a:solidFill>
                  <a:srgbClr val="175174"/>
                </a:solidFill>
              </a:rPr>
              <a:t>الهدف:
تسعى مجموعة أدوات التدريب هذه إلى بناء القدرات الوطنية لقيادة الابتكارات واستخدام تكنولوجيا المعلومات والاتصالات والتكنولوجيا الرئيسية في الحكومة من أجل دفع عجلة</a:t>
            </a:r>
            <a:r>
              <a:rPr lang="en-GB" sz="1400" b="1" spc="26" dirty="0">
                <a:solidFill>
                  <a:srgbClr val="175174"/>
                </a:solidFill>
              </a:rPr>
              <a:t> </a:t>
            </a:r>
            <a:r>
              <a:rPr lang="ar-LB" sz="1400" b="1" spc="26" dirty="0">
                <a:solidFill>
                  <a:srgbClr val="175174"/>
                </a:solidFill>
              </a:rPr>
              <a:t>الحد من أخطار الكوارث والقدرة على الصمود. ويصبّ التركيز بوجه خاص على ابتكارات الخدمة العامة التي تلبي احتياجات البلدان التي تواجه أوضاعاً خاصة، بما في ذلك أساليب تكييفها وتوسيع نطاقها لمواءمتها مع السياق الوطني. 
</a:t>
            </a:r>
          </a:p>
          <a:p>
            <a:pPr algn="r" rtl="1">
              <a:lnSpc>
                <a:spcPts val="1493"/>
              </a:lnSpc>
            </a:pPr>
            <a:r>
              <a:rPr lang="ar-LB" sz="1400" b="1" spc="26" dirty="0">
                <a:solidFill>
                  <a:srgbClr val="175174"/>
                </a:solidFill>
              </a:rPr>
              <a:t>وتهدف المواد المقدمة والأنشطة التي تشكل جزءا من مجموعة أدوات التدريب إلى استكشاف آليات الوصول إلى التكنولوجيا الناشئة واعتمادها واستيعابها وتمويلها وصيانتها في صيغ عملية تسعى إلى تعزيز قدرات القطاع العام على وضع سياسات واعية بالمخاطر والقدرة على الصمود.
</a:t>
            </a:r>
            <a:endParaRPr lang="en-US" sz="1400" spc="26" dirty="0">
              <a:solidFill>
                <a:srgbClr val="175174"/>
              </a:solidFill>
            </a:endParaRPr>
          </a:p>
        </p:txBody>
      </p:sp>
      <p:sp>
        <p:nvSpPr>
          <p:cNvPr id="17" name="TextBox 17">
            <a:hlinkClick r:id="rId5"/>
          </p:cNvPr>
          <p:cNvSpPr txBox="1"/>
          <p:nvPr/>
        </p:nvSpPr>
        <p:spPr>
          <a:xfrm>
            <a:off x="6265517" y="903167"/>
            <a:ext cx="5926483" cy="794705"/>
          </a:xfrm>
          <a:prstGeom prst="rect">
            <a:avLst/>
          </a:prstGeom>
        </p:spPr>
        <p:txBody>
          <a:bodyPr wrap="square" lIns="0" tIns="0" rIns="0" bIns="0" rtlCol="0" anchor="t">
            <a:spAutoFit/>
          </a:bodyPr>
          <a:lstStyle/>
          <a:p>
            <a:pPr algn="ctr">
              <a:lnSpc>
                <a:spcPts val="2053"/>
              </a:lnSpc>
            </a:pPr>
            <a:r>
              <a:rPr lang="ar-SA" dirty="0"/>
              <a:t>إدارة واعية بالمخاطر </a:t>
            </a:r>
            <a:r>
              <a:rPr lang="ar-LB" sz="1600" b="1" dirty="0">
                <a:solidFill>
                  <a:srgbClr val="FFFFFF"/>
                </a:solidFill>
              </a:rPr>
              <a:t> والتكنولوجيا المبتكرة 
للحد من مخاطر الكوارث والقدرة على الصمود
</a:t>
            </a:r>
            <a:endParaRPr lang="en-US" sz="1600" b="1" dirty="0">
              <a:solidFill>
                <a:srgbClr val="FFFFFF"/>
              </a:solidFill>
            </a:endParaRPr>
          </a:p>
        </p:txBody>
      </p:sp>
      <p:pic>
        <p:nvPicPr>
          <p:cNvPr id="8194" name="Picture 2" descr="DRR">
            <a:extLst>
              <a:ext uri="{FF2B5EF4-FFF2-40B4-BE49-F238E27FC236}">
                <a16:creationId xmlns:a16="http://schemas.microsoft.com/office/drawing/2014/main" id="{460036A1-1610-44AF-9E9B-202B647F43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21" y="1444692"/>
            <a:ext cx="5718011" cy="431774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6">
            <a:hlinkClick r:id="rId7"/>
            <a:extLst>
              <a:ext uri="{FF2B5EF4-FFF2-40B4-BE49-F238E27FC236}">
                <a16:creationId xmlns:a16="http://schemas.microsoft.com/office/drawing/2014/main" id="{D75659E4-07C0-4D1C-9C46-D0E0966D5818}"/>
              </a:ext>
            </a:extLst>
          </p:cNvPr>
          <p:cNvSpPr txBox="1"/>
          <p:nvPr/>
        </p:nvSpPr>
        <p:spPr>
          <a:xfrm>
            <a:off x="1767305" y="80447"/>
            <a:ext cx="7971777" cy="872034"/>
          </a:xfrm>
          <a:prstGeom prst="rect">
            <a:avLst/>
          </a:prstGeom>
        </p:spPr>
        <p:txBody>
          <a:bodyPr lIns="0" tIns="0" rIns="0" bIns="0" rtlCol="0" anchor="t">
            <a:spAutoFit/>
          </a:bodyPr>
          <a:lstStyle/>
          <a:p>
            <a:pPr algn="ctr">
              <a:lnSpc>
                <a:spcPts val="2333"/>
              </a:lnSpc>
            </a:pPr>
            <a:r>
              <a:rPr lang="ar-LB" b="1" spc="93" dirty="0">
                <a:solidFill>
                  <a:srgbClr val="FFFFFF"/>
                </a:solidFill>
              </a:rPr>
              <a:t>منهاج الحوكمة لتحقيق أهداف التنمية المستدامة 
تدريب المدربين على تطوير القدرات 
</a:t>
            </a:r>
            <a:endParaRPr lang="en-US" b="1" spc="93" dirty="0">
              <a:solidFill>
                <a:srgbClr val="FFFFFF"/>
              </a:solidFill>
            </a:endParaRPr>
          </a:p>
        </p:txBody>
      </p:sp>
      <p:sp>
        <p:nvSpPr>
          <p:cNvPr id="14" name="文本框 13">
            <a:hlinkClick r:id="rId8"/>
            <a:extLst>
              <a:ext uri="{FF2B5EF4-FFF2-40B4-BE49-F238E27FC236}">
                <a16:creationId xmlns:a16="http://schemas.microsoft.com/office/drawing/2014/main" id="{854AC871-DCC6-4980-B1B5-71C3E5BF9D13}"/>
              </a:ext>
            </a:extLst>
          </p:cNvPr>
          <p:cNvSpPr txBox="1"/>
          <p:nvPr/>
        </p:nvSpPr>
        <p:spPr>
          <a:xfrm>
            <a:off x="6956385" y="6350679"/>
            <a:ext cx="5080135" cy="523220"/>
          </a:xfrm>
          <a:prstGeom prst="rect">
            <a:avLst/>
          </a:prstGeom>
          <a:noFill/>
        </p:spPr>
        <p:txBody>
          <a:bodyPr wrap="square" rtlCol="0">
            <a:spAutoFit/>
          </a:bodyPr>
          <a:lstStyle/>
          <a:p>
            <a:pPr algn="r" rtl="1"/>
            <a:r>
              <a:rPr lang="ar-LB" altLang="zh-CN" sz="1400" b="1" spc="26" dirty="0">
                <a:solidFill>
                  <a:srgbClr val="175174"/>
                </a:solidFill>
                <a:ea typeface="Roboto" panose="02000000000000000000" pitchFamily="2" charset="0"/>
              </a:rPr>
              <a:t>فيديو مجموعة الأدوات متاح على شبكة الأمم المتحدة للإدارة العامة
</a:t>
            </a:r>
            <a:endParaRPr lang="zh-CN" altLang="en-US" sz="1400" b="1" spc="26" dirty="0">
              <a:solidFill>
                <a:srgbClr val="175174"/>
              </a:solidFill>
            </a:endParaRPr>
          </a:p>
        </p:txBody>
      </p:sp>
      <p:pic>
        <p:nvPicPr>
          <p:cNvPr id="19" name="Picture 18">
            <a:extLst>
              <a:ext uri="{FF2B5EF4-FFF2-40B4-BE49-F238E27FC236}">
                <a16:creationId xmlns:a16="http://schemas.microsoft.com/office/drawing/2014/main" id="{7C136160-70B7-4628-BF4A-E8D413B33F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56972" y="80447"/>
            <a:ext cx="1735445" cy="567015"/>
          </a:xfrm>
          <a:prstGeom prst="rect">
            <a:avLst/>
          </a:prstGeom>
        </p:spPr>
      </p:pic>
    </p:spTree>
    <p:extLst>
      <p:ext uri="{BB962C8B-B14F-4D97-AF65-F5344CB8AC3E}">
        <p14:creationId xmlns:p14="http://schemas.microsoft.com/office/powerpoint/2010/main" val="524233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5">
            <a:extLst>
              <a:ext uri="{FF2B5EF4-FFF2-40B4-BE49-F238E27FC236}">
                <a16:creationId xmlns:a16="http://schemas.microsoft.com/office/drawing/2014/main" id="{7F31DB4E-EE8F-43CE-BD08-B65FA4274F99}"/>
              </a:ext>
            </a:extLst>
          </p:cNvPr>
          <p:cNvSpPr/>
          <p:nvPr/>
        </p:nvSpPr>
        <p:spPr>
          <a:xfrm>
            <a:off x="-77348" y="-23967"/>
            <a:ext cx="12192000" cy="685800"/>
          </a:xfrm>
          <a:prstGeom prst="rect">
            <a:avLst/>
          </a:prstGeom>
          <a:solidFill>
            <a:srgbClr val="175174"/>
          </a:solidFill>
        </p:spPr>
      </p:sp>
      <p:grpSp>
        <p:nvGrpSpPr>
          <p:cNvPr id="18" name="Group 2">
            <a:extLst>
              <a:ext uri="{FF2B5EF4-FFF2-40B4-BE49-F238E27FC236}">
                <a16:creationId xmlns:a16="http://schemas.microsoft.com/office/drawing/2014/main" id="{728430ED-92BA-4AB6-81EF-9D60D13FD93C}"/>
              </a:ext>
            </a:extLst>
          </p:cNvPr>
          <p:cNvGrpSpPr/>
          <p:nvPr/>
        </p:nvGrpSpPr>
        <p:grpSpPr>
          <a:xfrm>
            <a:off x="82026" y="718721"/>
            <a:ext cx="5606474" cy="6072575"/>
            <a:chOff x="185848" y="0"/>
            <a:chExt cx="6912288" cy="6350000"/>
          </a:xfrm>
        </p:grpSpPr>
        <p:sp>
          <p:nvSpPr>
            <p:cNvPr id="19" name="Freeform 3">
              <a:extLst>
                <a:ext uri="{FF2B5EF4-FFF2-40B4-BE49-F238E27FC236}">
                  <a16:creationId xmlns:a16="http://schemas.microsoft.com/office/drawing/2014/main" id="{9866947E-AAA8-49D9-8686-F8A14FB91104}"/>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pic>
        <p:nvPicPr>
          <p:cNvPr id="6" name="Picture 6"/>
          <p:cNvPicPr>
            <a:picLocks noChangeAspect="1"/>
          </p:cNvPicPr>
          <p:nvPr/>
        </p:nvPicPr>
        <p:blipFill>
          <a:blip r:embed="rId2"/>
          <a:srcRect t="3101" b="94515"/>
          <a:stretch>
            <a:fillRect/>
          </a:stretch>
        </p:blipFill>
        <p:spPr>
          <a:xfrm>
            <a:off x="-77348" y="6758376"/>
            <a:ext cx="12547175" cy="115523"/>
          </a:xfrm>
          <a:prstGeom prst="rect">
            <a:avLst/>
          </a:prstGeom>
        </p:spPr>
      </p:pic>
      <p:pic>
        <p:nvPicPr>
          <p:cNvPr id="8" name="Picture 8"/>
          <p:cNvPicPr>
            <a:picLocks noChangeAspect="1"/>
          </p:cNvPicPr>
          <p:nvPr/>
        </p:nvPicPr>
        <p:blipFill>
          <a:blip r:embed="rId3"/>
          <a:srcRect/>
          <a:stretch>
            <a:fillRect/>
          </a:stretch>
        </p:blipFill>
        <p:spPr>
          <a:xfrm>
            <a:off x="116750" y="171323"/>
            <a:ext cx="1687643" cy="343154"/>
          </a:xfrm>
          <a:prstGeom prst="rect">
            <a:avLst/>
          </a:prstGeom>
        </p:spPr>
      </p:pic>
      <p:pic>
        <p:nvPicPr>
          <p:cNvPr id="9" name="Picture 9"/>
          <p:cNvPicPr>
            <a:picLocks noChangeAspect="1"/>
          </p:cNvPicPr>
          <p:nvPr/>
        </p:nvPicPr>
        <p:blipFill>
          <a:blip r:embed="rId4"/>
          <a:srcRect l="76702" t="9843"/>
          <a:stretch>
            <a:fillRect/>
          </a:stretch>
        </p:blipFill>
        <p:spPr>
          <a:xfrm>
            <a:off x="11671239" y="123389"/>
            <a:ext cx="365281" cy="391088"/>
          </a:xfrm>
          <a:prstGeom prst="rect">
            <a:avLst/>
          </a:prstGeom>
        </p:spPr>
      </p:pic>
      <p:sp>
        <p:nvSpPr>
          <p:cNvPr id="12" name="TextBox 12"/>
          <p:cNvSpPr txBox="1"/>
          <p:nvPr/>
        </p:nvSpPr>
        <p:spPr>
          <a:xfrm>
            <a:off x="5949386" y="661833"/>
            <a:ext cx="6087133" cy="5539978"/>
          </a:xfrm>
          <a:prstGeom prst="rect">
            <a:avLst/>
          </a:prstGeom>
        </p:spPr>
        <p:txBody>
          <a:bodyPr wrap="square" lIns="0" tIns="0" rIns="0" bIns="0" rtlCol="0" anchor="t">
            <a:spAutoFit/>
          </a:bodyPr>
          <a:lstStyle/>
          <a:p>
            <a:pPr algn="just" rtl="1">
              <a:lnSpc>
                <a:spcPts val="1547"/>
              </a:lnSpc>
              <a:spcBef>
                <a:spcPct val="0"/>
              </a:spcBef>
            </a:pPr>
            <a:endParaRPr lang="en-US" altLang="zh-CN" sz="1400" b="1" spc="26" dirty="0">
              <a:solidFill>
                <a:srgbClr val="175174"/>
              </a:solidFill>
            </a:endParaRPr>
          </a:p>
          <a:p>
            <a:pPr algn="just" rtl="1">
              <a:lnSpc>
                <a:spcPts val="1547"/>
              </a:lnSpc>
              <a:spcBef>
                <a:spcPct val="0"/>
              </a:spcBef>
              <a:spcAft>
                <a:spcPts val="600"/>
              </a:spcAft>
            </a:pPr>
            <a:r>
              <a:rPr lang="ar-LB" sz="1400" b="1" spc="26" dirty="0">
                <a:solidFill>
                  <a:schemeClr val="accent5"/>
                </a:solidFill>
              </a:rPr>
              <a:t>مع انتهاء الدورة بنجاح، سيتمكّن المتدربون من</a:t>
            </a:r>
            <a:r>
              <a:rPr lang="ar-LB" sz="1400" b="1" spc="26" dirty="0">
                <a:solidFill>
                  <a:srgbClr val="175174"/>
                </a:solidFill>
              </a:rPr>
              <a:t>:  </a:t>
            </a:r>
            <a:r>
              <a:rPr lang="ar-LB" altLang="zh-CN" sz="1400" b="1" spc="26" dirty="0">
                <a:solidFill>
                  <a:srgbClr val="175174"/>
                </a:solidFill>
              </a:rPr>
              <a:t>
- الالمام </a:t>
            </a:r>
            <a:r>
              <a:rPr lang="ar-LB" altLang="zh-CN" sz="1600" b="1" spc="26" dirty="0">
                <a:solidFill>
                  <a:srgbClr val="175174"/>
                </a:solidFill>
              </a:rPr>
              <a:t>بالحاجة الى واهمية سياسات لما يلي:</a:t>
            </a:r>
            <a:r>
              <a:rPr lang="ar-LB" altLang="zh-CN" sz="1400" b="1" spc="26" dirty="0">
                <a:solidFill>
                  <a:srgbClr val="175174"/>
                </a:solidFill>
              </a:rPr>
              <a:t>
    </a:t>
            </a:r>
            <a:r>
              <a:rPr lang="ar-LB" altLang="zh-CN" sz="1400" spc="26" dirty="0">
                <a:solidFill>
                  <a:srgbClr val="175174"/>
                </a:solidFill>
              </a:rPr>
              <a:t>1</a:t>
            </a:r>
            <a:r>
              <a:rPr lang="ar-LB" altLang="zh-CN" sz="1400" b="1" spc="26" dirty="0">
                <a:solidFill>
                  <a:srgbClr val="175174"/>
                </a:solidFill>
              </a:rPr>
              <a:t>. </a:t>
            </a:r>
            <a:r>
              <a:rPr lang="ar-LB" altLang="zh-CN" sz="1400" spc="26" dirty="0">
                <a:solidFill>
                  <a:srgbClr val="175174"/>
                </a:solidFill>
              </a:rPr>
              <a:t>تعزيز أدارة واعية بالمخاطر والتكنولوجيا المبتكرة للحد من أ</a:t>
            </a:r>
            <a:r>
              <a:rPr lang="ar-LB" sz="1400" spc="26" dirty="0">
                <a:solidFill>
                  <a:srgbClr val="175174"/>
                </a:solidFill>
              </a:rPr>
              <a:t>خطار الكوارث</a:t>
            </a:r>
            <a:r>
              <a:rPr lang="ar-LB" sz="1400" b="1" spc="26" dirty="0">
                <a:solidFill>
                  <a:srgbClr val="175174"/>
                </a:solidFill>
              </a:rPr>
              <a:t> </a:t>
            </a:r>
            <a:r>
              <a:rPr lang="ar-LB" altLang="zh-CN" sz="1400" spc="26" dirty="0">
                <a:solidFill>
                  <a:srgbClr val="175174"/>
                </a:solidFill>
              </a:rPr>
              <a:t>والقدرة على الصمود.</a:t>
            </a:r>
          </a:p>
          <a:p>
            <a:pPr algn="just" rtl="1">
              <a:lnSpc>
                <a:spcPts val="1547"/>
              </a:lnSpc>
              <a:spcBef>
                <a:spcPct val="0"/>
              </a:spcBef>
              <a:spcAft>
                <a:spcPts val="600"/>
              </a:spcAft>
            </a:pPr>
            <a:r>
              <a:rPr lang="ar-LB" altLang="zh-CN" sz="1400" spc="26" dirty="0">
                <a:solidFill>
                  <a:srgbClr val="175174"/>
                </a:solidFill>
              </a:rPr>
              <a:t>    2. سد الفجوات التكنولوجية ووضع أطر </a:t>
            </a:r>
            <a:r>
              <a:rPr lang="ar-MA" altLang="zh-CN" sz="1400" spc="26" dirty="0">
                <a:solidFill>
                  <a:srgbClr val="175174"/>
                </a:solidFill>
              </a:rPr>
              <a:t>حوكمة</a:t>
            </a:r>
            <a:r>
              <a:rPr lang="ar-LB" altLang="zh-CN" sz="1400" spc="26" dirty="0">
                <a:solidFill>
                  <a:srgbClr val="175174"/>
                </a:solidFill>
              </a:rPr>
              <a:t> العامة من اجل الحد من مخاطر</a:t>
            </a:r>
            <a:r>
              <a:rPr lang="ar-LB" sz="1400" spc="26" dirty="0">
                <a:solidFill>
                  <a:srgbClr val="175174"/>
                </a:solidFill>
              </a:rPr>
              <a:t> الكوارث</a:t>
            </a:r>
            <a:r>
              <a:rPr lang="ar-LB" sz="1400" b="1" spc="26" dirty="0">
                <a:solidFill>
                  <a:srgbClr val="175174"/>
                </a:solidFill>
              </a:rPr>
              <a:t> و</a:t>
            </a:r>
            <a:r>
              <a:rPr lang="ar-LB" altLang="zh-CN" sz="1400" spc="26" dirty="0">
                <a:solidFill>
                  <a:srgbClr val="175174"/>
                </a:solidFill>
              </a:rPr>
              <a:t>التنمية المستدامة في البلدان التي </a:t>
            </a:r>
            <a:r>
              <a:rPr lang="ar-MA" altLang="zh-CN" sz="1400" spc="26" dirty="0">
                <a:solidFill>
                  <a:srgbClr val="175174"/>
                </a:solidFill>
              </a:rPr>
              <a:t>تعيش</a:t>
            </a:r>
            <a:r>
              <a:rPr lang="ar-LB" altLang="zh-CN" sz="1400" spc="26" dirty="0">
                <a:solidFill>
                  <a:srgbClr val="175174"/>
                </a:solidFill>
              </a:rPr>
              <a:t> أوضاعا </a:t>
            </a:r>
            <a:r>
              <a:rPr lang="ar-MA" altLang="zh-CN" sz="1400" spc="26" dirty="0">
                <a:solidFill>
                  <a:srgbClr val="175174"/>
                </a:solidFill>
              </a:rPr>
              <a:t>خاصة</a:t>
            </a:r>
            <a:r>
              <a:rPr lang="ar-LB" altLang="zh-CN" sz="1400" spc="26" dirty="0">
                <a:solidFill>
                  <a:srgbClr val="175174"/>
                </a:solidFill>
              </a:rPr>
              <a:t>.</a:t>
            </a:r>
          </a:p>
          <a:p>
            <a:pPr algn="just" rtl="1">
              <a:lnSpc>
                <a:spcPts val="1547"/>
              </a:lnSpc>
              <a:spcBef>
                <a:spcPct val="0"/>
              </a:spcBef>
              <a:spcAft>
                <a:spcPts val="600"/>
              </a:spcAft>
            </a:pPr>
            <a:r>
              <a:rPr lang="ar-LB" altLang="zh-CN" sz="1400" b="1" spc="26" dirty="0">
                <a:solidFill>
                  <a:srgbClr val="175174"/>
                </a:solidFill>
              </a:rPr>
              <a:t>
- </a:t>
            </a:r>
            <a:r>
              <a:rPr lang="ar-LB" altLang="zh-CN" sz="1600" b="1" spc="26" dirty="0">
                <a:solidFill>
                  <a:srgbClr val="175174"/>
                </a:solidFill>
              </a:rPr>
              <a:t>تقييم وتحليل للتقدم المحرز والحالة القائمة والتحديات على المستوى الوطني في: </a:t>
            </a:r>
            <a:r>
              <a:rPr lang="ar-LB" altLang="zh-CN" sz="1400" b="1" spc="26" dirty="0">
                <a:solidFill>
                  <a:srgbClr val="175174"/>
                </a:solidFill>
              </a:rPr>
              <a:t>
   </a:t>
            </a:r>
            <a:r>
              <a:rPr lang="ar-LB" altLang="zh-CN" sz="1400" spc="26" dirty="0">
                <a:solidFill>
                  <a:srgbClr val="175174"/>
                </a:solidFill>
              </a:rPr>
              <a:t>3</a:t>
            </a:r>
            <a:r>
              <a:rPr lang="ar-LB" altLang="zh-CN" sz="1400" b="1" spc="26" dirty="0">
                <a:solidFill>
                  <a:srgbClr val="175174"/>
                </a:solidFill>
              </a:rPr>
              <a:t>. </a:t>
            </a:r>
            <a:r>
              <a:rPr lang="ar-LB" altLang="zh-CN" sz="1400" spc="26" dirty="0">
                <a:solidFill>
                  <a:srgbClr val="175174"/>
                </a:solidFill>
              </a:rPr>
              <a:t>تعزيز اعتماد حلول حكومية رقمية والسعي إلى ابتكار الخدمة العامة من أجل القدرة على الصمود.       
   4. توسيع نطاق استيعاب التكنولوجيا الحدودية المبتكرة للحد من أ</a:t>
            </a:r>
            <a:r>
              <a:rPr lang="ar-LB" sz="1400" spc="26" dirty="0">
                <a:solidFill>
                  <a:srgbClr val="175174"/>
                </a:solidFill>
              </a:rPr>
              <a:t>خطار الكوارث</a:t>
            </a:r>
            <a:r>
              <a:rPr lang="ar-LB" sz="1400" b="1" spc="26" dirty="0">
                <a:solidFill>
                  <a:srgbClr val="175174"/>
                </a:solidFill>
              </a:rPr>
              <a:t> </a:t>
            </a:r>
            <a:r>
              <a:rPr lang="ar-LB" altLang="zh-CN" sz="1400" spc="26" dirty="0">
                <a:solidFill>
                  <a:srgbClr val="175174"/>
                </a:solidFill>
              </a:rPr>
              <a:t>والقدرة على الصمود من خلال التقييم الذاتي، والتعلم من الاقران ؛ تبادل المعرفة والمناقشات.</a:t>
            </a:r>
          </a:p>
          <a:p>
            <a:pPr algn="just" rtl="1">
              <a:lnSpc>
                <a:spcPts val="1547"/>
              </a:lnSpc>
              <a:spcBef>
                <a:spcPct val="0"/>
              </a:spcBef>
              <a:spcAft>
                <a:spcPts val="600"/>
              </a:spcAft>
            </a:pPr>
            <a:r>
              <a:rPr lang="ar-LB" altLang="zh-CN" sz="1400" b="1" spc="26" dirty="0">
                <a:solidFill>
                  <a:srgbClr val="175174"/>
                </a:solidFill>
              </a:rPr>
              <a:t>
</a:t>
            </a:r>
            <a:r>
              <a:rPr lang="ar-LB" altLang="zh-CN" sz="1600" b="1" spc="26" dirty="0">
                <a:solidFill>
                  <a:srgbClr val="175174"/>
                </a:solidFill>
              </a:rPr>
              <a:t>تحديد ومناقشة كيفية تطبيق مختلف الاساليب والاستراتيجيات والممارسات المبتكرة من أجل:</a:t>
            </a:r>
            <a:r>
              <a:rPr lang="ar-LB" altLang="zh-CN" sz="1400" b="1" spc="26" dirty="0">
                <a:solidFill>
                  <a:srgbClr val="175174"/>
                </a:solidFill>
              </a:rPr>
              <a:t>
</a:t>
            </a:r>
            <a:r>
              <a:rPr lang="ar-LB" altLang="zh-CN" sz="1400" spc="26" dirty="0">
                <a:solidFill>
                  <a:srgbClr val="175174"/>
                </a:solidFill>
              </a:rPr>
              <a:t>5</a:t>
            </a:r>
            <a:r>
              <a:rPr lang="ar-LB" altLang="zh-CN" sz="1400" b="1" spc="26" dirty="0">
                <a:solidFill>
                  <a:srgbClr val="175174"/>
                </a:solidFill>
              </a:rPr>
              <a:t>. </a:t>
            </a:r>
            <a:r>
              <a:rPr lang="ar-LB" altLang="zh-CN" sz="1400" spc="26" dirty="0">
                <a:solidFill>
                  <a:srgbClr val="175174"/>
                </a:solidFill>
              </a:rPr>
              <a:t>الاستفادة من الابتكارات في مجال التكنولوجيا من خلال برامج عامة والتمويل ونقل التكنولوجيا؛ و
6. قياس التقدم المحرز في مجال صمود المؤسسات المعززة من خلال التكنولوجيا الحدودية، ولا سيما في تطبيق مفاهيم حول كيفية إنشاء أطر </a:t>
            </a:r>
            <a:r>
              <a:rPr lang="ar-MA" altLang="zh-CN" sz="1400" spc="26" dirty="0">
                <a:solidFill>
                  <a:srgbClr val="175174"/>
                </a:solidFill>
              </a:rPr>
              <a:t>للحوكمة</a:t>
            </a:r>
            <a:r>
              <a:rPr lang="ar-LB" altLang="zh-CN" sz="1400" spc="26" dirty="0">
                <a:solidFill>
                  <a:srgbClr val="175174"/>
                </a:solidFill>
              </a:rPr>
              <a:t> العامة لسد الفجوات التكنولوجية في مجال الحد من أخطار الكوارث والقدرة على الصمود في الدول </a:t>
            </a:r>
            <a:r>
              <a:rPr lang="ar-MA" altLang="zh-CN" sz="1400" spc="26" dirty="0">
                <a:solidFill>
                  <a:srgbClr val="175174"/>
                </a:solidFill>
              </a:rPr>
              <a:t>التي تعاني من الهشاشة</a:t>
            </a:r>
            <a:r>
              <a:rPr lang="ar-LB" altLang="zh-CN" sz="1400" spc="26" dirty="0">
                <a:solidFill>
                  <a:srgbClr val="175174"/>
                </a:solidFill>
              </a:rPr>
              <a:t>؛ أن تكون مجهزة بمعرفة كيفية تنفيذ الحلول الحكومية الرقمية لتعزيز الابتكار في مجال الخدمات العامة من أجل الصمود؛ وتحديد الاستراتيجيات وخارطة الطريق للابتكار الحكومي وتوسيع استخدام  التقنيات الحدودية للحد من أخطار الكوارث والقدرة على الصمود.</a:t>
            </a:r>
            <a:r>
              <a:rPr lang="ar-LB" altLang="zh-CN" sz="1400" b="1" spc="26" dirty="0">
                <a:solidFill>
                  <a:srgbClr val="175174"/>
                </a:solidFill>
              </a:rPr>
              <a:t>
</a:t>
            </a:r>
            <a:endParaRPr lang="en-US" sz="1400" spc="26" dirty="0">
              <a:solidFill>
                <a:srgbClr val="175174"/>
              </a:solidFill>
            </a:endParaRPr>
          </a:p>
        </p:txBody>
      </p:sp>
      <p:sp>
        <p:nvSpPr>
          <p:cNvPr id="14" name="TextBox 16">
            <a:hlinkClick r:id="rId5"/>
            <a:extLst>
              <a:ext uri="{FF2B5EF4-FFF2-40B4-BE49-F238E27FC236}">
                <a16:creationId xmlns:a16="http://schemas.microsoft.com/office/drawing/2014/main" id="{2FD9B39B-D6C5-4579-BA24-D191BAD2932D}"/>
              </a:ext>
            </a:extLst>
          </p:cNvPr>
          <p:cNvSpPr txBox="1"/>
          <p:nvPr/>
        </p:nvSpPr>
        <p:spPr>
          <a:xfrm>
            <a:off x="1473743" y="15292"/>
            <a:ext cx="8429513" cy="872034"/>
          </a:xfrm>
          <a:prstGeom prst="rect">
            <a:avLst/>
          </a:prstGeom>
        </p:spPr>
        <p:txBody>
          <a:bodyPr wrap="square" lIns="0" tIns="0" rIns="0" bIns="0" rtlCol="0" anchor="t">
            <a:spAutoFit/>
          </a:bodyPr>
          <a:lstStyle/>
          <a:p>
            <a:pPr algn="ctr">
              <a:lnSpc>
                <a:spcPts val="2333"/>
              </a:lnSpc>
            </a:pPr>
            <a:r>
              <a:rPr lang="ar-LB" altLang="zh-CN" b="1" dirty="0">
                <a:solidFill>
                  <a:srgbClr val="FFFFFF"/>
                </a:solidFill>
              </a:rPr>
              <a:t>إدارة واعية بالمخاطر والتكنولوجيا المبتكرة 
للحد من أخطار الكوارث والقدرة على الصمود
</a:t>
            </a:r>
            <a:endParaRPr lang="en-US" altLang="zh-CN" b="1" dirty="0">
              <a:solidFill>
                <a:srgbClr val="FFFFFF"/>
              </a:solidFill>
            </a:endParaRPr>
          </a:p>
        </p:txBody>
      </p:sp>
      <p:pic>
        <p:nvPicPr>
          <p:cNvPr id="20" name="Picture 21" descr="A police person standing next to a car&#10;&#10;Description automatically generated">
            <a:extLst>
              <a:ext uri="{FF2B5EF4-FFF2-40B4-BE49-F238E27FC236}">
                <a16:creationId xmlns:a16="http://schemas.microsoft.com/office/drawing/2014/main" id="{540F8FD2-CC94-4C28-BD73-4F805C50A0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56" y="806234"/>
            <a:ext cx="5613944" cy="3737927"/>
          </a:xfrm>
          <a:prstGeom prst="rect">
            <a:avLst/>
          </a:prstGeom>
        </p:spPr>
      </p:pic>
      <p:sp>
        <p:nvSpPr>
          <p:cNvPr id="15" name="文本框 1">
            <a:hlinkClick r:id="rId7"/>
            <a:extLst>
              <a:ext uri="{FF2B5EF4-FFF2-40B4-BE49-F238E27FC236}">
                <a16:creationId xmlns:a16="http://schemas.microsoft.com/office/drawing/2014/main" id="{C18AA9CF-465F-4E15-BE2C-73D30747346A}"/>
              </a:ext>
            </a:extLst>
          </p:cNvPr>
          <p:cNvSpPr txBox="1"/>
          <p:nvPr/>
        </p:nvSpPr>
        <p:spPr>
          <a:xfrm>
            <a:off x="7187878" y="6415073"/>
            <a:ext cx="4848642" cy="523220"/>
          </a:xfrm>
          <a:prstGeom prst="rect">
            <a:avLst/>
          </a:prstGeom>
          <a:noFill/>
        </p:spPr>
        <p:txBody>
          <a:bodyPr wrap="square" rtlCol="0">
            <a:spAutoFit/>
          </a:bodyPr>
          <a:lstStyle/>
          <a:p>
            <a:pPr algn="r" rtl="1"/>
            <a:r>
              <a:rPr lang="ar-LB" altLang="zh-CN" sz="1200" b="1" spc="26" dirty="0">
                <a:solidFill>
                  <a:srgbClr val="175174"/>
                </a:solidFill>
                <a:ea typeface="Roboto" panose="02000000000000000000" pitchFamily="2" charset="0"/>
              </a:rPr>
              <a:t>فيديو مجموعة الأدوات متاح على شبكة الأمم المتحدة للإدارة العامة</a:t>
            </a:r>
            <a:r>
              <a:rPr lang="ar-LB" altLang="zh-CN" sz="1400" b="1" spc="26" dirty="0">
                <a:solidFill>
                  <a:srgbClr val="175174"/>
                </a:solidFill>
                <a:ea typeface="Roboto" panose="02000000000000000000" pitchFamily="2" charset="0"/>
              </a:rPr>
              <a:t>
</a:t>
            </a:r>
            <a:endParaRPr lang="zh-CN" altLang="en-US" sz="1400" b="1" spc="26" dirty="0">
              <a:solidFill>
                <a:srgbClr val="175174"/>
              </a:solidFill>
            </a:endParaRPr>
          </a:p>
        </p:txBody>
      </p:sp>
      <p:pic>
        <p:nvPicPr>
          <p:cNvPr id="16" name="Picture 15">
            <a:extLst>
              <a:ext uri="{FF2B5EF4-FFF2-40B4-BE49-F238E27FC236}">
                <a16:creationId xmlns:a16="http://schemas.microsoft.com/office/drawing/2014/main" id="{D8BD89B5-2BE5-4961-92E8-88701462D8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9528" y="30424"/>
            <a:ext cx="1735445" cy="567015"/>
          </a:xfrm>
          <a:prstGeom prst="rect">
            <a:avLst/>
          </a:prstGeom>
        </p:spPr>
      </p:pic>
    </p:spTree>
    <p:extLst>
      <p:ext uri="{BB962C8B-B14F-4D97-AF65-F5344CB8AC3E}">
        <p14:creationId xmlns:p14="http://schemas.microsoft.com/office/powerpoint/2010/main" val="673098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ADC03960-82EB-4D67-A872-7C4FE28C84A7}"/>
              </a:ext>
            </a:extLst>
          </p:cNvPr>
          <p:cNvGrpSpPr/>
          <p:nvPr/>
        </p:nvGrpSpPr>
        <p:grpSpPr>
          <a:xfrm>
            <a:off x="75187" y="625615"/>
            <a:ext cx="5565531" cy="6248284"/>
            <a:chOff x="351243" y="817506"/>
            <a:chExt cx="6912288" cy="6350000"/>
          </a:xfrm>
        </p:grpSpPr>
        <p:sp>
          <p:nvSpPr>
            <p:cNvPr id="9" name="Freeform 3">
              <a:extLst>
                <a:ext uri="{FF2B5EF4-FFF2-40B4-BE49-F238E27FC236}">
                  <a16:creationId xmlns:a16="http://schemas.microsoft.com/office/drawing/2014/main" id="{BFE67C39-B5E7-4E02-8214-E36CC07422FA}"/>
                </a:ext>
              </a:extLst>
            </p:cNvPr>
            <p:cNvSpPr/>
            <p:nvPr/>
          </p:nvSpPr>
          <p:spPr>
            <a:xfrm>
              <a:off x="351243" y="817506"/>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sp>
        <p:nvSpPr>
          <p:cNvPr id="11" name="AutoShape 5">
            <a:extLst>
              <a:ext uri="{FF2B5EF4-FFF2-40B4-BE49-F238E27FC236}">
                <a16:creationId xmlns:a16="http://schemas.microsoft.com/office/drawing/2014/main" id="{66BE9C67-2248-4BD4-85BA-AA47C83F49E2}"/>
              </a:ext>
            </a:extLst>
          </p:cNvPr>
          <p:cNvSpPr/>
          <p:nvPr/>
        </p:nvSpPr>
        <p:spPr>
          <a:xfrm>
            <a:off x="0" y="0"/>
            <a:ext cx="12192000" cy="685800"/>
          </a:xfrm>
          <a:prstGeom prst="rect">
            <a:avLst/>
          </a:prstGeom>
          <a:solidFill>
            <a:srgbClr val="175174"/>
          </a:solidFill>
        </p:spPr>
      </p:sp>
      <p:pic>
        <p:nvPicPr>
          <p:cNvPr id="4" name="Picture 8">
            <a:extLst>
              <a:ext uri="{FF2B5EF4-FFF2-40B4-BE49-F238E27FC236}">
                <a16:creationId xmlns:a16="http://schemas.microsoft.com/office/drawing/2014/main" id="{D14120A3-F290-468F-B9E9-902FABE6923B}"/>
              </a:ext>
            </a:extLst>
          </p:cNvPr>
          <p:cNvPicPr>
            <a:picLocks noChangeAspect="1"/>
          </p:cNvPicPr>
          <p:nvPr/>
        </p:nvPicPr>
        <p:blipFill>
          <a:blip r:embed="rId2"/>
          <a:srcRect/>
          <a:stretch>
            <a:fillRect/>
          </a:stretch>
        </p:blipFill>
        <p:spPr>
          <a:xfrm>
            <a:off x="116750" y="171323"/>
            <a:ext cx="1687643" cy="343154"/>
          </a:xfrm>
          <a:prstGeom prst="rect">
            <a:avLst/>
          </a:prstGeom>
        </p:spPr>
      </p:pic>
      <p:pic>
        <p:nvPicPr>
          <p:cNvPr id="5" name="Picture 9">
            <a:extLst>
              <a:ext uri="{FF2B5EF4-FFF2-40B4-BE49-F238E27FC236}">
                <a16:creationId xmlns:a16="http://schemas.microsoft.com/office/drawing/2014/main" id="{96573B12-915C-4384-B8C7-A7834D8D8CEB}"/>
              </a:ext>
            </a:extLst>
          </p:cNvPr>
          <p:cNvPicPr>
            <a:picLocks noChangeAspect="1"/>
          </p:cNvPicPr>
          <p:nvPr/>
        </p:nvPicPr>
        <p:blipFill>
          <a:blip r:embed="rId3"/>
          <a:srcRect l="76702" t="9843"/>
          <a:stretch>
            <a:fillRect/>
          </a:stretch>
        </p:blipFill>
        <p:spPr>
          <a:xfrm>
            <a:off x="11671239" y="123389"/>
            <a:ext cx="365281" cy="391088"/>
          </a:xfrm>
          <a:prstGeom prst="rect">
            <a:avLst/>
          </a:prstGeom>
        </p:spPr>
      </p:pic>
      <p:sp>
        <p:nvSpPr>
          <p:cNvPr id="7" name="Rectangle 6">
            <a:extLst>
              <a:ext uri="{FF2B5EF4-FFF2-40B4-BE49-F238E27FC236}">
                <a16:creationId xmlns:a16="http://schemas.microsoft.com/office/drawing/2014/main" id="{DDF1A695-41D2-45B3-BE6C-C6B300998E91}"/>
              </a:ext>
            </a:extLst>
          </p:cNvPr>
          <p:cNvSpPr/>
          <p:nvPr/>
        </p:nvSpPr>
        <p:spPr>
          <a:xfrm>
            <a:off x="5903088" y="733835"/>
            <a:ext cx="6133431" cy="6093976"/>
          </a:xfrm>
          <a:prstGeom prst="rect">
            <a:avLst/>
          </a:prstGeom>
        </p:spPr>
        <p:txBody>
          <a:bodyPr wrap="square">
            <a:spAutoFit/>
          </a:bodyPr>
          <a:lstStyle/>
          <a:p>
            <a:pPr algn="just" rtl="1"/>
            <a:r>
              <a:rPr lang="ar-LB" sz="1400" b="1" spc="26" dirty="0">
                <a:solidFill>
                  <a:schemeClr val="accent5"/>
                </a:solidFill>
              </a:rPr>
              <a:t>المقرارات</a:t>
            </a:r>
            <a:r>
              <a:rPr lang="ar-LB" sz="1400" b="1" spc="26" dirty="0">
                <a:solidFill>
                  <a:srgbClr val="175174"/>
                </a:solidFill>
              </a:rPr>
              <a:t>
تتألف مجموعة الأدوات من الوحدات والدورات التالية التي يمكن استخدامها لإجراء تدريب إقليمي أو وطني:
</a:t>
            </a:r>
          </a:p>
          <a:p>
            <a:pPr algn="just" rtl="1"/>
            <a:r>
              <a:rPr lang="ar-LB" sz="1400" b="1" spc="26" dirty="0">
                <a:solidFill>
                  <a:srgbClr val="175174"/>
                </a:solidFill>
              </a:rPr>
              <a:t>1. </a:t>
            </a:r>
            <a:r>
              <a:rPr lang="ar-LB" sz="1600" b="1" spc="26" dirty="0">
                <a:solidFill>
                  <a:srgbClr val="175174"/>
                </a:solidFill>
              </a:rPr>
              <a:t>العلوم والتكنولوجيا والابتكار في الحوكمة العامة من أجل الحد من أخطار الكوارث والقدرة على الصمود </a:t>
            </a:r>
            <a:r>
              <a:rPr lang="ar-LB" sz="1400" b="1" spc="26" dirty="0">
                <a:solidFill>
                  <a:srgbClr val="175174"/>
                </a:solidFill>
              </a:rPr>
              <a:t>
    1.0 الترحيب وتقديم الدورة التدريبية
    1.1 الإدارة الواعية بالمخاطر من أجل الحد من أخطار الكوارث والقدرة على الصمود 
    1.2 العلوم والتكنولوجيا والابتكار من أجل الإدارة الواعية بالمخاطر   
    1.3 الجهود العالمية والإقليمية والوطنية لتعزيز استخدام التكنولوجيات المبتكرة في الحد من أخطار الكوارث</a:t>
            </a:r>
          </a:p>
          <a:p>
            <a:pPr algn="just" rtl="1"/>
            <a:r>
              <a:rPr lang="ar-LB" sz="1400" b="1" spc="26" dirty="0">
                <a:solidFill>
                  <a:srgbClr val="175174"/>
                </a:solidFill>
              </a:rPr>
              <a:t>    1.4 الإدارة الواعية بالمخاطر والتكنولوجيا المبتكرة في طوارئ الصحة العامة
2. </a:t>
            </a:r>
            <a:r>
              <a:rPr lang="ar-LB" sz="1600" b="1" spc="26" dirty="0">
                <a:solidFill>
                  <a:srgbClr val="175174"/>
                </a:solidFill>
              </a:rPr>
              <a:t>التطبيق العملي والمخطط للتكنولوجيا والابتكارات الناشئة من أجل الحد من أخطار الكوارث   </a:t>
            </a:r>
          </a:p>
          <a:p>
            <a:pPr algn="just" rtl="1"/>
            <a:r>
              <a:rPr lang="ar-LB" sz="1400" b="1" spc="26" dirty="0">
                <a:solidFill>
                  <a:srgbClr val="175174"/>
                </a:solidFill>
              </a:rPr>
              <a:t>    2.1 توسيع </a:t>
            </a:r>
            <a:r>
              <a:rPr lang="ar-MA" sz="1400" b="1" spc="26" dirty="0">
                <a:solidFill>
                  <a:srgbClr val="175174"/>
                </a:solidFill>
              </a:rPr>
              <a:t>مدى</a:t>
            </a:r>
            <a:r>
              <a:rPr lang="ar-LB" sz="1400" b="1" spc="26" dirty="0">
                <a:solidFill>
                  <a:srgbClr val="175174"/>
                </a:solidFill>
              </a:rPr>
              <a:t> وصولنا و</a:t>
            </a:r>
            <a:r>
              <a:rPr lang="ar-MA" sz="1400" b="1" spc="26" dirty="0">
                <a:solidFill>
                  <a:srgbClr val="175174"/>
                </a:solidFill>
              </a:rPr>
              <a:t>النهوض</a:t>
            </a:r>
            <a:r>
              <a:rPr lang="ar-LB" sz="1400" b="1" spc="26" dirty="0">
                <a:solidFill>
                  <a:srgbClr val="175174"/>
                </a:solidFill>
              </a:rPr>
              <a:t> </a:t>
            </a:r>
            <a:r>
              <a:rPr lang="ar-MA" sz="1400" b="1" spc="26" dirty="0">
                <a:solidFill>
                  <a:srgbClr val="175174"/>
                </a:solidFill>
              </a:rPr>
              <a:t>ب</a:t>
            </a:r>
            <a:r>
              <a:rPr lang="ar-LB" sz="1400" b="1" spc="26" dirty="0">
                <a:solidFill>
                  <a:srgbClr val="175174"/>
                </a:solidFill>
              </a:rPr>
              <a:t>قدراتنا
    2.2 تغيير كيف نصنع الأشياء ونكتسبها
    2.3 وصل الناس والأشياء والتكنولوجيا مع بعضها البعض
    2.4 تحسين تحليل البيانات وعرض المعلومات 
    2.5 الانسان </a:t>
            </a:r>
            <a:r>
              <a:rPr lang="ar-MA" sz="1400" b="1" spc="26" dirty="0">
                <a:solidFill>
                  <a:srgbClr val="175174"/>
                </a:solidFill>
              </a:rPr>
              <a:t>كمورد من </a:t>
            </a:r>
            <a:r>
              <a:rPr lang="ar-LB" sz="1400" b="1" spc="26" dirty="0">
                <a:solidFill>
                  <a:srgbClr val="175174"/>
                </a:solidFill>
              </a:rPr>
              <a:t>الموارد
استخدام </a:t>
            </a:r>
            <a:r>
              <a:rPr lang="ar-LB" sz="1600" b="1" spc="26" dirty="0">
                <a:solidFill>
                  <a:srgbClr val="175174"/>
                </a:solidFill>
              </a:rPr>
              <a:t>التكنولوجيات والابتكارات الناشئة من أجل الحد من أخطار الكوارث </a:t>
            </a:r>
            <a:r>
              <a:rPr lang="ar-LB" sz="1400" b="1" spc="26" dirty="0">
                <a:solidFill>
                  <a:srgbClr val="175174"/>
                </a:solidFill>
              </a:rPr>
              <a:t>
   3.1 تنفيذ وتمويل حلول التكنولوجيا 
   3.2 الفجوات التكنولوجية والتحديات التي تواجه تنفيذ التقنيات المبتكرة للحد من أخطار الكوارث</a:t>
            </a:r>
            <a:r>
              <a:rPr lang="en-GB" sz="1400" b="1" spc="26" dirty="0">
                <a:solidFill>
                  <a:srgbClr val="175174"/>
                </a:solidFill>
              </a:rPr>
              <a:t>
</a:t>
            </a:r>
            <a:r>
              <a:rPr lang="ar-LB" sz="1400" b="1" spc="26" dirty="0">
                <a:solidFill>
                  <a:srgbClr val="175174"/>
                </a:solidFill>
              </a:rPr>
              <a:t>   3.3 قياس التقدم المحرز: رصد وتقييم جهود التنفيذ 
4. </a:t>
            </a:r>
            <a:r>
              <a:rPr lang="ar-LB" sz="1600" b="1" spc="26" dirty="0">
                <a:solidFill>
                  <a:srgbClr val="175174"/>
                </a:solidFill>
              </a:rPr>
              <a:t>وضع خطة عمل: </a:t>
            </a:r>
            <a:r>
              <a:rPr lang="ar-LB" sz="1400" b="1" spc="26" dirty="0">
                <a:solidFill>
                  <a:srgbClr val="175174"/>
                </a:solidFill>
              </a:rPr>
              <a:t>التقييم الذاتي قبل وبعد الاختبار، واستبيان تقييم ما قبل الدورة التدريبية، وممارسة تخطيط العمل لإجراءات المتابعة
</a:t>
            </a:r>
            <a:endParaRPr lang="en-US" sz="1400" spc="26" dirty="0">
              <a:solidFill>
                <a:srgbClr val="175174"/>
              </a:solidFill>
            </a:endParaRPr>
          </a:p>
        </p:txBody>
      </p:sp>
      <p:sp>
        <p:nvSpPr>
          <p:cNvPr id="12" name="TextBox 16">
            <a:hlinkClick r:id="rId4"/>
            <a:extLst>
              <a:ext uri="{FF2B5EF4-FFF2-40B4-BE49-F238E27FC236}">
                <a16:creationId xmlns:a16="http://schemas.microsoft.com/office/drawing/2014/main" id="{3CEC42AD-4478-4E9A-80C2-BEC2CE6F3A47}"/>
              </a:ext>
            </a:extLst>
          </p:cNvPr>
          <p:cNvSpPr txBox="1"/>
          <p:nvPr/>
        </p:nvSpPr>
        <p:spPr>
          <a:xfrm>
            <a:off x="1804393" y="102180"/>
            <a:ext cx="8429513" cy="872034"/>
          </a:xfrm>
          <a:prstGeom prst="rect">
            <a:avLst/>
          </a:prstGeom>
        </p:spPr>
        <p:txBody>
          <a:bodyPr wrap="square" lIns="0" tIns="0" rIns="0" bIns="0" rtlCol="0" anchor="t">
            <a:spAutoFit/>
          </a:bodyPr>
          <a:lstStyle/>
          <a:p>
            <a:pPr algn="ctr">
              <a:lnSpc>
                <a:spcPts val="2333"/>
              </a:lnSpc>
            </a:pPr>
            <a:r>
              <a:rPr lang="ar-LB" altLang="zh-CN" b="1" dirty="0">
                <a:solidFill>
                  <a:srgbClr val="FFFFFF"/>
                </a:solidFill>
              </a:rPr>
              <a:t>الإدارة الواعية بالمخاطر والتكنولوجيا المبتكرة 
للحد من أخطار الكوارث والقدرة على الصمود
</a:t>
            </a:r>
            <a:endParaRPr lang="en-US" altLang="zh-CN" b="1" dirty="0">
              <a:solidFill>
                <a:srgbClr val="FFFFFF"/>
              </a:solidFill>
            </a:endParaRPr>
          </a:p>
        </p:txBody>
      </p:sp>
      <p:pic>
        <p:nvPicPr>
          <p:cNvPr id="13" name="Picture 6">
            <a:extLst>
              <a:ext uri="{FF2B5EF4-FFF2-40B4-BE49-F238E27FC236}">
                <a16:creationId xmlns:a16="http://schemas.microsoft.com/office/drawing/2014/main" id="{45CD16A9-ECC1-4F63-84AD-8CAFAD957FD9}"/>
              </a:ext>
            </a:extLst>
          </p:cNvPr>
          <p:cNvPicPr>
            <a:picLocks noChangeAspect="1"/>
          </p:cNvPicPr>
          <p:nvPr/>
        </p:nvPicPr>
        <p:blipFill>
          <a:blip r:embed="rId5"/>
          <a:srcRect t="3101" b="94515"/>
          <a:stretch>
            <a:fillRect/>
          </a:stretch>
        </p:blipFill>
        <p:spPr>
          <a:xfrm>
            <a:off x="-77348" y="6758376"/>
            <a:ext cx="12547175" cy="115523"/>
          </a:xfrm>
          <a:prstGeom prst="rect">
            <a:avLst/>
          </a:prstGeom>
        </p:spPr>
      </p:pic>
      <p:pic>
        <p:nvPicPr>
          <p:cNvPr id="15" name="Picture 23" descr="A group of people walking down a dirt road&#10;&#10;Description automatically generated">
            <a:extLst>
              <a:ext uri="{FF2B5EF4-FFF2-40B4-BE49-F238E27FC236}">
                <a16:creationId xmlns:a16="http://schemas.microsoft.com/office/drawing/2014/main" id="{87D384F2-FAB5-4D5A-A5A2-71A8E1EBA3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47" y="1049876"/>
            <a:ext cx="5587471" cy="4084440"/>
          </a:xfrm>
          <a:prstGeom prst="rect">
            <a:avLst/>
          </a:prstGeom>
        </p:spPr>
      </p:pic>
      <p:pic>
        <p:nvPicPr>
          <p:cNvPr id="14" name="Picture 13">
            <a:extLst>
              <a:ext uri="{FF2B5EF4-FFF2-40B4-BE49-F238E27FC236}">
                <a16:creationId xmlns:a16="http://schemas.microsoft.com/office/drawing/2014/main" id="{44CCE31D-76B3-4DBB-9C80-BC31A192AD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7864" y="59392"/>
            <a:ext cx="1735445" cy="567015"/>
          </a:xfrm>
          <a:prstGeom prst="rect">
            <a:avLst/>
          </a:prstGeom>
        </p:spPr>
      </p:pic>
    </p:spTree>
    <p:extLst>
      <p:ext uri="{BB962C8B-B14F-4D97-AF65-F5344CB8AC3E}">
        <p14:creationId xmlns:p14="http://schemas.microsoft.com/office/powerpoint/2010/main" val="3242313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715AD585-6650-4623-845F-B8E304BA2F7E}"/>
              </a:ext>
            </a:extLst>
          </p:cNvPr>
          <p:cNvGrpSpPr/>
          <p:nvPr/>
        </p:nvGrpSpPr>
        <p:grpSpPr>
          <a:xfrm>
            <a:off x="166665" y="625615"/>
            <a:ext cx="5242560" cy="6248284"/>
            <a:chOff x="351243" y="817506"/>
            <a:chExt cx="6912288" cy="6350000"/>
          </a:xfrm>
        </p:grpSpPr>
        <p:sp>
          <p:nvSpPr>
            <p:cNvPr id="15" name="Freeform 3">
              <a:extLst>
                <a:ext uri="{FF2B5EF4-FFF2-40B4-BE49-F238E27FC236}">
                  <a16:creationId xmlns:a16="http://schemas.microsoft.com/office/drawing/2014/main" id="{02484AE9-FD2A-405E-B2F7-ACF150CE842F}"/>
                </a:ext>
              </a:extLst>
            </p:cNvPr>
            <p:cNvSpPr/>
            <p:nvPr/>
          </p:nvSpPr>
          <p:spPr>
            <a:xfrm>
              <a:off x="351243" y="817506"/>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sp>
        <p:nvSpPr>
          <p:cNvPr id="5" name="AutoShape 5"/>
          <p:cNvSpPr/>
          <p:nvPr/>
        </p:nvSpPr>
        <p:spPr>
          <a:xfrm>
            <a:off x="-13590" y="14673"/>
            <a:ext cx="12192000" cy="685800"/>
          </a:xfrm>
          <a:prstGeom prst="rect">
            <a:avLst/>
          </a:prstGeom>
          <a:solidFill>
            <a:srgbClr val="175174"/>
          </a:solidFill>
        </p:spPr>
      </p:sp>
      <p:pic>
        <p:nvPicPr>
          <p:cNvPr id="6" name="Picture 6"/>
          <p:cNvPicPr>
            <a:picLocks noChangeAspect="1"/>
          </p:cNvPicPr>
          <p:nvPr/>
        </p:nvPicPr>
        <p:blipFill>
          <a:blip r:embed="rId2"/>
          <a:srcRect t="3101" b="94515"/>
          <a:stretch>
            <a:fillRect/>
          </a:stretch>
        </p:blipFill>
        <p:spPr>
          <a:xfrm>
            <a:off x="-77348" y="6758376"/>
            <a:ext cx="12547175" cy="115523"/>
          </a:xfrm>
          <a:prstGeom prst="rect">
            <a:avLst/>
          </a:prstGeom>
        </p:spPr>
      </p:pic>
      <p:sp>
        <p:nvSpPr>
          <p:cNvPr id="7" name="TextBox 7"/>
          <p:cNvSpPr txBox="1"/>
          <p:nvPr/>
        </p:nvSpPr>
        <p:spPr>
          <a:xfrm>
            <a:off x="326300" y="973076"/>
            <a:ext cx="4681990" cy="451021"/>
          </a:xfrm>
          <a:prstGeom prst="rect">
            <a:avLst/>
          </a:prstGeom>
        </p:spPr>
        <p:txBody>
          <a:bodyPr lIns="0" tIns="0" rIns="0" bIns="0" rtlCol="0" anchor="t">
            <a:spAutoFit/>
          </a:bodyPr>
          <a:lstStyle/>
          <a:p>
            <a:pPr algn="ctr">
              <a:lnSpc>
                <a:spcPts val="1833"/>
              </a:lnSpc>
            </a:pPr>
            <a:r>
              <a:rPr lang="en-US" sz="1467" spc="73">
                <a:solidFill>
                  <a:srgbClr val="F2FAFF"/>
                </a:solidFill>
                <a:latin typeface="Roboto Bold"/>
              </a:rPr>
              <a:t>Public Servants’ Mindsets to Implement the 2030 Agenda for Sustainable Development</a:t>
            </a:r>
          </a:p>
        </p:txBody>
      </p:sp>
      <p:pic>
        <p:nvPicPr>
          <p:cNvPr id="8" name="Picture 8"/>
          <p:cNvPicPr>
            <a:picLocks noChangeAspect="1"/>
          </p:cNvPicPr>
          <p:nvPr/>
        </p:nvPicPr>
        <p:blipFill>
          <a:blip r:embed="rId3"/>
          <a:srcRect/>
          <a:stretch>
            <a:fillRect/>
          </a:stretch>
        </p:blipFill>
        <p:spPr>
          <a:xfrm>
            <a:off x="116750" y="171323"/>
            <a:ext cx="1687643" cy="343154"/>
          </a:xfrm>
          <a:prstGeom prst="rect">
            <a:avLst/>
          </a:prstGeom>
        </p:spPr>
      </p:pic>
      <p:pic>
        <p:nvPicPr>
          <p:cNvPr id="9" name="Picture 9"/>
          <p:cNvPicPr>
            <a:picLocks noChangeAspect="1"/>
          </p:cNvPicPr>
          <p:nvPr/>
        </p:nvPicPr>
        <p:blipFill>
          <a:blip r:embed="rId4"/>
          <a:srcRect l="76702" t="9843"/>
          <a:stretch>
            <a:fillRect/>
          </a:stretch>
        </p:blipFill>
        <p:spPr>
          <a:xfrm>
            <a:off x="11671239" y="123389"/>
            <a:ext cx="365281" cy="391088"/>
          </a:xfrm>
          <a:prstGeom prst="rect">
            <a:avLst/>
          </a:prstGeom>
        </p:spPr>
      </p:pic>
      <p:sp>
        <p:nvSpPr>
          <p:cNvPr id="10" name="AutoShape 10"/>
          <p:cNvSpPr/>
          <p:nvPr/>
        </p:nvSpPr>
        <p:spPr>
          <a:xfrm>
            <a:off x="5316844" y="714844"/>
            <a:ext cx="6693609" cy="660089"/>
          </a:xfrm>
          <a:prstGeom prst="rect">
            <a:avLst/>
          </a:prstGeom>
          <a:solidFill>
            <a:srgbClr val="105904"/>
          </a:solidFill>
        </p:spPr>
      </p:sp>
      <p:sp>
        <p:nvSpPr>
          <p:cNvPr id="12" name="TextBox 12"/>
          <p:cNvSpPr txBox="1"/>
          <p:nvPr/>
        </p:nvSpPr>
        <p:spPr>
          <a:xfrm>
            <a:off x="5383739" y="1533757"/>
            <a:ext cx="6721552" cy="4039567"/>
          </a:xfrm>
          <a:prstGeom prst="rect">
            <a:avLst/>
          </a:prstGeom>
        </p:spPr>
        <p:txBody>
          <a:bodyPr wrap="square" lIns="0" tIns="0" rIns="0" bIns="0" rtlCol="0" anchor="t">
            <a:spAutoFit/>
          </a:bodyPr>
          <a:lstStyle/>
          <a:p>
            <a:pPr algn="r" rtl="1">
              <a:lnSpc>
                <a:spcPts val="1493"/>
              </a:lnSpc>
            </a:pPr>
            <a:r>
              <a:rPr lang="ar-LB" sz="1350" b="1" spc="26" dirty="0">
                <a:solidFill>
                  <a:srgbClr val="175174"/>
                </a:solidFill>
              </a:rPr>
              <a:t>أهداف التنمية المستدامة ذات الصلة: 1، 2، 3، 4، 5، 6، 7، 8، 9، 11، 15، 16، 17 
</a:t>
            </a:r>
            <a:r>
              <a:rPr lang="ar-LB" sz="1350" b="1" spc="26" dirty="0">
                <a:solidFill>
                  <a:schemeClr val="accent5"/>
                </a:solidFill>
              </a:rPr>
              <a:t>كلمات دالة: الابتكار، الحكومة الرقمية </a:t>
            </a:r>
            <a:r>
              <a:rPr lang="ar-LB" sz="1350" b="1" spc="26" dirty="0">
                <a:solidFill>
                  <a:srgbClr val="175174"/>
                </a:solidFill>
              </a:rPr>
              <a:t>
</a:t>
            </a:r>
          </a:p>
          <a:p>
            <a:pPr algn="r" rtl="1">
              <a:lnSpc>
                <a:spcPts val="1493"/>
              </a:lnSpc>
            </a:pPr>
            <a:r>
              <a:rPr lang="ar-LB" sz="1350" b="1" spc="26" dirty="0">
                <a:solidFill>
                  <a:schemeClr val="accent5"/>
                </a:solidFill>
              </a:rPr>
              <a:t>الهدف:</a:t>
            </a:r>
            <a:r>
              <a:rPr lang="ar-LB" sz="1350" b="1" spc="26" dirty="0">
                <a:solidFill>
                  <a:srgbClr val="175174"/>
                </a:solidFill>
              </a:rPr>
              <a:t>
تتضمن مجموعة أدوات التدريب رزمة من المواد التدريبية الشاملة تسعى إلى تعزيز قدرات مسؤولي الحكومة على تبني الابتكار في تحقيق اهداف التنمية المستدامة
</a:t>
            </a:r>
            <a:r>
              <a:rPr lang="ar-LB" sz="1350" b="1" spc="26" dirty="0">
                <a:solidFill>
                  <a:schemeClr val="accent5"/>
                </a:solidFill>
              </a:rPr>
              <a:t>مع انتهاء الدورة بنجاح، سيتمكّن المتدربون من:  </a:t>
            </a:r>
            <a:r>
              <a:rPr lang="ar-LB" sz="1350" b="1" spc="26" dirty="0">
                <a:solidFill>
                  <a:srgbClr val="175174"/>
                </a:solidFill>
              </a:rPr>
              <a:t>
- تقييم كيفية دعم المؤسسات الحكومية لتقديم الخدمات لتحقيق خطة التنمية المستدامة لعام 2030 وأهدافها السبعة عشر.
- مسح للخدمات العامة في سياق خطة التنمية الوطنية وأهداف التنمية المستدامة.
- إجراء عملية إستشرافية حول كيف سيكون تقديم الخدمات العامة الشاملة والفعالة والمستجيبة والمرنة في المستقبل.
- </a:t>
            </a:r>
            <a:r>
              <a:rPr lang="ar-MA" sz="1350" b="1" spc="26" dirty="0">
                <a:solidFill>
                  <a:srgbClr val="175174"/>
                </a:solidFill>
              </a:rPr>
              <a:t>الوقوف على</a:t>
            </a:r>
            <a:r>
              <a:rPr lang="ar-LB" sz="1350" b="1" spc="26" dirty="0">
                <a:solidFill>
                  <a:srgbClr val="175174"/>
                </a:solidFill>
              </a:rPr>
              <a:t> تحديات وفرص الابتكار، وفجوات وفاعلية القدرات إزاء الأبعاد المختلفة لتقديم الخدمات العامة: 1) الاستجابة، 2) الجودة، 3) القدرة على تحمل التكاليف، 4) إمكانية الوصول و 5) مستجابة للناس.
- وضع خارطة طريق وخطة عمل لتحديد أولويات الابتكار؛ ما هي المؤسسات التي ستفعل ماذا وكيف؛ إطار التعاون في مجال تخطيط خط الأساس والعمل؛ أمثلة ودراسات حالة لتقديم خدمات شاملة وفعالة وسريعة الاستجابة ومرنة.
- ادراك لأهمية أطر التقييم وكيفية استخدامها.
- التفكير في النظم التطبيقية وتحليل أصحاب المصلحة لتعزيز الابتكار في تقديم الخدمات.
- استكشاف وتطبيق منهجيات جديدة </a:t>
            </a:r>
            <a:r>
              <a:rPr lang="ar-MA" sz="1350" b="1" spc="26" dirty="0">
                <a:solidFill>
                  <a:srgbClr val="175174"/>
                </a:solidFill>
              </a:rPr>
              <a:t>تتماشى والسياقات الذاتية</a:t>
            </a:r>
            <a:r>
              <a:rPr lang="ar-LB" sz="1350" b="1" spc="26" dirty="0">
                <a:solidFill>
                  <a:srgbClr val="175174"/>
                </a:solidFill>
              </a:rPr>
              <a:t> للنهوض بالابتكار، مثل مختبرات الابتكار، والتفكير التصميمي، وآليات رد</a:t>
            </a:r>
            <a:r>
              <a:rPr lang="ar-MA" sz="1350" b="1" spc="26" dirty="0">
                <a:solidFill>
                  <a:srgbClr val="175174"/>
                </a:solidFill>
              </a:rPr>
              <a:t>ود</a:t>
            </a:r>
            <a:r>
              <a:rPr lang="ar-LB" sz="1350" b="1" spc="26" dirty="0">
                <a:solidFill>
                  <a:srgbClr val="175174"/>
                </a:solidFill>
              </a:rPr>
              <a:t> الفعل/التعليقات
</a:t>
            </a:r>
            <a:endParaRPr lang="en-US" sz="1350" spc="26" dirty="0">
              <a:solidFill>
                <a:srgbClr val="175174"/>
              </a:solidFill>
            </a:endParaRPr>
          </a:p>
        </p:txBody>
      </p:sp>
      <p:sp>
        <p:nvSpPr>
          <p:cNvPr id="17" name="TextBox 17">
            <a:hlinkClick r:id="rId5"/>
          </p:cNvPr>
          <p:cNvSpPr txBox="1"/>
          <p:nvPr/>
        </p:nvSpPr>
        <p:spPr>
          <a:xfrm>
            <a:off x="5352830" y="863904"/>
            <a:ext cx="6512869" cy="525400"/>
          </a:xfrm>
          <a:prstGeom prst="rect">
            <a:avLst/>
          </a:prstGeom>
          <a:solidFill>
            <a:srgbClr val="105904"/>
          </a:solidFill>
        </p:spPr>
        <p:txBody>
          <a:bodyPr wrap="square" lIns="0" tIns="0" rIns="0" bIns="0" rtlCol="0" anchor="t">
            <a:spAutoFit/>
          </a:bodyPr>
          <a:lstStyle/>
          <a:p>
            <a:pPr algn="ctr">
              <a:lnSpc>
                <a:spcPts val="2053"/>
              </a:lnSpc>
            </a:pPr>
            <a:r>
              <a:rPr lang="ar-LB" sz="1600" b="1" dirty="0">
                <a:solidFill>
                  <a:srgbClr val="FFFFFF"/>
                </a:solidFill>
              </a:rPr>
              <a:t>الابتكار والحكومة الرقمية لتقديم الخدمات العامة 
</a:t>
            </a:r>
            <a:endParaRPr lang="en-US" sz="1600" b="1" dirty="0">
              <a:solidFill>
                <a:srgbClr val="FFFFFF"/>
              </a:solidFill>
            </a:endParaRPr>
          </a:p>
        </p:txBody>
      </p:sp>
      <p:pic>
        <p:nvPicPr>
          <p:cNvPr id="1028" name="Picture 4" descr="2020 United Nations Public Service Forum and Awards : “Action ..."/>
          <p:cNvPicPr>
            <a:picLocks noChangeAspect="1" noChangeArrowheads="1"/>
          </p:cNvPicPr>
          <p:nvPr/>
        </p:nvPicPr>
        <p:blipFill rotWithShape="1">
          <a:blip r:embed="rId6">
            <a:extLst>
              <a:ext uri="{28A0092B-C50C-407E-A947-70E740481C1C}">
                <a14:useLocalDpi xmlns:a14="http://schemas.microsoft.com/office/drawing/2010/main" val="0"/>
              </a:ext>
            </a:extLst>
          </a:blip>
          <a:srcRect r="45338"/>
          <a:stretch/>
        </p:blipFill>
        <p:spPr bwMode="auto">
          <a:xfrm>
            <a:off x="74284" y="1389304"/>
            <a:ext cx="5242560" cy="4149118"/>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TextBox 16">
            <a:hlinkClick r:id="rId7"/>
            <a:extLst>
              <a:ext uri="{FF2B5EF4-FFF2-40B4-BE49-F238E27FC236}">
                <a16:creationId xmlns:a16="http://schemas.microsoft.com/office/drawing/2014/main" id="{C063E429-105E-4DBF-ADCE-2FEBABDC6E45}"/>
              </a:ext>
            </a:extLst>
          </p:cNvPr>
          <p:cNvSpPr txBox="1"/>
          <p:nvPr/>
        </p:nvSpPr>
        <p:spPr>
          <a:xfrm>
            <a:off x="783965" y="92108"/>
            <a:ext cx="10596890" cy="872034"/>
          </a:xfrm>
          <a:prstGeom prst="rect">
            <a:avLst/>
          </a:prstGeom>
        </p:spPr>
        <p:txBody>
          <a:bodyPr wrap="square" lIns="0" tIns="0" rIns="0" bIns="0" rtlCol="0" anchor="t">
            <a:spAutoFit/>
          </a:bodyPr>
          <a:lstStyle/>
          <a:p>
            <a:pPr algn="ctr">
              <a:lnSpc>
                <a:spcPts val="2333"/>
              </a:lnSpc>
            </a:pPr>
            <a:r>
              <a:rPr lang="ar-LB" b="1" spc="93" dirty="0">
                <a:solidFill>
                  <a:srgbClr val="FFFFFF"/>
                </a:solidFill>
              </a:rPr>
              <a:t>منهاج الحوكمة لتحقيق هداف التنمية المستدامة 
تدريب المدربين على تطوير القدرات 
</a:t>
            </a:r>
            <a:endParaRPr lang="en-US" b="1" spc="93" dirty="0">
              <a:solidFill>
                <a:srgbClr val="FFFFFF"/>
              </a:solidFill>
            </a:endParaRPr>
          </a:p>
        </p:txBody>
      </p:sp>
      <p:sp>
        <p:nvSpPr>
          <p:cNvPr id="18" name="文本框 1">
            <a:hlinkClick r:id="rId8"/>
            <a:extLst>
              <a:ext uri="{FF2B5EF4-FFF2-40B4-BE49-F238E27FC236}">
                <a16:creationId xmlns:a16="http://schemas.microsoft.com/office/drawing/2014/main" id="{C215AF42-C88A-49AB-BC1F-9A02F88F4C14}"/>
              </a:ext>
            </a:extLst>
          </p:cNvPr>
          <p:cNvSpPr txBox="1"/>
          <p:nvPr/>
        </p:nvSpPr>
        <p:spPr>
          <a:xfrm>
            <a:off x="7187878" y="6415073"/>
            <a:ext cx="4848642" cy="523220"/>
          </a:xfrm>
          <a:prstGeom prst="rect">
            <a:avLst/>
          </a:prstGeom>
          <a:noFill/>
        </p:spPr>
        <p:txBody>
          <a:bodyPr wrap="square" rtlCol="0">
            <a:spAutoFit/>
          </a:bodyPr>
          <a:lstStyle/>
          <a:p>
            <a:pPr algn="r" rtl="1"/>
            <a:r>
              <a:rPr lang="ar-LB" altLang="zh-CN" sz="1200" b="1" spc="26" dirty="0">
                <a:solidFill>
                  <a:srgbClr val="175174"/>
                </a:solidFill>
                <a:ea typeface="Roboto" panose="02000000000000000000" pitchFamily="2" charset="0"/>
              </a:rPr>
              <a:t>فيديو مجموعة الأدوات متاح على شبكة الأمم المتحدة للإدارة العامة</a:t>
            </a:r>
            <a:r>
              <a:rPr lang="ar-LB" altLang="zh-CN" sz="1400" b="1" spc="26" dirty="0">
                <a:solidFill>
                  <a:srgbClr val="175174"/>
                </a:solidFill>
                <a:ea typeface="Roboto" panose="02000000000000000000" pitchFamily="2" charset="0"/>
              </a:rPr>
              <a:t>
</a:t>
            </a:r>
            <a:endParaRPr lang="zh-CN" altLang="en-US" sz="1400" b="1" spc="26" dirty="0">
              <a:solidFill>
                <a:srgbClr val="175174"/>
              </a:solidFill>
            </a:endParaRPr>
          </a:p>
        </p:txBody>
      </p:sp>
      <p:pic>
        <p:nvPicPr>
          <p:cNvPr id="16" name="Picture 15">
            <a:extLst>
              <a:ext uri="{FF2B5EF4-FFF2-40B4-BE49-F238E27FC236}">
                <a16:creationId xmlns:a16="http://schemas.microsoft.com/office/drawing/2014/main" id="{1EF9BC32-70FE-4B30-AA8F-3C70F78A3E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12199" y="109111"/>
            <a:ext cx="1735445" cy="567015"/>
          </a:xfrm>
          <a:prstGeom prst="rect">
            <a:avLst/>
          </a:prstGeom>
        </p:spPr>
      </p:pic>
    </p:spTree>
    <p:extLst>
      <p:ext uri="{BB962C8B-B14F-4D97-AF65-F5344CB8AC3E}">
        <p14:creationId xmlns:p14="http://schemas.microsoft.com/office/powerpoint/2010/main" val="327434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ADC03960-82EB-4D67-A872-7C4FE28C84A7}"/>
              </a:ext>
            </a:extLst>
          </p:cNvPr>
          <p:cNvGrpSpPr/>
          <p:nvPr/>
        </p:nvGrpSpPr>
        <p:grpSpPr>
          <a:xfrm>
            <a:off x="200477" y="685800"/>
            <a:ext cx="5606474" cy="6072575"/>
            <a:chOff x="185848" y="0"/>
            <a:chExt cx="6912288" cy="6350000"/>
          </a:xfrm>
        </p:grpSpPr>
        <p:sp>
          <p:nvSpPr>
            <p:cNvPr id="9" name="Freeform 3">
              <a:extLst>
                <a:ext uri="{FF2B5EF4-FFF2-40B4-BE49-F238E27FC236}">
                  <a16:creationId xmlns:a16="http://schemas.microsoft.com/office/drawing/2014/main" id="{BFE67C39-B5E7-4E02-8214-E36CC07422FA}"/>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sp>
        <p:nvSpPr>
          <p:cNvPr id="3" name="AutoShape 5">
            <a:extLst>
              <a:ext uri="{FF2B5EF4-FFF2-40B4-BE49-F238E27FC236}">
                <a16:creationId xmlns:a16="http://schemas.microsoft.com/office/drawing/2014/main" id="{4CE27164-6FFE-467F-B8E1-049358A91D93}"/>
              </a:ext>
            </a:extLst>
          </p:cNvPr>
          <p:cNvSpPr/>
          <p:nvPr/>
        </p:nvSpPr>
        <p:spPr>
          <a:xfrm>
            <a:off x="100239" y="-3937"/>
            <a:ext cx="12192000" cy="685800"/>
          </a:xfrm>
          <a:prstGeom prst="rect">
            <a:avLst/>
          </a:prstGeom>
          <a:solidFill>
            <a:srgbClr val="175174"/>
          </a:solidFill>
        </p:spPr>
      </p:sp>
      <p:pic>
        <p:nvPicPr>
          <p:cNvPr id="4" name="Picture 8">
            <a:extLst>
              <a:ext uri="{FF2B5EF4-FFF2-40B4-BE49-F238E27FC236}">
                <a16:creationId xmlns:a16="http://schemas.microsoft.com/office/drawing/2014/main" id="{D14120A3-F290-468F-B9E9-902FABE6923B}"/>
              </a:ext>
            </a:extLst>
          </p:cNvPr>
          <p:cNvPicPr>
            <a:picLocks noChangeAspect="1"/>
          </p:cNvPicPr>
          <p:nvPr/>
        </p:nvPicPr>
        <p:blipFill>
          <a:blip r:embed="rId2"/>
          <a:srcRect/>
          <a:stretch>
            <a:fillRect/>
          </a:stretch>
        </p:blipFill>
        <p:spPr>
          <a:xfrm>
            <a:off x="116750" y="171323"/>
            <a:ext cx="1687643" cy="343154"/>
          </a:xfrm>
          <a:prstGeom prst="rect">
            <a:avLst/>
          </a:prstGeom>
        </p:spPr>
      </p:pic>
      <p:pic>
        <p:nvPicPr>
          <p:cNvPr id="5" name="Picture 9">
            <a:extLst>
              <a:ext uri="{FF2B5EF4-FFF2-40B4-BE49-F238E27FC236}">
                <a16:creationId xmlns:a16="http://schemas.microsoft.com/office/drawing/2014/main" id="{96573B12-915C-4384-B8C7-A7834D8D8CEB}"/>
              </a:ext>
            </a:extLst>
          </p:cNvPr>
          <p:cNvPicPr>
            <a:picLocks noChangeAspect="1"/>
          </p:cNvPicPr>
          <p:nvPr/>
        </p:nvPicPr>
        <p:blipFill>
          <a:blip r:embed="rId3"/>
          <a:srcRect l="76702" t="9843"/>
          <a:stretch>
            <a:fillRect/>
          </a:stretch>
        </p:blipFill>
        <p:spPr>
          <a:xfrm>
            <a:off x="11671239" y="123389"/>
            <a:ext cx="365281" cy="391088"/>
          </a:xfrm>
          <a:prstGeom prst="rect">
            <a:avLst/>
          </a:prstGeom>
        </p:spPr>
      </p:pic>
      <p:sp>
        <p:nvSpPr>
          <p:cNvPr id="7" name="Rectangle 6">
            <a:extLst>
              <a:ext uri="{FF2B5EF4-FFF2-40B4-BE49-F238E27FC236}">
                <a16:creationId xmlns:a16="http://schemas.microsoft.com/office/drawing/2014/main" id="{DDF1A695-41D2-45B3-BE6C-C6B300998E91}"/>
              </a:ext>
            </a:extLst>
          </p:cNvPr>
          <p:cNvSpPr/>
          <p:nvPr/>
        </p:nvSpPr>
        <p:spPr>
          <a:xfrm>
            <a:off x="6007428" y="857123"/>
            <a:ext cx="6042070" cy="5601533"/>
          </a:xfrm>
          <a:prstGeom prst="rect">
            <a:avLst/>
          </a:prstGeom>
        </p:spPr>
        <p:txBody>
          <a:bodyPr wrap="square">
            <a:spAutoFit/>
          </a:bodyPr>
          <a:lstStyle/>
          <a:p>
            <a:pPr algn="just" rtl="1"/>
            <a:r>
              <a:rPr lang="ar-LB" sz="1400" b="1" spc="26" dirty="0">
                <a:solidFill>
                  <a:schemeClr val="accent5"/>
                </a:solidFill>
              </a:rPr>
              <a:t>المقررات</a:t>
            </a:r>
            <a:r>
              <a:rPr lang="ar-LB" sz="1400" b="1" spc="26" dirty="0">
                <a:solidFill>
                  <a:srgbClr val="175174"/>
                </a:solidFill>
              </a:rPr>
              <a:t>
</a:t>
            </a:r>
          </a:p>
          <a:p>
            <a:pPr algn="just" rtl="1"/>
            <a:r>
              <a:rPr lang="ar-LB" sz="1600" b="1" spc="26" dirty="0">
                <a:solidFill>
                  <a:srgbClr val="175174"/>
                </a:solidFill>
              </a:rPr>
              <a:t>المقدمة والمفاهيم الأساسية</a:t>
            </a:r>
            <a:r>
              <a:rPr lang="ar-LB" sz="1400" b="1" spc="26" dirty="0">
                <a:solidFill>
                  <a:srgbClr val="175174"/>
                </a:solidFill>
              </a:rPr>
              <a:t>
</a:t>
            </a:r>
            <a:r>
              <a:rPr lang="ar-LB" sz="1400" spc="26" dirty="0">
                <a:solidFill>
                  <a:srgbClr val="175174"/>
                </a:solidFill>
              </a:rPr>
              <a:t>1. خطة 2030 وأهداف التنمية المستدامة وخطط التنمية الوطنية
2. التشخيص، </a:t>
            </a:r>
            <a:r>
              <a:rPr lang="ar-MA" sz="1400" spc="26" dirty="0">
                <a:solidFill>
                  <a:srgbClr val="175174"/>
                </a:solidFill>
              </a:rPr>
              <a:t>وضع </a:t>
            </a:r>
            <a:r>
              <a:rPr lang="ar-LB" sz="1400" spc="26" dirty="0">
                <a:solidFill>
                  <a:srgbClr val="175174"/>
                </a:solidFill>
              </a:rPr>
              <a:t>الرؤية، خطة العمل، والرصد  
3. خطة التنمية الوطنية – التحديات والأولويات 
4. الابتكار والقيادة لتقديم الخدمات</a:t>
            </a:r>
            <a:r>
              <a:rPr lang="ar-LB" sz="1400" b="1" spc="26" dirty="0">
                <a:solidFill>
                  <a:srgbClr val="175174"/>
                </a:solidFill>
              </a:rPr>
              <a:t>
</a:t>
            </a:r>
          </a:p>
          <a:p>
            <a:pPr algn="just" rtl="1"/>
            <a:r>
              <a:rPr lang="ar-LB" sz="1600" b="1" spc="26" dirty="0">
                <a:solidFill>
                  <a:srgbClr val="175174"/>
                </a:solidFill>
              </a:rPr>
              <a:t>تقييم البيئة التمكينية  </a:t>
            </a:r>
            <a:r>
              <a:rPr lang="ar-LB" sz="1400" b="1" spc="26" dirty="0">
                <a:solidFill>
                  <a:srgbClr val="175174"/>
                </a:solidFill>
              </a:rPr>
              <a:t>
</a:t>
            </a:r>
            <a:r>
              <a:rPr lang="ar-LB" sz="1400" spc="26" dirty="0">
                <a:solidFill>
                  <a:srgbClr val="175174"/>
                </a:solidFill>
              </a:rPr>
              <a:t>5. أبعاد الخدمة العامة: القيادة، والاستراتيجية، والحوكمة، والإطار القانوني، والتكنولوجيا، وتنمية القوى العاملة 
6. التقييم الذاتي – جلسات فردية، ومجموعات صغيرة وجماعية
7. بناء فهم جديد للقدرة على الابتكار في تقديم الخدمات العامة   </a:t>
            </a:r>
            <a:r>
              <a:rPr lang="ar-LB" sz="1400" b="1" spc="26" dirty="0">
                <a:solidFill>
                  <a:srgbClr val="175174"/>
                </a:solidFill>
              </a:rPr>
              <a:t>
</a:t>
            </a:r>
          </a:p>
          <a:p>
            <a:pPr algn="just" rtl="1"/>
            <a:r>
              <a:rPr lang="ar-LB" sz="1600" b="1" spc="26" dirty="0">
                <a:solidFill>
                  <a:srgbClr val="175174"/>
                </a:solidFill>
              </a:rPr>
              <a:t>أدوات وتقنيات التشخيص وتخطيط العمل   </a:t>
            </a:r>
            <a:r>
              <a:rPr lang="ar-LB" sz="1400" b="1" spc="26" dirty="0">
                <a:solidFill>
                  <a:srgbClr val="175174"/>
                </a:solidFill>
              </a:rPr>
              <a:t>
</a:t>
            </a:r>
            <a:r>
              <a:rPr lang="ar-LB" sz="1400" spc="26" dirty="0">
                <a:solidFill>
                  <a:srgbClr val="175174"/>
                </a:solidFill>
              </a:rPr>
              <a:t>8. خطة العمل ورسم خارطة الطريق - كيفية إنشاء مؤشرات الأداء الرئيسية وعوامل النجاح الحاسمة والأدوار والمسؤوليات
9. تمكين الابتكار – مختبرات الابتكار، تصميم</a:t>
            </a:r>
            <a:r>
              <a:rPr lang="en-US" sz="1400" spc="26" dirty="0">
                <a:solidFill>
                  <a:srgbClr val="175174"/>
                </a:solidFill>
              </a:rPr>
              <a:t> </a:t>
            </a:r>
            <a:r>
              <a:rPr lang="ar-LB" sz="1400" spc="26" dirty="0">
                <a:solidFill>
                  <a:srgbClr val="175174"/>
                </a:solidFill>
              </a:rPr>
              <a:t>التفكير،نماذج اولية عن المرونة في عملية التنمية ونمذجة السياسة
10. الأدوات التحليلية – التفكير في النظم، وتحليل أصحاب المصلحة، والإطار الاستراتيجي   </a:t>
            </a:r>
            <a:r>
              <a:rPr lang="ar-LB" sz="1400" b="1" spc="26" dirty="0">
                <a:solidFill>
                  <a:srgbClr val="175174"/>
                </a:solidFill>
              </a:rPr>
              <a:t>
</a:t>
            </a:r>
          </a:p>
          <a:p>
            <a:pPr algn="just" rtl="1"/>
            <a:r>
              <a:rPr lang="ar-LB" sz="1600" b="1" spc="26" dirty="0">
                <a:solidFill>
                  <a:srgbClr val="175174"/>
                </a:solidFill>
              </a:rPr>
              <a:t>ربط الأفكار بالتنفيذ</a:t>
            </a:r>
            <a:r>
              <a:rPr lang="ar-LB" sz="1400" b="1" spc="26" dirty="0">
                <a:solidFill>
                  <a:srgbClr val="175174"/>
                </a:solidFill>
              </a:rPr>
              <a:t>
</a:t>
            </a:r>
            <a:r>
              <a:rPr lang="ar-LB" sz="1400" spc="26" dirty="0">
                <a:solidFill>
                  <a:srgbClr val="175174"/>
                </a:solidFill>
              </a:rPr>
              <a:t>11. مكونات مسار خطة العمل
12. القيمة العامة، المساءلة، القياس المفيد
13. التقاريرالجماعية والتفكير والتقييم </a:t>
            </a:r>
            <a:endParaRPr lang="en-US" sz="1400" spc="26" dirty="0">
              <a:solidFill>
                <a:srgbClr val="175174"/>
              </a:solidFill>
            </a:endParaRPr>
          </a:p>
        </p:txBody>
      </p:sp>
      <p:sp>
        <p:nvSpPr>
          <p:cNvPr id="11" name="TextBox 16">
            <a:hlinkClick r:id="rId4"/>
            <a:extLst>
              <a:ext uri="{FF2B5EF4-FFF2-40B4-BE49-F238E27FC236}">
                <a16:creationId xmlns:a16="http://schemas.microsoft.com/office/drawing/2014/main" id="{D0DC7AD5-E0B7-4137-A79D-4F223348CA1F}"/>
              </a:ext>
            </a:extLst>
          </p:cNvPr>
          <p:cNvSpPr txBox="1"/>
          <p:nvPr/>
        </p:nvSpPr>
        <p:spPr>
          <a:xfrm>
            <a:off x="2021539" y="159766"/>
            <a:ext cx="7971777" cy="538609"/>
          </a:xfrm>
          <a:prstGeom prst="rect">
            <a:avLst/>
          </a:prstGeom>
        </p:spPr>
        <p:txBody>
          <a:bodyPr lIns="0" tIns="0" rIns="0" bIns="0" rtlCol="0" anchor="t">
            <a:spAutoFit/>
          </a:bodyPr>
          <a:lstStyle/>
          <a:p>
            <a:pPr algn="ctr">
              <a:lnSpc>
                <a:spcPts val="2053"/>
              </a:lnSpc>
            </a:pPr>
            <a:r>
              <a:rPr lang="ar-LB" altLang="zh-CN" b="1" dirty="0">
                <a:solidFill>
                  <a:srgbClr val="FFFFFF"/>
                </a:solidFill>
              </a:rPr>
              <a:t>الابتكار والحكومة الرقمية لتقديم الخدمات العامة 
</a:t>
            </a:r>
            <a:endParaRPr lang="en-US" altLang="zh-CN" b="1" dirty="0">
              <a:solidFill>
                <a:srgbClr val="FFFFFF"/>
              </a:solidFill>
            </a:endParaRPr>
          </a:p>
        </p:txBody>
      </p:sp>
      <p:pic>
        <p:nvPicPr>
          <p:cNvPr id="12" name="Picture 6">
            <a:extLst>
              <a:ext uri="{FF2B5EF4-FFF2-40B4-BE49-F238E27FC236}">
                <a16:creationId xmlns:a16="http://schemas.microsoft.com/office/drawing/2014/main" id="{0A7C0680-8F1A-4D95-9751-C5CE5F31402B}"/>
              </a:ext>
            </a:extLst>
          </p:cNvPr>
          <p:cNvPicPr>
            <a:picLocks noChangeAspect="1"/>
          </p:cNvPicPr>
          <p:nvPr/>
        </p:nvPicPr>
        <p:blipFill>
          <a:blip r:embed="rId5"/>
          <a:srcRect t="3101" b="94515"/>
          <a:stretch>
            <a:fillRect/>
          </a:stretch>
        </p:blipFill>
        <p:spPr>
          <a:xfrm>
            <a:off x="-77348" y="6758376"/>
            <a:ext cx="12547175" cy="115523"/>
          </a:xfrm>
          <a:prstGeom prst="rect">
            <a:avLst/>
          </a:prstGeom>
        </p:spPr>
      </p:pic>
      <p:pic>
        <p:nvPicPr>
          <p:cNvPr id="14" name="Picture 2" descr="At a Glance – Open Innovation - DisruptionHub">
            <a:extLst>
              <a:ext uri="{FF2B5EF4-FFF2-40B4-BE49-F238E27FC236}">
                <a16:creationId xmlns:a16="http://schemas.microsoft.com/office/drawing/2014/main" id="{344EA864-47B4-429B-ADE9-F7ABD0CFE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686" y="929179"/>
            <a:ext cx="5627272" cy="377659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405EA1E-8415-4B4F-9598-F296A82C33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80075" y="55455"/>
            <a:ext cx="1735445" cy="567015"/>
          </a:xfrm>
          <a:prstGeom prst="rect">
            <a:avLst/>
          </a:prstGeom>
        </p:spPr>
      </p:pic>
    </p:spTree>
    <p:extLst>
      <p:ext uri="{BB962C8B-B14F-4D97-AF65-F5344CB8AC3E}">
        <p14:creationId xmlns:p14="http://schemas.microsoft.com/office/powerpoint/2010/main" val="3238142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a:hlinkClick r:id="rId2"/>
            <a:extLst>
              <a:ext uri="{FF2B5EF4-FFF2-40B4-BE49-F238E27FC236}">
                <a16:creationId xmlns:a16="http://schemas.microsoft.com/office/drawing/2014/main" id="{03B3FA01-E967-4A53-87B2-AA76BA31FF8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20495" y="707132"/>
            <a:ext cx="9551009" cy="6166767"/>
          </a:xfrm>
        </p:spPr>
      </p:pic>
      <p:pic>
        <p:nvPicPr>
          <p:cNvPr id="4" name="Picture 6">
            <a:extLst>
              <a:ext uri="{FF2B5EF4-FFF2-40B4-BE49-F238E27FC236}">
                <a16:creationId xmlns:a16="http://schemas.microsoft.com/office/drawing/2014/main" id="{3628C671-1AC6-4F3C-80FB-CEDCFB725893}"/>
              </a:ext>
            </a:extLst>
          </p:cNvPr>
          <p:cNvPicPr>
            <a:picLocks noChangeAspect="1"/>
          </p:cNvPicPr>
          <p:nvPr/>
        </p:nvPicPr>
        <p:blipFill>
          <a:blip r:embed="rId4"/>
          <a:srcRect t="3101" b="94515"/>
          <a:stretch>
            <a:fillRect/>
          </a:stretch>
        </p:blipFill>
        <p:spPr>
          <a:xfrm>
            <a:off x="-77348" y="6758376"/>
            <a:ext cx="12547175" cy="115523"/>
          </a:xfrm>
          <a:prstGeom prst="rect">
            <a:avLst/>
          </a:prstGeom>
        </p:spPr>
      </p:pic>
      <p:sp>
        <p:nvSpPr>
          <p:cNvPr id="7" name="AutoShape 5">
            <a:extLst>
              <a:ext uri="{FF2B5EF4-FFF2-40B4-BE49-F238E27FC236}">
                <a16:creationId xmlns:a16="http://schemas.microsoft.com/office/drawing/2014/main" id="{667A6FE5-6075-496F-BB42-C40307CE27BC}"/>
              </a:ext>
            </a:extLst>
          </p:cNvPr>
          <p:cNvSpPr/>
          <p:nvPr/>
        </p:nvSpPr>
        <p:spPr>
          <a:xfrm>
            <a:off x="0" y="0"/>
            <a:ext cx="12192000" cy="685800"/>
          </a:xfrm>
          <a:prstGeom prst="rect">
            <a:avLst/>
          </a:prstGeom>
          <a:solidFill>
            <a:srgbClr val="175174"/>
          </a:solidFill>
        </p:spPr>
      </p:sp>
      <p:pic>
        <p:nvPicPr>
          <p:cNvPr id="8" name="Picture 8">
            <a:extLst>
              <a:ext uri="{FF2B5EF4-FFF2-40B4-BE49-F238E27FC236}">
                <a16:creationId xmlns:a16="http://schemas.microsoft.com/office/drawing/2014/main" id="{763E32BE-144B-46EB-95ED-353F9C6C1E70}"/>
              </a:ext>
            </a:extLst>
          </p:cNvPr>
          <p:cNvPicPr>
            <a:picLocks noChangeAspect="1"/>
          </p:cNvPicPr>
          <p:nvPr/>
        </p:nvPicPr>
        <p:blipFill>
          <a:blip r:embed="rId5"/>
          <a:srcRect/>
          <a:stretch>
            <a:fillRect/>
          </a:stretch>
        </p:blipFill>
        <p:spPr>
          <a:xfrm>
            <a:off x="116750" y="171323"/>
            <a:ext cx="1687643" cy="343154"/>
          </a:xfrm>
          <a:prstGeom prst="rect">
            <a:avLst/>
          </a:prstGeom>
        </p:spPr>
      </p:pic>
      <p:pic>
        <p:nvPicPr>
          <p:cNvPr id="9" name="Picture 9">
            <a:extLst>
              <a:ext uri="{FF2B5EF4-FFF2-40B4-BE49-F238E27FC236}">
                <a16:creationId xmlns:a16="http://schemas.microsoft.com/office/drawing/2014/main" id="{87D674AF-F6B6-4F9C-88B8-DD45210AE6A7}"/>
              </a:ext>
            </a:extLst>
          </p:cNvPr>
          <p:cNvPicPr>
            <a:picLocks noChangeAspect="1"/>
          </p:cNvPicPr>
          <p:nvPr/>
        </p:nvPicPr>
        <p:blipFill>
          <a:blip r:embed="rId6"/>
          <a:srcRect l="76702" t="9843"/>
          <a:stretch>
            <a:fillRect/>
          </a:stretch>
        </p:blipFill>
        <p:spPr>
          <a:xfrm>
            <a:off x="11671239" y="123389"/>
            <a:ext cx="365281" cy="391088"/>
          </a:xfrm>
          <a:prstGeom prst="rect">
            <a:avLst/>
          </a:prstGeom>
        </p:spPr>
      </p:pic>
      <p:sp>
        <p:nvSpPr>
          <p:cNvPr id="10" name="TextBox 16">
            <a:hlinkClick r:id="rId2"/>
            <a:extLst>
              <a:ext uri="{FF2B5EF4-FFF2-40B4-BE49-F238E27FC236}">
                <a16:creationId xmlns:a16="http://schemas.microsoft.com/office/drawing/2014/main" id="{45DA9FEE-ABEA-46BD-AA8B-5C0BF989A948}"/>
              </a:ext>
            </a:extLst>
          </p:cNvPr>
          <p:cNvSpPr txBox="1"/>
          <p:nvPr/>
        </p:nvSpPr>
        <p:spPr>
          <a:xfrm>
            <a:off x="2021550" y="-21332"/>
            <a:ext cx="7971777" cy="575286"/>
          </a:xfrm>
          <a:prstGeom prst="rect">
            <a:avLst/>
          </a:prstGeom>
        </p:spPr>
        <p:txBody>
          <a:bodyPr lIns="0" tIns="0" rIns="0" bIns="0" rtlCol="0" anchor="t">
            <a:spAutoFit/>
          </a:bodyPr>
          <a:lstStyle/>
          <a:p>
            <a:pPr algn="ctr" rtl="1">
              <a:lnSpc>
                <a:spcPts val="2333"/>
              </a:lnSpc>
            </a:pPr>
            <a:r>
              <a:rPr lang="ar-LB" b="1" spc="93" dirty="0">
                <a:solidFill>
                  <a:srgbClr val="FFFFFF"/>
                </a:solidFill>
              </a:rPr>
              <a:t>منهاج الحوكمة لتحقيق اهداف التنمية المستدامة في المنطقة العربية متاح على صفحة </a:t>
            </a:r>
            <a:br>
              <a:rPr lang="ar-LB" dirty="0"/>
            </a:br>
            <a:r>
              <a:rPr lang="ar-LB" b="1" spc="93" dirty="0">
                <a:solidFill>
                  <a:srgbClr val="FFFFFF"/>
                </a:solidFill>
              </a:rPr>
              <a:t>شبكة الأمم المتحدة للإدارة العامة على الموقع </a:t>
            </a:r>
            <a:r>
              <a:rPr lang="en-US" b="1" spc="93" dirty="0">
                <a:solidFill>
                  <a:srgbClr val="FFFFFF"/>
                </a:solidFill>
              </a:rPr>
              <a:t>unpan.un.org</a:t>
            </a:r>
          </a:p>
        </p:txBody>
      </p:sp>
      <p:pic>
        <p:nvPicPr>
          <p:cNvPr id="11" name="Picture 10">
            <a:extLst>
              <a:ext uri="{FF2B5EF4-FFF2-40B4-BE49-F238E27FC236}">
                <a16:creationId xmlns:a16="http://schemas.microsoft.com/office/drawing/2014/main" id="{790F03A6-9A3D-4879-8C7F-0FAFF27EF5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0314" y="31548"/>
            <a:ext cx="1735445" cy="567015"/>
          </a:xfrm>
          <a:prstGeom prst="rect">
            <a:avLst/>
          </a:prstGeom>
        </p:spPr>
      </p:pic>
    </p:spTree>
    <p:extLst>
      <p:ext uri="{BB962C8B-B14F-4D97-AF65-F5344CB8AC3E}">
        <p14:creationId xmlns:p14="http://schemas.microsoft.com/office/powerpoint/2010/main" val="2231834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Rectangle 2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4" descr="A screenshot of a computer&#10;&#10;Description automatically generated">
            <a:extLst>
              <a:ext uri="{FF2B5EF4-FFF2-40B4-BE49-F238E27FC236}">
                <a16:creationId xmlns:a16="http://schemas.microsoft.com/office/drawing/2014/main" id="{0A2ED9F6-2F9D-460B-8ED1-0394E9199DAD}"/>
              </a:ext>
            </a:extLst>
          </p:cNvPr>
          <p:cNvPicPr>
            <a:picLocks noChangeAspect="1"/>
          </p:cNvPicPr>
          <p:nvPr/>
        </p:nvPicPr>
        <p:blipFill rotWithShape="1">
          <a:blip r:embed="rId2">
            <a:alphaModFix amt="50000"/>
          </a:blip>
          <a:srcRect r="20000"/>
          <a:stretch/>
        </p:blipFill>
        <p:spPr>
          <a:xfrm>
            <a:off x="0" y="-87852"/>
            <a:ext cx="12191980" cy="6954128"/>
          </a:xfrm>
          <a:prstGeom prst="rect">
            <a:avLst/>
          </a:prstGeom>
        </p:spPr>
      </p:pic>
      <p:sp>
        <p:nvSpPr>
          <p:cNvPr id="5" name="TextBox 4">
            <a:extLst>
              <a:ext uri="{FF2B5EF4-FFF2-40B4-BE49-F238E27FC236}">
                <a16:creationId xmlns:a16="http://schemas.microsoft.com/office/drawing/2014/main" id="{6E9A4633-FB20-4605-AABD-E7E3CFA50567}"/>
              </a:ext>
            </a:extLst>
          </p:cNvPr>
          <p:cNvSpPr txBox="1"/>
          <p:nvPr/>
        </p:nvSpPr>
        <p:spPr>
          <a:xfrm>
            <a:off x="5665611" y="1436150"/>
            <a:ext cx="6424392" cy="221495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ar-LB" sz="4000" b="1" dirty="0">
                <a:solidFill>
                  <a:srgbClr val="FFFFFF"/>
                </a:solidFill>
                <a:ea typeface="Roboto" panose="02000000000000000000" pitchFamily="2" charset="0"/>
              </a:rPr>
              <a:t>شكرًا 
</a:t>
            </a:r>
            <a:endParaRPr lang="en-US" sz="4000" b="1" dirty="0">
              <a:solidFill>
                <a:srgbClr val="FFFFFF"/>
              </a:solidFill>
              <a:latin typeface="Calibri Light"/>
            </a:endParaRPr>
          </a:p>
        </p:txBody>
      </p:sp>
      <p:sp>
        <p:nvSpPr>
          <p:cNvPr id="10" name="AutoShape 5">
            <a:extLst>
              <a:ext uri="{FF2B5EF4-FFF2-40B4-BE49-F238E27FC236}">
                <a16:creationId xmlns:a16="http://schemas.microsoft.com/office/drawing/2014/main" id="{E7F6C889-8936-4223-87F6-EAAA679A0D89}"/>
              </a:ext>
            </a:extLst>
          </p:cNvPr>
          <p:cNvSpPr/>
          <p:nvPr/>
        </p:nvSpPr>
        <p:spPr>
          <a:xfrm>
            <a:off x="0" y="-90705"/>
            <a:ext cx="12192000" cy="578248"/>
          </a:xfrm>
          <a:prstGeom prst="rect">
            <a:avLst/>
          </a:prstGeom>
          <a:solidFill>
            <a:srgbClr val="175174"/>
          </a:solidFill>
        </p:spPr>
        <p:txBody>
          <a:bodyPr/>
          <a:lstStyle/>
          <a:p>
            <a:endParaRPr lang="de-DE" dirty="0"/>
          </a:p>
        </p:txBody>
      </p:sp>
      <p:pic>
        <p:nvPicPr>
          <p:cNvPr id="11" name="Picture 9">
            <a:extLst>
              <a:ext uri="{FF2B5EF4-FFF2-40B4-BE49-F238E27FC236}">
                <a16:creationId xmlns:a16="http://schemas.microsoft.com/office/drawing/2014/main" id="{E7462522-01B9-40A9-82BB-0F4DCAB1BC19}"/>
              </a:ext>
            </a:extLst>
          </p:cNvPr>
          <p:cNvPicPr>
            <a:picLocks noChangeAspect="1"/>
          </p:cNvPicPr>
          <p:nvPr/>
        </p:nvPicPr>
        <p:blipFill>
          <a:blip r:embed="rId3"/>
          <a:srcRect l="76702" t="9843"/>
          <a:stretch>
            <a:fillRect/>
          </a:stretch>
        </p:blipFill>
        <p:spPr>
          <a:xfrm>
            <a:off x="11644069" y="-345"/>
            <a:ext cx="365281" cy="391088"/>
          </a:xfrm>
          <a:prstGeom prst="rect">
            <a:avLst/>
          </a:prstGeom>
        </p:spPr>
      </p:pic>
      <p:pic>
        <p:nvPicPr>
          <p:cNvPr id="12" name="Picture 8">
            <a:extLst>
              <a:ext uri="{FF2B5EF4-FFF2-40B4-BE49-F238E27FC236}">
                <a16:creationId xmlns:a16="http://schemas.microsoft.com/office/drawing/2014/main" id="{DE329611-857F-4A1F-AA97-07F1F124EA9D}"/>
              </a:ext>
            </a:extLst>
          </p:cNvPr>
          <p:cNvPicPr>
            <a:picLocks noChangeAspect="1"/>
          </p:cNvPicPr>
          <p:nvPr/>
        </p:nvPicPr>
        <p:blipFill>
          <a:blip r:embed="rId4"/>
          <a:srcRect/>
          <a:stretch>
            <a:fillRect/>
          </a:stretch>
        </p:blipFill>
        <p:spPr>
          <a:xfrm>
            <a:off x="182650" y="23622"/>
            <a:ext cx="1687643" cy="343154"/>
          </a:xfrm>
          <a:prstGeom prst="rect">
            <a:avLst/>
          </a:prstGeom>
        </p:spPr>
      </p:pic>
      <p:sp>
        <p:nvSpPr>
          <p:cNvPr id="13" name="TextBox 5">
            <a:hlinkClick r:id="rId5"/>
            <a:extLst>
              <a:ext uri="{FF2B5EF4-FFF2-40B4-BE49-F238E27FC236}">
                <a16:creationId xmlns:a16="http://schemas.microsoft.com/office/drawing/2014/main" id="{D15A9A52-481A-4F1F-8CAB-65961479A2C5}"/>
              </a:ext>
            </a:extLst>
          </p:cNvPr>
          <p:cNvSpPr txBox="1"/>
          <p:nvPr/>
        </p:nvSpPr>
        <p:spPr>
          <a:xfrm>
            <a:off x="8805384" y="5686684"/>
            <a:ext cx="3203966" cy="49879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r" rtl="1">
              <a:lnSpc>
                <a:spcPct val="90000"/>
              </a:lnSpc>
              <a:spcBef>
                <a:spcPct val="0"/>
              </a:spcBef>
              <a:spcAft>
                <a:spcPts val="600"/>
              </a:spcAft>
            </a:pPr>
            <a:r>
              <a:rPr lang="ar-LB" altLang="zh-CN" sz="1400" b="1" dirty="0">
                <a:solidFill>
                  <a:srgbClr val="FFFFFF"/>
                </a:solidFill>
                <a:ea typeface="Roboto" panose="02000000000000000000" pitchFamily="2" charset="0"/>
                <a:cs typeface="Calibri" panose="020F0502020204030204"/>
              </a:rPr>
              <a:t>لأي استفسارات، يرجى الاتصال ب: </a:t>
            </a:r>
            <a:r>
              <a:rPr lang="en-US" altLang="zh-CN" sz="1400" b="1" dirty="0"/>
              <a:t>unpan@unpan.un.org</a:t>
            </a:r>
            <a:endParaRPr lang="en-US" sz="1400" b="1" dirty="0">
              <a:solidFill>
                <a:srgbClr val="FFFFFF"/>
              </a:solidFill>
              <a:ea typeface="Roboto" panose="02000000000000000000" pitchFamily="2" charset="0"/>
              <a:cs typeface="Calibri" panose="020F0502020204030204"/>
            </a:endParaRPr>
          </a:p>
        </p:txBody>
      </p:sp>
      <p:sp>
        <p:nvSpPr>
          <p:cNvPr id="15" name="TextBox 6">
            <a:extLst>
              <a:ext uri="{FF2B5EF4-FFF2-40B4-BE49-F238E27FC236}">
                <a16:creationId xmlns:a16="http://schemas.microsoft.com/office/drawing/2014/main" id="{8963EAC2-FB6E-4BBB-B4B1-36BBC4694B4A}"/>
              </a:ext>
            </a:extLst>
          </p:cNvPr>
          <p:cNvSpPr txBox="1"/>
          <p:nvPr/>
        </p:nvSpPr>
        <p:spPr>
          <a:xfrm>
            <a:off x="1542225" y="4088276"/>
            <a:ext cx="9590305" cy="135498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endParaRPr lang="en-US" sz="2800" dirty="0">
              <a:solidFill>
                <a:srgbClr val="FFFFFF"/>
              </a:solidFill>
              <a:latin typeface="Calibri" panose="020F0502020204030204"/>
              <a:cs typeface="Calibri" panose="020F0502020204030204"/>
            </a:endParaRPr>
          </a:p>
        </p:txBody>
      </p:sp>
      <p:pic>
        <p:nvPicPr>
          <p:cNvPr id="14" name="Picture 6">
            <a:extLst>
              <a:ext uri="{FF2B5EF4-FFF2-40B4-BE49-F238E27FC236}">
                <a16:creationId xmlns:a16="http://schemas.microsoft.com/office/drawing/2014/main" id="{36C2DBB6-373C-4C03-BF5B-1FDE0774217B}"/>
              </a:ext>
            </a:extLst>
          </p:cNvPr>
          <p:cNvPicPr>
            <a:picLocks noChangeAspect="1"/>
          </p:cNvPicPr>
          <p:nvPr/>
        </p:nvPicPr>
        <p:blipFill>
          <a:blip r:embed="rId6"/>
          <a:srcRect t="3101" b="94515"/>
          <a:stretch>
            <a:fillRect/>
          </a:stretch>
        </p:blipFill>
        <p:spPr>
          <a:xfrm>
            <a:off x="-77348" y="6758376"/>
            <a:ext cx="12547175" cy="115523"/>
          </a:xfrm>
          <a:prstGeom prst="rect">
            <a:avLst/>
          </a:prstGeom>
        </p:spPr>
      </p:pic>
      <p:sp>
        <p:nvSpPr>
          <p:cNvPr id="16" name="TextBox 12">
            <a:hlinkClick r:id="rId7"/>
            <a:extLst>
              <a:ext uri="{FF2B5EF4-FFF2-40B4-BE49-F238E27FC236}">
                <a16:creationId xmlns:a16="http://schemas.microsoft.com/office/drawing/2014/main" id="{72514A7F-9871-49F8-A610-08235F7AD310}"/>
              </a:ext>
            </a:extLst>
          </p:cNvPr>
          <p:cNvSpPr txBox="1"/>
          <p:nvPr/>
        </p:nvSpPr>
        <p:spPr>
          <a:xfrm>
            <a:off x="6337377" y="5143200"/>
            <a:ext cx="5555210" cy="384721"/>
          </a:xfrm>
          <a:prstGeom prst="rect">
            <a:avLst/>
          </a:prstGeom>
        </p:spPr>
        <p:txBody>
          <a:bodyPr wrap="square" lIns="0" tIns="0" rIns="0" bIns="0" rtlCol="0" anchor="t">
            <a:spAutoFit/>
          </a:bodyPr>
          <a:lstStyle/>
          <a:p>
            <a:pPr algn="r" rtl="1">
              <a:lnSpc>
                <a:spcPts val="1493"/>
              </a:lnSpc>
            </a:pPr>
            <a:r>
              <a:rPr lang="ar-LB" sz="1400" b="1" spc="27" dirty="0"/>
              <a:t>متاح على شبكة الأمم المتحدة للإدارة العامة</a:t>
            </a:r>
            <a:endParaRPr lang="en-GB" sz="1400" b="1" spc="27" dirty="0"/>
          </a:p>
          <a:p>
            <a:pPr algn="r" rtl="1">
              <a:lnSpc>
                <a:spcPts val="1493"/>
              </a:lnSpc>
            </a:pPr>
            <a:r>
              <a:rPr lang="ar-LB" sz="1400" b="1" spc="27" dirty="0"/>
              <a:t> </a:t>
            </a:r>
            <a:r>
              <a:rPr lang="en-US" sz="1400" b="1" spc="27" dirty="0"/>
              <a:t>(UNPAN) at: http://unpan.un.org</a:t>
            </a:r>
          </a:p>
        </p:txBody>
      </p:sp>
      <p:sp>
        <p:nvSpPr>
          <p:cNvPr id="17" name="TextBox 5">
            <a:hlinkClick r:id="rId8"/>
            <a:extLst>
              <a:ext uri="{FF2B5EF4-FFF2-40B4-BE49-F238E27FC236}">
                <a16:creationId xmlns:a16="http://schemas.microsoft.com/office/drawing/2014/main" id="{6A6748EA-7B60-4050-AA0A-7C02D7DDF9BF}"/>
              </a:ext>
            </a:extLst>
          </p:cNvPr>
          <p:cNvSpPr txBox="1"/>
          <p:nvPr/>
        </p:nvSpPr>
        <p:spPr>
          <a:xfrm>
            <a:off x="9414945" y="6185477"/>
            <a:ext cx="3435170" cy="41870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endParaRPr lang="en-US" sz="1400" b="1" dirty="0">
              <a:solidFill>
                <a:srgbClr val="FFFFFF"/>
              </a:solidFill>
              <a:ea typeface="Roboto" panose="02000000000000000000" pitchFamily="2" charset="0"/>
            </a:endParaRPr>
          </a:p>
        </p:txBody>
      </p:sp>
      <p:pic>
        <p:nvPicPr>
          <p:cNvPr id="18" name="Picture 17">
            <a:extLst>
              <a:ext uri="{FF2B5EF4-FFF2-40B4-BE49-F238E27FC236}">
                <a16:creationId xmlns:a16="http://schemas.microsoft.com/office/drawing/2014/main" id="{B751243E-C725-4953-A2DE-97331E0CBD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3940" y="-67861"/>
            <a:ext cx="1610280" cy="526120"/>
          </a:xfrm>
          <a:prstGeom prst="rect">
            <a:avLst/>
          </a:prstGeom>
        </p:spPr>
      </p:pic>
    </p:spTree>
    <p:extLst>
      <p:ext uri="{BB962C8B-B14F-4D97-AF65-F5344CB8AC3E}">
        <p14:creationId xmlns:p14="http://schemas.microsoft.com/office/powerpoint/2010/main" val="63539981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0" y="0"/>
            <a:ext cx="12192000" cy="685800"/>
          </a:xfrm>
          <a:prstGeom prst="rect">
            <a:avLst/>
          </a:prstGeom>
          <a:solidFill>
            <a:srgbClr val="175174"/>
          </a:solidFill>
        </p:spPr>
      </p:sp>
      <p:pic>
        <p:nvPicPr>
          <p:cNvPr id="6" name="Picture 6"/>
          <p:cNvPicPr>
            <a:picLocks noChangeAspect="1"/>
          </p:cNvPicPr>
          <p:nvPr/>
        </p:nvPicPr>
        <p:blipFill>
          <a:blip r:embed="rId2"/>
          <a:srcRect t="3101" b="94515"/>
          <a:stretch>
            <a:fillRect/>
          </a:stretch>
        </p:blipFill>
        <p:spPr>
          <a:xfrm>
            <a:off x="-77348" y="6758376"/>
            <a:ext cx="12547175" cy="115523"/>
          </a:xfrm>
          <a:prstGeom prst="rect">
            <a:avLst/>
          </a:prstGeom>
        </p:spPr>
      </p:pic>
      <p:sp>
        <p:nvSpPr>
          <p:cNvPr id="7" name="TextBox 7"/>
          <p:cNvSpPr txBox="1"/>
          <p:nvPr/>
        </p:nvSpPr>
        <p:spPr>
          <a:xfrm>
            <a:off x="326300" y="973076"/>
            <a:ext cx="4681990" cy="451021"/>
          </a:xfrm>
          <a:prstGeom prst="rect">
            <a:avLst/>
          </a:prstGeom>
        </p:spPr>
        <p:txBody>
          <a:bodyPr lIns="0" tIns="0" rIns="0" bIns="0" rtlCol="0" anchor="t">
            <a:spAutoFit/>
          </a:bodyPr>
          <a:lstStyle/>
          <a:p>
            <a:pPr algn="ctr">
              <a:lnSpc>
                <a:spcPts val="1833"/>
              </a:lnSpc>
            </a:pPr>
            <a:r>
              <a:rPr lang="en-US" sz="1467" spc="73">
                <a:solidFill>
                  <a:srgbClr val="F2FAFF"/>
                </a:solidFill>
                <a:latin typeface="Roboto Bold"/>
              </a:rPr>
              <a:t>Public Servants’ Mindsets to Implement the 2030 Agenda for Sustainable Development</a:t>
            </a:r>
          </a:p>
        </p:txBody>
      </p:sp>
      <p:pic>
        <p:nvPicPr>
          <p:cNvPr id="8" name="Picture 8"/>
          <p:cNvPicPr>
            <a:picLocks noChangeAspect="1"/>
          </p:cNvPicPr>
          <p:nvPr/>
        </p:nvPicPr>
        <p:blipFill>
          <a:blip r:embed="rId3"/>
          <a:srcRect/>
          <a:stretch>
            <a:fillRect/>
          </a:stretch>
        </p:blipFill>
        <p:spPr>
          <a:xfrm>
            <a:off x="116750" y="171323"/>
            <a:ext cx="1687643" cy="343154"/>
          </a:xfrm>
          <a:prstGeom prst="rect">
            <a:avLst/>
          </a:prstGeom>
        </p:spPr>
      </p:pic>
      <p:pic>
        <p:nvPicPr>
          <p:cNvPr id="9" name="Picture 9"/>
          <p:cNvPicPr>
            <a:picLocks noChangeAspect="1"/>
          </p:cNvPicPr>
          <p:nvPr/>
        </p:nvPicPr>
        <p:blipFill>
          <a:blip r:embed="rId4"/>
          <a:srcRect l="76702" t="9843"/>
          <a:stretch>
            <a:fillRect/>
          </a:stretch>
        </p:blipFill>
        <p:spPr>
          <a:xfrm>
            <a:off x="11671239" y="123389"/>
            <a:ext cx="365281" cy="391088"/>
          </a:xfrm>
          <a:prstGeom prst="rect">
            <a:avLst/>
          </a:prstGeom>
        </p:spPr>
      </p:pic>
      <p:sp>
        <p:nvSpPr>
          <p:cNvPr id="10" name="AutoShape 10"/>
          <p:cNvSpPr/>
          <p:nvPr/>
        </p:nvSpPr>
        <p:spPr>
          <a:xfrm>
            <a:off x="5783654" y="795424"/>
            <a:ext cx="6252866" cy="660089"/>
          </a:xfrm>
          <a:prstGeom prst="rect">
            <a:avLst/>
          </a:prstGeom>
          <a:solidFill>
            <a:srgbClr val="A80000"/>
          </a:solidFill>
        </p:spPr>
      </p:sp>
      <p:sp>
        <p:nvSpPr>
          <p:cNvPr id="12" name="TextBox 12"/>
          <p:cNvSpPr txBox="1"/>
          <p:nvPr/>
        </p:nvSpPr>
        <p:spPr>
          <a:xfrm>
            <a:off x="5801879" y="1674846"/>
            <a:ext cx="6216416" cy="4962897"/>
          </a:xfrm>
          <a:prstGeom prst="rect">
            <a:avLst/>
          </a:prstGeom>
        </p:spPr>
        <p:txBody>
          <a:bodyPr wrap="square" lIns="0" tIns="0" rIns="0" bIns="0" rtlCol="0" anchor="t">
            <a:spAutoFit/>
          </a:bodyPr>
          <a:lstStyle/>
          <a:p>
            <a:pPr algn="r" rtl="1">
              <a:lnSpc>
                <a:spcPts val="1493"/>
              </a:lnSpc>
              <a:spcBef>
                <a:spcPts val="600"/>
              </a:spcBef>
            </a:pPr>
            <a:r>
              <a:rPr lang="ar-LB" sz="1400" b="1" spc="26" dirty="0">
                <a:solidFill>
                  <a:srgbClr val="175174"/>
                </a:solidFill>
                <a:ea typeface="Roboto" panose="02000000000000000000" pitchFamily="2" charset="0"/>
              </a:rPr>
              <a:t>أهداف التنمية المستدامة ذات الصلة: الهدف 16  
</a:t>
            </a:r>
            <a:r>
              <a:rPr lang="ar-LB" sz="1400" b="1" spc="26" dirty="0">
                <a:solidFill>
                  <a:schemeClr val="accent5"/>
                </a:solidFill>
                <a:ea typeface="Roboto" panose="02000000000000000000" pitchFamily="2" charset="0"/>
              </a:rPr>
              <a:t>كلمات دالة: مفاهيم</a:t>
            </a:r>
            <a:r>
              <a:rPr lang="en-US" sz="1400" b="1" spc="26" dirty="0">
                <a:solidFill>
                  <a:schemeClr val="accent5"/>
                </a:solidFill>
                <a:ea typeface="Roboto" panose="02000000000000000000" pitchFamily="2" charset="0"/>
              </a:rPr>
              <a:t> </a:t>
            </a:r>
            <a:r>
              <a:rPr lang="ar-LB" sz="1400" b="1" spc="26" dirty="0">
                <a:solidFill>
                  <a:schemeClr val="accent5"/>
                </a:solidFill>
                <a:ea typeface="Roboto" panose="02000000000000000000" pitchFamily="2" charset="0"/>
              </a:rPr>
              <a:t>،سلوك، وكفاءات</a:t>
            </a:r>
            <a:r>
              <a:rPr lang="ar-LB" sz="1400" b="1" spc="26" dirty="0">
                <a:solidFill>
                  <a:srgbClr val="175174"/>
                </a:solidFill>
                <a:ea typeface="Roboto" panose="02000000000000000000" pitchFamily="2" charset="0"/>
              </a:rPr>
              <a:t>
</a:t>
            </a:r>
            <a:r>
              <a:rPr lang="ar-LB" sz="1400" b="1" u="sng" spc="26" dirty="0">
                <a:solidFill>
                  <a:schemeClr val="accent5"/>
                </a:solidFill>
                <a:ea typeface="Roboto" panose="02000000000000000000" pitchFamily="2" charset="0"/>
              </a:rPr>
              <a:t>الهدف: </a:t>
            </a:r>
            <a:r>
              <a:rPr lang="ar-LB" sz="1400" b="1" spc="26" dirty="0">
                <a:solidFill>
                  <a:srgbClr val="175174"/>
                </a:solidFill>
                <a:ea typeface="Roboto" panose="02000000000000000000" pitchFamily="2" charset="0"/>
              </a:rPr>
              <a:t>
تسعى مجموعة أدوات التدريب إلى توفير مجموعة من المنهجيات والأدوات التي قد تسهم في إحداث تغيير في بيئة وثقافة </a:t>
            </a:r>
            <a:r>
              <a:rPr lang="ar-LB" sz="1400" b="1" spc="26" dirty="0">
                <a:solidFill>
                  <a:srgbClr val="175174"/>
                </a:solidFill>
                <a:highlight>
                  <a:srgbClr val="FFFFFF"/>
                </a:highlight>
                <a:ea typeface="Roboto" panose="02000000000000000000" pitchFamily="2" charset="0"/>
              </a:rPr>
              <a:t>وذهنيات </a:t>
            </a:r>
            <a:r>
              <a:rPr lang="ar-LB" sz="1400" b="1" spc="26" dirty="0">
                <a:solidFill>
                  <a:srgbClr val="175174"/>
                </a:solidFill>
                <a:ea typeface="Roboto" panose="02000000000000000000" pitchFamily="2" charset="0"/>
              </a:rPr>
              <a:t>موظفي الدولة من اجل تحقيق أهداف التنمية المستدامة في سياق خطة 2030. وتقارب مجموعة أدوات التدريب تغيير الذهنيات في القطاع العام نتيجة لثلاثة عوامل مترابطة: تغيير تحولي في الذهنيات (1) </a:t>
            </a:r>
            <a:r>
              <a:rPr lang="ar-LB" sz="1400" b="1" spc="26" dirty="0">
                <a:solidFill>
                  <a:schemeClr val="accent5"/>
                </a:solidFill>
                <a:ea typeface="Roboto" panose="02000000000000000000" pitchFamily="2" charset="0"/>
              </a:rPr>
              <a:t>على المستوى التنظيمي </a:t>
            </a:r>
            <a:r>
              <a:rPr lang="ar-LB" sz="1400" b="1" spc="26" dirty="0">
                <a:solidFill>
                  <a:srgbClr val="175174"/>
                </a:solidFill>
                <a:ea typeface="Roboto" panose="02000000000000000000" pitchFamily="2" charset="0"/>
              </a:rPr>
              <a:t>عبر قوانين وانظمة وسياسات جديدة للموارد البشرية؛ (2) </a:t>
            </a:r>
            <a:r>
              <a:rPr lang="ar-LB" sz="1400" b="1" spc="26" dirty="0">
                <a:solidFill>
                  <a:schemeClr val="accent5"/>
                </a:solidFill>
                <a:ea typeface="Roboto" panose="02000000000000000000" pitchFamily="2" charset="0"/>
              </a:rPr>
              <a:t>على المستوى المؤسسي </a:t>
            </a:r>
            <a:r>
              <a:rPr lang="ar-LB" sz="1400" b="1" spc="26" dirty="0">
                <a:solidFill>
                  <a:srgbClr val="175174"/>
                </a:solidFill>
                <a:ea typeface="Roboto" panose="02000000000000000000" pitchFamily="2" charset="0"/>
              </a:rPr>
              <a:t>عبر نشرثقافة جديدة مستوحاة من مبادئ خطة العام 2030؛ و (3) </a:t>
            </a:r>
            <a:r>
              <a:rPr lang="ar-LB" sz="1400" b="1" spc="26" dirty="0">
                <a:solidFill>
                  <a:schemeClr val="accent5"/>
                </a:solidFill>
                <a:ea typeface="Roboto" panose="02000000000000000000" pitchFamily="2" charset="0"/>
              </a:rPr>
              <a:t>على المستوى الفردي</a:t>
            </a:r>
            <a:r>
              <a:rPr lang="ar-LB" sz="1400" b="1" spc="26" dirty="0">
                <a:solidFill>
                  <a:schemeClr val="accent2"/>
                </a:solidFill>
                <a:ea typeface="Roboto" panose="02000000000000000000" pitchFamily="2" charset="0"/>
              </a:rPr>
              <a:t> </a:t>
            </a:r>
            <a:r>
              <a:rPr lang="ar-LB" sz="1400" b="1" spc="26" dirty="0">
                <a:solidFill>
                  <a:srgbClr val="175174"/>
                </a:solidFill>
                <a:ea typeface="Roboto" panose="02000000000000000000" pitchFamily="2" charset="0"/>
              </a:rPr>
              <a:t>من خلال المعتقدات والقيم والكفاءات والمهارات.
</a:t>
            </a:r>
          </a:p>
          <a:p>
            <a:pPr algn="r" rtl="1">
              <a:lnSpc>
                <a:spcPts val="1493"/>
              </a:lnSpc>
              <a:spcBef>
                <a:spcPts val="600"/>
              </a:spcBef>
            </a:pPr>
            <a:r>
              <a:rPr lang="ar-LB" sz="1400" b="1" u="sng" spc="26" dirty="0">
                <a:solidFill>
                  <a:schemeClr val="accent5"/>
                </a:solidFill>
              </a:rPr>
              <a:t>عند انتهاء الدورة بنجاح، سوف يتمكن المتدربون من:  </a:t>
            </a:r>
            <a:r>
              <a:rPr lang="ar-LB" sz="1400" b="1" spc="26" dirty="0">
                <a:solidFill>
                  <a:srgbClr val="175174"/>
                </a:solidFill>
                <a:ea typeface="Roboto" panose="02000000000000000000" pitchFamily="2" charset="0"/>
              </a:rPr>
              <a:t>
- إلمام بالمبادئ الأساسية لخطة 2030؛ وحاجة موظفي الدولة إلى تغيير في الذهنيات والسلوكيات لتسريع عجلة تنفيذ أهداف التنمية المستدامة.
- اكتساب أفكار حول القيَم والذهنيات والكفاءات والمهارات الجديدة اللازمة لتحقيق خطة 2030.
- زيادة الوعي بالتغييرات المطلوبة على المستوى الفردي والتنظيمي والمؤسسي لتحقيق تغيير في الذهنيات بشكل فعَال. </a:t>
            </a:r>
          </a:p>
          <a:p>
            <a:pPr algn="r" rtl="1">
              <a:lnSpc>
                <a:spcPts val="1493"/>
              </a:lnSpc>
              <a:spcBef>
                <a:spcPts val="600"/>
              </a:spcBef>
            </a:pPr>
            <a:r>
              <a:rPr lang="ar-LB" sz="1400" b="1" spc="26" dirty="0">
                <a:solidFill>
                  <a:srgbClr val="175174"/>
                </a:solidFill>
                <a:ea typeface="Roboto" panose="02000000000000000000" pitchFamily="2" charset="0"/>
              </a:rPr>
              <a:t>ت -اكتساب المعرفة العملية (والمهارات) حول كيفية إحداث التغيير على مختلف مستويات الحكومة (الفردية والتنظيمية).
- الاستفادة من خارطة طريق مطوّرة وخطة عمل لتطبيق المعرفة ذات الصلة.
</a:t>
            </a:r>
            <a:endParaRPr lang="en-US" sz="1400" spc="26" dirty="0">
              <a:solidFill>
                <a:srgbClr val="175174"/>
              </a:solidFill>
              <a:ea typeface="Roboto" panose="02000000000000000000" pitchFamily="2" charset="0"/>
            </a:endParaRPr>
          </a:p>
        </p:txBody>
      </p:sp>
      <p:sp>
        <p:nvSpPr>
          <p:cNvPr id="16" name="TextBox 16">
            <a:hlinkClick r:id="rId5"/>
          </p:cNvPr>
          <p:cNvSpPr txBox="1"/>
          <p:nvPr/>
        </p:nvSpPr>
        <p:spPr>
          <a:xfrm>
            <a:off x="1705851" y="78460"/>
            <a:ext cx="7971777" cy="872034"/>
          </a:xfrm>
          <a:prstGeom prst="rect">
            <a:avLst/>
          </a:prstGeom>
        </p:spPr>
        <p:txBody>
          <a:bodyPr lIns="0" tIns="0" rIns="0" bIns="0" rtlCol="0" anchor="t">
            <a:spAutoFit/>
          </a:bodyPr>
          <a:lstStyle/>
          <a:p>
            <a:pPr algn="ctr">
              <a:lnSpc>
                <a:spcPts val="2333"/>
              </a:lnSpc>
            </a:pPr>
            <a:r>
              <a:rPr lang="ar-LB" b="1" spc="93" dirty="0">
                <a:solidFill>
                  <a:srgbClr val="FFFFFF"/>
                </a:solidFill>
              </a:rPr>
              <a:t>منهاج الحوكمة لتحقيق أهداف التنمية المستدامة </a:t>
            </a:r>
            <a:endParaRPr lang="en-GB" b="1" spc="93" dirty="0">
              <a:solidFill>
                <a:srgbClr val="FFFFFF"/>
              </a:solidFill>
            </a:endParaRPr>
          </a:p>
          <a:p>
            <a:pPr algn="ctr">
              <a:lnSpc>
                <a:spcPts val="2333"/>
              </a:lnSpc>
            </a:pPr>
            <a:r>
              <a:rPr lang="ar-LB" b="1" spc="93" dirty="0">
                <a:solidFill>
                  <a:srgbClr val="FFFFFF"/>
                </a:solidFill>
              </a:rPr>
              <a:t>تدريب المدربين على تطوير القدرات 
</a:t>
            </a:r>
            <a:endParaRPr lang="en-US" b="1" spc="93" dirty="0">
              <a:solidFill>
                <a:srgbClr val="FFFFFF"/>
              </a:solidFill>
            </a:endParaRPr>
          </a:p>
        </p:txBody>
      </p:sp>
      <p:sp>
        <p:nvSpPr>
          <p:cNvPr id="17" name="TextBox 17">
            <a:hlinkClick r:id="rId6"/>
          </p:cNvPr>
          <p:cNvSpPr txBox="1"/>
          <p:nvPr/>
        </p:nvSpPr>
        <p:spPr>
          <a:xfrm>
            <a:off x="6665266" y="893913"/>
            <a:ext cx="5664058" cy="794705"/>
          </a:xfrm>
          <a:prstGeom prst="rect">
            <a:avLst/>
          </a:prstGeom>
        </p:spPr>
        <p:txBody>
          <a:bodyPr wrap="square" lIns="0" tIns="0" rIns="0" bIns="0" rtlCol="0" anchor="t">
            <a:spAutoFit/>
          </a:bodyPr>
          <a:lstStyle/>
          <a:p>
            <a:pPr algn="ctr">
              <a:lnSpc>
                <a:spcPts val="2053"/>
              </a:lnSpc>
            </a:pPr>
            <a:r>
              <a:rPr lang="ar-LB" sz="1600" b="1" dirty="0">
                <a:solidFill>
                  <a:srgbClr val="FFFFFF"/>
                </a:solidFill>
              </a:rPr>
              <a:t>تغيير </a:t>
            </a:r>
            <a:r>
              <a:rPr lang="ar-LB" sz="1600" b="1" dirty="0">
                <a:solidFill>
                  <a:srgbClr val="FFFFFF"/>
                </a:solidFill>
                <a:highlight>
                  <a:srgbClr val="808080"/>
                </a:highlight>
              </a:rPr>
              <a:t>الذهنيات</a:t>
            </a:r>
            <a:r>
              <a:rPr lang="ar-LB" sz="1600" b="1" dirty="0">
                <a:solidFill>
                  <a:srgbClr val="FFFFFF"/>
                </a:solidFill>
              </a:rPr>
              <a:t> في المؤسسات العامة لتحقيق
خطة التنمية المستدامة لعام 2030 
</a:t>
            </a:r>
            <a:endParaRPr lang="en-US" sz="1600" b="1" dirty="0">
              <a:solidFill>
                <a:srgbClr val="FFFFFF"/>
              </a:solidFill>
            </a:endParaRPr>
          </a:p>
        </p:txBody>
      </p:sp>
      <p:pic>
        <p:nvPicPr>
          <p:cNvPr id="4" name="Picture 3">
            <a:extLst>
              <a:ext uri="{FF2B5EF4-FFF2-40B4-BE49-F238E27FC236}">
                <a16:creationId xmlns:a16="http://schemas.microsoft.com/office/drawing/2014/main" id="{E357BC2B-E740-514B-98E3-014A5F021EB4}"/>
              </a:ext>
            </a:extLst>
          </p:cNvPr>
          <p:cNvPicPr>
            <a:picLocks noChangeAspect="1"/>
          </p:cNvPicPr>
          <p:nvPr/>
        </p:nvPicPr>
        <p:blipFill>
          <a:blip r:embed="rId7"/>
          <a:stretch>
            <a:fillRect/>
          </a:stretch>
        </p:blipFill>
        <p:spPr>
          <a:xfrm>
            <a:off x="115129" y="793965"/>
            <a:ext cx="5591584" cy="5768429"/>
          </a:xfrm>
          <a:prstGeom prst="rect">
            <a:avLst/>
          </a:prstGeom>
        </p:spPr>
      </p:pic>
      <p:sp>
        <p:nvSpPr>
          <p:cNvPr id="2" name="文本框 1">
            <a:hlinkClick r:id="rId8"/>
            <a:extLst>
              <a:ext uri="{FF2B5EF4-FFF2-40B4-BE49-F238E27FC236}">
                <a16:creationId xmlns:a16="http://schemas.microsoft.com/office/drawing/2014/main" id="{810F1FC0-1537-414A-B38F-F584D1064E0E}"/>
              </a:ext>
            </a:extLst>
          </p:cNvPr>
          <p:cNvSpPr txBox="1"/>
          <p:nvPr/>
        </p:nvSpPr>
        <p:spPr>
          <a:xfrm>
            <a:off x="7187878" y="6415073"/>
            <a:ext cx="4848642" cy="523220"/>
          </a:xfrm>
          <a:prstGeom prst="rect">
            <a:avLst/>
          </a:prstGeom>
          <a:noFill/>
        </p:spPr>
        <p:txBody>
          <a:bodyPr wrap="square" rtlCol="0">
            <a:spAutoFit/>
          </a:bodyPr>
          <a:lstStyle/>
          <a:p>
            <a:pPr algn="r" rtl="1"/>
            <a:r>
              <a:rPr lang="ar-LB" altLang="zh-CN" sz="1200" b="1" spc="26" dirty="0">
                <a:solidFill>
                  <a:srgbClr val="175174"/>
                </a:solidFill>
                <a:ea typeface="Roboto" panose="02000000000000000000" pitchFamily="2" charset="0"/>
              </a:rPr>
              <a:t>فيديو مجموعة الأدوات متاح على شبكة الأمم المتحدة للإدارة العامة</a:t>
            </a:r>
            <a:r>
              <a:rPr lang="ar-LB" altLang="zh-CN" sz="1400" b="1" spc="26" dirty="0">
                <a:solidFill>
                  <a:srgbClr val="175174"/>
                </a:solidFill>
                <a:ea typeface="Roboto" panose="02000000000000000000" pitchFamily="2" charset="0"/>
              </a:rPr>
              <a:t>
</a:t>
            </a:r>
            <a:endParaRPr lang="zh-CN" altLang="en-US" sz="1400" b="1" spc="26" dirty="0">
              <a:solidFill>
                <a:srgbClr val="175174"/>
              </a:solidFill>
            </a:endParaRPr>
          </a:p>
        </p:txBody>
      </p:sp>
      <p:sp>
        <p:nvSpPr>
          <p:cNvPr id="3" name="TextBox 2">
            <a:extLst>
              <a:ext uri="{FF2B5EF4-FFF2-40B4-BE49-F238E27FC236}">
                <a16:creationId xmlns:a16="http://schemas.microsoft.com/office/drawing/2014/main" id="{44565EB8-7D4E-4280-A7CD-0608B076427A}"/>
              </a:ext>
            </a:extLst>
          </p:cNvPr>
          <p:cNvSpPr txBox="1"/>
          <p:nvPr/>
        </p:nvSpPr>
        <p:spPr>
          <a:xfrm rot="16680921">
            <a:off x="2658971" y="1621080"/>
            <a:ext cx="1174292" cy="369332"/>
          </a:xfrm>
          <a:prstGeom prst="rect">
            <a:avLst/>
          </a:prstGeom>
          <a:solidFill>
            <a:srgbClr val="817BD3"/>
          </a:solidFill>
          <a:ln>
            <a:solidFill>
              <a:srgbClr val="B46D7F"/>
            </a:solidFill>
          </a:ln>
        </p:spPr>
        <p:txBody>
          <a:bodyPr wrap="square" rtlCol="0">
            <a:spAutoFit/>
          </a:bodyPr>
          <a:lstStyle/>
          <a:p>
            <a:r>
              <a:rPr lang="ar-LB" dirty="0">
                <a:solidFill>
                  <a:srgbClr val="FFFFFF"/>
                </a:solidFill>
              </a:rPr>
              <a:t>العقلية </a:t>
            </a:r>
            <a:r>
              <a:rPr lang="en-GB" dirty="0">
                <a:solidFill>
                  <a:srgbClr val="FFFFFF"/>
                </a:solidFill>
              </a:rPr>
              <a:t> </a:t>
            </a:r>
            <a:r>
              <a:rPr lang="ar-LB" dirty="0">
                <a:solidFill>
                  <a:srgbClr val="FFFFFF"/>
                </a:solidFill>
              </a:rPr>
              <a:t>المرنة</a:t>
            </a:r>
            <a:endParaRPr lang="en-US" dirty="0">
              <a:solidFill>
                <a:srgbClr val="FFFFFF"/>
              </a:solidFill>
            </a:endParaRPr>
          </a:p>
        </p:txBody>
      </p:sp>
      <p:pic>
        <p:nvPicPr>
          <p:cNvPr id="14" name="Picture 13">
            <a:extLst>
              <a:ext uri="{FF2B5EF4-FFF2-40B4-BE49-F238E27FC236}">
                <a16:creationId xmlns:a16="http://schemas.microsoft.com/office/drawing/2014/main" id="{BB0433C4-907C-42BA-AE6D-741FF676CA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0314" y="56757"/>
            <a:ext cx="1735445" cy="567015"/>
          </a:xfrm>
          <a:prstGeom prst="rect">
            <a:avLst/>
          </a:prstGeom>
        </p:spPr>
      </p:pic>
    </p:spTree>
    <p:extLst>
      <p:ext uri="{BB962C8B-B14F-4D97-AF65-F5344CB8AC3E}">
        <p14:creationId xmlns:p14="http://schemas.microsoft.com/office/powerpoint/2010/main" val="2686811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ADC03960-82EB-4D67-A872-7C4FE28C84A7}"/>
              </a:ext>
            </a:extLst>
          </p:cNvPr>
          <p:cNvGrpSpPr/>
          <p:nvPr/>
        </p:nvGrpSpPr>
        <p:grpSpPr>
          <a:xfrm>
            <a:off x="22681" y="662036"/>
            <a:ext cx="5606473" cy="6127970"/>
            <a:chOff x="185848" y="0"/>
            <a:chExt cx="6912288" cy="6350000"/>
          </a:xfrm>
        </p:grpSpPr>
        <p:sp>
          <p:nvSpPr>
            <p:cNvPr id="9" name="Freeform 3">
              <a:extLst>
                <a:ext uri="{FF2B5EF4-FFF2-40B4-BE49-F238E27FC236}">
                  <a16:creationId xmlns:a16="http://schemas.microsoft.com/office/drawing/2014/main" id="{BFE67C39-B5E7-4E02-8214-E36CC07422FA}"/>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sp>
        <p:nvSpPr>
          <p:cNvPr id="3" name="AutoShape 5">
            <a:extLst>
              <a:ext uri="{FF2B5EF4-FFF2-40B4-BE49-F238E27FC236}">
                <a16:creationId xmlns:a16="http://schemas.microsoft.com/office/drawing/2014/main" id="{4CE27164-6FFE-467F-B8E1-049358A91D93}"/>
              </a:ext>
            </a:extLst>
          </p:cNvPr>
          <p:cNvSpPr/>
          <p:nvPr/>
        </p:nvSpPr>
        <p:spPr>
          <a:xfrm>
            <a:off x="0" y="0"/>
            <a:ext cx="12192000" cy="685800"/>
          </a:xfrm>
          <a:prstGeom prst="rect">
            <a:avLst/>
          </a:prstGeom>
          <a:solidFill>
            <a:srgbClr val="175174"/>
          </a:solidFill>
        </p:spPr>
      </p:sp>
      <p:pic>
        <p:nvPicPr>
          <p:cNvPr id="4" name="Picture 8">
            <a:extLst>
              <a:ext uri="{FF2B5EF4-FFF2-40B4-BE49-F238E27FC236}">
                <a16:creationId xmlns:a16="http://schemas.microsoft.com/office/drawing/2014/main" id="{D14120A3-F290-468F-B9E9-902FABE6923B}"/>
              </a:ext>
            </a:extLst>
          </p:cNvPr>
          <p:cNvPicPr>
            <a:picLocks noChangeAspect="1"/>
          </p:cNvPicPr>
          <p:nvPr/>
        </p:nvPicPr>
        <p:blipFill>
          <a:blip r:embed="rId2"/>
          <a:srcRect/>
          <a:stretch>
            <a:fillRect/>
          </a:stretch>
        </p:blipFill>
        <p:spPr>
          <a:xfrm>
            <a:off x="116750" y="171323"/>
            <a:ext cx="1687643" cy="343154"/>
          </a:xfrm>
          <a:prstGeom prst="rect">
            <a:avLst/>
          </a:prstGeom>
        </p:spPr>
      </p:pic>
      <p:pic>
        <p:nvPicPr>
          <p:cNvPr id="5" name="Picture 9">
            <a:extLst>
              <a:ext uri="{FF2B5EF4-FFF2-40B4-BE49-F238E27FC236}">
                <a16:creationId xmlns:a16="http://schemas.microsoft.com/office/drawing/2014/main" id="{96573B12-915C-4384-B8C7-A7834D8D8CEB}"/>
              </a:ext>
            </a:extLst>
          </p:cNvPr>
          <p:cNvPicPr>
            <a:picLocks noChangeAspect="1"/>
          </p:cNvPicPr>
          <p:nvPr/>
        </p:nvPicPr>
        <p:blipFill>
          <a:blip r:embed="rId3"/>
          <a:srcRect l="76702" t="9843"/>
          <a:stretch>
            <a:fillRect/>
          </a:stretch>
        </p:blipFill>
        <p:spPr>
          <a:xfrm>
            <a:off x="11671239" y="123389"/>
            <a:ext cx="365281" cy="391088"/>
          </a:xfrm>
          <a:prstGeom prst="rect">
            <a:avLst/>
          </a:prstGeom>
        </p:spPr>
      </p:pic>
      <p:sp>
        <p:nvSpPr>
          <p:cNvPr id="7" name="Rectangle 6">
            <a:extLst>
              <a:ext uri="{FF2B5EF4-FFF2-40B4-BE49-F238E27FC236}">
                <a16:creationId xmlns:a16="http://schemas.microsoft.com/office/drawing/2014/main" id="{DDF1A695-41D2-45B3-BE6C-C6B300998E91}"/>
              </a:ext>
            </a:extLst>
          </p:cNvPr>
          <p:cNvSpPr/>
          <p:nvPr/>
        </p:nvSpPr>
        <p:spPr>
          <a:xfrm>
            <a:off x="6585524" y="876476"/>
            <a:ext cx="5450995" cy="5909310"/>
          </a:xfrm>
          <a:prstGeom prst="rect">
            <a:avLst/>
          </a:prstGeom>
        </p:spPr>
        <p:txBody>
          <a:bodyPr wrap="square">
            <a:spAutoFit/>
          </a:bodyPr>
          <a:lstStyle/>
          <a:p>
            <a:pPr algn="just" rtl="1"/>
            <a:r>
              <a:rPr lang="ar-LB" sz="1600" b="1" u="sng" spc="26" dirty="0">
                <a:solidFill>
                  <a:schemeClr val="accent5"/>
                </a:solidFill>
                <a:ea typeface="Roboto" panose="02000000000000000000" pitchFamily="2" charset="0"/>
              </a:rPr>
              <a:t>المقررات</a:t>
            </a:r>
          </a:p>
          <a:p>
            <a:pPr algn="just" rtl="1"/>
            <a:r>
              <a:rPr lang="ar-LB" sz="1400" b="1" spc="26" dirty="0">
                <a:solidFill>
                  <a:srgbClr val="175174"/>
                </a:solidFill>
                <a:ea typeface="Roboto" panose="02000000000000000000" pitchFamily="2" charset="0"/>
              </a:rPr>
              <a:t>
تتألف مجموعة الأدوات من الوحدات والجلسات التالية التي يمكن استخدامها من إجل تنفيذ دورة تدريبية لتنمية القدرات سواء إقليميا او وطنيا.
</a:t>
            </a:r>
          </a:p>
          <a:p>
            <a:pPr algn="just" rtl="1"/>
            <a:r>
              <a:rPr lang="ar-LB" sz="1400" b="1" spc="26" dirty="0">
                <a:solidFill>
                  <a:schemeClr val="accent5"/>
                </a:solidFill>
                <a:ea typeface="Roboto" panose="02000000000000000000" pitchFamily="2" charset="0"/>
              </a:rPr>
              <a:t>الترحيب وتقديم الدورة التدربية</a:t>
            </a:r>
            <a:r>
              <a:rPr lang="ar-LB" sz="1400" b="1" spc="26" dirty="0">
                <a:solidFill>
                  <a:srgbClr val="175174"/>
                </a:solidFill>
                <a:ea typeface="Roboto" panose="02000000000000000000" pitchFamily="2" charset="0"/>
              </a:rPr>
              <a:t>
</a:t>
            </a:r>
          </a:p>
          <a:p>
            <a:pPr algn="just" rtl="1"/>
            <a:r>
              <a:rPr lang="ar-LB" sz="1400" b="1" spc="26" dirty="0">
                <a:solidFill>
                  <a:schemeClr val="accent5"/>
                </a:solidFill>
                <a:ea typeface="Roboto" panose="02000000000000000000" pitchFamily="2" charset="0"/>
              </a:rPr>
              <a:t>1</a:t>
            </a:r>
            <a:r>
              <a:rPr lang="ar-LB" sz="1600" b="1" spc="26" dirty="0">
                <a:solidFill>
                  <a:srgbClr val="175174"/>
                </a:solidFill>
                <a:ea typeface="Roboto" panose="02000000000000000000" pitchFamily="2" charset="0"/>
              </a:rPr>
              <a:t>. </a:t>
            </a:r>
            <a:r>
              <a:rPr lang="ar-LB" sz="1600" b="1" spc="26" dirty="0">
                <a:solidFill>
                  <a:schemeClr val="accent5"/>
                </a:solidFill>
                <a:ea typeface="Roboto" panose="02000000000000000000" pitchFamily="2" charset="0"/>
              </a:rPr>
              <a:t>لماذا يعتبر التغيير في الذهنيات أمرا ضروريا لتحقيق أهداف التنمية المستدامة؟</a:t>
            </a:r>
            <a:r>
              <a:rPr lang="ar-LB" sz="1400" b="1" spc="26" dirty="0">
                <a:solidFill>
                  <a:srgbClr val="175174"/>
                </a:solidFill>
                <a:ea typeface="Roboto" panose="02000000000000000000" pitchFamily="2" charset="0"/>
              </a:rPr>
              <a:t>
</a:t>
            </a:r>
            <a:r>
              <a:rPr lang="ar-LB" sz="1400" spc="26" dirty="0">
                <a:solidFill>
                  <a:srgbClr val="175174"/>
                </a:solidFill>
                <a:ea typeface="Roboto" panose="02000000000000000000" pitchFamily="2" charset="0"/>
              </a:rPr>
              <a:t>1.1 تمهيد
1-2 تغيير دورالإدارة العامة</a:t>
            </a:r>
            <a:r>
              <a:rPr lang="ar-LB" sz="1400" b="1" spc="26" dirty="0">
                <a:solidFill>
                  <a:srgbClr val="175174"/>
                </a:solidFill>
                <a:ea typeface="Roboto" panose="02000000000000000000" pitchFamily="2" charset="0"/>
              </a:rPr>
              <a:t>
</a:t>
            </a:r>
          </a:p>
          <a:p>
            <a:pPr algn="just" rtl="1"/>
            <a:r>
              <a:rPr lang="ar-LB" sz="1400" b="1" spc="26" dirty="0">
                <a:solidFill>
                  <a:schemeClr val="accent5"/>
                </a:solidFill>
                <a:ea typeface="Roboto" panose="02000000000000000000" pitchFamily="2" charset="0"/>
              </a:rPr>
              <a:t>2. </a:t>
            </a:r>
            <a:r>
              <a:rPr lang="ar-LB" sz="1600" b="1" spc="26" dirty="0">
                <a:solidFill>
                  <a:schemeClr val="accent5"/>
                </a:solidFill>
                <a:ea typeface="Roboto" panose="02000000000000000000" pitchFamily="2" charset="0"/>
              </a:rPr>
              <a:t>استكشاف الذهنيات </a:t>
            </a:r>
            <a:r>
              <a:rPr lang="ar-LB" sz="1400" b="1" spc="26" dirty="0">
                <a:solidFill>
                  <a:srgbClr val="175174"/>
                </a:solidFill>
                <a:ea typeface="Roboto" panose="02000000000000000000" pitchFamily="2" charset="0"/>
              </a:rPr>
              <a:t>
</a:t>
            </a:r>
            <a:r>
              <a:rPr lang="ar-LB" sz="1400" spc="26" dirty="0">
                <a:solidFill>
                  <a:srgbClr val="175174"/>
                </a:solidFill>
                <a:ea typeface="Roboto" panose="02000000000000000000" pitchFamily="2" charset="0"/>
              </a:rPr>
              <a:t>2.1 ذهنية متعاونة</a:t>
            </a:r>
            <a:r>
              <a:rPr lang="ar-LB" sz="1400" b="1" spc="26" dirty="0">
                <a:solidFill>
                  <a:srgbClr val="175174"/>
                </a:solidFill>
                <a:ea typeface="Roboto" panose="02000000000000000000" pitchFamily="2" charset="0"/>
              </a:rPr>
              <a:t>
</a:t>
            </a:r>
          </a:p>
          <a:p>
            <a:pPr algn="just" rtl="1"/>
            <a:r>
              <a:rPr lang="ar-LB" sz="1400" b="1" spc="26" dirty="0">
                <a:solidFill>
                  <a:schemeClr val="accent5"/>
                </a:solidFill>
                <a:ea typeface="Roboto" panose="02000000000000000000" pitchFamily="2" charset="0"/>
              </a:rPr>
              <a:t>3. </a:t>
            </a:r>
            <a:r>
              <a:rPr lang="ar-LB" sz="1600" b="1" spc="26" dirty="0">
                <a:solidFill>
                  <a:schemeClr val="accent5"/>
                </a:solidFill>
                <a:ea typeface="Roboto" panose="02000000000000000000" pitchFamily="2" charset="0"/>
              </a:rPr>
              <a:t>استكشاف الذهنيات</a:t>
            </a:r>
            <a:r>
              <a:rPr lang="ar-LB" sz="1400" b="1" spc="26" dirty="0">
                <a:solidFill>
                  <a:srgbClr val="175174"/>
                </a:solidFill>
                <a:ea typeface="Roboto" panose="02000000000000000000" pitchFamily="2" charset="0"/>
              </a:rPr>
              <a:t>
</a:t>
            </a:r>
            <a:r>
              <a:rPr lang="ar-LB" sz="1400" spc="26" dirty="0">
                <a:solidFill>
                  <a:srgbClr val="175174"/>
                </a:solidFill>
                <a:ea typeface="Roboto" panose="02000000000000000000" pitchFamily="2" charset="0"/>
              </a:rPr>
              <a:t>3.1 ذهنية راغبة بالتعَلم</a:t>
            </a:r>
            <a:r>
              <a:rPr lang="ar-LB" sz="1400" b="1" spc="26" dirty="0">
                <a:solidFill>
                  <a:srgbClr val="175174"/>
                </a:solidFill>
                <a:ea typeface="Roboto" panose="02000000000000000000" pitchFamily="2" charset="0"/>
              </a:rPr>
              <a:t>
</a:t>
            </a:r>
          </a:p>
          <a:p>
            <a:pPr algn="just" rtl="1"/>
            <a:r>
              <a:rPr lang="ar-LB" sz="1400" b="1" spc="26" dirty="0">
                <a:solidFill>
                  <a:schemeClr val="accent5"/>
                </a:solidFill>
                <a:ea typeface="Roboto" panose="02000000000000000000" pitchFamily="2" charset="0"/>
              </a:rPr>
              <a:t>4. </a:t>
            </a:r>
            <a:r>
              <a:rPr lang="ar-LB" sz="1600" b="1" spc="26" dirty="0">
                <a:solidFill>
                  <a:schemeClr val="accent5"/>
                </a:solidFill>
                <a:ea typeface="Roboto" panose="02000000000000000000" pitchFamily="2" charset="0"/>
              </a:rPr>
              <a:t>استكشاف الذهنيات</a:t>
            </a:r>
            <a:r>
              <a:rPr lang="ar-LB" sz="1400" b="1" spc="26" dirty="0">
                <a:solidFill>
                  <a:srgbClr val="175174"/>
                </a:solidFill>
                <a:ea typeface="Roboto" panose="02000000000000000000" pitchFamily="2" charset="0"/>
              </a:rPr>
              <a:t>
</a:t>
            </a:r>
            <a:r>
              <a:rPr lang="ar-LB" sz="1400" spc="26" dirty="0">
                <a:solidFill>
                  <a:srgbClr val="175174"/>
                </a:solidFill>
                <a:ea typeface="Roboto" panose="02000000000000000000" pitchFamily="2" charset="0"/>
              </a:rPr>
              <a:t>4.1 ذهنية القيادة
4.2 تغيير الذهنيات</a:t>
            </a:r>
            <a:r>
              <a:rPr lang="ar-LB" sz="1400" b="1" spc="26" dirty="0">
                <a:solidFill>
                  <a:srgbClr val="175174"/>
                </a:solidFill>
                <a:ea typeface="Roboto" panose="02000000000000000000" pitchFamily="2" charset="0"/>
              </a:rPr>
              <a:t>
</a:t>
            </a:r>
          </a:p>
          <a:p>
            <a:pPr algn="just" rtl="1"/>
            <a:r>
              <a:rPr lang="ar-LB" sz="1400" b="1" spc="26" dirty="0">
                <a:solidFill>
                  <a:schemeClr val="accent5"/>
                </a:solidFill>
                <a:ea typeface="Roboto" panose="02000000000000000000" pitchFamily="2" charset="0"/>
              </a:rPr>
              <a:t>5.</a:t>
            </a:r>
            <a:r>
              <a:rPr lang="ar-LB" sz="1600" b="1" spc="26" dirty="0">
                <a:solidFill>
                  <a:schemeClr val="accent5"/>
                </a:solidFill>
                <a:ea typeface="Roboto" panose="02000000000000000000" pitchFamily="2" charset="0"/>
              </a:rPr>
              <a:t> تغيير الذهنيات</a:t>
            </a:r>
            <a:r>
              <a:rPr lang="ar-LB" sz="1400" b="1" spc="26" dirty="0">
                <a:solidFill>
                  <a:srgbClr val="175174"/>
                </a:solidFill>
                <a:ea typeface="Roboto" panose="02000000000000000000" pitchFamily="2" charset="0"/>
              </a:rPr>
              <a:t>
</a:t>
            </a:r>
            <a:r>
              <a:rPr lang="ar-LB" sz="1400" spc="26" dirty="0">
                <a:solidFill>
                  <a:srgbClr val="175174"/>
                </a:solidFill>
                <a:ea typeface="Roboto" panose="02000000000000000000" pitchFamily="2" charset="0"/>
              </a:rPr>
              <a:t>5.1 الاستراتيجية والمناورات
5.2 خطة العمل - ماذا يعني هذا بالنسبة لدورى؟</a:t>
            </a:r>
            <a:r>
              <a:rPr lang="ar-LB" sz="1400" b="1" spc="26" dirty="0">
                <a:solidFill>
                  <a:srgbClr val="175174"/>
                </a:solidFill>
                <a:ea typeface="Roboto" panose="02000000000000000000" pitchFamily="2" charset="0"/>
              </a:rPr>
              <a:t>
</a:t>
            </a:r>
            <a:endParaRPr lang="en-US" sz="1400" spc="26" dirty="0">
              <a:solidFill>
                <a:srgbClr val="175174"/>
              </a:solidFill>
              <a:ea typeface="Roboto" panose="02000000000000000000" pitchFamily="2" charset="0"/>
            </a:endParaRPr>
          </a:p>
        </p:txBody>
      </p:sp>
      <p:pic>
        <p:nvPicPr>
          <p:cNvPr id="2" name="Picture 1">
            <a:extLst>
              <a:ext uri="{FF2B5EF4-FFF2-40B4-BE49-F238E27FC236}">
                <a16:creationId xmlns:a16="http://schemas.microsoft.com/office/drawing/2014/main" id="{B045AA69-3318-2740-9174-9CBF662A77A9}"/>
              </a:ext>
            </a:extLst>
          </p:cNvPr>
          <p:cNvPicPr>
            <a:picLocks noChangeAspect="1"/>
          </p:cNvPicPr>
          <p:nvPr/>
        </p:nvPicPr>
        <p:blipFill>
          <a:blip r:embed="rId4"/>
          <a:stretch>
            <a:fillRect/>
          </a:stretch>
        </p:blipFill>
        <p:spPr>
          <a:xfrm>
            <a:off x="424058" y="710572"/>
            <a:ext cx="4574434" cy="6094811"/>
          </a:xfrm>
          <a:prstGeom prst="rect">
            <a:avLst/>
          </a:prstGeom>
        </p:spPr>
      </p:pic>
      <p:pic>
        <p:nvPicPr>
          <p:cNvPr id="10" name="Picture 6">
            <a:extLst>
              <a:ext uri="{FF2B5EF4-FFF2-40B4-BE49-F238E27FC236}">
                <a16:creationId xmlns:a16="http://schemas.microsoft.com/office/drawing/2014/main" id="{F28C34DC-1B94-4B5D-B93D-DD3BBA9F83AE}"/>
              </a:ext>
            </a:extLst>
          </p:cNvPr>
          <p:cNvPicPr>
            <a:picLocks noChangeAspect="1"/>
          </p:cNvPicPr>
          <p:nvPr/>
        </p:nvPicPr>
        <p:blipFill>
          <a:blip r:embed="rId5"/>
          <a:srcRect t="3101" b="94515"/>
          <a:stretch>
            <a:fillRect/>
          </a:stretch>
        </p:blipFill>
        <p:spPr>
          <a:xfrm>
            <a:off x="-77348" y="6758376"/>
            <a:ext cx="12547175" cy="115523"/>
          </a:xfrm>
          <a:prstGeom prst="rect">
            <a:avLst/>
          </a:prstGeom>
        </p:spPr>
      </p:pic>
      <p:sp>
        <p:nvSpPr>
          <p:cNvPr id="11" name="TextBox 16">
            <a:hlinkClick r:id="rId6"/>
            <a:extLst>
              <a:ext uri="{FF2B5EF4-FFF2-40B4-BE49-F238E27FC236}">
                <a16:creationId xmlns:a16="http://schemas.microsoft.com/office/drawing/2014/main" id="{2C74AD2F-3E8B-441A-9321-13BB15EAED05}"/>
              </a:ext>
            </a:extLst>
          </p:cNvPr>
          <p:cNvSpPr txBox="1"/>
          <p:nvPr/>
        </p:nvSpPr>
        <p:spPr>
          <a:xfrm>
            <a:off x="1760015" y="78460"/>
            <a:ext cx="7971777" cy="872034"/>
          </a:xfrm>
          <a:prstGeom prst="rect">
            <a:avLst/>
          </a:prstGeom>
        </p:spPr>
        <p:txBody>
          <a:bodyPr lIns="0" tIns="0" rIns="0" bIns="0" rtlCol="0" anchor="t">
            <a:spAutoFit/>
          </a:bodyPr>
          <a:lstStyle/>
          <a:p>
            <a:pPr algn="ctr">
              <a:lnSpc>
                <a:spcPts val="2333"/>
              </a:lnSpc>
            </a:pPr>
            <a:r>
              <a:rPr lang="ar-LB" b="1" spc="93" dirty="0">
                <a:solidFill>
                  <a:srgbClr val="FFFFFF"/>
                </a:solidFill>
              </a:rPr>
              <a:t>تغيير الذهنيات في المؤسسات العامة لتحقيق 
خطة التنمية المستدامة لعام 2030
</a:t>
            </a:r>
            <a:endParaRPr lang="en-US" b="1" spc="93" dirty="0">
              <a:solidFill>
                <a:srgbClr val="FFFFFF"/>
              </a:solidFill>
            </a:endParaRPr>
          </a:p>
        </p:txBody>
      </p:sp>
      <p:pic>
        <p:nvPicPr>
          <p:cNvPr id="12" name="Picture 11">
            <a:extLst>
              <a:ext uri="{FF2B5EF4-FFF2-40B4-BE49-F238E27FC236}">
                <a16:creationId xmlns:a16="http://schemas.microsoft.com/office/drawing/2014/main" id="{88AA82D1-3008-4CCB-8BCD-15D9526DD9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1293" y="0"/>
            <a:ext cx="1735445" cy="567015"/>
          </a:xfrm>
          <a:prstGeom prst="rect">
            <a:avLst/>
          </a:prstGeom>
        </p:spPr>
      </p:pic>
    </p:spTree>
    <p:extLst>
      <p:ext uri="{BB962C8B-B14F-4D97-AF65-F5344CB8AC3E}">
        <p14:creationId xmlns:p14="http://schemas.microsoft.com/office/powerpoint/2010/main" val="3984003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
            <a:extLst>
              <a:ext uri="{FF2B5EF4-FFF2-40B4-BE49-F238E27FC236}">
                <a16:creationId xmlns:a16="http://schemas.microsoft.com/office/drawing/2014/main" id="{4CE27164-6FFE-467F-B8E1-049358A91D93}"/>
              </a:ext>
            </a:extLst>
          </p:cNvPr>
          <p:cNvSpPr/>
          <p:nvPr/>
        </p:nvSpPr>
        <p:spPr>
          <a:xfrm>
            <a:off x="0" y="0"/>
            <a:ext cx="12192000" cy="685800"/>
          </a:xfrm>
          <a:prstGeom prst="rect">
            <a:avLst/>
          </a:prstGeom>
          <a:solidFill>
            <a:srgbClr val="175174"/>
          </a:solidFill>
        </p:spPr>
      </p:sp>
      <p:pic>
        <p:nvPicPr>
          <p:cNvPr id="4" name="Picture 8">
            <a:extLst>
              <a:ext uri="{FF2B5EF4-FFF2-40B4-BE49-F238E27FC236}">
                <a16:creationId xmlns:a16="http://schemas.microsoft.com/office/drawing/2014/main" id="{D14120A3-F290-468F-B9E9-902FABE6923B}"/>
              </a:ext>
            </a:extLst>
          </p:cNvPr>
          <p:cNvPicPr>
            <a:picLocks noChangeAspect="1"/>
          </p:cNvPicPr>
          <p:nvPr/>
        </p:nvPicPr>
        <p:blipFill>
          <a:blip r:embed="rId2"/>
          <a:srcRect/>
          <a:stretch>
            <a:fillRect/>
          </a:stretch>
        </p:blipFill>
        <p:spPr>
          <a:xfrm>
            <a:off x="116750" y="171323"/>
            <a:ext cx="1687643" cy="343154"/>
          </a:xfrm>
          <a:prstGeom prst="rect">
            <a:avLst/>
          </a:prstGeom>
        </p:spPr>
      </p:pic>
      <p:pic>
        <p:nvPicPr>
          <p:cNvPr id="5" name="Picture 9">
            <a:extLst>
              <a:ext uri="{FF2B5EF4-FFF2-40B4-BE49-F238E27FC236}">
                <a16:creationId xmlns:a16="http://schemas.microsoft.com/office/drawing/2014/main" id="{96573B12-915C-4384-B8C7-A7834D8D8CEB}"/>
              </a:ext>
            </a:extLst>
          </p:cNvPr>
          <p:cNvPicPr>
            <a:picLocks noChangeAspect="1"/>
          </p:cNvPicPr>
          <p:nvPr/>
        </p:nvPicPr>
        <p:blipFill>
          <a:blip r:embed="rId3"/>
          <a:srcRect l="76702" t="9843"/>
          <a:stretch>
            <a:fillRect/>
          </a:stretch>
        </p:blipFill>
        <p:spPr>
          <a:xfrm>
            <a:off x="11671239" y="123389"/>
            <a:ext cx="365281" cy="391088"/>
          </a:xfrm>
          <a:prstGeom prst="rect">
            <a:avLst/>
          </a:prstGeom>
        </p:spPr>
      </p:pic>
      <p:grpSp>
        <p:nvGrpSpPr>
          <p:cNvPr id="8" name="Group 2">
            <a:extLst>
              <a:ext uri="{FF2B5EF4-FFF2-40B4-BE49-F238E27FC236}">
                <a16:creationId xmlns:a16="http://schemas.microsoft.com/office/drawing/2014/main" id="{ADC03960-82EB-4D67-A872-7C4FE28C84A7}"/>
              </a:ext>
            </a:extLst>
          </p:cNvPr>
          <p:cNvGrpSpPr/>
          <p:nvPr/>
        </p:nvGrpSpPr>
        <p:grpSpPr>
          <a:xfrm>
            <a:off x="45824" y="680792"/>
            <a:ext cx="5606474" cy="6072575"/>
            <a:chOff x="185848" y="0"/>
            <a:chExt cx="6912288" cy="6350000"/>
          </a:xfrm>
        </p:grpSpPr>
        <p:sp>
          <p:nvSpPr>
            <p:cNvPr id="9" name="Freeform 3">
              <a:extLst>
                <a:ext uri="{FF2B5EF4-FFF2-40B4-BE49-F238E27FC236}">
                  <a16:creationId xmlns:a16="http://schemas.microsoft.com/office/drawing/2014/main" id="{BFE67C39-B5E7-4E02-8214-E36CC07422FA}"/>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pic>
        <p:nvPicPr>
          <p:cNvPr id="13" name="Picture 6">
            <a:extLst>
              <a:ext uri="{FF2B5EF4-FFF2-40B4-BE49-F238E27FC236}">
                <a16:creationId xmlns:a16="http://schemas.microsoft.com/office/drawing/2014/main" id="{05C015B1-9A72-4112-B1F7-4CA5E6413FBC}"/>
              </a:ext>
            </a:extLst>
          </p:cNvPr>
          <p:cNvPicPr>
            <a:picLocks noChangeAspect="1"/>
          </p:cNvPicPr>
          <p:nvPr/>
        </p:nvPicPr>
        <p:blipFill>
          <a:blip r:embed="rId4"/>
          <a:srcRect t="3101" b="94515"/>
          <a:stretch>
            <a:fillRect/>
          </a:stretch>
        </p:blipFill>
        <p:spPr>
          <a:xfrm>
            <a:off x="-77348" y="6758376"/>
            <a:ext cx="12547175" cy="115523"/>
          </a:xfrm>
          <a:prstGeom prst="rect">
            <a:avLst/>
          </a:prstGeom>
        </p:spPr>
      </p:pic>
      <p:sp>
        <p:nvSpPr>
          <p:cNvPr id="14" name="TextBox 7">
            <a:extLst>
              <a:ext uri="{FF2B5EF4-FFF2-40B4-BE49-F238E27FC236}">
                <a16:creationId xmlns:a16="http://schemas.microsoft.com/office/drawing/2014/main" id="{F5147AFF-1CBA-4374-A420-923F3098CEFA}"/>
              </a:ext>
            </a:extLst>
          </p:cNvPr>
          <p:cNvSpPr txBox="1"/>
          <p:nvPr/>
        </p:nvSpPr>
        <p:spPr>
          <a:xfrm>
            <a:off x="326300" y="973076"/>
            <a:ext cx="4681990" cy="451021"/>
          </a:xfrm>
          <a:prstGeom prst="rect">
            <a:avLst/>
          </a:prstGeom>
        </p:spPr>
        <p:txBody>
          <a:bodyPr lIns="0" tIns="0" rIns="0" bIns="0" rtlCol="0" anchor="t">
            <a:spAutoFit/>
          </a:bodyPr>
          <a:lstStyle/>
          <a:p>
            <a:pPr algn="ctr">
              <a:lnSpc>
                <a:spcPts val="1833"/>
              </a:lnSpc>
            </a:pPr>
            <a:r>
              <a:rPr lang="en-US" sz="1467" spc="73">
                <a:solidFill>
                  <a:srgbClr val="F2FAFF"/>
                </a:solidFill>
                <a:latin typeface="Roboto Bold"/>
              </a:rPr>
              <a:t>Public Servants’ Mindsets to Implement the 2030 Agenda for Sustainable Development</a:t>
            </a:r>
          </a:p>
        </p:txBody>
      </p:sp>
      <p:sp>
        <p:nvSpPr>
          <p:cNvPr id="15" name="AutoShape 10">
            <a:extLst>
              <a:ext uri="{FF2B5EF4-FFF2-40B4-BE49-F238E27FC236}">
                <a16:creationId xmlns:a16="http://schemas.microsoft.com/office/drawing/2014/main" id="{FA92F93A-CF46-4066-B799-2EBA79E5DD68}"/>
              </a:ext>
            </a:extLst>
          </p:cNvPr>
          <p:cNvSpPr/>
          <p:nvPr/>
        </p:nvSpPr>
        <p:spPr>
          <a:xfrm>
            <a:off x="6585526" y="832615"/>
            <a:ext cx="5450993" cy="660089"/>
          </a:xfrm>
          <a:prstGeom prst="rect">
            <a:avLst/>
          </a:prstGeom>
          <a:solidFill>
            <a:schemeClr val="accent5"/>
          </a:solidFill>
        </p:spPr>
      </p:sp>
      <p:sp>
        <p:nvSpPr>
          <p:cNvPr id="16" name="TextBox 12">
            <a:extLst>
              <a:ext uri="{FF2B5EF4-FFF2-40B4-BE49-F238E27FC236}">
                <a16:creationId xmlns:a16="http://schemas.microsoft.com/office/drawing/2014/main" id="{DA400F7B-F67C-4AC2-BDF6-5D803AE27D3E}"/>
              </a:ext>
            </a:extLst>
          </p:cNvPr>
          <p:cNvSpPr txBox="1"/>
          <p:nvPr/>
        </p:nvSpPr>
        <p:spPr>
          <a:xfrm>
            <a:off x="6660350" y="1590963"/>
            <a:ext cx="5376169" cy="4809009"/>
          </a:xfrm>
          <a:prstGeom prst="rect">
            <a:avLst/>
          </a:prstGeom>
        </p:spPr>
        <p:txBody>
          <a:bodyPr wrap="square" lIns="0" tIns="0" rIns="0" bIns="0" rtlCol="0" anchor="t">
            <a:spAutoFit/>
          </a:bodyPr>
          <a:lstStyle/>
          <a:p>
            <a:pPr algn="just" rtl="1">
              <a:lnSpc>
                <a:spcPts val="1493"/>
              </a:lnSpc>
            </a:pPr>
            <a:r>
              <a:rPr lang="ar-LB" sz="1400" b="1" spc="26" dirty="0">
                <a:solidFill>
                  <a:srgbClr val="175174"/>
                </a:solidFill>
              </a:rPr>
              <a:t>أهداف التنمية المستدامة ذات الصلة: الهدف 16  
</a:t>
            </a:r>
            <a:r>
              <a:rPr lang="ar-LB" sz="1400" b="1" spc="26" dirty="0">
                <a:solidFill>
                  <a:schemeClr val="accent5"/>
                </a:solidFill>
              </a:rPr>
              <a:t>كلمات دالة: مبادئ واخلاقيات العمل، مساءلة، فساد، شفافية، مؤسسات،آليات، وذهنيات المساءلة، الهدف 16</a:t>
            </a:r>
            <a:r>
              <a:rPr lang="en-US" sz="1400" b="1" spc="26" dirty="0">
                <a:solidFill>
                  <a:schemeClr val="accent5"/>
                </a:solidFill>
              </a:rPr>
              <a:t> </a:t>
            </a:r>
            <a:r>
              <a:rPr lang="en-US" sz="1400" b="1" spc="26" dirty="0">
                <a:solidFill>
                  <a:srgbClr val="175174"/>
                </a:solidFill>
              </a:rPr>
              <a:t>
</a:t>
            </a:r>
            <a:endParaRPr lang="ar-LB" sz="1400" b="1" spc="26" dirty="0">
              <a:solidFill>
                <a:srgbClr val="175174"/>
              </a:solidFill>
            </a:endParaRPr>
          </a:p>
          <a:p>
            <a:pPr algn="just" rtl="1">
              <a:lnSpc>
                <a:spcPts val="1493"/>
              </a:lnSpc>
            </a:pPr>
            <a:r>
              <a:rPr lang="ar-LB" sz="1400" b="1" u="sng" spc="26" dirty="0">
                <a:solidFill>
                  <a:schemeClr val="accent5"/>
                </a:solidFill>
              </a:rPr>
              <a:t>الهدف:</a:t>
            </a:r>
            <a:r>
              <a:rPr lang="ar-LB" sz="1400" b="1" spc="26" dirty="0">
                <a:solidFill>
                  <a:srgbClr val="175174"/>
                </a:solidFill>
              </a:rPr>
              <a:t>
تعتبر مجموعة أدوات التدريب ان كل من النزاهة ومكافحة الفساد الفعَالة في المؤسسات العامة نتائج لثلاثة عوامل مترابطة: </a:t>
            </a:r>
            <a:r>
              <a:rPr lang="ar-LB" sz="1400" b="1" spc="26" dirty="0">
                <a:solidFill>
                  <a:schemeClr val="accent5"/>
                </a:solidFill>
              </a:rPr>
              <a:t>(1)</a:t>
            </a:r>
            <a:r>
              <a:rPr lang="ar-LB" sz="1400" b="1" spc="26" dirty="0">
                <a:solidFill>
                  <a:srgbClr val="175174"/>
                </a:solidFill>
              </a:rPr>
              <a:t> </a:t>
            </a:r>
            <a:r>
              <a:rPr lang="ar-LB" sz="1400" b="1" spc="26" dirty="0">
                <a:solidFill>
                  <a:schemeClr val="accent5"/>
                </a:solidFill>
              </a:rPr>
              <a:t>شفافية الحكومة</a:t>
            </a:r>
            <a:r>
              <a:rPr lang="ar-LB" sz="1400" b="1" spc="26" dirty="0">
                <a:solidFill>
                  <a:srgbClr val="175174"/>
                </a:solidFill>
              </a:rPr>
              <a:t>، التي تمكّن الناس والمجتمع المدني من محاسبتها، </a:t>
            </a:r>
            <a:r>
              <a:rPr lang="ar-LB" sz="1400" b="1" spc="26" dirty="0">
                <a:solidFill>
                  <a:schemeClr val="accent5"/>
                </a:solidFill>
              </a:rPr>
              <a:t>(2) المساءلة</a:t>
            </a:r>
            <a:r>
              <a:rPr lang="ar-LB" sz="1400" b="1" spc="26" dirty="0">
                <a:solidFill>
                  <a:srgbClr val="175174"/>
                </a:solidFill>
              </a:rPr>
              <a:t>، التي يمكن تحسينها من خلال تعزيز دور المؤسسات الرقابية، و</a:t>
            </a:r>
            <a:r>
              <a:rPr lang="ar-LB" sz="1400" b="1" spc="26" dirty="0">
                <a:solidFill>
                  <a:schemeClr val="accent5"/>
                </a:solidFill>
              </a:rPr>
              <a:t>(3) تغيير تحولي للذهنيات </a:t>
            </a:r>
            <a:r>
              <a:rPr lang="ar-LB" sz="1400" b="1" spc="26" dirty="0">
                <a:solidFill>
                  <a:srgbClr val="175174"/>
                </a:solidFill>
              </a:rPr>
              <a:t>حيث تتيح لموظفي الدولة الذين لهم دورا تمكينيا في دعم الحوكمة ومكافحة الفساد، من التقيد بمعايير مبادئ وأخلاقيات العمل. وتهدف الدورة، التي تستند إلى مجموعة أدوات التدريب، إلى تعزيز الوعي عند موظفي الدولة بمبادئ واخلاقيات العمل وتحوُل الذهنيات في السلوك الاخلاقي وصنع القرار، وتمكينم كقياديين وصناع التغيير في أحداث تحُول نحو ترسيخ النزاهة في العمل.
</a:t>
            </a:r>
            <a:endParaRPr lang="ar-LB" sz="1400" b="1" u="sng" spc="26" dirty="0">
              <a:solidFill>
                <a:srgbClr val="175174"/>
              </a:solidFill>
            </a:endParaRPr>
          </a:p>
          <a:p>
            <a:pPr algn="just" rtl="1">
              <a:lnSpc>
                <a:spcPts val="1493"/>
              </a:lnSpc>
            </a:pPr>
            <a:r>
              <a:rPr lang="ar-LB" sz="1400" b="1" u="sng" spc="26" dirty="0">
                <a:solidFill>
                  <a:schemeClr val="accent5"/>
                </a:solidFill>
              </a:rPr>
              <a:t>مع انتهاء الدورة بنجاح، سيتمكّن المتدربون من:  </a:t>
            </a:r>
            <a:r>
              <a:rPr lang="ar-LB" sz="1400" b="1" spc="26" dirty="0">
                <a:solidFill>
                  <a:srgbClr val="175174"/>
                </a:solidFill>
              </a:rPr>
              <a:t>
- إجراء تقييما لتلك القييم الموائمة لإهداف التنمية المستدامة، وتحديد الثغرات في القدرات والفرص.
- رفع الوعي بمفاهيم وآليات عملِية لتطبيق النزاهة في العمل ومكافحة الفساد، مع التركيز على الأطر والمعايير الدولية والقوانين والمؤسسات الوطنية والأدوات والعمليات التنظيمية، فضلا عن الافكار السلوكية لترجمة القواعد الرسمية إلى سلوكيات مرغوبة.
- مشاركة أصحاب المصلحة الرئيسيين في تحديد استراتيجية مبادئ واخلاقيات العمل والنزاهة.
- تطوير خارطة طريق وخطة عمل لدمج المعرفة ذات الصلة في العمل اليومي لموظفي الدولة.
</a:t>
            </a:r>
            <a:endParaRPr lang="en-US" sz="1400" spc="26" dirty="0">
              <a:solidFill>
                <a:srgbClr val="175174"/>
              </a:solidFill>
            </a:endParaRPr>
          </a:p>
        </p:txBody>
      </p:sp>
      <p:sp>
        <p:nvSpPr>
          <p:cNvPr id="18" name="TextBox 17">
            <a:hlinkClick r:id="rId5"/>
            <a:extLst>
              <a:ext uri="{FF2B5EF4-FFF2-40B4-BE49-F238E27FC236}">
                <a16:creationId xmlns:a16="http://schemas.microsoft.com/office/drawing/2014/main" id="{8173378D-26D0-41C1-A1CB-F26B450BC539}"/>
              </a:ext>
            </a:extLst>
          </p:cNvPr>
          <p:cNvSpPr txBox="1"/>
          <p:nvPr/>
        </p:nvSpPr>
        <p:spPr>
          <a:xfrm>
            <a:off x="6039124" y="1027426"/>
            <a:ext cx="5768371" cy="525400"/>
          </a:xfrm>
          <a:prstGeom prst="rect">
            <a:avLst/>
          </a:prstGeom>
        </p:spPr>
        <p:txBody>
          <a:bodyPr wrap="square" lIns="0" tIns="0" rIns="0" bIns="0" rtlCol="0" anchor="t">
            <a:spAutoFit/>
          </a:bodyPr>
          <a:lstStyle/>
          <a:p>
            <a:pPr algn="ctr">
              <a:lnSpc>
                <a:spcPts val="2053"/>
              </a:lnSpc>
            </a:pPr>
            <a:r>
              <a:rPr lang="ar-LB" sz="1600" b="1" dirty="0">
                <a:solidFill>
                  <a:srgbClr val="FFFFFF"/>
                </a:solidFill>
              </a:rPr>
              <a:t>الشفافية والمساءلة ومبادئ واخلاقيات العمل في المؤسسات العامة
</a:t>
            </a:r>
            <a:endParaRPr lang="en-US" sz="1600" b="1" dirty="0">
              <a:solidFill>
                <a:srgbClr val="FFFFFF"/>
              </a:solidFill>
            </a:endParaRPr>
          </a:p>
        </p:txBody>
      </p:sp>
      <p:pic>
        <p:nvPicPr>
          <p:cNvPr id="1026" name="Picture 2" descr="ethics">
            <a:extLst>
              <a:ext uri="{FF2B5EF4-FFF2-40B4-BE49-F238E27FC236}">
                <a16:creationId xmlns:a16="http://schemas.microsoft.com/office/drawing/2014/main" id="{9B63E6C6-0CE9-4E01-9AC2-42699CC5B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97" y="1366592"/>
            <a:ext cx="5709295" cy="430514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6">
            <a:hlinkClick r:id="rId7"/>
            <a:extLst>
              <a:ext uri="{FF2B5EF4-FFF2-40B4-BE49-F238E27FC236}">
                <a16:creationId xmlns:a16="http://schemas.microsoft.com/office/drawing/2014/main" id="{87FD2FAD-1EBD-4697-8C4B-5CD717A3A7C1}"/>
              </a:ext>
            </a:extLst>
          </p:cNvPr>
          <p:cNvSpPr txBox="1"/>
          <p:nvPr/>
        </p:nvSpPr>
        <p:spPr>
          <a:xfrm>
            <a:off x="1620586" y="40644"/>
            <a:ext cx="7971777" cy="872034"/>
          </a:xfrm>
          <a:prstGeom prst="rect">
            <a:avLst/>
          </a:prstGeom>
        </p:spPr>
        <p:txBody>
          <a:bodyPr lIns="0" tIns="0" rIns="0" bIns="0" rtlCol="0" anchor="t">
            <a:spAutoFit/>
          </a:bodyPr>
          <a:lstStyle/>
          <a:p>
            <a:pPr algn="ctr">
              <a:lnSpc>
                <a:spcPts val="2333"/>
              </a:lnSpc>
            </a:pPr>
            <a:r>
              <a:rPr lang="ar-LB" b="1" spc="93" dirty="0">
                <a:solidFill>
                  <a:srgbClr val="FFFFFF"/>
                </a:solidFill>
              </a:rPr>
              <a:t>منهاج الحوكمة لتحقيق هداف التنمية المستدامة 
تدريب المدربين على تطوير القدرات 
</a:t>
            </a:r>
            <a:endParaRPr lang="en-US" b="1" spc="93" dirty="0">
              <a:solidFill>
                <a:srgbClr val="FFFFFF"/>
              </a:solidFill>
            </a:endParaRPr>
          </a:p>
        </p:txBody>
      </p:sp>
      <p:sp>
        <p:nvSpPr>
          <p:cNvPr id="20" name="文本框 1">
            <a:hlinkClick r:id="rId8"/>
            <a:extLst>
              <a:ext uri="{FF2B5EF4-FFF2-40B4-BE49-F238E27FC236}">
                <a16:creationId xmlns:a16="http://schemas.microsoft.com/office/drawing/2014/main" id="{6AD137B6-333B-4A80-9C4D-52E3402C58E3}"/>
              </a:ext>
            </a:extLst>
          </p:cNvPr>
          <p:cNvSpPr txBox="1"/>
          <p:nvPr/>
        </p:nvSpPr>
        <p:spPr>
          <a:xfrm>
            <a:off x="7187878" y="6415073"/>
            <a:ext cx="4848642" cy="523220"/>
          </a:xfrm>
          <a:prstGeom prst="rect">
            <a:avLst/>
          </a:prstGeom>
          <a:noFill/>
        </p:spPr>
        <p:txBody>
          <a:bodyPr wrap="square" rtlCol="0">
            <a:spAutoFit/>
          </a:bodyPr>
          <a:lstStyle/>
          <a:p>
            <a:pPr algn="r" rtl="1"/>
            <a:r>
              <a:rPr lang="ar-LB" altLang="zh-CN" sz="1200" b="1" spc="26" dirty="0">
                <a:solidFill>
                  <a:srgbClr val="175174"/>
                </a:solidFill>
                <a:ea typeface="Roboto" panose="02000000000000000000" pitchFamily="2" charset="0"/>
              </a:rPr>
              <a:t>فيديو مجموعة الأدوات متاح على شبكة الأمم المتحدة للإدارة العامة</a:t>
            </a:r>
            <a:r>
              <a:rPr lang="ar-LB" altLang="zh-CN" sz="1400" b="1" spc="26" dirty="0">
                <a:solidFill>
                  <a:srgbClr val="175174"/>
                </a:solidFill>
                <a:ea typeface="Roboto" panose="02000000000000000000" pitchFamily="2" charset="0"/>
              </a:rPr>
              <a:t>
</a:t>
            </a:r>
            <a:endParaRPr lang="zh-CN" altLang="en-US" sz="1400" b="1" spc="26" dirty="0">
              <a:solidFill>
                <a:srgbClr val="175174"/>
              </a:solidFill>
            </a:endParaRPr>
          </a:p>
        </p:txBody>
      </p:sp>
      <p:pic>
        <p:nvPicPr>
          <p:cNvPr id="17" name="Picture 16">
            <a:extLst>
              <a:ext uri="{FF2B5EF4-FFF2-40B4-BE49-F238E27FC236}">
                <a16:creationId xmlns:a16="http://schemas.microsoft.com/office/drawing/2014/main" id="{135B711F-460B-4EBB-84D2-AF43D7B3BE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66573" y="59392"/>
            <a:ext cx="1735445" cy="567015"/>
          </a:xfrm>
          <a:prstGeom prst="rect">
            <a:avLst/>
          </a:prstGeom>
        </p:spPr>
      </p:pic>
    </p:spTree>
    <p:extLst>
      <p:ext uri="{BB962C8B-B14F-4D97-AF65-F5344CB8AC3E}">
        <p14:creationId xmlns:p14="http://schemas.microsoft.com/office/powerpoint/2010/main" val="94269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CCFF2B01-021B-43E9-BE8D-D0975851F5B7}"/>
              </a:ext>
            </a:extLst>
          </p:cNvPr>
          <p:cNvGrpSpPr/>
          <p:nvPr/>
        </p:nvGrpSpPr>
        <p:grpSpPr>
          <a:xfrm>
            <a:off x="138419" y="680792"/>
            <a:ext cx="5606474" cy="6072575"/>
            <a:chOff x="185848" y="0"/>
            <a:chExt cx="6912288" cy="6350000"/>
          </a:xfrm>
        </p:grpSpPr>
        <p:sp>
          <p:nvSpPr>
            <p:cNvPr id="12" name="Freeform 3">
              <a:extLst>
                <a:ext uri="{FF2B5EF4-FFF2-40B4-BE49-F238E27FC236}">
                  <a16:creationId xmlns:a16="http://schemas.microsoft.com/office/drawing/2014/main" id="{8728C1BB-08B1-4FD1-AA46-0F8C517E3251}"/>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sp>
        <p:nvSpPr>
          <p:cNvPr id="3" name="AutoShape 5">
            <a:extLst>
              <a:ext uri="{FF2B5EF4-FFF2-40B4-BE49-F238E27FC236}">
                <a16:creationId xmlns:a16="http://schemas.microsoft.com/office/drawing/2014/main" id="{4CE27164-6FFE-467F-B8E1-049358A91D93}"/>
              </a:ext>
            </a:extLst>
          </p:cNvPr>
          <p:cNvSpPr/>
          <p:nvPr/>
        </p:nvSpPr>
        <p:spPr>
          <a:xfrm>
            <a:off x="116750" y="6054"/>
            <a:ext cx="12075250" cy="685800"/>
          </a:xfrm>
          <a:prstGeom prst="rect">
            <a:avLst/>
          </a:prstGeom>
          <a:solidFill>
            <a:srgbClr val="175174"/>
          </a:solidFill>
        </p:spPr>
      </p:sp>
      <p:pic>
        <p:nvPicPr>
          <p:cNvPr id="4" name="Picture 8">
            <a:extLst>
              <a:ext uri="{FF2B5EF4-FFF2-40B4-BE49-F238E27FC236}">
                <a16:creationId xmlns:a16="http://schemas.microsoft.com/office/drawing/2014/main" id="{D14120A3-F290-468F-B9E9-902FABE6923B}"/>
              </a:ext>
            </a:extLst>
          </p:cNvPr>
          <p:cNvPicPr>
            <a:picLocks noChangeAspect="1"/>
          </p:cNvPicPr>
          <p:nvPr/>
        </p:nvPicPr>
        <p:blipFill>
          <a:blip r:embed="rId2"/>
          <a:srcRect/>
          <a:stretch>
            <a:fillRect/>
          </a:stretch>
        </p:blipFill>
        <p:spPr>
          <a:xfrm>
            <a:off x="116750" y="171323"/>
            <a:ext cx="1687643" cy="343154"/>
          </a:xfrm>
          <a:prstGeom prst="rect">
            <a:avLst/>
          </a:prstGeom>
        </p:spPr>
      </p:pic>
      <p:pic>
        <p:nvPicPr>
          <p:cNvPr id="5" name="Picture 9">
            <a:extLst>
              <a:ext uri="{FF2B5EF4-FFF2-40B4-BE49-F238E27FC236}">
                <a16:creationId xmlns:a16="http://schemas.microsoft.com/office/drawing/2014/main" id="{96573B12-915C-4384-B8C7-A7834D8D8CEB}"/>
              </a:ext>
            </a:extLst>
          </p:cNvPr>
          <p:cNvPicPr>
            <a:picLocks noChangeAspect="1"/>
          </p:cNvPicPr>
          <p:nvPr/>
        </p:nvPicPr>
        <p:blipFill>
          <a:blip r:embed="rId3"/>
          <a:srcRect l="76702" t="9843"/>
          <a:stretch>
            <a:fillRect/>
          </a:stretch>
        </p:blipFill>
        <p:spPr>
          <a:xfrm>
            <a:off x="11671239" y="123389"/>
            <a:ext cx="365281" cy="391088"/>
          </a:xfrm>
          <a:prstGeom prst="rect">
            <a:avLst/>
          </a:prstGeom>
        </p:spPr>
      </p:pic>
      <p:sp>
        <p:nvSpPr>
          <p:cNvPr id="7" name="Rectangle 6">
            <a:extLst>
              <a:ext uri="{FF2B5EF4-FFF2-40B4-BE49-F238E27FC236}">
                <a16:creationId xmlns:a16="http://schemas.microsoft.com/office/drawing/2014/main" id="{DDF1A695-41D2-45B3-BE6C-C6B300998E91}"/>
              </a:ext>
            </a:extLst>
          </p:cNvPr>
          <p:cNvSpPr/>
          <p:nvPr/>
        </p:nvSpPr>
        <p:spPr>
          <a:xfrm>
            <a:off x="5891729" y="626804"/>
            <a:ext cx="6183521" cy="6709529"/>
          </a:xfrm>
          <a:prstGeom prst="rect">
            <a:avLst/>
          </a:prstGeom>
        </p:spPr>
        <p:txBody>
          <a:bodyPr wrap="square">
            <a:spAutoFit/>
          </a:bodyPr>
          <a:lstStyle/>
          <a:p>
            <a:pPr algn="just" rtl="1"/>
            <a:r>
              <a:rPr lang="ar-LB" sz="1600" b="1" u="sng" spc="26" dirty="0">
                <a:solidFill>
                  <a:schemeClr val="accent5"/>
                </a:solidFill>
              </a:rPr>
              <a:t>المقررات</a:t>
            </a:r>
            <a:r>
              <a:rPr lang="ar-LB" sz="1400" b="1" spc="26" dirty="0">
                <a:solidFill>
                  <a:srgbClr val="175174"/>
                </a:solidFill>
              </a:rPr>
              <a:t>
تتألف مجموعة الأدوات من الوحدات والجلسات التالية التي يمكن استخدامها لإجراء تدريب إقليمي أو وطني:
</a:t>
            </a:r>
            <a:r>
              <a:rPr lang="ar-LB" sz="1400" b="1" spc="26" dirty="0">
                <a:solidFill>
                  <a:schemeClr val="accent5"/>
                </a:solidFill>
              </a:rPr>
              <a:t>1. </a:t>
            </a:r>
            <a:r>
              <a:rPr lang="ar-LB" sz="1600" b="1" spc="26" dirty="0">
                <a:solidFill>
                  <a:schemeClr val="accent5"/>
                </a:solidFill>
              </a:rPr>
              <a:t>ركائز مبادئ واخلاقيات العمل والنزاهة في الشأن العام </a:t>
            </a:r>
            <a:r>
              <a:rPr lang="ar-LB" sz="1400" b="1" spc="26" dirty="0">
                <a:solidFill>
                  <a:srgbClr val="175174"/>
                </a:solidFill>
              </a:rPr>
              <a:t>
    </a:t>
            </a:r>
            <a:r>
              <a:rPr lang="ar-LB" sz="1400" spc="26" dirty="0">
                <a:solidFill>
                  <a:srgbClr val="175174"/>
                </a:solidFill>
              </a:rPr>
              <a:t>1.1 تمرين كسر الجليد : كيف سيبدو عالم خال من الفساد؟
    1.2 أساسيات مبادئ واخلقيات العمل والنزاهة في الشان العام
    1.3 الشفافية والمساءلة
    1.4 فهم وتقييم الفساد </a:t>
            </a:r>
            <a:r>
              <a:rPr lang="ar-LB" sz="1400" b="1" spc="26" dirty="0">
                <a:solidFill>
                  <a:srgbClr val="175174"/>
                </a:solidFill>
              </a:rPr>
              <a:t>
</a:t>
            </a:r>
            <a:r>
              <a:rPr lang="ar-LB" sz="1400" b="1" spc="26" dirty="0">
                <a:solidFill>
                  <a:schemeClr val="accent5"/>
                </a:solidFill>
              </a:rPr>
              <a:t>2. </a:t>
            </a:r>
            <a:r>
              <a:rPr lang="ar-LB" sz="1600" b="1" spc="26" dirty="0">
                <a:solidFill>
                  <a:schemeClr val="accent5"/>
                </a:solidFill>
              </a:rPr>
              <a:t>مبادئ واخلاقيات العمل والنزاهة في الشان العام وفي المؤسسات والسياسات</a:t>
            </a:r>
            <a:r>
              <a:rPr lang="ar-LB" sz="1400" b="1" spc="26" dirty="0">
                <a:solidFill>
                  <a:srgbClr val="175174"/>
                </a:solidFill>
              </a:rPr>
              <a:t>
    </a:t>
            </a:r>
            <a:r>
              <a:rPr lang="ar-LB" sz="1400" spc="26" dirty="0">
                <a:solidFill>
                  <a:srgbClr val="175174"/>
                </a:solidFill>
              </a:rPr>
              <a:t>2.1 الأطر الدولية للنزاهة ومكافحة الفساد
    2.2 مؤسسات المساءلة
    2.3 آليات المساءلة الاجتماعية
    2.4 </a:t>
            </a:r>
            <a:r>
              <a:rPr lang="ar-MA" sz="1400" spc="26" dirty="0">
                <a:solidFill>
                  <a:srgbClr val="175174"/>
                </a:solidFill>
              </a:rPr>
              <a:t>قوانين</a:t>
            </a:r>
            <a:r>
              <a:rPr lang="ar-LB" sz="1400" spc="26" dirty="0">
                <a:solidFill>
                  <a:srgbClr val="175174"/>
                </a:solidFill>
              </a:rPr>
              <a:t> النزاهة
    2.5  كيفبة إدارة تضارب المصالح
    2.6 قواعد التبليغ عن الفساد</a:t>
            </a:r>
          </a:p>
          <a:p>
            <a:pPr algn="just" rtl="1"/>
            <a:r>
              <a:rPr lang="ar-LB" sz="1400" b="1" spc="26" dirty="0">
                <a:solidFill>
                  <a:schemeClr val="accent5"/>
                </a:solidFill>
              </a:rPr>
              <a:t>3</a:t>
            </a:r>
            <a:r>
              <a:rPr lang="ar-LB" sz="1600" b="1" spc="26" dirty="0">
                <a:solidFill>
                  <a:schemeClr val="accent5"/>
                </a:solidFill>
              </a:rPr>
              <a:t>. التغيير التنظيمي في المؤسسة لتعزيز مبادئ واخلاقيات العمل والنزاهة</a:t>
            </a:r>
            <a:r>
              <a:rPr lang="ar-LB" sz="1400" b="1" spc="26" dirty="0">
                <a:solidFill>
                  <a:srgbClr val="175174"/>
                </a:solidFill>
              </a:rPr>
              <a:t>
    </a:t>
            </a:r>
            <a:r>
              <a:rPr lang="ar-LB" sz="1400" spc="26" dirty="0">
                <a:solidFill>
                  <a:srgbClr val="175174"/>
                </a:solidFill>
              </a:rPr>
              <a:t>3.1 إدارة الموظفين على تطبيق النزاهة
    3.2 خلق ثقافة مبادئ واخلاقيات العمل والنزاهة في المنظمة
    3.3 </a:t>
            </a:r>
            <a:r>
              <a:rPr lang="ar-MA" sz="1400" spc="26" dirty="0">
                <a:solidFill>
                  <a:srgbClr val="175174"/>
                </a:solidFill>
              </a:rPr>
              <a:t>ضمان النزاهة في مجال</a:t>
            </a:r>
            <a:r>
              <a:rPr lang="ar-LB" sz="1400" spc="26" dirty="0">
                <a:solidFill>
                  <a:srgbClr val="175174"/>
                </a:solidFill>
              </a:rPr>
              <a:t> المشتريات العامة</a:t>
            </a:r>
          </a:p>
          <a:p>
            <a:pPr algn="just" rtl="1"/>
            <a:r>
              <a:rPr lang="ar-LB" sz="1400" b="1" spc="26" dirty="0">
                <a:solidFill>
                  <a:schemeClr val="accent5"/>
                </a:solidFill>
              </a:rPr>
              <a:t>4. </a:t>
            </a:r>
            <a:r>
              <a:rPr lang="ar-LB" sz="1600" b="1" spc="26" dirty="0">
                <a:solidFill>
                  <a:schemeClr val="accent5"/>
                </a:solidFill>
              </a:rPr>
              <a:t>السلوك الأخلاقي للفرد</a:t>
            </a:r>
            <a:r>
              <a:rPr lang="ar-LB" sz="1400" b="1" spc="26" dirty="0">
                <a:solidFill>
                  <a:srgbClr val="175174"/>
                </a:solidFill>
              </a:rPr>
              <a:t>
</a:t>
            </a:r>
            <a:r>
              <a:rPr lang="ar-LB" sz="1400" spc="26" dirty="0">
                <a:solidFill>
                  <a:srgbClr val="175174"/>
                </a:solidFill>
              </a:rPr>
              <a:t>    4.1 القيادة الأخلاقية
    4.2 تمرين: تقييم ومقاربة القيم الشخصية بتلك الشائعة في المؤسسة
    4.3 افكار سلوكية
    4.4 تمرين: كيفية تعزيز التغيير السلوكي المطلوب
    4.5 حوافز الموظفين
    4.6 تنمية القدرات والتدريب والتوجيه
</a:t>
            </a:r>
            <a:r>
              <a:rPr lang="ar-LB" sz="1400" spc="26" dirty="0">
                <a:solidFill>
                  <a:schemeClr val="accent5"/>
                </a:solidFill>
              </a:rPr>
              <a:t>5. </a:t>
            </a:r>
            <a:r>
              <a:rPr lang="ar-LB" sz="1400" b="1" spc="26" dirty="0">
                <a:solidFill>
                  <a:schemeClr val="accent5"/>
                </a:solidFill>
              </a:rPr>
              <a:t>وضع استراتيجية،خارطة طريق ،وخطة عمل لتعزيز مبادئ واخلاقيات العمل والنزاهة في الشأن العام</a:t>
            </a:r>
            <a:r>
              <a:rPr lang="ar-LB" sz="1400" b="1" spc="26" dirty="0">
                <a:solidFill>
                  <a:srgbClr val="175174"/>
                </a:solidFill>
              </a:rPr>
              <a:t>
</a:t>
            </a:r>
            <a:endParaRPr lang="en-GB" sz="1400" spc="26" dirty="0">
              <a:solidFill>
                <a:srgbClr val="175174"/>
              </a:solidFill>
            </a:endParaRPr>
          </a:p>
          <a:p>
            <a:pPr algn="just" rtl="1"/>
            <a:endParaRPr lang="en-US" sz="1400" dirty="0">
              <a:solidFill>
                <a:prstClr val="black"/>
              </a:solidFill>
            </a:endParaRPr>
          </a:p>
        </p:txBody>
      </p:sp>
      <p:sp>
        <p:nvSpPr>
          <p:cNvPr id="14" name="TextBox 16">
            <a:hlinkClick r:id="rId4"/>
            <a:extLst>
              <a:ext uri="{FF2B5EF4-FFF2-40B4-BE49-F238E27FC236}">
                <a16:creationId xmlns:a16="http://schemas.microsoft.com/office/drawing/2014/main" id="{D2A79CB7-135B-42D3-BC4D-B0317570B93A}"/>
              </a:ext>
            </a:extLst>
          </p:cNvPr>
          <p:cNvSpPr txBox="1"/>
          <p:nvPr/>
        </p:nvSpPr>
        <p:spPr>
          <a:xfrm>
            <a:off x="1672340" y="225936"/>
            <a:ext cx="7971777" cy="577081"/>
          </a:xfrm>
          <a:prstGeom prst="rect">
            <a:avLst/>
          </a:prstGeom>
        </p:spPr>
        <p:txBody>
          <a:bodyPr lIns="0" tIns="0" rIns="0" bIns="0" rtlCol="0" anchor="t">
            <a:spAutoFit/>
          </a:bodyPr>
          <a:lstStyle/>
          <a:p>
            <a:pPr algn="ctr">
              <a:lnSpc>
                <a:spcPts val="2333"/>
              </a:lnSpc>
            </a:pPr>
            <a:r>
              <a:rPr lang="ar-LB" altLang="zh-CN" b="1" dirty="0">
                <a:solidFill>
                  <a:srgbClr val="FFFFFF"/>
                </a:solidFill>
              </a:rPr>
              <a:t>الشفافية والمساءلة ومبادئ واخلقيات العمل في المؤسسات العامة
</a:t>
            </a:r>
            <a:endParaRPr lang="en-US" altLang="zh-CN" b="1" dirty="0">
              <a:solidFill>
                <a:srgbClr val="FFFFFF"/>
              </a:solidFill>
            </a:endParaRPr>
          </a:p>
        </p:txBody>
      </p:sp>
      <p:pic>
        <p:nvPicPr>
          <p:cNvPr id="15" name="Picture 6">
            <a:extLst>
              <a:ext uri="{FF2B5EF4-FFF2-40B4-BE49-F238E27FC236}">
                <a16:creationId xmlns:a16="http://schemas.microsoft.com/office/drawing/2014/main" id="{E12579E9-EA49-47C8-81FC-4F0845EFE7C8}"/>
              </a:ext>
            </a:extLst>
          </p:cNvPr>
          <p:cNvPicPr>
            <a:picLocks noChangeAspect="1"/>
          </p:cNvPicPr>
          <p:nvPr/>
        </p:nvPicPr>
        <p:blipFill>
          <a:blip r:embed="rId5"/>
          <a:srcRect t="3101" b="94515"/>
          <a:stretch>
            <a:fillRect/>
          </a:stretch>
        </p:blipFill>
        <p:spPr>
          <a:xfrm>
            <a:off x="-77348" y="6758376"/>
            <a:ext cx="12547175" cy="115523"/>
          </a:xfrm>
          <a:prstGeom prst="rect">
            <a:avLst/>
          </a:prstGeom>
        </p:spPr>
      </p:pic>
      <p:pic>
        <p:nvPicPr>
          <p:cNvPr id="13" name="Picture 18" descr="A large glass window&#10;&#10;Description automatically generated">
            <a:extLst>
              <a:ext uri="{FF2B5EF4-FFF2-40B4-BE49-F238E27FC236}">
                <a16:creationId xmlns:a16="http://schemas.microsoft.com/office/drawing/2014/main" id="{3C9FC782-9080-DA45-8A99-656947334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121" y="1337653"/>
            <a:ext cx="5615441" cy="4182694"/>
          </a:xfrm>
          <a:prstGeom prst="rect">
            <a:avLst/>
          </a:prstGeom>
        </p:spPr>
      </p:pic>
      <p:pic>
        <p:nvPicPr>
          <p:cNvPr id="17" name="Picture 16">
            <a:extLst>
              <a:ext uri="{FF2B5EF4-FFF2-40B4-BE49-F238E27FC236}">
                <a16:creationId xmlns:a16="http://schemas.microsoft.com/office/drawing/2014/main" id="{5A70A75B-97A5-4B79-80C6-4954C9125C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51937" y="72549"/>
            <a:ext cx="1735445" cy="567015"/>
          </a:xfrm>
          <a:prstGeom prst="rect">
            <a:avLst/>
          </a:prstGeom>
        </p:spPr>
      </p:pic>
    </p:spTree>
    <p:extLst>
      <p:ext uri="{BB962C8B-B14F-4D97-AF65-F5344CB8AC3E}">
        <p14:creationId xmlns:p14="http://schemas.microsoft.com/office/powerpoint/2010/main" val="479746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2">
            <a:extLst>
              <a:ext uri="{FF2B5EF4-FFF2-40B4-BE49-F238E27FC236}">
                <a16:creationId xmlns:a16="http://schemas.microsoft.com/office/drawing/2014/main" id="{0007D2AD-9CCA-496C-8168-8D23E70DD7D3}"/>
              </a:ext>
            </a:extLst>
          </p:cNvPr>
          <p:cNvGrpSpPr/>
          <p:nvPr/>
        </p:nvGrpSpPr>
        <p:grpSpPr>
          <a:xfrm>
            <a:off x="79368" y="733396"/>
            <a:ext cx="5606474" cy="6072575"/>
            <a:chOff x="185848" y="0"/>
            <a:chExt cx="6912288" cy="6350000"/>
          </a:xfrm>
        </p:grpSpPr>
        <p:sp>
          <p:nvSpPr>
            <p:cNvPr id="19" name="Freeform 3">
              <a:extLst>
                <a:ext uri="{FF2B5EF4-FFF2-40B4-BE49-F238E27FC236}">
                  <a16:creationId xmlns:a16="http://schemas.microsoft.com/office/drawing/2014/main" id="{1A98871D-0E8D-4BC7-9A3D-DD06FE5BFE10}"/>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pic>
        <p:nvPicPr>
          <p:cNvPr id="4" name="Picture 4"/>
          <p:cNvPicPr>
            <a:picLocks noChangeAspect="1"/>
          </p:cNvPicPr>
          <p:nvPr/>
        </p:nvPicPr>
        <p:blipFill>
          <a:blip r:embed="rId2"/>
          <a:srcRect l="363" r="1311" b="88763"/>
          <a:stretch>
            <a:fillRect/>
          </a:stretch>
        </p:blipFill>
        <p:spPr>
          <a:xfrm>
            <a:off x="1" y="0"/>
            <a:ext cx="12192000" cy="685800"/>
          </a:xfrm>
          <a:prstGeom prst="rect">
            <a:avLst/>
          </a:prstGeom>
        </p:spPr>
      </p:pic>
      <p:sp>
        <p:nvSpPr>
          <p:cNvPr id="5" name="AutoShape 5"/>
          <p:cNvSpPr/>
          <p:nvPr/>
        </p:nvSpPr>
        <p:spPr>
          <a:xfrm>
            <a:off x="0" y="0"/>
            <a:ext cx="12192000" cy="685800"/>
          </a:xfrm>
          <a:prstGeom prst="rect">
            <a:avLst/>
          </a:prstGeom>
          <a:solidFill>
            <a:srgbClr val="175174"/>
          </a:solidFill>
        </p:spPr>
        <p:txBody>
          <a:bodyPr/>
          <a:lstStyle/>
          <a:p>
            <a:endParaRPr lang="de-DE" dirty="0"/>
          </a:p>
        </p:txBody>
      </p:sp>
      <p:pic>
        <p:nvPicPr>
          <p:cNvPr id="6" name="Picture 6"/>
          <p:cNvPicPr>
            <a:picLocks noChangeAspect="1"/>
          </p:cNvPicPr>
          <p:nvPr/>
        </p:nvPicPr>
        <p:blipFill>
          <a:blip r:embed="rId3"/>
          <a:srcRect t="3101" b="94515"/>
          <a:stretch>
            <a:fillRect/>
          </a:stretch>
        </p:blipFill>
        <p:spPr>
          <a:xfrm>
            <a:off x="-77348" y="6758376"/>
            <a:ext cx="12547175" cy="115523"/>
          </a:xfrm>
          <a:prstGeom prst="rect">
            <a:avLst/>
          </a:prstGeom>
        </p:spPr>
      </p:pic>
      <p:pic>
        <p:nvPicPr>
          <p:cNvPr id="9" name="Picture 9"/>
          <p:cNvPicPr>
            <a:picLocks noChangeAspect="1"/>
          </p:cNvPicPr>
          <p:nvPr/>
        </p:nvPicPr>
        <p:blipFill>
          <a:blip r:embed="rId4"/>
          <a:srcRect/>
          <a:stretch>
            <a:fillRect/>
          </a:stretch>
        </p:blipFill>
        <p:spPr>
          <a:xfrm>
            <a:off x="116750" y="171323"/>
            <a:ext cx="1687643" cy="343154"/>
          </a:xfrm>
          <a:prstGeom prst="rect">
            <a:avLst/>
          </a:prstGeom>
        </p:spPr>
      </p:pic>
      <p:pic>
        <p:nvPicPr>
          <p:cNvPr id="10" name="Picture 10"/>
          <p:cNvPicPr>
            <a:picLocks noChangeAspect="1"/>
          </p:cNvPicPr>
          <p:nvPr/>
        </p:nvPicPr>
        <p:blipFill>
          <a:blip r:embed="rId5"/>
          <a:srcRect l="76702" t="9843"/>
          <a:stretch>
            <a:fillRect/>
          </a:stretch>
        </p:blipFill>
        <p:spPr>
          <a:xfrm>
            <a:off x="11671239" y="123389"/>
            <a:ext cx="365281" cy="391088"/>
          </a:xfrm>
          <a:prstGeom prst="rect">
            <a:avLst/>
          </a:prstGeom>
        </p:spPr>
      </p:pic>
      <p:sp>
        <p:nvSpPr>
          <p:cNvPr id="11" name="AutoShape 11"/>
          <p:cNvSpPr/>
          <p:nvPr/>
        </p:nvSpPr>
        <p:spPr>
          <a:xfrm>
            <a:off x="5737698" y="800169"/>
            <a:ext cx="6314724" cy="665858"/>
          </a:xfrm>
          <a:prstGeom prst="rect">
            <a:avLst/>
          </a:prstGeom>
          <a:solidFill>
            <a:srgbClr val="942469"/>
          </a:solidFill>
        </p:spPr>
      </p:sp>
      <p:sp>
        <p:nvSpPr>
          <p:cNvPr id="13" name="TextBox 13"/>
          <p:cNvSpPr txBox="1"/>
          <p:nvPr/>
        </p:nvSpPr>
        <p:spPr>
          <a:xfrm>
            <a:off x="5784676" y="1632342"/>
            <a:ext cx="6314724" cy="4424288"/>
          </a:xfrm>
          <a:prstGeom prst="rect">
            <a:avLst/>
          </a:prstGeom>
        </p:spPr>
        <p:txBody>
          <a:bodyPr wrap="square" lIns="0" tIns="0" rIns="0" bIns="0" rtlCol="0" anchor="t">
            <a:spAutoFit/>
          </a:bodyPr>
          <a:lstStyle/>
          <a:p>
            <a:pPr algn="r" rtl="1">
              <a:lnSpc>
                <a:spcPts val="1493"/>
              </a:lnSpc>
            </a:pPr>
            <a:r>
              <a:rPr lang="ar-LB" sz="1350" b="1" spc="26" dirty="0">
                <a:solidFill>
                  <a:srgbClr val="175174"/>
                </a:solidFill>
              </a:rPr>
              <a:t>أهداف التنمية المستدامة ذات الصلة: أهداف التنمية المستدامة 16و 17.14.1
</a:t>
            </a:r>
            <a:r>
              <a:rPr lang="ar-LB" sz="1350" b="1" spc="26" dirty="0">
                <a:solidFill>
                  <a:schemeClr val="accent5"/>
                </a:solidFill>
              </a:rPr>
              <a:t>كلمات دالة: اتساق السياسات</a:t>
            </a:r>
            <a:r>
              <a:rPr lang="ar-LB" sz="1350" b="1" spc="26" dirty="0">
                <a:solidFill>
                  <a:srgbClr val="175174"/>
                </a:solidFill>
              </a:rPr>
              <a:t>
</a:t>
            </a:r>
          </a:p>
          <a:p>
            <a:pPr algn="r" rtl="1">
              <a:lnSpc>
                <a:spcPts val="1493"/>
              </a:lnSpc>
            </a:pPr>
            <a:r>
              <a:rPr lang="ar-LB" sz="1350" b="1" u="sng" spc="26" dirty="0">
                <a:solidFill>
                  <a:schemeClr val="accent5"/>
                </a:solidFill>
              </a:rPr>
              <a:t>الهدف: </a:t>
            </a:r>
          </a:p>
          <a:p>
            <a:pPr algn="r" rtl="1">
              <a:lnSpc>
                <a:spcPts val="1493"/>
              </a:lnSpc>
            </a:pPr>
            <a:r>
              <a:rPr lang="ar-LB" sz="1350" b="1" spc="26" dirty="0">
                <a:solidFill>
                  <a:srgbClr val="175174"/>
                </a:solidFill>
              </a:rPr>
              <a:t>الهدف الرئيسي هو دعم الدول الأعضاء في الأمم المتحدة لتطوير قدرات الحوكمة والترتيبات المؤسسية من اجل اتساق السياسات. وتركز مجموعة الأدوات على قدرة المؤسسات العامة لإطلاق وقيادة التخطيط المدمج، صنع السياسات، إتخاذ القرار،التنفيذ،الرصد والتقييم، ومواءمة الميزانيات على المستوى الحكومي. وتهدف مجموعة الأدوات إلى دعم بناء قدرات الحكومات والمجتمع سويا من خلال التمعن في الدور الأساسي الذي تلعبه </a:t>
            </a:r>
            <a:r>
              <a:rPr lang="ar-LB" sz="1400" b="1" spc="26" dirty="0">
                <a:solidFill>
                  <a:srgbClr val="175174"/>
                </a:solidFill>
              </a:rPr>
              <a:t>اية </a:t>
            </a:r>
            <a:r>
              <a:rPr lang="ar-LB" sz="1350" b="1" spc="26" dirty="0">
                <a:solidFill>
                  <a:srgbClr val="175174"/>
                </a:solidFill>
              </a:rPr>
              <a:t>استراتيجية لتنفيذ أهداف التنمية المستدامة، وكذلك أدوار ومسؤوليات مختلف مؤسسات الحكومة والجهات الفاعلة غير الحكومية المعنية، وكيفية التنسيق مع بعضهم البعض. كما تتناول مجموعة الأدوات الموارد البشرية والمالية والتكنولوجية اللازمة لتعزيز تلك المؤسسات.
</a:t>
            </a:r>
          </a:p>
          <a:p>
            <a:pPr algn="r" rtl="1">
              <a:lnSpc>
                <a:spcPts val="1493"/>
              </a:lnSpc>
            </a:pPr>
            <a:r>
              <a:rPr lang="ar-LB" sz="1350" b="1" u="sng" spc="26" dirty="0">
                <a:solidFill>
                  <a:schemeClr val="accent5"/>
                </a:solidFill>
              </a:rPr>
              <a:t>مع انتهاء الدورة بنجاح، سيتمكّن المتدربون من:  </a:t>
            </a:r>
            <a:r>
              <a:rPr lang="ar-LB" sz="1350" b="1" spc="26" dirty="0">
                <a:solidFill>
                  <a:srgbClr val="175174"/>
                </a:solidFill>
              </a:rPr>
              <a:t>
- فهم أهمية الترتيبات المؤسسية لاتساق السياسات في تنفيذ خطة 2030.
- اكتساب الأدوات والاساليب المتاحة لاستخدامها وتمكين المتدربون من تحديد، وجمع المعلومات الكمية، والنظر في المقايضات وتضافرأهداف التنمية المستدامة في صنع السياسات واتخاذ القرار والتنفيذ والمراجعة.
- إجراء تقييم للاحتياجات المؤسسية من اجل تحديد الثغرات الرئيسية التي يجب سدها لتحسين التماسك المؤسسي على الصعيد الوطني.
- تكوين افكار عن مختلف المكونات الاساسية والمؤشرات لتماسك السياسات كمدخل في تحسين نهج الحكومة/النهج المتكامل.
- وضع استراتيجية وخارطة طريق للتغيير المؤسسي في عملية دعم اتساق السياسات وتنفيذ الإجراءات الداعمة للتماسك المؤسسي.
</a:t>
            </a:r>
            <a:endParaRPr lang="en-US" altLang="zh-CN" sz="1350" spc="26" dirty="0">
              <a:solidFill>
                <a:srgbClr val="175174"/>
              </a:solidFill>
            </a:endParaRPr>
          </a:p>
        </p:txBody>
      </p:sp>
      <p:sp>
        <p:nvSpPr>
          <p:cNvPr id="15" name="TextBox 15">
            <a:hlinkClick r:id="rId6"/>
          </p:cNvPr>
          <p:cNvSpPr txBox="1"/>
          <p:nvPr/>
        </p:nvSpPr>
        <p:spPr>
          <a:xfrm>
            <a:off x="5860822" y="853884"/>
            <a:ext cx="6056016" cy="794705"/>
          </a:xfrm>
          <a:prstGeom prst="rect">
            <a:avLst/>
          </a:prstGeom>
        </p:spPr>
        <p:txBody>
          <a:bodyPr wrap="square" lIns="0" tIns="0" rIns="0" bIns="0" rtlCol="0" anchor="t">
            <a:spAutoFit/>
          </a:bodyPr>
          <a:lstStyle/>
          <a:p>
            <a:pPr algn="ctr">
              <a:lnSpc>
                <a:spcPts val="2053"/>
              </a:lnSpc>
            </a:pPr>
            <a:r>
              <a:rPr lang="ar-LB" sz="1600" b="1" dirty="0">
                <a:solidFill>
                  <a:srgbClr val="FFFFFF"/>
                </a:solidFill>
              </a:rPr>
              <a:t>تعزيز الترتيبات المؤسسية وقدرات الحوكمة </a:t>
            </a:r>
          </a:p>
          <a:p>
            <a:pPr algn="ctr">
              <a:lnSpc>
                <a:spcPts val="2053"/>
              </a:lnSpc>
            </a:pPr>
            <a:r>
              <a:rPr lang="ar-LB" sz="1600" b="1" dirty="0">
                <a:solidFill>
                  <a:srgbClr val="FFFFFF"/>
                </a:solidFill>
              </a:rPr>
              <a:t>من أجل اتساق السياسات
</a:t>
            </a:r>
            <a:endParaRPr lang="en-US" sz="1600" b="1" dirty="0">
              <a:solidFill>
                <a:srgbClr val="FFFFFF"/>
              </a:solidFill>
            </a:endParaRPr>
          </a:p>
        </p:txBody>
      </p:sp>
      <p:pic>
        <p:nvPicPr>
          <p:cNvPr id="2050" name="Picture 2" descr="policy coherence">
            <a:extLst>
              <a:ext uri="{FF2B5EF4-FFF2-40B4-BE49-F238E27FC236}">
                <a16:creationId xmlns:a16="http://schemas.microsoft.com/office/drawing/2014/main" id="{99D38A53-016F-455E-970D-19C24A89D8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513" y="1496529"/>
            <a:ext cx="5710184" cy="42990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6">
            <a:hlinkClick r:id="rId8"/>
            <a:extLst>
              <a:ext uri="{FF2B5EF4-FFF2-40B4-BE49-F238E27FC236}">
                <a16:creationId xmlns:a16="http://schemas.microsoft.com/office/drawing/2014/main" id="{7233D121-1AE0-4179-92CD-645E32D32B5F}"/>
              </a:ext>
            </a:extLst>
          </p:cNvPr>
          <p:cNvSpPr txBox="1"/>
          <p:nvPr/>
        </p:nvSpPr>
        <p:spPr>
          <a:xfrm>
            <a:off x="1804393" y="78460"/>
            <a:ext cx="7971777" cy="872034"/>
          </a:xfrm>
          <a:prstGeom prst="rect">
            <a:avLst/>
          </a:prstGeom>
        </p:spPr>
        <p:txBody>
          <a:bodyPr lIns="0" tIns="0" rIns="0" bIns="0" rtlCol="0" anchor="t">
            <a:spAutoFit/>
          </a:bodyPr>
          <a:lstStyle/>
          <a:p>
            <a:pPr algn="ctr">
              <a:lnSpc>
                <a:spcPts val="2333"/>
              </a:lnSpc>
            </a:pPr>
            <a:r>
              <a:rPr lang="ar-LB" sz="1600" b="1" spc="93" dirty="0">
                <a:solidFill>
                  <a:srgbClr val="FFFFFF"/>
                </a:solidFill>
              </a:rPr>
              <a:t>منهاج الحوكمة لتحقيق هداف التنمية المستدامة </a:t>
            </a:r>
            <a:r>
              <a:rPr lang="ar-LB" b="1" spc="93" dirty="0">
                <a:solidFill>
                  <a:srgbClr val="FFFFFF"/>
                </a:solidFill>
              </a:rPr>
              <a:t>
</a:t>
            </a:r>
            <a:r>
              <a:rPr lang="ar-LB" sz="1600" b="1" spc="93" dirty="0">
                <a:solidFill>
                  <a:srgbClr val="FFFFFF"/>
                </a:solidFill>
              </a:rPr>
              <a:t>تدريب المدربين على تطوير القدرات </a:t>
            </a:r>
            <a:r>
              <a:rPr lang="ar-LB" b="1" spc="93" dirty="0">
                <a:solidFill>
                  <a:srgbClr val="FFFFFF"/>
                </a:solidFill>
              </a:rPr>
              <a:t>
</a:t>
            </a:r>
            <a:endParaRPr lang="en-US" b="1" spc="93" dirty="0">
              <a:solidFill>
                <a:srgbClr val="FFFFFF"/>
              </a:solidFill>
            </a:endParaRPr>
          </a:p>
        </p:txBody>
      </p:sp>
      <p:sp>
        <p:nvSpPr>
          <p:cNvPr id="14" name="文本框 13">
            <a:hlinkClick r:id="rId9"/>
            <a:extLst>
              <a:ext uri="{FF2B5EF4-FFF2-40B4-BE49-F238E27FC236}">
                <a16:creationId xmlns:a16="http://schemas.microsoft.com/office/drawing/2014/main" id="{96C4A649-7EB5-412D-BDAC-A740B3887C1C}"/>
              </a:ext>
            </a:extLst>
          </p:cNvPr>
          <p:cNvSpPr txBox="1"/>
          <p:nvPr/>
        </p:nvSpPr>
        <p:spPr>
          <a:xfrm>
            <a:off x="7932350" y="6381214"/>
            <a:ext cx="4271897" cy="523220"/>
          </a:xfrm>
          <a:prstGeom prst="rect">
            <a:avLst/>
          </a:prstGeom>
          <a:noFill/>
        </p:spPr>
        <p:txBody>
          <a:bodyPr wrap="square" rtlCol="0">
            <a:spAutoFit/>
          </a:bodyPr>
          <a:lstStyle/>
          <a:p>
            <a:r>
              <a:rPr lang="ar-LB" altLang="zh-CN" sz="1200" b="1" spc="26" dirty="0">
                <a:solidFill>
                  <a:srgbClr val="175174"/>
                </a:solidFill>
                <a:ea typeface="Roboto" panose="02000000000000000000" pitchFamily="2" charset="0"/>
              </a:rPr>
              <a:t>فيديو مجموعة الأدوات متاح على شبكة الأمم المتحدة للإدارة العامة</a:t>
            </a:r>
            <a:r>
              <a:rPr lang="ar-LB" altLang="zh-CN" sz="1400" b="1" spc="26" dirty="0">
                <a:solidFill>
                  <a:srgbClr val="175174"/>
                </a:solidFill>
                <a:ea typeface="Roboto" panose="02000000000000000000" pitchFamily="2" charset="0"/>
              </a:rPr>
              <a:t>
</a:t>
            </a:r>
            <a:endParaRPr lang="zh-CN" altLang="en-US" sz="1400" b="1" spc="26" dirty="0">
              <a:solidFill>
                <a:srgbClr val="175174"/>
              </a:solidFill>
            </a:endParaRPr>
          </a:p>
        </p:txBody>
      </p:sp>
      <p:pic>
        <p:nvPicPr>
          <p:cNvPr id="16" name="Picture 15">
            <a:extLst>
              <a:ext uri="{FF2B5EF4-FFF2-40B4-BE49-F238E27FC236}">
                <a16:creationId xmlns:a16="http://schemas.microsoft.com/office/drawing/2014/main" id="{5E96C478-59B3-4DAA-AB99-1B5FC2CA23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88833" y="70862"/>
            <a:ext cx="1735445" cy="567015"/>
          </a:xfrm>
          <a:prstGeom prst="rect">
            <a:avLst/>
          </a:prstGeom>
        </p:spPr>
      </p:pic>
    </p:spTree>
    <p:extLst>
      <p:ext uri="{BB962C8B-B14F-4D97-AF65-F5344CB8AC3E}">
        <p14:creationId xmlns:p14="http://schemas.microsoft.com/office/powerpoint/2010/main" val="2358749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
            <a:extLst>
              <a:ext uri="{FF2B5EF4-FFF2-40B4-BE49-F238E27FC236}">
                <a16:creationId xmlns:a16="http://schemas.microsoft.com/office/drawing/2014/main" id="{4CE27164-6FFE-467F-B8E1-049358A91D93}"/>
              </a:ext>
            </a:extLst>
          </p:cNvPr>
          <p:cNvSpPr/>
          <p:nvPr/>
        </p:nvSpPr>
        <p:spPr>
          <a:xfrm>
            <a:off x="0" y="0"/>
            <a:ext cx="12192000" cy="685800"/>
          </a:xfrm>
          <a:prstGeom prst="rect">
            <a:avLst/>
          </a:prstGeom>
          <a:solidFill>
            <a:srgbClr val="175174"/>
          </a:solidFill>
        </p:spPr>
      </p:sp>
      <p:pic>
        <p:nvPicPr>
          <p:cNvPr id="4" name="Picture 8">
            <a:extLst>
              <a:ext uri="{FF2B5EF4-FFF2-40B4-BE49-F238E27FC236}">
                <a16:creationId xmlns:a16="http://schemas.microsoft.com/office/drawing/2014/main" id="{D14120A3-F290-468F-B9E9-902FABE6923B}"/>
              </a:ext>
            </a:extLst>
          </p:cNvPr>
          <p:cNvPicPr>
            <a:picLocks noChangeAspect="1"/>
          </p:cNvPicPr>
          <p:nvPr/>
        </p:nvPicPr>
        <p:blipFill>
          <a:blip r:embed="rId2"/>
          <a:srcRect/>
          <a:stretch>
            <a:fillRect/>
          </a:stretch>
        </p:blipFill>
        <p:spPr>
          <a:xfrm>
            <a:off x="116750" y="171323"/>
            <a:ext cx="1687643" cy="343154"/>
          </a:xfrm>
          <a:prstGeom prst="rect">
            <a:avLst/>
          </a:prstGeom>
        </p:spPr>
      </p:pic>
      <p:pic>
        <p:nvPicPr>
          <p:cNvPr id="5" name="Picture 9">
            <a:extLst>
              <a:ext uri="{FF2B5EF4-FFF2-40B4-BE49-F238E27FC236}">
                <a16:creationId xmlns:a16="http://schemas.microsoft.com/office/drawing/2014/main" id="{96573B12-915C-4384-B8C7-A7834D8D8CEB}"/>
              </a:ext>
            </a:extLst>
          </p:cNvPr>
          <p:cNvPicPr>
            <a:picLocks noChangeAspect="1"/>
          </p:cNvPicPr>
          <p:nvPr/>
        </p:nvPicPr>
        <p:blipFill>
          <a:blip r:embed="rId3"/>
          <a:srcRect l="76702" t="9843"/>
          <a:stretch>
            <a:fillRect/>
          </a:stretch>
        </p:blipFill>
        <p:spPr>
          <a:xfrm>
            <a:off x="11671239" y="123389"/>
            <a:ext cx="365281" cy="391088"/>
          </a:xfrm>
          <a:prstGeom prst="rect">
            <a:avLst/>
          </a:prstGeom>
        </p:spPr>
      </p:pic>
      <p:sp>
        <p:nvSpPr>
          <p:cNvPr id="7" name="Rectangle 6">
            <a:extLst>
              <a:ext uri="{FF2B5EF4-FFF2-40B4-BE49-F238E27FC236}">
                <a16:creationId xmlns:a16="http://schemas.microsoft.com/office/drawing/2014/main" id="{DDF1A695-41D2-45B3-BE6C-C6B300998E91}"/>
              </a:ext>
            </a:extLst>
          </p:cNvPr>
          <p:cNvSpPr/>
          <p:nvPr/>
        </p:nvSpPr>
        <p:spPr>
          <a:xfrm>
            <a:off x="5959532" y="720134"/>
            <a:ext cx="6232468" cy="5183407"/>
          </a:xfrm>
          <a:prstGeom prst="rect">
            <a:avLst/>
          </a:prstGeom>
        </p:spPr>
        <p:txBody>
          <a:bodyPr wrap="square">
            <a:spAutoFit/>
          </a:bodyPr>
          <a:lstStyle/>
          <a:p>
            <a:pPr algn="just" rtl="1">
              <a:lnSpc>
                <a:spcPct val="150000"/>
              </a:lnSpc>
              <a:spcBef>
                <a:spcPts val="600"/>
              </a:spcBef>
              <a:spcAft>
                <a:spcPts val="1000"/>
              </a:spcAft>
            </a:pPr>
            <a:r>
              <a:rPr lang="ar-LB" sz="1600" b="1" spc="26" dirty="0">
                <a:solidFill>
                  <a:schemeClr val="accent5"/>
                </a:solidFill>
              </a:rPr>
              <a:t>المقرارات</a:t>
            </a:r>
            <a:r>
              <a:rPr lang="ar-LB" sz="1400" b="1" spc="26" dirty="0">
                <a:solidFill>
                  <a:srgbClr val="175174"/>
                </a:solidFill>
              </a:rPr>
              <a:t>
1. الترتيبات المؤسسية بغية تنفيذ خطة 2030
2. تحديد جهوزية المؤسسات من اجل إتساق السياسات (سياسات متسقة)
3. التخطيط لتنفيذ أهداف التنمية المستدامة: خطط التنمية الوطنية وغيرها
4. الميزانية القائمة على الأداء وأدوات الجودة التنظيمية لتحقيق اهداف التنمية المستدامة
5. تغيير الثقافة السياسية والإدارية من أجل اتساق السياسات (سياسات متسقة) 
6. مشاركة أصحاب المصلحة في دورة سياسة </a:t>
            </a:r>
            <a:r>
              <a:rPr lang="ar-LB" sz="1400" b="1" spc="26" dirty="0">
                <a:solidFill>
                  <a:srgbClr val="175174"/>
                </a:solidFill>
                <a:cs typeface="Arial" panose="020B0604020202020204" pitchFamily="34" charset="0"/>
              </a:rPr>
              <a:t>أهداف التنمية المستدامة</a:t>
            </a:r>
            <a:r>
              <a:rPr lang="en-GB" sz="1400" b="1" spc="26" dirty="0">
                <a:solidFill>
                  <a:srgbClr val="175174"/>
                </a:solidFill>
                <a:cs typeface="Arial" panose="020B0604020202020204" pitchFamily="34" charset="0"/>
              </a:rPr>
              <a:t>
</a:t>
            </a:r>
            <a:r>
              <a:rPr lang="ar-LB" sz="1400" b="1" spc="26" dirty="0">
                <a:solidFill>
                  <a:srgbClr val="175174"/>
                </a:solidFill>
                <a:cs typeface="Arial" panose="020B0604020202020204" pitchFamily="34" charset="0"/>
              </a:rPr>
              <a:t>7. هل </a:t>
            </a:r>
            <a:r>
              <a:rPr lang="ar-LB" sz="1400" b="1" spc="26" dirty="0">
                <a:solidFill>
                  <a:srgbClr val="175174"/>
                </a:solidFill>
              </a:rPr>
              <a:t>تماسك السياسات على المسار الصحيح؟ الرصد، الإبلاغ، مرحلة ما بعد التقييم (الاسبق)
8. تماسك السياسات والحوكمة متعددة الابعاد: من التعاون المحلي إلى الوطني والدولي
</a:t>
            </a:r>
            <a:endParaRPr lang="en-GB" sz="1400" spc="26" dirty="0">
              <a:solidFill>
                <a:srgbClr val="175174"/>
              </a:solidFill>
              <a:cs typeface="Arial" panose="020B0604020202020204" pitchFamily="34" charset="0"/>
            </a:endParaRPr>
          </a:p>
        </p:txBody>
      </p:sp>
      <p:grpSp>
        <p:nvGrpSpPr>
          <p:cNvPr id="8" name="Group 2">
            <a:extLst>
              <a:ext uri="{FF2B5EF4-FFF2-40B4-BE49-F238E27FC236}">
                <a16:creationId xmlns:a16="http://schemas.microsoft.com/office/drawing/2014/main" id="{ADC03960-82EB-4D67-A872-7C4FE28C84A7}"/>
              </a:ext>
            </a:extLst>
          </p:cNvPr>
          <p:cNvGrpSpPr/>
          <p:nvPr/>
        </p:nvGrpSpPr>
        <p:grpSpPr>
          <a:xfrm>
            <a:off x="116750" y="755086"/>
            <a:ext cx="5626099" cy="5962940"/>
            <a:chOff x="185848" y="0"/>
            <a:chExt cx="6912288" cy="6350000"/>
          </a:xfrm>
        </p:grpSpPr>
        <p:sp>
          <p:nvSpPr>
            <p:cNvPr id="9" name="Freeform 3">
              <a:extLst>
                <a:ext uri="{FF2B5EF4-FFF2-40B4-BE49-F238E27FC236}">
                  <a16:creationId xmlns:a16="http://schemas.microsoft.com/office/drawing/2014/main" id="{BFE67C39-B5E7-4E02-8214-E36CC07422FA}"/>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pic>
        <p:nvPicPr>
          <p:cNvPr id="13" name="Picture 12">
            <a:extLst>
              <a:ext uri="{FF2B5EF4-FFF2-40B4-BE49-F238E27FC236}">
                <a16:creationId xmlns:a16="http://schemas.microsoft.com/office/drawing/2014/main" id="{FF8BA99C-09B5-8244-9495-0CB37074B0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6749" y="1088871"/>
            <a:ext cx="5626099" cy="4098557"/>
          </a:xfrm>
          <a:prstGeom prst="rect">
            <a:avLst/>
          </a:prstGeom>
          <a:noFill/>
          <a:ln>
            <a:noFill/>
          </a:ln>
        </p:spPr>
      </p:pic>
      <p:sp>
        <p:nvSpPr>
          <p:cNvPr id="14" name="TextBox 14">
            <a:hlinkClick r:id="rId5"/>
            <a:extLst>
              <a:ext uri="{FF2B5EF4-FFF2-40B4-BE49-F238E27FC236}">
                <a16:creationId xmlns:a16="http://schemas.microsoft.com/office/drawing/2014/main" id="{F9FCA145-7D3E-4D86-B10B-197CCAB87E5E}"/>
              </a:ext>
            </a:extLst>
          </p:cNvPr>
          <p:cNvSpPr txBox="1"/>
          <p:nvPr/>
        </p:nvSpPr>
        <p:spPr>
          <a:xfrm>
            <a:off x="1587685" y="101781"/>
            <a:ext cx="8743693" cy="807913"/>
          </a:xfrm>
          <a:prstGeom prst="rect">
            <a:avLst/>
          </a:prstGeom>
        </p:spPr>
        <p:txBody>
          <a:bodyPr wrap="square" lIns="0" tIns="0" rIns="0" bIns="0" rtlCol="0" anchor="t">
            <a:spAutoFit/>
          </a:bodyPr>
          <a:lstStyle/>
          <a:p>
            <a:pPr algn="ctr">
              <a:lnSpc>
                <a:spcPts val="2053"/>
              </a:lnSpc>
            </a:pPr>
            <a:r>
              <a:rPr lang="ar-LB" altLang="zh-CN" b="1" dirty="0">
                <a:solidFill>
                  <a:srgbClr val="FFFFFF"/>
                </a:solidFill>
              </a:rPr>
              <a:t>تعزيز الترتيبات المؤسساتية وقدرات الحوكمة 
من أجل تماسك السياسات
</a:t>
            </a:r>
            <a:endParaRPr lang="en-US" altLang="zh-CN" b="1" dirty="0">
              <a:solidFill>
                <a:srgbClr val="FFFFFF"/>
              </a:solidFill>
            </a:endParaRPr>
          </a:p>
        </p:txBody>
      </p:sp>
      <p:pic>
        <p:nvPicPr>
          <p:cNvPr id="15" name="Picture 6">
            <a:extLst>
              <a:ext uri="{FF2B5EF4-FFF2-40B4-BE49-F238E27FC236}">
                <a16:creationId xmlns:a16="http://schemas.microsoft.com/office/drawing/2014/main" id="{40E3CF0A-5BB9-4578-B835-04DD9C622760}"/>
              </a:ext>
            </a:extLst>
          </p:cNvPr>
          <p:cNvPicPr>
            <a:picLocks noChangeAspect="1"/>
          </p:cNvPicPr>
          <p:nvPr/>
        </p:nvPicPr>
        <p:blipFill>
          <a:blip r:embed="rId6"/>
          <a:srcRect t="3101" b="94515"/>
          <a:stretch>
            <a:fillRect/>
          </a:stretch>
        </p:blipFill>
        <p:spPr>
          <a:xfrm>
            <a:off x="-77348" y="6758376"/>
            <a:ext cx="12547175" cy="115523"/>
          </a:xfrm>
          <a:prstGeom prst="rect">
            <a:avLst/>
          </a:prstGeom>
        </p:spPr>
      </p:pic>
      <p:pic>
        <p:nvPicPr>
          <p:cNvPr id="11" name="Picture 10">
            <a:extLst>
              <a:ext uri="{FF2B5EF4-FFF2-40B4-BE49-F238E27FC236}">
                <a16:creationId xmlns:a16="http://schemas.microsoft.com/office/drawing/2014/main" id="{57C674FF-D7CA-4464-8358-61EE38D435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6573" y="59392"/>
            <a:ext cx="1735445" cy="567015"/>
          </a:xfrm>
          <a:prstGeom prst="rect">
            <a:avLst/>
          </a:prstGeom>
        </p:spPr>
      </p:pic>
    </p:spTree>
    <p:extLst>
      <p:ext uri="{BB962C8B-B14F-4D97-AF65-F5344CB8AC3E}">
        <p14:creationId xmlns:p14="http://schemas.microsoft.com/office/powerpoint/2010/main" val="3482522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id="{118F851B-7C51-475A-9AAA-584FC2AF1FA1}"/>
              </a:ext>
            </a:extLst>
          </p:cNvPr>
          <p:cNvGrpSpPr/>
          <p:nvPr/>
        </p:nvGrpSpPr>
        <p:grpSpPr>
          <a:xfrm>
            <a:off x="126845" y="685801"/>
            <a:ext cx="5606474" cy="6072575"/>
            <a:chOff x="185848" y="0"/>
            <a:chExt cx="6912288" cy="6350000"/>
          </a:xfrm>
        </p:grpSpPr>
        <p:sp>
          <p:nvSpPr>
            <p:cNvPr id="16" name="Freeform 3">
              <a:extLst>
                <a:ext uri="{FF2B5EF4-FFF2-40B4-BE49-F238E27FC236}">
                  <a16:creationId xmlns:a16="http://schemas.microsoft.com/office/drawing/2014/main" id="{856760E2-49BF-4529-9670-0D56221C1151}"/>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sp>
        <p:nvSpPr>
          <p:cNvPr id="5" name="AutoShape 5"/>
          <p:cNvSpPr/>
          <p:nvPr/>
        </p:nvSpPr>
        <p:spPr>
          <a:xfrm>
            <a:off x="0" y="0"/>
            <a:ext cx="12192000" cy="685800"/>
          </a:xfrm>
          <a:prstGeom prst="rect">
            <a:avLst/>
          </a:prstGeom>
          <a:solidFill>
            <a:srgbClr val="175174"/>
          </a:solidFill>
        </p:spPr>
      </p:sp>
      <p:pic>
        <p:nvPicPr>
          <p:cNvPr id="6" name="Picture 6"/>
          <p:cNvPicPr>
            <a:picLocks noChangeAspect="1"/>
          </p:cNvPicPr>
          <p:nvPr/>
        </p:nvPicPr>
        <p:blipFill>
          <a:blip r:embed="rId2"/>
          <a:srcRect t="3101" b="94515"/>
          <a:stretch>
            <a:fillRect/>
          </a:stretch>
        </p:blipFill>
        <p:spPr>
          <a:xfrm>
            <a:off x="-77348" y="6758376"/>
            <a:ext cx="12547175" cy="115523"/>
          </a:xfrm>
          <a:prstGeom prst="rect">
            <a:avLst/>
          </a:prstGeom>
        </p:spPr>
      </p:pic>
      <p:sp>
        <p:nvSpPr>
          <p:cNvPr id="7" name="TextBox 7"/>
          <p:cNvSpPr txBox="1"/>
          <p:nvPr/>
        </p:nvSpPr>
        <p:spPr>
          <a:xfrm>
            <a:off x="326300" y="973076"/>
            <a:ext cx="4681990" cy="451021"/>
          </a:xfrm>
          <a:prstGeom prst="rect">
            <a:avLst/>
          </a:prstGeom>
        </p:spPr>
        <p:txBody>
          <a:bodyPr lIns="0" tIns="0" rIns="0" bIns="0" rtlCol="0" anchor="t">
            <a:spAutoFit/>
          </a:bodyPr>
          <a:lstStyle/>
          <a:p>
            <a:pPr algn="ctr">
              <a:lnSpc>
                <a:spcPts val="1833"/>
              </a:lnSpc>
            </a:pPr>
            <a:r>
              <a:rPr lang="en-US" sz="1467" spc="73">
                <a:solidFill>
                  <a:srgbClr val="F2FAFF"/>
                </a:solidFill>
                <a:latin typeface="Roboto Bold"/>
              </a:rPr>
              <a:t>Public Servants’ Mindsets to Implement the 2030 Agenda for Sustainable Development</a:t>
            </a:r>
          </a:p>
        </p:txBody>
      </p:sp>
      <p:pic>
        <p:nvPicPr>
          <p:cNvPr id="8" name="Picture 8"/>
          <p:cNvPicPr>
            <a:picLocks noChangeAspect="1"/>
          </p:cNvPicPr>
          <p:nvPr/>
        </p:nvPicPr>
        <p:blipFill>
          <a:blip r:embed="rId3"/>
          <a:srcRect/>
          <a:stretch>
            <a:fillRect/>
          </a:stretch>
        </p:blipFill>
        <p:spPr>
          <a:xfrm>
            <a:off x="116750" y="171323"/>
            <a:ext cx="1687643" cy="343154"/>
          </a:xfrm>
          <a:prstGeom prst="rect">
            <a:avLst/>
          </a:prstGeom>
        </p:spPr>
      </p:pic>
      <p:pic>
        <p:nvPicPr>
          <p:cNvPr id="9" name="Picture 9"/>
          <p:cNvPicPr>
            <a:picLocks noChangeAspect="1"/>
          </p:cNvPicPr>
          <p:nvPr/>
        </p:nvPicPr>
        <p:blipFill>
          <a:blip r:embed="rId4"/>
          <a:srcRect l="76702" t="9843"/>
          <a:stretch>
            <a:fillRect/>
          </a:stretch>
        </p:blipFill>
        <p:spPr>
          <a:xfrm>
            <a:off x="11671239" y="123389"/>
            <a:ext cx="365281" cy="391088"/>
          </a:xfrm>
          <a:prstGeom prst="rect">
            <a:avLst/>
          </a:prstGeom>
        </p:spPr>
      </p:pic>
      <p:sp>
        <p:nvSpPr>
          <p:cNvPr id="12" name="TextBox 12"/>
          <p:cNvSpPr txBox="1"/>
          <p:nvPr/>
        </p:nvSpPr>
        <p:spPr>
          <a:xfrm>
            <a:off x="5835412" y="1576683"/>
            <a:ext cx="6292949" cy="4093428"/>
          </a:xfrm>
          <a:prstGeom prst="rect">
            <a:avLst/>
          </a:prstGeom>
        </p:spPr>
        <p:txBody>
          <a:bodyPr wrap="square" lIns="0" tIns="0" rIns="0" bIns="0" rtlCol="0" anchor="t">
            <a:spAutoFit/>
          </a:bodyPr>
          <a:lstStyle/>
          <a:p>
            <a:pPr algn="just" rtl="1"/>
            <a:r>
              <a:rPr lang="ar-LB" sz="1400" b="1" spc="26" dirty="0">
                <a:solidFill>
                  <a:srgbClr val="175174"/>
                </a:solidFill>
              </a:rPr>
              <a:t>أهداف التنمية المستدامة ذات الصلة: أهداف التنمية المستدامة 16,11، 17 
</a:t>
            </a:r>
            <a:r>
              <a:rPr lang="ar-LB" sz="1400" b="1" spc="26" dirty="0">
                <a:solidFill>
                  <a:schemeClr val="accent5"/>
                </a:solidFill>
              </a:rPr>
              <a:t>كلمات دالة: مؤسسات، من الوطني إلى المحلي، </a:t>
            </a:r>
            <a:r>
              <a:rPr lang="ar-LB" sz="1400" b="1" spc="26" dirty="0">
                <a:solidFill>
                  <a:schemeClr val="accent5"/>
                </a:solidFill>
                <a:cs typeface="Arial" panose="020B0604020202020204" pitchFamily="34" charset="0"/>
              </a:rPr>
              <a:t>الهدف 16</a:t>
            </a:r>
            <a:r>
              <a:rPr lang="en-US" sz="1400" b="1" spc="26" dirty="0">
                <a:solidFill>
                  <a:srgbClr val="175174"/>
                </a:solidFill>
                <a:cs typeface="Arial" panose="020B0604020202020204" pitchFamily="34" charset="0"/>
              </a:rPr>
              <a:t>
</a:t>
            </a:r>
            <a:endParaRPr lang="ar-LB" sz="1400" b="1" spc="26" dirty="0">
              <a:solidFill>
                <a:srgbClr val="175174"/>
              </a:solidFill>
              <a:cs typeface="Arial" panose="020B0604020202020204" pitchFamily="34" charset="0"/>
            </a:endParaRPr>
          </a:p>
          <a:p>
            <a:pPr algn="just" rtl="1"/>
            <a:r>
              <a:rPr lang="ar-LB" sz="1400" b="1" spc="26" dirty="0">
                <a:solidFill>
                  <a:schemeClr val="accent5"/>
                </a:solidFill>
                <a:cs typeface="Arial" panose="020B0604020202020204" pitchFamily="34" charset="0"/>
              </a:rPr>
              <a:t>ال</a:t>
            </a:r>
            <a:r>
              <a:rPr lang="ar-LB" sz="1400" b="1" spc="26" dirty="0">
                <a:solidFill>
                  <a:schemeClr val="accent5"/>
                </a:solidFill>
              </a:rPr>
              <a:t>هدف:</a:t>
            </a:r>
            <a:r>
              <a:rPr lang="ar-LB" sz="1400" b="1" spc="26" dirty="0">
                <a:solidFill>
                  <a:srgbClr val="175174"/>
                </a:solidFill>
              </a:rPr>
              <a:t>
صممت مخرجات التعّلم لأدوات التدريب حول تحديات تعزيز التنسيق بين الحكومات المحلية والوطنية وفعَالية المؤسسات لتحقيق أهداف التنمية المستدامة. حيث تسعى مجموعة الأدوات إلى كسر تلك الحواجز لتحقيق أهداف التنمية المستدامة بفاعلية اكبر، مع تسليط الضوء على دور الحكومة المحلية.
</a:t>
            </a:r>
          </a:p>
          <a:p>
            <a:pPr algn="just" rtl="1"/>
            <a:r>
              <a:rPr lang="ar-LB" sz="1400" b="1" spc="26" dirty="0">
                <a:solidFill>
                  <a:schemeClr val="accent5"/>
                </a:solidFill>
              </a:rPr>
              <a:t>مع انتهاء الدورة بنجاح، سيتمكّن المتدربون من: </a:t>
            </a:r>
            <a:r>
              <a:rPr lang="ar-LB" sz="1400" b="1" spc="26" dirty="0">
                <a:solidFill>
                  <a:srgbClr val="175174"/>
                </a:solidFill>
              </a:rPr>
              <a:t> 
- </a:t>
            </a:r>
            <a:r>
              <a:rPr lang="ar-LB" sz="1400" b="1" spc="26" dirty="0">
                <a:solidFill>
                  <a:schemeClr val="accent5"/>
                </a:solidFill>
              </a:rPr>
              <a:t>رفع الوعي بمبادئ الحوكمة الفعَالة </a:t>
            </a:r>
            <a:r>
              <a:rPr lang="ar-LB" sz="1400" b="1" spc="26" dirty="0">
                <a:solidFill>
                  <a:srgbClr val="175174"/>
                </a:solidFill>
              </a:rPr>
              <a:t>لبناء مؤسسات فعَالة وخاضعة للمساءلة وشاملة للجميع، بهدف تحقيق رؤية مشتركة بين الناس والكوكب كما تجسدت في خطة التنمية المستدامة لعام 2030.
</a:t>
            </a:r>
            <a:r>
              <a:rPr lang="en-GB" sz="1400" b="1" spc="26" dirty="0">
                <a:solidFill>
                  <a:srgbClr val="175174"/>
                </a:solidFill>
              </a:rPr>
              <a:t>- </a:t>
            </a:r>
            <a:r>
              <a:rPr lang="ar-LB" sz="1400" b="1" spc="26" dirty="0">
                <a:solidFill>
                  <a:schemeClr val="accent5"/>
                </a:solidFill>
              </a:rPr>
              <a:t>فهم معمق لنهج الحكومة بأكملها </a:t>
            </a:r>
            <a:r>
              <a:rPr lang="ar-LB" sz="1400" b="1" spc="26" dirty="0">
                <a:solidFill>
                  <a:srgbClr val="175174"/>
                </a:solidFill>
              </a:rPr>
              <a:t>لتعزيز التنسيق العامودي ومواءمة التخطيط الوطني مع التخطيط المحلي لتسريع التقدم المحرز في تحقيق أهداف التنمية المستدامة.
- </a:t>
            </a:r>
            <a:r>
              <a:rPr lang="ar-LB" sz="1400" b="1" spc="26" dirty="0">
                <a:solidFill>
                  <a:schemeClr val="accent5"/>
                </a:solidFill>
              </a:rPr>
              <a:t>معرفة كيفية ترويج نهج المجتمع بأكمله </a:t>
            </a:r>
            <a:r>
              <a:rPr lang="ar-LB" sz="1400" b="1" spc="26" dirty="0">
                <a:solidFill>
                  <a:srgbClr val="175174"/>
                </a:solidFill>
              </a:rPr>
              <a:t>للتخطيط الوطني والمحلي من اجل ضمان مشاركة فعالة لأصحاب المصلحة في الحوكمة العامة وعدم إهمال أي احد.
- </a:t>
            </a:r>
            <a:r>
              <a:rPr lang="ar-LB" sz="1400" b="1" spc="26" dirty="0">
                <a:solidFill>
                  <a:schemeClr val="accent5"/>
                </a:solidFill>
              </a:rPr>
              <a:t>تحديد وتطبيق آليات تمويل مبتكرة ومختلفة </a:t>
            </a:r>
            <a:r>
              <a:rPr lang="ar-LB" sz="1400" b="1" spc="26" dirty="0"/>
              <a:t>لتسريع تنفيذ اهداف التنمية المستدامة على الصعيد المحلي</a:t>
            </a:r>
            <a:r>
              <a:rPr lang="ar-LB" sz="1400" b="1" spc="26" dirty="0">
                <a:solidFill>
                  <a:srgbClr val="175174"/>
                </a:solidFill>
              </a:rPr>
              <a:t>.
- </a:t>
            </a:r>
            <a:r>
              <a:rPr lang="ar-LB" sz="1400" b="1" spc="26" dirty="0">
                <a:solidFill>
                  <a:schemeClr val="accent5"/>
                </a:solidFill>
              </a:rPr>
              <a:t>تطوير استراتيجية للحوكمة وخارطة طريق</a:t>
            </a:r>
            <a:r>
              <a:rPr lang="ar-LB" sz="1400" b="1" spc="26" dirty="0">
                <a:solidFill>
                  <a:srgbClr val="175174"/>
                </a:solidFill>
              </a:rPr>
              <a:t> لرصد وتقييم وتسريع تنفيذ </a:t>
            </a:r>
            <a:r>
              <a:rPr lang="ar-LB" sz="1400" b="1" spc="26" dirty="0"/>
              <a:t>اهداف التنمية المستدامة </a:t>
            </a:r>
            <a:r>
              <a:rPr lang="ar-LB" sz="1400" b="1" spc="26" dirty="0">
                <a:solidFill>
                  <a:srgbClr val="175174"/>
                </a:solidFill>
              </a:rPr>
              <a:t>على المستوى المحلي.
</a:t>
            </a:r>
            <a:endParaRPr lang="en-US" altLang="zh-CN" sz="1400" spc="26" dirty="0">
              <a:solidFill>
                <a:srgbClr val="175174"/>
              </a:solidFill>
              <a:cs typeface="Arial" panose="020B0604020202020204" pitchFamily="34" charset="0"/>
            </a:endParaRPr>
          </a:p>
        </p:txBody>
      </p:sp>
      <p:sp>
        <p:nvSpPr>
          <p:cNvPr id="23" name="AutoShape 10">
            <a:extLst>
              <a:ext uri="{FF2B5EF4-FFF2-40B4-BE49-F238E27FC236}">
                <a16:creationId xmlns:a16="http://schemas.microsoft.com/office/drawing/2014/main" id="{4C7CFF04-BA56-4478-93D1-0375E56B5B2C}"/>
              </a:ext>
            </a:extLst>
          </p:cNvPr>
          <p:cNvSpPr/>
          <p:nvPr/>
        </p:nvSpPr>
        <p:spPr>
          <a:xfrm>
            <a:off x="5824847" y="740333"/>
            <a:ext cx="6292949" cy="660089"/>
          </a:xfrm>
          <a:prstGeom prst="rect">
            <a:avLst/>
          </a:prstGeom>
          <a:solidFill>
            <a:srgbClr val="265D69"/>
          </a:solidFill>
        </p:spPr>
      </p:sp>
      <p:sp>
        <p:nvSpPr>
          <p:cNvPr id="17" name="TextBox 17">
            <a:hlinkClick r:id="rId5"/>
          </p:cNvPr>
          <p:cNvSpPr txBox="1"/>
          <p:nvPr/>
        </p:nvSpPr>
        <p:spPr>
          <a:xfrm>
            <a:off x="6008424" y="877744"/>
            <a:ext cx="6089783" cy="794705"/>
          </a:xfrm>
          <a:prstGeom prst="rect">
            <a:avLst/>
          </a:prstGeom>
        </p:spPr>
        <p:txBody>
          <a:bodyPr wrap="square" lIns="0" tIns="0" rIns="0" bIns="0" rtlCol="0" anchor="t">
            <a:spAutoFit/>
          </a:bodyPr>
          <a:lstStyle/>
          <a:p>
            <a:pPr algn="ctr">
              <a:lnSpc>
                <a:spcPts val="2053"/>
              </a:lnSpc>
            </a:pPr>
            <a:r>
              <a:rPr lang="ar-LB" sz="1600" b="1" dirty="0">
                <a:solidFill>
                  <a:srgbClr val="FFFFFF"/>
                </a:solidFill>
              </a:rPr>
              <a:t>حوكمة عامة فعاَلة على الصعيدين الوطني والمحلي </a:t>
            </a:r>
          </a:p>
          <a:p>
            <a:pPr algn="ctr">
              <a:lnSpc>
                <a:spcPts val="2053"/>
              </a:lnSpc>
            </a:pPr>
            <a:r>
              <a:rPr lang="ar-LB" sz="1600" b="1" dirty="0">
                <a:solidFill>
                  <a:srgbClr val="FFFFFF"/>
                </a:solidFill>
              </a:rPr>
              <a:t>لتحقيق أهداف التمية المستدامة 
</a:t>
            </a:r>
            <a:endParaRPr lang="en-US" sz="1600" b="1" dirty="0">
              <a:solidFill>
                <a:srgbClr val="FFFFFF"/>
              </a:solidFill>
            </a:endParaRPr>
          </a:p>
        </p:txBody>
      </p:sp>
      <p:pic>
        <p:nvPicPr>
          <p:cNvPr id="3074" name="Picture 2" descr="national to local governance">
            <a:extLst>
              <a:ext uri="{FF2B5EF4-FFF2-40B4-BE49-F238E27FC236}">
                <a16:creationId xmlns:a16="http://schemas.microsoft.com/office/drawing/2014/main" id="{5C789E4E-3172-4551-A105-400DD17196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963" y="1545028"/>
            <a:ext cx="5684999" cy="429056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6">
            <a:hlinkClick r:id="rId7"/>
            <a:extLst>
              <a:ext uri="{FF2B5EF4-FFF2-40B4-BE49-F238E27FC236}">
                <a16:creationId xmlns:a16="http://schemas.microsoft.com/office/drawing/2014/main" id="{DE4824E5-BF32-45BE-94C3-9CCB1F288910}"/>
              </a:ext>
            </a:extLst>
          </p:cNvPr>
          <p:cNvSpPr txBox="1"/>
          <p:nvPr/>
        </p:nvSpPr>
        <p:spPr>
          <a:xfrm>
            <a:off x="1895921" y="93732"/>
            <a:ext cx="7971777" cy="872034"/>
          </a:xfrm>
          <a:prstGeom prst="rect">
            <a:avLst/>
          </a:prstGeom>
        </p:spPr>
        <p:txBody>
          <a:bodyPr lIns="0" tIns="0" rIns="0" bIns="0" rtlCol="0" anchor="t">
            <a:spAutoFit/>
          </a:bodyPr>
          <a:lstStyle/>
          <a:p>
            <a:pPr algn="ctr">
              <a:lnSpc>
                <a:spcPts val="2333"/>
              </a:lnSpc>
            </a:pPr>
            <a:r>
              <a:rPr lang="ar-LB" b="1" spc="93" dirty="0">
                <a:solidFill>
                  <a:srgbClr val="FFFFFF"/>
                </a:solidFill>
              </a:rPr>
              <a:t>منهاج الحوكمة لتحقيق أهداف التنمية المستدامة 
تدريب المدربين على تطوير القدرات 
</a:t>
            </a:r>
            <a:endParaRPr lang="en-US" b="1" spc="93" dirty="0">
              <a:solidFill>
                <a:srgbClr val="FFFFFF"/>
              </a:solidFill>
            </a:endParaRPr>
          </a:p>
        </p:txBody>
      </p:sp>
      <p:sp>
        <p:nvSpPr>
          <p:cNvPr id="19" name="文本框 1">
            <a:hlinkClick r:id="rId8"/>
            <a:extLst>
              <a:ext uri="{FF2B5EF4-FFF2-40B4-BE49-F238E27FC236}">
                <a16:creationId xmlns:a16="http://schemas.microsoft.com/office/drawing/2014/main" id="{2FEF37AE-43C0-47B7-B381-C637036E5DB6}"/>
              </a:ext>
            </a:extLst>
          </p:cNvPr>
          <p:cNvSpPr txBox="1"/>
          <p:nvPr/>
        </p:nvSpPr>
        <p:spPr>
          <a:xfrm>
            <a:off x="7187878" y="6415073"/>
            <a:ext cx="4848642" cy="523220"/>
          </a:xfrm>
          <a:prstGeom prst="rect">
            <a:avLst/>
          </a:prstGeom>
          <a:noFill/>
        </p:spPr>
        <p:txBody>
          <a:bodyPr wrap="square" rtlCol="0">
            <a:spAutoFit/>
          </a:bodyPr>
          <a:lstStyle/>
          <a:p>
            <a:pPr algn="r" rtl="1"/>
            <a:r>
              <a:rPr lang="ar-LB" altLang="zh-CN" sz="1200" b="1" spc="26" dirty="0">
                <a:solidFill>
                  <a:srgbClr val="175174"/>
                </a:solidFill>
                <a:ea typeface="Roboto" panose="02000000000000000000" pitchFamily="2" charset="0"/>
              </a:rPr>
              <a:t>فيديو مجموعة الأدوات متاح على شبكة الأمم المتحدة للإدارة العامة</a:t>
            </a:r>
            <a:r>
              <a:rPr lang="ar-LB" altLang="zh-CN" sz="1400" b="1" spc="26" dirty="0">
                <a:solidFill>
                  <a:srgbClr val="175174"/>
                </a:solidFill>
                <a:ea typeface="Roboto" panose="02000000000000000000" pitchFamily="2" charset="0"/>
              </a:rPr>
              <a:t>
</a:t>
            </a:r>
            <a:endParaRPr lang="zh-CN" altLang="en-US" sz="1400" b="1" spc="26" dirty="0">
              <a:solidFill>
                <a:srgbClr val="175174"/>
              </a:solidFill>
            </a:endParaRPr>
          </a:p>
        </p:txBody>
      </p:sp>
      <p:pic>
        <p:nvPicPr>
          <p:cNvPr id="18" name="Picture 17">
            <a:extLst>
              <a:ext uri="{FF2B5EF4-FFF2-40B4-BE49-F238E27FC236}">
                <a16:creationId xmlns:a16="http://schemas.microsoft.com/office/drawing/2014/main" id="{727A243E-7A5C-476A-B160-A3B0DDB679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66573" y="86391"/>
            <a:ext cx="1735445" cy="567015"/>
          </a:xfrm>
          <a:prstGeom prst="rect">
            <a:avLst/>
          </a:prstGeom>
        </p:spPr>
      </p:pic>
    </p:spTree>
    <p:extLst>
      <p:ext uri="{BB962C8B-B14F-4D97-AF65-F5344CB8AC3E}">
        <p14:creationId xmlns:p14="http://schemas.microsoft.com/office/powerpoint/2010/main" val="1816365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84690C1D-D55A-469D-BC5B-45E31641682D}"/>
              </a:ext>
            </a:extLst>
          </p:cNvPr>
          <p:cNvGrpSpPr/>
          <p:nvPr/>
        </p:nvGrpSpPr>
        <p:grpSpPr>
          <a:xfrm>
            <a:off x="173146" y="680792"/>
            <a:ext cx="5606474" cy="6072575"/>
            <a:chOff x="185848" y="0"/>
            <a:chExt cx="6912288" cy="6350000"/>
          </a:xfrm>
        </p:grpSpPr>
        <p:sp>
          <p:nvSpPr>
            <p:cNvPr id="20" name="Freeform 3">
              <a:extLst>
                <a:ext uri="{FF2B5EF4-FFF2-40B4-BE49-F238E27FC236}">
                  <a16:creationId xmlns:a16="http://schemas.microsoft.com/office/drawing/2014/main" id="{3C03E167-1F39-421C-AE5E-A9BB6A904B24}"/>
                </a:ext>
              </a:extLst>
            </p:cNvPr>
            <p:cNvSpPr/>
            <p:nvPr/>
          </p:nvSpPr>
          <p:spPr>
            <a:xfrm>
              <a:off x="185848" y="0"/>
              <a:ext cx="6912288" cy="6350000"/>
            </a:xfrm>
            <a:custGeom>
              <a:avLst/>
              <a:gdLst/>
              <a:ahLst/>
              <a:cxnLst/>
              <a:rect l="l" t="t" r="r" b="b"/>
              <a:pathLst>
                <a:path w="7098137" h="6350000">
                  <a:moveTo>
                    <a:pt x="1324610" y="0"/>
                  </a:moveTo>
                  <a:lnTo>
                    <a:pt x="0" y="0"/>
                  </a:lnTo>
                  <a:lnTo>
                    <a:pt x="0" y="5025390"/>
                  </a:lnTo>
                  <a:lnTo>
                    <a:pt x="1324610" y="6350000"/>
                  </a:lnTo>
                  <a:lnTo>
                    <a:pt x="7098137" y="6350000"/>
                  </a:lnTo>
                  <a:lnTo>
                    <a:pt x="7098137" y="0"/>
                  </a:lnTo>
                  <a:lnTo>
                    <a:pt x="1324610" y="0"/>
                  </a:lnTo>
                  <a:lnTo>
                    <a:pt x="1324610" y="0"/>
                  </a:lnTo>
                  <a:close/>
                </a:path>
              </a:pathLst>
            </a:custGeom>
            <a:solidFill>
              <a:srgbClr val="C8D2D6">
                <a:alpha val="38823"/>
              </a:srgbClr>
            </a:solidFill>
          </p:spPr>
        </p:sp>
      </p:grpSp>
      <p:sp>
        <p:nvSpPr>
          <p:cNvPr id="5" name="AutoShape 5"/>
          <p:cNvSpPr/>
          <p:nvPr/>
        </p:nvSpPr>
        <p:spPr>
          <a:xfrm>
            <a:off x="0" y="12751"/>
            <a:ext cx="12192000" cy="685800"/>
          </a:xfrm>
          <a:prstGeom prst="rect">
            <a:avLst/>
          </a:prstGeom>
          <a:solidFill>
            <a:srgbClr val="175174"/>
          </a:solidFill>
        </p:spPr>
      </p:sp>
      <p:pic>
        <p:nvPicPr>
          <p:cNvPr id="6" name="Picture 6"/>
          <p:cNvPicPr>
            <a:picLocks noChangeAspect="1"/>
          </p:cNvPicPr>
          <p:nvPr/>
        </p:nvPicPr>
        <p:blipFill>
          <a:blip r:embed="rId2"/>
          <a:srcRect t="3101" b="94515"/>
          <a:stretch>
            <a:fillRect/>
          </a:stretch>
        </p:blipFill>
        <p:spPr>
          <a:xfrm>
            <a:off x="-77348" y="6758376"/>
            <a:ext cx="12547175" cy="115523"/>
          </a:xfrm>
          <a:prstGeom prst="rect">
            <a:avLst/>
          </a:prstGeom>
        </p:spPr>
      </p:pic>
      <p:pic>
        <p:nvPicPr>
          <p:cNvPr id="8" name="Picture 8"/>
          <p:cNvPicPr>
            <a:picLocks noChangeAspect="1"/>
          </p:cNvPicPr>
          <p:nvPr/>
        </p:nvPicPr>
        <p:blipFill>
          <a:blip r:embed="rId3"/>
          <a:srcRect/>
          <a:stretch>
            <a:fillRect/>
          </a:stretch>
        </p:blipFill>
        <p:spPr>
          <a:xfrm>
            <a:off x="116750" y="171323"/>
            <a:ext cx="1687643" cy="343154"/>
          </a:xfrm>
          <a:prstGeom prst="rect">
            <a:avLst/>
          </a:prstGeom>
        </p:spPr>
      </p:pic>
      <p:pic>
        <p:nvPicPr>
          <p:cNvPr id="9" name="Picture 9"/>
          <p:cNvPicPr>
            <a:picLocks noChangeAspect="1"/>
          </p:cNvPicPr>
          <p:nvPr/>
        </p:nvPicPr>
        <p:blipFill>
          <a:blip r:embed="rId4"/>
          <a:srcRect l="76702" t="9843"/>
          <a:stretch>
            <a:fillRect/>
          </a:stretch>
        </p:blipFill>
        <p:spPr>
          <a:xfrm>
            <a:off x="11671239" y="123389"/>
            <a:ext cx="365281" cy="391088"/>
          </a:xfrm>
          <a:prstGeom prst="rect">
            <a:avLst/>
          </a:prstGeom>
        </p:spPr>
      </p:pic>
      <p:sp>
        <p:nvSpPr>
          <p:cNvPr id="21" name="Rectangle 20">
            <a:extLst>
              <a:ext uri="{FF2B5EF4-FFF2-40B4-BE49-F238E27FC236}">
                <a16:creationId xmlns:a16="http://schemas.microsoft.com/office/drawing/2014/main" id="{411E39F0-CC70-2849-B860-835F9E30D8BD}"/>
              </a:ext>
            </a:extLst>
          </p:cNvPr>
          <p:cNvSpPr/>
          <p:nvPr/>
        </p:nvSpPr>
        <p:spPr>
          <a:xfrm>
            <a:off x="5698605" y="725469"/>
            <a:ext cx="6405969" cy="5663089"/>
          </a:xfrm>
          <a:prstGeom prst="rect">
            <a:avLst/>
          </a:prstGeom>
        </p:spPr>
        <p:txBody>
          <a:bodyPr wrap="square">
            <a:spAutoFit/>
          </a:bodyPr>
          <a:lstStyle/>
          <a:p>
            <a:pPr algn="just" rtl="1"/>
            <a:r>
              <a:rPr lang="ar-LB" b="1" spc="27" dirty="0">
                <a:solidFill>
                  <a:schemeClr val="accent5"/>
                </a:solidFill>
              </a:rPr>
              <a:t>المقرارات</a:t>
            </a:r>
            <a:r>
              <a:rPr lang="ar-LB" sz="1400" b="1" spc="27" dirty="0">
                <a:solidFill>
                  <a:srgbClr val="5B9BD5">
                    <a:lumMod val="50000"/>
                  </a:srgbClr>
                </a:solidFill>
              </a:rPr>
              <a:t>
تتألف مجموعة أدوات التدريب من الوحدات التالية التي يمكن استخدامها لإجراء تدريب إقليمي أو وطني:
</a:t>
            </a:r>
          </a:p>
          <a:p>
            <a:pPr algn="just" rtl="1"/>
            <a:r>
              <a:rPr lang="ar-LB" sz="1400" b="1" spc="27" dirty="0">
                <a:solidFill>
                  <a:srgbClr val="5B9BD5">
                    <a:lumMod val="50000"/>
                  </a:srgbClr>
                </a:solidFill>
              </a:rPr>
              <a:t>1. تقديم </a:t>
            </a:r>
            <a:r>
              <a:rPr lang="ar-LB" sz="1600" b="1" spc="27" dirty="0">
                <a:solidFill>
                  <a:srgbClr val="5B9BD5">
                    <a:lumMod val="50000"/>
                  </a:srgbClr>
                </a:solidFill>
              </a:rPr>
              <a:t>الدورة وتقييم ذاتي</a:t>
            </a:r>
            <a:r>
              <a:rPr lang="ar-LB" sz="1400" b="1" spc="27" dirty="0">
                <a:solidFill>
                  <a:srgbClr val="5B9BD5">
                    <a:lumMod val="50000"/>
                  </a:srgbClr>
                </a:solidFill>
              </a:rPr>
              <a:t>
2. </a:t>
            </a:r>
            <a:r>
              <a:rPr lang="ar-LB" sz="1600" b="1" spc="27" dirty="0">
                <a:solidFill>
                  <a:srgbClr val="5B9BD5">
                    <a:lumMod val="50000"/>
                  </a:srgbClr>
                </a:solidFill>
              </a:rPr>
              <a:t>تعزيز فعالية المؤسسات لتحقيق هداف التنمية المستدامة</a:t>
            </a:r>
            <a:r>
              <a:rPr lang="ar-LB" sz="1400" b="1" spc="27" dirty="0">
                <a:solidFill>
                  <a:srgbClr val="5B9BD5">
                    <a:lumMod val="50000"/>
                  </a:srgbClr>
                </a:solidFill>
              </a:rPr>
              <a:t>
    </a:t>
            </a:r>
            <a:r>
              <a:rPr lang="ar-LB" sz="1400" spc="27" dirty="0">
                <a:solidFill>
                  <a:srgbClr val="5B9BD5">
                    <a:lumMod val="50000"/>
                  </a:srgbClr>
                </a:solidFill>
              </a:rPr>
              <a:t>2.1 مؤسسات فعَالة – فهم متطلبات المؤسسات الفعَالة
    2.2 الترتيبات المؤسساتية - التنسيق الأفقي والعامودي</a:t>
            </a:r>
          </a:p>
          <a:p>
            <a:pPr algn="just" rtl="1"/>
            <a:r>
              <a:rPr lang="ar-LB" sz="1400" spc="27" dirty="0">
                <a:solidFill>
                  <a:srgbClr val="5B9BD5">
                    <a:lumMod val="50000"/>
                  </a:srgbClr>
                </a:solidFill>
              </a:rPr>
              <a:t>    2.3 نهج الحكومة بأكملها - تعزيز التعاون والتغلب على الأزمات
    2.4 نهج المجتمع بأكمله – إشراك أصحاب المصلحة المتعددين
    2.5 الحاجة إلى توطين أهداف التنمية المستدامة - استراتيجية توطين أهداف التنمية المستدامة</a:t>
            </a:r>
            <a:r>
              <a:rPr lang="ar-LB" sz="1400" b="1" spc="27" dirty="0">
                <a:solidFill>
                  <a:srgbClr val="5B9BD5">
                    <a:lumMod val="50000"/>
                  </a:srgbClr>
                </a:solidFill>
              </a:rPr>
              <a:t>
3. </a:t>
            </a:r>
            <a:r>
              <a:rPr lang="ar-LB" sz="1600" b="1" spc="27" dirty="0">
                <a:solidFill>
                  <a:srgbClr val="5B9BD5">
                    <a:lumMod val="50000"/>
                  </a:srgbClr>
                </a:solidFill>
              </a:rPr>
              <a:t>توطين أهداف التنمية المستدامة</a:t>
            </a:r>
            <a:r>
              <a:rPr lang="ar-LB" sz="1400" b="1" spc="27" dirty="0">
                <a:solidFill>
                  <a:srgbClr val="5B9BD5">
                    <a:lumMod val="50000"/>
                  </a:srgbClr>
                </a:solidFill>
              </a:rPr>
              <a:t>
    </a:t>
            </a:r>
            <a:r>
              <a:rPr lang="ar-LB" sz="1400" spc="27" dirty="0">
                <a:solidFill>
                  <a:srgbClr val="5B9BD5">
                    <a:lumMod val="50000"/>
                  </a:srgbClr>
                </a:solidFill>
              </a:rPr>
              <a:t>1.3</a:t>
            </a:r>
            <a:r>
              <a:rPr lang="ar-LB" sz="1400" b="1" spc="27" dirty="0">
                <a:solidFill>
                  <a:srgbClr val="5B9BD5">
                    <a:lumMod val="50000"/>
                  </a:srgbClr>
                </a:solidFill>
              </a:rPr>
              <a:t> </a:t>
            </a:r>
            <a:r>
              <a:rPr lang="ar-LB" sz="1400" spc="27" dirty="0">
                <a:solidFill>
                  <a:srgbClr val="5B9BD5">
                    <a:lumMod val="50000"/>
                  </a:srgbClr>
                </a:solidFill>
              </a:rPr>
              <a:t>الاتجاهات الإقليمية والعالمية للتوطين
    2.3 التكامل العامودي من أجل اتساق السياسات
    3.3 عملية التشاور من أجل صياغة السياسات
    3.4 التوطين من المستوى الوطني إلى دون الوطني
    3.5 من التخطيط الوطني الى المحلي
    3.6 من الحوكمة الوطنية إلى المحلية من أجل إدارة فعالة للطوارئ الصحية
    3.7 تخصيص الموارد وبناء القدرات - التمويل المبتكر</a:t>
            </a:r>
            <a:r>
              <a:rPr lang="ar-LB" sz="1400" b="1" spc="27" dirty="0">
                <a:solidFill>
                  <a:srgbClr val="5B9BD5">
                    <a:lumMod val="50000"/>
                  </a:srgbClr>
                </a:solidFill>
              </a:rPr>
              <a:t>
4. </a:t>
            </a:r>
            <a:r>
              <a:rPr lang="ar-LB" sz="1600" b="1" spc="27" dirty="0">
                <a:solidFill>
                  <a:srgbClr val="5B9BD5">
                    <a:lumMod val="50000"/>
                  </a:srgbClr>
                </a:solidFill>
              </a:rPr>
              <a:t>الرصد والتقييم وإعداد التقارير</a:t>
            </a:r>
            <a:r>
              <a:rPr lang="ar-LB" sz="1400" b="1" spc="27" dirty="0">
                <a:solidFill>
                  <a:srgbClr val="5B9BD5">
                    <a:lumMod val="50000"/>
                  </a:srgbClr>
                </a:solidFill>
              </a:rPr>
              <a:t>
</a:t>
            </a:r>
            <a:r>
              <a:rPr lang="ar-LB" sz="1400" spc="27" dirty="0">
                <a:solidFill>
                  <a:srgbClr val="5B9BD5">
                    <a:lumMod val="50000"/>
                  </a:srgbClr>
                </a:solidFill>
              </a:rPr>
              <a:t>    4.1 الرصد والتقييم
    4.2 إعداد تقاريرعن أهداف التنمية المستدامة</a:t>
            </a:r>
            <a:r>
              <a:rPr lang="ar-LB" sz="1400" b="1" spc="27" dirty="0">
                <a:solidFill>
                  <a:srgbClr val="5B9BD5">
                    <a:lumMod val="50000"/>
                  </a:srgbClr>
                </a:solidFill>
              </a:rPr>
              <a:t>
5. </a:t>
            </a:r>
            <a:r>
              <a:rPr lang="ar-LB" sz="1600" b="1" spc="27" dirty="0">
                <a:solidFill>
                  <a:srgbClr val="5B9BD5">
                    <a:lumMod val="50000"/>
                  </a:srgbClr>
                </a:solidFill>
              </a:rPr>
              <a:t>خطة عمل لتسريع التغيير</a:t>
            </a:r>
            <a:r>
              <a:rPr lang="ar-LB" sz="1400" b="1" spc="27" dirty="0">
                <a:solidFill>
                  <a:srgbClr val="5B9BD5">
                    <a:lumMod val="50000"/>
                  </a:srgbClr>
                </a:solidFill>
              </a:rPr>
              <a:t>
   </a:t>
            </a:r>
            <a:r>
              <a:rPr lang="ar-LB" sz="1400" spc="27" dirty="0">
                <a:solidFill>
                  <a:srgbClr val="5B9BD5">
                    <a:lumMod val="50000"/>
                  </a:srgbClr>
                </a:solidFill>
              </a:rPr>
              <a:t>5.1 تحديد الحواجز والفرص
   5.2 تغيير إنجاز المشروع</a:t>
            </a:r>
            <a:r>
              <a:rPr lang="ar-LB" sz="1400" b="1" spc="27" dirty="0">
                <a:solidFill>
                  <a:srgbClr val="5B9BD5">
                    <a:lumMod val="50000"/>
                  </a:srgbClr>
                </a:solidFill>
              </a:rPr>
              <a:t>
</a:t>
            </a:r>
            <a:endParaRPr lang="en-GB" sz="1400" spc="27" dirty="0">
              <a:solidFill>
                <a:srgbClr val="5B9BD5">
                  <a:lumMod val="50000"/>
                </a:srgbClr>
              </a:solidFill>
              <a:cs typeface="Arial" panose="020B0604020202020204" pitchFamily="34" charset="0"/>
            </a:endParaRPr>
          </a:p>
        </p:txBody>
      </p:sp>
      <p:sp>
        <p:nvSpPr>
          <p:cNvPr id="18" name="TextBox 16">
            <a:hlinkClick r:id="rId5"/>
            <a:extLst>
              <a:ext uri="{FF2B5EF4-FFF2-40B4-BE49-F238E27FC236}">
                <a16:creationId xmlns:a16="http://schemas.microsoft.com/office/drawing/2014/main" id="{029C0AFA-5970-436B-8A08-3F7667A2923B}"/>
              </a:ext>
            </a:extLst>
          </p:cNvPr>
          <p:cNvSpPr txBox="1"/>
          <p:nvPr/>
        </p:nvSpPr>
        <p:spPr>
          <a:xfrm>
            <a:off x="2488010" y="136604"/>
            <a:ext cx="8394233" cy="807913"/>
          </a:xfrm>
          <a:prstGeom prst="rect">
            <a:avLst/>
          </a:prstGeom>
        </p:spPr>
        <p:txBody>
          <a:bodyPr wrap="square" lIns="0" tIns="0" rIns="0" bIns="0" rtlCol="0" anchor="t">
            <a:spAutoFit/>
          </a:bodyPr>
          <a:lstStyle/>
          <a:p>
            <a:pPr algn="ctr">
              <a:lnSpc>
                <a:spcPts val="2053"/>
              </a:lnSpc>
            </a:pPr>
            <a:r>
              <a:rPr lang="ar-LB" b="1" dirty="0">
                <a:solidFill>
                  <a:srgbClr val="FFFFFF"/>
                </a:solidFill>
              </a:rPr>
              <a:t>حوكمة عامة فعاَلة على الصعيدين الوطني والمحلي </a:t>
            </a:r>
          </a:p>
          <a:p>
            <a:pPr algn="ctr">
              <a:lnSpc>
                <a:spcPts val="2053"/>
              </a:lnSpc>
            </a:pPr>
            <a:r>
              <a:rPr lang="ar-LB" b="1" dirty="0">
                <a:solidFill>
                  <a:srgbClr val="FFFFFF"/>
                </a:solidFill>
              </a:rPr>
              <a:t>لتحقيق أهداف التمية المستدامة </a:t>
            </a:r>
            <a:r>
              <a:rPr lang="ar-LB" altLang="zh-CN" b="1" dirty="0">
                <a:solidFill>
                  <a:srgbClr val="FFFFFF"/>
                </a:solidFill>
              </a:rPr>
              <a:t>
</a:t>
            </a:r>
            <a:endParaRPr lang="en-US" altLang="zh-CN" b="1" dirty="0">
              <a:solidFill>
                <a:srgbClr val="FFFFFF"/>
              </a:solidFill>
            </a:endParaRPr>
          </a:p>
        </p:txBody>
      </p:sp>
      <p:pic>
        <p:nvPicPr>
          <p:cNvPr id="11" name="Picture 10" descr="A group of people sitting at a table&#10;&#10;Description automatically generated">
            <a:extLst>
              <a:ext uri="{FF2B5EF4-FFF2-40B4-BE49-F238E27FC236}">
                <a16:creationId xmlns:a16="http://schemas.microsoft.com/office/drawing/2014/main" id="{D0B0A1F0-18B5-4A2E-A81F-94E9A9FC51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750" y="1219070"/>
            <a:ext cx="5606473" cy="3737649"/>
          </a:xfrm>
          <a:prstGeom prst="rect">
            <a:avLst/>
          </a:prstGeom>
        </p:spPr>
      </p:pic>
      <p:pic>
        <p:nvPicPr>
          <p:cNvPr id="12" name="Picture 11">
            <a:extLst>
              <a:ext uri="{FF2B5EF4-FFF2-40B4-BE49-F238E27FC236}">
                <a16:creationId xmlns:a16="http://schemas.microsoft.com/office/drawing/2014/main" id="{A5170045-4F27-404E-AB38-276885E640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1093" y="59392"/>
            <a:ext cx="1735445" cy="567015"/>
          </a:xfrm>
          <a:prstGeom prst="rect">
            <a:avLst/>
          </a:prstGeom>
        </p:spPr>
      </p:pic>
    </p:spTree>
    <p:extLst>
      <p:ext uri="{BB962C8B-B14F-4D97-AF65-F5344CB8AC3E}">
        <p14:creationId xmlns:p14="http://schemas.microsoft.com/office/powerpoint/2010/main" val="40589034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4158</TotalTime>
  <Words>3966</Words>
  <Application>Microsoft Office PowerPoint</Application>
  <PresentationFormat>Widescreen</PresentationFormat>
  <Paragraphs>122</Paragraphs>
  <Slides>18</Slides>
  <Notes>2</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18</vt:i4>
      </vt:variant>
    </vt:vector>
  </HeadingPairs>
  <TitlesOfParts>
    <vt:vector size="29" baseType="lpstr">
      <vt:lpstr>Arial</vt:lpstr>
      <vt:lpstr>Calibri</vt:lpstr>
      <vt:lpstr>Calibri Light</vt:lpstr>
      <vt:lpstr>Roboto Bold</vt:lpstr>
      <vt:lpstr>office theme</vt:lpstr>
      <vt:lpstr>1_office theme</vt:lpstr>
      <vt:lpstr>2_office theme</vt:lpstr>
      <vt:lpstr>3_office theme</vt:lpstr>
      <vt:lpstr>4_office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Massimo Maresca</dc:creator>
  <cp:lastModifiedBy>Youness Abouyoub</cp:lastModifiedBy>
  <cp:revision>219</cp:revision>
  <dcterms:created xsi:type="dcterms:W3CDTF">2020-07-21T16:01:18Z</dcterms:created>
  <dcterms:modified xsi:type="dcterms:W3CDTF">2021-11-23T13:16:16Z</dcterms:modified>
</cp:coreProperties>
</file>