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7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6" r:id="rId2"/>
    <p:sldId id="353" r:id="rId3"/>
    <p:sldId id="351" r:id="rId4"/>
    <p:sldId id="350" r:id="rId5"/>
    <p:sldId id="354" r:id="rId6"/>
    <p:sldId id="359" r:id="rId7"/>
    <p:sldId id="355" r:id="rId8"/>
    <p:sldId id="360" r:id="rId9"/>
    <p:sldId id="356" r:id="rId10"/>
    <p:sldId id="361" r:id="rId11"/>
    <p:sldId id="362" r:id="rId12"/>
    <p:sldId id="363" r:id="rId13"/>
    <p:sldId id="365" r:id="rId14"/>
    <p:sldId id="366" r:id="rId15"/>
    <p:sldId id="369" r:id="rId16"/>
    <p:sldId id="371" r:id="rId17"/>
    <p:sldId id="302" r:id="rId18"/>
    <p:sldId id="372" r:id="rId19"/>
    <p:sldId id="382" r:id="rId20"/>
    <p:sldId id="374" r:id="rId21"/>
    <p:sldId id="373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3" r:id="rId30"/>
    <p:sldId id="384" r:id="rId31"/>
    <p:sldId id="282" r:id="rId3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96"/>
    <a:srgbClr val="595959"/>
    <a:srgbClr val="FFE208"/>
    <a:srgbClr val="C69C24"/>
    <a:srgbClr val="005C9D"/>
    <a:srgbClr val="B9E2F5"/>
    <a:srgbClr val="0094CC"/>
    <a:srgbClr val="C6F4FF"/>
    <a:srgbClr val="418FDE"/>
    <a:srgbClr val="216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94529\Documents\Project-Open%20Government\Preparation%20of%20the%20final%20version\ICT_Indicators_2017_Nibal-Rami%20Zaatari-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d\Desktop\ESCWA%20Workshop\E-Government%20Survey%20-%20Arab%20Reg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93682\Desktop\TALINE%20C%20FILES\25-2-2019\1900095%20FIGURES%20AND%20EXCEL\1900095%20Copy%20of%20IGM-Paper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Internet and mobile penetration in the Arab countries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'Table 3-3'!$G$1:$G$2</c:f>
              <c:strCache>
                <c:ptCount val="2"/>
                <c:pt idx="0">
                  <c:v>Country</c:v>
                </c:pt>
                <c:pt idx="1">
                  <c:v>Internet Users (percentage)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'Table 3-3'!$F$3:$F$23</c:f>
              <c:strCache>
                <c:ptCount val="21"/>
                <c:pt idx="0">
                  <c:v>Algeria</c:v>
                </c:pt>
                <c:pt idx="1">
                  <c:v>Bahrain</c:v>
                </c:pt>
                <c:pt idx="2">
                  <c:v>Egypt</c:v>
                </c:pt>
                <c:pt idx="3">
                  <c:v>Iraq</c:v>
                </c:pt>
                <c:pt idx="4">
                  <c:v>Jordan</c:v>
                </c:pt>
                <c:pt idx="5">
                  <c:v>Kuwait</c:v>
                </c:pt>
                <c:pt idx="6">
                  <c:v>Lebanon</c:v>
                </c:pt>
                <c:pt idx="7">
                  <c:v>Lybia</c:v>
                </c:pt>
                <c:pt idx="8">
                  <c:v>Mauritania</c:v>
                </c:pt>
                <c:pt idx="9">
                  <c:v>Morocco</c:v>
                </c:pt>
                <c:pt idx="10">
                  <c:v>Oman</c:v>
                </c:pt>
                <c:pt idx="11">
                  <c:v>Palestine</c:v>
                </c:pt>
                <c:pt idx="12">
                  <c:v>Qatar</c:v>
                </c:pt>
                <c:pt idx="13">
                  <c:v>KSA</c:v>
                </c:pt>
                <c:pt idx="14">
                  <c:v>Sudan</c:v>
                </c:pt>
                <c:pt idx="15">
                  <c:v>Syria</c:v>
                </c:pt>
                <c:pt idx="16">
                  <c:v>Tunisia</c:v>
                </c:pt>
                <c:pt idx="17">
                  <c:v>UAE</c:v>
                </c:pt>
                <c:pt idx="18">
                  <c:v>Yemen</c:v>
                </c:pt>
                <c:pt idx="19">
                  <c:v>Regional average</c:v>
                </c:pt>
                <c:pt idx="20">
                  <c:v>World Average</c:v>
                </c:pt>
              </c:strCache>
            </c:strRef>
          </c:cat>
          <c:val>
            <c:numRef>
              <c:f>'Table 3-3'!$G$3:$G$23</c:f>
              <c:numCache>
                <c:formatCode>0.00</c:formatCode>
                <c:ptCount val="21"/>
                <c:pt idx="0">
                  <c:v>42.945526880033199</c:v>
                </c:pt>
                <c:pt idx="1">
                  <c:v>97.999980702414604</c:v>
                </c:pt>
                <c:pt idx="2">
                  <c:v>41.248067088577201</c:v>
                </c:pt>
                <c:pt idx="3">
                  <c:v>21.23</c:v>
                </c:pt>
                <c:pt idx="4">
                  <c:v>62.302192567071202</c:v>
                </c:pt>
                <c:pt idx="5">
                  <c:v>78.367383759999996</c:v>
                </c:pt>
                <c:pt idx="6">
                  <c:v>76.11</c:v>
                </c:pt>
                <c:pt idx="7">
                  <c:v>20.27215956269</c:v>
                </c:pt>
                <c:pt idx="8">
                  <c:v>18</c:v>
                </c:pt>
                <c:pt idx="9">
                  <c:v>58.271236420397997</c:v>
                </c:pt>
                <c:pt idx="10">
                  <c:v>69.929192574523597</c:v>
                </c:pt>
                <c:pt idx="11">
                  <c:v>61.17838482746</c:v>
                </c:pt>
                <c:pt idx="12">
                  <c:v>94.291118154989604</c:v>
                </c:pt>
                <c:pt idx="13">
                  <c:v>73.750903683500297</c:v>
                </c:pt>
                <c:pt idx="14">
                  <c:v>28</c:v>
                </c:pt>
                <c:pt idx="15">
                  <c:v>31.869627268866001</c:v>
                </c:pt>
                <c:pt idx="16">
                  <c:v>49.6</c:v>
                </c:pt>
                <c:pt idx="17">
                  <c:v>90.600007318048299</c:v>
                </c:pt>
                <c:pt idx="18">
                  <c:v>24.579208363621099</c:v>
                </c:pt>
                <c:pt idx="19" formatCode="0.0">
                  <c:v>41.796584682311838</c:v>
                </c:pt>
                <c:pt idx="20" formatCode="0.0">
                  <c:v>45.910398486701617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F-463E-8953-2F98E16864CC}"/>
            </c:ext>
          </c:extLst>
        </c:ser>
        <c:ser>
          <c:idx val="1"/>
          <c:order val="1"/>
          <c:tx>
            <c:strRef>
              <c:f>'Table 3-3'!$H$1:$H$2</c:f>
              <c:strCache>
                <c:ptCount val="2"/>
                <c:pt idx="0">
                  <c:v>Country</c:v>
                </c:pt>
                <c:pt idx="1">
                  <c:v>Mobile Phone Subscriptions (per 100 people)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'Table 3-3'!$F$3:$F$23</c:f>
              <c:strCache>
                <c:ptCount val="21"/>
                <c:pt idx="0">
                  <c:v>Algeria</c:v>
                </c:pt>
                <c:pt idx="1">
                  <c:v>Bahrain</c:v>
                </c:pt>
                <c:pt idx="2">
                  <c:v>Egypt</c:v>
                </c:pt>
                <c:pt idx="3">
                  <c:v>Iraq</c:v>
                </c:pt>
                <c:pt idx="4">
                  <c:v>Jordan</c:v>
                </c:pt>
                <c:pt idx="5">
                  <c:v>Kuwait</c:v>
                </c:pt>
                <c:pt idx="6">
                  <c:v>Lebanon</c:v>
                </c:pt>
                <c:pt idx="7">
                  <c:v>Lybia</c:v>
                </c:pt>
                <c:pt idx="8">
                  <c:v>Mauritania</c:v>
                </c:pt>
                <c:pt idx="9">
                  <c:v>Morocco</c:v>
                </c:pt>
                <c:pt idx="10">
                  <c:v>Oman</c:v>
                </c:pt>
                <c:pt idx="11">
                  <c:v>Palestine</c:v>
                </c:pt>
                <c:pt idx="12">
                  <c:v>Qatar</c:v>
                </c:pt>
                <c:pt idx="13">
                  <c:v>KSA</c:v>
                </c:pt>
                <c:pt idx="14">
                  <c:v>Sudan</c:v>
                </c:pt>
                <c:pt idx="15">
                  <c:v>Syria</c:v>
                </c:pt>
                <c:pt idx="16">
                  <c:v>Tunisia</c:v>
                </c:pt>
                <c:pt idx="17">
                  <c:v>UAE</c:v>
                </c:pt>
                <c:pt idx="18">
                  <c:v>Yemen</c:v>
                </c:pt>
                <c:pt idx="19">
                  <c:v>Regional average</c:v>
                </c:pt>
                <c:pt idx="20">
                  <c:v>World Average</c:v>
                </c:pt>
              </c:strCache>
            </c:strRef>
          </c:cat>
          <c:val>
            <c:numRef>
              <c:f>'Table 3-3'!$H$3:$H$23</c:f>
              <c:numCache>
                <c:formatCode>0.00</c:formatCode>
                <c:ptCount val="21"/>
                <c:pt idx="0">
                  <c:v>108.417322255621</c:v>
                </c:pt>
                <c:pt idx="1">
                  <c:v>183.62399816307101</c:v>
                </c:pt>
                <c:pt idx="2">
                  <c:v>100.25376907538801</c:v>
                </c:pt>
                <c:pt idx="3">
                  <c:v>92.920938510616296</c:v>
                </c:pt>
                <c:pt idx="4">
                  <c:v>150.64431765652</c:v>
                </c:pt>
                <c:pt idx="5">
                  <c:v>148.54270828198801</c:v>
                </c:pt>
                <c:pt idx="6">
                  <c:v>79.597841844771196</c:v>
                </c:pt>
                <c:pt idx="7">
                  <c:v>156.329596604947</c:v>
                </c:pt>
                <c:pt idx="8">
                  <c:v>87.139786067181007</c:v>
                </c:pt>
                <c:pt idx="9">
                  <c:v>123.78041383520799</c:v>
                </c:pt>
                <c:pt idx="10">
                  <c:v>158.26084989559001</c:v>
                </c:pt>
                <c:pt idx="11">
                  <c:v>75.725666776183999</c:v>
                </c:pt>
                <c:pt idx="12">
                  <c:v>150.73182408174901</c:v>
                </c:pt>
                <c:pt idx="13">
                  <c:v>167.30305505466501</c:v>
                </c:pt>
                <c:pt idx="14">
                  <c:v>72.290026421424301</c:v>
                </c:pt>
                <c:pt idx="15">
                  <c:v>76.393279589678897</c:v>
                </c:pt>
                <c:pt idx="16">
                  <c:v>129.468812305071</c:v>
                </c:pt>
                <c:pt idx="17">
                  <c:v>196.00139912360299</c:v>
                </c:pt>
                <c:pt idx="18">
                  <c:v>55.8100664034869</c:v>
                </c:pt>
                <c:pt idx="19" formatCode="0.0">
                  <c:v>109.31043010461556</c:v>
                </c:pt>
                <c:pt idx="20" formatCode="_-* #,##0.0_-;\-* #,##0.0_-;_-* &quot;-&quot;??_-;_-@_-">
                  <c:v>98.181724109066195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F-463E-8953-2F98E1686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601823"/>
        <c:axId val="195400271"/>
        <c:axId val="0"/>
      </c:bar3DChart>
      <c:catAx>
        <c:axId val="19360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00271"/>
        <c:crosses val="autoZero"/>
        <c:auto val="1"/>
        <c:lblAlgn val="ctr"/>
        <c:lblOffset val="100"/>
        <c:noMultiLvlLbl val="0"/>
      </c:catAx>
      <c:valAx>
        <c:axId val="195400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0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89590361800872E-2"/>
          <c:y val="0.77156410683249765"/>
          <c:w val="0.81590503636613143"/>
          <c:h val="0.18112655364732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r>
              <a:rPr lang="ar-L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+mj-cs"/>
              </a:rPr>
              <a:t>مؤشر</a:t>
            </a:r>
            <a:r>
              <a:rPr lang="ar-LB" sz="20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raditional Arabic" panose="02020603050405020304" pitchFamily="18" charset="-78"/>
                <a:cs typeface="+mj-cs"/>
              </a:rPr>
              <a:t> تطور الحكومة الإلكترونية 2016-2018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raditional Arabic" panose="02020603050405020304" pitchFamily="18" charset="-78"/>
              <a:cs typeface="+mj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'[E-Government Survey - Arab Region.xlsx]Sheet2'!$D$6</c:f>
              <c:strCache>
                <c:ptCount val="1"/>
                <c:pt idx="0">
                  <c:v>EGDI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'[E-Government Survey - Arab Region.xlsx]Sheet2'!$B$7:$B$26</c:f>
              <c:strCache>
                <c:ptCount val="20"/>
                <c:pt idx="0">
                  <c:v>UAE</c:v>
                </c:pt>
                <c:pt idx="1">
                  <c:v>Bahrain</c:v>
                </c:pt>
                <c:pt idx="2">
                  <c:v>Kuwait</c:v>
                </c:pt>
                <c:pt idx="3">
                  <c:v>Qatar</c:v>
                </c:pt>
                <c:pt idx="4">
                  <c:v>KSA</c:v>
                </c:pt>
                <c:pt idx="5">
                  <c:v>Oman</c:v>
                </c:pt>
                <c:pt idx="6">
                  <c:v>Tunisia</c:v>
                </c:pt>
                <c:pt idx="7">
                  <c:v>Jordan</c:v>
                </c:pt>
                <c:pt idx="8">
                  <c:v>Lebanon</c:v>
                </c:pt>
                <c:pt idx="9">
                  <c:v>Morocco</c:v>
                </c:pt>
                <c:pt idx="10">
                  <c:v>Egypt</c:v>
                </c:pt>
                <c:pt idx="11">
                  <c:v>Algeria</c:v>
                </c:pt>
                <c:pt idx="12">
                  <c:v>Libya</c:v>
                </c:pt>
                <c:pt idx="13">
                  <c:v>Syria</c:v>
                </c:pt>
                <c:pt idx="14">
                  <c:v>Iraq</c:v>
                </c:pt>
                <c:pt idx="15">
                  <c:v>Djibouti</c:v>
                </c:pt>
                <c:pt idx="16">
                  <c:v>Sudan</c:v>
                </c:pt>
                <c:pt idx="17">
                  <c:v>Mauritania</c:v>
                </c:pt>
                <c:pt idx="18">
                  <c:v>Yemen</c:v>
                </c:pt>
                <c:pt idx="19">
                  <c:v>Somalia</c:v>
                </c:pt>
              </c:strCache>
            </c:strRef>
          </c:cat>
          <c:val>
            <c:numRef>
              <c:f>'[E-Government Survey - Arab Region.xlsx]Sheet2'!$D$7:$D$26</c:f>
              <c:numCache>
                <c:formatCode>General</c:formatCode>
                <c:ptCount val="20"/>
                <c:pt idx="0">
                  <c:v>0.75149999999999995</c:v>
                </c:pt>
                <c:pt idx="1">
                  <c:v>0.77339999999999998</c:v>
                </c:pt>
                <c:pt idx="2">
                  <c:v>0.70799999999999996</c:v>
                </c:pt>
                <c:pt idx="3">
                  <c:v>0.66990000000000005</c:v>
                </c:pt>
                <c:pt idx="4">
                  <c:v>0.68220000000000003</c:v>
                </c:pt>
                <c:pt idx="5">
                  <c:v>0.59619999999999995</c:v>
                </c:pt>
                <c:pt idx="6">
                  <c:v>0.56820000000000004</c:v>
                </c:pt>
                <c:pt idx="7">
                  <c:v>0.51229999999999998</c:v>
                </c:pt>
                <c:pt idx="8">
                  <c:v>0.56459999999999999</c:v>
                </c:pt>
                <c:pt idx="9">
                  <c:v>0.51859999999999995</c:v>
                </c:pt>
                <c:pt idx="10">
                  <c:v>0.45939999999999998</c:v>
                </c:pt>
                <c:pt idx="11">
                  <c:v>0.2999</c:v>
                </c:pt>
                <c:pt idx="12">
                  <c:v>0.43219999999999997</c:v>
                </c:pt>
                <c:pt idx="13">
                  <c:v>0.34039999999999998</c:v>
                </c:pt>
                <c:pt idx="14">
                  <c:v>0.33339999999999997</c:v>
                </c:pt>
                <c:pt idx="15">
                  <c:v>0.13370000000000001</c:v>
                </c:pt>
                <c:pt idx="16">
                  <c:v>0.25390000000000001</c:v>
                </c:pt>
                <c:pt idx="17">
                  <c:v>0.1734</c:v>
                </c:pt>
                <c:pt idx="18">
                  <c:v>0.2248</c:v>
                </c:pt>
                <c:pt idx="19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B-4A22-BE27-6551CD2F029E}"/>
            </c:ext>
          </c:extLst>
        </c:ser>
        <c:ser>
          <c:idx val="1"/>
          <c:order val="1"/>
          <c:tx>
            <c:strRef>
              <c:f>'[E-Government Survey - Arab Region.xlsx]Sheet2'!$F$6</c:f>
              <c:strCache>
                <c:ptCount val="1"/>
                <c:pt idx="0">
                  <c:v>EGDI 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'[E-Government Survey - Arab Region.xlsx]Sheet2'!$B$7:$B$26</c:f>
              <c:strCache>
                <c:ptCount val="20"/>
                <c:pt idx="0">
                  <c:v>UAE</c:v>
                </c:pt>
                <c:pt idx="1">
                  <c:v>Bahrain</c:v>
                </c:pt>
                <c:pt idx="2">
                  <c:v>Kuwait</c:v>
                </c:pt>
                <c:pt idx="3">
                  <c:v>Qatar</c:v>
                </c:pt>
                <c:pt idx="4">
                  <c:v>KSA</c:v>
                </c:pt>
                <c:pt idx="5">
                  <c:v>Oman</c:v>
                </c:pt>
                <c:pt idx="6">
                  <c:v>Tunisia</c:v>
                </c:pt>
                <c:pt idx="7">
                  <c:v>Jordan</c:v>
                </c:pt>
                <c:pt idx="8">
                  <c:v>Lebanon</c:v>
                </c:pt>
                <c:pt idx="9">
                  <c:v>Morocco</c:v>
                </c:pt>
                <c:pt idx="10">
                  <c:v>Egypt</c:v>
                </c:pt>
                <c:pt idx="11">
                  <c:v>Algeria</c:v>
                </c:pt>
                <c:pt idx="12">
                  <c:v>Libya</c:v>
                </c:pt>
                <c:pt idx="13">
                  <c:v>Syria</c:v>
                </c:pt>
                <c:pt idx="14">
                  <c:v>Iraq</c:v>
                </c:pt>
                <c:pt idx="15">
                  <c:v>Djibouti</c:v>
                </c:pt>
                <c:pt idx="16">
                  <c:v>Sudan</c:v>
                </c:pt>
                <c:pt idx="17">
                  <c:v>Mauritania</c:v>
                </c:pt>
                <c:pt idx="18">
                  <c:v>Yemen</c:v>
                </c:pt>
                <c:pt idx="19">
                  <c:v>Somalia</c:v>
                </c:pt>
              </c:strCache>
            </c:strRef>
          </c:cat>
          <c:val>
            <c:numRef>
              <c:f>'[E-Government Survey - Arab Region.xlsx]Sheet2'!$F$7:$F$26</c:f>
              <c:numCache>
                <c:formatCode>General</c:formatCode>
                <c:ptCount val="20"/>
                <c:pt idx="0">
                  <c:v>0.82950000000000002</c:v>
                </c:pt>
                <c:pt idx="1">
                  <c:v>0.81159999999999999</c:v>
                </c:pt>
                <c:pt idx="2">
                  <c:v>0.73880000000000001</c:v>
                </c:pt>
                <c:pt idx="3">
                  <c:v>0.71319999999999995</c:v>
                </c:pt>
                <c:pt idx="4">
                  <c:v>0.71189999999999998</c:v>
                </c:pt>
                <c:pt idx="5">
                  <c:v>0.68459999999999999</c:v>
                </c:pt>
                <c:pt idx="6">
                  <c:v>0.62539999999999996</c:v>
                </c:pt>
                <c:pt idx="7">
                  <c:v>0.5575</c:v>
                </c:pt>
                <c:pt idx="8">
                  <c:v>0.55300000000000005</c:v>
                </c:pt>
                <c:pt idx="9">
                  <c:v>0.52139999999999997</c:v>
                </c:pt>
                <c:pt idx="10">
                  <c:v>0.48799999999999999</c:v>
                </c:pt>
                <c:pt idx="11">
                  <c:v>0.42270000000000002</c:v>
                </c:pt>
                <c:pt idx="12">
                  <c:v>0.38329999999999997</c:v>
                </c:pt>
                <c:pt idx="13">
                  <c:v>0.34589999999999999</c:v>
                </c:pt>
                <c:pt idx="14">
                  <c:v>0.33760000000000001</c:v>
                </c:pt>
                <c:pt idx="15">
                  <c:v>0.24010000000000001</c:v>
                </c:pt>
                <c:pt idx="16">
                  <c:v>0.2394</c:v>
                </c:pt>
                <c:pt idx="17">
                  <c:v>0.23139999999999999</c:v>
                </c:pt>
                <c:pt idx="18">
                  <c:v>0.21540000000000001</c:v>
                </c:pt>
                <c:pt idx="19">
                  <c:v>5.6599999999999998E-2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B-4A22-BE27-6551CD2F0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474991"/>
        <c:axId val="382265567"/>
      </c:barChart>
      <c:catAx>
        <c:axId val="47047499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265567"/>
        <c:crosses val="autoZero"/>
        <c:auto val="1"/>
        <c:lblAlgn val="ctr"/>
        <c:lblOffset val="100"/>
        <c:noMultiLvlLbl val="0"/>
      </c:catAx>
      <c:valAx>
        <c:axId val="382265567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4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4'!$C$3</c:f>
              <c:strCache>
                <c:ptCount val="1"/>
                <c:pt idx="0">
                  <c:v>نتائج عام 2017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cat>
            <c:strRef>
              <c:f>'Figure 4'!$A$4:$A$16</c:f>
              <c:strCache>
                <c:ptCount val="13"/>
                <c:pt idx="0">
                  <c:v>الجزائر</c:v>
                </c:pt>
                <c:pt idx="1">
                  <c:v>البحرين</c:v>
                </c:pt>
                <c:pt idx="2">
                  <c:v>مصر</c:v>
                </c:pt>
                <c:pt idx="3">
                  <c:v>الأردن</c:v>
                </c:pt>
                <c:pt idx="4">
                  <c:v>الكويت</c:v>
                </c:pt>
                <c:pt idx="5">
                  <c:v>لبنان</c:v>
                </c:pt>
                <c:pt idx="6">
                  <c:v>المغرب</c:v>
                </c:pt>
                <c:pt idx="7">
                  <c:v>عُمان</c:v>
                </c:pt>
                <c:pt idx="8">
                  <c:v>قطر</c:v>
                </c:pt>
                <c:pt idx="9">
                  <c:v>المملكة العربية السعودية</c:v>
                </c:pt>
                <c:pt idx="10">
                  <c:v>تونس</c:v>
                </c:pt>
                <c:pt idx="11">
                  <c:v>الإمارات العربية المتحدة</c:v>
                </c:pt>
                <c:pt idx="12">
                  <c:v>اليمن</c:v>
                </c:pt>
              </c:strCache>
            </c:strRef>
          </c:cat>
          <c:val>
            <c:numRef>
              <c:f>'Figure 4'!$C$4:$C$16</c:f>
              <c:numCache>
                <c:formatCode>General</c:formatCode>
                <c:ptCount val="13"/>
                <c:pt idx="0">
                  <c:v>24.34</c:v>
                </c:pt>
                <c:pt idx="1">
                  <c:v>34.67</c:v>
                </c:pt>
                <c:pt idx="2">
                  <c:v>26</c:v>
                </c:pt>
                <c:pt idx="3">
                  <c:v>30.52</c:v>
                </c:pt>
                <c:pt idx="4">
                  <c:v>36.1</c:v>
                </c:pt>
                <c:pt idx="5">
                  <c:v>30.64</c:v>
                </c:pt>
                <c:pt idx="6">
                  <c:v>32.72</c:v>
                </c:pt>
                <c:pt idx="7">
                  <c:v>31.83</c:v>
                </c:pt>
                <c:pt idx="8">
                  <c:v>37.9</c:v>
                </c:pt>
                <c:pt idx="9">
                  <c:v>36.17</c:v>
                </c:pt>
                <c:pt idx="10">
                  <c:v>32.299999999999997</c:v>
                </c:pt>
                <c:pt idx="11">
                  <c:v>43.24</c:v>
                </c:pt>
                <c:pt idx="12">
                  <c:v>15.64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F-4098-987F-4F4FC7D18A76}"/>
            </c:ext>
          </c:extLst>
        </c:ser>
        <c:ser>
          <c:idx val="1"/>
          <c:order val="1"/>
          <c:tx>
            <c:strRef>
              <c:f>'Figure 4'!$E$3</c:f>
              <c:strCache>
                <c:ptCount val="1"/>
                <c:pt idx="0">
                  <c:v>نتائج عام 2018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cat>
            <c:strRef>
              <c:f>'Figure 4'!$A$4:$A$16</c:f>
              <c:strCache>
                <c:ptCount val="13"/>
                <c:pt idx="0">
                  <c:v>الجزائر</c:v>
                </c:pt>
                <c:pt idx="1">
                  <c:v>البحرين</c:v>
                </c:pt>
                <c:pt idx="2">
                  <c:v>مصر</c:v>
                </c:pt>
                <c:pt idx="3">
                  <c:v>الأردن</c:v>
                </c:pt>
                <c:pt idx="4">
                  <c:v>الكويت</c:v>
                </c:pt>
                <c:pt idx="5">
                  <c:v>لبنان</c:v>
                </c:pt>
                <c:pt idx="6">
                  <c:v>المغرب</c:v>
                </c:pt>
                <c:pt idx="7">
                  <c:v>عُمان</c:v>
                </c:pt>
                <c:pt idx="8">
                  <c:v>قطر</c:v>
                </c:pt>
                <c:pt idx="9">
                  <c:v>المملكة العربية السعودية</c:v>
                </c:pt>
                <c:pt idx="10">
                  <c:v>تونس</c:v>
                </c:pt>
                <c:pt idx="11">
                  <c:v>الإمارات العربية المتحدة</c:v>
                </c:pt>
                <c:pt idx="12">
                  <c:v>اليمن</c:v>
                </c:pt>
              </c:strCache>
            </c:strRef>
          </c:cat>
          <c:val>
            <c:numRef>
              <c:f>'Figure 4'!$E$4:$E$16</c:f>
              <c:numCache>
                <c:formatCode>General</c:formatCode>
                <c:ptCount val="13"/>
                <c:pt idx="0">
                  <c:v>23.9</c:v>
                </c:pt>
                <c:pt idx="1">
                  <c:v>31.7</c:v>
                </c:pt>
                <c:pt idx="2">
                  <c:v>27.2</c:v>
                </c:pt>
                <c:pt idx="3">
                  <c:v>30.8</c:v>
                </c:pt>
                <c:pt idx="4">
                  <c:v>34.4</c:v>
                </c:pt>
                <c:pt idx="5">
                  <c:v>28.2</c:v>
                </c:pt>
                <c:pt idx="6">
                  <c:v>31.1</c:v>
                </c:pt>
                <c:pt idx="7">
                  <c:v>32.799999999999997</c:v>
                </c:pt>
                <c:pt idx="8">
                  <c:v>36.6</c:v>
                </c:pt>
                <c:pt idx="9">
                  <c:v>34.299999999999997</c:v>
                </c:pt>
                <c:pt idx="10">
                  <c:v>32.9</c:v>
                </c:pt>
                <c:pt idx="11">
                  <c:v>42.6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F-4098-987F-4F4FC7D18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118783"/>
        <c:axId val="494815103"/>
      </c:barChart>
      <c:catAx>
        <c:axId val="49211878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4815103"/>
        <c:crosses val="autoZero"/>
        <c:auto val="1"/>
        <c:lblAlgn val="ctr"/>
        <c:lblOffset val="100"/>
        <c:noMultiLvlLbl val="0"/>
      </c:catAx>
      <c:valAx>
        <c:axId val="494815103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211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02196755108581"/>
          <c:y val="5.5321316673022709E-2"/>
          <c:w val="0.83599893453912322"/>
          <c:h val="0.8261323040887428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'C:\Users\356980\AppData\Local\Temp\notes7C508C\[~4496946.xlsx]global'!$D$3</c:f>
              <c:strCache>
                <c:ptCount val="1"/>
                <c:pt idx="0">
                  <c:v>GII 2016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A66-4A15-8E96-A48C0C5F175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A66-4A15-8E96-A48C0C5F175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A66-4A15-8E96-A48C0C5F1754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A66-4A15-8E96-A48C0C5F1754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A66-4A15-8E96-A48C0C5F1754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A66-4A15-8E96-A48C0C5F1754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A66-4A15-8E96-A48C0C5F1754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A66-4A15-8E96-A48C0C5F1754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A66-4A15-8E96-A48C0C5F1754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A66-4A15-8E96-A48C0C5F1754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A66-4A15-8E96-A48C0C5F1754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A66-4A15-8E96-A48C0C5F1754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6A66-4A15-8E96-A48C0C5F1754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6A66-4A15-8E96-A48C0C5F1754}"/>
              </c:ext>
            </c:extLst>
          </c:dPt>
          <c:dPt>
            <c:idx val="10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6A66-4A15-8E96-A48C0C5F1754}"/>
              </c:ext>
            </c:extLst>
          </c:dPt>
          <c:dLbls>
            <c:dLbl>
              <c:idx val="0"/>
              <c:layout>
                <c:manualLayout>
                  <c:x val="8.0891346914968867E-2"/>
                  <c:y val="2.96513937241524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Saudi Arabia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66-4A15-8E96-A48C0C5F1754}"/>
                </c:ext>
              </c:extLst>
            </c:dLbl>
            <c:dLbl>
              <c:idx val="1"/>
              <c:layout>
                <c:manualLayout>
                  <c:x val="6.3492063492063489E-2"/>
                  <c:y val="-0.1063303659742828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United Arab Emirates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66-4A15-8E96-A48C0C5F1754}"/>
                </c:ext>
              </c:extLst>
            </c:dLbl>
            <c:dLbl>
              <c:idx val="2"/>
              <c:layout>
                <c:manualLayout>
                  <c:x val="8.9947089947089942E-2"/>
                  <c:y val="-5.44015825914935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Qatar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66-4A15-8E96-A48C0C5F1754}"/>
                </c:ext>
              </c:extLst>
            </c:dLbl>
            <c:dLbl>
              <c:idx val="3"/>
              <c:layout>
                <c:manualLayout>
                  <c:x val="0.10582010582010581"/>
                  <c:y val="0.1137487636003956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Bahrain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66-4A15-8E96-A48C0C5F1754}"/>
                </c:ext>
              </c:extLst>
            </c:dLbl>
            <c:dLbl>
              <c:idx val="4"/>
              <c:layout>
                <c:manualLayout>
                  <c:x val="3.7037037037037035E-2"/>
                  <c:y val="0.123639960435212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Oman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66-4A15-8E96-A48C0C5F1754}"/>
                </c:ext>
              </c:extLst>
            </c:dLbl>
            <c:dLbl>
              <c:idx val="5"/>
              <c:layout>
                <c:manualLayout>
                  <c:x val="0.10846560846560846"/>
                  <c:y val="0.2027695351137485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Lebanon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66-4A15-8E96-A48C0C5F1754}"/>
                </c:ext>
              </c:extLst>
            </c:dLbl>
            <c:dLbl>
              <c:idx val="6"/>
              <c:layout>
                <c:manualLayout>
                  <c:x val="-4.7619047619047714E-2"/>
                  <c:y val="-0.128585558852621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Jordan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66-4A15-8E96-A48C0C5F1754}"/>
                </c:ext>
              </c:extLst>
            </c:dLbl>
            <c:dLbl>
              <c:idx val="7"/>
              <c:layout>
                <c:manualLayout>
                  <c:x val="-0.14550264550264549"/>
                  <c:y val="-0.158259149357072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Tunisia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66-4A15-8E96-A48C0C5F1754}"/>
                </c:ext>
              </c:extLst>
            </c:dLbl>
            <c:dLbl>
              <c:idx val="8"/>
              <c:layout>
                <c:manualLayout>
                  <c:x val="7.407407407407407E-2"/>
                  <c:y val="2.9673590504451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Kuwait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66-4A15-8E96-A48C0C5F1754}"/>
                </c:ext>
              </c:extLst>
            </c:dLbl>
            <c:dLbl>
              <c:idx val="9"/>
              <c:layout>
                <c:manualLayout>
                  <c:x val="-0.18472170145398495"/>
                  <c:y val="-0.1105878642024346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Morocco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66-4A15-8E96-A48C0C5F1754}"/>
                </c:ext>
              </c:extLst>
            </c:dLbl>
            <c:dLbl>
              <c:idx val="10"/>
              <c:layout>
                <c:manualLayout>
                  <c:x val="-2.9100529100529099E-2"/>
                  <c:y val="5.93471810089020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Egypt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66-4A15-8E96-A48C0C5F1754}"/>
                </c:ext>
              </c:extLst>
            </c:dLbl>
            <c:dLbl>
              <c:idx val="11"/>
              <c:layout>
                <c:manualLayout>
                  <c:x val="3.5052910052909954E-2"/>
                  <c:y val="8.8106225223330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Algeria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66-4A15-8E96-A48C0C5F1754}"/>
                </c:ext>
              </c:extLst>
            </c:dLbl>
            <c:dLbl>
              <c:idx val="12"/>
              <c:layout>
                <c:manualLayout>
                  <c:x val="0"/>
                  <c:y val="5.44015825914935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Yemen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66-4A15-8E96-A48C0C5F1754}"/>
                </c:ext>
              </c:extLst>
            </c:dLbl>
            <c:dLbl>
              <c:idx val="13"/>
              <c:layout>
                <c:manualLayout>
                  <c:x val="4.4973544973544971E-2"/>
                  <c:y val="2.22551928783382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Sudan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66-4A15-8E96-A48C0C5F1754}"/>
                </c:ext>
              </c:extLst>
            </c:dLbl>
            <c:dLbl>
              <c:idx val="15"/>
              <c:layout>
                <c:manualLayout>
                  <c:x val="-0.17989417989417988"/>
                  <c:y val="-0.1137487636003956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Switzerland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66-4A15-8E96-A48C0C5F1754}"/>
                </c:ext>
              </c:extLst>
            </c:dLbl>
            <c:dLbl>
              <c:idx val="16"/>
              <c:layout>
                <c:manualLayout>
                  <c:x val="-0.15079365079365079"/>
                  <c:y val="-6.18199802176063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United Kingdom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66-4A15-8E96-A48C0C5F1754}"/>
                </c:ext>
              </c:extLst>
            </c:dLbl>
            <c:dLbl>
              <c:idx val="43"/>
              <c:layout>
                <c:manualLayout>
                  <c:x val="-1.8315018315018316E-2"/>
                  <c:y val="-6.2836624775583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China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66-4A15-8E96-A48C0C5F1754}"/>
                </c:ext>
              </c:extLst>
            </c:dLbl>
            <c:dLbl>
              <c:idx val="57"/>
              <c:layout>
                <c:manualLayout>
                  <c:x val="-0.16330896137982756"/>
                  <c:y val="1.003761770134816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Moldova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66-4A15-8E96-A48C0C5F1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rgbClr val="1F497D">
                    <a:lumMod val="50000"/>
                  </a:srgb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[2]global!$C$4:$C$145</c:f>
              <c:numCache>
                <c:formatCode>General</c:formatCode>
                <c:ptCount val="142"/>
                <c:pt idx="0">
                  <c:v>53.6</c:v>
                </c:pt>
                <c:pt idx="1">
                  <c:v>67.599999999999994</c:v>
                </c:pt>
                <c:pt idx="2">
                  <c:v>132.1</c:v>
                </c:pt>
                <c:pt idx="3">
                  <c:v>50.1</c:v>
                </c:pt>
                <c:pt idx="4">
                  <c:v>44.6</c:v>
                </c:pt>
                <c:pt idx="5">
                  <c:v>18.2</c:v>
                </c:pt>
                <c:pt idx="6">
                  <c:v>12.1</c:v>
                </c:pt>
                <c:pt idx="7">
                  <c:v>11.4</c:v>
                </c:pt>
                <c:pt idx="8">
                  <c:v>70.2</c:v>
                </c:pt>
                <c:pt idx="9">
                  <c:v>8.1999999999999993</c:v>
                </c:pt>
                <c:pt idx="10">
                  <c:v>11.9</c:v>
                </c:pt>
                <c:pt idx="11">
                  <c:v>14.5</c:v>
                </c:pt>
                <c:pt idx="12">
                  <c:v>2.7</c:v>
                </c:pt>
                <c:pt idx="13">
                  <c:v>4.3</c:v>
                </c:pt>
                <c:pt idx="15">
                  <c:v>58.6</c:v>
                </c:pt>
                <c:pt idx="16">
                  <c:v>41.2</c:v>
                </c:pt>
                <c:pt idx="17">
                  <c:v>47.9</c:v>
                </c:pt>
                <c:pt idx="18">
                  <c:v>49.2</c:v>
                </c:pt>
                <c:pt idx="19">
                  <c:v>55.8</c:v>
                </c:pt>
                <c:pt idx="20">
                  <c:v>41.1</c:v>
                </c:pt>
                <c:pt idx="21">
                  <c:v>85.3</c:v>
                </c:pt>
                <c:pt idx="22">
                  <c:v>55.5</c:v>
                </c:pt>
                <c:pt idx="23">
                  <c:v>99</c:v>
                </c:pt>
                <c:pt idx="24">
                  <c:v>45.7</c:v>
                </c:pt>
                <c:pt idx="25">
                  <c:v>56.7</c:v>
                </c:pt>
                <c:pt idx="26">
                  <c:v>46.9</c:v>
                </c:pt>
                <c:pt idx="27">
                  <c:v>46.1</c:v>
                </c:pt>
                <c:pt idx="28">
                  <c:v>36.5</c:v>
                </c:pt>
                <c:pt idx="29">
                  <c:v>36.200000000000003</c:v>
                </c:pt>
                <c:pt idx="30">
                  <c:v>45.6</c:v>
                </c:pt>
                <c:pt idx="31">
                  <c:v>47.4</c:v>
                </c:pt>
                <c:pt idx="32">
                  <c:v>47.3</c:v>
                </c:pt>
                <c:pt idx="33">
                  <c:v>38.1</c:v>
                </c:pt>
                <c:pt idx="34">
                  <c:v>68.400000000000006</c:v>
                </c:pt>
                <c:pt idx="35">
                  <c:v>41.2</c:v>
                </c:pt>
                <c:pt idx="36">
                  <c:v>33.700000000000003</c:v>
                </c:pt>
                <c:pt idx="37">
                  <c:v>28.6</c:v>
                </c:pt>
                <c:pt idx="38">
                  <c:v>31.5</c:v>
                </c:pt>
                <c:pt idx="39">
                  <c:v>43.6</c:v>
                </c:pt>
                <c:pt idx="40">
                  <c:v>35.799999999999997</c:v>
                </c:pt>
                <c:pt idx="41">
                  <c:v>34.799999999999997</c:v>
                </c:pt>
                <c:pt idx="42">
                  <c:v>31</c:v>
                </c:pt>
                <c:pt idx="43">
                  <c:v>14.1</c:v>
                </c:pt>
                <c:pt idx="44">
                  <c:v>27.8</c:v>
                </c:pt>
                <c:pt idx="45">
                  <c:v>35.700000000000003</c:v>
                </c:pt>
                <c:pt idx="46">
                  <c:v>26.3</c:v>
                </c:pt>
                <c:pt idx="47">
                  <c:v>24.7</c:v>
                </c:pt>
                <c:pt idx="48">
                  <c:v>32.799999999999997</c:v>
                </c:pt>
                <c:pt idx="49">
                  <c:v>26.2</c:v>
                </c:pt>
                <c:pt idx="50">
                  <c:v>29.7</c:v>
                </c:pt>
                <c:pt idx="51">
                  <c:v>16.600000000000001</c:v>
                </c:pt>
                <c:pt idx="52">
                  <c:v>28.4</c:v>
                </c:pt>
                <c:pt idx="53">
                  <c:v>19.100000000000001</c:v>
                </c:pt>
                <c:pt idx="54">
                  <c:v>21.6</c:v>
                </c:pt>
                <c:pt idx="55">
                  <c:v>16.100000000000001</c:v>
                </c:pt>
                <c:pt idx="56">
                  <c:v>23.5</c:v>
                </c:pt>
                <c:pt idx="57">
                  <c:v>5</c:v>
                </c:pt>
                <c:pt idx="58">
                  <c:v>26.4</c:v>
                </c:pt>
                <c:pt idx="59">
                  <c:v>26.5</c:v>
                </c:pt>
                <c:pt idx="60">
                  <c:v>25.4</c:v>
                </c:pt>
                <c:pt idx="61">
                  <c:v>19.5</c:v>
                </c:pt>
                <c:pt idx="62">
                  <c:v>15.5</c:v>
                </c:pt>
                <c:pt idx="63">
                  <c:v>6</c:v>
                </c:pt>
                <c:pt idx="64">
                  <c:v>17.7</c:v>
                </c:pt>
                <c:pt idx="65">
                  <c:v>20.8</c:v>
                </c:pt>
                <c:pt idx="66">
                  <c:v>16.100000000000001</c:v>
                </c:pt>
                <c:pt idx="67">
                  <c:v>14</c:v>
                </c:pt>
                <c:pt idx="68">
                  <c:v>17.5</c:v>
                </c:pt>
                <c:pt idx="69">
                  <c:v>20.399999999999999</c:v>
                </c:pt>
                <c:pt idx="70">
                  <c:v>13.1</c:v>
                </c:pt>
                <c:pt idx="71">
                  <c:v>8.5</c:v>
                </c:pt>
                <c:pt idx="72">
                  <c:v>21.8</c:v>
                </c:pt>
                <c:pt idx="73">
                  <c:v>13.7</c:v>
                </c:pt>
                <c:pt idx="74">
                  <c:v>7.5</c:v>
                </c:pt>
                <c:pt idx="75">
                  <c:v>26.3</c:v>
                </c:pt>
                <c:pt idx="76">
                  <c:v>12.1</c:v>
                </c:pt>
                <c:pt idx="77">
                  <c:v>13.8</c:v>
                </c:pt>
                <c:pt idx="78">
                  <c:v>21.5</c:v>
                </c:pt>
                <c:pt idx="79">
                  <c:v>15.6</c:v>
                </c:pt>
                <c:pt idx="80">
                  <c:v>12.2</c:v>
                </c:pt>
                <c:pt idx="81">
                  <c:v>22.6</c:v>
                </c:pt>
                <c:pt idx="82">
                  <c:v>9.6</c:v>
                </c:pt>
                <c:pt idx="83">
                  <c:v>10.5</c:v>
                </c:pt>
                <c:pt idx="84">
                  <c:v>32.6</c:v>
                </c:pt>
                <c:pt idx="85">
                  <c:v>6.2</c:v>
                </c:pt>
                <c:pt idx="86">
                  <c:v>24.3</c:v>
                </c:pt>
                <c:pt idx="87">
                  <c:v>7.3</c:v>
                </c:pt>
                <c:pt idx="88">
                  <c:v>2.5</c:v>
                </c:pt>
                <c:pt idx="89">
                  <c:v>10.6</c:v>
                </c:pt>
                <c:pt idx="90">
                  <c:v>7.5</c:v>
                </c:pt>
                <c:pt idx="91">
                  <c:v>11.3</c:v>
                </c:pt>
                <c:pt idx="92">
                  <c:v>8.6999999999999993</c:v>
                </c:pt>
                <c:pt idx="93">
                  <c:v>15</c:v>
                </c:pt>
                <c:pt idx="94">
                  <c:v>16.399999999999999</c:v>
                </c:pt>
                <c:pt idx="95">
                  <c:v>3.5</c:v>
                </c:pt>
                <c:pt idx="96">
                  <c:v>3.2</c:v>
                </c:pt>
                <c:pt idx="97">
                  <c:v>18</c:v>
                </c:pt>
                <c:pt idx="98">
                  <c:v>1.8</c:v>
                </c:pt>
                <c:pt idx="99">
                  <c:v>1.2</c:v>
                </c:pt>
                <c:pt idx="100">
                  <c:v>8.8000000000000007</c:v>
                </c:pt>
                <c:pt idx="101">
                  <c:v>11.1</c:v>
                </c:pt>
                <c:pt idx="102">
                  <c:v>1.1000000000000001</c:v>
                </c:pt>
                <c:pt idx="103">
                  <c:v>8.3000000000000007</c:v>
                </c:pt>
                <c:pt idx="104">
                  <c:v>7.7</c:v>
                </c:pt>
                <c:pt idx="105">
                  <c:v>1.7</c:v>
                </c:pt>
                <c:pt idx="106">
                  <c:v>6.5</c:v>
                </c:pt>
                <c:pt idx="107">
                  <c:v>6.5</c:v>
                </c:pt>
                <c:pt idx="108">
                  <c:v>2.2000000000000002</c:v>
                </c:pt>
                <c:pt idx="109">
                  <c:v>17.2</c:v>
                </c:pt>
                <c:pt idx="110">
                  <c:v>11.4</c:v>
                </c:pt>
                <c:pt idx="111">
                  <c:v>4.3</c:v>
                </c:pt>
                <c:pt idx="112">
                  <c:v>3.4</c:v>
                </c:pt>
                <c:pt idx="113">
                  <c:v>3.1</c:v>
                </c:pt>
                <c:pt idx="114">
                  <c:v>2</c:v>
                </c:pt>
                <c:pt idx="115">
                  <c:v>1.6</c:v>
                </c:pt>
                <c:pt idx="116">
                  <c:v>4.9000000000000004</c:v>
                </c:pt>
                <c:pt idx="117">
                  <c:v>2.7</c:v>
                </c:pt>
                <c:pt idx="118">
                  <c:v>9</c:v>
                </c:pt>
                <c:pt idx="119">
                  <c:v>3.5</c:v>
                </c:pt>
                <c:pt idx="120">
                  <c:v>2.9</c:v>
                </c:pt>
                <c:pt idx="121">
                  <c:v>3</c:v>
                </c:pt>
                <c:pt idx="122">
                  <c:v>11.3</c:v>
                </c:pt>
                <c:pt idx="123">
                  <c:v>7.3</c:v>
                </c:pt>
                <c:pt idx="124">
                  <c:v>8.1999999999999993</c:v>
                </c:pt>
                <c:pt idx="125">
                  <c:v>6.1</c:v>
                </c:pt>
                <c:pt idx="126">
                  <c:v>8.5</c:v>
                </c:pt>
                <c:pt idx="127">
                  <c:v>3.9</c:v>
                </c:pt>
                <c:pt idx="128">
                  <c:v>1.5</c:v>
                </c:pt>
                <c:pt idx="129">
                  <c:v>1.8</c:v>
                </c:pt>
                <c:pt idx="130">
                  <c:v>6.1</c:v>
                </c:pt>
                <c:pt idx="131">
                  <c:v>3.6</c:v>
                </c:pt>
                <c:pt idx="132">
                  <c:v>5</c:v>
                </c:pt>
                <c:pt idx="133">
                  <c:v>5</c:v>
                </c:pt>
                <c:pt idx="134">
                  <c:v>16.7</c:v>
                </c:pt>
                <c:pt idx="135">
                  <c:v>2.1</c:v>
                </c:pt>
                <c:pt idx="136">
                  <c:v>1.1000000000000001</c:v>
                </c:pt>
                <c:pt idx="137">
                  <c:v>2.5</c:v>
                </c:pt>
                <c:pt idx="138">
                  <c:v>0.8</c:v>
                </c:pt>
                <c:pt idx="139">
                  <c:v>5.5</c:v>
                </c:pt>
                <c:pt idx="140">
                  <c:v>1.2</c:v>
                </c:pt>
                <c:pt idx="141">
                  <c:v>1.5</c:v>
                </c:pt>
              </c:numCache>
            </c:numRef>
          </c:xVal>
          <c:yVal>
            <c:numRef>
              <c:f>[2]global!$D$4:$D$145</c:f>
              <c:numCache>
                <c:formatCode>General</c:formatCode>
                <c:ptCount val="142"/>
                <c:pt idx="0">
                  <c:v>37.799999999999997</c:v>
                </c:pt>
                <c:pt idx="1">
                  <c:v>39.4</c:v>
                </c:pt>
                <c:pt idx="2">
                  <c:v>37.5</c:v>
                </c:pt>
                <c:pt idx="3">
                  <c:v>35.5</c:v>
                </c:pt>
                <c:pt idx="4">
                  <c:v>32.200000000000003</c:v>
                </c:pt>
                <c:pt idx="5">
                  <c:v>32.700000000000003</c:v>
                </c:pt>
                <c:pt idx="6">
                  <c:v>30</c:v>
                </c:pt>
                <c:pt idx="7">
                  <c:v>30.6</c:v>
                </c:pt>
                <c:pt idx="8">
                  <c:v>33.6</c:v>
                </c:pt>
                <c:pt idx="9">
                  <c:v>32.299999999999997</c:v>
                </c:pt>
                <c:pt idx="10">
                  <c:v>26</c:v>
                </c:pt>
                <c:pt idx="11">
                  <c:v>24.5</c:v>
                </c:pt>
                <c:pt idx="12">
                  <c:v>14.6</c:v>
                </c:pt>
                <c:pt idx="13">
                  <c:v>15</c:v>
                </c:pt>
                <c:pt idx="15">
                  <c:v>66.3</c:v>
                </c:pt>
                <c:pt idx="16">
                  <c:v>63.6</c:v>
                </c:pt>
                <c:pt idx="17">
                  <c:v>61.9</c:v>
                </c:pt>
                <c:pt idx="18">
                  <c:v>58.3</c:v>
                </c:pt>
                <c:pt idx="19">
                  <c:v>61.4</c:v>
                </c:pt>
                <c:pt idx="20">
                  <c:v>59.9</c:v>
                </c:pt>
                <c:pt idx="21">
                  <c:v>59.2</c:v>
                </c:pt>
                <c:pt idx="22">
                  <c:v>59</c:v>
                </c:pt>
                <c:pt idx="23">
                  <c:v>57.1</c:v>
                </c:pt>
                <c:pt idx="24">
                  <c:v>58.5</c:v>
                </c:pt>
                <c:pt idx="25">
                  <c:v>55.7</c:v>
                </c:pt>
                <c:pt idx="26">
                  <c:v>57.9</c:v>
                </c:pt>
                <c:pt idx="27">
                  <c:v>56</c:v>
                </c:pt>
                <c:pt idx="28">
                  <c:v>57.1</c:v>
                </c:pt>
                <c:pt idx="29">
                  <c:v>54.2</c:v>
                </c:pt>
                <c:pt idx="30">
                  <c:v>54.7</c:v>
                </c:pt>
                <c:pt idx="31">
                  <c:v>53.1</c:v>
                </c:pt>
                <c:pt idx="32">
                  <c:v>52.6</c:v>
                </c:pt>
                <c:pt idx="33">
                  <c:v>54.5</c:v>
                </c:pt>
                <c:pt idx="34">
                  <c:v>52</c:v>
                </c:pt>
                <c:pt idx="35">
                  <c:v>54</c:v>
                </c:pt>
                <c:pt idx="36">
                  <c:v>52.3</c:v>
                </c:pt>
                <c:pt idx="37">
                  <c:v>51.7</c:v>
                </c:pt>
                <c:pt idx="38">
                  <c:v>49.4</c:v>
                </c:pt>
                <c:pt idx="39">
                  <c:v>52</c:v>
                </c:pt>
                <c:pt idx="40">
                  <c:v>50.4</c:v>
                </c:pt>
                <c:pt idx="41">
                  <c:v>49.2</c:v>
                </c:pt>
                <c:pt idx="42">
                  <c:v>46</c:v>
                </c:pt>
                <c:pt idx="43">
                  <c:v>50.6</c:v>
                </c:pt>
                <c:pt idx="44">
                  <c:v>46.4</c:v>
                </c:pt>
                <c:pt idx="45">
                  <c:v>47.2</c:v>
                </c:pt>
                <c:pt idx="46">
                  <c:v>43.4</c:v>
                </c:pt>
                <c:pt idx="47">
                  <c:v>44.3</c:v>
                </c:pt>
                <c:pt idx="48">
                  <c:v>46.3</c:v>
                </c:pt>
                <c:pt idx="49">
                  <c:v>44.7</c:v>
                </c:pt>
                <c:pt idx="50">
                  <c:v>41.7</c:v>
                </c:pt>
                <c:pt idx="52">
                  <c:v>41.8</c:v>
                </c:pt>
                <c:pt idx="53">
                  <c:v>41.4</c:v>
                </c:pt>
                <c:pt idx="54">
                  <c:v>38.299999999999997</c:v>
                </c:pt>
                <c:pt idx="55">
                  <c:v>37.4</c:v>
                </c:pt>
                <c:pt idx="56">
                  <c:v>38.4</c:v>
                </c:pt>
                <c:pt idx="57">
                  <c:v>38.4</c:v>
                </c:pt>
                <c:pt idx="58">
                  <c:v>39.799999999999997</c:v>
                </c:pt>
                <c:pt idx="59">
                  <c:v>40.200000000000003</c:v>
                </c:pt>
                <c:pt idx="60">
                  <c:v>38.5</c:v>
                </c:pt>
                <c:pt idx="61">
                  <c:v>35.9</c:v>
                </c:pt>
                <c:pt idx="62">
                  <c:v>38.4</c:v>
                </c:pt>
                <c:pt idx="63">
                  <c:v>35.4</c:v>
                </c:pt>
                <c:pt idx="64">
                  <c:v>30.4</c:v>
                </c:pt>
                <c:pt idx="65">
                  <c:v>37.9</c:v>
                </c:pt>
                <c:pt idx="66">
                  <c:v>36.5</c:v>
                </c:pt>
                <c:pt idx="67">
                  <c:v>35.4</c:v>
                </c:pt>
                <c:pt idx="68">
                  <c:v>34.6</c:v>
                </c:pt>
                <c:pt idx="69">
                  <c:v>39</c:v>
                </c:pt>
                <c:pt idx="70">
                  <c:v>35.700000000000003</c:v>
                </c:pt>
                <c:pt idx="71">
                  <c:v>35.1</c:v>
                </c:pt>
                <c:pt idx="72">
                  <c:v>33.5</c:v>
                </c:pt>
                <c:pt idx="73">
                  <c:v>33.799999999999997</c:v>
                </c:pt>
                <c:pt idx="74">
                  <c:v>35.700000000000003</c:v>
                </c:pt>
                <c:pt idx="76">
                  <c:v>35.700000000000003</c:v>
                </c:pt>
                <c:pt idx="77">
                  <c:v>34.200000000000003</c:v>
                </c:pt>
                <c:pt idx="78">
                  <c:v>34.299999999999997</c:v>
                </c:pt>
                <c:pt idx="79">
                  <c:v>33.200000000000003</c:v>
                </c:pt>
                <c:pt idx="80">
                  <c:v>32.5</c:v>
                </c:pt>
                <c:pt idx="81">
                  <c:v>30.2</c:v>
                </c:pt>
                <c:pt idx="82">
                  <c:v>33.9</c:v>
                </c:pt>
                <c:pt idx="83">
                  <c:v>29.6</c:v>
                </c:pt>
                <c:pt idx="85">
                  <c:v>33.6</c:v>
                </c:pt>
                <c:pt idx="86">
                  <c:v>31.5</c:v>
                </c:pt>
                <c:pt idx="87">
                  <c:v>31.8</c:v>
                </c:pt>
                <c:pt idx="88">
                  <c:v>26.1</c:v>
                </c:pt>
                <c:pt idx="89">
                  <c:v>28.9</c:v>
                </c:pt>
                <c:pt idx="91">
                  <c:v>28.4</c:v>
                </c:pt>
                <c:pt idx="92">
                  <c:v>28.2</c:v>
                </c:pt>
                <c:pt idx="93">
                  <c:v>30.6</c:v>
                </c:pt>
                <c:pt idx="94">
                  <c:v>29</c:v>
                </c:pt>
                <c:pt idx="95">
                  <c:v>27.9</c:v>
                </c:pt>
                <c:pt idx="96">
                  <c:v>30.4</c:v>
                </c:pt>
                <c:pt idx="97">
                  <c:v>29.6</c:v>
                </c:pt>
                <c:pt idx="98">
                  <c:v>30</c:v>
                </c:pt>
                <c:pt idx="99">
                  <c:v>29.8</c:v>
                </c:pt>
                <c:pt idx="100">
                  <c:v>29</c:v>
                </c:pt>
                <c:pt idx="101">
                  <c:v>29.1</c:v>
                </c:pt>
                <c:pt idx="102">
                  <c:v>27.3</c:v>
                </c:pt>
                <c:pt idx="103">
                  <c:v>26.6</c:v>
                </c:pt>
                <c:pt idx="104">
                  <c:v>27.3</c:v>
                </c:pt>
                <c:pt idx="105">
                  <c:v>21</c:v>
                </c:pt>
                <c:pt idx="107">
                  <c:v>25.2</c:v>
                </c:pt>
                <c:pt idx="108">
                  <c:v>24.8</c:v>
                </c:pt>
                <c:pt idx="109">
                  <c:v>30.5</c:v>
                </c:pt>
                <c:pt idx="110">
                  <c:v>28.2</c:v>
                </c:pt>
                <c:pt idx="111">
                  <c:v>26.7</c:v>
                </c:pt>
                <c:pt idx="112">
                  <c:v>26.6</c:v>
                </c:pt>
                <c:pt idx="113">
                  <c:v>22.8</c:v>
                </c:pt>
                <c:pt idx="114">
                  <c:v>27.1</c:v>
                </c:pt>
                <c:pt idx="116">
                  <c:v>26.9</c:v>
                </c:pt>
                <c:pt idx="117">
                  <c:v>29.6</c:v>
                </c:pt>
                <c:pt idx="119">
                  <c:v>25.8</c:v>
                </c:pt>
                <c:pt idx="120">
                  <c:v>26.4</c:v>
                </c:pt>
                <c:pt idx="122">
                  <c:v>27.1</c:v>
                </c:pt>
                <c:pt idx="124">
                  <c:v>27.9</c:v>
                </c:pt>
                <c:pt idx="127">
                  <c:v>19.899999999999999</c:v>
                </c:pt>
                <c:pt idx="128">
                  <c:v>24.8</c:v>
                </c:pt>
                <c:pt idx="129">
                  <c:v>24.8</c:v>
                </c:pt>
                <c:pt idx="130">
                  <c:v>23.1</c:v>
                </c:pt>
                <c:pt idx="131">
                  <c:v>22.9</c:v>
                </c:pt>
                <c:pt idx="132">
                  <c:v>23.1</c:v>
                </c:pt>
                <c:pt idx="133">
                  <c:v>22.6</c:v>
                </c:pt>
                <c:pt idx="134">
                  <c:v>22.3</c:v>
                </c:pt>
                <c:pt idx="136">
                  <c:v>20.399999999999999</c:v>
                </c:pt>
                <c:pt idx="137">
                  <c:v>23.1</c:v>
                </c:pt>
                <c:pt idx="138">
                  <c:v>20.9</c:v>
                </c:pt>
                <c:pt idx="140">
                  <c:v>17.2</c:v>
                </c:pt>
                <c:pt idx="141">
                  <c:v>18.399999999999999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6A66-4A15-8E96-A48C0C5F1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4045072"/>
        <c:axId val="734045632"/>
      </c:scatterChart>
      <c:valAx>
        <c:axId val="734045072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GDPa per Capita based on PPPb (2015)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8624837507016513"/>
              <c:y val="0.94330708661417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045632"/>
        <c:crosses val="autoZero"/>
        <c:crossBetween val="midCat"/>
      </c:valAx>
      <c:valAx>
        <c:axId val="734045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GII Score (2016)c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8302972029486411E-2"/>
              <c:y val="0.355873357710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04507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 b="1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11616113933"/>
          <c:y val="6.0128820944735678E-2"/>
          <c:w val="0.83935811980337005"/>
          <c:h val="0.80926808939968853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10'!$D$7</c:f>
              <c:strCache>
                <c:ptCount val="1"/>
                <c:pt idx="0">
                  <c:v>2016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A31-4791-9ADC-6EB676EDD281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A31-4791-9ADC-6EB676EDD281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A31-4791-9ADC-6EB676EDD281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A31-4791-9ADC-6EB676EDD281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A31-4791-9ADC-6EB676EDD281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A31-4791-9ADC-6EB676EDD281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A31-4791-9ADC-6EB676EDD281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A31-4791-9ADC-6EB676EDD281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A31-4791-9ADC-6EB676EDD281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A31-4791-9ADC-6EB676EDD281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3A31-4791-9ADC-6EB676EDD281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3A31-4791-9ADC-6EB676EDD281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3A31-4791-9ADC-6EB676EDD281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A31-4791-9ADC-6EB676EDD281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-5.66666666666665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Saudi Arabia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1-4791-9ADC-6EB676EDD281}"/>
                </c:ext>
              </c:extLst>
            </c:dLbl>
            <c:dLbl>
              <c:idx val="1"/>
              <c:layout>
                <c:manualLayout>
                  <c:x val="2.9639762881896861E-2"/>
                  <c:y val="9.074410163339383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United Arab Emirates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1-4791-9ADC-6EB676EDD281}"/>
                </c:ext>
              </c:extLst>
            </c:dLbl>
            <c:dLbl>
              <c:idx val="2"/>
              <c:layout>
                <c:manualLayout>
                  <c:x val="5.2777777777777778E-2"/>
                  <c:y val="-4.975124378109452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Qatar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31-4791-9ADC-6EB676EDD281}"/>
                </c:ext>
              </c:extLst>
            </c:dLbl>
            <c:dLbl>
              <c:idx val="3"/>
              <c:layout>
                <c:manualLayout>
                  <c:x val="6.9444444444444545E-2"/>
                  <c:y val="-7.46268656716417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Bahrain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1-4791-9ADC-6EB676EDD281}"/>
                </c:ext>
              </c:extLst>
            </c:dLbl>
            <c:dLbl>
              <c:idx val="4"/>
              <c:layout>
                <c:manualLayout>
                  <c:x val="0.05"/>
                  <c:y val="-5.97014925373134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Oman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31-4791-9ADC-6EB676EDD281}"/>
                </c:ext>
              </c:extLst>
            </c:dLbl>
            <c:dLbl>
              <c:idx val="5"/>
              <c:layout>
                <c:manualLayout>
                  <c:x val="6.6666666666666569E-2"/>
                  <c:y val="-3.51243781094528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Lebanon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31-4791-9ADC-6EB676EDD281}"/>
                </c:ext>
              </c:extLst>
            </c:dLbl>
            <c:dLbl>
              <c:idx val="6"/>
              <c:layout>
                <c:manualLayout>
                  <c:x val="-0.10833333333333328"/>
                  <c:y val="-0.146766169154228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Jordan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31-4791-9ADC-6EB676EDD281}"/>
                </c:ext>
              </c:extLst>
            </c:dLbl>
            <c:dLbl>
              <c:idx val="7"/>
              <c:layout>
                <c:manualLayout>
                  <c:x val="-0.10277777777777783"/>
                  <c:y val="-0.11442786069651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Tunisia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31-4791-9ADC-6EB676EDD281}"/>
                </c:ext>
              </c:extLst>
            </c:dLbl>
            <c:dLbl>
              <c:idx val="8"/>
              <c:layout>
                <c:manualLayout>
                  <c:x val="2.7777777777777776E-2"/>
                  <c:y val="7.4626865671641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Kuwait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31-4791-9ADC-6EB676EDD281}"/>
                </c:ext>
              </c:extLst>
            </c:dLbl>
            <c:dLbl>
              <c:idx val="9"/>
              <c:layout>
                <c:manualLayout>
                  <c:x val="-0.18888888888888888"/>
                  <c:y val="-0.109452736318407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Morocco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31-4791-9ADC-6EB676EDD281}"/>
                </c:ext>
              </c:extLst>
            </c:dLbl>
            <c:dLbl>
              <c:idx val="10"/>
              <c:layout>
                <c:manualLayout>
                  <c:x val="8.611111111111111E-2"/>
                  <c:y val="-0.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Egypt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31-4791-9ADC-6EB676EDD281}"/>
                </c:ext>
              </c:extLst>
            </c:dLbl>
            <c:dLbl>
              <c:idx val="13"/>
              <c:layout>
                <c:manualLayout>
                  <c:x val="-9.166666666666666E-2"/>
                  <c:y val="-4.9751243781094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Sudan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31-4791-9ADC-6EB676EDD281}"/>
                </c:ext>
              </c:extLst>
            </c:dLbl>
            <c:dLbl>
              <c:idx val="28"/>
              <c:layout>
                <c:manualLayout>
                  <c:x val="2.7777777777777779E-3"/>
                  <c:y val="-3.980099502487564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Korea</a:t>
                    </a:r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31-4791-9ADC-6EB676EDD281}"/>
                </c:ext>
              </c:extLst>
            </c:dLbl>
            <c:dLbl>
              <c:idx val="43"/>
              <c:layout>
                <c:manualLayout>
                  <c:x val="-0.11388888888888894"/>
                  <c:y val="-3.731343283582094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China </a:t>
                    </a:r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31-4791-9ADC-6EB676EDD281}"/>
                </c:ext>
              </c:extLst>
            </c:dLbl>
            <c:dLbl>
              <c:idx val="85"/>
              <c:layout>
                <c:manualLayout>
                  <c:x val="-8.8888888888888892E-2"/>
                  <c:y val="-4.726368159203989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India</a:t>
                    </a:r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31-4791-9ADC-6EB676EDD281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ysClr val="windowText" lastClr="0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'Figure 10'!$C$8:$C$149</c:f>
              <c:numCache>
                <c:formatCode>General</c:formatCode>
                <c:ptCount val="142"/>
                <c:pt idx="0">
                  <c:v>53.6</c:v>
                </c:pt>
                <c:pt idx="1">
                  <c:v>67.599999999999994</c:v>
                </c:pt>
                <c:pt idx="2">
                  <c:v>132.1</c:v>
                </c:pt>
                <c:pt idx="3">
                  <c:v>50.1</c:v>
                </c:pt>
                <c:pt idx="4">
                  <c:v>44.6</c:v>
                </c:pt>
                <c:pt idx="5">
                  <c:v>18.2</c:v>
                </c:pt>
                <c:pt idx="6">
                  <c:v>12.1</c:v>
                </c:pt>
                <c:pt idx="7">
                  <c:v>11.4</c:v>
                </c:pt>
                <c:pt idx="8">
                  <c:v>70.2</c:v>
                </c:pt>
                <c:pt idx="9">
                  <c:v>8.1999999999999993</c:v>
                </c:pt>
                <c:pt idx="10">
                  <c:v>11.9</c:v>
                </c:pt>
                <c:pt idx="11">
                  <c:v>14.5</c:v>
                </c:pt>
                <c:pt idx="12">
                  <c:v>2.7</c:v>
                </c:pt>
                <c:pt idx="13">
                  <c:v>4.3</c:v>
                </c:pt>
                <c:pt idx="15">
                  <c:v>58.6</c:v>
                </c:pt>
                <c:pt idx="16">
                  <c:v>41.2</c:v>
                </c:pt>
                <c:pt idx="17">
                  <c:v>47.9</c:v>
                </c:pt>
                <c:pt idx="18">
                  <c:v>49.2</c:v>
                </c:pt>
                <c:pt idx="19">
                  <c:v>55.8</c:v>
                </c:pt>
                <c:pt idx="20">
                  <c:v>41.1</c:v>
                </c:pt>
                <c:pt idx="21">
                  <c:v>85.3</c:v>
                </c:pt>
                <c:pt idx="22">
                  <c:v>55.5</c:v>
                </c:pt>
                <c:pt idx="23">
                  <c:v>99</c:v>
                </c:pt>
                <c:pt idx="24">
                  <c:v>45.7</c:v>
                </c:pt>
                <c:pt idx="25">
                  <c:v>56.7</c:v>
                </c:pt>
                <c:pt idx="26">
                  <c:v>46.9</c:v>
                </c:pt>
                <c:pt idx="27">
                  <c:v>46.1</c:v>
                </c:pt>
                <c:pt idx="28">
                  <c:v>36.5</c:v>
                </c:pt>
                <c:pt idx="29">
                  <c:v>36.200000000000003</c:v>
                </c:pt>
                <c:pt idx="30">
                  <c:v>45.6</c:v>
                </c:pt>
                <c:pt idx="31">
                  <c:v>47.4</c:v>
                </c:pt>
                <c:pt idx="32">
                  <c:v>47.3</c:v>
                </c:pt>
                <c:pt idx="33">
                  <c:v>38.1</c:v>
                </c:pt>
                <c:pt idx="34">
                  <c:v>68.400000000000006</c:v>
                </c:pt>
                <c:pt idx="35">
                  <c:v>41.2</c:v>
                </c:pt>
                <c:pt idx="36">
                  <c:v>33.700000000000003</c:v>
                </c:pt>
                <c:pt idx="37">
                  <c:v>28.6</c:v>
                </c:pt>
                <c:pt idx="38">
                  <c:v>31.5</c:v>
                </c:pt>
                <c:pt idx="39">
                  <c:v>43.6</c:v>
                </c:pt>
                <c:pt idx="40">
                  <c:v>35.799999999999997</c:v>
                </c:pt>
                <c:pt idx="41">
                  <c:v>34.799999999999997</c:v>
                </c:pt>
                <c:pt idx="42">
                  <c:v>31</c:v>
                </c:pt>
                <c:pt idx="43">
                  <c:v>14.1</c:v>
                </c:pt>
                <c:pt idx="44">
                  <c:v>27.8</c:v>
                </c:pt>
                <c:pt idx="45">
                  <c:v>35.700000000000003</c:v>
                </c:pt>
                <c:pt idx="46">
                  <c:v>26.3</c:v>
                </c:pt>
                <c:pt idx="47">
                  <c:v>24.7</c:v>
                </c:pt>
                <c:pt idx="48">
                  <c:v>32.799999999999997</c:v>
                </c:pt>
                <c:pt idx="49">
                  <c:v>26.2</c:v>
                </c:pt>
                <c:pt idx="50">
                  <c:v>29.7</c:v>
                </c:pt>
                <c:pt idx="51">
                  <c:v>16.600000000000001</c:v>
                </c:pt>
                <c:pt idx="52">
                  <c:v>28.4</c:v>
                </c:pt>
                <c:pt idx="53">
                  <c:v>19.100000000000001</c:v>
                </c:pt>
                <c:pt idx="54">
                  <c:v>21.6</c:v>
                </c:pt>
                <c:pt idx="55">
                  <c:v>16.100000000000001</c:v>
                </c:pt>
                <c:pt idx="56">
                  <c:v>23.5</c:v>
                </c:pt>
                <c:pt idx="57">
                  <c:v>5</c:v>
                </c:pt>
                <c:pt idx="58">
                  <c:v>26.4</c:v>
                </c:pt>
                <c:pt idx="59">
                  <c:v>26.5</c:v>
                </c:pt>
                <c:pt idx="60">
                  <c:v>25.4</c:v>
                </c:pt>
                <c:pt idx="61">
                  <c:v>19.5</c:v>
                </c:pt>
                <c:pt idx="62">
                  <c:v>15.5</c:v>
                </c:pt>
                <c:pt idx="63">
                  <c:v>6</c:v>
                </c:pt>
                <c:pt idx="64">
                  <c:v>17.7</c:v>
                </c:pt>
                <c:pt idx="65">
                  <c:v>20.8</c:v>
                </c:pt>
                <c:pt idx="66">
                  <c:v>16.100000000000001</c:v>
                </c:pt>
                <c:pt idx="67">
                  <c:v>14</c:v>
                </c:pt>
                <c:pt idx="68">
                  <c:v>17.5</c:v>
                </c:pt>
                <c:pt idx="69">
                  <c:v>20.399999999999999</c:v>
                </c:pt>
                <c:pt idx="70">
                  <c:v>13.1</c:v>
                </c:pt>
                <c:pt idx="71">
                  <c:v>8.5</c:v>
                </c:pt>
                <c:pt idx="72">
                  <c:v>21.8</c:v>
                </c:pt>
                <c:pt idx="73">
                  <c:v>13.7</c:v>
                </c:pt>
                <c:pt idx="74">
                  <c:v>7.5</c:v>
                </c:pt>
                <c:pt idx="75">
                  <c:v>26.3</c:v>
                </c:pt>
                <c:pt idx="76">
                  <c:v>12.1</c:v>
                </c:pt>
                <c:pt idx="77">
                  <c:v>13.8</c:v>
                </c:pt>
                <c:pt idx="78">
                  <c:v>21.5</c:v>
                </c:pt>
                <c:pt idx="79">
                  <c:v>15.6</c:v>
                </c:pt>
                <c:pt idx="80">
                  <c:v>12.2</c:v>
                </c:pt>
                <c:pt idx="81">
                  <c:v>22.6</c:v>
                </c:pt>
                <c:pt idx="82">
                  <c:v>9.6</c:v>
                </c:pt>
                <c:pt idx="83">
                  <c:v>10.5</c:v>
                </c:pt>
                <c:pt idx="84">
                  <c:v>32.6</c:v>
                </c:pt>
                <c:pt idx="85">
                  <c:v>6.2</c:v>
                </c:pt>
                <c:pt idx="86">
                  <c:v>24.3</c:v>
                </c:pt>
                <c:pt idx="87">
                  <c:v>7.3</c:v>
                </c:pt>
                <c:pt idx="88">
                  <c:v>2.5</c:v>
                </c:pt>
                <c:pt idx="89">
                  <c:v>10.6</c:v>
                </c:pt>
                <c:pt idx="90">
                  <c:v>7.5</c:v>
                </c:pt>
                <c:pt idx="91">
                  <c:v>11.3</c:v>
                </c:pt>
                <c:pt idx="92">
                  <c:v>8.6999999999999993</c:v>
                </c:pt>
                <c:pt idx="93">
                  <c:v>15</c:v>
                </c:pt>
                <c:pt idx="94">
                  <c:v>16.399999999999999</c:v>
                </c:pt>
                <c:pt idx="95">
                  <c:v>3.5</c:v>
                </c:pt>
                <c:pt idx="96">
                  <c:v>3.2</c:v>
                </c:pt>
                <c:pt idx="97">
                  <c:v>18</c:v>
                </c:pt>
                <c:pt idx="98">
                  <c:v>1.8</c:v>
                </c:pt>
                <c:pt idx="99">
                  <c:v>1.2</c:v>
                </c:pt>
                <c:pt idx="100">
                  <c:v>8.8000000000000007</c:v>
                </c:pt>
                <c:pt idx="101">
                  <c:v>11.1</c:v>
                </c:pt>
                <c:pt idx="102">
                  <c:v>1.1000000000000001</c:v>
                </c:pt>
                <c:pt idx="103">
                  <c:v>8.3000000000000007</c:v>
                </c:pt>
                <c:pt idx="104">
                  <c:v>7.7</c:v>
                </c:pt>
                <c:pt idx="105">
                  <c:v>1.7</c:v>
                </c:pt>
                <c:pt idx="106">
                  <c:v>6.5</c:v>
                </c:pt>
                <c:pt idx="107">
                  <c:v>6.5</c:v>
                </c:pt>
                <c:pt idx="108">
                  <c:v>2.2000000000000002</c:v>
                </c:pt>
                <c:pt idx="109">
                  <c:v>17.2</c:v>
                </c:pt>
                <c:pt idx="110">
                  <c:v>11.4</c:v>
                </c:pt>
                <c:pt idx="111">
                  <c:v>4.3</c:v>
                </c:pt>
                <c:pt idx="112">
                  <c:v>3.4</c:v>
                </c:pt>
                <c:pt idx="113">
                  <c:v>3.1</c:v>
                </c:pt>
                <c:pt idx="114">
                  <c:v>2</c:v>
                </c:pt>
                <c:pt idx="115">
                  <c:v>1.6</c:v>
                </c:pt>
                <c:pt idx="116">
                  <c:v>4.9000000000000004</c:v>
                </c:pt>
                <c:pt idx="117">
                  <c:v>2.7</c:v>
                </c:pt>
                <c:pt idx="118">
                  <c:v>9</c:v>
                </c:pt>
                <c:pt idx="119">
                  <c:v>3.5</c:v>
                </c:pt>
                <c:pt idx="120">
                  <c:v>2.9</c:v>
                </c:pt>
                <c:pt idx="121">
                  <c:v>3</c:v>
                </c:pt>
                <c:pt idx="122">
                  <c:v>11.3</c:v>
                </c:pt>
                <c:pt idx="123">
                  <c:v>7.3</c:v>
                </c:pt>
                <c:pt idx="124">
                  <c:v>8.1999999999999993</c:v>
                </c:pt>
                <c:pt idx="125">
                  <c:v>6.1</c:v>
                </c:pt>
                <c:pt idx="126">
                  <c:v>8.5</c:v>
                </c:pt>
                <c:pt idx="127">
                  <c:v>3.9</c:v>
                </c:pt>
                <c:pt idx="128">
                  <c:v>1.5</c:v>
                </c:pt>
                <c:pt idx="129">
                  <c:v>1.8</c:v>
                </c:pt>
                <c:pt idx="130">
                  <c:v>6.1</c:v>
                </c:pt>
                <c:pt idx="131">
                  <c:v>3.6</c:v>
                </c:pt>
                <c:pt idx="132">
                  <c:v>5</c:v>
                </c:pt>
                <c:pt idx="133">
                  <c:v>5</c:v>
                </c:pt>
                <c:pt idx="134">
                  <c:v>16.7</c:v>
                </c:pt>
                <c:pt idx="135">
                  <c:v>2.1</c:v>
                </c:pt>
                <c:pt idx="136">
                  <c:v>1.1000000000000001</c:v>
                </c:pt>
                <c:pt idx="137">
                  <c:v>2.5</c:v>
                </c:pt>
                <c:pt idx="138">
                  <c:v>0.8</c:v>
                </c:pt>
                <c:pt idx="139">
                  <c:v>5.5</c:v>
                </c:pt>
                <c:pt idx="140">
                  <c:v>1.2</c:v>
                </c:pt>
                <c:pt idx="141">
                  <c:v>1.5</c:v>
                </c:pt>
              </c:numCache>
            </c:numRef>
          </c:xVal>
          <c:yVal>
            <c:numRef>
              <c:f>'Figure 10'!$D$8:$D$149</c:f>
              <c:numCache>
                <c:formatCode>General</c:formatCode>
                <c:ptCount val="142"/>
                <c:pt idx="0">
                  <c:v>35.6</c:v>
                </c:pt>
                <c:pt idx="1">
                  <c:v>29.1</c:v>
                </c:pt>
                <c:pt idx="2">
                  <c:v>6.8</c:v>
                </c:pt>
                <c:pt idx="3">
                  <c:v>7.7</c:v>
                </c:pt>
                <c:pt idx="4">
                  <c:v>3.4</c:v>
                </c:pt>
                <c:pt idx="5">
                  <c:v>15.4</c:v>
                </c:pt>
                <c:pt idx="6">
                  <c:v>8.3000000000000007</c:v>
                </c:pt>
                <c:pt idx="7">
                  <c:v>7.9</c:v>
                </c:pt>
                <c:pt idx="8">
                  <c:v>3.2</c:v>
                </c:pt>
                <c:pt idx="9">
                  <c:v>6.5</c:v>
                </c:pt>
                <c:pt idx="10">
                  <c:v>12.9</c:v>
                </c:pt>
                <c:pt idx="11">
                  <c:v>0</c:v>
                </c:pt>
                <c:pt idx="12">
                  <c:v>0</c:v>
                </c:pt>
                <c:pt idx="13">
                  <c:v>7</c:v>
                </c:pt>
                <c:pt idx="15">
                  <c:v>76.599999999999994</c:v>
                </c:pt>
                <c:pt idx="16">
                  <c:v>69.400000000000006</c:v>
                </c:pt>
                <c:pt idx="17">
                  <c:v>78.400000000000006</c:v>
                </c:pt>
                <c:pt idx="18">
                  <c:v>65.5</c:v>
                </c:pt>
                <c:pt idx="19">
                  <c:v>77.7</c:v>
                </c:pt>
                <c:pt idx="20">
                  <c:v>74.900000000000006</c:v>
                </c:pt>
                <c:pt idx="21">
                  <c:v>60.9</c:v>
                </c:pt>
                <c:pt idx="22">
                  <c:v>53.4</c:v>
                </c:pt>
                <c:pt idx="23">
                  <c:v>33.9</c:v>
                </c:pt>
                <c:pt idx="24">
                  <c:v>75.599999999999994</c:v>
                </c:pt>
                <c:pt idx="25">
                  <c:v>50.6</c:v>
                </c:pt>
                <c:pt idx="26">
                  <c:v>74</c:v>
                </c:pt>
                <c:pt idx="27">
                  <c:v>40.299999999999997</c:v>
                </c:pt>
                <c:pt idx="28">
                  <c:v>89.5</c:v>
                </c:pt>
                <c:pt idx="29">
                  <c:v>46.3</c:v>
                </c:pt>
                <c:pt idx="30">
                  <c:v>63.5</c:v>
                </c:pt>
                <c:pt idx="31">
                  <c:v>65.2</c:v>
                </c:pt>
                <c:pt idx="32">
                  <c:v>58.3</c:v>
                </c:pt>
                <c:pt idx="33">
                  <c:v>81.599999999999994</c:v>
                </c:pt>
                <c:pt idx="34">
                  <c:v>55.9</c:v>
                </c:pt>
                <c:pt idx="35">
                  <c:v>67.900000000000006</c:v>
                </c:pt>
                <c:pt idx="36">
                  <c:v>80.099999999999994</c:v>
                </c:pt>
                <c:pt idx="37">
                  <c:v>23</c:v>
                </c:pt>
                <c:pt idx="38">
                  <c:v>40.6</c:v>
                </c:pt>
                <c:pt idx="39">
                  <c:v>60.3</c:v>
                </c:pt>
                <c:pt idx="40">
                  <c:v>21.2</c:v>
                </c:pt>
                <c:pt idx="41">
                  <c:v>48.2</c:v>
                </c:pt>
                <c:pt idx="42">
                  <c:v>41.3</c:v>
                </c:pt>
                <c:pt idx="43">
                  <c:v>57.7</c:v>
                </c:pt>
                <c:pt idx="44">
                  <c:v>40.299999999999997</c:v>
                </c:pt>
                <c:pt idx="45">
                  <c:v>48</c:v>
                </c:pt>
                <c:pt idx="46">
                  <c:v>33.700000000000003</c:v>
                </c:pt>
                <c:pt idx="47">
                  <c:v>9.5</c:v>
                </c:pt>
                <c:pt idx="48">
                  <c:v>4.8</c:v>
                </c:pt>
                <c:pt idx="49">
                  <c:v>35.9</c:v>
                </c:pt>
                <c:pt idx="50">
                  <c:v>13.2</c:v>
                </c:pt>
                <c:pt idx="52">
                  <c:v>20.2</c:v>
                </c:pt>
                <c:pt idx="53">
                  <c:v>11.5</c:v>
                </c:pt>
                <c:pt idx="54">
                  <c:v>10.4</c:v>
                </c:pt>
                <c:pt idx="55">
                  <c:v>3.9</c:v>
                </c:pt>
                <c:pt idx="56">
                  <c:v>15</c:v>
                </c:pt>
                <c:pt idx="57">
                  <c:v>3.9</c:v>
                </c:pt>
                <c:pt idx="58">
                  <c:v>30.3</c:v>
                </c:pt>
                <c:pt idx="59">
                  <c:v>27.7</c:v>
                </c:pt>
                <c:pt idx="60">
                  <c:v>45</c:v>
                </c:pt>
                <c:pt idx="61">
                  <c:v>1.3</c:v>
                </c:pt>
                <c:pt idx="62">
                  <c:v>4.0999999999999996</c:v>
                </c:pt>
                <c:pt idx="63">
                  <c:v>1.1000000000000001</c:v>
                </c:pt>
                <c:pt idx="64">
                  <c:v>10.7</c:v>
                </c:pt>
                <c:pt idx="65">
                  <c:v>8.9</c:v>
                </c:pt>
                <c:pt idx="66">
                  <c:v>23.5</c:v>
                </c:pt>
                <c:pt idx="67">
                  <c:v>4.8</c:v>
                </c:pt>
                <c:pt idx="68">
                  <c:v>26.4</c:v>
                </c:pt>
                <c:pt idx="69">
                  <c:v>28.6</c:v>
                </c:pt>
                <c:pt idx="70">
                  <c:v>27.7</c:v>
                </c:pt>
                <c:pt idx="71">
                  <c:v>1.5</c:v>
                </c:pt>
                <c:pt idx="72">
                  <c:v>1.1000000000000001</c:v>
                </c:pt>
                <c:pt idx="73">
                  <c:v>9.8000000000000007</c:v>
                </c:pt>
                <c:pt idx="74">
                  <c:v>14.4</c:v>
                </c:pt>
                <c:pt idx="76">
                  <c:v>1.4</c:v>
                </c:pt>
                <c:pt idx="77">
                  <c:v>11.5</c:v>
                </c:pt>
                <c:pt idx="78">
                  <c:v>6.9</c:v>
                </c:pt>
                <c:pt idx="79">
                  <c:v>39.9</c:v>
                </c:pt>
                <c:pt idx="80">
                  <c:v>10.5</c:v>
                </c:pt>
                <c:pt idx="81">
                  <c:v>19</c:v>
                </c:pt>
                <c:pt idx="82">
                  <c:v>2.1</c:v>
                </c:pt>
                <c:pt idx="83">
                  <c:v>2</c:v>
                </c:pt>
                <c:pt idx="85">
                  <c:v>36.4</c:v>
                </c:pt>
                <c:pt idx="86">
                  <c:v>12</c:v>
                </c:pt>
                <c:pt idx="87">
                  <c:v>8.1</c:v>
                </c:pt>
                <c:pt idx="88">
                  <c:v>4</c:v>
                </c:pt>
                <c:pt idx="89">
                  <c:v>2.1</c:v>
                </c:pt>
                <c:pt idx="91">
                  <c:v>1.1000000000000001</c:v>
                </c:pt>
                <c:pt idx="92">
                  <c:v>0.6</c:v>
                </c:pt>
                <c:pt idx="93">
                  <c:v>0</c:v>
                </c:pt>
                <c:pt idx="94">
                  <c:v>1.7</c:v>
                </c:pt>
                <c:pt idx="95">
                  <c:v>0</c:v>
                </c:pt>
                <c:pt idx="96">
                  <c:v>6.2</c:v>
                </c:pt>
                <c:pt idx="97">
                  <c:v>7.5</c:v>
                </c:pt>
                <c:pt idx="98">
                  <c:v>0</c:v>
                </c:pt>
                <c:pt idx="99">
                  <c:v>2.2999999999999998</c:v>
                </c:pt>
                <c:pt idx="100">
                  <c:v>0</c:v>
                </c:pt>
                <c:pt idx="101">
                  <c:v>8.6</c:v>
                </c:pt>
                <c:pt idx="102">
                  <c:v>0.2</c:v>
                </c:pt>
                <c:pt idx="103">
                  <c:v>0.1</c:v>
                </c:pt>
                <c:pt idx="104">
                  <c:v>0</c:v>
                </c:pt>
                <c:pt idx="105">
                  <c:v>1</c:v>
                </c:pt>
                <c:pt idx="107">
                  <c:v>1.1000000000000001</c:v>
                </c:pt>
                <c:pt idx="108">
                  <c:v>3.7</c:v>
                </c:pt>
                <c:pt idx="109">
                  <c:v>8.5</c:v>
                </c:pt>
                <c:pt idx="110">
                  <c:v>0.8</c:v>
                </c:pt>
                <c:pt idx="111">
                  <c:v>2.6</c:v>
                </c:pt>
                <c:pt idx="112">
                  <c:v>0.6</c:v>
                </c:pt>
                <c:pt idx="113">
                  <c:v>0</c:v>
                </c:pt>
                <c:pt idx="114">
                  <c:v>2.6</c:v>
                </c:pt>
                <c:pt idx="116">
                  <c:v>0</c:v>
                </c:pt>
                <c:pt idx="117">
                  <c:v>0.6</c:v>
                </c:pt>
                <c:pt idx="119">
                  <c:v>0</c:v>
                </c:pt>
                <c:pt idx="120">
                  <c:v>3.5</c:v>
                </c:pt>
                <c:pt idx="122">
                  <c:v>2.2000000000000002</c:v>
                </c:pt>
                <c:pt idx="124">
                  <c:v>0</c:v>
                </c:pt>
                <c:pt idx="127">
                  <c:v>1.5</c:v>
                </c:pt>
                <c:pt idx="128">
                  <c:v>0.5</c:v>
                </c:pt>
                <c:pt idx="129">
                  <c:v>3.4</c:v>
                </c:pt>
                <c:pt idx="130">
                  <c:v>1.1000000000000001</c:v>
                </c:pt>
                <c:pt idx="131">
                  <c:v>3</c:v>
                </c:pt>
                <c:pt idx="133">
                  <c:v>7.6</c:v>
                </c:pt>
                <c:pt idx="134">
                  <c:v>25.8</c:v>
                </c:pt>
                <c:pt idx="136">
                  <c:v>0</c:v>
                </c:pt>
                <c:pt idx="137">
                  <c:v>2</c:v>
                </c:pt>
                <c:pt idx="138">
                  <c:v>0.6</c:v>
                </c:pt>
                <c:pt idx="140">
                  <c:v>0</c:v>
                </c:pt>
                <c:pt idx="141">
                  <c:v>1.1000000000000001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3A31-4791-9ADC-6EB676EDD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036560"/>
        <c:axId val="705038240"/>
      </c:scatterChart>
      <c:valAx>
        <c:axId val="705036560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GDPa per Capita based on PPPb (2015)</a:t>
                </a:r>
              </a:p>
            </c:rich>
          </c:tx>
          <c:layout>
            <c:manualLayout>
              <c:xMode val="edge"/>
              <c:yMode val="edge"/>
              <c:x val="0.37472994095100987"/>
              <c:y val="0.94438829474673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038240"/>
        <c:crosses val="autoZero"/>
        <c:crossBetween val="midCat"/>
      </c:valAx>
      <c:valAx>
        <c:axId val="7050382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GII Score (2016)c</a:t>
                </a:r>
              </a:p>
            </c:rich>
          </c:tx>
          <c:layout>
            <c:manualLayout>
              <c:xMode val="edge"/>
              <c:yMode val="edge"/>
              <c:x val="0"/>
              <c:y val="0.31857894819823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036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6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4E262685-15B3-E84B-80A4-6486325216F0}" type="datetime1">
              <a:rPr lang="en-US"/>
              <a:pPr>
                <a:defRPr/>
              </a:pPr>
              <a:t>20/03/2019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24E24493-52DC-304D-B36A-34DFA478A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9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6514F267-0139-9141-BCB5-99C520E39667}" type="datetime1">
              <a:rPr lang="en-US"/>
              <a:pPr>
                <a:defRPr/>
              </a:pPr>
              <a:t>20/03/2019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30ED96E-1745-464B-A4EF-BA6E0644A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  Context</a:t>
            </a:r>
          </a:p>
          <a:p>
            <a:pPr marL="171450" indent="-171450">
              <a:buFontTx/>
              <a:buChar char="-"/>
            </a:pPr>
            <a:r>
              <a:rPr lang="en-US" dirty="0"/>
              <a:t>Definition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Characteristics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Application to SDGs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Added values for each approach</a:t>
            </a:r>
          </a:p>
          <a:p>
            <a:pPr marL="171450" indent="-171450">
              <a:buFontTx/>
              <a:buChar char="-"/>
            </a:pPr>
            <a:r>
              <a:rPr lang="en-US" dirty="0"/>
              <a:t>Examples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D6A04-D356-5A42-B3CA-CD60BD5F91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6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0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ACD63134-F4B5-FF41-B6D9-D67331DDBB03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890589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 algn="r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853441" y="2233703"/>
            <a:ext cx="2676071" cy="3880439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89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1975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42EC345B-9D54-4F42-8A0E-92B133D7A864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7084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6618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72190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72191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55195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23654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440905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7107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A539E257-1F2E-7942-B6F3-C3D4599DA866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028406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1512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156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0CC399CD-A734-224D-9B05-A1CCD1E5BA0F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974874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 algn="r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92570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 algn="ctr">
              <a:defRPr>
                <a:latin typeface="Arial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267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0225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D3CB35B6-CD4A-1344-816D-B4835B8E480F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186238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4186238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0" name="Isosceles Triangle 19"/>
          <p:cNvSpPr/>
          <p:nvPr/>
        </p:nvSpPr>
        <p:spPr>
          <a:xfrm rot="10800000">
            <a:off x="4186238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1" name="Isosceles Triangle 20"/>
          <p:cNvSpPr/>
          <p:nvPr/>
        </p:nvSpPr>
        <p:spPr>
          <a:xfrm rot="16200000">
            <a:off x="3160713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2" name="Isosceles Triangle 21"/>
          <p:cNvSpPr/>
          <p:nvPr/>
        </p:nvSpPr>
        <p:spPr>
          <a:xfrm rot="10800000">
            <a:off x="4186238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4186238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4186238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4186238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1895475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7" name="Isosceles Triangle 26"/>
          <p:cNvSpPr/>
          <p:nvPr/>
        </p:nvSpPr>
        <p:spPr>
          <a:xfrm rot="10800000">
            <a:off x="1895475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6372225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9" name="Isosceles Triangle 28"/>
          <p:cNvSpPr/>
          <p:nvPr/>
        </p:nvSpPr>
        <p:spPr>
          <a:xfrm rot="10800000">
            <a:off x="6372225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0" name="Isosceles Triangle 29"/>
          <p:cNvSpPr/>
          <p:nvPr/>
        </p:nvSpPr>
        <p:spPr>
          <a:xfrm rot="5400000">
            <a:off x="5102225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94799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5369512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5369512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5369512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3408048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3408048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3408048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886169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886169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886168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3408048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3408048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75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r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84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0988"/>
            <a:ext cx="7529513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7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6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6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6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65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038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13038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7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73679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9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0760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51F280F6-0781-8443-A9C9-F7D6BFC98A82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07595"/>
            <a:ext cx="6936475" cy="111994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42443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5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808BA6E9-F35A-244B-A00A-266AB748016E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40649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37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C2A59A6E-F30E-BF46-913C-1FFE2BEE6721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7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4311651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592139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8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51DFFF25-32D7-124D-9C51-FE75EA9C7DBF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89692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9692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432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D3AE41D8-68D9-6542-8D76-B4D88AED10E5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9692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736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eports.weforum.org/global-information-technology-report-2016/networked-readiness-index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616F9-424B-45AF-BF1C-D4456E775009}"/>
              </a:ext>
            </a:extLst>
          </p:cNvPr>
          <p:cNvSpPr txBox="1">
            <a:spLocks/>
          </p:cNvSpPr>
          <p:nvPr/>
        </p:nvSpPr>
        <p:spPr bwMode="auto">
          <a:xfrm>
            <a:off x="1435473" y="324192"/>
            <a:ext cx="7269256" cy="15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justLow" defTabSz="914400" rtl="1">
              <a:tabLst>
                <a:tab pos="457200" algn="l"/>
                <a:tab pos="809625" algn="l"/>
              </a:tabLst>
            </a:pPr>
            <a:r>
              <a:rPr lang="ar-SY" altLang="en-US" sz="28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لجنة التكنولوجيا من أجل التنمية </a:t>
            </a:r>
          </a:p>
          <a:p>
            <a:pPr lvl="0" algn="justLow" defTabSz="914400" rtl="1">
              <a:tabLst>
                <a:tab pos="457200" algn="l"/>
                <a:tab pos="809625" algn="l"/>
              </a:tabLst>
            </a:pPr>
            <a:r>
              <a:rPr lang="ar-SA" altLang="en-US" sz="28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الدورة </a:t>
            </a:r>
            <a:r>
              <a:rPr lang="ar-SY" altLang="en-US" sz="28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الثانية </a:t>
            </a:r>
            <a:endParaRPr lang="en-US" altLang="en-US" sz="900" dirty="0"/>
          </a:p>
          <a:p>
            <a:pPr lvl="0" algn="justLow" defTabSz="914400" rtl="1">
              <a:tabLst>
                <a:tab pos="457200" algn="l"/>
                <a:tab pos="809625" algn="l"/>
              </a:tabLst>
            </a:pPr>
            <a:r>
              <a:rPr lang="ar-SA" altLang="en-US" sz="28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بيروت، </a:t>
            </a:r>
            <a:r>
              <a:rPr lang="ar-SY" altLang="en-US" sz="2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20-21 </a:t>
            </a:r>
            <a:r>
              <a:rPr lang="ar-SY" altLang="en-US" sz="28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آذار/مارس </a:t>
            </a:r>
            <a:r>
              <a:rPr lang="ar-SA" altLang="en-US" sz="2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2019</a:t>
            </a:r>
            <a:endParaRPr lang="ar-S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Arial" charset="0"/>
              <a:buNone/>
            </a:pPr>
            <a:endParaRPr lang="en-US" sz="2800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DFC85D-8AD2-468C-AB81-DB0265DCC54B}"/>
              </a:ext>
            </a:extLst>
          </p:cNvPr>
          <p:cNvSpPr txBox="1">
            <a:spLocks/>
          </p:cNvSpPr>
          <p:nvPr/>
        </p:nvSpPr>
        <p:spPr bwMode="auto">
          <a:xfrm>
            <a:off x="417902" y="3706906"/>
            <a:ext cx="5944798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 eaLnBrk="1" hangingPunct="1">
              <a:buFont typeface="Arial" charset="0"/>
              <a:buNone/>
            </a:pPr>
            <a:r>
              <a:rPr lang="ar-SY" sz="3200" b="1" dirty="0">
                <a:solidFill>
                  <a:schemeClr val="bg1"/>
                </a:solidFill>
                <a:ea typeface="Arial" charset="0"/>
                <a:cs typeface="Arial" charset="0"/>
              </a:rPr>
              <a:t>9</a:t>
            </a:r>
            <a:r>
              <a:rPr lang="ar-LB" sz="3200" b="1" dirty="0">
                <a:solidFill>
                  <a:schemeClr val="bg1"/>
                </a:solidFill>
                <a:ea typeface="Arial" charset="0"/>
                <a:cs typeface="Arial" charset="0"/>
              </a:rPr>
              <a:t>	</a:t>
            </a:r>
            <a:endParaRPr lang="en-US" sz="3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endParaRPr lang="en-US" sz="32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r>
              <a:rPr lang="ar-LB" sz="3200" b="1" dirty="0">
                <a:solidFill>
                  <a:schemeClr val="bg1"/>
                </a:solidFill>
                <a:ea typeface="Arial" charset="0"/>
                <a:cs typeface="Arial" charset="0"/>
              </a:rPr>
              <a:t>التكنولوجيا والابتكار في </a:t>
            </a:r>
            <a:r>
              <a:rPr lang="ar-SY" sz="3200" b="1" dirty="0">
                <a:solidFill>
                  <a:schemeClr val="bg1"/>
                </a:solidFill>
                <a:ea typeface="Arial" charset="0"/>
                <a:cs typeface="Arial" charset="0"/>
              </a:rPr>
              <a:t>المنطقة العربية </a:t>
            </a:r>
            <a:r>
              <a:rPr lang="ar-LB" sz="3200" b="1" dirty="0">
                <a:solidFill>
                  <a:schemeClr val="bg1"/>
                </a:solidFill>
                <a:ea typeface="Arial" charset="0"/>
                <a:cs typeface="Arial" charset="0"/>
              </a:rPr>
              <a:t>– </a:t>
            </a:r>
            <a:r>
              <a:rPr lang="ar-SY" sz="3200" b="1" i="1" dirty="0">
                <a:solidFill>
                  <a:schemeClr val="bg1"/>
                </a:solidFill>
                <a:ea typeface="Arial" charset="0"/>
                <a:cs typeface="Arial" charset="0"/>
              </a:rPr>
              <a:t>الوضع الحالي وأطر السياسات</a:t>
            </a:r>
            <a:endParaRPr lang="ar-LB" sz="3200" b="1" i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r" rtl="1" eaLnBrk="1" hangingPunct="1">
              <a:buFont typeface="Arial" charset="0"/>
              <a:buNone/>
            </a:pPr>
            <a:endParaRPr lang="en-US" sz="16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lvl="1" algn="r" rtl="1" eaLnBrk="1" hangingPunct="1"/>
            <a:r>
              <a:rPr lang="en-US" sz="1600" b="1" dirty="0">
                <a:solidFill>
                  <a:schemeClr val="bg1"/>
                </a:solidFill>
                <a:ea typeface="Arial" charset="0"/>
                <a:cs typeface="Arial" charset="0"/>
              </a:rPr>
              <a:t> (E/ESCWA/C.8/2019/8)   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626B86-D6B5-4FD5-9240-CA6A0C220A8E}"/>
              </a:ext>
            </a:extLst>
          </p:cNvPr>
          <p:cNvCxnSpPr>
            <a:cxnSpLocks/>
          </p:cNvCxnSpPr>
          <p:nvPr/>
        </p:nvCxnSpPr>
        <p:spPr>
          <a:xfrm>
            <a:off x="6352761" y="3706906"/>
            <a:ext cx="9939" cy="31510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F195E9-9B42-471B-8769-70BF2D50DB96}"/>
              </a:ext>
            </a:extLst>
          </p:cNvPr>
          <p:cNvCxnSpPr/>
          <p:nvPr/>
        </p:nvCxnSpPr>
        <p:spPr>
          <a:xfrm flipH="1">
            <a:off x="5876925" y="4229100"/>
            <a:ext cx="4758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CA7663C-D7E3-4D50-95EA-93207726B9A9}"/>
              </a:ext>
            </a:extLst>
          </p:cNvPr>
          <p:cNvSpPr/>
          <p:nvPr/>
        </p:nvSpPr>
        <p:spPr>
          <a:xfrm>
            <a:off x="4800605" y="3519813"/>
            <a:ext cx="935065" cy="942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1410D97-B8B6-4907-8E84-821088C7A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07" y="3677376"/>
            <a:ext cx="634609" cy="634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25F913D6-7A9A-434C-B232-D8345EACC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213132"/>
              </p:ext>
            </p:extLst>
          </p:nvPr>
        </p:nvGraphicFramePr>
        <p:xfrm>
          <a:off x="590776" y="2138339"/>
          <a:ext cx="7688928" cy="386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C3F7D1-A8DD-4365-B671-FDFADF91A2C8}"/>
              </a:ext>
            </a:extLst>
          </p:cNvPr>
          <p:cNvSpPr txBox="1">
            <a:spLocks/>
          </p:cNvSpPr>
          <p:nvPr/>
        </p:nvSpPr>
        <p:spPr>
          <a:xfrm>
            <a:off x="0" y="832054"/>
            <a:ext cx="8279704" cy="4143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/>
              <a:t>أمثلة عن خدمات تكنولوجيا المعلومات والاتصالات في المنطقة العربية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9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B5BD7-AA5C-4140-A5ED-65B823264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307" y="2016689"/>
            <a:ext cx="7691925" cy="4672209"/>
          </a:xfrm>
          <a:solidFill>
            <a:schemeClr val="bg1"/>
          </a:solidFill>
        </p:spPr>
        <p:txBody>
          <a:bodyPr/>
          <a:lstStyle/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dirty="0"/>
              <a:t>ما زالت المنطقة العربية مستهلكة لتكنولوجيا المعلومات والاتصالات </a:t>
            </a: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dirty="0"/>
              <a:t>الإنتاج والتصدير في مجال تكنولوجيا المعلومات والاتصالات ضعيفاً جداً </a:t>
            </a: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dirty="0"/>
              <a:t>الاهتمام حالياً بالاقتصاد الرقمي والاقتصاد المعرفي على المستوى الوطني وعلى المستوى الإقليمي </a:t>
            </a: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dirty="0"/>
              <a:t>بدأت بعض الدول العربية الاهتمام بالتنويع الاقتصادي بالاعتماد على التكنولوجيا الرقمية  </a:t>
            </a:r>
          </a:p>
          <a:p>
            <a:pPr marL="174625" indent="0" rtl="1">
              <a:spcAft>
                <a:spcPts val="1200"/>
              </a:spcAft>
            </a:pPr>
            <a:r>
              <a:rPr lang="ar-SY" sz="2400" b="1" dirty="0">
                <a:solidFill>
                  <a:srgbClr val="007096"/>
                </a:solidFill>
              </a:rPr>
              <a:t>أهم التحديات </a:t>
            </a:r>
            <a:r>
              <a:rPr lang="ar-SY" sz="2000" dirty="0"/>
              <a:t>: </a:t>
            </a:r>
          </a:p>
          <a:p>
            <a:pPr marL="5175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b="1" dirty="0"/>
              <a:t>ضعف الإنتاج المعرفي </a:t>
            </a:r>
            <a:r>
              <a:rPr lang="ar-SY" sz="2000" dirty="0"/>
              <a:t>وخلق قيمة مضافة بالاعتماد على التكنولوجيا </a:t>
            </a:r>
          </a:p>
          <a:p>
            <a:pPr marL="5175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b="1" dirty="0"/>
              <a:t>توفر الكوادر البشرية</a:t>
            </a:r>
            <a:r>
              <a:rPr lang="ar-SY" sz="2000" dirty="0"/>
              <a:t> القادرة على استيعاب التكنولوجيا واستثمارها بالشكل الملائم</a:t>
            </a:r>
          </a:p>
          <a:p>
            <a:pPr marL="5175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b="1" dirty="0"/>
              <a:t>وجود البيئة التمكينية </a:t>
            </a:r>
            <a:r>
              <a:rPr lang="ar-SY" sz="2000" dirty="0"/>
              <a:t>الملائمة والمحفزة والداعمة لاستثمار التكنولوجيا ونقل التكنولوجيا</a:t>
            </a:r>
          </a:p>
          <a:p>
            <a:pPr marL="5175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b="1" dirty="0"/>
              <a:t>ضعف الابتكار </a:t>
            </a:r>
            <a:r>
              <a:rPr lang="ar-SY" sz="2000" dirty="0"/>
              <a:t>في المنطقة العربية  </a:t>
            </a:r>
          </a:p>
          <a:p>
            <a:pPr marL="517525" rt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r-SY" sz="2000" dirty="0"/>
          </a:p>
          <a:p>
            <a:pPr marL="517525" rt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r-SY" sz="2000" dirty="0"/>
          </a:p>
          <a:p>
            <a:pPr marL="174625" indent="0" rtl="1">
              <a:spcAft>
                <a:spcPts val="1200"/>
              </a:spcAft>
            </a:pPr>
            <a:endParaRPr lang="ar-SY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0A16DC-D649-41BF-AF7A-69BA25738F07}"/>
              </a:ext>
            </a:extLst>
          </p:cNvPr>
          <p:cNvSpPr txBox="1">
            <a:spLocks/>
          </p:cNvSpPr>
          <p:nvPr/>
        </p:nvSpPr>
        <p:spPr>
          <a:xfrm>
            <a:off x="164467" y="955183"/>
            <a:ext cx="7264412" cy="4143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/>
              <a:t>وضع التكنولوجيا في المنطقة العربية باختصار ...... </a:t>
            </a:r>
            <a:endParaRPr lang="en-US" dirty="0"/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AA1359D-83FD-4322-89C0-4C110E6D8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" y="382192"/>
            <a:ext cx="1145981" cy="11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3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0F87D-C3BF-4BBB-BE42-DFCB0FD6D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307" y="745741"/>
            <a:ext cx="7459577" cy="414338"/>
          </a:xfrm>
        </p:spPr>
        <p:txBody>
          <a:bodyPr/>
          <a:lstStyle/>
          <a:p>
            <a:r>
              <a:rPr lang="ar-SY" sz="3200" dirty="0"/>
              <a:t>الابتكار من أجل تحقيق التنمية الاقتصادية والاجتماعية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DB4D1-2BFA-4C0D-BAE8-7B4E7842F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64" y="2028954"/>
            <a:ext cx="6938270" cy="3375025"/>
          </a:xfrm>
        </p:spPr>
        <p:txBody>
          <a:bodyPr/>
          <a:lstStyle/>
          <a:p>
            <a:pPr marL="338138" indent="-3381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يرتبط الابتكار بالتكنولوجيا بعلاقة وثيقة</a:t>
            </a:r>
            <a:r>
              <a:rPr lang="ar-SY" sz="2400" dirty="0"/>
              <a:t>، إذ أن </a:t>
            </a:r>
            <a:r>
              <a:rPr lang="ar-SA" sz="2400" dirty="0"/>
              <a:t>الابتكار</a:t>
            </a:r>
            <a:r>
              <a:rPr lang="ar-SY" sz="2400" dirty="0"/>
              <a:t> أساسي</a:t>
            </a:r>
            <a:r>
              <a:rPr lang="ar-SA" sz="2400" dirty="0"/>
              <a:t> لتطوير جميع التكنولوجيا</a:t>
            </a:r>
            <a:r>
              <a:rPr lang="ar-SY" sz="2400" dirty="0"/>
              <a:t>، ولتطوير</a:t>
            </a:r>
            <a:r>
              <a:rPr lang="ar-SA" sz="2400" dirty="0"/>
              <a:t> تطبيقات </a:t>
            </a:r>
            <a:r>
              <a:rPr lang="ar-SY" sz="2400" dirty="0"/>
              <a:t>و</a:t>
            </a:r>
            <a:r>
              <a:rPr lang="ar-SA" sz="2400" dirty="0"/>
              <a:t>حلول. ويؤدي دوراً بارزاً في تكييف التكنولوجيات مع الظروف والسياقات المحلية</a:t>
            </a:r>
            <a:r>
              <a:rPr lang="ar-SY" sz="2400" dirty="0"/>
              <a:t>. </a:t>
            </a:r>
          </a:p>
          <a:p>
            <a:pPr marL="338138" indent="-3381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400" b="1" dirty="0"/>
              <a:t>ويشمل </a:t>
            </a:r>
            <a:r>
              <a:rPr lang="ar-SA" sz="2400" b="1" dirty="0"/>
              <a:t>الابتكار الأوساط الأكاديمية والصناعات والأعمال التجارية، </a:t>
            </a:r>
            <a:r>
              <a:rPr lang="ar-SY" sz="2400" b="1" dirty="0"/>
              <a:t>كما</a:t>
            </a:r>
            <a:r>
              <a:rPr lang="ar-SA" sz="2400" b="1" dirty="0"/>
              <a:t> يشمل الحكومات، وله دور أساسي في تعزيز الإجراءات الإدارية، وتحسين الخدمات</a:t>
            </a:r>
            <a:r>
              <a:rPr lang="ar-SY" sz="2400" b="1" dirty="0"/>
              <a:t>. </a:t>
            </a:r>
          </a:p>
          <a:p>
            <a:pPr marL="338138" indent="-3381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ودور الحكومة أساسيٌّ أيضاً لضمان إنشاء نظام مناسب للابتكار.</a:t>
            </a:r>
            <a:endParaRPr lang="en-US" sz="2400" dirty="0"/>
          </a:p>
          <a:p>
            <a:pPr marL="338138" indent="-3381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1" dirty="0"/>
              <a:t>وتدرك البلدان العربية أهمية الابتكار باعتباره عاملاً محفزاً للنمو الاقتصادي والرفاه الاجتماعي، وأداةً لمواجهة التحديات البيئية وتحسين الحوكمة.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587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0F87D-C3BF-4BBB-BE42-DFCB0FD6D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4728" y="934703"/>
            <a:ext cx="5237473" cy="414338"/>
          </a:xfrm>
        </p:spPr>
        <p:txBody>
          <a:bodyPr/>
          <a:lstStyle/>
          <a:p>
            <a:r>
              <a:rPr lang="ar-SY" dirty="0"/>
              <a:t>وضع مؤشر الابتكار في المنطقة العربية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F3B95A-AB74-4301-80B3-E2AA8F2C9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117066"/>
              </p:ext>
            </p:extLst>
          </p:nvPr>
        </p:nvGraphicFramePr>
        <p:xfrm>
          <a:off x="591242" y="2126140"/>
          <a:ext cx="7513098" cy="450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96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D5DC8B-7293-4985-9188-D6BC071A1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166927"/>
              </p:ext>
            </p:extLst>
          </p:nvPr>
        </p:nvGraphicFramePr>
        <p:xfrm>
          <a:off x="590777" y="1787237"/>
          <a:ext cx="7540308" cy="479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692131-E6B1-4366-839E-727E48F78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2177" y="576432"/>
            <a:ext cx="5818908" cy="836731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ar-SY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مؤشر الابتكار في المنطقة العربية مع الأخذ بالاعتبار الناتج المحلي الإجمالي للفرد الواحد 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239FF-447F-421D-B5FF-C3B56646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0" y="78406"/>
            <a:ext cx="1216759" cy="15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859CA-EFBA-4009-BFDC-B15565D77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0800" y="481148"/>
            <a:ext cx="5910522" cy="889295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ar-SY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مكون البحث والتطوير في مؤشر الابتكار العالمي / الناتج المحلي الإجمالي للفرد الواحد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720469"/>
              </p:ext>
            </p:extLst>
          </p:nvPr>
        </p:nvGraphicFramePr>
        <p:xfrm>
          <a:off x="1366519" y="1998187"/>
          <a:ext cx="7041198" cy="425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16B38E2-0B17-44CF-A45F-31F301220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0" y="78406"/>
            <a:ext cx="1216759" cy="15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3595E-E468-4B82-A959-7A164B1361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8088" y="880864"/>
            <a:ext cx="5565619" cy="414338"/>
          </a:xfrm>
        </p:spPr>
        <p:txBody>
          <a:bodyPr/>
          <a:lstStyle/>
          <a:p>
            <a:r>
              <a:rPr lang="ar-SY" sz="3200" dirty="0"/>
              <a:t>الابتكار وخطة التنمية المستدامة  2030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EA383-5C2E-4F23-916D-DED2EFD35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3" y="738723"/>
            <a:ext cx="975344" cy="651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4E032CE-6D8D-450A-907A-3CED3D1F0769}"/>
              </a:ext>
            </a:extLst>
          </p:cNvPr>
          <p:cNvGrpSpPr/>
          <p:nvPr/>
        </p:nvGrpSpPr>
        <p:grpSpPr>
          <a:xfrm>
            <a:off x="2601014" y="4503315"/>
            <a:ext cx="3738538" cy="1984766"/>
            <a:chOff x="2601014" y="4503315"/>
            <a:chExt cx="3738538" cy="1984766"/>
          </a:xfrm>
        </p:grpSpPr>
        <p:pic>
          <p:nvPicPr>
            <p:cNvPr id="7" name="Picture 6" descr="A picture containing text&#10;&#10;Description generated with high confidence">
              <a:extLst>
                <a:ext uri="{FF2B5EF4-FFF2-40B4-BE49-F238E27FC236}">
                  <a16:creationId xmlns:a16="http://schemas.microsoft.com/office/drawing/2014/main" id="{24AA5F18-D92B-4182-8DC0-AC9AF24A9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803" y="4503315"/>
              <a:ext cx="760130" cy="57020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53E961-A1A2-4CF9-910E-916187990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627" y="4503315"/>
              <a:ext cx="760130" cy="57020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9" name="Picture 8" descr="A drawing of a person&#10;&#10;Description generated with high confidence">
              <a:extLst>
                <a:ext uri="{FF2B5EF4-FFF2-40B4-BE49-F238E27FC236}">
                  <a16:creationId xmlns:a16="http://schemas.microsoft.com/office/drawing/2014/main" id="{01691D9C-3394-4AFF-9F9B-176DE965E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058" y="5210598"/>
              <a:ext cx="673374" cy="57020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0" name="Picture 9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1938A4C-55ED-4C4E-96C2-312E57D7F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179" y="5257438"/>
              <a:ext cx="673373" cy="570199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1" name="Picture 10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6FE6557-163E-4D71-9356-376A746A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8757" y="5917882"/>
              <a:ext cx="673373" cy="570199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2" name="Picture 11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1171A78B-3664-4F54-9885-BA85278B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014" y="5917881"/>
              <a:ext cx="673374" cy="57020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3" name="Content Placeholder 4" descr="A picture containing vector graphics&#10;&#10;Description generated with high confidence">
              <a:extLst>
                <a:ext uri="{FF2B5EF4-FFF2-40B4-BE49-F238E27FC236}">
                  <a16:creationId xmlns:a16="http://schemas.microsoft.com/office/drawing/2014/main" id="{2084B976-CB8A-429A-8829-D5DAC94F5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868" y="5917881"/>
              <a:ext cx="673374" cy="57020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4" name="Picture 13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65F9960-CC4C-4329-BADE-7BA52FD06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506" y="5897101"/>
              <a:ext cx="697914" cy="59098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67E0A8C-8EDF-4A81-9784-6DC9F176D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377" y="5257438"/>
              <a:ext cx="626969" cy="53090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6" name="Picture 15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0AEBCD23-18A5-4D75-BB25-B830755E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869" y="5222588"/>
              <a:ext cx="673373" cy="570199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908F9F-FDC7-4B36-B1FC-A4929F8E28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472" y="1893696"/>
            <a:ext cx="6938270" cy="3375025"/>
          </a:xfrm>
        </p:spPr>
        <p:txBody>
          <a:bodyPr/>
          <a:lstStyle/>
          <a:p>
            <a:pPr marL="454025" indent="-4540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400" dirty="0"/>
              <a:t>كان الابتكار أساساً مرتبطاً بالأبعاد الاقتصادية، وارتبطت أهميته بالمنافسة وتحقيق السبق التكنولوجي والنمو الاقتصادي</a:t>
            </a:r>
          </a:p>
          <a:p>
            <a:pPr marL="454025" indent="-4540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400" dirty="0"/>
              <a:t>إلا أن للابتكار اليوم أهمية تنموية واجتماعية كبيرة بالإضافة إلى الأهمية الاقتصادية </a:t>
            </a:r>
          </a:p>
          <a:p>
            <a:pPr marL="454025" indent="-4540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400" dirty="0"/>
              <a:t>ويعتبر الابتكار اليوم أساساً في تحقيق أهداف التنمية المستدامة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7EBE15-69E5-4075-977A-83542C222E06}"/>
              </a:ext>
            </a:extLst>
          </p:cNvPr>
          <p:cNvSpPr/>
          <p:nvPr/>
        </p:nvSpPr>
        <p:spPr>
          <a:xfrm>
            <a:off x="2230582" y="4350327"/>
            <a:ext cx="4502727" cy="232756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3891C-A2ED-40D7-912B-F0CECAACD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776" y="1453387"/>
            <a:ext cx="6938270" cy="5114155"/>
          </a:xfrm>
        </p:spPr>
        <p:txBody>
          <a:bodyPr/>
          <a:lstStyle/>
          <a:p>
            <a:pPr indent="0" algn="just">
              <a:spcBef>
                <a:spcPct val="0"/>
              </a:spcBef>
              <a:spcAft>
                <a:spcPts val="1200"/>
              </a:spcAft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Linear innovation (traditional)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Mission-oriented innovation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Open innovation				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Grassroot innovation;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Social innovation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Technology-driven innovation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Inclusive Innovation 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Frugal Innovation 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Reversed innovation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30903D-E633-4D1A-BB46-2FF043A6AB52}"/>
              </a:ext>
            </a:extLst>
          </p:cNvPr>
          <p:cNvSpPr txBox="1">
            <a:spLocks/>
          </p:cNvSpPr>
          <p:nvPr/>
        </p:nvSpPr>
        <p:spPr>
          <a:xfrm>
            <a:off x="413829" y="387389"/>
            <a:ext cx="7634217" cy="93186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ar-SY" sz="3200" dirty="0"/>
              <a:t>مقاربات الابتكار من أجل التنمية الاقتصادية والاجتماعية الشاملة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5107401-2803-4F63-A2A9-6C6CFDDE0AD4}"/>
              </a:ext>
            </a:extLst>
          </p:cNvPr>
          <p:cNvSpPr txBox="1">
            <a:spLocks/>
          </p:cNvSpPr>
          <p:nvPr/>
        </p:nvSpPr>
        <p:spPr>
          <a:xfrm>
            <a:off x="3015785" y="1453386"/>
            <a:ext cx="4681532" cy="5114155"/>
          </a:xfrm>
          <a:prstGeom prst="rect">
            <a:avLst/>
          </a:prstGeom>
        </p:spPr>
        <p:txBody>
          <a:bodyPr vert="horz" lIns="0" tIns="0" rIns="0" bIns="0"/>
          <a:lstStyle>
            <a:lvl1pPr marL="0" indent="-34290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0" kern="1200" cap="none" baseline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0" indent="-28575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0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2pPr>
            <a:lvl3pPr marL="0" indent="0" algn="l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kern="1200" cap="none">
                <a:solidFill>
                  <a:srgbClr val="595959"/>
                </a:solidFill>
                <a:latin typeface="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rtl="1">
              <a:spcBef>
                <a:spcPct val="0"/>
              </a:spcBef>
              <a:spcAft>
                <a:spcPts val="1200"/>
              </a:spcAft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r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الابتكار الخطي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r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الابتكار الموجه بالمهام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r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الابتكار المفتوح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r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الابتكار القاعدي (من القاعدة)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r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الابتكار الاجتماعي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r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الابتكار التكنولوجي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r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الابتكار الاحتوائي </a:t>
            </a:r>
          </a:p>
          <a:p>
            <a:pPr marL="285750" indent="-285750" algn="just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الابتكار  المقتصد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just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الابتكار العكسي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r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algn="r" rt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r" rtl="1">
              <a:spcAft>
                <a:spcPts val="1200"/>
              </a:spcAft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5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49422-5F5E-48E7-BEBF-30EB40A04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168" y="172239"/>
            <a:ext cx="6936942" cy="1109305"/>
          </a:xfrm>
        </p:spPr>
        <p:txBody>
          <a:bodyPr/>
          <a:lstStyle/>
          <a:p>
            <a:pPr algn="ctr"/>
            <a:r>
              <a:rPr lang="ar-SY" dirty="0"/>
              <a:t>التحديات الأساسية للابتكار في المنطقة العربية</a:t>
            </a:r>
          </a:p>
          <a:p>
            <a:pPr algn="ctr"/>
            <a:r>
              <a:rPr lang="ar-SY" dirty="0"/>
              <a:t>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E81625-E74B-4256-B51A-9104D9D192A5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429491" y="915344"/>
            <a:ext cx="7551181" cy="594265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rtl="1">
              <a:spcAft>
                <a:spcPts val="0"/>
              </a:spcAft>
              <a:defRPr/>
            </a:pPr>
            <a:r>
              <a:rPr lang="ar-SY" altLang="en-US" sz="2200" dirty="0">
                <a:latin typeface="Calibri" pitchFamily="34" charset="0"/>
              </a:rPr>
              <a:t>1- </a:t>
            </a:r>
            <a:r>
              <a:rPr lang="ar-SY" altLang="en-US" sz="2200" dirty="0">
                <a:solidFill>
                  <a:srgbClr val="C00000"/>
                </a:solidFill>
                <a:latin typeface="Calibri" pitchFamily="34" charset="0"/>
                <a:cs typeface="+mn-cs"/>
              </a:rPr>
              <a:t>غياب الرؤية الشاملة </a:t>
            </a:r>
            <a:r>
              <a:rPr lang="ar-SY" altLang="en-US" sz="2200" dirty="0">
                <a:latin typeface="Calibri" pitchFamily="34" charset="0"/>
                <a:cs typeface="+mn-cs"/>
              </a:rPr>
              <a:t>على المستوى الوطني للابتكار </a:t>
            </a:r>
          </a:p>
          <a:p>
            <a:pPr marL="0" indent="0" rtl="1">
              <a:spcAft>
                <a:spcPts val="0"/>
              </a:spcAft>
              <a:defRPr/>
            </a:pPr>
            <a:endParaRPr lang="ar-SY" altLang="en-US" sz="2200" dirty="0">
              <a:latin typeface="Calibri" pitchFamily="34" charset="0"/>
              <a:cs typeface="+mn-cs"/>
            </a:endParaRPr>
          </a:p>
          <a:p>
            <a:pPr marL="0" indent="0" rtl="1">
              <a:spcAft>
                <a:spcPts val="0"/>
              </a:spcAft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2-  </a:t>
            </a:r>
            <a:r>
              <a:rPr lang="ar-SY" altLang="en-US" sz="2200" dirty="0">
                <a:solidFill>
                  <a:srgbClr val="C00000"/>
                </a:solidFill>
                <a:latin typeface="Calibri" pitchFamily="34" charset="0"/>
                <a:cs typeface="+mn-cs"/>
              </a:rPr>
              <a:t>التعليم والتدريب </a:t>
            </a:r>
          </a:p>
          <a:p>
            <a:pPr marL="914400" indent="-457200" rtl="1">
              <a:spcAft>
                <a:spcPts val="0"/>
              </a:spcAft>
              <a:buFont typeface="Arial" charset="0"/>
              <a:buChar char="•"/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طرق تعليم غير ملائمة </a:t>
            </a:r>
          </a:p>
          <a:p>
            <a:pPr marL="914400" indent="-457200" rtl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عدد كبير من المتعلمين والجامعيين عاطلون عن العمل</a:t>
            </a:r>
          </a:p>
          <a:p>
            <a:pPr marL="457200" indent="-457200" rtl="1">
              <a:spcAft>
                <a:spcPts val="1200"/>
              </a:spcAft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3- </a:t>
            </a:r>
            <a:r>
              <a:rPr lang="ar-SY" altLang="en-US" sz="2200" dirty="0">
                <a:solidFill>
                  <a:srgbClr val="C00000"/>
                </a:solidFill>
                <a:latin typeface="Calibri" pitchFamily="34" charset="0"/>
                <a:cs typeface="+mn-cs"/>
              </a:rPr>
              <a:t>البحث والتطوير </a:t>
            </a:r>
          </a:p>
          <a:p>
            <a:pPr marL="914400" indent="-457200" rtl="1">
              <a:spcAft>
                <a:spcPts val="0"/>
              </a:spcAft>
              <a:buFont typeface="Arial" charset="0"/>
              <a:buChar char="•"/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مراكز في الجامعات ومراكز البحوث</a:t>
            </a:r>
            <a:r>
              <a:rPr lang="en-US" altLang="en-US" sz="2200" dirty="0">
                <a:latin typeface="Calibri" pitchFamily="34" charset="0"/>
                <a:cs typeface="+mn-cs"/>
              </a:rPr>
              <a:t> </a:t>
            </a:r>
            <a:r>
              <a:rPr lang="ar-SY" altLang="en-US" sz="2200" dirty="0">
                <a:latin typeface="Calibri" pitchFamily="34" charset="0"/>
                <a:cs typeface="+mn-cs"/>
              </a:rPr>
              <a:t>التابعة للقطاع العام </a:t>
            </a:r>
          </a:p>
          <a:p>
            <a:pPr marL="914400" indent="-457200" rtl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التفاعل والتعاون بين القطاع الإنتاجي وقطاع الأبحاث ضعيف وقد يكون معدوم </a:t>
            </a:r>
          </a:p>
          <a:p>
            <a:pPr marL="0" indent="0" rtl="1">
              <a:spcAft>
                <a:spcPts val="0"/>
              </a:spcAft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4- </a:t>
            </a:r>
            <a:r>
              <a:rPr lang="ar-SY" altLang="en-US" sz="2200" dirty="0">
                <a:solidFill>
                  <a:srgbClr val="C00000"/>
                </a:solidFill>
                <a:latin typeface="Calibri" pitchFamily="34" charset="0"/>
                <a:cs typeface="+mn-cs"/>
              </a:rPr>
              <a:t>الإطار التشريعي </a:t>
            </a:r>
          </a:p>
          <a:p>
            <a:pPr marL="914400" indent="-457200" rtl="1">
              <a:spcAft>
                <a:spcPts val="0"/>
              </a:spcAft>
              <a:buFont typeface="Arial" charset="0"/>
              <a:buChar char="•"/>
              <a:defRPr/>
            </a:pPr>
            <a:r>
              <a:rPr lang="ar-LB" altLang="en-US" sz="2200" dirty="0">
                <a:latin typeface="Calibri" pitchFamily="34" charset="0"/>
                <a:cs typeface="+mn-cs"/>
              </a:rPr>
              <a:t>مستويات منخفضة من براءات الاختراع</a:t>
            </a:r>
            <a:endParaRPr lang="ar-SY" altLang="en-US" sz="2200" dirty="0">
              <a:latin typeface="Calibri" pitchFamily="34" charset="0"/>
              <a:cs typeface="+mn-cs"/>
            </a:endParaRPr>
          </a:p>
          <a:p>
            <a:pPr marL="914400" indent="-457200" rtl="1">
              <a:spcAft>
                <a:spcPts val="1200"/>
              </a:spcAft>
              <a:buFont typeface="Arial" charset="0"/>
              <a:buChar char="•"/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منافسة غير فعالة</a:t>
            </a:r>
          </a:p>
          <a:p>
            <a:pPr marL="0" indent="0" rtl="1">
              <a:spcAft>
                <a:spcPts val="0"/>
              </a:spcAft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5-  </a:t>
            </a:r>
            <a:r>
              <a:rPr lang="ar-SY" altLang="en-US" sz="2200" dirty="0">
                <a:solidFill>
                  <a:srgbClr val="C00000"/>
                </a:solidFill>
                <a:latin typeface="Calibri" pitchFamily="34" charset="0"/>
                <a:cs typeface="+mn-cs"/>
              </a:rPr>
              <a:t>دعم المبتكرين </a:t>
            </a:r>
          </a:p>
          <a:p>
            <a:pPr marL="914400" indent="-457200" rtl="1">
              <a:spcAft>
                <a:spcPts val="0"/>
              </a:spcAft>
              <a:buFont typeface="Arial" charset="0"/>
              <a:buChar char="•"/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رأس المال الاستثماري والتمويل المبكر الآخر لا يزال ناشئاً</a:t>
            </a:r>
          </a:p>
          <a:p>
            <a:pPr marL="914400" indent="-457200" rtl="1">
              <a:spcAft>
                <a:spcPts val="0"/>
              </a:spcAft>
              <a:buFont typeface="Arial" charset="0"/>
              <a:buChar char="•"/>
              <a:defRPr/>
            </a:pPr>
            <a:r>
              <a:rPr lang="ar-SY" altLang="en-US" sz="2200" dirty="0">
                <a:latin typeface="Calibri" pitchFamily="34" charset="0"/>
                <a:cs typeface="+mn-cs"/>
              </a:rPr>
              <a:t>عدم كفاية خدمات الأعمال للشركات الناشئة والشركات  الصغيرة</a:t>
            </a:r>
          </a:p>
          <a:p>
            <a:pPr rtl="1">
              <a:spcAft>
                <a:spcPts val="0"/>
              </a:spcAft>
              <a:buFont typeface="Arial" charset="0"/>
              <a:buChar char="•"/>
              <a:defRPr/>
            </a:pPr>
            <a:endParaRPr lang="ar-SY" altLang="en-US" sz="2200" dirty="0">
              <a:latin typeface="Calibri" pitchFamily="34" charset="0"/>
            </a:endParaRPr>
          </a:p>
          <a:p>
            <a:pPr rtl="1">
              <a:spcAft>
                <a:spcPts val="0"/>
              </a:spcAft>
              <a:buFont typeface="Arial" charset="0"/>
              <a:buChar char="•"/>
              <a:defRPr/>
            </a:pPr>
            <a:endParaRPr lang="en-US" altLang="en-US" sz="2200" dirty="0">
              <a:latin typeface="Calibri" pitchFamily="34" charset="0"/>
            </a:endParaRPr>
          </a:p>
          <a:p>
            <a:pPr>
              <a:spcAft>
                <a:spcPts val="0"/>
              </a:spcAft>
              <a:buFont typeface="Arial" charset="0"/>
              <a:buChar char="•"/>
              <a:defRPr/>
            </a:pPr>
            <a:endParaRPr lang="en-US" altLang="en-US" sz="2200" dirty="0"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D6AFA-0014-4350-866E-CB7F8A6186FB}"/>
              </a:ext>
            </a:extLst>
          </p:cNvPr>
          <p:cNvSpPr/>
          <p:nvPr/>
        </p:nvSpPr>
        <p:spPr>
          <a:xfrm>
            <a:off x="429491" y="789709"/>
            <a:ext cx="7813964" cy="597130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4F1BA1-AA09-4854-A136-9F6567427326}"/>
              </a:ext>
            </a:extLst>
          </p:cNvPr>
          <p:cNvSpPr/>
          <p:nvPr/>
        </p:nvSpPr>
        <p:spPr>
          <a:xfrm>
            <a:off x="457440" y="1523999"/>
            <a:ext cx="450332" cy="29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4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 txBox="1">
            <a:spLocks noGrp="1"/>
          </p:cNvSpPr>
          <p:nvPr>
            <p:ph type="ctrTitle"/>
          </p:nvPr>
        </p:nvSpPr>
        <p:spPr bwMode="auto">
          <a:xfrm>
            <a:off x="2460404" y="1801923"/>
            <a:ext cx="6624638" cy="63270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ar-LB" sz="3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التوصيات</a:t>
            </a:r>
            <a:r>
              <a:rPr lang="ar-LB" sz="36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المقترحة من قبل اللجنة</a:t>
            </a:r>
            <a:endParaRPr lang="en-US" sz="3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C29909-1F82-472A-9ED3-E0DD1CA81944}"/>
              </a:ext>
            </a:extLst>
          </p:cNvPr>
          <p:cNvSpPr/>
          <p:nvPr/>
        </p:nvSpPr>
        <p:spPr>
          <a:xfrm>
            <a:off x="259312" y="3609861"/>
            <a:ext cx="5513411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r>
              <a:rPr lang="ar-LB" sz="3200" b="1" dirty="0">
                <a:solidFill>
                  <a:schemeClr val="bg2"/>
                </a:solidFill>
                <a:ea typeface="Arial" charset="0"/>
                <a:cs typeface="Arial" charset="0"/>
              </a:rPr>
              <a:t>آفاق </a:t>
            </a:r>
            <a:r>
              <a:rPr lang="ar-LB" sz="3200" b="1" dirty="0">
                <a:solidFill>
                  <a:schemeClr val="bg2"/>
                </a:solidFill>
                <a:cs typeface="Arial" charset="0"/>
              </a:rPr>
              <a:t>التكنولوجيا والابتكار</a:t>
            </a:r>
            <a:endParaRPr lang="en-US" sz="3200" b="1" dirty="0">
              <a:solidFill>
                <a:schemeClr val="bg2"/>
              </a:solidFill>
              <a:cs typeface="Arial" charset="0"/>
            </a:endParaRPr>
          </a:p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r>
              <a:rPr lang="ar-SY" sz="3200" b="1" dirty="0">
                <a:solidFill>
                  <a:schemeClr val="bg2"/>
                </a:solidFill>
                <a:cs typeface="Arial" charset="0"/>
              </a:rPr>
              <a:t>للتنمية الاقتصادية والاجتماعية المستدامة في المنطقة العربية</a:t>
            </a:r>
            <a:endParaRPr lang="ar-LB" sz="3200" b="1" dirty="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0FF6D3-779D-4A95-BF82-327A308E7F59}"/>
              </a:ext>
            </a:extLst>
          </p:cNvPr>
          <p:cNvCxnSpPr>
            <a:cxnSpLocks/>
          </p:cNvCxnSpPr>
          <p:nvPr/>
        </p:nvCxnSpPr>
        <p:spPr>
          <a:xfrm>
            <a:off x="5943600" y="4014788"/>
            <a:ext cx="0" cy="140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9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FDD08-DBFA-4C63-BFE7-4A750A61E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9849" y="2043169"/>
            <a:ext cx="6775885" cy="4569942"/>
          </a:xfrm>
        </p:spPr>
        <p:txBody>
          <a:bodyPr/>
          <a:lstStyle/>
          <a:p>
            <a:pPr marL="461963" indent="-290513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تتيح </a:t>
            </a: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</a:t>
            </a: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تكنولوجيا</a:t>
            </a: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 الجديدة وتكنولوجيا المعلومات والاتصالات </a:t>
            </a: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فرصاً كبيرة لتحقيق التنمية المستدامة </a:t>
            </a: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indent="-290513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للابتكار دور أساسي في 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تطوير</a:t>
            </a: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التكنولوجيا، وتطوير التطبيقات في مختلف القطاعات، و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ملائمة</a:t>
            </a: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التكنولوجيات وتكييفها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مع الشروط والسياقات المختلفة. </a:t>
            </a:r>
          </a:p>
          <a:p>
            <a:pPr marL="461963" indent="-290513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قد يفوق انتشار التكنولوجيات وتطورها السريع قدرة المجتمعات على التكيف مع التغييرات التي تحدثها هذه التكنولوجيات. </a:t>
            </a: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indent="-290513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وتتفاوت قدر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ات الدول</a:t>
            </a: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على 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تطوير التكنولوجيا وعلى استثمار أو استيعاب التكنولوجيا في</a:t>
            </a: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التنمية 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الاقتصادية والاجتماعية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0E8A91E-81DC-45C3-87FC-732EFEB549EE}"/>
              </a:ext>
            </a:extLst>
          </p:cNvPr>
          <p:cNvSpPr txBox="1">
            <a:spLocks/>
          </p:cNvSpPr>
          <p:nvPr/>
        </p:nvSpPr>
        <p:spPr>
          <a:xfrm>
            <a:off x="550893" y="827851"/>
            <a:ext cx="7293796" cy="4143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3200" dirty="0"/>
              <a:t>التكنولوجيا والابتكار من أجل تحقيق التنمية المستدامة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466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0EA20-2B11-4456-A6A6-EB7E76E83B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255" y="871449"/>
            <a:ext cx="6936942" cy="414338"/>
          </a:xfrm>
        </p:spPr>
        <p:txBody>
          <a:bodyPr/>
          <a:lstStyle/>
          <a:p>
            <a:r>
              <a:rPr lang="ar-SY" sz="2800" dirty="0"/>
              <a:t>من أجل النهوض بالتكنولوجيا والابتكار في الدول العربية 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894C7-BD5C-4DE7-8703-D1975FB178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448" y="1842558"/>
            <a:ext cx="6938270" cy="4747496"/>
          </a:xfrm>
        </p:spPr>
        <p:txBody>
          <a:bodyPr/>
          <a:lstStyle/>
          <a:p>
            <a:pPr marL="455613" indent="-455613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Y" sz="2200" dirty="0"/>
              <a:t>العمل على تحسين منظومة الابتكار على الصعيد الوطني </a:t>
            </a:r>
          </a:p>
          <a:p>
            <a:pPr marL="455613" indent="-455613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Y" sz="2200" b="1" dirty="0"/>
              <a:t>التعاون فيما بين الدول العربية من أجل إيجاد حلول للتحديات التنموية المشتركة والتعاون في مجال البحث العلمي والابتكار</a:t>
            </a:r>
          </a:p>
          <a:p>
            <a:pPr marL="455613" indent="-455613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Y" sz="2200" dirty="0"/>
              <a:t>تحديد المسائل التنموية الأكثر إلحاحاً والتي تسهم في تطويرها التكنولوجيا والابتكار </a:t>
            </a:r>
          </a:p>
          <a:p>
            <a:pPr marL="455613" indent="-455613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Y" sz="2200" b="1" dirty="0"/>
              <a:t>وضع سياسة عامة للابتكار على المستوى الوطني من أجل دعم منظومة الابتكار من ناحية، وتوجيه البحث والتطوير والابتكار بمحاور ذات أولوية تنموية </a:t>
            </a:r>
          </a:p>
          <a:p>
            <a:pPr indent="0" rtl="1">
              <a:spcAft>
                <a:spcPts val="600"/>
              </a:spcAft>
            </a:pPr>
            <a:r>
              <a:rPr lang="ar-SY" sz="2200" b="1" u="sng" dirty="0"/>
              <a:t>علماً أن</a:t>
            </a:r>
            <a:r>
              <a:rPr lang="ar-SY" sz="2200" dirty="0"/>
              <a:t>: </a:t>
            </a:r>
          </a:p>
          <a:p>
            <a:pPr marL="455613" indent="-455613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Y" sz="2200" dirty="0"/>
              <a:t>تكنولوجيا المعلومات والاتصالات أساسية من أجل دعم الحلول التكنولوجية والابتكار </a:t>
            </a:r>
          </a:p>
          <a:p>
            <a:pPr marL="455613" indent="-455613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Y" sz="2200" dirty="0"/>
              <a:t>اعتماد إطار يحفز النماذج المختلفة للابتكار  </a:t>
            </a:r>
          </a:p>
          <a:p>
            <a:pPr marL="455613" indent="-455613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Y" sz="22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4445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0168C-A778-4236-9D35-5A6694D174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852" y="754849"/>
            <a:ext cx="6936942" cy="414338"/>
          </a:xfrm>
        </p:spPr>
        <p:txBody>
          <a:bodyPr/>
          <a:lstStyle/>
          <a:p>
            <a:r>
              <a:rPr lang="ar-SY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إطار الإسكوا لسياسات الابتكار في المنطقة العربية </a:t>
            </a:r>
            <a:endParaRPr lang="en-US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Canvas 107">
            <a:extLst>
              <a:ext uri="{FF2B5EF4-FFF2-40B4-BE49-F238E27FC236}">
                <a16:creationId xmlns:a16="http://schemas.microsoft.com/office/drawing/2014/main" id="{78AA8668-F513-4277-B63B-508EBA2497BF}"/>
              </a:ext>
            </a:extLst>
          </p:cNvPr>
          <p:cNvGrpSpPr/>
          <p:nvPr/>
        </p:nvGrpSpPr>
        <p:grpSpPr>
          <a:xfrm>
            <a:off x="637864" y="1852612"/>
            <a:ext cx="7479001" cy="4560714"/>
            <a:chOff x="-65222" y="-182"/>
            <a:chExt cx="5502727" cy="31529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587713-FC88-4DB7-847E-D2A9903DA3DE}"/>
                </a:ext>
              </a:extLst>
            </p:cNvPr>
            <p:cNvSpPr/>
            <p:nvPr/>
          </p:nvSpPr>
          <p:spPr>
            <a:xfrm>
              <a:off x="0" y="0"/>
              <a:ext cx="5437505" cy="3152775"/>
            </a:xfrm>
            <a:prstGeom prst="rect">
              <a:avLst/>
            </a:prstGeom>
            <a:noFill/>
          </p:spPr>
        </p:sp>
        <p:sp>
          <p:nvSpPr>
            <p:cNvPr id="7" name="AutoShape 109">
              <a:extLst>
                <a:ext uri="{FF2B5EF4-FFF2-40B4-BE49-F238E27FC236}">
                  <a16:creationId xmlns:a16="http://schemas.microsoft.com/office/drawing/2014/main" id="{45ED2AA3-8D5F-4AA7-BB7B-8C396558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01" y="1384087"/>
              <a:ext cx="3956104" cy="1739761"/>
            </a:xfrm>
            <a:prstGeom prst="roundRect">
              <a:avLst>
                <a:gd name="adj" fmla="val 16667"/>
              </a:avLst>
            </a:prstGeom>
            <a:solidFill>
              <a:srgbClr val="9BBB59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  <a:p>
              <a:pPr marL="0" marR="0" algn="ctr" rtl="1">
                <a:spcBef>
                  <a:spcPts val="60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8" name="AutoShape 110">
              <a:extLst>
                <a:ext uri="{FF2B5EF4-FFF2-40B4-BE49-F238E27FC236}">
                  <a16:creationId xmlns:a16="http://schemas.microsoft.com/office/drawing/2014/main" id="{BB25ED1D-BB6A-4F0D-9EB7-DD2B0F81E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01" y="86353"/>
              <a:ext cx="3956104" cy="1326994"/>
            </a:xfrm>
            <a:prstGeom prst="roundRect">
              <a:avLst>
                <a:gd name="adj" fmla="val 16667"/>
              </a:avLst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600" b="1"/>
            </a:p>
          </p:txBody>
        </p:sp>
        <p:sp>
          <p:nvSpPr>
            <p:cNvPr id="9" name="AutoShape 111">
              <a:extLst>
                <a:ext uri="{FF2B5EF4-FFF2-40B4-BE49-F238E27FC236}">
                  <a16:creationId xmlns:a16="http://schemas.microsoft.com/office/drawing/2014/main" id="{640BFF6E-1D7B-4285-ACF6-0A806F1C7E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52656" y="949034"/>
              <a:ext cx="978226" cy="882448"/>
            </a:xfrm>
            <a:prstGeom prst="hexagon">
              <a:avLst>
                <a:gd name="adj" fmla="val 25741"/>
                <a:gd name="vf" fmla="val 115470"/>
              </a:avLst>
            </a:prstGeom>
            <a:solidFill>
              <a:sysClr val="window" lastClr="FFFFFF">
                <a:lumMod val="75000"/>
                <a:lumOff val="0"/>
              </a:sysClr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0" tIns="45720" rIns="0" bIns="4572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10" name="AutoShape 112">
              <a:extLst>
                <a:ext uri="{FF2B5EF4-FFF2-40B4-BE49-F238E27FC236}">
                  <a16:creationId xmlns:a16="http://schemas.microsoft.com/office/drawing/2014/main" id="{63FCE5FC-01BE-4C3C-AAA0-D5BD36C5B6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40543" y="932048"/>
              <a:ext cx="1017119" cy="925801"/>
            </a:xfrm>
            <a:prstGeom prst="hexagon">
              <a:avLst>
                <a:gd name="adj" fmla="val 27453"/>
                <a:gd name="vf" fmla="val 115470"/>
              </a:avLst>
            </a:prstGeom>
            <a:solidFill>
              <a:sysClr val="window" lastClr="FFFFFF">
                <a:lumMod val="65000"/>
                <a:lumOff val="0"/>
              </a:sysClr>
            </a:solidFill>
            <a:ln w="19050">
              <a:solidFill>
                <a:sysClr val="window" lastClr="FFFFFF">
                  <a:lumMod val="100000"/>
                  <a:lumOff val="0"/>
                </a:sysClr>
              </a:solidFill>
              <a:miter lim="800000"/>
              <a:headEnd/>
              <a:tailEnd/>
            </a:ln>
          </p:spPr>
          <p:txBody>
            <a:bodyPr rot="0" vert="horz" wrap="square" lIns="0" tIns="45720" rIns="0" bIns="4572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11" name="AutoShape 113">
              <a:extLst>
                <a:ext uri="{FF2B5EF4-FFF2-40B4-BE49-F238E27FC236}">
                  <a16:creationId xmlns:a16="http://schemas.microsoft.com/office/drawing/2014/main" id="{B14D5440-8E15-4DAC-AE16-8A2B159AE1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79183" y="938698"/>
              <a:ext cx="986782" cy="914629"/>
            </a:xfrm>
            <a:prstGeom prst="hexagon">
              <a:avLst>
                <a:gd name="adj" fmla="val 25033"/>
                <a:gd name="vf" fmla="val 115470"/>
              </a:avLst>
            </a:prstGeom>
            <a:solidFill>
              <a:sysClr val="window" lastClr="FFFFFF">
                <a:lumMod val="75000"/>
                <a:lumOff val="0"/>
              </a:sysClr>
            </a:solidFill>
            <a:ln w="19050">
              <a:solidFill>
                <a:sysClr val="window" lastClr="FFFFFF">
                  <a:lumMod val="100000"/>
                  <a:lumOff val="0"/>
                </a:sysClr>
              </a:solidFill>
              <a:miter lim="800000"/>
              <a:headEnd/>
              <a:tailEnd/>
            </a:ln>
          </p:spPr>
          <p:txBody>
            <a:bodyPr rot="0" vert="horz" wrap="square" lIns="0" tIns="45720" rIns="0" bIns="4572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12" name="AutoShape 114">
              <a:extLst>
                <a:ext uri="{FF2B5EF4-FFF2-40B4-BE49-F238E27FC236}">
                  <a16:creationId xmlns:a16="http://schemas.microsoft.com/office/drawing/2014/main" id="{E640A497-1784-465E-9972-CF89549671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99344" y="944247"/>
              <a:ext cx="979526" cy="890722"/>
            </a:xfrm>
            <a:prstGeom prst="hexagon">
              <a:avLst>
                <a:gd name="adj" fmla="val 24986"/>
                <a:gd name="vf" fmla="val 115470"/>
              </a:avLst>
            </a:prstGeom>
            <a:solidFill>
              <a:sysClr val="window" lastClr="FFFFFF">
                <a:lumMod val="65000"/>
                <a:lumOff val="0"/>
              </a:sysClr>
            </a:solidFill>
            <a:ln w="19050">
              <a:solidFill>
                <a:sysClr val="window" lastClr="FFFFFF">
                  <a:lumMod val="100000"/>
                  <a:lumOff val="0"/>
                </a:sysClr>
              </a:solidFill>
              <a:miter lim="800000"/>
              <a:headEnd/>
              <a:tailEnd/>
            </a:ln>
          </p:spPr>
          <p:txBody>
            <a:bodyPr rot="0" vert="horz" wrap="square" lIns="0" tIns="45720" rIns="0" bIns="4572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13" name="AutoShape 115">
              <a:extLst>
                <a:ext uri="{FF2B5EF4-FFF2-40B4-BE49-F238E27FC236}">
                  <a16:creationId xmlns:a16="http://schemas.microsoft.com/office/drawing/2014/main" id="{E04BFD55-FC51-4919-9010-7FBAE133F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06" y="339031"/>
              <a:ext cx="3436603" cy="393669"/>
            </a:xfrm>
            <a:prstGeom prst="roundRect">
              <a:avLst>
                <a:gd name="adj" fmla="val 16667"/>
              </a:avLst>
            </a:prstGeom>
            <a:solidFill>
              <a:srgbClr val="4F81BD">
                <a:lumMod val="60000"/>
                <a:lumOff val="40000"/>
              </a:srgbClr>
            </a:solidFill>
            <a:ln w="19050">
              <a:solidFill>
                <a:sysClr val="window" lastClr="FFFFFF">
                  <a:lumMod val="100000"/>
                  <a:lumOff val="0"/>
                </a:sys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  <a:endParaRPr lang="en-US" sz="1600" b="1">
                <a:solidFill>
                  <a:srgbClr val="575756"/>
                </a:solidFill>
                <a:effectLst/>
                <a:latin typeface="Univers 57 Condensed"/>
                <a:ea typeface="Calibri" panose="020F0502020204030204" pitchFamily="34" charset="0"/>
                <a:cs typeface="Noto Naskh Arabic UI"/>
              </a:endParaRPr>
            </a:p>
          </p:txBody>
        </p:sp>
        <p:sp>
          <p:nvSpPr>
            <p:cNvPr id="14" name="AutoShape 118">
              <a:extLst>
                <a:ext uri="{FF2B5EF4-FFF2-40B4-BE49-F238E27FC236}">
                  <a16:creationId xmlns:a16="http://schemas.microsoft.com/office/drawing/2014/main" id="{1073F51C-AD4C-4F98-AA01-5BF449F49A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87665" y="1317974"/>
              <a:ext cx="364220" cy="1399386"/>
            </a:xfrm>
            <a:prstGeom prst="curvedRightArrow">
              <a:avLst>
                <a:gd name="adj1" fmla="val 30266"/>
                <a:gd name="adj2" fmla="val 101146"/>
                <a:gd name="adj3" fmla="val 36593"/>
              </a:avLst>
            </a:prstGeom>
            <a:solidFill>
              <a:sysClr val="window" lastClr="FFFFFF">
                <a:lumMod val="65000"/>
                <a:lumOff val="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600" b="1"/>
            </a:p>
          </p:txBody>
        </p:sp>
        <p:sp>
          <p:nvSpPr>
            <p:cNvPr id="15" name="AutoShape 121">
              <a:extLst>
                <a:ext uri="{FF2B5EF4-FFF2-40B4-BE49-F238E27FC236}">
                  <a16:creationId xmlns:a16="http://schemas.microsoft.com/office/drawing/2014/main" id="{DFD1B679-CA3D-497D-8445-4523A8B253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824120" y="2119374"/>
              <a:ext cx="851985" cy="687325"/>
            </a:xfrm>
            <a:prstGeom prst="notchedRightArrow">
              <a:avLst>
                <a:gd name="adj1" fmla="val 50000"/>
                <a:gd name="adj2" fmla="val 40028"/>
              </a:avLst>
            </a:prstGeom>
            <a:solidFill>
              <a:srgbClr val="9BBB59">
                <a:lumMod val="100000"/>
                <a:lumOff val="0"/>
              </a:srgbClr>
            </a:solidFill>
            <a:ln w="19050">
              <a:solidFill>
                <a:sysClr val="window" lastClr="FFFFFF">
                  <a:lumMod val="100000"/>
                  <a:lumOff val="0"/>
                </a:sysClr>
              </a:solidFill>
              <a:miter lim="800000"/>
              <a:headEnd/>
              <a:tailEnd/>
            </a:ln>
          </p:spPr>
          <p:txBody>
            <a:bodyPr rot="0" vert="horz" wrap="square" lIns="91440" tIns="10800" rIns="91440" bIns="108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  <a:endParaRPr lang="en-US" sz="1600" b="1">
                <a:solidFill>
                  <a:srgbClr val="575756"/>
                </a:solidFill>
                <a:effectLst/>
                <a:latin typeface="Univers 57 Condensed"/>
                <a:ea typeface="Calibri" panose="020F0502020204030204" pitchFamily="34" charset="0"/>
                <a:cs typeface="Noto Naskh Arabic UI"/>
              </a:endParaRPr>
            </a:p>
          </p:txBody>
        </p:sp>
        <p:sp>
          <p:nvSpPr>
            <p:cNvPr id="16" name="AutoShape 122">
              <a:extLst>
                <a:ext uri="{FF2B5EF4-FFF2-40B4-BE49-F238E27FC236}">
                  <a16:creationId xmlns:a16="http://schemas.microsoft.com/office/drawing/2014/main" id="{84579844-3401-40DC-8D13-1D3F61D0F3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19399" y="2127080"/>
              <a:ext cx="1133475" cy="687600"/>
            </a:xfrm>
            <a:prstGeom prst="notchedRightArrow">
              <a:avLst>
                <a:gd name="adj1" fmla="val 50000"/>
                <a:gd name="adj2" fmla="val 43786"/>
              </a:avLst>
            </a:prstGeom>
            <a:solidFill>
              <a:srgbClr val="9BBB59">
                <a:lumMod val="100000"/>
                <a:lumOff val="0"/>
              </a:srgbClr>
            </a:solidFill>
            <a:ln w="19050">
              <a:solidFill>
                <a:sysClr val="window" lastClr="FFFFFF">
                  <a:lumMod val="100000"/>
                  <a:lumOff val="0"/>
                </a:sysClr>
              </a:solidFill>
              <a:miter lim="800000"/>
              <a:headEnd/>
              <a:tailEnd/>
            </a:ln>
          </p:spPr>
          <p:txBody>
            <a:bodyPr rot="0" vert="horz" wrap="square" lIns="91440" tIns="10800" rIns="91440" bIns="108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  <a:endParaRPr lang="en-US" sz="1600" b="1">
                <a:solidFill>
                  <a:srgbClr val="575756"/>
                </a:solidFill>
                <a:effectLst/>
                <a:latin typeface="Univers 57 Condensed"/>
                <a:ea typeface="Calibri" panose="020F0502020204030204" pitchFamily="34" charset="0"/>
                <a:cs typeface="Noto Naskh Arabic UI"/>
              </a:endParaRPr>
            </a:p>
          </p:txBody>
        </p:sp>
        <p:sp>
          <p:nvSpPr>
            <p:cNvPr id="17" name="AutoShape 125">
              <a:extLst>
                <a:ext uri="{FF2B5EF4-FFF2-40B4-BE49-F238E27FC236}">
                  <a16:creationId xmlns:a16="http://schemas.microsoft.com/office/drawing/2014/main" id="{17BCA0D3-5E4E-46D5-AED9-A3373A9869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2259" y="2135574"/>
              <a:ext cx="971596" cy="687600"/>
            </a:xfrm>
            <a:prstGeom prst="notchedRightArrow">
              <a:avLst>
                <a:gd name="adj1" fmla="val 44157"/>
                <a:gd name="adj2" fmla="val 42888"/>
              </a:avLst>
            </a:prstGeom>
            <a:solidFill>
              <a:srgbClr val="9BBB59">
                <a:lumMod val="100000"/>
                <a:lumOff val="0"/>
              </a:srgbClr>
            </a:solidFill>
            <a:ln w="19050">
              <a:solidFill>
                <a:sysClr val="window" lastClr="FFFFFF">
                  <a:lumMod val="100000"/>
                  <a:lumOff val="0"/>
                </a:sysClr>
              </a:solidFill>
              <a:miter lim="800000"/>
              <a:headEnd/>
              <a:tailEnd/>
            </a:ln>
          </p:spPr>
          <p:txBody>
            <a:bodyPr rot="0" vert="horz" wrap="square" lIns="91440" tIns="10800" rIns="91440" bIns="108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  <a:endParaRPr lang="en-US" sz="1600" b="1">
                <a:solidFill>
                  <a:srgbClr val="575756"/>
                </a:solidFill>
                <a:effectLst/>
                <a:latin typeface="Univers 57 Condensed"/>
                <a:ea typeface="Calibri" panose="020F0502020204030204" pitchFamily="34" charset="0"/>
                <a:cs typeface="Noto Naskh Arabic UI"/>
              </a:endParaRPr>
            </a:p>
          </p:txBody>
        </p:sp>
        <p:sp>
          <p:nvSpPr>
            <p:cNvPr id="18" name="AutoShape 124">
              <a:extLst>
                <a:ext uri="{FF2B5EF4-FFF2-40B4-BE49-F238E27FC236}">
                  <a16:creationId xmlns:a16="http://schemas.microsoft.com/office/drawing/2014/main" id="{20E24A33-3708-4F33-9632-D72CC18FF1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59947" y="2134008"/>
              <a:ext cx="703128" cy="687600"/>
            </a:xfrm>
            <a:prstGeom prst="notchedRightArrow">
              <a:avLst>
                <a:gd name="adj1" fmla="val 42250"/>
                <a:gd name="adj2" fmla="val 39494"/>
              </a:avLst>
            </a:prstGeom>
            <a:solidFill>
              <a:srgbClr val="9BBB59">
                <a:lumMod val="100000"/>
                <a:lumOff val="0"/>
              </a:srgbClr>
            </a:solidFill>
            <a:ln w="19050">
              <a:solidFill>
                <a:sysClr val="window" lastClr="FFFFFF">
                  <a:lumMod val="100000"/>
                  <a:lumOff val="0"/>
                </a:sysClr>
              </a:solidFill>
              <a:miter lim="800000"/>
              <a:headEnd/>
              <a:tailEnd/>
            </a:ln>
          </p:spPr>
          <p:txBody>
            <a:bodyPr rot="0" vert="horz" wrap="square" lIns="91440" tIns="10800" rIns="91440" bIns="108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  <a:endParaRPr lang="en-US" sz="1600" b="1">
                <a:solidFill>
                  <a:srgbClr val="575756"/>
                </a:solidFill>
                <a:effectLst/>
                <a:latin typeface="Univers 57 Condensed"/>
                <a:ea typeface="Calibri" panose="020F0502020204030204" pitchFamily="34" charset="0"/>
                <a:cs typeface="Noto Naskh Arabic UI"/>
              </a:endParaRPr>
            </a:p>
          </p:txBody>
        </p:sp>
        <p:sp>
          <p:nvSpPr>
            <p:cNvPr id="19" name="AutoShape 123">
              <a:extLst>
                <a:ext uri="{FF2B5EF4-FFF2-40B4-BE49-F238E27FC236}">
                  <a16:creationId xmlns:a16="http://schemas.microsoft.com/office/drawing/2014/main" id="{3A83FF95-AF5A-45E6-93C0-34A13677E9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79962" y="2125586"/>
              <a:ext cx="657201" cy="687600"/>
            </a:xfrm>
            <a:prstGeom prst="notchedRightArrow">
              <a:avLst>
                <a:gd name="adj1" fmla="val 54083"/>
                <a:gd name="adj2" fmla="val 42074"/>
              </a:avLst>
            </a:prstGeom>
            <a:solidFill>
              <a:srgbClr val="9BBB59">
                <a:lumMod val="100000"/>
                <a:lumOff val="0"/>
              </a:srgbClr>
            </a:solidFill>
            <a:ln w="19050">
              <a:solidFill>
                <a:sysClr val="window" lastClr="FFFFFF">
                  <a:lumMod val="100000"/>
                  <a:lumOff val="0"/>
                </a:sysClr>
              </a:solidFill>
              <a:miter lim="800000"/>
              <a:headEnd/>
              <a:tailEnd/>
            </a:ln>
          </p:spPr>
          <p:txBody>
            <a:bodyPr rot="0" vert="horz" wrap="square" lIns="0" tIns="10800" rIns="0" bIns="108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  <a:endParaRPr lang="en-US" sz="1600" b="1">
                <a:solidFill>
                  <a:srgbClr val="575756"/>
                </a:solidFill>
                <a:effectLst/>
                <a:latin typeface="Univers 57 Condensed"/>
                <a:ea typeface="Calibri" panose="020F0502020204030204" pitchFamily="34" charset="0"/>
                <a:cs typeface="Noto Naskh Arabic UI"/>
              </a:endParaRPr>
            </a:p>
          </p:txBody>
        </p:sp>
        <p:sp>
          <p:nvSpPr>
            <p:cNvPr id="20" name="AutoShape 126">
              <a:extLst>
                <a:ext uri="{FF2B5EF4-FFF2-40B4-BE49-F238E27FC236}">
                  <a16:creationId xmlns:a16="http://schemas.microsoft.com/office/drawing/2014/main" id="{BCC34126-8D54-4A0D-9484-0DCB18C746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645" flipV="1">
              <a:off x="450273" y="1184382"/>
              <a:ext cx="364174" cy="1380439"/>
            </a:xfrm>
            <a:prstGeom prst="curvedRightArrow">
              <a:avLst>
                <a:gd name="adj1" fmla="val 30266"/>
                <a:gd name="adj2" fmla="val 101146"/>
                <a:gd name="adj3" fmla="val 36593"/>
              </a:avLst>
            </a:prstGeom>
            <a:solidFill>
              <a:sysClr val="window" lastClr="FFFFFF">
                <a:lumMod val="65000"/>
                <a:lumOff val="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600" b="1"/>
            </a:p>
          </p:txBody>
        </p:sp>
        <p:sp>
          <p:nvSpPr>
            <p:cNvPr id="21" name="AutoShape 127">
              <a:extLst>
                <a:ext uri="{FF2B5EF4-FFF2-40B4-BE49-F238E27FC236}">
                  <a16:creationId xmlns:a16="http://schemas.microsoft.com/office/drawing/2014/main" id="{272DFAAF-D0C0-40A9-A064-4DD453E5A6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87916" y="213738"/>
              <a:ext cx="824400" cy="396560"/>
            </a:xfrm>
            <a:prstGeom prst="hexagon">
              <a:avLst>
                <a:gd name="adj" fmla="val 75000"/>
                <a:gd name="vf" fmla="val 115470"/>
              </a:avLst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36000" tIns="36000" rIns="36000" bIns="360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FFFFFF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  <a:endParaRPr lang="en-US" sz="1600" b="1">
                <a:solidFill>
                  <a:srgbClr val="575756"/>
                </a:solidFill>
                <a:effectLst/>
                <a:latin typeface="Univers 57 Condensed"/>
                <a:ea typeface="Calibri" panose="020F0502020204030204" pitchFamily="34" charset="0"/>
                <a:cs typeface="Noto Naskh Arabic UI"/>
              </a:endParaRPr>
            </a:p>
          </p:txBody>
        </p:sp>
        <p:sp>
          <p:nvSpPr>
            <p:cNvPr id="22" name="AutoShape 128">
              <a:extLst>
                <a:ext uri="{FF2B5EF4-FFF2-40B4-BE49-F238E27FC236}">
                  <a16:creationId xmlns:a16="http://schemas.microsoft.com/office/drawing/2014/main" id="{39221DFC-50B4-478E-B449-BCDB7C2C88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80682" y="860623"/>
              <a:ext cx="1009601" cy="396808"/>
            </a:xfrm>
            <a:prstGeom prst="chevron">
              <a:avLst>
                <a:gd name="adj" fmla="val 79207"/>
              </a:avLst>
            </a:prstGeom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36000" tIns="36000" rIns="36000" bIns="360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23" name="AutoShape 129">
              <a:extLst>
                <a:ext uri="{FF2B5EF4-FFF2-40B4-BE49-F238E27FC236}">
                  <a16:creationId xmlns:a16="http://schemas.microsoft.com/office/drawing/2014/main" id="{BB357E91-C1C7-4B18-A834-E201BDDD99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81930" y="1616184"/>
              <a:ext cx="1012083" cy="383044"/>
            </a:xfrm>
            <a:prstGeom prst="chevron">
              <a:avLst>
                <a:gd name="adj" fmla="val 79827"/>
              </a:avLst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36000" tIns="36000" rIns="36000" bIns="360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24" name="AutoShape 130">
              <a:extLst>
                <a:ext uri="{FF2B5EF4-FFF2-40B4-BE49-F238E27FC236}">
                  <a16:creationId xmlns:a16="http://schemas.microsoft.com/office/drawing/2014/main" id="{9F1F8D69-A75F-4D97-9A51-66AA41BBCA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99614" y="2406565"/>
              <a:ext cx="1047418" cy="396857"/>
            </a:xfrm>
            <a:prstGeom prst="chevron">
              <a:avLst>
                <a:gd name="adj" fmla="val 79344"/>
              </a:avLst>
            </a:prstGeom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36000" tIns="36000" rIns="36000" bIns="36000" anchor="ctr" anchorCtr="0" upright="1">
              <a:noAutofit/>
            </a:bodyPr>
            <a:lstStyle/>
            <a:p>
              <a:pPr marL="0" marR="0" algn="ctr" rtl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spc="-3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  <a:endParaRPr lang="en-US" sz="1600" b="1">
                <a:solidFill>
                  <a:srgbClr val="575756"/>
                </a:solidFill>
                <a:effectLst/>
                <a:latin typeface="Univers 57 Condensed"/>
                <a:ea typeface="Calibri" panose="020F0502020204030204" pitchFamily="34" charset="0"/>
                <a:cs typeface="Noto Naskh Arabic UI"/>
              </a:endParaRPr>
            </a:p>
          </p:txBody>
        </p:sp>
        <p:sp>
          <p:nvSpPr>
            <p:cNvPr id="25" name="AutoShape 116">
              <a:extLst>
                <a:ext uri="{FF2B5EF4-FFF2-40B4-BE49-F238E27FC236}">
                  <a16:creationId xmlns:a16="http://schemas.microsoft.com/office/drawing/2014/main" id="{B882975D-F0AC-4BD6-BE46-23FF6C1D71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95486" y="2524760"/>
              <a:ext cx="913765" cy="342265"/>
            </a:xfrm>
            <a:prstGeom prst="homePlate">
              <a:avLst>
                <a:gd name="adj" fmla="val 56123"/>
              </a:avLst>
            </a:prstGeom>
            <a:solidFill>
              <a:srgbClr val="8064A2">
                <a:lumMod val="100000"/>
                <a:lumOff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36000" tIns="36000" rIns="36000" bIns="36000" anchor="ctr" anchorCtr="0" upright="1">
              <a:noAutofit/>
            </a:bodyPr>
            <a:lstStyle/>
            <a:p>
              <a:pPr marL="0" marR="0" algn="ctr" rtl="1">
                <a:spcBef>
                  <a:spcPts val="5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26" name="AutoShape 117">
              <a:extLst>
                <a:ext uri="{FF2B5EF4-FFF2-40B4-BE49-F238E27FC236}">
                  <a16:creationId xmlns:a16="http://schemas.microsoft.com/office/drawing/2014/main" id="{056A695F-B052-4372-BF4C-A57D22D731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22791" y="358697"/>
              <a:ext cx="857885" cy="342265"/>
            </a:xfrm>
            <a:prstGeom prst="chevron">
              <a:avLst>
                <a:gd name="adj" fmla="val 64816"/>
              </a:avLst>
            </a:prstGeom>
            <a:solidFill>
              <a:srgbClr val="8064A2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36000" tIns="36000" rIns="36000" bIns="360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27" name="AutoShape 119">
              <a:extLst>
                <a:ext uri="{FF2B5EF4-FFF2-40B4-BE49-F238E27FC236}">
                  <a16:creationId xmlns:a16="http://schemas.microsoft.com/office/drawing/2014/main" id="{86456BAF-3A3E-47D0-A366-F979EAA04F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08186" y="1065452"/>
              <a:ext cx="888365" cy="342265"/>
            </a:xfrm>
            <a:prstGeom prst="chevron">
              <a:avLst>
                <a:gd name="adj" fmla="val 63523"/>
              </a:avLst>
            </a:prstGeom>
            <a:solidFill>
              <a:srgbClr val="8064A2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36000" tIns="36000" rIns="36000" bIns="360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28" name="AutoShape 120">
              <a:extLst>
                <a:ext uri="{FF2B5EF4-FFF2-40B4-BE49-F238E27FC236}">
                  <a16:creationId xmlns:a16="http://schemas.microsoft.com/office/drawing/2014/main" id="{07480C75-6024-4252-A8FA-71EC1225B0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21521" y="1784272"/>
              <a:ext cx="861695" cy="342265"/>
            </a:xfrm>
            <a:prstGeom prst="chevron">
              <a:avLst>
                <a:gd name="adj" fmla="val 61669"/>
              </a:avLst>
            </a:prstGeom>
            <a:solidFill>
              <a:srgbClr val="8064A2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36000" tIns="36000" rIns="36000" bIns="36000" anchor="ctr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CAA30D39-C612-441E-BA9C-80EE0E33B450}"/>
                </a:ext>
              </a:extLst>
            </p:cNvPr>
            <p:cNvSpPr txBox="1"/>
            <p:nvPr/>
          </p:nvSpPr>
          <p:spPr>
            <a:xfrm>
              <a:off x="0" y="2281295"/>
              <a:ext cx="443176" cy="76273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spc="-1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rPr>
                <a:t> </a:t>
              </a:r>
              <a:endParaRPr lang="en-US" sz="1600" b="1">
                <a:solidFill>
                  <a:srgbClr val="575756"/>
                </a:solidFill>
                <a:effectLst/>
                <a:latin typeface="Univers 57 Condensed"/>
                <a:ea typeface="Calibri" panose="020F0502020204030204" pitchFamily="34" charset="0"/>
                <a:cs typeface="Noto Naskh Arabic U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450FB26-08B2-48EF-9977-1AB94C82A0FD}"/>
                </a:ext>
              </a:extLst>
            </p:cNvPr>
            <p:cNvGrpSpPr/>
            <p:nvPr/>
          </p:nvGrpSpPr>
          <p:grpSpPr>
            <a:xfrm>
              <a:off x="-65222" y="37542"/>
              <a:ext cx="5449264" cy="3114145"/>
              <a:chOff x="-65222" y="37542"/>
              <a:chExt cx="5449264" cy="3114145"/>
            </a:xfrm>
          </p:grpSpPr>
          <p:sp>
            <p:nvSpPr>
              <p:cNvPr id="31" name="Text Box 654">
                <a:extLst>
                  <a:ext uri="{FF2B5EF4-FFF2-40B4-BE49-F238E27FC236}">
                    <a16:creationId xmlns:a16="http://schemas.microsoft.com/office/drawing/2014/main" id="{457E8510-D51E-4BFE-878E-585442C7B6E8}"/>
                  </a:ext>
                </a:extLst>
              </p:cNvPr>
              <p:cNvSpPr txBox="1"/>
              <p:nvPr/>
            </p:nvSpPr>
            <p:spPr>
              <a:xfrm>
                <a:off x="996287" y="361666"/>
                <a:ext cx="3405116" cy="35484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2000" b="1" dirty="0">
                    <a:solidFill>
                      <a:srgbClr val="FFFFFF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الرؤية والأهداف</a:t>
                </a:r>
                <a:endParaRPr lang="en-US" sz="2000" b="1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32" name="Text Box 655">
                <a:extLst>
                  <a:ext uri="{FF2B5EF4-FFF2-40B4-BE49-F238E27FC236}">
                    <a16:creationId xmlns:a16="http://schemas.microsoft.com/office/drawing/2014/main" id="{6C614538-0D23-448C-8FD5-EA916D18471E}"/>
                  </a:ext>
                </a:extLst>
              </p:cNvPr>
              <p:cNvSpPr txBox="1"/>
              <p:nvPr/>
            </p:nvSpPr>
            <p:spPr>
              <a:xfrm>
                <a:off x="3678072" y="1125940"/>
                <a:ext cx="846161" cy="54591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التعليم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والتدريب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33" name="Text Box 656">
                <a:extLst>
                  <a:ext uri="{FF2B5EF4-FFF2-40B4-BE49-F238E27FC236}">
                    <a16:creationId xmlns:a16="http://schemas.microsoft.com/office/drawing/2014/main" id="{8757B4F8-802F-4D17-8DAB-0294FC9AC11B}"/>
                  </a:ext>
                </a:extLst>
              </p:cNvPr>
              <p:cNvSpPr txBox="1"/>
              <p:nvPr/>
            </p:nvSpPr>
            <p:spPr>
              <a:xfrm>
                <a:off x="2763672" y="1139588"/>
                <a:ext cx="852985" cy="51179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البحث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والتطوير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34" name="Text Box 657">
                <a:extLst>
                  <a:ext uri="{FF2B5EF4-FFF2-40B4-BE49-F238E27FC236}">
                    <a16:creationId xmlns:a16="http://schemas.microsoft.com/office/drawing/2014/main" id="{CAE96104-37DA-48EB-B23C-5D952A41D932}"/>
                  </a:ext>
                </a:extLst>
              </p:cNvPr>
              <p:cNvSpPr txBox="1"/>
              <p:nvPr/>
            </p:nvSpPr>
            <p:spPr>
              <a:xfrm>
                <a:off x="1808329" y="1146412"/>
                <a:ext cx="893928" cy="51179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الإطار</a:t>
                </a:r>
                <a:br>
                  <a:rPr lang="en-US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</a:br>
                <a:r>
                  <a:rPr lang="ar-LB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التنظيمي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35" name="Text Box 658">
                <a:extLst>
                  <a:ext uri="{FF2B5EF4-FFF2-40B4-BE49-F238E27FC236}">
                    <a16:creationId xmlns:a16="http://schemas.microsoft.com/office/drawing/2014/main" id="{3B2E0986-D0CC-4AF4-A2FC-DE444DF1C68D}"/>
                  </a:ext>
                </a:extLst>
              </p:cNvPr>
              <p:cNvSpPr txBox="1"/>
              <p:nvPr/>
            </p:nvSpPr>
            <p:spPr>
              <a:xfrm>
                <a:off x="914400" y="1139359"/>
                <a:ext cx="849455" cy="53215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دعم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المبتكرين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36" name="Text Box 659">
                <a:extLst>
                  <a:ext uri="{FF2B5EF4-FFF2-40B4-BE49-F238E27FC236}">
                    <a16:creationId xmlns:a16="http://schemas.microsoft.com/office/drawing/2014/main" id="{D573150B-EB0F-4734-96EA-B0172636A16B}"/>
                  </a:ext>
                </a:extLst>
              </p:cNvPr>
              <p:cNvSpPr txBox="1"/>
              <p:nvPr/>
            </p:nvSpPr>
            <p:spPr>
              <a:xfrm>
                <a:off x="1344305" y="1879092"/>
                <a:ext cx="2743200" cy="24756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نظام الابتكار الوطني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37" name="Text Box 660">
                <a:extLst>
                  <a:ext uri="{FF2B5EF4-FFF2-40B4-BE49-F238E27FC236}">
                    <a16:creationId xmlns:a16="http://schemas.microsoft.com/office/drawing/2014/main" id="{BDBA75A8-B178-40CB-AF51-9D78B45D4F6A}"/>
                  </a:ext>
                </a:extLst>
              </p:cNvPr>
              <p:cNvSpPr txBox="1"/>
              <p:nvPr/>
            </p:nvSpPr>
            <p:spPr>
              <a:xfrm>
                <a:off x="3792803" y="2252662"/>
                <a:ext cx="917722" cy="36786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 dirty="0">
                    <a:solidFill>
                      <a:srgbClr val="FFFFFF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تحديد</a:t>
                </a:r>
                <a:endParaRPr lang="en-US" sz="1600" b="1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 dirty="0">
                    <a:solidFill>
                      <a:srgbClr val="FFFFFF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الأهداف</a:t>
                </a:r>
                <a:endParaRPr lang="en-US" sz="1600" b="1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38" name="Text Box 660">
                <a:extLst>
                  <a:ext uri="{FF2B5EF4-FFF2-40B4-BE49-F238E27FC236}">
                    <a16:creationId xmlns:a16="http://schemas.microsoft.com/office/drawing/2014/main" id="{47F4843F-A8BD-4F75-8CB2-34392CD604B4}"/>
                  </a:ext>
                </a:extLst>
              </p:cNvPr>
              <p:cNvSpPr txBox="1"/>
              <p:nvPr/>
            </p:nvSpPr>
            <p:spPr>
              <a:xfrm>
                <a:off x="2879182" y="2311400"/>
                <a:ext cx="1028108" cy="36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 dirty="0">
                    <a:solidFill>
                      <a:srgbClr val="FFFFFF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تحديد مؤشرات الأداء</a:t>
                </a:r>
                <a:endParaRPr lang="en-US" sz="1600" b="1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9" name="Text Box 660">
                <a:extLst>
                  <a:ext uri="{FF2B5EF4-FFF2-40B4-BE49-F238E27FC236}">
                    <a16:creationId xmlns:a16="http://schemas.microsoft.com/office/drawing/2014/main" id="{869DAA45-38E2-426F-BB06-0D2D47D80815}"/>
                  </a:ext>
                </a:extLst>
              </p:cNvPr>
              <p:cNvSpPr txBox="1"/>
              <p:nvPr/>
            </p:nvSpPr>
            <p:spPr>
              <a:xfrm>
                <a:off x="2227164" y="2359412"/>
                <a:ext cx="795600" cy="36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600" b="1">
                    <a:solidFill>
                      <a:srgbClr val="FFFFFF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القياس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40" name="Text Box 660">
                <a:extLst>
                  <a:ext uri="{FF2B5EF4-FFF2-40B4-BE49-F238E27FC236}">
                    <a16:creationId xmlns:a16="http://schemas.microsoft.com/office/drawing/2014/main" id="{FCDF387C-DDBD-406E-B08D-0C5F9585B0AE}"/>
                  </a:ext>
                </a:extLst>
              </p:cNvPr>
              <p:cNvSpPr txBox="1"/>
              <p:nvPr/>
            </p:nvSpPr>
            <p:spPr>
              <a:xfrm>
                <a:off x="1642110" y="2358390"/>
                <a:ext cx="795600" cy="36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600" b="1">
                    <a:solidFill>
                      <a:srgbClr val="FFFFFF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</a:t>
                </a:r>
                <a:r>
                  <a:rPr lang="ar-LB" sz="1600" b="1">
                    <a:solidFill>
                      <a:srgbClr val="FFFFFF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تقييم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41" name="Text Box 660">
                <a:extLst>
                  <a:ext uri="{FF2B5EF4-FFF2-40B4-BE49-F238E27FC236}">
                    <a16:creationId xmlns:a16="http://schemas.microsoft.com/office/drawing/2014/main" id="{3143BC37-3780-42CE-95E2-EFF7D8B1FB61}"/>
                  </a:ext>
                </a:extLst>
              </p:cNvPr>
              <p:cNvSpPr txBox="1"/>
              <p:nvPr/>
            </p:nvSpPr>
            <p:spPr>
              <a:xfrm>
                <a:off x="923803" y="2272036"/>
                <a:ext cx="795600" cy="36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 dirty="0">
                    <a:solidFill>
                      <a:srgbClr val="FFFFFF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تحديث السياسة</a:t>
                </a:r>
                <a:endParaRPr lang="en-US" sz="1600" b="1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42" name="Text Box 659">
                <a:extLst>
                  <a:ext uri="{FF2B5EF4-FFF2-40B4-BE49-F238E27FC236}">
                    <a16:creationId xmlns:a16="http://schemas.microsoft.com/office/drawing/2014/main" id="{B6D7E4B4-5A14-4E62-8EC7-78AA89ABEC48}"/>
                  </a:ext>
                </a:extLst>
              </p:cNvPr>
              <p:cNvSpPr txBox="1"/>
              <p:nvPr/>
            </p:nvSpPr>
            <p:spPr>
              <a:xfrm>
                <a:off x="1285469" y="2866030"/>
                <a:ext cx="2743200" cy="2856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الرصد والتقييم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43" name="Text Box 667">
                <a:extLst>
                  <a:ext uri="{FF2B5EF4-FFF2-40B4-BE49-F238E27FC236}">
                    <a16:creationId xmlns:a16="http://schemas.microsoft.com/office/drawing/2014/main" id="{CB1937F6-83F3-41DB-96E9-F98BF04F8963}"/>
                  </a:ext>
                </a:extLst>
              </p:cNvPr>
              <p:cNvSpPr txBox="1"/>
              <p:nvPr/>
            </p:nvSpPr>
            <p:spPr>
              <a:xfrm>
                <a:off x="4995081" y="293427"/>
                <a:ext cx="307075" cy="45037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vert270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البيئة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44" name="Text Box 667">
                <a:extLst>
                  <a:ext uri="{FF2B5EF4-FFF2-40B4-BE49-F238E27FC236}">
                    <a16:creationId xmlns:a16="http://schemas.microsoft.com/office/drawing/2014/main" id="{78BFA9E8-68E0-430A-86FE-705CA3904CF4}"/>
                  </a:ext>
                </a:extLst>
              </p:cNvPr>
              <p:cNvSpPr txBox="1"/>
              <p:nvPr/>
            </p:nvSpPr>
            <p:spPr>
              <a:xfrm>
                <a:off x="4993640" y="886389"/>
                <a:ext cx="306000" cy="55040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vert270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المجتمع</a:t>
                </a:r>
                <a:endPara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5" name="Text Box 667">
                <a:extLst>
                  <a:ext uri="{FF2B5EF4-FFF2-40B4-BE49-F238E27FC236}">
                    <a16:creationId xmlns:a16="http://schemas.microsoft.com/office/drawing/2014/main" id="{DCD2BBAF-6A61-4560-9E93-1BE0E6C233F5}"/>
                  </a:ext>
                </a:extLst>
              </p:cNvPr>
              <p:cNvSpPr txBox="1"/>
              <p:nvPr/>
            </p:nvSpPr>
            <p:spPr>
              <a:xfrm>
                <a:off x="4993640" y="1658203"/>
                <a:ext cx="306000" cy="65319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vert270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الاقتصاد</a:t>
                </a:r>
                <a:endPara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6" name="Text Box 667">
                <a:extLst>
                  <a:ext uri="{FF2B5EF4-FFF2-40B4-BE49-F238E27FC236}">
                    <a16:creationId xmlns:a16="http://schemas.microsoft.com/office/drawing/2014/main" id="{C552B928-DC2C-4A18-9971-67C144FF3FEE}"/>
                  </a:ext>
                </a:extLst>
              </p:cNvPr>
              <p:cNvSpPr txBox="1"/>
              <p:nvPr/>
            </p:nvSpPr>
            <p:spPr>
              <a:xfrm>
                <a:off x="4913194" y="2267935"/>
                <a:ext cx="470848" cy="86809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vert270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50"/>
                  </a:spcBef>
                  <a:spcAft>
                    <a:spcPts val="0"/>
                  </a:spcAft>
                </a:pPr>
                <a:r>
                  <a:rPr lang="ar-SA" sz="1600" b="1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خطة التنمية </a:t>
                </a:r>
                <a:br>
                  <a:rPr lang="ar-SA" sz="1600" b="1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</a:br>
                <a:r>
                  <a:rPr lang="ar-SA" sz="1600" b="1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لعام 2030</a:t>
                </a:r>
                <a:endParaRPr lang="en-US" sz="1600" b="1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7" name="Text Box 667">
                <a:extLst>
                  <a:ext uri="{FF2B5EF4-FFF2-40B4-BE49-F238E27FC236}">
                    <a16:creationId xmlns:a16="http://schemas.microsoft.com/office/drawing/2014/main" id="{46A988CD-4E77-46DB-8025-C492ABEBC267}"/>
                  </a:ext>
                </a:extLst>
              </p:cNvPr>
              <p:cNvSpPr txBox="1"/>
              <p:nvPr/>
            </p:nvSpPr>
            <p:spPr>
              <a:xfrm>
                <a:off x="88418" y="37542"/>
                <a:ext cx="306705" cy="59267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vert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الحكومة</a:t>
                </a:r>
                <a:endParaRPr lang="en-US" sz="1600" b="1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8" name="Text Box 667">
                <a:extLst>
                  <a:ext uri="{FF2B5EF4-FFF2-40B4-BE49-F238E27FC236}">
                    <a16:creationId xmlns:a16="http://schemas.microsoft.com/office/drawing/2014/main" id="{1547C439-CCD2-4CB4-AF3E-84D93545C7B7}"/>
                  </a:ext>
                </a:extLst>
              </p:cNvPr>
              <p:cNvSpPr txBox="1"/>
              <p:nvPr/>
            </p:nvSpPr>
            <p:spPr>
              <a:xfrm>
                <a:off x="7480" y="888294"/>
                <a:ext cx="463368" cy="46283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vert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القطاع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الخاص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9" name="Text Box 667">
                <a:extLst>
                  <a:ext uri="{FF2B5EF4-FFF2-40B4-BE49-F238E27FC236}">
                    <a16:creationId xmlns:a16="http://schemas.microsoft.com/office/drawing/2014/main" id="{B068B97C-BE7C-49B6-AE62-0D328DE3D7DD}"/>
                  </a:ext>
                </a:extLst>
              </p:cNvPr>
              <p:cNvSpPr txBox="1"/>
              <p:nvPr/>
            </p:nvSpPr>
            <p:spPr>
              <a:xfrm>
                <a:off x="0" y="1599367"/>
                <a:ext cx="462915" cy="4622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vert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600" b="1" spc="-1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المجتمع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1600" b="1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المدني</a:t>
                </a:r>
                <a:endParaRPr lang="en-US" sz="1600" b="1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ct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0" name="Text Box 667">
                <a:extLst>
                  <a:ext uri="{FF2B5EF4-FFF2-40B4-BE49-F238E27FC236}">
                    <a16:creationId xmlns:a16="http://schemas.microsoft.com/office/drawing/2014/main" id="{6CA7D1ED-D9E0-4819-B441-2EBC7E3D3D6D}"/>
                  </a:ext>
                </a:extLst>
              </p:cNvPr>
              <p:cNvSpPr txBox="1"/>
              <p:nvPr/>
            </p:nvSpPr>
            <p:spPr>
              <a:xfrm>
                <a:off x="-65222" y="2232005"/>
                <a:ext cx="450375" cy="82036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vert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600" b="1" spc="-1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الأوساط الأكاديمية 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135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BBCC-6442-4F16-9C41-B2C115DF1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ar-SY" sz="3200" dirty="0"/>
              <a:t>الرؤية والأهداف لسياسة الابتكار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9E7F1-024C-4B39-A698-6B1FD4B32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258" y="2012398"/>
            <a:ext cx="8031950" cy="4551688"/>
          </a:xfrm>
        </p:spPr>
        <p:txBody>
          <a:bodyPr/>
          <a:lstStyle/>
          <a:p>
            <a:pPr marL="457200" indent="-457200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400" dirty="0"/>
              <a:t>يجب أن تجيب الرؤية على ثلاثة أسئلة : "لماذا ؟" و "بأي طريقة ؟" و "من المسؤول ؟" </a:t>
            </a:r>
          </a:p>
          <a:p>
            <a:pPr marL="457200" indent="-457200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1" dirty="0"/>
              <a:t>أي سياسة ابتكار </a:t>
            </a:r>
            <a:r>
              <a:rPr lang="ar-SY" sz="2400" b="1" dirty="0"/>
              <a:t>تتطلب </a:t>
            </a:r>
            <a:r>
              <a:rPr lang="ar-SA" sz="2400" b="1" dirty="0"/>
              <a:t>رؤية واضحة </a:t>
            </a:r>
            <a:r>
              <a:rPr lang="ar-SY" sz="2400" b="1" dirty="0"/>
              <a:t>ل</a:t>
            </a:r>
            <a:r>
              <a:rPr lang="ar-SA" sz="2400" b="1" dirty="0"/>
              <a:t>تحد</a:t>
            </a:r>
            <a:r>
              <a:rPr lang="ar-SY" sz="2400" b="1" dirty="0"/>
              <a:t>ي</a:t>
            </a:r>
            <a:r>
              <a:rPr lang="ar-SA" sz="2400" b="1" dirty="0"/>
              <a:t>د مساهم</a:t>
            </a:r>
            <a:r>
              <a:rPr lang="ar-SY" sz="2400" b="1" dirty="0"/>
              <a:t>ة الابتكار</a:t>
            </a:r>
            <a:r>
              <a:rPr lang="ar-SA" sz="2400" b="1" dirty="0"/>
              <a:t> في الأهداف الاجتماعية والاقتصادية الأوسع المرتبطة بمعالجة التحديات الوطنية</a:t>
            </a:r>
            <a:endParaRPr lang="ar-SY" sz="2400" b="1" dirty="0"/>
          </a:p>
          <a:p>
            <a:pPr marL="457200" indent="-457200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سياسة الابتكار </a:t>
            </a:r>
            <a:r>
              <a:rPr lang="ar-SY" sz="2400" dirty="0"/>
              <a:t>يجب </a:t>
            </a:r>
            <a:r>
              <a:rPr lang="ar-SA" sz="2400" dirty="0"/>
              <a:t>أن تحدّد مجموعة أهداف تشكل الرؤية التي تقوم عليها. </a:t>
            </a:r>
            <a:endParaRPr lang="ar-SY" sz="2400" dirty="0"/>
          </a:p>
          <a:p>
            <a:pPr marL="457200" indent="-457200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1" dirty="0"/>
              <a:t>ولا بد من توفّر هذه الرؤية لضمان الاتساق وتيسير التنفيذ والحوكمة. </a:t>
            </a:r>
            <a:endParaRPr lang="ar-SY" sz="2400" b="1" dirty="0"/>
          </a:p>
          <a:p>
            <a:pPr marL="457200" indent="-457200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كما ينبغي أن تركز أهداف سياسة الابتكار على الأولويات الاجتماعية والاقتصادية في البلد، ومواطن الضعف في النظام الوطني للابتكار. </a:t>
            </a:r>
            <a:endParaRPr lang="ar-SY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926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BBCC-6442-4F16-9C41-B2C115DF1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853" y="723671"/>
            <a:ext cx="6936942" cy="414338"/>
          </a:xfrm>
        </p:spPr>
        <p:txBody>
          <a:bodyPr/>
          <a:lstStyle/>
          <a:p>
            <a:pPr algn="ctr"/>
            <a:r>
              <a:rPr lang="ar-SY" sz="3200" dirty="0"/>
              <a:t>أمثلة حول الرؤية والأهداف لسياسات الابتكار 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9E7F1-024C-4B39-A698-6B1FD4B32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513" y="2018961"/>
            <a:ext cx="6938270" cy="4205597"/>
          </a:xfrm>
        </p:spPr>
        <p:txBody>
          <a:bodyPr/>
          <a:lstStyle/>
          <a:p>
            <a:r>
              <a:rPr lang="ar-SA" sz="2400" dirty="0"/>
              <a:t>تهدف خطة عمل فنلندا لسياسة البحث والابتكار إلى التالي: تشجيع </a:t>
            </a:r>
            <a:r>
              <a:rPr lang="ar-SY" sz="2400" dirty="0"/>
              <a:t>الابتكار</a:t>
            </a:r>
            <a:r>
              <a:rPr lang="ar-SA" sz="2400" dirty="0"/>
              <a:t> المستمر والتجربة والمجازفة؛ واستخدام نواتج البحث بمزيد من السرعة والكفاءة، </a:t>
            </a:r>
            <a:r>
              <a:rPr lang="ar-SA" sz="2400" b="1" dirty="0"/>
              <a:t>وزيادة الأثر الاجتماعي لسياسات العلم والتكنولوجيا والابتكار من خلال توسيع نطاق أنشطة الابتكار</a:t>
            </a:r>
            <a:r>
              <a:rPr lang="ar-SA" sz="2400" dirty="0"/>
              <a:t>.</a:t>
            </a:r>
            <a:endParaRPr lang="ar-SY" sz="2400" dirty="0"/>
          </a:p>
          <a:p>
            <a:endParaRPr lang="en-US" sz="2400" dirty="0"/>
          </a:p>
          <a:p>
            <a:r>
              <a:rPr lang="ar-SA" sz="2400" dirty="0"/>
              <a:t>أما الخطة الوطنية لتطوير العلم والتكنولوجيا </a:t>
            </a:r>
            <a:r>
              <a:rPr lang="ar-SY" sz="2400" dirty="0"/>
              <a:t>والابتكار </a:t>
            </a:r>
            <a:r>
              <a:rPr lang="ar-SA" sz="2400" dirty="0"/>
              <a:t>في الصين (2020-2006) فتهدف إلى: </a:t>
            </a:r>
            <a:r>
              <a:rPr lang="ar-SA" sz="2400" b="1" dirty="0"/>
              <a:t>تحسين القدرات في مجال العلم والتكنولوجيا والابتكار</a:t>
            </a:r>
            <a:r>
              <a:rPr lang="ar-SA" sz="2400" dirty="0"/>
              <a:t>؛ واستخدام الابتكار كأداة لإعادة تنظيم الصناعة الصينية وتحويل النمو من نمو قائم على الاستثمار إلى نمو قائم على الابتكار؛ </a:t>
            </a:r>
            <a:r>
              <a:rPr lang="ar-SA" sz="2400" b="1" dirty="0"/>
              <a:t>وتحسين القدرة على الابتكار المستقل بوصفها أولوية وطنية.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D7B956E-A66A-4854-8B57-166377D1C74F}"/>
              </a:ext>
            </a:extLst>
          </p:cNvPr>
          <p:cNvSpPr/>
          <p:nvPr/>
        </p:nvSpPr>
        <p:spPr>
          <a:xfrm>
            <a:off x="8063593" y="2018961"/>
            <a:ext cx="408214" cy="36501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C23B38F-ED5E-4E54-B56D-E4CBCB3817BB}"/>
              </a:ext>
            </a:extLst>
          </p:cNvPr>
          <p:cNvSpPr/>
          <p:nvPr/>
        </p:nvSpPr>
        <p:spPr>
          <a:xfrm>
            <a:off x="8063593" y="3838391"/>
            <a:ext cx="408214" cy="36501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5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95BBE-4357-4D62-9A04-E0E41EB618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ar-SY" sz="3200" dirty="0"/>
              <a:t>التعليم والتدريب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A4350-B32C-429F-A0AA-0FD5EA2C8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26" y="1816704"/>
            <a:ext cx="6938270" cy="4734222"/>
          </a:xfrm>
        </p:spPr>
        <p:txBody>
          <a:bodyPr/>
          <a:lstStyle/>
          <a:p>
            <a:pPr marL="452438" indent="-452438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أن تركز النظم التعليمية على </a:t>
            </a:r>
            <a:r>
              <a:rPr lang="ar-SA" sz="2400" b="1" dirty="0"/>
              <a:t>النوعية</a:t>
            </a:r>
            <a:r>
              <a:rPr lang="ar-SA" sz="2400" dirty="0"/>
              <a:t>، وأن تعمل على إثارة فضول المتعلمين وتنمية التفكير النقدي من خلال تحسين طرق التدريس. </a:t>
            </a:r>
            <a:endParaRPr lang="ar-SY" sz="2400" dirty="0"/>
          </a:p>
          <a:p>
            <a:pPr marL="452438" indent="-452438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ar-SA" sz="2400" b="1" dirty="0"/>
              <a:t>على مستوى التعليم العالي، يجدر التركيز على المهارات العامة، </a:t>
            </a:r>
            <a:r>
              <a:rPr lang="ar-SY" sz="2400" b="1" dirty="0"/>
              <a:t>وعلى </a:t>
            </a:r>
            <a:r>
              <a:rPr lang="ar-SA" sz="2400" b="1" dirty="0"/>
              <a:t>توجَّ</a:t>
            </a:r>
            <a:r>
              <a:rPr lang="ar-SY" sz="2400" b="1" dirty="0"/>
              <a:t>ي</a:t>
            </a:r>
            <a:r>
              <a:rPr lang="ar-SA" sz="2400" b="1" dirty="0"/>
              <a:t>ه </a:t>
            </a:r>
            <a:r>
              <a:rPr lang="ar-SY" sz="2400" b="1" dirty="0"/>
              <a:t>الطلاب نحو دراسة العلوم و</a:t>
            </a:r>
            <a:r>
              <a:rPr lang="ar-SA" sz="2400" b="1" dirty="0"/>
              <a:t>التكنولوجيا و</a:t>
            </a:r>
            <a:r>
              <a:rPr lang="ar-SY" sz="2400" b="1" dirty="0"/>
              <a:t>الهندسة والرياضيات</a:t>
            </a:r>
            <a:r>
              <a:rPr lang="ar-SA" sz="2400" b="1" dirty="0"/>
              <a:t>. </a:t>
            </a:r>
            <a:endParaRPr lang="ar-SY" sz="2400" b="1" dirty="0"/>
          </a:p>
          <a:p>
            <a:pPr marL="452438" indent="-452438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ar-SY" sz="2400" dirty="0"/>
              <a:t>التركيز </a:t>
            </a:r>
            <a:r>
              <a:rPr lang="ar-SA" sz="2400" dirty="0"/>
              <a:t>على تطوير المهارات المتوسطة المستوى من خلال </a:t>
            </a:r>
            <a:r>
              <a:rPr lang="ar-SA" sz="2400" b="1" dirty="0"/>
              <a:t>التدريب المهني </a:t>
            </a:r>
            <a:r>
              <a:rPr lang="ar-SA" sz="2400" dirty="0"/>
              <a:t>والتعلم مدى الحياة. </a:t>
            </a:r>
            <a:endParaRPr lang="ar-SY" sz="2400" dirty="0"/>
          </a:p>
          <a:p>
            <a:pPr marL="452438" indent="-452438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ar-SA" sz="2400" b="1" dirty="0"/>
              <a:t>يجب إيلاء اهتمام خاص للبلدان التي تمر بأزمات وألا يترَك الشباب فيها من دون تعليم. </a:t>
            </a:r>
            <a:endParaRPr lang="ar-SY" sz="2400" b="1" dirty="0"/>
          </a:p>
          <a:p>
            <a:pPr marL="452438" indent="-452438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معالجة القضايا الناجمة عن هجرة الأدمغة.</a:t>
            </a:r>
            <a:endParaRPr lang="en-US" sz="2400" dirty="0"/>
          </a:p>
          <a:p>
            <a:pPr rtl="1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702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5A512-0137-4E28-901E-C9C4C89BB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786" y="617517"/>
            <a:ext cx="7377593" cy="414338"/>
          </a:xfrm>
        </p:spPr>
        <p:txBody>
          <a:bodyPr/>
          <a:lstStyle/>
          <a:p>
            <a:pPr algn="ctr"/>
            <a:r>
              <a:rPr lang="ar-SY" sz="3200" dirty="0"/>
              <a:t>البحث والتطوير</a:t>
            </a:r>
          </a:p>
          <a:p>
            <a:pPr algn="ctr"/>
            <a:r>
              <a:rPr lang="ar-SY" sz="2200" b="0" i="1" dirty="0">
                <a:solidFill>
                  <a:schemeClr val="accent1"/>
                </a:solidFill>
              </a:rPr>
              <a:t>لا </a:t>
            </a:r>
            <a:r>
              <a:rPr lang="ar-SA" sz="2200" b="0" i="1" dirty="0">
                <a:solidFill>
                  <a:schemeClr val="accent1"/>
                </a:solidFill>
              </a:rPr>
              <a:t>يزال الاستثمار في البحث والتطوير دون </a:t>
            </a:r>
            <a:r>
              <a:rPr lang="ar-SY" sz="2200" b="0" i="1" dirty="0">
                <a:solidFill>
                  <a:schemeClr val="accent1"/>
                </a:solidFill>
              </a:rPr>
              <a:t>1</a:t>
            </a:r>
            <a:r>
              <a:rPr lang="ar-SA" sz="2200" b="0" i="1" dirty="0">
                <a:solidFill>
                  <a:schemeClr val="accent1"/>
                </a:solidFill>
              </a:rPr>
              <a:t> في المائة</a:t>
            </a:r>
            <a:r>
              <a:rPr lang="ar-SY" sz="2200" b="0" i="1" dirty="0">
                <a:solidFill>
                  <a:schemeClr val="accent1"/>
                </a:solidFill>
              </a:rPr>
              <a:t> في جميع الدول العربية</a:t>
            </a:r>
            <a:r>
              <a:rPr lang="ar-SY" sz="2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ar-SY" sz="3200" dirty="0"/>
              <a:t>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051C2-6771-4A33-9C3A-43461607B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448" y="1872846"/>
            <a:ext cx="6938270" cy="4597744"/>
          </a:xfrm>
        </p:spPr>
        <p:txBody>
          <a:bodyPr/>
          <a:lstStyle/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تشجيع جميع أنشطة البحث والتطوير في جميع القطاعات في البلدان العربية</a:t>
            </a: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قد تركز 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</a:t>
            </a: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سياسة على البحث والتطوير في تكنولوجيات أو قطاعات محددة، تماشياً مع رؤية السياسة وأهدافها. </a:t>
            </a:r>
            <a:endParaRPr lang="ar-SY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تحسين الإنفاق على البحث والتطوير ومواءمة بعض </a:t>
            </a: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</a:t>
            </a: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نشطة ا</a:t>
            </a: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لبحث والتطوير </a:t>
            </a: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مع احتياجات التنمية المست</a:t>
            </a: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دامة </a:t>
            </a: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إطلاق مجموعة حوافز للباحثين ولمراكز البحوث أو للقطاع الخاص لدعم البحث والتطوير </a:t>
            </a: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تيسير نقل التكنولوجيا، وتعزيز الروابط بين القطاع الخاص والجامعات ومراكز البحوث</a:t>
            </a: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تعزيز التعاون في مجال البحث والتطوير بين مراكز البحوث على الصعيدين الوطني والإقليمي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32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5A512-0137-4E28-901E-C9C4C89BB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786" y="824686"/>
            <a:ext cx="7377593" cy="414338"/>
          </a:xfrm>
        </p:spPr>
        <p:txBody>
          <a:bodyPr/>
          <a:lstStyle/>
          <a:p>
            <a:pPr algn="ctr"/>
            <a:r>
              <a:rPr lang="ar-SY" sz="3200" dirty="0"/>
              <a:t>البحث والتطوير</a:t>
            </a:r>
            <a:endParaRPr lang="ar-SY" sz="3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ar-SY" sz="3200" dirty="0"/>
              <a:t>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051C2-6771-4A33-9C3A-43461607B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448" y="1872846"/>
            <a:ext cx="6938270" cy="4597744"/>
          </a:xfrm>
        </p:spPr>
        <p:txBody>
          <a:bodyPr/>
          <a:lstStyle/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تشجيع جميع أنشطة البحث والتطوير في جميع القطاعات في البلدان العربية</a:t>
            </a: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قد تركز 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</a:t>
            </a: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سياسة على البحث والتطوير في تكنولوجيات أو قطاعات محددة، تماشياً مع رؤية السياسة وأهدافها. </a:t>
            </a:r>
            <a:endParaRPr lang="ar-SY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تحسين الإنفاق على البحث والتطوير ومواءمة بعض </a:t>
            </a: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</a:t>
            </a: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نشطة ا</a:t>
            </a: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لبحث والتطوير </a:t>
            </a: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مع احتياجات التنمية المست</a:t>
            </a: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دامة </a:t>
            </a: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إطلاق مجموعة حوافز للباحثين ولمراكز البحوث أو للقطاع الخاص لدعم البحث والتطوير </a:t>
            </a: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تيسير نقل التكنولوجيا، وتعزيز الروابط بين القطاع الخاص والجامعات ومراكز البحوث</a:t>
            </a: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lvl="1" indent="-463550" rtl="1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تعزيز التعاون في مجال البحث والتطوير بين مراكز البحوث على الصعيدين الوطني والإقليمي</a:t>
            </a: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519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10B07-A1B0-4F7A-8D6A-0DAED7612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ar-SY" sz="3200" dirty="0"/>
              <a:t>الأطر التنظيمية والتشريعية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D1F9B-0D4C-42E7-A8AD-DDA08C4587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242" y="1896522"/>
            <a:ext cx="6938270" cy="4601259"/>
          </a:xfrm>
        </p:spPr>
        <p:txBody>
          <a:bodyPr/>
          <a:lstStyle/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400" dirty="0"/>
              <a:t>ا</a:t>
            </a:r>
            <a:r>
              <a:rPr lang="ar-SA" sz="2400" dirty="0"/>
              <a:t>لاستثمار الأجنبي المباشر</a:t>
            </a:r>
            <a:r>
              <a:rPr lang="ar-SY" sz="2400" dirty="0"/>
              <a:t> </a:t>
            </a:r>
            <a:r>
              <a:rPr lang="en-US" sz="2400" dirty="0"/>
              <a:t> Foreign Direct Investment</a:t>
            </a:r>
            <a:r>
              <a:rPr lang="ar-SA" sz="2400" dirty="0"/>
              <a:t>، وترخيص التكنولوجيا الأجنبية </a:t>
            </a:r>
            <a:r>
              <a:rPr lang="ar-SY" sz="2400" dirty="0"/>
              <a:t>أساسيان ل</a:t>
            </a:r>
            <a:r>
              <a:rPr lang="ar-SA" sz="2400" dirty="0"/>
              <a:t>مساعدة البلدان العربية على اللحاق بالركب التكنولوجي</a:t>
            </a:r>
            <a:endParaRPr lang="ar-SY" sz="2400" dirty="0"/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400" b="1" dirty="0"/>
              <a:t>تطوير نظم </a:t>
            </a:r>
            <a:r>
              <a:rPr lang="ar-SA" sz="2400" b="1" dirty="0"/>
              <a:t>الملكية الفكرية</a:t>
            </a:r>
            <a:r>
              <a:rPr lang="ar-SY" sz="2400" b="1" dirty="0"/>
              <a:t> وتفعيل تنفيذ القوانين </a:t>
            </a:r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400" dirty="0"/>
              <a:t>تشجيع اقتناء التكنولوجيات الحديثة عبر عقود الدولة </a:t>
            </a:r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1" dirty="0"/>
              <a:t>ضمان المنافسة النزيهة لتشجيع شركات </a:t>
            </a:r>
            <a:r>
              <a:rPr lang="ar-SY" sz="2400" b="1" dirty="0"/>
              <a:t>القطاع الخاص على تقديم حلول </a:t>
            </a:r>
            <a:r>
              <a:rPr lang="ar-SA" sz="2400" b="1" dirty="0"/>
              <a:t>مبتكرة</a:t>
            </a:r>
            <a:endParaRPr lang="ar-SY" sz="2400" b="1" dirty="0"/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تبسيط الإجراءات المتصلة بالأعمال التجارية</a:t>
            </a:r>
            <a:r>
              <a:rPr lang="ar-SY" sz="2400" dirty="0"/>
              <a:t> وخاصة للشركات التكنولوجية الناشئة : إحداث الشركات وإغلاقها </a:t>
            </a:r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b="1" dirty="0"/>
              <a:t>إنشاء صناديق لصالح المبتكرين في التكنولوجيا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567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0E359-AE0B-4852-9494-063C62193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ar-SY" sz="3200" dirty="0"/>
              <a:t>دعم المبتكرين وتحفيز الابتكار في قطاع الأعمال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0190F-1521-44AF-A7A3-C21135AD7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869" y="1967504"/>
            <a:ext cx="6938270" cy="4332856"/>
          </a:xfrm>
        </p:spPr>
        <p:txBody>
          <a:bodyPr/>
          <a:lstStyle/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200" dirty="0"/>
              <a:t>توفير الخدمات التجارية، والخدمات الإعلامية، والتمويل للشركات</a:t>
            </a:r>
            <a:r>
              <a:rPr lang="ar-SY" sz="2200" dirty="0"/>
              <a:t> الناشئة </a:t>
            </a:r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200" b="1" dirty="0"/>
              <a:t>دعم إنشاء تجمعات</a:t>
            </a:r>
            <a:r>
              <a:rPr lang="en-US" sz="2200" b="1" dirty="0"/>
              <a:t> clusters </a:t>
            </a:r>
            <a:r>
              <a:rPr lang="ar-SA" sz="2200" b="1" dirty="0"/>
              <a:t>وشبكات من المؤسسات والأشخاص لتعزيز نظم الابتكار</a:t>
            </a:r>
            <a:endParaRPr lang="ar-SY" sz="2200" b="1" dirty="0"/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200" dirty="0"/>
              <a:t>تحسين </a:t>
            </a:r>
            <a:r>
              <a:rPr lang="ar-SY" sz="2200" dirty="0"/>
              <a:t>وتوسيع مؤسسات وآليات الاحتضان لدعم المبتكرين </a:t>
            </a:r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200" b="1" dirty="0"/>
              <a:t>إنشاء بوابات مركزية </a:t>
            </a:r>
            <a:r>
              <a:rPr lang="ar-SY" sz="2200" b="1" dirty="0"/>
              <a:t>تتضمن المعلومات الخاصة بجميع مراحل الاحتضان وآليات الدعم المقدمة للشباب</a:t>
            </a:r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200" dirty="0"/>
              <a:t>إنشاء صناديق عامة لرأس</a:t>
            </a:r>
            <a:r>
              <a:rPr lang="ar-SY" sz="2200" dirty="0"/>
              <a:t> ال</a:t>
            </a:r>
            <a:r>
              <a:rPr lang="ar-SA" sz="2200" dirty="0"/>
              <a:t>مال المجازف</a:t>
            </a:r>
            <a:r>
              <a:rPr lang="ar-SY" sz="2200" dirty="0"/>
              <a:t> على المستوى الوطني والإقليمي وذلك بالتعاون مع القطاع الخاص والمصارف</a:t>
            </a:r>
          </a:p>
          <a:p>
            <a:pPr marL="452438" indent="-4524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200" b="1" dirty="0"/>
              <a:t>تعزيز شبكات </a:t>
            </a:r>
            <a:r>
              <a:rPr lang="en-US" sz="2200" b="1" dirty="0"/>
              <a:t>business angel </a:t>
            </a:r>
            <a:r>
              <a:rPr lang="ar-SY" sz="2200" b="1" dirty="0"/>
              <a:t> </a:t>
            </a:r>
            <a:r>
              <a:rPr lang="ar-SA" sz="2200" b="1" dirty="0"/>
              <a:t>لدعم الشركات </a:t>
            </a:r>
            <a:r>
              <a:rPr lang="ar-SY" sz="2200" b="1" dirty="0"/>
              <a:t>الصغيرة</a:t>
            </a:r>
            <a:r>
              <a:rPr lang="ar-SA" sz="2200" b="1" dirty="0"/>
              <a:t> ذات إمكانات النمو المرتفعة</a:t>
            </a:r>
            <a:endParaRPr lang="ar-SY" sz="2200" b="1" dirty="0"/>
          </a:p>
        </p:txBody>
      </p:sp>
    </p:spTree>
    <p:extLst>
      <p:ext uri="{BB962C8B-B14F-4D97-AF65-F5344CB8AC3E}">
        <p14:creationId xmlns:p14="http://schemas.microsoft.com/office/powerpoint/2010/main" val="3308131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0190F-1521-44AF-A7A3-C21135AD7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2744" y="2884203"/>
            <a:ext cx="6938270" cy="1553619"/>
          </a:xfrm>
        </p:spPr>
        <p:txBody>
          <a:bodyPr/>
          <a:lstStyle/>
          <a:p>
            <a:pPr indent="0" algn="ctr" rtl="1">
              <a:spcAft>
                <a:spcPts val="1200"/>
              </a:spcAft>
            </a:pPr>
            <a:r>
              <a:rPr lang="ar-SY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وضع خطة عمل تنفيذية ومتابعة التنفيذ </a:t>
            </a:r>
          </a:p>
          <a:p>
            <a:pPr indent="0" algn="ctr" rtl="1">
              <a:spcAft>
                <a:spcPts val="1200"/>
              </a:spcAft>
            </a:pPr>
            <a:r>
              <a:rPr lang="ar-SY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بالاعتماد على مؤشرات قياس محددة 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2438" indent="-452438" algn="ctr" rt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r-SY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3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FDD08-DBFA-4C63-BFE7-4A750A61E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642" y="1788070"/>
            <a:ext cx="6775885" cy="4569942"/>
          </a:xfrm>
        </p:spPr>
        <p:txBody>
          <a:bodyPr/>
          <a:lstStyle/>
          <a:p>
            <a:pPr marL="461963" indent="-290513" rtl="1">
              <a:buFont typeface="Arial" panose="020B0604020202020204" pitchFamily="34" charset="0"/>
              <a:buChar char="•"/>
            </a:pPr>
            <a:r>
              <a:rPr lang="ar-S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ولكن </a:t>
            </a:r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في آسيا</a:t>
            </a: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، </a:t>
            </a:r>
            <a:r>
              <a:rPr lang="ar-S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اعتمدت</a:t>
            </a: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بعض الدول مثل الصين وسنغافورة </a:t>
            </a:r>
            <a:r>
              <a:rPr lang="ar-S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سياسات واستراتيجيات في الابتكار والتكنولوجيا </a:t>
            </a: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للالتحاق بالركب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Catch-up strategies</a:t>
            </a: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S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ترمي إلى تحويل مجتمعاتها واقتصاداتها. </a:t>
            </a:r>
            <a:endParaRPr lang="ar-SY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E695FD-1CB9-4891-93F0-1E1AECDA02D9}"/>
              </a:ext>
            </a:extLst>
          </p:cNvPr>
          <p:cNvGrpSpPr/>
          <p:nvPr/>
        </p:nvGrpSpPr>
        <p:grpSpPr>
          <a:xfrm>
            <a:off x="681494" y="4156914"/>
            <a:ext cx="6846224" cy="2381250"/>
            <a:chOff x="483263" y="2343736"/>
            <a:chExt cx="6846224" cy="2381250"/>
          </a:xfrm>
        </p:grpSpPr>
        <p:pic>
          <p:nvPicPr>
            <p:cNvPr id="6" name="Picture 487">
              <a:extLst>
                <a:ext uri="{FF2B5EF4-FFF2-40B4-BE49-F238E27FC236}">
                  <a16:creationId xmlns:a16="http://schemas.microsoft.com/office/drawing/2014/main" id="{B12CA2A0-8C33-41EC-AE4C-A542C93D5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88" y="2343736"/>
              <a:ext cx="6646199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A9E9BC-11F6-4302-AF66-EC2AAC72062C}"/>
                </a:ext>
              </a:extLst>
            </p:cNvPr>
            <p:cNvGrpSpPr/>
            <p:nvPr/>
          </p:nvGrpSpPr>
          <p:grpSpPr>
            <a:xfrm>
              <a:off x="483263" y="2614500"/>
              <a:ext cx="6808033" cy="2110486"/>
              <a:chOff x="-135421" y="0"/>
              <a:chExt cx="5696884" cy="2110881"/>
            </a:xfrm>
          </p:grpSpPr>
          <p:sp>
            <p:nvSpPr>
              <p:cNvPr id="8" name="Text Box 488">
                <a:extLst>
                  <a:ext uri="{FF2B5EF4-FFF2-40B4-BE49-F238E27FC236}">
                    <a16:creationId xmlns:a16="http://schemas.microsoft.com/office/drawing/2014/main" id="{513C4900-8F39-450A-9D62-587C143FC347}"/>
                  </a:ext>
                </a:extLst>
              </p:cNvPr>
              <p:cNvSpPr txBox="1"/>
              <p:nvPr/>
            </p:nvSpPr>
            <p:spPr>
              <a:xfrm>
                <a:off x="-135421" y="317310"/>
                <a:ext cx="1077728" cy="133065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ar-LB" sz="10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البلدان المتقدمة</a:t>
                </a:r>
                <a:endParaRPr lang="en-US" sz="10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r" rtl="1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ar-LB" sz="10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البلدان النامية: أفريقيا</a:t>
                </a:r>
                <a:endParaRPr lang="en-US" sz="10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r" rtl="1"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ar-LB" sz="10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البلدان النامية: أمريكا</a:t>
                </a:r>
                <a:endParaRPr lang="en-US" sz="10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r" rtl="1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LB" sz="10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البلدان النامية: آسيا</a:t>
                </a:r>
                <a:endParaRPr lang="en-US" sz="10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LB" sz="10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جميع البلدان الأخرى</a:t>
                </a:r>
                <a:endParaRPr lang="en-US" sz="10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9" name="Text Box 489">
                <a:extLst>
                  <a:ext uri="{FF2B5EF4-FFF2-40B4-BE49-F238E27FC236}">
                    <a16:creationId xmlns:a16="http://schemas.microsoft.com/office/drawing/2014/main" id="{E0B4954D-D28B-4E49-ACBA-7D9344E1FF62}"/>
                  </a:ext>
                </a:extLst>
              </p:cNvPr>
              <p:cNvSpPr txBox="1"/>
              <p:nvPr/>
            </p:nvSpPr>
            <p:spPr>
              <a:xfrm>
                <a:off x="5172502" y="0"/>
                <a:ext cx="388961" cy="196527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90.0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80.0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70.0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60.0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50.0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40.0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30.0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20.0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10.0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0.0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</p:txBody>
          </p:sp>
          <p:sp>
            <p:nvSpPr>
              <p:cNvPr id="10" name="Text Box 490">
                <a:extLst>
                  <a:ext uri="{FF2B5EF4-FFF2-40B4-BE49-F238E27FC236}">
                    <a16:creationId xmlns:a16="http://schemas.microsoft.com/office/drawing/2014/main" id="{F11BAA5A-FD5D-4F1D-8AFE-885A423E2FEA}"/>
                  </a:ext>
                </a:extLst>
              </p:cNvPr>
              <p:cNvSpPr txBox="1"/>
              <p:nvPr/>
            </p:nvSpPr>
            <p:spPr>
              <a:xfrm>
                <a:off x="447396" y="1872045"/>
                <a:ext cx="4679082" cy="23883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2014    2013    2012    2011    2010    2009    2008    2007    2006    2005    2004    2003    2002    2001    2000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</p:txBody>
          </p:sp>
        </p:grp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6A1E2AE-4435-49CC-83CA-7B3AF1C7D4B6}"/>
              </a:ext>
            </a:extLst>
          </p:cNvPr>
          <p:cNvSpPr txBox="1">
            <a:spLocks/>
          </p:cNvSpPr>
          <p:nvPr/>
        </p:nvSpPr>
        <p:spPr>
          <a:xfrm>
            <a:off x="843329" y="3129061"/>
            <a:ext cx="6646198" cy="7615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توزع صادرات الصناعات التحويلية في مجموعات الدول المختلفة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التكنولوجيا العالية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96A238-8FF6-4BF2-993B-6B96FC93808D}"/>
              </a:ext>
            </a:extLst>
          </p:cNvPr>
          <p:cNvSpPr/>
          <p:nvPr/>
        </p:nvSpPr>
        <p:spPr>
          <a:xfrm>
            <a:off x="681494" y="3995803"/>
            <a:ext cx="6959383" cy="266804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0C44E6F-6E10-4F5F-9847-56E01D68CF9B}"/>
              </a:ext>
            </a:extLst>
          </p:cNvPr>
          <p:cNvSpPr txBox="1">
            <a:spLocks/>
          </p:cNvSpPr>
          <p:nvPr/>
        </p:nvSpPr>
        <p:spPr>
          <a:xfrm>
            <a:off x="170264" y="816957"/>
            <a:ext cx="7319263" cy="4143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2800" dirty="0"/>
              <a:t>التكنولوجيا والابتكار من أجل تحقيق التنمية المستدامة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275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00C4822-0FDB-44F5-B240-CDCCDF537F8B}"/>
              </a:ext>
            </a:extLst>
          </p:cNvPr>
          <p:cNvSpPr txBox="1">
            <a:spLocks/>
          </p:cNvSpPr>
          <p:nvPr/>
        </p:nvSpPr>
        <p:spPr bwMode="auto">
          <a:xfrm>
            <a:off x="2797792" y="2022168"/>
            <a:ext cx="5673418" cy="4425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342900" algn="r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0" kern="1200" cap="none" baseline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0" indent="-285750" algn="r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0" kern="1200" cap="all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2pPr>
            <a:lvl3pPr marL="0" indent="0" algn="r" defTabSz="4572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kern="1200" cap="all">
                <a:solidFill>
                  <a:srgbClr val="595959"/>
                </a:solidFill>
                <a:latin typeface="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rtl="1">
              <a:spcBef>
                <a:spcPct val="0"/>
              </a:spcBef>
              <a:spcAft>
                <a:spcPts val="1200"/>
              </a:spcAft>
            </a:pP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لمزيد من التفاصيل : </a:t>
            </a:r>
          </a:p>
          <a:p>
            <a:pPr indent="0" rtl="1">
              <a:spcBef>
                <a:spcPct val="0"/>
              </a:spcBef>
              <a:spcAft>
                <a:spcPts val="1200"/>
              </a:spcAft>
            </a:pP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دراسة الإسكوا : </a:t>
            </a:r>
            <a:r>
              <a:rPr lang="ar-SY" sz="2400" dirty="0">
                <a:solidFill>
                  <a:srgbClr val="0070C0"/>
                </a:solidFill>
              </a:rPr>
              <a:t>سياسة الابتكار للتنمية المستدامة الشاملة في المنطقة العربية</a:t>
            </a:r>
          </a:p>
          <a:p>
            <a:pPr indent="0" rtl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E/ESCWA/TDD/2017/1</a:t>
            </a:r>
          </a:p>
          <a:p>
            <a:pPr marL="342900" rtl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rtl="1">
              <a:spcBef>
                <a:spcPct val="0"/>
              </a:spcBef>
              <a:spcAft>
                <a:spcPts val="12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rtl="1">
              <a:spcBef>
                <a:spcPct val="0"/>
              </a:spcBef>
              <a:spcAft>
                <a:spcPts val="1200"/>
              </a:spcAft>
            </a:pP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دراسة : </a:t>
            </a:r>
            <a:r>
              <a:rPr lang="ar-SY" sz="2400" dirty="0">
                <a:solidFill>
                  <a:srgbClr val="0070C0"/>
                </a:solidFill>
              </a:rPr>
              <a:t>ملامح الابتكار في المنطقة العربية: تحليل نقدي</a:t>
            </a:r>
            <a:r>
              <a:rPr lang="en-US" b="1" dirty="0">
                <a:solidFill>
                  <a:srgbClr val="0070C0"/>
                </a:solidFill>
              </a:rPr>
              <a:t> </a:t>
            </a:r>
          </a:p>
          <a:p>
            <a:r>
              <a:rPr lang="en-US" dirty="0"/>
              <a:t>E/ESCWA/TDD/2017/TECHNICAL PAPER.1</a:t>
            </a:r>
          </a:p>
          <a:p>
            <a:pPr indent="0" rtl="1">
              <a:spcBef>
                <a:spcPct val="0"/>
              </a:spcBef>
              <a:spcAft>
                <a:spcPts val="1200"/>
              </a:spcAft>
            </a:pP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rtl="1">
              <a:spcBef>
                <a:spcPct val="0"/>
              </a:spcBef>
              <a:spcAft>
                <a:spcPts val="1200"/>
              </a:spcAft>
            </a:pPr>
            <a:endParaRPr lang="ar-LB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0" rtl="1">
              <a:spcBef>
                <a:spcPct val="0"/>
              </a:spcBef>
              <a:spcAft>
                <a:spcPts val="1200"/>
              </a:spcAft>
            </a:pPr>
            <a:endParaRPr lang="ar-LB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924C13-6638-4958-B8C8-417BC7A0E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35" y="1996149"/>
            <a:ext cx="1727856" cy="20459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6D195A-6710-45FA-AB95-1B762AD8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14" y="4535994"/>
            <a:ext cx="1620032" cy="20459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113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 noGrp="1"/>
          </p:cNvSpPr>
          <p:nvPr>
            <p:ph type="body" sz="quarter" idx="10"/>
          </p:nvPr>
        </p:nvSpPr>
        <p:spPr>
          <a:xfrm>
            <a:off x="7019925" y="1190625"/>
            <a:ext cx="1104900" cy="74294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4400" cap="none" dirty="0" err="1">
                <a:latin typeface="Arial" charset="0"/>
                <a:ea typeface="Arial" charset="0"/>
                <a:cs typeface="Arial" charset="0"/>
              </a:rPr>
              <a:t>شكراً</a:t>
            </a:r>
            <a:endParaRPr lang="en-US" sz="440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62C027-D28A-45A7-AA74-93F94358A2E7}"/>
              </a:ext>
            </a:extLst>
          </p:cNvPr>
          <p:cNvSpPr txBox="1">
            <a:spLocks/>
          </p:cNvSpPr>
          <p:nvPr/>
        </p:nvSpPr>
        <p:spPr bwMode="auto">
          <a:xfrm>
            <a:off x="1437136" y="3786282"/>
            <a:ext cx="4019843" cy="14769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algn="r" rtl="1" eaLnBrk="0" hangingPunct="0"/>
            <a:r>
              <a:rPr kumimoji="0" lang="ar-SY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dobe Arabic" panose="02040503050201020203" pitchFamily="18" charset="-78"/>
                <a:ea typeface="ＭＳ Ｐゴシック" pitchFamily="34" charset="-128"/>
                <a:cs typeface="+mn-cs"/>
              </a:rPr>
              <a:t>د. نبال إدلبي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ea typeface="ＭＳ Ｐゴシック" pitchFamily="34" charset="-128"/>
              <a:cs typeface="+mn-cs"/>
            </a:endParaRPr>
          </a:p>
          <a:p>
            <a:pPr marL="342900" indent="-342900" algn="r" rtl="1" eaLnBrk="0" hangingPunct="0"/>
            <a:r>
              <a:rPr lang="ar-LB" sz="2300" dirty="0">
                <a:solidFill>
                  <a:schemeClr val="bg1">
                    <a:lumMod val="95000"/>
                  </a:schemeClr>
                </a:solidFill>
                <a:latin typeface="Adobe Arabic" panose="02040503050201020203" pitchFamily="18" charset="-78"/>
                <a:cs typeface="+mn-cs"/>
              </a:rPr>
              <a:t>رئيس</a:t>
            </a:r>
            <a:r>
              <a:rPr lang="ar-SY" sz="2300" dirty="0">
                <a:solidFill>
                  <a:schemeClr val="bg1">
                    <a:lumMod val="95000"/>
                  </a:schemeClr>
                </a:solidFill>
                <a:latin typeface="Adobe Arabic" panose="02040503050201020203" pitchFamily="18" charset="-78"/>
                <a:cs typeface="+mn-cs"/>
              </a:rPr>
              <a:t>ة قسم الابتكار </a:t>
            </a:r>
          </a:p>
          <a:p>
            <a:pPr marL="342900" indent="-342900" algn="r" rtl="1" eaLnBrk="0" hangingPunct="0"/>
            <a:r>
              <a:rPr lang="ar-SY" sz="2300" dirty="0">
                <a:solidFill>
                  <a:schemeClr val="bg1">
                    <a:lumMod val="95000"/>
                  </a:schemeClr>
                </a:solidFill>
                <a:latin typeface="Adobe Arabic" panose="02040503050201020203" pitchFamily="18" charset="-78"/>
                <a:cs typeface="+mn-cs"/>
              </a:rPr>
              <a:t>إدارة التكنولوجيا من أجل التنمية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dobe Arabic" panose="02040503050201020203" pitchFamily="18" charset="-78"/>
              <a:ea typeface="ＭＳ Ｐゴシック" pitchFamily="34" charset="-128"/>
              <a:cs typeface="+mn-cs"/>
            </a:endParaRPr>
          </a:p>
          <a:p>
            <a:pPr marL="342900" indent="-342900" algn="r" rtl="1" eaLnBrk="0" hangingPunct="0"/>
            <a:endParaRPr kumimoji="0" lang="ar-LB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dobe Arabic" panose="02040503050201020203" pitchFamily="18" charset="-78"/>
              <a:ea typeface="ＭＳ Ｐゴシック" pitchFamily="34" charset="-128"/>
              <a:cs typeface="+mn-cs"/>
            </a:endParaRPr>
          </a:p>
          <a:p>
            <a:pPr marL="342900" indent="-342900" algn="r" rtl="1" eaLnBrk="0" hangingPunct="0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34" charset="-128"/>
                <a:cs typeface="+mn-cs"/>
              </a:rPr>
              <a:t>idlebi@un.org</a:t>
            </a:r>
            <a:endParaRPr lang="ar-LB" sz="2000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619BE9-CB3F-48F2-B3FC-ADB71A5D2FA4}"/>
              </a:ext>
            </a:extLst>
          </p:cNvPr>
          <p:cNvCxnSpPr/>
          <p:nvPr/>
        </p:nvCxnSpPr>
        <p:spPr>
          <a:xfrm>
            <a:off x="6183081" y="5057507"/>
            <a:ext cx="0" cy="1800493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extLst>
              <a:ext uri="{FF2B5EF4-FFF2-40B4-BE49-F238E27FC236}">
                <a16:creationId xmlns:a16="http://schemas.microsoft.com/office/drawing/2014/main" id="{3CC5DDAF-CA18-4A6D-835C-E4936612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76" y="7075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3EB475-1C2C-4E28-B237-9CC6AE6663EA}"/>
              </a:ext>
            </a:extLst>
          </p:cNvPr>
          <p:cNvSpPr txBox="1"/>
          <p:nvPr/>
        </p:nvSpPr>
        <p:spPr>
          <a:xfrm>
            <a:off x="0" y="1498238"/>
            <a:ext cx="8815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70614BB-D5CF-4DD3-A5E5-C7B594970208}"/>
              </a:ext>
            </a:extLst>
          </p:cNvPr>
          <p:cNvSpPr txBox="1">
            <a:spLocks/>
          </p:cNvSpPr>
          <p:nvPr/>
        </p:nvSpPr>
        <p:spPr>
          <a:xfrm>
            <a:off x="1402915" y="1895614"/>
            <a:ext cx="5650994" cy="71547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توزع صادرات الصناعات التحويلية في مجموعات الدول المختلفة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التكنولوجيا المتوسطة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038F98-C8AB-4340-B372-EEC11FC06516}"/>
              </a:ext>
            </a:extLst>
          </p:cNvPr>
          <p:cNvGrpSpPr/>
          <p:nvPr/>
        </p:nvGrpSpPr>
        <p:grpSpPr>
          <a:xfrm>
            <a:off x="590776" y="2657035"/>
            <a:ext cx="9144000" cy="3629090"/>
            <a:chOff x="590776" y="2657035"/>
            <a:chExt cx="9144000" cy="3629090"/>
          </a:xfrm>
        </p:grpSpPr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55490AC7-FB4F-4B29-B77A-8A5CEB1EF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76" y="308884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pic>
          <p:nvPicPr>
            <p:cNvPr id="23" name="Picture 491">
              <a:extLst>
                <a:ext uri="{FF2B5EF4-FFF2-40B4-BE49-F238E27FC236}">
                  <a16:creationId xmlns:a16="http://schemas.microsoft.com/office/drawing/2014/main" id="{03AEFD40-4592-43CB-A96D-5CB8B34F8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92" y="2657035"/>
              <a:ext cx="6859725" cy="2967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6365F84-D95A-4CCA-B1C4-F45381F78DE7}"/>
                </a:ext>
              </a:extLst>
            </p:cNvPr>
            <p:cNvGrpSpPr/>
            <p:nvPr/>
          </p:nvGrpSpPr>
          <p:grpSpPr>
            <a:xfrm>
              <a:off x="651207" y="3385135"/>
              <a:ext cx="7154410" cy="2299335"/>
              <a:chOff x="-932393" y="-18381"/>
              <a:chExt cx="6493856" cy="2064848"/>
            </a:xfrm>
          </p:grpSpPr>
          <p:sp>
            <p:nvSpPr>
              <p:cNvPr id="26" name="Text Box 494">
                <a:extLst>
                  <a:ext uri="{FF2B5EF4-FFF2-40B4-BE49-F238E27FC236}">
                    <a16:creationId xmlns:a16="http://schemas.microsoft.com/office/drawing/2014/main" id="{EDDE7E71-581E-48B4-841F-0130FF570B11}"/>
                  </a:ext>
                </a:extLst>
              </p:cNvPr>
              <p:cNvSpPr txBox="1"/>
              <p:nvPr/>
            </p:nvSpPr>
            <p:spPr>
              <a:xfrm>
                <a:off x="-932393" y="232279"/>
                <a:ext cx="1297011" cy="1235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700"/>
                  </a:spcAft>
                </a:pPr>
                <a:r>
                  <a:rPr lang="ar-LB" sz="12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البلدان المتقدمة</a:t>
                </a:r>
                <a:endParaRPr lang="en-US" sz="12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r" rtl="1">
                  <a:spcBef>
                    <a:spcPts val="0"/>
                  </a:spcBef>
                  <a:spcAft>
                    <a:spcPts val="700"/>
                  </a:spcAft>
                </a:pPr>
                <a:r>
                  <a:rPr lang="ar-LB" sz="12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البلدان النامية: أفريقيا</a:t>
                </a:r>
                <a:endParaRPr lang="en-US" sz="12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r" rtl="1">
                  <a:spcBef>
                    <a:spcPts val="0"/>
                  </a:spcBef>
                  <a:spcAft>
                    <a:spcPts val="700"/>
                  </a:spcAft>
                </a:pPr>
                <a:r>
                  <a:rPr lang="ar-LB" sz="12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البلدان النامية: أمريكا</a:t>
                </a:r>
                <a:endParaRPr lang="en-US" sz="12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r" rtl="1">
                  <a:spcBef>
                    <a:spcPts val="0"/>
                  </a:spcBef>
                  <a:spcAft>
                    <a:spcPts val="700"/>
                  </a:spcAft>
                </a:pPr>
                <a:r>
                  <a:rPr lang="ar-LB" sz="12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البلدان النامية: آسيا</a:t>
                </a:r>
                <a:endParaRPr lang="en-US" sz="12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  <a:p>
                <a:pPr marL="0" marR="0" algn="r" rtl="1">
                  <a:spcBef>
                    <a:spcPts val="0"/>
                  </a:spcBef>
                  <a:spcAft>
                    <a:spcPts val="700"/>
                  </a:spcAft>
                </a:pPr>
                <a:r>
                  <a:rPr lang="ar-LB" sz="1200" dirty="0">
                    <a:solidFill>
                      <a:srgbClr val="575756"/>
                    </a:solidFill>
                    <a:effectLst/>
                    <a:latin typeface="Univers 57 Condensed"/>
                    <a:ea typeface="Calibri" panose="020F0502020204030204" pitchFamily="34" charset="0"/>
                    <a:cs typeface="Noto Naskh Arabic UI"/>
                  </a:rPr>
                  <a:t>جميع البلدان الأخرى</a:t>
                </a:r>
                <a:endParaRPr lang="en-US" sz="1200" dirty="0">
                  <a:solidFill>
                    <a:srgbClr val="575756"/>
                  </a:solidFill>
                  <a:effectLst/>
                  <a:latin typeface="Univers 57 Condensed"/>
                  <a:ea typeface="Calibri" panose="020F0502020204030204" pitchFamily="34" charset="0"/>
                  <a:cs typeface="Noto Naskh Arabic UI"/>
                </a:endParaRPr>
              </a:p>
            </p:txBody>
          </p:sp>
          <p:sp>
            <p:nvSpPr>
              <p:cNvPr id="27" name="Text Box 495">
                <a:extLst>
                  <a:ext uri="{FF2B5EF4-FFF2-40B4-BE49-F238E27FC236}">
                    <a16:creationId xmlns:a16="http://schemas.microsoft.com/office/drawing/2014/main" id="{7121DE42-4CF3-433B-9B7D-618935C4EC33}"/>
                  </a:ext>
                </a:extLst>
              </p:cNvPr>
              <p:cNvSpPr txBox="1"/>
              <p:nvPr/>
            </p:nvSpPr>
            <p:spPr>
              <a:xfrm>
                <a:off x="5172502" y="-18381"/>
                <a:ext cx="388961" cy="196527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l" rtl="1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80.0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70.0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60.0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50.0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40.0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30.0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20.0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10.0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  <a:p>
                <a:pPr marL="0" marR="0" algn="l" rtl="1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750" dirty="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0.0</a:t>
                </a:r>
                <a:endParaRPr lang="en-US" sz="800" dirty="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</p:txBody>
          </p:sp>
          <p:sp>
            <p:nvSpPr>
              <p:cNvPr id="28" name="Text Box 496">
                <a:extLst>
                  <a:ext uri="{FF2B5EF4-FFF2-40B4-BE49-F238E27FC236}">
                    <a16:creationId xmlns:a16="http://schemas.microsoft.com/office/drawing/2014/main" id="{F478B0AE-C57F-4020-839F-E736A0C18DCB}"/>
                  </a:ext>
                </a:extLst>
              </p:cNvPr>
              <p:cNvSpPr txBox="1"/>
              <p:nvPr/>
            </p:nvSpPr>
            <p:spPr>
              <a:xfrm>
                <a:off x="1323833" y="1807631"/>
                <a:ext cx="3929968" cy="23883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 rtl="1">
                  <a:spcBef>
                    <a:spcPts val="0"/>
                  </a:spcBef>
                  <a:spcAft>
                    <a:spcPts val="575"/>
                  </a:spcAft>
                </a:pPr>
                <a:r>
                  <a:rPr lang="en-US" sz="750">
                    <a:solidFill>
                      <a:srgbClr val="575756"/>
                    </a:solidFill>
                    <a:effectLst/>
                    <a:latin typeface="Univers 57 Condensed"/>
                    <a:ea typeface="Times New Roman" panose="02020603050405020304" pitchFamily="18" charset="0"/>
                    <a:cs typeface="Noto Naskh Arabic UI"/>
                  </a:rPr>
                  <a:t>2014    2013    2012    2011    2010    2009    2008    2007    2006    2005    2004    2003    2002    2001    2000</a:t>
                </a:r>
                <a:endParaRPr lang="en-US" sz="800">
                  <a:solidFill>
                    <a:srgbClr val="575756"/>
                  </a:solidFill>
                  <a:effectLst/>
                  <a:latin typeface="Univers 57 Condensed"/>
                  <a:ea typeface="Times New Roman" panose="02020603050405020304" pitchFamily="18" charset="0"/>
                  <a:cs typeface="Noto Naskh Arabic UI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965494-1827-40F8-85BD-199C6722F5A1}"/>
                </a:ext>
              </a:extLst>
            </p:cNvPr>
            <p:cNvSpPr/>
            <p:nvPr/>
          </p:nvSpPr>
          <p:spPr>
            <a:xfrm>
              <a:off x="822799" y="2898797"/>
              <a:ext cx="6982818" cy="338732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3D50083-7D92-4674-8733-2D00323A65EF}"/>
              </a:ext>
            </a:extLst>
          </p:cNvPr>
          <p:cNvSpPr txBox="1">
            <a:spLocks/>
          </p:cNvSpPr>
          <p:nvPr/>
        </p:nvSpPr>
        <p:spPr>
          <a:xfrm>
            <a:off x="701457" y="868673"/>
            <a:ext cx="6592339" cy="4143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/>
              <a:t>التكنولوجيا والابتكار من أجل تحقيق التنمية المستدامة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5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FDD08-DBFA-4C63-BFE7-4A750A61E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938" y="1917909"/>
            <a:ext cx="7598260" cy="4569942"/>
          </a:xfrm>
        </p:spPr>
        <p:txBody>
          <a:bodyPr/>
          <a:lstStyle/>
          <a:p>
            <a:pPr marL="461963" indent="-290513" rt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قامت الدول العربية بجهود حثيثة لاستثمار تكنولوجيا المعلومات والاتصالات لبناء وتطوير مجتمع المعلومات، وأحرزت تقدماً بدرجات متفاوتة.   </a:t>
            </a:r>
          </a:p>
          <a:p>
            <a:pPr marL="461963" indent="-290513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التكنولوجيات الجديدة ما زالت بازغة في المنطقة العربية، ولكن: </a:t>
            </a:r>
          </a:p>
          <a:p>
            <a:pPr marL="1027113" lvl="1" indent="-338138" rtl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توجد رغبة وبعض الخطط  لدى العديد من أصحاب القرار، للاعتماد على هذه التكنولوجيات الجديدة من أجل التنمية المستدامة </a:t>
            </a:r>
          </a:p>
          <a:p>
            <a:pPr marL="1027113" lvl="1" indent="-338138" rtl="1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يوجد تجارب ناجحة في عدد من الدول العربية مثل المغرب والأردن </a:t>
            </a: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1963" indent="-290513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ما زال الابتكار ضعيفاً في الدول العربية (أفضل دولة عربية في المرتبة 38 عالمياً في مؤشر الابتكار العالمي 2018) ولكن: </a:t>
            </a:r>
          </a:p>
          <a:p>
            <a:pPr marL="1027113" lvl="1" indent="-3381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يوجد بعض النجاحات في عدد من الدول مثل لبنان والأردن وتونس والمغرب</a:t>
            </a:r>
          </a:p>
          <a:p>
            <a:pPr marL="1027113" lvl="1" indent="-338138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يوجد استراتيجيات ومبادرات وطنية لتحفيز الابتكار في عدد من الدول العربية </a:t>
            </a:r>
          </a:p>
          <a:p>
            <a:pPr rt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0E8A91E-81DC-45C3-87FC-732EFEB549EE}"/>
              </a:ext>
            </a:extLst>
          </p:cNvPr>
          <p:cNvSpPr txBox="1">
            <a:spLocks/>
          </p:cNvSpPr>
          <p:nvPr/>
        </p:nvSpPr>
        <p:spPr>
          <a:xfrm>
            <a:off x="701457" y="868673"/>
            <a:ext cx="6592339" cy="4143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/>
              <a:t>التكنولوجيا والابتكار من أجل تحقيق التنمية المستدامة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6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1EFCE-6EC0-486C-AD65-2B266D891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4470" y="748014"/>
            <a:ext cx="5911860" cy="414338"/>
          </a:xfrm>
        </p:spPr>
        <p:txBody>
          <a:bodyPr/>
          <a:lstStyle/>
          <a:p>
            <a:r>
              <a:rPr lang="ar-SY" dirty="0"/>
              <a:t>تكنولوجيا المعلومات والاتصالات في المنطقة العربية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B5BD7-AA5C-4140-A5ED-65B823264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196" y="1875640"/>
            <a:ext cx="7428407" cy="4446871"/>
          </a:xfrm>
        </p:spPr>
        <p:txBody>
          <a:bodyPr/>
          <a:lstStyle/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تكنولوجيا المعلومات والاتصالات أداة </a:t>
            </a:r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أساسية</a:t>
            </a: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في الحياة </a:t>
            </a:r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اليوم:</a:t>
            </a: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</a:t>
            </a: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لربط بين الناس، والوصول إلى المعلومات، والحد من عدم المساواة في أي بلد من البلدان. </a:t>
            </a:r>
            <a:endParaRPr lang="ar-SY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Y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أداة ل</a:t>
            </a:r>
            <a:r>
              <a:rPr lang="ar-S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تمكّ</a:t>
            </a:r>
            <a:r>
              <a:rPr lang="ar-SY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</a:t>
            </a:r>
            <a:r>
              <a:rPr lang="ar-S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ن البحث والتطوير والابتكار، وعلى أساسها تُطلق تكنولوجيات جديدة. </a:t>
            </a:r>
            <a:endParaRPr lang="ar-SY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وتشكل أداةً رئيسية تستخدمها الحكومات لتوفير الخدمات لجميع المواطنين، وتوفير فرص العمل اللائق؛ وتحسين الحوكمة؛ وتيسير مشاركة المواطنين في صنع القرار. </a:t>
            </a:r>
            <a:endParaRPr lang="ar-SY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والبنى الأساسية </a:t>
            </a:r>
            <a:r>
              <a:rPr lang="ar-SY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</a:t>
            </a:r>
            <a:r>
              <a:rPr lang="ar-SY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ـ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ICT </a:t>
            </a:r>
            <a:r>
              <a:rPr lang="ar-SY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متطورة </a:t>
            </a:r>
            <a:r>
              <a:rPr lang="ar-SA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نسبياً في المنطقة العربية</a:t>
            </a:r>
            <a:r>
              <a:rPr lang="ar-SY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وخاصة في مجال </a:t>
            </a:r>
            <a:r>
              <a:rPr lang="ar-SA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الهواتف المحمولة. أما الاشتراكات في شبكة الإنترنت، </a:t>
            </a:r>
            <a:r>
              <a:rPr lang="ar-SY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فالمتوسط </a:t>
            </a:r>
            <a:r>
              <a:rPr lang="ar-SA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الإقليمي </a:t>
            </a:r>
            <a:r>
              <a:rPr lang="ar-SA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43.7</a:t>
            </a:r>
            <a:r>
              <a:rPr lang="ar-SA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Y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وهو أقل بقليل </a:t>
            </a:r>
            <a:r>
              <a:rPr lang="ar-SA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 المتوسط العالمي البالغ </a:t>
            </a:r>
            <a:r>
              <a:rPr lang="ar-SA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</a:t>
            </a:r>
            <a:r>
              <a:rPr lang="ar-SA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 المائة. </a:t>
            </a:r>
            <a:endParaRPr lang="ar-SY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انتشار خدمات النطاق العريض </a:t>
            </a:r>
            <a:r>
              <a:rPr lang="ar-SY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</a:t>
            </a:r>
            <a:r>
              <a:rPr lang="ar-SA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زال متدنياً، ما عدا في بلدان مجلس التعاون الخليجي. </a:t>
            </a:r>
            <a:endParaRPr lang="ar-SY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ويشكل </a:t>
            </a: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مؤشر الجاهزية الشبكية</a:t>
            </a: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، الأداة الأكثر اعتماداً لقياس جهوزية تكنولوجيا المعلومات والاتصالات، ومدى استخدامها، وأثرها، وبيئتها</a:t>
            </a:r>
            <a:r>
              <a:rPr lang="ar-SY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r-SY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r-SY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CBC5F-95E1-4EF9-ADA6-DBDF437D15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20" y="267733"/>
            <a:ext cx="7745514" cy="414338"/>
          </a:xfrm>
        </p:spPr>
        <p:txBody>
          <a:bodyPr/>
          <a:lstStyle/>
          <a:p>
            <a:r>
              <a:rPr lang="ar-SY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الترتيب في مؤشر الجاهزية الشبكية حسب الركائز، البلدان العربية، 2016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29E2C-4CCD-45AC-911A-FCD8D6BBC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13739E-C76C-43CF-8B38-288648D34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30824"/>
              </p:ext>
            </p:extLst>
          </p:nvPr>
        </p:nvGraphicFramePr>
        <p:xfrm>
          <a:off x="413047" y="801557"/>
          <a:ext cx="8317905" cy="590175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90563">
                  <a:extLst>
                    <a:ext uri="{9D8B030D-6E8A-4147-A177-3AD203B41FA5}">
                      <a16:colId xmlns:a16="http://schemas.microsoft.com/office/drawing/2014/main" val="2447299970"/>
                    </a:ext>
                  </a:extLst>
                </a:gridCol>
                <a:gridCol w="689338">
                  <a:extLst>
                    <a:ext uri="{9D8B030D-6E8A-4147-A177-3AD203B41FA5}">
                      <a16:colId xmlns:a16="http://schemas.microsoft.com/office/drawing/2014/main" val="2440210731"/>
                    </a:ext>
                  </a:extLst>
                </a:gridCol>
                <a:gridCol w="689338">
                  <a:extLst>
                    <a:ext uri="{9D8B030D-6E8A-4147-A177-3AD203B41FA5}">
                      <a16:colId xmlns:a16="http://schemas.microsoft.com/office/drawing/2014/main" val="2416451953"/>
                    </a:ext>
                  </a:extLst>
                </a:gridCol>
                <a:gridCol w="689338">
                  <a:extLst>
                    <a:ext uri="{9D8B030D-6E8A-4147-A177-3AD203B41FA5}">
                      <a16:colId xmlns:a16="http://schemas.microsoft.com/office/drawing/2014/main" val="1192213475"/>
                    </a:ext>
                  </a:extLst>
                </a:gridCol>
                <a:gridCol w="691886">
                  <a:extLst>
                    <a:ext uri="{9D8B030D-6E8A-4147-A177-3AD203B41FA5}">
                      <a16:colId xmlns:a16="http://schemas.microsoft.com/office/drawing/2014/main" val="460279431"/>
                    </a:ext>
                  </a:extLst>
                </a:gridCol>
                <a:gridCol w="691886">
                  <a:extLst>
                    <a:ext uri="{9D8B030D-6E8A-4147-A177-3AD203B41FA5}">
                      <a16:colId xmlns:a16="http://schemas.microsoft.com/office/drawing/2014/main" val="20921773"/>
                    </a:ext>
                  </a:extLst>
                </a:gridCol>
                <a:gridCol w="689338">
                  <a:extLst>
                    <a:ext uri="{9D8B030D-6E8A-4147-A177-3AD203B41FA5}">
                      <a16:colId xmlns:a16="http://schemas.microsoft.com/office/drawing/2014/main" val="1687492019"/>
                    </a:ext>
                  </a:extLst>
                </a:gridCol>
                <a:gridCol w="689338">
                  <a:extLst>
                    <a:ext uri="{9D8B030D-6E8A-4147-A177-3AD203B41FA5}">
                      <a16:colId xmlns:a16="http://schemas.microsoft.com/office/drawing/2014/main" val="3569429620"/>
                    </a:ext>
                  </a:extLst>
                </a:gridCol>
                <a:gridCol w="703771">
                  <a:extLst>
                    <a:ext uri="{9D8B030D-6E8A-4147-A177-3AD203B41FA5}">
                      <a16:colId xmlns:a16="http://schemas.microsoft.com/office/drawing/2014/main" val="3229361422"/>
                    </a:ext>
                  </a:extLst>
                </a:gridCol>
                <a:gridCol w="703771">
                  <a:extLst>
                    <a:ext uri="{9D8B030D-6E8A-4147-A177-3AD203B41FA5}">
                      <a16:colId xmlns:a16="http://schemas.microsoft.com/office/drawing/2014/main" val="3265976901"/>
                    </a:ext>
                  </a:extLst>
                </a:gridCol>
                <a:gridCol w="689338">
                  <a:extLst>
                    <a:ext uri="{9D8B030D-6E8A-4147-A177-3AD203B41FA5}">
                      <a16:colId xmlns:a16="http://schemas.microsoft.com/office/drawing/2014/main" val="4013655463"/>
                    </a:ext>
                  </a:extLst>
                </a:gridCol>
              </a:tblGrid>
              <a:tr h="175989">
                <a:tc rowSpan="2"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البلد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b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600" dirty="0">
                          <a:effectLst/>
                        </a:rPr>
                        <a:t>البيئة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600" dirty="0">
                          <a:effectLst/>
                        </a:rPr>
                        <a:t>الجهوزية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600" dirty="0">
                          <a:effectLst/>
                        </a:rPr>
                        <a:t>الاستخدام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ar-SA" sz="1800" dirty="0">
                          <a:effectLst/>
                        </a:rPr>
                        <a:t>الأثر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45926"/>
                  </a:ext>
                </a:extLst>
              </a:tr>
              <a:tr h="914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السياسية والتنظيمية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قطاع الأعمال والابتكار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البُنى الأساسية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يسر التكلفة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المهارات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الأفراد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قطاع الأعمال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الحكومات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الاقتصادي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الاجتماعي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vert="vert270" anchor="ctr"/>
                </a:tc>
                <a:extLst>
                  <a:ext uri="{0D108BD9-81ED-4DB2-BD59-A6C34878D82A}">
                    <a16:rowId xmlns:a16="http://schemas.microsoft.com/office/drawing/2014/main" val="351867722"/>
                  </a:ext>
                </a:extLst>
              </a:tr>
              <a:tr h="351976">
                <a:tc>
                  <a:txBody>
                    <a:bodyPr/>
                    <a:lstStyle/>
                    <a:p>
                      <a:pPr marL="71755" marR="0" indent="-71755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الإمارات العربية المتحدة </a:t>
                      </a:r>
                      <a:r>
                        <a:rPr lang="ar-SA" sz="1600" kern="0" spc="0" dirty="0">
                          <a:effectLst/>
                        </a:rPr>
                        <a:t>(26)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116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2482406536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قطر </a:t>
                      </a:r>
                      <a:r>
                        <a:rPr lang="ar-SA" sz="1600" kern="0" spc="0" dirty="0">
                          <a:effectLst/>
                        </a:rPr>
                        <a:t>(27)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120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516738204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البحرين </a:t>
                      </a:r>
                      <a:r>
                        <a:rPr lang="ar-SA" sz="1600" kern="0" spc="0" dirty="0">
                          <a:effectLst/>
                        </a:rPr>
                        <a:t>(28)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26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13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1871349969"/>
                  </a:ext>
                </a:extLst>
              </a:tr>
              <a:tr h="351976">
                <a:tc>
                  <a:txBody>
                    <a:bodyPr/>
                    <a:lstStyle/>
                    <a:p>
                      <a:pPr marL="71755" marR="0" indent="-71755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المملكة العربية السعودية </a:t>
                      </a:r>
                      <a:r>
                        <a:rPr lang="ar-SA" sz="1600" kern="0" spc="0" dirty="0">
                          <a:effectLst/>
                        </a:rPr>
                        <a:t>(33)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101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49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42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11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1080478515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عُمان </a:t>
                      </a:r>
                      <a:r>
                        <a:rPr lang="ar-SA" sz="1600" kern="0" spc="0" dirty="0">
                          <a:effectLst/>
                        </a:rPr>
                        <a:t>(52)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53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58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46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96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76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94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95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2552817140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الأردن </a:t>
                      </a:r>
                      <a:r>
                        <a:rPr lang="ar-SA" sz="1600" kern="0" spc="0" dirty="0">
                          <a:effectLst/>
                        </a:rPr>
                        <a:t>(60)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38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92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94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59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>
                          <a:solidFill>
                            <a:srgbClr val="7030A0"/>
                          </a:solidFill>
                          <a:effectLst/>
                        </a:rPr>
                        <a:t>41</a:t>
                      </a:r>
                      <a:endParaRPr lang="en-US" sz="14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47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61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53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2930748323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الكويت </a:t>
                      </a:r>
                      <a:r>
                        <a:rPr lang="ar-SA" sz="1600" kern="0" spc="0" dirty="0">
                          <a:effectLst/>
                        </a:rPr>
                        <a:t>(61)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63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72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89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77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72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81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102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84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716096016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المغرب </a:t>
                      </a:r>
                      <a:r>
                        <a:rPr lang="ar-SA" sz="1600" kern="0" spc="0" dirty="0">
                          <a:effectLst/>
                        </a:rPr>
                        <a:t>(78)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70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87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102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20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110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67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105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41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110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59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3256939716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تونس </a:t>
                      </a:r>
                      <a:r>
                        <a:rPr lang="ar-SA" sz="1600" kern="0" spc="0" dirty="0">
                          <a:effectLst/>
                        </a:rPr>
                        <a:t>(81)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90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112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82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24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85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78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107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93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78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4008914522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لبنان </a:t>
                      </a:r>
                      <a:r>
                        <a:rPr lang="ar-SA" sz="1600" kern="0" spc="0" dirty="0">
                          <a:effectLst/>
                        </a:rPr>
                        <a:t>(88)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126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49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77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109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46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97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124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83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1153847544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مصر </a:t>
                      </a:r>
                      <a:r>
                        <a:rPr lang="ar-SA" sz="1600" kern="0" spc="0" dirty="0">
                          <a:effectLst/>
                        </a:rPr>
                        <a:t>(96)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102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97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47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129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67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58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103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2170719872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الجزائر </a:t>
                      </a:r>
                      <a:r>
                        <a:rPr lang="ar-SA" sz="1600" kern="0" spc="0" dirty="0">
                          <a:effectLst/>
                        </a:rPr>
                        <a:t>(117)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123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solidFill>
                            <a:srgbClr val="C00000"/>
                          </a:solidFill>
                          <a:effectLst/>
                        </a:rPr>
                        <a:t>133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99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89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103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133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124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132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496849888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موريتانيا </a:t>
                      </a:r>
                      <a:r>
                        <a:rPr lang="ar-SA" sz="1600" kern="0" spc="0" dirty="0">
                          <a:effectLst/>
                        </a:rPr>
                        <a:t>(136)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135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135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136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7030A0"/>
                          </a:solidFill>
                          <a:effectLst/>
                        </a:rPr>
                        <a:t>118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kern="0" spc="0" dirty="0">
                          <a:solidFill>
                            <a:srgbClr val="C00000"/>
                          </a:solidFill>
                          <a:effectLst/>
                        </a:rPr>
                        <a:t>138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135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134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>
                          <a:effectLst/>
                        </a:rPr>
                        <a:t>116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0" spc="0" dirty="0">
                          <a:effectLst/>
                        </a:rPr>
                        <a:t>134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910" marR="51910" marT="0" marB="0" anchor="ctr"/>
                </a:tc>
                <a:extLst>
                  <a:ext uri="{0D108BD9-81ED-4DB2-BD59-A6C34878D82A}">
                    <a16:rowId xmlns:a16="http://schemas.microsoft.com/office/drawing/2014/main" val="30385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8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B5BD7-AA5C-4140-A5ED-65B823264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513" y="1909807"/>
            <a:ext cx="7264412" cy="4446871"/>
          </a:xfrm>
        </p:spPr>
        <p:txBody>
          <a:bodyPr/>
          <a:lstStyle/>
          <a:p>
            <a:pPr marL="174625" indent="0" rtl="1">
              <a:spcAft>
                <a:spcPts val="1200"/>
              </a:spcAft>
            </a:pPr>
            <a:r>
              <a:rPr lang="ar-SY" sz="2400" dirty="0"/>
              <a:t>يلاحظ من الجدول السابق  :</a:t>
            </a:r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الاختلاف الشديد في وضع البلدان العربية</a:t>
            </a:r>
            <a:endParaRPr lang="ar-SY" sz="2400" dirty="0"/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المراتب الجيدة التي </a:t>
            </a:r>
            <a:r>
              <a:rPr lang="ar-SA" sz="2400" dirty="0" err="1"/>
              <a:t>تبوّأتها</a:t>
            </a:r>
            <a:r>
              <a:rPr lang="ar-SA" sz="2400" dirty="0"/>
              <a:t> الحكومات، وخاصة حكومات مجلس التعاون الخليجي، في استخدام تكنولوجيا المعلومات والاتصالات؛ </a:t>
            </a:r>
            <a:endParaRPr lang="ar-SY" sz="2400" dirty="0"/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تجاوز التأثير الاجتماعي لتكنولوجيا المعلومات والاتصالات لتأثيرها الاقتصادي </a:t>
            </a:r>
            <a:endParaRPr lang="ar-SY" sz="2400" dirty="0"/>
          </a:p>
          <a:p>
            <a:pPr marL="463550" indent="-288925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ar-SA" sz="2400" dirty="0"/>
              <a:t>إشكالية  </a:t>
            </a:r>
            <a:r>
              <a:rPr lang="ar-SY" sz="2400" dirty="0"/>
              <a:t>ال</a:t>
            </a:r>
            <a:r>
              <a:rPr lang="ar-SA" sz="2400" dirty="0"/>
              <a:t>تكال</a:t>
            </a:r>
            <a:r>
              <a:rPr lang="ar-SY" sz="2400" dirty="0"/>
              <a:t>ي</a:t>
            </a:r>
            <a:r>
              <a:rPr lang="ar-SA" sz="2400" dirty="0"/>
              <a:t>ف</a:t>
            </a:r>
            <a:r>
              <a:rPr lang="ar-SY" sz="2400" dirty="0"/>
              <a:t> العالية</a:t>
            </a:r>
            <a:r>
              <a:rPr lang="ar-SA" sz="2400" dirty="0"/>
              <a:t> </a:t>
            </a:r>
            <a:r>
              <a:rPr lang="ar-SY" sz="2400" dirty="0"/>
              <a:t>ل</a:t>
            </a:r>
            <a:r>
              <a:rPr lang="ar-SA" sz="2400" dirty="0"/>
              <a:t>تكنولوجيا المعلومات والاتصالات لا تزال مطروحة في العديد من البلدان العربية، بما في ذلك بلدان مجلس التعاون الخليجي.</a:t>
            </a:r>
            <a:endParaRPr lang="en-US" sz="2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0A16DC-D649-41BF-AF7A-69BA25738F07}"/>
              </a:ext>
            </a:extLst>
          </p:cNvPr>
          <p:cNvSpPr txBox="1">
            <a:spLocks/>
          </p:cNvSpPr>
          <p:nvPr/>
        </p:nvSpPr>
        <p:spPr>
          <a:xfrm>
            <a:off x="1334470" y="748014"/>
            <a:ext cx="5911860" cy="4143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/>
              <a:t>تكنولوجيا المعلومات والاتصالات في المنطقة العربية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3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2">
            <a:extLst>
              <a:ext uri="{FF2B5EF4-FFF2-40B4-BE49-F238E27FC236}">
                <a16:creationId xmlns:a16="http://schemas.microsoft.com/office/drawing/2014/main" id="{4E4B5AE2-9B2E-4865-96BA-187659ABC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15" y="18604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53">
            <a:extLst>
              <a:ext uri="{FF2B5EF4-FFF2-40B4-BE49-F238E27FC236}">
                <a16:creationId xmlns:a16="http://schemas.microsoft.com/office/drawing/2014/main" id="{FB49EF58-8268-446A-9C13-27C784F0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15" y="47179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B0F201A2-94C8-417D-BD1F-6E46B9EEC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732461"/>
              </p:ext>
            </p:extLst>
          </p:nvPr>
        </p:nvGraphicFramePr>
        <p:xfrm>
          <a:off x="639755" y="2140058"/>
          <a:ext cx="7864489" cy="429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17B060DE-4E35-4958-9D0A-EF85C1D5D0B2}"/>
              </a:ext>
            </a:extLst>
          </p:cNvPr>
          <p:cNvSpPr txBox="1">
            <a:spLocks/>
          </p:cNvSpPr>
          <p:nvPr/>
        </p:nvSpPr>
        <p:spPr>
          <a:xfrm>
            <a:off x="0" y="832054"/>
            <a:ext cx="8279704" cy="4143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0" b="1" kern="1200" cap="none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dirty="0"/>
              <a:t>أمثلة عن خدمات تكنولوجيا المعلومات والاتصالات في المنطقة العربية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1909"/>
      </p:ext>
    </p:extLst>
  </p:cSld>
  <p:clrMapOvr>
    <a:masterClrMapping/>
  </p:clrMapOvr>
</p:sld>
</file>

<file path=ppt/theme/theme1.xml><?xml version="1.0" encoding="utf-8"?>
<a:theme xmlns:a="http://schemas.openxmlformats.org/drawingml/2006/main" name="ESCWA-PPT-Template-Arabic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.pptx" id="{1133A1AE-8B3D-4C34-9375-A7E2AA12808F}" vid="{D64F7FD0-B5E6-4B08-BAA7-5D1477E392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ESCWA-PPT-Template-Arabic</Template>
  <TotalTime>3156</TotalTime>
  <Words>2034</Words>
  <Application>Microsoft Office PowerPoint</Application>
  <PresentationFormat>On-screen Show (4:3)</PresentationFormat>
  <Paragraphs>482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ＭＳ Ｐゴシック</vt:lpstr>
      <vt:lpstr>PMingLiU</vt:lpstr>
      <vt:lpstr>Adobe Arabic</vt:lpstr>
      <vt:lpstr>Arial</vt:lpstr>
      <vt:lpstr>Calibri</vt:lpstr>
      <vt:lpstr>Noto Naskh Arabic UI</vt:lpstr>
      <vt:lpstr>Times New Roman</vt:lpstr>
      <vt:lpstr>Traditional Arabic</vt:lpstr>
      <vt:lpstr>Univers 57 Condensed</vt:lpstr>
      <vt:lpstr>ESCWA-PPT-Template-Arabic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التوصيات المقترحة من قبل اللجنة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Andrea VANDOM</dc:creator>
  <cp:keywords/>
  <dc:description/>
  <cp:lastModifiedBy>Nibal Idlebi</cp:lastModifiedBy>
  <cp:revision>119</cp:revision>
  <cp:lastPrinted>2016-05-20T11:03:42Z</cp:lastPrinted>
  <dcterms:created xsi:type="dcterms:W3CDTF">2016-05-20T11:03:31Z</dcterms:created>
  <dcterms:modified xsi:type="dcterms:W3CDTF">2019-03-20T09:32:48Z</dcterms:modified>
  <cp:category/>
</cp:coreProperties>
</file>