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6" r:id="rId2"/>
    <p:sldId id="257" r:id="rId3"/>
    <p:sldId id="287" r:id="rId4"/>
    <p:sldId id="288" r:id="rId5"/>
    <p:sldId id="289" r:id="rId6"/>
    <p:sldId id="290" r:id="rId7"/>
    <p:sldId id="291" r:id="rId8"/>
    <p:sldId id="292" r:id="rId9"/>
    <p:sldId id="282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96"/>
    <a:srgbClr val="418FDE"/>
    <a:srgbClr val="97999B"/>
    <a:srgbClr val="009CA6"/>
    <a:srgbClr val="595959"/>
    <a:srgbClr val="B88FDE"/>
    <a:srgbClr val="010000"/>
    <a:srgbClr val="2C2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0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4E262685-15B3-E84B-80A4-6486325216F0}" type="datetime1">
              <a:rPr lang="en-US"/>
              <a:pPr>
                <a:defRPr/>
              </a:pPr>
              <a:t>25/01/2019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24E24493-52DC-304D-B36A-34DFA478A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29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6514F267-0139-9141-BCB5-99C520E39667}" type="datetime1">
              <a:rPr lang="en-US"/>
              <a:pPr>
                <a:defRPr/>
              </a:pPr>
              <a:t>25/01/2019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730ED96E-1745-464B-A4EF-BA6E0644A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502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ACD63134-F4B5-FF41-B6D9-D67331DDBB03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890589" y="2233703"/>
            <a:ext cx="3772353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indent="-108000" algn="r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  <a:lvl3pPr marL="0" indent="-108000" algn="r">
              <a:spcBef>
                <a:spcPts val="0"/>
              </a:spcBef>
              <a:defRPr lang="en-US" sz="1200" b="0" kern="1200" cap="none" dirty="0" smtClean="0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853441" y="2233703"/>
            <a:ext cx="2676071" cy="3880439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0897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11975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42EC345B-9D54-4F42-8A0E-92B133D7A864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7084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06618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72190" y="3587965"/>
            <a:ext cx="6971369" cy="252232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72191" y="1898466"/>
            <a:ext cx="1668677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4255195" y="1898466"/>
            <a:ext cx="1612434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023654" y="1898466"/>
            <a:ext cx="1519906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2440905" y="1898466"/>
            <a:ext cx="1605177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771077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A539E257-1F2E-7942-B6F3-C3D4599DA866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028406" y="1914072"/>
            <a:ext cx="3501106" cy="3946072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901512" y="1914072"/>
            <a:ext cx="2984500" cy="3946072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1564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0CC399CD-A734-224D-9B05-A1CCD1E5BA0F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3974874" y="2233703"/>
            <a:ext cx="3554638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indent="-108000" algn="r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  <a:lvl3pPr marL="0" indent="-108000" algn="r">
              <a:spcBef>
                <a:spcPts val="0"/>
              </a:spcBef>
              <a:defRPr lang="en-US" sz="1200" b="0" kern="1200" cap="none" dirty="0" smtClean="0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6"/>
          </p:nvPr>
        </p:nvSpPr>
        <p:spPr>
          <a:xfrm>
            <a:off x="592570" y="2233613"/>
            <a:ext cx="3208792" cy="3894137"/>
          </a:xfrm>
          <a:prstGeom prst="rect">
            <a:avLst/>
          </a:prstGeom>
        </p:spPr>
        <p:txBody>
          <a:bodyPr vert="horz"/>
          <a:lstStyle>
            <a:lvl1pPr algn="ctr">
              <a:defRPr>
                <a:latin typeface="Arial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2679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80225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D3CB35B6-CD4A-1344-816D-B4835B8E480F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18" name="Isosceles Triangle 17"/>
          <p:cNvSpPr/>
          <p:nvPr/>
        </p:nvSpPr>
        <p:spPr>
          <a:xfrm rot="10800000">
            <a:off x="4186238" y="39592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19" name="Isosceles Triangle 18"/>
          <p:cNvSpPr/>
          <p:nvPr/>
        </p:nvSpPr>
        <p:spPr>
          <a:xfrm rot="10800000">
            <a:off x="4186238" y="52165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0" name="Isosceles Triangle 19"/>
          <p:cNvSpPr/>
          <p:nvPr/>
        </p:nvSpPr>
        <p:spPr>
          <a:xfrm rot="10800000">
            <a:off x="4186238" y="2690813"/>
            <a:ext cx="147637" cy="114300"/>
          </a:xfrm>
          <a:prstGeom prst="triangle">
            <a:avLst/>
          </a:prstGeom>
          <a:solidFill>
            <a:srgbClr val="2D2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1" name="Isosceles Triangle 20"/>
          <p:cNvSpPr/>
          <p:nvPr/>
        </p:nvSpPr>
        <p:spPr>
          <a:xfrm rot="16200000">
            <a:off x="3160713" y="3009900"/>
            <a:ext cx="147637" cy="112713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2" name="Isosceles Triangle 21"/>
          <p:cNvSpPr/>
          <p:nvPr/>
        </p:nvSpPr>
        <p:spPr>
          <a:xfrm rot="10800000">
            <a:off x="4186238" y="3322638"/>
            <a:ext cx="147637" cy="112712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3" name="Isosceles Triangle 22"/>
          <p:cNvSpPr/>
          <p:nvPr/>
        </p:nvSpPr>
        <p:spPr>
          <a:xfrm rot="10800000">
            <a:off x="4186238" y="39592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4" name="Isosceles Triangle 23"/>
          <p:cNvSpPr/>
          <p:nvPr/>
        </p:nvSpPr>
        <p:spPr>
          <a:xfrm rot="10800000">
            <a:off x="4186238" y="4589463"/>
            <a:ext cx="147637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5" name="Isosceles Triangle 24"/>
          <p:cNvSpPr/>
          <p:nvPr/>
        </p:nvSpPr>
        <p:spPr>
          <a:xfrm rot="10800000">
            <a:off x="4186238" y="52165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6" name="Isosceles Triangle 25"/>
          <p:cNvSpPr/>
          <p:nvPr/>
        </p:nvSpPr>
        <p:spPr>
          <a:xfrm rot="10800000">
            <a:off x="1895475" y="3332163"/>
            <a:ext cx="147638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7" name="Isosceles Triangle 26"/>
          <p:cNvSpPr/>
          <p:nvPr/>
        </p:nvSpPr>
        <p:spPr>
          <a:xfrm rot="10800000">
            <a:off x="1895475" y="3959225"/>
            <a:ext cx="147638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8" name="Isosceles Triangle 27"/>
          <p:cNvSpPr/>
          <p:nvPr/>
        </p:nvSpPr>
        <p:spPr>
          <a:xfrm rot="10800000">
            <a:off x="6372225" y="3332163"/>
            <a:ext cx="147638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9" name="Isosceles Triangle 28"/>
          <p:cNvSpPr/>
          <p:nvPr/>
        </p:nvSpPr>
        <p:spPr>
          <a:xfrm rot="10800000">
            <a:off x="6372225" y="3959225"/>
            <a:ext cx="147638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30" name="Isosceles Triangle 29"/>
          <p:cNvSpPr/>
          <p:nvPr/>
        </p:nvSpPr>
        <p:spPr>
          <a:xfrm rot="5400000">
            <a:off x="5102225" y="3009901"/>
            <a:ext cx="147637" cy="112712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894799" y="5401111"/>
            <a:ext cx="6631660" cy="360000"/>
          </a:xfrm>
          <a:prstGeom prst="rect">
            <a:avLst/>
          </a:prstGeom>
          <a:solidFill>
            <a:srgbClr val="418FDE"/>
          </a:solidFill>
        </p:spPr>
        <p:txBody>
          <a:bodyPr vert="horz" lIns="72000" tIns="36000" rIns="0" bIns="0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6"/>
          </p:nvPr>
        </p:nvSpPr>
        <p:spPr>
          <a:xfrm>
            <a:off x="5369512" y="3524123"/>
            <a:ext cx="2142068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/>
          <p:cNvSpPr>
            <a:spLocks noGrp="1"/>
          </p:cNvSpPr>
          <p:nvPr>
            <p:ph type="body" sz="quarter" idx="27"/>
          </p:nvPr>
        </p:nvSpPr>
        <p:spPr>
          <a:xfrm>
            <a:off x="5369512" y="2889209"/>
            <a:ext cx="2142068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/>
          <p:cNvSpPr>
            <a:spLocks noGrp="1"/>
          </p:cNvSpPr>
          <p:nvPr>
            <p:ph type="body" sz="quarter" idx="28"/>
          </p:nvPr>
        </p:nvSpPr>
        <p:spPr>
          <a:xfrm>
            <a:off x="5369512" y="4155138"/>
            <a:ext cx="2160000" cy="360000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38"/>
          <p:cNvSpPr>
            <a:spLocks noGrp="1"/>
          </p:cNvSpPr>
          <p:nvPr>
            <p:ph type="body" sz="quarter" idx="30"/>
          </p:nvPr>
        </p:nvSpPr>
        <p:spPr>
          <a:xfrm>
            <a:off x="3408048" y="2890838"/>
            <a:ext cx="1596649" cy="359998"/>
          </a:xfrm>
          <a:prstGeom prst="rect">
            <a:avLst/>
          </a:prstGeom>
          <a:solidFill>
            <a:srgbClr val="595959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38"/>
          <p:cNvSpPr>
            <a:spLocks noGrp="1"/>
          </p:cNvSpPr>
          <p:nvPr>
            <p:ph type="body" sz="quarter" idx="31"/>
          </p:nvPr>
        </p:nvSpPr>
        <p:spPr>
          <a:xfrm>
            <a:off x="3408048" y="4783876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38"/>
          <p:cNvSpPr>
            <a:spLocks noGrp="1"/>
          </p:cNvSpPr>
          <p:nvPr>
            <p:ph type="body" sz="quarter" idx="32"/>
          </p:nvPr>
        </p:nvSpPr>
        <p:spPr>
          <a:xfrm>
            <a:off x="3408048" y="2257870"/>
            <a:ext cx="1596649" cy="359998"/>
          </a:xfrm>
          <a:prstGeom prst="rect">
            <a:avLst/>
          </a:prstGeom>
          <a:solidFill>
            <a:srgbClr val="2D2D70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38"/>
          <p:cNvSpPr>
            <a:spLocks noGrp="1"/>
          </p:cNvSpPr>
          <p:nvPr>
            <p:ph type="body" sz="quarter" idx="33"/>
          </p:nvPr>
        </p:nvSpPr>
        <p:spPr>
          <a:xfrm>
            <a:off x="886169" y="3524123"/>
            <a:ext cx="2163041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38"/>
          <p:cNvSpPr>
            <a:spLocks noGrp="1"/>
          </p:cNvSpPr>
          <p:nvPr>
            <p:ph type="body" sz="quarter" idx="34"/>
          </p:nvPr>
        </p:nvSpPr>
        <p:spPr>
          <a:xfrm>
            <a:off x="886169" y="2889209"/>
            <a:ext cx="2163041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38"/>
          <p:cNvSpPr>
            <a:spLocks noGrp="1"/>
          </p:cNvSpPr>
          <p:nvPr>
            <p:ph type="body" sz="quarter" idx="35"/>
          </p:nvPr>
        </p:nvSpPr>
        <p:spPr>
          <a:xfrm>
            <a:off x="886168" y="4155138"/>
            <a:ext cx="2181149" cy="360000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38"/>
          <p:cNvSpPr>
            <a:spLocks noGrp="1"/>
          </p:cNvSpPr>
          <p:nvPr>
            <p:ph type="body" sz="quarter" idx="36"/>
          </p:nvPr>
        </p:nvSpPr>
        <p:spPr>
          <a:xfrm>
            <a:off x="3408048" y="4155138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38"/>
          <p:cNvSpPr>
            <a:spLocks noGrp="1"/>
          </p:cNvSpPr>
          <p:nvPr>
            <p:ph type="body" sz="quarter" idx="37"/>
          </p:nvPr>
        </p:nvSpPr>
        <p:spPr>
          <a:xfrm>
            <a:off x="3408048" y="3524123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0755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96818" y="1145917"/>
            <a:ext cx="7134369" cy="328159"/>
          </a:xfrm>
          <a:prstGeom prst="rect">
            <a:avLst/>
          </a:prstGeom>
        </p:spPr>
        <p:txBody>
          <a:bodyPr vert="horz" lIns="0" tIns="0" rIns="0" bIns="0" anchor="t"/>
          <a:lstStyle>
            <a:lvl1pPr algn="r">
              <a:lnSpc>
                <a:spcPts val="2700"/>
              </a:lnSpc>
              <a:spcBef>
                <a:spcPts val="0"/>
              </a:spcBef>
              <a:buNone/>
              <a:defRPr sz="2700" b="1" cap="all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84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50988"/>
            <a:ext cx="7529513" cy="180975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7675" y="635952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650" dirty="0">
                <a:solidFill>
                  <a:srgbClr val="59595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 </a:t>
            </a:r>
            <a:r>
              <a:rPr lang="en-US" sz="650" dirty="0">
                <a:solidFill>
                  <a:srgbClr val="59595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©</a:t>
            </a:r>
            <a:r>
              <a:rPr lang="x-none" sz="650" dirty="0">
                <a:solidFill>
                  <a:srgbClr val="59595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650" dirty="0">
              <a:solidFill>
                <a:srgbClr val="595959"/>
              </a:solidFill>
              <a:latin typeface="Arial" panose="020B0604020202020204" pitchFamily="34" charset="0"/>
              <a:ea typeface="ＭＳ Ｐゴシック" pitchFamily="-110" charset="-128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038" y="1016906"/>
            <a:ext cx="6616474" cy="41910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2700"/>
              </a:lnSpc>
              <a:defRPr sz="2700" b="1" cap="none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913038" y="2685142"/>
            <a:ext cx="6616474" cy="195035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r">
              <a:lnSpc>
                <a:spcPts val="2800"/>
              </a:lnSpc>
              <a:spcBef>
                <a:spcPts val="0"/>
              </a:spcBef>
              <a:buNone/>
              <a:defRPr sz="21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7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673679" y="791035"/>
            <a:ext cx="6624638" cy="4191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4200" b="1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9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0836583B-5CCA-6248-9049-C091497DC572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2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6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591242" y="2267080"/>
            <a:ext cx="6938270" cy="3375025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800" b="0" cap="all">
                <a:solidFill>
                  <a:srgbClr val="418FDE"/>
                </a:solidFill>
                <a:latin typeface="Arial"/>
                <a:cs typeface="Arial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800" cap="all">
                <a:solidFill>
                  <a:srgbClr val="595959"/>
                </a:solidFill>
                <a:latin typeface="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0760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51F280F6-0781-8443-A9C9-F7D6BFC98A82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2" y="707595"/>
            <a:ext cx="6936475" cy="111994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6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591242" y="2233703"/>
            <a:ext cx="4183156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5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25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5142443" y="2231743"/>
            <a:ext cx="2387069" cy="38941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18FDE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85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808BA6E9-F35A-244B-A00A-266AB748016E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2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6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591242" y="2233703"/>
            <a:ext cx="4183156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5140649" y="2231743"/>
            <a:ext cx="2387069" cy="38941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37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C2A59A6E-F30E-BF46-913C-1FFE2BEE6721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3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7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4311651" y="2233703"/>
            <a:ext cx="3218995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6"/>
          </p:nvPr>
        </p:nvSpPr>
        <p:spPr>
          <a:xfrm>
            <a:off x="592139" y="2233703"/>
            <a:ext cx="3536949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0989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51DFFF25-32D7-124D-9C51-FE75EA9C7DBF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889692" y="2231743"/>
            <a:ext cx="6639820" cy="129704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89692" y="3855358"/>
            <a:ext cx="6639820" cy="2222500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9432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D3AE41D8-68D9-6542-8D76-B4D88AED10E5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3036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570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889692" y="2086429"/>
            <a:ext cx="6639820" cy="3991429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736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  <p:sldLayoutId id="2147484299" r:id="rId14"/>
    <p:sldLayoutId id="2147484300" r:id="rId15"/>
  </p:sldLayoutIdLst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Placeholder 5"/>
          <p:cNvSpPr txBox="1">
            <a:spLocks/>
          </p:cNvSpPr>
          <p:nvPr/>
        </p:nvSpPr>
        <p:spPr bwMode="auto">
          <a:xfrm>
            <a:off x="1085850" y="1666875"/>
            <a:ext cx="714533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buFont typeface="Arial" charset="0"/>
              <a:buNone/>
            </a:pPr>
            <a:r>
              <a:rPr lang="en-US" sz="1800" dirty="0">
                <a:solidFill>
                  <a:srgbClr val="595959"/>
                </a:solidFill>
                <a:ea typeface="Arial" charset="0"/>
                <a:cs typeface="Arial" charset="0"/>
              </a:rPr>
              <a:t>December 2018</a:t>
            </a:r>
          </a:p>
        </p:txBody>
      </p:sp>
      <p:sp>
        <p:nvSpPr>
          <p:cNvPr id="19458" name="Text Placeholder 4"/>
          <p:cNvSpPr txBox="1">
            <a:spLocks/>
          </p:cNvSpPr>
          <p:nvPr/>
        </p:nvSpPr>
        <p:spPr bwMode="auto">
          <a:xfrm>
            <a:off x="1085850" y="1203325"/>
            <a:ext cx="714533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 eaLnBrk="1" hangingPunct="1">
              <a:buFont typeface="Arial" charset="0"/>
              <a:buNone/>
            </a:pPr>
            <a:r>
              <a:rPr lang="en-US" dirty="0">
                <a:solidFill>
                  <a:srgbClr val="595959"/>
                </a:solidFill>
                <a:ea typeface="Arial" charset="0"/>
                <a:cs typeface="Arial" charset="0"/>
              </a:rPr>
              <a:t>Progress and future Steps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6884" y="671513"/>
            <a:ext cx="789430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rPr>
              <a:t>Regional Action Plan for SDG Data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403590" y="1017588"/>
            <a:ext cx="6540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700"/>
              </a:lnSpc>
            </a:pPr>
            <a:r>
              <a:rPr lang="en-US" sz="2800" b="1" dirty="0">
                <a:solidFill>
                  <a:srgbClr val="595959"/>
                </a:solidFill>
                <a:ea typeface="Arial" charset="0"/>
                <a:cs typeface="Arial" charset="0"/>
              </a:rPr>
              <a:t>Six strategic areas</a:t>
            </a:r>
          </a:p>
        </p:txBody>
      </p:sp>
      <p:sp>
        <p:nvSpPr>
          <p:cNvPr id="20482" name="Subtitle 2"/>
          <p:cNvSpPr txBox="1">
            <a:spLocks/>
          </p:cNvSpPr>
          <p:nvPr/>
        </p:nvSpPr>
        <p:spPr bwMode="auto">
          <a:xfrm>
            <a:off x="628271" y="1985216"/>
            <a:ext cx="7089501" cy="331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800"/>
              </a:lnSpc>
              <a:buFont typeface="Arial" charset="0"/>
              <a:buNone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1: 	Coordination and leadership;</a:t>
            </a:r>
          </a:p>
          <a:p>
            <a:pPr>
              <a:lnSpc>
                <a:spcPts val="2800"/>
              </a:lnSpc>
              <a:buFont typeface="Arial" charset="0"/>
              <a:buNone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2: 	Innovation and modernization of official statistics;</a:t>
            </a:r>
          </a:p>
          <a:p>
            <a:pPr>
              <a:lnSpc>
                <a:spcPts val="2800"/>
              </a:lnSpc>
              <a:buFont typeface="Arial" charset="0"/>
              <a:buNone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3: 	Strengthening basis statistical activities and programmes;</a:t>
            </a:r>
          </a:p>
          <a:p>
            <a:pPr>
              <a:lnSpc>
                <a:spcPts val="2800"/>
              </a:lnSpc>
              <a:buFont typeface="Arial" charset="0"/>
              <a:buNone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4: 	Dissemination and use of data;</a:t>
            </a:r>
          </a:p>
          <a:p>
            <a:pPr>
              <a:lnSpc>
                <a:spcPts val="2800"/>
              </a:lnSpc>
              <a:buFont typeface="Arial" charset="0"/>
              <a:buNone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5: 	Multi-stakeholder partnership for sustainable development data;</a:t>
            </a:r>
          </a:p>
          <a:p>
            <a:pPr>
              <a:lnSpc>
                <a:spcPts val="2800"/>
              </a:lnSpc>
              <a:buFont typeface="Arial" charset="0"/>
              <a:buNone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6: 	Mobilizing resources and coordinating efforts for statistical capacity building.</a:t>
            </a:r>
          </a:p>
          <a:p>
            <a:pPr>
              <a:lnSpc>
                <a:spcPts val="2800"/>
              </a:lnSpc>
              <a:buFont typeface="Arial" charset="0"/>
              <a:buNone/>
            </a:pPr>
            <a:endParaRPr lang="en-US" sz="22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361483" y="1022164"/>
            <a:ext cx="6540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700"/>
              </a:lnSpc>
            </a:pPr>
            <a:r>
              <a:rPr lang="en-US" sz="2800" b="1" dirty="0">
                <a:solidFill>
                  <a:srgbClr val="595959"/>
                </a:solidFill>
                <a:ea typeface="Arial" charset="0"/>
                <a:cs typeface="Arial" charset="0"/>
              </a:rPr>
              <a:t>1. Coordination and Leadership</a:t>
            </a:r>
          </a:p>
        </p:txBody>
      </p:sp>
      <p:sp>
        <p:nvSpPr>
          <p:cNvPr id="20482" name="Subtitle 2"/>
          <p:cNvSpPr txBox="1">
            <a:spLocks/>
          </p:cNvSpPr>
          <p:nvPr/>
        </p:nvSpPr>
        <p:spPr bwMode="auto">
          <a:xfrm>
            <a:off x="627530" y="1949356"/>
            <a:ext cx="7529514" cy="331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800"/>
              </a:lnSpc>
              <a:buFont typeface="Arial" charset="0"/>
              <a:buNone/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1.1.  Strengthening inter-agency coordination in the region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RCM Task Force on SDG Data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Inventory of statistics activities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Mapping of regional data flows</a:t>
            </a:r>
          </a:p>
          <a:p>
            <a:pPr>
              <a:lnSpc>
                <a:spcPts val="2800"/>
              </a:lnSpc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1.2   Establishing a link between the inter-agency and intergovernmental coordination</a:t>
            </a:r>
          </a:p>
          <a:p>
            <a:pPr>
              <a:lnSpc>
                <a:spcPts val="2800"/>
              </a:lnSpc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- Statistical Committee of ESCWA</a:t>
            </a:r>
            <a:endParaRPr lang="en-US" sz="22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363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379413" y="1037649"/>
            <a:ext cx="6540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700"/>
              </a:lnSpc>
            </a:pPr>
            <a:r>
              <a:rPr lang="en-US" sz="2800" b="1" dirty="0">
                <a:solidFill>
                  <a:srgbClr val="595959"/>
                </a:solidFill>
                <a:ea typeface="Arial" charset="0"/>
                <a:cs typeface="Arial" charset="0"/>
              </a:rPr>
              <a:t>2. Innovation and modernization</a:t>
            </a:r>
          </a:p>
        </p:txBody>
      </p:sp>
      <p:sp>
        <p:nvSpPr>
          <p:cNvPr id="20482" name="Subtitle 2"/>
          <p:cNvSpPr txBox="1">
            <a:spLocks/>
          </p:cNvSpPr>
          <p:nvPr/>
        </p:nvSpPr>
        <p:spPr bwMode="auto">
          <a:xfrm>
            <a:off x="638630" y="1859355"/>
            <a:ext cx="7398884" cy="465450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800"/>
              </a:lnSpc>
              <a:buFont typeface="Arial" charset="0"/>
              <a:buNone/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2.1   National and regional strategies for development of statistics (NSDS/RSDS)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Partnership with PARIS21, AfDB, ECA, Eurostat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Completed: Egypt, Jordan</a:t>
            </a:r>
          </a:p>
          <a:p>
            <a:pPr>
              <a:lnSpc>
                <a:spcPts val="2800"/>
              </a:lnSpc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2.2   Data sharing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Vision of regional data flows</a:t>
            </a:r>
          </a:p>
          <a:p>
            <a:pPr>
              <a:lnSpc>
                <a:spcPts val="2800"/>
              </a:lnSpc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2.3 Geospatial information</a:t>
            </a:r>
          </a:p>
          <a:p>
            <a:pPr>
              <a:lnSpc>
                <a:spcPts val="2800"/>
              </a:lnSpc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-Environment statistics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Censuses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Questionnaire/survey - national statistical offices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UNGGIM Arab states</a:t>
            </a:r>
          </a:p>
          <a:p>
            <a:pPr>
              <a:lnSpc>
                <a:spcPts val="2800"/>
              </a:lnSpc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2.4 Transformative agenda for official statistics</a:t>
            </a:r>
            <a:endParaRPr lang="en-GB" sz="2200" dirty="0">
              <a:solidFill>
                <a:srgbClr val="007096"/>
              </a:solidFill>
              <a:ea typeface="Arial" charset="0"/>
              <a:cs typeface="Arial" charset="0"/>
            </a:endParaRPr>
          </a:p>
          <a:p>
            <a:pPr>
              <a:lnSpc>
                <a:spcPts val="2800"/>
              </a:lnSpc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- Big Data Team </a:t>
            </a:r>
            <a:endParaRPr lang="en-US" sz="22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91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291293" y="1023923"/>
            <a:ext cx="7447011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lnSpc>
                <a:spcPts val="2700"/>
              </a:lnSpc>
            </a:pPr>
            <a:r>
              <a:rPr lang="en-GB" sz="2800" b="1" dirty="0">
                <a:solidFill>
                  <a:srgbClr val="595959"/>
                </a:solidFill>
                <a:ea typeface="Arial" charset="0"/>
                <a:cs typeface="Arial" charset="0"/>
              </a:rPr>
              <a:t>3. Strengthen basic activities / programmes</a:t>
            </a:r>
            <a:endParaRPr lang="en-US" sz="2800" b="1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  <p:sp>
        <p:nvSpPr>
          <p:cNvPr id="20482" name="Subtitle 2"/>
          <p:cNvSpPr txBox="1">
            <a:spLocks/>
          </p:cNvSpPr>
          <p:nvPr/>
        </p:nvSpPr>
        <p:spPr bwMode="auto">
          <a:xfrm>
            <a:off x="315357" y="1930767"/>
            <a:ext cx="7398884" cy="393260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800"/>
              </a:lnSpc>
              <a:buFont typeface="Arial" charset="0"/>
              <a:buNone/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3.1   Economic Statistics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National Accounts, Islamic Finance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Harmonized price statistics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Trade statistics dashboard</a:t>
            </a:r>
          </a:p>
          <a:p>
            <a:pPr>
              <a:lnSpc>
                <a:spcPts val="2800"/>
              </a:lnSpc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3.2   Demographic and social statistics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Disability statistics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Censuses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Poverty measurement</a:t>
            </a:r>
          </a:p>
          <a:p>
            <a:pPr>
              <a:lnSpc>
                <a:spcPts val="2800"/>
              </a:lnSpc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3.3 Environment statistics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SEEA</a:t>
            </a:r>
          </a:p>
        </p:txBody>
      </p:sp>
    </p:spTree>
    <p:extLst>
      <p:ext uri="{BB962C8B-B14F-4D97-AF65-F5344CB8AC3E}">
        <p14:creationId xmlns:p14="http://schemas.microsoft.com/office/powerpoint/2010/main" val="347054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209084" y="1017588"/>
            <a:ext cx="6540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700"/>
              </a:lnSpc>
            </a:pPr>
            <a:r>
              <a:rPr lang="en-US" sz="2800" b="1" dirty="0">
                <a:solidFill>
                  <a:srgbClr val="595959"/>
                </a:solidFill>
                <a:ea typeface="Arial" charset="0"/>
                <a:cs typeface="Arial" charset="0"/>
              </a:rPr>
              <a:t>4. Dissemination and use of data</a:t>
            </a:r>
          </a:p>
        </p:txBody>
      </p:sp>
      <p:sp>
        <p:nvSpPr>
          <p:cNvPr id="20482" name="Subtitle 2"/>
          <p:cNvSpPr txBox="1">
            <a:spLocks/>
          </p:cNvSpPr>
          <p:nvPr/>
        </p:nvSpPr>
        <p:spPr bwMode="auto">
          <a:xfrm>
            <a:off x="636494" y="2065898"/>
            <a:ext cx="7529514" cy="331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800"/>
              </a:lnSpc>
              <a:buFont typeface="Arial" charset="0"/>
              <a:buNone/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4.1 Modernising data dissemination and communication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Data Management Module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Data Portal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Using business intelligence tools</a:t>
            </a:r>
          </a:p>
          <a:p>
            <a:pPr>
              <a:lnSpc>
                <a:spcPts val="2800"/>
              </a:lnSpc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4.2   Statistical Literacy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Translation of SDG indicators metadata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E-learning on environment statistics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Integrated curriculum on gender statistics (e-learning, training of trainers, follow-up classroom training)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endParaRPr lang="en-US" sz="22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36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209084" y="1017588"/>
            <a:ext cx="6540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700"/>
              </a:lnSpc>
            </a:pPr>
            <a:r>
              <a:rPr lang="en-US" sz="2800" b="1" dirty="0">
                <a:solidFill>
                  <a:srgbClr val="595959"/>
                </a:solidFill>
                <a:ea typeface="Arial" charset="0"/>
                <a:cs typeface="Arial" charset="0"/>
              </a:rPr>
              <a:t>5. Multi-stakeholder partnership</a:t>
            </a:r>
          </a:p>
        </p:txBody>
      </p:sp>
      <p:sp>
        <p:nvSpPr>
          <p:cNvPr id="20482" name="Subtitle 2"/>
          <p:cNvSpPr txBox="1">
            <a:spLocks/>
          </p:cNvSpPr>
          <p:nvPr/>
        </p:nvSpPr>
        <p:spPr bwMode="auto">
          <a:xfrm>
            <a:off x="331695" y="2218298"/>
            <a:ext cx="7529514" cy="331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800"/>
              </a:lnSpc>
              <a:buFont typeface="Arial" charset="0"/>
              <a:buNone/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5.1.  Regional partnership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UN agencies (RCM members)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Leagues of Arab States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AITRS, SESRIC, GCC-Stat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i="1" dirty="0">
                <a:solidFill>
                  <a:srgbClr val="595959"/>
                </a:solidFill>
                <a:ea typeface="Arial" charset="0"/>
                <a:cs typeface="Arial" charset="0"/>
              </a:rPr>
              <a:t>other partners</a:t>
            </a:r>
          </a:p>
          <a:p>
            <a:pPr>
              <a:lnSpc>
                <a:spcPts val="2800"/>
              </a:lnSpc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5.2   Promote national partnership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Users – producers of statistics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Statisticians – policy makers</a:t>
            </a:r>
          </a:p>
          <a:p>
            <a:pPr>
              <a:lnSpc>
                <a:spcPts val="2800"/>
              </a:lnSpc>
            </a:pPr>
            <a:endParaRPr lang="en-US" sz="22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826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242047" y="995270"/>
            <a:ext cx="6540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700"/>
              </a:lnSpc>
            </a:pPr>
            <a:r>
              <a:rPr lang="en-US" sz="2800" b="1" dirty="0">
                <a:solidFill>
                  <a:srgbClr val="595959"/>
                </a:solidFill>
                <a:ea typeface="Arial" charset="0"/>
                <a:cs typeface="Arial" charset="0"/>
              </a:rPr>
              <a:t>6. Mobilize resources</a:t>
            </a:r>
          </a:p>
        </p:txBody>
      </p:sp>
      <p:sp>
        <p:nvSpPr>
          <p:cNvPr id="20482" name="Subtitle 2"/>
          <p:cNvSpPr txBox="1">
            <a:spLocks/>
          </p:cNvSpPr>
          <p:nvPr/>
        </p:nvSpPr>
        <p:spPr bwMode="auto">
          <a:xfrm>
            <a:off x="591670" y="2063972"/>
            <a:ext cx="7529514" cy="39532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2800"/>
              </a:lnSpc>
              <a:buFont typeface="Arial" charset="0"/>
              <a:buNone/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6.1.  Inter-agency partnership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Costs sharing (LAS, AITRS, SESRIC, UN Women, UN Habitat, UNFPA, UNICEF,…)</a:t>
            </a:r>
          </a:p>
          <a:p>
            <a:pPr>
              <a:lnSpc>
                <a:spcPts val="2800"/>
              </a:lnSpc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6.2   Development Account programmes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10</a:t>
            </a:r>
            <a:r>
              <a:rPr lang="en-GB" sz="2200" baseline="30000" dirty="0">
                <a:solidFill>
                  <a:srgbClr val="595959"/>
                </a:solidFill>
                <a:ea typeface="Arial" charset="0"/>
                <a:cs typeface="Arial" charset="0"/>
              </a:rPr>
              <a:t>th</a:t>
            </a: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 tranche – capacity building for SDG data and statistics</a:t>
            </a: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4 pillars: institutional, demographic/social, economic, environment</a:t>
            </a:r>
          </a:p>
          <a:p>
            <a:pPr>
              <a:lnSpc>
                <a:spcPts val="2800"/>
              </a:lnSpc>
            </a:pPr>
            <a:r>
              <a:rPr lang="en-GB" sz="2200" b="1" dirty="0">
                <a:solidFill>
                  <a:srgbClr val="007096"/>
                </a:solidFill>
                <a:ea typeface="Arial" charset="0"/>
                <a:cs typeface="Arial" charset="0"/>
              </a:rPr>
              <a:t>6.3   Partnership with funds and development banks</a:t>
            </a:r>
            <a:endParaRPr lang="en-GB" sz="2200" dirty="0">
              <a:solidFill>
                <a:srgbClr val="595959"/>
              </a:solidFill>
              <a:ea typeface="Arial" charset="0"/>
              <a:cs typeface="Arial" charset="0"/>
            </a:endParaRPr>
          </a:p>
          <a:p>
            <a:pPr marL="342900" indent="-342900">
              <a:lnSpc>
                <a:spcPts val="2800"/>
              </a:lnSpc>
              <a:buFontTx/>
              <a:buChar char="-"/>
            </a:pPr>
            <a:r>
              <a:rPr lang="en-GB" sz="2200" dirty="0">
                <a:solidFill>
                  <a:srgbClr val="595959"/>
                </a:solidFill>
                <a:ea typeface="Arial" charset="0"/>
                <a:cs typeface="Arial" charset="0"/>
              </a:rPr>
              <a:t> World Bank</a:t>
            </a:r>
          </a:p>
          <a:p>
            <a:pPr>
              <a:lnSpc>
                <a:spcPts val="2800"/>
              </a:lnSpc>
            </a:pPr>
            <a:endParaRPr lang="en-GB" sz="2200" b="1" dirty="0">
              <a:solidFill>
                <a:srgbClr val="007096"/>
              </a:solidFill>
              <a:ea typeface="Arial" charset="0"/>
              <a:cs typeface="Arial" charset="0"/>
            </a:endParaRPr>
          </a:p>
          <a:p>
            <a:pPr>
              <a:lnSpc>
                <a:spcPts val="2800"/>
              </a:lnSpc>
            </a:pPr>
            <a:endParaRPr lang="en-US" sz="22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0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 noGrp="1"/>
          </p:cNvSpPr>
          <p:nvPr>
            <p:ph type="body" sz="quarter" idx="10"/>
          </p:nvPr>
        </p:nvSpPr>
        <p:spPr>
          <a:xfrm>
            <a:off x="1096963" y="1146175"/>
            <a:ext cx="7134225" cy="328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lang="en-US" sz="3000" cap="none">
                <a:latin typeface="Arial" charset="0"/>
                <a:ea typeface="Arial" charset="0"/>
                <a:cs typeface="Arial" charset="0"/>
              </a:rPr>
              <a:t>شكراً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CWA-PPT-Template-Arabic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FDE"/>
      </a:accent1>
      <a:accent2>
        <a:srgbClr val="FFBF3F"/>
      </a:accent2>
      <a:accent3>
        <a:srgbClr val="CD545B"/>
      </a:accent3>
      <a:accent4>
        <a:srgbClr val="00B5E2"/>
      </a:accent4>
      <a:accent5>
        <a:srgbClr val="A4D65E"/>
      </a:accent5>
      <a:accent6>
        <a:srgbClr val="7566A0"/>
      </a:accent6>
      <a:hlink>
        <a:srgbClr val="009CA6"/>
      </a:hlink>
      <a:folHlink>
        <a:srgbClr val="9799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.pptx" id="{1133A1AE-8B3D-4C34-9375-A7E2AA12808F}" vid="{D64F7FD0-B5E6-4B08-BAA7-5D1477E392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ESCWA-PPT-Template-Arabic</Template>
  <TotalTime>45</TotalTime>
  <Words>315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Arial Black</vt:lpstr>
      <vt:lpstr>Calibri</vt:lpstr>
      <vt:lpstr>ESCWA-PPT-Template-Arabic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Hewlett-Packard Company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Andrea VANDOM</dc:creator>
  <cp:keywords/>
  <dc:description/>
  <cp:lastModifiedBy>Wafa ABOUL HOSN</cp:lastModifiedBy>
  <cp:revision>8</cp:revision>
  <cp:lastPrinted>2016-05-20T11:03:42Z</cp:lastPrinted>
  <dcterms:created xsi:type="dcterms:W3CDTF">2016-05-20T11:03:31Z</dcterms:created>
  <dcterms:modified xsi:type="dcterms:W3CDTF">2019-01-25T11:48:44Z</dcterms:modified>
  <cp:category/>
</cp:coreProperties>
</file>