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6" r:id="rId2"/>
    <p:sldId id="281" r:id="rId3"/>
    <p:sldId id="289" r:id="rId4"/>
    <p:sldId id="290" r:id="rId5"/>
    <p:sldId id="291" r:id="rId6"/>
    <p:sldId id="292" r:id="rId7"/>
    <p:sldId id="293" r:id="rId8"/>
    <p:sldId id="294" r:id="rId9"/>
    <p:sldId id="295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FDE"/>
    <a:srgbClr val="007096"/>
    <a:srgbClr val="97999B"/>
    <a:srgbClr val="009CA6"/>
    <a:srgbClr val="595959"/>
    <a:srgbClr val="B88FDE"/>
    <a:srgbClr val="010000"/>
    <a:srgbClr val="2C2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216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4E262685-15B3-E84B-80A4-6486325216F0}" type="datetime1">
              <a:rPr lang="en-US"/>
              <a:pPr>
                <a:defRPr/>
              </a:pPr>
              <a:t>12/13/18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24E24493-52DC-304D-B36A-34DFA478A1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29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6514F267-0139-9141-BCB5-99C520E39667}" type="datetime1">
              <a:rPr lang="en-US"/>
              <a:pPr>
                <a:defRPr/>
              </a:pPr>
              <a:t>12/13/18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730ED96E-1745-464B-A4EF-BA6E0644A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8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02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ACD63134-F4B5-FF41-B6D9-D67331DDBB03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890589" y="2233703"/>
            <a:ext cx="3772353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 algn="r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 algn="r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4853441" y="2233703"/>
            <a:ext cx="2676071" cy="3880439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0897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11975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42EC345B-9D54-4F42-8A0E-92B133D7A864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7084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606618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572190" y="3587965"/>
            <a:ext cx="6971369" cy="2522323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72191" y="1898466"/>
            <a:ext cx="16686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255195" y="1898466"/>
            <a:ext cx="1612434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023654" y="1898466"/>
            <a:ext cx="1519906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440905" y="1898466"/>
            <a:ext cx="16051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71077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A539E257-1F2E-7942-B6F3-C3D4599DA866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4028406" y="1914072"/>
            <a:ext cx="3501106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901512" y="1914072"/>
            <a:ext cx="2984500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51564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0CC399CD-A734-224D-9B05-A1CCD1E5BA0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3974874" y="2233703"/>
            <a:ext cx="3554638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 algn="r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 algn="r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6"/>
          </p:nvPr>
        </p:nvSpPr>
        <p:spPr>
          <a:xfrm>
            <a:off x="592570" y="2233613"/>
            <a:ext cx="3208792" cy="3894137"/>
          </a:xfrm>
          <a:prstGeom prst="rect">
            <a:avLst/>
          </a:prstGeom>
        </p:spPr>
        <p:txBody>
          <a:bodyPr vert="horz"/>
          <a:lstStyle>
            <a:lvl1pPr algn="ctr">
              <a:defRPr>
                <a:latin typeface="Arial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2679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80225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D3CB35B6-CD4A-1344-816D-B4835B8E480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 rot="10800000">
            <a:off x="4186238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19" name="Isosceles Triangle 18"/>
          <p:cNvSpPr/>
          <p:nvPr/>
        </p:nvSpPr>
        <p:spPr>
          <a:xfrm rot="10800000">
            <a:off x="4186238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4186238" y="2690813"/>
            <a:ext cx="147637" cy="114300"/>
          </a:xfrm>
          <a:prstGeom prst="triangle">
            <a:avLst/>
          </a:prstGeom>
          <a:solidFill>
            <a:srgbClr val="2D2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1" name="Isosceles Triangle 20"/>
          <p:cNvSpPr/>
          <p:nvPr/>
        </p:nvSpPr>
        <p:spPr>
          <a:xfrm rot="16200000">
            <a:off x="3160713" y="3009900"/>
            <a:ext cx="147637" cy="112713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2" name="Isosceles Triangle 21"/>
          <p:cNvSpPr/>
          <p:nvPr/>
        </p:nvSpPr>
        <p:spPr>
          <a:xfrm rot="10800000">
            <a:off x="4186238" y="3322638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3" name="Isosceles Triangle 22"/>
          <p:cNvSpPr/>
          <p:nvPr/>
        </p:nvSpPr>
        <p:spPr>
          <a:xfrm rot="10800000">
            <a:off x="4186238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4" name="Isosceles Triangle 23"/>
          <p:cNvSpPr/>
          <p:nvPr/>
        </p:nvSpPr>
        <p:spPr>
          <a:xfrm rot="10800000">
            <a:off x="4186238" y="4589463"/>
            <a:ext cx="147637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5" name="Isosceles Triangle 24"/>
          <p:cNvSpPr/>
          <p:nvPr/>
        </p:nvSpPr>
        <p:spPr>
          <a:xfrm rot="10800000">
            <a:off x="4186238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6" name="Isosceles Triangle 25"/>
          <p:cNvSpPr/>
          <p:nvPr/>
        </p:nvSpPr>
        <p:spPr>
          <a:xfrm rot="10800000">
            <a:off x="1895475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7" name="Isosceles Triangle 26"/>
          <p:cNvSpPr/>
          <p:nvPr/>
        </p:nvSpPr>
        <p:spPr>
          <a:xfrm rot="10800000">
            <a:off x="1895475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8" name="Isosceles Triangle 27"/>
          <p:cNvSpPr/>
          <p:nvPr/>
        </p:nvSpPr>
        <p:spPr>
          <a:xfrm rot="10800000">
            <a:off x="6372225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9" name="Isosceles Triangle 28"/>
          <p:cNvSpPr/>
          <p:nvPr/>
        </p:nvSpPr>
        <p:spPr>
          <a:xfrm rot="10800000">
            <a:off x="6372225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30" name="Isosceles Triangle 29"/>
          <p:cNvSpPr/>
          <p:nvPr/>
        </p:nvSpPr>
        <p:spPr>
          <a:xfrm rot="5400000">
            <a:off x="5102225" y="3009901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894799" y="5401111"/>
            <a:ext cx="6631660" cy="360000"/>
          </a:xfrm>
          <a:prstGeom prst="rect">
            <a:avLst/>
          </a:prstGeom>
          <a:solidFill>
            <a:srgbClr val="418FDE"/>
          </a:solidFill>
        </p:spPr>
        <p:txBody>
          <a:bodyPr vert="horz" lIns="72000" tIns="36000" rIns="0" bIns="0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6"/>
          </p:nvPr>
        </p:nvSpPr>
        <p:spPr>
          <a:xfrm>
            <a:off x="5369512" y="3524123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/>
          <p:cNvSpPr>
            <a:spLocks noGrp="1"/>
          </p:cNvSpPr>
          <p:nvPr>
            <p:ph type="body" sz="quarter" idx="27"/>
          </p:nvPr>
        </p:nvSpPr>
        <p:spPr>
          <a:xfrm>
            <a:off x="5369512" y="2889209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/>
          <p:cNvSpPr>
            <a:spLocks noGrp="1"/>
          </p:cNvSpPr>
          <p:nvPr>
            <p:ph type="body" sz="quarter" idx="28"/>
          </p:nvPr>
        </p:nvSpPr>
        <p:spPr>
          <a:xfrm>
            <a:off x="5369512" y="4155138"/>
            <a:ext cx="2160000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38"/>
          <p:cNvSpPr>
            <a:spLocks noGrp="1"/>
          </p:cNvSpPr>
          <p:nvPr>
            <p:ph type="body" sz="quarter" idx="30"/>
          </p:nvPr>
        </p:nvSpPr>
        <p:spPr>
          <a:xfrm>
            <a:off x="3408048" y="2890838"/>
            <a:ext cx="1596649" cy="359998"/>
          </a:xfrm>
          <a:prstGeom prst="rect">
            <a:avLst/>
          </a:prstGeom>
          <a:solidFill>
            <a:srgbClr val="595959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38"/>
          <p:cNvSpPr>
            <a:spLocks noGrp="1"/>
          </p:cNvSpPr>
          <p:nvPr>
            <p:ph type="body" sz="quarter" idx="31"/>
          </p:nvPr>
        </p:nvSpPr>
        <p:spPr>
          <a:xfrm>
            <a:off x="3408048" y="4783876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38"/>
          <p:cNvSpPr>
            <a:spLocks noGrp="1"/>
          </p:cNvSpPr>
          <p:nvPr>
            <p:ph type="body" sz="quarter" idx="32"/>
          </p:nvPr>
        </p:nvSpPr>
        <p:spPr>
          <a:xfrm>
            <a:off x="3408048" y="2257870"/>
            <a:ext cx="1596649" cy="359998"/>
          </a:xfrm>
          <a:prstGeom prst="rect">
            <a:avLst/>
          </a:prstGeom>
          <a:solidFill>
            <a:srgbClr val="2D2D70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38"/>
          <p:cNvSpPr>
            <a:spLocks noGrp="1"/>
          </p:cNvSpPr>
          <p:nvPr>
            <p:ph type="body" sz="quarter" idx="33"/>
          </p:nvPr>
        </p:nvSpPr>
        <p:spPr>
          <a:xfrm>
            <a:off x="886169" y="3524123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38"/>
          <p:cNvSpPr>
            <a:spLocks noGrp="1"/>
          </p:cNvSpPr>
          <p:nvPr>
            <p:ph type="body" sz="quarter" idx="34"/>
          </p:nvPr>
        </p:nvSpPr>
        <p:spPr>
          <a:xfrm>
            <a:off x="886169" y="2889209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38"/>
          <p:cNvSpPr>
            <a:spLocks noGrp="1"/>
          </p:cNvSpPr>
          <p:nvPr>
            <p:ph type="body" sz="quarter" idx="35"/>
          </p:nvPr>
        </p:nvSpPr>
        <p:spPr>
          <a:xfrm>
            <a:off x="886168" y="4155138"/>
            <a:ext cx="2181149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38"/>
          <p:cNvSpPr>
            <a:spLocks noGrp="1"/>
          </p:cNvSpPr>
          <p:nvPr>
            <p:ph type="body" sz="quarter" idx="36"/>
          </p:nvPr>
        </p:nvSpPr>
        <p:spPr>
          <a:xfrm>
            <a:off x="3408048" y="4155138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38"/>
          <p:cNvSpPr>
            <a:spLocks noGrp="1"/>
          </p:cNvSpPr>
          <p:nvPr>
            <p:ph type="body" sz="quarter" idx="37"/>
          </p:nvPr>
        </p:nvSpPr>
        <p:spPr>
          <a:xfrm>
            <a:off x="3408048" y="3524123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0755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96818" y="1145917"/>
            <a:ext cx="7134369" cy="328159"/>
          </a:xfrm>
          <a:prstGeom prst="rect">
            <a:avLst/>
          </a:prstGeom>
        </p:spPr>
        <p:txBody>
          <a:bodyPr vert="horz" lIns="0" tIns="0" rIns="0" bIns="0" anchor="t"/>
          <a:lstStyle>
            <a:lvl1pPr algn="r">
              <a:lnSpc>
                <a:spcPts val="2700"/>
              </a:lnSpc>
              <a:spcBef>
                <a:spcPts val="0"/>
              </a:spcBef>
              <a:buNone/>
              <a:defRPr sz="2700" b="1" cap="all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84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0988"/>
            <a:ext cx="7529513" cy="180975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7675" y="635952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650" dirty="0">
                <a:solidFill>
                  <a:srgbClr val="595959"/>
                </a:solidFill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rPr>
              <a:t> </a:t>
            </a:r>
            <a:r>
              <a:rPr lang="en-US" sz="650" dirty="0">
                <a:solidFill>
                  <a:srgbClr val="595959"/>
                </a:solidFill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rPr>
              <a:t>©</a:t>
            </a:r>
            <a:r>
              <a:rPr lang="x-none" sz="650" dirty="0">
                <a:solidFill>
                  <a:srgbClr val="595959"/>
                </a:solidFill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650" dirty="0">
              <a:solidFill>
                <a:srgbClr val="595959"/>
              </a:solidFill>
              <a:latin typeface="Arial" panose="020B0604020202020204" pitchFamily="34" charset="0"/>
              <a:ea typeface="ＭＳ Ｐゴシック" pitchFamily="-110" charset="-128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038" y="1016906"/>
            <a:ext cx="6616474" cy="41910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2700"/>
              </a:lnSpc>
              <a:defRPr sz="2700" b="1" cap="none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13038" y="2685142"/>
            <a:ext cx="6616474" cy="195035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r">
              <a:lnSpc>
                <a:spcPts val="2800"/>
              </a:lnSpc>
              <a:spcBef>
                <a:spcPts val="0"/>
              </a:spcBef>
              <a:buNone/>
              <a:defRPr sz="21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7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673679" y="791035"/>
            <a:ext cx="6624638" cy="4191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4200" b="1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9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0836583B-5CCA-6248-9049-C091497DC572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2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6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91242" y="2267080"/>
            <a:ext cx="6938270" cy="3375025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800" b="0" cap="all">
                <a:solidFill>
                  <a:srgbClr val="418FDE"/>
                </a:solidFill>
                <a:latin typeface="Arial"/>
                <a:cs typeface="Arial"/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buNone/>
              <a:defRPr sz="1800" cap="all">
                <a:solidFill>
                  <a:srgbClr val="595959"/>
                </a:solidFill>
                <a:latin typeface="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0760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51F280F6-0781-8443-A9C9-F7D6BFC98A82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2" y="707595"/>
            <a:ext cx="6936475" cy="111994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6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91242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5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5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42443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418FDE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85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808BA6E9-F35A-244B-A00A-266AB748016E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2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6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91242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40649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37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C2A59A6E-F30E-BF46-913C-1FFE2BEE6721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3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7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4311651" y="2233703"/>
            <a:ext cx="3218995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6"/>
          </p:nvPr>
        </p:nvSpPr>
        <p:spPr>
          <a:xfrm>
            <a:off x="592139" y="2233703"/>
            <a:ext cx="3536949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0989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51DFFF25-32D7-124D-9C51-FE75EA9C7DB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889692" y="2231743"/>
            <a:ext cx="6639820" cy="1297043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89692" y="3855358"/>
            <a:ext cx="6639820" cy="2222500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9432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D3AE41D8-68D9-6542-8D76-B4D88AED10E5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89692" y="2086429"/>
            <a:ext cx="6639820" cy="3991429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736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  <p:sldLayoutId id="2147484299" r:id="rId14"/>
    <p:sldLayoutId id="2147484300" r:id="rId15"/>
  </p:sldLayoutIdLst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Placeholder 5"/>
          <p:cNvSpPr txBox="1">
            <a:spLocks/>
          </p:cNvSpPr>
          <p:nvPr/>
        </p:nvSpPr>
        <p:spPr bwMode="auto">
          <a:xfrm>
            <a:off x="1085850" y="1738794"/>
            <a:ext cx="7145338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r>
              <a:rPr lang="en-US" sz="1800" dirty="0" smtClean="0">
                <a:solidFill>
                  <a:srgbClr val="595959"/>
                </a:solidFill>
                <a:ea typeface="Arial" charset="0"/>
                <a:cs typeface="Arial" charset="0"/>
              </a:rPr>
              <a:t>December 2018</a:t>
            </a:r>
            <a:endParaRPr lang="en-US" sz="1800" dirty="0">
              <a:solidFill>
                <a:srgbClr val="595959"/>
              </a:solidFill>
              <a:ea typeface="Arial" charset="0"/>
              <a:cs typeface="Arial" charset="0"/>
            </a:endParaRPr>
          </a:p>
        </p:txBody>
      </p:sp>
      <p:sp>
        <p:nvSpPr>
          <p:cNvPr id="19458" name="Text Placeholder 4"/>
          <p:cNvSpPr txBox="1">
            <a:spLocks/>
          </p:cNvSpPr>
          <p:nvPr/>
        </p:nvSpPr>
        <p:spPr bwMode="auto">
          <a:xfrm>
            <a:off x="1085850" y="1331912"/>
            <a:ext cx="714533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 rtl="1" eaLnBrk="1" hangingPunct="1">
              <a:buFont typeface="Arial" charset="0"/>
              <a:buNone/>
            </a:pPr>
            <a:r>
              <a:rPr lang="ar-SA" dirty="0">
                <a:solidFill>
                  <a:srgbClr val="595959"/>
                </a:solidFill>
                <a:ea typeface="Arial" charset="0"/>
                <a:cs typeface="Arial" charset="0"/>
              </a:rPr>
              <a:t>التقدم المحرز والخطوات المستقبلية</a:t>
            </a:r>
            <a:endParaRPr lang="en-US" dirty="0">
              <a:solidFill>
                <a:srgbClr val="595959"/>
              </a:solidFill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287" y="316249"/>
            <a:ext cx="62309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ar-SA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  <a:t>خطة العمل الإقليمية </a:t>
            </a:r>
            <a:r>
              <a:rPr lang="ar-SA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  <a:t>بشأن </a:t>
            </a:r>
            <a:r>
              <a:rPr lang="ar-SA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  <a:t>بيانات أهداف التنمية المستدامة</a:t>
            </a:r>
            <a:endParaRPr lang="en-US" sz="3000" dirty="0">
              <a:solidFill>
                <a:schemeClr val="tx1">
                  <a:lumMod val="65000"/>
                  <a:lumOff val="35000"/>
                </a:schemeClr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90550" y="931863"/>
            <a:ext cx="6937375" cy="4143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rtl="1"/>
            <a:r>
              <a:rPr lang="ar-SA" dirty="0">
                <a:latin typeface="Arial" charset="0"/>
                <a:ea typeface="Arial" charset="0"/>
                <a:cs typeface="Arial" charset="0"/>
              </a:rPr>
              <a:t>المجالات الاستراتيجية الستة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530" name="Text Placeholder 3"/>
          <p:cNvSpPr>
            <a:spLocks noGrp="1"/>
          </p:cNvSpPr>
          <p:nvPr>
            <p:ph type="body" sz="quarter" idx="14"/>
          </p:nvPr>
        </p:nvSpPr>
        <p:spPr bwMode="auto">
          <a:xfrm>
            <a:off x="590550" y="2266950"/>
            <a:ext cx="8125938" cy="33750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rtl="1">
              <a:spcBef>
                <a:spcPct val="0"/>
              </a:spcBef>
            </a:pPr>
            <a:r>
              <a:rPr lang="ar-SA" sz="2300" dirty="0">
                <a:latin typeface="Arial" charset="0"/>
                <a:ea typeface="Arial" charset="0"/>
                <a:cs typeface="Arial" charset="0"/>
              </a:rPr>
              <a:t>1- </a:t>
            </a:r>
            <a:r>
              <a:rPr lang="ar-SA" sz="2300" dirty="0" smtClean="0">
                <a:latin typeface="Arial" charset="0"/>
                <a:ea typeface="Arial" charset="0"/>
                <a:cs typeface="Arial" charset="0"/>
              </a:rPr>
              <a:t>التنسيق والقيادة</a:t>
            </a:r>
            <a:endParaRPr lang="en-US" sz="2300" dirty="0" smtClean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r>
              <a:rPr lang="en-US" sz="2300" dirty="0" smtClean="0">
                <a:latin typeface="Arial" charset="0"/>
                <a:ea typeface="Arial" charset="0"/>
                <a:cs typeface="Arial" charset="0"/>
              </a:rPr>
              <a:t> -2</a:t>
            </a:r>
            <a:r>
              <a:rPr lang="ar-SA" sz="2300" dirty="0" smtClean="0">
                <a:latin typeface="Arial" charset="0"/>
                <a:ea typeface="Arial" charset="0"/>
                <a:cs typeface="Arial" charset="0"/>
              </a:rPr>
              <a:t>تجديد </a:t>
            </a:r>
            <a:r>
              <a:rPr lang="ar-SA" sz="2300" dirty="0">
                <a:latin typeface="Arial" charset="0"/>
                <a:ea typeface="Arial" charset="0"/>
                <a:cs typeface="Arial" charset="0"/>
              </a:rPr>
              <a:t>النظم الإحصائية وتحديثها</a:t>
            </a:r>
            <a:endParaRPr lang="en-US" sz="2300" dirty="0" smtClean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en-US" sz="23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ar-SA" sz="2300" dirty="0">
                <a:latin typeface="Arial" charset="0"/>
                <a:ea typeface="Arial" charset="0"/>
                <a:cs typeface="Arial" charset="0"/>
              </a:rPr>
              <a:t>تعزيز </a:t>
            </a:r>
            <a:r>
              <a:rPr lang="ar-SA" sz="2300" dirty="0">
                <a:latin typeface="Arial" charset="0"/>
                <a:ea typeface="Arial" charset="0"/>
                <a:cs typeface="Arial" charset="0"/>
              </a:rPr>
              <a:t>الأنشطة والبرامج الإحصائية </a:t>
            </a:r>
            <a:r>
              <a:rPr lang="ar-SA" sz="2300" dirty="0" smtClean="0">
                <a:latin typeface="Arial" charset="0"/>
                <a:ea typeface="Arial" charset="0"/>
                <a:cs typeface="Arial" charset="0"/>
              </a:rPr>
              <a:t>الأساسية</a:t>
            </a:r>
            <a:endParaRPr lang="en-US" sz="2300" dirty="0" smtClean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r>
              <a:rPr lang="en-US" sz="2300" dirty="0" smtClean="0">
                <a:latin typeface="Arial" charset="0"/>
                <a:ea typeface="Arial" charset="0"/>
                <a:cs typeface="Arial" charset="0"/>
              </a:rPr>
              <a:t> -4</a:t>
            </a:r>
            <a:r>
              <a:rPr lang="ar-SA" sz="2300" dirty="0" smtClean="0">
                <a:latin typeface="Arial" charset="0"/>
                <a:ea typeface="Arial" charset="0"/>
                <a:cs typeface="Arial" charset="0"/>
              </a:rPr>
              <a:t>نشر </a:t>
            </a:r>
            <a:r>
              <a:rPr lang="ar-SA" sz="2300" dirty="0">
                <a:latin typeface="Arial" charset="0"/>
                <a:ea typeface="Arial" charset="0"/>
                <a:cs typeface="Arial" charset="0"/>
              </a:rPr>
              <a:t>البيانات </a:t>
            </a:r>
            <a:r>
              <a:rPr lang="ar-SA" sz="2300" dirty="0" smtClean="0">
                <a:latin typeface="Arial" charset="0"/>
                <a:ea typeface="Arial" charset="0"/>
                <a:cs typeface="Arial" charset="0"/>
              </a:rPr>
              <a:t>واستخدامها</a:t>
            </a:r>
            <a:endParaRPr lang="en-US" sz="2300" dirty="0" smtClean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r>
              <a:rPr lang="en-US" sz="2300" dirty="0" smtClean="0">
                <a:latin typeface="Arial" charset="0"/>
                <a:ea typeface="Arial" charset="0"/>
                <a:cs typeface="Arial" charset="0"/>
              </a:rPr>
              <a:t>-5</a:t>
            </a:r>
            <a:r>
              <a:rPr lang="ar-SA" sz="2300" dirty="0">
                <a:latin typeface="Arial" charset="0"/>
                <a:ea typeface="Arial" charset="0"/>
                <a:cs typeface="Arial" charset="0"/>
              </a:rPr>
              <a:t> بناء شراكات متعددة الأطراف في مجال بيانات التنمية </a:t>
            </a:r>
            <a:r>
              <a:rPr lang="ar-SA" sz="2300" dirty="0" smtClean="0">
                <a:latin typeface="Arial" charset="0"/>
                <a:ea typeface="Arial" charset="0"/>
                <a:cs typeface="Arial" charset="0"/>
              </a:rPr>
              <a:t>المستدامة</a:t>
            </a:r>
            <a:endParaRPr lang="en-US" sz="2300" dirty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r>
              <a:rPr lang="en-US" sz="2300" dirty="0" smtClean="0">
                <a:latin typeface="Arial" charset="0"/>
                <a:ea typeface="Arial" charset="0"/>
                <a:cs typeface="Arial" charset="0"/>
              </a:rPr>
              <a:t> -6</a:t>
            </a:r>
            <a:r>
              <a:rPr lang="ar-SA" sz="2300" dirty="0" smtClean="0">
                <a:latin typeface="Arial" charset="0"/>
                <a:ea typeface="Arial" charset="0"/>
                <a:cs typeface="Arial" charset="0"/>
              </a:rPr>
              <a:t>حشد </a:t>
            </a:r>
            <a:r>
              <a:rPr lang="ar-SA" sz="2300" dirty="0">
                <a:latin typeface="Arial" charset="0"/>
                <a:ea typeface="Arial" charset="0"/>
                <a:cs typeface="Arial" charset="0"/>
              </a:rPr>
              <a:t>الموارد وتنسيق الجهود لبناء القدرات الإحصائية</a:t>
            </a:r>
            <a:endParaRPr lang="en-US" sz="2300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90550" y="931863"/>
            <a:ext cx="6937375" cy="4143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rtl="1">
              <a:spcBef>
                <a:spcPct val="0"/>
              </a:spcBef>
            </a:pPr>
            <a:r>
              <a:rPr lang="ar-SA" sz="2800" dirty="0">
                <a:latin typeface="Arial" charset="0"/>
                <a:ea typeface="Arial" charset="0"/>
                <a:cs typeface="Arial" charset="0"/>
              </a:rPr>
              <a:t>1- التنسيق والقيادة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530" name="Text Placeholder 3"/>
          <p:cNvSpPr>
            <a:spLocks noGrp="1"/>
          </p:cNvSpPr>
          <p:nvPr>
            <p:ph type="body" sz="quarter" idx="14"/>
          </p:nvPr>
        </p:nvSpPr>
        <p:spPr bwMode="auto">
          <a:xfrm>
            <a:off x="590550" y="2266950"/>
            <a:ext cx="8125938" cy="33750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rtl="1">
              <a:spcBef>
                <a:spcPct val="0"/>
              </a:spcBef>
            </a:pP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1-1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تعزيز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التنسيق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بين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الوكالات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في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المنطقة</a:t>
            </a:r>
            <a:endParaRPr lang="en-US" sz="2000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300" dirty="0" smtClean="0">
                <a:latin typeface="Arial" charset="0"/>
                <a:ea typeface="Arial" charset="0"/>
                <a:cs typeface="Arial" charset="0"/>
              </a:rPr>
              <a:t>-</a:t>
            </a:r>
            <a:r>
              <a:rPr lang="ar-SA" sz="2300" dirty="0" smtClean="0">
                <a:latin typeface="Arial" charset="0"/>
                <a:ea typeface="Arial" charset="0"/>
                <a:cs typeface="Arial" charset="0"/>
              </a:rPr>
              <a:t>فريق </a:t>
            </a:r>
            <a:r>
              <a:rPr lang="ar-SA" sz="2300" dirty="0">
                <a:latin typeface="Arial" charset="0"/>
                <a:ea typeface="Arial" charset="0"/>
                <a:cs typeface="Arial" charset="0"/>
              </a:rPr>
              <a:t>عمل آلية التنسيق </a:t>
            </a:r>
            <a:r>
              <a:rPr lang="ar-SA" sz="2300" dirty="0" smtClean="0">
                <a:latin typeface="Arial" charset="0"/>
                <a:ea typeface="Arial" charset="0"/>
                <a:cs typeface="Arial" charset="0"/>
              </a:rPr>
              <a:t>الإقليمي</a:t>
            </a:r>
            <a:r>
              <a:rPr lang="en-US" sz="23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400" dirty="0" smtClean="0"/>
              <a:t>المعني</a:t>
            </a:r>
            <a:r>
              <a:rPr lang="en-US" sz="2400" dirty="0" smtClean="0"/>
              <a:t> </a:t>
            </a:r>
            <a:r>
              <a:rPr lang="ar-SA" sz="2400" dirty="0" smtClean="0"/>
              <a:t>ببيانات</a:t>
            </a:r>
            <a:r>
              <a:rPr lang="en-US" sz="2400" dirty="0" smtClean="0"/>
              <a:t> </a:t>
            </a:r>
            <a:r>
              <a:rPr lang="ar-SA" sz="2400" dirty="0" smtClean="0"/>
              <a:t>أهداف</a:t>
            </a:r>
            <a:r>
              <a:rPr lang="en-US" sz="2400" dirty="0" smtClean="0"/>
              <a:t> </a:t>
            </a:r>
            <a:r>
              <a:rPr lang="ar-SA" sz="2400" dirty="0" smtClean="0"/>
              <a:t>التنمية</a:t>
            </a:r>
            <a:r>
              <a:rPr lang="en-US" sz="2400" dirty="0" smtClean="0"/>
              <a:t> </a:t>
            </a:r>
            <a:r>
              <a:rPr lang="ar-SA" sz="2400" dirty="0" smtClean="0"/>
              <a:t>المستدامة</a:t>
            </a:r>
            <a:endParaRPr lang="en-US" sz="2400" dirty="0" smtClean="0"/>
          </a:p>
          <a:p>
            <a:pPr marL="342900" rtl="1">
              <a:spcBef>
                <a:spcPct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-</a:t>
            </a:r>
            <a:r>
              <a:rPr lang="ar-SA" sz="2400" dirty="0" smtClean="0"/>
              <a:t>قائمة </a:t>
            </a:r>
            <a:r>
              <a:rPr lang="ar-SA" sz="2400" dirty="0"/>
              <a:t>بالأنشطة الإحصائية </a:t>
            </a:r>
            <a:endParaRPr lang="en-US" sz="2400" dirty="0" smtClean="0"/>
          </a:p>
          <a:p>
            <a:pPr marL="342900" rtl="1">
              <a:spcBef>
                <a:spcPct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-</a:t>
            </a:r>
            <a:r>
              <a:rPr lang="ar-SA" sz="2400" dirty="0" smtClean="0"/>
              <a:t>تعيين </a:t>
            </a:r>
            <a:r>
              <a:rPr lang="ar-SA" sz="2400" dirty="0"/>
              <a:t>تدفقات البيانات الإقليمية </a:t>
            </a:r>
            <a:endParaRPr lang="en-US" sz="2400" dirty="0" smtClean="0"/>
          </a:p>
          <a:p>
            <a:pPr marL="342900" rtl="1">
              <a:spcBef>
                <a:spcPct val="0"/>
              </a:spcBef>
              <a:buFontTx/>
              <a:buChar char="-"/>
            </a:pPr>
            <a:endParaRPr lang="en-US" sz="2400" dirty="0"/>
          </a:p>
          <a:p>
            <a:pPr marL="342900" rtl="1">
              <a:spcBef>
                <a:spcPct val="0"/>
              </a:spcBef>
            </a:pPr>
            <a:r>
              <a:rPr lang="en-US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1-2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الربط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بين التنسيق بين الوكالات والتنسيق بين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الحكومات</a:t>
            </a:r>
            <a:endParaRPr lang="en-US" sz="2000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400" dirty="0" smtClean="0"/>
              <a:t> -</a:t>
            </a:r>
            <a:r>
              <a:rPr lang="ar-SA" sz="2400" dirty="0" smtClean="0"/>
              <a:t>اللجنة </a:t>
            </a:r>
            <a:r>
              <a:rPr lang="ar-SA" sz="2400" dirty="0"/>
              <a:t>الإحصائية في الإسكوا</a:t>
            </a:r>
          </a:p>
          <a:p>
            <a:pPr marL="342900" rtl="1">
              <a:spcBef>
                <a:spcPct val="0"/>
              </a:spcBef>
            </a:pPr>
            <a:endParaRPr lang="ar-SA" sz="2300" dirty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endParaRPr lang="en-US" sz="23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24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90550" y="931863"/>
            <a:ext cx="6937375" cy="4143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rtl="1">
              <a:spcBef>
                <a:spcPct val="0"/>
              </a:spcBef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-2</a:t>
            </a:r>
            <a:r>
              <a:rPr lang="ar-SA" sz="2800" dirty="0" smtClean="0">
                <a:latin typeface="Arial" charset="0"/>
                <a:ea typeface="Arial" charset="0"/>
                <a:cs typeface="Arial" charset="0"/>
              </a:rPr>
              <a:t>تجديد </a:t>
            </a:r>
            <a:r>
              <a:rPr lang="ar-SA" sz="2800" dirty="0">
                <a:latin typeface="Arial" charset="0"/>
                <a:ea typeface="Arial" charset="0"/>
                <a:cs typeface="Arial" charset="0"/>
              </a:rPr>
              <a:t>النظم الإحصائية وتحديثها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530" name="Text Placeholder 3"/>
          <p:cNvSpPr>
            <a:spLocks noGrp="1"/>
          </p:cNvSpPr>
          <p:nvPr>
            <p:ph type="body" sz="quarter" idx="14"/>
          </p:nvPr>
        </p:nvSpPr>
        <p:spPr bwMode="auto">
          <a:xfrm>
            <a:off x="388669" y="1875065"/>
            <a:ext cx="8553450" cy="643253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rtl="1">
              <a:spcBef>
                <a:spcPct val="0"/>
              </a:spcBef>
            </a:pPr>
            <a:r>
              <a:rPr lang="en-US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ar-SA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-</a:t>
            </a:r>
            <a:r>
              <a:rPr lang="en-US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ar-SA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استراتيجيات وطنية وإقليمية لتطوير </a:t>
            </a:r>
            <a:r>
              <a:rPr lang="ar-SA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الإحصاءات</a:t>
            </a:r>
            <a:endParaRPr lang="en-US" b="1" dirty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/>
              <a:t> </a:t>
            </a:r>
            <a:r>
              <a:rPr lang="en-US" sz="2000" dirty="0" smtClean="0"/>
              <a:t>-</a:t>
            </a:r>
            <a:r>
              <a:rPr lang="ar-SA" sz="2000" dirty="0" smtClean="0"/>
              <a:t>التعاون </a:t>
            </a:r>
            <a:r>
              <a:rPr lang="ar-SA" sz="2000" dirty="0"/>
              <a:t>مع باريس 21</a:t>
            </a:r>
            <a:r>
              <a:rPr lang="ar-SA" sz="2000" dirty="0"/>
              <a:t>،</a:t>
            </a:r>
            <a:r>
              <a:rPr lang="en-US" sz="2000" dirty="0"/>
              <a:t> </a:t>
            </a:r>
            <a:r>
              <a:rPr lang="ar-SA" sz="2000" dirty="0"/>
              <a:t>مصرف </a:t>
            </a:r>
            <a:r>
              <a:rPr lang="ar-SA" sz="2000" dirty="0"/>
              <a:t>التنمية الأفريقي، اللجنة الاقتصادية لأفريقيا، </a:t>
            </a:r>
            <a:r>
              <a:rPr lang="ar-SA" sz="2000" dirty="0"/>
              <a:t>المكتب</a:t>
            </a:r>
            <a:r>
              <a:rPr lang="en-US" sz="2000" dirty="0"/>
              <a:t> </a:t>
            </a:r>
            <a:r>
              <a:rPr lang="ar-SA" sz="2000" dirty="0"/>
              <a:t>الإحصائي </a:t>
            </a:r>
            <a:r>
              <a:rPr lang="ar-SA" sz="2000" dirty="0"/>
              <a:t>للاتحاد </a:t>
            </a:r>
            <a:r>
              <a:rPr lang="ar-SA" sz="2000" dirty="0" smtClean="0"/>
              <a:t>الأوروبي</a:t>
            </a:r>
            <a:endParaRPr lang="en-US" sz="2000" dirty="0" smtClean="0"/>
          </a:p>
          <a:p>
            <a:pPr marL="342900" rtl="1">
              <a:spcBef>
                <a:spcPct val="0"/>
              </a:spcBef>
            </a:pPr>
            <a:r>
              <a:rPr lang="ar-SA" sz="2000" dirty="0"/>
              <a:t>مكتمل: </a:t>
            </a:r>
            <a:r>
              <a:rPr lang="ar-SA" sz="2000" dirty="0" smtClean="0"/>
              <a:t>مصر</a:t>
            </a:r>
            <a:r>
              <a:rPr lang="ar-SA" sz="2000" dirty="0"/>
              <a:t>، </a:t>
            </a:r>
            <a:r>
              <a:rPr lang="ar-SA" sz="2000" dirty="0" smtClean="0"/>
              <a:t>الأردن</a:t>
            </a:r>
            <a:endParaRPr lang="en-US" sz="2000" dirty="0" smtClean="0"/>
          </a:p>
          <a:p>
            <a:pPr marL="342900" rtl="1">
              <a:spcBef>
                <a:spcPct val="0"/>
              </a:spcBef>
            </a:pPr>
            <a:endParaRPr lang="en-US" sz="2000" dirty="0"/>
          </a:p>
          <a:p>
            <a:pPr marL="342900" rtl="1">
              <a:spcBef>
                <a:spcPct val="0"/>
              </a:spcBef>
            </a:pPr>
            <a:r>
              <a:rPr lang="en-US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2-2</a:t>
            </a:r>
            <a:r>
              <a:rPr lang="ar-SA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تبادل</a:t>
            </a:r>
            <a:r>
              <a:rPr lang="en-US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البيانات</a:t>
            </a:r>
            <a:endParaRPr lang="en-US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/>
              <a:t> -</a:t>
            </a:r>
            <a:r>
              <a:rPr lang="ar-SA" sz="2000" dirty="0" smtClean="0"/>
              <a:t>رؤية </a:t>
            </a:r>
            <a:r>
              <a:rPr lang="ar-SA" sz="2000" dirty="0"/>
              <a:t>لتدفقات البيانات على الصعيد </a:t>
            </a:r>
            <a:r>
              <a:rPr lang="ar-SA" sz="2000" dirty="0" smtClean="0"/>
              <a:t>الإقليمي</a:t>
            </a:r>
            <a:endParaRPr lang="en-US" sz="2000" dirty="0" smtClean="0"/>
          </a:p>
          <a:p>
            <a:pPr marL="342900" rtl="1">
              <a:spcBef>
                <a:spcPct val="0"/>
              </a:spcBef>
            </a:pPr>
            <a:endParaRPr lang="en-US" sz="2000" dirty="0" smtClean="0"/>
          </a:p>
          <a:p>
            <a:pPr marL="342900" rtl="1">
              <a:spcBef>
                <a:spcPct val="0"/>
              </a:spcBef>
            </a:pPr>
            <a:r>
              <a:rPr lang="en-US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2-3</a:t>
            </a:r>
            <a:r>
              <a:rPr lang="ar-SA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المعلومات الجغرافية </a:t>
            </a:r>
            <a:r>
              <a:rPr lang="ar-SA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المكانية</a:t>
            </a:r>
            <a:endParaRPr lang="en-US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/>
              <a:t> -</a:t>
            </a:r>
            <a:r>
              <a:rPr lang="ar-SA" sz="2000" dirty="0" smtClean="0"/>
              <a:t>الاحصاءات </a:t>
            </a:r>
            <a:r>
              <a:rPr lang="ar-SA" sz="2000" dirty="0"/>
              <a:t>البيئية </a:t>
            </a:r>
            <a:endParaRPr lang="en-US" sz="2000" dirty="0" smtClean="0"/>
          </a:p>
          <a:p>
            <a:pPr marL="342900" rtl="1">
              <a:spcBef>
                <a:spcPct val="0"/>
              </a:spcBef>
            </a:pPr>
            <a:r>
              <a:rPr lang="en-US" sz="2000" dirty="0" smtClean="0"/>
              <a:t> -</a:t>
            </a:r>
            <a:r>
              <a:rPr lang="ar-SA" sz="2000" dirty="0" smtClean="0"/>
              <a:t>التعدادات </a:t>
            </a:r>
            <a:endParaRPr lang="en-US" sz="2000" dirty="0" smtClean="0"/>
          </a:p>
          <a:p>
            <a:pPr marL="342900" rtl="1">
              <a:spcBef>
                <a:spcPct val="0"/>
              </a:spcBef>
            </a:pPr>
            <a:r>
              <a:rPr lang="en-US" sz="2000" dirty="0" smtClean="0"/>
              <a:t> -</a:t>
            </a:r>
            <a:r>
              <a:rPr lang="ar-SA" sz="2000" dirty="0" smtClean="0"/>
              <a:t>الاستبيانات/المسوح </a:t>
            </a:r>
            <a:r>
              <a:rPr lang="ar-SA" sz="2000" dirty="0"/>
              <a:t>- مكاتب الإحصاء الوطنية </a:t>
            </a:r>
            <a:endParaRPr lang="en-US" sz="2000" dirty="0" smtClean="0"/>
          </a:p>
          <a:p>
            <a:pPr marL="342900" rtl="1">
              <a:spcBef>
                <a:spcPct val="0"/>
              </a:spcBef>
            </a:pPr>
            <a:r>
              <a:rPr lang="en-US" sz="2000" dirty="0" smtClean="0"/>
              <a:t> -</a:t>
            </a:r>
            <a:r>
              <a:rPr lang="ar-SA" sz="2000" dirty="0" smtClean="0"/>
              <a:t>إدارة </a:t>
            </a:r>
            <a:r>
              <a:rPr lang="ar-SA" sz="2000" dirty="0"/>
              <a:t>المعلومات الجغرافية على الصعيد العالمي - الدول </a:t>
            </a:r>
            <a:r>
              <a:rPr lang="ar-SA" sz="2000" dirty="0" smtClean="0"/>
              <a:t>العربية</a:t>
            </a:r>
            <a:endParaRPr lang="en-US" sz="2000" dirty="0" smtClean="0"/>
          </a:p>
          <a:p>
            <a:pPr marL="342900" rtl="1">
              <a:spcBef>
                <a:spcPct val="0"/>
              </a:spcBef>
            </a:pPr>
            <a:endParaRPr lang="en-US" sz="2000" dirty="0" smtClean="0"/>
          </a:p>
          <a:p>
            <a:pPr marL="342900" rtl="1">
              <a:spcBef>
                <a:spcPct val="0"/>
              </a:spcBef>
            </a:pPr>
            <a:r>
              <a:rPr lang="en-US" sz="2000" dirty="0" smtClean="0"/>
              <a:t> </a:t>
            </a:r>
            <a:r>
              <a:rPr lang="en-US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-4</a:t>
            </a:r>
            <a:r>
              <a:rPr lang="ar-SA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برنامج التحول في الإحصاءات الرسمية </a:t>
            </a:r>
            <a:endParaRPr lang="en-US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/>
              <a:t> -</a:t>
            </a:r>
            <a:r>
              <a:rPr lang="ar-SA" sz="2000" dirty="0" smtClean="0"/>
              <a:t>الفريق </a:t>
            </a:r>
            <a:r>
              <a:rPr lang="ar-SA" sz="2000" dirty="0"/>
              <a:t>المختص بالبيانات الضخمة </a:t>
            </a:r>
            <a:endParaRPr lang="en-US" sz="2000" dirty="0"/>
          </a:p>
          <a:p>
            <a:pPr marL="342900" rtl="1">
              <a:spcBef>
                <a:spcPct val="0"/>
              </a:spcBef>
            </a:pPr>
            <a:endParaRPr lang="ar-SA" sz="2400" dirty="0"/>
          </a:p>
          <a:p>
            <a:pPr marL="342900" rtl="1">
              <a:spcBef>
                <a:spcPct val="0"/>
              </a:spcBef>
            </a:pPr>
            <a:endParaRPr lang="ar-SA" sz="2300" dirty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endParaRPr lang="en-US" sz="23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25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90550" y="931863"/>
            <a:ext cx="6937375" cy="4143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rtl="1">
              <a:spcBef>
                <a:spcPct val="0"/>
              </a:spcBef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ar-SA" sz="2800" dirty="0">
                <a:latin typeface="Arial" charset="0"/>
                <a:ea typeface="Arial" charset="0"/>
                <a:cs typeface="Arial" charset="0"/>
              </a:rPr>
              <a:t>تعزيز الأنشطة والبرامج الإحصائية الأساسية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530" name="Text Placeholder 3"/>
          <p:cNvSpPr>
            <a:spLocks noGrp="1"/>
          </p:cNvSpPr>
          <p:nvPr>
            <p:ph type="body" sz="quarter" idx="14"/>
          </p:nvPr>
        </p:nvSpPr>
        <p:spPr bwMode="auto">
          <a:xfrm>
            <a:off x="388669" y="1875065"/>
            <a:ext cx="8553450" cy="643253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rtl="1">
              <a:spcBef>
                <a:spcPct val="0"/>
              </a:spcBef>
            </a:pP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-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الإحصاءات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الاقتصادية</a:t>
            </a:r>
            <a:endParaRPr lang="en-US" sz="2000" b="1" dirty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/>
              <a:t> -</a:t>
            </a:r>
            <a:r>
              <a:rPr lang="ar-SA" sz="2000" dirty="0" smtClean="0"/>
              <a:t>الحسابات </a:t>
            </a:r>
            <a:r>
              <a:rPr lang="ar-SA" sz="2000" dirty="0"/>
              <a:t>القومية/ التمويل الإسلامي </a:t>
            </a:r>
            <a:endParaRPr lang="ar-SA" sz="2000" dirty="0"/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مؤشرات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منسقة  لأسعار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المستهلك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لوحة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التتبع للإحصاءات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التجارية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3-2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الإحصاءات السكانية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والاجتماعية</a:t>
            </a:r>
            <a:endParaRPr lang="en-US" sz="2000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بيانات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الإعاقة</a:t>
            </a:r>
          </a:p>
          <a:p>
            <a:pPr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التعدادات 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قياس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الفقر 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rtl="1">
              <a:spcBef>
                <a:spcPct val="0"/>
              </a:spcBef>
            </a:pP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3-3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الإحصاءات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البيئية </a:t>
            </a:r>
            <a:r>
              <a:rPr lang="ar-SA" sz="2000" dirty="0"/>
              <a:t/>
            </a:r>
            <a:br>
              <a:rPr lang="ar-SA" sz="2000" dirty="0"/>
            </a:br>
            <a:r>
              <a:rPr lang="en-US" sz="2000" dirty="0" smtClean="0"/>
              <a:t> -</a:t>
            </a:r>
            <a:r>
              <a:rPr lang="ar-SA" sz="2000" dirty="0" smtClean="0"/>
              <a:t>نظام </a:t>
            </a:r>
            <a:r>
              <a:rPr lang="ar-SA" sz="2000" dirty="0"/>
              <a:t>المحاسبة البيئية والاقتصادية المتكاملة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36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90550" y="931863"/>
            <a:ext cx="6937375" cy="4143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rtl="1">
              <a:spcBef>
                <a:spcPct val="0"/>
              </a:spcBef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-4</a:t>
            </a:r>
            <a:r>
              <a:rPr lang="ar-SA" sz="2800" dirty="0">
                <a:latin typeface="Arial" charset="0"/>
                <a:ea typeface="Arial" charset="0"/>
                <a:cs typeface="Arial" charset="0"/>
              </a:rPr>
              <a:t>نشر البيانات واستخدامها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530" name="Text Placeholder 3"/>
          <p:cNvSpPr>
            <a:spLocks noGrp="1"/>
          </p:cNvSpPr>
          <p:nvPr>
            <p:ph type="body" sz="quarter" idx="14"/>
          </p:nvPr>
        </p:nvSpPr>
        <p:spPr bwMode="auto">
          <a:xfrm>
            <a:off x="388669" y="1875065"/>
            <a:ext cx="8553450" cy="643253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rtl="1">
              <a:spcBef>
                <a:spcPct val="0"/>
              </a:spcBef>
            </a:pPr>
            <a:r>
              <a:rPr lang="en-US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4-1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تحديث نشر البيانات والإبلاغ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بها</a:t>
            </a:r>
            <a:endParaRPr lang="en-US" sz="2000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نموذج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خاص بإدارة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البيانات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بوابة البيانات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أدوات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تحليل المعلومات المتعلقة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بالأعمال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4-2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الإلمام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بالإحصاءات</a:t>
            </a:r>
            <a:endParaRPr lang="en-US" sz="2000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ترجمة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البيانات الفوقية لمؤشرات أهداف التنمية المستدامة 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التعلم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الإلكتروني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للإحصاءات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البيئية 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منهج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متكامل حول الإحصاءات الجنسانية (تعلم إلكتروني، تدريب المدربين، متابعة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بتدريب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في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الصف) 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23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590550" y="931863"/>
            <a:ext cx="6937375" cy="4143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rtl="1">
              <a:spcBef>
                <a:spcPct val="0"/>
              </a:spcBef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-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5</a:t>
            </a:r>
            <a:r>
              <a:rPr lang="ar-SA" sz="2800" dirty="0">
                <a:latin typeface="Arial" charset="0"/>
                <a:ea typeface="Arial" charset="0"/>
                <a:cs typeface="Arial" charset="0"/>
              </a:rPr>
              <a:t> بناء شراكات متعددة الأطراف 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530" name="Text Placeholder 3"/>
          <p:cNvSpPr>
            <a:spLocks noGrp="1"/>
          </p:cNvSpPr>
          <p:nvPr>
            <p:ph type="body" sz="quarter" idx="14"/>
          </p:nvPr>
        </p:nvSpPr>
        <p:spPr bwMode="auto">
          <a:xfrm>
            <a:off x="388669" y="1875065"/>
            <a:ext cx="8553450" cy="643253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rtl="1">
              <a:spcBef>
                <a:spcPct val="0"/>
              </a:spcBef>
            </a:pP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5-1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الشراكة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الإقليمية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وكالات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الأمم المتحدة المشاركة في آلية التنسيق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الإقليمي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جامعة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الدول العربية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المعهد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العربي للتدريب والبحوث الاحصائية ، مركز الأبحاث الاحصائية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والاقتصادية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 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والاجتماعية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والتدريب للدول الاسلامية، لمركز الإحصائي لدول مجلس التعاون لدول الخليج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العربية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شركاء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اخرين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6-1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تعزيز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الشراكة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الوطنية</a:t>
            </a:r>
            <a:endParaRPr lang="en-US" sz="2000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مستخدمي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- جامعي الاحصاءات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الإحصائيين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- واضعي السياسات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342900" rtl="1">
              <a:spcBef>
                <a:spcPct val="0"/>
              </a:spcBef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959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r" rt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6  	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-</a:t>
            </a:r>
            <a:r>
              <a:rPr lang="ar-SA" sz="2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800" dirty="0">
                <a:latin typeface="Arial" charset="0"/>
                <a:ea typeface="Arial" charset="0"/>
                <a:cs typeface="Arial" charset="0"/>
              </a:rPr>
              <a:t>حشد الموارد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90005" y="1887069"/>
            <a:ext cx="8705170" cy="3375025"/>
          </a:xfrm>
        </p:spPr>
        <p:txBody>
          <a:bodyPr/>
          <a:lstStyle/>
          <a:p>
            <a:pPr rtl="1"/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-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الشراكات بين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الوكالات</a:t>
            </a:r>
            <a:endParaRPr lang="en-US" sz="2000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rtl="1"/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تقاسم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التكلفة (جامعة الدول العربية، المعهد العربي للتدريب والبحوث الاحصائية ، مركز الأبحاث الاحصائية والاقتصادية والاجتماعية والتدريب للدول الاسلامية، هيئة الأمم المتحدة للمرأة، برنامج الأمم المتحدة للمستوطنات البشرية، صندوق الأمم المتحدة للسكان، منظمة الأمم المتحدة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للطفولة</a:t>
            </a:r>
            <a:r>
              <a:rPr lang="mr-IN" sz="2000" dirty="0" smtClean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) 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rtl="1"/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rtl="1"/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-</a:t>
            </a:r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برامج الأمم المتحدة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الإنمائية</a:t>
            </a:r>
            <a:endParaRPr lang="en-US" sz="2000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rtl="1"/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الشريحة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العاشرة - تعزيز القدرات لبيانات واحصاءات أهداف التنمية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المستدامة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rtl="1"/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 -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أربعة أركان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وسائل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التنفيذ، والإحصاءات السكانية والاجتماعية، والإحصاءات الاقتصادية، والإحصاءات البيئية 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rtl="1"/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rtl="1"/>
            <a:r>
              <a:rPr lang="en-US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 6-3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الشراكات </a:t>
            </a:r>
            <a:r>
              <a:rPr lang="ar-SA" sz="2000" b="1" dirty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مع الصناديق والمصارف </a:t>
            </a:r>
            <a:r>
              <a:rPr lang="ar-SA" sz="2000" b="1" dirty="0" smtClean="0">
                <a:solidFill>
                  <a:srgbClr val="418FDE"/>
                </a:solidFill>
                <a:latin typeface="Arial" charset="0"/>
                <a:ea typeface="Arial" charset="0"/>
                <a:cs typeface="Arial" charset="0"/>
              </a:rPr>
              <a:t>الإنمائية</a:t>
            </a:r>
            <a:endParaRPr lang="en-US" sz="2000" b="1" dirty="0" smtClean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rtl="1"/>
            <a:r>
              <a:rPr lang="ar-SA" sz="2000" dirty="0" smtClean="0">
                <a:latin typeface="Arial" charset="0"/>
                <a:ea typeface="Arial" charset="0"/>
                <a:cs typeface="Arial" charset="0"/>
              </a:rPr>
              <a:t>الصندوق </a:t>
            </a:r>
            <a:r>
              <a:rPr lang="ar-SA" sz="2000" dirty="0">
                <a:latin typeface="Arial" charset="0"/>
                <a:ea typeface="Arial" charset="0"/>
                <a:cs typeface="Arial" charset="0"/>
              </a:rPr>
              <a:t>الدولي 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rtl="1"/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rtl="1"/>
            <a:endParaRPr lang="en-US" sz="2000" b="1" dirty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  <a:p>
            <a:pPr rtl="1"/>
            <a:endParaRPr lang="en-US" sz="2000" b="1" dirty="0">
              <a:solidFill>
                <a:srgbClr val="418FDE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28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 noGrp="1"/>
          </p:cNvSpPr>
          <p:nvPr>
            <p:ph type="body" sz="quarter" idx="10"/>
          </p:nvPr>
        </p:nvSpPr>
        <p:spPr>
          <a:xfrm>
            <a:off x="1096963" y="1146175"/>
            <a:ext cx="7134225" cy="328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lang="en-US" sz="3000" cap="none">
                <a:latin typeface="Arial" charset="0"/>
                <a:ea typeface="Arial" charset="0"/>
                <a:cs typeface="Arial" charset="0"/>
              </a:rPr>
              <a:t>شكراً</a:t>
            </a:r>
          </a:p>
        </p:txBody>
      </p:sp>
    </p:spTree>
    <p:extLst>
      <p:ext uri="{BB962C8B-B14F-4D97-AF65-F5344CB8AC3E}">
        <p14:creationId xmlns:p14="http://schemas.microsoft.com/office/powerpoint/2010/main" val="637928989"/>
      </p:ext>
    </p:extLst>
  </p:cSld>
  <p:clrMapOvr>
    <a:masterClrMapping/>
  </p:clrMapOvr>
</p:sld>
</file>

<file path=ppt/theme/theme1.xml><?xml version="1.0" encoding="utf-8"?>
<a:theme xmlns:a="http://schemas.openxmlformats.org/drawingml/2006/main" name="ESCWA-PPT-Template-Arabic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FDE"/>
      </a:accent1>
      <a:accent2>
        <a:srgbClr val="FFBF3F"/>
      </a:accent2>
      <a:accent3>
        <a:srgbClr val="CD545B"/>
      </a:accent3>
      <a:accent4>
        <a:srgbClr val="00B5E2"/>
      </a:accent4>
      <a:accent5>
        <a:srgbClr val="A4D65E"/>
      </a:accent5>
      <a:accent6>
        <a:srgbClr val="7566A0"/>
      </a:accent6>
      <a:hlink>
        <a:srgbClr val="009CA6"/>
      </a:hlink>
      <a:folHlink>
        <a:srgbClr val="9799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.pptx" id="{1133A1AE-8B3D-4C34-9375-A7E2AA12808F}" vid="{D64F7FD0-B5E6-4B08-BAA7-5D1477E392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ESCWA-PPT-Template-Arabic</Template>
  <TotalTime>1125</TotalTime>
  <Words>491</Words>
  <Application>Microsoft Macintosh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Black</vt:lpstr>
      <vt:lpstr>Calibri</vt:lpstr>
      <vt:lpstr>ＭＳ Ｐゴシック</vt:lpstr>
      <vt:lpstr>Arial</vt:lpstr>
      <vt:lpstr>ESCWA-PPT-Template-Arabic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Hewlett-Packard Company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Andrea VANDOM</dc:creator>
  <cp:keywords/>
  <dc:description/>
  <cp:lastModifiedBy>Hiba Chehade (Student)</cp:lastModifiedBy>
  <cp:revision>22</cp:revision>
  <cp:lastPrinted>2016-05-20T11:03:42Z</cp:lastPrinted>
  <dcterms:created xsi:type="dcterms:W3CDTF">2016-05-20T11:03:31Z</dcterms:created>
  <dcterms:modified xsi:type="dcterms:W3CDTF">2018-12-14T09:08:08Z</dcterms:modified>
  <cp:category/>
</cp:coreProperties>
</file>