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0" r:id="rId3"/>
    <p:sldId id="286" r:id="rId4"/>
    <p:sldId id="285" r:id="rId5"/>
    <p:sldId id="287" r:id="rId6"/>
    <p:sldId id="289" r:id="rId7"/>
    <p:sldId id="288" r:id="rId8"/>
    <p:sldId id="290" r:id="rId9"/>
    <p:sldId id="291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98CA"/>
    <a:srgbClr val="1349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4"/>
  </p:normalViewPr>
  <p:slideViewPr>
    <p:cSldViewPr snapToGrid="0" snapToObjects="1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2" d="100"/>
          <a:sy n="142" d="100"/>
        </p:scale>
        <p:origin x="583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D0EE08-931B-D948-96B0-8010222DAC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FD28E-33B0-614A-9DFC-E9C4C88E28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432A5-9D1D-E844-A4AD-82CF61F20C4A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0B5A14-726C-084B-A324-EE7A676949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B2441-7075-244D-A099-1DB0E67E98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89CE1-10AC-1940-BC63-371D5DC4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5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51B7D-5F64-5949-A811-97A405C7F271}" type="datetimeFigureOut">
              <a:rPr lang="en-US" smtClean="0"/>
              <a:t>7/5/2021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F49A-4A76-8648-9A37-132247F5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3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9103" y="1297305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3756510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39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914399" y="2932981"/>
            <a:ext cx="4986069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 hasCustomPrompt="1"/>
          </p:nvPr>
        </p:nvSpPr>
        <p:spPr>
          <a:xfrm>
            <a:off x="6291531" y="2932981"/>
            <a:ext cx="4986070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399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277308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3217654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8594785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12468A-5808-0A49-88D0-A270B56C01FE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243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photo-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15095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A31AF3-D4CE-C241-81DC-11DB4C8DE510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1066798" y="1900069"/>
            <a:ext cx="10015095" cy="44439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01B484-DE6D-064B-9A77-7B061BEA63EF}"/>
              </a:ext>
            </a:extLst>
          </p:cNvPr>
          <p:cNvSpPr txBox="1"/>
          <p:nvPr userDrawn="1"/>
        </p:nvSpPr>
        <p:spPr>
          <a:xfrm>
            <a:off x="1069848" y="6469348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5994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552838A-D563-314C-90AE-0F3BDB2D019F}"/>
              </a:ext>
            </a:extLst>
          </p:cNvPr>
          <p:cNvSpPr/>
          <p:nvPr userDrawn="1"/>
        </p:nvSpPr>
        <p:spPr>
          <a:xfrm>
            <a:off x="2650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980F9C-BADB-F548-901A-499190A68982}"/>
              </a:ext>
            </a:extLst>
          </p:cNvPr>
          <p:cNvSpPr/>
          <p:nvPr userDrawn="1"/>
        </p:nvSpPr>
        <p:spPr>
          <a:xfrm>
            <a:off x="8766176" y="2409691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 algn="r" defTabSz="914400" rtl="1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8852" y="3034907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ar-SA" dirty="0"/>
              <a:t>شكراً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4D89AA9-703A-C444-B48A-0BE04BFBD4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4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90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FD712B4-46EA-F945-815F-208955F2242B}"/>
              </a:ext>
            </a:extLst>
          </p:cNvPr>
          <p:cNvSpPr/>
          <p:nvPr userDrawn="1"/>
        </p:nvSpPr>
        <p:spPr>
          <a:xfrm>
            <a:off x="0" y="1564301"/>
            <a:ext cx="12192000" cy="4353419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33527" y="2218793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3525" y="4677998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226656-38C9-B349-8BF2-3906B17792AC}"/>
              </a:ext>
            </a:extLst>
          </p:cNvPr>
          <p:cNvSpPr txBox="1"/>
          <p:nvPr userDrawn="1"/>
        </p:nvSpPr>
        <p:spPr>
          <a:xfrm>
            <a:off x="2555081" y="6472813"/>
            <a:ext cx="7081838" cy="21544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5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ECA36A-9CD8-0C46-B55F-D33DAB78C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394535" y="324610"/>
            <a:ext cx="3094608" cy="101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50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BF7176-84F6-D44C-9D31-8AC3C2AB082D}"/>
              </a:ext>
            </a:extLst>
          </p:cNvPr>
          <p:cNvSpPr/>
          <p:nvPr userDrawn="1"/>
        </p:nvSpPr>
        <p:spPr>
          <a:xfrm>
            <a:off x="2650" y="2409691"/>
            <a:ext cx="8791044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8793694" y="2409691"/>
            <a:ext cx="3398305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5959" y="2792624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959" y="4846405"/>
            <a:ext cx="8025181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19219-F76D-7748-8FC4-0CB9534DA2C7}"/>
              </a:ext>
            </a:extLst>
          </p:cNvPr>
          <p:cNvSpPr txBox="1"/>
          <p:nvPr userDrawn="1"/>
        </p:nvSpPr>
        <p:spPr>
          <a:xfrm>
            <a:off x="1711856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F6BA29-152B-E342-911F-F353625A49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78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E7C4C2-67F5-B94E-81E7-00528ABC2B76}"/>
              </a:ext>
            </a:extLst>
          </p:cNvPr>
          <p:cNvSpPr/>
          <p:nvPr userDrawn="1"/>
        </p:nvSpPr>
        <p:spPr>
          <a:xfrm>
            <a:off x="-1" y="2409691"/>
            <a:ext cx="879369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681" y="1719747"/>
            <a:ext cx="8267940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36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53B761F-AC01-FC44-8276-E78878FB5F4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8793695" y="2409691"/>
            <a:ext cx="3398305" cy="3256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310" y="2644988"/>
            <a:ext cx="8025180" cy="302120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chemeClr val="bg1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chemeClr val="bg1"/>
              </a:buClr>
              <a:buFont typeface="Wingdings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E9879D-020F-0A41-B9AF-67249EE208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F4AEF94-C802-9546-8C95-3AAC61E22B12}"/>
              </a:ext>
            </a:extLst>
          </p:cNvPr>
          <p:cNvSpPr txBox="1"/>
          <p:nvPr userDrawn="1"/>
        </p:nvSpPr>
        <p:spPr>
          <a:xfrm>
            <a:off x="1711856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585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D343C2-E4F1-7F46-A2F1-08FBA3E6E026}"/>
              </a:ext>
            </a:extLst>
          </p:cNvPr>
          <p:cNvSpPr/>
          <p:nvPr userDrawn="1"/>
        </p:nvSpPr>
        <p:spPr>
          <a:xfrm>
            <a:off x="0" y="292608"/>
            <a:ext cx="12192000" cy="1078992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9343" y="557783"/>
            <a:ext cx="11053313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6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096051-E13F-F44E-BDF1-B2B2CF790B82}"/>
              </a:ext>
            </a:extLst>
          </p:cNvPr>
          <p:cNvSpPr/>
          <p:nvPr userDrawn="1"/>
        </p:nvSpPr>
        <p:spPr>
          <a:xfrm>
            <a:off x="0" y="1900069"/>
            <a:ext cx="12192000" cy="444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10309115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FCAA90-DAAD-2C45-8A9C-FFA1D0AB0983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6440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7411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4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958BAA-65C3-174A-AAEF-12B904BF7977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078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EA9544-5AC3-334B-B48C-C891D0AE5BB6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80C0A46-5366-724C-B982-852FEE357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9343" y="2520177"/>
            <a:ext cx="6006859" cy="3794360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9941A9-FCC8-BA4F-8619-10817DC1E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1667820"/>
            <a:ext cx="6006859" cy="523220"/>
          </a:xfrm>
          <a:prstGeom prst="rect">
            <a:avLst/>
          </a:prstGeom>
          <a:solidFill>
            <a:srgbClr val="0298CA"/>
          </a:solidFill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8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11D41-A025-8F48-B8C6-F006B03E71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343" y="755180"/>
            <a:ext cx="11053314" cy="457201"/>
          </a:xfrm>
          <a:prstGeom prst="rect">
            <a:avLst/>
          </a:prstGeom>
        </p:spPr>
        <p:txBody>
          <a:bodyPr/>
          <a:lstStyle>
            <a:lvl1pPr algn="ctr" rtl="1">
              <a:defRPr sz="3200" b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548CF297-EA5C-F845-ACA7-6CBE33E9965A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6905406" y="1667820"/>
            <a:ext cx="4740891" cy="46467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FB8F69-4B21-4A44-A099-D2ED3A294E44}"/>
              </a:ext>
            </a:extLst>
          </p:cNvPr>
          <p:cNvSpPr txBox="1"/>
          <p:nvPr userDrawn="1"/>
        </p:nvSpPr>
        <p:spPr>
          <a:xfrm>
            <a:off x="569342" y="6488915"/>
            <a:ext cx="6006859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75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F491C28-1C81-1C4B-9AB0-2D9AF3487468}"/>
              </a:ext>
            </a:extLst>
          </p:cNvPr>
          <p:cNvSpPr/>
          <p:nvPr userDrawn="1"/>
        </p:nvSpPr>
        <p:spPr>
          <a:xfrm>
            <a:off x="0" y="1647645"/>
            <a:ext cx="7272069" cy="4696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DECF708-1018-C14B-B4FB-738EA23F2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5926175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1BD8A75-37CC-DB42-B7DE-45550037B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46600"/>
            <a:ext cx="11053314" cy="5251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E4188F-9D81-A643-9345-14A4F431EF04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E7D02E7-91C4-7B41-A3D5-A424AC8F98F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7272069" y="1647645"/>
            <a:ext cx="4919932" cy="46755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572518-4514-0D46-80A9-5845C716DA06}"/>
              </a:ext>
            </a:extLst>
          </p:cNvPr>
          <p:cNvSpPr txBox="1"/>
          <p:nvPr userDrawn="1"/>
        </p:nvSpPr>
        <p:spPr>
          <a:xfrm>
            <a:off x="1069848" y="6488915"/>
            <a:ext cx="5926175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55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941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914400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23023EC-B05C-C24A-B73E-45D4DC9F81B5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4502989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/>
          </p:nvPr>
        </p:nvSpPr>
        <p:spPr>
          <a:xfrm>
            <a:off x="8117457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40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0FB25C7-ABFD-C644-BC4A-54D5562E4FD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511615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0883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230325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3E7992-0396-1E46-9F28-525A57944B35}"/>
              </a:ext>
            </a:extLst>
          </p:cNvPr>
          <p:cNvSpPr/>
          <p:nvPr userDrawn="1"/>
        </p:nvSpPr>
        <p:spPr>
          <a:xfrm>
            <a:off x="5900469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949768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82AEFB-BEA9-214C-9F03-DF9EBB6DFAE7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598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660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8" r:id="rId2"/>
    <p:sldLayoutId id="2147483739" r:id="rId3"/>
    <p:sldLayoutId id="2147483740" r:id="rId4"/>
    <p:sldLayoutId id="2147483741" r:id="rId5"/>
    <p:sldLayoutId id="2147483735" r:id="rId6"/>
    <p:sldLayoutId id="2147483733" r:id="rId7"/>
    <p:sldLayoutId id="2147483734" r:id="rId8"/>
    <p:sldLayoutId id="2147483742" r:id="rId9"/>
    <p:sldLayoutId id="2147483745" r:id="rId10"/>
    <p:sldLayoutId id="2147483744" r:id="rId11"/>
    <p:sldLayoutId id="2147483746" r:id="rId12"/>
    <p:sldLayoutId id="2147483743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79719-EC25-F44A-935D-57F558B86E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2783" y="1061617"/>
            <a:ext cx="8933796" cy="2367383"/>
          </a:xfrm>
        </p:spPr>
        <p:txBody>
          <a:bodyPr>
            <a:normAutofit/>
          </a:bodyPr>
          <a:lstStyle/>
          <a:p>
            <a:r>
              <a:rPr lang="ar-LB" sz="3600" dirty="0" err="1"/>
              <a:t>اﻟﺤﺴﺎﺑﺎت</a:t>
            </a:r>
            <a:r>
              <a:rPr lang="ar-LB" sz="3600" dirty="0"/>
              <a:t> </a:t>
            </a:r>
            <a:r>
              <a:rPr lang="ar-LB" sz="3600" dirty="0" err="1"/>
              <a:t>اﻟﺠﮭﻮﯾﺔ</a:t>
            </a:r>
            <a:r>
              <a:rPr lang="ar-LB" sz="3600" dirty="0"/>
              <a:t>: </a:t>
            </a:r>
            <a:r>
              <a:rPr lang="ar-LB" sz="3600" dirty="0" err="1"/>
              <a:t>ﺗﺤﺪﯾﺎت</a:t>
            </a:r>
            <a:r>
              <a:rPr lang="ar-LB" sz="3600" dirty="0"/>
              <a:t> </a:t>
            </a:r>
            <a:r>
              <a:rPr lang="ar-LB" sz="3600" dirty="0" err="1"/>
              <a:t>اﻟﺘﺠﻤﯿﻊ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A36C4A-FFD3-384A-864A-A7B0D8C7B4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733" y="3429000"/>
            <a:ext cx="8936846" cy="457201"/>
          </a:xfrm>
        </p:spPr>
        <p:txBody>
          <a:bodyPr/>
          <a:lstStyle/>
          <a:p>
            <a:r>
              <a:rPr lang="ar-LB" b="1" dirty="0"/>
              <a:t>اجتماع اللجنة الفنية الاستشارية </a:t>
            </a:r>
            <a:r>
              <a:rPr lang="ar-LB" b="1" dirty="0" err="1"/>
              <a:t>للاحصاءات</a:t>
            </a:r>
            <a:r>
              <a:rPr lang="ar-LB" b="1" dirty="0"/>
              <a:t> الاقتصادية</a:t>
            </a:r>
          </a:p>
          <a:p>
            <a:r>
              <a:rPr lang="ar-LB" sz="2400" dirty="0">
                <a:solidFill>
                  <a:schemeClr val="bg1">
                    <a:lumMod val="95000"/>
                  </a:schemeClr>
                </a:solidFill>
                <a:ea typeface="Arial" charset="0"/>
                <a:cs typeface="Arial" charset="0"/>
              </a:rPr>
              <a:t>بيروت، عبر الانترنت خلال 6-7 يوليو  2021</a:t>
            </a:r>
            <a:endParaRPr lang="en-US" sz="2400" dirty="0">
              <a:solidFill>
                <a:schemeClr val="bg1">
                  <a:lumMod val="95000"/>
                </a:schemeClr>
              </a:solidFill>
              <a:ea typeface="Arial" charset="0"/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356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2FA63-6BC7-1D4B-AF79-A5423820F0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44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557783"/>
            <a:ext cx="11053313" cy="634028"/>
          </a:xfrm>
        </p:spPr>
        <p:txBody>
          <a:bodyPr/>
          <a:lstStyle/>
          <a:p>
            <a:pPr algn="r"/>
            <a:r>
              <a:rPr lang="en-US" b="1" dirty="0">
                <a:ea typeface="ＭＳ Ｐゴシック" charset="-128"/>
                <a:cs typeface="Arial" charset="0"/>
              </a:rPr>
              <a:t>المحتويات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1798320"/>
            <a:ext cx="10309115" cy="4592320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ماهية الحسابات والاحصاءات المنشودة</a:t>
            </a:r>
          </a:p>
          <a:p>
            <a:pPr marL="985838" indent="-6302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تختلف التحديات حسب التفاصيل المطلوبة</a:t>
            </a:r>
          </a:p>
          <a:p>
            <a:pPr marL="985838" indent="-6302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تختلف التحديات حسب الوحدة الاحصائية التي سيتم تجميع البيانات حولها</a:t>
            </a:r>
          </a:p>
          <a:p>
            <a:pPr marL="985838" indent="-6302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تختلف التحديات حسب طبيعة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حجم الدولة وطبيعة النظام فيها</a:t>
            </a:r>
          </a:p>
          <a:p>
            <a:pPr marL="985838" indent="-6302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حكومة اتحادية وحكومات محلية</a:t>
            </a:r>
          </a:p>
          <a:p>
            <a:pPr marL="985838" indent="-6302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حكومة مركزية ومحافظات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توفير البيانات المطلوبة  </a:t>
            </a:r>
          </a:p>
          <a:p>
            <a:pPr marL="457200" indent="-457200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tx1"/>
              </a:solidFill>
              <a:ea typeface="Arial" charset="0"/>
              <a:cs typeface="Arial" charset="0"/>
            </a:endParaRP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82361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557783"/>
            <a:ext cx="11053313" cy="634028"/>
          </a:xfrm>
        </p:spPr>
        <p:txBody>
          <a:bodyPr/>
          <a:lstStyle/>
          <a:p>
            <a:r>
              <a:rPr lang="ar-LB" dirty="0"/>
              <a:t>التحديات حسب طبيعة الإحصاءات المنشودة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1798320"/>
            <a:ext cx="10309115" cy="4592320"/>
          </a:xfrm>
        </p:spPr>
        <p:txBody>
          <a:bodyPr/>
          <a:lstStyle/>
          <a:p>
            <a:pPr marL="985838" indent="-6302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احصاءات حسب القطاعات المؤسسية – 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التوافق بين الوحدة الاحصائية و الوحدة المؤسسية 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معالجة الحسابات المالية الموحدة للشركات التي لديها فروع في عدة مناطق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قطاع الأسر المعيشية والتدفقات الخاصة بها بين المناطق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التجارة الخارجية والتوفيق مع التجارة البينية للمناطق داخل الدولة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توزيع خدمات الحكومة الاتحادية على المناطق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/>
              <a:t>المعاملات بين المناطق المختلفة 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/>
              <a:t>تطبيق مبدأ الإقامة – الاسر المعيشية – العمالة – الانفاق الاستهلاكي ...الخ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30884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557783"/>
            <a:ext cx="11053313" cy="634028"/>
          </a:xfrm>
        </p:spPr>
        <p:txBody>
          <a:bodyPr/>
          <a:lstStyle/>
          <a:p>
            <a:r>
              <a:rPr lang="ar-LB" dirty="0"/>
              <a:t>التحديات حسب طبيعة الإحصاءات المنشودة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1798320"/>
            <a:ext cx="10309115" cy="4592320"/>
          </a:xfrm>
        </p:spPr>
        <p:txBody>
          <a:bodyPr/>
          <a:lstStyle/>
          <a:p>
            <a:pPr marL="985838" indent="-6302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الناتج المحلي حسب نهج الانتاج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الوحدة الإحصائية هي المنشأة فيسهل تحديدها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تحديد إقامة الوحدة العاملة بأنشطة غير رسمية اذا كانت تتنقل بين المحافظات 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حساب القيمة المضافة للفروع التي لا تملك حسابات 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حساب القيمة المضافة لأنشطة الحكومة العامة  حسب المناطق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أنشطة المتعلقة بالخدمات الالكترونية التي تشمل جميع المناطق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القيمة المضافة الناجمة عن خدمة تقدم على مستوى الدولة – النقل الجوي، انشاء الطرق،  </a:t>
            </a:r>
          </a:p>
          <a:p>
            <a:pPr marL="9985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</a:pPr>
            <a:endParaRPr lang="ar-LB" sz="2400" b="1" dirty="0">
              <a:solidFill>
                <a:schemeClr val="tx1"/>
              </a:solidFill>
              <a:ea typeface="Arial" charset="0"/>
              <a:cs typeface="Arial" charset="0"/>
            </a:endParaRP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ar-LB" sz="2400" b="1" dirty="0">
              <a:solidFill>
                <a:schemeClr val="tx1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648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557783"/>
            <a:ext cx="11053313" cy="634028"/>
          </a:xfrm>
        </p:spPr>
        <p:txBody>
          <a:bodyPr/>
          <a:lstStyle/>
          <a:p>
            <a:r>
              <a:rPr lang="ar-LB" dirty="0"/>
              <a:t>التحديات حسب طبيعة الإحصاءات المنشودة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1574799"/>
            <a:ext cx="10309115" cy="4725417"/>
          </a:xfrm>
        </p:spPr>
        <p:txBody>
          <a:bodyPr/>
          <a:lstStyle/>
          <a:p>
            <a:pPr marL="985838" indent="-6302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الناتج المحلي حسب نهج الانفاق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الوحدة الإحصائية ليست مؤثرة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بيانات متاحة من مصادر مختلفة – مصادر من المنطقة ذاتها وأخرى عن الدولة ككل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تحديد الانفاق الاستهلاكي للأسر المعيشية – امتلاك أكثر من منزل – مكان العمل يختلف عن مكان الإقامة ...الخ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تحديد قيمة الانفاق الجماعي للحكومة العامة المتعلق بالمنطقة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قيمة التكوين الرأسمالي الخاص بالمنطقة لمشاريع تغطي أكثر من منطقة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تحديد قيمة الصادرات والواردات الخاصة بالمنطقة وتوفقها مع تدفقات التجارة بين المناطق والعالم الخارجي </a:t>
            </a:r>
          </a:p>
          <a:p>
            <a:pPr marL="9985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</a:pPr>
            <a:endParaRPr lang="ar-LB" sz="2400" b="1" dirty="0">
              <a:solidFill>
                <a:schemeClr val="tx1"/>
              </a:solidFill>
              <a:ea typeface="Arial" charset="0"/>
              <a:cs typeface="Arial" charset="0"/>
            </a:endParaRP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ar-LB" sz="2400" b="1" dirty="0">
              <a:solidFill>
                <a:schemeClr val="tx1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762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557783"/>
            <a:ext cx="11053313" cy="634028"/>
          </a:xfrm>
        </p:spPr>
        <p:txBody>
          <a:bodyPr/>
          <a:lstStyle/>
          <a:p>
            <a:r>
              <a:rPr lang="ar-LB" dirty="0"/>
              <a:t>التحديات حسب طبيعة الإحصاءات المنشودة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1574799"/>
            <a:ext cx="10309115" cy="4725417"/>
          </a:xfrm>
        </p:spPr>
        <p:txBody>
          <a:bodyPr/>
          <a:lstStyle/>
          <a:p>
            <a:pPr marL="985838" indent="-6302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الناتج المحلي حسب نهج الدخل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الوحدة الإحصائية قد تكون المنشأة 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قيمة الدخل المختلط اذا كان لأسرة مقيمة في منطقة معينة أنشطة أخرى في مناطق أخرى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توزيع قيمة استهلاك رأس المال للحكومة العامة حسب المناطق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توزيع قيمة تعويضات العاملين للحكومة العامة على المناطق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تحديد قيمة الضرائب والاعانات الخاصة التي تدفعها الوحدة العاملة في منطقة معينة</a:t>
            </a:r>
          </a:p>
          <a:p>
            <a:pPr marL="9985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</a:pPr>
            <a:endParaRPr lang="ar-LB" sz="2400" b="1" dirty="0">
              <a:solidFill>
                <a:schemeClr val="tx1"/>
              </a:solidFill>
              <a:ea typeface="Arial" charset="0"/>
              <a:cs typeface="Arial" charset="0"/>
            </a:endParaRP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ar-LB" sz="2400" b="1" dirty="0">
              <a:solidFill>
                <a:schemeClr val="tx1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722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557783"/>
            <a:ext cx="11053313" cy="634028"/>
          </a:xfrm>
        </p:spPr>
        <p:txBody>
          <a:bodyPr/>
          <a:lstStyle/>
          <a:p>
            <a:r>
              <a:rPr lang="ar-LB" dirty="0"/>
              <a:t>التحديات حسب حجم الدولة والنظام السائد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1798320"/>
            <a:ext cx="10309115" cy="4592320"/>
          </a:xfrm>
        </p:spPr>
        <p:txBody>
          <a:bodyPr/>
          <a:lstStyle/>
          <a:p>
            <a:pPr marL="985838" indent="-6302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حكومة اتحادية وحكومات محلية و ضمان اجتماعي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اذا كانت الدولة صغيرة وكانت هناك مناطق متداخلة بين المناطق تزداد التحديات والعكس صحيح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كيفية تغطية الأنشطة – ما يتم على مستوى الدولة وما يتم تغطيته على مستوى المنطقة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حصة كل منطقة من الحكومة الاتحادية والضمان الاجتماعي  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تنفيذ المسوح وضمان عدم الازدواجية 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توفير سجل أعمال احصائي واحد متفق عليه بين المعنيين في جميع المناطق </a:t>
            </a:r>
          </a:p>
          <a:p>
            <a:pPr marL="9985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</a:pPr>
            <a:endParaRPr lang="ar-LB" sz="2400" b="1" dirty="0">
              <a:solidFill>
                <a:schemeClr val="tx1"/>
              </a:solidFill>
              <a:ea typeface="Arial" charset="0"/>
              <a:cs typeface="Arial" charset="0"/>
            </a:endParaRP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ar-LB" sz="2400" b="1" dirty="0">
              <a:solidFill>
                <a:schemeClr val="tx1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534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557783"/>
            <a:ext cx="11053313" cy="634028"/>
          </a:xfrm>
        </p:spPr>
        <p:txBody>
          <a:bodyPr/>
          <a:lstStyle/>
          <a:p>
            <a:r>
              <a:rPr lang="ar-LB" dirty="0"/>
              <a:t>التحديات حسب حجم الدولة والنظام السائد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1798320"/>
            <a:ext cx="10309115" cy="4592320"/>
          </a:xfrm>
        </p:spPr>
        <p:txBody>
          <a:bodyPr/>
          <a:lstStyle/>
          <a:p>
            <a:pPr marL="985838" indent="-6302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حكومة مركزية وحكومات محلية ( بلديات ) وضمان اجتماعي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اذا كانت الدولة صغيرة وكانت هناك مناطق متداخلة بين المناطق تزداد التحديات والعكس صحيح</a:t>
            </a: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توفير سجل أعمال احصائي يتضمن توزيع الوحدات الإحصائية حسب المناطق ونوعية الوحدة الإحصائية – منشأة أم مؤسسة</a:t>
            </a:r>
          </a:p>
          <a:p>
            <a:pPr marL="9985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 </a:t>
            </a:r>
          </a:p>
          <a:p>
            <a:pPr marL="9985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</a:pPr>
            <a:endParaRPr lang="ar-LB" sz="2400" b="1" dirty="0">
              <a:solidFill>
                <a:schemeClr val="tx1"/>
              </a:solidFill>
              <a:ea typeface="Arial" charset="0"/>
              <a:cs typeface="Arial" charset="0"/>
            </a:endParaRP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ar-LB" sz="2400" b="1" dirty="0">
              <a:solidFill>
                <a:schemeClr val="tx1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818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557783"/>
            <a:ext cx="11053313" cy="634028"/>
          </a:xfrm>
        </p:spPr>
        <p:txBody>
          <a:bodyPr/>
          <a:lstStyle/>
          <a:p>
            <a:r>
              <a:rPr lang="ar-LB" dirty="0"/>
              <a:t>التحديات حسب حجم البيانات المتاحة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1798320"/>
            <a:ext cx="10309115" cy="4592320"/>
          </a:xfrm>
        </p:spPr>
        <p:txBody>
          <a:bodyPr/>
          <a:lstStyle/>
          <a:p>
            <a:pPr marL="985838" indent="-6302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دول تتوفر فيها بيانات إدارية ضخمة ولديها حكومة الكترونية تحديتها أقل من </a:t>
            </a:r>
            <a:r>
              <a:rPr lang="ar-LB" sz="2400" b="1" dirty="0" err="1">
                <a:solidFill>
                  <a:schemeClr val="tx1"/>
                </a:solidFill>
                <a:ea typeface="Arial" charset="0"/>
                <a:cs typeface="Arial" charset="0"/>
              </a:rPr>
              <a:t>من</a:t>
            </a: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 لا تمتلك هذه الإمكانيات- الاعتماد على المسوح مكلف لا يضمن الاستدامة</a:t>
            </a:r>
          </a:p>
          <a:p>
            <a:pPr marL="985838" indent="-6302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إيجاد طرق مناسبة لتنفيذ المسوح المختلفة لتعطي نتائج حسب المناطق</a:t>
            </a:r>
          </a:p>
          <a:p>
            <a:pPr marL="1168400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مسوح أسرية – تغطية الأنشطة غير الرسمية</a:t>
            </a:r>
          </a:p>
          <a:p>
            <a:pPr marL="1168400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مسوح هيكلية – التميز بين المنشأة والمؤسسة </a:t>
            </a:r>
          </a:p>
          <a:p>
            <a:pPr marL="985838" indent="-6302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ar-LB" sz="2400" b="1" dirty="0">
                <a:solidFill>
                  <a:schemeClr val="tx1"/>
                </a:solidFill>
                <a:ea typeface="Arial" charset="0"/>
                <a:cs typeface="Arial" charset="0"/>
              </a:rPr>
              <a:t>طبيعة البيانات المتوفرة عن سجلات الأعمال وإمكانية توفير سجل اعمال احصائي يخدم تحقيق الحسابات الجهوية </a:t>
            </a:r>
          </a:p>
          <a:p>
            <a:pPr marL="9985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</a:pPr>
            <a:endParaRPr lang="ar-LB" sz="2400" b="1" dirty="0">
              <a:solidFill>
                <a:schemeClr val="tx1"/>
              </a:solidFill>
              <a:ea typeface="Arial" charset="0"/>
              <a:cs typeface="Arial" charset="0"/>
            </a:endParaRPr>
          </a:p>
          <a:p>
            <a:pPr marL="998538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</a:pPr>
            <a:endParaRPr lang="ar-LB" sz="2400" b="1" dirty="0">
              <a:solidFill>
                <a:schemeClr val="tx1"/>
              </a:solidFill>
              <a:ea typeface="Arial" charset="0"/>
              <a:cs typeface="Arial" charset="0"/>
            </a:endParaRPr>
          </a:p>
          <a:p>
            <a:pPr marL="1341438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ar-LB" sz="2400" b="1" dirty="0">
              <a:solidFill>
                <a:schemeClr val="tx1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36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_2SEEDS">
      <a:dk1>
        <a:srgbClr val="000000"/>
      </a:dk1>
      <a:lt1>
        <a:srgbClr val="FFFFFF"/>
      </a:lt1>
      <a:dk2>
        <a:srgbClr val="243041"/>
      </a:dk2>
      <a:lt2>
        <a:srgbClr val="E2E3E8"/>
      </a:lt2>
      <a:accent1>
        <a:srgbClr val="BD9B84"/>
      </a:accent1>
      <a:accent2>
        <a:srgbClr val="ABA175"/>
      </a:accent2>
      <a:accent3>
        <a:srgbClr val="9CA57D"/>
      </a:accent3>
      <a:accent4>
        <a:srgbClr val="7FA3BA"/>
      </a:accent4>
      <a:accent5>
        <a:srgbClr val="969FC6"/>
      </a:accent5>
      <a:accent6>
        <a:srgbClr val="8C7FBA"/>
      </a:accent6>
      <a:hlink>
        <a:srgbClr val="6976AE"/>
      </a:hlink>
      <a:folHlink>
        <a:srgbClr val="7F7F7F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CWA_Logo-Motto_PPT-Ar.potx" id="{59AC46BB-7687-498A-A5C3-42C3A1C8419A}" vid="{5CEC9FB8-0404-4BD9-8108-8E569EDB9D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DC9717E1C14144A678B5BB6ED3A978" ma:contentTypeVersion="13" ma:contentTypeDescription="Create a new document." ma:contentTypeScope="" ma:versionID="7329a12aa77c3c5208e22657b5f34ad9">
  <xsd:schema xmlns:xsd="http://www.w3.org/2001/XMLSchema" xmlns:xs="http://www.w3.org/2001/XMLSchema" xmlns:p="http://schemas.microsoft.com/office/2006/metadata/properties" xmlns:ns2="5f6722c4-4b54-4565-9073-6b2cdb56319d" xmlns:ns3="015a1b56-f9db-44b0-a971-80694ead8fc0" targetNamespace="http://schemas.microsoft.com/office/2006/metadata/properties" ma:root="true" ma:fieldsID="22adb9f34e21f7054d59ce5d922990e6" ns2:_="" ns3:_="">
    <xsd:import namespace="5f6722c4-4b54-4565-9073-6b2cdb56319d"/>
    <xsd:import namespace="015a1b56-f9db-44b0-a971-80694ead8f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6722c4-4b54-4565-9073-6b2cdb5631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a1b56-f9db-44b0-a971-80694ead8fc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4080871-D6B9-4324-85F6-94F8762444AC}"/>
</file>

<file path=customXml/itemProps2.xml><?xml version="1.0" encoding="utf-8"?>
<ds:datastoreItem xmlns:ds="http://schemas.openxmlformats.org/officeDocument/2006/customXml" ds:itemID="{95C95172-1964-4F83-95A3-CB6E8E2BB125}"/>
</file>

<file path=customXml/itemProps3.xml><?xml version="1.0" encoding="utf-8"?>
<ds:datastoreItem xmlns:ds="http://schemas.openxmlformats.org/officeDocument/2006/customXml" ds:itemID="{936E6EF9-C182-41AE-A76D-99363AA108FF}"/>
</file>

<file path=docProps/app.xml><?xml version="1.0" encoding="utf-8"?>
<Properties xmlns="http://schemas.openxmlformats.org/officeDocument/2006/extended-properties" xmlns:vt="http://schemas.openxmlformats.org/officeDocument/2006/docPropsVTypes">
  <Template>ESCWA_Logo-Motto_PPT-Ar</Template>
  <TotalTime>1787</TotalTime>
  <Words>514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Garamond</vt:lpstr>
      <vt:lpstr>Selawik Light</vt:lpstr>
      <vt:lpstr>Wingdings</vt:lpstr>
      <vt:lpstr>SavonVTI</vt:lpstr>
      <vt:lpstr>اﻟﺤﺴﺎﺑﺎت اﻟﺠﮭﻮﯾﺔ: ﺗﺤﺪﯾﺎت اﻟﺘﺠﻤﯿﻊ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خدمات التعاون الفني 2019 شعبة الاحصاء</dc:title>
  <dc:creator>Omar Hakouz</dc:creator>
  <cp:lastModifiedBy>Omar Hakouz</cp:lastModifiedBy>
  <cp:revision>31</cp:revision>
  <dcterms:created xsi:type="dcterms:W3CDTF">2019-12-19T21:09:36Z</dcterms:created>
  <dcterms:modified xsi:type="dcterms:W3CDTF">2021-07-06T22:02:00Z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0x0101006BDC9717E1C14144A678B5BB6ED3A978</vt:lpwstr>
  </property>
</Properties>
</file>