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1174" r:id="rId5"/>
    <p:sldId id="1313" r:id="rId6"/>
    <p:sldId id="1331" r:id="rId7"/>
    <p:sldId id="1332" r:id="rId8"/>
    <p:sldId id="1333" r:id="rId9"/>
    <p:sldId id="1335" r:id="rId10"/>
    <p:sldId id="1334" r:id="rId11"/>
    <p:sldId id="133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EDB"/>
    <a:srgbClr val="DAE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7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1C42D-4AAD-44DB-81CB-297D8B190AC5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9C80A-0129-45A9-AB25-12D5873C4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1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ABE95CB-9A13-49B5-BA9F-69B2E425E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061" y="4199138"/>
            <a:ext cx="10917877" cy="1058662"/>
          </a:xfrm>
        </p:spPr>
        <p:txBody>
          <a:bodyPr/>
          <a:lstStyle>
            <a:lvl1pPr marL="0" indent="0" algn="ctr">
              <a:buNone/>
              <a:defRPr sz="2400">
                <a:latin typeface="Montserrat" panose="0000050000000000000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6BF1A355-CB5A-4124-A82F-3639A79F09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4249" y="478247"/>
            <a:ext cx="3617210" cy="65568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950C376-0FE1-41ED-90D6-30DDEE9795B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37061" y="3040446"/>
            <a:ext cx="10917877" cy="76511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algn="ctr"/>
            <a:r>
              <a:rPr lang="en-US" sz="5400">
                <a:latin typeface="Montserrat" panose="00000500000000000000"/>
                <a:ea typeface="Roboto" panose="02000000000000000000" pitchFamily="2" charset="0"/>
                <a:cs typeface="Raavi" panose="020B0502040204020203" pitchFamily="34" charset="0"/>
              </a:rPr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77EE3CE-C476-4801-9EED-0259DEA4B8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81425" y="423504"/>
            <a:ext cx="3073513" cy="655688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buNone/>
              <a:defRPr sz="20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Occasion</a:t>
            </a:r>
          </a:p>
          <a:p>
            <a:pPr lvl="0"/>
            <a:r>
              <a:rPr lang="en-US"/>
              <a:t>Location, Date</a:t>
            </a:r>
          </a:p>
        </p:txBody>
      </p:sp>
    </p:spTree>
    <p:extLst>
      <p:ext uri="{BB962C8B-B14F-4D97-AF65-F5344CB8AC3E}">
        <p14:creationId xmlns:p14="http://schemas.microsoft.com/office/powerpoint/2010/main" val="230880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13C91-8FDF-4E38-929F-CA5040754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1DD8A-2922-4BB2-B35C-23962EC45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F2DDEE-5F83-4A54-971D-2048207473CD}"/>
              </a:ext>
            </a:extLst>
          </p:cNvPr>
          <p:cNvSpPr txBox="1"/>
          <p:nvPr userDrawn="1"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44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DC936A-9C43-D84B-9C24-0185515D689C}"/>
              </a:ext>
            </a:extLst>
          </p:cNvPr>
          <p:cNvSpPr/>
          <p:nvPr userDrawn="1"/>
        </p:nvSpPr>
        <p:spPr>
          <a:xfrm>
            <a:off x="-1" y="6638778"/>
            <a:ext cx="12192001" cy="219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>
              <a:solidFill>
                <a:schemeClr val="bg1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7CE3741-921D-834E-8354-54991BEB2BD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35964" y="683639"/>
            <a:ext cx="9372600" cy="5486400"/>
          </a:xfrm>
        </p:spPr>
        <p:txBody>
          <a:bodyPr tIns="0" bIns="365760" anchor="ctr" anchorCtr="0"/>
          <a:lstStyle>
            <a:lvl1pPr>
              <a:spcBef>
                <a:spcPts val="0"/>
              </a:spcBef>
              <a:spcAft>
                <a:spcPts val="2400"/>
              </a:spcAft>
              <a:buClrTx/>
              <a:defRPr sz="3400"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342900" indent="-342900">
              <a:spcBef>
                <a:spcPts val="900"/>
              </a:spcBef>
              <a:spcAft>
                <a:spcPts val="0"/>
              </a:spcAft>
              <a:buClrTx/>
              <a:tabLst/>
              <a:defRPr sz="3200" b="0">
                <a:solidFill>
                  <a:schemeClr val="bg1"/>
                </a:solidFill>
              </a:defRPr>
            </a:lvl2pPr>
            <a:lvl3pPr marL="342900" indent="-342900">
              <a:spcBef>
                <a:spcPts val="9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Char char="§"/>
              <a:tabLst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0">
                <a:solidFill>
                  <a:schemeClr val="bg1"/>
                </a:solidFill>
              </a:defRPr>
            </a:lvl4pPr>
            <a:lvl5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/>
              <a:t>Title for Divider–Agenda</a:t>
            </a:r>
          </a:p>
          <a:p>
            <a:pPr lvl="1"/>
            <a:r>
              <a:rPr lang="en-US"/>
              <a:t>Agenda Item—Inactive</a:t>
            </a:r>
          </a:p>
          <a:p>
            <a:pPr lvl="2"/>
            <a:r>
              <a:rPr lang="en-US"/>
              <a:t>Agenda Item—Active</a:t>
            </a:r>
          </a:p>
          <a:p>
            <a:pPr lvl="3"/>
            <a:r>
              <a:rPr lang="en-US"/>
              <a:t>Second level</a:t>
            </a:r>
          </a:p>
          <a:p>
            <a:pPr lvl="4"/>
            <a:r>
              <a:rPr lang="en-US"/>
              <a:t>Third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E04D7F-1B03-4DC3-824C-A1BB68A2B842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bg1"/>
                </a:solidFill>
                <a:latin typeface="Arial Black" charset="0"/>
                <a:cs typeface="Arial Black" charset="0"/>
              </a:rPr>
              <a:t>ISWGNA </a:t>
            </a:r>
            <a:r>
              <a:rPr lang="en-US" sz="900" b="0">
                <a:solidFill>
                  <a:schemeClr val="bg1"/>
                </a:solidFill>
                <a:latin typeface="+mn-lt"/>
                <a:cs typeface="Arial Black" charset="0"/>
              </a:rPr>
              <a:t>| Communication TT</a:t>
            </a:r>
            <a:endParaRPr lang="en-US" sz="900" b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046298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99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9254204-7576-4E7F-BCC2-47087CDF8998}"/>
              </a:ext>
            </a:extLst>
          </p:cNvPr>
          <p:cNvSpPr/>
          <p:nvPr/>
        </p:nvSpPr>
        <p:spPr>
          <a:xfrm rot="1200000">
            <a:off x="-311854" y="-189268"/>
            <a:ext cx="714157" cy="2226584"/>
          </a:xfrm>
          <a:custGeom>
            <a:avLst/>
            <a:gdLst>
              <a:gd name="connsiteX0" fmla="*/ 622717 w 714157"/>
              <a:gd name="connsiteY0" fmla="*/ 33281 h 2226584"/>
              <a:gd name="connsiteX1" fmla="*/ 714157 w 714157"/>
              <a:gd name="connsiteY1" fmla="*/ 0 h 2226584"/>
              <a:gd name="connsiteX2" fmla="*/ 714157 w 714157"/>
              <a:gd name="connsiteY2" fmla="*/ 2226584 h 2226584"/>
              <a:gd name="connsiteX3" fmla="*/ 622717 w 714157"/>
              <a:gd name="connsiteY3" fmla="*/ 1975355 h 2226584"/>
              <a:gd name="connsiteX4" fmla="*/ 329492 w 714157"/>
              <a:gd name="connsiteY4" fmla="*/ 140006 h 2226584"/>
              <a:gd name="connsiteX5" fmla="*/ 329492 w 714157"/>
              <a:gd name="connsiteY5" fmla="*/ 1169726 h 2226584"/>
              <a:gd name="connsiteX6" fmla="*/ 238052 w 714157"/>
              <a:gd name="connsiteY6" fmla="*/ 918496 h 2226584"/>
              <a:gd name="connsiteX7" fmla="*/ 238052 w 714157"/>
              <a:gd name="connsiteY7" fmla="*/ 173288 h 2226584"/>
              <a:gd name="connsiteX8" fmla="*/ 567544 w 714157"/>
              <a:gd name="connsiteY8" fmla="*/ 53362 h 2226584"/>
              <a:gd name="connsiteX9" fmla="*/ 567544 w 714157"/>
              <a:gd name="connsiteY9" fmla="*/ 1823768 h 2226584"/>
              <a:gd name="connsiteX10" fmla="*/ 384664 w 714157"/>
              <a:gd name="connsiteY10" fmla="*/ 1321310 h 2226584"/>
              <a:gd name="connsiteX11" fmla="*/ 384664 w 714157"/>
              <a:gd name="connsiteY11" fmla="*/ 119925 h 2226584"/>
              <a:gd name="connsiteX12" fmla="*/ 0 w 714157"/>
              <a:gd name="connsiteY12" fmla="*/ 259931 h 2226584"/>
              <a:gd name="connsiteX13" fmla="*/ 182880 w 714157"/>
              <a:gd name="connsiteY13" fmla="*/ 193369 h 2226584"/>
              <a:gd name="connsiteX14" fmla="*/ 182880 w 714157"/>
              <a:gd name="connsiteY14" fmla="*/ 766913 h 2226584"/>
              <a:gd name="connsiteX15" fmla="*/ 0 w 714157"/>
              <a:gd name="connsiteY15" fmla="*/ 264454 h 2226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14157" h="2226584">
                <a:moveTo>
                  <a:pt x="622717" y="33281"/>
                </a:moveTo>
                <a:lnTo>
                  <a:pt x="714157" y="0"/>
                </a:lnTo>
                <a:lnTo>
                  <a:pt x="714157" y="2226584"/>
                </a:lnTo>
                <a:lnTo>
                  <a:pt x="622717" y="1975355"/>
                </a:lnTo>
                <a:close/>
                <a:moveTo>
                  <a:pt x="329492" y="140006"/>
                </a:moveTo>
                <a:lnTo>
                  <a:pt x="329492" y="1169726"/>
                </a:lnTo>
                <a:lnTo>
                  <a:pt x="238052" y="918496"/>
                </a:lnTo>
                <a:lnTo>
                  <a:pt x="238052" y="173288"/>
                </a:lnTo>
                <a:close/>
                <a:moveTo>
                  <a:pt x="567544" y="53362"/>
                </a:moveTo>
                <a:lnTo>
                  <a:pt x="567544" y="1823768"/>
                </a:lnTo>
                <a:lnTo>
                  <a:pt x="384664" y="1321310"/>
                </a:lnTo>
                <a:lnTo>
                  <a:pt x="384664" y="119925"/>
                </a:lnTo>
                <a:close/>
                <a:moveTo>
                  <a:pt x="0" y="259931"/>
                </a:moveTo>
                <a:lnTo>
                  <a:pt x="182880" y="193369"/>
                </a:lnTo>
                <a:lnTo>
                  <a:pt x="182880" y="766913"/>
                </a:lnTo>
                <a:lnTo>
                  <a:pt x="0" y="26445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33A588-72CA-46F4-9153-03A46C492A6A}"/>
              </a:ext>
            </a:extLst>
          </p:cNvPr>
          <p:cNvSpPr txBox="1"/>
          <p:nvPr userDrawn="1"/>
        </p:nvSpPr>
        <p:spPr>
          <a:xfrm>
            <a:off x="-2" y="6638779"/>
            <a:ext cx="12192001" cy="2308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>
                <a:solidFill>
                  <a:schemeClr val="bg1"/>
                </a:solidFill>
                <a:latin typeface="+mn-lt"/>
                <a:cs typeface="Arial Black" charset="0"/>
              </a:rPr>
              <a:t>| Statistics</a:t>
            </a:r>
            <a:endParaRPr lang="en-US" sz="900" b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4FBA4A-F6A7-42BE-BB71-C9E31385D0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458325" y="657163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B9FCE6-DF70-4BA9-9607-5EC1777717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4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+Text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/>
              <a:t>Title for </a:t>
            </a:r>
            <a:r>
              <a:rPr lang="en-US" err="1"/>
              <a:t>Photo+Text</a:t>
            </a:r>
            <a:r>
              <a:rPr lang="en-US"/>
              <a:t> (W)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/>
              <a:t>Paragraph/</a:t>
            </a:r>
            <a:r>
              <a:rPr lang="en-US" err="1"/>
              <a:t>unbulleted</a:t>
            </a:r>
            <a:r>
              <a:rPr lang="en-US"/>
              <a:t> text formatting</a:t>
            </a:r>
          </a:p>
          <a:p>
            <a:pPr lvl="1"/>
            <a:r>
              <a:rPr lang="en-US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/>
              <a:t>Double-click the “Indent More” button (above) for second-level bullets</a:t>
            </a:r>
          </a:p>
          <a:p>
            <a:pPr lvl="3"/>
            <a:r>
              <a:rPr lang="en-US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826696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D3D0E0D-B645-4A34-BBCB-C41FBC1229BD}"/>
              </a:ext>
            </a:extLst>
          </p:cNvPr>
          <p:cNvSpPr txBox="1"/>
          <p:nvPr userDrawn="1"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6C29B6B2-B8A6-4A82-800C-730696347F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0CA3B42-DE9C-4F26-A7D6-EF15C43F21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9566" y="1828799"/>
            <a:ext cx="10849889" cy="4301461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915257C-20D5-4CF1-8677-EDB4DB09BE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0ED48733-BB41-4D6C-A919-02A677AC7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2632495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452F-2F8F-499C-A614-A9E06095D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504" y="1873189"/>
            <a:ext cx="5257800" cy="4303774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85341-7F7F-456F-AB6B-B686AD6DF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6816" y="1873189"/>
            <a:ext cx="5257800" cy="4303774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9207B35C-2537-4029-B30E-11A445D921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3" name="Text Placeholder 20">
            <a:extLst>
              <a:ext uri="{FF2B5EF4-FFF2-40B4-BE49-F238E27FC236}">
                <a16:creationId xmlns:a16="http://schemas.microsoft.com/office/drawing/2014/main" id="{DC876087-1182-41B2-83C5-CB0793820F5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6075D8-12F9-4954-8F9E-0F95BCE3AE3A}"/>
              </a:ext>
            </a:extLst>
          </p:cNvPr>
          <p:cNvSpPr txBox="1"/>
          <p:nvPr userDrawn="1"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3DEEB10B-8EB5-4996-BB0B-2D469DFCA4A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178770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34CF9-52A0-44C1-B2B3-59776FA53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503" y="1819071"/>
            <a:ext cx="5257800" cy="686003"/>
          </a:xfrm>
        </p:spPr>
        <p:txBody>
          <a:bodyPr anchor="b">
            <a:normAutofit/>
          </a:bodyPr>
          <a:lstStyle>
            <a:lvl1pPr marL="0" indent="0">
              <a:buNone/>
              <a:defRPr sz="2700" b="1">
                <a:latin typeface="Montserrat" panose="000005000000000000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142E02-9399-4D80-B43E-A138982AE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503" y="2611320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DA4C2-0013-451C-8B49-01DD29A98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1616" y="1819071"/>
            <a:ext cx="5257800" cy="686003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700" b="1">
                <a:latin typeface="Montserrat" panose="000005000000000000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FDFB31-B261-445E-B640-07B39A383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1616" y="2611320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C94771D-51AF-42C5-9CD3-814BBCE71A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B2CF31AD-C56B-4A2C-9061-FE667637DE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535663-3381-4D4D-833E-3951C034EFC1}"/>
              </a:ext>
            </a:extLst>
          </p:cNvPr>
          <p:cNvSpPr txBox="1"/>
          <p:nvPr userDrawn="1"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ext Placeholder 22">
            <a:extLst>
              <a:ext uri="{FF2B5EF4-FFF2-40B4-BE49-F238E27FC236}">
                <a16:creationId xmlns:a16="http://schemas.microsoft.com/office/drawing/2014/main" id="{EDD822D7-92F9-40A2-952B-DED7F31D17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281016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99DD4BC-88CF-4618-97E2-142857095F4A}"/>
              </a:ext>
            </a:extLst>
          </p:cNvPr>
          <p:cNvSpPr txBox="1"/>
          <p:nvPr userDrawn="1"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1A451FE-EB90-495D-B487-3C535C1E41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81A81CE4-1393-461E-8F96-59469211E9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0EC84139-D2C1-45AD-A43C-E282B20640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</p:spTree>
    <p:extLst>
      <p:ext uri="{BB962C8B-B14F-4D97-AF65-F5344CB8AC3E}">
        <p14:creationId xmlns:p14="http://schemas.microsoft.com/office/powerpoint/2010/main" val="29316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FF0FD3-B6CD-43E0-B27C-89320C14F471}"/>
              </a:ext>
            </a:extLst>
          </p:cNvPr>
          <p:cNvSpPr txBox="1"/>
          <p:nvPr userDrawn="1"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46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071A5-C1B9-43C0-A5C7-E66E864A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6B0E8-F186-45A3-9C79-9A22FAE50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78278-9394-4A88-88E8-2A22E2726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D1363A-E3D9-49FD-9E12-6CE11E3034B4}"/>
              </a:ext>
            </a:extLst>
          </p:cNvPr>
          <p:cNvSpPr txBox="1"/>
          <p:nvPr userDrawn="1"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45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21437-1A0E-47E7-BC65-8DF9C9420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1C8017-3789-43DC-9EB3-BA6A83C90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2AD166-9D1C-4FBA-951A-F346382F5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06C967-905F-4BF8-886E-7C4AFBF9DE15}"/>
              </a:ext>
            </a:extLst>
          </p:cNvPr>
          <p:cNvSpPr txBox="1"/>
          <p:nvPr userDrawn="1"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271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D3B00-D403-438F-9FAA-7D774567F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CBFACD-991D-4365-A19E-E90E5D39D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7FAAEF-2C34-4468-8295-A8FDEC798383}"/>
              </a:ext>
            </a:extLst>
          </p:cNvPr>
          <p:cNvSpPr txBox="1"/>
          <p:nvPr userDrawn="1"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78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64193B-3F30-4FDF-AC03-1C8C8A9ED20D}"/>
              </a:ext>
            </a:extLst>
          </p:cNvPr>
          <p:cNvGrpSpPr/>
          <p:nvPr userDrawn="1"/>
        </p:nvGrpSpPr>
        <p:grpSpPr>
          <a:xfrm>
            <a:off x="-76" y="0"/>
            <a:ext cx="12192076" cy="6859248"/>
            <a:chOff x="-9312" y="-5242"/>
            <a:chExt cx="12201312" cy="686848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898480F-08B5-4E32-8664-FA5ACC354D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9" t="7292" b="3494"/>
            <a:stretch/>
          </p:blipFill>
          <p:spPr>
            <a:xfrm>
              <a:off x="-9312" y="-5242"/>
              <a:ext cx="12201312" cy="6868484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078B8C-2377-4BBE-9655-396DD6E3A978}"/>
                </a:ext>
              </a:extLst>
            </p:cNvPr>
            <p:cNvSpPr txBox="1"/>
            <p:nvPr/>
          </p:nvSpPr>
          <p:spPr>
            <a:xfrm>
              <a:off x="1536699" y="6337300"/>
              <a:ext cx="5343072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en-US" sz="1500" b="1" spc="-50">
                  <a:latin typeface="Roboto" panose="02000000000000000000" pitchFamily="2" charset="0"/>
                  <a:ea typeface="Roboto" panose="02000000000000000000" pitchFamily="2" charset="0"/>
                </a:rPr>
                <a:t>Statistics Division</a:t>
              </a: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37D50-D71D-4383-9FB2-9774DFD6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B2EEC-C745-4580-B188-27D975FE8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028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4" r:id="rId11"/>
    <p:sldLayoutId id="2147483665" r:id="rId12"/>
    <p:sldLayoutId id="214748366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Roboto" panose="0200000000000000000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18F5157-7528-40C3-A1FC-B4A7AFA54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4830" y="4941923"/>
            <a:ext cx="10849889" cy="334927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80000"/>
              </a:lnSpc>
              <a:buNone/>
            </a:pPr>
            <a:r>
              <a:rPr lang="en-US" sz="2100" b="1">
                <a:solidFill>
                  <a:srgbClr val="44546A"/>
                </a:solidFill>
                <a:latin typeface="Arial Black" panose="020B0604020202020204" pitchFamily="34" charset="0"/>
              </a:rPr>
              <a:t>United Nations Statistics Division</a:t>
            </a:r>
          </a:p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BBB66-133F-4EE5-BD64-B8D709746C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27297" y="2828885"/>
            <a:ext cx="9537405" cy="120023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600" b="1" dirty="0">
                <a:solidFill>
                  <a:srgbClr val="44546A"/>
                </a:solidFill>
                <a:latin typeface="Arial Black" panose="020B0604020202020204" pitchFamily="34" charset="0"/>
              </a:rPr>
              <a:t>Regional Accounts: Uses, Approaches, and Challenges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410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0C767D9-B61C-4F41-8143-6EC77422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/>
          <a:lstStyle/>
          <a:p>
            <a:r>
              <a:rPr lang="en-US"/>
              <a:t>Why do we need Regional Account?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CCFB2B7-8D96-4B4E-97E2-B474CA8D8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032" y="1469871"/>
            <a:ext cx="8558505" cy="473498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216D4DA-DCA0-4E33-A58A-19758E0A90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482" y="1593396"/>
            <a:ext cx="2876550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37760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0C767D9-B61C-4F41-8143-6EC77422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/>
          <a:lstStyle/>
          <a:p>
            <a:r>
              <a:rPr lang="en-US" dirty="0"/>
              <a:t>Developing/Enhancing Regional Account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B1B265-7A31-4895-9480-6FDC4B92B868}"/>
              </a:ext>
            </a:extLst>
          </p:cNvPr>
          <p:cNvSpPr/>
          <p:nvPr/>
        </p:nvSpPr>
        <p:spPr>
          <a:xfrm>
            <a:off x="707571" y="1632856"/>
            <a:ext cx="10101943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– Identify the </a:t>
            </a:r>
            <a:r>
              <a:rPr lang="en-US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– Determine the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accounts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address those needs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=&gt;  Aggregates (National Accounts?)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– </a:t>
            </a:r>
            <a:r>
              <a:rPr lang="en-US" sz="32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Sources and methods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Consistency with the national levels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Data requirements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Approaches and Methods</a:t>
            </a:r>
          </a:p>
        </p:txBody>
      </p:sp>
    </p:spTree>
    <p:extLst>
      <p:ext uri="{BB962C8B-B14F-4D97-AF65-F5344CB8AC3E}">
        <p14:creationId xmlns:p14="http://schemas.microsoft.com/office/powerpoint/2010/main" val="88464045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0C767D9-B61C-4F41-8143-6EC77422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/>
          <a:lstStyle/>
          <a:p>
            <a:r>
              <a:rPr lang="en-US" dirty="0"/>
              <a:t>How to compile Regional Account?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B1B265-7A31-4895-9480-6FDC4B92B868}"/>
              </a:ext>
            </a:extLst>
          </p:cNvPr>
          <p:cNvSpPr/>
          <p:nvPr/>
        </p:nvSpPr>
        <p:spPr>
          <a:xfrm>
            <a:off x="707572" y="1632856"/>
            <a:ext cx="5236028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Approaches</a:t>
            </a:r>
          </a:p>
          <a:p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3200" dirty="0"/>
              <a:t>GDP/VA by industry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GFCF data by industry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Household statistics: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	</a:t>
            </a:r>
            <a:r>
              <a:rPr lang="en-US" sz="2800" dirty="0"/>
              <a:t>Income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	Labour/Employment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	Consumption expenditure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5F296D-9217-4E65-BF5C-A25963C75B4B}"/>
              </a:ext>
            </a:extLst>
          </p:cNvPr>
          <p:cNvSpPr/>
          <p:nvPr/>
        </p:nvSpPr>
        <p:spPr>
          <a:xfrm>
            <a:off x="6601053" y="1632856"/>
            <a:ext cx="478540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Methods</a:t>
            </a:r>
          </a:p>
          <a:p>
            <a:endParaRPr lang="en-US" sz="2400" dirty="0"/>
          </a:p>
          <a:p>
            <a:r>
              <a:rPr lang="en-US" sz="3200" i="1" dirty="0"/>
              <a:t>Bottom-up</a:t>
            </a:r>
          </a:p>
          <a:p>
            <a:r>
              <a:rPr lang="en-US" sz="3200" dirty="0"/>
              <a:t>	</a:t>
            </a:r>
            <a:r>
              <a:rPr lang="en-US" sz="2800" dirty="0"/>
              <a:t>National = </a:t>
            </a:r>
            <a:r>
              <a:rPr lang="en-US" sz="3200" dirty="0">
                <a:latin typeface="Symbol" panose="05050102010706020507" pitchFamily="18" charset="2"/>
              </a:rPr>
              <a:t>S</a:t>
            </a:r>
            <a:r>
              <a:rPr lang="en-US" sz="2800" dirty="0">
                <a:latin typeface="Symbol" panose="05050102010706020507" pitchFamily="18" charset="2"/>
              </a:rPr>
              <a:t> </a:t>
            </a:r>
            <a:r>
              <a:rPr lang="en-US" sz="2800" dirty="0"/>
              <a:t>Regions</a:t>
            </a:r>
            <a:endParaRPr lang="en-US" sz="3200" dirty="0"/>
          </a:p>
          <a:p>
            <a:endParaRPr lang="en-US" sz="2000" i="1" dirty="0"/>
          </a:p>
          <a:p>
            <a:r>
              <a:rPr lang="en-US" sz="3200" i="1" dirty="0"/>
              <a:t>Top-down</a:t>
            </a:r>
          </a:p>
          <a:p>
            <a:r>
              <a:rPr lang="en-US" sz="3200" dirty="0"/>
              <a:t>	</a:t>
            </a:r>
            <a:r>
              <a:rPr lang="en-US" sz="2800" dirty="0"/>
              <a:t>Region(</a:t>
            </a:r>
            <a:r>
              <a:rPr lang="en-US" sz="2800" dirty="0" err="1"/>
              <a:t>i</a:t>
            </a:r>
            <a:r>
              <a:rPr lang="en-US" sz="2800" dirty="0"/>
              <a:t>) = 1/</a:t>
            </a:r>
            <a:r>
              <a:rPr lang="en-US" sz="2800" dirty="0" err="1"/>
              <a:t>i</a:t>
            </a:r>
            <a:r>
              <a:rPr lang="en-US" sz="2800" dirty="0"/>
              <a:t> x National</a:t>
            </a:r>
          </a:p>
          <a:p>
            <a:endParaRPr lang="en-US" sz="2000" i="1" dirty="0"/>
          </a:p>
          <a:p>
            <a:r>
              <a:rPr lang="en-US" sz="3200" i="1" dirty="0"/>
              <a:t>Hybrid</a:t>
            </a:r>
          </a:p>
          <a:p>
            <a:r>
              <a:rPr lang="en-US" sz="3600" i="1" dirty="0"/>
              <a:t>	</a:t>
            </a:r>
            <a:r>
              <a:rPr lang="en-US" sz="2800" dirty="0"/>
              <a:t>Mix of methods</a:t>
            </a:r>
            <a:endParaRPr lang="en-US" sz="36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FC999A2-840E-4F35-AC11-655DB8BDE104}"/>
              </a:ext>
            </a:extLst>
          </p:cNvPr>
          <p:cNvCxnSpPr>
            <a:cxnSpLocks/>
          </p:cNvCxnSpPr>
          <p:nvPr/>
        </p:nvCxnSpPr>
        <p:spPr>
          <a:xfrm flipH="1">
            <a:off x="6096000" y="1654629"/>
            <a:ext cx="43543" cy="4522651"/>
          </a:xfrm>
          <a:prstGeom prst="line">
            <a:avLst/>
          </a:prstGeom>
          <a:ln w="25400" cmpd="sng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E057D4-90CE-4B61-8E2D-BA46FF359786}"/>
              </a:ext>
            </a:extLst>
          </p:cNvPr>
          <p:cNvCxnSpPr/>
          <p:nvPr/>
        </p:nvCxnSpPr>
        <p:spPr>
          <a:xfrm>
            <a:off x="805544" y="2371725"/>
            <a:ext cx="10338706" cy="0"/>
          </a:xfrm>
          <a:prstGeom prst="line">
            <a:avLst/>
          </a:prstGeom>
          <a:ln w="25400" cap="flat" cmpd="dbl" algn="ctr">
            <a:solidFill>
              <a:schemeClr val="accent4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09448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0C767D9-B61C-4F41-8143-6EC77422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/>
          <a:lstStyle/>
          <a:p>
            <a:r>
              <a:rPr lang="en-US" dirty="0"/>
              <a:t>Some of the challenges when compiling Regional Account?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B1B265-7A31-4895-9480-6FDC4B92B868}"/>
              </a:ext>
            </a:extLst>
          </p:cNvPr>
          <p:cNvSpPr/>
          <p:nvPr/>
        </p:nvSpPr>
        <p:spPr>
          <a:xfrm>
            <a:off x="707571" y="1632856"/>
            <a:ext cx="10842172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Allocation</a:t>
            </a:r>
            <a:r>
              <a:rPr lang="en-US" sz="3200" dirty="0"/>
              <a:t> of cross-regional economic transactions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	</a:t>
            </a:r>
            <a:r>
              <a:rPr lang="en-US" sz="2800" i="1" dirty="0"/>
              <a:t>Production may occur in more than one region (e.g., transport)</a:t>
            </a:r>
          </a:p>
          <a:p>
            <a:pPr>
              <a:spcAft>
                <a:spcPts val="600"/>
              </a:spcAft>
            </a:pPr>
            <a:r>
              <a:rPr lang="en-US" sz="3200" dirty="0"/>
              <a:t>	</a:t>
            </a:r>
            <a:r>
              <a:rPr lang="en-US" sz="2800" i="1" dirty="0"/>
              <a:t>Wages or salaries can be recorded in different regions</a:t>
            </a:r>
            <a:endParaRPr lang="en-US" sz="3200" dirty="0"/>
          </a:p>
          <a:p>
            <a:pPr>
              <a:spcAft>
                <a:spcPts val="600"/>
              </a:spcAft>
            </a:pPr>
            <a:r>
              <a:rPr lang="en-US" sz="3200" dirty="0"/>
              <a:t>	</a:t>
            </a:r>
            <a:r>
              <a:rPr lang="en-US" sz="2800" i="1" dirty="0"/>
              <a:t>Enterprise v/s establishment (overhead costs)</a:t>
            </a:r>
          </a:p>
          <a:p>
            <a:pPr>
              <a:spcAft>
                <a:spcPts val="600"/>
              </a:spcAft>
            </a:pPr>
            <a:r>
              <a:rPr lang="en-US" sz="2800" i="1" dirty="0"/>
              <a:t>	Temporary activities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Non-observed</a:t>
            </a:r>
            <a:r>
              <a:rPr lang="en-US" sz="3200" dirty="0"/>
              <a:t> economy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Statistical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discrepancies</a:t>
            </a:r>
            <a:r>
              <a:rPr lang="en-US" sz="3200" dirty="0"/>
              <a:t> (employment/production/consumption)</a:t>
            </a:r>
          </a:p>
          <a:p>
            <a:pPr>
              <a:spcAft>
                <a:spcPts val="600"/>
              </a:spcAft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90247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0C767D9-B61C-4F41-8143-6EC77422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/>
          <a:lstStyle/>
          <a:p>
            <a:r>
              <a:rPr lang="en-US" dirty="0"/>
              <a:t>Some of the challenges when compiling Regional Account?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B1B265-7A31-4895-9480-6FDC4B92B868}"/>
              </a:ext>
            </a:extLst>
          </p:cNvPr>
          <p:cNvSpPr/>
          <p:nvPr/>
        </p:nvSpPr>
        <p:spPr>
          <a:xfrm>
            <a:off x="707571" y="1632856"/>
            <a:ext cx="10700658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Concepts</a:t>
            </a:r>
            <a:r>
              <a:rPr lang="en-US" sz="3200" dirty="0"/>
              <a:t> Accuracy/Data availability (e.g., VA)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Population and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demographic</a:t>
            </a:r>
            <a:r>
              <a:rPr lang="en-US" sz="3200" dirty="0"/>
              <a:t> statistics availability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Allocation of </a:t>
            </a:r>
            <a:r>
              <a:rPr lang="en-US" sz="32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taxes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Distribution of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FISIM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Survey</a:t>
            </a:r>
            <a:r>
              <a:rPr lang="en-US" sz="3200" dirty="0"/>
              <a:t> representativity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Price and Volume </a:t>
            </a:r>
            <a:r>
              <a:rPr lang="en-US" sz="3200" dirty="0"/>
              <a:t>dimensions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Compilation </a:t>
            </a:r>
            <a:r>
              <a:rPr lang="en-US" sz="32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frequency</a:t>
            </a:r>
          </a:p>
        </p:txBody>
      </p:sp>
    </p:spTree>
    <p:extLst>
      <p:ext uri="{BB962C8B-B14F-4D97-AF65-F5344CB8AC3E}">
        <p14:creationId xmlns:p14="http://schemas.microsoft.com/office/powerpoint/2010/main" val="19796874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DD3C52CD-B4EF-4758-B01B-EE3E968087C7}"/>
              </a:ext>
            </a:extLst>
          </p:cNvPr>
          <p:cNvSpPr/>
          <p:nvPr/>
        </p:nvSpPr>
        <p:spPr>
          <a:xfrm>
            <a:off x="1175658" y="1436918"/>
            <a:ext cx="6553200" cy="4561113"/>
          </a:xfrm>
          <a:custGeom>
            <a:avLst/>
            <a:gdLst>
              <a:gd name="connsiteX0" fmla="*/ 0 w 6553200"/>
              <a:gd name="connsiteY0" fmla="*/ 2280557 h 4561113"/>
              <a:gd name="connsiteX1" fmla="*/ 3276600 w 6553200"/>
              <a:gd name="connsiteY1" fmla="*/ 0 h 4561113"/>
              <a:gd name="connsiteX2" fmla="*/ 6553200 w 6553200"/>
              <a:gd name="connsiteY2" fmla="*/ 2280557 h 4561113"/>
              <a:gd name="connsiteX3" fmla="*/ 3276600 w 6553200"/>
              <a:gd name="connsiteY3" fmla="*/ 4561114 h 4561113"/>
              <a:gd name="connsiteX4" fmla="*/ 0 w 6553200"/>
              <a:gd name="connsiteY4" fmla="*/ 2280557 h 456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3200" h="4561113" fill="none" extrusionOk="0">
                <a:moveTo>
                  <a:pt x="0" y="2280557"/>
                </a:moveTo>
                <a:cubicBezTo>
                  <a:pt x="334336" y="1060702"/>
                  <a:pt x="1565603" y="-202958"/>
                  <a:pt x="3276600" y="0"/>
                </a:cubicBezTo>
                <a:cubicBezTo>
                  <a:pt x="4983628" y="-15710"/>
                  <a:pt x="6524527" y="1048035"/>
                  <a:pt x="6553200" y="2280557"/>
                </a:cubicBezTo>
                <a:cubicBezTo>
                  <a:pt x="6502407" y="3055694"/>
                  <a:pt x="4985863" y="4700576"/>
                  <a:pt x="3276600" y="4561114"/>
                </a:cubicBezTo>
                <a:cubicBezTo>
                  <a:pt x="1773608" y="4732775"/>
                  <a:pt x="111345" y="3566845"/>
                  <a:pt x="0" y="2280557"/>
                </a:cubicBezTo>
                <a:close/>
              </a:path>
              <a:path w="6553200" h="4561113" stroke="0" extrusionOk="0">
                <a:moveTo>
                  <a:pt x="0" y="2280557"/>
                </a:moveTo>
                <a:cubicBezTo>
                  <a:pt x="-142373" y="933221"/>
                  <a:pt x="1131551" y="125893"/>
                  <a:pt x="3276600" y="0"/>
                </a:cubicBezTo>
                <a:cubicBezTo>
                  <a:pt x="5163042" y="16174"/>
                  <a:pt x="6270773" y="1030020"/>
                  <a:pt x="6553200" y="2280557"/>
                </a:cubicBezTo>
                <a:cubicBezTo>
                  <a:pt x="6319672" y="3768127"/>
                  <a:pt x="5073538" y="4631191"/>
                  <a:pt x="3276600" y="4561114"/>
                </a:cubicBezTo>
                <a:cubicBezTo>
                  <a:pt x="1278163" y="4457806"/>
                  <a:pt x="152298" y="3612843"/>
                  <a:pt x="0" y="2280557"/>
                </a:cubicBezTo>
                <a:close/>
              </a:path>
            </a:pathLst>
          </a:custGeom>
          <a:solidFill>
            <a:srgbClr val="0070C0">
              <a:alpha val="15000"/>
            </a:srgbClr>
          </a:solidFill>
          <a:ln w="44450"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291840" rtlCol="0" anchor="ctr"/>
          <a:lstStyle/>
          <a:p>
            <a:pPr algn="ctr"/>
            <a:r>
              <a:rPr lang="en-US" sz="40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Policy Needs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4D28B89-B945-4381-8337-331116995574}"/>
              </a:ext>
            </a:extLst>
          </p:cNvPr>
          <p:cNvSpPr/>
          <p:nvPr/>
        </p:nvSpPr>
        <p:spPr>
          <a:xfrm>
            <a:off x="4125682" y="1436918"/>
            <a:ext cx="6553200" cy="4561114"/>
          </a:xfrm>
          <a:custGeom>
            <a:avLst/>
            <a:gdLst>
              <a:gd name="connsiteX0" fmla="*/ 0 w 6553200"/>
              <a:gd name="connsiteY0" fmla="*/ 2280557 h 4561114"/>
              <a:gd name="connsiteX1" fmla="*/ 3276600 w 6553200"/>
              <a:gd name="connsiteY1" fmla="*/ 0 h 4561114"/>
              <a:gd name="connsiteX2" fmla="*/ 6553200 w 6553200"/>
              <a:gd name="connsiteY2" fmla="*/ 2280557 h 4561114"/>
              <a:gd name="connsiteX3" fmla="*/ 3276600 w 6553200"/>
              <a:gd name="connsiteY3" fmla="*/ 4561114 h 4561114"/>
              <a:gd name="connsiteX4" fmla="*/ 0 w 6553200"/>
              <a:gd name="connsiteY4" fmla="*/ 2280557 h 4561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3200" h="4561114" fill="none" extrusionOk="0">
                <a:moveTo>
                  <a:pt x="0" y="2280557"/>
                </a:moveTo>
                <a:cubicBezTo>
                  <a:pt x="334336" y="1060702"/>
                  <a:pt x="1565603" y="-202958"/>
                  <a:pt x="3276600" y="0"/>
                </a:cubicBezTo>
                <a:cubicBezTo>
                  <a:pt x="4983628" y="-15710"/>
                  <a:pt x="6524527" y="1048035"/>
                  <a:pt x="6553200" y="2280557"/>
                </a:cubicBezTo>
                <a:cubicBezTo>
                  <a:pt x="6502407" y="3055694"/>
                  <a:pt x="4985863" y="4700576"/>
                  <a:pt x="3276600" y="4561114"/>
                </a:cubicBezTo>
                <a:cubicBezTo>
                  <a:pt x="1773608" y="4732775"/>
                  <a:pt x="111345" y="3566845"/>
                  <a:pt x="0" y="2280557"/>
                </a:cubicBezTo>
                <a:close/>
              </a:path>
              <a:path w="6553200" h="4561114" stroke="0" extrusionOk="0">
                <a:moveTo>
                  <a:pt x="0" y="2280557"/>
                </a:moveTo>
                <a:cubicBezTo>
                  <a:pt x="-142373" y="933221"/>
                  <a:pt x="1131551" y="125893"/>
                  <a:pt x="3276600" y="0"/>
                </a:cubicBezTo>
                <a:cubicBezTo>
                  <a:pt x="5163042" y="16174"/>
                  <a:pt x="6270773" y="1030020"/>
                  <a:pt x="6553200" y="2280557"/>
                </a:cubicBezTo>
                <a:cubicBezTo>
                  <a:pt x="6319672" y="3768127"/>
                  <a:pt x="5073538" y="4631191"/>
                  <a:pt x="3276600" y="4561114"/>
                </a:cubicBezTo>
                <a:cubicBezTo>
                  <a:pt x="1278163" y="4457806"/>
                  <a:pt x="152298" y="3612843"/>
                  <a:pt x="0" y="2280557"/>
                </a:cubicBezTo>
                <a:close/>
              </a:path>
            </a:pathLst>
          </a:custGeom>
          <a:solidFill>
            <a:srgbClr val="FF0000">
              <a:alpha val="15000"/>
            </a:srgbClr>
          </a:solidFill>
          <a:ln w="444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0" rIns="0" rtlCol="0" anchor="ctr"/>
          <a:lstStyle/>
          <a:p>
            <a:pPr algn="ctr"/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Sources and Methods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0C767D9-B61C-4F41-8143-6EC774224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6056" y="2122715"/>
            <a:ext cx="3135085" cy="3091545"/>
          </a:xfrm>
        </p:spPr>
        <p:txBody>
          <a:bodyPr vert="horz">
            <a:normAutofit/>
          </a:bodyPr>
          <a:lstStyle/>
          <a:p>
            <a:pPr algn="ctr"/>
            <a:r>
              <a:rPr lang="en-US" sz="4800" b="1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Accounts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C6685B7-4D18-4C66-A20D-0A42C1D110B1}"/>
              </a:ext>
            </a:extLst>
          </p:cNvPr>
          <p:cNvSpPr txBox="1">
            <a:spLocks/>
          </p:cNvSpPr>
          <p:nvPr/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kern="12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r>
              <a:rPr lang="en-US"/>
              <a:t>How to compile Regional Account?</a:t>
            </a:r>
          </a:p>
        </p:txBody>
      </p:sp>
    </p:spTree>
    <p:extLst>
      <p:ext uri="{BB962C8B-B14F-4D97-AF65-F5344CB8AC3E}">
        <p14:creationId xmlns:p14="http://schemas.microsoft.com/office/powerpoint/2010/main" val="32075108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EC2FDB9-D5DE-4D22-8034-C2AA1DF0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2939757"/>
            <a:ext cx="9715500" cy="978486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6520002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NA Update Timeline3" id="{7B903F04-7058-4004-802D-FF313020E35E}" vid="{6D7FCEA7-4F05-4536-9E32-980C29518D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C9717E1C14144A678B5BB6ED3A978" ma:contentTypeVersion="13" ma:contentTypeDescription="Create a new document." ma:contentTypeScope="" ma:versionID="7329a12aa77c3c5208e22657b5f34ad9">
  <xsd:schema xmlns:xsd="http://www.w3.org/2001/XMLSchema" xmlns:xs="http://www.w3.org/2001/XMLSchema" xmlns:p="http://schemas.microsoft.com/office/2006/metadata/properties" xmlns:ns2="5f6722c4-4b54-4565-9073-6b2cdb56319d" xmlns:ns3="015a1b56-f9db-44b0-a971-80694ead8fc0" targetNamespace="http://schemas.microsoft.com/office/2006/metadata/properties" ma:root="true" ma:fieldsID="22adb9f34e21f7054d59ce5d922990e6" ns2:_="" ns3:_="">
    <xsd:import namespace="5f6722c4-4b54-4565-9073-6b2cdb56319d"/>
    <xsd:import namespace="015a1b56-f9db-44b0-a971-80694ead8f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722c4-4b54-4565-9073-6b2cdb5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b56-f9db-44b0-a971-80694ead8fc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166740-0800-4276-863D-890290868C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D35DE4-9845-4A93-BA3E-2697CBBBF7BD}"/>
</file>

<file path=customXml/itemProps3.xml><?xml version="1.0" encoding="utf-8"?>
<ds:datastoreItem xmlns:ds="http://schemas.openxmlformats.org/officeDocument/2006/customXml" ds:itemID="{91EC2140-2213-458E-B8F4-AC18575517C2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6b41ce5a-22ff-4aef-bca2-14b56bf0aa25"/>
    <ds:schemaRef ds:uri="http://purl.org/dc/elements/1.1/"/>
    <ds:schemaRef ds:uri="http://schemas.microsoft.com/office/2006/metadata/properties"/>
    <ds:schemaRef ds:uri="http://purl.org/dc/dcmitype/"/>
    <ds:schemaRef ds:uri="4f447018-c40e-40e5-80f8-c919516cf76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SNA Update Timeline3</Template>
  <TotalTime>2012</TotalTime>
  <Words>236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.HelveticaNeueDeskInterface-Regular</vt:lpstr>
      <vt:lpstr>Arial</vt:lpstr>
      <vt:lpstr>Arial Black</vt:lpstr>
      <vt:lpstr>ArialMT</vt:lpstr>
      <vt:lpstr>Calibri</vt:lpstr>
      <vt:lpstr>Calibri Light</vt:lpstr>
      <vt:lpstr>Montserrat</vt:lpstr>
      <vt:lpstr>Roboto</vt:lpstr>
      <vt:lpstr>Symbol</vt:lpstr>
      <vt:lpstr>Wingdings</vt:lpstr>
      <vt:lpstr>Office Theme</vt:lpstr>
      <vt:lpstr>PowerPoint Presentation</vt:lpstr>
      <vt:lpstr>Why do we need Regional Account?</vt:lpstr>
      <vt:lpstr>Developing/Enhancing Regional Account</vt:lpstr>
      <vt:lpstr>How to compile Regional Account?</vt:lpstr>
      <vt:lpstr>Some of the challenges when compiling Regional Account?</vt:lpstr>
      <vt:lpstr>Some of the challenges when compiling Regional Account?</vt:lpstr>
      <vt:lpstr>Regional Accounts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Geßendorfer</dc:creator>
  <cp:lastModifiedBy>Michael Stanger</cp:lastModifiedBy>
  <cp:revision>21</cp:revision>
  <dcterms:created xsi:type="dcterms:W3CDTF">2020-07-07T19:57:36Z</dcterms:created>
  <dcterms:modified xsi:type="dcterms:W3CDTF">2021-07-06T08:13:18Z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0x0101006BDC9717E1C14144A678B5BB6ED3A978</vt:lpwstr>
  </property>
</Properties>
</file>