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6" r:id="rId3"/>
    <p:sldId id="298" r:id="rId4"/>
    <p:sldId id="295" r:id="rId5"/>
    <p:sldId id="257" r:id="rId6"/>
    <p:sldId id="259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83" r:id="rId19"/>
    <p:sldId id="267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2">
          <p15:clr>
            <a:srgbClr val="A4A3A4"/>
          </p15:clr>
        </p15:guide>
        <p15:guide id="2" orient="horz" pos="3714">
          <p15:clr>
            <a:srgbClr val="A4A3A4"/>
          </p15:clr>
        </p15:guide>
        <p15:guide id="3" pos="5427">
          <p15:clr>
            <a:srgbClr val="A4A3A4"/>
          </p15:clr>
        </p15:guide>
        <p15:guide id="4" pos="3157">
          <p15:clr>
            <a:srgbClr val="A4A3A4"/>
          </p15:clr>
        </p15:guide>
        <p15:guide id="5" pos="10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FDE"/>
    <a:srgbClr val="418FDE"/>
    <a:srgbClr val="007096"/>
    <a:srgbClr val="97999B"/>
    <a:srgbClr val="009CA6"/>
    <a:srgbClr val="595959"/>
    <a:srgbClr val="010000"/>
    <a:srgbClr val="2C2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339" autoAdjust="0"/>
  </p:normalViewPr>
  <p:slideViewPr>
    <p:cSldViewPr snapToGrid="0" snapToObjects="1">
      <p:cViewPr varScale="1">
        <p:scale>
          <a:sx n="107" d="100"/>
          <a:sy n="107" d="100"/>
        </p:scale>
        <p:origin x="1050" y="102"/>
      </p:cViewPr>
      <p:guideLst>
        <p:guide orient="horz" pos="1432"/>
        <p:guide orient="horz" pos="3714"/>
        <p:guide pos="5427"/>
        <p:guide pos="3157"/>
        <p:guide pos="10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68B9CA-756C-42D3-9B82-41E527A52D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56499-E6A2-4919-8F8E-98FE42FE56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90E498F-012D-4DEE-9D0D-4FC04DF29DAC}" type="datetime1">
              <a:rPr lang="en-US" altLang="en-US"/>
              <a:pPr>
                <a:defRPr/>
              </a:pPr>
              <a:t>23/01/2019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ED2D5-88D6-4093-9E06-45C83700A1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18A58-10BD-4FA6-A813-3037E9A3A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6A8E64-7BCC-4E49-BD96-D8D2A4E01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F54C4D-2A96-42DF-9700-7A84785DC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B6F87-1A7B-4F4D-B42D-D13B9CD324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9E4D0D9-4EBB-4A7A-97C5-0FA3E5C27762}" type="datetime1">
              <a:rPr lang="en-US" altLang="en-US"/>
              <a:pPr>
                <a:defRPr/>
              </a:pPr>
              <a:t>23/01/2019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9F5A13-0175-4CB2-8C81-04739EE3B3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C78D92-4180-4886-B607-CF44BAD52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4A4DF-96D8-41F8-A961-1C3FE2F165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239BC-8F3C-4A86-8ACE-C22C30FD3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FDAC65-0F8F-4B24-884E-7FD8BD6B6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9FDF57-F00C-4C1B-9BB4-CD20C24067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188" y="3194050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4CA74-1862-4D80-BC78-B4757473F3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85849" y="1376418"/>
            <a:ext cx="7145337" cy="2698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8030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85275" y="1149318"/>
            <a:ext cx="7145912" cy="2564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18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42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BA8960-9839-462D-966C-15EA427AEA4C}"/>
              </a:ext>
            </a:extLst>
          </p:cNvPr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753A2-5472-42FA-A3CA-5F5BF6D9FC95}"/>
              </a:ext>
            </a:extLst>
          </p:cNvPr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1545E910-8410-4B0C-88E0-D92EEE0225D8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FD522-8F85-4B53-902F-D5F160DD41C8}"/>
              </a:ext>
            </a:extLst>
          </p:cNvPr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772353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78928" y="2269987"/>
            <a:ext cx="2676071" cy="3844155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391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980B9A-6EDD-49DE-B77A-4B1FAEAAF4A9}"/>
              </a:ext>
            </a:extLst>
          </p:cNvPr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5BFF5-69E1-46C2-A58C-CB3D10328762}"/>
              </a:ext>
            </a:extLst>
          </p:cNvPr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68994F69-143C-4E40-8166-44F2BB994546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E6B76E-ADA1-4C28-878E-84CE4BB898A3}"/>
              </a:ext>
            </a:extLst>
          </p:cNvPr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79" y="3587965"/>
            <a:ext cx="6971369" cy="2522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1898466"/>
            <a:ext cx="16686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98184" y="1898466"/>
            <a:ext cx="1612434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066643" y="1898466"/>
            <a:ext cx="1519906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483894" y="1898466"/>
            <a:ext cx="16051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17315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B27F0-4DBD-4CB1-8743-E7DEA5A935CC}"/>
              </a:ext>
            </a:extLst>
          </p:cNvPr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816EA-4908-4B42-9942-9C6298D4D02B}"/>
              </a:ext>
            </a:extLst>
          </p:cNvPr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D156B335-029B-4F9E-9597-5E0813884474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212E0-09BC-4547-A3B5-2C393D8BC984}"/>
              </a:ext>
            </a:extLst>
          </p:cNvPr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877" y="1914072"/>
            <a:ext cx="3501106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66377" y="1914072"/>
            <a:ext cx="2984500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6924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AAF83C-A795-493F-8C6D-4EE7BD6E3422}"/>
              </a:ext>
            </a:extLst>
          </p:cNvPr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56EB0-8DEC-4DA4-AC69-47C375F22A6C}"/>
              </a:ext>
            </a:extLst>
          </p:cNvPr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D9927C01-28EB-4FF2-8FC8-222B2E491178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C6794-2919-4978-8243-80220F96319C}"/>
              </a:ext>
            </a:extLst>
          </p:cNvPr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7" y="2233703"/>
            <a:ext cx="3554638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5343071" y="2233613"/>
            <a:ext cx="3208792" cy="38941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69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878F616-E517-4CCA-B10B-F18724DB6DF0}"/>
              </a:ext>
            </a:extLst>
          </p:cNvPr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9C9FD5-9896-40B5-9CC3-E398D1CC73EB}"/>
              </a:ext>
            </a:extLst>
          </p:cNvPr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FD3034EC-E14D-4A4D-A1FB-100362D38767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EAED508-42CE-490F-AC1F-8D2E0B54EADE}"/>
              </a:ext>
            </a:extLst>
          </p:cNvPr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18FD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1EC7B40-54F9-42D3-8C24-82E5AD66C8B4}"/>
              </a:ext>
            </a:extLst>
          </p:cNvPr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18FD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D69DBEB-D070-494D-B1B9-CFEEE3754C20}"/>
              </a:ext>
            </a:extLst>
          </p:cNvPr>
          <p:cNvSpPr/>
          <p:nvPr userDrawn="1"/>
        </p:nvSpPr>
        <p:spPr>
          <a:xfrm rot="10800000">
            <a:off x="4906963" y="2690813"/>
            <a:ext cx="147637" cy="114300"/>
          </a:xfrm>
          <a:prstGeom prst="triangle">
            <a:avLst/>
          </a:prstGeom>
          <a:solidFill>
            <a:srgbClr val="2D2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18FD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C908979-484C-4C78-932B-94567E9D5275}"/>
              </a:ext>
            </a:extLst>
          </p:cNvPr>
          <p:cNvSpPr/>
          <p:nvPr userDrawn="1"/>
        </p:nvSpPr>
        <p:spPr>
          <a:xfrm rot="16200000">
            <a:off x="3881438" y="3009900"/>
            <a:ext cx="147637" cy="112713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18FD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C0789DE-5F7F-4723-83CC-ABA566BA2D7C}"/>
              </a:ext>
            </a:extLst>
          </p:cNvPr>
          <p:cNvSpPr/>
          <p:nvPr userDrawn="1"/>
        </p:nvSpPr>
        <p:spPr>
          <a:xfrm rot="10800000">
            <a:off x="4906963" y="3322638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18FD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5D12090-5F00-4A3E-A267-7A681E8BC864}"/>
              </a:ext>
            </a:extLst>
          </p:cNvPr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18FD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77DFB6A-7CB4-4436-80C0-93346BB4B6F0}"/>
              </a:ext>
            </a:extLst>
          </p:cNvPr>
          <p:cNvSpPr/>
          <p:nvPr userDrawn="1"/>
        </p:nvSpPr>
        <p:spPr>
          <a:xfrm rot="10800000">
            <a:off x="4906963" y="4589463"/>
            <a:ext cx="147637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18FD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5B81A44-22BF-43D8-9950-AAB1F902C649}"/>
              </a:ext>
            </a:extLst>
          </p:cNvPr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18FD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E00AD14-C23E-4579-B080-38AC43016E7D}"/>
              </a:ext>
            </a:extLst>
          </p:cNvPr>
          <p:cNvSpPr/>
          <p:nvPr userDrawn="1"/>
        </p:nvSpPr>
        <p:spPr>
          <a:xfrm rot="10800000">
            <a:off x="261620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18FD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245A46E-9678-46C0-A2DF-E1475DEF554C}"/>
              </a:ext>
            </a:extLst>
          </p:cNvPr>
          <p:cNvSpPr/>
          <p:nvPr userDrawn="1"/>
        </p:nvSpPr>
        <p:spPr>
          <a:xfrm rot="10800000">
            <a:off x="261620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18FD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0D8AA9B-4281-4894-9A13-E54997992886}"/>
              </a:ext>
            </a:extLst>
          </p:cNvPr>
          <p:cNvSpPr/>
          <p:nvPr userDrawn="1"/>
        </p:nvSpPr>
        <p:spPr>
          <a:xfrm rot="10800000">
            <a:off x="709295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18FD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72C3725-6E88-47E5-A625-A57024ABE7F3}"/>
              </a:ext>
            </a:extLst>
          </p:cNvPr>
          <p:cNvSpPr/>
          <p:nvPr userDrawn="1"/>
        </p:nvSpPr>
        <p:spPr>
          <a:xfrm rot="10800000">
            <a:off x="709295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18FD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F314221-5C92-47E9-9E82-FE2F2760D03C}"/>
              </a:ext>
            </a:extLst>
          </p:cNvPr>
          <p:cNvSpPr/>
          <p:nvPr userDrawn="1"/>
        </p:nvSpPr>
        <p:spPr>
          <a:xfrm rot="5400000">
            <a:off x="5822950" y="3009901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18FD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85FC58-5FC6-4CDD-919E-D07E6308C1A6}"/>
              </a:ext>
            </a:extLst>
          </p:cNvPr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5401111"/>
            <a:ext cx="6631660" cy="360000"/>
          </a:xfrm>
          <a:prstGeom prst="rect">
            <a:avLst/>
          </a:prstGeom>
          <a:solidFill>
            <a:srgbClr val="418FDE"/>
          </a:solidFill>
        </p:spPr>
        <p:txBody>
          <a:bodyPr vert="horz" lIns="72000" tIns="36000" rIns="0" bIns="0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6"/>
          </p:nvPr>
        </p:nvSpPr>
        <p:spPr>
          <a:xfrm>
            <a:off x="6089893" y="3524123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27"/>
          </p:nvPr>
        </p:nvSpPr>
        <p:spPr>
          <a:xfrm>
            <a:off x="6089893" y="2889209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28"/>
          </p:nvPr>
        </p:nvSpPr>
        <p:spPr>
          <a:xfrm>
            <a:off x="6089893" y="4155138"/>
            <a:ext cx="2160000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4128429" y="2890838"/>
            <a:ext cx="1596649" cy="359998"/>
          </a:xfrm>
          <a:prstGeom prst="rect">
            <a:avLst/>
          </a:prstGeom>
          <a:solidFill>
            <a:srgbClr val="595959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31"/>
          </p:nvPr>
        </p:nvSpPr>
        <p:spPr>
          <a:xfrm>
            <a:off x="4128429" y="4783876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32"/>
          </p:nvPr>
        </p:nvSpPr>
        <p:spPr>
          <a:xfrm>
            <a:off x="4128429" y="2257870"/>
            <a:ext cx="1596649" cy="359998"/>
          </a:xfrm>
          <a:prstGeom prst="rect">
            <a:avLst/>
          </a:prstGeom>
          <a:solidFill>
            <a:srgbClr val="2D2D70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33"/>
          </p:nvPr>
        </p:nvSpPr>
        <p:spPr>
          <a:xfrm>
            <a:off x="1606550" y="3524123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1606550" y="2889209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35"/>
          </p:nvPr>
        </p:nvSpPr>
        <p:spPr>
          <a:xfrm>
            <a:off x="1606549" y="4155138"/>
            <a:ext cx="2181149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6"/>
          </p:nvPr>
        </p:nvSpPr>
        <p:spPr>
          <a:xfrm>
            <a:off x="4128429" y="4155138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4128429" y="3524123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467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E9D8D2-97AA-4738-A791-E18BB65A1A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11459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18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9744F2-DA2C-4843-AD31-99A86A7ADCBD}"/>
              </a:ext>
            </a:extLst>
          </p:cNvPr>
          <p:cNvSpPr/>
          <p:nvPr userDrawn="1"/>
        </p:nvSpPr>
        <p:spPr>
          <a:xfrm>
            <a:off x="1614488" y="1550988"/>
            <a:ext cx="7529512" cy="180975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EDBDC-BC6C-4D3F-B8FF-9CCCA81B1DE6}"/>
              </a:ext>
            </a:extLst>
          </p:cNvPr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14" y="1016906"/>
            <a:ext cx="6616474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00"/>
              </a:lnSpc>
              <a:defRPr sz="2700" b="1" cap="none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614714" y="2685142"/>
            <a:ext cx="6616474" cy="19503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1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129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11250" y="791035"/>
            <a:ext cx="6624638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2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597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FBB030-971F-4270-A963-F67665C90188}"/>
              </a:ext>
            </a:extLst>
          </p:cNvPr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62157-DF56-4173-B499-20BEA8DEF9DA}"/>
              </a:ext>
            </a:extLst>
          </p:cNvPr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AD127422-4F32-495D-8F22-A074D1CBB9EC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2E0F3-0D9B-4D5F-A362-60544638F06C}"/>
              </a:ext>
            </a:extLst>
          </p:cNvPr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615180" y="2267080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80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0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268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DA5EDE-B9D4-4F5F-B34E-D45EEF5CDDFC}"/>
              </a:ext>
            </a:extLst>
          </p:cNvPr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28CAF-2EEC-499B-9940-D93438EC2ED5}"/>
              </a:ext>
            </a:extLst>
          </p:cNvPr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A1A225FD-1E0B-4B35-80DE-68D3BE052C15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BD82B-BC5D-468A-A973-7D4120ACC2ED}"/>
              </a:ext>
            </a:extLst>
          </p:cNvPr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5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18FDE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31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246601-8B10-4628-B54A-9394FA1533DF}"/>
              </a:ext>
            </a:extLst>
          </p:cNvPr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BA63B-C436-4CAC-88BB-481EF1C56966}"/>
              </a:ext>
            </a:extLst>
          </p:cNvPr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DB626671-F84A-43C8-9D72-224920CF1567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801BD2-ADD7-4738-96E9-9164532071F8}"/>
              </a:ext>
            </a:extLst>
          </p:cNvPr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80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25F000-126D-4446-9D18-A41A87F0A9F3}"/>
              </a:ext>
            </a:extLst>
          </p:cNvPr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D1670-D855-4E6A-B853-9DD8F8A56A5A}"/>
              </a:ext>
            </a:extLst>
          </p:cNvPr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C82A6365-5BC6-485C-8774-682ECE8117A7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DDD92-A31B-4D00-ADBE-B85D29CE3119}"/>
              </a:ext>
            </a:extLst>
          </p:cNvPr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016500" y="2233703"/>
            <a:ext cx="3536949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218995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000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A9521D-64FF-4FB7-9702-1561B6571BB5}"/>
              </a:ext>
            </a:extLst>
          </p:cNvPr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72B19-C5E8-41EC-B508-A61C85603ACD}"/>
              </a:ext>
            </a:extLst>
          </p:cNvPr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613CF2AD-2172-42A0-AAC1-2A98E0F9A600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A770E-39CD-4BF2-92F9-6EF67A810EE7}"/>
              </a:ext>
            </a:extLst>
          </p:cNvPr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6639820" cy="12970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3855358"/>
            <a:ext cx="6639820" cy="2222500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263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5C4A2E-6D07-46A2-817C-FDD3E4846F5A}"/>
              </a:ext>
            </a:extLst>
          </p:cNvPr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31CD6-EF43-4E3E-9975-6697CC0A6BDF}"/>
              </a:ext>
            </a:extLst>
          </p:cNvPr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Page </a:t>
            </a:r>
            <a:fld id="{18A899B0-2C34-4512-9AE2-8311B4B3B3DD}" type="slidenum">
              <a:rPr lang="en-US" altLang="en-US" sz="60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600" b="1">
              <a:solidFill>
                <a:srgbClr val="59595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2FA0D-8BEE-4DFB-BF84-BB4AD35ADA17}"/>
              </a:ext>
            </a:extLst>
          </p:cNvPr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2086429"/>
            <a:ext cx="6639820" cy="3991429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811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5">
            <a:extLst>
              <a:ext uri="{FF2B5EF4-FFF2-40B4-BE49-F238E27FC236}">
                <a16:creationId xmlns:a16="http://schemas.microsoft.com/office/drawing/2014/main" id="{149E2E83-9CE9-4475-8B4E-1573054F6A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085850" y="1376363"/>
            <a:ext cx="7145338" cy="26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Item 4 of the Provisional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C0CD5-B6AC-443C-A0CD-81DE633AB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5850" y="803275"/>
            <a:ext cx="7693025" cy="3460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000" dirty="0">
                <a:ea typeface="ＭＳ Ｐゴシック" charset="-128"/>
              </a:rPr>
              <a:t>Activities implemented in the field of Statistics</a:t>
            </a:r>
          </a:p>
        </p:txBody>
      </p:sp>
      <p:sp>
        <p:nvSpPr>
          <p:cNvPr id="17412" name="Text Placeholder 4">
            <a:extLst>
              <a:ext uri="{FF2B5EF4-FFF2-40B4-BE49-F238E27FC236}">
                <a16:creationId xmlns:a16="http://schemas.microsoft.com/office/drawing/2014/main" id="{8299DB17-E0C4-4C9D-8F5C-7437B8738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085850" y="1149350"/>
            <a:ext cx="7145338" cy="25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5">
            <a:extLst>
              <a:ext uri="{FF2B5EF4-FFF2-40B4-BE49-F238E27FC236}">
                <a16:creationId xmlns:a16="http://schemas.microsoft.com/office/drawing/2014/main" id="{587F7F8F-4D6D-458D-A0D1-07DC2E4789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565150"/>
            <a:ext cx="7464425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(e)	Strengthen partnerships	</a:t>
            </a:r>
          </a:p>
        </p:txBody>
      </p:sp>
      <p:sp>
        <p:nvSpPr>
          <p:cNvPr id="26627" name="Text Placeholder 6">
            <a:extLst>
              <a:ext uri="{FF2B5EF4-FFF2-40B4-BE49-F238E27FC236}">
                <a16:creationId xmlns:a16="http://schemas.microsoft.com/office/drawing/2014/main" id="{C6F2096C-AB17-4046-B3A1-3B9C72F488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614488" y="2266950"/>
            <a:ext cx="6938962" cy="402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LAS: meetings and research material on quarterly SNA</a:t>
            </a:r>
            <a:endParaRPr lang="sk-SK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sk-SK" altLang="en-US" sz="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sk-SK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workshops with AITRS, UNSD, SESRIC, AMF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sk-SK" altLang="en-US" sz="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sk-SK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SEEA and environment stats. including geospatial data with UNSD, UNEP, EEA, LAS, AITRS, Uni</a:t>
            </a: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Malaga</a:t>
            </a:r>
            <a:endParaRPr lang="en-GB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disability statistics with the Washington Group and other partners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meetings/workshops on gender statistics with UNSD, WHO, UN-Women, FAO, ILO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 to the regional WG on employment statistics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5">
            <a:extLst>
              <a:ext uri="{FF2B5EF4-FFF2-40B4-BE49-F238E27FC236}">
                <a16:creationId xmlns:a16="http://schemas.microsoft.com/office/drawing/2014/main" id="{D612FD6A-BF8E-470A-A4AE-42CC5981BC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565150"/>
            <a:ext cx="7464425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	Support in economic statistics infrastructure, trade in services statistics	 &amp; use of business registers</a:t>
            </a:r>
          </a:p>
        </p:txBody>
      </p:sp>
      <p:sp>
        <p:nvSpPr>
          <p:cNvPr id="17411" name="Text Placeholder 6">
            <a:extLst>
              <a:ext uri="{FF2B5EF4-FFF2-40B4-BE49-F238E27FC236}">
                <a16:creationId xmlns:a16="http://schemas.microsoft.com/office/drawing/2014/main" id="{879D443B-0784-487A-9657-48676A5124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614488" y="2266950"/>
            <a:ext cx="6938962" cy="402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and regional workshops on international trade in services – with WTO, UNCTAD, AMF, UNSD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study aimed at familiarising experts in NSOs with statistical business registers – aspects of legislation, coordination, linkages, etc.</a:t>
            </a:r>
          </a:p>
          <a:p>
            <a:pPr marL="5715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5">
            <a:extLst>
              <a:ext uri="{FF2B5EF4-FFF2-40B4-BE49-F238E27FC236}">
                <a16:creationId xmlns:a16="http://schemas.microsoft.com/office/drawing/2014/main" id="{DC12DF3D-9A9D-499C-B4F4-939D08F8C4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565150"/>
            <a:ext cx="7464425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(g)	Arab framework of SDG indicators</a:t>
            </a:r>
          </a:p>
        </p:txBody>
      </p:sp>
      <p:sp>
        <p:nvSpPr>
          <p:cNvPr id="17411" name="Text Placeholder 6">
            <a:extLst>
              <a:ext uri="{FF2B5EF4-FFF2-40B4-BE49-F238E27FC236}">
                <a16:creationId xmlns:a16="http://schemas.microsoft.com/office/drawing/2014/main" id="{879D443B-0784-487A-9657-48676A5124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614488" y="2266950"/>
            <a:ext cx="6938962" cy="402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the first draft of the Arab framework	 - assessment of data availability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 draft framework for disability statistics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an implementation framework for the environment dimension</a:t>
            </a:r>
          </a:p>
          <a:p>
            <a:pPr marL="5715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5">
            <a:extLst>
              <a:ext uri="{FF2B5EF4-FFF2-40B4-BE49-F238E27FC236}">
                <a16:creationId xmlns:a16="http://schemas.microsoft.com/office/drawing/2014/main" id="{08C01424-016F-442C-83EF-E82047FE1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565150"/>
            <a:ext cx="7464425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(h)	Regional Action Plan</a:t>
            </a:r>
          </a:p>
        </p:txBody>
      </p:sp>
      <p:sp>
        <p:nvSpPr>
          <p:cNvPr id="17411" name="Text Placeholder 6">
            <a:extLst>
              <a:ext uri="{FF2B5EF4-FFF2-40B4-BE49-F238E27FC236}">
                <a16:creationId xmlns:a16="http://schemas.microsoft.com/office/drawing/2014/main" id="{879D443B-0784-487A-9657-48676A5124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614488" y="2266950"/>
            <a:ext cx="6938962" cy="402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the Arab Regional Action Plan for Sustainable Development Data with its six strategic areas. </a:t>
            </a:r>
            <a:b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E/ESCWA/C.1/2019/5-E/ESCWA/EC.5/2018/6/Rev.1</a:t>
            </a:r>
            <a:br>
              <a:rPr lang="en-GB" altLang="en-US" sz="20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E/ESCWA/C.1/2019/5</a:t>
            </a:r>
            <a:endParaRPr lang="en-GB" altLang="en-US" sz="2000" b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5">
            <a:extLst>
              <a:ext uri="{FF2B5EF4-FFF2-40B4-BE49-F238E27FC236}">
                <a16:creationId xmlns:a16="http://schemas.microsoft.com/office/drawing/2014/main" id="{BA1361F5-F452-4202-A934-5AFF5A6D8F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565150"/>
            <a:ext cx="7464425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	Official websites of NSOs for obtaining data</a:t>
            </a:r>
          </a:p>
        </p:txBody>
      </p:sp>
      <p:sp>
        <p:nvSpPr>
          <p:cNvPr id="30723" name="Text Placeholder 6">
            <a:extLst>
              <a:ext uri="{FF2B5EF4-FFF2-40B4-BE49-F238E27FC236}">
                <a16:creationId xmlns:a16="http://schemas.microsoft.com/office/drawing/2014/main" id="{4E5693BA-D2B3-4872-870A-CC6C584A26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614488" y="2266950"/>
            <a:ext cx="7272337" cy="402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ESCWA statistical database from national sources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 gender statistics booklet based on national data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“Arab disability statistics in numbers 2017” from national data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availability of national data for the SDG indicators framework (Tier I and Tier II)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“Arab Society: A compendium of social statistics 2017” based on national data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5">
            <a:extLst>
              <a:ext uri="{FF2B5EF4-FFF2-40B4-BE49-F238E27FC236}">
                <a16:creationId xmlns:a16="http://schemas.microsoft.com/office/drawing/2014/main" id="{249898C8-DCD1-44BF-AE06-B12EDB18AF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565150"/>
            <a:ext cx="7464425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(j)	Support countries in SDG related statistics on environment and natural resources</a:t>
            </a:r>
          </a:p>
        </p:txBody>
      </p:sp>
      <p:sp>
        <p:nvSpPr>
          <p:cNvPr id="31747" name="Text Placeholder 6">
            <a:extLst>
              <a:ext uri="{FF2B5EF4-FFF2-40B4-BE49-F238E27FC236}">
                <a16:creationId xmlns:a16="http://schemas.microsoft.com/office/drawing/2014/main" id="{426FCF7C-D6EC-4215-905A-4B7902154D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614488" y="2266950"/>
            <a:ext cx="7272337" cy="402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E-training session on the Central Framework of SEEA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on contemporary approaches to environment statistics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5">
            <a:extLst>
              <a:ext uri="{FF2B5EF4-FFF2-40B4-BE49-F238E27FC236}">
                <a16:creationId xmlns:a16="http://schemas.microsoft.com/office/drawing/2014/main" id="{8EC99FA3-1385-4DEF-8244-1A7F4B66C6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565150"/>
            <a:ext cx="7464425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(k)	Develop methodologies for statistics production in crisis-affected countries.</a:t>
            </a:r>
          </a:p>
        </p:txBody>
      </p:sp>
      <p:sp>
        <p:nvSpPr>
          <p:cNvPr id="32771" name="Text Placeholder 6">
            <a:extLst>
              <a:ext uri="{FF2B5EF4-FFF2-40B4-BE49-F238E27FC236}">
                <a16:creationId xmlns:a16="http://schemas.microsoft.com/office/drawing/2014/main" id="{C1E2BB78-81B7-49E1-8965-AA4B6439F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614488" y="2266950"/>
            <a:ext cx="7272337" cy="402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 and Workshops on alternative ways of conducting census / surveys of population and housing facilities</a:t>
            </a:r>
          </a:p>
          <a:p>
            <a:pPr marL="361950" lvl="2">
              <a:spcBef>
                <a:spcPct val="0"/>
              </a:spcBef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Iraq, Libya, Sudan, Syria, Yemen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 of capacity development for the Syrian Arab Republic (with UNFPA)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workshop for Libya on disability statistics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 services and a consultative meeting on planning a survey of humanitarian needs - Yemen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5">
            <a:extLst>
              <a:ext uri="{FF2B5EF4-FFF2-40B4-BE49-F238E27FC236}">
                <a16:creationId xmlns:a16="http://schemas.microsoft.com/office/drawing/2014/main" id="{06941407-07CB-4FD1-925A-DC2E7623A4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565150"/>
            <a:ext cx="7464425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(l)	Transformative agenda for official statistics in the Arab region</a:t>
            </a:r>
          </a:p>
        </p:txBody>
      </p:sp>
      <p:sp>
        <p:nvSpPr>
          <p:cNvPr id="33795" name="Text Placeholder 6">
            <a:extLst>
              <a:ext uri="{FF2B5EF4-FFF2-40B4-BE49-F238E27FC236}">
                <a16:creationId xmlns:a16="http://schemas.microsoft.com/office/drawing/2014/main" id="{D2A1376A-C746-4227-90B1-20C73945F0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614488" y="2266950"/>
            <a:ext cx="7272337" cy="402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a Big Data Team at ESCWA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on the use of geospatial information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UN-GGIM Arab states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ESCWA Online Statistical Information System and ESCWA Data Portal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GB" altLang="en-US" sz="20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0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plarrform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5">
            <a:extLst>
              <a:ext uri="{FF2B5EF4-FFF2-40B4-BE49-F238E27FC236}">
                <a16:creationId xmlns:a16="http://schemas.microsoft.com/office/drawing/2014/main" id="{EE3D77B1-8662-4716-A183-520BB0C8C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885825"/>
            <a:ext cx="6937375" cy="881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Action by the Statistical Committee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Text Placeholder 6">
            <a:extLst>
              <a:ext uri="{FF2B5EF4-FFF2-40B4-BE49-F238E27FC236}">
                <a16:creationId xmlns:a16="http://schemas.microsoft.com/office/drawing/2014/main" id="{60E99A6F-D6B7-4676-83DA-04E58DF86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614488" y="2266950"/>
            <a:ext cx="6938962" cy="402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en-GB" altLang="en-US" cap="none">
                <a:latin typeface="Arial" panose="020B0604020202020204" pitchFamily="34" charset="0"/>
                <a:cs typeface="Arial" panose="020B0604020202020204" pitchFamily="34" charset="0"/>
              </a:rPr>
              <a:t>To take note of the report and review measures taken </a:t>
            </a:r>
          </a:p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1">
            <a:extLst>
              <a:ext uri="{FF2B5EF4-FFF2-40B4-BE49-F238E27FC236}">
                <a16:creationId xmlns:a16="http://schemas.microsoft.com/office/drawing/2014/main" id="{BBE6DE16-6133-453F-907E-1D4318021A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096963" y="1146175"/>
            <a:ext cx="7134225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cap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2">
            <a:extLst>
              <a:ext uri="{FF2B5EF4-FFF2-40B4-BE49-F238E27FC236}">
                <a16:creationId xmlns:a16="http://schemas.microsoft.com/office/drawing/2014/main" id="{EBAEA55F-EB3C-4358-9686-2A1C1F92877F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1614488" y="552450"/>
            <a:ext cx="7529512" cy="79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Statistics related activities of ESCWA</a:t>
            </a:r>
          </a:p>
          <a:p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better data for better evidence-based policymaking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1798FC-DDA3-4E91-B091-1FFF3CD04B49}"/>
              </a:ext>
            </a:extLst>
          </p:cNvPr>
          <p:cNvSpPr/>
          <p:nvPr/>
        </p:nvSpPr>
        <p:spPr>
          <a:xfrm>
            <a:off x="1289050" y="1854200"/>
            <a:ext cx="3649663" cy="3421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Capacity Development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76166E-ED79-421A-98CC-C6BF441C7C22}"/>
              </a:ext>
            </a:extLst>
          </p:cNvPr>
          <p:cNvSpPr/>
          <p:nvPr/>
        </p:nvSpPr>
        <p:spPr>
          <a:xfrm>
            <a:off x="1085850" y="1711325"/>
            <a:ext cx="2214563" cy="862013"/>
          </a:xfrm>
          <a:prstGeom prst="ellipse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Guidelines</a:t>
            </a:r>
            <a:br>
              <a:rPr lang="en-GB" sz="20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Handbooks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4D9F53-4508-4B0F-9E12-012CA2719EE4}"/>
              </a:ext>
            </a:extLst>
          </p:cNvPr>
          <p:cNvSpPr/>
          <p:nvPr/>
        </p:nvSpPr>
        <p:spPr>
          <a:xfrm>
            <a:off x="26988" y="2613025"/>
            <a:ext cx="2214562" cy="935038"/>
          </a:xfrm>
          <a:prstGeom prst="ellipse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Training workshops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D15716-293D-4797-81BB-5EEF7BE4DF17}"/>
              </a:ext>
            </a:extLst>
          </p:cNvPr>
          <p:cNvSpPr/>
          <p:nvPr/>
        </p:nvSpPr>
        <p:spPr>
          <a:xfrm>
            <a:off x="538163" y="4100513"/>
            <a:ext cx="2212975" cy="862012"/>
          </a:xfrm>
          <a:prstGeom prst="ellipse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Advisory services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F3CD32-FAC5-4AC0-9E41-0175B8F319AD}"/>
              </a:ext>
            </a:extLst>
          </p:cNvPr>
          <p:cNvSpPr/>
          <p:nvPr/>
        </p:nvSpPr>
        <p:spPr>
          <a:xfrm>
            <a:off x="282575" y="3386138"/>
            <a:ext cx="1889125" cy="636587"/>
          </a:xfrm>
          <a:prstGeom prst="ellipse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E-Learning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79C379-9977-4ADF-82D6-F3513E08E21F}"/>
              </a:ext>
            </a:extLst>
          </p:cNvPr>
          <p:cNvSpPr/>
          <p:nvPr/>
        </p:nvSpPr>
        <p:spPr>
          <a:xfrm>
            <a:off x="5299075" y="2398713"/>
            <a:ext cx="3455988" cy="22891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en-GB" sz="2800" b="1" dirty="0">
                <a:solidFill>
                  <a:schemeClr val="accent6"/>
                </a:solidFill>
              </a:rPr>
              <a:t>Data collection</a:t>
            </a:r>
          </a:p>
          <a:p>
            <a:pPr algn="ctr">
              <a:lnSpc>
                <a:spcPct val="85000"/>
              </a:lnSpc>
              <a:defRPr/>
            </a:pPr>
            <a:r>
              <a:rPr lang="en-GB" sz="2800" b="1" dirty="0">
                <a:solidFill>
                  <a:schemeClr val="accent6"/>
                </a:solidFill>
              </a:rPr>
              <a:t>&amp; publishing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67FA3AB4-6C99-4E3B-93F4-3B56870FC3D8}"/>
              </a:ext>
            </a:extLst>
          </p:cNvPr>
          <p:cNvSpPr/>
          <p:nvPr/>
        </p:nvSpPr>
        <p:spPr>
          <a:xfrm rot="21236626">
            <a:off x="4090988" y="3433763"/>
            <a:ext cx="1831975" cy="1104900"/>
          </a:xfrm>
          <a:prstGeom prst="leftArrow">
            <a:avLst>
              <a:gd name="adj1" fmla="val 50000"/>
              <a:gd name="adj2" fmla="val 3167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accent6"/>
                </a:solidFill>
              </a:rPr>
              <a:t>Knowledge of national data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FA1C80-DCDA-4778-99BA-36464C8116E0}"/>
              </a:ext>
            </a:extLst>
          </p:cNvPr>
          <p:cNvSpPr/>
          <p:nvPr/>
        </p:nvSpPr>
        <p:spPr>
          <a:xfrm>
            <a:off x="4075113" y="5160963"/>
            <a:ext cx="3467100" cy="9604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Coordination </a:t>
            </a:r>
            <a:b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&amp; partnership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FB41443C-45C2-4BED-87D7-41A67FEA1C7B}"/>
              </a:ext>
            </a:extLst>
          </p:cNvPr>
          <p:cNvSpPr/>
          <p:nvPr/>
        </p:nvSpPr>
        <p:spPr>
          <a:xfrm rot="2099303">
            <a:off x="3240088" y="4491038"/>
            <a:ext cx="1524000" cy="1104900"/>
          </a:xfrm>
          <a:prstGeom prst="leftArrow">
            <a:avLst>
              <a:gd name="adj1" fmla="val 50000"/>
              <a:gd name="adj2" fmla="val 3167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Increased impact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7D35B0D-2813-49CB-957B-A44061241CD0}"/>
              </a:ext>
            </a:extLst>
          </p:cNvPr>
          <p:cNvSpPr/>
          <p:nvPr/>
        </p:nvSpPr>
        <p:spPr>
          <a:xfrm rot="18531974">
            <a:off x="6519069" y="4218782"/>
            <a:ext cx="1793875" cy="960437"/>
          </a:xfrm>
          <a:prstGeom prst="rightArrow">
            <a:avLst>
              <a:gd name="adj1" fmla="val 50000"/>
              <a:gd name="adj2" fmla="val 4345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Data sharing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521BA4-09FF-49F4-A6DF-ABE4E2203DCE}"/>
              </a:ext>
            </a:extLst>
          </p:cNvPr>
          <p:cNvSpPr/>
          <p:nvPr/>
        </p:nvSpPr>
        <p:spPr>
          <a:xfrm>
            <a:off x="5535613" y="1916113"/>
            <a:ext cx="2098675" cy="636587"/>
          </a:xfrm>
          <a:prstGeom prst="ellipse">
            <a:avLst/>
          </a:prstGeom>
          <a:solidFill>
            <a:schemeClr val="accent6">
              <a:lumMod val="20000"/>
              <a:lumOff val="80000"/>
              <a:alpha val="4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accent6"/>
                </a:solidFill>
                <a:cs typeface="Arial" panose="020B0604020202020204" pitchFamily="34" charset="0"/>
              </a:rPr>
              <a:t>Publications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9818A9-DAE6-4CCE-8FF7-E28C82012ECA}"/>
              </a:ext>
            </a:extLst>
          </p:cNvPr>
          <p:cNvSpPr/>
          <p:nvPr/>
        </p:nvSpPr>
        <p:spPr>
          <a:xfrm>
            <a:off x="7027863" y="2187575"/>
            <a:ext cx="1687512" cy="636588"/>
          </a:xfrm>
          <a:prstGeom prst="ellipse">
            <a:avLst/>
          </a:prstGeom>
          <a:solidFill>
            <a:schemeClr val="accent6">
              <a:lumMod val="20000"/>
              <a:lumOff val="80000"/>
              <a:alpha val="4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accent6"/>
                </a:solidFill>
                <a:cs typeface="Arial" panose="020B0604020202020204" pitchFamily="34" charset="0"/>
              </a:rPr>
              <a:t>Database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BB3BAFF-7F7D-4974-B79E-E5DB5681F841}"/>
              </a:ext>
            </a:extLst>
          </p:cNvPr>
          <p:cNvSpPr/>
          <p:nvPr/>
        </p:nvSpPr>
        <p:spPr>
          <a:xfrm>
            <a:off x="7820025" y="2613025"/>
            <a:ext cx="1250950" cy="636588"/>
          </a:xfrm>
          <a:prstGeom prst="ellipse">
            <a:avLst/>
          </a:prstGeom>
          <a:solidFill>
            <a:schemeClr val="accent6">
              <a:lumMod val="20000"/>
              <a:lumOff val="80000"/>
              <a:alpha val="4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accent6"/>
                </a:solidFill>
                <a:cs typeface="Arial" panose="020B0604020202020204" pitchFamily="34" charset="0"/>
              </a:rPr>
              <a:t>Data Portal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7D229B4-434A-45C1-9882-1C95DC3CDEC3}"/>
              </a:ext>
            </a:extLst>
          </p:cNvPr>
          <p:cNvSpPr/>
          <p:nvPr/>
        </p:nvSpPr>
        <p:spPr>
          <a:xfrm rot="516342">
            <a:off x="3751263" y="2490788"/>
            <a:ext cx="2101850" cy="1089025"/>
          </a:xfrm>
          <a:prstGeom prst="rightArrow">
            <a:avLst>
              <a:gd name="adj1" fmla="val 50000"/>
              <a:gd name="adj2" fmla="val 4345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Improved data production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290498-AF15-43EC-A922-B0983549D620}"/>
              </a:ext>
            </a:extLst>
          </p:cNvPr>
          <p:cNvSpPr/>
          <p:nvPr/>
        </p:nvSpPr>
        <p:spPr>
          <a:xfrm>
            <a:off x="3552825" y="5897563"/>
            <a:ext cx="1604963" cy="636587"/>
          </a:xfrm>
          <a:prstGeom prst="ellipse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rgbClr val="0070C0"/>
                </a:solidFill>
                <a:cs typeface="Arial" panose="020B0604020202020204" pitchFamily="34" charset="0"/>
              </a:rPr>
              <a:t>Regional</a:t>
            </a:r>
            <a:br>
              <a:rPr lang="en-GB" sz="20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0070C0"/>
                </a:solidFill>
                <a:cs typeface="Arial" panose="020B0604020202020204" pitchFamily="34" charset="0"/>
              </a:rPr>
              <a:t>RCM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F238005-FD61-4B1A-8438-F2ECBBA674B1}"/>
              </a:ext>
            </a:extLst>
          </p:cNvPr>
          <p:cNvSpPr/>
          <p:nvPr/>
        </p:nvSpPr>
        <p:spPr>
          <a:xfrm>
            <a:off x="4979988" y="5991225"/>
            <a:ext cx="1604962" cy="636588"/>
          </a:xfrm>
          <a:prstGeom prst="ellipse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rgbClr val="0070C0"/>
                </a:solidFill>
                <a:cs typeface="Arial" panose="020B0604020202020204" pitchFamily="34" charset="0"/>
              </a:rPr>
              <a:t>National</a:t>
            </a:r>
            <a:br>
              <a:rPr lang="en-GB" sz="20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0070C0"/>
                </a:solidFill>
                <a:cs typeface="Arial" panose="020B0604020202020204" pitchFamily="34" charset="0"/>
              </a:rPr>
              <a:t>UNCTs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B47D60-0093-4B30-A400-AB11626CD40C}"/>
              </a:ext>
            </a:extLst>
          </p:cNvPr>
          <p:cNvSpPr/>
          <p:nvPr/>
        </p:nvSpPr>
        <p:spPr>
          <a:xfrm>
            <a:off x="6437313" y="5853113"/>
            <a:ext cx="1604962" cy="636587"/>
          </a:xfrm>
          <a:prstGeom prst="ellipse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rgbClr val="0070C0"/>
                </a:solidFill>
                <a:cs typeface="Arial" panose="020B0604020202020204" pitchFamily="34" charset="0"/>
              </a:rPr>
              <a:t>Global</a:t>
            </a:r>
            <a:br>
              <a:rPr lang="en-GB" sz="20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0070C0"/>
                </a:solidFill>
                <a:cs typeface="Arial" panose="020B0604020202020204" pitchFamily="34" charset="0"/>
              </a:rPr>
              <a:t>CCSA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199C86-C952-4B24-946F-4AB05DE30C4E}"/>
              </a:ext>
            </a:extLst>
          </p:cNvPr>
          <p:cNvSpPr/>
          <p:nvPr/>
        </p:nvSpPr>
        <p:spPr>
          <a:xfrm>
            <a:off x="1174750" y="5038725"/>
            <a:ext cx="2205038" cy="862013"/>
          </a:xfrm>
          <a:prstGeom prst="ellipse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South-South 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19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5">
            <a:extLst>
              <a:ext uri="{FF2B5EF4-FFF2-40B4-BE49-F238E27FC236}">
                <a16:creationId xmlns:a16="http://schemas.microsoft.com/office/drawing/2014/main" id="{FE88390F-6190-4851-9CDB-9F3550AF69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565150"/>
            <a:ext cx="7529512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coherent work programme</a:t>
            </a:r>
          </a:p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2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from different sources – focused on one goal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8AFDB0-E580-484A-A578-19B61828698B}"/>
              </a:ext>
            </a:extLst>
          </p:cNvPr>
          <p:cNvGrpSpPr>
            <a:grpSpLocks/>
          </p:cNvGrpSpPr>
          <p:nvPr/>
        </p:nvGrpSpPr>
        <p:grpSpPr bwMode="auto">
          <a:xfrm>
            <a:off x="65088" y="2082800"/>
            <a:ext cx="3927475" cy="1287463"/>
            <a:chOff x="65087" y="2082284"/>
            <a:chExt cx="3928013" cy="1287249"/>
          </a:xfrm>
        </p:grpSpPr>
        <p:sp>
          <p:nvSpPr>
            <p:cNvPr id="19483" name="TextBox 1">
              <a:extLst>
                <a:ext uri="{FF2B5EF4-FFF2-40B4-BE49-F238E27FC236}">
                  <a16:creationId xmlns:a16="http://schemas.microsoft.com/office/drawing/2014/main" id="{B6CA3B5A-29F4-418D-B40C-7AA02527C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87" y="2082284"/>
              <a:ext cx="31714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>
                  <a:solidFill>
                    <a:schemeClr val="accent1"/>
                  </a:solidFill>
                </a:rPr>
                <a:t>Budget sources</a:t>
              </a:r>
            </a:p>
          </p:txBody>
        </p:sp>
        <p:grpSp>
          <p:nvGrpSpPr>
            <p:cNvPr id="19484" name="Group 44">
              <a:extLst>
                <a:ext uri="{FF2B5EF4-FFF2-40B4-BE49-F238E27FC236}">
                  <a16:creationId xmlns:a16="http://schemas.microsoft.com/office/drawing/2014/main" id="{ADB0AD3A-A4B6-49EF-8247-983E5D690D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569" y="2652015"/>
              <a:ext cx="3861531" cy="717518"/>
              <a:chOff x="131569" y="2652015"/>
              <a:chExt cx="3861531" cy="717518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F577AC84-FEE7-4311-9000-7F68C147A98A}"/>
                  </a:ext>
                </a:extLst>
              </p:cNvPr>
              <p:cNvSpPr/>
              <p:nvPr/>
            </p:nvSpPr>
            <p:spPr>
              <a:xfrm>
                <a:off x="131771" y="2652102"/>
                <a:ext cx="944691" cy="71743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RB 22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D3EDFCA-2869-4B5D-AB44-935E54ED4368}"/>
                  </a:ext>
                </a:extLst>
              </p:cNvPr>
              <p:cNvSpPr/>
              <p:nvPr/>
            </p:nvSpPr>
            <p:spPr>
              <a:xfrm>
                <a:off x="1147910" y="2652102"/>
                <a:ext cx="2845190" cy="71743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Economic and Social </a:t>
                </a:r>
                <a:r>
                  <a:rPr lang="en-GB" sz="20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Dvlp</a:t>
                </a:r>
                <a:r>
                  <a:rPr lang="en-GB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. in Western Asia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6DE82C-040A-4A81-BC78-751B9C6A7D4D}"/>
              </a:ext>
            </a:extLst>
          </p:cNvPr>
          <p:cNvGrpSpPr>
            <a:grpSpLocks/>
          </p:cNvGrpSpPr>
          <p:nvPr/>
        </p:nvGrpSpPr>
        <p:grpSpPr bwMode="auto">
          <a:xfrm>
            <a:off x="131763" y="3475038"/>
            <a:ext cx="3860800" cy="717550"/>
            <a:chOff x="131569" y="3474958"/>
            <a:chExt cx="3861531" cy="71751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A833B41-3185-4204-9B53-446D062A3F63}"/>
                </a:ext>
              </a:extLst>
            </p:cNvPr>
            <p:cNvSpPr/>
            <p:nvPr/>
          </p:nvSpPr>
          <p:spPr>
            <a:xfrm>
              <a:off x="131569" y="3474958"/>
              <a:ext cx="944741" cy="7175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accent1">
                      <a:lumMod val="50000"/>
                    </a:schemeClr>
                  </a:solidFill>
                </a:rPr>
                <a:t>RB 23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4B42F0-976F-4FC4-A05E-BB82BF2D528A}"/>
                </a:ext>
              </a:extLst>
            </p:cNvPr>
            <p:cNvSpPr/>
            <p:nvPr/>
          </p:nvSpPr>
          <p:spPr>
            <a:xfrm>
              <a:off x="1147761" y="3474958"/>
              <a:ext cx="2845339" cy="7175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accent1">
                      <a:lumMod val="50000"/>
                    </a:schemeClr>
                  </a:solidFill>
                </a:rPr>
                <a:t>Regular Programme of Technical Cooperation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74ACCD4-E860-46D3-AAC4-FE757DA07DAE}"/>
              </a:ext>
            </a:extLst>
          </p:cNvPr>
          <p:cNvGrpSpPr>
            <a:grpSpLocks/>
          </p:cNvGrpSpPr>
          <p:nvPr/>
        </p:nvGrpSpPr>
        <p:grpSpPr bwMode="auto">
          <a:xfrm>
            <a:off x="131763" y="4297363"/>
            <a:ext cx="3860800" cy="717550"/>
            <a:chOff x="131569" y="4297901"/>
            <a:chExt cx="3861531" cy="71751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7A522E4-63B3-48F5-9587-2B25FB2027A4}"/>
                </a:ext>
              </a:extLst>
            </p:cNvPr>
            <p:cNvSpPr/>
            <p:nvPr/>
          </p:nvSpPr>
          <p:spPr>
            <a:xfrm>
              <a:off x="131569" y="4297901"/>
              <a:ext cx="944741" cy="7175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RB 36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B706513-AA53-4786-BB21-770510D32C22}"/>
                </a:ext>
              </a:extLst>
            </p:cNvPr>
            <p:cNvSpPr/>
            <p:nvPr/>
          </p:nvSpPr>
          <p:spPr>
            <a:xfrm>
              <a:off x="1147761" y="4297901"/>
              <a:ext cx="2845339" cy="7175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Development Account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867FC55-FFE9-466D-930E-24D5630C0CAD}"/>
              </a:ext>
            </a:extLst>
          </p:cNvPr>
          <p:cNvGrpSpPr>
            <a:grpSpLocks/>
          </p:cNvGrpSpPr>
          <p:nvPr/>
        </p:nvGrpSpPr>
        <p:grpSpPr bwMode="auto">
          <a:xfrm>
            <a:off x="131763" y="5121275"/>
            <a:ext cx="3860800" cy="717550"/>
            <a:chOff x="131569" y="5120844"/>
            <a:chExt cx="3861531" cy="7175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800C803-1BEF-4640-A8C7-38F4CB46F33B}"/>
                </a:ext>
              </a:extLst>
            </p:cNvPr>
            <p:cNvSpPr/>
            <p:nvPr/>
          </p:nvSpPr>
          <p:spPr>
            <a:xfrm>
              <a:off x="131569" y="5120844"/>
              <a:ext cx="944741" cy="71751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accent3">
                      <a:lumMod val="75000"/>
                    </a:schemeClr>
                  </a:solidFill>
                </a:rPr>
                <a:t>XB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8FDC38F-25EE-409D-BC03-D17D874887FC}"/>
                </a:ext>
              </a:extLst>
            </p:cNvPr>
            <p:cNvSpPr/>
            <p:nvPr/>
          </p:nvSpPr>
          <p:spPr>
            <a:xfrm>
              <a:off x="1147761" y="5120844"/>
              <a:ext cx="2845339" cy="71751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accent3">
                      <a:lumMod val="75000"/>
                    </a:schemeClr>
                  </a:solidFill>
                </a:rPr>
                <a:t>Extrabudgetary projects</a:t>
              </a:r>
              <a:br>
                <a:rPr lang="en-GB" sz="2000" b="1" dirty="0">
                  <a:solidFill>
                    <a:schemeClr val="accent3">
                      <a:lumMod val="75000"/>
                    </a:schemeClr>
                  </a:solidFill>
                </a:rPr>
              </a:br>
              <a:r>
                <a:rPr lang="en-GB" sz="2000" b="1" dirty="0">
                  <a:solidFill>
                    <a:schemeClr val="accent3">
                      <a:lumMod val="75000"/>
                    </a:schemeClr>
                  </a:solidFill>
                </a:rPr>
                <a:t>(e.g. ICP, …)</a:t>
              </a:r>
            </a:p>
          </p:txBody>
        </p:sp>
      </p:grpSp>
      <p:grpSp>
        <p:nvGrpSpPr>
          <p:cNvPr id="19463" name="Group 48">
            <a:extLst>
              <a:ext uri="{FF2B5EF4-FFF2-40B4-BE49-F238E27FC236}">
                <a16:creationId xmlns:a16="http://schemas.microsoft.com/office/drawing/2014/main" id="{DE56BEF8-8EA5-41DA-9FB9-EA511D8F4387}"/>
              </a:ext>
            </a:extLst>
          </p:cNvPr>
          <p:cNvGrpSpPr>
            <a:grpSpLocks/>
          </p:cNvGrpSpPr>
          <p:nvPr/>
        </p:nvGrpSpPr>
        <p:grpSpPr bwMode="auto">
          <a:xfrm>
            <a:off x="5888038" y="2078038"/>
            <a:ext cx="3243262" cy="3760787"/>
            <a:chOff x="5887680" y="2078780"/>
            <a:chExt cx="3243857" cy="3759582"/>
          </a:xfrm>
        </p:grpSpPr>
        <p:sp>
          <p:nvSpPr>
            <p:cNvPr id="19473" name="TextBox 4">
              <a:extLst>
                <a:ext uri="{FF2B5EF4-FFF2-40B4-BE49-F238E27FC236}">
                  <a16:creationId xmlns:a16="http://schemas.microsoft.com/office/drawing/2014/main" id="{1075FBC1-29A7-475C-861B-D480AAA26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7680" y="2078780"/>
              <a:ext cx="32438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>
                  <a:solidFill>
                    <a:schemeClr val="accent1"/>
                  </a:solidFill>
                </a:rPr>
                <a:t>Work programme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BF9860A-44C9-4B87-8977-2312234A4F06}"/>
                </a:ext>
              </a:extLst>
            </p:cNvPr>
            <p:cNvSpPr/>
            <p:nvPr/>
          </p:nvSpPr>
          <p:spPr>
            <a:xfrm>
              <a:off x="6643469" y="2651683"/>
              <a:ext cx="2267366" cy="154096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accent2">
                      <a:lumMod val="50000"/>
                    </a:schemeClr>
                  </a:solidFill>
                </a:rPr>
                <a:t>Capacity Development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BC159C5-CE78-46F1-8A41-93FDD80350C9}"/>
                </a:ext>
              </a:extLst>
            </p:cNvPr>
            <p:cNvSpPr/>
            <p:nvPr/>
          </p:nvSpPr>
          <p:spPr>
            <a:xfrm>
              <a:off x="6643469" y="4297394"/>
              <a:ext cx="2267366" cy="108391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accent6"/>
                  </a:solidFill>
                </a:rPr>
                <a:t>Data production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03D94E-F926-4E28-9DC6-12D2AC184AC5}"/>
                </a:ext>
              </a:extLst>
            </p:cNvPr>
            <p:cNvSpPr/>
            <p:nvPr/>
          </p:nvSpPr>
          <p:spPr>
            <a:xfrm>
              <a:off x="6643469" y="5468594"/>
              <a:ext cx="2267366" cy="3697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accent1">
                      <a:lumMod val="50000"/>
                    </a:schemeClr>
                  </a:solidFill>
                </a:rPr>
                <a:t>Coordination</a:t>
              </a:r>
            </a:p>
          </p:txBody>
        </p:sp>
      </p:grpSp>
      <p:grpSp>
        <p:nvGrpSpPr>
          <p:cNvPr id="17438" name="Group 17437">
            <a:extLst>
              <a:ext uri="{FF2B5EF4-FFF2-40B4-BE49-F238E27FC236}">
                <a16:creationId xmlns:a16="http://schemas.microsoft.com/office/drawing/2014/main" id="{8ED144E9-C627-4FE5-ADCA-4A218C40CF39}"/>
              </a:ext>
            </a:extLst>
          </p:cNvPr>
          <p:cNvGrpSpPr>
            <a:grpSpLocks/>
          </p:cNvGrpSpPr>
          <p:nvPr/>
        </p:nvGrpSpPr>
        <p:grpSpPr bwMode="auto">
          <a:xfrm>
            <a:off x="4084638" y="3078163"/>
            <a:ext cx="2487612" cy="2481262"/>
            <a:chOff x="4085197" y="3078699"/>
            <a:chExt cx="2486642" cy="2480065"/>
          </a:xfrm>
        </p:grpSpPr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4D348865-5E9A-4B02-833C-6E9BAF382F1B}"/>
                </a:ext>
              </a:extLst>
            </p:cNvPr>
            <p:cNvCxnSpPr>
              <a:cxnSpLocks/>
            </p:cNvCxnSpPr>
            <p:nvPr/>
          </p:nvCxnSpPr>
          <p:spPr>
            <a:xfrm>
              <a:off x="4085197" y="3078699"/>
              <a:ext cx="2486642" cy="1912014"/>
            </a:xfrm>
            <a:prstGeom prst="bentConnector3">
              <a:avLst>
                <a:gd name="adj1" fmla="val 77513"/>
              </a:avLst>
            </a:prstGeom>
            <a:ln>
              <a:solidFill>
                <a:srgbClr val="B88FDE"/>
              </a:solidFill>
              <a:headEnd type="triangle"/>
              <a:tailEnd type="triangle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6A41D532-1BC0-4CDE-B411-E6875E45F4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197" y="4839974"/>
              <a:ext cx="2486642" cy="718790"/>
            </a:xfrm>
            <a:prstGeom prst="bentConnector3">
              <a:avLst>
                <a:gd name="adj1" fmla="val 77572"/>
              </a:avLst>
            </a:prstGeom>
            <a:ln>
              <a:solidFill>
                <a:srgbClr val="B88FDE"/>
              </a:solidFill>
              <a:headEnd type="triangle"/>
              <a:tailEnd type="triangle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439" name="Group 17438">
            <a:extLst>
              <a:ext uri="{FF2B5EF4-FFF2-40B4-BE49-F238E27FC236}">
                <a16:creationId xmlns:a16="http://schemas.microsoft.com/office/drawing/2014/main" id="{C5B6CBE0-BB74-42EB-B4E5-398F49435790}"/>
              </a:ext>
            </a:extLst>
          </p:cNvPr>
          <p:cNvGrpSpPr>
            <a:grpSpLocks/>
          </p:cNvGrpSpPr>
          <p:nvPr/>
        </p:nvGrpSpPr>
        <p:grpSpPr bwMode="auto">
          <a:xfrm>
            <a:off x="4071938" y="2967038"/>
            <a:ext cx="2513012" cy="2462212"/>
            <a:chOff x="4072040" y="2966866"/>
            <a:chExt cx="2512956" cy="2414279"/>
          </a:xfrm>
        </p:grpSpPr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1FDF00C8-8119-492B-ACE8-19BD296DC025}"/>
                </a:ext>
              </a:extLst>
            </p:cNvPr>
            <p:cNvCxnSpPr/>
            <p:nvPr/>
          </p:nvCxnSpPr>
          <p:spPr>
            <a:xfrm>
              <a:off x="4072040" y="2966866"/>
              <a:ext cx="2512956" cy="403158"/>
            </a:xfrm>
            <a:prstGeom prst="bentConnector3">
              <a:avLst>
                <a:gd name="adj1" fmla="val 82926"/>
              </a:avLst>
            </a:prstGeom>
            <a:ln>
              <a:solidFill>
                <a:srgbClr val="FFC000"/>
              </a:solidFill>
              <a:headEnd type="triangle"/>
              <a:tailEnd type="triangle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E5C6CB2E-7F16-48DF-B088-5640AAA77D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2040" y="3240827"/>
              <a:ext cx="2512956" cy="518346"/>
            </a:xfrm>
            <a:prstGeom prst="bentConnector3">
              <a:avLst>
                <a:gd name="adj1" fmla="val 82984"/>
              </a:avLst>
            </a:prstGeom>
            <a:ln>
              <a:solidFill>
                <a:srgbClr val="FFC000"/>
              </a:solidFill>
              <a:headEnd type="triangle"/>
              <a:tailEnd type="triangle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883D38B6-182F-4CE4-B8CB-A918A2E453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2040" y="3617523"/>
              <a:ext cx="2512956" cy="1039806"/>
            </a:xfrm>
            <a:prstGeom prst="bentConnector3">
              <a:avLst>
                <a:gd name="adj1" fmla="val 82896"/>
              </a:avLst>
            </a:prstGeom>
            <a:ln>
              <a:solidFill>
                <a:srgbClr val="FFC000"/>
              </a:solidFill>
              <a:headEnd type="triangle"/>
              <a:tailEnd type="triangle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F286F1FB-E3FC-43DB-BF11-0078BA0EF8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4740" y="3522570"/>
              <a:ext cx="2500256" cy="1858575"/>
            </a:xfrm>
            <a:prstGeom prst="bentConnector3">
              <a:avLst>
                <a:gd name="adj1" fmla="val 82953"/>
              </a:avLst>
            </a:prstGeom>
            <a:ln>
              <a:solidFill>
                <a:srgbClr val="FFC000"/>
              </a:solidFill>
              <a:headEnd type="triangle"/>
              <a:tailEnd type="triangle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0C2845A5-7E67-4DFB-B05C-0A5C22FAF40A}"/>
              </a:ext>
            </a:extLst>
          </p:cNvPr>
          <p:cNvCxnSpPr>
            <a:cxnSpLocks/>
          </p:cNvCxnSpPr>
          <p:nvPr/>
        </p:nvCxnSpPr>
        <p:spPr>
          <a:xfrm>
            <a:off x="4094163" y="3189288"/>
            <a:ext cx="2490787" cy="2462212"/>
          </a:xfrm>
          <a:prstGeom prst="bentConnector3">
            <a:avLst>
              <a:gd name="adj1" fmla="val 72492"/>
            </a:avLst>
          </a:prstGeom>
          <a:ln>
            <a:headEnd type="triangle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5">
            <a:extLst>
              <a:ext uri="{FF2B5EF4-FFF2-40B4-BE49-F238E27FC236}">
                <a16:creationId xmlns:a16="http://schemas.microsoft.com/office/drawing/2014/main" id="{9E23FD62-AC41-404B-A8F8-72CFA1EDE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085850" y="1376363"/>
            <a:ext cx="7145338" cy="26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Item 4(a) of the Provisional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C0CD5-B6AC-443C-A0CD-81DE633AB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5850" y="803275"/>
            <a:ext cx="7693025" cy="3460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000" dirty="0">
                <a:ea typeface="ＭＳ Ｐゴシック" charset="-128"/>
              </a:rPr>
              <a:t>Activities implemented in the field of Statistics</a:t>
            </a:r>
          </a:p>
        </p:txBody>
      </p:sp>
      <p:sp>
        <p:nvSpPr>
          <p:cNvPr id="20484" name="Text Placeholder 4">
            <a:extLst>
              <a:ext uri="{FF2B5EF4-FFF2-40B4-BE49-F238E27FC236}">
                <a16:creationId xmlns:a16="http://schemas.microsoft.com/office/drawing/2014/main" id="{BC28712B-5E7D-4F51-93B6-14AE41959B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085850" y="1149350"/>
            <a:ext cx="7145338" cy="25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Follow up to recommendations made by the Stat. Committee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3660A61-067B-4E7C-BE63-8FF647579071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614488" y="1017588"/>
            <a:ext cx="661670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E/ESCWA/C.1/2019/3(Part I)</a:t>
            </a:r>
          </a:p>
        </p:txBody>
      </p:sp>
      <p:sp>
        <p:nvSpPr>
          <p:cNvPr id="21507" name="Subtitle 2">
            <a:extLst>
              <a:ext uri="{FF2B5EF4-FFF2-40B4-BE49-F238E27FC236}">
                <a16:creationId xmlns:a16="http://schemas.microsoft.com/office/drawing/2014/main" id="{C92CB536-0525-456D-8C2A-E3E86374BE6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1614488" y="2684463"/>
            <a:ext cx="71151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– 12</a:t>
            </a:r>
            <a:r>
              <a:rPr lang="en-US" altLang="en-US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 of the Stat. Committee</a:t>
            </a:r>
          </a:p>
          <a:p>
            <a:pPr>
              <a:spcBef>
                <a:spcPct val="0"/>
              </a:spcBef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Addressed to the member states: 	22</a:t>
            </a:r>
          </a:p>
          <a:p>
            <a:pPr lvl="1">
              <a:spcBef>
                <a:spcPct val="0"/>
              </a:spcBef>
            </a:pPr>
            <a:endParaRPr lang="en-US" alt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Addressed to the Secretariat:		12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5">
            <a:extLst>
              <a:ext uri="{FF2B5EF4-FFF2-40B4-BE49-F238E27FC236}">
                <a16:creationId xmlns:a16="http://schemas.microsoft.com/office/drawing/2014/main" id="{9B01E34E-7E1D-4BBB-A7CB-A50F2FDE9F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565150"/>
            <a:ext cx="7464425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	Provide support to member states in statistics on refugees and IDPs</a:t>
            </a:r>
          </a:p>
        </p:txBody>
      </p:sp>
      <p:sp>
        <p:nvSpPr>
          <p:cNvPr id="17411" name="Text Placeholder 6">
            <a:extLst>
              <a:ext uri="{FF2B5EF4-FFF2-40B4-BE49-F238E27FC236}">
                <a16:creationId xmlns:a16="http://schemas.microsoft.com/office/drawing/2014/main" id="{879D443B-0784-487A-9657-48676A5124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614488" y="2266950"/>
            <a:ext cx="6938962" cy="402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 to the “International Recommendations on Refugee Statistics” 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UNHCR on recommendation for statistics on IDPs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Signing an MoU with UNRWA on assessing the completion of birth and death registration records</a:t>
            </a:r>
          </a:p>
          <a:p>
            <a:pPr marL="5715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5">
            <a:extLst>
              <a:ext uri="{FF2B5EF4-FFF2-40B4-BE49-F238E27FC236}">
                <a16:creationId xmlns:a16="http://schemas.microsoft.com/office/drawing/2014/main" id="{7D513D55-649F-49F8-BACA-E8A46B9B1C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565150"/>
            <a:ext cx="7464425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	Build capacity of countries to implement the 2020 World Population and Housing Census Programme</a:t>
            </a:r>
          </a:p>
        </p:txBody>
      </p:sp>
      <p:sp>
        <p:nvSpPr>
          <p:cNvPr id="17411" name="Text Placeholder 6">
            <a:extLst>
              <a:ext uri="{FF2B5EF4-FFF2-40B4-BE49-F238E27FC236}">
                <a16:creationId xmlns:a16="http://schemas.microsoft.com/office/drawing/2014/main" id="{879D443B-0784-487A-9657-48676A5124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614488" y="2266950"/>
            <a:ext cx="6938962" cy="402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meeting on technology use and on census planning in countries that did not conduct the 2010 round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studies on alternative methodologies in censuses and emerging methods to disseminate census results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website on </a:t>
            </a:r>
            <a:r>
              <a:rPr lang="en-GB" altLang="en-US" sz="20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censues</a:t>
            </a: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Arab region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support (advisory missions)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on planning censuses in countries that face implementation difficulties  &amp;   transfer of experience among countries</a:t>
            </a:r>
          </a:p>
          <a:p>
            <a:pPr marL="5715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5">
            <a:extLst>
              <a:ext uri="{FF2B5EF4-FFF2-40B4-BE49-F238E27FC236}">
                <a16:creationId xmlns:a16="http://schemas.microsoft.com/office/drawing/2014/main" id="{4761EDF8-0029-48C7-876B-6FC0CA2E4A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565150"/>
            <a:ext cx="7464425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	Build capacity in 2008 SNA – SUTs, improving GDP estimates, household surveys</a:t>
            </a:r>
          </a:p>
        </p:txBody>
      </p:sp>
      <p:sp>
        <p:nvSpPr>
          <p:cNvPr id="17411" name="Text Placeholder 6">
            <a:extLst>
              <a:ext uri="{FF2B5EF4-FFF2-40B4-BE49-F238E27FC236}">
                <a16:creationId xmlns:a16="http://schemas.microsoft.com/office/drawing/2014/main" id="{879D443B-0784-487A-9657-48676A5124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614488" y="2266950"/>
            <a:ext cx="6938962" cy="402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expenditure through the Model Report on Expenditure Statistics (MORES)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on SUTs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workshop for validating the time series of national accounts data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 projects to develop supply and use tables</a:t>
            </a:r>
          </a:p>
          <a:p>
            <a:pPr marL="5715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5">
            <a:extLst>
              <a:ext uri="{FF2B5EF4-FFF2-40B4-BE49-F238E27FC236}">
                <a16:creationId xmlns:a16="http://schemas.microsoft.com/office/drawing/2014/main" id="{EBF702CF-794C-4FD5-8030-7587C4671C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614488" y="565150"/>
            <a:ext cx="7464425" cy="78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9750" lvl="1" indent="-5397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(d)	Continue updating and developing price statistics	</a:t>
            </a:r>
          </a:p>
        </p:txBody>
      </p:sp>
      <p:sp>
        <p:nvSpPr>
          <p:cNvPr id="17411" name="Text Placeholder 6">
            <a:extLst>
              <a:ext uri="{FF2B5EF4-FFF2-40B4-BE49-F238E27FC236}">
                <a16:creationId xmlns:a16="http://schemas.microsoft.com/office/drawing/2014/main" id="{879D443B-0784-487A-9657-48676A5124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614488" y="2266950"/>
            <a:ext cx="6938962" cy="402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 – quarterly inflation monitor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dissemination of inflation rates (using Power BI)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 to produce annual PPPs – combination and extrapolation and real data collection for “non ICP years”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Harmonised ICP, harmonising ICP and PPPs data collection – national and sub-regional levels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alt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national projects on sub-national PPPs</a:t>
            </a:r>
          </a:p>
          <a:p>
            <a:pPr marL="57150" lvl="1" indent="-3429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GB" alt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FDE"/>
      </a:accent1>
      <a:accent2>
        <a:srgbClr val="FFBF3F"/>
      </a:accent2>
      <a:accent3>
        <a:srgbClr val="CD545B"/>
      </a:accent3>
      <a:accent4>
        <a:srgbClr val="00B5E2"/>
      </a:accent4>
      <a:accent5>
        <a:srgbClr val="A4D65E"/>
      </a:accent5>
      <a:accent6>
        <a:srgbClr val="7566A0"/>
      </a:accent6>
      <a:hlink>
        <a:srgbClr val="009CA6"/>
      </a:hlink>
      <a:folHlink>
        <a:srgbClr val="9799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Words>698</Words>
  <Application>Microsoft Office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MS PGothic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E/ESCWA/C.1/2019/3(Part 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Quantum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Fares Sfeir</dc:creator>
  <cp:lastModifiedBy>Wafa ABOUL HOSN</cp:lastModifiedBy>
  <cp:revision>232</cp:revision>
  <dcterms:created xsi:type="dcterms:W3CDTF">2011-12-13T13:03:18Z</dcterms:created>
  <dcterms:modified xsi:type="dcterms:W3CDTF">2019-01-23T14:38:28Z</dcterms:modified>
</cp:coreProperties>
</file>