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2" r:id="rId2"/>
    <p:sldId id="257" r:id="rId3"/>
    <p:sldId id="258" r:id="rId4"/>
    <p:sldId id="295" r:id="rId5"/>
    <p:sldId id="260" r:id="rId6"/>
    <p:sldId id="263" r:id="rId7"/>
    <p:sldId id="265" r:id="rId8"/>
    <p:sldId id="267" r:id="rId9"/>
    <p:sldId id="268" r:id="rId10"/>
    <p:sldId id="269" r:id="rId11"/>
    <p:sldId id="302" r:id="rId12"/>
    <p:sldId id="270" r:id="rId13"/>
    <p:sldId id="275" r:id="rId14"/>
    <p:sldId id="280" r:id="rId15"/>
    <p:sldId id="282" r:id="rId16"/>
    <p:sldId id="283" r:id="rId17"/>
    <p:sldId id="266" r:id="rId18"/>
    <p:sldId id="272" r:id="rId19"/>
    <p:sldId id="273" r:id="rId20"/>
    <p:sldId id="274" r:id="rId21"/>
    <p:sldId id="303" r:id="rId22"/>
    <p:sldId id="281" r:id="rId23"/>
    <p:sldId id="278" r:id="rId24"/>
    <p:sldId id="277" r:id="rId25"/>
    <p:sldId id="276" r:id="rId26"/>
    <p:sldId id="284" r:id="rId27"/>
    <p:sldId id="304" r:id="rId28"/>
    <p:sldId id="285" r:id="rId29"/>
    <p:sldId id="290" r:id="rId30"/>
    <p:sldId id="291" r:id="rId31"/>
    <p:sldId id="292" r:id="rId32"/>
    <p:sldId id="293" r:id="rId33"/>
    <p:sldId id="286" r:id="rId34"/>
    <p:sldId id="287" r:id="rId35"/>
    <p:sldId id="296" r:id="rId36"/>
    <p:sldId id="288" r:id="rId37"/>
    <p:sldId id="271" r:id="rId38"/>
    <p:sldId id="264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urth SDMX Workshop for SDGs" id="{679A76DB-1E80-447F-88E3-B62BDBF2C8B1}">
          <p14:sldIdLst>
            <p14:sldId id="262"/>
            <p14:sldId id="257"/>
            <p14:sldId id="258"/>
          </p14:sldIdLst>
        </p14:section>
        <p14:section name="O_RECAP" id="{40382763-0069-4175-B5C0-489C1D903065}">
          <p14:sldIdLst/>
        </p14:section>
        <p14:section name="Concept Scheme" id="{DEA396D1-443D-4DCF-8904-F1398F3FDD71}">
          <p14:sldIdLst>
            <p14:sldId id="295"/>
            <p14:sldId id="260"/>
          </p14:sldIdLst>
        </p14:section>
        <p14:section name="DSD" id="{960B0170-1E97-4A44-B77B-1EE77160A6C4}">
          <p14:sldIdLst>
            <p14:sldId id="263"/>
            <p14:sldId id="265"/>
          </p14:sldIdLst>
        </p14:section>
        <p14:section name="DataFlows" id="{9C95613B-35C7-4E99-9A7F-AF0DAEB280CB}">
          <p14:sldIdLst>
            <p14:sldId id="267"/>
          </p14:sldIdLst>
        </p14:section>
        <p14:section name="Content Constraint" id="{A65FE1B5-975C-4DE7-B811-77732591753E}">
          <p14:sldIdLst>
            <p14:sldId id="268"/>
            <p14:sldId id="269"/>
          </p14:sldIdLst>
        </p14:section>
        <p14:section name="O_CODING" id="{91F77769-2760-4EEA-BEE7-7D637476D90B}">
          <p14:sldIdLst>
            <p14:sldId id="302"/>
          </p14:sldIdLst>
        </p14:section>
        <p14:section name="Coding &amp; Transcoding" id="{6941EC31-9B63-4EBC-B4EF-430BB03D15A8}">
          <p14:sldIdLst>
            <p14:sldId id="270"/>
          </p14:sldIdLst>
        </p14:section>
        <p14:section name="Coding Nature &amp; Reporting Type" id="{B2FC26D4-EA1E-48FA-8AEB-03850EDF11E0}">
          <p14:sldIdLst>
            <p14:sldId id="275"/>
            <p14:sldId id="280"/>
          </p14:sldIdLst>
        </p14:section>
        <p14:section name="Cosing Unit Measure &amp; Mult." id="{F9E7A1A7-2960-45FF-9391-28D08EA4EC7B}">
          <p14:sldIdLst>
            <p14:sldId id="282"/>
            <p14:sldId id="283"/>
          </p14:sldIdLst>
        </p14:section>
        <p14:section name="Ex 1 + Solution" id="{C9FF9400-567E-4FB7-80EE-8EA4FDC7D378}">
          <p14:sldIdLst>
            <p14:sldId id="266"/>
            <p14:sldId id="272"/>
          </p14:sldIdLst>
        </p14:section>
        <p14:section name="Ex 2 + Solution" id="{2AC85E38-AB3E-4FC8-87A3-0957F5772524}">
          <p14:sldIdLst>
            <p14:sldId id="273"/>
            <p14:sldId id="274"/>
          </p14:sldIdLst>
        </p14:section>
        <p14:section name="O_MAPPING" id="{5CC42C1F-5A04-40FE-9986-EC35743CB409}">
          <p14:sldIdLst>
            <p14:sldId id="303"/>
          </p14:sldIdLst>
        </p14:section>
        <p14:section name="Mapping" id="{6644333E-03E3-47CC-93E7-DD7478AD0479}">
          <p14:sldIdLst>
            <p14:sldId id="281"/>
          </p14:sldIdLst>
        </p14:section>
        <p14:section name="Long Format" id="{E4E55A69-DD81-4271-B389-FDA38A2874C1}">
          <p14:sldIdLst>
            <p14:sldId id="278"/>
            <p14:sldId id="277"/>
            <p14:sldId id="276"/>
          </p14:sldIdLst>
        </p14:section>
        <p14:section name="Wide Format" id="{F2AF91A1-93C3-4AC1-9D25-7BC12FC11DB6}">
          <p14:sldIdLst>
            <p14:sldId id="284"/>
          </p14:sldIdLst>
        </p14:section>
        <p14:section name="O_SDMX Converter" id="{DF7D846F-E1CA-4C8A-948F-B6BAF3B6FD45}">
          <p14:sldIdLst>
            <p14:sldId id="304"/>
          </p14:sldIdLst>
        </p14:section>
        <p14:section name="Desktop SDMX Converter" id="{114944A5-DBF9-4805-A82C-49E4E9E80675}">
          <p14:sldIdLst>
            <p14:sldId id="285"/>
            <p14:sldId id="290"/>
            <p14:sldId id="291"/>
            <p14:sldId id="292"/>
            <p14:sldId id="293"/>
          </p14:sldIdLst>
        </p14:section>
        <p14:section name="Validation &amp; Error Messages" id="{BEF2175D-EB12-4D5F-9B22-B4A97999D411}">
          <p14:sldIdLst>
            <p14:sldId id="286"/>
          </p14:sldIdLst>
        </p14:section>
        <p14:section name="Reading Covnerter Error msgs" id="{41A0DF4A-8157-46BD-B01B-E5AFB166C67A}">
          <p14:sldIdLst>
            <p14:sldId id="287"/>
          </p14:sldIdLst>
        </p14:section>
        <p14:section name="Dos &amp; Don'ts" id="{2E74FF8B-9ACA-48FD-B3C1-9AB7DF58FB14}">
          <p14:sldIdLst>
            <p14:sldId id="296"/>
            <p14:sldId id="288"/>
          </p14:sldIdLst>
        </p14:section>
        <p14:section name="Exercises" id="{D2661CDB-A67D-492E-959E-4F042D15B450}">
          <p14:sldIdLst>
            <p14:sldId id="271"/>
          </p14:sldIdLst>
        </p14:section>
        <p14:section name="Thank you" id="{31B8DC65-233C-4210-A078-DFA4EE0045D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ie El-Hubta" initials="REH" lastIdx="1" clrIdx="0">
    <p:extLst>
      <p:ext uri="{19B8F6BF-5375-455C-9EA6-DF929625EA0E}">
        <p15:presenceInfo xmlns:p15="http://schemas.microsoft.com/office/powerpoint/2012/main" userId="S::rabie.el-hubta@un.org::05b490dd-dc38-40c8-80f2-7d616a448939" providerId="AD"/>
      </p:ext>
    </p:extLst>
  </p:cmAuthor>
  <p:cmAuthor id="2" name="Abdulla Gozalov" initials="AG" lastIdx="7" clrIdx="1">
    <p:extLst>
      <p:ext uri="{19B8F6BF-5375-455C-9EA6-DF929625EA0E}">
        <p15:presenceInfo xmlns:p15="http://schemas.microsoft.com/office/powerpoint/2012/main" userId="S::gozalov@un.org::a2de045a-68a6-4d03-ba6d-31275eda1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9" autoAdjust="0"/>
  </p:normalViewPr>
  <p:slideViewPr>
    <p:cSldViewPr snapToGrid="0">
      <p:cViewPr varScale="1">
        <p:scale>
          <a:sx n="125" d="100"/>
          <a:sy n="125" d="100"/>
        </p:scale>
        <p:origin x="51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22D4D-A95C-407C-91D4-7F0631AA6113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7E61-7C23-4293-9DA8-DE7CB886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Rabih El Habta</a:t>
            </a:r>
          </a:p>
          <a:p>
            <a:endParaRPr lang="en-US" sz="1400" dirty="0"/>
          </a:p>
          <a:p>
            <a:r>
              <a:rPr lang="en-US" sz="1400" dirty="0"/>
              <a:t>Economist</a:t>
            </a:r>
          </a:p>
          <a:p>
            <a:endParaRPr lang="en-US" sz="1400" dirty="0"/>
          </a:p>
          <a:p>
            <a:r>
              <a:rPr lang="en-US" sz="1400" dirty="0"/>
              <a:t>Team Assistant - UN-ESCWA, Cluster 4- </a:t>
            </a:r>
            <a:r>
              <a:rPr lang="en-US" sz="1400" dirty="0">
                <a:solidFill>
                  <a:srgbClr val="2E74B5"/>
                </a:solidFill>
                <a:effectLst/>
                <a:latin typeface="Univers 57 Condensed"/>
                <a:ea typeface="Calibri" panose="020F0502020204030204" pitchFamily="34" charset="0"/>
                <a:cs typeface="Calibri" panose="020F0502020204030204" pitchFamily="34" charset="0"/>
              </a:rPr>
              <a:t>Statistics, Information Society &amp; Technology Cluster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There are also </a:t>
            </a:r>
            <a:r>
              <a:rPr lang="en-US" b="1" dirty="0"/>
              <a:t>CELL </a:t>
            </a:r>
            <a:r>
              <a:rPr lang="en-US" b="0" dirty="0"/>
              <a:t>and </a:t>
            </a:r>
            <a:r>
              <a:rPr lang="en-US" b="1" dirty="0"/>
              <a:t>OBS_LEVEL</a:t>
            </a:r>
            <a:r>
              <a:rPr lang="en-US" b="0" dirty="0"/>
              <a:t> position types mappings.</a:t>
            </a: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data flow should be used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JAVA must be installed for the desktop converter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Converter displays a maximum of 100 errors, yet more errors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6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NOTES: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/>
              <a:t>1- </a:t>
            </a:r>
            <a:r>
              <a:rPr lang="en-US" altLang="en-US" dirty="0"/>
              <a:t>A concept scheme places concepts into a maintainable unit, where e</a:t>
            </a:r>
            <a:r>
              <a:rPr lang="en-US" b="0" u="none" dirty="0"/>
              <a:t>ach concept has a concept ID in uppercase letters.</a:t>
            </a:r>
          </a:p>
          <a:p>
            <a:r>
              <a:rPr lang="en-US" b="0" u="none" dirty="0"/>
              <a:t>2- Code list identifier is (CL_), in uppercase letters.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/>
              <a:t>Notes:</a:t>
            </a:r>
            <a:r>
              <a:rPr lang="en-US" sz="1200" b="0" u="none" dirty="0"/>
              <a:t> </a:t>
            </a:r>
          </a:p>
          <a:p>
            <a:endParaRPr lang="en-US" sz="1200" b="0" u="none" dirty="0"/>
          </a:p>
          <a:p>
            <a:r>
              <a:rPr lang="en-US" sz="1200" b="0" u="none" dirty="0"/>
              <a:t>0-Highlighted yellow are the mandatory attributes, i.e., use of SKIP is not allowed.</a:t>
            </a:r>
          </a:p>
          <a:p>
            <a:endParaRPr lang="en-US" sz="1200" b="1" u="sng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/>
              <a:t>1-</a:t>
            </a:r>
            <a:r>
              <a:rPr lang="en-US" sz="1200" dirty="0"/>
              <a:t>Composite breakdown Note: can’t join two dimensions into 1 breakdown.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sz="1200" b="0" u="none" dirty="0"/>
              <a:t>2-COMPOSITE_BREAKDOWN: is a m</a:t>
            </a:r>
            <a:r>
              <a:rPr lang="en-US" sz="1200" dirty="0"/>
              <a:t>ixed dimension, it represents several merged code lists e.g., by International Organizations, Hazard Type etc.// </a:t>
            </a:r>
            <a:r>
              <a:rPr lang="en-US" sz="1200" b="0" u="sng" dirty="0"/>
              <a:t>Used for breakdowns that are only used in 1 or 2 indicators, in order to avoid creating too many dimensions</a:t>
            </a:r>
            <a:r>
              <a:rPr lang="en-US" sz="1200" b="0" dirty="0"/>
              <a:t> /</a:t>
            </a:r>
            <a:r>
              <a:rPr lang="en-US" sz="1200" dirty="0"/>
              <a:t>/ Use _T if not applicable.</a:t>
            </a:r>
          </a:p>
          <a:p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3-Special dimension introduced to facilitate non-standard breakdowns, primarily in the national context. Populated with generic codes. // Data providers assign meaning to their own context. // </a:t>
            </a:r>
            <a:r>
              <a:rPr lang="en-US" altLang="en-US" sz="1200" u="sng" dirty="0"/>
              <a:t>Used in conjunction with attribute </a:t>
            </a:r>
            <a:r>
              <a:rPr lang="en-US" altLang="en-US" sz="1200" b="1" u="sng" dirty="0"/>
              <a:t>CUST_BREAKDOWN_LB</a:t>
            </a:r>
            <a:r>
              <a:rPr lang="en-US" altLang="en-US" sz="1200" u="sng" dirty="0"/>
              <a:t>, which transmits a description of the custom code.</a:t>
            </a:r>
            <a:r>
              <a:rPr lang="en-US" altLang="en-US" sz="1200" dirty="0"/>
              <a:t> // </a:t>
            </a:r>
            <a:r>
              <a:rPr lang="en-US" sz="1200" dirty="0"/>
              <a:t>Use </a:t>
            </a:r>
            <a:r>
              <a:rPr lang="en-US" sz="1200" b="1" dirty="0"/>
              <a:t>_T</a:t>
            </a:r>
            <a:r>
              <a:rPr lang="en-US" sz="1200" dirty="0"/>
              <a:t> if not applicable</a:t>
            </a:r>
          </a:p>
          <a:p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4-</a:t>
            </a:r>
            <a:r>
              <a:rPr lang="en-US" altLang="en-US" sz="1200" dirty="0"/>
              <a:t>Attribute COMMENT_OBS (details on specific aspects of each observation, such as how the observation was computed/estimated) is used for observation-level footnotes and COMMENT_TS (</a:t>
            </a:r>
            <a:r>
              <a:rPr lang="en-US" altLang="en-US" sz="1200" u="sng" dirty="0"/>
              <a:t>details that could affect the comparability of this data point with others in a time series</a:t>
            </a:r>
            <a:r>
              <a:rPr lang="en-US" altLang="en-US" sz="1200" dirty="0"/>
              <a:t>) for time series-level footnotes. //Both are optional.</a:t>
            </a:r>
          </a:p>
          <a:p>
            <a:endParaRPr lang="en-US" sz="1200" dirty="0"/>
          </a:p>
          <a:p>
            <a:r>
              <a:rPr lang="en-US" sz="1200" dirty="0"/>
              <a:t>5-Upper &amp; Lower bounds: </a:t>
            </a:r>
            <a:r>
              <a:rPr lang="en-US" altLang="en-US" sz="1200" dirty="0"/>
              <a:t>Where the observation value represents a point estimate, can be used to convey the Upper and Lower bounds. // In MDG DSD, separate series codes had to be created for upper and lower bounds</a:t>
            </a:r>
          </a:p>
          <a:p>
            <a:endParaRPr lang="en-US" sz="1200" dirty="0"/>
          </a:p>
          <a:p>
            <a:r>
              <a:rPr lang="en-US" sz="1200" dirty="0"/>
              <a:t>6-Base Period: </a:t>
            </a:r>
            <a:r>
              <a:rPr lang="en-GB" altLang="en-US" sz="1200" dirty="0"/>
              <a:t>Period of time used as the base of an index number, or to which a constant series refers</a:t>
            </a:r>
            <a:r>
              <a:rPr lang="en-US" altLang="en-US" sz="1200" dirty="0"/>
              <a:t> // Where a base period applies, it is expected to always be set to a year // Typically, used for constant prices, as in “2005 USD dollar”</a:t>
            </a:r>
          </a:p>
          <a:p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7-Provides web address of a geoinformation file. // Used in conjunction with attribute GEO_INFO_TYPE (Specifies type of geoinformation file provided in attribute).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3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4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9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there are any adjustments to the official metadata, it should be reflected in attribute </a:t>
            </a:r>
            <a:r>
              <a:rPr lang="en-US" dirty="0" err="1"/>
              <a:t>comment_obs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7E61-7C23-4293-9DA8-DE7CB8869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4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5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0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4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3413-63AC-4349-B6F9-8AFFA870391A}" type="datetimeFigureOut">
              <a:rPr lang="en-US" smtClean="0"/>
              <a:t>04/07/2022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4384-AE8E-46E5-BBCD-64CFDC07B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unstats.un.org/sdgs/iaeg-sdgs/sdmx-working-group/" TargetMode="External"/><Relationship Id="rId4" Type="http://schemas.openxmlformats.org/officeDocument/2006/relationships/hyperlink" Target="https://registry.sdmx.org/webservice/structur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gistry.sdmx.org/ws/public/sdmxapi/rest/dataflow/IAEG-SDGs/all/latest/?format=sdmx-2.1&amp;detail=full&amp;references=parents" TargetMode="External"/><Relationship Id="rId4" Type="http://schemas.openxmlformats.org/officeDocument/2006/relationships/hyperlink" Target="https://unstats.un.org/sdgs/files/SDG_DSD_MATRIX.1.8.xls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xXnhse" TargetMode="External"/><Relationship Id="rId3" Type="http://schemas.openxmlformats.org/officeDocument/2006/relationships/hyperlink" Target="https://java.com/en/download/" TargetMode="External"/><Relationship Id="rId7" Type="http://schemas.openxmlformats.org/officeDocument/2006/relationships/hyperlink" Target="https://bit.ly/3MZQ5Gc" TargetMode="External"/><Relationship Id="rId12" Type="http://schemas.openxmlformats.org/officeDocument/2006/relationships/hyperlink" Target="https://bit.ly/39Fvmd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y51Kzg" TargetMode="External"/><Relationship Id="rId11" Type="http://schemas.openxmlformats.org/officeDocument/2006/relationships/hyperlink" Target="https://bit.ly/3N9B1ps" TargetMode="External"/><Relationship Id="rId5" Type="http://schemas.openxmlformats.org/officeDocument/2006/relationships/hyperlink" Target="https://bit.ly/3HA28cg" TargetMode="External"/><Relationship Id="rId10" Type="http://schemas.openxmlformats.org/officeDocument/2006/relationships/hyperlink" Target="https://bit.ly/3zSWUX9" TargetMode="External"/><Relationship Id="rId4" Type="http://schemas.openxmlformats.org/officeDocument/2006/relationships/hyperlink" Target="https://bit.ly/3CwdjiA" TargetMode="External"/><Relationship Id="rId9" Type="http://schemas.openxmlformats.org/officeDocument/2006/relationships/hyperlink" Target="https://registry.sdmx.org/overview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nstats.un.org/sdgs/files/SDG-DSD-Guidelines.pdf" TargetMode="Externa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unstats.un.org/sdgs/files/SDG_DSD_MATRIX.1.8.xlsm" TargetMode="External"/><Relationship Id="rId4" Type="http://schemas.openxmlformats.org/officeDocument/2006/relationships/hyperlink" Target="https://unstats.un.org/sdgs/files/SDG-DSD-Customization-Guideline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38865-8F78-4C10-9F9F-EEA758E37BBA}"/>
              </a:ext>
            </a:extLst>
          </p:cNvPr>
          <p:cNvSpPr txBox="1"/>
          <p:nvPr/>
        </p:nvSpPr>
        <p:spPr>
          <a:xfrm>
            <a:off x="832211" y="1167775"/>
            <a:ext cx="700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Fourth Regional Workshop on Data and Metadata Exchange (SDMX) - Advanced Level II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B9336-10E7-43CC-90B2-F005BBC96837}"/>
              </a:ext>
            </a:extLst>
          </p:cNvPr>
          <p:cNvSpPr txBox="1"/>
          <p:nvPr/>
        </p:nvSpPr>
        <p:spPr>
          <a:xfrm>
            <a:off x="6996705" y="2647778"/>
            <a:ext cx="2396447" cy="53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Lebanon-Beirut</a:t>
            </a:r>
          </a:p>
          <a:p>
            <a:pPr algn="ctr"/>
            <a:endParaRPr lang="en-US" sz="788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28 June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02284-4786-4B7E-A6A5-269FEC810CAA}"/>
              </a:ext>
            </a:extLst>
          </p:cNvPr>
          <p:cNvSpPr txBox="1"/>
          <p:nvPr/>
        </p:nvSpPr>
        <p:spPr>
          <a:xfrm>
            <a:off x="1783853" y="2088169"/>
            <a:ext cx="5301465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Mapping and Converting SDG data with SDMX</a:t>
            </a:r>
          </a:p>
          <a:p>
            <a:endParaRPr lang="en-GB" sz="825" b="1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Dos &amp; Don’ts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3A61-064C-41C0-80B1-FF09C81820CF}"/>
              </a:ext>
            </a:extLst>
          </p:cNvPr>
          <p:cNvSpPr txBox="1"/>
          <p:nvPr/>
        </p:nvSpPr>
        <p:spPr>
          <a:xfrm>
            <a:off x="415539" y="916790"/>
            <a:ext cx="8097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/>
              <a:t>CN_SDG_GLC, attached to dataflow DF_SDG_GLC:</a:t>
            </a:r>
          </a:p>
          <a:p>
            <a:pPr marL="628650" lvl="1" indent="-1714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altLang="en-US" sz="1200" b="1" u="sng" dirty="0">
                <a:solidFill>
                  <a:srgbClr val="3333FF"/>
                </a:solidFill>
              </a:rPr>
              <a:t>Restricts the dimension REPORTING_TYPE to code N (“National”).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/>
              <a:t>CN_SDG_GLH, attached to dataflow DF_SDG_GLH:</a:t>
            </a:r>
          </a:p>
          <a:p>
            <a:pPr marL="628650" lvl="1" indent="-171450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altLang="en-US" sz="1200" b="1" u="sng" dirty="0">
                <a:solidFill>
                  <a:srgbClr val="3333FF"/>
                </a:solidFill>
              </a:rPr>
              <a:t>Restricts the dimension REPORTING_TYPE to code G (“Global”).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F8F17-601A-47D0-A1CB-83D412858839}"/>
              </a:ext>
            </a:extLst>
          </p:cNvPr>
          <p:cNvSpPr txBox="1">
            <a:spLocks/>
          </p:cNvSpPr>
          <p:nvPr/>
        </p:nvSpPr>
        <p:spPr>
          <a:xfrm>
            <a:off x="540890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SDG Cube </a:t>
            </a:r>
            <a:r>
              <a:rPr lang="en-US" sz="2000" b="1" u="sng" noProof="1">
                <a:solidFill>
                  <a:schemeClr val="bg2">
                    <a:lumMod val="25000"/>
                  </a:schemeClr>
                </a:solidFill>
                <a:latin typeface="+mn-lt"/>
              </a:rPr>
              <a:t>Region</a:t>
            </a:r>
            <a:r>
              <a:rPr lang="en-US" sz="2000" b="1" noProof="1">
                <a:solidFill>
                  <a:schemeClr val="bg2">
                    <a:lumMod val="25000"/>
                  </a:schemeClr>
                </a:solidFill>
                <a:latin typeface="+mn-lt"/>
              </a:rPr>
              <a:t> Content Constraints </a:t>
            </a: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(CN)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70F09-876E-47A0-B4D7-B5F2215EC345}"/>
              </a:ext>
            </a:extLst>
          </p:cNvPr>
          <p:cNvSpPr txBox="1"/>
          <p:nvPr/>
        </p:nvSpPr>
        <p:spPr>
          <a:xfrm>
            <a:off x="415539" y="2780161"/>
            <a:ext cx="79966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CN_SERIES_SDG_GLC, attached to dataflow DF_SDG_GLC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CN_SERIES_SDG_GLH, attached to dataflow DF_SDG_GLH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2B2A8-CDF2-4A1D-8223-BA7B0E63AF44}"/>
              </a:ext>
            </a:extLst>
          </p:cNvPr>
          <p:cNvSpPr txBox="1"/>
          <p:nvPr/>
        </p:nvSpPr>
        <p:spPr>
          <a:xfrm>
            <a:off x="415539" y="2213628"/>
            <a:ext cx="546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SDG Cube </a:t>
            </a: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Series</a:t>
            </a:r>
            <a:r>
              <a:rPr lang="fr-FR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Content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Constraints</a:t>
            </a:r>
            <a:r>
              <a:rPr lang="fr-FR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(CN)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AAF9E-E074-45CF-874B-819C58E5196E}"/>
              </a:ext>
            </a:extLst>
          </p:cNvPr>
          <p:cNvSpPr txBox="1"/>
          <p:nvPr/>
        </p:nvSpPr>
        <p:spPr>
          <a:xfrm>
            <a:off x="1369963" y="3735023"/>
            <a:ext cx="680632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The Data Structure Definition (DSD), Data Flows (DF) and the Series of Content Constraints (CN) can be downloaded from:</a:t>
            </a:r>
            <a:endParaRPr lang="en-US" sz="400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SDMX Global Registry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or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hlinkClick r:id="rId5"/>
              </a:rPr>
              <a:t>SDMX-SDG page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8" name="Graphic 7" descr="Download outline">
            <a:extLst>
              <a:ext uri="{FF2B5EF4-FFF2-40B4-BE49-F238E27FC236}">
                <a16:creationId xmlns:a16="http://schemas.microsoft.com/office/drawing/2014/main" id="{80536A21-BAEE-4235-AB0B-9C26F9D36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955" y="3543810"/>
            <a:ext cx="1107008" cy="11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C8EFF7-019E-416D-8E06-C49767B4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C58F5-A636-44D7-99D5-B945DBDB5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1F8F17-601A-47D0-A1CB-83D412858839}"/>
              </a:ext>
            </a:extLst>
          </p:cNvPr>
          <p:cNvSpPr txBox="1">
            <a:spLocks/>
          </p:cNvSpPr>
          <p:nvPr/>
        </p:nvSpPr>
        <p:spPr>
          <a:xfrm>
            <a:off x="540890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Transcoding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ACFE2F-01F6-4160-BF02-47727B2FBB8B}"/>
              </a:ext>
            </a:extLst>
          </p:cNvPr>
          <p:cNvGrpSpPr/>
          <p:nvPr/>
        </p:nvGrpSpPr>
        <p:grpSpPr>
          <a:xfrm>
            <a:off x="540890" y="1047600"/>
            <a:ext cx="8081513" cy="3325992"/>
            <a:chOff x="531243" y="1228755"/>
            <a:chExt cx="8081513" cy="332599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CF32D66-F188-4A49-AB1C-5602A15B07D6}"/>
                </a:ext>
              </a:extLst>
            </p:cNvPr>
            <p:cNvSpPr txBox="1">
              <a:spLocks/>
            </p:cNvSpPr>
            <p:nvPr/>
          </p:nvSpPr>
          <p:spPr>
            <a:xfrm>
              <a:off x="531243" y="1228755"/>
              <a:ext cx="8081513" cy="332599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en-US" sz="1200" dirty="0"/>
                <a:t>Transcoding refers to code mapping when internal codes are different from DSD codes.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200" dirty="0"/>
                <a:t>For conversion to work, internal codes need to be replaced with DSD codes.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sz="1200" dirty="0"/>
                <a:t>Transcoding can also be stored in external files. This is very useful when multiple sheets need to be mapped and reused.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en-US" sz="1200" dirty="0"/>
                <a:t>The use of a single code for no breakdown (e.g., for Total and Not Applicable) simplifies the mappings.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en-US" sz="1200" dirty="0"/>
                <a:t>Inconsistent mappings and transcoding lead to duplications and other anomalies.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endParaRPr lang="en-US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F4221E-4452-4999-84AB-38D2831C4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106" y="1667756"/>
              <a:ext cx="4557935" cy="1245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5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D8F7A-686E-43A9-89D1-4BF910193EF5}"/>
              </a:ext>
            </a:extLst>
          </p:cNvPr>
          <p:cNvSpPr txBox="1"/>
          <p:nvPr/>
        </p:nvSpPr>
        <p:spPr>
          <a:xfrm>
            <a:off x="636104" y="1132658"/>
            <a:ext cx="603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 the coding for the following scenarios: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9AEB7-8A86-430B-9D4A-B810B395AE30}"/>
              </a:ext>
            </a:extLst>
          </p:cNvPr>
          <p:cNvSpPr txBox="1"/>
          <p:nvPr/>
        </p:nvSpPr>
        <p:spPr>
          <a:xfrm>
            <a:off x="492980" y="368007"/>
            <a:ext cx="603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Coding Nature &amp; Reporting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D527C-5781-4C7E-9A3C-F0CF9B4D2738}"/>
              </a:ext>
            </a:extLst>
          </p:cNvPr>
          <p:cNvSpPr txBox="1"/>
          <p:nvPr/>
        </p:nvSpPr>
        <p:spPr>
          <a:xfrm>
            <a:off x="922351" y="1593699"/>
            <a:ext cx="7299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S1- You have in the dataset data retrieved from the global database with nature “Country Adjusted”, what would you expect in the attribute NATURE, and the  REPORTING_TYPE?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S2- You have in the National data retrieved from the MICS report, how would you code the attribute NATURE, and the  REPORTING_TYPE?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For the two scenarios above, you are using the dataflow to convert the data, which dataflow you should use for each scenario?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64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D8F7A-686E-43A9-89D1-4BF910193EF5}"/>
              </a:ext>
            </a:extLst>
          </p:cNvPr>
          <p:cNvSpPr txBox="1"/>
          <p:nvPr/>
        </p:nvSpPr>
        <p:spPr>
          <a:xfrm>
            <a:off x="636104" y="1132658"/>
            <a:ext cx="603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 the coding for the following scenarios: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9AEB7-8A86-430B-9D4A-B810B395AE30}"/>
              </a:ext>
            </a:extLst>
          </p:cNvPr>
          <p:cNvSpPr txBox="1"/>
          <p:nvPr/>
        </p:nvSpPr>
        <p:spPr>
          <a:xfrm>
            <a:off x="492980" y="379658"/>
            <a:ext cx="644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Coding Nature &amp; Reporting Type –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D527C-5781-4C7E-9A3C-F0CF9B4D2738}"/>
              </a:ext>
            </a:extLst>
          </p:cNvPr>
          <p:cNvSpPr txBox="1"/>
          <p:nvPr/>
        </p:nvSpPr>
        <p:spPr>
          <a:xfrm>
            <a:off x="922351" y="1593699"/>
            <a:ext cx="729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S1- You have in the dataset data retrieved from the global database with nature “Country Adjusted”, what would you expect in the attribute NATURE, and the  REPORTING_TYPE?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200" dirty="0"/>
              <a:t>Answer: REPORTING_TYPE: </a:t>
            </a:r>
            <a:r>
              <a:rPr lang="en-US" sz="1200" b="1" u="sng" dirty="0">
                <a:solidFill>
                  <a:srgbClr val="00B050"/>
                </a:solidFill>
              </a:rPr>
              <a:t>G</a:t>
            </a:r>
            <a:r>
              <a:rPr lang="en-US" sz="1200" dirty="0"/>
              <a:t>  || NATURE: </a:t>
            </a:r>
            <a:r>
              <a:rPr lang="en-US" sz="1200" b="1" u="sng" dirty="0">
                <a:solidFill>
                  <a:srgbClr val="00B050"/>
                </a:solidFill>
              </a:rPr>
              <a:t>CA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S2- You have in the National data retrieved from the MICS report, how would you code the attribute NATURE, and the  REPORTING_TYPE?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200" dirty="0"/>
              <a:t>Answer: REPORTING_TYPE: </a:t>
            </a:r>
            <a:r>
              <a:rPr lang="en-US" sz="1200" b="1" u="sng" dirty="0">
                <a:solidFill>
                  <a:srgbClr val="00B050"/>
                </a:solidFill>
              </a:rPr>
              <a:t>N</a:t>
            </a:r>
            <a:r>
              <a:rPr lang="en-US" sz="1200" dirty="0"/>
              <a:t>  || NATURE: </a:t>
            </a:r>
            <a:r>
              <a:rPr lang="en-US" sz="1200" b="1" u="sng" dirty="0">
                <a:solidFill>
                  <a:srgbClr val="00B050"/>
                </a:solidFill>
              </a:rPr>
              <a:t>C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r>
              <a:rPr lang="en-US" sz="1200" dirty="0"/>
              <a:t>For the two scenarios above, you are using the dataflow to convert the data, which dataflow you should use for each scenario?</a:t>
            </a:r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n-US" sz="1200" dirty="0"/>
              <a:t>Answer: S1-</a:t>
            </a:r>
            <a:r>
              <a:rPr lang="en-US" sz="1200" b="1" u="sng" dirty="0">
                <a:solidFill>
                  <a:srgbClr val="00B050"/>
                </a:solidFill>
              </a:rPr>
              <a:t>DF_SDG_GLH </a:t>
            </a:r>
            <a:r>
              <a:rPr lang="en-US" sz="1200" dirty="0"/>
              <a:t>|| S2- </a:t>
            </a:r>
            <a:r>
              <a:rPr lang="en-US" sz="1200" b="1" u="sng" dirty="0">
                <a:solidFill>
                  <a:srgbClr val="00B050"/>
                </a:solidFill>
              </a:rPr>
              <a:t>DF_SDG_GLC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742950" lvl="1" indent="-285750" algn="just">
              <a:buFont typeface="+mj-lt"/>
              <a:buAutoNum type="romanUcPeriod"/>
            </a:pPr>
            <a:endParaRPr lang="en-US" sz="1200" dirty="0"/>
          </a:p>
          <a:p>
            <a:pPr marL="285750" indent="-285750" algn="just">
              <a:buFont typeface="+mj-lt"/>
              <a:buAutoNum type="romanU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3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2F752-5D2E-4FB8-8909-30B4EF632BD7}"/>
              </a:ext>
            </a:extLst>
          </p:cNvPr>
          <p:cNvSpPr txBox="1"/>
          <p:nvPr/>
        </p:nvSpPr>
        <p:spPr>
          <a:xfrm>
            <a:off x="492980" y="305975"/>
            <a:ext cx="603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Coding Unit Measure &amp; Unit Multiplier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36EA3F9-F6CF-4C20-A70A-065D71BEF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20618"/>
              </p:ext>
            </p:extLst>
          </p:nvPr>
        </p:nvGraphicFramePr>
        <p:xfrm>
          <a:off x="116953" y="722832"/>
          <a:ext cx="8899453" cy="401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25">
                  <a:extLst>
                    <a:ext uri="{9D8B030D-6E8A-4147-A177-3AD203B41FA5}">
                      <a16:colId xmlns:a16="http://schemas.microsoft.com/office/drawing/2014/main" val="379331091"/>
                    </a:ext>
                  </a:extLst>
                </a:gridCol>
                <a:gridCol w="4429023">
                  <a:extLst>
                    <a:ext uri="{9D8B030D-6E8A-4147-A177-3AD203B41FA5}">
                      <a16:colId xmlns:a16="http://schemas.microsoft.com/office/drawing/2014/main" val="1006688580"/>
                    </a:ext>
                  </a:extLst>
                </a:gridCol>
                <a:gridCol w="2108904">
                  <a:extLst>
                    <a:ext uri="{9D8B030D-6E8A-4147-A177-3AD203B41FA5}">
                      <a16:colId xmlns:a16="http://schemas.microsoft.com/office/drawing/2014/main" val="3200130960"/>
                    </a:ext>
                  </a:extLst>
                </a:gridCol>
                <a:gridCol w="1027701">
                  <a:extLst>
                    <a:ext uri="{9D8B030D-6E8A-4147-A177-3AD203B41FA5}">
                      <a16:colId xmlns:a16="http://schemas.microsoft.com/office/drawing/2014/main" val="2871249240"/>
                    </a:ext>
                  </a:extLst>
                </a:gridCol>
              </a:tblGrid>
              <a:tr h="217504">
                <a:tc>
                  <a:txBody>
                    <a:bodyPr/>
                    <a:lstStyle/>
                    <a:p>
                      <a:r>
                        <a:rPr lang="en-US" sz="1200" dirty="0"/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UNIT_MEASURE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982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SI_POV_DAY1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[1.1.1] Proportion of population below international poverty line (%)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9757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SN_ITK_DEFCN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[2.1.1] Number of undernourished people, thousands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42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AG_PRD_XSUBDY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[2.b.1] Agricultural export subsidies, billion USD dollars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2909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SH_STA_MORT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[3.1.1] Maternal mortality ratio, per 100,000 live births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2195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SH_STA_TRAF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[3.6.1] Death rate due to road traffic injuries, per 100,000 population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1204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SH_ACS_UNHC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[3.8.1] Universal health coverage (UHC) service coverage index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693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EN_WBE_PMNR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[6.6.1] Water body extent (permanent) (square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kilometres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344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EN_ATM_CO2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[9.4.1] Carbon dioxide emissions from fuel combustion, in million tones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3793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GB_POP_SCIERD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[9.5.2] Researchers (in full-time equivalent) per million inhabitants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317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EN_LND_CNSPOP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[11.3.1] Ratio of land consumption rate to population growth rate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5433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AG_LND_TOTL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[15.1.1] Land area (thousands hectares)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6348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GR_G14_XDC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[17.1.1] Total government revenue, in trillion local currency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7755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IT_USE_II99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[17.8.1] Internet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100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inhabitants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42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2F752-5D2E-4FB8-8909-30B4EF632BD7}"/>
              </a:ext>
            </a:extLst>
          </p:cNvPr>
          <p:cNvSpPr txBox="1"/>
          <p:nvPr/>
        </p:nvSpPr>
        <p:spPr>
          <a:xfrm>
            <a:off x="492980" y="297508"/>
            <a:ext cx="603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Coding Unit Measure &amp; Unit Multiplier – solution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36EA3F9-F6CF-4C20-A70A-065D71BEF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9021"/>
              </p:ext>
            </p:extLst>
          </p:nvPr>
        </p:nvGraphicFramePr>
        <p:xfrm>
          <a:off x="116953" y="714365"/>
          <a:ext cx="8899453" cy="401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25">
                  <a:extLst>
                    <a:ext uri="{9D8B030D-6E8A-4147-A177-3AD203B41FA5}">
                      <a16:colId xmlns:a16="http://schemas.microsoft.com/office/drawing/2014/main" val="379331091"/>
                    </a:ext>
                  </a:extLst>
                </a:gridCol>
                <a:gridCol w="4429023">
                  <a:extLst>
                    <a:ext uri="{9D8B030D-6E8A-4147-A177-3AD203B41FA5}">
                      <a16:colId xmlns:a16="http://schemas.microsoft.com/office/drawing/2014/main" val="1006688580"/>
                    </a:ext>
                  </a:extLst>
                </a:gridCol>
                <a:gridCol w="2108904">
                  <a:extLst>
                    <a:ext uri="{9D8B030D-6E8A-4147-A177-3AD203B41FA5}">
                      <a16:colId xmlns:a16="http://schemas.microsoft.com/office/drawing/2014/main" val="3200130960"/>
                    </a:ext>
                  </a:extLst>
                </a:gridCol>
                <a:gridCol w="1027701">
                  <a:extLst>
                    <a:ext uri="{9D8B030D-6E8A-4147-A177-3AD203B41FA5}">
                      <a16:colId xmlns:a16="http://schemas.microsoft.com/office/drawing/2014/main" val="2871249240"/>
                    </a:ext>
                  </a:extLst>
                </a:gridCol>
              </a:tblGrid>
              <a:tr h="217504">
                <a:tc>
                  <a:txBody>
                    <a:bodyPr/>
                    <a:lstStyle/>
                    <a:p>
                      <a:r>
                        <a:rPr lang="en-US" sz="1200" dirty="0"/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UNIT_MEASURE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982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SI_POV_DAY1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[1.1.1] Proportion of population below international poverty line (%)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9757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SN_ITK_DEFCN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[2.1.1] Number of undernourished people, thousands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42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AG_PRD_XSUBDY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[2.b.1] Agricultural export subsidies, billion USD dollars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USD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2909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SH_STA_MORT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[3.1.1] Maternal mortality ratio, per 100,000 live births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PER_100000_LIVE_BIRTHS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2195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SH_STA_TRAF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[3.6.1] Death rate due to road traffic injuries, per 100,000 population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PER_100000_POP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1204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SH_ACS_UNHC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[3.8.1] Universal health coverage (UHC) service coverage index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693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EN_WBE_PMNR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[6.6.1] Water body extent (permanent) (square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kilometres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KM2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344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EN_ATM_CO2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[9.4.1] Carbon dioxide emissions from fuel combustion, in million tones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3793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GB_POP_SCIERD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[9.5.2] Researchers (in full-time equivalent) per million inhabitants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PER_1000000_POP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317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EN_LND_CNSPOP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[11.3.1] Ratio of land consumption rate to population growth rate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5433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AG_LND_TOTL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[15.1.1] Land area (thousands hectares)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6348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GR_G14_XDC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[17.1.1] Total government revenue, in trillion local currency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CUR_LCU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7755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IT_USE_II99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[17.8.1] Internet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100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inhabitants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PER_100_POP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42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602AAA-3EFE-4E84-B124-45DE29A56BA5}"/>
              </a:ext>
            </a:extLst>
          </p:cNvPr>
          <p:cNvSpPr txBox="1">
            <a:spLocks/>
          </p:cNvSpPr>
          <p:nvPr/>
        </p:nvSpPr>
        <p:spPr>
          <a:xfrm>
            <a:off x="540890" y="315066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Exercise (1)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B08104-1E58-46D5-B24F-9E660E07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4673"/>
              </p:ext>
            </p:extLst>
          </p:nvPr>
        </p:nvGraphicFramePr>
        <p:xfrm>
          <a:off x="47706" y="629314"/>
          <a:ext cx="9066359" cy="427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546">
                  <a:extLst>
                    <a:ext uri="{9D8B030D-6E8A-4147-A177-3AD203B41FA5}">
                      <a16:colId xmlns:a16="http://schemas.microsoft.com/office/drawing/2014/main" val="3416176779"/>
                    </a:ext>
                  </a:extLst>
                </a:gridCol>
                <a:gridCol w="974154">
                  <a:extLst>
                    <a:ext uri="{9D8B030D-6E8A-4147-A177-3AD203B41FA5}">
                      <a16:colId xmlns:a16="http://schemas.microsoft.com/office/drawing/2014/main" val="203971222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39301947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4444148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88979978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9136836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3291773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479587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111240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07297510"/>
                    </a:ext>
                  </a:extLst>
                </a:gridCol>
                <a:gridCol w="443059">
                  <a:extLst>
                    <a:ext uri="{9D8B030D-6E8A-4147-A177-3AD203B41FA5}">
                      <a16:colId xmlns:a16="http://schemas.microsoft.com/office/drawing/2014/main" val="1343724684"/>
                    </a:ext>
                  </a:extLst>
                </a:gridCol>
              </a:tblGrid>
              <a:tr h="314887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locat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educat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quantile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comp_break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unit_measure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mult</a:t>
                      </a:r>
                      <a:r>
                        <a:rPr lang="en-US" sz="8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6922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[2.2.1] Number of children stunted (thousands)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SH_STA_STNT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Y0T5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12467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[4.1.1] Children in secondary school achieving a minimum level in reading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SE_TOT_PRFL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/>
                        <a:t>ISCED11_2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SKILL_READ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56592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[9.2.1] Manufacturing value added per capita (million constant USD)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NV_IND_MANF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ISIC_C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CON_USD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184001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[[3.2.1]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Under-five mortality rate per 1,000 live births, female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SH_DYN_MORTN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0T4Y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PER_1000_POP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38156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[3.2.1] Infant mortality rate per 1,000 live births, rural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SH_DYN_IMRT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PER_1000_POP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27039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[3.2.1] Number of neonatal mortality, male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SH_DYN_NMRT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M0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9162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[5.3.1] Urban women aged 20-24 years married before age 18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SP_DYN_MRBF15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Y20T24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PER_MARW_20T24Y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47176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[9.1.1] The rural population who live within 2 km of an all-season road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SP_ROD_R2KM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9400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[11.1.1] Urban population living in slums (number)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EN_LND_SLUM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59830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[17.8.1] </a:t>
                      </a:r>
                      <a:r>
                        <a:rPr lang="fr-FR" sz="1000" dirty="0" err="1"/>
                        <a:t>Users</a:t>
                      </a:r>
                      <a:r>
                        <a:rPr lang="fr-FR" sz="1000" dirty="0"/>
                        <a:t> of the internet</a:t>
                      </a:r>
                      <a:r>
                        <a:rPr lang="en-US" sz="1000" dirty="0"/>
                        <a:t> (256 kbps to 2 Mbps)</a:t>
                      </a:r>
                      <a:r>
                        <a:rPr lang="fr-FR" sz="1000" dirty="0"/>
                        <a:t>per 100 </a:t>
                      </a:r>
                      <a:r>
                        <a:rPr lang="fr-FR" sz="1000" dirty="0" err="1"/>
                        <a:t>inhabitants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IT_USE_ii99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IS_2MT10M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43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602AAA-3EFE-4E84-B124-45DE29A56BA5}"/>
              </a:ext>
            </a:extLst>
          </p:cNvPr>
          <p:cNvSpPr txBox="1">
            <a:spLocks/>
          </p:cNvSpPr>
          <p:nvPr/>
        </p:nvSpPr>
        <p:spPr>
          <a:xfrm>
            <a:off x="540890" y="340470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Exercise (1) - solution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851E9B1-9F9D-430F-B5B4-4A4C2B856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16278"/>
              </p:ext>
            </p:extLst>
          </p:nvPr>
        </p:nvGraphicFramePr>
        <p:xfrm>
          <a:off x="0" y="654718"/>
          <a:ext cx="9144000" cy="421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90">
                  <a:extLst>
                    <a:ext uri="{9D8B030D-6E8A-4147-A177-3AD203B41FA5}">
                      <a16:colId xmlns:a16="http://schemas.microsoft.com/office/drawing/2014/main" val="3416176779"/>
                    </a:ext>
                  </a:extLst>
                </a:gridCol>
                <a:gridCol w="982496">
                  <a:extLst>
                    <a:ext uri="{9D8B030D-6E8A-4147-A177-3AD203B41FA5}">
                      <a16:colId xmlns:a16="http://schemas.microsoft.com/office/drawing/2014/main" val="2039712227"/>
                    </a:ext>
                  </a:extLst>
                </a:gridCol>
                <a:gridCol w="525159">
                  <a:extLst>
                    <a:ext uri="{9D8B030D-6E8A-4147-A177-3AD203B41FA5}">
                      <a16:colId xmlns:a16="http://schemas.microsoft.com/office/drawing/2014/main" val="3930194708"/>
                    </a:ext>
                  </a:extLst>
                </a:gridCol>
                <a:gridCol w="473925">
                  <a:extLst>
                    <a:ext uri="{9D8B030D-6E8A-4147-A177-3AD203B41FA5}">
                      <a16:colId xmlns:a16="http://schemas.microsoft.com/office/drawing/2014/main" val="3944441481"/>
                    </a:ext>
                  </a:extLst>
                </a:gridCol>
                <a:gridCol w="563585">
                  <a:extLst>
                    <a:ext uri="{9D8B030D-6E8A-4147-A177-3AD203B41FA5}">
                      <a16:colId xmlns:a16="http://schemas.microsoft.com/office/drawing/2014/main" val="889799781"/>
                    </a:ext>
                  </a:extLst>
                </a:gridCol>
                <a:gridCol w="659709">
                  <a:extLst>
                    <a:ext uri="{9D8B030D-6E8A-4147-A177-3AD203B41FA5}">
                      <a16:colId xmlns:a16="http://schemas.microsoft.com/office/drawing/2014/main" val="3991368363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val="2032917738"/>
                    </a:ext>
                  </a:extLst>
                </a:gridCol>
                <a:gridCol w="585415">
                  <a:extLst>
                    <a:ext uri="{9D8B030D-6E8A-4147-A177-3AD203B41FA5}">
                      <a16:colId xmlns:a16="http://schemas.microsoft.com/office/drawing/2014/main" val="3479587385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2661112404"/>
                    </a:ext>
                  </a:extLst>
                </a:gridCol>
                <a:gridCol w="1229457">
                  <a:extLst>
                    <a:ext uri="{9D8B030D-6E8A-4147-A177-3AD203B41FA5}">
                      <a16:colId xmlns:a16="http://schemas.microsoft.com/office/drawing/2014/main" val="407297510"/>
                    </a:ext>
                  </a:extLst>
                </a:gridCol>
                <a:gridCol w="421419">
                  <a:extLst>
                    <a:ext uri="{9D8B030D-6E8A-4147-A177-3AD203B41FA5}">
                      <a16:colId xmlns:a16="http://schemas.microsoft.com/office/drawing/2014/main" val="1343724684"/>
                    </a:ext>
                  </a:extLst>
                </a:gridCol>
              </a:tblGrid>
              <a:tr h="314887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locat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educat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quantile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comp_break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unit_measure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mult</a:t>
                      </a:r>
                      <a:r>
                        <a:rPr lang="en-US" sz="8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6922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[2.2.1] Number of children stunted (thousands)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SH_STA_STNT</a:t>
                      </a:r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Y0T</a:t>
                      </a:r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12467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[4.1.1] Children in secondary school achieving a minimum level in reading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SE_TOT_PRFL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AGG_2_3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SKILL_READ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839540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[9.2.1] Manufacturing value added per capita (million constant USD)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0" u="sng" dirty="0">
                          <a:solidFill>
                            <a:srgbClr val="00B050"/>
                          </a:solidFill>
                        </a:rPr>
                        <a:t>NV_IND_MANFPC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ISIC4_C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CON_USD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2497951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[3.2.1]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Under-five mortality rate per 1,000 live births, female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SH_DYN_MORT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u="sng" dirty="0">
                          <a:solidFill>
                            <a:srgbClr val="00B050"/>
                          </a:solidFill>
                        </a:rPr>
                        <a:t>Y0</a:t>
                      </a:r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850" u="sng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PER_1000_</a:t>
                      </a:r>
                      <a:r>
                        <a:rPr lang="en-US" sz="850" u="sng" dirty="0">
                          <a:solidFill>
                            <a:srgbClr val="00B050"/>
                          </a:solidFill>
                        </a:rPr>
                        <a:t>LIVE_BIRTHS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28824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[3.2.1] Infant mortality rate per 1,000 live births, rural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SH_DYN_IMRT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Y</a:t>
                      </a:r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PER_1000_</a:t>
                      </a:r>
                      <a:r>
                        <a:rPr lang="en-US" sz="850" b="0" u="sng" dirty="0">
                          <a:solidFill>
                            <a:srgbClr val="00B050"/>
                          </a:solidFill>
                        </a:rPr>
                        <a:t>LIVE_BIRTHS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27039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[3.2.1] Number of neonatal mortality, male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SH_DYN_NMRTN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M0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9162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[5.3.1] Urban women aged 20-24 years married before age 18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SP_DYN_MRBF18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Y20T24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47176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[9.1.1] The rural population who live within 2 km of an all-season road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SP_ROD_R2KM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9400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[11.1.1] Urban population living in slums (number)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EN_LND_SLUMN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59830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[17.8.1] </a:t>
                      </a:r>
                      <a:r>
                        <a:rPr lang="fr-FR" sz="1000" dirty="0" err="1"/>
                        <a:t>Users</a:t>
                      </a:r>
                      <a:r>
                        <a:rPr lang="fr-FR" sz="1000" dirty="0"/>
                        <a:t> of the internet</a:t>
                      </a:r>
                      <a:r>
                        <a:rPr lang="en-US" sz="1000" dirty="0"/>
                        <a:t> (256 kbps to 2 Mbps)</a:t>
                      </a:r>
                      <a:r>
                        <a:rPr lang="fr-FR" sz="1000" dirty="0"/>
                        <a:t>per 100 </a:t>
                      </a:r>
                      <a:r>
                        <a:rPr lang="fr-FR" sz="1000" dirty="0" err="1"/>
                        <a:t>inhabitants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IT_USE_II99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IS_256KT2M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b="1" u="sng" dirty="0">
                          <a:solidFill>
                            <a:srgbClr val="00B050"/>
                          </a:solidFill>
                        </a:rPr>
                        <a:t>PER_100_POP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43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602AAA-3EFE-4E84-B124-45DE29A56BA5}"/>
              </a:ext>
            </a:extLst>
          </p:cNvPr>
          <p:cNvSpPr txBox="1">
            <a:spLocks/>
          </p:cNvSpPr>
          <p:nvPr/>
        </p:nvSpPr>
        <p:spPr>
          <a:xfrm>
            <a:off x="540890" y="357401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Exercise (2)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B08104-1E58-46D5-B24F-9E660E07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52163"/>
              </p:ext>
            </p:extLst>
          </p:nvPr>
        </p:nvGraphicFramePr>
        <p:xfrm>
          <a:off x="182880" y="676674"/>
          <a:ext cx="8730531" cy="4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466">
                  <a:extLst>
                    <a:ext uri="{9D8B030D-6E8A-4147-A177-3AD203B41FA5}">
                      <a16:colId xmlns:a16="http://schemas.microsoft.com/office/drawing/2014/main" val="3416176779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039712227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3930194708"/>
                    </a:ext>
                  </a:extLst>
                </a:gridCol>
                <a:gridCol w="437321">
                  <a:extLst>
                    <a:ext uri="{9D8B030D-6E8A-4147-A177-3AD203B41FA5}">
                      <a16:colId xmlns:a16="http://schemas.microsoft.com/office/drawing/2014/main" val="3944441481"/>
                    </a:ext>
                  </a:extLst>
                </a:gridCol>
                <a:gridCol w="532738">
                  <a:extLst>
                    <a:ext uri="{9D8B030D-6E8A-4147-A177-3AD203B41FA5}">
                      <a16:colId xmlns:a16="http://schemas.microsoft.com/office/drawing/2014/main" val="88979978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val="3479587385"/>
                    </a:ext>
                  </a:extLst>
                </a:gridCol>
                <a:gridCol w="898498">
                  <a:extLst>
                    <a:ext uri="{9D8B030D-6E8A-4147-A177-3AD203B41FA5}">
                      <a16:colId xmlns:a16="http://schemas.microsoft.com/office/drawing/2014/main" val="2661112404"/>
                    </a:ext>
                  </a:extLst>
                </a:gridCol>
                <a:gridCol w="922351">
                  <a:extLst>
                    <a:ext uri="{9D8B030D-6E8A-4147-A177-3AD203B41FA5}">
                      <a16:colId xmlns:a16="http://schemas.microsoft.com/office/drawing/2014/main" val="894907636"/>
                    </a:ext>
                  </a:extLst>
                </a:gridCol>
                <a:gridCol w="852060">
                  <a:extLst>
                    <a:ext uri="{9D8B030D-6E8A-4147-A177-3AD203B41FA5}">
                      <a16:colId xmlns:a16="http://schemas.microsoft.com/office/drawing/2014/main" val="407297510"/>
                    </a:ext>
                  </a:extLst>
                </a:gridCol>
                <a:gridCol w="428099">
                  <a:extLst>
                    <a:ext uri="{9D8B030D-6E8A-4147-A177-3AD203B41FA5}">
                      <a16:colId xmlns:a16="http://schemas.microsoft.com/office/drawing/2014/main" val="1343724684"/>
                    </a:ext>
                  </a:extLst>
                </a:gridCol>
              </a:tblGrid>
              <a:tr h="314887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locat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quantile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disability_status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comp_break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unit_measure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mult</a:t>
                      </a:r>
                      <a:r>
                        <a:rPr lang="en-US" sz="8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6922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[2.c.1] Countries recording moderately high food prices (%)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85769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[4.6.1] Population achieving a fixed level of proficiency in writing a computer program in specialized languages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80659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[8.10.2] Account ownership at a financial institution, richest 60% ( age 25+)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01563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[1.1.1] Youth rural population below the international poverty line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12467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[1.3.1]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Mothers with newborns receiving a maternity cash benefit (%)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38156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[3.7.2] Adolescent birth rate per 1,000 women aged 15-19,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9162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[7.1.1] Urban population with access to electricity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47176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[8.5.2] The unemployment rate, for male disabled youth in the rural area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9400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[15.1.1] Forest area (hectares)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59830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[16.9.1] Rural children under 5 years of age with birth registered (%),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43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8CA978-5A73-4C82-8735-F0D6BE2A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60B02-EF9F-47C4-8738-B1322430C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602AAA-3EFE-4E84-B124-45DE29A56BA5}"/>
              </a:ext>
            </a:extLst>
          </p:cNvPr>
          <p:cNvSpPr txBox="1">
            <a:spLocks/>
          </p:cNvSpPr>
          <p:nvPr/>
        </p:nvSpPr>
        <p:spPr>
          <a:xfrm>
            <a:off x="540890" y="357401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Exercise (2) - solution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B08104-1E58-46D5-B24F-9E660E07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55874"/>
              </p:ext>
            </p:extLst>
          </p:nvPr>
        </p:nvGraphicFramePr>
        <p:xfrm>
          <a:off x="182880" y="668723"/>
          <a:ext cx="8730531" cy="43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466">
                  <a:extLst>
                    <a:ext uri="{9D8B030D-6E8A-4147-A177-3AD203B41FA5}">
                      <a16:colId xmlns:a16="http://schemas.microsoft.com/office/drawing/2014/main" val="3416176779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039712227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3930194708"/>
                    </a:ext>
                  </a:extLst>
                </a:gridCol>
                <a:gridCol w="437321">
                  <a:extLst>
                    <a:ext uri="{9D8B030D-6E8A-4147-A177-3AD203B41FA5}">
                      <a16:colId xmlns:a16="http://schemas.microsoft.com/office/drawing/2014/main" val="3944441481"/>
                    </a:ext>
                  </a:extLst>
                </a:gridCol>
                <a:gridCol w="532738">
                  <a:extLst>
                    <a:ext uri="{9D8B030D-6E8A-4147-A177-3AD203B41FA5}">
                      <a16:colId xmlns:a16="http://schemas.microsoft.com/office/drawing/2014/main" val="889799781"/>
                    </a:ext>
                  </a:extLst>
                </a:gridCol>
                <a:gridCol w="564542">
                  <a:extLst>
                    <a:ext uri="{9D8B030D-6E8A-4147-A177-3AD203B41FA5}">
                      <a16:colId xmlns:a16="http://schemas.microsoft.com/office/drawing/2014/main" val="3479587385"/>
                    </a:ext>
                  </a:extLst>
                </a:gridCol>
                <a:gridCol w="986330">
                  <a:extLst>
                    <a:ext uri="{9D8B030D-6E8A-4147-A177-3AD203B41FA5}">
                      <a16:colId xmlns:a16="http://schemas.microsoft.com/office/drawing/2014/main" val="2661112404"/>
                    </a:ext>
                  </a:extLst>
                </a:gridCol>
                <a:gridCol w="834519">
                  <a:extLst>
                    <a:ext uri="{9D8B030D-6E8A-4147-A177-3AD203B41FA5}">
                      <a16:colId xmlns:a16="http://schemas.microsoft.com/office/drawing/2014/main" val="894907636"/>
                    </a:ext>
                  </a:extLst>
                </a:gridCol>
                <a:gridCol w="852060">
                  <a:extLst>
                    <a:ext uri="{9D8B030D-6E8A-4147-A177-3AD203B41FA5}">
                      <a16:colId xmlns:a16="http://schemas.microsoft.com/office/drawing/2014/main" val="407297510"/>
                    </a:ext>
                  </a:extLst>
                </a:gridCol>
                <a:gridCol w="428099">
                  <a:extLst>
                    <a:ext uri="{9D8B030D-6E8A-4147-A177-3AD203B41FA5}">
                      <a16:colId xmlns:a16="http://schemas.microsoft.com/office/drawing/2014/main" val="1343724684"/>
                    </a:ext>
                  </a:extLst>
                </a:gridCol>
              </a:tblGrid>
              <a:tr h="314887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indicator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locat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quantile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disability_status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comp_break</a:t>
                      </a:r>
                      <a:r>
                        <a:rPr lang="en-US" sz="80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unit_measure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/>
                        <a:t>mult</a:t>
                      </a:r>
                      <a:r>
                        <a:rPr lang="en-US" sz="8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6922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[2.c.1] Countries recording moderately high food prices (%)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AG_FPA_HMFP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SPL_M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371489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[4.6.1] Population achieving a fixed level of proficiency in writing a computer program in specialized languages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SE_ADT_FUNS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SKILL_ICTPRGM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26149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[8.10.2] Account ownership at a financial institution, richest 60% ( age 25+)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FB_BNK_ACCSS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Y_GE25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R60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741779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[1.1.1] Youth rural population below the international poverty line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SI_POV_DAY1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Y14T25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12467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[1.3.1]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Mothers with newborns receiving a maternity cash benefit (%)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SI_COV_MATNL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38156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[3.7.2] Adolescent birth rate per 1,000 women aged 15-19,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SP_DYN_ADKL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Y15T19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PER_1000_POP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91623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[7.1.1] Urban population with access to electricity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EG_ACS_ELEC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47176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[8.5.2] The unemployment rate, for male disabled youth in the rural area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SL_TLF_UEMDIS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Y14T25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94004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[15.1.1] Forest area (hectares)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AG_LND_FRSTN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59830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[16.9.1] Rural children under 5 years of age with birth registered (%), 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SG_REG_BRTH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Y0T4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43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6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46CD6-165A-42C6-BD96-403B9C95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D3865-4A8D-4540-A020-81711203E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A51B8-48D7-4309-A171-1CDD964EF247}"/>
              </a:ext>
            </a:extLst>
          </p:cNvPr>
          <p:cNvSpPr txBox="1"/>
          <p:nvPr/>
        </p:nvSpPr>
        <p:spPr>
          <a:xfrm>
            <a:off x="540890" y="1201479"/>
            <a:ext cx="74654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SDMX supports the following position types: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endParaRPr lang="en-US" sz="1200" b="1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COLUMN:  </a:t>
            </a:r>
            <a:r>
              <a:rPr lang="en-US" sz="1200" dirty="0"/>
              <a:t>When value for the entire dataset is provided in the cell provided in the column </a:t>
            </a:r>
            <a:r>
              <a:rPr lang="en-US" sz="1200" b="1" dirty="0"/>
              <a:t>Position.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ROW: </a:t>
            </a:r>
            <a:r>
              <a:rPr lang="en-US" sz="1200" dirty="0"/>
              <a:t>Values for the concept are stored in the row specified in column </a:t>
            </a:r>
            <a:r>
              <a:rPr lang="en-US" sz="1200" b="1" dirty="0"/>
              <a:t>Position</a:t>
            </a:r>
            <a:endParaRPr lang="en-US" sz="1200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FIX: </a:t>
            </a:r>
            <a:r>
              <a:rPr lang="en-US" sz="1200" dirty="0"/>
              <a:t>Fixed value for the entire dataset is stored in the column Position and does not appear in the data spreadsheet</a:t>
            </a:r>
          </a:p>
          <a:p>
            <a:pPr lvl="1"/>
            <a:endParaRPr lang="en-US" sz="1200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MIXED: </a:t>
            </a:r>
            <a:r>
              <a:rPr lang="en-US" sz="1200" dirty="0"/>
              <a:t>Allows to use two types of mapping interchangeably, reducing burden do the transcoding for all dataset.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SKIP:</a:t>
            </a:r>
            <a:r>
              <a:rPr lang="en-US" sz="1200" dirty="0"/>
              <a:t> The concept value is not mapped, it can only be used with optional attributes*, it can’t be used for dimensions.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F4A255-115D-48ED-ADC0-E836F7F6EE9C}"/>
              </a:ext>
            </a:extLst>
          </p:cNvPr>
          <p:cNvSpPr txBox="1">
            <a:spLocks/>
          </p:cNvSpPr>
          <p:nvPr/>
        </p:nvSpPr>
        <p:spPr>
          <a:xfrm>
            <a:off x="540890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Mapping and Position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DEEE2-9B82-41AA-B154-6A73D1AD88E4}"/>
              </a:ext>
            </a:extLst>
          </p:cNvPr>
          <p:cNvSpPr txBox="1"/>
          <p:nvPr/>
        </p:nvSpPr>
        <p:spPr>
          <a:xfrm>
            <a:off x="4846803" y="4433133"/>
            <a:ext cx="3626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</a:t>
            </a:r>
            <a:r>
              <a:rPr lang="en-US" altLang="en-US" sz="800" dirty="0"/>
              <a:t>Mandatory Attributes are : OBS_STATUS, UNIT_MEASURE, UNIT_MULT.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74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B599C-C4CD-4E0D-94BD-59209A5D0CB3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Data presentation types (wide “cross-tab” vs long “time series”)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F3836-1C98-459E-9DCB-6309F6EC9616}"/>
              </a:ext>
            </a:extLst>
          </p:cNvPr>
          <p:cNvSpPr txBox="1"/>
          <p:nvPr/>
        </p:nvSpPr>
        <p:spPr>
          <a:xfrm>
            <a:off x="382772" y="1001766"/>
            <a:ext cx="2575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Long “time series” format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C505AC-5E25-4C5B-A714-745EEE537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5"/>
          <a:stretch/>
        </p:blipFill>
        <p:spPr>
          <a:xfrm>
            <a:off x="23852" y="1432346"/>
            <a:ext cx="9104245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3DA326-0EA6-45DA-8F46-14BAC2BC4462}"/>
              </a:ext>
            </a:extLst>
          </p:cNvPr>
          <p:cNvGrpSpPr/>
          <p:nvPr/>
        </p:nvGrpSpPr>
        <p:grpSpPr>
          <a:xfrm>
            <a:off x="1309824" y="841597"/>
            <a:ext cx="6508450" cy="3960000"/>
            <a:chOff x="1309824" y="905205"/>
            <a:chExt cx="6508450" cy="396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2E1C94-2E1B-43E2-8A14-A11354749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8"/>
            <a:stretch/>
          </p:blipFill>
          <p:spPr>
            <a:xfrm>
              <a:off x="1325726" y="905205"/>
              <a:ext cx="6492548" cy="396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2D3140-CCF6-4F84-BB03-B6610503C128}"/>
                </a:ext>
              </a:extLst>
            </p:cNvPr>
            <p:cNvSpPr/>
            <p:nvPr/>
          </p:nvSpPr>
          <p:spPr>
            <a:xfrm>
              <a:off x="6297434" y="1335818"/>
              <a:ext cx="1496987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0EB179-2878-4201-B759-FAC45749EAEB}"/>
                </a:ext>
              </a:extLst>
            </p:cNvPr>
            <p:cNvSpPr/>
            <p:nvPr/>
          </p:nvSpPr>
          <p:spPr>
            <a:xfrm>
              <a:off x="1309824" y="1940117"/>
              <a:ext cx="3015686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4F7F6E-8D4C-4ADC-A6DA-30D244B5C2D0}"/>
              </a:ext>
            </a:extLst>
          </p:cNvPr>
          <p:cNvSpPr txBox="1"/>
          <p:nvPr/>
        </p:nvSpPr>
        <p:spPr>
          <a:xfrm>
            <a:off x="715617" y="433967"/>
            <a:ext cx="2520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Mapping with Column letters</a:t>
            </a:r>
          </a:p>
        </p:txBody>
      </p:sp>
    </p:spTree>
    <p:extLst>
      <p:ext uri="{BB962C8B-B14F-4D97-AF65-F5344CB8AC3E}">
        <p14:creationId xmlns:p14="http://schemas.microsoft.com/office/powerpoint/2010/main" val="7031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A5F08-6941-4424-BB1F-8CA5FE92F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32" y="873400"/>
            <a:ext cx="6665737" cy="39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85F43-2AB6-4242-8ED8-AC1659942D68}"/>
              </a:ext>
            </a:extLst>
          </p:cNvPr>
          <p:cNvSpPr txBox="1"/>
          <p:nvPr/>
        </p:nvSpPr>
        <p:spPr>
          <a:xfrm>
            <a:off x="715617" y="433967"/>
            <a:ext cx="2520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Mapping with Column numbers</a:t>
            </a:r>
          </a:p>
        </p:txBody>
      </p:sp>
    </p:spTree>
    <p:extLst>
      <p:ext uri="{BB962C8B-B14F-4D97-AF65-F5344CB8AC3E}">
        <p14:creationId xmlns:p14="http://schemas.microsoft.com/office/powerpoint/2010/main" val="13449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DE4C39-E0B1-458F-9243-A88D0EB23C3B}"/>
              </a:ext>
            </a:extLst>
          </p:cNvPr>
          <p:cNvSpPr txBox="1"/>
          <p:nvPr/>
        </p:nvSpPr>
        <p:spPr>
          <a:xfrm>
            <a:off x="544664" y="41222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Wide “cross-tab” format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C99ED2-28BE-4241-A44E-FDCA05D86F0E}"/>
              </a:ext>
            </a:extLst>
          </p:cNvPr>
          <p:cNvGrpSpPr/>
          <p:nvPr/>
        </p:nvGrpSpPr>
        <p:grpSpPr>
          <a:xfrm>
            <a:off x="1309824" y="873400"/>
            <a:ext cx="6510719" cy="3960000"/>
            <a:chOff x="1309824" y="873400"/>
            <a:chExt cx="6510719" cy="396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846D7F-2FE4-4E10-B995-83A0AF444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458" y="873400"/>
              <a:ext cx="6497085" cy="396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14A7D6-ED2B-4444-96D9-345D8997110D}"/>
                </a:ext>
              </a:extLst>
            </p:cNvPr>
            <p:cNvSpPr/>
            <p:nvPr/>
          </p:nvSpPr>
          <p:spPr>
            <a:xfrm>
              <a:off x="6297434" y="1232453"/>
              <a:ext cx="1496987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C5720-81C2-45F7-967B-BD3E241E2D31}"/>
                </a:ext>
              </a:extLst>
            </p:cNvPr>
            <p:cNvSpPr/>
            <p:nvPr/>
          </p:nvSpPr>
          <p:spPr>
            <a:xfrm>
              <a:off x="1309824" y="1836752"/>
              <a:ext cx="3384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9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37D48-B3BB-4095-98A0-8E22C924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6B534-C7E8-45DE-9134-67E6807D6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E02B6-62CA-4738-A2B4-C485A877422C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Using the Desktop-Based SDMX Converter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50528-A366-4173-9E96-83AB73C9F795}"/>
              </a:ext>
            </a:extLst>
          </p:cNvPr>
          <p:cNvGrpSpPr/>
          <p:nvPr/>
        </p:nvGrpSpPr>
        <p:grpSpPr>
          <a:xfrm>
            <a:off x="1795535" y="1051560"/>
            <a:ext cx="5552931" cy="4091940"/>
            <a:chOff x="1795535" y="1051560"/>
            <a:chExt cx="5552931" cy="40919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03A7C6-5793-4B90-B4F2-E9666B53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535" y="1051560"/>
              <a:ext cx="5552931" cy="4091940"/>
            </a:xfrm>
            <a:prstGeom prst="rect">
              <a:avLst/>
            </a:prstGeom>
          </p:spPr>
        </p:pic>
        <p:sp>
          <p:nvSpPr>
            <p:cNvPr id="5" name="Left Arrow Callout 5">
              <a:extLst>
                <a:ext uri="{FF2B5EF4-FFF2-40B4-BE49-F238E27FC236}">
                  <a16:creationId xmlns:a16="http://schemas.microsoft.com/office/drawing/2014/main" id="{AE3A48BB-2D08-403A-AF6E-32255A6AE867}"/>
                </a:ext>
              </a:extLst>
            </p:cNvPr>
            <p:cNvSpPr/>
            <p:nvPr/>
          </p:nvSpPr>
          <p:spPr bwMode="auto">
            <a:xfrm>
              <a:off x="4347968" y="1619613"/>
              <a:ext cx="2699385" cy="360000"/>
            </a:xfrm>
            <a:prstGeom prst="leftArrowCallou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1. Select: </a:t>
              </a:r>
              <a:r>
                <a:rPr lang="en-US" sz="1200" b="1" kern="120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Convert and Validate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6" name="Right Arrow Callout 6">
              <a:extLst>
                <a:ext uri="{FF2B5EF4-FFF2-40B4-BE49-F238E27FC236}">
                  <a16:creationId xmlns:a16="http://schemas.microsoft.com/office/drawing/2014/main" id="{73CBBBF4-2C6C-43AA-A3F5-784DD47951DA}"/>
                </a:ext>
              </a:extLst>
            </p:cNvPr>
            <p:cNvSpPr/>
            <p:nvPr/>
          </p:nvSpPr>
          <p:spPr bwMode="auto">
            <a:xfrm>
              <a:off x="2117407" y="1990435"/>
              <a:ext cx="2373948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6067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2. Select the data file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" name="Left Arrow Callout 7">
              <a:extLst>
                <a:ext uri="{FF2B5EF4-FFF2-40B4-BE49-F238E27FC236}">
                  <a16:creationId xmlns:a16="http://schemas.microsoft.com/office/drawing/2014/main" id="{91D0F07D-9172-4E83-9914-63B3F29DF3E9}"/>
                </a:ext>
              </a:extLst>
            </p:cNvPr>
            <p:cNvSpPr/>
            <p:nvPr/>
          </p:nvSpPr>
          <p:spPr bwMode="auto">
            <a:xfrm>
              <a:off x="4792468" y="2230094"/>
              <a:ext cx="2254885" cy="3600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2802"/>
              </a:avLst>
            </a:prstGeom>
            <a:solidFill>
              <a:srgbClr val="FFFFFF"/>
            </a:solidFill>
            <a:ln>
              <a:solidFill>
                <a:srgbClr val="7030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3. Make sure the input format is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Excel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Right Arrow Callout 8">
              <a:extLst>
                <a:ext uri="{FF2B5EF4-FFF2-40B4-BE49-F238E27FC236}">
                  <a16:creationId xmlns:a16="http://schemas.microsoft.com/office/drawing/2014/main" id="{8C141CD7-04EB-4CCB-91BB-9416A922216D}"/>
                </a:ext>
              </a:extLst>
            </p:cNvPr>
            <p:cNvSpPr/>
            <p:nvPr/>
          </p:nvSpPr>
          <p:spPr bwMode="auto">
            <a:xfrm flipH="1">
              <a:off x="4572000" y="2948010"/>
              <a:ext cx="2537462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5927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4. Select output format: </a:t>
              </a:r>
              <a:r>
                <a:rPr lang="en-US" sz="8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STRUCTURE_SPECIFIC_DATA_2_1</a:t>
              </a:r>
              <a:endParaRPr lang="en-US" sz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Left Arrow Callout 9">
              <a:extLst>
                <a:ext uri="{FF2B5EF4-FFF2-40B4-BE49-F238E27FC236}">
                  <a16:creationId xmlns:a16="http://schemas.microsoft.com/office/drawing/2014/main" id="{CCBF17C7-0B43-48A2-B293-CE95EDBB78B0}"/>
                </a:ext>
              </a:extLst>
            </p:cNvPr>
            <p:cNvSpPr/>
            <p:nvPr/>
          </p:nvSpPr>
          <p:spPr bwMode="auto">
            <a:xfrm flipH="1">
              <a:off x="1803154" y="3214587"/>
              <a:ext cx="1663946" cy="473493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6307"/>
              </a:avLst>
            </a:prstGeom>
            <a:solidFill>
              <a:srgbClr val="FFFFFF"/>
            </a:solidFill>
            <a:ln>
              <a:solidFill>
                <a:srgbClr val="7030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1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5. Enter the output file name .xml extension</a:t>
              </a:r>
              <a:endParaRPr lang="en-US" sz="1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1" name="Right Arrow Callout 6">
              <a:extLst>
                <a:ext uri="{FF2B5EF4-FFF2-40B4-BE49-F238E27FC236}">
                  <a16:creationId xmlns:a16="http://schemas.microsoft.com/office/drawing/2014/main" id="{CE3A2296-D111-4F65-959F-F498C2FAD7D3}"/>
                </a:ext>
              </a:extLst>
            </p:cNvPr>
            <p:cNvSpPr/>
            <p:nvPr/>
          </p:nvSpPr>
          <p:spPr bwMode="auto">
            <a:xfrm>
              <a:off x="4377936" y="4486544"/>
              <a:ext cx="1993900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6067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6. Click </a:t>
              </a:r>
              <a:r>
                <a:rPr lang="en-US" sz="1200" b="1" kern="120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Next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E02B6-62CA-4738-A2B4-C485A877422C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Using the Desktop-Based SDMX Converter (2)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B4BAC-66EE-4CB7-A545-BD0FB9A3075A}"/>
              </a:ext>
            </a:extLst>
          </p:cNvPr>
          <p:cNvGrpSpPr/>
          <p:nvPr/>
        </p:nvGrpSpPr>
        <p:grpSpPr>
          <a:xfrm>
            <a:off x="1797429" y="1050300"/>
            <a:ext cx="5549143" cy="4093200"/>
            <a:chOff x="1797429" y="1050300"/>
            <a:chExt cx="5549143" cy="4093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939B3E-A807-4A84-8C45-DE1E8A526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53"/>
            <a:stretch/>
          </p:blipFill>
          <p:spPr>
            <a:xfrm>
              <a:off x="1797429" y="1050300"/>
              <a:ext cx="5549143" cy="4093200"/>
            </a:xfrm>
            <a:prstGeom prst="rect">
              <a:avLst/>
            </a:prstGeom>
          </p:spPr>
        </p:pic>
        <p:sp>
          <p:nvSpPr>
            <p:cNvPr id="13" name="Left Arrow Callout 4">
              <a:extLst>
                <a:ext uri="{FF2B5EF4-FFF2-40B4-BE49-F238E27FC236}">
                  <a16:creationId xmlns:a16="http://schemas.microsoft.com/office/drawing/2014/main" id="{AE90D447-47E0-4EF7-8CBE-8717D8815FAF}"/>
                </a:ext>
              </a:extLst>
            </p:cNvPr>
            <p:cNvSpPr/>
            <p:nvPr/>
          </p:nvSpPr>
          <p:spPr bwMode="auto">
            <a:xfrm>
              <a:off x="3657598" y="1253490"/>
              <a:ext cx="2887982" cy="3048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90590"/>
              </a:avLst>
            </a:prstGeom>
            <a:solidFill>
              <a:srgbClr val="FFFFFF"/>
            </a:solidFill>
            <a:ln>
              <a:solidFill>
                <a:srgbClr val="7030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7. Select: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DSD</a:t>
              </a:r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or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Dataflow</a:t>
              </a:r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4" name="Right Arrow Callout 5">
              <a:extLst>
                <a:ext uri="{FF2B5EF4-FFF2-40B4-BE49-F238E27FC236}">
                  <a16:creationId xmlns:a16="http://schemas.microsoft.com/office/drawing/2014/main" id="{34DB5DBF-0F7E-48DE-A9E5-D63851E053D1}"/>
                </a:ext>
              </a:extLst>
            </p:cNvPr>
            <p:cNvSpPr/>
            <p:nvPr/>
          </p:nvSpPr>
          <p:spPr bwMode="auto">
            <a:xfrm>
              <a:off x="2456496" y="2571750"/>
              <a:ext cx="1909763" cy="360000"/>
            </a:xfrm>
            <a:prstGeom prst="rightArrowCallout">
              <a:avLst>
                <a:gd name="adj1" fmla="val 25000"/>
                <a:gd name="adj2" fmla="val 31350"/>
                <a:gd name="adj3" fmla="val 35583"/>
                <a:gd name="adj4" fmla="val 77731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8. Select the DSD file 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5" name="Right Arrow Callout 5">
              <a:extLst>
                <a:ext uri="{FF2B5EF4-FFF2-40B4-BE49-F238E27FC236}">
                  <a16:creationId xmlns:a16="http://schemas.microsoft.com/office/drawing/2014/main" id="{098878F3-189D-4D98-88D0-23789DD2BCAB}"/>
                </a:ext>
              </a:extLst>
            </p:cNvPr>
            <p:cNvSpPr/>
            <p:nvPr/>
          </p:nvSpPr>
          <p:spPr bwMode="auto">
            <a:xfrm>
              <a:off x="4506595" y="4500563"/>
              <a:ext cx="1791970" cy="360000"/>
            </a:xfrm>
            <a:prstGeom prst="rightArrowCallout">
              <a:avLst>
                <a:gd name="adj1" fmla="val 25000"/>
                <a:gd name="adj2" fmla="val 25000"/>
                <a:gd name="adj3" fmla="val 47267"/>
                <a:gd name="adj4" fmla="val 77773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dirty="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9</a:t>
              </a:r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. Click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Next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3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6CB68-7534-4AB7-B483-6CBDB7F3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ADC4A-F567-48BA-9DB5-2ED245CBC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E02B6-62CA-4738-A2B4-C485A877422C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Using the Desktop-Based SDMX Converter (3)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20420-CAE1-4E10-8C5D-EFE495ABEEAF}"/>
              </a:ext>
            </a:extLst>
          </p:cNvPr>
          <p:cNvGrpSpPr/>
          <p:nvPr/>
        </p:nvGrpSpPr>
        <p:grpSpPr>
          <a:xfrm>
            <a:off x="1799818" y="1050300"/>
            <a:ext cx="5544365" cy="4093200"/>
            <a:chOff x="1799818" y="1050300"/>
            <a:chExt cx="5544365" cy="409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A5C280-CC8C-47D0-AFED-2EA0374C6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9"/>
            <a:stretch/>
          </p:blipFill>
          <p:spPr>
            <a:xfrm>
              <a:off x="1799818" y="1050300"/>
              <a:ext cx="5544365" cy="4093200"/>
            </a:xfrm>
            <a:prstGeom prst="rect">
              <a:avLst/>
            </a:prstGeom>
          </p:spPr>
        </p:pic>
        <p:sp>
          <p:nvSpPr>
            <p:cNvPr id="10" name="Left Arrow Callout 4">
              <a:extLst>
                <a:ext uri="{FF2B5EF4-FFF2-40B4-BE49-F238E27FC236}">
                  <a16:creationId xmlns:a16="http://schemas.microsoft.com/office/drawing/2014/main" id="{ABE061B9-0BA2-4E54-96DE-5FC739E77761}"/>
                </a:ext>
              </a:extLst>
            </p:cNvPr>
            <p:cNvSpPr/>
            <p:nvPr/>
          </p:nvSpPr>
          <p:spPr bwMode="auto">
            <a:xfrm>
              <a:off x="4836795" y="2137093"/>
              <a:ext cx="2507387" cy="339407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1907"/>
              </a:avLst>
            </a:prstGeom>
            <a:solidFill>
              <a:srgbClr val="FFFFFF"/>
            </a:solidFill>
            <a:ln>
              <a:solidFill>
                <a:srgbClr val="7030A0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1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10. Check </a:t>
              </a:r>
              <a:r>
                <a:rPr lang="en-US" sz="11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Manual Config</a:t>
              </a:r>
              <a:endParaRPr lang="en-US" sz="1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1" name="Right Arrow Callout 5">
              <a:extLst>
                <a:ext uri="{FF2B5EF4-FFF2-40B4-BE49-F238E27FC236}">
                  <a16:creationId xmlns:a16="http://schemas.microsoft.com/office/drawing/2014/main" id="{2552162A-8499-44DF-B153-C82CC76BD7A6}"/>
                </a:ext>
              </a:extLst>
            </p:cNvPr>
            <p:cNvSpPr/>
            <p:nvPr/>
          </p:nvSpPr>
          <p:spPr bwMode="auto">
            <a:xfrm>
              <a:off x="4425518" y="4458335"/>
              <a:ext cx="1901190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773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11. Click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Next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9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E02B6-62CA-4738-A2B4-C485A877422C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Using the Desktop-Based SDMX Converter (4)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5E33A0-12F4-4BF0-9235-F729C429A4AD}"/>
              </a:ext>
            </a:extLst>
          </p:cNvPr>
          <p:cNvGrpSpPr/>
          <p:nvPr/>
        </p:nvGrpSpPr>
        <p:grpSpPr>
          <a:xfrm>
            <a:off x="1794680" y="1050300"/>
            <a:ext cx="5554641" cy="4093200"/>
            <a:chOff x="1794680" y="1050300"/>
            <a:chExt cx="5554641" cy="4093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9513EA-01EC-4A43-A70F-9BD7EFDA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680" y="1050300"/>
              <a:ext cx="5554641" cy="4093200"/>
            </a:xfrm>
            <a:prstGeom prst="rect">
              <a:avLst/>
            </a:prstGeom>
          </p:spPr>
        </p:pic>
        <p:sp>
          <p:nvSpPr>
            <p:cNvPr id="9" name="Right Arrow Callout 5">
              <a:extLst>
                <a:ext uri="{FF2B5EF4-FFF2-40B4-BE49-F238E27FC236}">
                  <a16:creationId xmlns:a16="http://schemas.microsoft.com/office/drawing/2014/main" id="{E13421C3-5086-4E50-A445-AC1127CD2810}"/>
                </a:ext>
              </a:extLst>
            </p:cNvPr>
            <p:cNvSpPr/>
            <p:nvPr/>
          </p:nvSpPr>
          <p:spPr bwMode="auto">
            <a:xfrm>
              <a:off x="4162425" y="4502838"/>
              <a:ext cx="1901190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773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12. Click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Next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E02B6-62CA-4738-A2B4-C485A877422C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Using the Desktop-Based SDMX Converter (5)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0B4214-5E89-4BFA-BF2B-7034167348BC}"/>
              </a:ext>
            </a:extLst>
          </p:cNvPr>
          <p:cNvGrpSpPr/>
          <p:nvPr/>
        </p:nvGrpSpPr>
        <p:grpSpPr>
          <a:xfrm>
            <a:off x="1797591" y="1050300"/>
            <a:ext cx="5548819" cy="4093200"/>
            <a:chOff x="1797591" y="1050300"/>
            <a:chExt cx="5548819" cy="409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91E498-2C78-40C7-9DD7-F67EC28C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7591" y="1050300"/>
              <a:ext cx="5548819" cy="4093200"/>
            </a:xfrm>
            <a:prstGeom prst="rect">
              <a:avLst/>
            </a:prstGeom>
          </p:spPr>
        </p:pic>
        <p:sp>
          <p:nvSpPr>
            <p:cNvPr id="8" name="Right Arrow Callout 5">
              <a:extLst>
                <a:ext uri="{FF2B5EF4-FFF2-40B4-BE49-F238E27FC236}">
                  <a16:creationId xmlns:a16="http://schemas.microsoft.com/office/drawing/2014/main" id="{472D50A9-7C92-4B55-9457-04D9210E9704}"/>
                </a:ext>
              </a:extLst>
            </p:cNvPr>
            <p:cNvSpPr/>
            <p:nvPr/>
          </p:nvSpPr>
          <p:spPr bwMode="auto">
            <a:xfrm>
              <a:off x="2707004" y="2211750"/>
              <a:ext cx="2474596" cy="36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773"/>
              </a:avLst>
            </a:prstGeom>
            <a:solidFill>
              <a:srgbClr val="FFFFFF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n-US" sz="1200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13. Validate </a:t>
              </a:r>
              <a:r>
                <a:rPr lang="en-US" sz="1200" b="1" kern="1200" dirty="0">
                  <a:solidFill>
                    <a:srgbClr val="0F5494"/>
                  </a:solidFill>
                  <a:effectLst/>
                  <a:latin typeface="Verdan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Results</a:t>
              </a:r>
              <a:endParaRPr lang="en-US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4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4ACE9D-D5AB-4E78-B095-AD3A1996EDA1}"/>
              </a:ext>
            </a:extLst>
          </p:cNvPr>
          <p:cNvSpPr txBox="1"/>
          <p:nvPr/>
        </p:nvSpPr>
        <p:spPr>
          <a:xfrm>
            <a:off x="286247" y="1249641"/>
            <a:ext cx="784429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Validation against the DSD verifies that all dimensions and mandatory attributes are in place.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Does not verify relationships between the dimension values. If you have the series “Forest area as a proportion of total land area” with Sex=Female, it will pass the validation.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Validation against a data flow, in addition, verifies relationships among dimension values.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Will flag invalid combinations such as the above, gender indicators with Sex=Male, and similar coding errors.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Helps validate the dataset before submitting it to the SDG Lab, which will reject invalid datasets.</a:t>
            </a:r>
          </a:p>
          <a:p>
            <a:pPr marL="628650" lvl="1" indent="-1714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Countries should </a:t>
            </a:r>
            <a:r>
              <a:rPr lang="en-US" sz="1200" u="sng" dirty="0"/>
              <a:t>always</a:t>
            </a:r>
            <a:r>
              <a:rPr lang="en-US" sz="1200" dirty="0"/>
              <a:t> validate against dataflow </a:t>
            </a:r>
            <a:r>
              <a:rPr lang="en-US" sz="1200" b="1" dirty="0"/>
              <a:t>DF_SDG_GLC  </a:t>
            </a:r>
            <a:r>
              <a:rPr lang="en-US" sz="1200" dirty="0"/>
              <a:t>for the data used by countries to report data to UNSD and ESCWA, as well as to disseminate national data in compliance with the SDG Global DSD.</a:t>
            </a:r>
            <a:endParaRPr lang="en-US" sz="12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8ADC8-F145-45CD-948D-D5814F04EA0A}"/>
              </a:ext>
            </a:extLst>
          </p:cNvPr>
          <p:cNvSpPr txBox="1"/>
          <p:nvPr/>
        </p:nvSpPr>
        <p:spPr>
          <a:xfrm>
            <a:off x="397565" y="539094"/>
            <a:ext cx="41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Validation of SDG datasets</a:t>
            </a:r>
          </a:p>
        </p:txBody>
      </p:sp>
    </p:spTree>
    <p:extLst>
      <p:ext uri="{BB962C8B-B14F-4D97-AF65-F5344CB8AC3E}">
        <p14:creationId xmlns:p14="http://schemas.microsoft.com/office/powerpoint/2010/main" val="14440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4E4AD-EDA3-444E-9CA6-F23EDE68B1AE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Interpreting SDMX Converter Error Messages - Types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735A9-792C-4746-B22C-EE20648664C7}"/>
              </a:ext>
            </a:extLst>
          </p:cNvPr>
          <p:cNvSpPr txBox="1"/>
          <p:nvPr/>
        </p:nvSpPr>
        <p:spPr>
          <a:xfrm>
            <a:off x="195452" y="807299"/>
            <a:ext cx="2775452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Type 1: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Duplicate observation; could be the result of incorrect transcoding.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Type 2: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Use of invalid representation in a code list.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Type 3: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Not allowed specification i.e., the content constraint is not satisfied.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Type 4: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Illegal specification in dimension REPORTING_TYPE, i.e., the result of using wrong data flow for validation. 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Type 5: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Incorrect or missing the mapping of parameters, such as wrong position or skipping a mandatory concept.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200" dirty="0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19BC7A-12EE-4BC6-9328-A5CC24893CA5}"/>
              </a:ext>
            </a:extLst>
          </p:cNvPr>
          <p:cNvGrpSpPr/>
          <p:nvPr/>
        </p:nvGrpSpPr>
        <p:grpSpPr>
          <a:xfrm>
            <a:off x="3049772" y="801079"/>
            <a:ext cx="6094228" cy="4023360"/>
            <a:chOff x="2667000" y="801079"/>
            <a:chExt cx="6383520" cy="40233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88F576-6DDF-4798-856D-4A7A7128725F}"/>
                </a:ext>
              </a:extLst>
            </p:cNvPr>
            <p:cNvGrpSpPr/>
            <p:nvPr/>
          </p:nvGrpSpPr>
          <p:grpSpPr>
            <a:xfrm>
              <a:off x="2667000" y="801079"/>
              <a:ext cx="6383520" cy="4023360"/>
              <a:chOff x="2621280" y="801079"/>
              <a:chExt cx="6429240" cy="402336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2BFCC60-493C-4C7B-A29C-111DABAF6931}"/>
                  </a:ext>
                </a:extLst>
              </p:cNvPr>
              <p:cNvGrpSpPr/>
              <p:nvPr/>
            </p:nvGrpSpPr>
            <p:grpSpPr>
              <a:xfrm>
                <a:off x="2621280" y="801079"/>
                <a:ext cx="5271265" cy="4023360"/>
                <a:chOff x="3398520" y="801079"/>
                <a:chExt cx="5271265" cy="402336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43D2C33-1EC9-48E0-BB1B-231167364ED0}"/>
                    </a:ext>
                  </a:extLst>
                </p:cNvPr>
                <p:cNvGrpSpPr/>
                <p:nvPr/>
              </p:nvGrpSpPr>
              <p:grpSpPr>
                <a:xfrm>
                  <a:off x="3398520" y="801079"/>
                  <a:ext cx="5263647" cy="4023360"/>
                  <a:chOff x="3448626" y="763238"/>
                  <a:chExt cx="5548821" cy="4311682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1CC614D4-B039-4684-AE51-7B705EF153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448626" y="3434594"/>
                    <a:ext cx="5548820" cy="1640326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1C5C283F-3E90-480D-A0BA-A8409E434B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900" t="1828" r="934" b="6827"/>
                  <a:stretch/>
                </p:blipFill>
                <p:spPr>
                  <a:xfrm>
                    <a:off x="3448627" y="2095683"/>
                    <a:ext cx="5548819" cy="1526260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168819AB-672C-41D1-9760-74EBD58C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b="62830"/>
                  <a:stretch/>
                </p:blipFill>
                <p:spPr>
                  <a:xfrm>
                    <a:off x="3448628" y="763238"/>
                    <a:ext cx="5548819" cy="15214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1FEDDDB-4E66-4A5F-A4B3-F93187847812}"/>
                    </a:ext>
                  </a:extLst>
                </p:cNvPr>
                <p:cNvSpPr/>
                <p:nvPr/>
              </p:nvSpPr>
              <p:spPr>
                <a:xfrm>
                  <a:off x="3406140" y="975360"/>
                  <a:ext cx="5263645" cy="123781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4CBA41D-C1BC-4430-9A2B-D8F5BDA7D474}"/>
                    </a:ext>
                  </a:extLst>
                </p:cNvPr>
                <p:cNvSpPr/>
                <p:nvPr/>
              </p:nvSpPr>
              <p:spPr>
                <a:xfrm>
                  <a:off x="3406140" y="2226324"/>
                  <a:ext cx="5263645" cy="123781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5294128-5015-43E6-9EB6-E195B0878E7A}"/>
                    </a:ext>
                  </a:extLst>
                </p:cNvPr>
                <p:cNvSpPr/>
                <p:nvPr/>
              </p:nvSpPr>
              <p:spPr>
                <a:xfrm>
                  <a:off x="3406140" y="3483323"/>
                  <a:ext cx="5263645" cy="1341116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DE991A-5FCD-4083-A860-16474F1B11A9}"/>
                  </a:ext>
                </a:extLst>
              </p:cNvPr>
              <p:cNvSpPr txBox="1"/>
              <p:nvPr/>
            </p:nvSpPr>
            <p:spPr>
              <a:xfrm>
                <a:off x="7970520" y="1414265"/>
                <a:ext cx="1080000" cy="360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Validating Using </a:t>
                </a:r>
                <a:r>
                  <a:rPr lang="en-US" sz="1050" b="1" dirty="0"/>
                  <a:t>DSD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1B5C21-9F0F-44B6-819A-008B009676A0}"/>
                  </a:ext>
                </a:extLst>
              </p:cNvPr>
              <p:cNvSpPr txBox="1"/>
              <p:nvPr/>
            </p:nvSpPr>
            <p:spPr>
              <a:xfrm>
                <a:off x="7970520" y="2756522"/>
                <a:ext cx="1080000" cy="36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Validating Using</a:t>
                </a:r>
              </a:p>
              <a:p>
                <a:pPr algn="ctr"/>
                <a:r>
                  <a:rPr lang="en-US" sz="1000" b="1" dirty="0"/>
                  <a:t>DF_SDG_GLC</a:t>
                </a:r>
                <a:endParaRPr lang="en-US" sz="1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900402-2CE8-4289-9D1C-3ACE6BFC4B3C}"/>
                  </a:ext>
                </a:extLst>
              </p:cNvPr>
              <p:cNvSpPr txBox="1"/>
              <p:nvPr/>
            </p:nvSpPr>
            <p:spPr>
              <a:xfrm>
                <a:off x="7970520" y="4059120"/>
                <a:ext cx="108000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Validating Using</a:t>
                </a:r>
              </a:p>
              <a:p>
                <a:pPr algn="ctr"/>
                <a:r>
                  <a:rPr lang="en-US" sz="1000" b="1" dirty="0"/>
                  <a:t>DF_SDG_GLH</a:t>
                </a:r>
                <a:endParaRPr lang="en-US" sz="1000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3FE663-7A6A-41BA-8232-8B68E9F193D3}"/>
                </a:ext>
              </a:extLst>
            </p:cNvPr>
            <p:cNvSpPr/>
            <p:nvPr/>
          </p:nvSpPr>
          <p:spPr>
            <a:xfrm>
              <a:off x="4061460" y="990442"/>
              <a:ext cx="720000" cy="18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9EC33C-1CE3-4C71-BAB9-6FBC031C0EFB}"/>
                </a:ext>
              </a:extLst>
            </p:cNvPr>
            <p:cNvSpPr/>
            <p:nvPr/>
          </p:nvSpPr>
          <p:spPr>
            <a:xfrm>
              <a:off x="4076700" y="3503935"/>
              <a:ext cx="1440000" cy="18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2690A1-0C80-4E74-BBB9-FBE908F91265}"/>
                </a:ext>
              </a:extLst>
            </p:cNvPr>
            <p:cNvSpPr/>
            <p:nvPr/>
          </p:nvSpPr>
          <p:spPr>
            <a:xfrm>
              <a:off x="4061460" y="2237579"/>
              <a:ext cx="720000" cy="18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2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FAE52-7F33-411B-B568-44554FF341AB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Dos &amp; Don’ts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A96E5-2D6C-4D47-B4D6-E81EF3AB5647}"/>
              </a:ext>
            </a:extLst>
          </p:cNvPr>
          <p:cNvSpPr txBox="1"/>
          <p:nvPr/>
        </p:nvSpPr>
        <p:spPr>
          <a:xfrm>
            <a:off x="693420" y="1033780"/>
            <a:ext cx="8450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Map internal code lists to DSD code lists.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Preferably store transcoded codes in external files.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Familiarity with the </a:t>
            </a:r>
            <a:r>
              <a:rPr lang="en-US" sz="1200" dirty="0">
                <a:hlinkClick r:id="rId4"/>
              </a:rPr>
              <a:t>SDG DSD code lists</a:t>
            </a:r>
            <a:r>
              <a:rPr lang="en-US" sz="1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Familiarity with </a:t>
            </a:r>
            <a:r>
              <a:rPr lang="en-US" sz="1200" dirty="0">
                <a:hlinkClick r:id="rId5"/>
              </a:rPr>
              <a:t>SDG Content Constraint</a:t>
            </a:r>
            <a:r>
              <a:rPr lang="en-US" sz="1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Avoid adding unnecessary columns, if they can be mapped using FIX as the type of the position.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Check if the attribute UNIT_MULT is specified correctly.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Validate against dataflow </a:t>
            </a:r>
            <a:r>
              <a:rPr lang="en-US" sz="1200" b="1" dirty="0"/>
              <a:t>DF_SDG_GLC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REPORTING_TYPE= 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Review SDMX converter error messages and correct them, until you get no error.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Review your coding and transcoding, even if the converter doesn’t report any error.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Practice, Practice, and Practice! </a:t>
            </a:r>
          </a:p>
        </p:txBody>
      </p:sp>
    </p:spTree>
    <p:extLst>
      <p:ext uri="{BB962C8B-B14F-4D97-AF65-F5344CB8AC3E}">
        <p14:creationId xmlns:p14="http://schemas.microsoft.com/office/powerpoint/2010/main" val="24497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745C3-769C-4964-AD6D-B21B99E4990A}"/>
              </a:ext>
            </a:extLst>
          </p:cNvPr>
          <p:cNvSpPr txBox="1"/>
          <p:nvPr/>
        </p:nvSpPr>
        <p:spPr>
          <a:xfrm>
            <a:off x="382772" y="431747"/>
            <a:ext cx="654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Useful Links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50FA0D-D5F3-421A-88AA-908E40D22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61956"/>
              </p:ext>
            </p:extLst>
          </p:nvPr>
        </p:nvGraphicFramePr>
        <p:xfrm>
          <a:off x="1363980" y="920750"/>
          <a:ext cx="627888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320">
                  <a:extLst>
                    <a:ext uri="{9D8B030D-6E8A-4147-A177-3AD203B41FA5}">
                      <a16:colId xmlns:a16="http://schemas.microsoft.com/office/drawing/2014/main" val="252189261"/>
                    </a:ext>
                  </a:extLst>
                </a:gridCol>
                <a:gridCol w="3029560">
                  <a:extLst>
                    <a:ext uri="{9D8B030D-6E8A-4147-A177-3AD203B41FA5}">
                      <a16:colId xmlns:a16="http://schemas.microsoft.com/office/drawing/2014/main" val="59236229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266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https://java.com/en/download/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93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Desktop SDMX Converter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https://bit.ly/3CwdjiA</a:t>
                      </a: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923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Europa SDMX Online Converter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https://bit.ly/3HA28cg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82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ESCWA - Series of SDMX Trainings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https://bit.ly/3y51Kzg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24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ESCWA - SDMX Crash Course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https://bit.ly/3MZQ5Gc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548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ESCWA - SDMX Crash Course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https://bit.ly/3xXnhse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03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SDMX Global 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https://registry.sdmx.org/overview.html</a:t>
                      </a: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125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SDMX SDG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https://bit.ly/3zSWUX9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71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SDG Metadata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/>
                        </a:rPr>
                        <a:t>https://bit.ly/3N9B1ps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241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dirty="0"/>
                        <a:t>SDG Metadata SDMX Converter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https://bit.ly/39Fvmdc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0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0759D-A7E4-4D32-9AAC-2A5C81B3DE3D}"/>
              </a:ext>
            </a:extLst>
          </p:cNvPr>
          <p:cNvSpPr txBox="1"/>
          <p:nvPr/>
        </p:nvSpPr>
        <p:spPr>
          <a:xfrm>
            <a:off x="2350699" y="1810003"/>
            <a:ext cx="44426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 dirty="0"/>
              <a:t>Questions &amp;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400" b="1" dirty="0"/>
              <a:t>Groups Exercises!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7E7C71C5-27CB-4846-AED0-7133CF307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613" y="847775"/>
            <a:ext cx="1394719" cy="13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7A858-E384-461F-8F08-DA9134B94C3D}"/>
              </a:ext>
            </a:extLst>
          </p:cNvPr>
          <p:cNvSpPr txBox="1"/>
          <p:nvPr/>
        </p:nvSpPr>
        <p:spPr>
          <a:xfrm>
            <a:off x="4356847" y="2474259"/>
            <a:ext cx="395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12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74D51-6518-45FA-87FC-AC0BA833B1C5}"/>
              </a:ext>
            </a:extLst>
          </p:cNvPr>
          <p:cNvSpPr txBox="1"/>
          <p:nvPr/>
        </p:nvSpPr>
        <p:spPr>
          <a:xfrm>
            <a:off x="6301912" y="2800937"/>
            <a:ext cx="2578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Attributes</a:t>
            </a:r>
          </a:p>
          <a:p>
            <a:endParaRPr lang="en-US" sz="800" b="1" dirty="0"/>
          </a:p>
          <a:p>
            <a:r>
              <a:rPr lang="en-US" sz="1200" dirty="0"/>
              <a:t>A set of additional characteristics that further describe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39711-8CC1-4A93-9C99-029770570A77}"/>
              </a:ext>
            </a:extLst>
          </p:cNvPr>
          <p:cNvSpPr txBox="1"/>
          <p:nvPr/>
        </p:nvSpPr>
        <p:spPr>
          <a:xfrm>
            <a:off x="825371" y="2800937"/>
            <a:ext cx="2015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Dimensions</a:t>
            </a:r>
          </a:p>
          <a:p>
            <a:endParaRPr lang="en-US" sz="800" dirty="0"/>
          </a:p>
          <a:p>
            <a:r>
              <a:rPr lang="en-US" sz="1200" dirty="0"/>
              <a:t>A set of uniquely identifying characteristics.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63CFF-2DDE-4D6F-8530-C5A9B92C0015}"/>
              </a:ext>
            </a:extLst>
          </p:cNvPr>
          <p:cNvSpPr txBox="1"/>
          <p:nvPr/>
        </p:nvSpPr>
        <p:spPr>
          <a:xfrm>
            <a:off x="4222678" y="1304939"/>
            <a:ext cx="15964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Primary Measure </a:t>
            </a:r>
          </a:p>
          <a:p>
            <a:endParaRPr lang="en-US" sz="800" b="1" dirty="0"/>
          </a:p>
          <a:p>
            <a:r>
              <a:rPr lang="en-US" sz="1100" dirty="0"/>
              <a:t>Observed values on one or more variables of interest.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293F5-DFB7-4909-B6F8-0D2FF1ABD035}"/>
              </a:ext>
            </a:extLst>
          </p:cNvPr>
          <p:cNvSpPr txBox="1"/>
          <p:nvPr/>
        </p:nvSpPr>
        <p:spPr>
          <a:xfrm>
            <a:off x="1552682" y="319489"/>
            <a:ext cx="6038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SDMX Data Cube Model</a:t>
            </a:r>
          </a:p>
        </p:txBody>
      </p:sp>
      <p:pic>
        <p:nvPicPr>
          <p:cNvPr id="12" name="Graphic 11" descr="Cube outline">
            <a:extLst>
              <a:ext uri="{FF2B5EF4-FFF2-40B4-BE49-F238E27FC236}">
                <a16:creationId xmlns:a16="http://schemas.microsoft.com/office/drawing/2014/main" id="{FEADB62B-800B-46A9-BE5F-734D85533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883" y="2425096"/>
            <a:ext cx="1781046" cy="1781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DCA320-8180-4E6F-80EB-AC3315D77C40}"/>
              </a:ext>
            </a:extLst>
          </p:cNvPr>
          <p:cNvSpPr txBox="1"/>
          <p:nvPr/>
        </p:nvSpPr>
        <p:spPr>
          <a:xfrm>
            <a:off x="825371" y="1181645"/>
            <a:ext cx="2770757" cy="27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ea typeface="Calibri" panose="020F0502020204030204" pitchFamily="34" charset="0"/>
                <a:cs typeface="Arial" panose="020B0604020202020204" pitchFamily="34" charset="0"/>
              </a:rPr>
              <a:t>Each data point is characterised by: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8BBBC-684C-4FE3-91D0-AA88DAA4C212}"/>
              </a:ext>
            </a:extLst>
          </p:cNvPr>
          <p:cNvSpPr txBox="1"/>
          <p:nvPr/>
        </p:nvSpPr>
        <p:spPr>
          <a:xfrm>
            <a:off x="952819" y="4164745"/>
            <a:ext cx="520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en-US" sz="1200" dirty="0"/>
              <a:t>In SDMX, the data model is represented by a </a:t>
            </a:r>
            <a:r>
              <a:rPr lang="en-US" altLang="en-US" sz="1200" dirty="0">
                <a:hlinkClick r:id="rId5"/>
              </a:rPr>
              <a:t>Data Structure Definition (DSD)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65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391D9-02A8-434F-AD5C-50BAFFE73FE1}"/>
              </a:ext>
            </a:extLst>
          </p:cNvPr>
          <p:cNvSpPr txBox="1"/>
          <p:nvPr/>
        </p:nvSpPr>
        <p:spPr>
          <a:xfrm>
            <a:off x="2976937" y="331948"/>
            <a:ext cx="319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SDMX Concept 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5A62B-6BDA-4E08-B7E1-D452CC94338B}"/>
              </a:ext>
            </a:extLst>
          </p:cNvPr>
          <p:cNvSpPr txBox="1"/>
          <p:nvPr/>
        </p:nvSpPr>
        <p:spPr>
          <a:xfrm>
            <a:off x="369999" y="1766921"/>
            <a:ext cx="493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Ø"/>
            </a:pPr>
            <a:r>
              <a:rPr lang="en-US" altLang="en-US" sz="1200" b="1" dirty="0"/>
              <a:t>Representation of a concept: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B716B-5205-4ECF-BA2C-5297119142C7}"/>
              </a:ext>
            </a:extLst>
          </p:cNvPr>
          <p:cNvSpPr txBox="1"/>
          <p:nvPr/>
        </p:nvSpPr>
        <p:spPr>
          <a:xfrm>
            <a:off x="369999" y="867295"/>
            <a:ext cx="6811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In SDMX, each dimension, measure and attribute encapsulates </a:t>
            </a:r>
            <a:r>
              <a:rPr lang="en-US" sz="1200" b="1" dirty="0"/>
              <a:t>a </a:t>
            </a:r>
            <a:r>
              <a:rPr lang="en-US" sz="1200" b="1" u="sng" dirty="0"/>
              <a:t>concept</a:t>
            </a:r>
            <a:r>
              <a:rPr lang="en-US" sz="1200" dirty="0"/>
              <a:t>.</a:t>
            </a:r>
            <a:r>
              <a:rPr lang="en-US" sz="12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9FD8B-FC4C-4BC0-B8A1-234E578358A2}"/>
              </a:ext>
            </a:extLst>
          </p:cNvPr>
          <p:cNvSpPr txBox="1"/>
          <p:nvPr/>
        </p:nvSpPr>
        <p:spPr>
          <a:xfrm>
            <a:off x="369999" y="2057215"/>
            <a:ext cx="8351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r>
              <a:rPr lang="en-US" altLang="en-US" sz="1100" b="1" u="sng" dirty="0"/>
              <a:t>Coded:</a:t>
            </a:r>
          </a:p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endParaRPr lang="en-US" altLang="en-US" sz="800" b="1" u="sng" dirty="0"/>
          </a:p>
          <a:p>
            <a:pPr marL="742950" lvl="1" indent="-285750">
              <a:buFont typeface="+mj-lt"/>
              <a:buAutoNum type="romanUcPeriod"/>
            </a:pPr>
            <a:r>
              <a:rPr lang="en-US" sz="1100" dirty="0"/>
              <a:t>Drawn from a code list* (for e.g., “country ISO code”), for example, AGE, SEX, URBANISATION, REF_AREA, NATURE,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73A15-B47F-4DF6-A166-F0582C4A94EA}"/>
              </a:ext>
            </a:extLst>
          </p:cNvPr>
          <p:cNvSpPr txBox="1"/>
          <p:nvPr/>
        </p:nvSpPr>
        <p:spPr>
          <a:xfrm>
            <a:off x="369999" y="2717612"/>
            <a:ext cx="81073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en-US" sz="1100" b="1" u="sng" dirty="0"/>
              <a:t>Un-coded with a format:</a:t>
            </a:r>
          </a:p>
          <a:p>
            <a:pPr lvl="1" eaLnBrk="1" hangingPunct="1"/>
            <a:endParaRPr lang="en-US" altLang="en-US" sz="800" dirty="0"/>
          </a:p>
          <a:p>
            <a:pPr marL="742950" lvl="1" indent="-285750">
              <a:buFont typeface="+mj-lt"/>
              <a:buAutoNum type="romanUcPeriod"/>
            </a:pPr>
            <a:r>
              <a:rPr lang="en-US" sz="1100" dirty="0"/>
              <a:t>Required to adhere to a specific data format (e.g., “YYYY” for years), for example, TIME_PERIOD, DATA_LAST_UPDATE,</a:t>
            </a:r>
            <a:r>
              <a:rPr lang="en-US" sz="1100" strike="sngStrike" dirty="0"/>
              <a:t> </a:t>
            </a:r>
            <a:r>
              <a:rPr lang="en-US" sz="1100" dirty="0"/>
              <a:t>BASE_PER, TIME_COVERAGE, etc.</a:t>
            </a:r>
          </a:p>
          <a:p>
            <a:pPr marL="742950" lvl="1" indent="-285750">
              <a:buFont typeface="+mj-lt"/>
              <a:buAutoNum type="romanUcPeriod"/>
            </a:pPr>
            <a:endParaRPr lang="en-US" sz="800" dirty="0"/>
          </a:p>
          <a:p>
            <a:pPr marL="742950" lvl="1" indent="-285750">
              <a:buFont typeface="+mj-lt"/>
              <a:buAutoNum type="romanUcPeriod"/>
            </a:pPr>
            <a:r>
              <a:rPr lang="en-US" sz="1100" dirty="0"/>
              <a:t>Required to be contained within a specific range of values (e.g., “numerical values between 0 and 1”) for example, OBS_VALUE, UPPER_BOUND, LOWER_BOUND. </a:t>
            </a:r>
          </a:p>
          <a:p>
            <a:pPr lvl="3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D99A7-FD9B-42F8-8059-8EC7430245C1}"/>
              </a:ext>
            </a:extLst>
          </p:cNvPr>
          <p:cNvSpPr txBox="1"/>
          <p:nvPr/>
        </p:nvSpPr>
        <p:spPr>
          <a:xfrm>
            <a:off x="369999" y="3959238"/>
            <a:ext cx="79287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r>
              <a:rPr lang="en-US" altLang="en-US" sz="1100" b="1" u="sng" dirty="0"/>
              <a:t>Un-coded free text:</a:t>
            </a:r>
          </a:p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endParaRPr lang="en-US" altLang="en-US" sz="800" b="1" u="sng" dirty="0"/>
          </a:p>
          <a:p>
            <a:pPr marL="742950" lvl="1" indent="-285750">
              <a:buFont typeface="+mj-lt"/>
              <a:buAutoNum type="romanUcPeriod"/>
            </a:pPr>
            <a:r>
              <a:rPr lang="en-US" sz="1100" dirty="0"/>
              <a:t>Drawn from a type of values (e.g., “text”), for example, SOURCE_DETAIL, COMMENT_OBS, COMMENT_TS, CUST_BREAKDOWN_LB, TIME_DETAIL</a:t>
            </a:r>
            <a:r>
              <a:rPr lang="en-US" sz="1100" baseline="30000" dirty="0"/>
              <a:t>$</a:t>
            </a:r>
            <a:r>
              <a:rPr lang="en-US" sz="1100" dirty="0"/>
              <a:t>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61683-7CBD-4A00-A0B4-DDB814400F7A}"/>
              </a:ext>
            </a:extLst>
          </p:cNvPr>
          <p:cNvSpPr txBox="1"/>
          <p:nvPr/>
        </p:nvSpPr>
        <p:spPr>
          <a:xfrm>
            <a:off x="5309300" y="4538587"/>
            <a:ext cx="383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800" dirty="0"/>
              <a:t>A predefined list from which some statistical coded concepts take their values.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$ It can be a date, also a footnote, e.g., "Survey ran from 1 Jul 2021 - 30 Jun 2022"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5EEB3-DDF8-40CC-9D0F-E48647EABA69}"/>
              </a:ext>
            </a:extLst>
          </p:cNvPr>
          <p:cNvSpPr txBox="1"/>
          <p:nvPr/>
        </p:nvSpPr>
        <p:spPr>
          <a:xfrm>
            <a:off x="369999" y="1279531"/>
            <a:ext cx="7776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Ø"/>
            </a:pPr>
            <a:r>
              <a:rPr lang="en-US" sz="1200" dirty="0"/>
              <a:t>The </a:t>
            </a:r>
            <a:r>
              <a:rPr lang="en-GB" sz="1200" dirty="0"/>
              <a:t>Set of Concepts that are used in a Data Structure Definition (DSD) or Metadata Structure Definition (MSD) is known as a </a:t>
            </a:r>
            <a:r>
              <a:rPr lang="en-GB" sz="1200" b="1" u="sng" dirty="0"/>
              <a:t>Concepts Scheme</a:t>
            </a:r>
            <a:r>
              <a:rPr lang="en-GB" sz="1200" dirty="0"/>
              <a:t>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4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CF05C9F-80CD-4C8B-AB35-7088DAC8F71C}"/>
              </a:ext>
            </a:extLst>
          </p:cNvPr>
          <p:cNvSpPr txBox="1">
            <a:spLocks/>
          </p:cNvSpPr>
          <p:nvPr/>
        </p:nvSpPr>
        <p:spPr>
          <a:xfrm>
            <a:off x="1412606" y="382802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Data Structure Definition (DSD)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87FF4B04-6A2C-4470-9C34-CC110FF64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466449"/>
              </p:ext>
            </p:extLst>
          </p:nvPr>
        </p:nvGraphicFramePr>
        <p:xfrm>
          <a:off x="498973" y="2262825"/>
          <a:ext cx="7964066" cy="242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247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  <a:gridCol w="1167974">
                  <a:extLst>
                    <a:ext uri="{9D8B030D-6E8A-4147-A177-3AD203B41FA5}">
                      <a16:colId xmlns:a16="http://schemas.microsoft.com/office/drawing/2014/main" val="2619667742"/>
                    </a:ext>
                  </a:extLst>
                </a:gridCol>
                <a:gridCol w="1275549">
                  <a:extLst>
                    <a:ext uri="{9D8B030D-6E8A-4147-A177-3AD203B41FA5}">
                      <a16:colId xmlns:a16="http://schemas.microsoft.com/office/drawing/2014/main" val="2772080051"/>
                    </a:ext>
                  </a:extLst>
                </a:gridCol>
                <a:gridCol w="1383126">
                  <a:extLst>
                    <a:ext uri="{9D8B030D-6E8A-4147-A177-3AD203B41FA5}">
                      <a16:colId xmlns:a16="http://schemas.microsoft.com/office/drawing/2014/main" val="2775006437"/>
                    </a:ext>
                  </a:extLst>
                </a:gridCol>
                <a:gridCol w="1462885">
                  <a:extLst>
                    <a:ext uri="{9D8B030D-6E8A-4147-A177-3AD203B41FA5}">
                      <a16:colId xmlns:a16="http://schemas.microsoft.com/office/drawing/2014/main" val="2028830517"/>
                    </a:ext>
                  </a:extLst>
                </a:gridCol>
              </a:tblGrid>
              <a:tr h="2532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Concept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list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CL_REF_AREA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YYYY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30375"/>
                  </a:ext>
                </a:extLst>
              </a:tr>
              <a:tr h="354406"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Pr.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39F3451E-ADEB-4A3E-988E-6C0299616A45}"/>
              </a:ext>
            </a:extLst>
          </p:cNvPr>
          <p:cNvSpPr/>
          <p:nvPr/>
        </p:nvSpPr>
        <p:spPr>
          <a:xfrm>
            <a:off x="749935" y="1141444"/>
            <a:ext cx="1818640" cy="5791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Concept Scheme</a:t>
            </a: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CE1F7628-1B26-49B7-8CB4-76A369C01EEE}"/>
              </a:ext>
            </a:extLst>
          </p:cNvPr>
          <p:cNvSpPr/>
          <p:nvPr/>
        </p:nvSpPr>
        <p:spPr>
          <a:xfrm>
            <a:off x="3633158" y="1126619"/>
            <a:ext cx="1818640" cy="5791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DSD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4072A902-E118-4ED4-A70C-570C2366C923}"/>
              </a:ext>
            </a:extLst>
          </p:cNvPr>
          <p:cNvSpPr/>
          <p:nvPr/>
        </p:nvSpPr>
        <p:spPr>
          <a:xfrm>
            <a:off x="6588654" y="1129427"/>
            <a:ext cx="1818640" cy="5791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>
                <a:solidFill>
                  <a:schemeClr val="tx1"/>
                </a:solidFill>
              </a:rPr>
              <a:t>Code </a:t>
            </a:r>
            <a:r>
              <a:rPr lang="en-US" dirty="0">
                <a:solidFill>
                  <a:schemeClr val="tx1"/>
                </a:solidFill>
              </a:rPr>
              <a:t>lists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A0E72A-C45D-4DD3-8B4A-71E75A2EAB08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1208139" y="1720564"/>
            <a:ext cx="451116" cy="4920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CCB2A3-2284-4AD6-9948-67CE9D6AB1F8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>
            <a:off x="1659255" y="1720564"/>
            <a:ext cx="368006" cy="4812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4072CB-7CA9-41D8-BA44-26D219042065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3412949" y="1705739"/>
            <a:ext cx="1129529" cy="4503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EC8B1D-6FE1-43E7-9EC5-B00C80D8A25B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>
            <a:off x="4542478" y="1705739"/>
            <a:ext cx="0" cy="4960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E45BBF-1FE2-43C1-9EA3-D5DDF24CA580}"/>
              </a:ext>
            </a:extLst>
          </p:cNvPr>
          <p:cNvCxnSpPr>
            <a:cxnSpLocks/>
          </p:cNvCxnSpPr>
          <p:nvPr/>
        </p:nvCxnSpPr>
        <p:spPr bwMode="auto">
          <a:xfrm>
            <a:off x="7544694" y="1716813"/>
            <a:ext cx="1" cy="5499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AC59A6-CFED-45E8-9B53-73F232B8D7ED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 flipV="1">
            <a:off x="2666360" y="1415731"/>
            <a:ext cx="966798" cy="4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68F04E-57C8-4EE2-8958-48BE2909DD13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5451798" y="1416179"/>
            <a:ext cx="1025843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9E3863-49BF-464C-9783-F7CFAD0D538C}"/>
              </a:ext>
            </a:extLst>
          </p:cNvPr>
          <p:cNvSpPr txBox="1"/>
          <p:nvPr/>
        </p:nvSpPr>
        <p:spPr>
          <a:xfrm>
            <a:off x="2808693" y="1141444"/>
            <a:ext cx="891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F5494"/>
                </a:solidFill>
              </a:rPr>
              <a:t>Reference</a:t>
            </a:r>
            <a:endParaRPr lang="en-GB" sz="1200" dirty="0" err="1">
              <a:solidFill>
                <a:srgbClr val="0F549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9EEA83-EA0B-483A-9D38-A4F772773E21}"/>
              </a:ext>
            </a:extLst>
          </p:cNvPr>
          <p:cNvSpPr txBox="1"/>
          <p:nvPr/>
        </p:nvSpPr>
        <p:spPr>
          <a:xfrm>
            <a:off x="5562811" y="1145461"/>
            <a:ext cx="904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F5494"/>
                </a:solidFill>
              </a:rPr>
              <a:t>Reference</a:t>
            </a:r>
            <a:endParaRPr lang="en-GB" sz="1200" dirty="0" err="1">
              <a:solidFill>
                <a:srgbClr val="0F5494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9602D6-834D-4E61-BA63-3817523CDFA3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>
            <a:off x="4542478" y="1705739"/>
            <a:ext cx="1129529" cy="4148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Slide Number Placeholder 17">
            <a:extLst>
              <a:ext uri="{FF2B5EF4-FFF2-40B4-BE49-F238E27FC236}">
                <a16:creationId xmlns:a16="http://schemas.microsoft.com/office/drawing/2014/main" id="{8EAC2E9A-2649-4BC8-A70E-8222DA19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3A61-064C-41C0-80B1-FF09C81820CF}"/>
              </a:ext>
            </a:extLst>
          </p:cNvPr>
          <p:cNvSpPr txBox="1"/>
          <p:nvPr/>
        </p:nvSpPr>
        <p:spPr>
          <a:xfrm>
            <a:off x="523450" y="940519"/>
            <a:ext cx="809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hlinkClick r:id="rId4"/>
              </a:rPr>
              <a:t>The global SDG DSD has 32 concepts</a:t>
            </a:r>
            <a:r>
              <a:rPr lang="en-US" sz="1200" dirty="0"/>
              <a:t>, including 16 </a:t>
            </a:r>
            <a:r>
              <a:rPr lang="en-US" sz="1200" u="sng" dirty="0"/>
              <a:t>dimensions</a:t>
            </a:r>
            <a:r>
              <a:rPr lang="en-US" sz="1200" dirty="0"/>
              <a:t>, 15 </a:t>
            </a:r>
            <a:r>
              <a:rPr lang="en-US" sz="1200" u="sng" dirty="0"/>
              <a:t>attributes</a:t>
            </a:r>
            <a:r>
              <a:rPr lang="en-US" sz="1200" dirty="0"/>
              <a:t>, and </a:t>
            </a:r>
            <a:r>
              <a:rPr lang="en-US" sz="1200" u="sng" dirty="0"/>
              <a:t>the primary measure</a:t>
            </a:r>
            <a:r>
              <a:rPr lang="en-US" sz="1200" dirty="0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F8F17-601A-47D0-A1CB-83D412858839}"/>
              </a:ext>
            </a:extLst>
          </p:cNvPr>
          <p:cNvSpPr txBox="1">
            <a:spLocks/>
          </p:cNvSpPr>
          <p:nvPr/>
        </p:nvSpPr>
        <p:spPr>
          <a:xfrm>
            <a:off x="1412606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Data Structure Definition (DSD)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75BF-2D67-4B67-A236-9EED00A55F3F}"/>
              </a:ext>
            </a:extLst>
          </p:cNvPr>
          <p:cNvSpPr txBox="1"/>
          <p:nvPr/>
        </p:nvSpPr>
        <p:spPr>
          <a:xfrm>
            <a:off x="540890" y="1349815"/>
            <a:ext cx="788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These include 2 “wildcard” (multi-purpose) dimensions, </a:t>
            </a:r>
            <a:r>
              <a:rPr lang="en-US" sz="1200" b="1" u="sng" dirty="0"/>
              <a:t>COMPOSITE_BREAKDOWN </a:t>
            </a:r>
            <a:r>
              <a:rPr lang="en-US" sz="1200" dirty="0"/>
              <a:t>and </a:t>
            </a:r>
            <a:r>
              <a:rPr lang="en-US" sz="1200" b="1" u="sng" dirty="0"/>
              <a:t>CUST_BREAKDOWN</a:t>
            </a:r>
            <a:r>
              <a:rPr lang="en-US" sz="1200" dirty="0"/>
              <a:t>, which can be used to support multiple breakdowns.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7367B-7D37-4AB1-B0D3-6C5C57482456}"/>
              </a:ext>
            </a:extLst>
          </p:cNvPr>
          <p:cNvSpPr txBox="1"/>
          <p:nvPr/>
        </p:nvSpPr>
        <p:spPr>
          <a:xfrm>
            <a:off x="540890" y="1906833"/>
            <a:ext cx="573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 multi-purpose dimensions play a key role in the customization of the DSD.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B05429-C418-4EC0-BEED-4234E7F9A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39727"/>
              </p:ext>
            </p:extLst>
          </p:nvPr>
        </p:nvGraphicFramePr>
        <p:xfrm>
          <a:off x="411580" y="2285801"/>
          <a:ext cx="8146473" cy="191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979">
                  <a:extLst>
                    <a:ext uri="{9D8B030D-6E8A-4147-A177-3AD203B41FA5}">
                      <a16:colId xmlns:a16="http://schemas.microsoft.com/office/drawing/2014/main" val="880952364"/>
                    </a:ext>
                  </a:extLst>
                </a:gridCol>
                <a:gridCol w="1860013">
                  <a:extLst>
                    <a:ext uri="{9D8B030D-6E8A-4147-A177-3AD203B41FA5}">
                      <a16:colId xmlns:a16="http://schemas.microsoft.com/office/drawing/2014/main" val="825319866"/>
                    </a:ext>
                  </a:extLst>
                </a:gridCol>
                <a:gridCol w="1074953">
                  <a:extLst>
                    <a:ext uri="{9D8B030D-6E8A-4147-A177-3AD203B41FA5}">
                      <a16:colId xmlns:a16="http://schemas.microsoft.com/office/drawing/2014/main" val="3311824782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529402345"/>
                    </a:ext>
                  </a:extLst>
                </a:gridCol>
                <a:gridCol w="1403927">
                  <a:extLst>
                    <a:ext uri="{9D8B030D-6E8A-4147-A177-3AD203B41FA5}">
                      <a16:colId xmlns:a16="http://schemas.microsoft.com/office/drawing/2014/main" val="1198360936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4095652290"/>
                    </a:ext>
                  </a:extLst>
                </a:gridCol>
              </a:tblGrid>
              <a:tr h="29522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Dimensions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93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FREQ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URBANISATION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highlight>
                            <a:srgbClr val="FFFF00"/>
                          </a:highlight>
                        </a:rPr>
                        <a:t>OBS_STATUS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TIME_COVERAGE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GEO_INFO_URL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37068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REPORTING_TYPE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EDUCATION_LEV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highlight>
                            <a:srgbClr val="FFFF00"/>
                          </a:highlight>
                        </a:rPr>
                        <a:t>UNIT_MEASURE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COMMENT_OBS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GEO_INFO_TYPE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9862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COMPOSITE_BREAKDOWN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highlight>
                            <a:srgbClr val="FFFF00"/>
                          </a:highlight>
                        </a:rPr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COMMENT_TS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CUST_BREAKDOWN_LB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3013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CUST_BREAKDOWN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SOURCE_DETAIL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UPPER_BOUND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39717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INCOME_WEALTH_QUALNTILE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TIME_DETAIL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LOWER_BOUND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24478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DISABILITY_STATUS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sng" dirty="0"/>
                        <a:t>BASE_PER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DATA_LAST_UPDATE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192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5AFF1F-531F-4E94-9EF1-CD35754E8370}"/>
              </a:ext>
            </a:extLst>
          </p:cNvPr>
          <p:cNvSpPr txBox="1"/>
          <p:nvPr/>
        </p:nvSpPr>
        <p:spPr>
          <a:xfrm>
            <a:off x="1369963" y="4442225"/>
            <a:ext cx="748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code lists for SDMX SDG DSD concepts, are available in the </a:t>
            </a:r>
            <a:r>
              <a:rPr lang="en-US" sz="1200" dirty="0">
                <a:hlinkClick r:id="rId5"/>
              </a:rPr>
              <a:t>SDG_DSD_MATRIX.xlsm</a:t>
            </a:r>
            <a:r>
              <a:rPr lang="en-US" sz="1200" dirty="0"/>
              <a:t> excel macro file. </a:t>
            </a:r>
          </a:p>
        </p:txBody>
      </p:sp>
      <p:pic>
        <p:nvPicPr>
          <p:cNvPr id="8" name="Graphic 7" descr="Download outline">
            <a:extLst>
              <a:ext uri="{FF2B5EF4-FFF2-40B4-BE49-F238E27FC236}">
                <a16:creationId xmlns:a16="http://schemas.microsoft.com/office/drawing/2014/main" id="{2CBFC89D-CF5C-4C32-A0AE-C2949BD14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355" y="420298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3A61-064C-41C0-80B1-FF09C81820CF}"/>
              </a:ext>
            </a:extLst>
          </p:cNvPr>
          <p:cNvSpPr txBox="1"/>
          <p:nvPr/>
        </p:nvSpPr>
        <p:spPr>
          <a:xfrm>
            <a:off x="415539" y="916790"/>
            <a:ext cx="80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/>
              <a:t>Dataflow defines a “view” on a Data Structure Definition (DSD).</a:t>
            </a: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It is a structure that can help describe, categorize and constrain datasets.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Each data flow is linked to </a:t>
            </a:r>
            <a:r>
              <a:rPr lang="en-US" sz="1200" u="sng" dirty="0"/>
              <a:t>one</a:t>
            </a:r>
            <a:r>
              <a:rPr lang="en-US" sz="1200" dirty="0"/>
              <a:t> DSD.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Each DSD may have </a:t>
            </a:r>
            <a:r>
              <a:rPr lang="en-US" sz="1200" u="sng" dirty="0"/>
              <a:t>one or more</a:t>
            </a:r>
            <a:r>
              <a:rPr lang="en-US" sz="1200" dirty="0"/>
              <a:t> dataflows linked to it.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/>
              <a:t>In its simplest form defines any data valid according to a DSD.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F8F17-601A-47D0-A1CB-83D412858839}"/>
              </a:ext>
            </a:extLst>
          </p:cNvPr>
          <p:cNvSpPr txBox="1">
            <a:spLocks/>
          </p:cNvSpPr>
          <p:nvPr/>
        </p:nvSpPr>
        <p:spPr>
          <a:xfrm>
            <a:off x="540890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SDMX Dataflows (DF)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70F09-876E-47A0-B4D7-B5F2215EC345}"/>
              </a:ext>
            </a:extLst>
          </p:cNvPr>
          <p:cNvSpPr txBox="1"/>
          <p:nvPr/>
        </p:nvSpPr>
        <p:spPr>
          <a:xfrm>
            <a:off x="415539" y="2838968"/>
            <a:ext cx="79966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SDG Global Dataflows (DF)</a:t>
            </a:r>
          </a:p>
          <a:p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DF_SDG_GLH </a:t>
            </a:r>
            <a:r>
              <a:rPr lang="en-US" sz="1200" dirty="0"/>
              <a:t>– Harmonized Global Dataflow. This data flow is used by the Custodian Agencies to report SDG indicators that are part of the global dataset, regardless of how the data was obtained.</a:t>
            </a:r>
            <a:endParaRPr lang="en-US" sz="1200" b="1" u="sng" dirty="0">
              <a:solidFill>
                <a:srgbClr val="3333FF"/>
              </a:solidFill>
              <a:sym typeface="Wingdings" panose="05000000000000000000" pitchFamily="2" charset="2"/>
            </a:endParaRPr>
          </a:p>
          <a:p>
            <a:endParaRPr lang="en-US" sz="11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DF_SDG_GLC </a:t>
            </a:r>
            <a:r>
              <a:rPr lang="en-US" sz="1200" dirty="0"/>
              <a:t>– Country Global Dataflow. This data is used by countries to report data to UNSD and ESCWA, as well as to disseminate national data in compliance with the SDG Global DSD.</a:t>
            </a:r>
            <a:endParaRPr lang="en-US" sz="1200" b="1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3A61-064C-41C0-80B1-FF09C81820CF}"/>
              </a:ext>
            </a:extLst>
          </p:cNvPr>
          <p:cNvSpPr txBox="1"/>
          <p:nvPr/>
        </p:nvSpPr>
        <p:spPr>
          <a:xfrm>
            <a:off x="415539" y="916790"/>
            <a:ext cx="8097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Ø"/>
            </a:pPr>
            <a:r>
              <a:rPr lang="en-US" sz="1200" dirty="0"/>
              <a:t>Content constraints define restrictions on code lists or series, it</a:t>
            </a:r>
            <a:r>
              <a:rPr lang="en-US" altLang="en-US" sz="1200" dirty="0"/>
              <a:t> can be used to define which combinations of codes are allowed:</a:t>
            </a:r>
          </a:p>
          <a:p>
            <a:pPr eaLnBrk="1" hangingPunct="1"/>
            <a:r>
              <a:rPr lang="en-US" altLang="en-US" sz="1200" dirty="0"/>
              <a:t>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en-US" sz="1200" dirty="0"/>
              <a:t>For example, </a:t>
            </a:r>
            <a:r>
              <a:rPr lang="en-US" altLang="en-US" sz="1200" b="1" dirty="0"/>
              <a:t>SERIES</a:t>
            </a:r>
            <a:r>
              <a:rPr lang="en-US" altLang="en-US" sz="1200" i="1" dirty="0"/>
              <a:t>= “ </a:t>
            </a:r>
            <a:r>
              <a:rPr lang="en-US" altLang="en-US" sz="1200" dirty="0"/>
              <a:t>Proportion of Women in National Parliament “ </a:t>
            </a:r>
            <a:r>
              <a:rPr lang="en-US" altLang="en-US" sz="1200" i="1" dirty="0">
                <a:sym typeface="Wingdings" panose="05000000000000000000" pitchFamily="2" charset="2"/>
              </a:rPr>
              <a:t> </a:t>
            </a:r>
            <a:r>
              <a:rPr lang="en-US" altLang="en-US" sz="1200" i="1" dirty="0"/>
              <a:t> </a:t>
            </a:r>
            <a:r>
              <a:rPr lang="en-US" altLang="en-US" sz="1200" b="1" i="1" u="sng" dirty="0"/>
              <a:t>SEX</a:t>
            </a:r>
            <a:r>
              <a:rPr lang="en-US" altLang="en-US" sz="1200" i="1" dirty="0"/>
              <a:t> </a:t>
            </a:r>
            <a:r>
              <a:rPr lang="en-US" altLang="en-US" sz="1200" dirty="0"/>
              <a:t>must be </a:t>
            </a:r>
            <a:r>
              <a:rPr lang="en-US" altLang="en-US" sz="1200" b="1" i="1" u="sng" dirty="0"/>
              <a:t>“FEMALE”</a:t>
            </a:r>
            <a:endParaRPr lang="en-US" altLang="en-US" sz="1200" b="1" u="sng" dirty="0"/>
          </a:p>
          <a:p>
            <a:endParaRPr lang="en-US" sz="1200" dirty="0"/>
          </a:p>
          <a:p>
            <a:pPr marL="171450" indent="-171450" eaLnBrk="1" hangingPunct="1">
              <a:buFont typeface="Wingdings" panose="05000000000000000000" pitchFamily="2" charset="2"/>
              <a:buChar char="Ø"/>
            </a:pPr>
            <a:r>
              <a:rPr lang="en-US" altLang="en-US" sz="1200" dirty="0"/>
              <a:t>Constraints can define more granular validation rules than a simple validation of codes.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Are often attached to the Dataflow but can also be attached to DSD, but wherever content constraints are attached, code lists that they restrict are defined in the underlying DSD.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F8F17-601A-47D0-A1CB-83D412858839}"/>
              </a:ext>
            </a:extLst>
          </p:cNvPr>
          <p:cNvSpPr txBox="1">
            <a:spLocks/>
          </p:cNvSpPr>
          <p:nvPr/>
        </p:nvSpPr>
        <p:spPr>
          <a:xfrm>
            <a:off x="540890" y="408203"/>
            <a:ext cx="6318788" cy="3142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SDMX Content Constraints (CN)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70F09-876E-47A0-B4D7-B5F2215EC345}"/>
              </a:ext>
            </a:extLst>
          </p:cNvPr>
          <p:cNvSpPr txBox="1"/>
          <p:nvPr/>
        </p:nvSpPr>
        <p:spPr>
          <a:xfrm>
            <a:off x="415539" y="2945554"/>
            <a:ext cx="79966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Types of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SDMX Content Constraints (CN)</a:t>
            </a:r>
          </a:p>
          <a:p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Cube Region</a:t>
            </a:r>
            <a:r>
              <a:rPr lang="en-US" sz="1200" dirty="0"/>
              <a:t>: Define allowed (or disallowed) codes from DSD code lists.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b="1" dirty="0"/>
              <a:t>Series</a:t>
            </a:r>
            <a:r>
              <a:rPr lang="en-US" sz="1200" dirty="0"/>
              <a:t>: Define allowed (or disallowed) </a:t>
            </a:r>
            <a:r>
              <a:rPr lang="en-US" sz="1200" u="sng" dirty="0"/>
              <a:t>combinations</a:t>
            </a:r>
            <a:r>
              <a:rPr lang="en-US" sz="1200" dirty="0"/>
              <a:t> of codes from DSD code lists.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2788</TotalTime>
  <Words>4361</Words>
  <Application>Microsoft Office PowerPoint</Application>
  <PresentationFormat>On-screen Show (16:9)</PresentationFormat>
  <Paragraphs>796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Montserrat</vt:lpstr>
      <vt:lpstr>Times New Roman</vt:lpstr>
      <vt:lpstr>Univers 57 Condensed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Rabie El-Hubta</dc:creator>
  <cp:lastModifiedBy>Rabie El-Hubta</cp:lastModifiedBy>
  <cp:revision>244</cp:revision>
  <dcterms:created xsi:type="dcterms:W3CDTF">2022-05-29T14:39:49Z</dcterms:created>
  <dcterms:modified xsi:type="dcterms:W3CDTF">2022-07-04T06:05:28Z</dcterms:modified>
</cp:coreProperties>
</file>