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6" r:id="rId5"/>
    <p:sldId id="1308" r:id="rId6"/>
    <p:sldId id="1311" r:id="rId7"/>
    <p:sldId id="1313" r:id="rId8"/>
    <p:sldId id="1189" r:id="rId9"/>
    <p:sldId id="1314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B1B3B3"/>
    <a:srgbClr val="5E8AB4"/>
    <a:srgbClr val="5E89B3"/>
    <a:srgbClr val="4472C4"/>
    <a:srgbClr val="FFF2CC"/>
    <a:srgbClr val="43BB8D"/>
    <a:srgbClr val="70AD47"/>
    <a:srgbClr val="A4CB8A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7A4B6-B074-4BDE-A6CE-9EB050EA988F}" v="10" dt="2021-12-15T05:16:12.801"/>
    <p1510:client id="{8A959B35-B992-4CF5-AA36-40BE109ABB44}" v="12" dt="2021-12-15T18:24:43.652"/>
    <p1510:client id="{C075680A-08FF-41F0-B9E4-75C08CAFD964}" v="123" dt="2021-12-15T20:18:35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72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A294B6F-35BF-419A-B394-F3AB77D2F738}" type="datetimeFigureOut">
              <a:rPr lang="ar-SA" smtClean="0"/>
              <a:pPr/>
              <a:t>17/05/1443</a:t>
            </a:fld>
            <a:endParaRPr lang="ar-S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E1EF191-E62C-4F95-8EE6-1831047F52E9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DEA89B-5DE5-4D5B-BA02-82BB5C240C11}" type="datetimeFigureOut">
              <a:rPr lang="fr-FR" smtClean="0"/>
              <a:t>21/12/2021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AEBED6-FBC1-45DB-A1AF-FCD16E48BAC6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583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ABE95CB-9A13-49B5-BA9F-69B2E425E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61" y="4199138"/>
            <a:ext cx="10917877" cy="1058662"/>
          </a:xfrm>
        </p:spPr>
        <p:txBody>
          <a:bodyPr/>
          <a:lstStyle>
            <a:lvl1pPr marL="0" indent="0" algn="ctr">
              <a:buNone/>
              <a:defRPr sz="2400">
                <a:latin typeface="Montserrat" panose="0000050000000000000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BF1A355-CB5A-4124-A82F-3639A79F09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4249" y="478247"/>
            <a:ext cx="3617210" cy="655688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C950C376-0FE1-41ED-90D6-30DDEE9795B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37061" y="3040446"/>
            <a:ext cx="10917877" cy="765111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pPr algn="ctr"/>
            <a:r>
              <a:rPr lang="en-US" sz="5400">
                <a:latin typeface="Montserrat" panose="00000500000000000000"/>
                <a:ea typeface="Roboto" panose="02000000000000000000" pitchFamily="2" charset="0"/>
                <a:cs typeface="Raavi" panose="020B0502040204020203" pitchFamily="34" charset="0"/>
              </a:rPr>
              <a:t>Click to edit Master title style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77EE3CE-C476-4801-9EED-0259DEA4B8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481425" y="423504"/>
            <a:ext cx="3073513" cy="655688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buNone/>
              <a:defRPr sz="20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Occasion</a:t>
            </a:r>
          </a:p>
          <a:p>
            <a:pPr lvl="0"/>
            <a:r>
              <a:rPr lang="en-US"/>
              <a:t>Location, Date</a:t>
            </a:r>
          </a:p>
        </p:txBody>
      </p:sp>
    </p:spTree>
    <p:extLst>
      <p:ext uri="{BB962C8B-B14F-4D97-AF65-F5344CB8AC3E}">
        <p14:creationId xmlns:p14="http://schemas.microsoft.com/office/powerpoint/2010/main" val="181222544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13C91-8FDF-4E38-929F-CA50407540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E1DD8A-2922-4BB2-B35C-23962EC45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F2DDEE-5F83-4A54-971D-2048207473CD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15318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(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618340"/>
      </p:ext>
    </p:extLst>
  </p:cSld>
  <p:clrMapOvr>
    <a:masterClrMapping/>
  </p:clrMapOvr>
  <p:transition>
    <p:fade/>
  </p:transition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85800"/>
            <a:ext cx="11885084" cy="1066800"/>
          </a:xfrm>
          <a:solidFill>
            <a:srgbClr val="BAB9A2"/>
          </a:soli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0800" y="1905000"/>
            <a:ext cx="10566400" cy="4724400"/>
          </a:xfrm>
        </p:spPr>
        <p:txBody>
          <a:bodyPr/>
          <a:lstStyle>
            <a:lvl1pPr>
              <a:spcBef>
                <a:spcPts val="1000"/>
              </a:spcBef>
              <a:buClr>
                <a:schemeClr val="tx1">
                  <a:lumMod val="75000"/>
                  <a:lumOff val="25000"/>
                </a:schemeClr>
              </a:buClr>
              <a:buSzPct val="120000"/>
              <a:buFont typeface="Wingdings" pitchFamily="2" charset="2"/>
              <a:buChar char="§"/>
              <a:defRPr/>
            </a:lvl1pPr>
            <a:lvl2pPr>
              <a:lnSpc>
                <a:spcPts val="2200"/>
              </a:lnSpc>
              <a:buClr>
                <a:schemeClr val="tx1">
                  <a:lumMod val="75000"/>
                  <a:lumOff val="25000"/>
                </a:schemeClr>
              </a:buClr>
              <a:buSzPct val="140000"/>
              <a:buFont typeface="Arial" pitchFamily="34" charset="0"/>
              <a:buChar char="•"/>
              <a:defRPr/>
            </a:lvl2pPr>
            <a:lvl3pPr>
              <a:lnSpc>
                <a:spcPts val="2000"/>
              </a:lnSpc>
              <a:buClr>
                <a:schemeClr val="tx1">
                  <a:lumMod val="75000"/>
                  <a:lumOff val="25000"/>
                </a:schemeClr>
              </a:buClr>
              <a:buSzPct val="67000"/>
              <a:buFont typeface="Wingdings" pitchFamily="2" charset="2"/>
              <a:buChar char="v"/>
              <a:defRPr/>
            </a:lvl3pPr>
            <a:lvl4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lnSpc>
                <a:spcPts val="1800"/>
              </a:lnSpc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fld id="{FD9CFB51-FD5D-4EBD-AA57-16F81F5D6BD6}" type="slidenum">
              <a:rPr lang="fr-MA" smtClean="0"/>
              <a:pPr/>
              <a:t>‹#›</a:t>
            </a:fld>
            <a:endParaRPr lang="fr-MA" dirty="0"/>
          </a:p>
        </p:txBody>
      </p:sp>
    </p:spTree>
    <p:extLst>
      <p:ext uri="{BB962C8B-B14F-4D97-AF65-F5344CB8AC3E}">
        <p14:creationId xmlns:p14="http://schemas.microsoft.com/office/powerpoint/2010/main" val="349981922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CB9FD-9EC6-47AC-964D-871B8F458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21EAB9-76D7-498D-90A5-51A9FD1ED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05783-66F9-4FA0-BD2F-ADE9D3495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FDA4-63E1-4BC3-8879-A5E894F27E1E}" type="datetime1">
              <a:rPr lang="fr-MA" smtClean="0"/>
              <a:t>21/12/2021</a:t>
            </a:fld>
            <a:endParaRPr lang="fr-M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0A40E-17B6-46E4-8EEB-B30E735FC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A8572-31A4-48B3-9C48-BC081A2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CFB51-FD5D-4EBD-AA57-16F81F5D6BD6}" type="slidenum">
              <a:rPr lang="fr-MA" smtClean="0"/>
              <a:pPr/>
              <a:t>‹#›</a:t>
            </a:fld>
            <a:endParaRPr lang="fr-MA" dirty="0"/>
          </a:p>
        </p:txBody>
      </p:sp>
    </p:spTree>
    <p:extLst>
      <p:ext uri="{BB962C8B-B14F-4D97-AF65-F5344CB8AC3E}">
        <p14:creationId xmlns:p14="http://schemas.microsoft.com/office/powerpoint/2010/main" val="404836513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D3D0E0D-B645-4A34-BBCB-C41FBC1229BD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endParaRPr lang="en-US" sz="1500" b="1" spc="-5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6C29B6B2-B8A6-4A82-800C-730696347F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50CA3B42-DE9C-4F26-A7D6-EF15C43F21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9566" y="1828799"/>
            <a:ext cx="10849889" cy="4301461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915257C-20D5-4CF1-8677-EDB4DB09BE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0ED48733-BB41-4D6C-A919-02A677AC7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3497131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452F-2F8F-499C-A614-A9E06095D2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3504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85341-7F7F-456F-AB6B-B686AD6DF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6816" y="1873189"/>
            <a:ext cx="5257800" cy="4303774"/>
          </a:xfrm>
        </p:spPr>
        <p:txBody>
          <a:bodyPr/>
          <a:lstStyle>
            <a:lvl1pPr>
              <a:defRPr sz="2400">
                <a:latin typeface="Roboto" panose="02000000000000000000"/>
              </a:defRPr>
            </a:lvl1pPr>
            <a:lvl2pPr>
              <a:defRPr sz="2200">
                <a:latin typeface="Roboto" panose="02000000000000000000"/>
              </a:defRPr>
            </a:lvl2pPr>
            <a:lvl3pPr>
              <a:defRPr>
                <a:latin typeface="Roboto" panose="02000000000000000000"/>
              </a:defRPr>
            </a:lvl3pPr>
            <a:lvl4pPr>
              <a:defRPr>
                <a:latin typeface="Roboto" panose="02000000000000000000"/>
              </a:defRPr>
            </a:lvl4pPr>
            <a:lvl5pPr>
              <a:defRPr>
                <a:latin typeface="Roboto" panose="0200000000000000000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9207B35C-2537-4029-B30E-11A445D921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3" name="Text Placeholder 20">
            <a:extLst>
              <a:ext uri="{FF2B5EF4-FFF2-40B4-BE49-F238E27FC236}">
                <a16:creationId xmlns:a16="http://schemas.microsoft.com/office/drawing/2014/main" id="{DC876087-1182-41B2-83C5-CB0793820F5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66075D8-12F9-4954-8F9E-0F95BCE3AE3A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3DEEB10B-8EB5-4996-BB0B-2D469DFCA4A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2494968098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D34CF9-52A0-44C1-B2B3-59776FA5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03" y="1819071"/>
            <a:ext cx="5257800" cy="686003"/>
          </a:xfrm>
        </p:spPr>
        <p:txBody>
          <a:bodyPr anchor="b">
            <a:normAutofit/>
          </a:bodyPr>
          <a:lstStyle>
            <a:lvl1pPr marL="0" indent="0">
              <a:buNone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142E02-9399-4D80-B43E-A138982AE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503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DA4C2-0013-451C-8B49-01DD29A98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71616" y="1819071"/>
            <a:ext cx="5257800" cy="686003"/>
          </a:xfrm>
        </p:spPr>
        <p:txBody>
          <a:bodyPr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700" b="1">
                <a:latin typeface="Montserrat" panose="000005000000000000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FDFB31-B261-445E-B640-07B39A383C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71616" y="2611320"/>
            <a:ext cx="5257800" cy="35783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C94771D-51AF-42C5-9CD3-814BBCE71A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B2CF31AD-C56B-4A2C-9061-FE667637DE7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35663-3381-4D4D-833E-3951C034EFC1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Text Placeholder 22">
            <a:extLst>
              <a:ext uri="{FF2B5EF4-FFF2-40B4-BE49-F238E27FC236}">
                <a16:creationId xmlns:a16="http://schemas.microsoft.com/office/drawing/2014/main" id="{EDD822D7-92F9-40A2-952B-DED7F31D17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</p:spTree>
    <p:extLst>
      <p:ext uri="{BB962C8B-B14F-4D97-AF65-F5344CB8AC3E}">
        <p14:creationId xmlns:p14="http://schemas.microsoft.com/office/powerpoint/2010/main" val="117717516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99DD4BC-88CF-4618-97E2-142857095F4A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1A451FE-EB90-495D-B487-3C535C1E4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0464" y="192965"/>
            <a:ext cx="2719724" cy="493002"/>
          </a:xfrm>
          <a:prstGeom prst="rect">
            <a:avLst/>
          </a:prstGeom>
        </p:spPr>
      </p:pic>
      <p:sp>
        <p:nvSpPr>
          <p:cNvPr id="8" name="Text Placeholder 22">
            <a:extLst>
              <a:ext uri="{FF2B5EF4-FFF2-40B4-BE49-F238E27FC236}">
                <a16:creationId xmlns:a16="http://schemas.microsoft.com/office/drawing/2014/main" id="{81A81CE4-1393-461E-8F96-59469211E9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67130" y="146304"/>
            <a:ext cx="4908785" cy="492125"/>
          </a:xfrm>
        </p:spPr>
        <p:txBody>
          <a:bodyPr>
            <a:noAutofit/>
          </a:bodyPr>
          <a:lstStyle>
            <a:lvl1pPr marL="0" indent="0" algn="r">
              <a:buNone/>
              <a:defRPr sz="3100" b="1">
                <a:latin typeface="Montserrat" panose="00000500000000000000"/>
              </a:defRPr>
            </a:lvl1pPr>
          </a:lstStyle>
          <a:p>
            <a:pPr lvl="0"/>
            <a:r>
              <a:rPr lang="en-US"/>
              <a:t>Presentation Title or Section</a:t>
            </a:r>
          </a:p>
        </p:txBody>
      </p:sp>
      <p:sp>
        <p:nvSpPr>
          <p:cNvPr id="9" name="Text Placeholder 20">
            <a:extLst>
              <a:ext uri="{FF2B5EF4-FFF2-40B4-BE49-F238E27FC236}">
                <a16:creationId xmlns:a16="http://schemas.microsoft.com/office/drawing/2014/main" id="{0EC84139-D2C1-45AD-A43C-E282B206402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3504" y="1133388"/>
            <a:ext cx="7523163" cy="579437"/>
          </a:xfrm>
        </p:spPr>
        <p:txBody>
          <a:bodyPr>
            <a:normAutofit/>
          </a:bodyPr>
          <a:lstStyle>
            <a:lvl1pPr marL="0" indent="0">
              <a:buNone/>
              <a:defRPr sz="3100">
                <a:latin typeface="Montserrat" panose="0000050000000000000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title styles</a:t>
            </a:r>
          </a:p>
        </p:txBody>
      </p:sp>
    </p:spTree>
    <p:extLst>
      <p:ext uri="{BB962C8B-B14F-4D97-AF65-F5344CB8AC3E}">
        <p14:creationId xmlns:p14="http://schemas.microsoft.com/office/powerpoint/2010/main" val="2320156980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0FF0FD3-B6CD-43E0-B27C-89320C14F471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81215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071A5-C1B9-43C0-A5C7-E66E864A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6B0E8-F186-45A3-9C79-9A22FAE50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78278-9394-4A88-88E8-2A22E2726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D1363A-E3D9-49FD-9E12-6CE11E3034B4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57053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21437-1A0E-47E7-BC65-8DF9C9420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1C8017-3789-43DC-9EB3-BA6A83C90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2AD166-9D1C-4FBA-951A-F346382F53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06C967-905F-4BF8-886E-7C4AFBF9DE15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0591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D3B00-D403-438F-9FAA-7D774567F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CBFACD-991D-4365-A19E-E90E5D39D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FAAEF-2C34-4468-8295-A8FDEC798383}"/>
              </a:ext>
            </a:extLst>
          </p:cNvPr>
          <p:cNvSpPr txBox="1"/>
          <p:nvPr/>
        </p:nvSpPr>
        <p:spPr>
          <a:xfrm>
            <a:off x="9918700" y="6349598"/>
            <a:ext cx="1739900" cy="3231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800"/>
              </a:spcAft>
            </a:pPr>
            <a:fld id="{B87189C6-61C7-4D23-9A40-B5051EB6F912}" type="slidenum">
              <a:rPr lang="en-US" sz="1500" b="1" spc="-50" smtClean="0">
                <a:latin typeface="Roboto" panose="02000000000000000000" pitchFamily="2" charset="0"/>
                <a:ea typeface="Roboto" panose="02000000000000000000" pitchFamily="2" charset="0"/>
              </a:rPr>
              <a:pPr algn="r">
                <a:spcAft>
                  <a:spcPts val="1800"/>
                </a:spcAft>
              </a:pPr>
              <a:t>‹#›</a:t>
            </a:fld>
            <a:endParaRPr lang="en-US" sz="1500" b="1" spc="-5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9610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2064193B-3F30-4FDF-AC03-1C8C8A9ED20D}"/>
              </a:ext>
            </a:extLst>
          </p:cNvPr>
          <p:cNvGrpSpPr/>
          <p:nvPr/>
        </p:nvGrpSpPr>
        <p:grpSpPr>
          <a:xfrm>
            <a:off x="-76" y="0"/>
            <a:ext cx="12192076" cy="6859248"/>
            <a:chOff x="-9312" y="-5242"/>
            <a:chExt cx="12201312" cy="686848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898480F-08B5-4E32-8664-FA5ACC354D6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9" t="7292" b="3494"/>
            <a:stretch/>
          </p:blipFill>
          <p:spPr>
            <a:xfrm>
              <a:off x="-9312" y="-5242"/>
              <a:ext cx="12201312" cy="6868484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078B8C-2377-4BBE-9655-396DD6E3A978}"/>
                </a:ext>
              </a:extLst>
            </p:cNvPr>
            <p:cNvSpPr txBox="1"/>
            <p:nvPr/>
          </p:nvSpPr>
          <p:spPr>
            <a:xfrm>
              <a:off x="1536699" y="6337300"/>
              <a:ext cx="5343072" cy="3231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spcAft>
                  <a:spcPts val="1800"/>
                </a:spcAft>
              </a:pPr>
              <a:r>
                <a:rPr lang="en-US" sz="1500" b="1" spc="-50" dirty="0">
                  <a:latin typeface="Roboto" panose="02000000000000000000" pitchFamily="2" charset="0"/>
                  <a:ea typeface="Roboto" panose="02000000000000000000" pitchFamily="2" charset="0"/>
                </a:rPr>
                <a:t>Statistics Division</a:t>
              </a:r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37D50-D71D-4383-9FB2-9774DFD61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6B2EEC-C745-4580-B188-27D975FE8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040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ontserrat" panose="0000050000000000000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" panose="0200000000000000000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Roboto" panose="0200000000000000000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" panose="0200000000000000000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" panose="0200000000000000000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input.un.org/EFM/se/3995D1A431D8F403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server.org/highway-signs2/e/email.html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31654" y="3339107"/>
            <a:ext cx="10917877" cy="1058662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Webinar on the Statistical Treatment of Islamic Finance in the National and International Accounts</a:t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16 December 2021</a:t>
            </a:r>
          </a:p>
        </p:txBody>
      </p:sp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637061" y="1695121"/>
            <a:ext cx="10917877" cy="765111"/>
          </a:xfrm>
        </p:spPr>
        <p:txBody>
          <a:bodyPr anchor="ctr">
            <a:noAutofit/>
          </a:bodyPr>
          <a:lstStyle/>
          <a:p>
            <a:pPr algn="ctr"/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solidFill>
                  <a:srgbClr val="44546A"/>
                </a:solidFill>
                <a:latin typeface="Arial Black" panose="020B0604020202020204" pitchFamily="34" charset="0"/>
                <a:ea typeface="+mn-ea"/>
                <a:cs typeface="+mn-cs"/>
              </a:rPr>
              <a:t>General recommendations and </a:t>
            </a:r>
            <a:br>
              <a:rPr lang="en-US" sz="3200" b="1" dirty="0">
                <a:solidFill>
                  <a:srgbClr val="44546A"/>
                </a:solidFill>
                <a:latin typeface="Arial Black" panose="020B0604020202020204" pitchFamily="34" charset="0"/>
                <a:ea typeface="+mn-ea"/>
                <a:cs typeface="+mn-cs"/>
              </a:rPr>
            </a:br>
            <a:r>
              <a:rPr lang="en-US" sz="3200" b="1" dirty="0">
                <a:solidFill>
                  <a:srgbClr val="44546A"/>
                </a:solidFill>
                <a:latin typeface="Arial Black" panose="020B0604020202020204" pitchFamily="34" charset="0"/>
                <a:ea typeface="+mn-ea"/>
                <a:cs typeface="+mn-cs"/>
              </a:rPr>
              <a:t>online questionnaire</a:t>
            </a:r>
            <a:endParaRPr lang="fr-MA" sz="3200" b="1" dirty="0">
              <a:solidFill>
                <a:srgbClr val="44546A"/>
              </a:solidFill>
              <a:latin typeface="Arial Black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FEA57108-07EA-4128-B923-76D7C18597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0338" y="4939811"/>
            <a:ext cx="10849889" cy="81915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lvl="0" indent="0" algn="ctr">
              <a:lnSpc>
                <a:spcPct val="80000"/>
              </a:lnSpc>
              <a:buNone/>
            </a:pPr>
            <a:endParaRPr lang="en-US" sz="2100" b="1" dirty="0">
              <a:solidFill>
                <a:srgbClr val="44546A"/>
              </a:solidFill>
              <a:latin typeface="Arial Black" panose="020B0604020202020204" pitchFamily="34" charset="0"/>
            </a:endParaRPr>
          </a:p>
          <a:p>
            <a:pPr marL="0" lvl="0" indent="0" algn="ctr">
              <a:lnSpc>
                <a:spcPct val="80000"/>
              </a:lnSpc>
              <a:buNone/>
            </a:pPr>
            <a:r>
              <a:rPr lang="en-US" sz="2100" b="1" dirty="0">
                <a:solidFill>
                  <a:srgbClr val="44546A"/>
                </a:solidFill>
                <a:latin typeface="Arial Black" panose="020B0604020202020204" pitchFamily="34" charset="0"/>
              </a:rPr>
              <a:t>Benson Sim</a:t>
            </a:r>
          </a:p>
          <a:p>
            <a:pPr marL="0" lvl="0" indent="0" algn="ctr">
              <a:lnSpc>
                <a:spcPct val="80000"/>
              </a:lnSpc>
              <a:buNone/>
            </a:pPr>
            <a:r>
              <a:rPr lang="en-US" sz="2100" b="1" dirty="0">
                <a:solidFill>
                  <a:srgbClr val="44546A"/>
                </a:solidFill>
                <a:latin typeface="Arial Black" panose="020B0604020202020204" pitchFamily="34" charset="0"/>
              </a:rPr>
              <a:t>United Nations Statistics Division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72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hlink"/>
                </a:solidFill>
              </a:rPr>
              <a:t>Outline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914004"/>
            <a:ext cx="11274425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Issues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General recommendations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Online questionnaire</a:t>
            </a:r>
          </a:p>
        </p:txBody>
      </p:sp>
    </p:spTree>
    <p:extLst>
      <p:ext uri="{BB962C8B-B14F-4D97-AF65-F5344CB8AC3E}">
        <p14:creationId xmlns:p14="http://schemas.microsoft.com/office/powerpoint/2010/main" val="1542804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hlink"/>
                </a:solidFill>
              </a:rPr>
              <a:t>Issues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9" name="Picture 8" descr="Mountain climber with ice picks and crampons">
            <a:extLst>
              <a:ext uri="{FF2B5EF4-FFF2-40B4-BE49-F238E27FC236}">
                <a16:creationId xmlns:a16="http://schemas.microsoft.com/office/drawing/2014/main" id="{015C9FBF-D026-4A45-B078-4C218C1ABA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42" y="443345"/>
            <a:ext cx="2310071" cy="1539672"/>
          </a:xfrm>
          <a:prstGeom prst="rect">
            <a:avLst/>
          </a:prstGeom>
        </p:spPr>
      </p:pic>
      <p:pic>
        <p:nvPicPr>
          <p:cNvPr id="4" name="Picture 3" descr="Magnifying glass on clear background">
            <a:extLst>
              <a:ext uri="{FF2B5EF4-FFF2-40B4-BE49-F238E27FC236}">
                <a16:creationId xmlns:a16="http://schemas.microsoft.com/office/drawing/2014/main" id="{32C7B700-EAA0-4A8B-ADF7-02D3ED6C1A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086" y="206118"/>
            <a:ext cx="2739855" cy="182880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339A14-6F8F-40AB-9E5D-766432A77BCF}"/>
              </a:ext>
            </a:extLst>
          </p:cNvPr>
          <p:cNvSpPr/>
          <p:nvPr/>
        </p:nvSpPr>
        <p:spPr bwMode="auto">
          <a:xfrm>
            <a:off x="1923996" y="1533665"/>
            <a:ext cx="3657600" cy="36576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Recording Islamic financial activities in the macroeconomic accounts may be daunting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AA1706-4772-4A9E-8FE6-CD211CAFCB5C}"/>
              </a:ext>
            </a:extLst>
          </p:cNvPr>
          <p:cNvSpPr/>
          <p:nvPr/>
        </p:nvSpPr>
        <p:spPr bwMode="auto">
          <a:xfrm>
            <a:off x="5880411" y="1374823"/>
            <a:ext cx="4387593" cy="40800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/>
              <a:t>Islamic finance is invisible in highly-aggregated macroeconomic statistics</a:t>
            </a:r>
          </a:p>
        </p:txBody>
      </p:sp>
    </p:spTree>
    <p:extLst>
      <p:ext uri="{BB962C8B-B14F-4D97-AF65-F5344CB8AC3E}">
        <p14:creationId xmlns:p14="http://schemas.microsoft.com/office/powerpoint/2010/main" val="32181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1513490" y="206118"/>
            <a:ext cx="7961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hlink"/>
                </a:solidFill>
              </a:rPr>
              <a:t>Recommendations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B339A14-6F8F-40AB-9E5D-766432A77BCF}"/>
              </a:ext>
            </a:extLst>
          </p:cNvPr>
          <p:cNvSpPr/>
          <p:nvPr/>
        </p:nvSpPr>
        <p:spPr bwMode="auto">
          <a:xfrm>
            <a:off x="656261" y="1374823"/>
            <a:ext cx="4925335" cy="40800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/>
              <a:t>Include a special section or an appendix on Islamic finance in the updated SNA and BPM to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Highlight the differences between conventional and Islamic finance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Consolidate all the entries in the accounts connected with Islamic finance and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Explain their interconnections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CAA1706-4772-4A9E-8FE6-CD211CAFCB5C}"/>
              </a:ext>
            </a:extLst>
          </p:cNvPr>
          <p:cNvSpPr/>
          <p:nvPr/>
        </p:nvSpPr>
        <p:spPr bwMode="auto">
          <a:xfrm>
            <a:off x="5880411" y="1374823"/>
            <a:ext cx="4925335" cy="40800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/>
              <a:t>Develop Islamic finance compilation guide to provide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Guidance on developing an Islamic finance satellite account to enhance statistical visibility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Practical guidance and illustrative numerical examples </a:t>
            </a:r>
            <a:r>
              <a:rPr lang="en-US" sz="2400"/>
              <a:t>on recording Islamic </a:t>
            </a:r>
            <a:r>
              <a:rPr lang="en-US" sz="2400" dirty="0"/>
              <a:t>financial activities in the macroeconomic accounts </a:t>
            </a:r>
          </a:p>
        </p:txBody>
      </p:sp>
    </p:spTree>
    <p:extLst>
      <p:ext uri="{BB962C8B-B14F-4D97-AF65-F5344CB8AC3E}">
        <p14:creationId xmlns:p14="http://schemas.microsoft.com/office/powerpoint/2010/main" val="113782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hlink"/>
                </a:solidFill>
              </a:rPr>
              <a:t>Online questionnaire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914004"/>
            <a:ext cx="11274425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Online questionnaire</a:t>
            </a:r>
            <a:r>
              <a:rPr lang="en-US" sz="2400" dirty="0"/>
              <a:t> in Arabic and English for global consultation is available </a:t>
            </a:r>
          </a:p>
          <a:p>
            <a:pPr>
              <a:spcBef>
                <a:spcPts val="1350"/>
              </a:spcBef>
            </a:pPr>
            <a:endParaRPr lang="en-US" sz="2400" dirty="0"/>
          </a:p>
          <a:p>
            <a:pPr>
              <a:spcBef>
                <a:spcPts val="1350"/>
              </a:spcBef>
            </a:pPr>
            <a:endParaRPr lang="en-US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28FD42-A619-4865-BE7A-FBAD1CBB7F03}"/>
              </a:ext>
            </a:extLst>
          </p:cNvPr>
          <p:cNvPicPr/>
          <p:nvPr/>
        </p:nvPicPr>
        <p:blipFill rotWithShape="1">
          <a:blip r:embed="rId3"/>
          <a:srcRect l="25680" t="22563" r="25314" b="31058"/>
          <a:stretch/>
        </p:blipFill>
        <p:spPr bwMode="auto">
          <a:xfrm>
            <a:off x="2561800" y="1838325"/>
            <a:ext cx="6146165" cy="31813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5497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DA47D-7AC6-43D2-8E01-5C6D24182333}"/>
              </a:ext>
            </a:extLst>
          </p:cNvPr>
          <p:cNvSpPr txBox="1"/>
          <p:nvPr/>
        </p:nvSpPr>
        <p:spPr>
          <a:xfrm>
            <a:off x="2717248" y="206118"/>
            <a:ext cx="6757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b="1" dirty="0">
                <a:solidFill>
                  <a:schemeClr val="hlink"/>
                </a:solidFill>
              </a:rPr>
              <a:t>Online questionnaire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C20946-1CC8-4C65-8B5F-C487DF868369}"/>
              </a:ext>
            </a:extLst>
          </p:cNvPr>
          <p:cNvSpPr txBox="1"/>
          <p:nvPr/>
        </p:nvSpPr>
        <p:spPr>
          <a:xfrm>
            <a:off x="279400" y="914004"/>
            <a:ext cx="11274425" cy="3026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Please use online questionnaire to provide responses by </a:t>
            </a:r>
            <a:r>
              <a:rPr lang="en-US" sz="2400" b="1" dirty="0"/>
              <a:t>25 January 2022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Once-in-a-lifetime opportunity as update of SNA and BPM does not occur often</a:t>
            </a:r>
          </a:p>
          <a:p>
            <a:pPr marL="57150" indent="-342900">
              <a:spcBef>
                <a:spcPts val="135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Your inputs will help us to refine the recommendations on Islamic finance for the updated SNA and BPM</a:t>
            </a:r>
          </a:p>
          <a:p>
            <a:pPr>
              <a:spcBef>
                <a:spcPts val="1350"/>
              </a:spcBef>
            </a:pPr>
            <a:endParaRPr lang="en-US" sz="2400" dirty="0"/>
          </a:p>
          <a:p>
            <a:pPr>
              <a:spcBef>
                <a:spcPts val="1350"/>
              </a:spcBef>
            </a:pPr>
            <a:endParaRPr lang="en-US" sz="2400" dirty="0"/>
          </a:p>
        </p:txBody>
      </p:sp>
      <p:pic>
        <p:nvPicPr>
          <p:cNvPr id="5" name="Picture 4" descr="Bubble sheet test paper and pencil">
            <a:extLst>
              <a:ext uri="{FF2B5EF4-FFF2-40B4-BE49-F238E27FC236}">
                <a16:creationId xmlns:a16="http://schemas.microsoft.com/office/drawing/2014/main" id="{D951D70B-62D4-45DC-B9C6-0800C8B07D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01" y="3053277"/>
            <a:ext cx="4227294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30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F348DAF-EEBC-45F7-A971-9716BFBF5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874987"/>
            <a:ext cx="10566400" cy="4724400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Thank you for your attention</a:t>
            </a:r>
          </a:p>
          <a:p>
            <a:pPr marL="0" indent="0" algn="ctr">
              <a:buNone/>
            </a:pPr>
            <a:endParaRPr lang="fr-FR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sna@un.org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2727A2A-FB3B-44C1-AEAD-4045DB16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r-MA" dirty="0"/>
          </a:p>
        </p:txBody>
      </p:sp>
      <p:pic>
        <p:nvPicPr>
          <p:cNvPr id="5" name="Picture 4" descr="A green sign with white lettering&#10;&#10;Description automatically generated with low confidence">
            <a:extLst>
              <a:ext uri="{FF2B5EF4-FFF2-40B4-BE49-F238E27FC236}">
                <a16:creationId xmlns:a16="http://schemas.microsoft.com/office/drawing/2014/main" id="{A0CBDE8B-309D-4B09-BBBB-15A8EF81A2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587084" y="3237187"/>
            <a:ext cx="2452340" cy="1634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06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CD9F5FC8-20DE-4B53-B440-43A0303152E6}" vid="{D8E7DC4F-EAD9-4F64-B382-CD31078FF2A8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DC9717E1C14144A678B5BB6ED3A978" ma:contentTypeVersion="13" ma:contentTypeDescription="Create a new document." ma:contentTypeScope="" ma:versionID="7329a12aa77c3c5208e22657b5f34ad9">
  <xsd:schema xmlns:xsd="http://www.w3.org/2001/XMLSchema" xmlns:xs="http://www.w3.org/2001/XMLSchema" xmlns:p="http://schemas.microsoft.com/office/2006/metadata/properties" xmlns:ns2="5f6722c4-4b54-4565-9073-6b2cdb56319d" xmlns:ns3="015a1b56-f9db-44b0-a971-80694ead8fc0" targetNamespace="http://schemas.microsoft.com/office/2006/metadata/properties" ma:root="true" ma:fieldsID="22adb9f34e21f7054d59ce5d922990e6" ns2:_="" ns3:_="">
    <xsd:import namespace="5f6722c4-4b54-4565-9073-6b2cdb56319d"/>
    <xsd:import namespace="015a1b56-f9db-44b0-a971-80694ead8f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722c4-4b54-4565-9073-6b2cdb5631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5a1b56-f9db-44b0-a971-80694ead8fc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24280A-6584-4419-A9E1-FA50F7BC18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81C010-D21E-460B-AD51-F363791E40C9}"/>
</file>

<file path=customXml/itemProps3.xml><?xml version="1.0" encoding="utf-8"?>
<ds:datastoreItem xmlns:ds="http://schemas.openxmlformats.org/officeDocument/2006/customXml" ds:itemID="{88F06192-6F0F-4B7D-BA61-D4C7C1132CB4}">
  <ds:schemaRefs>
    <ds:schemaRef ds:uri="http://schemas.microsoft.com/office/2006/metadata/properties"/>
    <ds:schemaRef ds:uri="6b41ce5a-22ff-4aef-bca2-14b56bf0aa2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f447018-c40e-40e5-80f8-c919516cf764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201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Montserrat</vt:lpstr>
      <vt:lpstr>Roboto</vt:lpstr>
      <vt:lpstr>Wingdings</vt:lpstr>
      <vt:lpstr>Theme1</vt:lpstr>
      <vt:lpstr>   General recommendations and  online questionnaire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RHANDI Mounir</dc:creator>
  <cp:lastModifiedBy>Wafa Aboul Hosn</cp:lastModifiedBy>
  <cp:revision>2</cp:revision>
  <dcterms:created xsi:type="dcterms:W3CDTF">2020-09-05T11:18:29Z</dcterms:created>
  <dcterms:modified xsi:type="dcterms:W3CDTF">2021-12-21T10:26:08Z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0x0101006BDC9717E1C14144A678B5BB6ED3A978</vt:lpwstr>
  </property>
</Properties>
</file>