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Lst>
  <p:notesMasterIdLst>
    <p:notesMasterId r:id="rId10"/>
  </p:notesMasterIdLst>
  <p:handoutMasterIdLst>
    <p:handoutMasterId r:id="rId11"/>
  </p:handoutMasterIdLst>
  <p:sldIdLst>
    <p:sldId id="256" r:id="rId2"/>
    <p:sldId id="257" r:id="rId3"/>
    <p:sldId id="258" r:id="rId4"/>
    <p:sldId id="259" r:id="rId5"/>
    <p:sldId id="260" r:id="rId6"/>
    <p:sldId id="268" r:id="rId7"/>
    <p:sldId id="269"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98CA"/>
    <a:srgbClr val="1349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94"/>
  </p:normalViewPr>
  <p:slideViewPr>
    <p:cSldViewPr snapToGrid="0" snapToObjects="1">
      <p:cViewPr varScale="1">
        <p:scale>
          <a:sx n="121" d="100"/>
          <a:sy n="121" d="100"/>
        </p:scale>
        <p:origin x="384" y="91"/>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t>07/07/2021</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051B7D-5F64-5949-A811-97A405C7F271}" type="datetimeFigureOut">
              <a:rPr lang="en-US" smtClean="0"/>
              <a:t>07/07/2021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0739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cs typeface="+mn-cs"/>
              </a:rPr>
              <a:t> </a:t>
            </a:r>
            <a:r>
              <a:rPr lang="en-US" sz="750" dirty="0">
                <a:solidFill>
                  <a:srgbClr val="595959"/>
                </a:solidFill>
                <a:latin typeface="Arial" pitchFamily="-110" charset="0"/>
                <a:ea typeface="ＭＳ Ｐゴシック" pitchFamily="-110" charset="-128"/>
                <a:cs typeface="+mn-cs"/>
              </a:rPr>
              <a:t>©</a:t>
            </a:r>
            <a:r>
              <a:rPr lang="x-none" sz="750"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400450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250878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6764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601761"/>
      </p:ext>
    </p:extLst>
  </p:cSld>
  <p:clrMap bg1="lt1" tx1="dk1" bg2="lt2" tx2="dk2" accent1="accent1" accent2="accent2" accent3="accent3" accent4="accent4" accent5="accent5" accent6="accent6" hlink="hlink" folHlink="folHlink"/>
  <p:sldLayoutIdLst>
    <p:sldLayoutId id="2147483732" r:id="rId1"/>
    <p:sldLayoutId id="2147483738" r:id="rId2"/>
    <p:sldLayoutId id="2147483739" r:id="rId3"/>
    <p:sldLayoutId id="2147483740" r:id="rId4"/>
    <p:sldLayoutId id="2147483741" r:id="rId5"/>
    <p:sldLayoutId id="2147483735" r:id="rId6"/>
    <p:sldLayoutId id="2147483733" r:id="rId7"/>
    <p:sldLayoutId id="2147483734" r:id="rId8"/>
    <p:sldLayoutId id="2147483742" r:id="rId9"/>
    <p:sldLayoutId id="2147483745" r:id="rId10"/>
    <p:sldLayoutId id="2147483744" r:id="rId11"/>
    <p:sldLayoutId id="2147483746" r:id="rId12"/>
    <p:sldLayoutId id="214748374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p:txBody>
          <a:bodyPr/>
          <a:lstStyle/>
          <a:p>
            <a:r>
              <a:rPr lang="ar-LB" dirty="0">
                <a:latin typeface="Arabic Typesetting" panose="03020402040406030203" pitchFamily="66" charset="-78"/>
                <a:cs typeface="Arabic Typesetting" panose="03020402040406030203" pitchFamily="66" charset="-78"/>
              </a:rPr>
              <a:t>اجتماع لجنة الخبراء في الاحصاءات الاقتصادية</a:t>
            </a:r>
            <a:br>
              <a:rPr lang="ar-LB" dirty="0">
                <a:latin typeface="Arabic Typesetting" panose="03020402040406030203" pitchFamily="66" charset="-78"/>
                <a:cs typeface="Arabic Typesetting" panose="03020402040406030203" pitchFamily="66" charset="-78"/>
              </a:rPr>
            </a:br>
            <a:r>
              <a:rPr lang="ar-LB" sz="3200" dirty="0">
                <a:latin typeface="Arabic Typesetting" panose="03020402040406030203" pitchFamily="66" charset="-78"/>
                <a:cs typeface="Arabic Typesetting" panose="03020402040406030203" pitchFamily="66" charset="-78"/>
              </a:rPr>
              <a:t>6 – 7 تموز / يوليو 2021</a:t>
            </a:r>
            <a:endParaRPr lang="en-US" sz="3200" dirty="0">
              <a:latin typeface="Arabic Typesetting" panose="03020402040406030203" pitchFamily="66" charset="-78"/>
              <a:cs typeface="Arabic Typesetting" panose="03020402040406030203" pitchFamily="66" charset="-78"/>
            </a:endParaRPr>
          </a:p>
        </p:txBody>
      </p:sp>
      <p:sp>
        <p:nvSpPr>
          <p:cNvPr id="3" name="Subtitle 2">
            <a:extLst>
              <a:ext uri="{FF2B5EF4-FFF2-40B4-BE49-F238E27FC236}">
                <a16:creationId xmlns:a16="http://schemas.microsoft.com/office/drawing/2014/main" id="{0BA36C4A-FFD3-384A-864A-A7B0D8C7B482}"/>
              </a:ext>
            </a:extLst>
          </p:cNvPr>
          <p:cNvSpPr>
            <a:spLocks noGrp="1"/>
          </p:cNvSpPr>
          <p:nvPr>
            <p:ph type="subTitle" idx="1"/>
          </p:nvPr>
        </p:nvSpPr>
        <p:spPr>
          <a:xfrm>
            <a:off x="1629101" y="3133344"/>
            <a:ext cx="8936846" cy="1080367"/>
          </a:xfrm>
        </p:spPr>
        <p:txBody>
          <a:bodyPr/>
          <a:lstStyle/>
          <a:p>
            <a:r>
              <a:rPr lang="ar-LB" dirty="0"/>
              <a:t>قياس التجارة الرقمية</a:t>
            </a:r>
          </a:p>
          <a:p>
            <a:r>
              <a:rPr lang="ar-LB" dirty="0"/>
              <a:t>ماجد حمودة – قسم الاحصاءات الاقتصادية</a:t>
            </a:r>
            <a:endParaRPr lang="en-US" dirty="0"/>
          </a:p>
        </p:txBody>
      </p:sp>
    </p:spTree>
    <p:extLst>
      <p:ext uri="{BB962C8B-B14F-4D97-AF65-F5344CB8AC3E}">
        <p14:creationId xmlns:p14="http://schemas.microsoft.com/office/powerpoint/2010/main" val="245635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94D7F-D7EA-AA49-896B-C0F450DEB666}"/>
              </a:ext>
            </a:extLst>
          </p:cNvPr>
          <p:cNvSpPr>
            <a:spLocks noGrp="1"/>
          </p:cNvSpPr>
          <p:nvPr>
            <p:ph type="ctrTitle"/>
          </p:nvPr>
        </p:nvSpPr>
        <p:spPr>
          <a:xfrm>
            <a:off x="1533527" y="2218793"/>
            <a:ext cx="8933796" cy="3322471"/>
          </a:xfrm>
        </p:spPr>
        <p:txBody>
          <a:bodyPr>
            <a:normAutofit fontScale="90000"/>
          </a:bodyPr>
          <a:lstStyle/>
          <a:p>
            <a:pPr algn="r"/>
            <a:r>
              <a:rPr lang="ar-LB" sz="2700" b="1" dirty="0">
                <a:solidFill>
                  <a:schemeClr val="bg2"/>
                </a:solidFill>
              </a:rPr>
              <a:t>التجارة الرقمية</a:t>
            </a:r>
            <a:r>
              <a:rPr lang="en-US" sz="2700" b="1" dirty="0">
                <a:solidFill>
                  <a:schemeClr val="bg2"/>
                </a:solidFill>
              </a:rPr>
              <a:t>/ </a:t>
            </a:r>
            <a:r>
              <a:rPr lang="ar-LB" sz="2700" b="1" dirty="0">
                <a:solidFill>
                  <a:schemeClr val="bg2"/>
                </a:solidFill>
              </a:rPr>
              <a:t> الالكترونية وقياسها</a:t>
            </a:r>
            <a:br>
              <a:rPr lang="ar-LB" sz="2700" b="1" dirty="0"/>
            </a:br>
            <a:br>
              <a:rPr lang="en-US" sz="2700" dirty="0"/>
            </a:br>
            <a:r>
              <a:rPr lang="ar-LB" sz="2700" dirty="0"/>
              <a:t>للتدليل على الأهمية المتزايدة للتجارة الالكترونية فانه وبسبب القيود على حركة الناس نتيجة الحظر المفروض في البلاد المختلفة بسبب جائحة الكورونا تراجعت التجارة الدولية في البضائع بحوالي 8% وبنسبة 20% في تجارة الخدمات حسب بيانات منظمة التجارة العالمية. وعلى الرغم من ذلك، فان تقرير الاونكتاد عن مبيعات التجزئة الالكترونية لعام 2020 يبين ارتفعت مبيعات التجزئة الالكترونية وبلغت في بعض البلدان ككوريا الجنوبية ما نسبته 26% من اجمالي مبيعات التجزئة مقارنة مع 21% عام 2019، وكذلك مع نسبة 14% في الولايات المتحدة الأمريكية في عام 2020 مقارنة مع نسبة 11% عام 2019.</a:t>
            </a:r>
            <a:br>
              <a:rPr lang="en-US" dirty="0"/>
            </a:br>
            <a:endParaRPr lang="en-US" dirty="0"/>
          </a:p>
        </p:txBody>
      </p:sp>
    </p:spTree>
    <p:extLst>
      <p:ext uri="{BB962C8B-B14F-4D97-AF65-F5344CB8AC3E}">
        <p14:creationId xmlns:p14="http://schemas.microsoft.com/office/powerpoint/2010/main" val="407304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a:xfrm>
            <a:off x="286512" y="2875630"/>
            <a:ext cx="8491727" cy="2714402"/>
          </a:xfrm>
        </p:spPr>
        <p:txBody>
          <a:bodyPr>
            <a:normAutofit fontScale="90000"/>
          </a:bodyPr>
          <a:lstStyle/>
          <a:p>
            <a:pPr marL="460375"/>
            <a:r>
              <a:rPr lang="ar-LB" sz="3600" b="1" dirty="0">
                <a:solidFill>
                  <a:schemeClr val="bg2"/>
                </a:solidFill>
              </a:rPr>
              <a:t>لماذا قياس التجارة الالكترونية؟</a:t>
            </a:r>
            <a:br>
              <a:rPr lang="en-US" dirty="0"/>
            </a:br>
            <a:br>
              <a:rPr lang="ar-LB" sz="1600" dirty="0"/>
            </a:br>
            <a:r>
              <a:rPr lang="ar-LB" sz="2400" dirty="0"/>
              <a:t>1) عشوائية طرح أرقام التجارة الالكترونية في بلدان المنطقة وحصص بلدانها منها تكون مضللة</a:t>
            </a:r>
            <a:br>
              <a:rPr lang="en-US" sz="2400" dirty="0"/>
            </a:br>
            <a:r>
              <a:rPr lang="ar-LB" sz="2400" dirty="0"/>
              <a:t>2) أهداف السياسة الاقتصادية:</a:t>
            </a:r>
            <a:br>
              <a:rPr lang="en-US" sz="2400" dirty="0"/>
            </a:br>
            <a:r>
              <a:rPr lang="ar-LB" sz="2400" dirty="0"/>
              <a:t>-  دعم القطاعات الاقتصادية الوطنية المساهمة </a:t>
            </a:r>
            <a:br>
              <a:rPr lang="en-US" sz="2400" dirty="0"/>
            </a:br>
            <a:r>
              <a:rPr lang="ar-LB" sz="2400" dirty="0"/>
              <a:t>-  تقديم الحوافز لنموها </a:t>
            </a:r>
            <a:br>
              <a:rPr lang="en-US" sz="2400" dirty="0"/>
            </a:br>
            <a:r>
              <a:rPr lang="ar-LB" sz="2400" dirty="0"/>
              <a:t>-  توفير فرص العمل الجديدة</a:t>
            </a:r>
            <a:br>
              <a:rPr lang="en-US" sz="2400" dirty="0"/>
            </a:br>
            <a:r>
              <a:rPr lang="ar-LB" sz="2400" dirty="0"/>
              <a:t>-  حماية واردات الخزينة</a:t>
            </a:r>
            <a:br>
              <a:rPr lang="en-US" sz="2400" dirty="0"/>
            </a:br>
            <a:r>
              <a:rPr lang="ar-LB" sz="2400" dirty="0"/>
              <a:t>3) حماية المستهلكين وزيادة ثقتهم في القطاع التجاري والمنتجات الوطنية من المنتجات المنافسة الضارّة</a:t>
            </a:r>
            <a:br>
              <a:rPr lang="en-US" dirty="0"/>
            </a:br>
            <a:endParaRPr lang="en-US" dirty="0"/>
          </a:p>
        </p:txBody>
      </p:sp>
    </p:spTree>
    <p:extLst>
      <p:ext uri="{BB962C8B-B14F-4D97-AF65-F5344CB8AC3E}">
        <p14:creationId xmlns:p14="http://schemas.microsoft.com/office/powerpoint/2010/main" val="151800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49B3E30-540C-D441-AA61-7A3FEF4F37B6}"/>
              </a:ext>
            </a:extLst>
          </p:cNvPr>
          <p:cNvSpPr>
            <a:spLocks noGrp="1"/>
          </p:cNvSpPr>
          <p:nvPr>
            <p:ph type="subTitle" idx="1"/>
          </p:nvPr>
        </p:nvSpPr>
        <p:spPr/>
        <p:txBody>
          <a:bodyPr/>
          <a:lstStyle/>
          <a:p>
            <a:r>
              <a:rPr lang="ar-LB" sz="2400" b="1" dirty="0"/>
              <a:t>الجوانب القانونية والتشريعية للتجارة الالكترونية وتوفير البيانات</a:t>
            </a:r>
            <a:endParaRPr lang="en-US" sz="2400" dirty="0"/>
          </a:p>
          <a:p>
            <a:endParaRPr lang="en-US" dirty="0"/>
          </a:p>
        </p:txBody>
      </p:sp>
      <p:sp>
        <p:nvSpPr>
          <p:cNvPr id="3" name="Picture Placeholder 2">
            <a:extLst>
              <a:ext uri="{FF2B5EF4-FFF2-40B4-BE49-F238E27FC236}">
                <a16:creationId xmlns:a16="http://schemas.microsoft.com/office/drawing/2014/main" id="{F903FE85-59EA-2E43-8E40-F22591B57790}"/>
              </a:ext>
            </a:extLst>
          </p:cNvPr>
          <p:cNvSpPr>
            <a:spLocks noGrp="1"/>
          </p:cNvSpPr>
          <p:nvPr>
            <p:ph type="pic" idx="10"/>
          </p:nvPr>
        </p:nvSpPr>
        <p:spPr/>
      </p:sp>
      <p:sp>
        <p:nvSpPr>
          <p:cNvPr id="4" name="Content Placeholder 3">
            <a:extLst>
              <a:ext uri="{FF2B5EF4-FFF2-40B4-BE49-F238E27FC236}">
                <a16:creationId xmlns:a16="http://schemas.microsoft.com/office/drawing/2014/main" id="{9E087294-5A61-E04E-BB72-7C72602F15C9}"/>
              </a:ext>
            </a:extLst>
          </p:cNvPr>
          <p:cNvSpPr>
            <a:spLocks noGrp="1"/>
          </p:cNvSpPr>
          <p:nvPr>
            <p:ph sz="half" idx="2"/>
          </p:nvPr>
        </p:nvSpPr>
        <p:spPr>
          <a:xfrm>
            <a:off x="170268" y="2527340"/>
            <a:ext cx="8523265" cy="3138850"/>
          </a:xfrm>
        </p:spPr>
        <p:txBody>
          <a:bodyPr/>
          <a:lstStyle/>
          <a:p>
            <a:pPr marL="285750" lvl="0" indent="-285750">
              <a:buFont typeface="Arial" panose="020B0604020202020204" pitchFamily="34" charset="0"/>
              <a:buChar char="•"/>
            </a:pPr>
            <a:r>
              <a:rPr lang="ar-LB" sz="2000" dirty="0"/>
              <a:t>معظم بلدان المنطقة استحدثت قوانين وأنظمة لتنظيم المعاملات الالكترونية </a:t>
            </a:r>
            <a:r>
              <a:rPr lang="ar-LB" sz="1600" dirty="0"/>
              <a:t>(تونس 2000، الاردن 2015)</a:t>
            </a:r>
            <a:endParaRPr lang="en-US" sz="1600" dirty="0"/>
          </a:p>
          <a:p>
            <a:pPr marL="285750" lvl="0" indent="-285750">
              <a:buFont typeface="Arial" panose="020B0604020202020204" pitchFamily="34" charset="0"/>
              <a:buChar char="•"/>
            </a:pPr>
            <a:r>
              <a:rPr lang="ar-LB" sz="2000" dirty="0"/>
              <a:t>عدد من بلدان المنطقة استحدثت أنظمة تنظم التجارة الالكترونية </a:t>
            </a:r>
            <a:r>
              <a:rPr lang="ar-LB" sz="1600" dirty="0"/>
              <a:t>(الجزائر 2018، السعودية 2019)</a:t>
            </a:r>
            <a:endParaRPr lang="en-US" sz="1600" dirty="0"/>
          </a:p>
          <a:p>
            <a:pPr marL="285750" lvl="0" indent="-285750">
              <a:buFont typeface="Arial" panose="020B0604020202020204" pitchFamily="34" charset="0"/>
              <a:buChar char="•"/>
            </a:pPr>
            <a:r>
              <a:rPr lang="ar-LB" sz="2000" dirty="0"/>
              <a:t>معظم التشريعات تلحظ جانب تجارة السلع أكثر من جانب تجارة الخدمات</a:t>
            </a:r>
            <a:endParaRPr lang="en-US" sz="2000" dirty="0"/>
          </a:p>
          <a:p>
            <a:pPr marL="285750" lvl="0" indent="-285750">
              <a:buFont typeface="Arial" panose="020B0604020202020204" pitchFamily="34" charset="0"/>
              <a:buChar char="•"/>
            </a:pPr>
            <a:r>
              <a:rPr lang="ar-LB" sz="2000" dirty="0"/>
              <a:t>لا تلحظ التشريعات الوطينة الجديدة مقدمي الخدمات وموردي السلع الالكترونية غير المقيمين (من الخارج)</a:t>
            </a:r>
            <a:endParaRPr lang="en-US" sz="2000" dirty="0"/>
          </a:p>
          <a:p>
            <a:pPr marL="285750" lvl="0" indent="-285750">
              <a:buFont typeface="Arial" panose="020B0604020202020204" pitchFamily="34" charset="0"/>
              <a:buChar char="•"/>
            </a:pPr>
            <a:r>
              <a:rPr lang="ar-LB" sz="2000" dirty="0"/>
              <a:t>معظم القوانين لا تتناول توفير البيانات الخاصة بالتعاملات التجارية الالكترونية أو تخصيص جهة معينة بجمعها</a:t>
            </a:r>
            <a:endParaRPr lang="en-US" sz="2000" dirty="0"/>
          </a:p>
          <a:p>
            <a:endParaRPr lang="en-US" dirty="0"/>
          </a:p>
        </p:txBody>
      </p:sp>
    </p:spTree>
    <p:extLst>
      <p:ext uri="{BB962C8B-B14F-4D97-AF65-F5344CB8AC3E}">
        <p14:creationId xmlns:p14="http://schemas.microsoft.com/office/powerpoint/2010/main" val="1775930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569343" y="557783"/>
            <a:ext cx="11053313" cy="697152"/>
          </a:xfrm>
        </p:spPr>
        <p:txBody>
          <a:bodyPr/>
          <a:lstStyle/>
          <a:p>
            <a:pPr algn="r"/>
            <a:r>
              <a:rPr lang="ar-LB" b="1" dirty="0">
                <a:solidFill>
                  <a:schemeClr val="bg2"/>
                </a:solidFill>
              </a:rPr>
              <a:t>نطاق قياس التجارة الرقمية: </a:t>
            </a:r>
            <a:endParaRPr lang="en-US" b="1" dirty="0">
              <a:solidFill>
                <a:schemeClr val="bg2"/>
              </a:solidFill>
            </a:endParaRPr>
          </a:p>
          <a:p>
            <a:endParaRPr lang="en-US" dirty="0"/>
          </a:p>
        </p:txBody>
      </p:sp>
      <p:sp>
        <p:nvSpPr>
          <p:cNvPr id="3" name="Content Placeholder 2">
            <a:extLst>
              <a:ext uri="{FF2B5EF4-FFF2-40B4-BE49-F238E27FC236}">
                <a16:creationId xmlns:a16="http://schemas.microsoft.com/office/drawing/2014/main" id="{301CCAB4-840B-8C4C-B012-B06F659A6668}"/>
              </a:ext>
            </a:extLst>
          </p:cNvPr>
          <p:cNvSpPr>
            <a:spLocks noGrp="1"/>
          </p:cNvSpPr>
          <p:nvPr>
            <p:ph sz="half" idx="2"/>
          </p:nvPr>
        </p:nvSpPr>
        <p:spPr>
          <a:xfrm>
            <a:off x="372066" y="1948618"/>
            <a:ext cx="11006897" cy="4527856"/>
          </a:xfrm>
        </p:spPr>
        <p:txBody>
          <a:bodyPr/>
          <a:lstStyle/>
          <a:p>
            <a:pPr marL="342900" lvl="0" indent="-342900">
              <a:buClr>
                <a:schemeClr val="tx2">
                  <a:lumMod val="60000"/>
                  <a:lumOff val="40000"/>
                </a:schemeClr>
              </a:buClr>
              <a:buFont typeface="Arial" panose="020B0604020202020204" pitchFamily="34" charset="0"/>
              <a:buChar char="•"/>
            </a:pPr>
            <a:r>
              <a:rPr lang="ar-LB" sz="2400" dirty="0"/>
              <a:t>التركيز في العمل الدولي على التجارة الرقمية عابرة الحدود (التجارة الدولية)</a:t>
            </a:r>
            <a:endParaRPr lang="en-US" sz="2400" dirty="0"/>
          </a:p>
          <a:p>
            <a:pPr marL="342900" lvl="0" indent="-342900">
              <a:buClr>
                <a:schemeClr val="tx2">
                  <a:lumMod val="60000"/>
                  <a:lumOff val="40000"/>
                </a:schemeClr>
              </a:buClr>
              <a:buFont typeface="Arial" panose="020B0604020202020204" pitchFamily="34" charset="0"/>
              <a:buChar char="•"/>
            </a:pPr>
            <a:r>
              <a:rPr lang="ar-LB" sz="2400" dirty="0"/>
              <a:t>يدخل في نطاق القياس التجارة في كل من السلع والخدمات التي تتم بالوسائل الالكترونية</a:t>
            </a:r>
            <a:endParaRPr lang="en-US" sz="2400" dirty="0"/>
          </a:p>
          <a:p>
            <a:pPr marL="342900" lvl="0" indent="-342900">
              <a:buClr>
                <a:schemeClr val="tx2">
                  <a:lumMod val="60000"/>
                  <a:lumOff val="40000"/>
                </a:schemeClr>
              </a:buClr>
              <a:buFont typeface="Arial" panose="020B0604020202020204" pitchFamily="34" charset="0"/>
              <a:buChar char="•"/>
            </a:pPr>
            <a:r>
              <a:rPr lang="ar-LB" sz="2400" dirty="0"/>
              <a:t>لا زال الدليل الدولي الذي صدر في عام 2020 لقياس التجارة الرقمية بشكله غير النهائي وهناك الكثير من المجالات لا زالت بحاجة للتوضيح (مثلاً تعاملات التطبيقات الالكترونية والمشتريات التي تتم عن طريقها مثل حجوزات الطيران والفنادق والخدمات الأخرى)</a:t>
            </a:r>
            <a:endParaRPr lang="en-US" sz="2400" dirty="0"/>
          </a:p>
          <a:p>
            <a:pPr marL="342900" lvl="0" indent="-342900">
              <a:buClr>
                <a:schemeClr val="tx2">
                  <a:lumMod val="60000"/>
                  <a:lumOff val="40000"/>
                </a:schemeClr>
              </a:buClr>
              <a:buFont typeface="Arial" panose="020B0604020202020204" pitchFamily="34" charset="0"/>
              <a:buChar char="•"/>
            </a:pPr>
            <a:r>
              <a:rPr lang="ar-LB" sz="2400" dirty="0"/>
              <a:t>اشكالات مفاهيمية متعددة نتيجة تضييق مفهوم التجارة الرقمية بالتعاملات التي يتم طلبها رقمياً وكذلك توصيلها رقمياً واستبعاد التعاملات التي يتم طلبها رقمياً ولايتم ايصالها رقمياً كالسلع المختلفة التي يصعب ايصالها رقمياً تشكل جزءاً لايستهان به وبالتالي ضرورة التوضيح أو الفصل بين مفهومي التجارة الرقمية والالكترونية </a:t>
            </a:r>
            <a:endParaRPr lang="en-US" sz="2400" dirty="0"/>
          </a:p>
          <a:p>
            <a:endParaRPr lang="en-US" dirty="0"/>
          </a:p>
        </p:txBody>
      </p:sp>
    </p:spTree>
    <p:extLst>
      <p:ext uri="{BB962C8B-B14F-4D97-AF65-F5344CB8AC3E}">
        <p14:creationId xmlns:p14="http://schemas.microsoft.com/office/powerpoint/2010/main" val="177790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25FC8EE-B3A0-45AA-84C5-3AEC340C4A19}"/>
              </a:ext>
            </a:extLst>
          </p:cNvPr>
          <p:cNvSpPr>
            <a:spLocks noGrp="1"/>
          </p:cNvSpPr>
          <p:nvPr>
            <p:ph type="subTitle" idx="1"/>
          </p:nvPr>
        </p:nvSpPr>
        <p:spPr/>
        <p:txBody>
          <a:bodyPr/>
          <a:lstStyle/>
          <a:p>
            <a:pPr algn="r"/>
            <a:r>
              <a:rPr lang="ar-LB" b="1" dirty="0">
                <a:solidFill>
                  <a:schemeClr val="bg2"/>
                </a:solidFill>
              </a:rPr>
              <a:t>أدوار الجهات المختلفة لقياس التجارة الرقمية:</a:t>
            </a:r>
            <a:endParaRPr lang="en-US" dirty="0">
              <a:solidFill>
                <a:schemeClr val="bg2"/>
              </a:solidFill>
            </a:endParaRPr>
          </a:p>
          <a:p>
            <a:pPr algn="r"/>
            <a:endParaRPr lang="en-US" dirty="0"/>
          </a:p>
        </p:txBody>
      </p:sp>
      <p:sp>
        <p:nvSpPr>
          <p:cNvPr id="3" name="Content Placeholder 2">
            <a:extLst>
              <a:ext uri="{FF2B5EF4-FFF2-40B4-BE49-F238E27FC236}">
                <a16:creationId xmlns:a16="http://schemas.microsoft.com/office/drawing/2014/main" id="{F6B68107-6968-4541-93A0-83E6B1EFDFB9}"/>
              </a:ext>
            </a:extLst>
          </p:cNvPr>
          <p:cNvSpPr>
            <a:spLocks noGrp="1"/>
          </p:cNvSpPr>
          <p:nvPr>
            <p:ph sz="half" idx="2"/>
          </p:nvPr>
        </p:nvSpPr>
        <p:spPr/>
        <p:txBody>
          <a:bodyPr/>
          <a:lstStyle/>
          <a:p>
            <a:pPr marL="457200" lvl="0" indent="-457200">
              <a:buClr>
                <a:schemeClr val="tx2">
                  <a:lumMod val="60000"/>
                  <a:lumOff val="40000"/>
                </a:schemeClr>
              </a:buClr>
              <a:buFont typeface="Arial" panose="020B0604020202020204" pitchFamily="34" charset="0"/>
              <a:buChar char="•"/>
            </a:pPr>
            <a:r>
              <a:rPr lang="ar-LB" dirty="0"/>
              <a:t>ضرورة التعاون بين الادارات العامة في توفير البيانات (البنوك المركزية، ادارات الاحصاء، الادارات الجمركية الخ)</a:t>
            </a:r>
            <a:endParaRPr lang="en-US" dirty="0"/>
          </a:p>
          <a:p>
            <a:pPr marL="457200" lvl="0" indent="-457200">
              <a:buClr>
                <a:schemeClr val="tx2">
                  <a:lumMod val="60000"/>
                  <a:lumOff val="40000"/>
                </a:schemeClr>
              </a:buClr>
              <a:buFont typeface="Arial" panose="020B0604020202020204" pitchFamily="34" charset="0"/>
              <a:buChar char="•"/>
            </a:pPr>
            <a:r>
              <a:rPr lang="ar-LB" dirty="0"/>
              <a:t>ايجاد أطر تشريعية لحماية خصوصية وأمن بيانات المصنعين والتجار والمستهلكين </a:t>
            </a:r>
            <a:endParaRPr lang="en-US" dirty="0"/>
          </a:p>
          <a:p>
            <a:pPr marL="457200" lvl="0" indent="-457200">
              <a:buClr>
                <a:schemeClr val="tx2">
                  <a:lumMod val="60000"/>
                  <a:lumOff val="40000"/>
                </a:schemeClr>
              </a:buClr>
              <a:buFont typeface="Arial" panose="020B0604020202020204" pitchFamily="34" charset="0"/>
              <a:buChar char="•"/>
            </a:pPr>
            <a:r>
              <a:rPr lang="ar-LB" dirty="0"/>
              <a:t>تطوير قدرات العاملين بالاجهزة الاحصائية بالتطورات التقنية في مجال الاتصالات والمعلومات وكذلك اتفاقيات التجارة الدولية خاصة اتفاقية الجاتس</a:t>
            </a:r>
            <a:endParaRPr lang="en-US" dirty="0"/>
          </a:p>
          <a:p>
            <a:endParaRPr lang="en-US" dirty="0"/>
          </a:p>
        </p:txBody>
      </p:sp>
    </p:spTree>
    <p:extLst>
      <p:ext uri="{BB962C8B-B14F-4D97-AF65-F5344CB8AC3E}">
        <p14:creationId xmlns:p14="http://schemas.microsoft.com/office/powerpoint/2010/main" val="407534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125FC8EE-B3A0-45AA-84C5-3AEC340C4A19}"/>
              </a:ext>
            </a:extLst>
          </p:cNvPr>
          <p:cNvSpPr>
            <a:spLocks noGrp="1"/>
          </p:cNvSpPr>
          <p:nvPr>
            <p:ph type="subTitle" idx="1"/>
          </p:nvPr>
        </p:nvSpPr>
        <p:spPr/>
        <p:txBody>
          <a:bodyPr/>
          <a:lstStyle/>
          <a:p>
            <a:pPr algn="r"/>
            <a:r>
              <a:rPr lang="ar-LB" sz="2800" b="1" dirty="0"/>
              <a:t>دور الاسكوا في دعم جهود بلدان المنطقة لقياس التجارة الالكترونية:</a:t>
            </a:r>
            <a:endParaRPr lang="en-US" sz="2800" dirty="0"/>
          </a:p>
          <a:p>
            <a:pPr algn="r"/>
            <a:endParaRPr lang="en-US" dirty="0"/>
          </a:p>
        </p:txBody>
      </p:sp>
      <p:sp>
        <p:nvSpPr>
          <p:cNvPr id="3" name="Content Placeholder 2">
            <a:extLst>
              <a:ext uri="{FF2B5EF4-FFF2-40B4-BE49-F238E27FC236}">
                <a16:creationId xmlns:a16="http://schemas.microsoft.com/office/drawing/2014/main" id="{F6B68107-6968-4541-93A0-83E6B1EFDFB9}"/>
              </a:ext>
            </a:extLst>
          </p:cNvPr>
          <p:cNvSpPr>
            <a:spLocks noGrp="1"/>
          </p:cNvSpPr>
          <p:nvPr>
            <p:ph sz="half" idx="2"/>
          </p:nvPr>
        </p:nvSpPr>
        <p:spPr/>
        <p:txBody>
          <a:bodyPr/>
          <a:lstStyle/>
          <a:p>
            <a:pPr marL="457200" lvl="0" indent="-457200">
              <a:buClr>
                <a:schemeClr val="tx2">
                  <a:lumMod val="60000"/>
                  <a:lumOff val="40000"/>
                </a:schemeClr>
              </a:buClr>
              <a:buFont typeface="Arial" panose="020B0604020202020204" pitchFamily="34" charset="0"/>
              <a:buChar char="•"/>
            </a:pPr>
            <a:r>
              <a:rPr lang="ar-LB" dirty="0"/>
              <a:t>اجراء الدراسات حول واقع التجارة الرقمية في المنطقة العربية</a:t>
            </a:r>
            <a:endParaRPr lang="en-US" dirty="0"/>
          </a:p>
          <a:p>
            <a:pPr marL="457200" lvl="0" indent="-457200">
              <a:buClr>
                <a:schemeClr val="tx2">
                  <a:lumMod val="60000"/>
                  <a:lumOff val="40000"/>
                </a:schemeClr>
              </a:buClr>
              <a:buFont typeface="Arial" panose="020B0604020202020204" pitchFamily="34" charset="0"/>
              <a:buChar char="•"/>
            </a:pPr>
            <a:r>
              <a:rPr lang="ar-LB" dirty="0"/>
              <a:t>توفير الموارد المنهجية الحديثة ونقلها الى اللغة العربية </a:t>
            </a:r>
            <a:endParaRPr lang="en-US" dirty="0"/>
          </a:p>
          <a:p>
            <a:pPr marL="457200" lvl="0" indent="-457200">
              <a:buClr>
                <a:schemeClr val="tx2">
                  <a:lumMod val="60000"/>
                  <a:lumOff val="40000"/>
                </a:schemeClr>
              </a:buClr>
              <a:buFont typeface="Arial" panose="020B0604020202020204" pitchFamily="34" charset="0"/>
              <a:buChar char="•"/>
            </a:pPr>
            <a:r>
              <a:rPr lang="ar-LB" dirty="0"/>
              <a:t>المساعدة في تبادل الخبرات بين البلدان ذات التجارب المتقدمة وبلدان المنطقة</a:t>
            </a:r>
            <a:endParaRPr lang="en-US" dirty="0"/>
          </a:p>
          <a:p>
            <a:pPr marL="457200" lvl="0" indent="-457200">
              <a:buClr>
                <a:schemeClr val="tx2">
                  <a:lumMod val="60000"/>
                  <a:lumOff val="40000"/>
                </a:schemeClr>
              </a:buClr>
              <a:buFont typeface="Arial" panose="020B0604020202020204" pitchFamily="34" charset="0"/>
              <a:buChar char="•"/>
            </a:pPr>
            <a:r>
              <a:rPr lang="ar-LB" dirty="0"/>
              <a:t>توفير الدعم الفني للاجهزة الاجصائية لقياس التجارة الالكترونية حسب توفر الموارد</a:t>
            </a:r>
            <a:endParaRPr lang="en-US" dirty="0"/>
          </a:p>
          <a:p>
            <a:pPr marL="457200" lvl="0" indent="-457200">
              <a:buClr>
                <a:schemeClr val="tx2">
                  <a:lumMod val="60000"/>
                  <a:lumOff val="40000"/>
                </a:schemeClr>
              </a:buClr>
              <a:buFont typeface="Arial" panose="020B0604020202020204" pitchFamily="34" charset="0"/>
              <a:buChar char="•"/>
            </a:pPr>
            <a:r>
              <a:rPr lang="ar-LB" dirty="0"/>
              <a:t>التعاون مع المنظمات الاقليمية والدولية لتنسيق العون الفني لبلدان المنطقة في هذا المجال</a:t>
            </a:r>
            <a:endParaRPr lang="en-US" dirty="0"/>
          </a:p>
          <a:p>
            <a:endParaRPr lang="en-US" dirty="0"/>
          </a:p>
        </p:txBody>
      </p:sp>
    </p:spTree>
    <p:extLst>
      <p:ext uri="{BB962C8B-B14F-4D97-AF65-F5344CB8AC3E}">
        <p14:creationId xmlns:p14="http://schemas.microsoft.com/office/powerpoint/2010/main" val="116070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endParaRPr lang="en-US"/>
          </a:p>
        </p:txBody>
      </p:sp>
    </p:spTree>
    <p:extLst>
      <p:ext uri="{BB962C8B-B14F-4D97-AF65-F5344CB8AC3E}">
        <p14:creationId xmlns:p14="http://schemas.microsoft.com/office/powerpoint/2010/main" val="40684440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3" ma:contentTypeDescription="Create a new document." ma:contentTypeScope="" ma:versionID="7329a12aa77c3c5208e22657b5f34ad9">
  <xsd:schema xmlns:xsd="http://www.w3.org/2001/XMLSchema" xmlns:xs="http://www.w3.org/2001/XMLSchema" xmlns:p="http://schemas.microsoft.com/office/2006/metadata/properties" xmlns:ns2="5f6722c4-4b54-4565-9073-6b2cdb56319d" xmlns:ns3="015a1b56-f9db-44b0-a971-80694ead8fc0" targetNamespace="http://schemas.microsoft.com/office/2006/metadata/properties" ma:root="true" ma:fieldsID="22adb9f34e21f7054d59ce5d922990e6" ns2:_="" ns3:_="">
    <xsd:import namespace="5f6722c4-4b54-4565-9073-6b2cdb56319d"/>
    <xsd:import namespace="015a1b56-f9db-44b0-a971-80694ead8f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FFDFEE-5E4A-44D9-B758-CD3FC3EB51FE}"/>
</file>

<file path=customXml/itemProps2.xml><?xml version="1.0" encoding="utf-8"?>
<ds:datastoreItem xmlns:ds="http://schemas.openxmlformats.org/officeDocument/2006/customXml" ds:itemID="{13764703-FB92-4CA1-AD84-E7B7E0DD1D4A}"/>
</file>

<file path=customXml/itemProps3.xml><?xml version="1.0" encoding="utf-8"?>
<ds:datastoreItem xmlns:ds="http://schemas.openxmlformats.org/officeDocument/2006/customXml" ds:itemID="{93702B48-7A67-4B44-BBA1-596488BE2781}"/>
</file>

<file path=docProps/app.xml><?xml version="1.0" encoding="utf-8"?>
<Properties xmlns="http://schemas.openxmlformats.org/officeDocument/2006/extended-properties" xmlns:vt="http://schemas.openxmlformats.org/officeDocument/2006/docPropsVTypes">
  <Template>ESCWA_Logo-Motto_PPT-Ar-V2</Template>
  <TotalTime>29</TotalTime>
  <Words>516</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Arabic Typesetting</vt:lpstr>
      <vt:lpstr>Arial</vt:lpstr>
      <vt:lpstr>Calibri</vt:lpstr>
      <vt:lpstr>Garamond</vt:lpstr>
      <vt:lpstr>Selawik Light</vt:lpstr>
      <vt:lpstr>Wingdings</vt:lpstr>
      <vt:lpstr>SavonVTI</vt:lpstr>
      <vt:lpstr>اجتماع لجنة الخبراء في الاحصاءات الاقتصادية 6 – 7 تموز / يوليو 2021</vt:lpstr>
      <vt:lpstr>التجارة الرقمية/  الالكترونية وقياسها  للتدليل على الأهمية المتزايدة للتجارة الالكترونية فانه وبسبب القيود على حركة الناس نتيجة الحظر المفروض في البلاد المختلفة بسبب جائحة الكورونا تراجعت التجارة الدولية في البضائع بحوالي 8% وبنسبة 20% في تجارة الخدمات حسب بيانات منظمة التجارة العالمية. وعلى الرغم من ذلك، فان تقرير الاونكتاد عن مبيعات التجزئة الالكترونية لعام 2020 يبين ارتفعت مبيعات التجزئة الالكترونية وبلغت في بعض البلدان ككوريا الجنوبية ما نسبته 26% من اجمالي مبيعات التجزئة مقارنة مع 21% عام 2019، وكذلك مع نسبة 14% في الولايات المتحدة الأمريكية في عام 2020 مقارنة مع نسبة 11% عام 2019. </vt:lpstr>
      <vt:lpstr>لماذا قياس التجارة الالكترونية؟  1) عشوائية طرح أرقام التجارة الالكترونية في بلدان المنطقة وحصص بلدانها منها تكون مضللة 2) أهداف السياسة الاقتصادية: -  دعم القطاعات الاقتصادية الوطنية المساهمة  -  تقديم الحوافز لنموها  -  توفير فرص العمل الجديدة -  حماية واردات الخزينة 3) حماية المستهلكين وزيادة ثقتهم في القطاع التجاري والمنتجات الوطنية من المنتجات المنافسة الضارّة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اجتماع لجنة الخبراء في الاحصاءات الاقتصادية 6 – 7 تموز / يوليو 2021</dc:title>
  <dc:creator>Majed Hamoudeh</dc:creator>
  <cp:lastModifiedBy>Majed Hamoudeh</cp:lastModifiedBy>
  <cp:revision>7</cp:revision>
  <dcterms:created xsi:type="dcterms:W3CDTF">2021-07-07T05:32:29Z</dcterms:created>
  <dcterms:modified xsi:type="dcterms:W3CDTF">2021-07-07T06:01:30Z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ies>
</file>