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69" r:id="rId4"/>
    <p:sldId id="258" r:id="rId5"/>
    <p:sldId id="270" r:id="rId6"/>
    <p:sldId id="260" r:id="rId7"/>
    <p:sldId id="271" r:id="rId8"/>
    <p:sldId id="268" r:id="rId9"/>
    <p:sldId id="261"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6523" autoAdjust="0"/>
    <p:restoredTop sz="94660"/>
  </p:normalViewPr>
  <p:slideViewPr>
    <p:cSldViewPr snapToGrid="0">
      <p:cViewPr varScale="1">
        <p:scale>
          <a:sx n="121" d="100"/>
          <a:sy n="121" d="100"/>
        </p:scale>
        <p:origin x="1147" y="10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469F1D4C-2A5D-4B5B-B1CE-2D455C58C4AE}" type="datetimeFigureOut">
              <a:rPr lang="en-US" smtClean="0"/>
              <a:pPr/>
              <a:t>23/01/2020</a:t>
            </a:fld>
            <a:endParaRPr lang="en-US"/>
          </a:p>
        </p:txBody>
      </p:sp>
      <p:sp>
        <p:nvSpPr>
          <p:cNvPr id="5" name="Footer Placeholder 4"/>
          <p:cNvSpPr>
            <a:spLocks noGrp="1"/>
          </p:cNvSpPr>
          <p:nvPr>
            <p:ph type="ftr" sz="quarter" idx="11"/>
          </p:nvPr>
        </p:nvSpPr>
        <p:spPr>
          <a:xfrm>
            <a:off x="3962399" y="5870575"/>
            <a:ext cx="4893958" cy="377825"/>
          </a:xfrm>
        </p:spPr>
        <p:txBody>
          <a:bodyPr/>
          <a:lstStyle/>
          <a:p>
            <a:endParaRPr lang="en-US"/>
          </a:p>
        </p:txBody>
      </p:sp>
      <p:sp>
        <p:nvSpPr>
          <p:cNvPr id="6" name="Slide Number Placeholder 5"/>
          <p:cNvSpPr>
            <a:spLocks noGrp="1"/>
          </p:cNvSpPr>
          <p:nvPr>
            <p:ph type="sldNum" sz="quarter" idx="12"/>
          </p:nvPr>
        </p:nvSpPr>
        <p:spPr>
          <a:xfrm>
            <a:off x="10608958" y="5870575"/>
            <a:ext cx="551167" cy="377825"/>
          </a:xfrm>
        </p:spPr>
        <p:txBody>
          <a:bodyPr/>
          <a:lstStyle/>
          <a:p>
            <a:fld id="{CE359127-C308-48D8-AE76-56F823CB5BB7}" type="slidenum">
              <a:rPr lang="en-US" smtClean="0"/>
              <a:pPr/>
              <a:t>‹#›</a:t>
            </a:fld>
            <a:endParaRPr lang="en-US"/>
          </a:p>
        </p:txBody>
      </p:sp>
    </p:spTree>
    <p:extLst>
      <p:ext uri="{BB962C8B-B14F-4D97-AF65-F5344CB8AC3E}">
        <p14:creationId xmlns:p14="http://schemas.microsoft.com/office/powerpoint/2010/main" val="377549414"/>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69F1D4C-2A5D-4B5B-B1CE-2D455C58C4AE}" type="datetimeFigureOut">
              <a:rPr lang="en-US" smtClean="0"/>
              <a:pPr/>
              <a:t>23/01/2020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359127-C308-48D8-AE76-56F823CB5BB7}" type="slidenum">
              <a:rPr lang="en-US" smtClean="0"/>
              <a:pPr/>
              <a:t>‹#›</a:t>
            </a:fld>
            <a:endParaRPr lang="en-US"/>
          </a:p>
        </p:txBody>
      </p:sp>
    </p:spTree>
    <p:extLst>
      <p:ext uri="{BB962C8B-B14F-4D97-AF65-F5344CB8AC3E}">
        <p14:creationId xmlns:p14="http://schemas.microsoft.com/office/powerpoint/2010/main" val="27180544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69F1D4C-2A5D-4B5B-B1CE-2D455C58C4AE}" type="datetimeFigureOut">
              <a:rPr lang="en-US" smtClean="0"/>
              <a:pPr/>
              <a:t>23/01/2020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359127-C308-48D8-AE76-56F823CB5BB7}" type="slidenum">
              <a:rPr lang="en-US" smtClean="0"/>
              <a:pPr/>
              <a:t>‹#›</a:t>
            </a:fld>
            <a:endParaRPr lang="en-US"/>
          </a:p>
        </p:txBody>
      </p:sp>
    </p:spTree>
    <p:extLst>
      <p:ext uri="{BB962C8B-B14F-4D97-AF65-F5344CB8AC3E}">
        <p14:creationId xmlns:p14="http://schemas.microsoft.com/office/powerpoint/2010/main" val="33255094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69F1D4C-2A5D-4B5B-B1CE-2D455C58C4AE}" type="datetimeFigureOut">
              <a:rPr lang="en-US" smtClean="0"/>
              <a:pPr/>
              <a:t>23/01/2020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359127-C308-48D8-AE76-56F823CB5BB7}" type="slidenum">
              <a:rPr lang="en-US" smtClean="0"/>
              <a:pPr/>
              <a:t>‹#›</a:t>
            </a:fld>
            <a:endParaRPr lang="en-US"/>
          </a:p>
        </p:txBody>
      </p:sp>
    </p:spTree>
    <p:extLst>
      <p:ext uri="{BB962C8B-B14F-4D97-AF65-F5344CB8AC3E}">
        <p14:creationId xmlns:p14="http://schemas.microsoft.com/office/powerpoint/2010/main" val="4803380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69F1D4C-2A5D-4B5B-B1CE-2D455C58C4AE}" type="datetimeFigureOut">
              <a:rPr lang="en-US" smtClean="0"/>
              <a:pPr/>
              <a:t>23/01/2020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359127-C308-48D8-AE76-56F823CB5BB7}" type="slidenum">
              <a:rPr lang="en-US" smtClean="0"/>
              <a:pPr/>
              <a:t>‹#›</a:t>
            </a:fld>
            <a:endParaRPr lang="en-US"/>
          </a:p>
        </p:txBody>
      </p:sp>
    </p:spTree>
    <p:extLst>
      <p:ext uri="{BB962C8B-B14F-4D97-AF65-F5344CB8AC3E}">
        <p14:creationId xmlns:p14="http://schemas.microsoft.com/office/powerpoint/2010/main" val="34966767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69F1D4C-2A5D-4B5B-B1CE-2D455C58C4AE}" type="datetimeFigureOut">
              <a:rPr lang="en-US" smtClean="0"/>
              <a:pPr/>
              <a:t>23/01/2020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359127-C308-48D8-AE76-56F823CB5BB7}" type="slidenum">
              <a:rPr lang="en-US" smtClean="0"/>
              <a:pPr/>
              <a:t>‹#›</a:t>
            </a:fld>
            <a:endParaRPr lang="en-US"/>
          </a:p>
        </p:txBody>
      </p:sp>
    </p:spTree>
    <p:extLst>
      <p:ext uri="{BB962C8B-B14F-4D97-AF65-F5344CB8AC3E}">
        <p14:creationId xmlns:p14="http://schemas.microsoft.com/office/powerpoint/2010/main" val="12257306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69F1D4C-2A5D-4B5B-B1CE-2D455C58C4AE}" type="datetimeFigureOut">
              <a:rPr lang="en-US" smtClean="0"/>
              <a:pPr/>
              <a:t>23/01/2020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359127-C308-48D8-AE76-56F823CB5BB7}" type="slidenum">
              <a:rPr lang="en-US" smtClean="0"/>
              <a:pPr/>
              <a:t>‹#›</a:t>
            </a:fld>
            <a:endParaRPr lang="en-US"/>
          </a:p>
        </p:txBody>
      </p:sp>
    </p:spTree>
    <p:extLst>
      <p:ext uri="{BB962C8B-B14F-4D97-AF65-F5344CB8AC3E}">
        <p14:creationId xmlns:p14="http://schemas.microsoft.com/office/powerpoint/2010/main" val="11481428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69F1D4C-2A5D-4B5B-B1CE-2D455C58C4AE}" type="datetimeFigureOut">
              <a:rPr lang="en-US" smtClean="0"/>
              <a:pPr/>
              <a:t>23/01/2020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359127-C308-48D8-AE76-56F823CB5BB7}" type="slidenum">
              <a:rPr lang="en-US" smtClean="0"/>
              <a:pPr/>
              <a:t>‹#›</a:t>
            </a:fld>
            <a:endParaRPr lang="en-US"/>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extLst>
      <p:ext uri="{BB962C8B-B14F-4D97-AF65-F5344CB8AC3E}">
        <p14:creationId xmlns:p14="http://schemas.microsoft.com/office/powerpoint/2010/main" val="42087758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69F1D4C-2A5D-4B5B-B1CE-2D455C58C4AE}" type="datetimeFigureOut">
              <a:rPr lang="en-US" smtClean="0"/>
              <a:pPr/>
              <a:t>23/01/2020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359127-C308-48D8-AE76-56F823CB5BB7}" type="slidenum">
              <a:rPr lang="en-US" smtClean="0"/>
              <a:pPr/>
              <a:t>‹#›</a:t>
            </a:fld>
            <a:endParaRPr lang="en-US"/>
          </a:p>
        </p:txBody>
      </p:sp>
    </p:spTree>
    <p:extLst>
      <p:ext uri="{BB962C8B-B14F-4D97-AF65-F5344CB8AC3E}">
        <p14:creationId xmlns:p14="http://schemas.microsoft.com/office/powerpoint/2010/main" val="30282280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69F1D4C-2A5D-4B5B-B1CE-2D455C58C4AE}" type="datetimeFigureOut">
              <a:rPr lang="en-US" smtClean="0"/>
              <a:pPr/>
              <a:t>23/01/2020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359127-C308-48D8-AE76-56F823CB5BB7}" type="slidenum">
              <a:rPr lang="en-US" smtClean="0"/>
              <a:pPr/>
              <a:t>‹#›</a:t>
            </a:fld>
            <a:endParaRPr lang="en-US"/>
          </a:p>
        </p:txBody>
      </p:sp>
    </p:spTree>
    <p:extLst>
      <p:ext uri="{BB962C8B-B14F-4D97-AF65-F5344CB8AC3E}">
        <p14:creationId xmlns:p14="http://schemas.microsoft.com/office/powerpoint/2010/main" val="18257365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69F1D4C-2A5D-4B5B-B1CE-2D455C58C4AE}" type="datetimeFigureOut">
              <a:rPr lang="en-US" smtClean="0"/>
              <a:pPr/>
              <a:t>23/01/2020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359127-C308-48D8-AE76-56F823CB5BB7}" type="slidenum">
              <a:rPr lang="en-US" smtClean="0"/>
              <a:pPr/>
              <a:t>‹#›</a:t>
            </a:fld>
            <a:endParaRPr lang="en-US"/>
          </a:p>
        </p:txBody>
      </p:sp>
    </p:spTree>
    <p:extLst>
      <p:ext uri="{BB962C8B-B14F-4D97-AF65-F5344CB8AC3E}">
        <p14:creationId xmlns:p14="http://schemas.microsoft.com/office/powerpoint/2010/main" val="37382700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69F1D4C-2A5D-4B5B-B1CE-2D455C58C4AE}" type="datetimeFigureOut">
              <a:rPr lang="en-US" smtClean="0"/>
              <a:pPr/>
              <a:t>23/01/2020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359127-C308-48D8-AE76-56F823CB5BB7}" type="slidenum">
              <a:rPr lang="en-US" smtClean="0"/>
              <a:pPr/>
              <a:t>‹#›</a:t>
            </a:fld>
            <a:endParaRPr lang="en-US"/>
          </a:p>
        </p:txBody>
      </p:sp>
    </p:spTree>
    <p:extLst>
      <p:ext uri="{BB962C8B-B14F-4D97-AF65-F5344CB8AC3E}">
        <p14:creationId xmlns:p14="http://schemas.microsoft.com/office/powerpoint/2010/main" val="1002219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69F1D4C-2A5D-4B5B-B1CE-2D455C58C4AE}" type="datetimeFigureOut">
              <a:rPr lang="en-US" smtClean="0"/>
              <a:pPr/>
              <a:t>23/01/2020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E359127-C308-48D8-AE76-56F823CB5BB7}" type="slidenum">
              <a:rPr lang="en-US" smtClean="0"/>
              <a:pPr/>
              <a:t>‹#›</a:t>
            </a:fld>
            <a:endParaRPr lang="en-US"/>
          </a:p>
        </p:txBody>
      </p:sp>
    </p:spTree>
    <p:extLst>
      <p:ext uri="{BB962C8B-B14F-4D97-AF65-F5344CB8AC3E}">
        <p14:creationId xmlns:p14="http://schemas.microsoft.com/office/powerpoint/2010/main" val="21767017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69F1D4C-2A5D-4B5B-B1CE-2D455C58C4AE}" type="datetimeFigureOut">
              <a:rPr lang="en-US" smtClean="0"/>
              <a:pPr/>
              <a:t>23/01/2020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E359127-C308-48D8-AE76-56F823CB5BB7}" type="slidenum">
              <a:rPr lang="en-US" smtClean="0"/>
              <a:pPr/>
              <a:t>‹#›</a:t>
            </a:fld>
            <a:endParaRPr lang="en-US"/>
          </a:p>
        </p:txBody>
      </p:sp>
    </p:spTree>
    <p:extLst>
      <p:ext uri="{BB962C8B-B14F-4D97-AF65-F5344CB8AC3E}">
        <p14:creationId xmlns:p14="http://schemas.microsoft.com/office/powerpoint/2010/main" val="2370001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469F1D4C-2A5D-4B5B-B1CE-2D455C58C4AE}" type="datetimeFigureOut">
              <a:rPr lang="en-US" smtClean="0"/>
              <a:pPr/>
              <a:t>23/01/2020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E359127-C308-48D8-AE76-56F823CB5BB7}" type="slidenum">
              <a:rPr lang="en-US" smtClean="0"/>
              <a:pPr/>
              <a:t>‹#›</a:t>
            </a:fld>
            <a:endParaRPr lang="en-US"/>
          </a:p>
        </p:txBody>
      </p:sp>
    </p:spTree>
    <p:extLst>
      <p:ext uri="{BB962C8B-B14F-4D97-AF65-F5344CB8AC3E}">
        <p14:creationId xmlns:p14="http://schemas.microsoft.com/office/powerpoint/2010/main" val="35123011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69F1D4C-2A5D-4B5B-B1CE-2D455C58C4AE}" type="datetimeFigureOut">
              <a:rPr lang="en-US" smtClean="0"/>
              <a:pPr/>
              <a:t>23/01/2020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359127-C308-48D8-AE76-56F823CB5BB7}" type="slidenum">
              <a:rPr lang="en-US" smtClean="0"/>
              <a:pPr/>
              <a:t>‹#›</a:t>
            </a:fld>
            <a:endParaRPr lang="en-US"/>
          </a:p>
        </p:txBody>
      </p:sp>
    </p:spTree>
    <p:extLst>
      <p:ext uri="{BB962C8B-B14F-4D97-AF65-F5344CB8AC3E}">
        <p14:creationId xmlns:p14="http://schemas.microsoft.com/office/powerpoint/2010/main" val="11424720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69F1D4C-2A5D-4B5B-B1CE-2D455C58C4AE}" type="datetimeFigureOut">
              <a:rPr lang="en-US" smtClean="0"/>
              <a:pPr/>
              <a:t>23/01/2020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359127-C308-48D8-AE76-56F823CB5BB7}" type="slidenum">
              <a:rPr lang="en-US" smtClean="0"/>
              <a:pPr/>
              <a:t>‹#›</a:t>
            </a:fld>
            <a:endParaRPr lang="en-US"/>
          </a:p>
        </p:txBody>
      </p:sp>
    </p:spTree>
    <p:extLst>
      <p:ext uri="{BB962C8B-B14F-4D97-AF65-F5344CB8AC3E}">
        <p14:creationId xmlns:p14="http://schemas.microsoft.com/office/powerpoint/2010/main" val="20801374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469F1D4C-2A5D-4B5B-B1CE-2D455C58C4AE}" type="datetimeFigureOut">
              <a:rPr lang="en-US" smtClean="0"/>
              <a:pPr/>
              <a:t>23/01/2020</a:t>
            </a:fld>
            <a:endParaRPr lang="en-US"/>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CE359127-C308-48D8-AE76-56F823CB5BB7}" type="slidenum">
              <a:rPr lang="en-US" smtClean="0"/>
              <a:pPr/>
              <a:t>‹#›</a:t>
            </a:fld>
            <a:endParaRPr lang="en-US"/>
          </a:p>
        </p:txBody>
      </p:sp>
    </p:spTree>
    <p:extLst>
      <p:ext uri="{BB962C8B-B14F-4D97-AF65-F5344CB8AC3E}">
        <p14:creationId xmlns:p14="http://schemas.microsoft.com/office/powerpoint/2010/main" val="1331190320"/>
      </p:ext>
    </p:extLst>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 id="2147483725"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fontScale="90000"/>
          </a:bodyPr>
          <a:lstStyle/>
          <a:p>
            <a:pPr algn="just" rtl="1"/>
            <a:r>
              <a:rPr lang="ar-SA" dirty="0"/>
              <a:t>اجتماع خبراء "نحو اطار متابعة اقليمي لضمان فعالية المؤسسات وطابعها الشامل للجميع من أجل الحد من الفساد انهاء العنف.</a:t>
            </a:r>
            <a:endParaRPr lang="en-US" dirty="0"/>
          </a:p>
        </p:txBody>
      </p:sp>
      <p:sp>
        <p:nvSpPr>
          <p:cNvPr id="5" name="Subtitle 4"/>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7187870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096655" y="-193962"/>
            <a:ext cx="10095344" cy="7315198"/>
          </a:xfrm>
        </p:spPr>
        <p:txBody>
          <a:bodyPr>
            <a:normAutofit/>
          </a:bodyPr>
          <a:lstStyle/>
          <a:p>
            <a:pPr marL="571500" indent="-571500" algn="r" rtl="1">
              <a:buFont typeface="Arial" panose="020B0604020202020204" pitchFamily="34" charset="0"/>
              <a:buChar char="•"/>
            </a:pPr>
            <a:r>
              <a:rPr lang="ar-SA" dirty="0"/>
              <a:t>تبنت الحكومة الفلسطينية اهداف التنمية والتزمت بالعمل مع كافه الشركاء على المستويين المحلي والدولي لتحقيقها.</a:t>
            </a:r>
            <a:br>
              <a:rPr lang="ar-SA" dirty="0"/>
            </a:br>
            <a:br>
              <a:rPr lang="ar-SA" dirty="0"/>
            </a:br>
            <a:r>
              <a:rPr lang="ar-SA" dirty="0"/>
              <a:t>لمتابعة تنفيذ اهداف التنمية المستدامة اتخذت مجلس الوزراء قرارا بتشكيل الفريق الوطني للتنمية برئاسة مجلس الوزراء وعضوية المؤسسات الحكومية والأهلية والقطاع الخاص.</a:t>
            </a:r>
            <a:br>
              <a:rPr lang="ar-SA" dirty="0"/>
            </a:br>
            <a:endParaRPr lang="en-US" dirty="0"/>
          </a:p>
        </p:txBody>
      </p:sp>
    </p:spTree>
    <p:extLst>
      <p:ext uri="{BB962C8B-B14F-4D97-AF65-F5344CB8AC3E}">
        <p14:creationId xmlns:p14="http://schemas.microsoft.com/office/powerpoint/2010/main" val="20450170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747982" y="120074"/>
            <a:ext cx="10131425" cy="6668654"/>
          </a:xfrm>
        </p:spPr>
        <p:txBody>
          <a:bodyPr>
            <a:normAutofit fontScale="90000"/>
          </a:bodyPr>
          <a:lstStyle/>
          <a:p>
            <a:pPr marL="571500" indent="-571500" algn="r" rtl="1">
              <a:buFont typeface="Arial" panose="020B0604020202020204" pitchFamily="34" charset="0"/>
              <a:buChar char="•"/>
            </a:pPr>
            <a:br>
              <a:rPr lang="ar-SA" dirty="0"/>
            </a:br>
            <a:r>
              <a:rPr lang="ar-SA" dirty="0"/>
              <a:t>قدمت فلسطين التقرير الطوعي كجزء من الزامها حول تنفيذ اهداف التنمية المستدامة بتجسيد الديمقراطية في فلسطين وتعزيز احترام مبادئ التعددية والمساواة وعدم التمييز.</a:t>
            </a:r>
            <a:br>
              <a:rPr lang="ar-SA" dirty="0"/>
            </a:br>
            <a:br>
              <a:rPr lang="ar-SA" dirty="0"/>
            </a:br>
            <a:r>
              <a:rPr lang="ar-SA" dirty="0"/>
              <a:t>تعهدت الحكومة بمواصلة جهودها الإصلاحية لتعزيز استجابة المؤسسات العامة للمواطن وبناء مؤسسات فعالة وتعزيز المساءلة والشفافية.</a:t>
            </a:r>
            <a:br>
              <a:rPr lang="ar-SA" dirty="0"/>
            </a:br>
            <a:br>
              <a:rPr lang="ar-SA" dirty="0"/>
            </a:br>
            <a:r>
              <a:rPr lang="ar-SA" dirty="0"/>
              <a:t>ومن أجل تعزيز عملية متابعة تنفيذ اجندة التنمية اتخذ الفريق قرار بتعين جهة تنسيق لكل هدف وتم تكليف وزارة العدل بتنسيق الجهود للهدف 16. </a:t>
            </a:r>
            <a:br>
              <a:rPr lang="ar-SA" dirty="0"/>
            </a:br>
            <a:endParaRPr lang="en-US" dirty="0"/>
          </a:p>
        </p:txBody>
      </p:sp>
    </p:spTree>
    <p:extLst>
      <p:ext uri="{BB962C8B-B14F-4D97-AF65-F5344CB8AC3E}">
        <p14:creationId xmlns:p14="http://schemas.microsoft.com/office/powerpoint/2010/main" val="9004185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47255" y="0"/>
            <a:ext cx="10131425" cy="1456267"/>
          </a:xfrm>
        </p:spPr>
        <p:txBody>
          <a:bodyPr/>
          <a:lstStyle/>
          <a:p>
            <a:pPr algn="r"/>
            <a:r>
              <a:rPr lang="ar-SA" dirty="0"/>
              <a:t>تشكيل الفريق الوطني لمتابعه تنفيذ الهدف 16</a:t>
            </a:r>
            <a:endParaRPr lang="en-US" dirty="0"/>
          </a:p>
        </p:txBody>
      </p:sp>
      <p:sp>
        <p:nvSpPr>
          <p:cNvPr id="5" name="Content Placeholder 4"/>
          <p:cNvSpPr>
            <a:spLocks noGrp="1"/>
          </p:cNvSpPr>
          <p:nvPr>
            <p:ph idx="1"/>
          </p:nvPr>
        </p:nvSpPr>
        <p:spPr>
          <a:xfrm>
            <a:off x="1175329" y="1810328"/>
            <a:ext cx="10131425" cy="4608945"/>
          </a:xfrm>
        </p:spPr>
        <p:txBody>
          <a:bodyPr>
            <a:noAutofit/>
          </a:bodyPr>
          <a:lstStyle/>
          <a:p>
            <a:pPr algn="r" rtl="1"/>
            <a:r>
              <a:rPr lang="ar-SA" sz="3600" dirty="0"/>
              <a:t>يتشكل الفريق الوطني من مؤسسات حكومية وأهلية ومجتمع مدني جامعاتي واكاديمي جامعات وهي :</a:t>
            </a:r>
          </a:p>
          <a:p>
            <a:pPr algn="r" rtl="1"/>
            <a:r>
              <a:rPr lang="ar-SA" sz="3600" dirty="0"/>
              <a:t>(وزارة التنمية الاجتماعية، وزارة شؤون المرأة، وزارة الداخلية، الشرطة، هيئة مكافحة الفساد، ديوان الموظفين العام، جهاز الحصاء الفلسطيني، مدى، مساواه ،الحق، مكتب المفوض السامي، الهيئة المستقلة لحقوق الانسان، أمان، قطاع خاص ، أكاديمي جامعات )</a:t>
            </a:r>
          </a:p>
          <a:p>
            <a:pPr algn="r" rtl="1"/>
            <a:endParaRPr lang="en-US" sz="3600" dirty="0"/>
          </a:p>
        </p:txBody>
      </p:sp>
    </p:spTree>
    <p:extLst>
      <p:ext uri="{BB962C8B-B14F-4D97-AF65-F5344CB8AC3E}">
        <p14:creationId xmlns:p14="http://schemas.microsoft.com/office/powerpoint/2010/main" val="387391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a:t>هدف تشكيل الفريق:</a:t>
            </a:r>
            <a:br>
              <a:rPr lang="ar-SA" dirty="0"/>
            </a:br>
            <a:endParaRPr lang="en-US" dirty="0"/>
          </a:p>
        </p:txBody>
      </p:sp>
      <p:sp>
        <p:nvSpPr>
          <p:cNvPr id="3" name="Content Placeholder 2"/>
          <p:cNvSpPr>
            <a:spLocks noGrp="1"/>
          </p:cNvSpPr>
          <p:nvPr>
            <p:ph idx="1"/>
          </p:nvPr>
        </p:nvSpPr>
        <p:spPr>
          <a:xfrm>
            <a:off x="685801" y="2142067"/>
            <a:ext cx="11506199" cy="3649133"/>
          </a:xfrm>
        </p:spPr>
        <p:txBody>
          <a:bodyPr>
            <a:noAutofit/>
          </a:bodyPr>
          <a:lstStyle/>
          <a:p>
            <a:pPr algn="r" rtl="1"/>
            <a:endParaRPr lang="ar-SA" sz="3600" dirty="0"/>
          </a:p>
          <a:p>
            <a:pPr algn="r" rtl="1"/>
            <a:r>
              <a:rPr lang="ar-SA" sz="3600" dirty="0"/>
              <a:t>ضمان التنسيق والتعاون وتقديم الاقتراحات والتكامل وتوحيد الجهود ما بين الجهات ذات العلاقة لتعزيز فرص تنفيذ الهدف 16</a:t>
            </a:r>
          </a:p>
          <a:p>
            <a:pPr algn="r" rtl="1"/>
            <a:r>
              <a:rPr lang="ar-SA" sz="3600" dirty="0"/>
              <a:t>تطوير برامج  عمل لتنفيذ الهدف 16 </a:t>
            </a:r>
          </a:p>
          <a:p>
            <a:pPr algn="r" rtl="1"/>
            <a:r>
              <a:rPr lang="ar-SA" sz="3600" dirty="0"/>
              <a:t>تقديم اقتراحات لتطوير اليات العمل بما ينسجم مع تحقيق غايات الهدف 16</a:t>
            </a:r>
          </a:p>
          <a:p>
            <a:pPr algn="r" rtl="1"/>
            <a:r>
              <a:rPr lang="ar-SA" sz="3600" dirty="0"/>
              <a:t>رفع </a:t>
            </a:r>
            <a:r>
              <a:rPr lang="ar-SA" sz="3600" dirty="0" err="1"/>
              <a:t>التقاريرالخاصة</a:t>
            </a:r>
            <a:r>
              <a:rPr lang="ar-SA" sz="3600" dirty="0"/>
              <a:t> بالتنفيذ لدولة فلسطين وشركائها لغايات ومؤشرات الهدف 16</a:t>
            </a:r>
          </a:p>
          <a:p>
            <a:endParaRPr lang="en-US" sz="3600" dirty="0"/>
          </a:p>
        </p:txBody>
      </p:sp>
    </p:spTree>
    <p:extLst>
      <p:ext uri="{BB962C8B-B14F-4D97-AF65-F5344CB8AC3E}">
        <p14:creationId xmlns:p14="http://schemas.microsoft.com/office/powerpoint/2010/main" val="36662042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175328" y="371763"/>
            <a:ext cx="10131425" cy="1456267"/>
          </a:xfrm>
        </p:spPr>
        <p:txBody>
          <a:bodyPr/>
          <a:lstStyle/>
          <a:p>
            <a:pPr algn="r" rtl="1"/>
            <a:r>
              <a:rPr lang="ar-SA" dirty="0"/>
              <a:t>مأسسة الفريق الوطني لمتابعه تنفيذ الهدف 16</a:t>
            </a:r>
            <a:endParaRPr lang="en-US" dirty="0"/>
          </a:p>
        </p:txBody>
      </p:sp>
      <p:sp>
        <p:nvSpPr>
          <p:cNvPr id="5" name="Content Placeholder 4"/>
          <p:cNvSpPr>
            <a:spLocks noGrp="1"/>
          </p:cNvSpPr>
          <p:nvPr>
            <p:ph idx="1"/>
          </p:nvPr>
        </p:nvSpPr>
        <p:spPr>
          <a:xfrm>
            <a:off x="1350819" y="1828030"/>
            <a:ext cx="10131425" cy="3649133"/>
          </a:xfrm>
        </p:spPr>
        <p:txBody>
          <a:bodyPr>
            <a:normAutofit lnSpcReduction="10000"/>
          </a:bodyPr>
          <a:lstStyle/>
          <a:p>
            <a:pPr algn="r" rtl="1"/>
            <a:r>
              <a:rPr lang="ar-SA" sz="3200" dirty="0"/>
              <a:t>المصادقة على شروط مرجعية للفريق.</a:t>
            </a:r>
          </a:p>
          <a:p>
            <a:pPr algn="r" rtl="1"/>
            <a:endParaRPr lang="ar-SA" sz="3200" dirty="0"/>
          </a:p>
          <a:p>
            <a:pPr algn="r" rtl="1"/>
            <a:r>
              <a:rPr lang="ar-SA" sz="3200" dirty="0"/>
              <a:t>تقسيم الفريق لثلاث مجموعات :</a:t>
            </a:r>
          </a:p>
          <a:p>
            <a:pPr marL="514350" indent="-514350" algn="r" rtl="1">
              <a:buFont typeface="+mj-lt"/>
              <a:buAutoNum type="arabicPeriod"/>
            </a:pPr>
            <a:r>
              <a:rPr lang="ar-SA" sz="3200" dirty="0"/>
              <a:t>مجموعه جهود مكافحة الفساد والشفافية والمساءلة. </a:t>
            </a:r>
          </a:p>
          <a:p>
            <a:pPr marL="514350" indent="-514350" algn="r" rtl="1">
              <a:buFont typeface="+mj-lt"/>
              <a:buAutoNum type="arabicPeriod"/>
            </a:pPr>
            <a:r>
              <a:rPr lang="ar-SA" sz="3200" dirty="0"/>
              <a:t>مجموعه الوصول للعدالة وسيادة القانون.</a:t>
            </a:r>
          </a:p>
          <a:p>
            <a:pPr marL="514350" indent="-514350" algn="r" rtl="1">
              <a:buFont typeface="+mj-lt"/>
              <a:buAutoNum type="arabicPeriod"/>
            </a:pPr>
            <a:r>
              <a:rPr lang="ar-SA" sz="3200" dirty="0"/>
              <a:t>مجموعه البناء المؤسسي والإدارة العامة.</a:t>
            </a:r>
          </a:p>
        </p:txBody>
      </p:sp>
    </p:spTree>
    <p:extLst>
      <p:ext uri="{BB962C8B-B14F-4D97-AF65-F5344CB8AC3E}">
        <p14:creationId xmlns:p14="http://schemas.microsoft.com/office/powerpoint/2010/main" val="1154367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175328" y="371763"/>
            <a:ext cx="10131425" cy="1456267"/>
          </a:xfrm>
        </p:spPr>
        <p:txBody>
          <a:bodyPr/>
          <a:lstStyle/>
          <a:p>
            <a:pPr algn="r" rtl="1"/>
            <a:r>
              <a:rPr lang="ar-SA" dirty="0"/>
              <a:t>مأسسة الفريق الوطني لمتابعه تنفيذ الهدف 16</a:t>
            </a:r>
            <a:endParaRPr lang="en-US" dirty="0"/>
          </a:p>
        </p:txBody>
      </p:sp>
      <p:sp>
        <p:nvSpPr>
          <p:cNvPr id="5" name="Content Placeholder 4"/>
          <p:cNvSpPr>
            <a:spLocks noGrp="1"/>
          </p:cNvSpPr>
          <p:nvPr>
            <p:ph idx="1"/>
          </p:nvPr>
        </p:nvSpPr>
        <p:spPr>
          <a:xfrm>
            <a:off x="1350819" y="1828030"/>
            <a:ext cx="10131425" cy="3649133"/>
          </a:xfrm>
        </p:spPr>
        <p:txBody>
          <a:bodyPr>
            <a:normAutofit/>
          </a:bodyPr>
          <a:lstStyle/>
          <a:p>
            <a:pPr algn="r" rtl="1"/>
            <a:r>
              <a:rPr lang="ar-SA" sz="3200" dirty="0"/>
              <a:t>تم عمل دراسة احتياجات للفريق ومن ضمنها رفع كفاءة الفريق في عدة مواضيع تم تنفيذ جزء منها</a:t>
            </a:r>
          </a:p>
          <a:p>
            <a:pPr algn="r" rtl="1"/>
            <a:r>
              <a:rPr lang="ar-SA" sz="3200" dirty="0"/>
              <a:t>تم العمل على خطة تنفيذ الهدف 16 بربط الغايات بنشاطات الموجودة بالخطط القطاعية لمؤسسات الفريق .</a:t>
            </a:r>
          </a:p>
          <a:p>
            <a:pPr algn="r" rtl="1"/>
            <a:r>
              <a:rPr lang="ar-SA" sz="3200" dirty="0"/>
              <a:t>تم العمل على وضع مؤشرات محلية بالتعاون مع المؤسسات وربطها بالمؤشرات الدولية مجموعة. </a:t>
            </a:r>
            <a:endParaRPr lang="en-US" sz="3200" dirty="0"/>
          </a:p>
        </p:txBody>
      </p:sp>
    </p:spTree>
    <p:extLst>
      <p:ext uri="{BB962C8B-B14F-4D97-AF65-F5344CB8AC3E}">
        <p14:creationId xmlns:p14="http://schemas.microsoft.com/office/powerpoint/2010/main" val="11695813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4" name="Content Placeholder 3"/>
          <p:cNvSpPr>
            <a:spLocks noGrp="1"/>
          </p:cNvSpPr>
          <p:nvPr>
            <p:ph idx="1"/>
          </p:nvPr>
        </p:nvSpPr>
        <p:spPr/>
        <p:txBody>
          <a:bodyPr>
            <a:normAutofit/>
          </a:bodyPr>
          <a:lstStyle/>
          <a:p>
            <a:pPr algn="r" rtl="1"/>
            <a:r>
              <a:rPr lang="ar-SA" sz="3600" dirty="0"/>
              <a:t>تم عمل دراسة من بعثة الأمم المتحدة الخارجية للمسرعات الخاصة بأهداف التنمية المستدامة وتم التركيز على البناء المؤسسي فيما يخص الهدف 16</a:t>
            </a:r>
            <a:endParaRPr lang="en-US" sz="3600" dirty="0"/>
          </a:p>
        </p:txBody>
      </p:sp>
    </p:spTree>
    <p:extLst>
      <p:ext uri="{BB962C8B-B14F-4D97-AF65-F5344CB8AC3E}">
        <p14:creationId xmlns:p14="http://schemas.microsoft.com/office/powerpoint/2010/main" val="5251394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F858067-37D6-4F09-94ED-C90FB111C53F}"/>
              </a:ext>
            </a:extLst>
          </p:cNvPr>
          <p:cNvSpPr>
            <a:spLocks noGrp="1"/>
          </p:cNvSpPr>
          <p:nvPr>
            <p:ph idx="1"/>
          </p:nvPr>
        </p:nvSpPr>
        <p:spPr>
          <a:xfrm>
            <a:off x="685800" y="-46180"/>
            <a:ext cx="11506199" cy="6710289"/>
          </a:xfrm>
        </p:spPr>
        <p:txBody>
          <a:bodyPr>
            <a:normAutofit/>
          </a:bodyPr>
          <a:lstStyle/>
          <a:p>
            <a:pPr marL="0" indent="0" algn="r" rtl="1">
              <a:buNone/>
            </a:pPr>
            <a:r>
              <a:rPr lang="ar-SY" dirty="0"/>
              <a:t>2</a:t>
            </a:r>
            <a:endParaRPr lang="en-US" dirty="0"/>
          </a:p>
        </p:txBody>
      </p:sp>
      <p:sp>
        <p:nvSpPr>
          <p:cNvPr id="2" name="Rectangle 1"/>
          <p:cNvSpPr/>
          <p:nvPr/>
        </p:nvSpPr>
        <p:spPr>
          <a:xfrm>
            <a:off x="5182929" y="3244334"/>
            <a:ext cx="3466013" cy="646331"/>
          </a:xfrm>
          <a:prstGeom prst="rect">
            <a:avLst/>
          </a:prstGeom>
        </p:spPr>
        <p:txBody>
          <a:bodyPr wrap="none">
            <a:spAutoFit/>
          </a:bodyPr>
          <a:lstStyle/>
          <a:p>
            <a:r>
              <a:rPr lang="ar-SY" sz="3600" dirty="0"/>
              <a:t>شكرا لحسن استماعكم </a:t>
            </a:r>
            <a:endParaRPr lang="en-US" sz="3600" dirty="0"/>
          </a:p>
        </p:txBody>
      </p:sp>
    </p:spTree>
    <p:extLst>
      <p:ext uri="{BB962C8B-B14F-4D97-AF65-F5344CB8AC3E}">
        <p14:creationId xmlns:p14="http://schemas.microsoft.com/office/powerpoint/2010/main" val="191278473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TM03457452[[fn=Celestial]]</Template>
  <TotalTime>3292</TotalTime>
  <Words>274</Words>
  <Application>Microsoft Office PowerPoint</Application>
  <PresentationFormat>Widescreen</PresentationFormat>
  <Paragraphs>26</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Celestial</vt:lpstr>
      <vt:lpstr>اجتماع خبراء "نحو اطار متابعة اقليمي لضمان فعالية المؤسسات وطابعها الشامل للجميع من أجل الحد من الفساد انهاء العنف.</vt:lpstr>
      <vt:lpstr>تبنت الحكومة الفلسطينية اهداف التنمية والتزمت بالعمل مع كافه الشركاء على المستويين المحلي والدولي لتحقيقها.  لمتابعة تنفيذ اهداف التنمية المستدامة اتخذت مجلس الوزراء قرارا بتشكيل الفريق الوطني للتنمية برئاسة مجلس الوزراء وعضوية المؤسسات الحكومية والأهلية والقطاع الخاص. </vt:lpstr>
      <vt:lpstr> قدمت فلسطين التقرير الطوعي كجزء من الزامها حول تنفيذ اهداف التنمية المستدامة بتجسيد الديمقراطية في فلسطين وتعزيز احترام مبادئ التعددية والمساواة وعدم التمييز.  تعهدت الحكومة بمواصلة جهودها الإصلاحية لتعزيز استجابة المؤسسات العامة للمواطن وبناء مؤسسات فعالة وتعزيز المساءلة والشفافية.  ومن أجل تعزيز عملية متابعة تنفيذ اجندة التنمية اتخذ الفريق قرار بتعين جهة تنسيق لكل هدف وتم تكليف وزارة العدل بتنسيق الجهود للهدف 16.  </vt:lpstr>
      <vt:lpstr>تشكيل الفريق الوطني لمتابعه تنفيذ الهدف 16</vt:lpstr>
      <vt:lpstr>هدف تشكيل الفريق: </vt:lpstr>
      <vt:lpstr>مأسسة الفريق الوطني لمتابعه تنفيذ الهدف 16</vt:lpstr>
      <vt:lpstr>مأسسة الفريق الوطني لمتابعه تنفيذ الهدف 16</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الإجتماع التقني لمجموعة عمل قطاع العدالة (تشرين الثاني 2019)</dc:title>
  <dc:creator>Yara Jalajel</dc:creator>
  <cp:lastModifiedBy>Lubna ISMAIL</cp:lastModifiedBy>
  <cp:revision>64</cp:revision>
  <dcterms:created xsi:type="dcterms:W3CDTF">2019-11-05T02:44:11Z</dcterms:created>
  <dcterms:modified xsi:type="dcterms:W3CDTF">2020-01-23T12:25:01Z</dcterms:modified>
</cp:coreProperties>
</file>