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48" r:id="rId4"/>
  </p:sldMasterIdLst>
  <p:notesMasterIdLst>
    <p:notesMasterId r:id="rId16"/>
  </p:notesMasterIdLst>
  <p:handoutMasterIdLst>
    <p:handoutMasterId r:id="rId17"/>
  </p:handoutMasterIdLst>
  <p:sldIdLst>
    <p:sldId id="352" r:id="rId5"/>
    <p:sldId id="386" r:id="rId6"/>
    <p:sldId id="385" r:id="rId7"/>
    <p:sldId id="376" r:id="rId8"/>
    <p:sldId id="391" r:id="rId9"/>
    <p:sldId id="392" r:id="rId10"/>
    <p:sldId id="395" r:id="rId11"/>
    <p:sldId id="374" r:id="rId12"/>
    <p:sldId id="375" r:id="rId13"/>
    <p:sldId id="389" r:id="rId14"/>
    <p:sldId id="394" r:id="rId15"/>
  </p:sldIdLst>
  <p:sldSz cx="12192000" cy="6858000"/>
  <p:notesSz cx="7010400" cy="92964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MINEH KHASEEB" initials="AK" lastIdx="6" clrIdx="0">
    <p:extLst>
      <p:ext uri="{19B8F6BF-5375-455C-9EA6-DF929625EA0E}">
        <p15:presenceInfo xmlns:p15="http://schemas.microsoft.com/office/powerpoint/2012/main" userId="S-1-5-21-1721254763-2110790480-619646970-129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B6109E"/>
    <a:srgbClr val="07BF14"/>
    <a:srgbClr val="2F5597"/>
    <a:srgbClr val="B1B3B3"/>
    <a:srgbClr val="5E8AB4"/>
    <a:srgbClr val="5E89B3"/>
    <a:srgbClr val="FFF2CC"/>
    <a:srgbClr val="43BB8D"/>
    <a:srgbClr val="70AD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B85929-F9E5-4502-B875-5BBD52AE06EC}" v="58" dt="2020-09-10T17:38:18.440"/>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Style foncé 2 - Accentuation 1/Accentuation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2838BEF-8BB2-4498-84A7-C5851F593DF1}" styleName="Style moyen 4 - Accentuation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F2DE63D5-997A-4646-A377-4702673A728D}" styleName="Style léger 2 - Accentuation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74" autoAdjust="0"/>
    <p:restoredTop sz="94660"/>
  </p:normalViewPr>
  <p:slideViewPr>
    <p:cSldViewPr snapToGrid="0">
      <p:cViewPr varScale="1">
        <p:scale>
          <a:sx n="64" d="100"/>
          <a:sy n="64" d="100"/>
        </p:scale>
        <p:origin x="84" y="5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972560" y="0"/>
            <a:ext cx="3037840" cy="464820"/>
          </a:xfrm>
          <a:prstGeom prst="rect">
            <a:avLst/>
          </a:prstGeom>
        </p:spPr>
        <p:txBody>
          <a:bodyPr vert="horz" lIns="93177" tIns="46589" rIns="93177" bIns="46589" rtlCol="1"/>
          <a:lstStyle>
            <a:lvl1pPr algn="r">
              <a:defRPr sz="1200"/>
            </a:lvl1pPr>
          </a:lstStyle>
          <a:p>
            <a:endParaRPr lang="ar-SA" dirty="0"/>
          </a:p>
        </p:txBody>
      </p:sp>
      <p:sp>
        <p:nvSpPr>
          <p:cNvPr id="3" name="Date Placeholder 2"/>
          <p:cNvSpPr>
            <a:spLocks noGrp="1"/>
          </p:cNvSpPr>
          <p:nvPr>
            <p:ph type="dt" sz="quarter" idx="1"/>
          </p:nvPr>
        </p:nvSpPr>
        <p:spPr>
          <a:xfrm>
            <a:off x="1623" y="0"/>
            <a:ext cx="3037840" cy="464820"/>
          </a:xfrm>
          <a:prstGeom prst="rect">
            <a:avLst/>
          </a:prstGeom>
        </p:spPr>
        <p:txBody>
          <a:bodyPr vert="horz" lIns="93177" tIns="46589" rIns="93177" bIns="46589" rtlCol="1"/>
          <a:lstStyle>
            <a:lvl1pPr algn="l">
              <a:defRPr sz="1200"/>
            </a:lvl1pPr>
          </a:lstStyle>
          <a:p>
            <a:fld id="{1A294B6F-35BF-419A-B394-F3AB77D2F738}" type="datetimeFigureOut">
              <a:rPr lang="ar-SA" smtClean="0"/>
              <a:pPr/>
              <a:t>12/05/1443</a:t>
            </a:fld>
            <a:endParaRPr lang="ar-SA" dirty="0"/>
          </a:p>
        </p:txBody>
      </p:sp>
      <p:sp>
        <p:nvSpPr>
          <p:cNvPr id="4" name="Footer Placeholder 3"/>
          <p:cNvSpPr>
            <a:spLocks noGrp="1"/>
          </p:cNvSpPr>
          <p:nvPr>
            <p:ph type="ftr" sz="quarter" idx="2"/>
          </p:nvPr>
        </p:nvSpPr>
        <p:spPr>
          <a:xfrm>
            <a:off x="3972560" y="8829967"/>
            <a:ext cx="3037840" cy="464820"/>
          </a:xfrm>
          <a:prstGeom prst="rect">
            <a:avLst/>
          </a:prstGeom>
        </p:spPr>
        <p:txBody>
          <a:bodyPr vert="horz" lIns="93177" tIns="46589" rIns="93177" bIns="46589" rtlCol="1" anchor="b"/>
          <a:lstStyle>
            <a:lvl1pPr algn="r">
              <a:defRPr sz="1200"/>
            </a:lvl1pPr>
          </a:lstStyle>
          <a:p>
            <a:endParaRPr lang="ar-SA" dirty="0"/>
          </a:p>
        </p:txBody>
      </p:sp>
      <p:sp>
        <p:nvSpPr>
          <p:cNvPr id="5" name="Slide Number Placeholder 4"/>
          <p:cNvSpPr>
            <a:spLocks noGrp="1"/>
          </p:cNvSpPr>
          <p:nvPr>
            <p:ph type="sldNum" sz="quarter" idx="3"/>
          </p:nvPr>
        </p:nvSpPr>
        <p:spPr>
          <a:xfrm>
            <a:off x="1623" y="8829967"/>
            <a:ext cx="3037840" cy="464820"/>
          </a:xfrm>
          <a:prstGeom prst="rect">
            <a:avLst/>
          </a:prstGeom>
        </p:spPr>
        <p:txBody>
          <a:bodyPr vert="horz" lIns="93177" tIns="46589" rIns="93177" bIns="46589" rtlCol="1" anchor="b"/>
          <a:lstStyle>
            <a:lvl1pPr algn="l">
              <a:defRPr sz="1200"/>
            </a:lvl1pPr>
          </a:lstStyle>
          <a:p>
            <a:fld id="{4E1EF191-E62C-4F95-8EE6-1831047F52E9}" type="slidenum">
              <a:rPr lang="ar-SA" smtClean="0"/>
              <a:pPr/>
              <a:t>‹#›</a:t>
            </a:fld>
            <a:endParaRPr lang="ar-SA"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fr-FR" dirty="0"/>
          </a:p>
        </p:txBody>
      </p:sp>
      <p:sp>
        <p:nvSpPr>
          <p:cNvPr id="3" name="Espace réservé de la date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E1DEA89B-5DE5-4D5B-BA02-82BB5C240C11}" type="datetimeFigureOut">
              <a:rPr lang="fr-FR" smtClean="0"/>
              <a:pPr/>
              <a:t>16/12/2021</a:t>
            </a:fld>
            <a:endParaRPr lang="fr-FR" dirty="0"/>
          </a:p>
        </p:txBody>
      </p:sp>
      <p:sp>
        <p:nvSpPr>
          <p:cNvPr id="4" name="Espace réservé de l'image des diapositives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fr-FR" dirty="0"/>
          </a:p>
        </p:txBody>
      </p:sp>
      <p:sp>
        <p:nvSpPr>
          <p:cNvPr id="5" name="Espace réservé des notes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2AEBED6-FBC1-45DB-A1AF-FCD16E48BAC6}" type="slidenum">
              <a:rPr lang="fr-FR" smtClean="0"/>
              <a:pPr/>
              <a:t>‹#›</a:t>
            </a:fld>
            <a:endParaRPr lang="fr-FR" dirty="0"/>
          </a:p>
        </p:txBody>
      </p:sp>
    </p:spTree>
    <p:extLst>
      <p:ext uri="{BB962C8B-B14F-4D97-AF65-F5344CB8AC3E}">
        <p14:creationId xmlns:p14="http://schemas.microsoft.com/office/powerpoint/2010/main" val="635835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MA"/>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endParaRPr lang="fr-MA"/>
          </a:p>
        </p:txBody>
      </p:sp>
      <p:sp>
        <p:nvSpPr>
          <p:cNvPr id="4" name="Espace réservé de la date 3"/>
          <p:cNvSpPr>
            <a:spLocks noGrp="1"/>
          </p:cNvSpPr>
          <p:nvPr>
            <p:ph type="dt" sz="half" idx="10"/>
          </p:nvPr>
        </p:nvSpPr>
        <p:spPr/>
        <p:txBody>
          <a:bodyPr/>
          <a:lstStyle/>
          <a:p>
            <a:fld id="{78FB89FF-6113-4FC8-A720-9E0F5F1A5DFD}" type="datetime1">
              <a:rPr lang="fr-MA" smtClean="0"/>
              <a:pPr/>
              <a:t>16/12/2021</a:t>
            </a:fld>
            <a:endParaRPr lang="fr-MA" dirty="0"/>
          </a:p>
        </p:txBody>
      </p:sp>
      <p:sp>
        <p:nvSpPr>
          <p:cNvPr id="5" name="Espace réservé du pied de page 4"/>
          <p:cNvSpPr>
            <a:spLocks noGrp="1"/>
          </p:cNvSpPr>
          <p:nvPr>
            <p:ph type="ftr" sz="quarter" idx="11"/>
          </p:nvPr>
        </p:nvSpPr>
        <p:spPr/>
        <p:txBody>
          <a:bodyPr/>
          <a:lstStyle/>
          <a:p>
            <a:endParaRPr lang="fr-MA" dirty="0"/>
          </a:p>
        </p:txBody>
      </p:sp>
      <p:sp>
        <p:nvSpPr>
          <p:cNvPr id="6" name="Espace réservé du numéro de diapositive 5"/>
          <p:cNvSpPr>
            <a:spLocks noGrp="1"/>
          </p:cNvSpPr>
          <p:nvPr>
            <p:ph type="sldNum" sz="quarter" idx="12"/>
          </p:nvPr>
        </p:nvSpPr>
        <p:spPr/>
        <p:txBody>
          <a:bodyPr/>
          <a:lstStyle/>
          <a:p>
            <a:fld id="{FD9CFB51-FD5D-4EBD-AA57-16F81F5D6BD6}" type="slidenum">
              <a:rPr lang="fr-MA" smtClean="0"/>
              <a:pPr/>
              <a:t>‹#›</a:t>
            </a:fld>
            <a:endParaRPr lang="fr-MA" dirty="0"/>
          </a:p>
        </p:txBody>
      </p:sp>
    </p:spTree>
    <p:extLst>
      <p:ext uri="{BB962C8B-B14F-4D97-AF65-F5344CB8AC3E}">
        <p14:creationId xmlns:p14="http://schemas.microsoft.com/office/powerpoint/2010/main" val="15433322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MA"/>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MA"/>
          </a:p>
        </p:txBody>
      </p:sp>
      <p:sp>
        <p:nvSpPr>
          <p:cNvPr id="4" name="Espace réservé de la date 3"/>
          <p:cNvSpPr>
            <a:spLocks noGrp="1"/>
          </p:cNvSpPr>
          <p:nvPr>
            <p:ph type="dt" sz="half" idx="10"/>
          </p:nvPr>
        </p:nvSpPr>
        <p:spPr/>
        <p:txBody>
          <a:bodyPr/>
          <a:lstStyle/>
          <a:p>
            <a:fld id="{6E0FBA28-3711-4B2B-A743-CB458FC4367A}" type="datetime1">
              <a:rPr lang="fr-MA" smtClean="0"/>
              <a:pPr/>
              <a:t>16/12/2021</a:t>
            </a:fld>
            <a:endParaRPr lang="fr-MA" dirty="0"/>
          </a:p>
        </p:txBody>
      </p:sp>
      <p:sp>
        <p:nvSpPr>
          <p:cNvPr id="5" name="Espace réservé du pied de page 4"/>
          <p:cNvSpPr>
            <a:spLocks noGrp="1"/>
          </p:cNvSpPr>
          <p:nvPr>
            <p:ph type="ftr" sz="quarter" idx="11"/>
          </p:nvPr>
        </p:nvSpPr>
        <p:spPr/>
        <p:txBody>
          <a:bodyPr/>
          <a:lstStyle/>
          <a:p>
            <a:endParaRPr lang="fr-MA" dirty="0"/>
          </a:p>
        </p:txBody>
      </p:sp>
      <p:sp>
        <p:nvSpPr>
          <p:cNvPr id="6" name="Espace réservé du numéro de diapositive 5"/>
          <p:cNvSpPr>
            <a:spLocks noGrp="1"/>
          </p:cNvSpPr>
          <p:nvPr>
            <p:ph type="sldNum" sz="quarter" idx="12"/>
          </p:nvPr>
        </p:nvSpPr>
        <p:spPr/>
        <p:txBody>
          <a:bodyPr/>
          <a:lstStyle/>
          <a:p>
            <a:fld id="{FD9CFB51-FD5D-4EBD-AA57-16F81F5D6BD6}" type="slidenum">
              <a:rPr lang="fr-MA" smtClean="0"/>
              <a:pPr/>
              <a:t>‹#›</a:t>
            </a:fld>
            <a:endParaRPr lang="fr-MA" dirty="0"/>
          </a:p>
        </p:txBody>
      </p:sp>
    </p:spTree>
    <p:extLst>
      <p:ext uri="{BB962C8B-B14F-4D97-AF65-F5344CB8AC3E}">
        <p14:creationId xmlns:p14="http://schemas.microsoft.com/office/powerpoint/2010/main" val="2370488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endParaRPr lang="fr-MA"/>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MA"/>
          </a:p>
        </p:txBody>
      </p:sp>
      <p:sp>
        <p:nvSpPr>
          <p:cNvPr id="4" name="Espace réservé de la date 3"/>
          <p:cNvSpPr>
            <a:spLocks noGrp="1"/>
          </p:cNvSpPr>
          <p:nvPr>
            <p:ph type="dt" sz="half" idx="10"/>
          </p:nvPr>
        </p:nvSpPr>
        <p:spPr/>
        <p:txBody>
          <a:bodyPr/>
          <a:lstStyle/>
          <a:p>
            <a:fld id="{2E6A56B4-472E-4DD8-B46E-C910E1DFE552}" type="datetime1">
              <a:rPr lang="fr-MA" smtClean="0"/>
              <a:pPr/>
              <a:t>16/12/2021</a:t>
            </a:fld>
            <a:endParaRPr lang="fr-MA" dirty="0"/>
          </a:p>
        </p:txBody>
      </p:sp>
      <p:sp>
        <p:nvSpPr>
          <p:cNvPr id="5" name="Espace réservé du pied de page 4"/>
          <p:cNvSpPr>
            <a:spLocks noGrp="1"/>
          </p:cNvSpPr>
          <p:nvPr>
            <p:ph type="ftr" sz="quarter" idx="11"/>
          </p:nvPr>
        </p:nvSpPr>
        <p:spPr/>
        <p:txBody>
          <a:bodyPr/>
          <a:lstStyle/>
          <a:p>
            <a:endParaRPr lang="fr-MA" dirty="0"/>
          </a:p>
        </p:txBody>
      </p:sp>
      <p:sp>
        <p:nvSpPr>
          <p:cNvPr id="6" name="Espace réservé du numéro de diapositive 5"/>
          <p:cNvSpPr>
            <a:spLocks noGrp="1"/>
          </p:cNvSpPr>
          <p:nvPr>
            <p:ph type="sldNum" sz="quarter" idx="12"/>
          </p:nvPr>
        </p:nvSpPr>
        <p:spPr/>
        <p:txBody>
          <a:bodyPr/>
          <a:lstStyle/>
          <a:p>
            <a:fld id="{FD9CFB51-FD5D-4EBD-AA57-16F81F5D6BD6}" type="slidenum">
              <a:rPr lang="fr-MA" smtClean="0"/>
              <a:pPr/>
              <a:t>‹#›</a:t>
            </a:fld>
            <a:endParaRPr lang="fr-MA" dirty="0"/>
          </a:p>
        </p:txBody>
      </p:sp>
    </p:spTree>
    <p:extLst>
      <p:ext uri="{BB962C8B-B14F-4D97-AF65-F5344CB8AC3E}">
        <p14:creationId xmlns:p14="http://schemas.microsoft.com/office/powerpoint/2010/main" val="26020807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ingle-Column (W)">
    <p:spTree>
      <p:nvGrpSpPr>
        <p:cNvPr id="1" name=""/>
        <p:cNvGrpSpPr/>
        <p:nvPr/>
      </p:nvGrpSpPr>
      <p:grpSpPr>
        <a:xfrm>
          <a:off x="0" y="0"/>
          <a:ext cx="0" cy="0"/>
          <a:chOff x="0" y="0"/>
          <a:chExt cx="0" cy="0"/>
        </a:xfrm>
      </p:grpSpPr>
      <p:sp>
        <p:nvSpPr>
          <p:cNvPr id="15" name="Title Placeholder 1"/>
          <p:cNvSpPr>
            <a:spLocks noGrp="1"/>
          </p:cNvSpPr>
          <p:nvPr>
            <p:ph type="title" hasCustomPrompt="1"/>
          </p:nvPr>
        </p:nvSpPr>
        <p:spPr>
          <a:xfrm>
            <a:off x="1239838" y="491385"/>
            <a:ext cx="9715500" cy="978486"/>
          </a:xfrm>
          <a:prstGeom prst="rect">
            <a:avLst/>
          </a:prstGeom>
        </p:spPr>
        <p:txBody>
          <a:bodyPr vert="horz" lIns="0" tIns="0" rIns="0" bIns="0" rtlCol="0" anchor="ctr">
            <a:normAutofit/>
          </a:bodyPr>
          <a:lstStyle>
            <a:lvl1pPr algn="l">
              <a:defRPr lang="en-US" sz="2800" dirty="0">
                <a:solidFill>
                  <a:schemeClr val="tx2"/>
                </a:solidFill>
                <a:latin typeface="Arial Black" charset="0"/>
                <a:ea typeface="Arial Black" charset="0"/>
                <a:cs typeface="Arial Black" charset="0"/>
              </a:defRPr>
            </a:lvl1pPr>
          </a:lstStyle>
          <a:p>
            <a:pPr marL="0" lvl="0"/>
            <a:r>
              <a:rPr lang="en-US" dirty="0"/>
              <a:t>Slide Title for Single-Column (W) Layout</a:t>
            </a:r>
          </a:p>
        </p:txBody>
      </p:sp>
      <p:sp>
        <p:nvSpPr>
          <p:cNvPr id="3" name="Text Placeholder 2">
            <a:extLst>
              <a:ext uri="{FF2B5EF4-FFF2-40B4-BE49-F238E27FC236}">
                <a16:creationId xmlns:a16="http://schemas.microsoft.com/office/drawing/2014/main" id="{BEA590E5-B0BC-F540-8942-A0FB291DEE4F}"/>
              </a:ext>
            </a:extLst>
          </p:cNvPr>
          <p:cNvSpPr>
            <a:spLocks noGrp="1"/>
          </p:cNvSpPr>
          <p:nvPr>
            <p:ph type="body" sz="quarter" idx="10" hasCustomPrompt="1"/>
          </p:nvPr>
        </p:nvSpPr>
        <p:spPr>
          <a:xfrm>
            <a:off x="1239838" y="1469871"/>
            <a:ext cx="9715500" cy="4860591"/>
          </a:xfrm>
        </p:spPr>
        <p:txBody>
          <a:bodyPr/>
          <a:lstStyle>
            <a:lvl1pPr>
              <a:spcBef>
                <a:spcPts val="2400"/>
              </a:spcBef>
              <a:defRPr>
                <a:solidFill>
                  <a:schemeClr val="tx1"/>
                </a:solidFill>
              </a:defRPr>
            </a:lvl1pPr>
            <a:lvl2pPr>
              <a:defRPr/>
            </a:lvl2pPr>
            <a:lvl3pPr marL="458788" marR="0" indent="-225425" algn="l" defTabSz="914314" rtl="0" eaLnBrk="1" fontAlgn="auto" latinLnBrk="0" hangingPunct="1">
              <a:lnSpc>
                <a:spcPct val="100000"/>
              </a:lnSpc>
              <a:spcBef>
                <a:spcPts val="600"/>
              </a:spcBef>
              <a:spcAft>
                <a:spcPts val="0"/>
              </a:spcAft>
              <a:buClr>
                <a:schemeClr val="bg1">
                  <a:lumMod val="50000"/>
                </a:schemeClr>
              </a:buClr>
              <a:buSzPct val="65000"/>
              <a:buFont typeface="ArialMT"/>
              <a:buChar char="►"/>
              <a:tabLst/>
              <a:defRPr/>
            </a:lvl3pPr>
            <a:lvl4pPr>
              <a:buSzPct val="70000"/>
              <a:defRPr/>
            </a:lvl4pPr>
            <a:lvl5pPr>
              <a:defRPr/>
            </a:lvl5pPr>
          </a:lstStyle>
          <a:p>
            <a:pPr lvl="0"/>
            <a:r>
              <a:rPr lang="en-US" dirty="0"/>
              <a:t>Paragraph/</a:t>
            </a:r>
            <a:r>
              <a:rPr lang="en-US" dirty="0" err="1"/>
              <a:t>unbulleted</a:t>
            </a:r>
            <a:r>
              <a:rPr lang="en-US" dirty="0"/>
              <a:t> text formatting</a:t>
            </a:r>
          </a:p>
          <a:p>
            <a:pPr lvl="1"/>
            <a:r>
              <a:rPr lang="en-US" dirty="0"/>
              <a:t>Click the “Indent More” button (in the Home ribbon, above) for first-level bullets</a:t>
            </a:r>
          </a:p>
          <a:p>
            <a:pPr marL="458788" marR="0" lvl="2" indent="-225425" algn="l" defTabSz="914314" rtl="0" eaLnBrk="1" fontAlgn="auto" latinLnBrk="0" hangingPunct="1">
              <a:lnSpc>
                <a:spcPct val="100000"/>
              </a:lnSpc>
              <a:spcBef>
                <a:spcPts val="600"/>
              </a:spcBef>
              <a:spcAft>
                <a:spcPts val="0"/>
              </a:spcAft>
              <a:buClr>
                <a:schemeClr val="bg1">
                  <a:lumMod val="50000"/>
                </a:schemeClr>
              </a:buClr>
              <a:buSzPct val="65000"/>
              <a:buFont typeface="ArialMT"/>
              <a:buChar char="►"/>
              <a:tabLst/>
              <a:defRPr/>
            </a:pPr>
            <a:r>
              <a:rPr lang="en-US" dirty="0"/>
              <a:t>Double-click the “Indent More” button (above) for second-level bullets</a:t>
            </a:r>
          </a:p>
          <a:p>
            <a:pPr lvl="3"/>
            <a:r>
              <a:rPr lang="en-US" dirty="0"/>
              <a:t>Triple-click the “Indent More” button (above) for third-level bullets</a:t>
            </a:r>
          </a:p>
          <a:p>
            <a:pPr lvl="4"/>
            <a:r>
              <a:rPr lang="en-US" dirty="0"/>
              <a:t>Quadruple-click the “Indent More” button (above) for fourth-level bullets</a:t>
            </a:r>
          </a:p>
        </p:txBody>
      </p:sp>
    </p:spTree>
    <p:extLst>
      <p:ext uri="{BB962C8B-B14F-4D97-AF65-F5344CB8AC3E}">
        <p14:creationId xmlns:p14="http://schemas.microsoft.com/office/powerpoint/2010/main" val="1673874584"/>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guide id="2" pos="3840">
          <p15:clr>
            <a:srgbClr val="FBAE40"/>
          </p15:clr>
        </p15:guide>
        <p15:guide id="3" pos="781">
          <p15:clr>
            <a:srgbClr val="FBAE40"/>
          </p15:clr>
        </p15:guide>
        <p15:guide id="4" pos="690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619613"/>
          </a:xfrm>
        </p:spPr>
        <p:txBody>
          <a:bodyPr>
            <a:normAutofit/>
          </a:bodyPr>
          <a:lstStyle>
            <a:lvl1pPr>
              <a:defRPr sz="3200">
                <a:solidFill>
                  <a:schemeClr val="accent5">
                    <a:lumMod val="75000"/>
                  </a:schemeClr>
                </a:solidFill>
                <a:latin typeface="Arial Black" panose="020B0A04020102020204" pitchFamily="34" charset="0"/>
              </a:defRPr>
            </a:lvl1pPr>
          </a:lstStyle>
          <a:p>
            <a:r>
              <a:rPr lang="fr-FR" dirty="0"/>
              <a:t>Modifiez le style du titre</a:t>
            </a:r>
            <a:endParaRPr lang="fr-MA" dirty="0"/>
          </a:p>
        </p:txBody>
      </p:sp>
      <p:sp>
        <p:nvSpPr>
          <p:cNvPr id="3" name="Espace réservé du contenu 2"/>
          <p:cNvSpPr>
            <a:spLocks noGrp="1"/>
          </p:cNvSpPr>
          <p:nvPr>
            <p:ph idx="1"/>
          </p:nvPr>
        </p:nvSpPr>
        <p:spPr>
          <a:xfrm>
            <a:off x="1315616" y="1164492"/>
            <a:ext cx="10038184" cy="5012471"/>
          </a:xfrm>
        </p:spPr>
        <p:txBody>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fr-MA" dirty="0"/>
          </a:p>
        </p:txBody>
      </p:sp>
      <p:sp>
        <p:nvSpPr>
          <p:cNvPr id="4" name="Espace réservé de la date 3"/>
          <p:cNvSpPr>
            <a:spLocks noGrp="1"/>
          </p:cNvSpPr>
          <p:nvPr>
            <p:ph type="dt" sz="half" idx="10"/>
          </p:nvPr>
        </p:nvSpPr>
        <p:spPr/>
        <p:txBody>
          <a:bodyPr/>
          <a:lstStyle/>
          <a:p>
            <a:fld id="{04C4EE09-86B0-454A-867A-5AFD8005C928}" type="datetime1">
              <a:rPr lang="fr-MA" smtClean="0"/>
              <a:pPr/>
              <a:t>16/12/2021</a:t>
            </a:fld>
            <a:endParaRPr lang="fr-MA" dirty="0"/>
          </a:p>
        </p:txBody>
      </p:sp>
      <p:sp>
        <p:nvSpPr>
          <p:cNvPr id="5" name="Espace réservé du pied de page 4"/>
          <p:cNvSpPr>
            <a:spLocks noGrp="1"/>
          </p:cNvSpPr>
          <p:nvPr>
            <p:ph type="ftr" sz="quarter" idx="11"/>
          </p:nvPr>
        </p:nvSpPr>
        <p:spPr/>
        <p:txBody>
          <a:bodyPr/>
          <a:lstStyle/>
          <a:p>
            <a:endParaRPr lang="fr-MA" dirty="0"/>
          </a:p>
        </p:txBody>
      </p:sp>
      <p:sp>
        <p:nvSpPr>
          <p:cNvPr id="6" name="Espace réservé du numéro de diapositive 5"/>
          <p:cNvSpPr>
            <a:spLocks noGrp="1"/>
          </p:cNvSpPr>
          <p:nvPr>
            <p:ph type="sldNum" sz="quarter" idx="12"/>
          </p:nvPr>
        </p:nvSpPr>
        <p:spPr>
          <a:xfrm>
            <a:off x="11122089" y="6356350"/>
            <a:ext cx="877077" cy="365125"/>
          </a:xfrm>
        </p:spPr>
        <p:txBody>
          <a:bodyPr/>
          <a:lstStyle>
            <a:lvl1pPr>
              <a:defRPr sz="1000" b="1">
                <a:latin typeface="Candara" panose="020E0502030303020204" pitchFamily="34" charset="0"/>
              </a:defRPr>
            </a:lvl1pPr>
          </a:lstStyle>
          <a:p>
            <a:fld id="{FD9CFB51-FD5D-4EBD-AA57-16F81F5D6BD6}" type="slidenum">
              <a:rPr lang="fr-MA" smtClean="0"/>
              <a:pPr/>
              <a:t>‹#›</a:t>
            </a:fld>
            <a:endParaRPr lang="fr-MA" dirty="0"/>
          </a:p>
        </p:txBody>
      </p:sp>
    </p:spTree>
    <p:extLst>
      <p:ext uri="{BB962C8B-B14F-4D97-AF65-F5344CB8AC3E}">
        <p14:creationId xmlns:p14="http://schemas.microsoft.com/office/powerpoint/2010/main" val="1766862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MA"/>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fld id="{5448BB62-5A05-4C07-9D90-F97E6955A2B7}" type="datetime1">
              <a:rPr lang="fr-MA" smtClean="0"/>
              <a:pPr/>
              <a:t>16/12/2021</a:t>
            </a:fld>
            <a:endParaRPr lang="fr-MA" dirty="0"/>
          </a:p>
        </p:txBody>
      </p:sp>
      <p:sp>
        <p:nvSpPr>
          <p:cNvPr id="5" name="Espace réservé du pied de page 4"/>
          <p:cNvSpPr>
            <a:spLocks noGrp="1"/>
          </p:cNvSpPr>
          <p:nvPr>
            <p:ph type="ftr" sz="quarter" idx="11"/>
          </p:nvPr>
        </p:nvSpPr>
        <p:spPr/>
        <p:txBody>
          <a:bodyPr/>
          <a:lstStyle/>
          <a:p>
            <a:endParaRPr lang="fr-MA" dirty="0"/>
          </a:p>
        </p:txBody>
      </p:sp>
      <p:sp>
        <p:nvSpPr>
          <p:cNvPr id="6" name="Espace réservé du numéro de diapositive 5"/>
          <p:cNvSpPr>
            <a:spLocks noGrp="1"/>
          </p:cNvSpPr>
          <p:nvPr>
            <p:ph type="sldNum" sz="quarter" idx="12"/>
          </p:nvPr>
        </p:nvSpPr>
        <p:spPr/>
        <p:txBody>
          <a:bodyPr/>
          <a:lstStyle/>
          <a:p>
            <a:fld id="{FD9CFB51-FD5D-4EBD-AA57-16F81F5D6BD6}" type="slidenum">
              <a:rPr lang="fr-MA" smtClean="0"/>
              <a:pPr/>
              <a:t>‹#›</a:t>
            </a:fld>
            <a:endParaRPr lang="fr-MA" dirty="0"/>
          </a:p>
        </p:txBody>
      </p:sp>
    </p:spTree>
    <p:extLst>
      <p:ext uri="{BB962C8B-B14F-4D97-AF65-F5344CB8AC3E}">
        <p14:creationId xmlns:p14="http://schemas.microsoft.com/office/powerpoint/2010/main" val="3393399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MA"/>
          </a:p>
        </p:txBody>
      </p:sp>
      <p:sp>
        <p:nvSpPr>
          <p:cNvPr id="3" name="Espace réservé du contenu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MA"/>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MA"/>
          </a:p>
        </p:txBody>
      </p:sp>
      <p:sp>
        <p:nvSpPr>
          <p:cNvPr id="5" name="Espace réservé de la date 4"/>
          <p:cNvSpPr>
            <a:spLocks noGrp="1"/>
          </p:cNvSpPr>
          <p:nvPr>
            <p:ph type="dt" sz="half" idx="10"/>
          </p:nvPr>
        </p:nvSpPr>
        <p:spPr/>
        <p:txBody>
          <a:bodyPr/>
          <a:lstStyle/>
          <a:p>
            <a:fld id="{524F5635-2F8B-48F7-A417-BA758BFFBA75}" type="datetime1">
              <a:rPr lang="fr-MA" smtClean="0"/>
              <a:pPr/>
              <a:t>16/12/2021</a:t>
            </a:fld>
            <a:endParaRPr lang="fr-MA" dirty="0"/>
          </a:p>
        </p:txBody>
      </p:sp>
      <p:sp>
        <p:nvSpPr>
          <p:cNvPr id="6" name="Espace réservé du pied de page 5"/>
          <p:cNvSpPr>
            <a:spLocks noGrp="1"/>
          </p:cNvSpPr>
          <p:nvPr>
            <p:ph type="ftr" sz="quarter" idx="11"/>
          </p:nvPr>
        </p:nvSpPr>
        <p:spPr/>
        <p:txBody>
          <a:bodyPr/>
          <a:lstStyle/>
          <a:p>
            <a:endParaRPr lang="fr-MA" dirty="0"/>
          </a:p>
        </p:txBody>
      </p:sp>
      <p:sp>
        <p:nvSpPr>
          <p:cNvPr id="7" name="Espace réservé du numéro de diapositive 6"/>
          <p:cNvSpPr>
            <a:spLocks noGrp="1"/>
          </p:cNvSpPr>
          <p:nvPr>
            <p:ph type="sldNum" sz="quarter" idx="12"/>
          </p:nvPr>
        </p:nvSpPr>
        <p:spPr/>
        <p:txBody>
          <a:bodyPr/>
          <a:lstStyle/>
          <a:p>
            <a:fld id="{FD9CFB51-FD5D-4EBD-AA57-16F81F5D6BD6}" type="slidenum">
              <a:rPr lang="fr-MA" smtClean="0"/>
              <a:pPr/>
              <a:t>‹#›</a:t>
            </a:fld>
            <a:endParaRPr lang="fr-MA" dirty="0"/>
          </a:p>
        </p:txBody>
      </p:sp>
    </p:spTree>
    <p:extLst>
      <p:ext uri="{BB962C8B-B14F-4D97-AF65-F5344CB8AC3E}">
        <p14:creationId xmlns:p14="http://schemas.microsoft.com/office/powerpoint/2010/main" val="1819319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endParaRPr lang="fr-MA"/>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MA"/>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MA"/>
          </a:p>
        </p:txBody>
      </p:sp>
      <p:sp>
        <p:nvSpPr>
          <p:cNvPr id="7" name="Espace réservé de la date 6"/>
          <p:cNvSpPr>
            <a:spLocks noGrp="1"/>
          </p:cNvSpPr>
          <p:nvPr>
            <p:ph type="dt" sz="half" idx="10"/>
          </p:nvPr>
        </p:nvSpPr>
        <p:spPr/>
        <p:txBody>
          <a:bodyPr/>
          <a:lstStyle/>
          <a:p>
            <a:fld id="{49782B57-A5D8-4DB2-B5E6-CB325E432E19}" type="datetime1">
              <a:rPr lang="fr-MA" smtClean="0"/>
              <a:pPr/>
              <a:t>16/12/2021</a:t>
            </a:fld>
            <a:endParaRPr lang="fr-MA" dirty="0"/>
          </a:p>
        </p:txBody>
      </p:sp>
      <p:sp>
        <p:nvSpPr>
          <p:cNvPr id="8" name="Espace réservé du pied de page 7"/>
          <p:cNvSpPr>
            <a:spLocks noGrp="1"/>
          </p:cNvSpPr>
          <p:nvPr>
            <p:ph type="ftr" sz="quarter" idx="11"/>
          </p:nvPr>
        </p:nvSpPr>
        <p:spPr/>
        <p:txBody>
          <a:bodyPr/>
          <a:lstStyle/>
          <a:p>
            <a:endParaRPr lang="fr-MA" dirty="0"/>
          </a:p>
        </p:txBody>
      </p:sp>
      <p:sp>
        <p:nvSpPr>
          <p:cNvPr id="9" name="Espace réservé du numéro de diapositive 8"/>
          <p:cNvSpPr>
            <a:spLocks noGrp="1"/>
          </p:cNvSpPr>
          <p:nvPr>
            <p:ph type="sldNum" sz="quarter" idx="12"/>
          </p:nvPr>
        </p:nvSpPr>
        <p:spPr/>
        <p:txBody>
          <a:bodyPr/>
          <a:lstStyle/>
          <a:p>
            <a:fld id="{FD9CFB51-FD5D-4EBD-AA57-16F81F5D6BD6}" type="slidenum">
              <a:rPr lang="fr-MA" smtClean="0"/>
              <a:pPr/>
              <a:t>‹#›</a:t>
            </a:fld>
            <a:endParaRPr lang="fr-MA" dirty="0"/>
          </a:p>
        </p:txBody>
      </p:sp>
    </p:spTree>
    <p:extLst>
      <p:ext uri="{BB962C8B-B14F-4D97-AF65-F5344CB8AC3E}">
        <p14:creationId xmlns:p14="http://schemas.microsoft.com/office/powerpoint/2010/main" val="1399558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MA"/>
          </a:p>
        </p:txBody>
      </p:sp>
      <p:sp>
        <p:nvSpPr>
          <p:cNvPr id="3" name="Espace réservé de la date 2"/>
          <p:cNvSpPr>
            <a:spLocks noGrp="1"/>
          </p:cNvSpPr>
          <p:nvPr>
            <p:ph type="dt" sz="half" idx="10"/>
          </p:nvPr>
        </p:nvSpPr>
        <p:spPr/>
        <p:txBody>
          <a:bodyPr/>
          <a:lstStyle/>
          <a:p>
            <a:fld id="{FB94F40F-A788-40C3-A97C-E89250B1D90B}" type="datetime1">
              <a:rPr lang="fr-MA" smtClean="0"/>
              <a:pPr/>
              <a:t>16/12/2021</a:t>
            </a:fld>
            <a:endParaRPr lang="fr-MA" dirty="0"/>
          </a:p>
        </p:txBody>
      </p:sp>
      <p:sp>
        <p:nvSpPr>
          <p:cNvPr id="4" name="Espace réservé du pied de page 3"/>
          <p:cNvSpPr>
            <a:spLocks noGrp="1"/>
          </p:cNvSpPr>
          <p:nvPr>
            <p:ph type="ftr" sz="quarter" idx="11"/>
          </p:nvPr>
        </p:nvSpPr>
        <p:spPr/>
        <p:txBody>
          <a:bodyPr/>
          <a:lstStyle/>
          <a:p>
            <a:endParaRPr lang="fr-MA" dirty="0"/>
          </a:p>
        </p:txBody>
      </p:sp>
      <p:sp>
        <p:nvSpPr>
          <p:cNvPr id="5" name="Espace réservé du numéro de diapositive 4"/>
          <p:cNvSpPr>
            <a:spLocks noGrp="1"/>
          </p:cNvSpPr>
          <p:nvPr>
            <p:ph type="sldNum" sz="quarter" idx="12"/>
          </p:nvPr>
        </p:nvSpPr>
        <p:spPr/>
        <p:txBody>
          <a:bodyPr/>
          <a:lstStyle/>
          <a:p>
            <a:fld id="{FD9CFB51-FD5D-4EBD-AA57-16F81F5D6BD6}" type="slidenum">
              <a:rPr lang="fr-MA" smtClean="0"/>
              <a:pPr/>
              <a:t>‹#›</a:t>
            </a:fld>
            <a:endParaRPr lang="fr-MA" dirty="0"/>
          </a:p>
        </p:txBody>
      </p:sp>
    </p:spTree>
    <p:extLst>
      <p:ext uri="{BB962C8B-B14F-4D97-AF65-F5344CB8AC3E}">
        <p14:creationId xmlns:p14="http://schemas.microsoft.com/office/powerpoint/2010/main" val="2185931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51A0978-7696-409D-AFF6-AB794FFE9B1F}" type="datetime1">
              <a:rPr lang="fr-MA" smtClean="0"/>
              <a:pPr/>
              <a:t>16/12/2021</a:t>
            </a:fld>
            <a:endParaRPr lang="fr-MA" dirty="0"/>
          </a:p>
        </p:txBody>
      </p:sp>
      <p:sp>
        <p:nvSpPr>
          <p:cNvPr id="3" name="Espace réservé du pied de page 2"/>
          <p:cNvSpPr>
            <a:spLocks noGrp="1"/>
          </p:cNvSpPr>
          <p:nvPr>
            <p:ph type="ftr" sz="quarter" idx="11"/>
          </p:nvPr>
        </p:nvSpPr>
        <p:spPr/>
        <p:txBody>
          <a:bodyPr/>
          <a:lstStyle/>
          <a:p>
            <a:endParaRPr lang="fr-MA" dirty="0"/>
          </a:p>
        </p:txBody>
      </p:sp>
      <p:sp>
        <p:nvSpPr>
          <p:cNvPr id="4" name="Espace réservé du numéro de diapositive 3"/>
          <p:cNvSpPr>
            <a:spLocks noGrp="1"/>
          </p:cNvSpPr>
          <p:nvPr>
            <p:ph type="sldNum" sz="quarter" idx="12"/>
          </p:nvPr>
        </p:nvSpPr>
        <p:spPr/>
        <p:txBody>
          <a:bodyPr/>
          <a:lstStyle/>
          <a:p>
            <a:fld id="{FD9CFB51-FD5D-4EBD-AA57-16F81F5D6BD6}" type="slidenum">
              <a:rPr lang="fr-MA" smtClean="0"/>
              <a:pPr/>
              <a:t>‹#›</a:t>
            </a:fld>
            <a:endParaRPr lang="fr-MA" dirty="0"/>
          </a:p>
        </p:txBody>
      </p:sp>
    </p:spTree>
    <p:extLst>
      <p:ext uri="{BB962C8B-B14F-4D97-AF65-F5344CB8AC3E}">
        <p14:creationId xmlns:p14="http://schemas.microsoft.com/office/powerpoint/2010/main" val="3691887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MA"/>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MA"/>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977A1497-BB84-4E27-B870-3A58FD7B54DB}" type="datetime1">
              <a:rPr lang="fr-MA" smtClean="0"/>
              <a:pPr/>
              <a:t>16/12/2021</a:t>
            </a:fld>
            <a:endParaRPr lang="fr-MA" dirty="0"/>
          </a:p>
        </p:txBody>
      </p:sp>
      <p:sp>
        <p:nvSpPr>
          <p:cNvPr id="6" name="Espace réservé du pied de page 5"/>
          <p:cNvSpPr>
            <a:spLocks noGrp="1"/>
          </p:cNvSpPr>
          <p:nvPr>
            <p:ph type="ftr" sz="quarter" idx="11"/>
          </p:nvPr>
        </p:nvSpPr>
        <p:spPr/>
        <p:txBody>
          <a:bodyPr/>
          <a:lstStyle/>
          <a:p>
            <a:endParaRPr lang="fr-MA" dirty="0"/>
          </a:p>
        </p:txBody>
      </p:sp>
      <p:sp>
        <p:nvSpPr>
          <p:cNvPr id="7" name="Espace réservé du numéro de diapositive 6"/>
          <p:cNvSpPr>
            <a:spLocks noGrp="1"/>
          </p:cNvSpPr>
          <p:nvPr>
            <p:ph type="sldNum" sz="quarter" idx="12"/>
          </p:nvPr>
        </p:nvSpPr>
        <p:spPr/>
        <p:txBody>
          <a:bodyPr/>
          <a:lstStyle/>
          <a:p>
            <a:fld id="{FD9CFB51-FD5D-4EBD-AA57-16F81F5D6BD6}" type="slidenum">
              <a:rPr lang="fr-MA" smtClean="0"/>
              <a:pPr/>
              <a:t>‹#›</a:t>
            </a:fld>
            <a:endParaRPr lang="fr-MA" dirty="0"/>
          </a:p>
        </p:txBody>
      </p:sp>
    </p:spTree>
    <p:extLst>
      <p:ext uri="{BB962C8B-B14F-4D97-AF65-F5344CB8AC3E}">
        <p14:creationId xmlns:p14="http://schemas.microsoft.com/office/powerpoint/2010/main" val="1709044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MA"/>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MA" dirty="0"/>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B3C4BAD4-2689-466B-B9C9-7B93A1569176}" type="datetime1">
              <a:rPr lang="fr-MA" smtClean="0"/>
              <a:pPr/>
              <a:t>16/12/2021</a:t>
            </a:fld>
            <a:endParaRPr lang="fr-MA" dirty="0"/>
          </a:p>
        </p:txBody>
      </p:sp>
      <p:sp>
        <p:nvSpPr>
          <p:cNvPr id="6" name="Espace réservé du pied de page 5"/>
          <p:cNvSpPr>
            <a:spLocks noGrp="1"/>
          </p:cNvSpPr>
          <p:nvPr>
            <p:ph type="ftr" sz="quarter" idx="11"/>
          </p:nvPr>
        </p:nvSpPr>
        <p:spPr/>
        <p:txBody>
          <a:bodyPr/>
          <a:lstStyle/>
          <a:p>
            <a:endParaRPr lang="fr-MA" dirty="0"/>
          </a:p>
        </p:txBody>
      </p:sp>
      <p:sp>
        <p:nvSpPr>
          <p:cNvPr id="7" name="Espace réservé du numéro de diapositive 6"/>
          <p:cNvSpPr>
            <a:spLocks noGrp="1"/>
          </p:cNvSpPr>
          <p:nvPr>
            <p:ph type="sldNum" sz="quarter" idx="12"/>
          </p:nvPr>
        </p:nvSpPr>
        <p:spPr/>
        <p:txBody>
          <a:bodyPr/>
          <a:lstStyle/>
          <a:p>
            <a:fld id="{FD9CFB51-FD5D-4EBD-AA57-16F81F5D6BD6}" type="slidenum">
              <a:rPr lang="fr-MA" smtClean="0"/>
              <a:pPr/>
              <a:t>‹#›</a:t>
            </a:fld>
            <a:endParaRPr lang="fr-MA" dirty="0"/>
          </a:p>
        </p:txBody>
      </p:sp>
    </p:spTree>
    <p:extLst>
      <p:ext uri="{BB962C8B-B14F-4D97-AF65-F5344CB8AC3E}">
        <p14:creationId xmlns:p14="http://schemas.microsoft.com/office/powerpoint/2010/main" val="616555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MA"/>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MA"/>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D7FDA4-63E1-4BC3-8879-A5E894F27E1E}" type="datetime1">
              <a:rPr lang="fr-MA" smtClean="0"/>
              <a:pPr/>
              <a:t>16/12/2021</a:t>
            </a:fld>
            <a:endParaRPr lang="fr-MA" dirty="0"/>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MA" dirty="0"/>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9CFB51-FD5D-4EBD-AA57-16F81F5D6BD6}" type="slidenum">
              <a:rPr lang="fr-MA" smtClean="0"/>
              <a:pPr/>
              <a:t>‹#›</a:t>
            </a:fld>
            <a:endParaRPr lang="fr-MA" dirty="0"/>
          </a:p>
        </p:txBody>
      </p:sp>
    </p:spTree>
    <p:extLst>
      <p:ext uri="{BB962C8B-B14F-4D97-AF65-F5344CB8AC3E}">
        <p14:creationId xmlns:p14="http://schemas.microsoft.com/office/powerpoint/2010/main" val="20516259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2.xml"/><Relationship Id="rId6" Type="http://schemas.openxmlformats.org/officeDocument/2006/relationships/image" Target="../media/image5.gif"/><Relationship Id="rId5" Type="http://schemas.openxmlformats.org/officeDocument/2006/relationships/image" Target="../media/image4.jpeg"/><Relationship Id="rId4" Type="http://schemas.openxmlformats.org/officeDocument/2006/relationships/image" Target="../media/image3.gi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94327" y="2517501"/>
            <a:ext cx="10603346" cy="2763606"/>
          </a:xfrm>
        </p:spPr>
        <p:txBody>
          <a:bodyPr>
            <a:normAutofit fontScale="90000"/>
          </a:bodyPr>
          <a:lstStyle/>
          <a:p>
            <a:pPr>
              <a:lnSpc>
                <a:spcPct val="110000"/>
              </a:lnSpc>
            </a:pPr>
            <a:br>
              <a:rPr lang="en-US" sz="3200" dirty="0">
                <a:solidFill>
                  <a:schemeClr val="accent5">
                    <a:lumMod val="75000"/>
                  </a:schemeClr>
                </a:solidFill>
                <a:latin typeface="Arial Black" panose="020B0A04020102020204" pitchFamily="34" charset="0"/>
              </a:rPr>
            </a:br>
            <a:br>
              <a:rPr lang="en-US" sz="3200" dirty="0">
                <a:solidFill>
                  <a:schemeClr val="accent5">
                    <a:lumMod val="75000"/>
                  </a:schemeClr>
                </a:solidFill>
                <a:latin typeface="Arial Black" panose="020B0A04020102020204" pitchFamily="34" charset="0"/>
              </a:rPr>
            </a:br>
            <a:br>
              <a:rPr lang="en-US" sz="3200" dirty="0">
                <a:solidFill>
                  <a:schemeClr val="accent5">
                    <a:lumMod val="75000"/>
                  </a:schemeClr>
                </a:solidFill>
                <a:latin typeface="Arial Black" panose="020B0A04020102020204" pitchFamily="34" charset="0"/>
              </a:rPr>
            </a:br>
            <a:br>
              <a:rPr lang="en-US" sz="3200" dirty="0">
                <a:solidFill>
                  <a:schemeClr val="accent5">
                    <a:lumMod val="75000"/>
                  </a:schemeClr>
                </a:solidFill>
                <a:latin typeface="Arial Black" panose="020B0A04020102020204" pitchFamily="34" charset="0"/>
              </a:rPr>
            </a:br>
            <a:br>
              <a:rPr lang="en-US" sz="3200" dirty="0">
                <a:solidFill>
                  <a:schemeClr val="accent5">
                    <a:lumMod val="75000"/>
                  </a:schemeClr>
                </a:solidFill>
                <a:latin typeface="Arial Black" panose="020B0A04020102020204" pitchFamily="34" charset="0"/>
              </a:rPr>
            </a:br>
            <a:r>
              <a:rPr lang="en-US" sz="4000" dirty="0">
                <a:solidFill>
                  <a:srgbClr val="FF0000"/>
                </a:solidFill>
                <a:latin typeface="Arial Black" panose="020B0A04020102020204" pitchFamily="34" charset="0"/>
              </a:rPr>
              <a:t>“Economic ownership of non-financial assets related to sales, lease and equity financing which are legally owned by Islamic financial corporations”</a:t>
            </a:r>
            <a:br>
              <a:rPr lang="en-US" sz="4000" dirty="0">
                <a:solidFill>
                  <a:srgbClr val="FF0000"/>
                </a:solidFill>
                <a:latin typeface="Arial Black" panose="020B0A04020102020204" pitchFamily="34" charset="0"/>
              </a:rPr>
            </a:br>
            <a:endParaRPr lang="fr-MA" sz="3200" dirty="0">
              <a:solidFill>
                <a:schemeClr val="accent5">
                  <a:lumMod val="75000"/>
                </a:schemeClr>
              </a:solidFill>
              <a:latin typeface="Arial Black" panose="020B0A04020102020204" pitchFamily="34" charset="0"/>
            </a:endParaRPr>
          </a:p>
        </p:txBody>
      </p:sp>
      <p:sp>
        <p:nvSpPr>
          <p:cNvPr id="3" name="Sous-titre 2"/>
          <p:cNvSpPr>
            <a:spLocks noGrp="1"/>
          </p:cNvSpPr>
          <p:nvPr>
            <p:ph type="subTitle" idx="1"/>
          </p:nvPr>
        </p:nvSpPr>
        <p:spPr>
          <a:xfrm>
            <a:off x="1524000" y="6037710"/>
            <a:ext cx="9144000" cy="474301"/>
          </a:xfrm>
        </p:spPr>
        <p:txBody>
          <a:bodyPr>
            <a:noAutofit/>
          </a:bodyPr>
          <a:lstStyle/>
          <a:p>
            <a:r>
              <a:rPr lang="fr-MA" sz="3200" b="1" dirty="0">
                <a:solidFill>
                  <a:srgbClr val="4472C4"/>
                </a:solidFill>
              </a:rPr>
              <a:t>16 </a:t>
            </a:r>
            <a:r>
              <a:rPr lang="fr-MA" sz="3200" b="1" dirty="0" err="1">
                <a:solidFill>
                  <a:srgbClr val="4472C4"/>
                </a:solidFill>
              </a:rPr>
              <a:t>December</a:t>
            </a:r>
            <a:r>
              <a:rPr lang="fr-MA" sz="3200" b="1" dirty="0">
                <a:solidFill>
                  <a:srgbClr val="4472C4"/>
                </a:solidFill>
              </a:rPr>
              <a:t>, 2021</a:t>
            </a:r>
          </a:p>
        </p:txBody>
      </p:sp>
      <p:sp>
        <p:nvSpPr>
          <p:cNvPr id="6" name="Rectangle 5"/>
          <p:cNvSpPr/>
          <p:nvPr/>
        </p:nvSpPr>
        <p:spPr>
          <a:xfrm>
            <a:off x="2278288" y="586573"/>
            <a:ext cx="7635424" cy="923330"/>
          </a:xfrm>
          <a:prstGeom prst="rect">
            <a:avLst/>
          </a:prstGeom>
          <a:noFill/>
        </p:spPr>
        <p:txBody>
          <a:bodyPr wrap="none" lIns="91440" tIns="45720" rIns="91440" bIns="45720">
            <a:spAutoFit/>
          </a:bodyPr>
          <a:lstStyle/>
          <a:p>
            <a:pPr algn="ctr"/>
            <a:r>
              <a:rPr lang="en-US" sz="5400" b="1" cap="none" spc="0" dirty="0">
                <a:ln w="9525">
                  <a:solidFill>
                    <a:schemeClr val="bg1"/>
                  </a:solidFill>
                  <a:prstDash val="solid"/>
                </a:ln>
                <a:solidFill>
                  <a:srgbClr val="00B050"/>
                </a:solidFill>
                <a:effectLst>
                  <a:outerShdw blurRad="12700" dist="38100" dir="2700000" algn="tl" rotWithShape="0">
                    <a:schemeClr val="bg1">
                      <a:lumMod val="50000"/>
                    </a:schemeClr>
                  </a:outerShdw>
                </a:effectLst>
              </a:rPr>
              <a:t>Islamic Finance Task Team</a:t>
            </a:r>
          </a:p>
        </p:txBody>
      </p:sp>
      <p:sp>
        <p:nvSpPr>
          <p:cNvPr id="4" name="AutoShape 2" descr="BANGLADESH BANK LOGO VECTOR বাংলাদেশ ব্যাংক - Logo Bundle"/>
          <p:cNvSpPr>
            <a:spLocks noChangeAspect="1" noChangeArrowheads="1"/>
          </p:cNvSpPr>
          <p:nvPr/>
        </p:nvSpPr>
        <p:spPr bwMode="auto">
          <a:xfrm>
            <a:off x="0" y="-604477"/>
            <a:ext cx="2952750" cy="155257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955584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5C75AC-7D21-4FC5-B9B3-74419ED3AE8B}"/>
              </a:ext>
            </a:extLst>
          </p:cNvPr>
          <p:cNvSpPr>
            <a:spLocks noGrp="1"/>
          </p:cNvSpPr>
          <p:nvPr>
            <p:ph type="title"/>
          </p:nvPr>
        </p:nvSpPr>
        <p:spPr>
          <a:xfrm>
            <a:off x="764312" y="585199"/>
            <a:ext cx="10515600" cy="535531"/>
          </a:xfrm>
        </p:spPr>
        <p:txBody>
          <a:bodyPr vert="horz" lIns="91440" tIns="45720" rIns="91440" bIns="45720" rtlCol="0" anchor="ctr">
            <a:spAutoFit/>
          </a:bodyPr>
          <a:lstStyle/>
          <a:p>
            <a:r>
              <a:rPr lang="en-US" dirty="0">
                <a:solidFill>
                  <a:srgbClr val="C00000"/>
                </a:solidFill>
              </a:rPr>
              <a:t>Recommendations for Issue 3.1 &amp; 3.2</a:t>
            </a:r>
            <a:endParaRPr lang="fr-FR" dirty="0">
              <a:solidFill>
                <a:srgbClr val="C00000"/>
              </a:solidFill>
            </a:endParaRPr>
          </a:p>
        </p:txBody>
      </p:sp>
      <p:sp>
        <p:nvSpPr>
          <p:cNvPr id="3" name="Espace réservé du contenu 2">
            <a:extLst>
              <a:ext uri="{FF2B5EF4-FFF2-40B4-BE49-F238E27FC236}">
                <a16:creationId xmlns:a16="http://schemas.microsoft.com/office/drawing/2014/main" id="{B29761F2-0CC4-4778-9181-3DD90A347D15}"/>
              </a:ext>
            </a:extLst>
          </p:cNvPr>
          <p:cNvSpPr>
            <a:spLocks noGrp="1"/>
          </p:cNvSpPr>
          <p:nvPr>
            <p:ph idx="1"/>
          </p:nvPr>
        </p:nvSpPr>
        <p:spPr>
          <a:xfrm>
            <a:off x="534256" y="1249644"/>
            <a:ext cx="11034445" cy="5204703"/>
          </a:xfrm>
        </p:spPr>
        <p:txBody>
          <a:bodyPr>
            <a:normAutofit/>
          </a:bodyPr>
          <a:lstStyle/>
          <a:p>
            <a:pPr>
              <a:lnSpc>
                <a:spcPct val="100000"/>
              </a:lnSpc>
              <a:spcBef>
                <a:spcPts val="1200"/>
              </a:spcBef>
              <a:spcAft>
                <a:spcPts val="1200"/>
              </a:spcAft>
            </a:pPr>
            <a:r>
              <a:rPr lang="en-US" b="1" dirty="0">
                <a:solidFill>
                  <a:srgbClr val="C00000"/>
                </a:solidFill>
              </a:rPr>
              <a:t>3.1.5</a:t>
            </a:r>
            <a:r>
              <a:rPr lang="en-US" dirty="0"/>
              <a:t> The time of recording of the acquisition of the underlying non-financial assets is the moment when the ownership of these assets changes hands. When change of ownership is not obvious, the moment of entering in the books of the transaction partners may be a good indication and, failing that, the moment when physical possession and control is acquired.</a:t>
            </a:r>
          </a:p>
          <a:p>
            <a:pPr>
              <a:lnSpc>
                <a:spcPct val="100000"/>
              </a:lnSpc>
              <a:spcBef>
                <a:spcPts val="1200"/>
              </a:spcBef>
              <a:spcAft>
                <a:spcPts val="1200"/>
              </a:spcAft>
            </a:pPr>
            <a:r>
              <a:rPr lang="en-US" b="1" dirty="0">
                <a:solidFill>
                  <a:srgbClr val="C00000"/>
                </a:solidFill>
              </a:rPr>
              <a:t>3.2.1</a:t>
            </a:r>
            <a:r>
              <a:rPr lang="en-US" dirty="0"/>
              <a:t> The sub-task team recommends that the client will still be considered as the economic owner of the underlying nonfinancial assets as the default on payment is essentially a default on a financial payment. However, it may be possible for the Islamic financial corporation to confiscate the underlying assets, if feasible.</a:t>
            </a:r>
          </a:p>
        </p:txBody>
      </p:sp>
      <p:sp>
        <p:nvSpPr>
          <p:cNvPr id="4" name="Espace réservé du numéro de diapositive 3">
            <a:extLst>
              <a:ext uri="{FF2B5EF4-FFF2-40B4-BE49-F238E27FC236}">
                <a16:creationId xmlns:a16="http://schemas.microsoft.com/office/drawing/2014/main" id="{41A84541-69F8-4F61-B76F-EBE3C9A71A45}"/>
              </a:ext>
            </a:extLst>
          </p:cNvPr>
          <p:cNvSpPr>
            <a:spLocks noGrp="1"/>
          </p:cNvSpPr>
          <p:nvPr>
            <p:ph type="sldNum" sz="quarter" idx="12"/>
          </p:nvPr>
        </p:nvSpPr>
        <p:spPr/>
        <p:txBody>
          <a:bodyPr/>
          <a:lstStyle/>
          <a:p>
            <a:fld id="{FD9CFB51-FD5D-4EBD-AA57-16F81F5D6BD6}" type="slidenum">
              <a:rPr lang="fr-MA" smtClean="0"/>
              <a:pPr/>
              <a:t>10</a:t>
            </a:fld>
            <a:endParaRPr lang="fr-MA" dirty="0"/>
          </a:p>
        </p:txBody>
      </p:sp>
    </p:spTree>
    <p:extLst>
      <p:ext uri="{BB962C8B-B14F-4D97-AF65-F5344CB8AC3E}">
        <p14:creationId xmlns:p14="http://schemas.microsoft.com/office/powerpoint/2010/main" val="2152527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5C75AC-7D21-4FC5-B9B3-74419ED3AE8B}"/>
              </a:ext>
            </a:extLst>
          </p:cNvPr>
          <p:cNvSpPr>
            <a:spLocks noGrp="1"/>
          </p:cNvSpPr>
          <p:nvPr>
            <p:ph type="title"/>
          </p:nvPr>
        </p:nvSpPr>
        <p:spPr>
          <a:xfrm>
            <a:off x="752856" y="585199"/>
            <a:ext cx="10515600" cy="535531"/>
          </a:xfrm>
        </p:spPr>
        <p:txBody>
          <a:bodyPr vert="horz" lIns="91440" tIns="45720" rIns="91440" bIns="45720" rtlCol="0" anchor="ctr">
            <a:spAutoFit/>
          </a:bodyPr>
          <a:lstStyle/>
          <a:p>
            <a:r>
              <a:rPr lang="en-US" dirty="0">
                <a:solidFill>
                  <a:srgbClr val="B6109E"/>
                </a:solidFill>
              </a:rPr>
              <a:t>Questions for Consultation</a:t>
            </a:r>
            <a:endParaRPr lang="fr-FR" dirty="0">
              <a:solidFill>
                <a:srgbClr val="B6109E"/>
              </a:solidFill>
            </a:endParaRPr>
          </a:p>
        </p:txBody>
      </p:sp>
      <p:sp>
        <p:nvSpPr>
          <p:cNvPr id="3" name="Espace réservé du contenu 2">
            <a:extLst>
              <a:ext uri="{FF2B5EF4-FFF2-40B4-BE49-F238E27FC236}">
                <a16:creationId xmlns:a16="http://schemas.microsoft.com/office/drawing/2014/main" id="{B29761F2-0CC4-4778-9181-3DD90A347D15}"/>
              </a:ext>
            </a:extLst>
          </p:cNvPr>
          <p:cNvSpPr>
            <a:spLocks noGrp="1"/>
          </p:cNvSpPr>
          <p:nvPr>
            <p:ph idx="1"/>
          </p:nvPr>
        </p:nvSpPr>
        <p:spPr>
          <a:xfrm>
            <a:off x="534256" y="1249644"/>
            <a:ext cx="11034445" cy="5204703"/>
          </a:xfrm>
        </p:spPr>
        <p:txBody>
          <a:bodyPr>
            <a:normAutofit/>
          </a:bodyPr>
          <a:lstStyle/>
          <a:p>
            <a:pPr lvl="0"/>
            <a:r>
              <a:rPr lang="en-US" b="1" dirty="0">
                <a:solidFill>
                  <a:srgbClr val="FF0000"/>
                </a:solidFill>
              </a:rPr>
              <a:t>For issue 3.1, </a:t>
            </a:r>
            <a:r>
              <a:rPr lang="en-US" dirty="0"/>
              <a:t>Do you agree that Islamic financial corporations</a:t>
            </a:r>
          </a:p>
          <a:p>
            <a:pPr lvl="0">
              <a:buNone/>
            </a:pPr>
            <a:r>
              <a:rPr lang="en-US" dirty="0"/>
              <a:t>        a) Can set up separate institutional units which will then be the   </a:t>
            </a:r>
          </a:p>
          <a:p>
            <a:pPr lvl="0">
              <a:buNone/>
            </a:pPr>
            <a:r>
              <a:rPr lang="en-US" dirty="0"/>
              <a:t>             economic owners of the underlying non-financial assets for Islamic  </a:t>
            </a:r>
          </a:p>
          <a:p>
            <a:pPr lvl="0">
              <a:buNone/>
            </a:pPr>
            <a:r>
              <a:rPr lang="en-US" dirty="0"/>
              <a:t>             financial arrangement, and/or </a:t>
            </a:r>
          </a:p>
          <a:p>
            <a:pPr lvl="0">
              <a:buNone/>
            </a:pPr>
            <a:r>
              <a:rPr lang="en-US" dirty="0"/>
              <a:t>        b) Can facilitate transferring the economic ownership of these non- </a:t>
            </a:r>
          </a:p>
          <a:p>
            <a:pPr lvl="0">
              <a:buNone/>
            </a:pPr>
            <a:r>
              <a:rPr lang="en-US" dirty="0"/>
              <a:t>             financial assets from the sellers to clients?</a:t>
            </a:r>
          </a:p>
          <a:p>
            <a:pPr lvl="0">
              <a:buNone/>
            </a:pPr>
            <a:endParaRPr lang="en-US" dirty="0"/>
          </a:p>
          <a:p>
            <a:r>
              <a:rPr lang="en-US" b="1" dirty="0">
                <a:solidFill>
                  <a:srgbClr val="FF0000"/>
                </a:solidFill>
              </a:rPr>
              <a:t>For issue 3.2,</a:t>
            </a:r>
            <a:r>
              <a:rPr lang="en-US" dirty="0"/>
              <a:t> Do you agree that clients who default on payment for the underlying non-financial assets in </a:t>
            </a:r>
            <a:r>
              <a:rPr lang="en-US" dirty="0" err="1"/>
              <a:t>Murabaha</a:t>
            </a:r>
            <a:r>
              <a:rPr lang="en-US" dirty="0"/>
              <a:t> and </a:t>
            </a:r>
            <a:r>
              <a:rPr lang="en-US" dirty="0" err="1"/>
              <a:t>Bai</a:t>
            </a:r>
            <a:r>
              <a:rPr lang="en-US" dirty="0"/>
              <a:t> </a:t>
            </a:r>
            <a:r>
              <a:rPr lang="en-US" dirty="0" err="1"/>
              <a:t>Muajjal</a:t>
            </a:r>
            <a:r>
              <a:rPr lang="en-US" dirty="0"/>
              <a:t> are still the economic owners of these assets?</a:t>
            </a:r>
          </a:p>
          <a:p>
            <a:pPr lvl="0"/>
            <a:endParaRPr lang="en-US" dirty="0"/>
          </a:p>
        </p:txBody>
      </p:sp>
      <p:sp>
        <p:nvSpPr>
          <p:cNvPr id="4" name="Espace réservé du numéro de diapositive 3">
            <a:extLst>
              <a:ext uri="{FF2B5EF4-FFF2-40B4-BE49-F238E27FC236}">
                <a16:creationId xmlns:a16="http://schemas.microsoft.com/office/drawing/2014/main" id="{41A84541-69F8-4F61-B76F-EBE3C9A71A45}"/>
              </a:ext>
            </a:extLst>
          </p:cNvPr>
          <p:cNvSpPr>
            <a:spLocks noGrp="1"/>
          </p:cNvSpPr>
          <p:nvPr>
            <p:ph type="sldNum" sz="quarter" idx="12"/>
          </p:nvPr>
        </p:nvSpPr>
        <p:spPr/>
        <p:txBody>
          <a:bodyPr/>
          <a:lstStyle/>
          <a:p>
            <a:fld id="{FD9CFB51-FD5D-4EBD-AA57-16F81F5D6BD6}" type="slidenum">
              <a:rPr lang="fr-MA" smtClean="0"/>
              <a:pPr/>
              <a:t>11</a:t>
            </a:fld>
            <a:endParaRPr lang="fr-MA" dirty="0"/>
          </a:p>
        </p:txBody>
      </p:sp>
    </p:spTree>
    <p:extLst>
      <p:ext uri="{BB962C8B-B14F-4D97-AF65-F5344CB8AC3E}">
        <p14:creationId xmlns:p14="http://schemas.microsoft.com/office/powerpoint/2010/main" val="2152527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5C75AC-7D21-4FC5-B9B3-74419ED3AE8B}"/>
              </a:ext>
            </a:extLst>
          </p:cNvPr>
          <p:cNvSpPr>
            <a:spLocks noGrp="1"/>
          </p:cNvSpPr>
          <p:nvPr>
            <p:ph type="title"/>
          </p:nvPr>
        </p:nvSpPr>
        <p:spPr>
          <a:xfrm>
            <a:off x="575201" y="514831"/>
            <a:ext cx="10798834" cy="590931"/>
          </a:xfrm>
        </p:spPr>
        <p:txBody>
          <a:bodyPr vert="horz" wrap="square" lIns="91440" tIns="45720" rIns="91440" bIns="45720" rtlCol="0" anchor="ctr">
            <a:spAutoFit/>
          </a:bodyPr>
          <a:lstStyle/>
          <a:p>
            <a:r>
              <a:rPr lang="en-US" sz="3600" dirty="0"/>
              <a:t>Agenda of the Topic</a:t>
            </a:r>
            <a:endParaRPr lang="fr-FR" sz="3600" dirty="0">
              <a:solidFill>
                <a:srgbClr val="07BF14"/>
              </a:solidFill>
            </a:endParaRPr>
          </a:p>
        </p:txBody>
      </p:sp>
      <p:sp>
        <p:nvSpPr>
          <p:cNvPr id="3" name="Espace réservé du contenu 2">
            <a:extLst>
              <a:ext uri="{FF2B5EF4-FFF2-40B4-BE49-F238E27FC236}">
                <a16:creationId xmlns:a16="http://schemas.microsoft.com/office/drawing/2014/main" id="{B29761F2-0CC4-4778-9181-3DD90A347D15}"/>
              </a:ext>
            </a:extLst>
          </p:cNvPr>
          <p:cNvSpPr>
            <a:spLocks noGrp="1"/>
          </p:cNvSpPr>
          <p:nvPr>
            <p:ph idx="1"/>
          </p:nvPr>
        </p:nvSpPr>
        <p:spPr>
          <a:xfrm>
            <a:off x="1221643" y="1159315"/>
            <a:ext cx="6555375" cy="5266198"/>
          </a:xfrm>
        </p:spPr>
        <p:txBody>
          <a:bodyPr>
            <a:noAutofit/>
          </a:bodyPr>
          <a:lstStyle/>
          <a:p>
            <a:pPr lvl="0">
              <a:lnSpc>
                <a:spcPct val="150000"/>
              </a:lnSpc>
            </a:pPr>
            <a:r>
              <a:rPr lang="en-US" sz="3600" dirty="0"/>
              <a:t>Scope of the Research</a:t>
            </a:r>
          </a:p>
          <a:p>
            <a:pPr lvl="0">
              <a:lnSpc>
                <a:spcPct val="150000"/>
              </a:lnSpc>
            </a:pPr>
            <a:r>
              <a:rPr lang="en-US" sz="3600" dirty="0"/>
              <a:t>Structure of Islamic Finance</a:t>
            </a:r>
          </a:p>
          <a:p>
            <a:pPr lvl="0">
              <a:lnSpc>
                <a:spcPct val="150000"/>
              </a:lnSpc>
            </a:pPr>
            <a:r>
              <a:rPr lang="en-US" sz="3600" dirty="0"/>
              <a:t>Issues for Considerations</a:t>
            </a:r>
          </a:p>
          <a:p>
            <a:pPr lvl="0">
              <a:lnSpc>
                <a:spcPct val="150000"/>
              </a:lnSpc>
            </a:pPr>
            <a:r>
              <a:rPr lang="en-US" sz="3600" dirty="0"/>
              <a:t>Recommendatio</a:t>
            </a:r>
            <a:r>
              <a:rPr lang="en-US" sz="4000" dirty="0"/>
              <a:t>ns</a:t>
            </a:r>
          </a:p>
          <a:p>
            <a:pPr lvl="0">
              <a:lnSpc>
                <a:spcPct val="150000"/>
              </a:lnSpc>
            </a:pPr>
            <a:r>
              <a:rPr lang="en-US" sz="3600" dirty="0"/>
              <a:t>Questions for Consultation</a:t>
            </a:r>
          </a:p>
          <a:p>
            <a:pPr lvl="0">
              <a:lnSpc>
                <a:spcPct val="150000"/>
              </a:lnSpc>
            </a:pPr>
            <a:endParaRPr lang="en-US" sz="2000" dirty="0"/>
          </a:p>
        </p:txBody>
      </p:sp>
      <p:sp>
        <p:nvSpPr>
          <p:cNvPr id="4" name="Espace réservé du numéro de diapositive 3">
            <a:extLst>
              <a:ext uri="{FF2B5EF4-FFF2-40B4-BE49-F238E27FC236}">
                <a16:creationId xmlns:a16="http://schemas.microsoft.com/office/drawing/2014/main" id="{41A84541-69F8-4F61-B76F-EBE3C9A71A45}"/>
              </a:ext>
            </a:extLst>
          </p:cNvPr>
          <p:cNvSpPr>
            <a:spLocks noGrp="1"/>
          </p:cNvSpPr>
          <p:nvPr>
            <p:ph type="sldNum" sz="quarter" idx="12"/>
          </p:nvPr>
        </p:nvSpPr>
        <p:spPr/>
        <p:txBody>
          <a:bodyPr/>
          <a:lstStyle/>
          <a:p>
            <a:fld id="{FD9CFB51-FD5D-4EBD-AA57-16F81F5D6BD6}" type="slidenum">
              <a:rPr lang="fr-MA" smtClean="0"/>
              <a:pPr/>
              <a:t>2</a:t>
            </a:fld>
            <a:endParaRPr lang="fr-MA" dirty="0"/>
          </a:p>
        </p:txBody>
      </p:sp>
    </p:spTree>
    <p:extLst>
      <p:ext uri="{BB962C8B-B14F-4D97-AF65-F5344CB8AC3E}">
        <p14:creationId xmlns:p14="http://schemas.microsoft.com/office/powerpoint/2010/main" val="4141857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5C75AC-7D21-4FC5-B9B3-74419ED3AE8B}"/>
              </a:ext>
            </a:extLst>
          </p:cNvPr>
          <p:cNvSpPr>
            <a:spLocks noGrp="1"/>
          </p:cNvSpPr>
          <p:nvPr>
            <p:ph type="title"/>
          </p:nvPr>
        </p:nvSpPr>
        <p:spPr>
          <a:xfrm>
            <a:off x="564927" y="316500"/>
            <a:ext cx="10798834" cy="535531"/>
          </a:xfrm>
        </p:spPr>
        <p:txBody>
          <a:bodyPr vert="horz" wrap="square" lIns="91440" tIns="45720" rIns="91440" bIns="45720" rtlCol="0" anchor="ctr">
            <a:spAutoFit/>
          </a:bodyPr>
          <a:lstStyle/>
          <a:p>
            <a:r>
              <a:rPr lang="en-US" dirty="0"/>
              <a:t>Scope of the Research</a:t>
            </a:r>
            <a:endParaRPr lang="fr-FR" dirty="0">
              <a:solidFill>
                <a:srgbClr val="07BF14"/>
              </a:solidFill>
            </a:endParaRPr>
          </a:p>
        </p:txBody>
      </p:sp>
      <p:sp>
        <p:nvSpPr>
          <p:cNvPr id="3" name="Espace réservé du contenu 2">
            <a:extLst>
              <a:ext uri="{FF2B5EF4-FFF2-40B4-BE49-F238E27FC236}">
                <a16:creationId xmlns:a16="http://schemas.microsoft.com/office/drawing/2014/main" id="{B29761F2-0CC4-4778-9181-3DD90A347D15}"/>
              </a:ext>
            </a:extLst>
          </p:cNvPr>
          <p:cNvSpPr>
            <a:spLocks noGrp="1"/>
          </p:cNvSpPr>
          <p:nvPr>
            <p:ph idx="1"/>
          </p:nvPr>
        </p:nvSpPr>
        <p:spPr>
          <a:xfrm>
            <a:off x="564927" y="852031"/>
            <a:ext cx="11194490" cy="5733704"/>
          </a:xfrm>
        </p:spPr>
        <p:txBody>
          <a:bodyPr>
            <a:noAutofit/>
          </a:bodyPr>
          <a:lstStyle/>
          <a:p>
            <a:pPr lvl="0">
              <a:lnSpc>
                <a:spcPct val="150000"/>
              </a:lnSpc>
            </a:pPr>
            <a:r>
              <a:rPr lang="en-US" sz="3200" dirty="0"/>
              <a:t>The scope of the work of the sub-task team is to develop recommendations for determining the economic ownership of non-financial assets related to the sales, leasing and equity financing arrangements which are handled by Islamic financial corporations.</a:t>
            </a:r>
          </a:p>
          <a:p>
            <a:pPr lvl="0">
              <a:lnSpc>
                <a:spcPct val="150000"/>
              </a:lnSpc>
            </a:pPr>
            <a:r>
              <a:rPr lang="en-US" sz="3200" dirty="0"/>
              <a:t>The concept of economic ownership as articulated in the SNA and external sector statistics has been applied when developing these recommendations. </a:t>
            </a:r>
            <a:endParaRPr lang="en-US" dirty="0"/>
          </a:p>
        </p:txBody>
      </p:sp>
      <p:sp>
        <p:nvSpPr>
          <p:cNvPr id="4" name="Espace réservé du numéro de diapositive 3">
            <a:extLst>
              <a:ext uri="{FF2B5EF4-FFF2-40B4-BE49-F238E27FC236}">
                <a16:creationId xmlns:a16="http://schemas.microsoft.com/office/drawing/2014/main" id="{41A84541-69F8-4F61-B76F-EBE3C9A71A45}"/>
              </a:ext>
            </a:extLst>
          </p:cNvPr>
          <p:cNvSpPr>
            <a:spLocks noGrp="1"/>
          </p:cNvSpPr>
          <p:nvPr>
            <p:ph type="sldNum" sz="quarter" idx="12"/>
          </p:nvPr>
        </p:nvSpPr>
        <p:spPr/>
        <p:txBody>
          <a:bodyPr/>
          <a:lstStyle/>
          <a:p>
            <a:fld id="{FD9CFB51-FD5D-4EBD-AA57-16F81F5D6BD6}" type="slidenum">
              <a:rPr lang="fr-MA" smtClean="0"/>
              <a:pPr/>
              <a:t>3</a:t>
            </a:fld>
            <a:endParaRPr lang="fr-MA" dirty="0"/>
          </a:p>
        </p:txBody>
      </p:sp>
    </p:spTree>
    <p:extLst>
      <p:ext uri="{BB962C8B-B14F-4D97-AF65-F5344CB8AC3E}">
        <p14:creationId xmlns:p14="http://schemas.microsoft.com/office/powerpoint/2010/main" val="22775574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40229" y="6096001"/>
            <a:ext cx="2730137" cy="574766"/>
          </a:xfrm>
          <a:prstGeom prst="rect">
            <a:avLst/>
          </a:prstGeom>
          <a:blipFill>
            <a:blip r:embed="rId2"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t>Financial Assets/</a:t>
            </a:r>
            <a:r>
              <a:rPr lang="en-US" sz="2200" b="1" dirty="0" err="1"/>
              <a:t>Liab</a:t>
            </a:r>
            <a:endParaRPr lang="en-US" sz="2200" b="1" dirty="0"/>
          </a:p>
        </p:txBody>
      </p:sp>
      <p:sp>
        <p:nvSpPr>
          <p:cNvPr id="6" name="Rectangle 5"/>
          <p:cNvSpPr/>
          <p:nvPr/>
        </p:nvSpPr>
        <p:spPr>
          <a:xfrm>
            <a:off x="8625840" y="6117774"/>
            <a:ext cx="2730137" cy="574766"/>
          </a:xfrm>
          <a:prstGeom prst="rect">
            <a:avLst/>
          </a:prstGeom>
          <a:blipFill>
            <a:blip r:embed="rId3"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300" b="1" dirty="0"/>
              <a:t>Non-financial Assets</a:t>
            </a:r>
          </a:p>
        </p:txBody>
      </p:sp>
      <p:sp>
        <p:nvSpPr>
          <p:cNvPr id="7" name="Rectangle 6"/>
          <p:cNvSpPr/>
          <p:nvPr/>
        </p:nvSpPr>
        <p:spPr>
          <a:xfrm>
            <a:off x="775063" y="1140823"/>
            <a:ext cx="2730137" cy="574766"/>
          </a:xfrm>
          <a:prstGeom prst="rect">
            <a:avLst/>
          </a:prstGeom>
          <a:solidFill>
            <a:schemeClr val="accent2"/>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Funding</a:t>
            </a:r>
          </a:p>
        </p:txBody>
      </p:sp>
      <p:sp>
        <p:nvSpPr>
          <p:cNvPr id="8" name="Rectangle 7"/>
          <p:cNvSpPr/>
          <p:nvPr/>
        </p:nvSpPr>
        <p:spPr>
          <a:xfrm>
            <a:off x="8612777" y="1153883"/>
            <a:ext cx="2730137" cy="574766"/>
          </a:xfrm>
          <a:prstGeom prst="rect">
            <a:avLst/>
          </a:prstGeom>
          <a:solidFill>
            <a:srgbClr val="CC00CC"/>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Financing</a:t>
            </a:r>
          </a:p>
        </p:txBody>
      </p:sp>
      <p:sp>
        <p:nvSpPr>
          <p:cNvPr id="10" name="Rectangle 9"/>
          <p:cNvSpPr/>
          <p:nvPr/>
        </p:nvSpPr>
        <p:spPr>
          <a:xfrm>
            <a:off x="744583" y="2207624"/>
            <a:ext cx="2730137" cy="3278776"/>
          </a:xfrm>
          <a:prstGeom prst="rect">
            <a:avLst/>
          </a:prstGeom>
          <a:solidFill>
            <a:srgbClr val="1F15DD"/>
          </a:solidFill>
          <a:ln>
            <a:noFill/>
          </a:ln>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err="1"/>
              <a:t>Qard</a:t>
            </a:r>
            <a:r>
              <a:rPr lang="en-US" sz="2200" b="1" dirty="0"/>
              <a:t>, </a:t>
            </a:r>
            <a:r>
              <a:rPr lang="en-US" sz="2200" b="1" dirty="0" err="1"/>
              <a:t>Wadia</a:t>
            </a:r>
            <a:r>
              <a:rPr lang="en-US" sz="2200" b="1" dirty="0"/>
              <a:t>, </a:t>
            </a:r>
            <a:r>
              <a:rPr lang="en-US" sz="2200" b="1" dirty="0" err="1"/>
              <a:t>Amanah</a:t>
            </a:r>
            <a:endParaRPr lang="en-US" sz="2200" b="1" dirty="0"/>
          </a:p>
          <a:p>
            <a:pPr algn="ctr"/>
            <a:r>
              <a:rPr lang="en-US" sz="2200" b="1" dirty="0" err="1"/>
              <a:t>Mudaraba</a:t>
            </a:r>
            <a:endParaRPr lang="en-US" sz="2200" b="1" dirty="0"/>
          </a:p>
          <a:p>
            <a:pPr algn="ctr"/>
            <a:r>
              <a:rPr lang="en-US" sz="2200" b="1" dirty="0" err="1"/>
              <a:t>Qard</a:t>
            </a:r>
            <a:r>
              <a:rPr lang="en-US" sz="2200" b="1" dirty="0"/>
              <a:t> </a:t>
            </a:r>
            <a:r>
              <a:rPr lang="en-US" sz="2200" b="1" dirty="0" err="1"/>
              <a:t>Hasan</a:t>
            </a:r>
            <a:endParaRPr lang="en-US" sz="2200" b="1" dirty="0"/>
          </a:p>
          <a:p>
            <a:pPr algn="ctr"/>
            <a:r>
              <a:rPr lang="en-US" sz="2200" b="1" dirty="0"/>
              <a:t>Participation Term Certificates</a:t>
            </a:r>
          </a:p>
          <a:p>
            <a:pPr algn="ctr"/>
            <a:r>
              <a:rPr lang="en-US" sz="2200" b="1" dirty="0"/>
              <a:t>Profit and Loss Sharing Certificates</a:t>
            </a:r>
          </a:p>
          <a:p>
            <a:pPr algn="ctr"/>
            <a:r>
              <a:rPr lang="en-US" sz="2200" b="1" dirty="0" err="1"/>
              <a:t>Sukuk</a:t>
            </a:r>
            <a:endParaRPr lang="en-US" sz="2200" b="1" dirty="0"/>
          </a:p>
        </p:txBody>
      </p:sp>
      <p:sp>
        <p:nvSpPr>
          <p:cNvPr id="11" name="Rectangle 10"/>
          <p:cNvSpPr/>
          <p:nvPr/>
        </p:nvSpPr>
        <p:spPr>
          <a:xfrm>
            <a:off x="8608422" y="4885510"/>
            <a:ext cx="2730137" cy="640082"/>
          </a:xfrm>
          <a:prstGeom prst="rect">
            <a:avLst/>
          </a:prstGeom>
          <a:solidFill>
            <a:srgbClr val="1E9A44"/>
          </a:solidFill>
          <a:ln>
            <a:noFill/>
          </a:ln>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err="1"/>
              <a:t>Musharakah</a:t>
            </a:r>
            <a:endParaRPr lang="en-US" sz="2200" b="1" dirty="0"/>
          </a:p>
          <a:p>
            <a:pPr algn="ctr"/>
            <a:r>
              <a:rPr lang="en-US" sz="2200" b="1" dirty="0" err="1"/>
              <a:t>Mudarabah</a:t>
            </a:r>
            <a:endParaRPr lang="en-US" sz="2200" b="1" dirty="0"/>
          </a:p>
        </p:txBody>
      </p:sp>
      <p:sp>
        <p:nvSpPr>
          <p:cNvPr id="12" name="Rectangle 11"/>
          <p:cNvSpPr/>
          <p:nvPr/>
        </p:nvSpPr>
        <p:spPr>
          <a:xfrm>
            <a:off x="8577944" y="2286001"/>
            <a:ext cx="2730137" cy="1672047"/>
          </a:xfrm>
          <a:prstGeom prst="rect">
            <a:avLst/>
          </a:prstGeom>
          <a:solidFill>
            <a:srgbClr val="FF0000"/>
          </a:solidFill>
          <a:ln>
            <a:noFill/>
          </a:ln>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err="1"/>
              <a:t>Murabaha</a:t>
            </a:r>
            <a:endParaRPr lang="en-US" sz="2200" b="1" dirty="0"/>
          </a:p>
          <a:p>
            <a:pPr algn="ctr"/>
            <a:r>
              <a:rPr lang="en-US" sz="2200" b="1" dirty="0" err="1"/>
              <a:t>Bai</a:t>
            </a:r>
            <a:r>
              <a:rPr lang="en-US" sz="2200" b="1" dirty="0"/>
              <a:t> </a:t>
            </a:r>
            <a:r>
              <a:rPr lang="en-US" sz="2200" b="1" dirty="0" err="1"/>
              <a:t>Muazzal</a:t>
            </a:r>
            <a:endParaRPr lang="en-US" sz="2200" b="1" dirty="0"/>
          </a:p>
          <a:p>
            <a:pPr algn="ctr"/>
            <a:r>
              <a:rPr lang="en-US" sz="2200" b="1" dirty="0" err="1"/>
              <a:t>Bai</a:t>
            </a:r>
            <a:r>
              <a:rPr lang="en-US" sz="2200" b="1" dirty="0"/>
              <a:t> Salam</a:t>
            </a:r>
          </a:p>
          <a:p>
            <a:pPr algn="ctr"/>
            <a:r>
              <a:rPr lang="en-US" sz="2200" b="1" dirty="0" err="1"/>
              <a:t>Istisna</a:t>
            </a:r>
            <a:endParaRPr lang="en-US" sz="2200" b="1" dirty="0"/>
          </a:p>
          <a:p>
            <a:pPr algn="ctr"/>
            <a:r>
              <a:rPr lang="en-US" sz="2200" b="1" dirty="0" err="1"/>
              <a:t>Tawarruq</a:t>
            </a:r>
            <a:endParaRPr lang="en-US" sz="2200" b="1" dirty="0"/>
          </a:p>
        </p:txBody>
      </p:sp>
      <p:sp>
        <p:nvSpPr>
          <p:cNvPr id="15" name="Rectangle 14"/>
          <p:cNvSpPr/>
          <p:nvPr/>
        </p:nvSpPr>
        <p:spPr>
          <a:xfrm>
            <a:off x="8608423" y="4101739"/>
            <a:ext cx="2730137" cy="574766"/>
          </a:xfrm>
          <a:prstGeom prst="rect">
            <a:avLst/>
          </a:prstGeom>
          <a:solidFill>
            <a:srgbClr val="1F15DD"/>
          </a:solidFill>
          <a:ln>
            <a:noFill/>
          </a:ln>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err="1"/>
              <a:t>Ijara</a:t>
            </a:r>
            <a:r>
              <a:rPr lang="en-US" sz="2200" b="1" dirty="0"/>
              <a:t>/HPSM</a:t>
            </a:r>
          </a:p>
        </p:txBody>
      </p:sp>
      <p:sp>
        <p:nvSpPr>
          <p:cNvPr id="24" name="Rectangle 23"/>
          <p:cNvSpPr/>
          <p:nvPr/>
        </p:nvSpPr>
        <p:spPr>
          <a:xfrm>
            <a:off x="2952207" y="274320"/>
            <a:ext cx="6217920" cy="574766"/>
          </a:xfrm>
          <a:prstGeom prst="rect">
            <a:avLst/>
          </a:prstGeom>
          <a:solidFill>
            <a:schemeClr val="accent2">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Instruments of Islamic Finance</a:t>
            </a:r>
          </a:p>
        </p:txBody>
      </p:sp>
      <p:cxnSp>
        <p:nvCxnSpPr>
          <p:cNvPr id="28" name="Straight Connector 27"/>
          <p:cNvCxnSpPr>
            <a:stCxn id="24" idx="1"/>
          </p:cNvCxnSpPr>
          <p:nvPr/>
        </p:nvCxnSpPr>
        <p:spPr>
          <a:xfrm flipH="1">
            <a:off x="2090057" y="561703"/>
            <a:ext cx="862150"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2103120" y="561703"/>
            <a:ext cx="0" cy="509451"/>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H="1">
            <a:off x="9178838" y="583475"/>
            <a:ext cx="862150"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10027924" y="596537"/>
            <a:ext cx="0" cy="509451"/>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3" name="Isosceles Triangle 32"/>
          <p:cNvSpPr/>
          <p:nvPr/>
        </p:nvSpPr>
        <p:spPr>
          <a:xfrm rot="10800000">
            <a:off x="1881050" y="1750423"/>
            <a:ext cx="470263" cy="418011"/>
          </a:xfrm>
          <a:prstGeom prst="triangle">
            <a:avLst/>
          </a:prstGeom>
          <a:solidFill>
            <a:schemeClr val="accent2"/>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Isosceles Triangle 33"/>
          <p:cNvSpPr/>
          <p:nvPr/>
        </p:nvSpPr>
        <p:spPr>
          <a:xfrm rot="10800000">
            <a:off x="9818914" y="1772194"/>
            <a:ext cx="470263" cy="418011"/>
          </a:xfrm>
          <a:prstGeom prst="triangle">
            <a:avLst/>
          </a:prstGeom>
          <a:solidFill>
            <a:srgbClr val="CC00CC"/>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Isosceles Triangle 45"/>
          <p:cNvSpPr/>
          <p:nvPr/>
        </p:nvSpPr>
        <p:spPr>
          <a:xfrm>
            <a:off x="1867989" y="5577840"/>
            <a:ext cx="483325" cy="404949"/>
          </a:xfrm>
          <a:prstGeom prst="triangle">
            <a:avLst/>
          </a:prstGeom>
          <a:blipFill>
            <a:blip r:embed="rId2"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Isosceles Triangle 46"/>
          <p:cNvSpPr/>
          <p:nvPr/>
        </p:nvSpPr>
        <p:spPr>
          <a:xfrm>
            <a:off x="9740537" y="5603966"/>
            <a:ext cx="483325" cy="400595"/>
          </a:xfrm>
          <a:prstGeom prst="triangle">
            <a:avLst/>
          </a:prstGeom>
          <a:blipFill>
            <a:blip r:embed="rId3"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5" name="Rectangle 194"/>
          <p:cNvSpPr/>
          <p:nvPr/>
        </p:nvSpPr>
        <p:spPr>
          <a:xfrm>
            <a:off x="4493622" y="1149531"/>
            <a:ext cx="3069771" cy="600892"/>
          </a:xfrm>
          <a:prstGeom prst="rect">
            <a:avLst/>
          </a:prstGeom>
          <a:gradFill>
            <a:gsLst>
              <a:gs pos="0">
                <a:srgbClr val="000082"/>
              </a:gs>
              <a:gs pos="30000">
                <a:srgbClr val="66008F"/>
              </a:gs>
              <a:gs pos="64999">
                <a:srgbClr val="BA0066"/>
              </a:gs>
              <a:gs pos="89999">
                <a:srgbClr val="FF0000"/>
              </a:gs>
              <a:gs pos="100000">
                <a:srgbClr val="FF8200"/>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Economic Ownership</a:t>
            </a:r>
          </a:p>
        </p:txBody>
      </p:sp>
      <p:sp>
        <p:nvSpPr>
          <p:cNvPr id="196" name="Snip Same Side Corner Rectangle 195"/>
          <p:cNvSpPr/>
          <p:nvPr/>
        </p:nvSpPr>
        <p:spPr>
          <a:xfrm>
            <a:off x="4493623" y="1802674"/>
            <a:ext cx="992777" cy="535577"/>
          </a:xfrm>
          <a:prstGeom prst="snip2SameRect">
            <a:avLst/>
          </a:prstGeom>
          <a:solidFill>
            <a:srgbClr val="FF0000"/>
          </a:solidFill>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Sales</a:t>
            </a:r>
          </a:p>
        </p:txBody>
      </p:sp>
      <p:sp>
        <p:nvSpPr>
          <p:cNvPr id="197" name="Snip Same Side Corner Rectangle 196"/>
          <p:cNvSpPr/>
          <p:nvPr/>
        </p:nvSpPr>
        <p:spPr>
          <a:xfrm>
            <a:off x="5521235" y="1798319"/>
            <a:ext cx="1036319" cy="552995"/>
          </a:xfrm>
          <a:prstGeom prst="snip2SameRect">
            <a:avLst/>
          </a:prstGeom>
          <a:solidFill>
            <a:srgbClr val="1F15DD"/>
          </a:solidFill>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Leases</a:t>
            </a:r>
          </a:p>
        </p:txBody>
      </p:sp>
      <p:sp>
        <p:nvSpPr>
          <p:cNvPr id="198" name="Snip Same Side Corner Rectangle 197"/>
          <p:cNvSpPr/>
          <p:nvPr/>
        </p:nvSpPr>
        <p:spPr>
          <a:xfrm>
            <a:off x="6588036" y="1807028"/>
            <a:ext cx="988422" cy="531223"/>
          </a:xfrm>
          <a:prstGeom prst="snip2SameRect">
            <a:avLst/>
          </a:prstGeom>
          <a:solidFill>
            <a:srgbClr val="1E9A44"/>
          </a:solidFill>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Equity</a:t>
            </a:r>
          </a:p>
        </p:txBody>
      </p:sp>
      <p:cxnSp>
        <p:nvCxnSpPr>
          <p:cNvPr id="200" name="Straight Arrow Connector 199"/>
          <p:cNvCxnSpPr>
            <a:stCxn id="196" idx="1"/>
          </p:cNvCxnSpPr>
          <p:nvPr/>
        </p:nvCxnSpPr>
        <p:spPr>
          <a:xfrm flipH="1">
            <a:off x="4075611" y="2338251"/>
            <a:ext cx="914401" cy="3788229"/>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01" name="Straight Arrow Connector 200"/>
          <p:cNvCxnSpPr>
            <a:stCxn id="196" idx="1"/>
          </p:cNvCxnSpPr>
          <p:nvPr/>
        </p:nvCxnSpPr>
        <p:spPr>
          <a:xfrm>
            <a:off x="4990012" y="2338251"/>
            <a:ext cx="692331" cy="3735978"/>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02" name="Straight Arrow Connector 201"/>
          <p:cNvCxnSpPr>
            <a:stCxn id="196" idx="1"/>
          </p:cNvCxnSpPr>
          <p:nvPr/>
        </p:nvCxnSpPr>
        <p:spPr>
          <a:xfrm>
            <a:off x="4990012" y="2338251"/>
            <a:ext cx="2719252" cy="3744688"/>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08" name="Straight Arrow Connector 207"/>
          <p:cNvCxnSpPr/>
          <p:nvPr/>
        </p:nvCxnSpPr>
        <p:spPr>
          <a:xfrm flipH="1">
            <a:off x="4846320" y="2333896"/>
            <a:ext cx="2177145" cy="3779521"/>
          </a:xfrm>
          <a:prstGeom prst="straightConnector1">
            <a:avLst/>
          </a:prstGeom>
          <a:ln w="57150">
            <a:solidFill>
              <a:srgbClr val="1E9A44"/>
            </a:solidFill>
            <a:tailEnd type="arrow"/>
          </a:ln>
        </p:spPr>
        <p:style>
          <a:lnRef idx="1">
            <a:schemeClr val="accent1"/>
          </a:lnRef>
          <a:fillRef idx="0">
            <a:schemeClr val="accent1"/>
          </a:fillRef>
          <a:effectRef idx="0">
            <a:schemeClr val="accent1"/>
          </a:effectRef>
          <a:fontRef idx="minor">
            <a:schemeClr val="tx1"/>
          </a:fontRef>
        </p:style>
      </p:cxnSp>
      <p:cxnSp>
        <p:nvCxnSpPr>
          <p:cNvPr id="210" name="Straight Arrow Connector 209"/>
          <p:cNvCxnSpPr>
            <a:stCxn id="198" idx="1"/>
          </p:cNvCxnSpPr>
          <p:nvPr/>
        </p:nvCxnSpPr>
        <p:spPr>
          <a:xfrm flipH="1">
            <a:off x="6413863" y="2338251"/>
            <a:ext cx="668384" cy="3709852"/>
          </a:xfrm>
          <a:prstGeom prst="straightConnector1">
            <a:avLst/>
          </a:prstGeom>
          <a:ln w="57150">
            <a:solidFill>
              <a:srgbClr val="1E9A44"/>
            </a:solidFill>
            <a:tailEnd type="arrow"/>
          </a:ln>
        </p:spPr>
        <p:style>
          <a:lnRef idx="1">
            <a:schemeClr val="accent1"/>
          </a:lnRef>
          <a:fillRef idx="0">
            <a:schemeClr val="accent1"/>
          </a:fillRef>
          <a:effectRef idx="0">
            <a:schemeClr val="accent1"/>
          </a:effectRef>
          <a:fontRef idx="minor">
            <a:schemeClr val="tx1"/>
          </a:fontRef>
        </p:style>
      </p:cxnSp>
      <p:cxnSp>
        <p:nvCxnSpPr>
          <p:cNvPr id="213" name="Straight Arrow Connector 212"/>
          <p:cNvCxnSpPr>
            <a:stCxn id="197" idx="1"/>
          </p:cNvCxnSpPr>
          <p:nvPr/>
        </p:nvCxnSpPr>
        <p:spPr>
          <a:xfrm flipH="1">
            <a:off x="4441373" y="2351314"/>
            <a:ext cx="1598022" cy="3735977"/>
          </a:xfrm>
          <a:prstGeom prst="straightConnector1">
            <a:avLst/>
          </a:prstGeom>
          <a:ln w="57150">
            <a:solidFill>
              <a:srgbClr val="1F15DD"/>
            </a:solidFill>
            <a:tailEnd type="arrow"/>
          </a:ln>
        </p:spPr>
        <p:style>
          <a:lnRef idx="1">
            <a:schemeClr val="accent1"/>
          </a:lnRef>
          <a:fillRef idx="0">
            <a:schemeClr val="accent1"/>
          </a:fillRef>
          <a:effectRef idx="0">
            <a:schemeClr val="accent1"/>
          </a:effectRef>
          <a:fontRef idx="minor">
            <a:schemeClr val="tx1"/>
          </a:fontRef>
        </p:style>
      </p:cxnSp>
      <p:cxnSp>
        <p:nvCxnSpPr>
          <p:cNvPr id="215" name="Straight Arrow Connector 214"/>
          <p:cNvCxnSpPr/>
          <p:nvPr/>
        </p:nvCxnSpPr>
        <p:spPr>
          <a:xfrm>
            <a:off x="6069875" y="2333897"/>
            <a:ext cx="17416" cy="3714206"/>
          </a:xfrm>
          <a:prstGeom prst="straightConnector1">
            <a:avLst/>
          </a:prstGeom>
          <a:ln w="57150">
            <a:solidFill>
              <a:srgbClr val="1F15DD"/>
            </a:solidFill>
            <a:tailEnd type="arrow"/>
          </a:ln>
        </p:spPr>
        <p:style>
          <a:lnRef idx="1">
            <a:schemeClr val="accent1"/>
          </a:lnRef>
          <a:fillRef idx="0">
            <a:schemeClr val="accent1"/>
          </a:fillRef>
          <a:effectRef idx="0">
            <a:schemeClr val="accent1"/>
          </a:effectRef>
          <a:fontRef idx="minor">
            <a:schemeClr val="tx1"/>
          </a:fontRef>
        </p:style>
      </p:cxnSp>
      <p:sp>
        <p:nvSpPr>
          <p:cNvPr id="228" name="Pentagon 227"/>
          <p:cNvSpPr/>
          <p:nvPr/>
        </p:nvSpPr>
        <p:spPr>
          <a:xfrm>
            <a:off x="7511144" y="2847703"/>
            <a:ext cx="1071154" cy="587828"/>
          </a:xfrm>
          <a:prstGeom prst="homePlate">
            <a:avLst/>
          </a:prstGeom>
          <a:solidFill>
            <a:srgbClr val="FF0000"/>
          </a:solidFill>
          <a:ln>
            <a:noFill/>
          </a:ln>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Sales</a:t>
            </a:r>
          </a:p>
        </p:txBody>
      </p:sp>
      <p:sp>
        <p:nvSpPr>
          <p:cNvPr id="229" name="Pentagon 228"/>
          <p:cNvSpPr/>
          <p:nvPr/>
        </p:nvSpPr>
        <p:spPr>
          <a:xfrm>
            <a:off x="7498080" y="4084320"/>
            <a:ext cx="1079863" cy="587828"/>
          </a:xfrm>
          <a:prstGeom prst="homePlate">
            <a:avLst/>
          </a:prstGeom>
          <a:solidFill>
            <a:srgbClr val="1F15DD"/>
          </a:solidFill>
          <a:ln>
            <a:noFill/>
          </a:ln>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Leases</a:t>
            </a:r>
          </a:p>
        </p:txBody>
      </p:sp>
      <p:sp>
        <p:nvSpPr>
          <p:cNvPr id="230" name="Pentagon 229"/>
          <p:cNvSpPr/>
          <p:nvPr/>
        </p:nvSpPr>
        <p:spPr>
          <a:xfrm>
            <a:off x="7511143" y="4863738"/>
            <a:ext cx="1088571" cy="587828"/>
          </a:xfrm>
          <a:prstGeom prst="homePlate">
            <a:avLst/>
          </a:prstGeom>
          <a:solidFill>
            <a:srgbClr val="1E9A44"/>
          </a:solidFill>
          <a:ln>
            <a:noFill/>
          </a:ln>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Equity</a:t>
            </a:r>
          </a:p>
        </p:txBody>
      </p:sp>
      <p:pic>
        <p:nvPicPr>
          <p:cNvPr id="19458" name="Picture 2" descr="Picture Frames Animated Gif Clipart"/>
          <p:cNvPicPr>
            <a:picLocks noChangeAspect="1" noChangeArrowheads="1"/>
          </p:cNvPicPr>
          <p:nvPr/>
        </p:nvPicPr>
        <p:blipFill>
          <a:blip r:embed="rId4" cstate="print"/>
          <a:srcRect/>
          <a:stretch>
            <a:fillRect/>
          </a:stretch>
        </p:blipFill>
        <p:spPr bwMode="auto">
          <a:xfrm>
            <a:off x="8528867" y="6078128"/>
            <a:ext cx="2953384" cy="623117"/>
          </a:xfrm>
          <a:prstGeom prst="rect">
            <a:avLst/>
          </a:prstGeom>
          <a:noFill/>
        </p:spPr>
      </p:pic>
      <p:sp>
        <p:nvSpPr>
          <p:cNvPr id="41" name="Rectangle 40"/>
          <p:cNvSpPr/>
          <p:nvPr/>
        </p:nvSpPr>
        <p:spPr>
          <a:xfrm>
            <a:off x="3840480" y="6113417"/>
            <a:ext cx="1280160" cy="561703"/>
          </a:xfrm>
          <a:prstGeom prst="rect">
            <a:avLst/>
          </a:prstGeom>
          <a:blipFill>
            <a:blip r:embed="rId5"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Client</a:t>
            </a:r>
          </a:p>
        </p:txBody>
      </p:sp>
      <p:sp>
        <p:nvSpPr>
          <p:cNvPr id="42" name="Rectangle 41"/>
          <p:cNvSpPr/>
          <p:nvPr/>
        </p:nvSpPr>
        <p:spPr>
          <a:xfrm>
            <a:off x="7036525" y="6069874"/>
            <a:ext cx="1280160" cy="561703"/>
          </a:xfrm>
          <a:prstGeom prst="rect">
            <a:avLst/>
          </a:prstGeom>
          <a:blipFill>
            <a:blip r:embed="rId5"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Market</a:t>
            </a:r>
          </a:p>
        </p:txBody>
      </p:sp>
      <p:pic>
        <p:nvPicPr>
          <p:cNvPr id="39" name="Picture 2" descr="Picture Frames Animated Gif Clipart"/>
          <p:cNvPicPr>
            <a:picLocks noChangeAspect="1" noChangeArrowheads="1"/>
          </p:cNvPicPr>
          <p:nvPr/>
        </p:nvPicPr>
        <p:blipFill>
          <a:blip r:embed="rId4" cstate="print"/>
          <a:srcRect/>
          <a:stretch>
            <a:fillRect/>
          </a:stretch>
        </p:blipFill>
        <p:spPr bwMode="auto">
          <a:xfrm>
            <a:off x="4422775" y="1136014"/>
            <a:ext cx="3310436" cy="623117"/>
          </a:xfrm>
          <a:prstGeom prst="rect">
            <a:avLst/>
          </a:prstGeom>
          <a:noFill/>
        </p:spPr>
      </p:pic>
      <p:pic>
        <p:nvPicPr>
          <p:cNvPr id="40" name="Picture 2" descr="Picture Frames Animated Gif Clipart"/>
          <p:cNvPicPr>
            <a:picLocks noChangeAspect="1" noChangeArrowheads="1"/>
          </p:cNvPicPr>
          <p:nvPr/>
        </p:nvPicPr>
        <p:blipFill>
          <a:blip r:embed="rId6" cstate="print"/>
          <a:srcRect/>
          <a:stretch>
            <a:fillRect/>
          </a:stretch>
        </p:blipFill>
        <p:spPr bwMode="auto">
          <a:xfrm>
            <a:off x="5355770" y="6073775"/>
            <a:ext cx="1436914" cy="623117"/>
          </a:xfrm>
          <a:prstGeom prst="rect">
            <a:avLst/>
          </a:prstGeom>
          <a:noFill/>
        </p:spPr>
      </p:pic>
      <p:sp>
        <p:nvSpPr>
          <p:cNvPr id="44" name="Rectangle 43"/>
          <p:cNvSpPr/>
          <p:nvPr/>
        </p:nvSpPr>
        <p:spPr>
          <a:xfrm>
            <a:off x="5460275" y="6139542"/>
            <a:ext cx="1227908" cy="522515"/>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FF0000"/>
                </a:solidFill>
              </a:rPr>
              <a:t>IFI</a:t>
            </a:r>
          </a:p>
        </p:txBody>
      </p:sp>
      <p:sp>
        <p:nvSpPr>
          <p:cNvPr id="49" name="Up Arrow Callout 48"/>
          <p:cNvSpPr/>
          <p:nvPr/>
        </p:nvSpPr>
        <p:spPr>
          <a:xfrm rot="16200000">
            <a:off x="3122024" y="3566160"/>
            <a:ext cx="1410788" cy="627017"/>
          </a:xfrm>
          <a:prstGeom prst="upArrowCallout">
            <a:avLst/>
          </a:prstGeom>
          <a:solidFill>
            <a:srgbClr val="1F15DD"/>
          </a:solidFill>
          <a:ln>
            <a:noFill/>
          </a:ln>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Deposits</a:t>
            </a:r>
          </a:p>
        </p:txBody>
      </p:sp>
    </p:spTree>
    <p:extLst>
      <p:ext uri="{BB962C8B-B14F-4D97-AF65-F5344CB8AC3E}">
        <p14:creationId xmlns:p14="http://schemas.microsoft.com/office/powerpoint/2010/main" val="2465414692"/>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5C75AC-7D21-4FC5-B9B3-74419ED3AE8B}"/>
              </a:ext>
            </a:extLst>
          </p:cNvPr>
          <p:cNvSpPr>
            <a:spLocks noGrp="1"/>
          </p:cNvSpPr>
          <p:nvPr>
            <p:ph type="title"/>
          </p:nvPr>
        </p:nvSpPr>
        <p:spPr>
          <a:xfrm>
            <a:off x="855322" y="317345"/>
            <a:ext cx="10515600" cy="535531"/>
          </a:xfrm>
        </p:spPr>
        <p:txBody>
          <a:bodyPr vert="horz" lIns="91440" tIns="45720" rIns="91440" bIns="45720" rtlCol="0" anchor="ctr">
            <a:spAutoFit/>
          </a:bodyPr>
          <a:lstStyle/>
          <a:p>
            <a:r>
              <a:rPr lang="en-US" dirty="0">
                <a:solidFill>
                  <a:srgbClr val="C00000"/>
                </a:solidFill>
              </a:rPr>
              <a:t>Issues for Considerations</a:t>
            </a:r>
            <a:endParaRPr lang="fr-FR" dirty="0">
              <a:solidFill>
                <a:srgbClr val="C00000"/>
              </a:solidFill>
            </a:endParaRPr>
          </a:p>
        </p:txBody>
      </p:sp>
      <p:sp>
        <p:nvSpPr>
          <p:cNvPr id="3" name="Espace réservé du contenu 2">
            <a:extLst>
              <a:ext uri="{FF2B5EF4-FFF2-40B4-BE49-F238E27FC236}">
                <a16:creationId xmlns:a16="http://schemas.microsoft.com/office/drawing/2014/main" id="{B29761F2-0CC4-4778-9181-3DD90A347D15}"/>
              </a:ext>
            </a:extLst>
          </p:cNvPr>
          <p:cNvSpPr>
            <a:spLocks noGrp="1"/>
          </p:cNvSpPr>
          <p:nvPr>
            <p:ph idx="1"/>
          </p:nvPr>
        </p:nvSpPr>
        <p:spPr>
          <a:xfrm>
            <a:off x="636996" y="1334209"/>
            <a:ext cx="10952251" cy="5204703"/>
          </a:xfrm>
        </p:spPr>
        <p:txBody>
          <a:bodyPr>
            <a:normAutofit fontScale="92500" lnSpcReduction="10000"/>
          </a:bodyPr>
          <a:lstStyle/>
          <a:p>
            <a:pPr>
              <a:lnSpc>
                <a:spcPct val="100000"/>
              </a:lnSpc>
              <a:spcBef>
                <a:spcPts val="1200"/>
              </a:spcBef>
              <a:spcAft>
                <a:spcPts val="1200"/>
              </a:spcAft>
            </a:pPr>
            <a:r>
              <a:rPr lang="en-US" sz="3800" dirty="0"/>
              <a:t>Economic ownership of any non-financial assets and changes in economic ownership are fundamental to the compilation of the macro-economic statistics. </a:t>
            </a:r>
          </a:p>
          <a:p>
            <a:pPr>
              <a:lnSpc>
                <a:spcPct val="100000"/>
              </a:lnSpc>
              <a:spcBef>
                <a:spcPts val="1200"/>
              </a:spcBef>
              <a:spcAft>
                <a:spcPts val="1200"/>
              </a:spcAft>
            </a:pPr>
            <a:r>
              <a:rPr lang="en-US" sz="3800" dirty="0"/>
              <a:t>Given that Islamic financial standards recommend recording non-financial assets on the balance sheets of Islamic financial corporations, there is also need to determine the economic ownership of these non-financial assets when clients default on the payment on them in financing arrangements such as </a:t>
            </a:r>
            <a:r>
              <a:rPr lang="en-US" sz="3800" dirty="0" err="1"/>
              <a:t>Murabaha</a:t>
            </a:r>
            <a:r>
              <a:rPr lang="en-US" sz="3800" dirty="0"/>
              <a:t> and Bai </a:t>
            </a:r>
            <a:r>
              <a:rPr lang="en-US" sz="3800" dirty="0" err="1"/>
              <a:t>Muajjal</a:t>
            </a:r>
            <a:endParaRPr lang="en-US" sz="3800" dirty="0"/>
          </a:p>
          <a:p>
            <a:pPr>
              <a:lnSpc>
                <a:spcPct val="100000"/>
              </a:lnSpc>
              <a:spcBef>
                <a:spcPts val="1200"/>
              </a:spcBef>
              <a:spcAft>
                <a:spcPts val="1200"/>
              </a:spcAft>
            </a:pPr>
            <a:endParaRPr lang="en-US" sz="3200" dirty="0"/>
          </a:p>
        </p:txBody>
      </p:sp>
      <p:sp>
        <p:nvSpPr>
          <p:cNvPr id="4" name="Espace réservé du numéro de diapositive 3">
            <a:extLst>
              <a:ext uri="{FF2B5EF4-FFF2-40B4-BE49-F238E27FC236}">
                <a16:creationId xmlns:a16="http://schemas.microsoft.com/office/drawing/2014/main" id="{41A84541-69F8-4F61-B76F-EBE3C9A71A45}"/>
              </a:ext>
            </a:extLst>
          </p:cNvPr>
          <p:cNvSpPr>
            <a:spLocks noGrp="1"/>
          </p:cNvSpPr>
          <p:nvPr>
            <p:ph type="sldNum" sz="quarter" idx="12"/>
          </p:nvPr>
        </p:nvSpPr>
        <p:spPr/>
        <p:txBody>
          <a:bodyPr/>
          <a:lstStyle/>
          <a:p>
            <a:fld id="{FD9CFB51-FD5D-4EBD-AA57-16F81F5D6BD6}" type="slidenum">
              <a:rPr lang="fr-MA" smtClean="0"/>
              <a:pPr/>
              <a:t>5</a:t>
            </a:fld>
            <a:endParaRPr lang="fr-MA" dirty="0"/>
          </a:p>
        </p:txBody>
      </p:sp>
    </p:spTree>
    <p:extLst>
      <p:ext uri="{BB962C8B-B14F-4D97-AF65-F5344CB8AC3E}">
        <p14:creationId xmlns:p14="http://schemas.microsoft.com/office/powerpoint/2010/main" val="24652221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5C75AC-7D21-4FC5-B9B3-74419ED3AE8B}"/>
              </a:ext>
            </a:extLst>
          </p:cNvPr>
          <p:cNvSpPr>
            <a:spLocks noGrp="1"/>
          </p:cNvSpPr>
          <p:nvPr>
            <p:ph type="title"/>
          </p:nvPr>
        </p:nvSpPr>
        <p:spPr>
          <a:xfrm>
            <a:off x="722419" y="451634"/>
            <a:ext cx="10515600" cy="535531"/>
          </a:xfrm>
        </p:spPr>
        <p:txBody>
          <a:bodyPr vert="horz" lIns="91440" tIns="45720" rIns="91440" bIns="45720" rtlCol="0" anchor="ctr">
            <a:spAutoFit/>
          </a:bodyPr>
          <a:lstStyle/>
          <a:p>
            <a:r>
              <a:rPr lang="en-US" dirty="0">
                <a:solidFill>
                  <a:srgbClr val="C00000"/>
                </a:solidFill>
              </a:rPr>
              <a:t>Issues for Considerations</a:t>
            </a:r>
            <a:endParaRPr lang="fr-FR" dirty="0">
              <a:solidFill>
                <a:srgbClr val="C00000"/>
              </a:solidFill>
            </a:endParaRPr>
          </a:p>
        </p:txBody>
      </p:sp>
      <p:sp>
        <p:nvSpPr>
          <p:cNvPr id="3" name="Espace réservé du contenu 2">
            <a:extLst>
              <a:ext uri="{FF2B5EF4-FFF2-40B4-BE49-F238E27FC236}">
                <a16:creationId xmlns:a16="http://schemas.microsoft.com/office/drawing/2014/main" id="{B29761F2-0CC4-4778-9181-3DD90A347D15}"/>
              </a:ext>
            </a:extLst>
          </p:cNvPr>
          <p:cNvSpPr>
            <a:spLocks noGrp="1"/>
          </p:cNvSpPr>
          <p:nvPr>
            <p:ph idx="1"/>
          </p:nvPr>
        </p:nvSpPr>
        <p:spPr>
          <a:xfrm>
            <a:off x="565078" y="1334209"/>
            <a:ext cx="10830283" cy="5204703"/>
          </a:xfrm>
        </p:spPr>
        <p:txBody>
          <a:bodyPr>
            <a:normAutofit/>
          </a:bodyPr>
          <a:lstStyle/>
          <a:p>
            <a:pPr>
              <a:lnSpc>
                <a:spcPct val="100000"/>
              </a:lnSpc>
              <a:spcBef>
                <a:spcPts val="1200"/>
              </a:spcBef>
              <a:spcAft>
                <a:spcPts val="1200"/>
              </a:spcAft>
            </a:pPr>
            <a:r>
              <a:rPr lang="en-US" sz="3600" dirty="0"/>
              <a:t>Islamic finance accounting frameworks such as IFSB’s DFS recommend recording the ownership of these underlying non-financial assets in the balance sheets of the IFIs even though they may not actually use the assets in their productive activities.</a:t>
            </a:r>
          </a:p>
          <a:p>
            <a:pPr>
              <a:lnSpc>
                <a:spcPct val="100000"/>
              </a:lnSpc>
              <a:spcBef>
                <a:spcPts val="1200"/>
              </a:spcBef>
              <a:spcAft>
                <a:spcPts val="1200"/>
              </a:spcAft>
            </a:pPr>
            <a:r>
              <a:rPr lang="en-US" sz="3600" dirty="0"/>
              <a:t>In principle, an Islamic bank must have legal ownership of the underlying assets during which period the bank incurs all the risks and rewards of holding the assets.</a:t>
            </a:r>
            <a:endParaRPr lang="en-US" sz="4800" dirty="0"/>
          </a:p>
          <a:p>
            <a:pPr marL="0" indent="0">
              <a:lnSpc>
                <a:spcPct val="100000"/>
              </a:lnSpc>
              <a:spcBef>
                <a:spcPts val="1200"/>
              </a:spcBef>
              <a:spcAft>
                <a:spcPts val="1200"/>
              </a:spcAft>
              <a:buNone/>
            </a:pPr>
            <a:endParaRPr lang="en-US" sz="3600" dirty="0"/>
          </a:p>
          <a:p>
            <a:pPr marL="0" indent="0">
              <a:lnSpc>
                <a:spcPct val="100000"/>
              </a:lnSpc>
              <a:spcBef>
                <a:spcPts val="1200"/>
              </a:spcBef>
              <a:spcAft>
                <a:spcPts val="1200"/>
              </a:spcAft>
              <a:buNone/>
            </a:pPr>
            <a:endParaRPr lang="en-US" sz="3600" dirty="0"/>
          </a:p>
          <a:p>
            <a:pPr>
              <a:lnSpc>
                <a:spcPct val="100000"/>
              </a:lnSpc>
              <a:spcBef>
                <a:spcPts val="1200"/>
              </a:spcBef>
              <a:spcAft>
                <a:spcPts val="1200"/>
              </a:spcAft>
            </a:pPr>
            <a:endParaRPr lang="en-US" sz="2000" dirty="0"/>
          </a:p>
          <a:p>
            <a:pPr>
              <a:lnSpc>
                <a:spcPct val="100000"/>
              </a:lnSpc>
              <a:spcBef>
                <a:spcPts val="1200"/>
              </a:spcBef>
              <a:spcAft>
                <a:spcPts val="1200"/>
              </a:spcAft>
            </a:pPr>
            <a:endParaRPr lang="en-US" sz="2000" dirty="0"/>
          </a:p>
        </p:txBody>
      </p:sp>
      <p:sp>
        <p:nvSpPr>
          <p:cNvPr id="4" name="Espace réservé du numéro de diapositive 3">
            <a:extLst>
              <a:ext uri="{FF2B5EF4-FFF2-40B4-BE49-F238E27FC236}">
                <a16:creationId xmlns:a16="http://schemas.microsoft.com/office/drawing/2014/main" id="{41A84541-69F8-4F61-B76F-EBE3C9A71A45}"/>
              </a:ext>
            </a:extLst>
          </p:cNvPr>
          <p:cNvSpPr>
            <a:spLocks noGrp="1"/>
          </p:cNvSpPr>
          <p:nvPr>
            <p:ph type="sldNum" sz="quarter" idx="12"/>
          </p:nvPr>
        </p:nvSpPr>
        <p:spPr/>
        <p:txBody>
          <a:bodyPr/>
          <a:lstStyle/>
          <a:p>
            <a:fld id="{FD9CFB51-FD5D-4EBD-AA57-16F81F5D6BD6}" type="slidenum">
              <a:rPr lang="fr-MA" smtClean="0"/>
              <a:pPr/>
              <a:t>6</a:t>
            </a:fld>
            <a:endParaRPr lang="fr-MA" dirty="0"/>
          </a:p>
        </p:txBody>
      </p:sp>
    </p:spTree>
    <p:extLst>
      <p:ext uri="{BB962C8B-B14F-4D97-AF65-F5344CB8AC3E}">
        <p14:creationId xmlns:p14="http://schemas.microsoft.com/office/powerpoint/2010/main" val="1330607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5C75AC-7D21-4FC5-B9B3-74419ED3AE8B}"/>
              </a:ext>
            </a:extLst>
          </p:cNvPr>
          <p:cNvSpPr>
            <a:spLocks noGrp="1"/>
          </p:cNvSpPr>
          <p:nvPr>
            <p:ph type="title"/>
          </p:nvPr>
        </p:nvSpPr>
        <p:spPr>
          <a:xfrm>
            <a:off x="879762" y="585199"/>
            <a:ext cx="10515600" cy="535531"/>
          </a:xfrm>
        </p:spPr>
        <p:txBody>
          <a:bodyPr vert="horz" lIns="91440" tIns="45720" rIns="91440" bIns="45720" rtlCol="0" anchor="ctr">
            <a:spAutoFit/>
          </a:bodyPr>
          <a:lstStyle/>
          <a:p>
            <a:r>
              <a:rPr lang="en-US" dirty="0">
                <a:solidFill>
                  <a:srgbClr val="C00000"/>
                </a:solidFill>
              </a:rPr>
              <a:t>Issues for Considerations</a:t>
            </a:r>
            <a:endParaRPr lang="fr-FR" dirty="0">
              <a:solidFill>
                <a:srgbClr val="C00000"/>
              </a:solidFill>
            </a:endParaRPr>
          </a:p>
        </p:txBody>
      </p:sp>
      <p:sp>
        <p:nvSpPr>
          <p:cNvPr id="3" name="Espace réservé du contenu 2">
            <a:extLst>
              <a:ext uri="{FF2B5EF4-FFF2-40B4-BE49-F238E27FC236}">
                <a16:creationId xmlns:a16="http://schemas.microsoft.com/office/drawing/2014/main" id="{B29761F2-0CC4-4778-9181-3DD90A347D15}"/>
              </a:ext>
            </a:extLst>
          </p:cNvPr>
          <p:cNvSpPr>
            <a:spLocks noGrp="1"/>
          </p:cNvSpPr>
          <p:nvPr>
            <p:ph idx="1"/>
          </p:nvPr>
        </p:nvSpPr>
        <p:spPr>
          <a:xfrm>
            <a:off x="838200" y="1516772"/>
            <a:ext cx="10557162" cy="5204703"/>
          </a:xfrm>
        </p:spPr>
        <p:txBody>
          <a:bodyPr>
            <a:normAutofit fontScale="92500" lnSpcReduction="20000"/>
          </a:bodyPr>
          <a:lstStyle/>
          <a:p>
            <a:pPr marL="0" indent="0">
              <a:lnSpc>
                <a:spcPct val="100000"/>
              </a:lnSpc>
              <a:spcBef>
                <a:spcPts val="1200"/>
              </a:spcBef>
              <a:spcAft>
                <a:spcPts val="1200"/>
              </a:spcAft>
              <a:buNone/>
            </a:pPr>
            <a:r>
              <a:rPr lang="en-US" sz="3600" dirty="0"/>
              <a:t>After reconciliation, the sub-task team has selected two issues as mentioned below for further research:</a:t>
            </a:r>
          </a:p>
          <a:p>
            <a:pPr>
              <a:lnSpc>
                <a:spcPct val="100000"/>
              </a:lnSpc>
              <a:spcBef>
                <a:spcPts val="1200"/>
              </a:spcBef>
              <a:spcAft>
                <a:spcPts val="1200"/>
              </a:spcAft>
            </a:pPr>
            <a:r>
              <a:rPr lang="en-US" sz="3600" dirty="0"/>
              <a:t> </a:t>
            </a:r>
            <a:r>
              <a:rPr lang="en-US" sz="3600" b="1" dirty="0">
                <a:solidFill>
                  <a:srgbClr val="FF0000"/>
                </a:solidFill>
              </a:rPr>
              <a:t>Issue 3.1 </a:t>
            </a:r>
            <a:r>
              <a:rPr lang="en-US" sz="3600" dirty="0"/>
              <a:t>:Treatment of economic ownership of non-financial assets in financing arrangements such as </a:t>
            </a:r>
            <a:r>
              <a:rPr lang="en-US" sz="3600" dirty="0" err="1"/>
              <a:t>Murabaha</a:t>
            </a:r>
            <a:r>
              <a:rPr lang="en-US" sz="3600" dirty="0"/>
              <a:t>, Bai </a:t>
            </a:r>
            <a:r>
              <a:rPr lang="en-US" sz="3600" dirty="0" err="1"/>
              <a:t>Muajjal</a:t>
            </a:r>
            <a:r>
              <a:rPr lang="en-US" sz="3600" dirty="0"/>
              <a:t>, </a:t>
            </a:r>
            <a:r>
              <a:rPr lang="en-US" sz="3600" dirty="0" err="1"/>
              <a:t>Mudarabah</a:t>
            </a:r>
            <a:r>
              <a:rPr lang="en-US" sz="3600" dirty="0"/>
              <a:t>, Diminishing </a:t>
            </a:r>
            <a:r>
              <a:rPr lang="en-US" sz="3600" dirty="0" err="1"/>
              <a:t>Musharakah</a:t>
            </a:r>
            <a:r>
              <a:rPr lang="en-US" sz="3600" dirty="0"/>
              <a:t>, Bai Salam, </a:t>
            </a:r>
            <a:r>
              <a:rPr lang="en-US" sz="3600" dirty="0" err="1"/>
              <a:t>Istisna’a</a:t>
            </a:r>
            <a:r>
              <a:rPr lang="en-US" sz="3600" dirty="0"/>
              <a:t>, Operating </a:t>
            </a:r>
            <a:r>
              <a:rPr lang="en-US" sz="3600" dirty="0" err="1"/>
              <a:t>Ijarah</a:t>
            </a:r>
            <a:r>
              <a:rPr lang="en-US" sz="3600" dirty="0"/>
              <a:t>, Financing </a:t>
            </a:r>
            <a:r>
              <a:rPr lang="en-US" sz="3600" dirty="0" err="1"/>
              <a:t>Ijarah</a:t>
            </a:r>
            <a:r>
              <a:rPr lang="en-US" sz="3600" dirty="0"/>
              <a:t> and </a:t>
            </a:r>
            <a:r>
              <a:rPr lang="en-US" sz="3600" dirty="0" err="1"/>
              <a:t>Tawarruq</a:t>
            </a:r>
            <a:r>
              <a:rPr lang="en-US" sz="3600" dirty="0"/>
              <a:t> </a:t>
            </a:r>
          </a:p>
          <a:p>
            <a:pPr>
              <a:lnSpc>
                <a:spcPct val="100000"/>
              </a:lnSpc>
              <a:spcBef>
                <a:spcPts val="1200"/>
              </a:spcBef>
              <a:spcAft>
                <a:spcPts val="1200"/>
              </a:spcAft>
            </a:pPr>
            <a:r>
              <a:rPr lang="en-US" sz="3600" b="1" dirty="0">
                <a:solidFill>
                  <a:srgbClr val="FF0000"/>
                </a:solidFill>
              </a:rPr>
              <a:t>Issue 3.2: </a:t>
            </a:r>
            <a:r>
              <a:rPr lang="en-US" sz="3600" dirty="0"/>
              <a:t>Economic ownership of non-financial assets when clients default on paying for these assets in financing arrangements such as </a:t>
            </a:r>
            <a:r>
              <a:rPr lang="en-US" sz="3600" dirty="0" err="1"/>
              <a:t>Murabaha</a:t>
            </a:r>
            <a:r>
              <a:rPr lang="en-US" sz="3600" dirty="0"/>
              <a:t> and Bai </a:t>
            </a:r>
            <a:r>
              <a:rPr lang="en-US" sz="3600" dirty="0" err="1"/>
              <a:t>Muajjal</a:t>
            </a:r>
            <a:endParaRPr lang="en-US" sz="2000" dirty="0"/>
          </a:p>
        </p:txBody>
      </p:sp>
      <p:sp>
        <p:nvSpPr>
          <p:cNvPr id="4" name="Espace réservé du numéro de diapositive 3">
            <a:extLst>
              <a:ext uri="{FF2B5EF4-FFF2-40B4-BE49-F238E27FC236}">
                <a16:creationId xmlns:a16="http://schemas.microsoft.com/office/drawing/2014/main" id="{41A84541-69F8-4F61-B76F-EBE3C9A71A45}"/>
              </a:ext>
            </a:extLst>
          </p:cNvPr>
          <p:cNvSpPr>
            <a:spLocks noGrp="1"/>
          </p:cNvSpPr>
          <p:nvPr>
            <p:ph type="sldNum" sz="quarter" idx="12"/>
          </p:nvPr>
        </p:nvSpPr>
        <p:spPr/>
        <p:txBody>
          <a:bodyPr/>
          <a:lstStyle/>
          <a:p>
            <a:fld id="{FD9CFB51-FD5D-4EBD-AA57-16F81F5D6BD6}" type="slidenum">
              <a:rPr lang="fr-MA" smtClean="0"/>
              <a:pPr/>
              <a:t>7</a:t>
            </a:fld>
            <a:endParaRPr lang="fr-MA" dirty="0"/>
          </a:p>
        </p:txBody>
      </p:sp>
    </p:spTree>
    <p:extLst>
      <p:ext uri="{BB962C8B-B14F-4D97-AF65-F5344CB8AC3E}">
        <p14:creationId xmlns:p14="http://schemas.microsoft.com/office/powerpoint/2010/main" val="2436174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5C75AC-7D21-4FC5-B9B3-74419ED3AE8B}"/>
              </a:ext>
            </a:extLst>
          </p:cNvPr>
          <p:cNvSpPr>
            <a:spLocks noGrp="1"/>
          </p:cNvSpPr>
          <p:nvPr>
            <p:ph type="title"/>
          </p:nvPr>
        </p:nvSpPr>
        <p:spPr>
          <a:xfrm>
            <a:off x="606489" y="348893"/>
            <a:ext cx="10515600" cy="535531"/>
          </a:xfrm>
        </p:spPr>
        <p:txBody>
          <a:bodyPr vert="horz" lIns="91440" tIns="45720" rIns="91440" bIns="45720" rtlCol="0" anchor="ctr">
            <a:spAutoFit/>
          </a:bodyPr>
          <a:lstStyle/>
          <a:p>
            <a:r>
              <a:rPr lang="en-US" dirty="0">
                <a:solidFill>
                  <a:srgbClr val="C00000"/>
                </a:solidFill>
              </a:rPr>
              <a:t>Recommendations for Issue 3.1</a:t>
            </a:r>
            <a:endParaRPr lang="fr-FR" dirty="0">
              <a:solidFill>
                <a:srgbClr val="C00000"/>
              </a:solidFill>
            </a:endParaRPr>
          </a:p>
        </p:txBody>
      </p:sp>
      <p:sp>
        <p:nvSpPr>
          <p:cNvPr id="3" name="Espace réservé du contenu 2">
            <a:extLst>
              <a:ext uri="{FF2B5EF4-FFF2-40B4-BE49-F238E27FC236}">
                <a16:creationId xmlns:a16="http://schemas.microsoft.com/office/drawing/2014/main" id="{B29761F2-0CC4-4778-9181-3DD90A347D15}"/>
              </a:ext>
            </a:extLst>
          </p:cNvPr>
          <p:cNvSpPr>
            <a:spLocks noGrp="1"/>
          </p:cNvSpPr>
          <p:nvPr>
            <p:ph idx="1"/>
          </p:nvPr>
        </p:nvSpPr>
        <p:spPr>
          <a:xfrm>
            <a:off x="449147" y="1018035"/>
            <a:ext cx="10830283" cy="5204703"/>
          </a:xfrm>
        </p:spPr>
        <p:txBody>
          <a:bodyPr>
            <a:noAutofit/>
          </a:bodyPr>
          <a:lstStyle/>
          <a:p>
            <a:pPr>
              <a:lnSpc>
                <a:spcPct val="100000"/>
              </a:lnSpc>
              <a:spcBef>
                <a:spcPts val="1200"/>
              </a:spcBef>
              <a:spcAft>
                <a:spcPts val="1200"/>
              </a:spcAft>
            </a:pPr>
            <a:r>
              <a:rPr lang="en-US" b="1" dirty="0">
                <a:solidFill>
                  <a:srgbClr val="C00000"/>
                </a:solidFill>
              </a:rPr>
              <a:t>3.1.1</a:t>
            </a:r>
            <a:r>
              <a:rPr lang="en-US" dirty="0"/>
              <a:t> It is possible that Islamic financial corporations can establish a separate institutional unit (often, in partnership with other units) which will then be the economic owner of the underlying non-financial assets. Sometimes this may work as investment agent of IFI. One example is real estate investment whereby Islamic financial corporations can co-invest in a venture with units to develop properties. The SS 46 of AAOIFI supports this option.</a:t>
            </a:r>
          </a:p>
          <a:p>
            <a:pPr>
              <a:lnSpc>
                <a:spcPct val="100000"/>
              </a:lnSpc>
              <a:spcBef>
                <a:spcPts val="1200"/>
              </a:spcBef>
              <a:spcAft>
                <a:spcPts val="1200"/>
              </a:spcAft>
            </a:pPr>
            <a:r>
              <a:rPr lang="en-US" b="1" dirty="0">
                <a:solidFill>
                  <a:srgbClr val="C00000"/>
                </a:solidFill>
              </a:rPr>
              <a:t>3.1.2</a:t>
            </a:r>
            <a:r>
              <a:rPr lang="en-US" dirty="0"/>
              <a:t> If no separate institutional units are set up, Islamic financial corporations can act as the facilitators by transferring the economic ownership of the non-financial assets from the seller to the client so that they will not be classified as the economic owner of the non-financial assets.</a:t>
            </a:r>
          </a:p>
          <a:p>
            <a:pPr>
              <a:lnSpc>
                <a:spcPct val="100000"/>
              </a:lnSpc>
              <a:spcBef>
                <a:spcPts val="1200"/>
              </a:spcBef>
              <a:spcAft>
                <a:spcPts val="1200"/>
              </a:spcAft>
            </a:pPr>
            <a:endParaRPr lang="en-US" dirty="0"/>
          </a:p>
        </p:txBody>
      </p:sp>
      <p:sp>
        <p:nvSpPr>
          <p:cNvPr id="4" name="Espace réservé du numéro de diapositive 3">
            <a:extLst>
              <a:ext uri="{FF2B5EF4-FFF2-40B4-BE49-F238E27FC236}">
                <a16:creationId xmlns:a16="http://schemas.microsoft.com/office/drawing/2014/main" id="{41A84541-69F8-4F61-B76F-EBE3C9A71A45}"/>
              </a:ext>
            </a:extLst>
          </p:cNvPr>
          <p:cNvSpPr>
            <a:spLocks noGrp="1"/>
          </p:cNvSpPr>
          <p:nvPr>
            <p:ph type="sldNum" sz="quarter" idx="12"/>
          </p:nvPr>
        </p:nvSpPr>
        <p:spPr/>
        <p:txBody>
          <a:bodyPr/>
          <a:lstStyle/>
          <a:p>
            <a:fld id="{FD9CFB51-FD5D-4EBD-AA57-16F81F5D6BD6}" type="slidenum">
              <a:rPr lang="fr-MA" smtClean="0"/>
              <a:pPr/>
              <a:t>8</a:t>
            </a:fld>
            <a:endParaRPr lang="fr-MA" dirty="0"/>
          </a:p>
        </p:txBody>
      </p:sp>
    </p:spTree>
    <p:extLst>
      <p:ext uri="{BB962C8B-B14F-4D97-AF65-F5344CB8AC3E}">
        <p14:creationId xmlns:p14="http://schemas.microsoft.com/office/powerpoint/2010/main" val="17064114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5C75AC-7D21-4FC5-B9B3-74419ED3AE8B}"/>
              </a:ext>
            </a:extLst>
          </p:cNvPr>
          <p:cNvSpPr>
            <a:spLocks noGrp="1"/>
          </p:cNvSpPr>
          <p:nvPr>
            <p:ph type="title"/>
          </p:nvPr>
        </p:nvSpPr>
        <p:spPr>
          <a:xfrm>
            <a:off x="606489" y="391076"/>
            <a:ext cx="10515600" cy="535531"/>
          </a:xfrm>
        </p:spPr>
        <p:txBody>
          <a:bodyPr vert="horz" lIns="91440" tIns="45720" rIns="91440" bIns="45720" rtlCol="0" anchor="ctr">
            <a:spAutoFit/>
          </a:bodyPr>
          <a:lstStyle/>
          <a:p>
            <a:r>
              <a:rPr lang="en-US" dirty="0">
                <a:solidFill>
                  <a:srgbClr val="C00000"/>
                </a:solidFill>
              </a:rPr>
              <a:t>Recommendations for Issue 3.1</a:t>
            </a:r>
            <a:endParaRPr lang="fr-FR" dirty="0">
              <a:solidFill>
                <a:srgbClr val="C00000"/>
              </a:solidFill>
            </a:endParaRPr>
          </a:p>
        </p:txBody>
      </p:sp>
      <p:sp>
        <p:nvSpPr>
          <p:cNvPr id="3" name="Espace réservé du contenu 2">
            <a:extLst>
              <a:ext uri="{FF2B5EF4-FFF2-40B4-BE49-F238E27FC236}">
                <a16:creationId xmlns:a16="http://schemas.microsoft.com/office/drawing/2014/main" id="{B29761F2-0CC4-4778-9181-3DD90A347D15}"/>
              </a:ext>
            </a:extLst>
          </p:cNvPr>
          <p:cNvSpPr>
            <a:spLocks noGrp="1"/>
          </p:cNvSpPr>
          <p:nvPr>
            <p:ph idx="1"/>
          </p:nvPr>
        </p:nvSpPr>
        <p:spPr>
          <a:xfrm>
            <a:off x="421240" y="1151647"/>
            <a:ext cx="11476233" cy="5204703"/>
          </a:xfrm>
        </p:spPr>
        <p:txBody>
          <a:bodyPr>
            <a:noAutofit/>
          </a:bodyPr>
          <a:lstStyle/>
          <a:p>
            <a:pPr>
              <a:lnSpc>
                <a:spcPct val="100000"/>
              </a:lnSpc>
              <a:spcBef>
                <a:spcPts val="1200"/>
              </a:spcBef>
              <a:spcAft>
                <a:spcPts val="1200"/>
              </a:spcAft>
            </a:pPr>
            <a:r>
              <a:rPr lang="en-US" sz="3200" b="1" dirty="0">
                <a:solidFill>
                  <a:srgbClr val="C00000"/>
                </a:solidFill>
              </a:rPr>
              <a:t>3.1.3</a:t>
            </a:r>
            <a:r>
              <a:rPr lang="en-US" sz="3200" dirty="0"/>
              <a:t> The ownership for very short period of non-financial assets by Islamic IFIs could be considered as a form of constructive of physical possession and should not be considered as economic ownership.</a:t>
            </a:r>
          </a:p>
          <a:p>
            <a:pPr>
              <a:lnSpc>
                <a:spcPct val="100000"/>
              </a:lnSpc>
              <a:spcBef>
                <a:spcPts val="1200"/>
              </a:spcBef>
              <a:spcAft>
                <a:spcPts val="1200"/>
              </a:spcAft>
            </a:pPr>
            <a:r>
              <a:rPr lang="en-US" sz="3200" b="1" dirty="0">
                <a:solidFill>
                  <a:srgbClr val="C00000"/>
                </a:solidFill>
              </a:rPr>
              <a:t>3.1.4</a:t>
            </a:r>
            <a:r>
              <a:rPr lang="en-US" sz="3200" dirty="0"/>
              <a:t> The sub-task team also recommends that the economic owners of the underlying non-financial assets should be considered the ultimate purchasers of these assets that they obtain through IFIs. This is because they are entitled to claim the benefits or assume the risks associated with the use of these assets.</a:t>
            </a:r>
          </a:p>
        </p:txBody>
      </p:sp>
      <p:sp>
        <p:nvSpPr>
          <p:cNvPr id="4" name="Espace réservé du numéro de diapositive 3">
            <a:extLst>
              <a:ext uri="{FF2B5EF4-FFF2-40B4-BE49-F238E27FC236}">
                <a16:creationId xmlns:a16="http://schemas.microsoft.com/office/drawing/2014/main" id="{41A84541-69F8-4F61-B76F-EBE3C9A71A45}"/>
              </a:ext>
            </a:extLst>
          </p:cNvPr>
          <p:cNvSpPr>
            <a:spLocks noGrp="1"/>
          </p:cNvSpPr>
          <p:nvPr>
            <p:ph type="sldNum" sz="quarter" idx="12"/>
          </p:nvPr>
        </p:nvSpPr>
        <p:spPr/>
        <p:txBody>
          <a:bodyPr/>
          <a:lstStyle/>
          <a:p>
            <a:fld id="{FD9CFB51-FD5D-4EBD-AA57-16F81F5D6BD6}" type="slidenum">
              <a:rPr lang="fr-MA" smtClean="0"/>
              <a:pPr/>
              <a:t>9</a:t>
            </a:fld>
            <a:endParaRPr lang="fr-MA" dirty="0"/>
          </a:p>
        </p:txBody>
      </p:sp>
    </p:spTree>
    <p:extLst>
      <p:ext uri="{BB962C8B-B14F-4D97-AF65-F5344CB8AC3E}">
        <p14:creationId xmlns:p14="http://schemas.microsoft.com/office/powerpoint/2010/main" val="29228800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024F25E6497ED43898D504973DBDCA9" ma:contentTypeVersion="13" ma:contentTypeDescription="Create a new document." ma:contentTypeScope="" ma:versionID="c88d201c4cbc89b9ef00bf5a360c69ce">
  <xsd:schema xmlns:xsd="http://www.w3.org/2001/XMLSchema" xmlns:xs="http://www.w3.org/2001/XMLSchema" xmlns:p="http://schemas.microsoft.com/office/2006/metadata/properties" xmlns:ns2="4f447018-c40e-40e5-80f8-c919516cf764" xmlns:ns3="6b41ce5a-22ff-4aef-bca2-14b56bf0aa25" targetNamespace="http://schemas.microsoft.com/office/2006/metadata/properties" ma:root="true" ma:fieldsID="23f0d73e2674c2e46f911f5f2e8921eb" ns2:_="" ns3:_="">
    <xsd:import namespace="4f447018-c40e-40e5-80f8-c919516cf764"/>
    <xsd:import namespace="6b41ce5a-22ff-4aef-bca2-14b56bf0aa25"/>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f447018-c40e-40e5-80f8-c919516cf76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b41ce5a-22ff-4aef-bca2-14b56bf0aa25"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D24280A-6584-4419-A9E1-FA50F7BC180C}">
  <ds:schemaRefs>
    <ds:schemaRef ds:uri="http://schemas.microsoft.com/sharepoint/v3/contenttype/forms"/>
  </ds:schemaRefs>
</ds:datastoreItem>
</file>

<file path=customXml/itemProps2.xml><?xml version="1.0" encoding="utf-8"?>
<ds:datastoreItem xmlns:ds="http://schemas.openxmlformats.org/officeDocument/2006/customXml" ds:itemID="{0A11705F-64FC-40C7-890C-4184232508A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f447018-c40e-40e5-80f8-c919516cf764"/>
    <ds:schemaRef ds:uri="6b41ce5a-22ff-4aef-bca2-14b56bf0aa2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8F06192-6F0F-4B7D-BA61-D4C7C1132CB4}">
  <ds:schemaRefs>
    <ds:schemaRef ds:uri="http://schemas.microsoft.com/office/2006/documentManagement/types"/>
    <ds:schemaRef ds:uri="4f447018-c40e-40e5-80f8-c919516cf764"/>
    <ds:schemaRef ds:uri="http://purl.org/dc/elements/1.1/"/>
    <ds:schemaRef ds:uri="6b41ce5a-22ff-4aef-bca2-14b56bf0aa25"/>
    <ds:schemaRef ds:uri="http://purl.org/dc/terms/"/>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3958</TotalTime>
  <Words>850</Words>
  <Application>Microsoft Office PowerPoint</Application>
  <PresentationFormat>Widescreen</PresentationFormat>
  <Paragraphs>81</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Arial Black</vt:lpstr>
      <vt:lpstr>ArialMT</vt:lpstr>
      <vt:lpstr>Calibri</vt:lpstr>
      <vt:lpstr>Calibri Light</vt:lpstr>
      <vt:lpstr>Candara</vt:lpstr>
      <vt:lpstr>Thème Office</vt:lpstr>
      <vt:lpstr>     “Economic ownership of non-financial assets related to sales, lease and equity financing which are legally owned by Islamic financial corporations” </vt:lpstr>
      <vt:lpstr>Agenda of the Topic</vt:lpstr>
      <vt:lpstr>Scope of the Research</vt:lpstr>
      <vt:lpstr>PowerPoint Presentation</vt:lpstr>
      <vt:lpstr>Issues for Considerations</vt:lpstr>
      <vt:lpstr>Issues for Considerations</vt:lpstr>
      <vt:lpstr>Issues for Considerations</vt:lpstr>
      <vt:lpstr>Recommendations for Issue 3.1</vt:lpstr>
      <vt:lpstr>Recommendations for Issue 3.1</vt:lpstr>
      <vt:lpstr>Recommendations for Issue 3.1 &amp; 3.2</vt:lpstr>
      <vt:lpstr>Questions for Consultation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RHANDI Mounir</dc:creator>
  <cp:lastModifiedBy>Wafa Aboul Hosn</cp:lastModifiedBy>
  <cp:revision>344</cp:revision>
  <dcterms:created xsi:type="dcterms:W3CDTF">2020-09-05T11:18:29Z</dcterms:created>
  <dcterms:modified xsi:type="dcterms:W3CDTF">2021-12-16T07:46:37Z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0x0101007024F25E6497ED43898D504973DBDCA9</vt:lpwstr>
  </property>
</Properties>
</file>