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967" r:id="rId5"/>
    <p:sldId id="257" r:id="rId6"/>
    <p:sldId id="975" r:id="rId7"/>
    <p:sldId id="980" r:id="rId8"/>
    <p:sldId id="978" r:id="rId9"/>
    <p:sldId id="968" r:id="rId10"/>
    <p:sldId id="979" r:id="rId11"/>
    <p:sldId id="258" r:id="rId12"/>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9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C553-F0DB-4D26-8E60-63F084CD76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ADB14A4F-3E9D-457B-B753-2E8327EB00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32C3DE98-F9B2-450D-8BAE-D3C183121CA9}"/>
              </a:ext>
            </a:extLst>
          </p:cNvPr>
          <p:cNvSpPr>
            <a:spLocks noGrp="1"/>
          </p:cNvSpPr>
          <p:nvPr>
            <p:ph type="dt" sz="half" idx="10"/>
          </p:nvPr>
        </p:nvSpPr>
        <p:spPr/>
        <p:txBody>
          <a:bodyPr/>
          <a:lstStyle/>
          <a:p>
            <a:fld id="{4C9362DD-DB3F-464D-BFA3-AFC2D2B4996C}" type="datetimeFigureOut">
              <a:rPr lang="en-ID" smtClean="0"/>
              <a:t>15/12/2021</a:t>
            </a:fld>
            <a:endParaRPr lang="en-ID"/>
          </a:p>
        </p:txBody>
      </p:sp>
      <p:sp>
        <p:nvSpPr>
          <p:cNvPr id="5" name="Footer Placeholder 4">
            <a:extLst>
              <a:ext uri="{FF2B5EF4-FFF2-40B4-BE49-F238E27FC236}">
                <a16:creationId xmlns:a16="http://schemas.microsoft.com/office/drawing/2014/main" id="{6B931F28-7418-4E7B-B814-AF7F301348D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D81108A-BDE8-499C-8202-E7C53B54BBF4}"/>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166325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55CA-C783-423B-8E9E-BDF833DFBA01}"/>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9E65D94-69CE-4A42-ACBA-9A1864F2C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53CF5318-7AE2-4F51-883D-AB4C72ABF7CF}"/>
              </a:ext>
            </a:extLst>
          </p:cNvPr>
          <p:cNvSpPr>
            <a:spLocks noGrp="1"/>
          </p:cNvSpPr>
          <p:nvPr>
            <p:ph type="dt" sz="half" idx="10"/>
          </p:nvPr>
        </p:nvSpPr>
        <p:spPr/>
        <p:txBody>
          <a:bodyPr/>
          <a:lstStyle/>
          <a:p>
            <a:fld id="{4C9362DD-DB3F-464D-BFA3-AFC2D2B4996C}" type="datetimeFigureOut">
              <a:rPr lang="en-ID" smtClean="0"/>
              <a:t>15/12/2021</a:t>
            </a:fld>
            <a:endParaRPr lang="en-ID"/>
          </a:p>
        </p:txBody>
      </p:sp>
      <p:sp>
        <p:nvSpPr>
          <p:cNvPr id="5" name="Footer Placeholder 4">
            <a:extLst>
              <a:ext uri="{FF2B5EF4-FFF2-40B4-BE49-F238E27FC236}">
                <a16:creationId xmlns:a16="http://schemas.microsoft.com/office/drawing/2014/main" id="{66127879-31AE-40A4-A6EB-6DF42DD621E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1D1B46D-B450-47D7-A88B-3AB0B582A8B6}"/>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425375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2A92A8-F9CE-488E-A228-BE5E9AD79C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67748381-8FE4-458C-BFA9-0882F256F7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F2289C8-32AF-439D-9614-586896F2F0AF}"/>
              </a:ext>
            </a:extLst>
          </p:cNvPr>
          <p:cNvSpPr>
            <a:spLocks noGrp="1"/>
          </p:cNvSpPr>
          <p:nvPr>
            <p:ph type="dt" sz="half" idx="10"/>
          </p:nvPr>
        </p:nvSpPr>
        <p:spPr/>
        <p:txBody>
          <a:bodyPr/>
          <a:lstStyle/>
          <a:p>
            <a:fld id="{4C9362DD-DB3F-464D-BFA3-AFC2D2B4996C}" type="datetimeFigureOut">
              <a:rPr lang="en-ID" smtClean="0"/>
              <a:t>15/12/2021</a:t>
            </a:fld>
            <a:endParaRPr lang="en-ID"/>
          </a:p>
        </p:txBody>
      </p:sp>
      <p:sp>
        <p:nvSpPr>
          <p:cNvPr id="5" name="Footer Placeholder 4">
            <a:extLst>
              <a:ext uri="{FF2B5EF4-FFF2-40B4-BE49-F238E27FC236}">
                <a16:creationId xmlns:a16="http://schemas.microsoft.com/office/drawing/2014/main" id="{6BA4522B-B9CD-4D88-9DA1-A23B0CF9AF2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E46EB8A-5796-43BC-9760-F11C63331EC6}"/>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60629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E2F5-5E3A-415B-A278-B0186C092F2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FADD7367-3074-4A23-A06C-CB28E7D5C4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7D241AC-DAD0-477A-B2E0-E008AA6E1210}"/>
              </a:ext>
            </a:extLst>
          </p:cNvPr>
          <p:cNvSpPr>
            <a:spLocks noGrp="1"/>
          </p:cNvSpPr>
          <p:nvPr>
            <p:ph type="dt" sz="half" idx="10"/>
          </p:nvPr>
        </p:nvSpPr>
        <p:spPr/>
        <p:txBody>
          <a:bodyPr/>
          <a:lstStyle/>
          <a:p>
            <a:fld id="{4C9362DD-DB3F-464D-BFA3-AFC2D2B4996C}" type="datetimeFigureOut">
              <a:rPr lang="en-ID" smtClean="0"/>
              <a:t>15/12/2021</a:t>
            </a:fld>
            <a:endParaRPr lang="en-ID"/>
          </a:p>
        </p:txBody>
      </p:sp>
      <p:sp>
        <p:nvSpPr>
          <p:cNvPr id="5" name="Footer Placeholder 4">
            <a:extLst>
              <a:ext uri="{FF2B5EF4-FFF2-40B4-BE49-F238E27FC236}">
                <a16:creationId xmlns:a16="http://schemas.microsoft.com/office/drawing/2014/main" id="{AFB757DE-2EDE-4CF8-A1CE-07427FE0D65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93D32D4-69C5-4F3F-8D60-ADA8D76D1E42}"/>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1196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68D18-8C3A-486C-93D1-5D9B4EDAE9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36581E7E-F8BC-4FFD-9855-16828B7415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947DAC-1703-43F9-9E48-ADDA600DFDB5}"/>
              </a:ext>
            </a:extLst>
          </p:cNvPr>
          <p:cNvSpPr>
            <a:spLocks noGrp="1"/>
          </p:cNvSpPr>
          <p:nvPr>
            <p:ph type="dt" sz="half" idx="10"/>
          </p:nvPr>
        </p:nvSpPr>
        <p:spPr/>
        <p:txBody>
          <a:bodyPr/>
          <a:lstStyle/>
          <a:p>
            <a:fld id="{4C9362DD-DB3F-464D-BFA3-AFC2D2B4996C}" type="datetimeFigureOut">
              <a:rPr lang="en-ID" smtClean="0"/>
              <a:t>15/12/2021</a:t>
            </a:fld>
            <a:endParaRPr lang="en-ID"/>
          </a:p>
        </p:txBody>
      </p:sp>
      <p:sp>
        <p:nvSpPr>
          <p:cNvPr id="5" name="Footer Placeholder 4">
            <a:extLst>
              <a:ext uri="{FF2B5EF4-FFF2-40B4-BE49-F238E27FC236}">
                <a16:creationId xmlns:a16="http://schemas.microsoft.com/office/drawing/2014/main" id="{EF20F92D-D49B-4BF5-A656-F80D814B89B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463F53B-1E3A-4812-ACC8-1677869CD27C}"/>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374608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863F-3B02-4F46-AE0A-87C9EADF886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4ACF750-3ADD-43DE-BE58-A8BE8AD151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359B4496-17EA-4332-9C0D-8E0A0E1F74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0B1B7AC5-62B3-4413-9CD9-0762F258FA28}"/>
              </a:ext>
            </a:extLst>
          </p:cNvPr>
          <p:cNvSpPr>
            <a:spLocks noGrp="1"/>
          </p:cNvSpPr>
          <p:nvPr>
            <p:ph type="dt" sz="half" idx="10"/>
          </p:nvPr>
        </p:nvSpPr>
        <p:spPr/>
        <p:txBody>
          <a:bodyPr/>
          <a:lstStyle/>
          <a:p>
            <a:fld id="{4C9362DD-DB3F-464D-BFA3-AFC2D2B4996C}" type="datetimeFigureOut">
              <a:rPr lang="en-ID" smtClean="0"/>
              <a:t>15/12/2021</a:t>
            </a:fld>
            <a:endParaRPr lang="en-ID"/>
          </a:p>
        </p:txBody>
      </p:sp>
      <p:sp>
        <p:nvSpPr>
          <p:cNvPr id="6" name="Footer Placeholder 5">
            <a:extLst>
              <a:ext uri="{FF2B5EF4-FFF2-40B4-BE49-F238E27FC236}">
                <a16:creationId xmlns:a16="http://schemas.microsoft.com/office/drawing/2014/main" id="{2E133055-5483-4E92-A745-07BAE54B335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36D625E-A7C5-48B4-9EF8-79B4B3EF4164}"/>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2059980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6185-6691-4744-AA6D-E6F9A6F854D1}"/>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67E397D-A6A6-43DF-82FB-360D73023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90E174-BCE6-44AE-ABF3-2DF0D59D7D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42E01F25-0B7C-45F1-B3B7-1B3E9337DB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6401CE-3C92-473D-9DE1-DED369152C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A04CC9AD-DD4B-4054-AC27-2B597CFCFB8E}"/>
              </a:ext>
            </a:extLst>
          </p:cNvPr>
          <p:cNvSpPr>
            <a:spLocks noGrp="1"/>
          </p:cNvSpPr>
          <p:nvPr>
            <p:ph type="dt" sz="half" idx="10"/>
          </p:nvPr>
        </p:nvSpPr>
        <p:spPr/>
        <p:txBody>
          <a:bodyPr/>
          <a:lstStyle/>
          <a:p>
            <a:fld id="{4C9362DD-DB3F-464D-BFA3-AFC2D2B4996C}" type="datetimeFigureOut">
              <a:rPr lang="en-ID" smtClean="0"/>
              <a:t>15/12/2021</a:t>
            </a:fld>
            <a:endParaRPr lang="en-ID"/>
          </a:p>
        </p:txBody>
      </p:sp>
      <p:sp>
        <p:nvSpPr>
          <p:cNvPr id="8" name="Footer Placeholder 7">
            <a:extLst>
              <a:ext uri="{FF2B5EF4-FFF2-40B4-BE49-F238E27FC236}">
                <a16:creationId xmlns:a16="http://schemas.microsoft.com/office/drawing/2014/main" id="{9DC6DF45-A8CC-4AAA-9078-3094CF2397C0}"/>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8D8465B8-AED6-49AE-B1FA-4348721BF481}"/>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38298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33CFA-181C-46C1-872B-D18BB737DC0A}"/>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FC2B6FFC-9A2C-4E70-A586-8D11AADEF604}"/>
              </a:ext>
            </a:extLst>
          </p:cNvPr>
          <p:cNvSpPr>
            <a:spLocks noGrp="1"/>
          </p:cNvSpPr>
          <p:nvPr>
            <p:ph type="dt" sz="half" idx="10"/>
          </p:nvPr>
        </p:nvSpPr>
        <p:spPr/>
        <p:txBody>
          <a:bodyPr/>
          <a:lstStyle/>
          <a:p>
            <a:fld id="{4C9362DD-DB3F-464D-BFA3-AFC2D2B4996C}" type="datetimeFigureOut">
              <a:rPr lang="en-ID" smtClean="0"/>
              <a:t>15/12/2021</a:t>
            </a:fld>
            <a:endParaRPr lang="en-ID"/>
          </a:p>
        </p:txBody>
      </p:sp>
      <p:sp>
        <p:nvSpPr>
          <p:cNvPr id="4" name="Footer Placeholder 3">
            <a:extLst>
              <a:ext uri="{FF2B5EF4-FFF2-40B4-BE49-F238E27FC236}">
                <a16:creationId xmlns:a16="http://schemas.microsoft.com/office/drawing/2014/main" id="{66D24401-4B08-479C-B3D3-5C25F3FE10A9}"/>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612AB3A7-C3DB-4B9B-8042-B8F8487873FC}"/>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117372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1BCC3B-7AD9-4A32-A5B9-CC9A57C2B3F3}"/>
              </a:ext>
            </a:extLst>
          </p:cNvPr>
          <p:cNvSpPr>
            <a:spLocks noGrp="1"/>
          </p:cNvSpPr>
          <p:nvPr>
            <p:ph type="dt" sz="half" idx="10"/>
          </p:nvPr>
        </p:nvSpPr>
        <p:spPr/>
        <p:txBody>
          <a:bodyPr/>
          <a:lstStyle/>
          <a:p>
            <a:fld id="{4C9362DD-DB3F-464D-BFA3-AFC2D2B4996C}" type="datetimeFigureOut">
              <a:rPr lang="en-ID" smtClean="0"/>
              <a:t>15/12/2021</a:t>
            </a:fld>
            <a:endParaRPr lang="en-ID"/>
          </a:p>
        </p:txBody>
      </p:sp>
      <p:sp>
        <p:nvSpPr>
          <p:cNvPr id="3" name="Footer Placeholder 2">
            <a:extLst>
              <a:ext uri="{FF2B5EF4-FFF2-40B4-BE49-F238E27FC236}">
                <a16:creationId xmlns:a16="http://schemas.microsoft.com/office/drawing/2014/main" id="{5915361E-A066-44EA-83E7-4CC46BD2C198}"/>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53DD0069-DB4F-456C-B1E0-4A3BEDE5F4FD}"/>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397193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68354-B434-49E8-9D41-D9DB1A030D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D4A032FE-5A51-4E76-8BF4-80801FD336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5A73705A-0589-4CAE-AEA1-679ABF61A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15C020-C3FC-459E-928E-6A988D71E9AD}"/>
              </a:ext>
            </a:extLst>
          </p:cNvPr>
          <p:cNvSpPr>
            <a:spLocks noGrp="1"/>
          </p:cNvSpPr>
          <p:nvPr>
            <p:ph type="dt" sz="half" idx="10"/>
          </p:nvPr>
        </p:nvSpPr>
        <p:spPr/>
        <p:txBody>
          <a:bodyPr/>
          <a:lstStyle/>
          <a:p>
            <a:fld id="{4C9362DD-DB3F-464D-BFA3-AFC2D2B4996C}" type="datetimeFigureOut">
              <a:rPr lang="en-ID" smtClean="0"/>
              <a:t>15/12/2021</a:t>
            </a:fld>
            <a:endParaRPr lang="en-ID"/>
          </a:p>
        </p:txBody>
      </p:sp>
      <p:sp>
        <p:nvSpPr>
          <p:cNvPr id="6" name="Footer Placeholder 5">
            <a:extLst>
              <a:ext uri="{FF2B5EF4-FFF2-40B4-BE49-F238E27FC236}">
                <a16:creationId xmlns:a16="http://schemas.microsoft.com/office/drawing/2014/main" id="{9C567F94-69AB-4FC5-BD77-9FCDBAA17E3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C39D745-1C1A-4E4D-A629-F45E7EF4EB79}"/>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394170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F30B-52E6-45AD-8449-47E466FF07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FEB33DE4-BF6D-49A9-9853-4E7F35C0EB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9AD06CC2-BBAD-4066-AF12-12B05DC35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00F298-C2E7-4039-BAD8-D087EC4A062A}"/>
              </a:ext>
            </a:extLst>
          </p:cNvPr>
          <p:cNvSpPr>
            <a:spLocks noGrp="1"/>
          </p:cNvSpPr>
          <p:nvPr>
            <p:ph type="dt" sz="half" idx="10"/>
          </p:nvPr>
        </p:nvSpPr>
        <p:spPr/>
        <p:txBody>
          <a:bodyPr/>
          <a:lstStyle/>
          <a:p>
            <a:fld id="{4C9362DD-DB3F-464D-BFA3-AFC2D2B4996C}" type="datetimeFigureOut">
              <a:rPr lang="en-ID" smtClean="0"/>
              <a:t>15/12/2021</a:t>
            </a:fld>
            <a:endParaRPr lang="en-ID"/>
          </a:p>
        </p:txBody>
      </p:sp>
      <p:sp>
        <p:nvSpPr>
          <p:cNvPr id="6" name="Footer Placeholder 5">
            <a:extLst>
              <a:ext uri="{FF2B5EF4-FFF2-40B4-BE49-F238E27FC236}">
                <a16:creationId xmlns:a16="http://schemas.microsoft.com/office/drawing/2014/main" id="{9FD7977C-67F8-47F2-81C8-BFD8781FB82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D941D50-A4FF-4649-861C-16ED1EDE07DD}"/>
              </a:ext>
            </a:extLst>
          </p:cNvPr>
          <p:cNvSpPr>
            <a:spLocks noGrp="1"/>
          </p:cNvSpPr>
          <p:nvPr>
            <p:ph type="sldNum" sz="quarter" idx="12"/>
          </p:nvPr>
        </p:nvSpPr>
        <p:spPr/>
        <p:txBody>
          <a:bodyPr/>
          <a:lstStyle/>
          <a:p>
            <a:fld id="{E862B86A-339A-4012-B59C-9E248F58BA94}" type="slidenum">
              <a:rPr lang="en-ID" smtClean="0"/>
              <a:t>‹#›</a:t>
            </a:fld>
            <a:endParaRPr lang="en-ID"/>
          </a:p>
        </p:txBody>
      </p:sp>
    </p:spTree>
    <p:extLst>
      <p:ext uri="{BB962C8B-B14F-4D97-AF65-F5344CB8AC3E}">
        <p14:creationId xmlns:p14="http://schemas.microsoft.com/office/powerpoint/2010/main" val="322507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8561C-32AA-4E64-ADA7-061183C7E5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7F7A4D8A-459A-49BA-ABFA-EB31D73EAF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299453F-6AD6-458E-A81C-D84A8E4309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362DD-DB3F-464D-BFA3-AFC2D2B4996C}" type="datetimeFigureOut">
              <a:rPr lang="en-ID" smtClean="0"/>
              <a:t>15/12/2021</a:t>
            </a:fld>
            <a:endParaRPr lang="en-ID"/>
          </a:p>
        </p:txBody>
      </p:sp>
      <p:sp>
        <p:nvSpPr>
          <p:cNvPr id="5" name="Footer Placeholder 4">
            <a:extLst>
              <a:ext uri="{FF2B5EF4-FFF2-40B4-BE49-F238E27FC236}">
                <a16:creationId xmlns:a16="http://schemas.microsoft.com/office/drawing/2014/main" id="{DADA7B8B-5E65-4529-B604-5C6EAA296A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C6B81263-73C4-461F-89D7-7512FDF82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2B86A-339A-4012-B59C-9E248F58BA94}" type="slidenum">
              <a:rPr lang="en-ID" smtClean="0"/>
              <a:t>‹#›</a:t>
            </a:fld>
            <a:endParaRPr lang="en-ID"/>
          </a:p>
        </p:txBody>
      </p:sp>
    </p:spTree>
    <p:extLst>
      <p:ext uri="{BB962C8B-B14F-4D97-AF65-F5344CB8AC3E}">
        <p14:creationId xmlns:p14="http://schemas.microsoft.com/office/powerpoint/2010/main" val="3472338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376F5B1F-FAE7-4C1A-BE61-78B88E20846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9201"/>
          </a:xfrm>
        </p:spPr>
      </p:pic>
      <p:sp>
        <p:nvSpPr>
          <p:cNvPr id="7" name="TextBox 6">
            <a:extLst>
              <a:ext uri="{FF2B5EF4-FFF2-40B4-BE49-F238E27FC236}">
                <a16:creationId xmlns:a16="http://schemas.microsoft.com/office/drawing/2014/main" id="{CFE16941-1890-4362-9223-B2C48D02E732}"/>
              </a:ext>
            </a:extLst>
          </p:cNvPr>
          <p:cNvSpPr txBox="1"/>
          <p:nvPr/>
        </p:nvSpPr>
        <p:spPr>
          <a:xfrm>
            <a:off x="3904891" y="1966831"/>
            <a:ext cx="7481980" cy="3385542"/>
          </a:xfrm>
          <a:prstGeom prst="rect">
            <a:avLst/>
          </a:prstGeom>
          <a:noFill/>
        </p:spPr>
        <p:txBody>
          <a:bodyPr wrap="square" rtlCol="0">
            <a:spAutoFit/>
          </a:bodyPr>
          <a:lstStyle/>
          <a:p>
            <a:pPr algn="ctr"/>
            <a:r>
              <a:rPr lang="en-US" sz="3200" b="1" dirty="0">
                <a:solidFill>
                  <a:srgbClr val="002060"/>
                </a:solidFill>
                <a:latin typeface="+mj-lt"/>
                <a:ea typeface="Lato Heavy" panose="020F0502020204030203" pitchFamily="34" charset="0"/>
                <a:cs typeface="Lato Heavy" panose="020F0502020204030203" pitchFamily="34" charset="0"/>
              </a:rPr>
              <a:t>REFERENCE RATES AND TERMINOLOGY </a:t>
            </a:r>
          </a:p>
          <a:p>
            <a:pPr algn="ctr"/>
            <a:r>
              <a:rPr lang="en-US" sz="3200" b="1" dirty="0">
                <a:solidFill>
                  <a:srgbClr val="002060"/>
                </a:solidFill>
                <a:latin typeface="+mj-lt"/>
                <a:ea typeface="Lato Heavy" panose="020F0502020204030203" pitchFamily="34" charset="0"/>
                <a:cs typeface="Lato Heavy" panose="020F0502020204030203" pitchFamily="34" charset="0"/>
              </a:rPr>
              <a:t>TO CALCULATE ISLAMIC FISIM</a:t>
            </a:r>
          </a:p>
          <a:p>
            <a:pPr algn="ctr"/>
            <a:endParaRPr lang="en-US" dirty="0">
              <a:solidFill>
                <a:srgbClr val="002060"/>
              </a:solidFill>
              <a:latin typeface="+mj-lt"/>
              <a:ea typeface="Lato Heavy" panose="020F0502020204030203" pitchFamily="34" charset="0"/>
              <a:cs typeface="Lato Heavy" panose="020F0502020204030203" pitchFamily="34" charset="0"/>
            </a:endParaRPr>
          </a:p>
          <a:p>
            <a:pPr algn="ctr"/>
            <a:endParaRPr lang="en-US" dirty="0">
              <a:solidFill>
                <a:srgbClr val="002060"/>
              </a:solidFill>
              <a:latin typeface="+mj-lt"/>
              <a:ea typeface="Lato Heavy" panose="020F0502020204030203" pitchFamily="34" charset="0"/>
              <a:cs typeface="Lato Heavy" panose="020F0502020204030203" pitchFamily="34" charset="0"/>
            </a:endParaRPr>
          </a:p>
          <a:p>
            <a:pPr algn="ctr"/>
            <a:endParaRPr lang="en-US" dirty="0">
              <a:solidFill>
                <a:srgbClr val="002060"/>
              </a:solidFill>
              <a:latin typeface="+mj-lt"/>
              <a:ea typeface="Lato Heavy" panose="020F0502020204030203" pitchFamily="34" charset="0"/>
              <a:cs typeface="Lato Heavy" panose="020F0502020204030203" pitchFamily="34" charset="0"/>
            </a:endParaRPr>
          </a:p>
          <a:p>
            <a:pPr algn="ctr"/>
            <a:endParaRPr lang="en-US" dirty="0">
              <a:solidFill>
                <a:srgbClr val="002060"/>
              </a:solidFill>
              <a:latin typeface="+mj-lt"/>
              <a:ea typeface="Lato Heavy" panose="020F0502020204030203" pitchFamily="34" charset="0"/>
              <a:cs typeface="Lato Heavy" panose="020F0502020204030203" pitchFamily="34" charset="0"/>
            </a:endParaRPr>
          </a:p>
          <a:p>
            <a:pPr algn="ctr"/>
            <a:r>
              <a:rPr lang="en-ID" sz="2000" dirty="0">
                <a:solidFill>
                  <a:srgbClr val="002060"/>
                </a:solidFill>
                <a:latin typeface="+mj-lt"/>
                <a:ea typeface="Lato Light" panose="020F0502020204030203" pitchFamily="34" charset="0"/>
                <a:cs typeface="Lato Light" panose="020F0502020204030203" pitchFamily="34" charset="0"/>
              </a:rPr>
              <a:t>Webinar on the Statistical Treatment of Islamic Finance </a:t>
            </a:r>
          </a:p>
          <a:p>
            <a:pPr algn="ctr"/>
            <a:r>
              <a:rPr lang="en-ID" sz="2000" dirty="0">
                <a:solidFill>
                  <a:srgbClr val="002060"/>
                </a:solidFill>
                <a:latin typeface="+mj-lt"/>
                <a:ea typeface="Lato Light" panose="020F0502020204030203" pitchFamily="34" charset="0"/>
                <a:cs typeface="Lato Light" panose="020F0502020204030203" pitchFamily="34" charset="0"/>
              </a:rPr>
              <a:t>in the National and International Accounts</a:t>
            </a:r>
          </a:p>
          <a:p>
            <a:pPr algn="ctr"/>
            <a:r>
              <a:rPr lang="en-ID" sz="2000" dirty="0">
                <a:solidFill>
                  <a:srgbClr val="002060"/>
                </a:solidFill>
                <a:latin typeface="+mj-lt"/>
                <a:ea typeface="Lato Light" panose="020F0502020204030203" pitchFamily="34" charset="0"/>
                <a:cs typeface="Lato Light" panose="020F0502020204030203" pitchFamily="34" charset="0"/>
              </a:rPr>
              <a:t>16 </a:t>
            </a:r>
            <a:r>
              <a:rPr lang="en-US" sz="2000" dirty="0">
                <a:solidFill>
                  <a:srgbClr val="002060"/>
                </a:solidFill>
                <a:latin typeface="+mj-lt"/>
                <a:ea typeface="Lato Light" panose="020F0502020204030203" pitchFamily="34" charset="0"/>
                <a:cs typeface="Lato Light" panose="020F0502020204030203" pitchFamily="34" charset="0"/>
              </a:rPr>
              <a:t>December</a:t>
            </a:r>
            <a:r>
              <a:rPr lang="en-ID" sz="2000" dirty="0">
                <a:solidFill>
                  <a:srgbClr val="002060"/>
                </a:solidFill>
                <a:latin typeface="+mj-lt"/>
                <a:ea typeface="Lato Light" panose="020F0502020204030203" pitchFamily="34" charset="0"/>
                <a:cs typeface="Lato Light" panose="020F0502020204030203" pitchFamily="34" charset="0"/>
              </a:rPr>
              <a:t> 202</a:t>
            </a:r>
            <a:r>
              <a:rPr lang="id-ID" sz="2000" dirty="0">
                <a:solidFill>
                  <a:srgbClr val="002060"/>
                </a:solidFill>
                <a:latin typeface="+mj-lt"/>
                <a:ea typeface="Lato Light" panose="020F0502020204030203" pitchFamily="34" charset="0"/>
                <a:cs typeface="Lato Light" panose="020F0502020204030203" pitchFamily="34" charset="0"/>
              </a:rPr>
              <a:t>1</a:t>
            </a:r>
            <a:endParaRPr lang="en-ID" sz="2000" dirty="0">
              <a:solidFill>
                <a:srgbClr val="002060"/>
              </a:solidFill>
              <a:latin typeface="+mj-lt"/>
              <a:ea typeface="Lato Light" panose="020F0502020204030203" pitchFamily="34" charset="0"/>
              <a:cs typeface="Lato Light" panose="020F0502020204030203" pitchFamily="34" charset="0"/>
            </a:endParaRPr>
          </a:p>
          <a:p>
            <a:pPr algn="ctr"/>
            <a:endParaRPr lang="en-ID" dirty="0">
              <a:solidFill>
                <a:srgbClr val="002060"/>
              </a:solidFill>
              <a:latin typeface="+mj-lt"/>
              <a:ea typeface="Lato Heavy" panose="020F0502020204030203" pitchFamily="34" charset="0"/>
              <a:cs typeface="Lato Heavy" panose="020F0502020204030203" pitchFamily="34" charset="0"/>
            </a:endParaRPr>
          </a:p>
        </p:txBody>
      </p:sp>
      <p:sp>
        <p:nvSpPr>
          <p:cNvPr id="9" name="Rectangle 8">
            <a:extLst>
              <a:ext uri="{FF2B5EF4-FFF2-40B4-BE49-F238E27FC236}">
                <a16:creationId xmlns:a16="http://schemas.microsoft.com/office/drawing/2014/main" id="{434157FF-399F-4C17-BF63-43C4791925BE}"/>
              </a:ext>
            </a:extLst>
          </p:cNvPr>
          <p:cNvSpPr/>
          <p:nvPr/>
        </p:nvSpPr>
        <p:spPr>
          <a:xfrm>
            <a:off x="6230947" y="5597878"/>
            <a:ext cx="2834640" cy="824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0" name="Picture 6"/>
          <p:cNvPicPr>
            <a:picLocks noChangeAspect="1"/>
          </p:cNvPicPr>
          <p:nvPr/>
        </p:nvPicPr>
        <p:blipFill>
          <a:blip r:embed="rId3"/>
          <a:srcRect/>
          <a:stretch>
            <a:fillRect/>
          </a:stretch>
        </p:blipFill>
        <p:spPr>
          <a:xfrm>
            <a:off x="9542283" y="167234"/>
            <a:ext cx="2427386" cy="503865"/>
          </a:xfrm>
          <a:prstGeom prst="rect">
            <a:avLst/>
          </a:prstGeom>
        </p:spPr>
      </p:pic>
    </p:spTree>
    <p:extLst>
      <p:ext uri="{BB962C8B-B14F-4D97-AF65-F5344CB8AC3E}">
        <p14:creationId xmlns:p14="http://schemas.microsoft.com/office/powerpoint/2010/main" val="326723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a:extLst>
              <a:ext uri="{FF2B5EF4-FFF2-40B4-BE49-F238E27FC236}">
                <a16:creationId xmlns:a16="http://schemas.microsoft.com/office/drawing/2014/main" id="{D8DF405F-9FAE-4778-B7AE-FA43F49C089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5291"/>
            <a:ext cx="12192000" cy="6859201"/>
          </a:xfrm>
        </p:spPr>
      </p:pic>
      <p:sp>
        <p:nvSpPr>
          <p:cNvPr id="6" name="TextBox 5">
            <a:extLst>
              <a:ext uri="{FF2B5EF4-FFF2-40B4-BE49-F238E27FC236}">
                <a16:creationId xmlns:a16="http://schemas.microsoft.com/office/drawing/2014/main" id="{E2FFC839-C8C3-4B2F-A336-B5D9ADC52FBE}"/>
              </a:ext>
            </a:extLst>
          </p:cNvPr>
          <p:cNvSpPr txBox="1"/>
          <p:nvPr/>
        </p:nvSpPr>
        <p:spPr>
          <a:xfrm>
            <a:off x="-371475" y="260779"/>
            <a:ext cx="3246506" cy="1077218"/>
          </a:xfrm>
          <a:prstGeom prst="rect">
            <a:avLst/>
          </a:prstGeom>
          <a:noFill/>
        </p:spPr>
        <p:txBody>
          <a:bodyPr wrap="square" rtlCol="0">
            <a:spAutoFit/>
          </a:bodyPr>
          <a:lstStyle/>
          <a:p>
            <a:pPr algn="ctr"/>
            <a:r>
              <a:rPr lang="en-US" sz="3200" b="1" dirty="0">
                <a:solidFill>
                  <a:srgbClr val="002060"/>
                </a:solidFill>
                <a:latin typeface="+mj-lt"/>
                <a:ea typeface="Lato Heavy" panose="020F0502020204030203" pitchFamily="34" charset="0"/>
                <a:cs typeface="Lato Heavy" panose="020F0502020204030203" pitchFamily="34" charset="0"/>
              </a:rPr>
              <a:t>OUTLINE</a:t>
            </a:r>
            <a:endParaRPr lang="en-ID" sz="3200" b="1" dirty="0">
              <a:solidFill>
                <a:srgbClr val="002060"/>
              </a:solidFill>
              <a:latin typeface="+mj-lt"/>
              <a:ea typeface="Lato Heavy" panose="020F0502020204030203" pitchFamily="34" charset="0"/>
              <a:cs typeface="Lato Heavy" panose="020F0502020204030203" pitchFamily="34" charset="0"/>
            </a:endParaRPr>
          </a:p>
          <a:p>
            <a:pPr algn="ctr"/>
            <a:endParaRPr lang="en-ID" sz="3200" b="1" dirty="0">
              <a:solidFill>
                <a:srgbClr val="002060"/>
              </a:solidFill>
              <a:latin typeface="+mj-lt"/>
              <a:ea typeface="Lato Heavy" panose="020F0502020204030203" pitchFamily="34" charset="0"/>
              <a:cs typeface="Lato Heavy" panose="020F0502020204030203" pitchFamily="34" charset="0"/>
            </a:endParaRPr>
          </a:p>
        </p:txBody>
      </p:sp>
      <p:sp>
        <p:nvSpPr>
          <p:cNvPr id="7" name="Oval 6">
            <a:extLst>
              <a:ext uri="{FF2B5EF4-FFF2-40B4-BE49-F238E27FC236}">
                <a16:creationId xmlns:a16="http://schemas.microsoft.com/office/drawing/2014/main" id="{CB3D0FDC-C4A6-4144-AAFD-B485361DBFE8}"/>
              </a:ext>
            </a:extLst>
          </p:cNvPr>
          <p:cNvSpPr/>
          <p:nvPr/>
        </p:nvSpPr>
        <p:spPr>
          <a:xfrm>
            <a:off x="290513" y="1708273"/>
            <a:ext cx="571500" cy="571500"/>
          </a:xfrm>
          <a:prstGeom prst="ellipse">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50000"/>
                  </a:schemeClr>
                </a:solidFill>
                <a:latin typeface="Lato Heavy" panose="020F0502020204030203" pitchFamily="34" charset="0"/>
                <a:ea typeface="Lato Heavy" panose="020F0502020204030203" pitchFamily="34" charset="0"/>
                <a:cs typeface="Lato Heavy" panose="020F0502020204030203" pitchFamily="34" charset="0"/>
              </a:rPr>
              <a:t>1</a:t>
            </a:r>
            <a:endParaRPr lang="en-ID" dirty="0">
              <a:solidFill>
                <a:schemeClr val="accent5">
                  <a:lumMod val="50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Oval 7">
            <a:extLst>
              <a:ext uri="{FF2B5EF4-FFF2-40B4-BE49-F238E27FC236}">
                <a16:creationId xmlns:a16="http://schemas.microsoft.com/office/drawing/2014/main" id="{FDE59E88-1F4F-4EDB-B511-9E46A979D28D}"/>
              </a:ext>
            </a:extLst>
          </p:cNvPr>
          <p:cNvSpPr/>
          <p:nvPr/>
        </p:nvSpPr>
        <p:spPr>
          <a:xfrm>
            <a:off x="753154" y="2606215"/>
            <a:ext cx="571500" cy="571500"/>
          </a:xfrm>
          <a:prstGeom prst="ellipse">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50000"/>
                  </a:schemeClr>
                </a:solidFill>
                <a:latin typeface="Lato Heavy" panose="020F0502020204030203" pitchFamily="34" charset="0"/>
                <a:ea typeface="Lato Heavy" panose="020F0502020204030203" pitchFamily="34" charset="0"/>
                <a:cs typeface="Lato Heavy" panose="020F0502020204030203" pitchFamily="34" charset="0"/>
              </a:rPr>
              <a:t>2</a:t>
            </a:r>
            <a:endParaRPr lang="en-ID" dirty="0">
              <a:solidFill>
                <a:schemeClr val="accent5">
                  <a:lumMod val="50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0" name="Oval 9">
            <a:extLst>
              <a:ext uri="{FF2B5EF4-FFF2-40B4-BE49-F238E27FC236}">
                <a16:creationId xmlns:a16="http://schemas.microsoft.com/office/drawing/2014/main" id="{73E33DCF-3636-4724-8FA3-B32F82626180}"/>
              </a:ext>
            </a:extLst>
          </p:cNvPr>
          <p:cNvSpPr/>
          <p:nvPr/>
        </p:nvSpPr>
        <p:spPr>
          <a:xfrm>
            <a:off x="1312931" y="3512792"/>
            <a:ext cx="571500" cy="571500"/>
          </a:xfrm>
          <a:prstGeom prst="ellipse">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50000"/>
                  </a:schemeClr>
                </a:solidFill>
                <a:latin typeface="Lato Heavy" panose="020F0502020204030203" pitchFamily="34" charset="0"/>
                <a:ea typeface="Lato Heavy" panose="020F0502020204030203" pitchFamily="34" charset="0"/>
                <a:cs typeface="Lato Heavy" panose="020F0502020204030203" pitchFamily="34" charset="0"/>
              </a:rPr>
              <a:t>3</a:t>
            </a:r>
            <a:endParaRPr lang="en-ID" dirty="0">
              <a:solidFill>
                <a:schemeClr val="accent5">
                  <a:lumMod val="50000"/>
                </a:schemeClr>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3" name="TextBox 12">
            <a:extLst>
              <a:ext uri="{FF2B5EF4-FFF2-40B4-BE49-F238E27FC236}">
                <a16:creationId xmlns:a16="http://schemas.microsoft.com/office/drawing/2014/main" id="{E2FFC839-C8C3-4B2F-A336-B5D9ADC52FBE}"/>
              </a:ext>
            </a:extLst>
          </p:cNvPr>
          <p:cNvSpPr txBox="1"/>
          <p:nvPr/>
        </p:nvSpPr>
        <p:spPr>
          <a:xfrm>
            <a:off x="402025" y="1707142"/>
            <a:ext cx="4446019" cy="538609"/>
          </a:xfrm>
          <a:prstGeom prst="rect">
            <a:avLst/>
          </a:prstGeom>
          <a:noFill/>
        </p:spPr>
        <p:txBody>
          <a:bodyPr wrap="square" rtlCol="0">
            <a:spAutoFit/>
          </a:bodyPr>
          <a:lstStyle/>
          <a:p>
            <a:r>
              <a:rPr lang="en-US" sz="2800" dirty="0">
                <a:solidFill>
                  <a:srgbClr val="002060"/>
                </a:solidFill>
                <a:latin typeface="+mj-lt"/>
                <a:ea typeface="Lato Heavy" panose="020F0502020204030203" pitchFamily="34" charset="0"/>
                <a:cs typeface="Lato Heavy" panose="020F0502020204030203" pitchFamily="34" charset="0"/>
              </a:rPr>
              <a:t>        Background</a:t>
            </a:r>
            <a:endParaRPr lang="en-ID" sz="2800" dirty="0">
              <a:solidFill>
                <a:srgbClr val="002060"/>
              </a:solidFill>
              <a:latin typeface="+mj-lt"/>
              <a:ea typeface="Lato Heavy" panose="020F0502020204030203" pitchFamily="34" charset="0"/>
              <a:cs typeface="Lato Heavy" panose="020F0502020204030203" pitchFamily="34" charset="0"/>
            </a:endParaRPr>
          </a:p>
        </p:txBody>
      </p:sp>
      <p:sp>
        <p:nvSpPr>
          <p:cNvPr id="14" name="TextBox 13">
            <a:extLst>
              <a:ext uri="{FF2B5EF4-FFF2-40B4-BE49-F238E27FC236}">
                <a16:creationId xmlns:a16="http://schemas.microsoft.com/office/drawing/2014/main" id="{E2FFC839-C8C3-4B2F-A336-B5D9ADC52FBE}"/>
              </a:ext>
            </a:extLst>
          </p:cNvPr>
          <p:cNvSpPr txBox="1"/>
          <p:nvPr/>
        </p:nvSpPr>
        <p:spPr>
          <a:xfrm>
            <a:off x="830473" y="2618667"/>
            <a:ext cx="4446019" cy="538609"/>
          </a:xfrm>
          <a:prstGeom prst="rect">
            <a:avLst/>
          </a:prstGeom>
          <a:noFill/>
        </p:spPr>
        <p:txBody>
          <a:bodyPr wrap="square" rtlCol="0">
            <a:spAutoFit/>
          </a:bodyPr>
          <a:lstStyle/>
          <a:p>
            <a:r>
              <a:rPr lang="en-US" sz="2800" dirty="0">
                <a:solidFill>
                  <a:srgbClr val="002060"/>
                </a:solidFill>
                <a:latin typeface="+mj-lt"/>
                <a:ea typeface="Lato Heavy" panose="020F0502020204030203" pitchFamily="34" charset="0"/>
                <a:cs typeface="Lato Heavy" panose="020F0502020204030203" pitchFamily="34" charset="0"/>
              </a:rPr>
              <a:t>         Issues Considered</a:t>
            </a:r>
            <a:endParaRPr lang="en-ID" sz="2800" dirty="0">
              <a:solidFill>
                <a:srgbClr val="002060"/>
              </a:solidFill>
              <a:latin typeface="+mj-lt"/>
              <a:ea typeface="Lato Heavy" panose="020F0502020204030203" pitchFamily="34" charset="0"/>
              <a:cs typeface="Lato Heavy" panose="020F0502020204030203" pitchFamily="34" charset="0"/>
            </a:endParaRPr>
          </a:p>
        </p:txBody>
      </p:sp>
      <p:sp>
        <p:nvSpPr>
          <p:cNvPr id="15" name="TextBox 14">
            <a:extLst>
              <a:ext uri="{FF2B5EF4-FFF2-40B4-BE49-F238E27FC236}">
                <a16:creationId xmlns:a16="http://schemas.microsoft.com/office/drawing/2014/main" id="{E2FFC839-C8C3-4B2F-A336-B5D9ADC52FBE}"/>
              </a:ext>
            </a:extLst>
          </p:cNvPr>
          <p:cNvSpPr txBox="1"/>
          <p:nvPr/>
        </p:nvSpPr>
        <p:spPr>
          <a:xfrm>
            <a:off x="1376413" y="3513423"/>
            <a:ext cx="4446019" cy="538609"/>
          </a:xfrm>
          <a:prstGeom prst="rect">
            <a:avLst/>
          </a:prstGeom>
          <a:noFill/>
        </p:spPr>
        <p:txBody>
          <a:bodyPr wrap="square" rtlCol="0">
            <a:spAutoFit/>
          </a:bodyPr>
          <a:lstStyle/>
          <a:p>
            <a:r>
              <a:rPr lang="en-US" sz="2800" dirty="0">
                <a:solidFill>
                  <a:srgbClr val="002060"/>
                </a:solidFill>
                <a:latin typeface="+mj-lt"/>
                <a:ea typeface="Lato Heavy" panose="020F0502020204030203" pitchFamily="34" charset="0"/>
                <a:cs typeface="Lato Heavy" panose="020F0502020204030203" pitchFamily="34" charset="0"/>
              </a:rPr>
              <a:t>         Recommendations</a:t>
            </a:r>
            <a:endParaRPr lang="en-ID" sz="2800" dirty="0">
              <a:solidFill>
                <a:srgbClr val="002060"/>
              </a:solidFill>
              <a:latin typeface="+mj-lt"/>
              <a:ea typeface="Lato Heavy" panose="020F0502020204030203" pitchFamily="34" charset="0"/>
              <a:cs typeface="Lato Heavy" panose="020F0502020204030203" pitchFamily="34" charset="0"/>
            </a:endParaRPr>
          </a:p>
        </p:txBody>
      </p:sp>
    </p:spTree>
    <p:extLst>
      <p:ext uri="{BB962C8B-B14F-4D97-AF65-F5344CB8AC3E}">
        <p14:creationId xmlns:p14="http://schemas.microsoft.com/office/powerpoint/2010/main" val="41897093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0" grpId="0" animBg="1"/>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1AD2B7-BE4F-40DA-968F-5690AD019D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83" y="-196962"/>
            <a:ext cx="12192000" cy="6860032"/>
          </a:xfrm>
          <a:prstGeom prst="rect">
            <a:avLst/>
          </a:prstGeom>
        </p:spPr>
      </p:pic>
      <p:sp>
        <p:nvSpPr>
          <p:cNvPr id="6" name="TextBox 5">
            <a:extLst>
              <a:ext uri="{FF2B5EF4-FFF2-40B4-BE49-F238E27FC236}">
                <a16:creationId xmlns:a16="http://schemas.microsoft.com/office/drawing/2014/main" id="{CF340397-9ECC-4B5B-B5A3-C024BDC3521B}"/>
              </a:ext>
            </a:extLst>
          </p:cNvPr>
          <p:cNvSpPr txBox="1"/>
          <p:nvPr/>
        </p:nvSpPr>
        <p:spPr>
          <a:xfrm>
            <a:off x="1151255" y="94861"/>
            <a:ext cx="1911742" cy="523220"/>
          </a:xfrm>
          <a:prstGeom prst="rect">
            <a:avLst/>
          </a:prstGeom>
          <a:noFill/>
        </p:spPr>
        <p:txBody>
          <a:bodyPr wrap="none" rtlCol="0">
            <a:spAutoFit/>
          </a:bodyPr>
          <a:lstStyle/>
          <a:p>
            <a:r>
              <a:rPr lang="en-US" sz="2800" b="1" dirty="0">
                <a:solidFill>
                  <a:srgbClr val="002060"/>
                </a:solidFill>
                <a:latin typeface="+mj-lt"/>
                <a:ea typeface="Lato Heavy" panose="020F0502020204030203" pitchFamily="34" charset="0"/>
                <a:cs typeface="Lato Heavy" panose="020F0502020204030203" pitchFamily="34" charset="0"/>
              </a:rPr>
              <a:t>Background</a:t>
            </a:r>
            <a:endParaRPr lang="en-ID" sz="2800" b="1" dirty="0">
              <a:solidFill>
                <a:srgbClr val="002060"/>
              </a:solidFill>
              <a:latin typeface="+mj-lt"/>
              <a:ea typeface="Lato Heavy" panose="020F0502020204030203" pitchFamily="34" charset="0"/>
              <a:cs typeface="Lato Heavy" panose="020F0502020204030203" pitchFamily="34" charset="0"/>
            </a:endParaRPr>
          </a:p>
        </p:txBody>
      </p:sp>
      <p:sp>
        <p:nvSpPr>
          <p:cNvPr id="11" name="TextBox 10">
            <a:extLst>
              <a:ext uri="{FF2B5EF4-FFF2-40B4-BE49-F238E27FC236}">
                <a16:creationId xmlns:a16="http://schemas.microsoft.com/office/drawing/2014/main" id="{9BF907C4-EB2E-45DE-B949-E794A438DEF3}"/>
              </a:ext>
            </a:extLst>
          </p:cNvPr>
          <p:cNvSpPr txBox="1"/>
          <p:nvPr/>
        </p:nvSpPr>
        <p:spPr>
          <a:xfrm>
            <a:off x="11760211" y="6293738"/>
            <a:ext cx="312906" cy="369332"/>
          </a:xfrm>
          <a:prstGeom prst="rect">
            <a:avLst/>
          </a:prstGeom>
          <a:noFill/>
        </p:spPr>
        <p:txBody>
          <a:bodyPr wrap="none" rtlCol="0">
            <a:spAutoFit/>
          </a:bodyPr>
          <a:lstStyle/>
          <a:p>
            <a:r>
              <a:rPr lang="en-US" dirty="0">
                <a:solidFill>
                  <a:schemeClr val="bg1"/>
                </a:solidFill>
                <a:latin typeface="Lato Heavy"/>
              </a:rPr>
              <a:t>3</a:t>
            </a:r>
            <a:endParaRPr lang="en-ID" dirty="0">
              <a:solidFill>
                <a:schemeClr val="bg1"/>
              </a:solidFill>
              <a:latin typeface="Lato Heavy"/>
            </a:endParaRPr>
          </a:p>
        </p:txBody>
      </p:sp>
      <p:sp>
        <p:nvSpPr>
          <p:cNvPr id="5" name="TextBox 4">
            <a:extLst>
              <a:ext uri="{FF2B5EF4-FFF2-40B4-BE49-F238E27FC236}">
                <a16:creationId xmlns:a16="http://schemas.microsoft.com/office/drawing/2014/main" id="{E2FFC839-C8C3-4B2F-A336-B5D9ADC52FBE}"/>
              </a:ext>
            </a:extLst>
          </p:cNvPr>
          <p:cNvSpPr txBox="1"/>
          <p:nvPr/>
        </p:nvSpPr>
        <p:spPr>
          <a:xfrm>
            <a:off x="310548" y="847859"/>
            <a:ext cx="11197089" cy="5093702"/>
          </a:xfrm>
          <a:prstGeom prst="rect">
            <a:avLst/>
          </a:prstGeom>
          <a:noFill/>
        </p:spPr>
        <p:txBody>
          <a:bodyPr wrap="square" rtlCol="0">
            <a:spAutoFit/>
          </a:bodyPr>
          <a:lstStyle/>
          <a:p>
            <a:pPr marL="173038" indent="-173038">
              <a:buFont typeface="Arial" panose="020B0604020202020204" pitchFamily="34" charset="0"/>
              <a:buChar char="•"/>
            </a:pPr>
            <a:r>
              <a:rPr lang="en-US" sz="2000" dirty="0">
                <a:solidFill>
                  <a:srgbClr val="002060"/>
                </a:solidFill>
                <a:latin typeface="+mj-lt"/>
                <a:ea typeface="Lato Heavy" panose="020F0502020204030203" pitchFamily="34" charset="0"/>
                <a:cs typeface="Lato Heavy" panose="020F0502020204030203" pitchFamily="34" charset="0"/>
              </a:rPr>
              <a:t>Two views on how to measure the financial services provided by Islamic deposit-taking corporation in the national and international accounts:</a:t>
            </a:r>
          </a:p>
          <a:p>
            <a:pPr marL="914400" lvl="1" indent="-457200">
              <a:buFont typeface="+mj-lt"/>
              <a:buAutoNum type="arabicPeriod"/>
            </a:pPr>
            <a:r>
              <a:rPr lang="en-US" sz="2000" dirty="0">
                <a:solidFill>
                  <a:srgbClr val="002060"/>
                </a:solidFill>
                <a:latin typeface="+mj-lt"/>
                <a:ea typeface="Lato Heavy" panose="020F0502020204030203" pitchFamily="34" charset="0"/>
                <a:cs typeface="Lato Heavy" panose="020F0502020204030203" pitchFamily="34" charset="0"/>
              </a:rPr>
              <a:t>Support the use of FISIM formulate in the 2008 SNA;</a:t>
            </a:r>
          </a:p>
          <a:p>
            <a:pPr marL="914400" lvl="1" indent="-457200">
              <a:spcAft>
                <a:spcPts val="600"/>
              </a:spcAft>
              <a:buFont typeface="+mj-lt"/>
              <a:buAutoNum type="arabicPeriod"/>
            </a:pPr>
            <a:r>
              <a:rPr lang="en-US" sz="2000" dirty="0">
                <a:solidFill>
                  <a:srgbClr val="002060"/>
                </a:solidFill>
                <a:latin typeface="+mj-lt"/>
                <a:ea typeface="Lato Heavy" panose="020F0502020204030203" pitchFamily="34" charset="0"/>
                <a:cs typeface="Lato Heavy" panose="020F0502020204030203" pitchFamily="34" charset="0"/>
              </a:rPr>
              <a:t>The concept of FISIM does not apply to Islamic deposit-taking corporations as </a:t>
            </a:r>
            <a:r>
              <a:rPr lang="en-US" sz="2000" dirty="0" err="1">
                <a:solidFill>
                  <a:srgbClr val="002060"/>
                </a:solidFill>
                <a:latin typeface="+mj-lt"/>
                <a:ea typeface="Lato Heavy" panose="020F0502020204030203" pitchFamily="34" charset="0"/>
                <a:cs typeface="Lato Heavy" panose="020F0502020204030203" pitchFamily="34" charset="0"/>
              </a:rPr>
              <a:t>Sha’riah</a:t>
            </a:r>
            <a:r>
              <a:rPr lang="en-US" sz="2000" dirty="0">
                <a:solidFill>
                  <a:srgbClr val="002060"/>
                </a:solidFill>
                <a:latin typeface="+mj-lt"/>
                <a:ea typeface="Lato Heavy" panose="020F0502020204030203" pitchFamily="34" charset="0"/>
                <a:cs typeface="Lato Heavy" panose="020F0502020204030203" pitchFamily="34" charset="0"/>
              </a:rPr>
              <a:t> prohibits interest.</a:t>
            </a:r>
          </a:p>
          <a:p>
            <a:pPr marL="173038" indent="-173038">
              <a:spcAft>
                <a:spcPts val="600"/>
              </a:spcAft>
              <a:buFont typeface="Arial" panose="020B0604020202020204" pitchFamily="34" charset="0"/>
              <a:buChar char="•"/>
            </a:pPr>
            <a:r>
              <a:rPr lang="en-US" sz="2000" dirty="0">
                <a:solidFill>
                  <a:srgbClr val="002060"/>
                </a:solidFill>
                <a:latin typeface="+mj-lt"/>
                <a:ea typeface="Lato Heavy" panose="020F0502020204030203" pitchFamily="34" charset="0"/>
                <a:cs typeface="Lato Heavy" panose="020F0502020204030203" pitchFamily="34" charset="0"/>
              </a:rPr>
              <a:t>Different views on the choice of reference rate to use in the FISIM formula. The discussions of the IFTF revealed that some economies are using separate reference rates to calculate the FISIM on conventional and Islamic deposits and loans which are denominated in the same currency. </a:t>
            </a:r>
          </a:p>
          <a:p>
            <a:pPr marL="173038" indent="-173038">
              <a:spcBef>
                <a:spcPts val="600"/>
              </a:spcBef>
              <a:spcAft>
                <a:spcPts val="600"/>
              </a:spcAft>
              <a:buFont typeface="Arial" panose="020B0604020202020204" pitchFamily="34" charset="0"/>
              <a:buChar char="•"/>
            </a:pPr>
            <a:r>
              <a:rPr lang="en-US" sz="2000" dirty="0">
                <a:solidFill>
                  <a:srgbClr val="002060"/>
                </a:solidFill>
                <a:latin typeface="+mj-lt"/>
                <a:ea typeface="Lato Heavy" panose="020F0502020204030203" pitchFamily="34" charset="0"/>
                <a:cs typeface="Lato Heavy" panose="020F0502020204030203" pitchFamily="34" charset="0"/>
              </a:rPr>
              <a:t>Subsequent empirical tests conducted by three economies (Indonesia, Malaysia, and the State of Palestine) showed that the differences in nominal FISIM when using a single reference rate and separate reference rate appeared to be quite significant. Also, the empirical test did not assess the impact on external trade in FISIM. </a:t>
            </a:r>
          </a:p>
          <a:p>
            <a:pPr marL="173038" indent="-173038">
              <a:spcBef>
                <a:spcPts val="600"/>
              </a:spcBef>
              <a:buFont typeface="Arial" panose="020B0604020202020204" pitchFamily="34" charset="0"/>
              <a:buChar char="•"/>
            </a:pPr>
            <a:r>
              <a:rPr lang="en-US" sz="2000" dirty="0">
                <a:solidFill>
                  <a:srgbClr val="002060"/>
                </a:solidFill>
                <a:latin typeface="+mj-lt"/>
                <a:ea typeface="Lato Heavy" panose="020F0502020204030203" pitchFamily="34" charset="0"/>
                <a:cs typeface="Lato Heavy" panose="020F0502020204030203" pitchFamily="34" charset="0"/>
              </a:rPr>
              <a:t>To follow up on the work of the IFTF, the GN provides recommendations on the feasibility of using the FISIM formula to measure the financial intermediation services provided by Islamic deposit-taking corporations and the reference rates to use.</a:t>
            </a:r>
          </a:p>
        </p:txBody>
      </p:sp>
    </p:spTree>
    <p:extLst>
      <p:ext uri="{BB962C8B-B14F-4D97-AF65-F5344CB8AC3E}">
        <p14:creationId xmlns:p14="http://schemas.microsoft.com/office/powerpoint/2010/main" val="1258475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1AD2B7-BE4F-40DA-968F-5690AD019D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83" y="-196962"/>
            <a:ext cx="12192000" cy="6860032"/>
          </a:xfrm>
          <a:prstGeom prst="rect">
            <a:avLst/>
          </a:prstGeom>
        </p:spPr>
      </p:pic>
      <p:sp>
        <p:nvSpPr>
          <p:cNvPr id="6" name="TextBox 5">
            <a:extLst>
              <a:ext uri="{FF2B5EF4-FFF2-40B4-BE49-F238E27FC236}">
                <a16:creationId xmlns:a16="http://schemas.microsoft.com/office/drawing/2014/main" id="{CF340397-9ECC-4B5B-B5A3-C024BDC3521B}"/>
              </a:ext>
            </a:extLst>
          </p:cNvPr>
          <p:cNvSpPr txBox="1"/>
          <p:nvPr/>
        </p:nvSpPr>
        <p:spPr>
          <a:xfrm>
            <a:off x="1151255" y="94861"/>
            <a:ext cx="3171509" cy="523220"/>
          </a:xfrm>
          <a:prstGeom prst="rect">
            <a:avLst/>
          </a:prstGeom>
          <a:noFill/>
        </p:spPr>
        <p:txBody>
          <a:bodyPr wrap="none" rtlCol="0">
            <a:spAutoFit/>
          </a:bodyPr>
          <a:lstStyle/>
          <a:p>
            <a:r>
              <a:rPr lang="en-US" sz="2800" b="1" dirty="0">
                <a:solidFill>
                  <a:srgbClr val="002060"/>
                </a:solidFill>
                <a:latin typeface="+mj-lt"/>
                <a:ea typeface="Lato Heavy" panose="020F0502020204030203" pitchFamily="34" charset="0"/>
                <a:cs typeface="Lato Heavy" panose="020F0502020204030203" pitchFamily="34" charset="0"/>
              </a:rPr>
              <a:t>Issues for Discussion</a:t>
            </a:r>
            <a:endParaRPr lang="en-ID" sz="2800" b="1" dirty="0">
              <a:solidFill>
                <a:srgbClr val="002060"/>
              </a:solidFill>
              <a:latin typeface="+mj-lt"/>
              <a:ea typeface="Lato Heavy" panose="020F0502020204030203" pitchFamily="34" charset="0"/>
              <a:cs typeface="Lato Heavy" panose="020F0502020204030203" pitchFamily="34" charset="0"/>
            </a:endParaRPr>
          </a:p>
        </p:txBody>
      </p:sp>
      <p:sp>
        <p:nvSpPr>
          <p:cNvPr id="11" name="TextBox 10">
            <a:extLst>
              <a:ext uri="{FF2B5EF4-FFF2-40B4-BE49-F238E27FC236}">
                <a16:creationId xmlns:a16="http://schemas.microsoft.com/office/drawing/2014/main" id="{9BF907C4-EB2E-45DE-B949-E794A438DEF3}"/>
              </a:ext>
            </a:extLst>
          </p:cNvPr>
          <p:cNvSpPr txBox="1"/>
          <p:nvPr/>
        </p:nvSpPr>
        <p:spPr>
          <a:xfrm>
            <a:off x="11760211" y="6293738"/>
            <a:ext cx="301686" cy="369332"/>
          </a:xfrm>
          <a:prstGeom prst="rect">
            <a:avLst/>
          </a:prstGeom>
          <a:noFill/>
        </p:spPr>
        <p:txBody>
          <a:bodyPr wrap="none" rtlCol="0">
            <a:spAutoFit/>
          </a:bodyPr>
          <a:lstStyle/>
          <a:p>
            <a:r>
              <a:rPr lang="en-US" dirty="0">
                <a:solidFill>
                  <a:schemeClr val="bg1"/>
                </a:solidFill>
                <a:latin typeface="Lato Heavy"/>
              </a:rPr>
              <a:t>4</a:t>
            </a:r>
            <a:endParaRPr lang="en-ID" dirty="0">
              <a:solidFill>
                <a:schemeClr val="bg1"/>
              </a:solidFill>
              <a:latin typeface="Lato Heavy"/>
            </a:endParaRPr>
          </a:p>
        </p:txBody>
      </p:sp>
      <p:sp>
        <p:nvSpPr>
          <p:cNvPr id="5" name="TextBox 4">
            <a:extLst>
              <a:ext uri="{FF2B5EF4-FFF2-40B4-BE49-F238E27FC236}">
                <a16:creationId xmlns:a16="http://schemas.microsoft.com/office/drawing/2014/main" id="{E2FFC839-C8C3-4B2F-A336-B5D9ADC52FBE}"/>
              </a:ext>
            </a:extLst>
          </p:cNvPr>
          <p:cNvSpPr txBox="1"/>
          <p:nvPr/>
        </p:nvSpPr>
        <p:spPr>
          <a:xfrm>
            <a:off x="396814" y="860953"/>
            <a:ext cx="11041812" cy="4862870"/>
          </a:xfrm>
          <a:prstGeom prst="rect">
            <a:avLst/>
          </a:prstGeom>
          <a:noFill/>
        </p:spPr>
        <p:txBody>
          <a:bodyPr wrap="square" rtlCol="0">
            <a:spAutoFit/>
          </a:bodyPr>
          <a:lstStyle/>
          <a:p>
            <a:pPr marL="173038" indent="-173038">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5.1)</a:t>
            </a:r>
            <a:r>
              <a:rPr lang="en-US" sz="2000" b="1" dirty="0">
                <a:solidFill>
                  <a:srgbClr val="002060"/>
                </a:solidFill>
                <a:latin typeface="+mj-lt"/>
                <a:ea typeface="Lato Heavy" panose="020F0502020204030203" pitchFamily="34" charset="0"/>
                <a:cs typeface="Lato Heavy" panose="020F0502020204030203" pitchFamily="34" charset="0"/>
              </a:rPr>
              <a:t> Relevance of using the FISIM formula to measure the financial services provided by Islamic deposit-taking corporations </a:t>
            </a:r>
          </a:p>
          <a:p>
            <a:pPr marL="742950" lvl="1" indent="-285750" algn="just">
              <a:spcBef>
                <a:spcPts val="600"/>
              </a:spcBef>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Option 1: use the FISIM formula of SNA to measure it for Islamic deposit-taking corporations as the (1) difference between the rate paid to banks by borrowers and a reference (service-free) rate plus (2) the difference between the reference rate and the rate actually paid to depositors</a:t>
            </a:r>
          </a:p>
          <a:p>
            <a:pPr marL="742950" lvl="1" indent="-285750" algn="just">
              <a:spcBef>
                <a:spcPts val="600"/>
              </a:spcBef>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Option 2: the concept of FISIM does not apply to Islamic deposit-taking corporations. The financial intermediation services would be measured, instead, as the sum of income generated on Islamic loan-like instruments less the distributions paid on Islamic deposit-like instruments.</a:t>
            </a:r>
          </a:p>
          <a:p>
            <a:pPr marL="173038" indent="-173038" algn="just">
              <a:spcBef>
                <a:spcPts val="600"/>
              </a:spcBef>
              <a:buFont typeface="Wingdings" panose="05000000000000000000" pitchFamily="2" charset="2"/>
              <a:buChar char="§"/>
            </a:pPr>
            <a:r>
              <a:rPr lang="en-US" sz="2000" b="1" dirty="0">
                <a:solidFill>
                  <a:srgbClr val="C00000"/>
                </a:solidFill>
                <a:latin typeface="+mj-lt"/>
                <a:ea typeface="Lato Heavy" panose="020F0502020204030203" pitchFamily="34" charset="0"/>
                <a:cs typeface="Lato Heavy" panose="020F0502020204030203" pitchFamily="34" charset="0"/>
              </a:rPr>
              <a:t>(Issue 5.2)</a:t>
            </a:r>
            <a:r>
              <a:rPr lang="en-US" sz="2000" b="1" dirty="0">
                <a:solidFill>
                  <a:srgbClr val="002060"/>
                </a:solidFill>
                <a:latin typeface="+mj-lt"/>
                <a:ea typeface="Lato Heavy" panose="020F0502020204030203" pitchFamily="34" charset="0"/>
                <a:cs typeface="Lato Heavy" panose="020F0502020204030203" pitchFamily="34" charset="0"/>
              </a:rPr>
              <a:t> Which reference rate to use to calculate the FISIM on Islamic deposits and loans if the FISIM formula is to be used</a:t>
            </a:r>
          </a:p>
          <a:p>
            <a:pPr marL="723900" lvl="2" indent="-285750" algn="just">
              <a:spcBef>
                <a:spcPts val="600"/>
              </a:spcBef>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Option 1: Only one unique reference rate is recognized for conventional and Islamic FISIM</a:t>
            </a:r>
          </a:p>
          <a:p>
            <a:pPr marL="742950" lvl="1" indent="-285750" algn="just">
              <a:spcBef>
                <a:spcPts val="600"/>
              </a:spcBef>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Option 2: One unique reference rate is recognized, with the explicit recognition of different risk profiles for Islamic deposit-taking corporations</a:t>
            </a:r>
          </a:p>
          <a:p>
            <a:pPr marL="742950" lvl="1" indent="-285750" algn="just">
              <a:spcBef>
                <a:spcPts val="600"/>
              </a:spcBef>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Option 3: Different reference rates are recognized for conventional and Islamic FISIM.</a:t>
            </a:r>
          </a:p>
        </p:txBody>
      </p:sp>
    </p:spTree>
    <p:extLst>
      <p:ext uri="{BB962C8B-B14F-4D97-AF65-F5344CB8AC3E}">
        <p14:creationId xmlns:p14="http://schemas.microsoft.com/office/powerpoint/2010/main" val="31011753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1AD2B7-BE4F-40DA-968F-5690AD019D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83" y="-196962"/>
            <a:ext cx="12192000" cy="6860032"/>
          </a:xfrm>
          <a:prstGeom prst="rect">
            <a:avLst/>
          </a:prstGeom>
        </p:spPr>
      </p:pic>
      <p:sp>
        <p:nvSpPr>
          <p:cNvPr id="6" name="TextBox 5">
            <a:extLst>
              <a:ext uri="{FF2B5EF4-FFF2-40B4-BE49-F238E27FC236}">
                <a16:creationId xmlns:a16="http://schemas.microsoft.com/office/drawing/2014/main" id="{CF340397-9ECC-4B5B-B5A3-C024BDC3521B}"/>
              </a:ext>
            </a:extLst>
          </p:cNvPr>
          <p:cNvSpPr txBox="1"/>
          <p:nvPr/>
        </p:nvSpPr>
        <p:spPr>
          <a:xfrm>
            <a:off x="1151255" y="94861"/>
            <a:ext cx="3171509" cy="523220"/>
          </a:xfrm>
          <a:prstGeom prst="rect">
            <a:avLst/>
          </a:prstGeom>
          <a:noFill/>
        </p:spPr>
        <p:txBody>
          <a:bodyPr wrap="none" rtlCol="0">
            <a:spAutoFit/>
          </a:bodyPr>
          <a:lstStyle/>
          <a:p>
            <a:r>
              <a:rPr lang="en-US" sz="2800" b="1" dirty="0">
                <a:solidFill>
                  <a:srgbClr val="002060"/>
                </a:solidFill>
                <a:latin typeface="+mj-lt"/>
                <a:ea typeface="Lato Heavy" panose="020F0502020204030203" pitchFamily="34" charset="0"/>
                <a:cs typeface="Lato Heavy" panose="020F0502020204030203" pitchFamily="34" charset="0"/>
              </a:rPr>
              <a:t>Issues for Discussion</a:t>
            </a:r>
            <a:endParaRPr lang="en-ID" sz="2800" b="1" dirty="0">
              <a:solidFill>
                <a:srgbClr val="002060"/>
              </a:solidFill>
              <a:latin typeface="+mj-lt"/>
              <a:ea typeface="Lato Heavy" panose="020F0502020204030203" pitchFamily="34" charset="0"/>
              <a:cs typeface="Lato Heavy" panose="020F0502020204030203" pitchFamily="34" charset="0"/>
            </a:endParaRPr>
          </a:p>
        </p:txBody>
      </p:sp>
      <p:sp>
        <p:nvSpPr>
          <p:cNvPr id="11" name="TextBox 10">
            <a:extLst>
              <a:ext uri="{FF2B5EF4-FFF2-40B4-BE49-F238E27FC236}">
                <a16:creationId xmlns:a16="http://schemas.microsoft.com/office/drawing/2014/main" id="{9BF907C4-EB2E-45DE-B949-E794A438DEF3}"/>
              </a:ext>
            </a:extLst>
          </p:cNvPr>
          <p:cNvSpPr txBox="1"/>
          <p:nvPr/>
        </p:nvSpPr>
        <p:spPr>
          <a:xfrm>
            <a:off x="11760211" y="6293738"/>
            <a:ext cx="312906" cy="369332"/>
          </a:xfrm>
          <a:prstGeom prst="rect">
            <a:avLst/>
          </a:prstGeom>
          <a:noFill/>
        </p:spPr>
        <p:txBody>
          <a:bodyPr wrap="none" rtlCol="0">
            <a:spAutoFit/>
          </a:bodyPr>
          <a:lstStyle/>
          <a:p>
            <a:r>
              <a:rPr lang="en-US" dirty="0">
                <a:solidFill>
                  <a:schemeClr val="bg1"/>
                </a:solidFill>
                <a:latin typeface="Lato Heavy"/>
              </a:rPr>
              <a:t>5</a:t>
            </a:r>
            <a:endParaRPr lang="en-ID" dirty="0">
              <a:solidFill>
                <a:schemeClr val="bg1"/>
              </a:solidFill>
              <a:latin typeface="Lato Heavy"/>
            </a:endParaRPr>
          </a:p>
        </p:txBody>
      </p:sp>
      <p:sp>
        <p:nvSpPr>
          <p:cNvPr id="5" name="TextBox 4">
            <a:extLst>
              <a:ext uri="{FF2B5EF4-FFF2-40B4-BE49-F238E27FC236}">
                <a16:creationId xmlns:a16="http://schemas.microsoft.com/office/drawing/2014/main" id="{E2FFC839-C8C3-4B2F-A336-B5D9ADC52FBE}"/>
              </a:ext>
            </a:extLst>
          </p:cNvPr>
          <p:cNvSpPr txBox="1"/>
          <p:nvPr/>
        </p:nvSpPr>
        <p:spPr>
          <a:xfrm>
            <a:off x="465826" y="978815"/>
            <a:ext cx="11041812" cy="3939540"/>
          </a:xfrm>
          <a:prstGeom prst="rect">
            <a:avLst/>
          </a:prstGeom>
          <a:noFill/>
        </p:spPr>
        <p:txBody>
          <a:bodyPr wrap="square" rtlCol="0">
            <a:spAutoFit/>
          </a:bodyPr>
          <a:lstStyle/>
          <a:p>
            <a:pPr marL="276225" indent="-276225" algn="just">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5.3)</a:t>
            </a:r>
            <a:r>
              <a:rPr lang="en-US" sz="2000" b="1" dirty="0">
                <a:solidFill>
                  <a:srgbClr val="002060"/>
                </a:solidFill>
                <a:latin typeface="+mj-lt"/>
                <a:ea typeface="Lato Heavy" panose="020F0502020204030203" pitchFamily="34" charset="0"/>
                <a:cs typeface="Lato Heavy" panose="020F0502020204030203" pitchFamily="34" charset="0"/>
              </a:rPr>
              <a:t> The scope of the Islamic financial instruments to be included in the calculation of Islamic FISIM</a:t>
            </a:r>
          </a:p>
          <a:p>
            <a:pPr marL="800100" lvl="1" indent="-342900" algn="just">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Is it needed to consider </a:t>
            </a:r>
            <a:r>
              <a:rPr lang="en-US" sz="2000" dirty="0" err="1">
                <a:solidFill>
                  <a:srgbClr val="002060"/>
                </a:solidFill>
                <a:latin typeface="+mj-lt"/>
                <a:ea typeface="Lato Heavy" panose="020F0502020204030203" pitchFamily="34" charset="0"/>
                <a:cs typeface="Lato Heavy" panose="020F0502020204030203" pitchFamily="34" charset="0"/>
              </a:rPr>
              <a:t>Qard</a:t>
            </a:r>
            <a:r>
              <a:rPr lang="en-US" sz="2000" dirty="0">
                <a:solidFill>
                  <a:srgbClr val="002060"/>
                </a:solidFill>
                <a:latin typeface="+mj-lt"/>
                <a:ea typeface="Lato Heavy" panose="020F0502020204030203" pitchFamily="34" charset="0"/>
                <a:cs typeface="Lato Heavy" panose="020F0502020204030203" pitchFamily="34" charset="0"/>
              </a:rPr>
              <a:t>, </a:t>
            </a:r>
            <a:r>
              <a:rPr lang="en-US" sz="2000" dirty="0" err="1">
                <a:solidFill>
                  <a:srgbClr val="002060"/>
                </a:solidFill>
                <a:latin typeface="+mj-lt"/>
                <a:ea typeface="Lato Heavy" panose="020F0502020204030203" pitchFamily="34" charset="0"/>
                <a:cs typeface="Lato Heavy" panose="020F0502020204030203" pitchFamily="34" charset="0"/>
              </a:rPr>
              <a:t>Wadiah</a:t>
            </a:r>
            <a:r>
              <a:rPr lang="en-US" sz="2000" dirty="0">
                <a:solidFill>
                  <a:srgbClr val="002060"/>
                </a:solidFill>
                <a:latin typeface="+mj-lt"/>
                <a:ea typeface="Lato Heavy" panose="020F0502020204030203" pitchFamily="34" charset="0"/>
                <a:cs typeface="Lato Heavy" panose="020F0502020204030203" pitchFamily="34" charset="0"/>
              </a:rPr>
              <a:t>, </a:t>
            </a:r>
            <a:r>
              <a:rPr lang="en-US" sz="2000" dirty="0" err="1">
                <a:solidFill>
                  <a:srgbClr val="002060"/>
                </a:solidFill>
                <a:latin typeface="+mj-lt"/>
                <a:ea typeface="Lato Heavy" panose="020F0502020204030203" pitchFamily="34" charset="0"/>
                <a:cs typeface="Lato Heavy" panose="020F0502020204030203" pitchFamily="34" charset="0"/>
              </a:rPr>
              <a:t>Amanah</a:t>
            </a:r>
            <a:r>
              <a:rPr lang="en-US" sz="2000" dirty="0">
                <a:solidFill>
                  <a:srgbClr val="002060"/>
                </a:solidFill>
                <a:latin typeface="+mj-lt"/>
                <a:ea typeface="Lato Heavy" panose="020F0502020204030203" pitchFamily="34" charset="0"/>
                <a:cs typeface="Lato Heavy" panose="020F0502020204030203" pitchFamily="34" charset="0"/>
              </a:rPr>
              <a:t>, and </a:t>
            </a:r>
            <a:r>
              <a:rPr lang="en-US" sz="2000" dirty="0" err="1">
                <a:solidFill>
                  <a:srgbClr val="002060"/>
                </a:solidFill>
                <a:latin typeface="+mj-lt"/>
                <a:ea typeface="Lato Heavy" panose="020F0502020204030203" pitchFamily="34" charset="0"/>
                <a:cs typeface="Lato Heavy" panose="020F0502020204030203" pitchFamily="34" charset="0"/>
              </a:rPr>
              <a:t>Qard-hasan</a:t>
            </a:r>
            <a:r>
              <a:rPr lang="en-US" sz="2000" dirty="0">
                <a:solidFill>
                  <a:srgbClr val="002060"/>
                </a:solidFill>
                <a:latin typeface="+mj-lt"/>
                <a:ea typeface="Lato Heavy" panose="020F0502020204030203" pitchFamily="34" charset="0"/>
                <a:cs typeface="Lato Heavy" panose="020F0502020204030203" pitchFamily="34" charset="0"/>
              </a:rPr>
              <a:t> deposits/financing in the calculation of Islamic FISIM, as they pay discretionary or no investment income?</a:t>
            </a:r>
          </a:p>
          <a:p>
            <a:pPr marL="800100" lvl="1" indent="-342900" algn="just">
              <a:spcAft>
                <a:spcPts val="600"/>
              </a:spcAft>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Should Islamic FISIM be calculated using an instrument-by-instrument classification as loans or deposits?</a:t>
            </a:r>
          </a:p>
          <a:p>
            <a:pPr marL="173038" indent="-173038" algn="just">
              <a:spcBef>
                <a:spcPts val="600"/>
              </a:spcBef>
              <a:spcAft>
                <a:spcPts val="600"/>
              </a:spcAft>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5.4)</a:t>
            </a:r>
            <a:r>
              <a:rPr lang="en-US" sz="2000" b="1" dirty="0">
                <a:solidFill>
                  <a:srgbClr val="002060"/>
                </a:solidFill>
                <a:latin typeface="+mj-lt"/>
                <a:ea typeface="Lato Heavy" panose="020F0502020204030203" pitchFamily="34" charset="0"/>
                <a:cs typeface="Lato Heavy" panose="020F0502020204030203" pitchFamily="34" charset="0"/>
              </a:rPr>
              <a:t> Which reference rate to use in the calculation of exports and imports of Islamic FISIM?</a:t>
            </a:r>
          </a:p>
          <a:p>
            <a:pPr marL="173038" indent="-173038" algn="just">
              <a:spcBef>
                <a:spcPts val="600"/>
              </a:spcBef>
              <a:spcAft>
                <a:spcPts val="600"/>
              </a:spcAft>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5.5)</a:t>
            </a:r>
            <a:r>
              <a:rPr lang="en-US" sz="2000" b="1" dirty="0">
                <a:solidFill>
                  <a:srgbClr val="002060"/>
                </a:solidFill>
                <a:latin typeface="+mj-lt"/>
                <a:ea typeface="Lato Heavy" panose="020F0502020204030203" pitchFamily="34" charset="0"/>
                <a:cs typeface="Lato Heavy" panose="020F0502020204030203" pitchFamily="34" charset="0"/>
              </a:rPr>
              <a:t> Which terminology to use in the Islamic FISIM formula?</a:t>
            </a:r>
          </a:p>
          <a:p>
            <a:pPr marL="173038" indent="-173038" algn="just">
              <a:spcBef>
                <a:spcPts val="600"/>
              </a:spcBef>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5.6)</a:t>
            </a:r>
            <a:r>
              <a:rPr lang="en-US" sz="2000" b="1" dirty="0">
                <a:solidFill>
                  <a:srgbClr val="002060"/>
                </a:solidFill>
                <a:latin typeface="+mj-lt"/>
                <a:ea typeface="Lato Heavy" panose="020F0502020204030203" pitchFamily="34" charset="0"/>
                <a:cs typeface="Lato Heavy" panose="020F0502020204030203" pitchFamily="34" charset="0"/>
              </a:rPr>
              <a:t> Feasibility of inviting some economies to participate in empirical tests for some recommendations such as:</a:t>
            </a:r>
          </a:p>
          <a:p>
            <a:pPr marL="800100" lvl="1" indent="-342900" algn="just">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What reference rate to use to calculate domestic and cross-border FISIM on Islamic deposits and loans?</a:t>
            </a:r>
          </a:p>
        </p:txBody>
      </p:sp>
    </p:spTree>
    <p:extLst>
      <p:ext uri="{BB962C8B-B14F-4D97-AF65-F5344CB8AC3E}">
        <p14:creationId xmlns:p14="http://schemas.microsoft.com/office/powerpoint/2010/main" val="12965268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1AD2B7-BE4F-40DA-968F-5690AD019D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6" name="TextBox 5">
            <a:extLst>
              <a:ext uri="{FF2B5EF4-FFF2-40B4-BE49-F238E27FC236}">
                <a16:creationId xmlns:a16="http://schemas.microsoft.com/office/drawing/2014/main" id="{CF340397-9ECC-4B5B-B5A3-C024BDC3521B}"/>
              </a:ext>
            </a:extLst>
          </p:cNvPr>
          <p:cNvSpPr txBox="1"/>
          <p:nvPr/>
        </p:nvSpPr>
        <p:spPr>
          <a:xfrm>
            <a:off x="1151255" y="232885"/>
            <a:ext cx="2910027" cy="523220"/>
          </a:xfrm>
          <a:prstGeom prst="rect">
            <a:avLst/>
          </a:prstGeom>
          <a:noFill/>
        </p:spPr>
        <p:txBody>
          <a:bodyPr wrap="none" rtlCol="0">
            <a:spAutoFit/>
          </a:bodyPr>
          <a:lstStyle/>
          <a:p>
            <a:r>
              <a:rPr lang="en-US" sz="2800" b="1" dirty="0">
                <a:solidFill>
                  <a:srgbClr val="002060"/>
                </a:solidFill>
                <a:latin typeface="+mj-lt"/>
                <a:ea typeface="Lato Heavy" panose="020F0502020204030203" pitchFamily="34" charset="0"/>
                <a:cs typeface="Lato Heavy" panose="020F0502020204030203" pitchFamily="34" charset="0"/>
              </a:rPr>
              <a:t>Recommendations</a:t>
            </a:r>
            <a:endParaRPr lang="en-ID" sz="2800" b="1" dirty="0">
              <a:solidFill>
                <a:srgbClr val="002060"/>
              </a:solidFill>
              <a:latin typeface="+mj-lt"/>
              <a:ea typeface="Lato Heavy" panose="020F0502020204030203" pitchFamily="34" charset="0"/>
              <a:cs typeface="Lato Heavy" panose="020F0502020204030203" pitchFamily="34" charset="0"/>
            </a:endParaRPr>
          </a:p>
        </p:txBody>
      </p:sp>
      <p:sp>
        <p:nvSpPr>
          <p:cNvPr id="11" name="TextBox 10">
            <a:extLst>
              <a:ext uri="{FF2B5EF4-FFF2-40B4-BE49-F238E27FC236}">
                <a16:creationId xmlns:a16="http://schemas.microsoft.com/office/drawing/2014/main" id="{9BF907C4-EB2E-45DE-B949-E794A438DEF3}"/>
              </a:ext>
            </a:extLst>
          </p:cNvPr>
          <p:cNvSpPr txBox="1"/>
          <p:nvPr/>
        </p:nvSpPr>
        <p:spPr>
          <a:xfrm>
            <a:off x="11760211" y="6293738"/>
            <a:ext cx="301686" cy="369332"/>
          </a:xfrm>
          <a:prstGeom prst="rect">
            <a:avLst/>
          </a:prstGeom>
          <a:noFill/>
        </p:spPr>
        <p:txBody>
          <a:bodyPr wrap="none" rtlCol="0">
            <a:spAutoFit/>
          </a:bodyPr>
          <a:lstStyle/>
          <a:p>
            <a:r>
              <a:rPr lang="en-US" dirty="0">
                <a:solidFill>
                  <a:schemeClr val="bg1"/>
                </a:solidFill>
                <a:latin typeface="Lato Heavy"/>
              </a:rPr>
              <a:t>6</a:t>
            </a:r>
            <a:endParaRPr lang="en-ID" dirty="0">
              <a:solidFill>
                <a:schemeClr val="bg1"/>
              </a:solidFill>
              <a:latin typeface="Lato Heavy"/>
            </a:endParaRPr>
          </a:p>
        </p:txBody>
      </p:sp>
      <p:sp>
        <p:nvSpPr>
          <p:cNvPr id="7" name="TextBox 6">
            <a:extLst>
              <a:ext uri="{FF2B5EF4-FFF2-40B4-BE49-F238E27FC236}">
                <a16:creationId xmlns:a16="http://schemas.microsoft.com/office/drawing/2014/main" id="{E2FFC839-C8C3-4B2F-A336-B5D9ADC52FBE}"/>
              </a:ext>
            </a:extLst>
          </p:cNvPr>
          <p:cNvSpPr txBox="1"/>
          <p:nvPr/>
        </p:nvSpPr>
        <p:spPr>
          <a:xfrm>
            <a:off x="465826" y="1022882"/>
            <a:ext cx="11041812" cy="5093702"/>
          </a:xfrm>
          <a:prstGeom prst="rect">
            <a:avLst/>
          </a:prstGeom>
          <a:noFill/>
        </p:spPr>
        <p:txBody>
          <a:bodyPr wrap="square" rtlCol="0">
            <a:spAutoFit/>
          </a:bodyPr>
          <a:lstStyle/>
          <a:p>
            <a:pPr marL="173038" indent="-173038">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5.1)</a:t>
            </a:r>
            <a:r>
              <a:rPr lang="en-US" sz="2000" b="1" dirty="0">
                <a:solidFill>
                  <a:srgbClr val="002060"/>
                </a:solidFill>
                <a:latin typeface="+mj-lt"/>
                <a:ea typeface="Lato Heavy" panose="020F0502020204030203" pitchFamily="34" charset="0"/>
                <a:cs typeface="Lato Heavy" panose="020F0502020204030203" pitchFamily="34" charset="0"/>
              </a:rPr>
              <a:t> The GN recommends that the FISIM formula should be used to calculate the financial intermediation services provided by Islamic deposit-taking corporations (Option 1)</a:t>
            </a:r>
          </a:p>
          <a:p>
            <a:pPr marL="173038" indent="-173038" algn="just">
              <a:spcBef>
                <a:spcPts val="600"/>
              </a:spcBef>
              <a:buFont typeface="Wingdings" panose="05000000000000000000" pitchFamily="2" charset="2"/>
              <a:buChar char="§"/>
            </a:pPr>
            <a:r>
              <a:rPr lang="en-US" sz="2000" b="1" dirty="0">
                <a:solidFill>
                  <a:srgbClr val="C00000"/>
                </a:solidFill>
                <a:latin typeface="+mj-lt"/>
                <a:ea typeface="Lato Heavy" panose="020F0502020204030203" pitchFamily="34" charset="0"/>
                <a:cs typeface="Lato Heavy" panose="020F0502020204030203" pitchFamily="34" charset="0"/>
              </a:rPr>
              <a:t>(Issue 5.2)</a:t>
            </a:r>
            <a:r>
              <a:rPr lang="en-US" sz="2000" b="1" dirty="0">
                <a:solidFill>
                  <a:srgbClr val="002060"/>
                </a:solidFill>
                <a:latin typeface="+mj-lt"/>
                <a:ea typeface="Lato Heavy" panose="020F0502020204030203" pitchFamily="34" charset="0"/>
                <a:cs typeface="Lato Heavy" panose="020F0502020204030203" pitchFamily="34" charset="0"/>
              </a:rPr>
              <a:t> Which reference rate to use if the FISIM formula is to be used to calculate the FISIM on Islamic deposits and loans</a:t>
            </a:r>
          </a:p>
          <a:p>
            <a:pPr marL="361950" algn="just">
              <a:spcBef>
                <a:spcPts val="600"/>
              </a:spcBef>
              <a:spcAft>
                <a:spcPts val="600"/>
              </a:spcAft>
            </a:pPr>
            <a:r>
              <a:rPr lang="en-US" sz="2000" b="1" dirty="0">
                <a:solidFill>
                  <a:srgbClr val="002060"/>
                </a:solidFill>
                <a:latin typeface="+mj-lt"/>
                <a:ea typeface="Lato Heavy" panose="020F0502020204030203" pitchFamily="34" charset="0"/>
                <a:cs typeface="Lato Heavy" panose="020F0502020204030203" pitchFamily="34" charset="0"/>
              </a:rPr>
              <a:t>No agreement reached</a:t>
            </a:r>
            <a:r>
              <a:rPr lang="en-US" sz="2000" dirty="0">
                <a:solidFill>
                  <a:srgbClr val="002060"/>
                </a:solidFill>
                <a:latin typeface="+mj-lt"/>
                <a:ea typeface="Lato Heavy" panose="020F0502020204030203" pitchFamily="34" charset="0"/>
                <a:cs typeface="Lato Heavy" panose="020F0502020204030203" pitchFamily="34" charset="0"/>
              </a:rPr>
              <a:t> as various arguments support divergent views of members:</a:t>
            </a:r>
          </a:p>
          <a:p>
            <a:pPr marL="723900" lvl="2" indent="-285750" algn="just">
              <a:spcAft>
                <a:spcPts val="600"/>
              </a:spcAft>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For Option 1 (Only one unique reference rate is recognized for conventional and Islamic FISIM), the reference rate is a service-free rate and unique one that’s used to derive the SNA interest and FISIM on conventional deposits and loans with varying characteristics.</a:t>
            </a:r>
          </a:p>
          <a:p>
            <a:pPr marL="723900" lvl="2" indent="-285750" algn="just">
              <a:spcAft>
                <a:spcPts val="600"/>
              </a:spcAft>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For Option 2 (One unique reference rate is recognized, with the explicit recognition of different risk profiles for Islamic deposit-taking corporations), this will provide flexibility to consider the variance between conventional and Islamic finance arising from the differences in their financing arrangements.</a:t>
            </a:r>
          </a:p>
          <a:p>
            <a:pPr marL="723900" lvl="2" indent="-285750" algn="just">
              <a:buFont typeface="Wingdings" panose="05000000000000000000" pitchFamily="2" charset="2"/>
              <a:buChar char="Ø"/>
            </a:pPr>
            <a:r>
              <a:rPr lang="en-US" sz="2000" dirty="0">
                <a:solidFill>
                  <a:srgbClr val="002060"/>
                </a:solidFill>
                <a:latin typeface="+mj-lt"/>
                <a:ea typeface="Lato Heavy" panose="020F0502020204030203" pitchFamily="34" charset="0"/>
                <a:cs typeface="Lato Heavy" panose="020F0502020204030203" pitchFamily="34" charset="0"/>
              </a:rPr>
              <a:t>For Option 3 (Different reference rates are recognized for conventional and Islamic FISIM), because the Islamic activity tend to be limited to an Islamic finance subsector comprising entities that seek to deposit in Islamic banks and choose to obtain </a:t>
            </a:r>
            <a:r>
              <a:rPr lang="en-US" sz="2000" dirty="0" err="1">
                <a:solidFill>
                  <a:srgbClr val="002060"/>
                </a:solidFill>
                <a:latin typeface="+mj-lt"/>
                <a:ea typeface="Lato Heavy" panose="020F0502020204030203" pitchFamily="34" charset="0"/>
                <a:cs typeface="Lato Heavy" panose="020F0502020204030203" pitchFamily="34" charset="0"/>
              </a:rPr>
              <a:t>Shari’ah</a:t>
            </a:r>
            <a:r>
              <a:rPr lang="en-US" sz="2000" dirty="0">
                <a:solidFill>
                  <a:srgbClr val="002060"/>
                </a:solidFill>
                <a:latin typeface="+mj-lt"/>
                <a:ea typeface="Lato Heavy" panose="020F0502020204030203" pitchFamily="34" charset="0"/>
                <a:cs typeface="Lato Heavy" panose="020F0502020204030203" pitchFamily="34" charset="0"/>
              </a:rPr>
              <a:t>-compliant financing.</a:t>
            </a:r>
          </a:p>
        </p:txBody>
      </p:sp>
    </p:spTree>
    <p:extLst>
      <p:ext uri="{BB962C8B-B14F-4D97-AF65-F5344CB8AC3E}">
        <p14:creationId xmlns:p14="http://schemas.microsoft.com/office/powerpoint/2010/main" val="37494432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1AD2B7-BE4F-40DA-968F-5690AD019D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6" name="TextBox 5">
            <a:extLst>
              <a:ext uri="{FF2B5EF4-FFF2-40B4-BE49-F238E27FC236}">
                <a16:creationId xmlns:a16="http://schemas.microsoft.com/office/drawing/2014/main" id="{CF340397-9ECC-4B5B-B5A3-C024BDC3521B}"/>
              </a:ext>
            </a:extLst>
          </p:cNvPr>
          <p:cNvSpPr txBox="1"/>
          <p:nvPr/>
        </p:nvSpPr>
        <p:spPr>
          <a:xfrm>
            <a:off x="1151255" y="232885"/>
            <a:ext cx="2910027" cy="523220"/>
          </a:xfrm>
          <a:prstGeom prst="rect">
            <a:avLst/>
          </a:prstGeom>
          <a:noFill/>
        </p:spPr>
        <p:txBody>
          <a:bodyPr wrap="none" rtlCol="0">
            <a:spAutoFit/>
          </a:bodyPr>
          <a:lstStyle/>
          <a:p>
            <a:r>
              <a:rPr lang="en-US" sz="2800" b="1" dirty="0">
                <a:solidFill>
                  <a:srgbClr val="002060"/>
                </a:solidFill>
                <a:latin typeface="+mj-lt"/>
                <a:ea typeface="Lato Heavy" panose="020F0502020204030203" pitchFamily="34" charset="0"/>
                <a:cs typeface="Lato Heavy" panose="020F0502020204030203" pitchFamily="34" charset="0"/>
              </a:rPr>
              <a:t>Recommendations</a:t>
            </a:r>
            <a:endParaRPr lang="en-ID" sz="2800" b="1" dirty="0">
              <a:solidFill>
                <a:srgbClr val="002060"/>
              </a:solidFill>
              <a:latin typeface="+mj-lt"/>
              <a:ea typeface="Lato Heavy" panose="020F0502020204030203" pitchFamily="34" charset="0"/>
              <a:cs typeface="Lato Heavy" panose="020F0502020204030203" pitchFamily="34" charset="0"/>
            </a:endParaRPr>
          </a:p>
        </p:txBody>
      </p:sp>
      <p:sp>
        <p:nvSpPr>
          <p:cNvPr id="11" name="TextBox 10">
            <a:extLst>
              <a:ext uri="{FF2B5EF4-FFF2-40B4-BE49-F238E27FC236}">
                <a16:creationId xmlns:a16="http://schemas.microsoft.com/office/drawing/2014/main" id="{9BF907C4-EB2E-45DE-B949-E794A438DEF3}"/>
              </a:ext>
            </a:extLst>
          </p:cNvPr>
          <p:cNvSpPr txBox="1"/>
          <p:nvPr/>
        </p:nvSpPr>
        <p:spPr>
          <a:xfrm>
            <a:off x="11760211" y="6293738"/>
            <a:ext cx="301686" cy="369332"/>
          </a:xfrm>
          <a:prstGeom prst="rect">
            <a:avLst/>
          </a:prstGeom>
          <a:noFill/>
        </p:spPr>
        <p:txBody>
          <a:bodyPr wrap="none" rtlCol="0">
            <a:spAutoFit/>
          </a:bodyPr>
          <a:lstStyle/>
          <a:p>
            <a:r>
              <a:rPr lang="en-ID" dirty="0">
                <a:solidFill>
                  <a:schemeClr val="bg1"/>
                </a:solidFill>
                <a:latin typeface="Lato Heavy"/>
              </a:rPr>
              <a:t>7</a:t>
            </a:r>
          </a:p>
        </p:txBody>
      </p:sp>
      <p:sp>
        <p:nvSpPr>
          <p:cNvPr id="7" name="TextBox 6">
            <a:extLst>
              <a:ext uri="{FF2B5EF4-FFF2-40B4-BE49-F238E27FC236}">
                <a16:creationId xmlns:a16="http://schemas.microsoft.com/office/drawing/2014/main" id="{E2FFC839-C8C3-4B2F-A336-B5D9ADC52FBE}"/>
              </a:ext>
            </a:extLst>
          </p:cNvPr>
          <p:cNvSpPr txBox="1"/>
          <p:nvPr/>
        </p:nvSpPr>
        <p:spPr>
          <a:xfrm>
            <a:off x="465826" y="1221188"/>
            <a:ext cx="11041812" cy="3323987"/>
          </a:xfrm>
          <a:prstGeom prst="rect">
            <a:avLst/>
          </a:prstGeom>
          <a:noFill/>
        </p:spPr>
        <p:txBody>
          <a:bodyPr wrap="square" rtlCol="0">
            <a:spAutoFit/>
          </a:bodyPr>
          <a:lstStyle/>
          <a:p>
            <a:pPr marL="173038" indent="-173038" algn="just">
              <a:spcAft>
                <a:spcPts val="600"/>
              </a:spcAft>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5.3)</a:t>
            </a:r>
            <a:r>
              <a:rPr lang="en-US" sz="2000" b="1" dirty="0">
                <a:solidFill>
                  <a:srgbClr val="002060"/>
                </a:solidFill>
                <a:latin typeface="+mj-lt"/>
                <a:ea typeface="Lato Heavy" panose="020F0502020204030203" pitchFamily="34" charset="0"/>
                <a:cs typeface="Lato Heavy" panose="020F0502020204030203" pitchFamily="34" charset="0"/>
              </a:rPr>
              <a:t> </a:t>
            </a:r>
            <a:r>
              <a:rPr lang="en-US" sz="2000" dirty="0">
                <a:solidFill>
                  <a:srgbClr val="002060"/>
                </a:solidFill>
                <a:latin typeface="+mj-lt"/>
                <a:ea typeface="Lato Heavy" panose="020F0502020204030203" pitchFamily="34" charset="0"/>
                <a:cs typeface="Lato Heavy" panose="020F0502020204030203" pitchFamily="34" charset="0"/>
              </a:rPr>
              <a:t>The members show preference to use total deposits and total loans rather than the more complex instrument-by-instrument approach to calculate Islamic FISIM.</a:t>
            </a:r>
          </a:p>
          <a:p>
            <a:pPr marL="173038" indent="-173038" algn="just">
              <a:spcBef>
                <a:spcPts val="600"/>
              </a:spcBef>
              <a:spcAft>
                <a:spcPts val="600"/>
              </a:spcAft>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5.4)</a:t>
            </a:r>
            <a:r>
              <a:rPr lang="en-US" sz="2000" b="1" dirty="0">
                <a:solidFill>
                  <a:srgbClr val="002060"/>
                </a:solidFill>
                <a:latin typeface="+mj-lt"/>
                <a:ea typeface="Lato Heavy" panose="020F0502020204030203" pitchFamily="34" charset="0"/>
                <a:cs typeface="Lato Heavy" panose="020F0502020204030203" pitchFamily="34" charset="0"/>
              </a:rPr>
              <a:t> </a:t>
            </a:r>
            <a:r>
              <a:rPr lang="en-US" sz="2000" dirty="0">
                <a:solidFill>
                  <a:srgbClr val="002060"/>
                </a:solidFill>
                <a:latin typeface="+mj-lt"/>
                <a:ea typeface="Lato Heavy" panose="020F0502020204030203" pitchFamily="34" charset="0"/>
                <a:cs typeface="Lato Heavy" panose="020F0502020204030203" pitchFamily="34" charset="0"/>
              </a:rPr>
              <a:t>The GN recommends that separate reference rates should be applied for each currency involved in cross-border Islamic deposits and loans.</a:t>
            </a:r>
          </a:p>
          <a:p>
            <a:pPr marL="173038" indent="-173038" algn="just">
              <a:spcBef>
                <a:spcPts val="600"/>
              </a:spcBef>
              <a:spcAft>
                <a:spcPts val="600"/>
              </a:spcAft>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5.5)</a:t>
            </a:r>
            <a:r>
              <a:rPr lang="en-US" sz="2000" b="1" dirty="0">
                <a:solidFill>
                  <a:srgbClr val="002060"/>
                </a:solidFill>
                <a:latin typeface="+mj-lt"/>
                <a:ea typeface="Lato Heavy" panose="020F0502020204030203" pitchFamily="34" charset="0"/>
                <a:cs typeface="Lato Heavy" panose="020F0502020204030203" pitchFamily="34" charset="0"/>
              </a:rPr>
              <a:t> </a:t>
            </a:r>
            <a:r>
              <a:rPr lang="en-US" sz="2000" dirty="0">
                <a:solidFill>
                  <a:srgbClr val="002060"/>
                </a:solidFill>
                <a:latin typeface="+mj-lt"/>
                <a:ea typeface="Lato Heavy" panose="020F0502020204030203" pitchFamily="34" charset="0"/>
                <a:cs typeface="Lato Heavy" panose="020F0502020204030203" pitchFamily="34" charset="0"/>
              </a:rPr>
              <a:t>The GN preconize to use the same terminology recommended on the issue on the terminology for investment income for Islamic deposits, loans and debt securities, for consistency.</a:t>
            </a:r>
          </a:p>
          <a:p>
            <a:pPr marL="173038" indent="-173038" algn="just">
              <a:spcBef>
                <a:spcPts val="600"/>
              </a:spcBef>
              <a:buFont typeface="Arial" panose="020B0604020202020204" pitchFamily="34" charset="0"/>
              <a:buChar char="•"/>
            </a:pPr>
            <a:r>
              <a:rPr lang="en-US" sz="2000" b="1" dirty="0">
                <a:solidFill>
                  <a:srgbClr val="C00000"/>
                </a:solidFill>
                <a:latin typeface="+mj-lt"/>
                <a:ea typeface="Lato Heavy" panose="020F0502020204030203" pitchFamily="34" charset="0"/>
                <a:cs typeface="Lato Heavy" panose="020F0502020204030203" pitchFamily="34" charset="0"/>
              </a:rPr>
              <a:t>(Issue 5.6)</a:t>
            </a:r>
            <a:r>
              <a:rPr lang="en-US" sz="2000" b="1" dirty="0">
                <a:solidFill>
                  <a:srgbClr val="002060"/>
                </a:solidFill>
                <a:latin typeface="+mj-lt"/>
                <a:ea typeface="Lato Heavy" panose="020F0502020204030203" pitchFamily="34" charset="0"/>
                <a:cs typeface="Lato Heavy" panose="020F0502020204030203" pitchFamily="34" charset="0"/>
              </a:rPr>
              <a:t> </a:t>
            </a:r>
            <a:r>
              <a:rPr lang="en-US" sz="2000" dirty="0">
                <a:solidFill>
                  <a:srgbClr val="002060"/>
                </a:solidFill>
                <a:latin typeface="+mj-lt"/>
                <a:ea typeface="Lato Heavy" panose="020F0502020204030203" pitchFamily="34" charset="0"/>
                <a:cs typeface="Lato Heavy" panose="020F0502020204030203" pitchFamily="34" charset="0"/>
              </a:rPr>
              <a:t>The GN recommends to invite economies to participate in empirical tests on what reference rate(s) to use in the calculation of domestic and cross-border FISIM on Islamic deposits and loans, given the different views for Issue 5.2.</a:t>
            </a:r>
          </a:p>
        </p:txBody>
      </p:sp>
    </p:spTree>
    <p:extLst>
      <p:ext uri="{BB962C8B-B14F-4D97-AF65-F5344CB8AC3E}">
        <p14:creationId xmlns:p14="http://schemas.microsoft.com/office/powerpoint/2010/main" val="41711264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9D7724A-008D-47F1-891F-4D165F4443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9200"/>
          </a:xfrm>
          <a:prstGeom prst="rect">
            <a:avLst/>
          </a:prstGeom>
        </p:spPr>
      </p:pic>
      <p:sp>
        <p:nvSpPr>
          <p:cNvPr id="10" name="TextBox 9">
            <a:extLst>
              <a:ext uri="{FF2B5EF4-FFF2-40B4-BE49-F238E27FC236}">
                <a16:creationId xmlns:a16="http://schemas.microsoft.com/office/drawing/2014/main" id="{66CFD617-4A48-4CC8-B016-80F2C886B738}"/>
              </a:ext>
            </a:extLst>
          </p:cNvPr>
          <p:cNvSpPr txBox="1"/>
          <p:nvPr/>
        </p:nvSpPr>
        <p:spPr>
          <a:xfrm>
            <a:off x="2343150" y="2673208"/>
            <a:ext cx="6313556" cy="584775"/>
          </a:xfrm>
          <a:prstGeom prst="rect">
            <a:avLst/>
          </a:prstGeom>
          <a:noFill/>
        </p:spPr>
        <p:txBody>
          <a:bodyPr wrap="square" rtlCol="0">
            <a:spAutoFit/>
          </a:bodyPr>
          <a:lstStyle/>
          <a:p>
            <a:pPr algn="ctr"/>
            <a:r>
              <a:rPr lang="en-US" sz="3200" dirty="0">
                <a:solidFill>
                  <a:schemeClr val="bg1"/>
                </a:solidFill>
                <a:latin typeface="+mj-lt"/>
                <a:ea typeface="Lato Heavy" panose="020F0502020204030203" pitchFamily="34" charset="0"/>
                <a:cs typeface="Lato Heavy" panose="020F0502020204030203" pitchFamily="34" charset="0"/>
              </a:rPr>
              <a:t>Thank you for your attention</a:t>
            </a:r>
            <a:endParaRPr lang="en-ID" sz="3200" dirty="0">
              <a:solidFill>
                <a:schemeClr val="bg1"/>
              </a:solidFill>
              <a:latin typeface="+mj-lt"/>
              <a:ea typeface="Lato Heavy" panose="020F0502020204030203" pitchFamily="34" charset="0"/>
              <a:cs typeface="Lato Heavy" panose="020F0502020204030203" pitchFamily="34" charset="0"/>
            </a:endParaRPr>
          </a:p>
        </p:txBody>
      </p:sp>
      <p:pic>
        <p:nvPicPr>
          <p:cNvPr id="7" name="Picture 6"/>
          <p:cNvPicPr>
            <a:picLocks noChangeAspect="1"/>
          </p:cNvPicPr>
          <p:nvPr/>
        </p:nvPicPr>
        <p:blipFill>
          <a:blip r:embed="rId3">
            <a:lum bright="70000" contrast="-70000"/>
          </a:blip>
          <a:srcRect/>
          <a:stretch>
            <a:fillRect/>
          </a:stretch>
        </p:blipFill>
        <p:spPr>
          <a:xfrm>
            <a:off x="4407475" y="5675974"/>
            <a:ext cx="2184903" cy="453531"/>
          </a:xfrm>
          <a:prstGeom prst="rect">
            <a:avLst/>
          </a:prstGeom>
        </p:spPr>
      </p:pic>
    </p:spTree>
    <p:extLst>
      <p:ext uri="{BB962C8B-B14F-4D97-AF65-F5344CB8AC3E}">
        <p14:creationId xmlns:p14="http://schemas.microsoft.com/office/powerpoint/2010/main" val="3205661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DC9717E1C14144A678B5BB6ED3A978" ma:contentTypeVersion="13" ma:contentTypeDescription="Create a new document." ma:contentTypeScope="" ma:versionID="7329a12aa77c3c5208e22657b5f34ad9">
  <xsd:schema xmlns:xsd="http://www.w3.org/2001/XMLSchema" xmlns:xs="http://www.w3.org/2001/XMLSchema" xmlns:p="http://schemas.microsoft.com/office/2006/metadata/properties" xmlns:ns2="5f6722c4-4b54-4565-9073-6b2cdb56319d" xmlns:ns3="015a1b56-f9db-44b0-a971-80694ead8fc0" targetNamespace="http://schemas.microsoft.com/office/2006/metadata/properties" ma:root="true" ma:fieldsID="22adb9f34e21f7054d59ce5d922990e6" ns2:_="" ns3:_="">
    <xsd:import namespace="5f6722c4-4b54-4565-9073-6b2cdb56319d"/>
    <xsd:import namespace="015a1b56-f9db-44b0-a971-80694ead8f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6722c4-4b54-4565-9073-6b2cdb563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5a1b56-f9db-44b0-a971-80694ead8f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DD820E-B330-4C93-BE5D-82BA351D74E1}"/>
</file>

<file path=customXml/itemProps2.xml><?xml version="1.0" encoding="utf-8"?>
<ds:datastoreItem xmlns:ds="http://schemas.openxmlformats.org/officeDocument/2006/customXml" ds:itemID="{05BD63CC-41C7-499F-9E26-F4C3E2EB893E}">
  <ds:schemaRefs>
    <ds:schemaRef ds:uri="http://schemas.microsoft.com/sharepoint/v3/contenttype/forms"/>
  </ds:schemaRefs>
</ds:datastoreItem>
</file>

<file path=customXml/itemProps3.xml><?xml version="1.0" encoding="utf-8"?>
<ds:datastoreItem xmlns:ds="http://schemas.openxmlformats.org/officeDocument/2006/customXml" ds:itemID="{0F2A0EFD-3A04-4DE0-8AB8-5D8A2E6368A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4807</TotalTime>
  <Words>915</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Lato Heavy</vt:lpstr>
      <vt:lpstr>Calibri Light</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Lily Chairiah</dc:creator>
  <cp:lastModifiedBy>Wafa Aboul Hosn</cp:lastModifiedBy>
  <cp:revision>44</cp:revision>
  <dcterms:created xsi:type="dcterms:W3CDTF">2020-12-15T12:19:12Z</dcterms:created>
  <dcterms:modified xsi:type="dcterms:W3CDTF">2021-12-15T11:52:16Z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0x0101006BDC9717E1C14144A678B5BB6ED3A978</vt:lpwstr>
  </property>
</Properties>
</file>